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4" r:id="rId4"/>
  </p:sldMasterIdLst>
  <p:notesMasterIdLst>
    <p:notesMasterId r:id="rId36"/>
  </p:notesMasterIdLst>
  <p:handoutMasterIdLst>
    <p:handoutMasterId r:id="rId37"/>
  </p:handoutMasterIdLst>
  <p:sldIdLst>
    <p:sldId id="524" r:id="rId5"/>
    <p:sldId id="463" r:id="rId6"/>
    <p:sldId id="559" r:id="rId7"/>
    <p:sldId id="514" r:id="rId8"/>
    <p:sldId id="560" r:id="rId9"/>
    <p:sldId id="256" r:id="rId10"/>
    <p:sldId id="564" r:id="rId11"/>
    <p:sldId id="554" r:id="rId12"/>
    <p:sldId id="534" r:id="rId13"/>
    <p:sldId id="571" r:id="rId14"/>
    <p:sldId id="565" r:id="rId15"/>
    <p:sldId id="551" r:id="rId16"/>
    <p:sldId id="550" r:id="rId17"/>
    <p:sldId id="574" r:id="rId18"/>
    <p:sldId id="555" r:id="rId19"/>
    <p:sldId id="557" r:id="rId20"/>
    <p:sldId id="552" r:id="rId21"/>
    <p:sldId id="525" r:id="rId22"/>
    <p:sldId id="545" r:id="rId23"/>
    <p:sldId id="277" r:id="rId24"/>
    <p:sldId id="532" r:id="rId25"/>
    <p:sldId id="536" r:id="rId26"/>
    <p:sldId id="544" r:id="rId27"/>
    <p:sldId id="303" r:id="rId28"/>
    <p:sldId id="308" r:id="rId29"/>
    <p:sldId id="301" r:id="rId30"/>
    <p:sldId id="556" r:id="rId31"/>
    <p:sldId id="561" r:id="rId32"/>
    <p:sldId id="562" r:id="rId33"/>
    <p:sldId id="572" r:id="rId34"/>
    <p:sldId id="573"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B2D108-E067-4939-D75F-C23CEDF6666D}" name="Susan Kerr" initials="SK" userId="S::susan.kerr@rinconresources.com.au::295efd2d-c990-4881-8dc6-89c4dd102cb0" providerId="AD"/>
  <p188:author id="{225BB865-257E-B059-1BCA-4BA5D836462A}" name="Linton Putland" initials="LP" userId="S::linton.putland@tesororesources.com.au::18e793e5-aae5-4c9e-9d66-2327120aa17e" providerId="AD"/>
  <p188:author id="{8F163FEB-A47B-FF03-0DD2-80412076DF05}" name="Susan Kerr" initials="SK" userId="Susan Ker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off McNamara" initials="GM" lastIdx="1" clrIdx="0">
    <p:extLst>
      <p:ext uri="{19B8F6BF-5375-455C-9EA6-DF929625EA0E}">
        <p15:presenceInfo xmlns:p15="http://schemas.microsoft.com/office/powerpoint/2012/main" userId="S::geoff.mcnamara@medea-nr.com::9f15bcfa-ffb0-4356-ba0b-12b366b697e6" providerId="AD"/>
      </p:ext>
    </p:extLst>
  </p:cmAuthor>
  <p:cmAuthor id="2" name="Linton Putland" initials="LP" lastIdx="1" clrIdx="1">
    <p:extLst>
      <p:ext uri="{19B8F6BF-5375-455C-9EA6-DF929625EA0E}">
        <p15:presenceInfo xmlns:p15="http://schemas.microsoft.com/office/powerpoint/2012/main" userId="S::linton.putland@tesororesources.onmicrosoft.com::6b524b3f-a30d-44eb-8789-73c566462e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B26"/>
    <a:srgbClr val="EFD435"/>
    <a:srgbClr val="C5C5C5"/>
    <a:srgbClr val="A9BEFF"/>
    <a:srgbClr val="9F9F9F"/>
    <a:srgbClr val="B42025"/>
    <a:srgbClr val="A0A1A0"/>
    <a:srgbClr val="FFFFFF"/>
    <a:srgbClr val="1E3363"/>
    <a:srgbClr val="2643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33" autoAdjust="0"/>
    <p:restoredTop sz="87324" autoAdjust="0"/>
  </p:normalViewPr>
  <p:slideViewPr>
    <p:cSldViewPr snapToGrid="0">
      <p:cViewPr varScale="1">
        <p:scale>
          <a:sx n="114" d="100"/>
          <a:sy n="114" d="100"/>
        </p:scale>
        <p:origin x="192" y="3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0" d="100"/>
          <a:sy n="120" d="100"/>
        </p:scale>
        <p:origin x="410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bnemain.local\bneroot\corporate\=Company%20Folders\Tesoro\Investor%20pitch\TSO%20comp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bnemain.local\bneroot\corporate\=Company%20Folders\Tesoro\Investor%20pitch\TSO%20comp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90601893310687E-2"/>
          <c:y val="0.14963570253124936"/>
          <c:w val="0.27851231184298336"/>
          <c:h val="0.77711223035780408"/>
        </c:manualLayout>
      </c:layout>
      <c:pieChart>
        <c:varyColors val="1"/>
        <c:ser>
          <c:idx val="0"/>
          <c:order val="0"/>
          <c:tx>
            <c:strRef>
              <c:f>Sheet1!$B$1</c:f>
              <c:strCache>
                <c:ptCount val="1"/>
                <c:pt idx="0">
                  <c:v>Percentage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2-C3D7-4EEF-AC2D-4EC5E6626E82}"/>
              </c:ext>
            </c:extLst>
          </c:dPt>
          <c:dPt>
            <c:idx val="1"/>
            <c:bubble3D val="0"/>
            <c:spPr>
              <a:solidFill>
                <a:srgbClr val="9F9F9F"/>
              </a:solidFill>
              <a:ln w="19050">
                <a:solidFill>
                  <a:schemeClr val="lt1"/>
                </a:solidFill>
              </a:ln>
              <a:effectLst/>
            </c:spPr>
            <c:extLst>
              <c:ext xmlns:c16="http://schemas.microsoft.com/office/drawing/2014/chart" uri="{C3380CC4-5D6E-409C-BE32-E72D297353CC}">
                <c16:uniqueId val="{00000003-C3D7-4EEF-AC2D-4EC5E6626E8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4-C3D7-4EEF-AC2D-4EC5E6626E82}"/>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1-C3D7-4EEF-AC2D-4EC5E6626E82}"/>
              </c:ext>
            </c:extLst>
          </c:dPt>
          <c:dLbls>
            <c:dLbl>
              <c:idx val="0"/>
              <c:layout>
                <c:manualLayout>
                  <c:x val="-1.6247145679209516E-2"/>
                  <c:y val="2.6212221969690593E-2"/>
                </c:manualLayout>
              </c:layout>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ontserrat Medium" panose="00000600000000000000" pitchFamily="50"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D7-4EEF-AC2D-4EC5E6626E82}"/>
                </c:ext>
              </c:extLst>
            </c:dLbl>
            <c:dLbl>
              <c:idx val="1"/>
              <c:layout>
                <c:manualLayout>
                  <c:x val="-7.9573044944738824E-2"/>
                  <c:y val="0.1626225129141869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D7-4EEF-AC2D-4EC5E6626E82}"/>
                </c:ext>
              </c:extLst>
            </c:dLbl>
            <c:dLbl>
              <c:idx val="2"/>
              <c:layout>
                <c:manualLayout>
                  <c:x val="-0.10260785925098471"/>
                  <c:y val="-0.148947079662328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D7-4EEF-AC2D-4EC5E6626E82}"/>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Medium" panose="00000600000000000000" pitchFamily="50" charset="0"/>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BOARD AND MANAGEMENT</c:v>
                </c:pt>
                <c:pt idx="1">
                  <c:v>GOLD FIELDS</c:v>
                </c:pt>
                <c:pt idx="2">
                  <c:v>INSTITUTIONAL INVESTORS</c:v>
                </c:pt>
                <c:pt idx="3">
                  <c:v>OTHER INVESTORS</c:v>
                </c:pt>
              </c:strCache>
            </c:strRef>
          </c:cat>
          <c:val>
            <c:numRef>
              <c:f>Sheet1!$B$2:$B$5</c:f>
              <c:numCache>
                <c:formatCode>0.0%</c:formatCode>
                <c:ptCount val="4"/>
                <c:pt idx="0">
                  <c:v>5.5E-2</c:v>
                </c:pt>
                <c:pt idx="1">
                  <c:v>0.17100000000000001</c:v>
                </c:pt>
                <c:pt idx="2">
                  <c:v>0.37</c:v>
                </c:pt>
                <c:pt idx="3">
                  <c:v>0.40300000000000002</c:v>
                </c:pt>
              </c:numCache>
            </c:numRef>
          </c:val>
          <c:extLst>
            <c:ext xmlns:c16="http://schemas.microsoft.com/office/drawing/2014/chart" uri="{C3380CC4-5D6E-409C-BE32-E72D297353CC}">
              <c16:uniqueId val="{00000000-C3D7-4EEF-AC2D-4EC5E6626E82}"/>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48520829649572111"/>
          <c:y val="6.4508924187198891E-2"/>
          <c:w val="0.50513311924739102"/>
          <c:h val="0.91168135202470291"/>
        </c:manualLayout>
      </c:layout>
      <c:overlay val="0"/>
      <c:spPr>
        <a:noFill/>
        <a:ln>
          <a:noFill/>
        </a:ln>
        <a:effectLst/>
      </c:spPr>
      <c:txPr>
        <a:bodyPr rot="0" spcFirstLastPara="1" vertOverflow="ellipsis" vert="horz" wrap="square" anchor="ctr" anchorCtr="1"/>
        <a:lstStyle/>
        <a:p>
          <a:pPr marL="180000">
            <a:lnSpc>
              <a:spcPct val="100000"/>
            </a:lnSpc>
            <a:spcAft>
              <a:spcPts val="1200"/>
            </a:spcAft>
            <a:defRPr sz="1100" b="0" i="0" u="none" strike="noStrike" kern="1200" baseline="0">
              <a:solidFill>
                <a:schemeClr val="tx1"/>
              </a:solidFill>
              <a:latin typeface="Montserrat Medium" panose="00000600000000000000" pitchFamily="50"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a:latin typeface="Montserrat" panose="00000500000000000000"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27681168240555"/>
          <c:y val="0.23870614789303532"/>
          <c:w val="0.7437228306032958"/>
          <c:h val="0.70542645579157337"/>
        </c:manualLayout>
      </c:layout>
      <c:barChart>
        <c:barDir val="bar"/>
        <c:grouping val="clustered"/>
        <c:varyColors val="0"/>
        <c:ser>
          <c:idx val="0"/>
          <c:order val="0"/>
          <c:spPr>
            <a:solidFill>
              <a:srgbClr val="A9BEF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Sensitivity!$B$4:$B$6</c:f>
              <c:strCache>
                <c:ptCount val="3"/>
                <c:pt idx="0">
                  <c:v>Gold Price +/- 20%</c:v>
                </c:pt>
                <c:pt idx="1">
                  <c:v>Opex -/+ 20%</c:v>
                </c:pt>
                <c:pt idx="2">
                  <c:v>Capex -/+ 20%</c:v>
                </c:pt>
              </c:strCache>
            </c:strRef>
          </c:cat>
          <c:val>
            <c:numRef>
              <c:f>Sensitivity!$C$4:$C$6</c:f>
              <c:numCache>
                <c:formatCode>General</c:formatCode>
                <c:ptCount val="3"/>
                <c:pt idx="0">
                  <c:v>358.46591793683353</c:v>
                </c:pt>
                <c:pt idx="1">
                  <c:v>794.68567703855012</c:v>
                </c:pt>
                <c:pt idx="2">
                  <c:v>701.66440123463383</c:v>
                </c:pt>
              </c:numCache>
            </c:numRef>
          </c:val>
          <c:extLst>
            <c:ext xmlns:c16="http://schemas.microsoft.com/office/drawing/2014/chart" uri="{C3380CC4-5D6E-409C-BE32-E72D297353CC}">
              <c16:uniqueId val="{00000000-0B62-4467-96D0-06B56D3CF195}"/>
            </c:ext>
          </c:extLst>
        </c:ser>
        <c:ser>
          <c:idx val="1"/>
          <c:order val="1"/>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0B62-4467-96D0-06B56D3CF19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0B62-4467-96D0-06B56D3CF19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Sensitivity!$B$4:$B$6</c:f>
              <c:strCache>
                <c:ptCount val="3"/>
                <c:pt idx="0">
                  <c:v>Gold Price +/- 20%</c:v>
                </c:pt>
                <c:pt idx="1">
                  <c:v>Opex -/+ 20%</c:v>
                </c:pt>
                <c:pt idx="2">
                  <c:v>Capex -/+ 20%</c:v>
                </c:pt>
              </c:strCache>
            </c:strRef>
          </c:cat>
          <c:val>
            <c:numRef>
              <c:f>Sensitivity!$E$4:$E$6</c:f>
              <c:numCache>
                <c:formatCode>General</c:formatCode>
                <c:ptCount val="3"/>
                <c:pt idx="0">
                  <c:v>965.95812724717382</c:v>
                </c:pt>
                <c:pt idx="1">
                  <c:v>530.34036747455514</c:v>
                </c:pt>
                <c:pt idx="2">
                  <c:v>623.14117717014165</c:v>
                </c:pt>
              </c:numCache>
            </c:numRef>
          </c:val>
          <c:extLst>
            <c:ext xmlns:c16="http://schemas.microsoft.com/office/drawing/2014/chart" uri="{C3380CC4-5D6E-409C-BE32-E72D297353CC}">
              <c16:uniqueId val="{00000001-0B62-4467-96D0-06B56D3CF195}"/>
            </c:ext>
          </c:extLst>
        </c:ser>
        <c:dLbls>
          <c:showLegendKey val="0"/>
          <c:showVal val="0"/>
          <c:showCatName val="0"/>
          <c:showSerName val="0"/>
          <c:showPercent val="0"/>
          <c:showBubbleSize val="0"/>
        </c:dLbls>
        <c:gapWidth val="50"/>
        <c:overlap val="100"/>
        <c:axId val="49053600"/>
        <c:axId val="49049440"/>
      </c:barChart>
      <c:catAx>
        <c:axId val="4905360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000" b="0" i="0" u="none" strike="noStrike" kern="1200" baseline="0">
                <a:solidFill>
                  <a:schemeClr val="tx1"/>
                </a:solidFill>
                <a:latin typeface="Montserrat Medium" panose="00000600000000000000" pitchFamily="2" charset="0"/>
                <a:ea typeface="+mn-ea"/>
                <a:cs typeface="+mn-cs"/>
              </a:defRPr>
            </a:pPr>
            <a:endParaRPr lang="en-US"/>
          </a:p>
        </c:txPr>
        <c:crossAx val="49049440"/>
        <c:crossesAt val="662.5"/>
        <c:auto val="1"/>
        <c:lblAlgn val="ctr"/>
        <c:lblOffset val="100"/>
        <c:noMultiLvlLbl val="0"/>
      </c:catAx>
      <c:valAx>
        <c:axId val="49049440"/>
        <c:scaling>
          <c:orientation val="minMax"/>
          <c:min val="262.5"/>
        </c:scaling>
        <c:delete val="1"/>
        <c:axPos val="t"/>
        <c:numFmt formatCode="General" sourceLinked="1"/>
        <c:majorTickMark val="out"/>
        <c:minorTickMark val="none"/>
        <c:tickLblPos val="nextTo"/>
        <c:crossAx val="490536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Comps!$K$52</c:f>
              <c:strCache>
                <c:ptCount val="1"/>
                <c:pt idx="0">
                  <c:v>EV/Resource</c:v>
                </c:pt>
              </c:strCache>
            </c:strRef>
          </c:tx>
          <c:spPr>
            <a:solidFill>
              <a:schemeClr val="tx2">
                <a:lumMod val="75000"/>
                <a:lumOff val="25000"/>
              </a:schemeClr>
            </a:solidFill>
            <a:ln>
              <a:noFill/>
            </a:ln>
            <a:effectLst/>
          </c:spPr>
          <c:invertIfNegative val="0"/>
          <c:dPt>
            <c:idx val="9"/>
            <c:invertIfNegative val="0"/>
            <c:bubble3D val="0"/>
            <c:spPr>
              <a:solidFill>
                <a:schemeClr val="accent2">
                  <a:lumMod val="75000"/>
                </a:schemeClr>
              </a:solidFill>
              <a:ln>
                <a:noFill/>
              </a:ln>
              <a:effectLst/>
            </c:spPr>
            <c:extLst>
              <c:ext xmlns:c16="http://schemas.microsoft.com/office/drawing/2014/chart" uri="{C3380CC4-5D6E-409C-BE32-E72D297353CC}">
                <c16:uniqueId val="{00000001-10EE-4DD0-9631-C83A125DB448}"/>
              </c:ext>
            </c:extLst>
          </c:dPt>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03-10EE-4DD0-9631-C83A125DB448}"/>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05-10EE-4DD0-9631-C83A125DB448}"/>
              </c:ext>
            </c:extLst>
          </c:dPt>
          <c:dPt>
            <c:idx val="12"/>
            <c:invertIfNegative val="0"/>
            <c:bubble3D val="0"/>
            <c:spPr>
              <a:solidFill>
                <a:schemeClr val="accent6">
                  <a:lumMod val="75000"/>
                </a:schemeClr>
              </a:solidFill>
              <a:ln>
                <a:noFill/>
              </a:ln>
              <a:effectLst/>
            </c:spPr>
            <c:extLst>
              <c:ext xmlns:c16="http://schemas.microsoft.com/office/drawing/2014/chart" uri="{C3380CC4-5D6E-409C-BE32-E72D297353CC}">
                <c16:uniqueId val="{00000007-10EE-4DD0-9631-C83A125DB448}"/>
              </c:ext>
            </c:extLst>
          </c:dPt>
          <c:dPt>
            <c:idx val="13"/>
            <c:invertIfNegative val="0"/>
            <c:bubble3D val="0"/>
            <c:spPr>
              <a:solidFill>
                <a:schemeClr val="accent6">
                  <a:lumMod val="75000"/>
                </a:schemeClr>
              </a:solidFill>
              <a:ln>
                <a:noFill/>
              </a:ln>
              <a:effectLst/>
            </c:spPr>
            <c:extLst>
              <c:ext xmlns:c16="http://schemas.microsoft.com/office/drawing/2014/chart" uri="{C3380CC4-5D6E-409C-BE32-E72D297353CC}">
                <c16:uniqueId val="{00000009-10EE-4DD0-9631-C83A125DB448}"/>
              </c:ext>
            </c:extLst>
          </c:dPt>
          <c:dPt>
            <c:idx val="14"/>
            <c:invertIfNegative val="0"/>
            <c:bubble3D val="0"/>
            <c:spPr>
              <a:solidFill>
                <a:schemeClr val="accent6">
                  <a:lumMod val="75000"/>
                </a:schemeClr>
              </a:solidFill>
              <a:ln>
                <a:noFill/>
              </a:ln>
              <a:effectLst/>
            </c:spPr>
            <c:extLst>
              <c:ext xmlns:c16="http://schemas.microsoft.com/office/drawing/2014/chart" uri="{C3380CC4-5D6E-409C-BE32-E72D297353CC}">
                <c16:uniqueId val="{0000000B-10EE-4DD0-9631-C83A125DB448}"/>
              </c:ext>
            </c:extLst>
          </c:dPt>
          <c:cat>
            <c:strRef>
              <c:f>Comps!$J$53:$J$67</c:f>
              <c:strCache>
                <c:ptCount val="15"/>
                <c:pt idx="0">
                  <c:v>AZY</c:v>
                </c:pt>
                <c:pt idx="1">
                  <c:v>SMI </c:v>
                </c:pt>
                <c:pt idx="2">
                  <c:v>AAR</c:v>
                </c:pt>
                <c:pt idx="3">
                  <c:v>BGD</c:v>
                </c:pt>
                <c:pt idx="4">
                  <c:v>AUC</c:v>
                </c:pt>
                <c:pt idx="5">
                  <c:v>RXL</c:v>
                </c:pt>
                <c:pt idx="6">
                  <c:v>STN</c:v>
                </c:pt>
                <c:pt idx="7">
                  <c:v>MM8</c:v>
                </c:pt>
                <c:pt idx="8">
                  <c:v>HRN</c:v>
                </c:pt>
                <c:pt idx="9">
                  <c:v>RXR</c:v>
                </c:pt>
                <c:pt idx="10">
                  <c:v>PDI</c:v>
                </c:pt>
                <c:pt idx="11">
                  <c:v>TRE</c:v>
                </c:pt>
                <c:pt idx="12">
                  <c:v>RIO.TSXV</c:v>
                </c:pt>
                <c:pt idx="13">
                  <c:v>CEL </c:v>
                </c:pt>
                <c:pt idx="14">
                  <c:v>TSO</c:v>
                </c:pt>
              </c:strCache>
            </c:strRef>
          </c:cat>
          <c:val>
            <c:numRef>
              <c:f>Comps!$K$53:$K$67</c:f>
              <c:numCache>
                <c:formatCode>General</c:formatCode>
                <c:ptCount val="15"/>
                <c:pt idx="0">
                  <c:v>154.31021402380952</c:v>
                </c:pt>
                <c:pt idx="1">
                  <c:v>144.87165028490028</c:v>
                </c:pt>
                <c:pt idx="2">
                  <c:v>140.41095085795453</c:v>
                </c:pt>
                <c:pt idx="3">
                  <c:v>126.06357691562501</c:v>
                </c:pt>
                <c:pt idx="4">
                  <c:v>76.057136578947365</c:v>
                </c:pt>
                <c:pt idx="5">
                  <c:v>74.973113886956526</c:v>
                </c:pt>
                <c:pt idx="6">
                  <c:v>66.936491477832519</c:v>
                </c:pt>
                <c:pt idx="7">
                  <c:v>63.279924625000007</c:v>
                </c:pt>
                <c:pt idx="8">
                  <c:v>36.675774422897192</c:v>
                </c:pt>
                <c:pt idx="9">
                  <c:v>205.2</c:v>
                </c:pt>
                <c:pt idx="10">
                  <c:v>182.9756059951637</c:v>
                </c:pt>
                <c:pt idx="11">
                  <c:v>20.21727757499999</c:v>
                </c:pt>
                <c:pt idx="12">
                  <c:v>108.72564456233424</c:v>
                </c:pt>
                <c:pt idx="13">
                  <c:v>62.416003082857159</c:v>
                </c:pt>
                <c:pt idx="14">
                  <c:v>25.03</c:v>
                </c:pt>
              </c:numCache>
            </c:numRef>
          </c:val>
          <c:extLst>
            <c:ext xmlns:c16="http://schemas.microsoft.com/office/drawing/2014/chart" uri="{C3380CC4-5D6E-409C-BE32-E72D297353CC}">
              <c16:uniqueId val="{0000000C-10EE-4DD0-9631-C83A125DB448}"/>
            </c:ext>
          </c:extLst>
        </c:ser>
        <c:dLbls>
          <c:showLegendKey val="0"/>
          <c:showVal val="0"/>
          <c:showCatName val="0"/>
          <c:showSerName val="0"/>
          <c:showPercent val="0"/>
          <c:showBubbleSize val="0"/>
        </c:dLbls>
        <c:gapWidth val="219"/>
        <c:overlap val="-27"/>
        <c:axId val="2006436496"/>
        <c:axId val="2006434096"/>
      </c:barChart>
      <c:catAx>
        <c:axId val="200643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434096"/>
        <c:crosses val="autoZero"/>
        <c:auto val="1"/>
        <c:lblAlgn val="ctr"/>
        <c:lblOffset val="100"/>
        <c:noMultiLvlLbl val="0"/>
      </c:catAx>
      <c:valAx>
        <c:axId val="2006434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436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36947545349682E-2"/>
          <c:y val="6.2379316288893094E-2"/>
          <c:w val="0.93026380455575153"/>
          <c:h val="0.79536748461770213"/>
        </c:manualLayout>
      </c:layout>
      <c:barChart>
        <c:barDir val="col"/>
        <c:grouping val="clustered"/>
        <c:varyColors val="0"/>
        <c:ser>
          <c:idx val="0"/>
          <c:order val="0"/>
          <c:tx>
            <c:strRef>
              <c:f>Comps!$N$52</c:f>
              <c:strCache>
                <c:ptCount val="1"/>
                <c:pt idx="0">
                  <c:v>P/NAV</c:v>
                </c:pt>
              </c:strCache>
            </c:strRef>
          </c:tx>
          <c:spPr>
            <a:solidFill>
              <a:schemeClr val="tx2">
                <a:lumMod val="75000"/>
                <a:lumOff val="25000"/>
              </a:schemeClr>
            </a:solidFill>
            <a:ln>
              <a:noFill/>
            </a:ln>
            <a:effectLst/>
          </c:spPr>
          <c:invertIfNegative val="0"/>
          <c:dPt>
            <c:idx val="9"/>
            <c:invertIfNegative val="0"/>
            <c:bubble3D val="0"/>
            <c:spPr>
              <a:solidFill>
                <a:schemeClr val="accent2">
                  <a:lumMod val="75000"/>
                </a:schemeClr>
              </a:solidFill>
              <a:ln>
                <a:noFill/>
              </a:ln>
              <a:effectLst/>
            </c:spPr>
            <c:extLst>
              <c:ext xmlns:c16="http://schemas.microsoft.com/office/drawing/2014/chart" uri="{C3380CC4-5D6E-409C-BE32-E72D297353CC}">
                <c16:uniqueId val="{00000001-D90C-4CDF-AFD7-F3217C778460}"/>
              </c:ext>
            </c:extLst>
          </c:dPt>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03-D90C-4CDF-AFD7-F3217C778460}"/>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05-D90C-4CDF-AFD7-F3217C778460}"/>
              </c:ext>
            </c:extLst>
          </c:dPt>
          <c:dPt>
            <c:idx val="12"/>
            <c:invertIfNegative val="0"/>
            <c:bubble3D val="0"/>
            <c:spPr>
              <a:solidFill>
                <a:schemeClr val="accent6">
                  <a:lumMod val="75000"/>
                </a:schemeClr>
              </a:solidFill>
              <a:ln>
                <a:noFill/>
              </a:ln>
              <a:effectLst/>
            </c:spPr>
            <c:extLst>
              <c:ext xmlns:c16="http://schemas.microsoft.com/office/drawing/2014/chart" uri="{C3380CC4-5D6E-409C-BE32-E72D297353CC}">
                <c16:uniqueId val="{00000007-D90C-4CDF-AFD7-F3217C778460}"/>
              </c:ext>
            </c:extLst>
          </c:dPt>
          <c:dPt>
            <c:idx val="13"/>
            <c:invertIfNegative val="0"/>
            <c:bubble3D val="0"/>
            <c:spPr>
              <a:solidFill>
                <a:schemeClr val="accent6">
                  <a:lumMod val="75000"/>
                </a:schemeClr>
              </a:solidFill>
              <a:ln>
                <a:noFill/>
              </a:ln>
              <a:effectLst/>
            </c:spPr>
            <c:extLst>
              <c:ext xmlns:c16="http://schemas.microsoft.com/office/drawing/2014/chart" uri="{C3380CC4-5D6E-409C-BE32-E72D297353CC}">
                <c16:uniqueId val="{00000009-D90C-4CDF-AFD7-F3217C778460}"/>
              </c:ext>
            </c:extLst>
          </c:dPt>
          <c:dPt>
            <c:idx val="14"/>
            <c:invertIfNegative val="0"/>
            <c:bubble3D val="0"/>
            <c:spPr>
              <a:solidFill>
                <a:schemeClr val="accent6">
                  <a:lumMod val="75000"/>
                </a:schemeClr>
              </a:solidFill>
              <a:ln>
                <a:noFill/>
              </a:ln>
              <a:effectLst/>
            </c:spPr>
            <c:extLst>
              <c:ext xmlns:c16="http://schemas.microsoft.com/office/drawing/2014/chart" uri="{C3380CC4-5D6E-409C-BE32-E72D297353CC}">
                <c16:uniqueId val="{0000000B-D90C-4CDF-AFD7-F3217C778460}"/>
              </c:ext>
            </c:extLst>
          </c:dPt>
          <c:cat>
            <c:strRef>
              <c:f>Comps!$M$53:$M$67</c:f>
              <c:strCache>
                <c:ptCount val="15"/>
                <c:pt idx="0">
                  <c:v>AAR</c:v>
                </c:pt>
                <c:pt idx="1">
                  <c:v>AZY</c:v>
                </c:pt>
                <c:pt idx="2">
                  <c:v>RXL</c:v>
                </c:pt>
                <c:pt idx="3">
                  <c:v>STN</c:v>
                </c:pt>
                <c:pt idx="4">
                  <c:v>MM8</c:v>
                </c:pt>
                <c:pt idx="5">
                  <c:v>SMI </c:v>
                </c:pt>
                <c:pt idx="6">
                  <c:v>AUC</c:v>
                </c:pt>
                <c:pt idx="7">
                  <c:v>BGD</c:v>
                </c:pt>
                <c:pt idx="8">
                  <c:v>HRN</c:v>
                </c:pt>
                <c:pt idx="9">
                  <c:v>RXR</c:v>
                </c:pt>
                <c:pt idx="10">
                  <c:v>PDI</c:v>
                </c:pt>
                <c:pt idx="11">
                  <c:v>TRE</c:v>
                </c:pt>
                <c:pt idx="12">
                  <c:v>RIO.TSXV</c:v>
                </c:pt>
                <c:pt idx="13">
                  <c:v>CEL </c:v>
                </c:pt>
                <c:pt idx="14">
                  <c:v>TSO</c:v>
                </c:pt>
              </c:strCache>
            </c:strRef>
          </c:cat>
          <c:val>
            <c:numRef>
              <c:f>Comps!$N$53:$N$67</c:f>
              <c:numCache>
                <c:formatCode>General</c:formatCode>
                <c:ptCount val="15"/>
                <c:pt idx="0">
                  <c:v>0.55910242875565608</c:v>
                </c:pt>
                <c:pt idx="1">
                  <c:v>0.46626107834532371</c:v>
                </c:pt>
                <c:pt idx="2">
                  <c:v>0.35481103279835385</c:v>
                </c:pt>
                <c:pt idx="3">
                  <c:v>0.35020896314432987</c:v>
                </c:pt>
                <c:pt idx="4">
                  <c:v>0.30774431428571436</c:v>
                </c:pt>
                <c:pt idx="5">
                  <c:v>0.29662470395833329</c:v>
                </c:pt>
                <c:pt idx="6">
                  <c:v>0.28231220415140412</c:v>
                </c:pt>
                <c:pt idx="7">
                  <c:v>0.25826084899487839</c:v>
                </c:pt>
                <c:pt idx="8">
                  <c:v>0.2468118152987421</c:v>
                </c:pt>
                <c:pt idx="9">
                  <c:v>1.1100000000000001</c:v>
                </c:pt>
                <c:pt idx="10">
                  <c:v>0.75399759149705203</c:v>
                </c:pt>
                <c:pt idx="11">
                  <c:v>4.0547976062061696E-2</c:v>
                </c:pt>
                <c:pt idx="12">
                  <c:v>1.951884190476191</c:v>
                </c:pt>
                <c:pt idx="13">
                  <c:v>1.5392564445907864</c:v>
                </c:pt>
                <c:pt idx="14">
                  <c:v>0.12141155485074626</c:v>
                </c:pt>
              </c:numCache>
            </c:numRef>
          </c:val>
          <c:extLst>
            <c:ext xmlns:c16="http://schemas.microsoft.com/office/drawing/2014/chart" uri="{C3380CC4-5D6E-409C-BE32-E72D297353CC}">
              <c16:uniqueId val="{0000000C-D90C-4CDF-AFD7-F3217C778460}"/>
            </c:ext>
          </c:extLst>
        </c:ser>
        <c:dLbls>
          <c:showLegendKey val="0"/>
          <c:showVal val="0"/>
          <c:showCatName val="0"/>
          <c:showSerName val="0"/>
          <c:showPercent val="0"/>
          <c:showBubbleSize val="0"/>
        </c:dLbls>
        <c:gapWidth val="219"/>
        <c:overlap val="-27"/>
        <c:axId val="2006412016"/>
        <c:axId val="2006413936"/>
      </c:barChart>
      <c:catAx>
        <c:axId val="200641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413936"/>
        <c:crosses val="autoZero"/>
        <c:auto val="1"/>
        <c:lblAlgn val="ctr"/>
        <c:lblOffset val="100"/>
        <c:noMultiLvlLbl val="0"/>
      </c:catAx>
      <c:valAx>
        <c:axId val="2006413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412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59126984126984E-2"/>
          <c:y val="6.3224088864408334E-2"/>
          <c:w val="0.972281746031746"/>
          <c:h val="0.85930911288595124"/>
        </c:manualLayout>
      </c:layout>
      <c:barChart>
        <c:barDir val="col"/>
        <c:grouping val="stacked"/>
        <c:varyColors val="0"/>
        <c:ser>
          <c:idx val="0"/>
          <c:order val="0"/>
          <c:tx>
            <c:strRef>
              <c:f>Updates!$B$8</c:f>
              <c:strCache>
                <c:ptCount val="1"/>
                <c:pt idx="0">
                  <c:v>Indicated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ontserrat Medium" panose="00000600000000000000"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Updates!$C$2:$R$2</c:f>
              <c:strCache>
                <c:ptCount val="16"/>
                <c:pt idx="0">
                  <c:v>YR 1</c:v>
                </c:pt>
                <c:pt idx="1">
                  <c:v>YR 2</c:v>
                </c:pt>
                <c:pt idx="2">
                  <c:v>YR 3</c:v>
                </c:pt>
                <c:pt idx="3">
                  <c:v>YR 4</c:v>
                </c:pt>
                <c:pt idx="4">
                  <c:v>YR 5</c:v>
                </c:pt>
                <c:pt idx="5">
                  <c:v>YR 6</c:v>
                </c:pt>
                <c:pt idx="6">
                  <c:v>YR 7</c:v>
                </c:pt>
                <c:pt idx="7">
                  <c:v>YR 8</c:v>
                </c:pt>
                <c:pt idx="8">
                  <c:v>YR 9</c:v>
                </c:pt>
                <c:pt idx="9">
                  <c:v>YR 10</c:v>
                </c:pt>
                <c:pt idx="10">
                  <c:v>YR 11</c:v>
                </c:pt>
                <c:pt idx="11">
                  <c:v>YR 12</c:v>
                </c:pt>
                <c:pt idx="12">
                  <c:v>YR 13</c:v>
                </c:pt>
                <c:pt idx="13">
                  <c:v>YR 14</c:v>
                </c:pt>
                <c:pt idx="14">
                  <c:v>YR 15</c:v>
                </c:pt>
                <c:pt idx="15">
                  <c:v>YR 16</c:v>
                </c:pt>
              </c:strCache>
            </c:strRef>
          </c:cat>
          <c:val>
            <c:numRef>
              <c:f>Updates!$C$8:$R$8</c:f>
              <c:numCache>
                <c:formatCode>0%</c:formatCode>
                <c:ptCount val="16"/>
                <c:pt idx="0">
                  <c:v>0</c:v>
                </c:pt>
                <c:pt idx="1">
                  <c:v>0.93707467709881087</c:v>
                </c:pt>
                <c:pt idx="2">
                  <c:v>0.89259682947743568</c:v>
                </c:pt>
                <c:pt idx="3">
                  <c:v>0.90427369858923823</c:v>
                </c:pt>
                <c:pt idx="4">
                  <c:v>0.92109592274636765</c:v>
                </c:pt>
                <c:pt idx="5">
                  <c:v>0.74874238471033294</c:v>
                </c:pt>
                <c:pt idx="6">
                  <c:v>0.88176722076097602</c:v>
                </c:pt>
                <c:pt idx="7">
                  <c:v>0.80397575093755824</c:v>
                </c:pt>
                <c:pt idx="8">
                  <c:v>0.72384227886702301</c:v>
                </c:pt>
                <c:pt idx="9">
                  <c:v>0.56985256328750422</c:v>
                </c:pt>
                <c:pt idx="10">
                  <c:v>0.37982659260753704</c:v>
                </c:pt>
                <c:pt idx="11">
                  <c:v>0.39792699670254073</c:v>
                </c:pt>
                <c:pt idx="12">
                  <c:v>0.50270752509379457</c:v>
                </c:pt>
                <c:pt idx="13">
                  <c:v>0.50270752509379435</c:v>
                </c:pt>
                <c:pt idx="14">
                  <c:v>0.50270752509379457</c:v>
                </c:pt>
                <c:pt idx="15">
                  <c:v>0.43734024847761044</c:v>
                </c:pt>
              </c:numCache>
            </c:numRef>
          </c:val>
          <c:extLst>
            <c:ext xmlns:c16="http://schemas.microsoft.com/office/drawing/2014/chart" uri="{C3380CC4-5D6E-409C-BE32-E72D297353CC}">
              <c16:uniqueId val="{00000000-37BA-49B2-A2A6-C2A0BE3E1FA5}"/>
            </c:ext>
          </c:extLst>
        </c:ser>
        <c:ser>
          <c:idx val="1"/>
          <c:order val="1"/>
          <c:tx>
            <c:strRef>
              <c:f>Updates!$B$9</c:f>
              <c:strCache>
                <c:ptCount val="1"/>
                <c:pt idx="0">
                  <c:v>Inferred</c:v>
                </c:pt>
              </c:strCache>
            </c:strRef>
          </c:tx>
          <c:spPr>
            <a:solidFill>
              <a:schemeClr val="accent2"/>
            </a:solidFill>
            <a:ln>
              <a:noFill/>
            </a:ln>
            <a:effectLst/>
          </c:spPr>
          <c:invertIfNegative val="0"/>
          <c:dLbls>
            <c:dLbl>
              <c:idx val="1"/>
              <c:layout>
                <c:manualLayout>
                  <c:x val="2.2528603343670369E-3"/>
                  <c:y val="-6.73922855656537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BA-49B2-A2A6-C2A0BE3E1FA5}"/>
                </c:ext>
              </c:extLst>
            </c:dLbl>
            <c:dLbl>
              <c:idx val="2"/>
              <c:layout>
                <c:manualLayout>
                  <c:x val="-2.2528603343670681E-3"/>
                  <c:y val="-8.04163224088864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BA-49B2-A2A6-C2A0BE3E1FA5}"/>
                </c:ext>
              </c:extLst>
            </c:dLbl>
            <c:dLbl>
              <c:idx val="3"/>
              <c:layout>
                <c:manualLayout>
                  <c:x val="0"/>
                  <c:y val="-7.91364484837357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BA-49B2-A2A6-C2A0BE3E1FA5}"/>
                </c:ext>
              </c:extLst>
            </c:dLbl>
            <c:dLbl>
              <c:idx val="4"/>
              <c:layout>
                <c:manualLayout>
                  <c:x val="0"/>
                  <c:y val="-7.31134673643624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BA-49B2-A2A6-C2A0BE3E1FA5}"/>
                </c:ext>
              </c:extLst>
            </c:dLbl>
            <c:spPr>
              <a:noFill/>
              <a:ln>
                <a:noFill/>
              </a:ln>
              <a:effectLst/>
            </c:spPr>
            <c:txPr>
              <a:bodyPr rot="0" spcFirstLastPara="1" vertOverflow="ellipsis" vert="horz" wrap="square" lIns="38100" tIns="19050" rIns="38100" bIns="19050" anchor="t" anchorCtr="1">
                <a:spAutoFit/>
              </a:bodyPr>
              <a:lstStyle/>
              <a:p>
                <a:pPr>
                  <a:defRPr sz="700" b="0" i="0" u="none" strike="noStrike" kern="1200" baseline="0">
                    <a:solidFill>
                      <a:schemeClr val="tx1">
                        <a:lumMod val="75000"/>
                        <a:lumOff val="25000"/>
                      </a:schemeClr>
                    </a:solidFill>
                    <a:latin typeface="Montserrat Medium" panose="00000600000000000000"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Updates!$C$2:$R$2</c:f>
              <c:strCache>
                <c:ptCount val="16"/>
                <c:pt idx="0">
                  <c:v>YR 1</c:v>
                </c:pt>
                <c:pt idx="1">
                  <c:v>YR 2</c:v>
                </c:pt>
                <c:pt idx="2">
                  <c:v>YR 3</c:v>
                </c:pt>
                <c:pt idx="3">
                  <c:v>YR 4</c:v>
                </c:pt>
                <c:pt idx="4">
                  <c:v>YR 5</c:v>
                </c:pt>
                <c:pt idx="5">
                  <c:v>YR 6</c:v>
                </c:pt>
                <c:pt idx="6">
                  <c:v>YR 7</c:v>
                </c:pt>
                <c:pt idx="7">
                  <c:v>YR 8</c:v>
                </c:pt>
                <c:pt idx="8">
                  <c:v>YR 9</c:v>
                </c:pt>
                <c:pt idx="9">
                  <c:v>YR 10</c:v>
                </c:pt>
                <c:pt idx="10">
                  <c:v>YR 11</c:v>
                </c:pt>
                <c:pt idx="11">
                  <c:v>YR 12</c:v>
                </c:pt>
                <c:pt idx="12">
                  <c:v>YR 13</c:v>
                </c:pt>
                <c:pt idx="13">
                  <c:v>YR 14</c:v>
                </c:pt>
                <c:pt idx="14">
                  <c:v>YR 15</c:v>
                </c:pt>
                <c:pt idx="15">
                  <c:v>YR 16</c:v>
                </c:pt>
              </c:strCache>
            </c:strRef>
          </c:cat>
          <c:val>
            <c:numRef>
              <c:f>Updates!$C$9:$R$9</c:f>
              <c:numCache>
                <c:formatCode>0%</c:formatCode>
                <c:ptCount val="16"/>
                <c:pt idx="0" formatCode="* #,##0\ ;* \(#,##0\);* \-#\ ;@\ ">
                  <c:v>0</c:v>
                </c:pt>
                <c:pt idx="1">
                  <c:v>6.2925322901189129E-2</c:v>
                </c:pt>
                <c:pt idx="2">
                  <c:v>0.10740317052256432</c:v>
                </c:pt>
                <c:pt idx="3">
                  <c:v>9.5726301410761772E-2</c:v>
                </c:pt>
                <c:pt idx="4">
                  <c:v>7.8904077253632354E-2</c:v>
                </c:pt>
                <c:pt idx="5">
                  <c:v>0.25125761528966706</c:v>
                </c:pt>
                <c:pt idx="6">
                  <c:v>0.11823277923902398</c:v>
                </c:pt>
                <c:pt idx="7">
                  <c:v>0.19602424906244176</c:v>
                </c:pt>
                <c:pt idx="8">
                  <c:v>0.27615772113297699</c:v>
                </c:pt>
                <c:pt idx="9">
                  <c:v>0.43014743671249578</c:v>
                </c:pt>
                <c:pt idx="10">
                  <c:v>0.62017340739246296</c:v>
                </c:pt>
                <c:pt idx="11">
                  <c:v>0.60207300329745927</c:v>
                </c:pt>
                <c:pt idx="12">
                  <c:v>0.49729247490620543</c:v>
                </c:pt>
                <c:pt idx="13">
                  <c:v>0.49729247490620565</c:v>
                </c:pt>
                <c:pt idx="14">
                  <c:v>0.49729247490620543</c:v>
                </c:pt>
                <c:pt idx="15">
                  <c:v>0.56265975152238956</c:v>
                </c:pt>
              </c:numCache>
            </c:numRef>
          </c:val>
          <c:extLst>
            <c:ext xmlns:c16="http://schemas.microsoft.com/office/drawing/2014/chart" uri="{C3380CC4-5D6E-409C-BE32-E72D297353CC}">
              <c16:uniqueId val="{00000001-37BA-49B2-A2A6-C2A0BE3E1FA5}"/>
            </c:ext>
          </c:extLst>
        </c:ser>
        <c:dLbls>
          <c:dLblPos val="inEnd"/>
          <c:showLegendKey val="0"/>
          <c:showVal val="1"/>
          <c:showCatName val="0"/>
          <c:showSerName val="0"/>
          <c:showPercent val="0"/>
          <c:showBubbleSize val="0"/>
        </c:dLbls>
        <c:gapWidth val="75"/>
        <c:overlap val="100"/>
        <c:axId val="1799839264"/>
        <c:axId val="235223408"/>
      </c:barChart>
      <c:catAx>
        <c:axId val="17998392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ontserrat Medium" panose="00000600000000000000" pitchFamily="2" charset="0"/>
                <a:ea typeface="+mn-ea"/>
                <a:cs typeface="+mn-cs"/>
              </a:defRPr>
            </a:pPr>
            <a:endParaRPr lang="en-US"/>
          </a:p>
        </c:txPr>
        <c:crossAx val="235223408"/>
        <c:crosses val="autoZero"/>
        <c:auto val="1"/>
        <c:lblAlgn val="ctr"/>
        <c:lblOffset val="100"/>
        <c:noMultiLvlLbl val="0"/>
      </c:catAx>
      <c:valAx>
        <c:axId val="235223408"/>
        <c:scaling>
          <c:orientation val="minMax"/>
        </c:scaling>
        <c:delete val="1"/>
        <c:axPos val="l"/>
        <c:numFmt formatCode="0%" sourceLinked="1"/>
        <c:majorTickMark val="none"/>
        <c:minorTickMark val="none"/>
        <c:tickLblPos val="nextTo"/>
        <c:crossAx val="1799839264"/>
        <c:crosses val="autoZero"/>
        <c:crossBetween val="between"/>
      </c:valAx>
      <c:spPr>
        <a:noFill/>
        <a:ln>
          <a:noFill/>
        </a:ln>
        <a:effectLst/>
      </c:spPr>
    </c:plotArea>
    <c:legend>
      <c:legendPos val="t"/>
      <c:layout>
        <c:manualLayout>
          <c:xMode val="edge"/>
          <c:yMode val="edge"/>
          <c:x val="2.5610182955966988E-2"/>
          <c:y val="3.067249073666628E-2"/>
          <c:w val="0.28048809523809526"/>
          <c:h val="7.8384958071278821E-2"/>
        </c:manualLayout>
      </c:layout>
      <c:overlay val="0"/>
      <c:spPr>
        <a:noFill/>
        <a:ln>
          <a:noFill/>
        </a:ln>
        <a:effectLst/>
      </c:spPr>
      <c:txPr>
        <a:bodyPr rot="0" spcFirstLastPara="1" vertOverflow="ellipsis" vert="horz" wrap="square" anchor="ctr" anchorCtr="1"/>
        <a:lstStyle/>
        <a:p>
          <a:pPr marL="108000">
            <a:defRPr sz="9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396866858871955E-2"/>
          <c:y val="0.13167050744224784"/>
          <c:w val="0.92558897993328515"/>
          <c:h val="0.75420541932582896"/>
        </c:manualLayout>
      </c:layout>
      <c:barChart>
        <c:barDir val="col"/>
        <c:grouping val="stacked"/>
        <c:varyColors val="0"/>
        <c:ser>
          <c:idx val="2"/>
          <c:order val="2"/>
          <c:tx>
            <c:strRef>
              <c:f>Sheet2!$B$3</c:f>
              <c:strCache>
                <c:ptCount val="1"/>
                <c:pt idx="0">
                  <c:v>Production Ounces - Indicated (koz)</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ontserrat Medium" panose="000006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Sheet2!$C$2:$R$2</c:f>
              <c:strCache>
                <c:ptCount val="16"/>
                <c:pt idx="0">
                  <c:v>YR 1</c:v>
                </c:pt>
                <c:pt idx="1">
                  <c:v>YR 2</c:v>
                </c:pt>
                <c:pt idx="2">
                  <c:v>YR 3</c:v>
                </c:pt>
                <c:pt idx="3">
                  <c:v>YR 4</c:v>
                </c:pt>
                <c:pt idx="4">
                  <c:v>YR 5</c:v>
                </c:pt>
                <c:pt idx="5">
                  <c:v>YR 6</c:v>
                </c:pt>
                <c:pt idx="6">
                  <c:v>YR 7</c:v>
                </c:pt>
                <c:pt idx="7">
                  <c:v>YR 8</c:v>
                </c:pt>
                <c:pt idx="8">
                  <c:v>YR 9</c:v>
                </c:pt>
                <c:pt idx="9">
                  <c:v>YR 10</c:v>
                </c:pt>
                <c:pt idx="10">
                  <c:v>YR 11</c:v>
                </c:pt>
                <c:pt idx="11">
                  <c:v>YR 12</c:v>
                </c:pt>
                <c:pt idx="12">
                  <c:v>YR 13</c:v>
                </c:pt>
                <c:pt idx="13">
                  <c:v>YR 14</c:v>
                </c:pt>
                <c:pt idx="14">
                  <c:v>YR 15</c:v>
                </c:pt>
                <c:pt idx="15">
                  <c:v>YR 16</c:v>
                </c:pt>
              </c:strCache>
            </c:strRef>
          </c:cat>
          <c:val>
            <c:numRef>
              <c:f>Sheet2!$C$3:$R$3</c:f>
              <c:numCache>
                <c:formatCode>* #,##0\ ;* \(#,##0\);* \-#\ ;@\ </c:formatCode>
                <c:ptCount val="16"/>
                <c:pt idx="0">
                  <c:v>0</c:v>
                </c:pt>
                <c:pt idx="1">
                  <c:v>32.314370666525434</c:v>
                </c:pt>
                <c:pt idx="2">
                  <c:v>90.306379938888014</c:v>
                </c:pt>
                <c:pt idx="3">
                  <c:v>108.16687092056758</c:v>
                </c:pt>
                <c:pt idx="4">
                  <c:v>116.49064724059659</c:v>
                </c:pt>
                <c:pt idx="5">
                  <c:v>75.531383614281282</c:v>
                </c:pt>
                <c:pt idx="6">
                  <c:v>94.979737441794157</c:v>
                </c:pt>
                <c:pt idx="7">
                  <c:v>83.317598823967771</c:v>
                </c:pt>
                <c:pt idx="8">
                  <c:v>74.224901155179992</c:v>
                </c:pt>
                <c:pt idx="9">
                  <c:v>57.587829262844259</c:v>
                </c:pt>
                <c:pt idx="10">
                  <c:v>52.251494414516173</c:v>
                </c:pt>
                <c:pt idx="11">
                  <c:v>27.278869570304348</c:v>
                </c:pt>
                <c:pt idx="12">
                  <c:v>23.871911086532986</c:v>
                </c:pt>
                <c:pt idx="13">
                  <c:v>23.871911086532972</c:v>
                </c:pt>
                <c:pt idx="14">
                  <c:v>23.871911086532972</c:v>
                </c:pt>
                <c:pt idx="15">
                  <c:v>5.8364963780460446</c:v>
                </c:pt>
              </c:numCache>
            </c:numRef>
          </c:val>
          <c:extLst>
            <c:ext xmlns:c16="http://schemas.microsoft.com/office/drawing/2014/chart" uri="{C3380CC4-5D6E-409C-BE32-E72D297353CC}">
              <c16:uniqueId val="{00000000-880F-43FE-8936-F1752807EB9C}"/>
            </c:ext>
          </c:extLst>
        </c:ser>
        <c:ser>
          <c:idx val="3"/>
          <c:order val="3"/>
          <c:tx>
            <c:strRef>
              <c:f>Sheet2!$B$4</c:f>
              <c:strCache>
                <c:ptCount val="1"/>
                <c:pt idx="0">
                  <c:v>Production Ounces - Inferred (koz)</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ontserrat Medium" panose="00000600000000000000"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Sheet2!$C$2:$R$2</c:f>
              <c:strCache>
                <c:ptCount val="16"/>
                <c:pt idx="0">
                  <c:v>YR 1</c:v>
                </c:pt>
                <c:pt idx="1">
                  <c:v>YR 2</c:v>
                </c:pt>
                <c:pt idx="2">
                  <c:v>YR 3</c:v>
                </c:pt>
                <c:pt idx="3">
                  <c:v>YR 4</c:v>
                </c:pt>
                <c:pt idx="4">
                  <c:v>YR 5</c:v>
                </c:pt>
                <c:pt idx="5">
                  <c:v>YR 6</c:v>
                </c:pt>
                <c:pt idx="6">
                  <c:v>YR 7</c:v>
                </c:pt>
                <c:pt idx="7">
                  <c:v>YR 8</c:v>
                </c:pt>
                <c:pt idx="8">
                  <c:v>YR 9</c:v>
                </c:pt>
                <c:pt idx="9">
                  <c:v>YR 10</c:v>
                </c:pt>
                <c:pt idx="10">
                  <c:v>YR 11</c:v>
                </c:pt>
                <c:pt idx="11">
                  <c:v>YR 12</c:v>
                </c:pt>
                <c:pt idx="12">
                  <c:v>YR 13</c:v>
                </c:pt>
                <c:pt idx="13">
                  <c:v>YR 14</c:v>
                </c:pt>
                <c:pt idx="14">
                  <c:v>YR 15</c:v>
                </c:pt>
                <c:pt idx="15">
                  <c:v>YR 16</c:v>
                </c:pt>
              </c:strCache>
            </c:strRef>
          </c:cat>
          <c:val>
            <c:numRef>
              <c:f>Sheet2!$C$4:$R$4</c:f>
              <c:numCache>
                <c:formatCode>* #,##0\ ;* \(#,##0\);* \-#\ ;@\ </c:formatCode>
                <c:ptCount val="16"/>
                <c:pt idx="0">
                  <c:v>0</c:v>
                </c:pt>
                <c:pt idx="1">
                  <c:v>2.1699361408796385</c:v>
                </c:pt>
                <c:pt idx="2">
                  <c:v>10.866262576274423</c:v>
                </c:pt>
                <c:pt idx="3">
                  <c:v>11.450531519997963</c:v>
                </c:pt>
                <c:pt idx="4">
                  <c:v>9.9789683161247265</c:v>
                </c:pt>
                <c:pt idx="5">
                  <c:v>25.346281596967863</c:v>
                </c:pt>
                <c:pt idx="6">
                  <c:v>12.73546811985676</c:v>
                </c:pt>
                <c:pt idx="7">
                  <c:v>20.314381029661824</c:v>
                </c:pt>
                <c:pt idx="8">
                  <c:v>28.318019204982949</c:v>
                </c:pt>
                <c:pt idx="9">
                  <c:v>43.46958974851821</c:v>
                </c:pt>
                <c:pt idx="10">
                  <c:v>85.315214792982644</c:v>
                </c:pt>
                <c:pt idx="11">
                  <c:v>41.273577980008284</c:v>
                </c:pt>
                <c:pt idx="12">
                  <c:v>23.614768334227616</c:v>
                </c:pt>
                <c:pt idx="13">
                  <c:v>23.614768334227609</c:v>
                </c:pt>
                <c:pt idx="14">
                  <c:v>23.614768334227602</c:v>
                </c:pt>
                <c:pt idx="15">
                  <c:v>7.508939808911359</c:v>
                </c:pt>
              </c:numCache>
            </c:numRef>
          </c:val>
          <c:extLst>
            <c:ext xmlns:c16="http://schemas.microsoft.com/office/drawing/2014/chart" uri="{C3380CC4-5D6E-409C-BE32-E72D297353CC}">
              <c16:uniqueId val="{00000001-880F-43FE-8936-F1752807EB9C}"/>
            </c:ext>
          </c:extLst>
        </c:ser>
        <c:dLbls>
          <c:showLegendKey val="0"/>
          <c:showVal val="0"/>
          <c:showCatName val="0"/>
          <c:showSerName val="0"/>
          <c:showPercent val="0"/>
          <c:showBubbleSize val="0"/>
        </c:dLbls>
        <c:gapWidth val="75"/>
        <c:overlap val="100"/>
        <c:axId val="473020319"/>
        <c:axId val="473021759"/>
      </c:barChart>
      <c:lineChart>
        <c:grouping val="stacked"/>
        <c:varyColors val="0"/>
        <c:dLbls>
          <c:showLegendKey val="0"/>
          <c:showVal val="0"/>
          <c:showCatName val="0"/>
          <c:showSerName val="0"/>
          <c:showPercent val="0"/>
          <c:showBubbleSize val="0"/>
        </c:dLbls>
        <c:marker val="1"/>
        <c:smooth val="0"/>
        <c:axId val="473020319"/>
        <c:axId val="473021759"/>
        <c:extLst>
          <c:ext xmlns:c15="http://schemas.microsoft.com/office/drawing/2012/chart" uri="{02D57815-91ED-43cb-92C2-25804820EDAC}">
            <c15:filteredLineSeries>
              <c15:ser>
                <c:idx val="0"/>
                <c:order val="0"/>
                <c:tx>
                  <c:strRef>
                    <c:extLst>
                      <c:ext uri="{02D57815-91ED-43cb-92C2-25804820EDAC}">
                        <c15:formulaRef>
                          <c15:sqref>'[Chart in Microsoft PowerPoint]Production'!$A$3</c15:sqref>
                        </c15:formulaRef>
                      </c:ext>
                    </c:extLst>
                    <c:strCache>
                      <c:ptCount val="1"/>
                      <c:pt idx="0">
                        <c:v>Ounces Produced (koz)</c:v>
                      </c:pt>
                    </c:strCache>
                  </c:strRef>
                </c:tx>
                <c:spPr>
                  <a:ln w="28575" cap="rnd">
                    <a:solidFill>
                      <a:schemeClr val="accent1"/>
                    </a:solidFill>
                    <a:round/>
                  </a:ln>
                  <a:effectLst/>
                </c:spPr>
                <c:marker>
                  <c:symbol val="none"/>
                </c:marker>
                <c:cat>
                  <c:strRef>
                    <c:extLst>
                      <c:ext uri="{02D57815-91ED-43cb-92C2-25804820EDAC}">
                        <c15:formulaRef>
                          <c15:sqref>[2]Production!$V$2:$AK$2</c15:sqref>
                        </c15:formulaRef>
                      </c:ext>
                    </c:extLst>
                    <c:strCache>
                      <c:ptCount val="16"/>
                      <c:pt idx="0">
                        <c:v>YR 1</c:v>
                      </c:pt>
                      <c:pt idx="1">
                        <c:v>YR 2</c:v>
                      </c:pt>
                      <c:pt idx="2">
                        <c:v>YR 3</c:v>
                      </c:pt>
                      <c:pt idx="3">
                        <c:v>YR 4</c:v>
                      </c:pt>
                      <c:pt idx="4">
                        <c:v>YR 5</c:v>
                      </c:pt>
                      <c:pt idx="5">
                        <c:v>YR 6</c:v>
                      </c:pt>
                      <c:pt idx="6">
                        <c:v>YR 7</c:v>
                      </c:pt>
                      <c:pt idx="7">
                        <c:v>YR 8</c:v>
                      </c:pt>
                      <c:pt idx="8">
                        <c:v>YR 9</c:v>
                      </c:pt>
                      <c:pt idx="9">
                        <c:v>YR 10</c:v>
                      </c:pt>
                      <c:pt idx="10">
                        <c:v>YR 11</c:v>
                      </c:pt>
                      <c:pt idx="11">
                        <c:v>YR 12</c:v>
                      </c:pt>
                      <c:pt idx="12">
                        <c:v>YR 13</c:v>
                      </c:pt>
                      <c:pt idx="13">
                        <c:v>YR 14</c:v>
                      </c:pt>
                      <c:pt idx="14">
                        <c:v>YR 15</c:v>
                      </c:pt>
                      <c:pt idx="15">
                        <c:v>YR 16</c:v>
                      </c:pt>
                    </c:strCache>
                  </c:strRef>
                </c:cat>
                <c:val>
                  <c:numRef>
                    <c:extLst>
                      <c:ext uri="{02D57815-91ED-43cb-92C2-25804820EDAC}">
                        <c15:formulaRef>
                          <c15:sqref>[2]Production!$V$5:$AK$5</c15:sqref>
                        </c15:formulaRef>
                      </c:ext>
                    </c:extLst>
                    <c:numCache>
                      <c:formatCode>General</c:formatCode>
                      <c:ptCount val="16"/>
                      <c:pt idx="0">
                        <c:v>0</c:v>
                      </c:pt>
                      <c:pt idx="1">
                        <c:v>34.484306807405076</c:v>
                      </c:pt>
                      <c:pt idx="2">
                        <c:v>101.17264251516244</c:v>
                      </c:pt>
                      <c:pt idx="3">
                        <c:v>119.61740244056554</c:v>
                      </c:pt>
                      <c:pt idx="4">
                        <c:v>126.46961555672131</c:v>
                      </c:pt>
                      <c:pt idx="5">
                        <c:v>100.87766521124914</c:v>
                      </c:pt>
                      <c:pt idx="6">
                        <c:v>107.71520556165092</c:v>
                      </c:pt>
                      <c:pt idx="7">
                        <c:v>103.6319798536296</c:v>
                      </c:pt>
                      <c:pt idx="8">
                        <c:v>102.54292036016294</c:v>
                      </c:pt>
                      <c:pt idx="9">
                        <c:v>101.05741901136247</c:v>
                      </c:pt>
                      <c:pt idx="10">
                        <c:v>137.56670920749883</c:v>
                      </c:pt>
                      <c:pt idx="11">
                        <c:v>68.552447550312635</c:v>
                      </c:pt>
                      <c:pt idx="12">
                        <c:v>47.486679420760602</c:v>
                      </c:pt>
                      <c:pt idx="13">
                        <c:v>47.486679420760588</c:v>
                      </c:pt>
                      <c:pt idx="14">
                        <c:v>47.486679420760574</c:v>
                      </c:pt>
                      <c:pt idx="15">
                        <c:v>13.345436186957404</c:v>
                      </c:pt>
                    </c:numCache>
                  </c:numRef>
                </c:val>
                <c:smooth val="0"/>
                <c:extLst>
                  <c:ext xmlns:c16="http://schemas.microsoft.com/office/drawing/2014/chart" uri="{C3380CC4-5D6E-409C-BE32-E72D297353CC}">
                    <c16:uniqueId val="{00000003-880F-43FE-8936-F1752807EB9C}"/>
                  </c:ext>
                </c:extLst>
              </c15:ser>
            </c15:filteredLineSeries>
          </c:ext>
        </c:extLst>
      </c:lineChart>
      <c:lineChart>
        <c:grouping val="stacked"/>
        <c:varyColors val="0"/>
        <c:ser>
          <c:idx val="1"/>
          <c:order val="1"/>
          <c:tx>
            <c:strRef>
              <c:f>Sheet2!$B$6</c:f>
              <c:strCache>
                <c:ptCount val="1"/>
                <c:pt idx="0">
                  <c:v>Head Grade (g/tAu)</c:v>
                </c:pt>
              </c:strCache>
            </c:strRef>
          </c:tx>
          <c:spPr>
            <a:ln w="28575" cap="rnd">
              <a:noFill/>
              <a:round/>
            </a:ln>
            <a:effectLst/>
          </c:spPr>
          <c:marker>
            <c:symbol val="diamond"/>
            <c:size val="11"/>
            <c:spPr>
              <a:solidFill>
                <a:schemeClr val="accent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ontserrat Medium" panose="000006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[2]Production!$V$2:$AK$2</c:f>
              <c:strCache>
                <c:ptCount val="16"/>
                <c:pt idx="0">
                  <c:v>YR 1</c:v>
                </c:pt>
                <c:pt idx="1">
                  <c:v>YR 2</c:v>
                </c:pt>
                <c:pt idx="2">
                  <c:v>YR 3</c:v>
                </c:pt>
                <c:pt idx="3">
                  <c:v>YR 4</c:v>
                </c:pt>
                <c:pt idx="4">
                  <c:v>YR 5</c:v>
                </c:pt>
                <c:pt idx="5">
                  <c:v>YR 6</c:v>
                </c:pt>
                <c:pt idx="6">
                  <c:v>YR 7</c:v>
                </c:pt>
                <c:pt idx="7">
                  <c:v>YR 8</c:v>
                </c:pt>
                <c:pt idx="8">
                  <c:v>YR 9</c:v>
                </c:pt>
                <c:pt idx="9">
                  <c:v>YR 10</c:v>
                </c:pt>
                <c:pt idx="10">
                  <c:v>YR 11</c:v>
                </c:pt>
                <c:pt idx="11">
                  <c:v>YR 12</c:v>
                </c:pt>
                <c:pt idx="12">
                  <c:v>YR 13</c:v>
                </c:pt>
                <c:pt idx="13">
                  <c:v>YR 14</c:v>
                </c:pt>
                <c:pt idx="14">
                  <c:v>YR 15</c:v>
                </c:pt>
                <c:pt idx="15">
                  <c:v>YR 16</c:v>
                </c:pt>
              </c:strCache>
            </c:strRef>
          </c:cat>
          <c:val>
            <c:numRef>
              <c:f>Sheet2!$C$6:$R$6</c:f>
              <c:numCache>
                <c:formatCode>_(* #,##0.00_);_(* \(#,##0.00\);_(* "-"??_);_(@_)</c:formatCode>
                <c:ptCount val="16"/>
                <c:pt idx="0">
                  <c:v>0</c:v>
                </c:pt>
                <c:pt idx="1">
                  <c:v>1.2971511753643221</c:v>
                </c:pt>
                <c:pt idx="2">
                  <c:v>1.1099897921242394</c:v>
                </c:pt>
                <c:pt idx="3">
                  <c:v>1.3123517619849301</c:v>
                </c:pt>
                <c:pt idx="4">
                  <c:v>1.3875290670677034</c:v>
                </c:pt>
                <c:pt idx="5">
                  <c:v>1.1067535240174435</c:v>
                </c:pt>
                <c:pt idx="6">
                  <c:v>1.1817698506004537</c:v>
                </c:pt>
                <c:pt idx="7">
                  <c:v>1.1369717832359123</c:v>
                </c:pt>
                <c:pt idx="8">
                  <c:v>1.1250234453185466</c:v>
                </c:pt>
                <c:pt idx="9">
                  <c:v>1.1087256468983047</c:v>
                </c:pt>
                <c:pt idx="10">
                  <c:v>1.5092779941332757</c:v>
                </c:pt>
                <c:pt idx="11">
                  <c:v>0.75210565933943652</c:v>
                </c:pt>
                <c:pt idx="12">
                  <c:v>0.52098796778013401</c:v>
                </c:pt>
                <c:pt idx="13">
                  <c:v>0.52098796778013368</c:v>
                </c:pt>
                <c:pt idx="14">
                  <c:v>0.52098796778013368</c:v>
                </c:pt>
                <c:pt idx="15">
                  <c:v>0.52061939271638313</c:v>
                </c:pt>
              </c:numCache>
            </c:numRef>
          </c:val>
          <c:smooth val="0"/>
          <c:extLst>
            <c:ext xmlns:c16="http://schemas.microsoft.com/office/drawing/2014/chart" uri="{C3380CC4-5D6E-409C-BE32-E72D297353CC}">
              <c16:uniqueId val="{00000002-880F-43FE-8936-F1752807EB9C}"/>
            </c:ext>
          </c:extLst>
        </c:ser>
        <c:dLbls>
          <c:showLegendKey val="0"/>
          <c:showVal val="0"/>
          <c:showCatName val="0"/>
          <c:showSerName val="0"/>
          <c:showPercent val="0"/>
          <c:showBubbleSize val="0"/>
        </c:dLbls>
        <c:marker val="1"/>
        <c:smooth val="0"/>
        <c:axId val="1789803776"/>
        <c:axId val="1789802336"/>
      </c:lineChart>
      <c:catAx>
        <c:axId val="4730203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ontserrat Medium" panose="00000600000000000000" pitchFamily="2" charset="0"/>
                <a:ea typeface="+mn-ea"/>
                <a:cs typeface="+mn-cs"/>
              </a:defRPr>
            </a:pPr>
            <a:endParaRPr lang="en-US"/>
          </a:p>
        </c:txPr>
        <c:crossAx val="473021759"/>
        <c:crosses val="autoZero"/>
        <c:auto val="1"/>
        <c:lblAlgn val="ctr"/>
        <c:lblOffset val="100"/>
        <c:noMultiLvlLbl val="0"/>
      </c:catAx>
      <c:valAx>
        <c:axId val="473021759"/>
        <c:scaling>
          <c:orientation val="minMax"/>
        </c:scaling>
        <c:delete val="0"/>
        <c:axPos val="l"/>
        <c:numFmt formatCode="* #,##0\ ;* \(#,##0\);* \-#\ ;@\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73020319"/>
        <c:crosses val="autoZero"/>
        <c:crossBetween val="between"/>
      </c:valAx>
      <c:valAx>
        <c:axId val="1789802336"/>
        <c:scaling>
          <c:orientation val="minMax"/>
        </c:scaling>
        <c:delete val="0"/>
        <c:axPos val="r"/>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789803776"/>
        <c:crosses val="max"/>
        <c:crossBetween val="between"/>
      </c:valAx>
      <c:catAx>
        <c:axId val="1789803776"/>
        <c:scaling>
          <c:orientation val="minMax"/>
        </c:scaling>
        <c:delete val="1"/>
        <c:axPos val="b"/>
        <c:numFmt formatCode="General" sourceLinked="1"/>
        <c:majorTickMark val="out"/>
        <c:minorTickMark val="none"/>
        <c:tickLblPos val="nextTo"/>
        <c:crossAx val="1789802336"/>
        <c:crosses val="autoZero"/>
        <c:auto val="1"/>
        <c:lblAlgn val="ctr"/>
        <c:lblOffset val="100"/>
        <c:noMultiLvlLbl val="0"/>
      </c:catAx>
      <c:spPr>
        <a:noFill/>
        <a:ln>
          <a:noFill/>
        </a:ln>
        <a:effectLst/>
      </c:spPr>
    </c:plotArea>
    <c:legend>
      <c:legendPos val="t"/>
      <c:layout>
        <c:manualLayout>
          <c:xMode val="edge"/>
          <c:yMode val="edge"/>
          <c:x val="1.2528052182116381E-2"/>
          <c:y val="1.6653357093871172E-2"/>
          <c:w val="0.97269013816065708"/>
          <c:h val="8.9429838882048335E-2"/>
        </c:manualLayout>
      </c:layout>
      <c:overlay val="0"/>
      <c:spPr>
        <a:noFill/>
        <a:ln>
          <a:noFill/>
        </a:ln>
        <a:effectLst/>
      </c:spPr>
      <c:txPr>
        <a:bodyPr rot="0" spcFirstLastPara="1" vertOverflow="ellipsis" vert="horz" wrap="square" anchor="ctr" anchorCtr="1"/>
        <a:lstStyle/>
        <a:p>
          <a:pPr marL="108000">
            <a:defRPr sz="9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A51C51-6498-4F91-B7AC-3C178ABC17A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a:extLst>
              <a:ext uri="{FF2B5EF4-FFF2-40B4-BE49-F238E27FC236}">
                <a16:creationId xmlns:a16="http://schemas.microsoft.com/office/drawing/2014/main" id="{3928F3B6-C459-4EC2-B4C6-701DC6CAA21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18C1B9A-0396-4C4B-848D-D8D5DB8937BD}" type="datetimeFigureOut">
              <a:rPr lang="en-AU" smtClean="0"/>
              <a:t>16/9/2025</a:t>
            </a:fld>
            <a:endParaRPr lang="en-AU"/>
          </a:p>
        </p:txBody>
      </p:sp>
      <p:sp>
        <p:nvSpPr>
          <p:cNvPr id="4" name="Footer Placeholder 3">
            <a:extLst>
              <a:ext uri="{FF2B5EF4-FFF2-40B4-BE49-F238E27FC236}">
                <a16:creationId xmlns:a16="http://schemas.microsoft.com/office/drawing/2014/main" id="{429BC728-D7ED-4F80-AA4F-00EB5ACB201F}"/>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5" name="Slide Number Placeholder 4">
            <a:extLst>
              <a:ext uri="{FF2B5EF4-FFF2-40B4-BE49-F238E27FC236}">
                <a16:creationId xmlns:a16="http://schemas.microsoft.com/office/drawing/2014/main" id="{35BBECD6-114A-4C6D-B0AC-D6AA9EFC95B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3FAFBDE-16B3-4ECE-ACA6-1728D9931E79}" type="slidenum">
              <a:rPr lang="en-AU" smtClean="0"/>
              <a:t>‹#›</a:t>
            </a:fld>
            <a:endParaRPr lang="en-AU"/>
          </a:p>
        </p:txBody>
      </p:sp>
    </p:spTree>
    <p:extLst>
      <p:ext uri="{BB962C8B-B14F-4D97-AF65-F5344CB8AC3E}">
        <p14:creationId xmlns:p14="http://schemas.microsoft.com/office/powerpoint/2010/main" val="1168614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E1A766F-9D2C-8E4C-8B81-C5F2E2090E3E}" type="datetimeFigureOut">
              <a:rPr lang="en-US" smtClean="0"/>
              <a:t>9/16/25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DB90BB7-1F5B-7744-8EFA-AC02B2E6E4FC}" type="slidenum">
              <a:rPr lang="en-US" smtClean="0"/>
              <a:t>‹#›</a:t>
            </a:fld>
            <a:endParaRPr lang="en-US"/>
          </a:p>
        </p:txBody>
      </p:sp>
    </p:spTree>
    <p:extLst>
      <p:ext uri="{BB962C8B-B14F-4D97-AF65-F5344CB8AC3E}">
        <p14:creationId xmlns:p14="http://schemas.microsoft.com/office/powerpoint/2010/main" val="185444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B90BB7-1F5B-7744-8EFA-AC02B2E6E4FC}" type="slidenum">
              <a:rPr lang="en-US" smtClean="0"/>
              <a:t>1</a:t>
            </a:fld>
            <a:endParaRPr lang="en-US"/>
          </a:p>
        </p:txBody>
      </p:sp>
    </p:spTree>
    <p:extLst>
      <p:ext uri="{BB962C8B-B14F-4D97-AF65-F5344CB8AC3E}">
        <p14:creationId xmlns:p14="http://schemas.microsoft.com/office/powerpoint/2010/main" val="220836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89866-7868-E1F2-0962-A8F098F23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18D7E-F1D6-AE53-8C73-73B56059A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CF104-90CA-5AA4-16BF-6987FFA3931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8263B45-CA2B-F02B-4D6C-13E56A83F979}"/>
              </a:ext>
            </a:extLst>
          </p:cNvPr>
          <p:cNvSpPr>
            <a:spLocks noGrp="1"/>
          </p:cNvSpPr>
          <p:nvPr>
            <p:ph type="sldNum" sz="quarter" idx="5"/>
          </p:nvPr>
        </p:nvSpPr>
        <p:spPr/>
        <p:txBody>
          <a:bodyPr/>
          <a:lstStyle/>
          <a:p>
            <a:fld id="{1DB90BB7-1F5B-7744-8EFA-AC02B2E6E4FC}" type="slidenum">
              <a:rPr lang="en-US" smtClean="0"/>
              <a:t>11</a:t>
            </a:fld>
            <a:endParaRPr lang="en-US"/>
          </a:p>
        </p:txBody>
      </p:sp>
    </p:spTree>
    <p:extLst>
      <p:ext uri="{BB962C8B-B14F-4D97-AF65-F5344CB8AC3E}">
        <p14:creationId xmlns:p14="http://schemas.microsoft.com/office/powerpoint/2010/main" val="373090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90BB7-1F5B-7744-8EFA-AC02B2E6E4FC}" type="slidenum">
              <a:rPr lang="en-US" smtClean="0"/>
              <a:t>12</a:t>
            </a:fld>
            <a:endParaRPr lang="en-US"/>
          </a:p>
        </p:txBody>
      </p:sp>
    </p:spTree>
    <p:extLst>
      <p:ext uri="{BB962C8B-B14F-4D97-AF65-F5344CB8AC3E}">
        <p14:creationId xmlns:p14="http://schemas.microsoft.com/office/powerpoint/2010/main" val="43269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B90BB7-1F5B-7744-8EFA-AC02B2E6E4FC}" type="slidenum">
              <a:rPr lang="en-US" smtClean="0"/>
              <a:t>13</a:t>
            </a:fld>
            <a:endParaRPr lang="en-US"/>
          </a:p>
        </p:txBody>
      </p:sp>
    </p:spTree>
    <p:extLst>
      <p:ext uri="{BB962C8B-B14F-4D97-AF65-F5344CB8AC3E}">
        <p14:creationId xmlns:p14="http://schemas.microsoft.com/office/powerpoint/2010/main" val="4016442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73B5-D311-6D6D-9544-E4FE81D06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B8F48-9926-B10B-0F1F-7E6E99F2D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81B9F-5791-5815-689C-5F7DCC5D4A0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3233B85-0261-08B1-97AD-2A766E9D623A}"/>
              </a:ext>
            </a:extLst>
          </p:cNvPr>
          <p:cNvSpPr>
            <a:spLocks noGrp="1"/>
          </p:cNvSpPr>
          <p:nvPr>
            <p:ph type="sldNum" sz="quarter" idx="5"/>
          </p:nvPr>
        </p:nvSpPr>
        <p:spPr/>
        <p:txBody>
          <a:bodyPr/>
          <a:lstStyle/>
          <a:p>
            <a:fld id="{1DB90BB7-1F5B-7744-8EFA-AC02B2E6E4FC}" type="slidenum">
              <a:rPr lang="en-US" smtClean="0"/>
              <a:t>14</a:t>
            </a:fld>
            <a:endParaRPr lang="en-US" dirty="0"/>
          </a:p>
        </p:txBody>
      </p:sp>
    </p:spTree>
    <p:extLst>
      <p:ext uri="{BB962C8B-B14F-4D97-AF65-F5344CB8AC3E}">
        <p14:creationId xmlns:p14="http://schemas.microsoft.com/office/powerpoint/2010/main" val="843374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2E911-92A8-C8DD-2260-F53C88187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E3A40-E79A-CA48-933A-005203901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8594D-E2FF-5C32-101D-F7093375035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08EB3D9-8CE1-F877-3BF8-C6C2BE4CF173}"/>
              </a:ext>
            </a:extLst>
          </p:cNvPr>
          <p:cNvSpPr>
            <a:spLocks noGrp="1"/>
          </p:cNvSpPr>
          <p:nvPr>
            <p:ph type="sldNum" sz="quarter" idx="5"/>
          </p:nvPr>
        </p:nvSpPr>
        <p:spPr/>
        <p:txBody>
          <a:bodyPr/>
          <a:lstStyle/>
          <a:p>
            <a:fld id="{1DB90BB7-1F5B-7744-8EFA-AC02B2E6E4FC}" type="slidenum">
              <a:rPr lang="en-US" smtClean="0"/>
              <a:t>15</a:t>
            </a:fld>
            <a:endParaRPr lang="en-US"/>
          </a:p>
        </p:txBody>
      </p:sp>
    </p:spTree>
    <p:extLst>
      <p:ext uri="{BB962C8B-B14F-4D97-AF65-F5344CB8AC3E}">
        <p14:creationId xmlns:p14="http://schemas.microsoft.com/office/powerpoint/2010/main" val="3127533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9DBB-303C-D212-F92D-7DDEE7509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360D6-ECF8-C10E-4A1B-25DDBCC13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146FC-704E-302C-06B9-B6946952E46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29FD2DF-8E31-C0AA-433C-69CFB4B7C2F9}"/>
              </a:ext>
            </a:extLst>
          </p:cNvPr>
          <p:cNvSpPr>
            <a:spLocks noGrp="1"/>
          </p:cNvSpPr>
          <p:nvPr>
            <p:ph type="sldNum" sz="quarter" idx="5"/>
          </p:nvPr>
        </p:nvSpPr>
        <p:spPr/>
        <p:txBody>
          <a:bodyPr/>
          <a:lstStyle/>
          <a:p>
            <a:fld id="{1DB90BB7-1F5B-7744-8EFA-AC02B2E6E4FC}" type="slidenum">
              <a:rPr lang="en-US" smtClean="0"/>
              <a:t>16</a:t>
            </a:fld>
            <a:endParaRPr lang="en-US" dirty="0"/>
          </a:p>
        </p:txBody>
      </p:sp>
    </p:spTree>
    <p:extLst>
      <p:ext uri="{BB962C8B-B14F-4D97-AF65-F5344CB8AC3E}">
        <p14:creationId xmlns:p14="http://schemas.microsoft.com/office/powerpoint/2010/main" val="685627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B90BB7-1F5B-7744-8EFA-AC02B2E6E4FC}" type="slidenum">
              <a:rPr lang="en-US" smtClean="0"/>
              <a:t>17</a:t>
            </a:fld>
            <a:endParaRPr lang="en-US"/>
          </a:p>
        </p:txBody>
      </p:sp>
    </p:spTree>
    <p:extLst>
      <p:ext uri="{BB962C8B-B14F-4D97-AF65-F5344CB8AC3E}">
        <p14:creationId xmlns:p14="http://schemas.microsoft.com/office/powerpoint/2010/main" val="3634775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B90BB7-1F5B-7744-8EFA-AC02B2E6E4FC}" type="slidenum">
              <a:rPr lang="en-US" smtClean="0"/>
              <a:t>20</a:t>
            </a:fld>
            <a:endParaRPr lang="en-US"/>
          </a:p>
        </p:txBody>
      </p:sp>
    </p:spTree>
    <p:extLst>
      <p:ext uri="{BB962C8B-B14F-4D97-AF65-F5344CB8AC3E}">
        <p14:creationId xmlns:p14="http://schemas.microsoft.com/office/powerpoint/2010/main" val="186737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4128-3F26-CC65-F444-B1043F08D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78E67-2BC2-CC0B-433C-997C25516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3082C-AE26-C219-FDB3-FCAF257A57B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44712A8-4A66-64E5-E6F7-30639FA11872}"/>
              </a:ext>
            </a:extLst>
          </p:cNvPr>
          <p:cNvSpPr>
            <a:spLocks noGrp="1"/>
          </p:cNvSpPr>
          <p:nvPr>
            <p:ph type="sldNum" sz="quarter" idx="5"/>
          </p:nvPr>
        </p:nvSpPr>
        <p:spPr/>
        <p:txBody>
          <a:bodyPr/>
          <a:lstStyle/>
          <a:p>
            <a:fld id="{1DB90BB7-1F5B-7744-8EFA-AC02B2E6E4FC}" type="slidenum">
              <a:rPr lang="en-US" smtClean="0"/>
              <a:t>23</a:t>
            </a:fld>
            <a:endParaRPr lang="en-US"/>
          </a:p>
        </p:txBody>
      </p:sp>
    </p:spTree>
    <p:extLst>
      <p:ext uri="{BB962C8B-B14F-4D97-AF65-F5344CB8AC3E}">
        <p14:creationId xmlns:p14="http://schemas.microsoft.com/office/powerpoint/2010/main" val="2006992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41E40-0445-48CD-A4E1-3B8F662BCC7B}" type="slidenum">
              <a:rPr lang="en-AU" smtClean="0"/>
              <a:t>24</a:t>
            </a:fld>
            <a:endParaRPr lang="en-AU"/>
          </a:p>
        </p:txBody>
      </p:sp>
    </p:spTree>
    <p:extLst>
      <p:ext uri="{BB962C8B-B14F-4D97-AF65-F5344CB8AC3E}">
        <p14:creationId xmlns:p14="http://schemas.microsoft.com/office/powerpoint/2010/main" val="275583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5DB3-2043-E09B-7A76-1AC28DDB8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E4B4F-6F63-9A9C-C2D1-D653508E6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3AEC3-0F58-C7D2-7BD0-E1D0044BDF3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8C4C41E-CD31-AEA4-144E-EDF3314261B6}"/>
              </a:ext>
            </a:extLst>
          </p:cNvPr>
          <p:cNvSpPr>
            <a:spLocks noGrp="1"/>
          </p:cNvSpPr>
          <p:nvPr>
            <p:ph type="sldNum" sz="quarter" idx="5"/>
          </p:nvPr>
        </p:nvSpPr>
        <p:spPr/>
        <p:txBody>
          <a:bodyPr/>
          <a:lstStyle/>
          <a:p>
            <a:fld id="{1DB90BB7-1F5B-7744-8EFA-AC02B2E6E4FC}" type="slidenum">
              <a:rPr lang="en-US" smtClean="0"/>
              <a:t>3</a:t>
            </a:fld>
            <a:endParaRPr lang="en-US"/>
          </a:p>
        </p:txBody>
      </p:sp>
    </p:spTree>
    <p:extLst>
      <p:ext uri="{BB962C8B-B14F-4D97-AF65-F5344CB8AC3E}">
        <p14:creationId xmlns:p14="http://schemas.microsoft.com/office/powerpoint/2010/main" val="1973420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B79F1-0521-4392-0675-809A87C66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57285-994F-1EBA-58D7-0A24E63130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07F5E-0741-6BBD-3CE4-077C14E12E8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C0487E3-B799-CAE7-8B1B-D7CDA394264F}"/>
              </a:ext>
            </a:extLst>
          </p:cNvPr>
          <p:cNvSpPr>
            <a:spLocks noGrp="1"/>
          </p:cNvSpPr>
          <p:nvPr>
            <p:ph type="sldNum" sz="quarter" idx="5"/>
          </p:nvPr>
        </p:nvSpPr>
        <p:spPr/>
        <p:txBody>
          <a:bodyPr/>
          <a:lstStyle/>
          <a:p>
            <a:fld id="{1DB90BB7-1F5B-7744-8EFA-AC02B2E6E4FC}" type="slidenum">
              <a:rPr lang="en-US" smtClean="0"/>
              <a:t>30</a:t>
            </a:fld>
            <a:endParaRPr lang="en-US" dirty="0"/>
          </a:p>
        </p:txBody>
      </p:sp>
    </p:spTree>
    <p:extLst>
      <p:ext uri="{BB962C8B-B14F-4D97-AF65-F5344CB8AC3E}">
        <p14:creationId xmlns:p14="http://schemas.microsoft.com/office/powerpoint/2010/main" val="503058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CA6B3-F64E-8432-CFA7-D7CE17E28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2A093-A1AF-AFD9-FFA1-C4A46AB37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3948E-3EB0-B6CE-6856-587EB82890D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222E654-C1BE-362A-1CFF-4360F641A170}"/>
              </a:ext>
            </a:extLst>
          </p:cNvPr>
          <p:cNvSpPr>
            <a:spLocks noGrp="1"/>
          </p:cNvSpPr>
          <p:nvPr>
            <p:ph type="sldNum" sz="quarter" idx="5"/>
          </p:nvPr>
        </p:nvSpPr>
        <p:spPr/>
        <p:txBody>
          <a:bodyPr/>
          <a:lstStyle/>
          <a:p>
            <a:fld id="{1DB90BB7-1F5B-7744-8EFA-AC02B2E6E4FC}" type="slidenum">
              <a:rPr lang="en-US" smtClean="0"/>
              <a:t>31</a:t>
            </a:fld>
            <a:endParaRPr lang="en-US" dirty="0"/>
          </a:p>
        </p:txBody>
      </p:sp>
    </p:spTree>
    <p:extLst>
      <p:ext uri="{BB962C8B-B14F-4D97-AF65-F5344CB8AC3E}">
        <p14:creationId xmlns:p14="http://schemas.microsoft.com/office/powerpoint/2010/main" val="200308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B90BB7-1F5B-7744-8EFA-AC02B2E6E4FC}" type="slidenum">
              <a:rPr lang="en-US" smtClean="0"/>
              <a:t>4</a:t>
            </a:fld>
            <a:endParaRPr lang="en-US" dirty="0"/>
          </a:p>
        </p:txBody>
      </p:sp>
    </p:spTree>
    <p:extLst>
      <p:ext uri="{BB962C8B-B14F-4D97-AF65-F5344CB8AC3E}">
        <p14:creationId xmlns:p14="http://schemas.microsoft.com/office/powerpoint/2010/main" val="326335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0F263-2C66-3DD7-4E46-2FAA96BA7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8FA2C-DAD1-8D54-944A-2974643DF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9B39F-2DCE-FDCF-1856-5085533E4D7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245CD45-C33E-09CC-09C2-CFFD95F9C086}"/>
              </a:ext>
            </a:extLst>
          </p:cNvPr>
          <p:cNvSpPr>
            <a:spLocks noGrp="1"/>
          </p:cNvSpPr>
          <p:nvPr>
            <p:ph type="sldNum" sz="quarter" idx="5"/>
          </p:nvPr>
        </p:nvSpPr>
        <p:spPr/>
        <p:txBody>
          <a:bodyPr/>
          <a:lstStyle/>
          <a:p>
            <a:fld id="{1DB90BB7-1F5B-7744-8EFA-AC02B2E6E4FC}" type="slidenum">
              <a:rPr lang="en-US" smtClean="0"/>
              <a:t>5</a:t>
            </a:fld>
            <a:endParaRPr lang="en-US"/>
          </a:p>
        </p:txBody>
      </p:sp>
    </p:spTree>
    <p:extLst>
      <p:ext uri="{BB962C8B-B14F-4D97-AF65-F5344CB8AC3E}">
        <p14:creationId xmlns:p14="http://schemas.microsoft.com/office/powerpoint/2010/main" val="167575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B90BB7-1F5B-7744-8EFA-AC02B2E6E4FC}" type="slidenum">
              <a:rPr lang="en-US" smtClean="0"/>
              <a:t>6</a:t>
            </a:fld>
            <a:endParaRPr lang="en-US"/>
          </a:p>
        </p:txBody>
      </p:sp>
    </p:spTree>
    <p:extLst>
      <p:ext uri="{BB962C8B-B14F-4D97-AF65-F5344CB8AC3E}">
        <p14:creationId xmlns:p14="http://schemas.microsoft.com/office/powerpoint/2010/main" val="861741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7B11E-032D-64A1-9211-F3B62BA7B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74483-EEEF-019D-741B-D5ED175AF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85226-7AAC-5A04-FDBC-745D5A87E943}"/>
              </a:ext>
            </a:extLst>
          </p:cNvPr>
          <p:cNvSpPr>
            <a:spLocks noGrp="1"/>
          </p:cNvSpPr>
          <p:nvPr>
            <p:ph type="body" idx="1"/>
          </p:nvPr>
        </p:nvSpPr>
        <p:spPr/>
        <p:txBody>
          <a:bodyPr/>
          <a:lstStyle/>
          <a:p>
            <a:pPr marL="0" marR="0" lvl="0" indent="0" algn="l" defTabSz="914400" rtl="0" eaLnBrk="1" fontAlgn="auto" latinLnBrk="0" hangingPunct="1">
              <a:lnSpc>
                <a:spcPts val="1300"/>
              </a:lnSpc>
              <a:spcBef>
                <a:spcPts val="0"/>
              </a:spcBef>
              <a:spcAft>
                <a:spcPts val="600"/>
              </a:spcAft>
              <a:buClr>
                <a:srgbClr val="1E439B"/>
              </a:buClr>
              <a:buSzPct val="125000"/>
              <a:buFont typeface="Arial" panose="020B0604020202020204" pitchFamily="34" charset="0"/>
              <a:buNone/>
              <a:tabLst/>
              <a:defRPr/>
            </a:pPr>
            <a:endParaRPr lang="en-US" sz="1200" dirty="0">
              <a:latin typeface="Montserrat" panose="00000500000000000000" pitchFamily="50"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272B6F33-F3B1-DBD4-E559-73E94D7497A1}"/>
              </a:ext>
            </a:extLst>
          </p:cNvPr>
          <p:cNvSpPr>
            <a:spLocks noGrp="1"/>
          </p:cNvSpPr>
          <p:nvPr>
            <p:ph type="sldNum" sz="quarter" idx="5"/>
          </p:nvPr>
        </p:nvSpPr>
        <p:spPr/>
        <p:txBody>
          <a:bodyPr/>
          <a:lstStyle/>
          <a:p>
            <a:fld id="{1DB90BB7-1F5B-7744-8EFA-AC02B2E6E4FC}" type="slidenum">
              <a:rPr lang="en-US" smtClean="0"/>
              <a:t>7</a:t>
            </a:fld>
            <a:endParaRPr lang="en-US"/>
          </a:p>
        </p:txBody>
      </p:sp>
    </p:spTree>
    <p:extLst>
      <p:ext uri="{BB962C8B-B14F-4D97-AF65-F5344CB8AC3E}">
        <p14:creationId xmlns:p14="http://schemas.microsoft.com/office/powerpoint/2010/main" val="4251643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D3CF3-318E-A990-FDEB-D1D23696E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BCEF8-AFCD-B6D1-0BE4-BE01D5DAD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2C0AB-DD36-7F21-09F9-CF205946311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7C567D7-D354-A402-3EB7-295D803AF816}"/>
              </a:ext>
            </a:extLst>
          </p:cNvPr>
          <p:cNvSpPr>
            <a:spLocks noGrp="1"/>
          </p:cNvSpPr>
          <p:nvPr>
            <p:ph type="sldNum" sz="quarter" idx="5"/>
          </p:nvPr>
        </p:nvSpPr>
        <p:spPr/>
        <p:txBody>
          <a:bodyPr/>
          <a:lstStyle/>
          <a:p>
            <a:fld id="{1DB90BB7-1F5B-7744-8EFA-AC02B2E6E4FC}" type="slidenum">
              <a:rPr lang="en-US" smtClean="0"/>
              <a:t>8</a:t>
            </a:fld>
            <a:endParaRPr lang="en-US"/>
          </a:p>
        </p:txBody>
      </p:sp>
    </p:spTree>
    <p:extLst>
      <p:ext uri="{BB962C8B-B14F-4D97-AF65-F5344CB8AC3E}">
        <p14:creationId xmlns:p14="http://schemas.microsoft.com/office/powerpoint/2010/main" val="30184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B90BB7-1F5B-7744-8EFA-AC02B2E6E4FC}" type="slidenum">
              <a:rPr lang="en-US" smtClean="0"/>
              <a:t>9</a:t>
            </a:fld>
            <a:endParaRPr lang="en-US" dirty="0"/>
          </a:p>
        </p:txBody>
      </p:sp>
    </p:spTree>
    <p:extLst>
      <p:ext uri="{BB962C8B-B14F-4D97-AF65-F5344CB8AC3E}">
        <p14:creationId xmlns:p14="http://schemas.microsoft.com/office/powerpoint/2010/main" val="97394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C454B-67E8-5F9D-5A5D-814216FD2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137EA-441D-52A7-F365-2DF05D807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CBEE8-7649-E639-F9BC-1181E6BA386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51A395D-D254-1F93-0393-4B6B200F2226}"/>
              </a:ext>
            </a:extLst>
          </p:cNvPr>
          <p:cNvSpPr>
            <a:spLocks noGrp="1"/>
          </p:cNvSpPr>
          <p:nvPr>
            <p:ph type="sldNum" sz="quarter" idx="5"/>
          </p:nvPr>
        </p:nvSpPr>
        <p:spPr/>
        <p:txBody>
          <a:bodyPr/>
          <a:lstStyle/>
          <a:p>
            <a:fld id="{1DB90BB7-1F5B-7744-8EFA-AC02B2E6E4FC}" type="slidenum">
              <a:rPr lang="en-US" smtClean="0"/>
              <a:t>10</a:t>
            </a:fld>
            <a:endParaRPr lang="en-US" dirty="0"/>
          </a:p>
        </p:txBody>
      </p:sp>
    </p:spTree>
    <p:extLst>
      <p:ext uri="{BB962C8B-B14F-4D97-AF65-F5344CB8AC3E}">
        <p14:creationId xmlns:p14="http://schemas.microsoft.com/office/powerpoint/2010/main" val="2768920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normAutofit/>
          </a:bodyPr>
          <a:lstStyle>
            <a:lvl1pPr>
              <a:defRPr sz="2667">
                <a:latin typeface="Montserrat Bold" panose="00000800000000000000" charset="0"/>
              </a:defRPr>
            </a:lvl1pPr>
          </a:lstStyle>
          <a:p>
            <a:r>
              <a:rPr lang="en-US" dirty="0"/>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a:t>Click to edit Master subtitle style</a:t>
            </a:r>
          </a:p>
        </p:txBody>
      </p:sp>
      <p:sp>
        <p:nvSpPr>
          <p:cNvPr id="9" name="Slide Number Placeholder 8">
            <a:extLst>
              <a:ext uri="{FF2B5EF4-FFF2-40B4-BE49-F238E27FC236}">
                <a16:creationId xmlns:a16="http://schemas.microsoft.com/office/drawing/2014/main" id="{79DA4764-F254-659E-5B22-D4C8B7A803DE}"/>
              </a:ext>
            </a:extLst>
          </p:cNvPr>
          <p:cNvSpPr>
            <a:spLocks noGrp="1"/>
          </p:cNvSpPr>
          <p:nvPr>
            <p:ph type="sldNum" sz="quarter" idx="10"/>
          </p:nvPr>
        </p:nvSpPr>
        <p:spPr>
          <a:xfrm>
            <a:off x="9182101" y="6394585"/>
            <a:ext cx="2743200" cy="365125"/>
          </a:xfrm>
          <a:prstGeom prst="rect">
            <a:avLst/>
          </a:prstGeom>
        </p:spPr>
        <p:txBody>
          <a:bodyPr/>
          <a:lstStyle>
            <a:lvl1pPr>
              <a:defRPr>
                <a:latin typeface="Open Sans" pitchFamily="2" charset="0"/>
                <a:ea typeface="Open Sans" pitchFamily="2" charset="0"/>
                <a:cs typeface="Open Sans" pitchFamily="2" charset="0"/>
              </a:defRPr>
            </a:lvl1pPr>
          </a:lstStyle>
          <a:p>
            <a:fld id="{9DEA607E-173D-4E85-800F-3860AD651B20}" type="slidenum">
              <a:rPr lang="en-AU" smtClean="0"/>
              <a:pPr/>
              <a:t>‹#›</a:t>
            </a:fld>
            <a:endParaRPr lang="en-AU" dirty="0"/>
          </a:p>
        </p:txBody>
      </p:sp>
    </p:spTree>
    <p:extLst>
      <p:ext uri="{BB962C8B-B14F-4D97-AF65-F5344CB8AC3E}">
        <p14:creationId xmlns:p14="http://schemas.microsoft.com/office/powerpoint/2010/main" val="5025978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normAutofit/>
          </a:bodyPr>
          <a:lstStyle>
            <a:lvl1pPr>
              <a:defRPr sz="2667">
                <a:latin typeface="Montserrat Bold" panose="00000800000000000000" charset="0"/>
              </a:defRPr>
            </a:lvl1pPr>
          </a:lstStyle>
          <a:p>
            <a:r>
              <a:rPr lang="en-US" dirty="0"/>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a:t>Click to edit Master subtitle style</a:t>
            </a:r>
          </a:p>
        </p:txBody>
      </p:sp>
      <p:sp>
        <p:nvSpPr>
          <p:cNvPr id="9" name="Slide Number Placeholder 8">
            <a:extLst>
              <a:ext uri="{FF2B5EF4-FFF2-40B4-BE49-F238E27FC236}">
                <a16:creationId xmlns:a16="http://schemas.microsoft.com/office/drawing/2014/main" id="{79DA4764-F254-659E-5B22-D4C8B7A803DE}"/>
              </a:ext>
            </a:extLst>
          </p:cNvPr>
          <p:cNvSpPr>
            <a:spLocks noGrp="1"/>
          </p:cNvSpPr>
          <p:nvPr>
            <p:ph type="sldNum" sz="quarter" idx="10"/>
          </p:nvPr>
        </p:nvSpPr>
        <p:spPr>
          <a:xfrm>
            <a:off x="9182101" y="6394585"/>
            <a:ext cx="2743200" cy="365125"/>
          </a:xfrm>
          <a:prstGeom prst="rect">
            <a:avLst/>
          </a:prstGeom>
        </p:spPr>
        <p:txBody>
          <a:bodyPr/>
          <a:lstStyle>
            <a:lvl1pPr>
              <a:defRPr>
                <a:latin typeface="Open Sans" pitchFamily="2" charset="0"/>
                <a:ea typeface="Open Sans" pitchFamily="2" charset="0"/>
                <a:cs typeface="Open Sans" pitchFamily="2" charset="0"/>
              </a:defRPr>
            </a:lvl1pPr>
          </a:lstStyle>
          <a:p>
            <a:fld id="{9DEA607E-173D-4E85-800F-3860AD651B20}" type="slidenum">
              <a:rPr lang="en-AU" smtClean="0"/>
              <a:pPr/>
              <a:t>‹#›</a:t>
            </a:fld>
            <a:endParaRPr lang="en-AU" dirty="0"/>
          </a:p>
        </p:txBody>
      </p:sp>
      <p:pic>
        <p:nvPicPr>
          <p:cNvPr id="4" name="Picture 6">
            <a:extLst>
              <a:ext uri="{FF2B5EF4-FFF2-40B4-BE49-F238E27FC236}">
                <a16:creationId xmlns:a16="http://schemas.microsoft.com/office/drawing/2014/main" id="{0BDED1B6-80C8-A288-82F3-E78DEBD033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91637" y="98290"/>
            <a:ext cx="1336721" cy="1002541"/>
          </a:xfrm>
          <a:prstGeom prst="rect">
            <a:avLst/>
          </a:prstGeom>
        </p:spPr>
      </p:pic>
      <p:sp>
        <p:nvSpPr>
          <p:cNvPr id="14" name="TextBox 11">
            <a:extLst>
              <a:ext uri="{FF2B5EF4-FFF2-40B4-BE49-F238E27FC236}">
                <a16:creationId xmlns:a16="http://schemas.microsoft.com/office/drawing/2014/main" id="{B414332D-3FBD-5DD8-1662-1D30EFF19696}"/>
              </a:ext>
            </a:extLst>
          </p:cNvPr>
          <p:cNvSpPr txBox="1"/>
          <p:nvPr userDrawn="1"/>
        </p:nvSpPr>
        <p:spPr>
          <a:xfrm>
            <a:off x="266699" y="6528087"/>
            <a:ext cx="5459731" cy="121572"/>
          </a:xfrm>
          <a:prstGeom prst="rect">
            <a:avLst/>
          </a:prstGeom>
        </p:spPr>
        <p:txBody>
          <a:bodyPr lIns="0" tIns="0" rIns="0" bIns="0" rtlCol="0" anchor="t">
            <a:spAutoFit/>
          </a:bodyPr>
          <a:lstStyle/>
          <a:p>
            <a:pPr marL="0" marR="0" lvl="0" indent="0" algn="l" defTabSz="609630" rtl="0" eaLnBrk="1" fontAlgn="auto" latinLnBrk="0" hangingPunct="1">
              <a:lnSpc>
                <a:spcPts val="959"/>
              </a:lnSpc>
              <a:spcBef>
                <a:spcPts val="0"/>
              </a:spcBef>
              <a:spcAft>
                <a:spcPts val="0"/>
              </a:spcAft>
              <a:buClrTx/>
              <a:buSzTx/>
              <a:buFontTx/>
              <a:buNone/>
              <a:tabLst/>
              <a:defRPr/>
            </a:pPr>
            <a:r>
              <a:rPr kumimoji="0" lang="en-US" sz="800" b="0" i="0" u="none" strike="noStrike" kern="1200" cap="none" spc="11" normalizeH="0" baseline="0" noProof="0" dirty="0">
                <a:ln>
                  <a:noFill/>
                </a:ln>
                <a:solidFill>
                  <a:srgbClr val="FFFFFF"/>
                </a:solidFill>
                <a:effectLst/>
                <a:uLnTx/>
                <a:uFillTx/>
                <a:latin typeface="Montserrat Bold"/>
                <a:ea typeface="+mn-ea"/>
                <a:cs typeface="+mn-cs"/>
              </a:rPr>
              <a:t>Tesoro Gold (ASX:TSO | OTCQB:TSORF) |  CORPORATE PRESENTATION</a:t>
            </a:r>
          </a:p>
        </p:txBody>
      </p:sp>
    </p:spTree>
    <p:extLst>
      <p:ext uri="{BB962C8B-B14F-4D97-AF65-F5344CB8AC3E}">
        <p14:creationId xmlns:p14="http://schemas.microsoft.com/office/powerpoint/2010/main" val="3885887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noAutofit/>
          </a:bodyPr>
          <a:lstStyle>
            <a:lvl1pPr algn="l">
              <a:defRPr sz="2800">
                <a:latin typeface="Montserrat SemiBold" panose="00000700000000000000" pitchFamily="2" charset="0"/>
              </a:defRPr>
            </a:lvl1pPr>
          </a:lstStyle>
          <a:p>
            <a:r>
              <a:rPr lang="en-US" dirty="0"/>
              <a:t>Click to edit Master title style</a:t>
            </a:r>
          </a:p>
        </p:txBody>
      </p:sp>
      <p:sp>
        <p:nvSpPr>
          <p:cNvPr id="3" name="Content Placeholder 2"/>
          <p:cNvSpPr>
            <a:spLocks noGrp="1"/>
          </p:cNvSpPr>
          <p:nvPr>
            <p:ph idx="1"/>
          </p:nvPr>
        </p:nvSpPr>
        <p:spPr>
          <a:xfrm>
            <a:off x="304800" y="1245658"/>
            <a:ext cx="5486400" cy="3017309"/>
          </a:xfrm>
          <a:prstGeom prst="rect">
            <a:avLst/>
          </a:prstGeom>
        </p:spPr>
        <p:txBody>
          <a:bodyPr/>
          <a:lstStyle>
            <a:lvl1pPr marL="228611" indent="-228611">
              <a:buClr>
                <a:schemeClr val="tx2"/>
              </a:buClr>
              <a:buFont typeface="Arial" panose="020B0604020202020204" pitchFamily="34" charset="0"/>
              <a:buChar char="•"/>
              <a:defRPr>
                <a:latin typeface="Open Sans" panose="020B0606030504020204" pitchFamily="34" charset="0"/>
                <a:ea typeface="Open Sans" panose="020B0606030504020204" pitchFamily="34" charset="0"/>
                <a:cs typeface="Open Sans" panose="020B0606030504020204" pitchFamily="34" charset="0"/>
              </a:defRPr>
            </a:lvl1pPr>
            <a:lvl2pPr marL="495325" indent="-190510">
              <a:buClr>
                <a:schemeClr val="tx2"/>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762038" indent="-152408">
              <a:buClr>
                <a:schemeClr val="tx2"/>
              </a:buClr>
              <a:buFont typeface="Arial" panose="020B0604020202020204" pitchFamily="34" charset="0"/>
              <a:buChar char="•"/>
              <a:defRPr>
                <a:latin typeface="Open Sans" panose="020B0606030504020204" pitchFamily="34" charset="0"/>
                <a:ea typeface="Open Sans" panose="020B0606030504020204" pitchFamily="34" charset="0"/>
                <a:cs typeface="Open Sans" panose="020B0606030504020204" pitchFamily="34" charset="0"/>
              </a:defRPr>
            </a:lvl3pPr>
            <a:lvl4pPr marL="1066853" indent="-152408">
              <a:buClr>
                <a:schemeClr val="tx2"/>
              </a:buClr>
              <a:buFont typeface="Arial" panose="020B0604020202020204" pitchFamily="34" charset="0"/>
              <a:buChar char="•"/>
              <a:defRPr sz="1400">
                <a:latin typeface="Open Sans" panose="020B0606030504020204" pitchFamily="34" charset="0"/>
                <a:ea typeface="Open Sans" panose="020B0606030504020204" pitchFamily="34" charset="0"/>
                <a:cs typeface="Open Sans" panose="020B0606030504020204" pitchFamily="34" charset="0"/>
              </a:defRPr>
            </a:lvl4pPr>
            <a:lvl5pPr marL="1371669" indent="-152408">
              <a:buClr>
                <a:schemeClr val="tx2"/>
              </a:buClr>
              <a:buFont typeface="Arial" panose="020B0604020202020204" pitchFamily="34" charset="0"/>
              <a:buChar cha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691D91D-5105-3070-CF56-71DA5F8B2876}"/>
              </a:ext>
            </a:extLst>
          </p:cNvPr>
          <p:cNvSpPr>
            <a:spLocks noGrp="1"/>
          </p:cNvSpPr>
          <p:nvPr>
            <p:ph type="sldNum" sz="quarter" idx="10"/>
          </p:nvPr>
        </p:nvSpPr>
        <p:spPr>
          <a:xfrm>
            <a:off x="9182101" y="6394585"/>
            <a:ext cx="2743200" cy="365125"/>
          </a:xfrm>
          <a:prstGeom prst="rect">
            <a:avLst/>
          </a:prstGeom>
        </p:spPr>
        <p:txBody>
          <a:bodyPr/>
          <a:lstStyle/>
          <a:p>
            <a:fld id="{9DEA607E-173D-4E85-800F-3860AD651B20}" type="slidenum">
              <a:rPr lang="en-AU" smtClean="0"/>
              <a:pPr/>
              <a:t>‹#›</a:t>
            </a:fld>
            <a:endParaRPr lang="en-AU" dirty="0"/>
          </a:p>
        </p:txBody>
      </p:sp>
      <p:pic>
        <p:nvPicPr>
          <p:cNvPr id="4" name="Picture 6">
            <a:extLst>
              <a:ext uri="{FF2B5EF4-FFF2-40B4-BE49-F238E27FC236}">
                <a16:creationId xmlns:a16="http://schemas.microsoft.com/office/drawing/2014/main" id="{A4628388-952A-2FBD-3132-FDE8060C3DE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83240" y="119782"/>
            <a:ext cx="1242061" cy="931546"/>
          </a:xfrm>
          <a:prstGeom prst="rect">
            <a:avLst/>
          </a:prstGeom>
        </p:spPr>
      </p:pic>
      <p:sp>
        <p:nvSpPr>
          <p:cNvPr id="5" name="TextBox 11">
            <a:extLst>
              <a:ext uri="{FF2B5EF4-FFF2-40B4-BE49-F238E27FC236}">
                <a16:creationId xmlns:a16="http://schemas.microsoft.com/office/drawing/2014/main" id="{2F9F7D78-274B-812A-8990-C9189729615B}"/>
              </a:ext>
            </a:extLst>
          </p:cNvPr>
          <p:cNvSpPr txBox="1"/>
          <p:nvPr userDrawn="1"/>
        </p:nvSpPr>
        <p:spPr>
          <a:xfrm>
            <a:off x="266699" y="6528087"/>
            <a:ext cx="5459731" cy="121572"/>
          </a:xfrm>
          <a:prstGeom prst="rect">
            <a:avLst/>
          </a:prstGeom>
        </p:spPr>
        <p:txBody>
          <a:bodyPr lIns="0" tIns="0" rIns="0" bIns="0" rtlCol="0" anchor="t">
            <a:spAutoFit/>
          </a:bodyPr>
          <a:lstStyle/>
          <a:p>
            <a:pPr marL="0" marR="0" lvl="0" indent="0" algn="l" defTabSz="609630" rtl="0" eaLnBrk="1" fontAlgn="auto" latinLnBrk="0" hangingPunct="1">
              <a:lnSpc>
                <a:spcPts val="959"/>
              </a:lnSpc>
              <a:spcBef>
                <a:spcPts val="0"/>
              </a:spcBef>
              <a:spcAft>
                <a:spcPts val="0"/>
              </a:spcAft>
              <a:buClrTx/>
              <a:buSzTx/>
              <a:buFontTx/>
              <a:buNone/>
              <a:tabLst/>
              <a:defRPr/>
            </a:pPr>
            <a:r>
              <a:rPr kumimoji="0" lang="en-US" sz="800" b="0" i="0" u="none" strike="noStrike" kern="1200" cap="none" spc="11" normalizeH="0" baseline="0" noProof="0" dirty="0">
                <a:ln>
                  <a:noFill/>
                </a:ln>
                <a:solidFill>
                  <a:srgbClr val="FFFFFF"/>
                </a:solidFill>
                <a:effectLst/>
                <a:uLnTx/>
                <a:uFillTx/>
                <a:latin typeface="Montserrat Bold"/>
                <a:ea typeface="+mn-ea"/>
                <a:cs typeface="+mn-cs"/>
              </a:rPr>
              <a:t>Tesoro Gold (ASX:TSO | OTCQB:TSORF) |  CORPORATE PRESENTATION</a:t>
            </a:r>
          </a:p>
        </p:txBody>
      </p:sp>
    </p:spTree>
    <p:extLst>
      <p:ext uri="{BB962C8B-B14F-4D97-AF65-F5344CB8AC3E}">
        <p14:creationId xmlns:p14="http://schemas.microsoft.com/office/powerpoint/2010/main" val="146304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noAutofit/>
          </a:bodyPr>
          <a:lstStyle>
            <a:lvl1pPr algn="l">
              <a:defRPr sz="2800">
                <a:latin typeface="Montserrat SemiBold" panose="00000700000000000000" pitchFamily="2" charset="0"/>
              </a:defRPr>
            </a:lvl1pPr>
          </a:lstStyle>
          <a:p>
            <a:r>
              <a:rPr lang="en-US" dirty="0"/>
              <a:t>Click to edit Master title style</a:t>
            </a:r>
          </a:p>
        </p:txBody>
      </p:sp>
      <p:sp>
        <p:nvSpPr>
          <p:cNvPr id="3" name="Content Placeholder 2"/>
          <p:cNvSpPr>
            <a:spLocks noGrp="1"/>
          </p:cNvSpPr>
          <p:nvPr>
            <p:ph idx="1"/>
          </p:nvPr>
        </p:nvSpPr>
        <p:spPr>
          <a:xfrm>
            <a:off x="304800" y="1245658"/>
            <a:ext cx="5486400" cy="3017309"/>
          </a:xfrm>
          <a:prstGeom prst="rect">
            <a:avLst/>
          </a:prstGeom>
        </p:spPr>
        <p:txBody>
          <a:bodyPr/>
          <a:lstStyle>
            <a:lvl1pPr marL="228611" indent="-228611">
              <a:buClr>
                <a:schemeClr val="tx2"/>
              </a:buClr>
              <a:buFont typeface="Arial" panose="020B0604020202020204" pitchFamily="34" charset="0"/>
              <a:buChar char="•"/>
              <a:defRPr>
                <a:latin typeface="Open Sans" panose="020B0606030504020204" pitchFamily="34" charset="0"/>
                <a:ea typeface="Open Sans" panose="020B0606030504020204" pitchFamily="34" charset="0"/>
                <a:cs typeface="Open Sans" panose="020B0606030504020204" pitchFamily="34" charset="0"/>
              </a:defRPr>
            </a:lvl1pPr>
            <a:lvl2pPr marL="495325" indent="-190510">
              <a:buClr>
                <a:schemeClr val="tx2"/>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762038" indent="-152408">
              <a:buClr>
                <a:schemeClr val="tx2"/>
              </a:buClr>
              <a:buFont typeface="Arial" panose="020B0604020202020204" pitchFamily="34" charset="0"/>
              <a:buChar char="•"/>
              <a:defRPr>
                <a:latin typeface="Open Sans" panose="020B0606030504020204" pitchFamily="34" charset="0"/>
                <a:ea typeface="Open Sans" panose="020B0606030504020204" pitchFamily="34" charset="0"/>
                <a:cs typeface="Open Sans" panose="020B0606030504020204" pitchFamily="34" charset="0"/>
              </a:defRPr>
            </a:lvl3pPr>
            <a:lvl4pPr marL="1066853" indent="-152408">
              <a:buClr>
                <a:schemeClr val="tx2"/>
              </a:buClr>
              <a:buFont typeface="Arial" panose="020B0604020202020204" pitchFamily="34" charset="0"/>
              <a:buChar char="•"/>
              <a:defRPr sz="1400">
                <a:latin typeface="Open Sans" panose="020B0606030504020204" pitchFamily="34" charset="0"/>
                <a:ea typeface="Open Sans" panose="020B0606030504020204" pitchFamily="34" charset="0"/>
                <a:cs typeface="Open Sans" panose="020B0606030504020204" pitchFamily="34" charset="0"/>
              </a:defRPr>
            </a:lvl4pPr>
            <a:lvl5pPr marL="1371669" indent="-152408">
              <a:buClr>
                <a:schemeClr val="tx2"/>
              </a:buClr>
              <a:buFont typeface="Arial" panose="020B0604020202020204" pitchFamily="34" charset="0"/>
              <a:buChar cha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691D91D-5105-3070-CF56-71DA5F8B2876}"/>
              </a:ext>
            </a:extLst>
          </p:cNvPr>
          <p:cNvSpPr>
            <a:spLocks noGrp="1"/>
          </p:cNvSpPr>
          <p:nvPr>
            <p:ph type="sldNum" sz="quarter" idx="10"/>
          </p:nvPr>
        </p:nvSpPr>
        <p:spPr>
          <a:xfrm>
            <a:off x="9182101" y="6394585"/>
            <a:ext cx="2743200" cy="365125"/>
          </a:xfrm>
          <a:prstGeom prst="rect">
            <a:avLst/>
          </a:prstGeom>
        </p:spPr>
        <p:txBody>
          <a:bodyPr/>
          <a:lstStyle/>
          <a:p>
            <a:fld id="{9DEA607E-173D-4E85-800F-3860AD651B20}" type="slidenum">
              <a:rPr lang="en-AU" smtClean="0"/>
              <a:pPr/>
              <a:t>‹#›</a:t>
            </a:fld>
            <a:endParaRPr lang="en-AU" dirty="0"/>
          </a:p>
        </p:txBody>
      </p:sp>
      <p:pic>
        <p:nvPicPr>
          <p:cNvPr id="4" name="Picture 6">
            <a:extLst>
              <a:ext uri="{FF2B5EF4-FFF2-40B4-BE49-F238E27FC236}">
                <a16:creationId xmlns:a16="http://schemas.microsoft.com/office/drawing/2014/main" id="{A4628388-952A-2FBD-3132-FDE8060C3DE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91637" y="98290"/>
            <a:ext cx="1336721" cy="1002541"/>
          </a:xfrm>
          <a:prstGeom prst="rect">
            <a:avLst/>
          </a:prstGeom>
        </p:spPr>
      </p:pic>
      <p:sp>
        <p:nvSpPr>
          <p:cNvPr id="5" name="TextBox 11">
            <a:extLst>
              <a:ext uri="{FF2B5EF4-FFF2-40B4-BE49-F238E27FC236}">
                <a16:creationId xmlns:a16="http://schemas.microsoft.com/office/drawing/2014/main" id="{2F9F7D78-274B-812A-8990-C9189729615B}"/>
              </a:ext>
            </a:extLst>
          </p:cNvPr>
          <p:cNvSpPr txBox="1"/>
          <p:nvPr userDrawn="1"/>
        </p:nvSpPr>
        <p:spPr>
          <a:xfrm>
            <a:off x="266699" y="6528087"/>
            <a:ext cx="5459731" cy="121572"/>
          </a:xfrm>
          <a:prstGeom prst="rect">
            <a:avLst/>
          </a:prstGeom>
        </p:spPr>
        <p:txBody>
          <a:bodyPr lIns="0" tIns="0" rIns="0" bIns="0" rtlCol="0" anchor="t">
            <a:spAutoFit/>
          </a:bodyPr>
          <a:lstStyle/>
          <a:p>
            <a:pPr marL="0" marR="0" lvl="0" indent="0" algn="l" defTabSz="609630" rtl="0" eaLnBrk="1" fontAlgn="auto" latinLnBrk="0" hangingPunct="1">
              <a:lnSpc>
                <a:spcPts val="959"/>
              </a:lnSpc>
              <a:spcBef>
                <a:spcPts val="0"/>
              </a:spcBef>
              <a:spcAft>
                <a:spcPts val="0"/>
              </a:spcAft>
              <a:buClrTx/>
              <a:buSzTx/>
              <a:buFontTx/>
              <a:buNone/>
              <a:tabLst/>
              <a:defRPr/>
            </a:pPr>
            <a:r>
              <a:rPr kumimoji="0" lang="en-US" sz="800" b="0" i="0" u="none" strike="noStrike" kern="1200" cap="none" spc="11" normalizeH="0" baseline="0" noProof="0" dirty="0">
                <a:ln>
                  <a:noFill/>
                </a:ln>
                <a:solidFill>
                  <a:srgbClr val="FFFFFF"/>
                </a:solidFill>
                <a:effectLst/>
                <a:uLnTx/>
                <a:uFillTx/>
                <a:latin typeface="Montserrat Bold"/>
                <a:ea typeface="+mn-ea"/>
                <a:cs typeface="+mn-cs"/>
              </a:rPr>
              <a:t>Tesoro Gold (ASX:TSO | OTCQB:TSORF) |  CORPORATE PRESENTATION</a:t>
            </a:r>
          </a:p>
        </p:txBody>
      </p:sp>
      <p:sp>
        <p:nvSpPr>
          <p:cNvPr id="6" name="Rectangle 5">
            <a:extLst>
              <a:ext uri="{FF2B5EF4-FFF2-40B4-BE49-F238E27FC236}">
                <a16:creationId xmlns:a16="http://schemas.microsoft.com/office/drawing/2014/main" id="{1E649941-C457-9856-D4CF-069C1C5544E4}"/>
              </a:ext>
            </a:extLst>
          </p:cNvPr>
          <p:cNvSpPr/>
          <p:nvPr userDrawn="1"/>
        </p:nvSpPr>
        <p:spPr>
          <a:xfrm>
            <a:off x="0" y="6804000"/>
            <a:ext cx="12192000" cy="54000"/>
          </a:xfrm>
          <a:prstGeom prst="rect">
            <a:avLst/>
          </a:prstGeom>
          <a:solidFill>
            <a:srgbClr val="B32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732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51D338-E7D0-0872-416D-AE03D44FFFC2}"/>
              </a:ext>
            </a:extLst>
          </p:cNvPr>
          <p:cNvSpPr>
            <a:spLocks noGrp="1"/>
          </p:cNvSpPr>
          <p:nvPr>
            <p:ph type="sldNum" sz="quarter" idx="10"/>
          </p:nvPr>
        </p:nvSpPr>
        <p:spPr>
          <a:xfrm>
            <a:off x="9182101" y="6394585"/>
            <a:ext cx="2743200" cy="365125"/>
          </a:xfrm>
          <a:prstGeom prst="rect">
            <a:avLst/>
          </a:prstGeom>
        </p:spPr>
        <p:txBody>
          <a:bodyPr/>
          <a:lstStyle/>
          <a:p>
            <a:fld id="{9DEA607E-173D-4E85-800F-3860AD651B20}" type="slidenum">
              <a:rPr lang="en-AU" smtClean="0"/>
              <a:pPr/>
              <a:t>‹#›</a:t>
            </a:fld>
            <a:endParaRPr lang="en-AU" dirty="0"/>
          </a:p>
        </p:txBody>
      </p:sp>
    </p:spTree>
    <p:extLst>
      <p:ext uri="{BB962C8B-B14F-4D97-AF65-F5344CB8AC3E}">
        <p14:creationId xmlns:p14="http://schemas.microsoft.com/office/powerpoint/2010/main" val="127028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53677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51D338-E7D0-0872-416D-AE03D44FFFC2}"/>
              </a:ext>
            </a:extLst>
          </p:cNvPr>
          <p:cNvSpPr>
            <a:spLocks noGrp="1"/>
          </p:cNvSpPr>
          <p:nvPr>
            <p:ph type="sldNum" sz="quarter" idx="10"/>
          </p:nvPr>
        </p:nvSpPr>
        <p:spPr>
          <a:xfrm>
            <a:off x="9182101" y="6394585"/>
            <a:ext cx="2743200" cy="365125"/>
          </a:xfrm>
          <a:prstGeom prst="rect">
            <a:avLst/>
          </a:prstGeom>
        </p:spPr>
        <p:txBody>
          <a:bodyPr/>
          <a:lstStyle/>
          <a:p>
            <a:fld id="{9DEA607E-173D-4E85-800F-3860AD651B20}" type="slidenum">
              <a:rPr lang="en-AU" smtClean="0"/>
              <a:pPr/>
              <a:t>‹#›</a:t>
            </a:fld>
            <a:endParaRPr lang="en-AU" dirty="0"/>
          </a:p>
        </p:txBody>
      </p:sp>
      <p:sp>
        <p:nvSpPr>
          <p:cNvPr id="3" name="TextBox 11">
            <a:extLst>
              <a:ext uri="{FF2B5EF4-FFF2-40B4-BE49-F238E27FC236}">
                <a16:creationId xmlns:a16="http://schemas.microsoft.com/office/drawing/2014/main" id="{02C70BF2-674D-40AD-256A-B66E7BEBC9E7}"/>
              </a:ext>
            </a:extLst>
          </p:cNvPr>
          <p:cNvSpPr txBox="1"/>
          <p:nvPr userDrawn="1"/>
        </p:nvSpPr>
        <p:spPr>
          <a:xfrm>
            <a:off x="266699" y="6528087"/>
            <a:ext cx="5459731" cy="121572"/>
          </a:xfrm>
          <a:prstGeom prst="rect">
            <a:avLst/>
          </a:prstGeom>
        </p:spPr>
        <p:txBody>
          <a:bodyPr lIns="0" tIns="0" rIns="0" bIns="0" rtlCol="0" anchor="t">
            <a:spAutoFit/>
          </a:bodyPr>
          <a:lstStyle/>
          <a:p>
            <a:pPr marL="0" marR="0" lvl="0" indent="0" algn="l" defTabSz="609630" rtl="0" eaLnBrk="1" fontAlgn="auto" latinLnBrk="0" hangingPunct="1">
              <a:lnSpc>
                <a:spcPts val="959"/>
              </a:lnSpc>
              <a:spcBef>
                <a:spcPts val="0"/>
              </a:spcBef>
              <a:spcAft>
                <a:spcPts val="0"/>
              </a:spcAft>
              <a:buClrTx/>
              <a:buSzTx/>
              <a:buFontTx/>
              <a:buNone/>
              <a:tabLst/>
              <a:defRPr/>
            </a:pPr>
            <a:r>
              <a:rPr kumimoji="0" lang="en-US" sz="800" b="0" i="0" u="none" strike="noStrike" kern="1200" cap="none" spc="11" normalizeH="0" baseline="0" noProof="0" dirty="0">
                <a:ln>
                  <a:noFill/>
                </a:ln>
                <a:solidFill>
                  <a:srgbClr val="FFFFFF"/>
                </a:solidFill>
                <a:effectLst/>
                <a:uLnTx/>
                <a:uFillTx/>
                <a:latin typeface="Montserrat Bold"/>
                <a:ea typeface="+mn-ea"/>
                <a:cs typeface="+mn-cs"/>
              </a:rPr>
              <a:t>Tesoro Gold (ASX:TSO | OTCQB:TSORF) |  CORPORATE PRESENTATION</a:t>
            </a:r>
          </a:p>
        </p:txBody>
      </p:sp>
      <p:sp>
        <p:nvSpPr>
          <p:cNvPr id="7" name="Rectangle 6">
            <a:extLst>
              <a:ext uri="{FF2B5EF4-FFF2-40B4-BE49-F238E27FC236}">
                <a16:creationId xmlns:a16="http://schemas.microsoft.com/office/drawing/2014/main" id="{7AD4BB94-4DA2-C617-5884-CF2AC54250DD}"/>
              </a:ext>
            </a:extLst>
          </p:cNvPr>
          <p:cNvSpPr/>
          <p:nvPr userDrawn="1"/>
        </p:nvSpPr>
        <p:spPr>
          <a:xfrm>
            <a:off x="0" y="6183595"/>
            <a:ext cx="4832341" cy="674405"/>
          </a:xfrm>
          <a:prstGeom prst="rect">
            <a:avLst/>
          </a:prstGeom>
          <a:solidFill>
            <a:srgbClr val="5367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6F9DEE37-1DDD-4EFC-86F8-17EFB3328F19">
            <a:extLst>
              <a:ext uri="{FF2B5EF4-FFF2-40B4-BE49-F238E27FC236}">
                <a16:creationId xmlns:a16="http://schemas.microsoft.com/office/drawing/2014/main" id="{7A935D60-23B4-81FF-143B-049F66C08A5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84" t="22066" r="2633" b="1729"/>
          <a:stretch/>
        </p:blipFill>
        <p:spPr bwMode="auto">
          <a:xfrm>
            <a:off x="5663465" y="-14068"/>
            <a:ext cx="6528536" cy="68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A1F2A10-4311-A0E7-83C9-BCA572F836DF}"/>
              </a:ext>
            </a:extLst>
          </p:cNvPr>
          <p:cNvSpPr txBox="1"/>
          <p:nvPr userDrawn="1"/>
        </p:nvSpPr>
        <p:spPr>
          <a:xfrm>
            <a:off x="10631424" y="2913888"/>
            <a:ext cx="184731" cy="369332"/>
          </a:xfrm>
          <a:prstGeom prst="rect">
            <a:avLst/>
          </a:prstGeom>
          <a:noFill/>
        </p:spPr>
        <p:txBody>
          <a:bodyPr wrap="none" rtlCol="0">
            <a:spAutoFit/>
          </a:bodyPr>
          <a:lstStyle/>
          <a:p>
            <a:endParaRPr lang="en-US" dirty="0"/>
          </a:p>
        </p:txBody>
      </p:sp>
      <p:sp>
        <p:nvSpPr>
          <p:cNvPr id="10" name="Rectangle: Rounded Corners 9">
            <a:extLst>
              <a:ext uri="{FF2B5EF4-FFF2-40B4-BE49-F238E27FC236}">
                <a16:creationId xmlns:a16="http://schemas.microsoft.com/office/drawing/2014/main" id="{E6D8EE84-6967-AD0C-F591-1E1455A84678}"/>
              </a:ext>
            </a:extLst>
          </p:cNvPr>
          <p:cNvSpPr/>
          <p:nvPr userDrawn="1"/>
        </p:nvSpPr>
        <p:spPr>
          <a:xfrm>
            <a:off x="10111430" y="3337213"/>
            <a:ext cx="1542475" cy="709691"/>
          </a:xfrm>
          <a:prstGeom prst="roundRect">
            <a:avLst>
              <a:gd name="adj" fmla="val 6981"/>
            </a:avLst>
          </a:prstGeom>
          <a:solidFill>
            <a:schemeClr val="bg1"/>
          </a:solidFill>
          <a:ln w="9525"/>
          <a:effectLst>
            <a:innerShdw blurRad="63500" dist="50800" dir="5400000">
              <a:prstClr val="black">
                <a:alpha val="30000"/>
              </a:prstClr>
            </a:innerShdw>
          </a:effectLst>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AU" sz="1200" b="1" i="1" dirty="0">
                <a:solidFill>
                  <a:srgbClr val="B42025"/>
                </a:solidFill>
                <a:latin typeface="Montserrat SemiBold" panose="00000700000000000000" pitchFamily="50" charset="0"/>
              </a:rPr>
              <a:t>TERNERA</a:t>
            </a:r>
          </a:p>
          <a:p>
            <a:pPr algn="ctr"/>
            <a:r>
              <a:rPr lang="en-AU" sz="1200" b="1" i="1" dirty="0">
                <a:solidFill>
                  <a:srgbClr val="B42025"/>
                </a:solidFill>
                <a:latin typeface="Montserrat SemiBold" panose="00000700000000000000" pitchFamily="50" charset="0"/>
              </a:rPr>
              <a:t>GOLD DEPOSIT</a:t>
            </a:r>
            <a:br>
              <a:rPr lang="en-AU" sz="2100" i="1" dirty="0">
                <a:solidFill>
                  <a:srgbClr val="B42025"/>
                </a:solidFill>
                <a:latin typeface="Montserrat SemiBold" panose="00000700000000000000" pitchFamily="50" charset="0"/>
              </a:rPr>
            </a:br>
            <a:r>
              <a:rPr lang="en-AU" sz="1200" dirty="0">
                <a:solidFill>
                  <a:schemeClr val="tx1"/>
                </a:solidFill>
                <a:latin typeface="Montserrat SemiBold" panose="00000700000000000000" pitchFamily="50" charset="0"/>
              </a:rPr>
              <a:t>1.5Moz Resource</a:t>
            </a:r>
          </a:p>
        </p:txBody>
      </p:sp>
      <p:sp>
        <p:nvSpPr>
          <p:cNvPr id="11" name="Rectangle: Rounded Corners 10">
            <a:extLst>
              <a:ext uri="{FF2B5EF4-FFF2-40B4-BE49-F238E27FC236}">
                <a16:creationId xmlns:a16="http://schemas.microsoft.com/office/drawing/2014/main" id="{5313DD8A-B62F-B2BC-55B5-7CFB536C628D}"/>
              </a:ext>
            </a:extLst>
          </p:cNvPr>
          <p:cNvSpPr/>
          <p:nvPr userDrawn="1"/>
        </p:nvSpPr>
        <p:spPr>
          <a:xfrm>
            <a:off x="7497767" y="795592"/>
            <a:ext cx="1305698" cy="289075"/>
          </a:xfrm>
          <a:prstGeom prst="roundRect">
            <a:avLst>
              <a:gd name="adj" fmla="val 16455"/>
            </a:avLst>
          </a:prstGeom>
          <a:solidFill>
            <a:schemeClr val="bg1"/>
          </a:solidFill>
          <a:ln w="9525"/>
          <a:effectLst>
            <a:innerShdw blurRad="63500" dist="50800" dir="5400000">
              <a:prstClr val="black">
                <a:alpha val="30000"/>
              </a:prstClr>
            </a:inn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1000" dirty="0">
                <a:solidFill>
                  <a:schemeClr val="tx1"/>
                </a:solidFill>
                <a:latin typeface="Montserrat SemiBold" panose="00000700000000000000" pitchFamily="50" charset="0"/>
              </a:rPr>
              <a:t>GOLD CORRIDOR</a:t>
            </a:r>
          </a:p>
        </p:txBody>
      </p:sp>
      <p:sp>
        <p:nvSpPr>
          <p:cNvPr id="12" name="Rectangle: Rounded Corners 11">
            <a:extLst>
              <a:ext uri="{FF2B5EF4-FFF2-40B4-BE49-F238E27FC236}">
                <a16:creationId xmlns:a16="http://schemas.microsoft.com/office/drawing/2014/main" id="{96098199-EF03-2D4E-8756-3D0D6D8C7BCE}"/>
              </a:ext>
            </a:extLst>
          </p:cNvPr>
          <p:cNvSpPr/>
          <p:nvPr userDrawn="1"/>
        </p:nvSpPr>
        <p:spPr>
          <a:xfrm>
            <a:off x="8987592" y="3454864"/>
            <a:ext cx="216000" cy="216000"/>
          </a:xfrm>
          <a:prstGeom prst="roundRect">
            <a:avLst>
              <a:gd name="adj" fmla="val 50000"/>
            </a:avLst>
          </a:prstGeom>
          <a:solidFill>
            <a:srgbClr val="B42025"/>
          </a:solidFill>
          <a:ln w="9525"/>
          <a:effectLst>
            <a:innerShdw blurRad="63500" dist="50800" dir="5400000">
              <a:prstClr val="black">
                <a:alpha val="30000"/>
              </a:prstClr>
            </a:inn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AU" sz="1400" dirty="0">
              <a:solidFill>
                <a:srgbClr val="8C8C8C"/>
              </a:solidFill>
              <a:latin typeface="Montserrat SemiBold" panose="00000700000000000000" pitchFamily="50" charset="0"/>
            </a:endParaRPr>
          </a:p>
        </p:txBody>
      </p:sp>
      <p:pic>
        <p:nvPicPr>
          <p:cNvPr id="15" name="Picture 6">
            <a:extLst>
              <a:ext uri="{FF2B5EF4-FFF2-40B4-BE49-F238E27FC236}">
                <a16:creationId xmlns:a16="http://schemas.microsoft.com/office/drawing/2014/main" id="{C0E946C0-2E90-BAD6-638B-F6B069CCEBB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91637" y="98290"/>
            <a:ext cx="1336721" cy="1002541"/>
          </a:xfrm>
          <a:prstGeom prst="rect">
            <a:avLst/>
          </a:prstGeom>
        </p:spPr>
      </p:pic>
      <p:sp>
        <p:nvSpPr>
          <p:cNvPr id="14" name="Free-form: Shape 13">
            <a:extLst>
              <a:ext uri="{FF2B5EF4-FFF2-40B4-BE49-F238E27FC236}">
                <a16:creationId xmlns:a16="http://schemas.microsoft.com/office/drawing/2014/main" id="{3E1120E0-F14E-6D23-256C-546D7E9DD677}"/>
              </a:ext>
            </a:extLst>
          </p:cNvPr>
          <p:cNvSpPr/>
          <p:nvPr userDrawn="1"/>
        </p:nvSpPr>
        <p:spPr>
          <a:xfrm>
            <a:off x="3001108" y="-14068"/>
            <a:ext cx="4121834" cy="4314601"/>
          </a:xfrm>
          <a:custGeom>
            <a:avLst/>
            <a:gdLst>
              <a:gd name="connsiteX0" fmla="*/ 0 w 4121834"/>
              <a:gd name="connsiteY0" fmla="*/ 9379 h 4323471"/>
              <a:gd name="connsiteX1" fmla="*/ 4121834 w 4121834"/>
              <a:gd name="connsiteY1" fmla="*/ 0 h 4323471"/>
              <a:gd name="connsiteX2" fmla="*/ 4042117 w 4121834"/>
              <a:gd name="connsiteY2" fmla="*/ 623668 h 4323471"/>
              <a:gd name="connsiteX3" fmla="*/ 3896750 w 4121834"/>
              <a:gd name="connsiteY3" fmla="*/ 1266093 h 4323471"/>
              <a:gd name="connsiteX4" fmla="*/ 3802966 w 4121834"/>
              <a:gd name="connsiteY4" fmla="*/ 1716259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409473"/>
              <a:gd name="connsiteY0" fmla="*/ 9379 h 4323471"/>
              <a:gd name="connsiteX1" fmla="*/ 4121834 w 4409473"/>
              <a:gd name="connsiteY1" fmla="*/ 0 h 4323471"/>
              <a:gd name="connsiteX2" fmla="*/ 4042117 w 4409473"/>
              <a:gd name="connsiteY2" fmla="*/ 623668 h 4323471"/>
              <a:gd name="connsiteX3" fmla="*/ 3896750 w 4409473"/>
              <a:gd name="connsiteY3" fmla="*/ 1266093 h 4323471"/>
              <a:gd name="connsiteX4" fmla="*/ 3802966 w 4409473"/>
              <a:gd name="connsiteY4" fmla="*/ 1716259 h 4323471"/>
              <a:gd name="connsiteX5" fmla="*/ 3530990 w 4409473"/>
              <a:gd name="connsiteY5" fmla="*/ 2072640 h 4323471"/>
              <a:gd name="connsiteX6" fmla="*/ 3315286 w 4409473"/>
              <a:gd name="connsiteY6" fmla="*/ 2269588 h 4323471"/>
              <a:gd name="connsiteX7" fmla="*/ 3385624 w 4409473"/>
              <a:gd name="connsiteY7" fmla="*/ 2935459 h 4323471"/>
              <a:gd name="connsiteX8" fmla="*/ 3127717 w 4409473"/>
              <a:gd name="connsiteY8" fmla="*/ 3348111 h 4323471"/>
              <a:gd name="connsiteX9" fmla="*/ 2851052 w 4409473"/>
              <a:gd name="connsiteY9" fmla="*/ 3746696 h 4323471"/>
              <a:gd name="connsiteX10" fmla="*/ 2682240 w 4409473"/>
              <a:gd name="connsiteY10" fmla="*/ 4323471 h 4323471"/>
              <a:gd name="connsiteX11" fmla="*/ 2288344 w 4409473"/>
              <a:gd name="connsiteY11" fmla="*/ 4224997 h 4323471"/>
              <a:gd name="connsiteX12" fmla="*/ 0 w 4409473"/>
              <a:gd name="connsiteY12" fmla="*/ 9379 h 4323471"/>
              <a:gd name="connsiteX0" fmla="*/ 0 w 4121834"/>
              <a:gd name="connsiteY0" fmla="*/ 9379 h 4323471"/>
              <a:gd name="connsiteX1" fmla="*/ 4121834 w 4121834"/>
              <a:gd name="connsiteY1" fmla="*/ 0 h 4323471"/>
              <a:gd name="connsiteX2" fmla="*/ 4042117 w 4121834"/>
              <a:gd name="connsiteY2" fmla="*/ 623668 h 4323471"/>
              <a:gd name="connsiteX3" fmla="*/ 3896750 w 4121834"/>
              <a:gd name="connsiteY3" fmla="*/ 1266093 h 4323471"/>
              <a:gd name="connsiteX4" fmla="*/ 3802966 w 4121834"/>
              <a:gd name="connsiteY4" fmla="*/ 1716259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96750 w 4121834"/>
              <a:gd name="connsiteY3" fmla="*/ 1266093 h 4323471"/>
              <a:gd name="connsiteX4" fmla="*/ 3802966 w 4121834"/>
              <a:gd name="connsiteY4" fmla="*/ 1716259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87372 w 4121834"/>
              <a:gd name="connsiteY3" fmla="*/ 1252026 h 4323471"/>
              <a:gd name="connsiteX4" fmla="*/ 3802966 w 4121834"/>
              <a:gd name="connsiteY4" fmla="*/ 1716259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87372 w 4121834"/>
              <a:gd name="connsiteY3" fmla="*/ 1252026 h 4323471"/>
              <a:gd name="connsiteX4" fmla="*/ 3802966 w 4121834"/>
              <a:gd name="connsiteY4" fmla="*/ 1716259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87372 w 4121834"/>
              <a:gd name="connsiteY3" fmla="*/ 1252026 h 4323471"/>
              <a:gd name="connsiteX4" fmla="*/ 3802966 w 4121834"/>
              <a:gd name="connsiteY4" fmla="*/ 1716259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87372 w 4121834"/>
              <a:gd name="connsiteY3" fmla="*/ 1252026 h 4323471"/>
              <a:gd name="connsiteX4" fmla="*/ 3821723 w 4121834"/>
              <a:gd name="connsiteY4" fmla="*/ 1720948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30990 w 4121834"/>
              <a:gd name="connsiteY5" fmla="*/ 2072640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40369 w 4121834"/>
              <a:gd name="connsiteY5" fmla="*/ 2006991 h 4323471"/>
              <a:gd name="connsiteX6" fmla="*/ 3315286 w 4121834"/>
              <a:gd name="connsiteY6" fmla="*/ 2269588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40369 w 4121834"/>
              <a:gd name="connsiteY5" fmla="*/ 2006991 h 4323471"/>
              <a:gd name="connsiteX6" fmla="*/ 3343422 w 4121834"/>
              <a:gd name="connsiteY6" fmla="*/ 2344616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43422 w 4121834"/>
              <a:gd name="connsiteY6" fmla="*/ 2344616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43422 w 4121834"/>
              <a:gd name="connsiteY6" fmla="*/ 2344616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43422 w 4121834"/>
              <a:gd name="connsiteY6" fmla="*/ 2344616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385624 w 4121834"/>
              <a:gd name="connsiteY7" fmla="*/ 2935459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446584 w 4121834"/>
              <a:gd name="connsiteY7" fmla="*/ 2958905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446584 w 4121834"/>
              <a:gd name="connsiteY7" fmla="*/ 2958905 h 4323471"/>
              <a:gd name="connsiteX8" fmla="*/ 3127717 w 4121834"/>
              <a:gd name="connsiteY8" fmla="*/ 334811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446584 w 4121834"/>
              <a:gd name="connsiteY7" fmla="*/ 2958905 h 4323471"/>
              <a:gd name="connsiteX8" fmla="*/ 3062068 w 4121834"/>
              <a:gd name="connsiteY8" fmla="*/ 3282461 h 4323471"/>
              <a:gd name="connsiteX9" fmla="*/ 2851052 w 4121834"/>
              <a:gd name="connsiteY9" fmla="*/ 3746696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446584 w 4121834"/>
              <a:gd name="connsiteY7" fmla="*/ 2958905 h 4323471"/>
              <a:gd name="connsiteX8" fmla="*/ 3062068 w 4121834"/>
              <a:gd name="connsiteY8" fmla="*/ 3282461 h 4323471"/>
              <a:gd name="connsiteX9" fmla="*/ 2963593 w 4121834"/>
              <a:gd name="connsiteY9" fmla="*/ 3854548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446584 w 4121834"/>
              <a:gd name="connsiteY7" fmla="*/ 2958905 h 4323471"/>
              <a:gd name="connsiteX8" fmla="*/ 3062068 w 4121834"/>
              <a:gd name="connsiteY8" fmla="*/ 3282461 h 4323471"/>
              <a:gd name="connsiteX9" fmla="*/ 2963593 w 4121834"/>
              <a:gd name="connsiteY9" fmla="*/ 3854548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446584 w 4121834"/>
              <a:gd name="connsiteY7" fmla="*/ 2958905 h 4323471"/>
              <a:gd name="connsiteX8" fmla="*/ 3062068 w 4121834"/>
              <a:gd name="connsiteY8" fmla="*/ 3282461 h 4323471"/>
              <a:gd name="connsiteX9" fmla="*/ 2963593 w 4121834"/>
              <a:gd name="connsiteY9" fmla="*/ 3854548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3471"/>
              <a:gd name="connsiteX1" fmla="*/ 4121834 w 4121834"/>
              <a:gd name="connsiteY1" fmla="*/ 0 h 4323471"/>
              <a:gd name="connsiteX2" fmla="*/ 4046806 w 4121834"/>
              <a:gd name="connsiteY2" fmla="*/ 745588 h 4323471"/>
              <a:gd name="connsiteX3" fmla="*/ 3859236 w 4121834"/>
              <a:gd name="connsiteY3" fmla="*/ 1275472 h 4323471"/>
              <a:gd name="connsiteX4" fmla="*/ 3821723 w 4121834"/>
              <a:gd name="connsiteY4" fmla="*/ 1720948 h 4323471"/>
              <a:gd name="connsiteX5" fmla="*/ 3521612 w 4121834"/>
              <a:gd name="connsiteY5" fmla="*/ 2021059 h 4323471"/>
              <a:gd name="connsiteX6" fmla="*/ 3371557 w 4121834"/>
              <a:gd name="connsiteY6" fmla="*/ 2391509 h 4323471"/>
              <a:gd name="connsiteX7" fmla="*/ 3446584 w 4121834"/>
              <a:gd name="connsiteY7" fmla="*/ 2958905 h 4323471"/>
              <a:gd name="connsiteX8" fmla="*/ 3062068 w 4121834"/>
              <a:gd name="connsiteY8" fmla="*/ 3310596 h 4323471"/>
              <a:gd name="connsiteX9" fmla="*/ 2963593 w 4121834"/>
              <a:gd name="connsiteY9" fmla="*/ 3854548 h 4323471"/>
              <a:gd name="connsiteX10" fmla="*/ 2682240 w 4121834"/>
              <a:gd name="connsiteY10" fmla="*/ 4323471 h 4323471"/>
              <a:gd name="connsiteX11" fmla="*/ 2288344 w 4121834"/>
              <a:gd name="connsiteY11" fmla="*/ 4224997 h 4323471"/>
              <a:gd name="connsiteX12" fmla="*/ 0 w 4121834"/>
              <a:gd name="connsiteY12" fmla="*/ 9379 h 4323471"/>
              <a:gd name="connsiteX0" fmla="*/ 0 w 4121834"/>
              <a:gd name="connsiteY0" fmla="*/ 9379 h 4325730"/>
              <a:gd name="connsiteX1" fmla="*/ 4121834 w 4121834"/>
              <a:gd name="connsiteY1" fmla="*/ 0 h 4325730"/>
              <a:gd name="connsiteX2" fmla="*/ 4046806 w 4121834"/>
              <a:gd name="connsiteY2" fmla="*/ 745588 h 4325730"/>
              <a:gd name="connsiteX3" fmla="*/ 3859236 w 4121834"/>
              <a:gd name="connsiteY3" fmla="*/ 1275472 h 4325730"/>
              <a:gd name="connsiteX4" fmla="*/ 3821723 w 4121834"/>
              <a:gd name="connsiteY4" fmla="*/ 1720948 h 4325730"/>
              <a:gd name="connsiteX5" fmla="*/ 3521612 w 4121834"/>
              <a:gd name="connsiteY5" fmla="*/ 2021059 h 4325730"/>
              <a:gd name="connsiteX6" fmla="*/ 3371557 w 4121834"/>
              <a:gd name="connsiteY6" fmla="*/ 2391509 h 4325730"/>
              <a:gd name="connsiteX7" fmla="*/ 3446584 w 4121834"/>
              <a:gd name="connsiteY7" fmla="*/ 2958905 h 4325730"/>
              <a:gd name="connsiteX8" fmla="*/ 3062068 w 4121834"/>
              <a:gd name="connsiteY8" fmla="*/ 3310596 h 4325730"/>
              <a:gd name="connsiteX9" fmla="*/ 2963593 w 4121834"/>
              <a:gd name="connsiteY9" fmla="*/ 3854548 h 4325730"/>
              <a:gd name="connsiteX10" fmla="*/ 2682240 w 4121834"/>
              <a:gd name="connsiteY10" fmla="*/ 4323471 h 4325730"/>
              <a:gd name="connsiteX11" fmla="*/ 2288344 w 4121834"/>
              <a:gd name="connsiteY11" fmla="*/ 4224997 h 4325730"/>
              <a:gd name="connsiteX12" fmla="*/ 0 w 4121834"/>
              <a:gd name="connsiteY12" fmla="*/ 9379 h 4325730"/>
              <a:gd name="connsiteX0" fmla="*/ 0 w 4121834"/>
              <a:gd name="connsiteY0" fmla="*/ 9379 h 4354546"/>
              <a:gd name="connsiteX1" fmla="*/ 4121834 w 4121834"/>
              <a:gd name="connsiteY1" fmla="*/ 0 h 4354546"/>
              <a:gd name="connsiteX2" fmla="*/ 4046806 w 4121834"/>
              <a:gd name="connsiteY2" fmla="*/ 745588 h 4354546"/>
              <a:gd name="connsiteX3" fmla="*/ 3859236 w 4121834"/>
              <a:gd name="connsiteY3" fmla="*/ 1275472 h 4354546"/>
              <a:gd name="connsiteX4" fmla="*/ 3821723 w 4121834"/>
              <a:gd name="connsiteY4" fmla="*/ 1720948 h 4354546"/>
              <a:gd name="connsiteX5" fmla="*/ 3521612 w 4121834"/>
              <a:gd name="connsiteY5" fmla="*/ 2021059 h 4354546"/>
              <a:gd name="connsiteX6" fmla="*/ 3371557 w 4121834"/>
              <a:gd name="connsiteY6" fmla="*/ 2391509 h 4354546"/>
              <a:gd name="connsiteX7" fmla="*/ 3446584 w 4121834"/>
              <a:gd name="connsiteY7" fmla="*/ 2958905 h 4354546"/>
              <a:gd name="connsiteX8" fmla="*/ 3062068 w 4121834"/>
              <a:gd name="connsiteY8" fmla="*/ 3310596 h 4354546"/>
              <a:gd name="connsiteX9" fmla="*/ 2963593 w 4121834"/>
              <a:gd name="connsiteY9" fmla="*/ 3854548 h 4354546"/>
              <a:gd name="connsiteX10" fmla="*/ 2682240 w 4121834"/>
              <a:gd name="connsiteY10" fmla="*/ 4323471 h 4354546"/>
              <a:gd name="connsiteX11" fmla="*/ 2288344 w 4121834"/>
              <a:gd name="connsiteY11" fmla="*/ 4224997 h 4354546"/>
              <a:gd name="connsiteX12" fmla="*/ 0 w 4121834"/>
              <a:gd name="connsiteY12" fmla="*/ 9379 h 4354546"/>
              <a:gd name="connsiteX0" fmla="*/ 0 w 4121834"/>
              <a:gd name="connsiteY0" fmla="*/ 9379 h 4346433"/>
              <a:gd name="connsiteX1" fmla="*/ 4121834 w 4121834"/>
              <a:gd name="connsiteY1" fmla="*/ 0 h 4346433"/>
              <a:gd name="connsiteX2" fmla="*/ 4046806 w 4121834"/>
              <a:gd name="connsiteY2" fmla="*/ 745588 h 4346433"/>
              <a:gd name="connsiteX3" fmla="*/ 3859236 w 4121834"/>
              <a:gd name="connsiteY3" fmla="*/ 1275472 h 4346433"/>
              <a:gd name="connsiteX4" fmla="*/ 3821723 w 4121834"/>
              <a:gd name="connsiteY4" fmla="*/ 1720948 h 4346433"/>
              <a:gd name="connsiteX5" fmla="*/ 3521612 w 4121834"/>
              <a:gd name="connsiteY5" fmla="*/ 2021059 h 4346433"/>
              <a:gd name="connsiteX6" fmla="*/ 3371557 w 4121834"/>
              <a:gd name="connsiteY6" fmla="*/ 2391509 h 4346433"/>
              <a:gd name="connsiteX7" fmla="*/ 3446584 w 4121834"/>
              <a:gd name="connsiteY7" fmla="*/ 2958905 h 4346433"/>
              <a:gd name="connsiteX8" fmla="*/ 3062068 w 4121834"/>
              <a:gd name="connsiteY8" fmla="*/ 3310596 h 4346433"/>
              <a:gd name="connsiteX9" fmla="*/ 2963593 w 4121834"/>
              <a:gd name="connsiteY9" fmla="*/ 3854548 h 4346433"/>
              <a:gd name="connsiteX10" fmla="*/ 2640037 w 4121834"/>
              <a:gd name="connsiteY10" fmla="*/ 4314093 h 4346433"/>
              <a:gd name="connsiteX11" fmla="*/ 2288344 w 4121834"/>
              <a:gd name="connsiteY11" fmla="*/ 4224997 h 4346433"/>
              <a:gd name="connsiteX12" fmla="*/ 0 w 4121834"/>
              <a:gd name="connsiteY12" fmla="*/ 9379 h 4346433"/>
              <a:gd name="connsiteX0" fmla="*/ 0 w 4121834"/>
              <a:gd name="connsiteY0" fmla="*/ 9379 h 4315087"/>
              <a:gd name="connsiteX1" fmla="*/ 4121834 w 4121834"/>
              <a:gd name="connsiteY1" fmla="*/ 0 h 4315087"/>
              <a:gd name="connsiteX2" fmla="*/ 4046806 w 4121834"/>
              <a:gd name="connsiteY2" fmla="*/ 745588 h 4315087"/>
              <a:gd name="connsiteX3" fmla="*/ 3859236 w 4121834"/>
              <a:gd name="connsiteY3" fmla="*/ 1275472 h 4315087"/>
              <a:gd name="connsiteX4" fmla="*/ 3821723 w 4121834"/>
              <a:gd name="connsiteY4" fmla="*/ 1720948 h 4315087"/>
              <a:gd name="connsiteX5" fmla="*/ 3521612 w 4121834"/>
              <a:gd name="connsiteY5" fmla="*/ 2021059 h 4315087"/>
              <a:gd name="connsiteX6" fmla="*/ 3371557 w 4121834"/>
              <a:gd name="connsiteY6" fmla="*/ 2391509 h 4315087"/>
              <a:gd name="connsiteX7" fmla="*/ 3446584 w 4121834"/>
              <a:gd name="connsiteY7" fmla="*/ 2958905 h 4315087"/>
              <a:gd name="connsiteX8" fmla="*/ 3062068 w 4121834"/>
              <a:gd name="connsiteY8" fmla="*/ 3310596 h 4315087"/>
              <a:gd name="connsiteX9" fmla="*/ 2963593 w 4121834"/>
              <a:gd name="connsiteY9" fmla="*/ 3854548 h 4315087"/>
              <a:gd name="connsiteX10" fmla="*/ 2640037 w 4121834"/>
              <a:gd name="connsiteY10" fmla="*/ 4314093 h 4315087"/>
              <a:gd name="connsiteX11" fmla="*/ 1861624 w 4121834"/>
              <a:gd name="connsiteY11" fmla="*/ 3981157 h 4315087"/>
              <a:gd name="connsiteX12" fmla="*/ 0 w 4121834"/>
              <a:gd name="connsiteY12" fmla="*/ 9379 h 4315087"/>
              <a:gd name="connsiteX0" fmla="*/ 0 w 4121834"/>
              <a:gd name="connsiteY0" fmla="*/ 9379 h 4315087"/>
              <a:gd name="connsiteX1" fmla="*/ 4121834 w 4121834"/>
              <a:gd name="connsiteY1" fmla="*/ 0 h 4315087"/>
              <a:gd name="connsiteX2" fmla="*/ 4046806 w 4121834"/>
              <a:gd name="connsiteY2" fmla="*/ 745588 h 4315087"/>
              <a:gd name="connsiteX3" fmla="*/ 3859236 w 4121834"/>
              <a:gd name="connsiteY3" fmla="*/ 1275472 h 4315087"/>
              <a:gd name="connsiteX4" fmla="*/ 3821723 w 4121834"/>
              <a:gd name="connsiteY4" fmla="*/ 1720948 h 4315087"/>
              <a:gd name="connsiteX5" fmla="*/ 3521612 w 4121834"/>
              <a:gd name="connsiteY5" fmla="*/ 2021059 h 4315087"/>
              <a:gd name="connsiteX6" fmla="*/ 3371557 w 4121834"/>
              <a:gd name="connsiteY6" fmla="*/ 2391509 h 4315087"/>
              <a:gd name="connsiteX7" fmla="*/ 3446584 w 4121834"/>
              <a:gd name="connsiteY7" fmla="*/ 2958905 h 4315087"/>
              <a:gd name="connsiteX8" fmla="*/ 3151164 w 4121834"/>
              <a:gd name="connsiteY8" fmla="*/ 3329352 h 4315087"/>
              <a:gd name="connsiteX9" fmla="*/ 2963593 w 4121834"/>
              <a:gd name="connsiteY9" fmla="*/ 3854548 h 4315087"/>
              <a:gd name="connsiteX10" fmla="*/ 2640037 w 4121834"/>
              <a:gd name="connsiteY10" fmla="*/ 4314093 h 4315087"/>
              <a:gd name="connsiteX11" fmla="*/ 1861624 w 4121834"/>
              <a:gd name="connsiteY11" fmla="*/ 3981157 h 4315087"/>
              <a:gd name="connsiteX12" fmla="*/ 0 w 4121834"/>
              <a:gd name="connsiteY12" fmla="*/ 9379 h 4315087"/>
              <a:gd name="connsiteX0" fmla="*/ 0 w 4121834"/>
              <a:gd name="connsiteY0" fmla="*/ 9379 h 4314601"/>
              <a:gd name="connsiteX1" fmla="*/ 4121834 w 4121834"/>
              <a:gd name="connsiteY1" fmla="*/ 0 h 4314601"/>
              <a:gd name="connsiteX2" fmla="*/ 4046806 w 4121834"/>
              <a:gd name="connsiteY2" fmla="*/ 745588 h 4314601"/>
              <a:gd name="connsiteX3" fmla="*/ 3859236 w 4121834"/>
              <a:gd name="connsiteY3" fmla="*/ 1275472 h 4314601"/>
              <a:gd name="connsiteX4" fmla="*/ 3821723 w 4121834"/>
              <a:gd name="connsiteY4" fmla="*/ 1720948 h 4314601"/>
              <a:gd name="connsiteX5" fmla="*/ 3521612 w 4121834"/>
              <a:gd name="connsiteY5" fmla="*/ 2021059 h 4314601"/>
              <a:gd name="connsiteX6" fmla="*/ 3371557 w 4121834"/>
              <a:gd name="connsiteY6" fmla="*/ 2391509 h 4314601"/>
              <a:gd name="connsiteX7" fmla="*/ 3446584 w 4121834"/>
              <a:gd name="connsiteY7" fmla="*/ 2958905 h 4314601"/>
              <a:gd name="connsiteX8" fmla="*/ 3151164 w 4121834"/>
              <a:gd name="connsiteY8" fmla="*/ 3329352 h 4314601"/>
              <a:gd name="connsiteX9" fmla="*/ 2963593 w 4121834"/>
              <a:gd name="connsiteY9" fmla="*/ 3892062 h 4314601"/>
              <a:gd name="connsiteX10" fmla="*/ 2640037 w 4121834"/>
              <a:gd name="connsiteY10" fmla="*/ 4314093 h 4314601"/>
              <a:gd name="connsiteX11" fmla="*/ 1861624 w 4121834"/>
              <a:gd name="connsiteY11" fmla="*/ 3981157 h 4314601"/>
              <a:gd name="connsiteX12" fmla="*/ 0 w 4121834"/>
              <a:gd name="connsiteY12" fmla="*/ 9379 h 43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1834" h="4314601">
                <a:moveTo>
                  <a:pt x="0" y="9379"/>
                </a:moveTo>
                <a:lnTo>
                  <a:pt x="4121834" y="0"/>
                </a:lnTo>
                <a:cubicBezTo>
                  <a:pt x="4106203" y="341532"/>
                  <a:pt x="4090572" y="533009"/>
                  <a:pt x="4046806" y="745588"/>
                </a:cubicBezTo>
                <a:cubicBezTo>
                  <a:pt x="4003040" y="958167"/>
                  <a:pt x="3896750" y="1112912"/>
                  <a:pt x="3859236" y="1275472"/>
                </a:cubicBezTo>
                <a:cubicBezTo>
                  <a:pt x="3821722" y="1438032"/>
                  <a:pt x="3877994" y="1596684"/>
                  <a:pt x="3821723" y="1720948"/>
                </a:cubicBezTo>
                <a:cubicBezTo>
                  <a:pt x="3765452" y="1845212"/>
                  <a:pt x="3596640" y="1909299"/>
                  <a:pt x="3521612" y="2021059"/>
                </a:cubicBezTo>
                <a:cubicBezTo>
                  <a:pt x="3446584" y="2132819"/>
                  <a:pt x="3384062" y="2235201"/>
                  <a:pt x="3371557" y="2391509"/>
                </a:cubicBezTo>
                <a:cubicBezTo>
                  <a:pt x="3359052" y="2547817"/>
                  <a:pt x="3483316" y="2802598"/>
                  <a:pt x="3446584" y="2958905"/>
                </a:cubicBezTo>
                <a:cubicBezTo>
                  <a:pt x="3409852" y="3115212"/>
                  <a:pt x="3231662" y="3173826"/>
                  <a:pt x="3151164" y="3329352"/>
                </a:cubicBezTo>
                <a:cubicBezTo>
                  <a:pt x="3070666" y="3484878"/>
                  <a:pt x="3048781" y="3727939"/>
                  <a:pt x="2963593" y="3892062"/>
                </a:cubicBezTo>
                <a:cubicBezTo>
                  <a:pt x="2878405" y="4056185"/>
                  <a:pt x="2823698" y="4299244"/>
                  <a:pt x="2640037" y="4314093"/>
                </a:cubicBezTo>
                <a:cubicBezTo>
                  <a:pt x="2456376" y="4328942"/>
                  <a:pt x="1992923" y="4013982"/>
                  <a:pt x="1861624" y="3981157"/>
                </a:cubicBezTo>
                <a:lnTo>
                  <a:pt x="0" y="9379"/>
                </a:lnTo>
                <a:close/>
              </a:path>
            </a:pathLst>
          </a:custGeom>
          <a:solidFill>
            <a:srgbClr val="5367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0045FFC8-930A-6BED-F7EA-6B265DAE9B23}"/>
              </a:ext>
            </a:extLst>
          </p:cNvPr>
          <p:cNvSpPr/>
          <p:nvPr userDrawn="1"/>
        </p:nvSpPr>
        <p:spPr>
          <a:xfrm>
            <a:off x="0" y="6804000"/>
            <a:ext cx="12192000" cy="54000"/>
          </a:xfrm>
          <a:prstGeom prst="rect">
            <a:avLst/>
          </a:prstGeom>
          <a:solidFill>
            <a:srgbClr val="B32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57591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245658"/>
            <a:ext cx="54864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81AA7365-DDF2-19E9-4B53-C4C7B9B50194}"/>
              </a:ext>
            </a:extLst>
          </p:cNvPr>
          <p:cNvSpPr>
            <a:spLocks noGrp="1"/>
          </p:cNvSpPr>
          <p:nvPr>
            <p:ph type="sldNum" sz="quarter" idx="4"/>
          </p:nvPr>
        </p:nvSpPr>
        <p:spPr>
          <a:xfrm>
            <a:off x="9182101" y="6394585"/>
            <a:ext cx="2743200" cy="365125"/>
          </a:xfrm>
          <a:prstGeom prst="rect">
            <a:avLst/>
          </a:prstGeom>
        </p:spPr>
        <p:txBody>
          <a:bodyPr vert="horz" lIns="91440" tIns="45720" rIns="91440" bIns="45720" rtlCol="0" anchor="ctr"/>
          <a:lstStyle>
            <a:lvl1pPr algn="r">
              <a:defRPr sz="1200" b="1">
                <a:solidFill>
                  <a:srgbClr val="1E439B"/>
                </a:solidFill>
                <a:latin typeface="Open Sans" pitchFamily="2" charset="0"/>
                <a:ea typeface="Open Sans" pitchFamily="2" charset="0"/>
                <a:cs typeface="Open Sans" pitchFamily="2" charset="0"/>
              </a:defRPr>
            </a:lvl1pPr>
          </a:lstStyle>
          <a:p>
            <a:fld id="{9DEA607E-173D-4E85-800F-3860AD651B20}" type="slidenum">
              <a:rPr lang="en-AU" smtClean="0"/>
              <a:pPr/>
              <a:t>‹#›</a:t>
            </a:fld>
            <a:endParaRPr lang="en-AU" dirty="0"/>
          </a:p>
        </p:txBody>
      </p:sp>
    </p:spTree>
    <p:extLst>
      <p:ext uri="{BB962C8B-B14F-4D97-AF65-F5344CB8AC3E}">
        <p14:creationId xmlns:p14="http://schemas.microsoft.com/office/powerpoint/2010/main" val="641650535"/>
      </p:ext>
    </p:extLst>
  </p:cSld>
  <p:clrMap bg1="lt1" tx1="dk1" bg2="lt2" tx2="dk2" accent1="accent1" accent2="accent2" accent3="accent3" accent4="accent4" accent5="accent5" accent6="accent6" hlink="hlink" folHlink="folHlink"/>
  <p:sldLayoutIdLst>
    <p:sldLayoutId id="2147483705" r:id="rId1"/>
    <p:sldLayoutId id="2147483725" r:id="rId2"/>
    <p:sldLayoutId id="2147483706" r:id="rId3"/>
    <p:sldLayoutId id="2147483726" r:id="rId4"/>
    <p:sldLayoutId id="2147483724" r:id="rId5"/>
    <p:sldLayoutId id="2147483727" r:id="rId6"/>
  </p:sldLayoutIdLst>
  <p:hf hdr="0" dt="0"/>
  <p:txStyles>
    <p:titleStyle>
      <a:lvl1pPr algn="ctr" defTabSz="609630" rtl="0" eaLnBrk="1" latinLnBrk="0" hangingPunct="1">
        <a:spcBef>
          <a:spcPct val="0"/>
        </a:spcBef>
        <a:buNone/>
        <a:defRPr sz="2133" kern="1200">
          <a:solidFill>
            <a:schemeClr val="tx1"/>
          </a:solidFill>
          <a:latin typeface="Open Sans Bold" panose="020B0806030504020204" charset="0"/>
          <a:ea typeface="Open Sans Bold" panose="020B0806030504020204" charset="0"/>
          <a:cs typeface="Open Sans Bold" panose="020B0806030504020204" charset="0"/>
        </a:defRPr>
      </a:lvl1pPr>
    </p:titleStyle>
    <p:bodyStyle>
      <a:lvl1pPr marL="228611" indent="-228611" algn="l" defTabSz="609630" rtl="0" eaLnBrk="1" latinLnBrk="0" hangingPunct="1">
        <a:spcBef>
          <a:spcPct val="20000"/>
        </a:spcBef>
        <a:buClr>
          <a:schemeClr val="tx2"/>
        </a:buClr>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Clr>
          <a:schemeClr val="tx2"/>
        </a:buClr>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Clr>
          <a:schemeClr val="tx2"/>
        </a:buClr>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Clr>
          <a:schemeClr val="tx2"/>
        </a:buClr>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6.png"/><Relationship Id="rId7" Type="http://schemas.openxmlformats.org/officeDocument/2006/relationships/image" Target="../media/image36.sv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6.xml"/><Relationship Id="rId16" Type="http://schemas.openxmlformats.org/officeDocument/2006/relationships/image" Target="../media/image45.sv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9.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3363"/>
        </a:solidFill>
        <a:effectLst/>
      </p:bgPr>
    </p:bg>
    <p:spTree>
      <p:nvGrpSpPr>
        <p:cNvPr id="1" name=""/>
        <p:cNvGrpSpPr/>
        <p:nvPr/>
      </p:nvGrpSpPr>
      <p:grpSpPr>
        <a:xfrm>
          <a:off x="0" y="0"/>
          <a:ext cx="0" cy="0"/>
          <a:chOff x="0" y="0"/>
          <a:chExt cx="0" cy="0"/>
        </a:xfrm>
      </p:grpSpPr>
      <p:pic>
        <p:nvPicPr>
          <p:cNvPr id="32" name="Picture 31" descr="A blue circle with black background&#10;&#10;AI-generated content may be incorrect.">
            <a:extLst>
              <a:ext uri="{FF2B5EF4-FFF2-40B4-BE49-F238E27FC236}">
                <a16:creationId xmlns:a16="http://schemas.microsoft.com/office/drawing/2014/main" id="{1C2F182C-C42C-6EE3-8652-37B37A5BF968}"/>
              </a:ext>
            </a:extLst>
          </p:cNvPr>
          <p:cNvPicPr>
            <a:picLocks noChangeAspect="1"/>
          </p:cNvPicPr>
          <p:nvPr/>
        </p:nvPicPr>
        <p:blipFill>
          <a:blip r:embed="rId3">
            <a:extLst>
              <a:ext uri="{28A0092B-C50C-407E-A947-70E740481C1C}">
                <a14:useLocalDpi xmlns:a14="http://schemas.microsoft.com/office/drawing/2010/main" val="0"/>
              </a:ext>
            </a:extLst>
          </a:blip>
          <a:srcRect l="48124" b="54342"/>
          <a:stretch>
            <a:fillRect/>
          </a:stretch>
        </p:blipFill>
        <p:spPr>
          <a:xfrm rot="16200000">
            <a:off x="8847531" y="3515532"/>
            <a:ext cx="3557686" cy="3131258"/>
          </a:xfrm>
          <a:prstGeom prst="rect">
            <a:avLst/>
          </a:prstGeom>
        </p:spPr>
      </p:pic>
      <p:pic>
        <p:nvPicPr>
          <p:cNvPr id="29" name="Picture 28" descr="A blue circle with black background&#10;&#10;AI-generated content may be incorrect.">
            <a:extLst>
              <a:ext uri="{FF2B5EF4-FFF2-40B4-BE49-F238E27FC236}">
                <a16:creationId xmlns:a16="http://schemas.microsoft.com/office/drawing/2014/main" id="{D602B608-F9B3-802C-9056-E35E38A2AB4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8124" b="34159"/>
          <a:stretch>
            <a:fillRect/>
          </a:stretch>
        </p:blipFill>
        <p:spPr>
          <a:xfrm>
            <a:off x="0" y="2342617"/>
            <a:ext cx="3557686" cy="4515383"/>
          </a:xfrm>
          <a:prstGeom prst="rect">
            <a:avLst/>
          </a:prstGeom>
        </p:spPr>
      </p:pic>
      <p:grpSp>
        <p:nvGrpSpPr>
          <p:cNvPr id="7" name="Group 7"/>
          <p:cNvGrpSpPr/>
          <p:nvPr/>
        </p:nvGrpSpPr>
        <p:grpSpPr>
          <a:xfrm rot="-10800000">
            <a:off x="6096000" y="4131166"/>
            <a:ext cx="1709790" cy="2442557"/>
            <a:chOff x="0" y="0"/>
            <a:chExt cx="4445000" cy="6350000"/>
          </a:xfrm>
        </p:grpSpPr>
        <p:sp>
          <p:nvSpPr>
            <p:cNvPr id="8" name="Freeform 8"/>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201831" r="-201831"/>
              </a:stretch>
            </a:blipFill>
          </p:spPr>
          <p:txBody>
            <a:bodyPr/>
            <a:lstStyle/>
            <a:p>
              <a:endParaRPr lang="en-AU" sz="1200"/>
            </a:p>
          </p:txBody>
        </p:sp>
      </p:grpSp>
      <p:grpSp>
        <p:nvGrpSpPr>
          <p:cNvPr id="9" name="Group 9"/>
          <p:cNvGrpSpPr/>
          <p:nvPr/>
        </p:nvGrpSpPr>
        <p:grpSpPr>
          <a:xfrm>
            <a:off x="11070633" y="-448889"/>
            <a:ext cx="1122655" cy="1603793"/>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201831" r="-201831"/>
              </a:stretch>
            </a:blipFill>
          </p:spPr>
          <p:txBody>
            <a:bodyPr/>
            <a:lstStyle/>
            <a:p>
              <a:endParaRPr lang="en-AU" sz="1200"/>
            </a:p>
          </p:txBody>
        </p:sp>
      </p:grpSp>
      <p:grpSp>
        <p:nvGrpSpPr>
          <p:cNvPr id="11" name="Group 11"/>
          <p:cNvGrpSpPr/>
          <p:nvPr/>
        </p:nvGrpSpPr>
        <p:grpSpPr>
          <a:xfrm rot="5400000">
            <a:off x="11070633" y="2309809"/>
            <a:ext cx="561327" cy="56132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sz="1200"/>
            </a:p>
          </p:txBody>
        </p:sp>
      </p:grpSp>
      <p:sp>
        <p:nvSpPr>
          <p:cNvPr id="14" name="Freeform 14"/>
          <p:cNvSpPr/>
          <p:nvPr/>
        </p:nvSpPr>
        <p:spPr>
          <a:xfrm>
            <a:off x="1049166" y="451336"/>
            <a:ext cx="2304594" cy="1858472"/>
          </a:xfrm>
          <a:custGeom>
            <a:avLst/>
            <a:gdLst/>
            <a:ahLst/>
            <a:cxnLst/>
            <a:rect l="l" t="t" r="r" b="b"/>
            <a:pathLst>
              <a:path w="3456891" h="2787708">
                <a:moveTo>
                  <a:pt x="0" y="0"/>
                </a:moveTo>
                <a:lnTo>
                  <a:pt x="3456891" y="0"/>
                </a:lnTo>
                <a:lnTo>
                  <a:pt x="3456891" y="2787708"/>
                </a:lnTo>
                <a:lnTo>
                  <a:pt x="0" y="2787708"/>
                </a:lnTo>
                <a:lnTo>
                  <a:pt x="0" y="0"/>
                </a:lnTo>
                <a:close/>
              </a:path>
            </a:pathLst>
          </a:custGeom>
          <a:blipFill>
            <a:blip r:embed="rId5"/>
            <a:stretch>
              <a:fillRect l="-7694"/>
            </a:stretch>
          </a:blipFill>
        </p:spPr>
        <p:txBody>
          <a:bodyPr/>
          <a:lstStyle/>
          <a:p>
            <a:endParaRPr lang="en-AU" sz="1200"/>
          </a:p>
        </p:txBody>
      </p:sp>
      <p:sp>
        <p:nvSpPr>
          <p:cNvPr id="15" name="TextBox 15"/>
          <p:cNvSpPr txBox="1"/>
          <p:nvPr/>
        </p:nvSpPr>
        <p:spPr>
          <a:xfrm>
            <a:off x="1043179" y="2390152"/>
            <a:ext cx="5853525" cy="1600438"/>
          </a:xfrm>
          <a:prstGeom prst="rect">
            <a:avLst/>
          </a:prstGeom>
        </p:spPr>
        <p:txBody>
          <a:bodyPr wrap="square" lIns="0" tIns="0" rIns="0" bIns="0" rtlCol="0" anchor="t">
            <a:spAutoFit/>
          </a:bodyPr>
          <a:lstStyle/>
          <a:p>
            <a:r>
              <a:rPr lang="en-GB" sz="2600" b="1" dirty="0">
                <a:solidFill>
                  <a:srgbClr val="FFFFFF"/>
                </a:solidFill>
                <a:latin typeface="Montserrat Bold"/>
                <a:ea typeface="Montserrat Bold"/>
                <a:cs typeface="Montserrat Bold"/>
                <a:sym typeface="Montserrat Bold"/>
              </a:rPr>
              <a:t>UNLOCKING A DISTRICT-SCALE GOLD SYSTEM IN </a:t>
            </a:r>
            <a:r>
              <a:rPr lang="en-GB" sz="2600" b="1" dirty="0">
                <a:solidFill>
                  <a:srgbClr val="FFFFFF"/>
                </a:solidFill>
                <a:latin typeface="Montserrat Bold"/>
                <a:sym typeface="Montserrat Bold"/>
              </a:rPr>
              <a:t>ONE OF THE WORLD’S PREMIER MINING </a:t>
            </a:r>
            <a:r>
              <a:rPr lang="en-GB" sz="2600" b="1" dirty="0">
                <a:solidFill>
                  <a:srgbClr val="FFFFFF"/>
                </a:solidFill>
                <a:latin typeface="Montserrat Bold"/>
                <a:ea typeface="Montserrat Bold"/>
                <a:cs typeface="Montserrat Bold"/>
                <a:sym typeface="Montserrat Bold"/>
              </a:rPr>
              <a:t>JURISDICTIONS</a:t>
            </a:r>
          </a:p>
        </p:txBody>
      </p:sp>
      <p:sp>
        <p:nvSpPr>
          <p:cNvPr id="16" name="TextBox 16"/>
          <p:cNvSpPr txBox="1"/>
          <p:nvPr/>
        </p:nvSpPr>
        <p:spPr>
          <a:xfrm>
            <a:off x="1049165" y="4446634"/>
            <a:ext cx="4718346" cy="863310"/>
          </a:xfrm>
          <a:prstGeom prst="rect">
            <a:avLst/>
          </a:prstGeom>
        </p:spPr>
        <p:txBody>
          <a:bodyPr lIns="0" tIns="0" rIns="0" bIns="0" rtlCol="0" anchor="ctr">
            <a:noAutofit/>
          </a:bodyPr>
          <a:lstStyle/>
          <a:p>
            <a:r>
              <a:rPr lang="en-US" sz="2400" b="1" spc="13" dirty="0">
                <a:solidFill>
                  <a:srgbClr val="A9BEFF"/>
                </a:solidFill>
                <a:latin typeface="Montserrat Medium" panose="00000600000000000000" pitchFamily="50" charset="0"/>
                <a:sym typeface="Montserrat"/>
              </a:rPr>
              <a:t>MINING FORUM AMERICIAS </a:t>
            </a:r>
          </a:p>
        </p:txBody>
      </p:sp>
      <p:sp>
        <p:nvSpPr>
          <p:cNvPr id="17" name="AutoShape 17"/>
          <p:cNvSpPr/>
          <p:nvPr/>
        </p:nvSpPr>
        <p:spPr>
          <a:xfrm>
            <a:off x="1043179" y="5917165"/>
            <a:ext cx="2347167"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8" name="TextBox 18"/>
          <p:cNvSpPr txBox="1"/>
          <p:nvPr/>
        </p:nvSpPr>
        <p:spPr>
          <a:xfrm>
            <a:off x="1043180" y="5643517"/>
            <a:ext cx="3434985" cy="192360"/>
          </a:xfrm>
          <a:prstGeom prst="rect">
            <a:avLst/>
          </a:prstGeom>
        </p:spPr>
        <p:txBody>
          <a:bodyPr lIns="0" tIns="0" rIns="0" bIns="0" rtlCol="0" anchor="t">
            <a:spAutoFit/>
          </a:bodyPr>
          <a:lstStyle/>
          <a:p>
            <a:pPr>
              <a:lnSpc>
                <a:spcPts val="1479"/>
              </a:lnSpc>
            </a:pPr>
            <a:r>
              <a:rPr lang="en-US" sz="1500" dirty="0">
                <a:solidFill>
                  <a:srgbClr val="FFFFFF"/>
                </a:solidFill>
                <a:latin typeface="Montserrat"/>
                <a:ea typeface="Montserrat"/>
                <a:cs typeface="Montserrat"/>
                <a:sym typeface="Montserrat"/>
              </a:rPr>
              <a:t>September 2025</a:t>
            </a:r>
          </a:p>
        </p:txBody>
      </p:sp>
      <p:sp>
        <p:nvSpPr>
          <p:cNvPr id="19" name="TextBox 19"/>
          <p:cNvSpPr txBox="1"/>
          <p:nvPr/>
        </p:nvSpPr>
        <p:spPr>
          <a:xfrm>
            <a:off x="1043179" y="6016599"/>
            <a:ext cx="2837009" cy="192360"/>
          </a:xfrm>
          <a:prstGeom prst="rect">
            <a:avLst/>
          </a:prstGeom>
        </p:spPr>
        <p:txBody>
          <a:bodyPr wrap="square" lIns="0" tIns="0" rIns="0" bIns="0" rtlCol="0" anchor="t">
            <a:spAutoFit/>
          </a:bodyPr>
          <a:lstStyle/>
          <a:p>
            <a:pPr>
              <a:lnSpc>
                <a:spcPts val="1479"/>
              </a:lnSpc>
              <a:spcBef>
                <a:spcPct val="0"/>
              </a:spcBef>
            </a:pPr>
            <a:r>
              <a:rPr lang="en-US" sz="1500" dirty="0">
                <a:solidFill>
                  <a:srgbClr val="FFFFFF"/>
                </a:solidFill>
                <a:latin typeface="Montserrat"/>
                <a:ea typeface="Montserrat"/>
                <a:cs typeface="Montserrat"/>
                <a:sym typeface="Montserrat"/>
              </a:rPr>
              <a:t>ASX:TSO | OTCQB:TSORF</a:t>
            </a:r>
          </a:p>
        </p:txBody>
      </p:sp>
      <p:pic>
        <p:nvPicPr>
          <p:cNvPr id="31" name="Picture 30" descr="A person in a hard hat holding a walkie talkie&#10;&#10;AI-generated content may be incorrect.">
            <a:extLst>
              <a:ext uri="{FF2B5EF4-FFF2-40B4-BE49-F238E27FC236}">
                <a16:creationId xmlns:a16="http://schemas.microsoft.com/office/drawing/2014/main" id="{EA52D759-AD48-A8DE-EE09-8DD1A9CA9D24}"/>
              </a:ext>
            </a:extLst>
          </p:cNvPr>
          <p:cNvPicPr>
            <a:picLocks noChangeAspect="1"/>
          </p:cNvPicPr>
          <p:nvPr/>
        </p:nvPicPr>
        <p:blipFill>
          <a:blip r:embed="rId6">
            <a:extLst>
              <a:ext uri="{28A0092B-C50C-407E-A947-70E740481C1C}">
                <a14:useLocalDpi xmlns:a14="http://schemas.microsoft.com/office/drawing/2010/main" val="0"/>
              </a:ext>
            </a:extLst>
          </a:blip>
          <a:srcRect b="30360"/>
          <a:stretch>
            <a:fillRect/>
          </a:stretch>
        </p:blipFill>
        <p:spPr>
          <a:xfrm>
            <a:off x="8134278" y="3374542"/>
            <a:ext cx="3497682" cy="3483458"/>
          </a:xfrm>
          <a:prstGeom prst="rect">
            <a:avLst/>
          </a:prstGeom>
        </p:spPr>
      </p:pic>
      <p:pic>
        <p:nvPicPr>
          <p:cNvPr id="13" name="Picture 12" descr="A view of a desert landscape&#10;&#10;AI-generated content may be incorrect.">
            <a:extLst>
              <a:ext uri="{FF2B5EF4-FFF2-40B4-BE49-F238E27FC236}">
                <a16:creationId xmlns:a16="http://schemas.microsoft.com/office/drawing/2014/main" id="{FFEEC2FC-834A-9A8B-0C00-F7175A4C539B}"/>
              </a:ext>
            </a:extLst>
          </p:cNvPr>
          <p:cNvPicPr>
            <a:picLocks noChangeAspect="1"/>
          </p:cNvPicPr>
          <p:nvPr/>
        </p:nvPicPr>
        <p:blipFill>
          <a:blip r:embed="rId7">
            <a:extLst>
              <a:ext uri="{28A0092B-C50C-407E-A947-70E740481C1C}">
                <a14:useLocalDpi xmlns:a14="http://schemas.microsoft.com/office/drawing/2010/main" val="0"/>
              </a:ext>
            </a:extLst>
          </a:blip>
          <a:srcRect t="39854"/>
          <a:stretch>
            <a:fillRect/>
          </a:stretch>
        </p:blipFill>
        <p:spPr>
          <a:xfrm>
            <a:off x="6692778" y="0"/>
            <a:ext cx="4802570" cy="41311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596B-F6D8-5B4F-D9DA-6E1DB99DA706}"/>
            </a:ext>
          </a:extLst>
        </p:cNvPr>
        <p:cNvGrpSpPr/>
        <p:nvPr/>
      </p:nvGrpSpPr>
      <p:grpSpPr>
        <a:xfrm>
          <a:off x="0" y="0"/>
          <a:ext cx="0" cy="0"/>
          <a:chOff x="0" y="0"/>
          <a:chExt cx="0" cy="0"/>
        </a:xfrm>
      </p:grpSpPr>
      <p:sp>
        <p:nvSpPr>
          <p:cNvPr id="2" name="TextBox 45">
            <a:extLst>
              <a:ext uri="{FF2B5EF4-FFF2-40B4-BE49-F238E27FC236}">
                <a16:creationId xmlns:a16="http://schemas.microsoft.com/office/drawing/2014/main" id="{F9C56267-CE0F-FE91-3AA1-D017B0AE0BBB}"/>
              </a:ext>
            </a:extLst>
          </p:cNvPr>
          <p:cNvSpPr txBox="1"/>
          <p:nvPr/>
        </p:nvSpPr>
        <p:spPr>
          <a:xfrm>
            <a:off x="623765" y="4816011"/>
            <a:ext cx="5324407" cy="1143262"/>
          </a:xfrm>
          <a:prstGeom prst="rect">
            <a:avLst/>
          </a:prstGeom>
        </p:spPr>
        <p:txBody>
          <a:bodyPr wrap="square" lIns="0" tIns="0" rIns="0" bIns="0" rtlCol="0" anchor="t">
            <a:spAutoFit/>
          </a:bodyPr>
          <a:lstStyle>
            <a:defPPr>
              <a:defRPr lang="en-US"/>
            </a:defPPr>
            <a:lvl1pPr>
              <a:lnSpc>
                <a:spcPts val="1623"/>
              </a:lnSpc>
              <a:defRPr sz="1500" spc="1">
                <a:solidFill>
                  <a:srgbClr val="FFFFFF"/>
                </a:solidFill>
                <a:latin typeface="Montserrat Medium" panose="00000600000000000000" pitchFamily="50" charset="0"/>
                <a:ea typeface="Montserrat"/>
                <a:cs typeface="Montserrat"/>
              </a:defRPr>
            </a:lvl1pPr>
          </a:lstStyle>
          <a:p>
            <a:pPr marL="285750" indent="-285750">
              <a:lnSpc>
                <a:spcPct val="110000"/>
              </a:lnSpc>
              <a:spcBef>
                <a:spcPct val="0"/>
              </a:spcBef>
              <a:spcAft>
                <a:spcPts val="600"/>
              </a:spcAft>
              <a:buFont typeface="Arial" panose="020B0604020202020204" pitchFamily="34" charset="0"/>
              <a:buChar char="•"/>
            </a:pPr>
            <a:r>
              <a:rPr lang="en-GB" sz="1600" dirty="0">
                <a:solidFill>
                  <a:schemeClr val="tx1"/>
                </a:solidFill>
                <a:latin typeface="Montserrat" panose="00000500000000000000" pitchFamily="50" charset="0"/>
                <a:ea typeface="+mn-ea"/>
                <a:cs typeface="+mn-cs"/>
                <a:sym typeface="Montserrat Bold"/>
              </a:rPr>
              <a:t>Exceptional cash flow generation even in a conservative Base Case scenario</a:t>
            </a:r>
          </a:p>
          <a:p>
            <a:pPr marL="285750" indent="-285750">
              <a:lnSpc>
                <a:spcPct val="110000"/>
              </a:lnSpc>
              <a:spcBef>
                <a:spcPct val="0"/>
              </a:spcBef>
              <a:spcAft>
                <a:spcPts val="600"/>
              </a:spcAft>
              <a:buFont typeface="Arial" panose="020B0604020202020204" pitchFamily="34" charset="0"/>
              <a:buChar char="•"/>
            </a:pPr>
            <a:r>
              <a:rPr lang="en-GB" sz="1600" b="1" dirty="0">
                <a:solidFill>
                  <a:schemeClr val="accent1"/>
                </a:solidFill>
                <a:latin typeface="Montserrat" panose="00000500000000000000" pitchFamily="50" charset="0"/>
                <a:ea typeface="+mn-ea"/>
                <a:cs typeface="+mn-cs"/>
                <a:sym typeface="Montserrat Bold"/>
              </a:rPr>
              <a:t>Rising to almost US$2 billion over the initial life of mine in a Spot Case scenario</a:t>
            </a:r>
            <a:endParaRPr lang="en-US" sz="1400" dirty="0">
              <a:solidFill>
                <a:schemeClr val="bg1"/>
              </a:solidFill>
              <a:latin typeface="Montserrat" panose="00000500000000000000" pitchFamily="50" charset="0"/>
            </a:endParaRPr>
          </a:p>
        </p:txBody>
      </p:sp>
      <p:sp>
        <p:nvSpPr>
          <p:cNvPr id="5" name="Freeform 17">
            <a:extLst>
              <a:ext uri="{FF2B5EF4-FFF2-40B4-BE49-F238E27FC236}">
                <a16:creationId xmlns:a16="http://schemas.microsoft.com/office/drawing/2014/main" id="{B57365BA-7634-EA1E-B8A6-EB0515D09B21}"/>
              </a:ext>
            </a:extLst>
          </p:cNvPr>
          <p:cNvSpPr/>
          <p:nvPr/>
        </p:nvSpPr>
        <p:spPr>
          <a:xfrm>
            <a:off x="539429" y="4855917"/>
            <a:ext cx="268621" cy="268621"/>
          </a:xfrm>
          <a:custGeom>
            <a:avLst/>
            <a:gdLst/>
            <a:ahLst/>
            <a:cxnLst/>
            <a:rect l="l" t="t" r="r" b="b"/>
            <a:pathLst>
              <a:path w="278633" h="278633">
                <a:moveTo>
                  <a:pt x="0" y="0"/>
                </a:moveTo>
                <a:lnTo>
                  <a:pt x="278632" y="0"/>
                </a:lnTo>
                <a:lnTo>
                  <a:pt x="278632" y="278632"/>
                </a:lnTo>
                <a:lnTo>
                  <a:pt x="0" y="278632"/>
                </a:lnTo>
                <a:lnTo>
                  <a:pt x="0" y="0"/>
                </a:lnTo>
                <a:close/>
              </a:path>
            </a:pathLst>
          </a:custGeom>
          <a:blipFill dpi="0" rotWithShape="1">
            <a:blip r:embed="rId3">
              <a:extLst>
                <a:ext uri="{96DAC541-7B7A-43D3-8B79-37D633B846F1}">
                  <asvg:svgBlip xmlns:asvg="http://schemas.microsoft.com/office/drawing/2016/SVG/main" r:embed="rId4"/>
                </a:ext>
              </a:extLst>
            </a:blip>
            <a:srcRect/>
            <a:stretch>
              <a:fillRect/>
            </a:stretch>
          </a:blipFill>
        </p:spPr>
        <p:txBody>
          <a:bodyPr/>
          <a:lstStyle/>
          <a:p>
            <a:endParaRPr lang="en-AU" sz="1400" dirty="0"/>
          </a:p>
        </p:txBody>
      </p:sp>
      <p:sp>
        <p:nvSpPr>
          <p:cNvPr id="7" name="AutoShape 17">
            <a:extLst>
              <a:ext uri="{FF2B5EF4-FFF2-40B4-BE49-F238E27FC236}">
                <a16:creationId xmlns:a16="http://schemas.microsoft.com/office/drawing/2014/main" id="{4594CC27-4ED5-B68A-DC7E-0FE9E5B3DF7D}"/>
              </a:ext>
            </a:extLst>
          </p:cNvPr>
          <p:cNvSpPr/>
          <p:nvPr/>
        </p:nvSpPr>
        <p:spPr>
          <a:xfrm>
            <a:off x="1952213" y="3734299"/>
            <a:ext cx="2347167"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6" name="TextBox 15">
            <a:extLst>
              <a:ext uri="{FF2B5EF4-FFF2-40B4-BE49-F238E27FC236}">
                <a16:creationId xmlns:a16="http://schemas.microsoft.com/office/drawing/2014/main" id="{4DCC43FC-EB25-E88E-A455-75D76AB0D03A}"/>
              </a:ext>
            </a:extLst>
          </p:cNvPr>
          <p:cNvSpPr txBox="1"/>
          <p:nvPr/>
        </p:nvSpPr>
        <p:spPr>
          <a:xfrm>
            <a:off x="308200" y="2901793"/>
            <a:ext cx="5659869" cy="1615827"/>
          </a:xfrm>
          <a:prstGeom prst="rect">
            <a:avLst/>
          </a:prstGeom>
        </p:spPr>
        <p:txBody>
          <a:bodyPr wrap="square" lIns="0" tIns="0" rIns="0" bIns="0" rtlCol="0" anchor="t">
            <a:spAutoFit/>
          </a:bodyPr>
          <a:lstStyle>
            <a:defPPr>
              <a:defRPr lang="en-US"/>
            </a:defPPr>
            <a:lvl1pPr>
              <a:lnSpc>
                <a:spcPts val="2689"/>
              </a:lnSpc>
              <a:spcBef>
                <a:spcPct val="0"/>
              </a:spcBef>
              <a:defRPr sz="1949" b="1">
                <a:solidFill>
                  <a:srgbClr val="1E439B"/>
                </a:solidFill>
                <a:latin typeface="Montserrat Bold"/>
                <a:ea typeface="Montserrat Bold"/>
                <a:cs typeface="Montserrat Bold"/>
              </a:defRPr>
            </a:lvl1pPr>
          </a:lstStyle>
          <a:p>
            <a:pPr algn="ctr">
              <a:lnSpc>
                <a:spcPct val="100000"/>
              </a:lnSpc>
              <a:spcAft>
                <a:spcPts val="2400"/>
              </a:spcAft>
            </a:pPr>
            <a:r>
              <a:rPr lang="en-GB" sz="2200" dirty="0">
                <a:sym typeface="Montserrat Bold"/>
              </a:rPr>
              <a:t>HIGHLY ATTRACTIVE CHILEAN GOLD DEVELOPMENT OPPORTUNITY</a:t>
            </a:r>
            <a:endParaRPr lang="en-GB" sz="200" dirty="0">
              <a:sym typeface="Montserrat Bold"/>
            </a:endParaRPr>
          </a:p>
          <a:p>
            <a:pPr algn="ctr">
              <a:lnSpc>
                <a:spcPct val="100000"/>
              </a:lnSpc>
              <a:spcBef>
                <a:spcPts val="600"/>
              </a:spcBef>
              <a:spcAft>
                <a:spcPts val="1200"/>
              </a:spcAft>
            </a:pPr>
            <a:r>
              <a:rPr lang="en-GB" sz="1800" dirty="0">
                <a:solidFill>
                  <a:schemeClr val="accent5"/>
                </a:solidFill>
                <a:sym typeface="Montserrat Bold"/>
              </a:rPr>
              <a:t>WITH STRONG ECONOMICS AND SIMPLE DEVELOPMENT PATHWAY </a:t>
            </a:r>
            <a:endParaRPr lang="en-US" sz="1800" dirty="0">
              <a:solidFill>
                <a:schemeClr val="accent5"/>
              </a:solidFill>
              <a:sym typeface="Montserrat Bold"/>
            </a:endParaRPr>
          </a:p>
        </p:txBody>
      </p:sp>
      <p:sp>
        <p:nvSpPr>
          <p:cNvPr id="38" name="Oval 37">
            <a:extLst>
              <a:ext uri="{FF2B5EF4-FFF2-40B4-BE49-F238E27FC236}">
                <a16:creationId xmlns:a16="http://schemas.microsoft.com/office/drawing/2014/main" id="{B42AD26A-8799-6427-EC91-0AECD2892D3B}"/>
              </a:ext>
            </a:extLst>
          </p:cNvPr>
          <p:cNvSpPr/>
          <p:nvPr/>
        </p:nvSpPr>
        <p:spPr>
          <a:xfrm>
            <a:off x="2466034" y="1267448"/>
            <a:ext cx="1298426" cy="1298426"/>
          </a:xfrm>
          <a:prstGeom prst="ellipse">
            <a:avLst/>
          </a:prstGeom>
          <a:solidFill>
            <a:srgbClr val="1E3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utoShape 17">
            <a:extLst>
              <a:ext uri="{FF2B5EF4-FFF2-40B4-BE49-F238E27FC236}">
                <a16:creationId xmlns:a16="http://schemas.microsoft.com/office/drawing/2014/main" id="{A7F166C0-F7CF-0CAF-465B-AF1C55CC2E8D}"/>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4" name="TextBox 26">
            <a:extLst>
              <a:ext uri="{FF2B5EF4-FFF2-40B4-BE49-F238E27FC236}">
                <a16:creationId xmlns:a16="http://schemas.microsoft.com/office/drawing/2014/main" id="{A6647D8F-F8F6-F3E5-15C7-0C3250ACDF95}"/>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FINANCIAL OUTCOMES</a:t>
            </a:r>
          </a:p>
        </p:txBody>
      </p:sp>
      <p:sp>
        <p:nvSpPr>
          <p:cNvPr id="15" name="TextBox 50">
            <a:extLst>
              <a:ext uri="{FF2B5EF4-FFF2-40B4-BE49-F238E27FC236}">
                <a16:creationId xmlns:a16="http://schemas.microsoft.com/office/drawing/2014/main" id="{6FDFE26D-4B46-D4FF-4742-9584A734840D}"/>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DEMONSTRATE ECONOMIC VIABILITY</a:t>
            </a:r>
          </a:p>
        </p:txBody>
      </p:sp>
      <p:sp>
        <p:nvSpPr>
          <p:cNvPr id="17" name="Slide Number Placeholder 3">
            <a:extLst>
              <a:ext uri="{FF2B5EF4-FFF2-40B4-BE49-F238E27FC236}">
                <a16:creationId xmlns:a16="http://schemas.microsoft.com/office/drawing/2014/main" id="{07C6D606-8546-30A7-713F-E3D7166205EC}"/>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10</a:t>
            </a:fld>
            <a:endParaRPr lang="en-AU" dirty="0"/>
          </a:p>
        </p:txBody>
      </p:sp>
      <p:sp>
        <p:nvSpPr>
          <p:cNvPr id="18" name="TextBox 17">
            <a:extLst>
              <a:ext uri="{FF2B5EF4-FFF2-40B4-BE49-F238E27FC236}">
                <a16:creationId xmlns:a16="http://schemas.microsoft.com/office/drawing/2014/main" id="{F53784E5-A909-B7EB-16F1-D0052AD7F9FB}"/>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3" name="Freeform 6">
            <a:extLst>
              <a:ext uri="{FF2B5EF4-FFF2-40B4-BE49-F238E27FC236}">
                <a16:creationId xmlns:a16="http://schemas.microsoft.com/office/drawing/2014/main" id="{CAEA0A5D-01B5-2D01-6B33-2532A2E8D0A9}"/>
              </a:ext>
            </a:extLst>
          </p:cNvPr>
          <p:cNvSpPr/>
          <p:nvPr/>
        </p:nvSpPr>
        <p:spPr>
          <a:xfrm>
            <a:off x="6110948" y="1229855"/>
            <a:ext cx="5649701" cy="346395"/>
          </a:xfrm>
          <a:prstGeom prst="round1Rect">
            <a:avLst/>
          </a:prstGeom>
          <a:solidFill>
            <a:srgbClr val="1E3363"/>
          </a:solidFill>
        </p:spPr>
        <p:txBody>
          <a:bodyPr lIns="288000" anchor="ctr"/>
          <a:lstStyle/>
          <a:p>
            <a:endParaRPr lang="en-AU" sz="1950" b="1" dirty="0">
              <a:solidFill>
                <a:srgbClr val="FFFFFF"/>
              </a:solidFill>
              <a:latin typeface="Montserrat Bold"/>
            </a:endParaRPr>
          </a:p>
        </p:txBody>
      </p:sp>
      <p:graphicFrame>
        <p:nvGraphicFramePr>
          <p:cNvPr id="4" name="Table 3">
            <a:extLst>
              <a:ext uri="{FF2B5EF4-FFF2-40B4-BE49-F238E27FC236}">
                <a16:creationId xmlns:a16="http://schemas.microsoft.com/office/drawing/2014/main" id="{235C5670-FC01-2866-910A-FDEF4F971068}"/>
              </a:ext>
            </a:extLst>
          </p:cNvPr>
          <p:cNvGraphicFramePr>
            <a:graphicFrameLocks noGrp="1"/>
          </p:cNvGraphicFramePr>
          <p:nvPr/>
        </p:nvGraphicFramePr>
        <p:xfrm>
          <a:off x="6110948" y="1254785"/>
          <a:ext cx="5637600" cy="2947026"/>
        </p:xfrm>
        <a:graphic>
          <a:graphicData uri="http://schemas.openxmlformats.org/drawingml/2006/table">
            <a:tbl>
              <a:tblPr firstRow="1" firstCol="1" bandRow="1"/>
              <a:tblGrid>
                <a:gridCol w="3420000">
                  <a:extLst>
                    <a:ext uri="{9D8B030D-6E8A-4147-A177-3AD203B41FA5}">
                      <a16:colId xmlns:a16="http://schemas.microsoft.com/office/drawing/2014/main" val="1831421286"/>
                    </a:ext>
                  </a:extLst>
                </a:gridCol>
                <a:gridCol w="864000">
                  <a:extLst>
                    <a:ext uri="{9D8B030D-6E8A-4147-A177-3AD203B41FA5}">
                      <a16:colId xmlns:a16="http://schemas.microsoft.com/office/drawing/2014/main" val="1889379919"/>
                    </a:ext>
                  </a:extLst>
                </a:gridCol>
                <a:gridCol w="676800">
                  <a:extLst>
                    <a:ext uri="{9D8B030D-6E8A-4147-A177-3AD203B41FA5}">
                      <a16:colId xmlns:a16="http://schemas.microsoft.com/office/drawing/2014/main" val="1111020105"/>
                    </a:ext>
                  </a:extLst>
                </a:gridCol>
                <a:gridCol w="676800">
                  <a:extLst>
                    <a:ext uri="{9D8B030D-6E8A-4147-A177-3AD203B41FA5}">
                      <a16:colId xmlns:a16="http://schemas.microsoft.com/office/drawing/2014/main" val="2734923095"/>
                    </a:ext>
                  </a:extLst>
                </a:gridCol>
              </a:tblGrid>
              <a:tr h="326226">
                <a:tc>
                  <a:txBody>
                    <a:bodyPr/>
                    <a:lstStyle/>
                    <a:p>
                      <a:pPr algn="l"/>
                      <a:r>
                        <a:rPr lang="en-AU"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Financials (±</a:t>
                      </a:r>
                      <a:r>
                        <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 </a:t>
                      </a:r>
                      <a:r>
                        <a:rPr lang="en-AU"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35%)</a:t>
                      </a:r>
                      <a:endPar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1"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UoM</a:t>
                      </a:r>
                      <a:endParaRPr lang="en-AU" sz="110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B</a:t>
                      </a:r>
                      <a:r>
                        <a:rPr lang="en-AU" sz="1100" b="1" cap="all" baseline="0" dirty="0" err="1">
                          <a:solidFill>
                            <a:schemeClr val="bg1"/>
                          </a:solidFill>
                          <a:effectLst/>
                          <a:latin typeface="Montserrat" panose="00000500000000000000" pitchFamily="50" charset="0"/>
                          <a:ea typeface="Open Sans" panose="020B0606030504020204" pitchFamily="34" charset="0"/>
                          <a:cs typeface="Open Sans" panose="020B0606030504020204" pitchFamily="34" charset="0"/>
                        </a:rPr>
                        <a:t>ase</a:t>
                      </a:r>
                      <a:endPar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S</a:t>
                      </a:r>
                      <a:r>
                        <a:rPr lang="en-AU"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pot</a:t>
                      </a:r>
                      <a:endPar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7092001"/>
                  </a:ext>
                </a:extLst>
              </a:tr>
              <a:tr h="327600">
                <a:tc>
                  <a:txBody>
                    <a:bodyPr/>
                    <a:lstStyle/>
                    <a:p>
                      <a:pPr marL="0" algn="l" defTabSz="609630" rtl="0" eaLnBrk="1" latinLnBrk="0" hangingPunct="1">
                        <a:buNone/>
                      </a:pPr>
                      <a:r>
                        <a:rPr lang="en-GB"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Gold price</a:t>
                      </a:r>
                      <a:endPar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AU" sz="1000" b="0" kern="1200" dirty="0">
                          <a:solidFill>
                            <a:schemeClr val="tx1">
                              <a:lumMod val="50000"/>
                              <a:lumOff val="50000"/>
                            </a:schemeClr>
                          </a:solidFill>
                          <a:effectLst/>
                          <a:latin typeface="Montserrat" panose="00000500000000000000" pitchFamily="50" charset="0"/>
                          <a:ea typeface="Times New Roman" panose="02020603050405020304" pitchFamily="18" charset="0"/>
                          <a:cs typeface="Calibri" panose="020F0502020204030204" pitchFamily="34" charset="0"/>
                        </a:rPr>
                        <a:t>US$/oz</a:t>
                      </a:r>
                      <a:endParaRPr lang="en-AU" sz="1000" b="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2,750</a:t>
                      </a:r>
                      <a:endPar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3,300</a:t>
                      </a:r>
                      <a:endPar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6939386"/>
                  </a:ext>
                </a:extLst>
              </a:tr>
              <a:tr h="327600">
                <a:tc>
                  <a:txBody>
                    <a:bodyPr/>
                    <a:lstStyle/>
                    <a:p>
                      <a:pPr marL="0" algn="l" defTabSz="609630" rtl="0" eaLnBrk="1" latinLnBrk="0" hangingPunct="1">
                        <a:buNone/>
                      </a:pPr>
                      <a:r>
                        <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NPV</a:t>
                      </a:r>
                      <a:r>
                        <a:rPr lang="en-AU" sz="1000" b="0" kern="1200" baseline="-250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7.5% </a:t>
                      </a:r>
                      <a:r>
                        <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(pre-tax)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09630" rtl="0" eaLnBrk="1" latinLnBrk="0" hangingPunct="1">
                        <a:buNone/>
                      </a:pPr>
                      <a:r>
                        <a:rPr lang="en-AU" sz="1000" b="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rPr>
                        <a:t>US$M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917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1,331</a:t>
                      </a:r>
                      <a:endPar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9730741"/>
                  </a:ext>
                </a:extLst>
              </a:tr>
              <a:tr h="327600">
                <a:tc>
                  <a:txBody>
                    <a:bodyPr/>
                    <a:lstStyle/>
                    <a:p>
                      <a:pPr marL="0" algn="l" defTabSz="609630" rtl="0" eaLnBrk="1" latinLnBrk="0" hangingPunct="1">
                        <a:buNone/>
                      </a:pPr>
                      <a:r>
                        <a:rPr lang="en-AU"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IRR (pre-tax)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09630" rtl="0" eaLnBrk="1" latinLnBrk="0" hangingPunct="1">
                        <a:buNone/>
                      </a:pPr>
                      <a:r>
                        <a:rPr lang="en-AU" sz="100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rPr>
                        <a:t>%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AU"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60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79</a:t>
                      </a:r>
                      <a:endParaRPr lang="en-AU"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2358517"/>
                  </a:ext>
                </a:extLst>
              </a:tr>
              <a:tr h="327600">
                <a:tc>
                  <a:txBody>
                    <a:bodyPr/>
                    <a:lstStyle/>
                    <a:p>
                      <a:pPr marL="0" algn="l" defTabSz="609630" rtl="0" eaLnBrk="1" latinLnBrk="0" hangingPunct="1">
                        <a:buNone/>
                      </a:pPr>
                      <a:r>
                        <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Net cash flow (undiscounted, pre-tax)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09630" rtl="0" eaLnBrk="1" latinLnBrk="0" hangingPunct="1">
                        <a:buNone/>
                      </a:pPr>
                      <a:r>
                        <a:rPr lang="en-AU" sz="1000" b="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rPr>
                        <a:t>US$M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1,684</a:t>
                      </a:r>
                      <a:endPar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2,377</a:t>
                      </a:r>
                      <a:endParaRPr lang="en-AU" sz="1000" b="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143698"/>
                  </a:ext>
                </a:extLst>
              </a:tr>
              <a:tr h="327600">
                <a:tc>
                  <a:txBody>
                    <a:bodyPr/>
                    <a:lstStyle/>
                    <a:p>
                      <a:pPr marL="0" algn="l" defTabSz="609630" rtl="0" eaLnBrk="1" latinLnBrk="0" hangingPunct="1">
                        <a:buNone/>
                      </a:pP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NPV</a:t>
                      </a:r>
                      <a:r>
                        <a:rPr lang="en-AU" sz="1000" b="1" kern="1200" baseline="-250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7.5% </a:t>
                      </a: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(post-tax)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09630" rtl="0" eaLnBrk="1" latinLnBrk="0" hangingPunct="1">
                        <a:buNone/>
                      </a:pPr>
                      <a:r>
                        <a:rPr lang="en-AU" sz="100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rPr>
                        <a:t>US$M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663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966</a:t>
                      </a:r>
                      <a:endPar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5581234"/>
                  </a:ext>
                </a:extLst>
              </a:tr>
              <a:tr h="327600">
                <a:tc>
                  <a:txBody>
                    <a:bodyPr/>
                    <a:lstStyle/>
                    <a:p>
                      <a:pPr marL="0" algn="l" defTabSz="609630" rtl="0" eaLnBrk="1" latinLnBrk="0" hangingPunct="1">
                        <a:buNone/>
                      </a:pP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IRR (post-tax)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09630" rtl="0" eaLnBrk="1" latinLnBrk="0" hangingPunct="1">
                        <a:buNone/>
                      </a:pPr>
                      <a:r>
                        <a:rPr lang="en-AU" sz="100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rPr>
                        <a:t>%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51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68</a:t>
                      </a:r>
                      <a:endPar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1749949"/>
                  </a:ext>
                </a:extLst>
              </a:tr>
              <a:tr h="327600">
                <a:tc>
                  <a:txBody>
                    <a:bodyPr/>
                    <a:lstStyle/>
                    <a:p>
                      <a:pPr marL="0" algn="l" defTabSz="609630" rtl="0" eaLnBrk="1" latinLnBrk="0" hangingPunct="1">
                        <a:buNone/>
                      </a:pP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Net cash flow (undiscounted, post-tax)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09630" rtl="0" eaLnBrk="1" latinLnBrk="0" hangingPunct="1">
                        <a:buNone/>
                      </a:pPr>
                      <a:r>
                        <a:rPr lang="en-AU" sz="1000" b="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rPr>
                        <a:t>US$M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1,230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1,983</a:t>
                      </a:r>
                      <a:endPar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247062"/>
                  </a:ext>
                </a:extLst>
              </a:tr>
              <a:tr h="327600">
                <a:tc>
                  <a:txBody>
                    <a:bodyPr/>
                    <a:lstStyle/>
                    <a:p>
                      <a:pPr marL="0" algn="l" defTabSz="609630" rtl="0" eaLnBrk="1" latinLnBrk="0" hangingPunct="1">
                        <a:buNone/>
                      </a:pPr>
                      <a:r>
                        <a:rPr lang="en-AU"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Payback period (post-tax)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09630" rtl="0" eaLnBrk="1" latinLnBrk="0" hangingPunct="1">
                        <a:buNone/>
                      </a:pPr>
                      <a:r>
                        <a:rPr lang="en-AU" sz="1000" kern="1200" dirty="0">
                          <a:solidFill>
                            <a:schemeClr val="tx1">
                              <a:lumMod val="50000"/>
                              <a:lumOff val="50000"/>
                            </a:schemeClr>
                          </a:solidFill>
                          <a:effectLst/>
                          <a:latin typeface="Montserrat" panose="00000500000000000000" pitchFamily="50" charset="0"/>
                          <a:ea typeface="Calibri" panose="020F0502020204030204" pitchFamily="34" charset="0"/>
                          <a:cs typeface="Calibri" panose="020F0502020204030204" pitchFamily="34" charset="0"/>
                        </a:rPr>
                        <a:t>months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AU"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20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609630" rtl="0" eaLnBrk="1" latinLnBrk="0" hangingPunct="1">
                        <a:buNone/>
                      </a:pPr>
                      <a:r>
                        <a:rPr lang="en-GB"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16</a:t>
                      </a:r>
                      <a:endParaRPr lang="en-AU" sz="1000"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036460"/>
                  </a:ext>
                </a:extLst>
              </a:tr>
            </a:tbl>
          </a:graphicData>
        </a:graphic>
      </p:graphicFrame>
      <p:sp>
        <p:nvSpPr>
          <p:cNvPr id="6" name="Freeform 6">
            <a:extLst>
              <a:ext uri="{FF2B5EF4-FFF2-40B4-BE49-F238E27FC236}">
                <a16:creationId xmlns:a16="http://schemas.microsoft.com/office/drawing/2014/main" id="{2DFF4DB3-6A34-9B0A-516C-F9C1A71B3A63}"/>
              </a:ext>
            </a:extLst>
          </p:cNvPr>
          <p:cNvSpPr/>
          <p:nvPr/>
        </p:nvSpPr>
        <p:spPr>
          <a:xfrm>
            <a:off x="6108887" y="2885490"/>
            <a:ext cx="5649699" cy="980409"/>
          </a:xfrm>
          <a:prstGeom prst="round1Rect">
            <a:avLst/>
          </a:prstGeom>
          <a:noFill/>
          <a:ln w="28575">
            <a:solidFill>
              <a:srgbClr val="26439C"/>
            </a:solidFill>
          </a:ln>
        </p:spPr>
        <p:txBody>
          <a:bodyPr lIns="288000" anchor="ctr"/>
          <a:lstStyle/>
          <a:p>
            <a:endParaRPr lang="en-AU" sz="1950" b="1" dirty="0">
              <a:solidFill>
                <a:srgbClr val="FFFFFF"/>
              </a:solidFill>
              <a:latin typeface="Montserrat Bold"/>
            </a:endParaRPr>
          </a:p>
        </p:txBody>
      </p:sp>
      <p:sp>
        <p:nvSpPr>
          <p:cNvPr id="27" name="TextBox 33">
            <a:extLst>
              <a:ext uri="{FF2B5EF4-FFF2-40B4-BE49-F238E27FC236}">
                <a16:creationId xmlns:a16="http://schemas.microsoft.com/office/drawing/2014/main" id="{9A350C31-2DA4-FF17-071C-3749178AA5CA}"/>
              </a:ext>
            </a:extLst>
          </p:cNvPr>
          <p:cNvSpPr txBox="1"/>
          <p:nvPr/>
        </p:nvSpPr>
        <p:spPr>
          <a:xfrm>
            <a:off x="244368" y="6284206"/>
            <a:ext cx="7713488" cy="483040"/>
          </a:xfrm>
          <a:prstGeom prst="rect">
            <a:avLst/>
          </a:prstGeom>
        </p:spPr>
        <p:txBody>
          <a:bodyPr lIns="0" tIns="0" rIns="0" bIns="0" rtlCol="0" anchor="b"/>
          <a:lstStyle/>
          <a:p>
            <a:r>
              <a:rPr lang="en-US" sz="667" dirty="0">
                <a:solidFill>
                  <a:srgbClr val="A0A1A0"/>
                </a:solidFill>
                <a:latin typeface="Montserrat"/>
                <a:ea typeface="Montserrat"/>
                <a:cs typeface="Montserrat"/>
                <a:sym typeface="Montserrat"/>
              </a:rPr>
              <a:t>Refer to ASX announcement dated 11 September 2025. Tesoro Gold Limited confirms that it is not aware of any new information or data that materially affects the information included in that release. All material assumptions and technical parameters underpinning that release continue to apply and have not materially changed. </a:t>
            </a:r>
          </a:p>
          <a:p>
            <a:pPr marL="228600" indent="-228600">
              <a:buAutoNum type="arabicPeriod"/>
            </a:pPr>
            <a:endParaRPr lang="en-US" sz="667" dirty="0">
              <a:solidFill>
                <a:srgbClr val="A0A1A0"/>
              </a:solidFill>
              <a:latin typeface="Montserrat"/>
              <a:ea typeface="Montserrat"/>
              <a:cs typeface="Montserrat"/>
              <a:sym typeface="Montserrat"/>
            </a:endParaRPr>
          </a:p>
        </p:txBody>
      </p:sp>
      <p:pic>
        <p:nvPicPr>
          <p:cNvPr id="35" name="Picture 34" descr="A blue button with a white dollar sign and arrow&#10;&#10;AI-generated content may be incorrect.">
            <a:extLst>
              <a:ext uri="{FF2B5EF4-FFF2-40B4-BE49-F238E27FC236}">
                <a16:creationId xmlns:a16="http://schemas.microsoft.com/office/drawing/2014/main" id="{86938CFF-71F5-FC46-7F21-C17F4E0CD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765" y="1342179"/>
            <a:ext cx="1148965" cy="1148965"/>
          </a:xfrm>
          <a:prstGeom prst="rect">
            <a:avLst/>
          </a:prstGeom>
        </p:spPr>
      </p:pic>
      <p:sp>
        <p:nvSpPr>
          <p:cNvPr id="25" name="Arrow: Down 24">
            <a:extLst>
              <a:ext uri="{FF2B5EF4-FFF2-40B4-BE49-F238E27FC236}">
                <a16:creationId xmlns:a16="http://schemas.microsoft.com/office/drawing/2014/main" id="{169E309B-6F8F-B41B-5DF0-E94757B0BAA5}"/>
              </a:ext>
            </a:extLst>
          </p:cNvPr>
          <p:cNvSpPr>
            <a:spLocks noChangeAspect="1"/>
          </p:cNvSpPr>
          <p:nvPr/>
        </p:nvSpPr>
        <p:spPr>
          <a:xfrm rot="10800000">
            <a:off x="539429" y="5517083"/>
            <a:ext cx="268620" cy="356448"/>
          </a:xfrm>
          <a:prstGeom prst="downArrow">
            <a:avLst/>
          </a:prstGeom>
          <a:solidFill>
            <a:srgbClr val="A9BEFF"/>
          </a:solidFill>
          <a:ln w="15875">
            <a:solidFill>
              <a:schemeClr val="accent1"/>
            </a:solidFill>
          </a:ln>
          <a:effectLst>
            <a:glow rad="381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69758911"/>
      </p:ext>
    </p:extLst>
  </p:cSld>
  <p:clrMapOvr>
    <a:masterClrMapping/>
  </p:clrMapOvr>
  <mc:AlternateContent xmlns:mc="http://schemas.openxmlformats.org/markup-compatibility/2006" xmlns:p14="http://schemas.microsoft.com/office/powerpoint/2010/main">
    <mc:Choice Requires="p14">
      <p:transition p14:dur="450" advTm="45000"/>
    </mc:Choice>
    <mc:Fallback xmlns="">
      <p:transition advTm="4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55B69-D8F6-AEC9-1FE9-2FAA41955C6D}"/>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70789CA-4E40-4507-488D-F7A1ADD90A57}"/>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11</a:t>
            </a:fld>
            <a:endParaRPr lang="en-AU" dirty="0"/>
          </a:p>
        </p:txBody>
      </p:sp>
      <p:sp>
        <p:nvSpPr>
          <p:cNvPr id="2" name="TextBox 1">
            <a:extLst>
              <a:ext uri="{FF2B5EF4-FFF2-40B4-BE49-F238E27FC236}">
                <a16:creationId xmlns:a16="http://schemas.microsoft.com/office/drawing/2014/main" id="{1CBB78F1-2563-169D-FB1B-FC9AF36722F2}"/>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12" name="AutoShape 17">
            <a:extLst>
              <a:ext uri="{FF2B5EF4-FFF2-40B4-BE49-F238E27FC236}">
                <a16:creationId xmlns:a16="http://schemas.microsoft.com/office/drawing/2014/main" id="{7577608F-2ED3-FB53-50C9-746D04D9B952}"/>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3" name="TextBox 26">
            <a:extLst>
              <a:ext uri="{FF2B5EF4-FFF2-40B4-BE49-F238E27FC236}">
                <a16:creationId xmlns:a16="http://schemas.microsoft.com/office/drawing/2014/main" id="{A837B0AD-88DC-388D-D631-26ABAA65B997}"/>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SENSITIVITY ANALYSIS</a:t>
            </a:r>
          </a:p>
        </p:txBody>
      </p:sp>
      <p:sp>
        <p:nvSpPr>
          <p:cNvPr id="14" name="TextBox 50">
            <a:extLst>
              <a:ext uri="{FF2B5EF4-FFF2-40B4-BE49-F238E27FC236}">
                <a16:creationId xmlns:a16="http://schemas.microsoft.com/office/drawing/2014/main" id="{DCB2D318-BC9F-31C0-A455-5D34E3A8FDDD}"/>
              </a:ext>
            </a:extLst>
          </p:cNvPr>
          <p:cNvSpPr txBox="1"/>
          <p:nvPr/>
        </p:nvSpPr>
        <p:spPr>
          <a:xfrm>
            <a:off x="285312" y="695795"/>
            <a:ext cx="9529018"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STRONG PROJECT VALUE ACROSS GOLD PRICE SCENARIOS</a:t>
            </a:r>
          </a:p>
        </p:txBody>
      </p:sp>
      <p:graphicFrame>
        <p:nvGraphicFramePr>
          <p:cNvPr id="7" name="Table 6">
            <a:extLst>
              <a:ext uri="{FF2B5EF4-FFF2-40B4-BE49-F238E27FC236}">
                <a16:creationId xmlns:a16="http://schemas.microsoft.com/office/drawing/2014/main" id="{6A900117-8827-3AAF-C37A-0DA6AE7769B6}"/>
              </a:ext>
            </a:extLst>
          </p:cNvPr>
          <p:cNvGraphicFramePr>
            <a:graphicFrameLocks noGrp="1"/>
          </p:cNvGraphicFramePr>
          <p:nvPr/>
        </p:nvGraphicFramePr>
        <p:xfrm>
          <a:off x="285314" y="3868564"/>
          <a:ext cx="5659867" cy="2268000"/>
        </p:xfrm>
        <a:graphic>
          <a:graphicData uri="http://schemas.openxmlformats.org/drawingml/2006/table">
            <a:tbl>
              <a:tblPr firstRow="1" firstCol="1" bandRow="1"/>
              <a:tblGrid>
                <a:gridCol w="654436">
                  <a:extLst>
                    <a:ext uri="{9D8B030D-6E8A-4147-A177-3AD203B41FA5}">
                      <a16:colId xmlns:a16="http://schemas.microsoft.com/office/drawing/2014/main" val="3998809768"/>
                    </a:ext>
                  </a:extLst>
                </a:gridCol>
                <a:gridCol w="398400">
                  <a:extLst>
                    <a:ext uri="{9D8B030D-6E8A-4147-A177-3AD203B41FA5}">
                      <a16:colId xmlns:a16="http://schemas.microsoft.com/office/drawing/2014/main" val="423967909"/>
                    </a:ext>
                  </a:extLst>
                </a:gridCol>
                <a:gridCol w="383784">
                  <a:extLst>
                    <a:ext uri="{9D8B030D-6E8A-4147-A177-3AD203B41FA5}">
                      <a16:colId xmlns:a16="http://schemas.microsoft.com/office/drawing/2014/main" val="1788974361"/>
                    </a:ext>
                  </a:extLst>
                </a:gridCol>
                <a:gridCol w="383784">
                  <a:extLst>
                    <a:ext uri="{9D8B030D-6E8A-4147-A177-3AD203B41FA5}">
                      <a16:colId xmlns:a16="http://schemas.microsoft.com/office/drawing/2014/main" val="1208949128"/>
                    </a:ext>
                  </a:extLst>
                </a:gridCol>
                <a:gridCol w="383784">
                  <a:extLst>
                    <a:ext uri="{9D8B030D-6E8A-4147-A177-3AD203B41FA5}">
                      <a16:colId xmlns:a16="http://schemas.microsoft.com/office/drawing/2014/main" val="1741355271"/>
                    </a:ext>
                  </a:extLst>
                </a:gridCol>
                <a:gridCol w="384325">
                  <a:extLst>
                    <a:ext uri="{9D8B030D-6E8A-4147-A177-3AD203B41FA5}">
                      <a16:colId xmlns:a16="http://schemas.microsoft.com/office/drawing/2014/main" val="2417365653"/>
                    </a:ext>
                  </a:extLst>
                </a:gridCol>
                <a:gridCol w="383784">
                  <a:extLst>
                    <a:ext uri="{9D8B030D-6E8A-4147-A177-3AD203B41FA5}">
                      <a16:colId xmlns:a16="http://schemas.microsoft.com/office/drawing/2014/main" val="3278189432"/>
                    </a:ext>
                  </a:extLst>
                </a:gridCol>
                <a:gridCol w="383784">
                  <a:extLst>
                    <a:ext uri="{9D8B030D-6E8A-4147-A177-3AD203B41FA5}">
                      <a16:colId xmlns:a16="http://schemas.microsoft.com/office/drawing/2014/main" val="2939492335"/>
                    </a:ext>
                  </a:extLst>
                </a:gridCol>
                <a:gridCol w="383784">
                  <a:extLst>
                    <a:ext uri="{9D8B030D-6E8A-4147-A177-3AD203B41FA5}">
                      <a16:colId xmlns:a16="http://schemas.microsoft.com/office/drawing/2014/main" val="152810355"/>
                    </a:ext>
                  </a:extLst>
                </a:gridCol>
                <a:gridCol w="384325">
                  <a:extLst>
                    <a:ext uri="{9D8B030D-6E8A-4147-A177-3AD203B41FA5}">
                      <a16:colId xmlns:a16="http://schemas.microsoft.com/office/drawing/2014/main" val="683913279"/>
                    </a:ext>
                  </a:extLst>
                </a:gridCol>
                <a:gridCol w="383784">
                  <a:extLst>
                    <a:ext uri="{9D8B030D-6E8A-4147-A177-3AD203B41FA5}">
                      <a16:colId xmlns:a16="http://schemas.microsoft.com/office/drawing/2014/main" val="3101270468"/>
                    </a:ext>
                  </a:extLst>
                </a:gridCol>
                <a:gridCol w="383784">
                  <a:extLst>
                    <a:ext uri="{9D8B030D-6E8A-4147-A177-3AD203B41FA5}">
                      <a16:colId xmlns:a16="http://schemas.microsoft.com/office/drawing/2014/main" val="1427257026"/>
                    </a:ext>
                  </a:extLst>
                </a:gridCol>
                <a:gridCol w="383784">
                  <a:extLst>
                    <a:ext uri="{9D8B030D-6E8A-4147-A177-3AD203B41FA5}">
                      <a16:colId xmlns:a16="http://schemas.microsoft.com/office/drawing/2014/main" val="1999089493"/>
                    </a:ext>
                  </a:extLst>
                </a:gridCol>
                <a:gridCol w="384325">
                  <a:extLst>
                    <a:ext uri="{9D8B030D-6E8A-4147-A177-3AD203B41FA5}">
                      <a16:colId xmlns:a16="http://schemas.microsoft.com/office/drawing/2014/main" val="1940531472"/>
                    </a:ext>
                  </a:extLst>
                </a:gridCol>
              </a:tblGrid>
              <a:tr h="252000">
                <a:tc>
                  <a:txBody>
                    <a:bodyPr/>
                    <a:lstStyle/>
                    <a:p>
                      <a:pPr>
                        <a:lnSpc>
                          <a:spcPct val="115000"/>
                        </a:lnSpc>
                        <a:spcAft>
                          <a:spcPts val="800"/>
                        </a:spcAft>
                        <a:buNone/>
                      </a:pPr>
                      <a:r>
                        <a:rPr lang="en-AU" sz="1000" b="1" kern="100" dirty="0">
                          <a:solidFill>
                            <a:srgbClr val="C00000"/>
                          </a:solidFill>
                          <a:effectLst/>
                          <a:latin typeface="Montserrat Medium" panose="00000600000000000000" pitchFamily="2" charset="0"/>
                          <a:ea typeface="Times New Roman" panose="02020603050405020304" pitchFamily="18" charset="0"/>
                          <a:cs typeface="Calibri" panose="020F0502020204030204" pitchFamily="34" charset="0"/>
                        </a:rPr>
                        <a:t> </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1000" b="1" kern="100">
                          <a:solidFill>
                            <a:srgbClr val="C00000"/>
                          </a:solidFill>
                          <a:effectLst/>
                          <a:latin typeface="Montserrat Medium" panose="00000600000000000000" pitchFamily="2" charset="0"/>
                          <a:ea typeface="Times New Roman" panose="02020603050405020304" pitchFamily="18" charset="0"/>
                          <a:cs typeface="Calibri" panose="020F0502020204030204" pitchFamily="34" charset="0"/>
                        </a:rPr>
                        <a:t> </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2,300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2,450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2,600</a:t>
                      </a:r>
                      <a:endParaRPr lang="en-AU" sz="900" kern="10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2,750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2,900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3,050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3,200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3,350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3,500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3,650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3,800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900" b="1" kern="100" dirty="0">
                          <a:solidFill>
                            <a:schemeClr val="accent1"/>
                          </a:solidFill>
                          <a:effectLst/>
                          <a:latin typeface="Montserrat Medium" panose="00000600000000000000" pitchFamily="2" charset="0"/>
                          <a:ea typeface="Times New Roman" panose="02020603050405020304" pitchFamily="18" charset="0"/>
                          <a:cs typeface="Calibri" panose="020F0502020204030204" pitchFamily="34" charset="0"/>
                        </a:rPr>
                        <a:t>3,950</a:t>
                      </a:r>
                      <a:endParaRPr lang="en-AU" sz="900" kern="100" dirty="0">
                        <a:solidFill>
                          <a:schemeClr val="accent1"/>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8803680"/>
                  </a:ext>
                </a:extLst>
              </a:tr>
              <a:tr h="252000">
                <a:tc>
                  <a:txBody>
                    <a:bodyPr/>
                    <a:lstStyle/>
                    <a:p>
                      <a:pPr marL="36195">
                        <a:lnSpc>
                          <a:spcPct val="115000"/>
                        </a:lnSpc>
                        <a:spcAft>
                          <a:spcPts val="800"/>
                        </a:spcAft>
                        <a:buNone/>
                      </a:pPr>
                      <a:r>
                        <a:rPr lang="en-AU" sz="900" b="1" kern="0" dirty="0">
                          <a:solidFill>
                            <a:srgbClr val="000000"/>
                          </a:solidFill>
                          <a:effectLst/>
                          <a:latin typeface="Montserrat Medium" panose="00000600000000000000" pitchFamily="2" charset="0"/>
                          <a:ea typeface="Times New Roman" panose="02020603050405020304" pitchFamily="18" charset="0"/>
                          <a:cs typeface="Arial" panose="020B0604020202020204" pitchFamily="34" charset="0"/>
                        </a:rPr>
                        <a:t>Pre-Tax</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490073689"/>
                  </a:ext>
                </a:extLst>
              </a:tr>
              <a:tr h="252000">
                <a:tc>
                  <a:txBody>
                    <a:bodyPr/>
                    <a:lstStyle/>
                    <a:p>
                      <a:pPr marL="36195">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NPV</a:t>
                      </a:r>
                      <a:r>
                        <a:rPr lang="en-AU" sz="800" kern="0" baseline="-25000" dirty="0">
                          <a:effectLst/>
                          <a:latin typeface="Montserrat Medium" panose="00000600000000000000" pitchFamily="2" charset="0"/>
                          <a:ea typeface="Times New Roman" panose="02020603050405020304" pitchFamily="18" charset="0"/>
                          <a:cs typeface="Arial" panose="020B0604020202020204" pitchFamily="34" charset="0"/>
                        </a:rPr>
                        <a:t>(7.5%)</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solidFill>
                            <a:srgbClr val="A6A6A6"/>
                          </a:solidFill>
                          <a:effectLst/>
                          <a:latin typeface="Montserrat Medium" panose="00000600000000000000" pitchFamily="2" charset="0"/>
                          <a:ea typeface="Times New Roman" panose="02020603050405020304" pitchFamily="18" charset="0"/>
                          <a:cs typeface="Arial" panose="020B0604020202020204" pitchFamily="34" charset="0"/>
                        </a:rPr>
                        <a:t>US$M</a:t>
                      </a:r>
                      <a:endParaRPr lang="en-AU" sz="1200" kern="100" dirty="0">
                        <a:solidFill>
                          <a:srgbClr val="A6A6A6"/>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578</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691</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804</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917</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1,030</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1,143</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1,256</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a:effectLst/>
                          <a:latin typeface="Montserrat Medium" panose="00000600000000000000" pitchFamily="2" charset="0"/>
                          <a:ea typeface="Times New Roman" panose="02020603050405020304" pitchFamily="18" charset="0"/>
                          <a:cs typeface="Arial" panose="020B0604020202020204" pitchFamily="34" charset="0"/>
                        </a:rPr>
                        <a:t>1,369</a:t>
                      </a:r>
                      <a:endParaRPr lang="en-AU" sz="1200" b="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1,482</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1,595</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1,708</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1,821</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4381370"/>
                  </a:ext>
                </a:extLst>
              </a:tr>
              <a:tr h="252000">
                <a:tc>
                  <a:txBody>
                    <a:bodyPr/>
                    <a:lstStyle/>
                    <a:p>
                      <a:pPr marL="36195">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IRR</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solidFill>
                            <a:srgbClr val="A6A6A6"/>
                          </a:solidFill>
                          <a:effectLst/>
                          <a:latin typeface="Montserrat Medium" panose="00000600000000000000" pitchFamily="2" charset="0"/>
                          <a:ea typeface="Times New Roman" panose="02020603050405020304" pitchFamily="18" charset="0"/>
                          <a:cs typeface="Arial" panose="020B0604020202020204" pitchFamily="34" charset="0"/>
                        </a:rPr>
                        <a:t>%</a:t>
                      </a:r>
                      <a:endParaRPr lang="en-AU" sz="1200" kern="100" dirty="0">
                        <a:solidFill>
                          <a:srgbClr val="A6A6A6"/>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43%</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49%</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54%</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60%</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65%</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70%</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75%</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80%</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85%</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90%</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95%</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100%</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0087164"/>
                  </a:ext>
                </a:extLst>
              </a:tr>
              <a:tr h="252000">
                <a:tc>
                  <a:txBody>
                    <a:bodyPr/>
                    <a:lstStyle/>
                    <a:p>
                      <a:pPr marL="36195">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LOM FCF</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solidFill>
                            <a:srgbClr val="A6A6A6"/>
                          </a:solidFill>
                          <a:effectLst/>
                          <a:latin typeface="Montserrat Medium" panose="00000600000000000000" pitchFamily="2" charset="0"/>
                          <a:ea typeface="Times New Roman" panose="02020603050405020304" pitchFamily="18" charset="0"/>
                          <a:cs typeface="Arial" panose="020B0604020202020204" pitchFamily="34" charset="0"/>
                        </a:rPr>
                        <a:t>US$M</a:t>
                      </a:r>
                      <a:endParaRPr lang="en-AU" sz="1200" kern="100" dirty="0">
                        <a:solidFill>
                          <a:srgbClr val="A6A6A6"/>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1,118</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1,307</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1,496</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1,684</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1,873</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2,062</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a:effectLst/>
                          <a:latin typeface="Montserrat Medium" panose="00000600000000000000" pitchFamily="2" charset="0"/>
                          <a:ea typeface="Times New Roman" panose="02020603050405020304" pitchFamily="18" charset="0"/>
                          <a:cs typeface="Arial" panose="020B0604020202020204" pitchFamily="34" charset="0"/>
                        </a:rPr>
                        <a:t>2,251</a:t>
                      </a:r>
                      <a:endParaRPr lang="en-AU" sz="1200" b="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2,440</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2,629</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2,818</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3,007</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3,196</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92353"/>
                  </a:ext>
                </a:extLst>
              </a:tr>
              <a:tr h="252000">
                <a:tc>
                  <a:txBody>
                    <a:bodyPr/>
                    <a:lstStyle/>
                    <a:p>
                      <a:pPr marL="36195">
                        <a:lnSpc>
                          <a:spcPct val="115000"/>
                        </a:lnSpc>
                        <a:spcAft>
                          <a:spcPts val="800"/>
                        </a:spcAft>
                        <a:buNone/>
                      </a:pPr>
                      <a:r>
                        <a:rPr lang="en-AU" sz="900" b="1" kern="0">
                          <a:solidFill>
                            <a:srgbClr val="000000"/>
                          </a:solidFill>
                          <a:effectLst/>
                          <a:latin typeface="Montserrat Medium" panose="00000600000000000000" pitchFamily="2" charset="0"/>
                          <a:ea typeface="Times New Roman" panose="02020603050405020304" pitchFamily="18" charset="0"/>
                          <a:cs typeface="Arial" panose="020B0604020202020204" pitchFamily="34" charset="0"/>
                        </a:rPr>
                        <a:t>Post-Tax</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solidFill>
                          <a:srgbClr val="A6A6A6"/>
                        </a:solidFill>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b="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b="0" kern="100" dirty="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buNone/>
                      </a:pPr>
                      <a:endParaRPr lang="en-AU" sz="1200" kern="100">
                        <a:effectLst/>
                        <a:latin typeface="Montserrat Medium" panose="00000600000000000000" pitchFamily="2"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150179525"/>
                  </a:ext>
                </a:extLst>
              </a:tr>
              <a:tr h="252000">
                <a:tc>
                  <a:txBody>
                    <a:bodyPr/>
                    <a:lstStyle/>
                    <a:p>
                      <a:pPr marL="36195">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NPV</a:t>
                      </a:r>
                      <a:r>
                        <a:rPr lang="en-AU" sz="800" kern="0" baseline="-25000">
                          <a:effectLst/>
                          <a:latin typeface="Montserrat Medium" panose="00000600000000000000" pitchFamily="2" charset="0"/>
                          <a:ea typeface="Times New Roman" panose="02020603050405020304" pitchFamily="18" charset="0"/>
                          <a:cs typeface="Arial" panose="020B0604020202020204" pitchFamily="34" charset="0"/>
                        </a:rPr>
                        <a:t>(7.5%)</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solidFill>
                            <a:srgbClr val="A6A6A6"/>
                          </a:solidFill>
                          <a:effectLst/>
                          <a:latin typeface="Montserrat Medium" panose="00000600000000000000" pitchFamily="2" charset="0"/>
                          <a:ea typeface="Times New Roman" panose="02020603050405020304" pitchFamily="18" charset="0"/>
                          <a:cs typeface="Arial" panose="020B0604020202020204" pitchFamily="34" charset="0"/>
                        </a:rPr>
                        <a:t>US$M</a:t>
                      </a:r>
                      <a:endParaRPr lang="en-AU" sz="1200" kern="100" dirty="0">
                        <a:solidFill>
                          <a:srgbClr val="A6A6A6"/>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414</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497</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580</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663</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745</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828</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911</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993</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1,076</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1,159</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1,241</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1,324</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5556148"/>
                  </a:ext>
                </a:extLst>
              </a:tr>
              <a:tr h="252000">
                <a:tc>
                  <a:txBody>
                    <a:bodyPr/>
                    <a:lstStyle/>
                    <a:p>
                      <a:pPr marL="36195">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IRR</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solidFill>
                            <a:srgbClr val="A6A6A6"/>
                          </a:solidFill>
                          <a:effectLst/>
                          <a:latin typeface="Montserrat Medium" panose="00000600000000000000" pitchFamily="2" charset="0"/>
                          <a:ea typeface="Times New Roman" panose="02020603050405020304" pitchFamily="18" charset="0"/>
                          <a:cs typeface="Arial" panose="020B0604020202020204" pitchFamily="34" charset="0"/>
                        </a:rPr>
                        <a:t>%</a:t>
                      </a:r>
                      <a:endParaRPr lang="en-AU" sz="1200" kern="100" dirty="0">
                        <a:solidFill>
                          <a:srgbClr val="A6A6A6"/>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37%</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42%</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46%</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51%</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56%</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60%</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a:effectLst/>
                          <a:latin typeface="Montserrat Medium" panose="00000600000000000000" pitchFamily="2" charset="0"/>
                          <a:ea typeface="Times New Roman" panose="02020603050405020304" pitchFamily="18" charset="0"/>
                          <a:cs typeface="Arial" panose="020B0604020202020204" pitchFamily="34" charset="0"/>
                        </a:rPr>
                        <a:t>65%</a:t>
                      </a:r>
                      <a:endParaRPr lang="en-AU" sz="1200" b="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69%</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73%</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77%</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81%</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85%</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169977"/>
                  </a:ext>
                </a:extLst>
              </a:tr>
              <a:tr h="252000">
                <a:tc>
                  <a:txBody>
                    <a:bodyPr/>
                    <a:lstStyle/>
                    <a:p>
                      <a:pPr marL="36195">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LOM FCF</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solidFill>
                            <a:srgbClr val="A6A6A6"/>
                          </a:solidFill>
                          <a:effectLst/>
                          <a:latin typeface="Montserrat Medium" panose="00000600000000000000" pitchFamily="2" charset="0"/>
                          <a:ea typeface="Times New Roman" panose="02020603050405020304" pitchFamily="18" charset="0"/>
                          <a:cs typeface="Arial" panose="020B0604020202020204" pitchFamily="34" charset="0"/>
                        </a:rPr>
                        <a:t>US$M</a:t>
                      </a:r>
                      <a:endParaRPr lang="en-AU" sz="1200" kern="100" dirty="0">
                        <a:solidFill>
                          <a:srgbClr val="A6A6A6"/>
                        </a:solidFill>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816</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954</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1,092</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1,230</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1,368</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1,505</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a:effectLst/>
                          <a:latin typeface="Montserrat Medium" panose="00000600000000000000" pitchFamily="2" charset="0"/>
                          <a:ea typeface="Times New Roman" panose="02020603050405020304" pitchFamily="18" charset="0"/>
                          <a:cs typeface="Arial" panose="020B0604020202020204" pitchFamily="34" charset="0"/>
                        </a:rPr>
                        <a:t>1,643</a:t>
                      </a:r>
                      <a:endParaRPr lang="en-AU" sz="1200" b="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b="0" kern="0" dirty="0">
                          <a:effectLst/>
                          <a:latin typeface="Montserrat Medium" panose="00000600000000000000" pitchFamily="2" charset="0"/>
                          <a:ea typeface="Times New Roman" panose="02020603050405020304" pitchFamily="18" charset="0"/>
                          <a:cs typeface="Arial" panose="020B0604020202020204" pitchFamily="34" charset="0"/>
                        </a:rPr>
                        <a:t>1,781</a:t>
                      </a:r>
                      <a:endParaRPr lang="en-AU" sz="1200" b="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a:effectLst/>
                          <a:latin typeface="Montserrat Medium" panose="00000600000000000000" pitchFamily="2" charset="0"/>
                          <a:ea typeface="Times New Roman" panose="02020603050405020304" pitchFamily="18" charset="0"/>
                          <a:cs typeface="Arial" panose="020B0604020202020204" pitchFamily="34" charset="0"/>
                        </a:rPr>
                        <a:t>1,919</a:t>
                      </a:r>
                      <a:endParaRPr lang="en-AU" sz="1200" kern="10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2,057</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2,195</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800"/>
                        </a:spcAft>
                        <a:buNone/>
                      </a:pPr>
                      <a:r>
                        <a:rPr lang="en-AU" sz="800" kern="0" dirty="0">
                          <a:effectLst/>
                          <a:latin typeface="Montserrat Medium" panose="00000600000000000000" pitchFamily="2" charset="0"/>
                          <a:ea typeface="Times New Roman" panose="02020603050405020304" pitchFamily="18" charset="0"/>
                          <a:cs typeface="Arial" panose="020B0604020202020204" pitchFamily="34" charset="0"/>
                        </a:rPr>
                        <a:t>2,333</a:t>
                      </a:r>
                      <a:endParaRPr lang="en-AU" sz="1200" kern="100" dirty="0">
                        <a:effectLst/>
                        <a:latin typeface="Montserrat Medium" panose="00000600000000000000" pitchFamily="2" charset="0"/>
                        <a:ea typeface="Aptos" panose="020B0004020202020204" pitchFamily="34" charset="0"/>
                        <a:cs typeface="Times New Roman" panose="02020603050405020304" pitchFamily="18" charset="0"/>
                      </a:endParaRPr>
                    </a:p>
                  </a:txBody>
                  <a:tcPr marL="17780" marR="1778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542141"/>
                  </a:ext>
                </a:extLst>
              </a:tr>
            </a:tbl>
          </a:graphicData>
        </a:graphic>
      </p:graphicFrame>
      <p:graphicFrame>
        <p:nvGraphicFramePr>
          <p:cNvPr id="18" name="Chart 17">
            <a:extLst>
              <a:ext uri="{FF2B5EF4-FFF2-40B4-BE49-F238E27FC236}">
                <a16:creationId xmlns:a16="http://schemas.microsoft.com/office/drawing/2014/main" id="{4C6D5063-9CD3-767B-B6D7-AAE0C57C12E2}"/>
              </a:ext>
            </a:extLst>
          </p:cNvPr>
          <p:cNvGraphicFramePr>
            <a:graphicFrameLocks/>
          </p:cNvGraphicFramePr>
          <p:nvPr/>
        </p:nvGraphicFramePr>
        <p:xfrm>
          <a:off x="6111058" y="1220604"/>
          <a:ext cx="5626515" cy="4927883"/>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A21D471A-C975-5698-F2EA-D0C2BD0A6947}"/>
              </a:ext>
            </a:extLst>
          </p:cNvPr>
          <p:cNvSpPr/>
          <p:nvPr/>
        </p:nvSpPr>
        <p:spPr>
          <a:xfrm>
            <a:off x="8343014" y="1732771"/>
            <a:ext cx="2062716" cy="777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2" name="Straight Connector 21">
            <a:extLst>
              <a:ext uri="{FF2B5EF4-FFF2-40B4-BE49-F238E27FC236}">
                <a16:creationId xmlns:a16="http://schemas.microsoft.com/office/drawing/2014/main" id="{41526B8E-E256-7547-A87F-912A1D787366}"/>
              </a:ext>
            </a:extLst>
          </p:cNvPr>
          <p:cNvCxnSpPr>
            <a:cxnSpLocks/>
          </p:cNvCxnSpPr>
          <p:nvPr/>
        </p:nvCxnSpPr>
        <p:spPr>
          <a:xfrm>
            <a:off x="9507137" y="2503596"/>
            <a:ext cx="0" cy="3417998"/>
          </a:xfrm>
          <a:prstGeom prst="line">
            <a:avLst/>
          </a:prstGeom>
          <a:ln w="28575">
            <a:solidFill>
              <a:srgbClr val="26439C"/>
            </a:solidFill>
          </a:ln>
        </p:spPr>
        <p:style>
          <a:lnRef idx="1">
            <a:schemeClr val="accent1"/>
          </a:lnRef>
          <a:fillRef idx="0">
            <a:schemeClr val="accent1"/>
          </a:fillRef>
          <a:effectRef idx="0">
            <a:schemeClr val="accent1"/>
          </a:effectRef>
          <a:fontRef idx="minor">
            <a:schemeClr val="tx1"/>
          </a:fontRef>
        </p:style>
      </p:cxnSp>
      <p:sp>
        <p:nvSpPr>
          <p:cNvPr id="6" name="TextBox 50">
            <a:extLst>
              <a:ext uri="{FF2B5EF4-FFF2-40B4-BE49-F238E27FC236}">
                <a16:creationId xmlns:a16="http://schemas.microsoft.com/office/drawing/2014/main" id="{08FC9AA3-4290-D464-BCD0-BD65A4D1C515}"/>
              </a:ext>
            </a:extLst>
          </p:cNvPr>
          <p:cNvSpPr txBox="1"/>
          <p:nvPr/>
        </p:nvSpPr>
        <p:spPr>
          <a:xfrm>
            <a:off x="8286503" y="1658443"/>
            <a:ext cx="2421708" cy="813877"/>
          </a:xfrm>
          <a:prstGeom prst="rect">
            <a:avLst/>
          </a:prstGeom>
        </p:spPr>
        <p:txBody>
          <a:bodyPr wrap="square" lIns="0" tIns="0" rIns="0" bIns="0" rtlCol="0" anchor="t">
            <a:spAutoFit/>
          </a:bodyPr>
          <a:lstStyle/>
          <a:p>
            <a:pPr algn="ctr">
              <a:lnSpc>
                <a:spcPts val="2217"/>
              </a:lnSpc>
            </a:pPr>
            <a:br>
              <a:rPr lang="en-US" sz="2000" b="1" baseline="-25000" dirty="0">
                <a:solidFill>
                  <a:srgbClr val="1E3363"/>
                </a:solidFill>
                <a:latin typeface="Montserrat Medium" panose="00000600000000000000" pitchFamily="50" charset="0"/>
                <a:ea typeface="Montserrat Light"/>
                <a:cs typeface="Montserrat Light"/>
                <a:sym typeface="Montserrat Light"/>
              </a:rPr>
            </a:br>
            <a:r>
              <a:rPr lang="en-US" sz="2000" b="1" dirty="0">
                <a:solidFill>
                  <a:srgbClr val="1E3363"/>
                </a:solidFill>
                <a:latin typeface="Montserrat Medium" panose="00000600000000000000" pitchFamily="50" charset="0"/>
                <a:ea typeface="Montserrat Light"/>
                <a:cs typeface="Montserrat Light"/>
                <a:sym typeface="Montserrat Light"/>
              </a:rPr>
              <a:t>US$663M</a:t>
            </a:r>
            <a:br>
              <a:rPr lang="en-US" sz="2000" dirty="0">
                <a:solidFill>
                  <a:srgbClr val="1E3363"/>
                </a:solidFill>
                <a:latin typeface="Montserrat Medium" panose="00000600000000000000" pitchFamily="50" charset="0"/>
                <a:ea typeface="Montserrat Light"/>
                <a:cs typeface="Montserrat Light"/>
                <a:sym typeface="Montserrat Light"/>
              </a:rPr>
            </a:br>
            <a:r>
              <a:rPr lang="en-US" sz="1200" dirty="0">
                <a:solidFill>
                  <a:srgbClr val="1E3363"/>
                </a:solidFill>
                <a:latin typeface="Montserrat Medium" panose="00000600000000000000" pitchFamily="50" charset="0"/>
                <a:ea typeface="Montserrat Light"/>
                <a:cs typeface="Montserrat Light"/>
                <a:sym typeface="Montserrat Light"/>
              </a:rPr>
              <a:t>(post-tax)</a:t>
            </a:r>
          </a:p>
        </p:txBody>
      </p:sp>
      <p:sp>
        <p:nvSpPr>
          <p:cNvPr id="3" name="Freeform 6">
            <a:extLst>
              <a:ext uri="{FF2B5EF4-FFF2-40B4-BE49-F238E27FC236}">
                <a16:creationId xmlns:a16="http://schemas.microsoft.com/office/drawing/2014/main" id="{BF184323-995D-C09B-2A74-CBCA02D9566B}"/>
              </a:ext>
            </a:extLst>
          </p:cNvPr>
          <p:cNvSpPr/>
          <p:nvPr/>
        </p:nvSpPr>
        <p:spPr>
          <a:xfrm>
            <a:off x="295481" y="1229855"/>
            <a:ext cx="5649701" cy="346395"/>
          </a:xfrm>
          <a:prstGeom prst="round1Rect">
            <a:avLst/>
          </a:prstGeom>
          <a:solidFill>
            <a:srgbClr val="1E3363"/>
          </a:solidFill>
        </p:spPr>
        <p:txBody>
          <a:bodyPr lIns="108000" anchor="ctr"/>
          <a:lstStyle/>
          <a:p>
            <a:r>
              <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THE RIGHT COMMODITY</a:t>
            </a:r>
          </a:p>
        </p:txBody>
      </p:sp>
      <p:sp>
        <p:nvSpPr>
          <p:cNvPr id="4" name="Freeform 6">
            <a:extLst>
              <a:ext uri="{FF2B5EF4-FFF2-40B4-BE49-F238E27FC236}">
                <a16:creationId xmlns:a16="http://schemas.microsoft.com/office/drawing/2014/main" id="{8D8A16A2-9740-4F01-A0E7-8703654A7BC2}"/>
              </a:ext>
            </a:extLst>
          </p:cNvPr>
          <p:cNvSpPr/>
          <p:nvPr/>
        </p:nvSpPr>
        <p:spPr>
          <a:xfrm>
            <a:off x="6102540" y="1229855"/>
            <a:ext cx="5649701" cy="346395"/>
          </a:xfrm>
          <a:prstGeom prst="round1Rect">
            <a:avLst/>
          </a:prstGeom>
          <a:solidFill>
            <a:srgbClr val="1E3363"/>
          </a:solidFill>
        </p:spPr>
        <p:txBody>
          <a:bodyPr lIns="108000" anchor="ctr"/>
          <a:lstStyle/>
          <a:p>
            <a:r>
              <a:rPr lang="en-GB"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BASE CASE POST TAX NPV</a:t>
            </a:r>
            <a:r>
              <a:rPr lang="en-GB" sz="1100" b="1" cap="all" baseline="-25000" dirty="0">
                <a:solidFill>
                  <a:schemeClr val="bg1"/>
                </a:solidFill>
                <a:latin typeface="Montserrat" panose="00000500000000000000" pitchFamily="50" charset="0"/>
                <a:ea typeface="Open Sans" panose="020B0606030504020204" pitchFamily="34" charset="0"/>
                <a:cs typeface="Open Sans" panose="020B0606030504020204" pitchFamily="34" charset="0"/>
              </a:rPr>
              <a:t>7.5%</a:t>
            </a:r>
            <a:r>
              <a:rPr lang="en-GB"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 SENSITIVITY</a:t>
            </a:r>
            <a:endPar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9" name="Freeform 6">
            <a:extLst>
              <a:ext uri="{FF2B5EF4-FFF2-40B4-BE49-F238E27FC236}">
                <a16:creationId xmlns:a16="http://schemas.microsoft.com/office/drawing/2014/main" id="{2F69D654-DA66-2578-ACBA-16B74B7D2B5F}"/>
              </a:ext>
            </a:extLst>
          </p:cNvPr>
          <p:cNvSpPr/>
          <p:nvPr/>
        </p:nvSpPr>
        <p:spPr>
          <a:xfrm>
            <a:off x="285314" y="3516935"/>
            <a:ext cx="5649701" cy="346395"/>
          </a:xfrm>
          <a:prstGeom prst="round1Rect">
            <a:avLst/>
          </a:prstGeom>
          <a:solidFill>
            <a:srgbClr val="1E3363"/>
          </a:solidFill>
        </p:spPr>
        <p:txBody>
          <a:bodyPr lIns="108000" anchor="ctr"/>
          <a:lstStyle/>
          <a:p>
            <a:r>
              <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DETAILED GOLD PRICE SENSITIVITY</a:t>
            </a:r>
          </a:p>
        </p:txBody>
      </p:sp>
      <p:sp>
        <p:nvSpPr>
          <p:cNvPr id="19" name="TextBox 12">
            <a:extLst>
              <a:ext uri="{FF2B5EF4-FFF2-40B4-BE49-F238E27FC236}">
                <a16:creationId xmlns:a16="http://schemas.microsoft.com/office/drawing/2014/main" id="{7A702C03-D647-AB09-30C0-9B015F66A72A}"/>
              </a:ext>
            </a:extLst>
          </p:cNvPr>
          <p:cNvSpPr txBox="1"/>
          <p:nvPr/>
        </p:nvSpPr>
        <p:spPr>
          <a:xfrm>
            <a:off x="303985" y="1663200"/>
            <a:ext cx="5649702" cy="1690271"/>
          </a:xfrm>
          <a:prstGeom prst="rect">
            <a:avLst/>
          </a:prstGeom>
        </p:spPr>
        <p:txBody>
          <a:bodyPr wrap="square" lIns="0" tIns="0" rIns="0" bIns="0" rtlCol="0" anchor="t">
            <a:spAutoFit/>
          </a:bodyPr>
          <a:lstStyle/>
          <a:p>
            <a:pPr marL="285750" lvl="1" indent="-285750">
              <a:lnSpc>
                <a:spcPct val="110000"/>
              </a:lnSpc>
              <a:spcBef>
                <a:spcPct val="0"/>
              </a:spcBef>
              <a:spcAft>
                <a:spcPts val="600"/>
              </a:spcAft>
              <a:buClr>
                <a:srgbClr val="1E439B"/>
              </a:buClr>
              <a:buSzPct val="125000"/>
              <a:buFont typeface="Arial" panose="020B0604020202020204" pitchFamily="34" charset="0"/>
              <a:buChar char="•"/>
            </a:pPr>
            <a:r>
              <a:rPr lang="en-GB" sz="1600" spc="1" dirty="0">
                <a:latin typeface="Montserrat" panose="00000500000000000000" pitchFamily="50" charset="0"/>
                <a:sym typeface="Montserrat"/>
              </a:rPr>
              <a:t>Greatest economic leverage to </a:t>
            </a:r>
            <a:r>
              <a:rPr lang="en-GB" sz="1600" b="1" spc="1" dirty="0">
                <a:solidFill>
                  <a:schemeClr val="accent1"/>
                </a:solidFill>
                <a:latin typeface="Montserrat" panose="00000500000000000000" pitchFamily="50" charset="0"/>
                <a:sym typeface="Montserrat"/>
              </a:rPr>
              <a:t>changes in gold price</a:t>
            </a:r>
            <a:r>
              <a:rPr lang="en-GB" sz="1600" spc="1" dirty="0">
                <a:latin typeface="Montserrat" panose="00000500000000000000" pitchFamily="50" charset="0"/>
                <a:sym typeface="Montserrat"/>
              </a:rPr>
              <a:t> and </a:t>
            </a:r>
            <a:r>
              <a:rPr lang="en-GB" sz="1600" b="1" spc="1" dirty="0">
                <a:solidFill>
                  <a:schemeClr val="accent1"/>
                </a:solidFill>
                <a:latin typeface="Montserrat" panose="00000500000000000000" pitchFamily="50" charset="0"/>
                <a:sym typeface="Montserrat"/>
              </a:rPr>
              <a:t>operating costs.</a:t>
            </a:r>
          </a:p>
          <a:p>
            <a:pPr marL="285750" lvl="1" indent="-285750">
              <a:lnSpc>
                <a:spcPct val="110000"/>
              </a:lnSpc>
              <a:spcBef>
                <a:spcPct val="0"/>
              </a:spcBef>
              <a:spcAft>
                <a:spcPts val="600"/>
              </a:spcAft>
              <a:buClr>
                <a:srgbClr val="1E439B"/>
              </a:buClr>
              <a:buSzPct val="125000"/>
              <a:buFont typeface="Arial" panose="020B0604020202020204" pitchFamily="34" charset="0"/>
              <a:buChar char="•"/>
            </a:pPr>
            <a:r>
              <a:rPr lang="en-GB" sz="1600" spc="1" dirty="0">
                <a:solidFill>
                  <a:schemeClr val="accent1"/>
                </a:solidFill>
                <a:latin typeface="Montserrat" panose="00000500000000000000" pitchFamily="50" charset="0"/>
                <a:sym typeface="Montserrat"/>
              </a:rPr>
              <a:t>Underlying macroeconomic environment </a:t>
            </a:r>
            <a:r>
              <a:rPr lang="en-GB" sz="1600" b="1" spc="1" dirty="0">
                <a:solidFill>
                  <a:schemeClr val="accent1"/>
                </a:solidFill>
                <a:latin typeface="Montserrat" panose="00000500000000000000" pitchFamily="50" charset="0"/>
                <a:sym typeface="Montserrat"/>
              </a:rPr>
              <a:t>supportive of spot price stability </a:t>
            </a:r>
            <a:r>
              <a:rPr lang="en-GB" sz="1600" spc="1" dirty="0">
                <a:solidFill>
                  <a:schemeClr val="accent1"/>
                </a:solidFill>
                <a:latin typeface="Montserrat" panose="00000500000000000000" pitchFamily="50" charset="0"/>
                <a:sym typeface="Montserrat"/>
              </a:rPr>
              <a:t>with further upside potential in the medium term. </a:t>
            </a:r>
          </a:p>
          <a:p>
            <a:pPr marL="143668" lvl="1">
              <a:lnSpc>
                <a:spcPts val="1437"/>
              </a:lnSpc>
            </a:pPr>
            <a:endParaRPr lang="en-US" sz="1500" spc="1" dirty="0">
              <a:solidFill>
                <a:srgbClr val="000000"/>
              </a:solidFill>
              <a:latin typeface="Montserrat" panose="00000500000000000000" pitchFamily="50" charset="0"/>
              <a:ea typeface="Montserrat"/>
              <a:cs typeface="Montserrat"/>
              <a:sym typeface="Montserrat"/>
            </a:endParaRPr>
          </a:p>
        </p:txBody>
      </p:sp>
    </p:spTree>
    <p:extLst>
      <p:ext uri="{BB962C8B-B14F-4D97-AF65-F5344CB8AC3E}">
        <p14:creationId xmlns:p14="http://schemas.microsoft.com/office/powerpoint/2010/main" val="1622317149"/>
      </p:ext>
    </p:extLst>
  </p:cSld>
  <p:clrMapOvr>
    <a:masterClrMapping/>
  </p:clrMapOvr>
  <mc:AlternateContent xmlns:mc="http://schemas.openxmlformats.org/markup-compatibility/2006" xmlns:p14="http://schemas.microsoft.com/office/powerpoint/2010/main">
    <mc:Choice Requires="p14">
      <p:transition p14:dur="450" advTm="45000"/>
    </mc:Choice>
    <mc:Fallback xmlns="">
      <p:transition advTm="4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a:extLst>
              <a:ext uri="{FF2B5EF4-FFF2-40B4-BE49-F238E27FC236}">
                <a16:creationId xmlns:a16="http://schemas.microsoft.com/office/drawing/2014/main" id="{E71813A1-B71A-5388-960B-46BCD8490DD8}"/>
              </a:ext>
            </a:extLst>
          </p:cNvPr>
          <p:cNvSpPr txBox="1"/>
          <p:nvPr/>
        </p:nvSpPr>
        <p:spPr>
          <a:xfrm>
            <a:off x="293995" y="168777"/>
            <a:ext cx="11419469"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NEW METALLURGY ENHANCES PREVIOUS OUTCOMES</a:t>
            </a:r>
          </a:p>
        </p:txBody>
      </p:sp>
      <p:sp>
        <p:nvSpPr>
          <p:cNvPr id="5" name="TextBox 50">
            <a:extLst>
              <a:ext uri="{FF2B5EF4-FFF2-40B4-BE49-F238E27FC236}">
                <a16:creationId xmlns:a16="http://schemas.microsoft.com/office/drawing/2014/main" id="{C753BDD0-0BF1-0476-D204-464BB0E909CC}"/>
              </a:ext>
            </a:extLst>
          </p:cNvPr>
          <p:cNvSpPr txBox="1"/>
          <p:nvPr/>
        </p:nvSpPr>
        <p:spPr>
          <a:xfrm>
            <a:off x="285312" y="695795"/>
            <a:ext cx="11748192"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TERNERA SAMPLES HIGHLY AMENABLE TO CONVENTIONAL CIP PROCESSING</a:t>
            </a:r>
          </a:p>
        </p:txBody>
      </p:sp>
      <p:sp>
        <p:nvSpPr>
          <p:cNvPr id="6" name="TextBox 12">
            <a:extLst>
              <a:ext uri="{FF2B5EF4-FFF2-40B4-BE49-F238E27FC236}">
                <a16:creationId xmlns:a16="http://schemas.microsoft.com/office/drawing/2014/main" id="{51D52C3C-F43B-B8C1-1312-2A1D1579694C}"/>
              </a:ext>
            </a:extLst>
          </p:cNvPr>
          <p:cNvSpPr txBox="1"/>
          <p:nvPr/>
        </p:nvSpPr>
        <p:spPr>
          <a:xfrm>
            <a:off x="303984" y="1589099"/>
            <a:ext cx="5772785" cy="4072462"/>
          </a:xfrm>
          <a:prstGeom prst="rect">
            <a:avLst/>
          </a:prstGeom>
        </p:spPr>
        <p:txBody>
          <a:bodyPr wrap="square" lIns="0" tIns="0" rIns="0" bIns="0" rtlCol="0" anchor="t">
            <a:spAutoFit/>
          </a:bodyPr>
          <a:lstStyle/>
          <a:p>
            <a:pPr marL="285750" lvl="1" indent="-285750">
              <a:lnSpc>
                <a:spcPct val="110000"/>
              </a:lnSpc>
              <a:spcBef>
                <a:spcPct val="0"/>
              </a:spcBef>
              <a:spcAft>
                <a:spcPts val="600"/>
              </a:spcAft>
              <a:buClr>
                <a:schemeClr val="tx1"/>
              </a:buClr>
              <a:buSzPct val="100000"/>
              <a:buFont typeface="Arial" panose="020B0604020202020204" pitchFamily="34" charset="0"/>
              <a:buChar char="•"/>
            </a:pPr>
            <a:endParaRPr lang="en-GB" spc="1" dirty="0">
              <a:latin typeface="Montserrat" panose="00000500000000000000" pitchFamily="50" charset="0"/>
              <a:sym typeface="Montserrat"/>
            </a:endParaRP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Overall average recoveries of </a:t>
            </a:r>
            <a:r>
              <a:rPr lang="en-GB" b="1" spc="1" dirty="0">
                <a:solidFill>
                  <a:schemeClr val="accent1"/>
                </a:solidFill>
                <a:latin typeface="Montserrat" panose="00000500000000000000" pitchFamily="50" charset="0"/>
                <a:sym typeface="Montserrat"/>
              </a:rPr>
              <a:t>95%.</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Gravity recoveries of </a:t>
            </a:r>
            <a:r>
              <a:rPr lang="en-GB" b="1" spc="1" dirty="0">
                <a:solidFill>
                  <a:schemeClr val="accent1"/>
                </a:solidFill>
                <a:latin typeface="Montserrat" panose="00000500000000000000" pitchFamily="50" charset="0"/>
                <a:sym typeface="Montserrat"/>
              </a:rPr>
              <a:t>41%.</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Tests show </a:t>
            </a:r>
            <a:r>
              <a:rPr lang="en-GB" b="1" spc="1" dirty="0">
                <a:solidFill>
                  <a:schemeClr val="accent1"/>
                </a:solidFill>
                <a:latin typeface="Montserrat" panose="00000500000000000000" pitchFamily="50" charset="0"/>
                <a:sym typeface="Montserrat"/>
              </a:rPr>
              <a:t>highly consistent performance</a:t>
            </a:r>
            <a:r>
              <a:rPr lang="en-GB" spc="1" dirty="0">
                <a:latin typeface="Montserrat" panose="00000500000000000000" pitchFamily="50" charset="0"/>
                <a:sym typeface="Montserrat"/>
              </a:rPr>
              <a:t> across both composite and master samples.</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b="1" spc="1" dirty="0">
                <a:solidFill>
                  <a:schemeClr val="accent1"/>
                </a:solidFill>
                <a:latin typeface="Montserrat" panose="00000500000000000000" pitchFamily="50" charset="0"/>
                <a:sym typeface="Montserrat"/>
              </a:rPr>
              <a:t>No deleterious elements </a:t>
            </a:r>
            <a:r>
              <a:rPr lang="en-GB" spc="1" dirty="0">
                <a:latin typeface="Montserrat" panose="00000500000000000000" pitchFamily="50" charset="0"/>
                <a:sym typeface="Montserrat"/>
              </a:rPr>
              <a:t>or </a:t>
            </a:r>
            <a:r>
              <a:rPr lang="en-GB" spc="1" dirty="0" err="1">
                <a:latin typeface="Montserrat" panose="00000500000000000000" pitchFamily="50" charset="0"/>
                <a:sym typeface="Montserrat"/>
              </a:rPr>
              <a:t>preg</a:t>
            </a:r>
            <a:r>
              <a:rPr lang="en-GB" spc="1" dirty="0">
                <a:latin typeface="Montserrat" panose="00000500000000000000" pitchFamily="50" charset="0"/>
                <a:sym typeface="Montserrat"/>
              </a:rPr>
              <a:t>-robbing.</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b="1" spc="1" dirty="0">
                <a:solidFill>
                  <a:schemeClr val="accent1"/>
                </a:solidFill>
                <a:latin typeface="Montserrat" panose="00000500000000000000" pitchFamily="50" charset="0"/>
                <a:sym typeface="Montserrat"/>
              </a:rPr>
              <a:t>Ore is siliceous, brittle and fractures easily at coarse crushing size of </a:t>
            </a:r>
            <a:r>
              <a:rPr lang="en-GB" b="1" dirty="0">
                <a:solidFill>
                  <a:schemeClr val="accent1"/>
                </a:solidFill>
                <a:latin typeface="Montserrat" panose="00000500000000000000" pitchFamily="50" charset="0"/>
                <a:sym typeface="Montserrat Bold"/>
              </a:rPr>
              <a:t>125μm</a:t>
            </a:r>
            <a:r>
              <a:rPr lang="en-GB" spc="1" dirty="0">
                <a:latin typeface="Montserrat" panose="00000500000000000000" pitchFamily="50" charset="0"/>
                <a:sym typeface="Montserrat"/>
              </a:rPr>
              <a:t>.</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b="1" spc="1" dirty="0">
                <a:solidFill>
                  <a:schemeClr val="accent1"/>
                </a:solidFill>
                <a:latin typeface="Montserrat" panose="00000500000000000000" pitchFamily="50" charset="0"/>
                <a:sym typeface="Montserrat"/>
              </a:rPr>
              <a:t>Low variability across composites, </a:t>
            </a:r>
            <a:r>
              <a:rPr lang="en-GB" spc="1" dirty="0">
                <a:latin typeface="Montserrat" panose="00000500000000000000" pitchFamily="50" charset="0"/>
                <a:sym typeface="Montserrat"/>
              </a:rPr>
              <a:t>providing confidence to support advanced levels of technical studies.</a:t>
            </a:r>
          </a:p>
          <a:p>
            <a:pPr marL="143668" lvl="1">
              <a:lnSpc>
                <a:spcPts val="1437"/>
              </a:lnSpc>
            </a:pPr>
            <a:endParaRPr lang="en-US" sz="1500" spc="1" dirty="0">
              <a:solidFill>
                <a:srgbClr val="000000"/>
              </a:solidFill>
              <a:latin typeface="Montserrat" panose="00000500000000000000" pitchFamily="50" charset="0"/>
              <a:ea typeface="Montserrat"/>
              <a:cs typeface="Montserrat"/>
              <a:sym typeface="Montserrat"/>
            </a:endParaRPr>
          </a:p>
        </p:txBody>
      </p:sp>
      <p:sp>
        <p:nvSpPr>
          <p:cNvPr id="7" name="Freeform 6">
            <a:extLst>
              <a:ext uri="{FF2B5EF4-FFF2-40B4-BE49-F238E27FC236}">
                <a16:creationId xmlns:a16="http://schemas.microsoft.com/office/drawing/2014/main" id="{81E3EFED-453D-12BF-9EC9-ED14A14BC581}"/>
              </a:ext>
            </a:extLst>
          </p:cNvPr>
          <p:cNvSpPr/>
          <p:nvPr/>
        </p:nvSpPr>
        <p:spPr>
          <a:xfrm>
            <a:off x="-2" y="1128325"/>
            <a:ext cx="6096001" cy="360000"/>
          </a:xfrm>
          <a:prstGeom prst="round1Rect">
            <a:avLst/>
          </a:prstGeom>
          <a:solidFill>
            <a:srgbClr val="1E3363"/>
          </a:solidFill>
        </p:spPr>
        <p:txBody>
          <a:bodyPr lIns="288000" anchor="ctr"/>
          <a:lstStyle/>
          <a:p>
            <a:r>
              <a:rPr lang="en-AU" sz="1950" b="1" dirty="0">
                <a:solidFill>
                  <a:srgbClr val="FFFFFF"/>
                </a:solidFill>
                <a:latin typeface="Montserrat Bold"/>
              </a:rPr>
              <a:t>KEY OUTCOMES</a:t>
            </a:r>
          </a:p>
        </p:txBody>
      </p:sp>
      <p:sp>
        <p:nvSpPr>
          <p:cNvPr id="8" name="Slide Number Placeholder 1">
            <a:extLst>
              <a:ext uri="{FF2B5EF4-FFF2-40B4-BE49-F238E27FC236}">
                <a16:creationId xmlns:a16="http://schemas.microsoft.com/office/drawing/2014/main" id="{8C344EC1-9703-A969-43AD-6F97AED44706}"/>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12</a:t>
            </a:fld>
            <a:endParaRPr lang="en-AU" dirty="0"/>
          </a:p>
        </p:txBody>
      </p:sp>
      <p:sp>
        <p:nvSpPr>
          <p:cNvPr id="9" name="TextBox 8">
            <a:extLst>
              <a:ext uri="{FF2B5EF4-FFF2-40B4-BE49-F238E27FC236}">
                <a16:creationId xmlns:a16="http://schemas.microsoft.com/office/drawing/2014/main" id="{2E92BF2E-63CB-6008-773E-269C7457C993}"/>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10" name="AutoShape 17">
            <a:extLst>
              <a:ext uri="{FF2B5EF4-FFF2-40B4-BE49-F238E27FC236}">
                <a16:creationId xmlns:a16="http://schemas.microsoft.com/office/drawing/2014/main" id="{30B1B940-44EE-5050-650B-58D78C8C4815}"/>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1" name="TextBox 10">
            <a:extLst>
              <a:ext uri="{FF2B5EF4-FFF2-40B4-BE49-F238E27FC236}">
                <a16:creationId xmlns:a16="http://schemas.microsoft.com/office/drawing/2014/main" id="{BF0339BA-676D-7AA3-52CB-18EEB8DC759F}"/>
              </a:ext>
            </a:extLst>
          </p:cNvPr>
          <p:cNvSpPr txBox="1"/>
          <p:nvPr/>
        </p:nvSpPr>
        <p:spPr>
          <a:xfrm>
            <a:off x="6095999" y="2276170"/>
            <a:ext cx="5684546" cy="1013932"/>
          </a:xfrm>
          <a:prstGeom prst="rect">
            <a:avLst/>
          </a:prstGeom>
        </p:spPr>
        <p:txBody>
          <a:bodyPr wrap="square" lIns="0" tIns="0" rIns="0" bIns="0" rtlCol="0" anchor="t">
            <a:spAutoFit/>
          </a:bodyPr>
          <a:lstStyle>
            <a:defPPr>
              <a:defRPr lang="en-US"/>
            </a:defPPr>
            <a:lvl1pPr>
              <a:lnSpc>
                <a:spcPts val="2689"/>
              </a:lnSpc>
              <a:spcBef>
                <a:spcPct val="0"/>
              </a:spcBef>
              <a:defRPr sz="1949" b="1">
                <a:solidFill>
                  <a:srgbClr val="1E439B"/>
                </a:solidFill>
                <a:latin typeface="Montserrat Bold"/>
                <a:ea typeface="Montserrat Bold"/>
                <a:cs typeface="Montserrat Bold"/>
              </a:defRPr>
            </a:lvl1pPr>
          </a:lstStyle>
          <a:p>
            <a:pPr algn="ctr"/>
            <a:r>
              <a:rPr lang="en-US" dirty="0">
                <a:sym typeface="Montserrat Bold"/>
              </a:rPr>
              <a:t>HIGH RECOVERIES DELIVERED WITH VERY LOW REAGENT CONSUMPTION AND COARSE GRIND SIZE</a:t>
            </a:r>
          </a:p>
        </p:txBody>
      </p:sp>
      <p:pic>
        <p:nvPicPr>
          <p:cNvPr id="12" name="Picture 11" descr="A blue button with a white dollar sign and arrow&#10;&#10;AI-generated content may be incorrect.">
            <a:extLst>
              <a:ext uri="{FF2B5EF4-FFF2-40B4-BE49-F238E27FC236}">
                <a16:creationId xmlns:a16="http://schemas.microsoft.com/office/drawing/2014/main" id="{22FEE8A9-8AD9-224C-6D54-71C831AB4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760" y="1229730"/>
            <a:ext cx="927024" cy="927024"/>
          </a:xfrm>
          <a:prstGeom prst="rect">
            <a:avLst/>
          </a:prstGeom>
        </p:spPr>
      </p:pic>
      <p:sp>
        <p:nvSpPr>
          <p:cNvPr id="15" name="TextBox 14">
            <a:extLst>
              <a:ext uri="{FF2B5EF4-FFF2-40B4-BE49-F238E27FC236}">
                <a16:creationId xmlns:a16="http://schemas.microsoft.com/office/drawing/2014/main" id="{2B0A1A10-210F-0CDD-A541-9C7904736B1F}"/>
              </a:ext>
            </a:extLst>
          </p:cNvPr>
          <p:cNvSpPr txBox="1"/>
          <p:nvPr/>
        </p:nvSpPr>
        <p:spPr>
          <a:xfrm>
            <a:off x="285311" y="6321690"/>
            <a:ext cx="5095293" cy="341480"/>
          </a:xfrm>
          <a:prstGeom prst="rect">
            <a:avLst/>
          </a:prstGeom>
          <a:noFill/>
        </p:spPr>
        <p:txBody>
          <a:bodyPr wrap="square" lIns="0" tIns="0" rIns="0" bIns="0" rtlCol="0" anchor="t">
            <a:noAutofit/>
          </a:bodyPr>
          <a:lstStyle/>
          <a:p>
            <a:r>
              <a:rPr lang="en-AU" sz="600" dirty="0">
                <a:solidFill>
                  <a:srgbClr val="A0A1A0"/>
                </a:solidFill>
                <a:latin typeface="Montserrat" panose="00000500000000000000" pitchFamily="2" charset="0"/>
              </a:rPr>
              <a:t>Refer to ASX announcement dated 29 August 2025</a:t>
            </a:r>
          </a:p>
        </p:txBody>
      </p:sp>
      <p:sp>
        <p:nvSpPr>
          <p:cNvPr id="16" name="TextBox 45">
            <a:extLst>
              <a:ext uri="{FF2B5EF4-FFF2-40B4-BE49-F238E27FC236}">
                <a16:creationId xmlns:a16="http://schemas.microsoft.com/office/drawing/2014/main" id="{888D69E5-9C98-CD4A-9D53-C9D552DB6A9A}"/>
              </a:ext>
            </a:extLst>
          </p:cNvPr>
          <p:cNvSpPr txBox="1"/>
          <p:nvPr/>
        </p:nvSpPr>
        <p:spPr>
          <a:xfrm>
            <a:off x="6701198" y="3844913"/>
            <a:ext cx="4747090" cy="2204193"/>
          </a:xfrm>
          <a:prstGeom prst="rect">
            <a:avLst/>
          </a:prstGeom>
        </p:spPr>
        <p:txBody>
          <a:bodyPr wrap="square" lIns="0" tIns="0" rIns="0" bIns="0" rtlCol="0" anchor="t">
            <a:spAutoFit/>
          </a:bodyPr>
          <a:lstStyle>
            <a:defPPr>
              <a:defRPr lang="en-US"/>
            </a:defPPr>
            <a:lvl1pPr>
              <a:lnSpc>
                <a:spcPts val="1623"/>
              </a:lnSpc>
              <a:defRPr sz="1500" spc="1">
                <a:solidFill>
                  <a:srgbClr val="FFFFFF"/>
                </a:solidFill>
                <a:latin typeface="Montserrat Medium" panose="00000600000000000000" pitchFamily="50" charset="0"/>
                <a:ea typeface="Montserrat"/>
                <a:cs typeface="Montserrat"/>
              </a:defRPr>
            </a:lvl1pPr>
          </a:lstStyle>
          <a:p>
            <a:pPr marL="285750" indent="-285750">
              <a:lnSpc>
                <a:spcPct val="110000"/>
              </a:lnSpc>
              <a:spcBef>
                <a:spcPct val="0"/>
              </a:spcBef>
              <a:spcAft>
                <a:spcPts val="600"/>
              </a:spcAft>
              <a:buFont typeface="Arial" panose="020B0604020202020204" pitchFamily="34" charset="0"/>
              <a:buChar char="•"/>
            </a:pPr>
            <a:r>
              <a:rPr lang="en-GB" sz="1800" dirty="0">
                <a:solidFill>
                  <a:schemeClr val="tx1"/>
                </a:solidFill>
                <a:latin typeface="Montserrat" panose="00000500000000000000" pitchFamily="50" charset="0"/>
                <a:ea typeface="+mn-ea"/>
                <a:cs typeface="+mn-cs"/>
                <a:sym typeface="Montserrat Bold"/>
              </a:rPr>
              <a:t>Excellent </a:t>
            </a:r>
            <a:r>
              <a:rPr lang="en-GB" sz="1800" b="1" dirty="0">
                <a:solidFill>
                  <a:schemeClr val="accent1"/>
                </a:solidFill>
                <a:latin typeface="Montserrat" panose="00000500000000000000" pitchFamily="50" charset="0"/>
                <a:ea typeface="+mn-ea"/>
                <a:cs typeface="+mn-cs"/>
                <a:sym typeface="Montserrat Bold"/>
              </a:rPr>
              <a:t>average gold recovery of 95% </a:t>
            </a:r>
            <a:r>
              <a:rPr lang="en-GB" sz="1800" dirty="0">
                <a:solidFill>
                  <a:schemeClr val="tx1"/>
                </a:solidFill>
                <a:latin typeface="Montserrat" panose="00000500000000000000" pitchFamily="50" charset="0"/>
                <a:ea typeface="+mn-ea"/>
                <a:cs typeface="+mn-cs"/>
                <a:sym typeface="Montserrat Bold"/>
              </a:rPr>
              <a:t>from Ternera composite samples at </a:t>
            </a:r>
            <a:r>
              <a:rPr lang="en-GB" sz="1800" b="1" dirty="0">
                <a:solidFill>
                  <a:schemeClr val="accent1"/>
                </a:solidFill>
                <a:latin typeface="Montserrat" panose="00000500000000000000" pitchFamily="50" charset="0"/>
                <a:ea typeface="+mn-ea"/>
                <a:cs typeface="+mn-cs"/>
                <a:sym typeface="Montserrat Bold"/>
              </a:rPr>
              <a:t>coarse 125μm grind size.</a:t>
            </a:r>
          </a:p>
          <a:p>
            <a:pPr marL="285750" indent="-285750">
              <a:lnSpc>
                <a:spcPct val="110000"/>
              </a:lnSpc>
              <a:spcBef>
                <a:spcPct val="0"/>
              </a:spcBef>
              <a:spcAft>
                <a:spcPts val="600"/>
              </a:spcAft>
              <a:buFont typeface="Arial" panose="020B0604020202020204" pitchFamily="34" charset="0"/>
              <a:buChar char="•"/>
            </a:pPr>
            <a:r>
              <a:rPr lang="en-GB" sz="1800" b="1" dirty="0">
                <a:solidFill>
                  <a:schemeClr val="accent1"/>
                </a:solidFill>
                <a:latin typeface="Montserrat" panose="00000500000000000000" pitchFamily="50" charset="0"/>
                <a:ea typeface="+mn-ea"/>
                <a:cs typeface="+mn-cs"/>
                <a:sym typeface="Montserrat Bold"/>
              </a:rPr>
              <a:t>Low (&lt;0.2 kg/t) cyanide consumption </a:t>
            </a:r>
            <a:r>
              <a:rPr lang="en-GB" sz="1800" dirty="0">
                <a:solidFill>
                  <a:schemeClr val="tx1"/>
                </a:solidFill>
                <a:latin typeface="Montserrat" panose="00000500000000000000" pitchFamily="50" charset="0"/>
                <a:ea typeface="+mn-ea"/>
                <a:cs typeface="+mn-cs"/>
                <a:sym typeface="Montserrat Bold"/>
              </a:rPr>
              <a:t>and highly-favourable comminution characteristics.</a:t>
            </a:r>
          </a:p>
          <a:p>
            <a:pPr marL="285750" indent="-285750">
              <a:lnSpc>
                <a:spcPct val="110000"/>
              </a:lnSpc>
              <a:buFont typeface="Arial" panose="020B0604020202020204" pitchFamily="34" charset="0"/>
              <a:buChar char="•"/>
            </a:pPr>
            <a:endParaRPr lang="en-US" sz="1400" dirty="0">
              <a:solidFill>
                <a:schemeClr val="bg1"/>
              </a:solidFill>
              <a:latin typeface="Montserrat" panose="00000500000000000000" pitchFamily="50" charset="0"/>
            </a:endParaRPr>
          </a:p>
        </p:txBody>
      </p:sp>
      <p:sp>
        <p:nvSpPr>
          <p:cNvPr id="17" name="Freeform 17">
            <a:extLst>
              <a:ext uri="{FF2B5EF4-FFF2-40B4-BE49-F238E27FC236}">
                <a16:creationId xmlns:a16="http://schemas.microsoft.com/office/drawing/2014/main" id="{C6DEFAC3-706D-DE8C-5DA6-ADCB5E816FBF}"/>
              </a:ext>
            </a:extLst>
          </p:cNvPr>
          <p:cNvSpPr/>
          <p:nvPr/>
        </p:nvSpPr>
        <p:spPr>
          <a:xfrm>
            <a:off x="6566887" y="3871123"/>
            <a:ext cx="268621" cy="268621"/>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4">
              <a:alphaModFix/>
              <a:extLst>
                <a:ext uri="{96DAC541-7B7A-43D3-8B79-37D633B846F1}">
                  <asvg:svgBlip xmlns:asvg="http://schemas.microsoft.com/office/drawing/2016/SVG/main" r:embed="rId5"/>
                </a:ext>
              </a:extLst>
            </a:blip>
            <a:stretch>
              <a:fillRect/>
            </a:stretch>
          </a:blipFill>
        </p:spPr>
        <p:txBody>
          <a:bodyPr/>
          <a:lstStyle/>
          <a:p>
            <a:endParaRPr lang="en-AU" sz="1400" dirty="0"/>
          </a:p>
        </p:txBody>
      </p:sp>
      <p:sp>
        <p:nvSpPr>
          <p:cNvPr id="2" name="AutoShape 17">
            <a:extLst>
              <a:ext uri="{FF2B5EF4-FFF2-40B4-BE49-F238E27FC236}">
                <a16:creationId xmlns:a16="http://schemas.microsoft.com/office/drawing/2014/main" id="{EBE72A84-9AE5-FAD0-2E9C-28690D13F211}"/>
              </a:ext>
            </a:extLst>
          </p:cNvPr>
          <p:cNvSpPr/>
          <p:nvPr/>
        </p:nvSpPr>
        <p:spPr>
          <a:xfrm>
            <a:off x="7764689" y="3585445"/>
            <a:ext cx="2347167"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3" name="Freeform 17">
            <a:extLst>
              <a:ext uri="{FF2B5EF4-FFF2-40B4-BE49-F238E27FC236}">
                <a16:creationId xmlns:a16="http://schemas.microsoft.com/office/drawing/2014/main" id="{2A02B227-BB87-B5D4-CFA4-ABBC17608214}"/>
              </a:ext>
            </a:extLst>
          </p:cNvPr>
          <p:cNvSpPr/>
          <p:nvPr/>
        </p:nvSpPr>
        <p:spPr>
          <a:xfrm>
            <a:off x="6566887" y="4812698"/>
            <a:ext cx="268621" cy="268621"/>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4">
              <a:alphaModFix/>
              <a:extLst>
                <a:ext uri="{96DAC541-7B7A-43D3-8B79-37D633B846F1}">
                  <asvg:svgBlip xmlns:asvg="http://schemas.microsoft.com/office/drawing/2016/SVG/main" r:embed="rId5"/>
                </a:ext>
              </a:extLst>
            </a:blip>
            <a:stretch>
              <a:fillRect/>
            </a:stretch>
          </a:blipFill>
        </p:spPr>
        <p:txBody>
          <a:bodyPr/>
          <a:lstStyle/>
          <a:p>
            <a:endParaRPr lang="en-AU" sz="1400" dirty="0"/>
          </a:p>
        </p:txBody>
      </p:sp>
    </p:spTree>
    <p:extLst>
      <p:ext uri="{BB962C8B-B14F-4D97-AF65-F5344CB8AC3E}">
        <p14:creationId xmlns:p14="http://schemas.microsoft.com/office/powerpoint/2010/main" val="71301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E3363"/>
        </a:solidFill>
        <a:effectLst/>
      </p:bgPr>
    </p:bg>
    <p:spTree>
      <p:nvGrpSpPr>
        <p:cNvPr id="1" name="">
          <a:extLst>
            <a:ext uri="{FF2B5EF4-FFF2-40B4-BE49-F238E27FC236}">
              <a16:creationId xmlns:a16="http://schemas.microsoft.com/office/drawing/2014/main" id="{5A6509B3-21DF-EA30-5B25-7AE626B0DF08}"/>
            </a:ext>
          </a:extLst>
        </p:cNvPr>
        <p:cNvGrpSpPr/>
        <p:nvPr/>
      </p:nvGrpSpPr>
      <p:grpSpPr>
        <a:xfrm>
          <a:off x="0" y="0"/>
          <a:ext cx="0" cy="0"/>
          <a:chOff x="0" y="0"/>
          <a:chExt cx="0" cy="0"/>
        </a:xfrm>
      </p:grpSpPr>
      <p:pic>
        <p:nvPicPr>
          <p:cNvPr id="33" name="Picture 32" descr="A blue circle with black background&#10;&#10;AI-generated content may be incorrect.">
            <a:extLst>
              <a:ext uri="{FF2B5EF4-FFF2-40B4-BE49-F238E27FC236}">
                <a16:creationId xmlns:a16="http://schemas.microsoft.com/office/drawing/2014/main" id="{98F9B55B-5DF0-81B3-5AFF-8C657E008B1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8124" b="34159"/>
          <a:stretch>
            <a:fillRect/>
          </a:stretch>
        </p:blipFill>
        <p:spPr>
          <a:xfrm>
            <a:off x="1" y="3595651"/>
            <a:ext cx="2570416" cy="3262348"/>
          </a:xfrm>
          <a:prstGeom prst="rect">
            <a:avLst/>
          </a:prstGeom>
        </p:spPr>
      </p:pic>
      <p:grpSp>
        <p:nvGrpSpPr>
          <p:cNvPr id="24" name="Group 24">
            <a:extLst>
              <a:ext uri="{FF2B5EF4-FFF2-40B4-BE49-F238E27FC236}">
                <a16:creationId xmlns:a16="http://schemas.microsoft.com/office/drawing/2014/main" id="{7AE9C167-8285-4060-D924-95983248EEF7}"/>
              </a:ext>
            </a:extLst>
          </p:cNvPr>
          <p:cNvGrpSpPr/>
          <p:nvPr/>
        </p:nvGrpSpPr>
        <p:grpSpPr>
          <a:xfrm>
            <a:off x="307643" y="168777"/>
            <a:ext cx="9926690" cy="587938"/>
            <a:chOff x="-138988" y="-168208"/>
            <a:chExt cx="19853380" cy="1175876"/>
          </a:xfrm>
        </p:grpSpPr>
        <p:sp>
          <p:nvSpPr>
            <p:cNvPr id="25" name="Freeform 25">
              <a:extLst>
                <a:ext uri="{FF2B5EF4-FFF2-40B4-BE49-F238E27FC236}">
                  <a16:creationId xmlns:a16="http://schemas.microsoft.com/office/drawing/2014/main" id="{C926271A-FF85-0CE8-433F-3837221B72F3}"/>
                </a:ext>
              </a:extLst>
            </p:cNvPr>
            <p:cNvSpPr/>
            <p:nvPr/>
          </p:nvSpPr>
          <p:spPr>
            <a:xfrm>
              <a:off x="927022" y="-135638"/>
              <a:ext cx="18787370" cy="1143306"/>
            </a:xfrm>
            <a:custGeom>
              <a:avLst/>
              <a:gdLst/>
              <a:ahLst/>
              <a:cxnLst/>
              <a:rect l="l" t="t" r="r" b="b"/>
              <a:pathLst>
                <a:path w="18787370" h="1143306">
                  <a:moveTo>
                    <a:pt x="0" y="0"/>
                  </a:moveTo>
                  <a:lnTo>
                    <a:pt x="18787370" y="0"/>
                  </a:lnTo>
                  <a:lnTo>
                    <a:pt x="18787370" y="1143306"/>
                  </a:lnTo>
                  <a:lnTo>
                    <a:pt x="0" y="1143306"/>
                  </a:lnTo>
                  <a:close/>
                </a:path>
              </a:pathLst>
            </a:custGeom>
            <a:solidFill>
              <a:srgbClr val="000000">
                <a:alpha val="0"/>
              </a:srgbClr>
            </a:solidFill>
          </p:spPr>
          <p:txBody>
            <a:bodyPr/>
            <a:lstStyle/>
            <a:p>
              <a:endParaRPr lang="en-AU" sz="1200"/>
            </a:p>
          </p:txBody>
        </p:sp>
        <p:sp>
          <p:nvSpPr>
            <p:cNvPr id="26" name="TextBox 26">
              <a:extLst>
                <a:ext uri="{FF2B5EF4-FFF2-40B4-BE49-F238E27FC236}">
                  <a16:creationId xmlns:a16="http://schemas.microsoft.com/office/drawing/2014/main" id="{96DE0291-EF2C-952F-F735-DE0D79C05235}"/>
                </a:ext>
              </a:extLst>
            </p:cNvPr>
            <p:cNvSpPr txBox="1"/>
            <p:nvPr/>
          </p:nvSpPr>
          <p:spPr>
            <a:xfrm>
              <a:off x="-138988" y="-168208"/>
              <a:ext cx="18787370" cy="1143306"/>
            </a:xfrm>
            <a:prstGeom prst="rect">
              <a:avLst/>
            </a:prstGeom>
          </p:spPr>
          <p:txBody>
            <a:bodyPr lIns="0" tIns="0" rIns="0" bIns="0" rtlCol="0" anchor="ctr"/>
            <a:lstStyle/>
            <a:p>
              <a:pPr>
                <a:lnSpc>
                  <a:spcPts val="3360"/>
                </a:lnSpc>
              </a:pPr>
              <a:r>
                <a:rPr lang="en-US" sz="2800" b="1" dirty="0">
                  <a:solidFill>
                    <a:srgbClr val="FFFFFF"/>
                  </a:solidFill>
                  <a:latin typeface="Montserrat Bold"/>
                  <a:ea typeface="Montserrat Bold"/>
                  <a:cs typeface="Montserrat Bold"/>
                  <a:sym typeface="Montserrat Bold"/>
                </a:rPr>
                <a:t>A SIMPLE, WELL UNDERSTOOD FLOWSHEET</a:t>
              </a:r>
            </a:p>
          </p:txBody>
        </p:sp>
      </p:grpSp>
      <p:sp>
        <p:nvSpPr>
          <p:cNvPr id="50" name="TextBox 50">
            <a:extLst>
              <a:ext uri="{FF2B5EF4-FFF2-40B4-BE49-F238E27FC236}">
                <a16:creationId xmlns:a16="http://schemas.microsoft.com/office/drawing/2014/main" id="{E65C1D74-D9DA-2083-D3A6-B1CBC1860264}"/>
              </a:ext>
            </a:extLst>
          </p:cNvPr>
          <p:cNvSpPr txBox="1"/>
          <p:nvPr/>
        </p:nvSpPr>
        <p:spPr>
          <a:xfrm>
            <a:off x="285312" y="695795"/>
            <a:ext cx="9949021" cy="282129"/>
          </a:xfrm>
          <a:prstGeom prst="rect">
            <a:avLst/>
          </a:prstGeom>
        </p:spPr>
        <p:txBody>
          <a:bodyPr wrap="square" lIns="0" tIns="0" rIns="0" bIns="0" rtlCol="0" anchor="t">
            <a:spAutoFit/>
          </a:bodyPr>
          <a:lstStyle/>
          <a:p>
            <a:pPr>
              <a:lnSpc>
                <a:spcPts val="2217"/>
              </a:lnSpc>
            </a:pPr>
            <a:r>
              <a:rPr lang="en-US" sz="2000" dirty="0">
                <a:solidFill>
                  <a:srgbClr val="A9BEFF"/>
                </a:solidFill>
                <a:latin typeface="Montserrat Medium" panose="00000600000000000000" pitchFamily="50" charset="0"/>
                <a:ea typeface="Montserrat Light"/>
                <a:cs typeface="Montserrat Light"/>
                <a:sym typeface="Montserrat Light"/>
              </a:rPr>
              <a:t>TESTWORK CONFIRMS LOW-COST CIP PROCESSING ROUTE</a:t>
            </a:r>
          </a:p>
        </p:txBody>
      </p:sp>
      <p:sp>
        <p:nvSpPr>
          <p:cNvPr id="2" name="AutoShape 17">
            <a:extLst>
              <a:ext uri="{FF2B5EF4-FFF2-40B4-BE49-F238E27FC236}">
                <a16:creationId xmlns:a16="http://schemas.microsoft.com/office/drawing/2014/main" id="{A3E2CB7F-7B91-AB3D-5095-2EE6667A2964}"/>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3" name="Freeform 10">
            <a:extLst>
              <a:ext uri="{FF2B5EF4-FFF2-40B4-BE49-F238E27FC236}">
                <a16:creationId xmlns:a16="http://schemas.microsoft.com/office/drawing/2014/main" id="{73728E81-B83F-6E17-4C73-80AC9D53F6C0}"/>
              </a:ext>
            </a:extLst>
          </p:cNvPr>
          <p:cNvSpPr/>
          <p:nvPr/>
        </p:nvSpPr>
        <p:spPr>
          <a:xfrm>
            <a:off x="10708869" y="165524"/>
            <a:ext cx="1159455" cy="940057"/>
          </a:xfrm>
          <a:custGeom>
            <a:avLst/>
            <a:gdLst/>
            <a:ahLst/>
            <a:cxnLst/>
            <a:rect l="l" t="t" r="r" b="b"/>
            <a:pathLst>
              <a:path w="1739182" h="1410086">
                <a:moveTo>
                  <a:pt x="0" y="0"/>
                </a:moveTo>
                <a:lnTo>
                  <a:pt x="1739182" y="0"/>
                </a:lnTo>
                <a:lnTo>
                  <a:pt x="1739182" y="1410086"/>
                </a:lnTo>
                <a:lnTo>
                  <a:pt x="0" y="1410086"/>
                </a:lnTo>
                <a:lnTo>
                  <a:pt x="0" y="0"/>
                </a:lnTo>
                <a:close/>
              </a:path>
            </a:pathLst>
          </a:custGeom>
          <a:blipFill>
            <a:blip r:embed="rId4"/>
            <a:stretch>
              <a:fillRect l="-2756" r="-5519"/>
            </a:stretch>
          </a:blipFill>
        </p:spPr>
        <p:txBody>
          <a:bodyPr/>
          <a:lstStyle/>
          <a:p>
            <a:endParaRPr lang="en-AU"/>
          </a:p>
        </p:txBody>
      </p:sp>
      <p:sp>
        <p:nvSpPr>
          <p:cNvPr id="31" name="Slide Number Placeholder 1">
            <a:extLst>
              <a:ext uri="{FF2B5EF4-FFF2-40B4-BE49-F238E27FC236}">
                <a16:creationId xmlns:a16="http://schemas.microsoft.com/office/drawing/2014/main" id="{241B3B90-65E9-2728-060A-E8EF3416FCDF}"/>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solidFill>
                  <a:schemeClr val="bg1"/>
                </a:solidFill>
              </a:rPr>
              <a:pPr/>
              <a:t>13</a:t>
            </a:fld>
            <a:endParaRPr lang="en-AU" dirty="0">
              <a:solidFill>
                <a:schemeClr val="bg1"/>
              </a:solidFill>
            </a:endParaRPr>
          </a:p>
        </p:txBody>
      </p:sp>
      <p:sp>
        <p:nvSpPr>
          <p:cNvPr id="32" name="TextBox 31">
            <a:extLst>
              <a:ext uri="{FF2B5EF4-FFF2-40B4-BE49-F238E27FC236}">
                <a16:creationId xmlns:a16="http://schemas.microsoft.com/office/drawing/2014/main" id="{A3A5595E-C834-648C-DC5D-F60A6EB7949D}"/>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chemeClr val="bg1"/>
                </a:solidFill>
                <a:latin typeface="Open Sans" pitchFamily="2" charset="0"/>
                <a:ea typeface="Open Sans" pitchFamily="2" charset="0"/>
                <a:cs typeface="Open Sans" pitchFamily="2" charset="0"/>
              </a:rPr>
              <a:t>INVESTOR PRESENTATION |</a:t>
            </a:r>
          </a:p>
        </p:txBody>
      </p:sp>
      <p:grpSp>
        <p:nvGrpSpPr>
          <p:cNvPr id="3" name="Group 2">
            <a:extLst>
              <a:ext uri="{FF2B5EF4-FFF2-40B4-BE49-F238E27FC236}">
                <a16:creationId xmlns:a16="http://schemas.microsoft.com/office/drawing/2014/main" id="{E9A2F1A9-AC2A-51BE-FF94-A70BAB5CC565}"/>
              </a:ext>
            </a:extLst>
          </p:cNvPr>
          <p:cNvGrpSpPr/>
          <p:nvPr/>
        </p:nvGrpSpPr>
        <p:grpSpPr>
          <a:xfrm>
            <a:off x="519243" y="1283733"/>
            <a:ext cx="11153513" cy="4948420"/>
            <a:chOff x="714811" y="1251163"/>
            <a:chExt cx="11153513" cy="4948420"/>
          </a:xfrm>
        </p:grpSpPr>
        <p:pic>
          <p:nvPicPr>
            <p:cNvPr id="4" name="Picture 3" descr="A screenshot of a video game&#10;&#10;AI-generated content may be incorrect.">
              <a:extLst>
                <a:ext uri="{FF2B5EF4-FFF2-40B4-BE49-F238E27FC236}">
                  <a16:creationId xmlns:a16="http://schemas.microsoft.com/office/drawing/2014/main" id="{09493F1D-C58B-8B9F-E7FB-42E2A2819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183" y="1500551"/>
              <a:ext cx="9358812" cy="4449217"/>
            </a:xfrm>
            <a:prstGeom prst="rect">
              <a:avLst/>
            </a:prstGeom>
          </p:spPr>
        </p:pic>
        <p:sp>
          <p:nvSpPr>
            <p:cNvPr id="5" name="TextBox 52">
              <a:extLst>
                <a:ext uri="{FF2B5EF4-FFF2-40B4-BE49-F238E27FC236}">
                  <a16:creationId xmlns:a16="http://schemas.microsoft.com/office/drawing/2014/main" id="{C3D75A96-36D0-417E-ED9F-18A79E0B6645}"/>
                </a:ext>
              </a:extLst>
            </p:cNvPr>
            <p:cNvSpPr txBox="1"/>
            <p:nvPr/>
          </p:nvSpPr>
          <p:spPr>
            <a:xfrm>
              <a:off x="714811" y="1417972"/>
              <a:ext cx="2390969" cy="420693"/>
            </a:xfrm>
            <a:prstGeom prst="rect">
              <a:avLst/>
            </a:prstGeom>
          </p:spPr>
          <p:txBody>
            <a:bodyPr wrap="square" lIns="0" tIns="0" rIns="0" bIns="0" rtlCol="0" anchor="t">
              <a:spAutoFit/>
            </a:bodyPr>
            <a:lstStyle/>
            <a:p>
              <a:pPr>
                <a:lnSpc>
                  <a:spcPts val="1700"/>
                </a:lnSpc>
                <a:spcBef>
                  <a:spcPct val="0"/>
                </a:spcBef>
              </a:pPr>
              <a:r>
                <a:rPr lang="en-US" sz="1300" b="1" dirty="0">
                  <a:solidFill>
                    <a:schemeClr val="bg1"/>
                  </a:solidFill>
                  <a:latin typeface="Montserrat Bold"/>
                  <a:ea typeface="Montserrat Bold"/>
                  <a:cs typeface="Montserrat Bold"/>
                  <a:sym typeface="Montserrat Bold"/>
                </a:rPr>
                <a:t>PROCESS </a:t>
              </a:r>
            </a:p>
            <a:p>
              <a:pPr>
                <a:lnSpc>
                  <a:spcPts val="1700"/>
                </a:lnSpc>
                <a:spcBef>
                  <a:spcPct val="0"/>
                </a:spcBef>
              </a:pPr>
              <a:r>
                <a:rPr lang="en-US" sz="1300" b="1" dirty="0">
                  <a:solidFill>
                    <a:schemeClr val="bg1"/>
                  </a:solidFill>
                  <a:latin typeface="Montserrat Bold"/>
                  <a:ea typeface="Montserrat Bold"/>
                  <a:cs typeface="Montserrat Bold"/>
                  <a:sym typeface="Montserrat Bold"/>
                </a:rPr>
                <a:t>WATER</a:t>
              </a:r>
            </a:p>
          </p:txBody>
        </p:sp>
        <p:sp>
          <p:nvSpPr>
            <p:cNvPr id="6" name="TextBox 52">
              <a:extLst>
                <a:ext uri="{FF2B5EF4-FFF2-40B4-BE49-F238E27FC236}">
                  <a16:creationId xmlns:a16="http://schemas.microsoft.com/office/drawing/2014/main" id="{19002211-B1F7-1A73-A163-DB25F329A044}"/>
                </a:ext>
              </a:extLst>
            </p:cNvPr>
            <p:cNvSpPr txBox="1"/>
            <p:nvPr/>
          </p:nvSpPr>
          <p:spPr>
            <a:xfrm>
              <a:off x="3965618" y="1251163"/>
              <a:ext cx="2390969" cy="423706"/>
            </a:xfrm>
            <a:prstGeom prst="rect">
              <a:avLst/>
            </a:prstGeom>
          </p:spPr>
          <p:txBody>
            <a:bodyPr wrap="square" lIns="0" tIns="0" rIns="0" bIns="0" rtlCol="0" anchor="t">
              <a:spAutoFit/>
            </a:bodyPr>
            <a:lstStyle>
              <a:defPPr>
                <a:defRPr lang="en-US"/>
              </a:defPPr>
              <a:lvl1pPr>
                <a:lnSpc>
                  <a:spcPts val="1700"/>
                </a:lnSpc>
                <a:spcBef>
                  <a:spcPct val="0"/>
                </a:spcBef>
                <a:defRPr sz="1300" b="1">
                  <a:solidFill>
                    <a:schemeClr val="bg1"/>
                  </a:solidFill>
                  <a:latin typeface="Montserrat Bold"/>
                  <a:ea typeface="Montserrat Bold"/>
                  <a:cs typeface="Montserrat Bold"/>
                </a:defRPr>
              </a:lvl1pPr>
            </a:lstStyle>
            <a:p>
              <a:r>
                <a:rPr lang="en-US" dirty="0">
                  <a:sym typeface="Montserrat Bold"/>
                </a:rPr>
                <a:t>LEACHING </a:t>
              </a:r>
            </a:p>
            <a:p>
              <a:r>
                <a:rPr lang="en-US" dirty="0">
                  <a:sym typeface="Montserrat Bold"/>
                </a:rPr>
                <a:t>TANKS</a:t>
              </a:r>
            </a:p>
          </p:txBody>
        </p:sp>
        <p:sp>
          <p:nvSpPr>
            <p:cNvPr id="7" name="TextBox 52">
              <a:extLst>
                <a:ext uri="{FF2B5EF4-FFF2-40B4-BE49-F238E27FC236}">
                  <a16:creationId xmlns:a16="http://schemas.microsoft.com/office/drawing/2014/main" id="{D1C3D603-472C-7A02-E78A-7EC1A0A96BD9}"/>
                </a:ext>
              </a:extLst>
            </p:cNvPr>
            <p:cNvSpPr txBox="1"/>
            <p:nvPr/>
          </p:nvSpPr>
          <p:spPr>
            <a:xfrm>
              <a:off x="5737474" y="1513338"/>
              <a:ext cx="2390969" cy="224933"/>
            </a:xfrm>
            <a:prstGeom prst="rect">
              <a:avLst/>
            </a:prstGeom>
          </p:spPr>
          <p:txBody>
            <a:bodyPr wrap="square" lIns="0" tIns="0" rIns="0" bIns="0" rtlCol="0" anchor="t">
              <a:spAutoFit/>
            </a:bodyPr>
            <a:lstStyle/>
            <a:p>
              <a:pPr>
                <a:lnSpc>
                  <a:spcPts val="1912"/>
                </a:lnSpc>
                <a:spcBef>
                  <a:spcPct val="0"/>
                </a:spcBef>
              </a:pPr>
              <a:r>
                <a:rPr lang="en-US" sz="1400" b="1" dirty="0">
                  <a:solidFill>
                    <a:schemeClr val="bg1"/>
                  </a:solidFill>
                  <a:latin typeface="Montserrat Bold"/>
                  <a:ea typeface="Montserrat Bold"/>
                  <a:cs typeface="Montserrat Bold"/>
                  <a:sym typeface="Montserrat Bold"/>
                </a:rPr>
                <a:t>BALL </a:t>
              </a:r>
              <a:r>
                <a:rPr lang="en-US" sz="1300" b="1" dirty="0">
                  <a:solidFill>
                    <a:schemeClr val="bg1"/>
                  </a:solidFill>
                  <a:latin typeface="Montserrat Bold"/>
                  <a:sym typeface="Montserrat Bold"/>
                </a:rPr>
                <a:t>MINING</a:t>
              </a:r>
            </a:p>
          </p:txBody>
        </p:sp>
        <p:sp>
          <p:nvSpPr>
            <p:cNvPr id="8" name="TextBox 52">
              <a:extLst>
                <a:ext uri="{FF2B5EF4-FFF2-40B4-BE49-F238E27FC236}">
                  <a16:creationId xmlns:a16="http://schemas.microsoft.com/office/drawing/2014/main" id="{6FE995F6-2443-802A-B509-7FC5DA110129}"/>
                </a:ext>
              </a:extLst>
            </p:cNvPr>
            <p:cNvSpPr txBox="1"/>
            <p:nvPr/>
          </p:nvSpPr>
          <p:spPr>
            <a:xfrm>
              <a:off x="7916130" y="1367610"/>
              <a:ext cx="2390969" cy="224933"/>
            </a:xfrm>
            <a:prstGeom prst="rect">
              <a:avLst/>
            </a:prstGeom>
          </p:spPr>
          <p:txBody>
            <a:bodyPr wrap="square" lIns="0" tIns="0" rIns="0" bIns="0" rtlCol="0" anchor="t">
              <a:spAutoFit/>
            </a:bodyPr>
            <a:lstStyle>
              <a:defPPr>
                <a:defRPr lang="en-US"/>
              </a:defPPr>
              <a:lvl1pPr>
                <a:lnSpc>
                  <a:spcPts val="1912"/>
                </a:lnSpc>
                <a:spcBef>
                  <a:spcPct val="0"/>
                </a:spcBef>
                <a:defRPr sz="1300" b="1">
                  <a:solidFill>
                    <a:schemeClr val="bg1"/>
                  </a:solidFill>
                  <a:latin typeface="Montserrat Bold"/>
                </a:defRPr>
              </a:lvl1pPr>
            </a:lstStyle>
            <a:p>
              <a:r>
                <a:rPr lang="en-US" dirty="0">
                  <a:sym typeface="Montserrat Bold"/>
                </a:rPr>
                <a:t>CRUSHING</a:t>
              </a:r>
            </a:p>
          </p:txBody>
        </p:sp>
        <p:sp>
          <p:nvSpPr>
            <p:cNvPr id="9" name="TextBox 52">
              <a:extLst>
                <a:ext uri="{FF2B5EF4-FFF2-40B4-BE49-F238E27FC236}">
                  <a16:creationId xmlns:a16="http://schemas.microsoft.com/office/drawing/2014/main" id="{C4C6A75C-C99B-BFAB-3EF4-966E893A4A2B}"/>
                </a:ext>
              </a:extLst>
            </p:cNvPr>
            <p:cNvSpPr txBox="1"/>
            <p:nvPr/>
          </p:nvSpPr>
          <p:spPr>
            <a:xfrm>
              <a:off x="9477355" y="1588819"/>
              <a:ext cx="2390969" cy="224933"/>
            </a:xfrm>
            <a:prstGeom prst="rect">
              <a:avLst/>
            </a:prstGeom>
          </p:spPr>
          <p:txBody>
            <a:bodyPr wrap="square" lIns="0" tIns="0" rIns="0" bIns="0" rtlCol="0" anchor="t">
              <a:spAutoFit/>
            </a:bodyPr>
            <a:lstStyle/>
            <a:p>
              <a:pPr>
                <a:lnSpc>
                  <a:spcPts val="1912"/>
                </a:lnSpc>
                <a:spcBef>
                  <a:spcPct val="0"/>
                </a:spcBef>
              </a:pPr>
              <a:r>
                <a:rPr lang="en-US" sz="1300" b="1" dirty="0">
                  <a:solidFill>
                    <a:schemeClr val="bg1"/>
                  </a:solidFill>
                  <a:latin typeface="Montserrat Bold"/>
                  <a:ea typeface="Montserrat Bold"/>
                  <a:cs typeface="Montserrat Bold"/>
                  <a:sym typeface="Montserrat Bold"/>
                </a:rPr>
                <a:t>ORE STOCK </a:t>
              </a:r>
              <a:r>
                <a:rPr lang="en-US" sz="1300" b="1" dirty="0">
                  <a:solidFill>
                    <a:schemeClr val="bg1"/>
                  </a:solidFill>
                  <a:latin typeface="Montserrat Bold"/>
                  <a:sym typeface="Montserrat Bold"/>
                </a:rPr>
                <a:t>PILES</a:t>
              </a:r>
            </a:p>
          </p:txBody>
        </p:sp>
        <p:sp>
          <p:nvSpPr>
            <p:cNvPr id="10" name="TextBox 52">
              <a:extLst>
                <a:ext uri="{FF2B5EF4-FFF2-40B4-BE49-F238E27FC236}">
                  <a16:creationId xmlns:a16="http://schemas.microsoft.com/office/drawing/2014/main" id="{F4671383-08CA-074E-2C20-9B783F5BAC46}"/>
                </a:ext>
              </a:extLst>
            </p:cNvPr>
            <p:cNvSpPr txBox="1"/>
            <p:nvPr/>
          </p:nvSpPr>
          <p:spPr>
            <a:xfrm>
              <a:off x="10161947" y="5314521"/>
              <a:ext cx="1366128" cy="538609"/>
            </a:xfrm>
            <a:prstGeom prst="rect">
              <a:avLst/>
            </a:prstGeom>
          </p:spPr>
          <p:txBody>
            <a:bodyPr wrap="square" lIns="0" tIns="0" rIns="0" bIns="0" rtlCol="0" anchor="t">
              <a:spAutoFit/>
            </a:bodyPr>
            <a:lstStyle>
              <a:defPPr>
                <a:defRPr lang="en-US"/>
              </a:defPPr>
              <a:lvl1pPr>
                <a:lnSpc>
                  <a:spcPts val="1400"/>
                </a:lnSpc>
                <a:spcBef>
                  <a:spcPct val="0"/>
                </a:spcBef>
                <a:defRPr sz="1300">
                  <a:solidFill>
                    <a:schemeClr val="bg1"/>
                  </a:solidFill>
                  <a:latin typeface="Montserrat Bold"/>
                  <a:ea typeface="Montserrat Bold"/>
                  <a:cs typeface="Montserrat Bold"/>
                </a:defRPr>
              </a:lvl1pPr>
            </a:lstStyle>
            <a:p>
              <a:r>
                <a:rPr lang="en-US" dirty="0">
                  <a:solidFill>
                    <a:srgbClr val="A9BEFF"/>
                  </a:solidFill>
                  <a:sym typeface="Montserrat Bold"/>
                </a:rPr>
                <a:t>Carbon fines reused for other applications</a:t>
              </a:r>
            </a:p>
          </p:txBody>
        </p:sp>
        <p:sp>
          <p:nvSpPr>
            <p:cNvPr id="11" name="TextBox 52">
              <a:extLst>
                <a:ext uri="{FF2B5EF4-FFF2-40B4-BE49-F238E27FC236}">
                  <a16:creationId xmlns:a16="http://schemas.microsoft.com/office/drawing/2014/main" id="{2145C5DE-7C3D-9B7E-BCD1-16CFE7064B2C}"/>
                </a:ext>
              </a:extLst>
            </p:cNvPr>
            <p:cNvSpPr txBox="1"/>
            <p:nvPr/>
          </p:nvSpPr>
          <p:spPr>
            <a:xfrm>
              <a:off x="9480898" y="3151314"/>
              <a:ext cx="1268229" cy="359073"/>
            </a:xfrm>
            <a:prstGeom prst="rect">
              <a:avLst/>
            </a:prstGeom>
          </p:spPr>
          <p:txBody>
            <a:bodyPr wrap="square" lIns="0" tIns="0" rIns="0" bIns="0" rtlCol="0" anchor="t">
              <a:spAutoFit/>
            </a:bodyPr>
            <a:lstStyle>
              <a:defPPr>
                <a:defRPr lang="en-US"/>
              </a:defPPr>
              <a:lvl1pPr>
                <a:lnSpc>
                  <a:spcPts val="1400"/>
                </a:lnSpc>
                <a:spcBef>
                  <a:spcPct val="0"/>
                </a:spcBef>
                <a:defRPr sz="1300">
                  <a:solidFill>
                    <a:schemeClr val="bg1"/>
                  </a:solidFill>
                  <a:latin typeface="Montserrat Bold"/>
                  <a:ea typeface="Montserrat Bold"/>
                  <a:cs typeface="Montserrat Bold"/>
                </a:defRPr>
              </a:lvl1pPr>
            </a:lstStyle>
            <a:p>
              <a:r>
                <a:rPr lang="en-US" spc="-50" dirty="0">
                  <a:solidFill>
                    <a:srgbClr val="A9BEFF"/>
                  </a:solidFill>
                  <a:sym typeface="Montserrat Bold"/>
                </a:rPr>
                <a:t>Carbon Regeneration</a:t>
              </a:r>
            </a:p>
          </p:txBody>
        </p:sp>
        <p:sp>
          <p:nvSpPr>
            <p:cNvPr id="12" name="TextBox 52">
              <a:extLst>
                <a:ext uri="{FF2B5EF4-FFF2-40B4-BE49-F238E27FC236}">
                  <a16:creationId xmlns:a16="http://schemas.microsoft.com/office/drawing/2014/main" id="{42EB3913-0089-4F6E-2646-5FCA97A99317}"/>
                </a:ext>
              </a:extLst>
            </p:cNvPr>
            <p:cNvSpPr txBox="1"/>
            <p:nvPr/>
          </p:nvSpPr>
          <p:spPr>
            <a:xfrm>
              <a:off x="8128443" y="3152609"/>
              <a:ext cx="1268229" cy="359073"/>
            </a:xfrm>
            <a:prstGeom prst="rect">
              <a:avLst/>
            </a:prstGeom>
          </p:spPr>
          <p:txBody>
            <a:bodyPr wrap="square" lIns="0" tIns="0" rIns="0" bIns="0" rtlCol="0" anchor="t">
              <a:spAutoFit/>
            </a:bodyPr>
            <a:lstStyle>
              <a:defPPr>
                <a:defRPr lang="en-US"/>
              </a:defPPr>
              <a:lvl1pPr>
                <a:lnSpc>
                  <a:spcPts val="1400"/>
                </a:lnSpc>
                <a:spcBef>
                  <a:spcPct val="0"/>
                </a:spcBef>
                <a:defRPr sz="1300">
                  <a:solidFill>
                    <a:schemeClr val="bg1"/>
                  </a:solidFill>
                  <a:latin typeface="Montserrat Bold"/>
                  <a:ea typeface="Montserrat Bold"/>
                  <a:cs typeface="Montserrat Bold"/>
                </a:defRPr>
              </a:lvl1pPr>
            </a:lstStyle>
            <a:p>
              <a:r>
                <a:rPr lang="en-US" dirty="0">
                  <a:solidFill>
                    <a:srgbClr val="A9BEFF"/>
                  </a:solidFill>
                  <a:sym typeface="Montserrat Bold"/>
                </a:rPr>
                <a:t>Carbon </a:t>
              </a:r>
            </a:p>
            <a:p>
              <a:r>
                <a:rPr lang="en-US" dirty="0">
                  <a:solidFill>
                    <a:srgbClr val="A9BEFF"/>
                  </a:solidFill>
                  <a:sym typeface="Montserrat Bold"/>
                </a:rPr>
                <a:t>Elution</a:t>
              </a:r>
            </a:p>
          </p:txBody>
        </p:sp>
        <p:sp>
          <p:nvSpPr>
            <p:cNvPr id="14" name="TextBox 52">
              <a:extLst>
                <a:ext uri="{FF2B5EF4-FFF2-40B4-BE49-F238E27FC236}">
                  <a16:creationId xmlns:a16="http://schemas.microsoft.com/office/drawing/2014/main" id="{25A4043B-DA95-8907-ECE9-C2F038898469}"/>
                </a:ext>
              </a:extLst>
            </p:cNvPr>
            <p:cNvSpPr txBox="1"/>
            <p:nvPr/>
          </p:nvSpPr>
          <p:spPr>
            <a:xfrm>
              <a:off x="7025434" y="3155857"/>
              <a:ext cx="1268229" cy="359073"/>
            </a:xfrm>
            <a:prstGeom prst="rect">
              <a:avLst/>
            </a:prstGeom>
          </p:spPr>
          <p:txBody>
            <a:bodyPr wrap="square" lIns="0" tIns="0" rIns="0" bIns="0" rtlCol="0" anchor="t">
              <a:spAutoFit/>
            </a:bodyPr>
            <a:lstStyle>
              <a:defPPr>
                <a:defRPr lang="en-US"/>
              </a:defPPr>
              <a:lvl1pPr>
                <a:lnSpc>
                  <a:spcPts val="1400"/>
                </a:lnSpc>
                <a:spcBef>
                  <a:spcPct val="0"/>
                </a:spcBef>
                <a:defRPr sz="1300">
                  <a:solidFill>
                    <a:schemeClr val="bg1"/>
                  </a:solidFill>
                  <a:latin typeface="Montserrat Bold"/>
                  <a:ea typeface="Montserrat Bold"/>
                  <a:cs typeface="Montserrat Bold"/>
                </a:defRPr>
              </a:lvl1pPr>
            </a:lstStyle>
            <a:p>
              <a:r>
                <a:rPr lang="en-US" dirty="0">
                  <a:solidFill>
                    <a:srgbClr val="A9BEFF"/>
                  </a:solidFill>
                  <a:sym typeface="Montserrat Bold"/>
                </a:rPr>
                <a:t>Carbon </a:t>
              </a:r>
            </a:p>
            <a:p>
              <a:r>
                <a:rPr lang="en-US" dirty="0">
                  <a:solidFill>
                    <a:srgbClr val="A9BEFF"/>
                  </a:solidFill>
                  <a:sym typeface="Montserrat Bold"/>
                </a:rPr>
                <a:t>Acid Wash</a:t>
              </a:r>
            </a:p>
          </p:txBody>
        </p:sp>
        <p:sp>
          <p:nvSpPr>
            <p:cNvPr id="15" name="TextBox 52">
              <a:extLst>
                <a:ext uri="{FF2B5EF4-FFF2-40B4-BE49-F238E27FC236}">
                  <a16:creationId xmlns:a16="http://schemas.microsoft.com/office/drawing/2014/main" id="{D235CA25-F64C-0308-9B1E-8090EEBDBFDE}"/>
                </a:ext>
              </a:extLst>
            </p:cNvPr>
            <p:cNvSpPr txBox="1"/>
            <p:nvPr/>
          </p:nvSpPr>
          <p:spPr>
            <a:xfrm>
              <a:off x="5252715" y="3151314"/>
              <a:ext cx="1725028" cy="359073"/>
            </a:xfrm>
            <a:prstGeom prst="rect">
              <a:avLst/>
            </a:prstGeom>
          </p:spPr>
          <p:txBody>
            <a:bodyPr wrap="square" lIns="0" tIns="0" rIns="0" bIns="0" rtlCol="0" anchor="t">
              <a:spAutoFit/>
            </a:bodyPr>
            <a:lstStyle/>
            <a:p>
              <a:pPr>
                <a:lnSpc>
                  <a:spcPts val="1400"/>
                </a:lnSpc>
                <a:spcBef>
                  <a:spcPct val="0"/>
                </a:spcBef>
              </a:pPr>
              <a:r>
                <a:rPr lang="en-US" sz="1300" dirty="0">
                  <a:solidFill>
                    <a:srgbClr val="A9BEFF"/>
                  </a:solidFill>
                  <a:latin typeface="Montserrat Bold"/>
                  <a:ea typeface="Montserrat Bold"/>
                  <a:cs typeface="Montserrat Bold"/>
                  <a:sym typeface="Montserrat Bold"/>
                </a:rPr>
                <a:t>Fresh Carbon after Pre-</a:t>
              </a:r>
              <a:r>
                <a:rPr lang="en-US" sz="1300" dirty="0" err="1">
                  <a:solidFill>
                    <a:srgbClr val="A9BEFF"/>
                  </a:solidFill>
                  <a:latin typeface="Montserrat Bold"/>
                  <a:ea typeface="Montserrat Bold"/>
                  <a:cs typeface="Montserrat Bold"/>
                  <a:sym typeface="Montserrat Bold"/>
                </a:rPr>
                <a:t>attritioning</a:t>
              </a:r>
              <a:r>
                <a:rPr lang="en-US" sz="1300" dirty="0">
                  <a:solidFill>
                    <a:srgbClr val="A9BEFF"/>
                  </a:solidFill>
                  <a:latin typeface="Montserrat Bold"/>
                  <a:ea typeface="Montserrat Bold"/>
                  <a:cs typeface="Montserrat Bold"/>
                  <a:sym typeface="Montserrat Bold"/>
                </a:rPr>
                <a:t> </a:t>
              </a:r>
              <a:endParaRPr lang="en-US" sz="1300" dirty="0">
                <a:solidFill>
                  <a:srgbClr val="A9BEFF"/>
                </a:solidFill>
                <a:latin typeface="Montserrat Bold"/>
                <a:sym typeface="Montserrat Bold"/>
              </a:endParaRPr>
            </a:p>
          </p:txBody>
        </p:sp>
        <p:sp>
          <p:nvSpPr>
            <p:cNvPr id="16" name="TextBox 52">
              <a:extLst>
                <a:ext uri="{FF2B5EF4-FFF2-40B4-BE49-F238E27FC236}">
                  <a16:creationId xmlns:a16="http://schemas.microsoft.com/office/drawing/2014/main" id="{1C2AB755-304D-EFC6-650C-DB8FB7D9FAA2}"/>
                </a:ext>
              </a:extLst>
            </p:cNvPr>
            <p:cNvSpPr txBox="1"/>
            <p:nvPr/>
          </p:nvSpPr>
          <p:spPr>
            <a:xfrm>
              <a:off x="6932958" y="2824148"/>
              <a:ext cx="1910066" cy="179536"/>
            </a:xfrm>
            <a:prstGeom prst="rect">
              <a:avLst/>
            </a:prstGeom>
          </p:spPr>
          <p:txBody>
            <a:bodyPr wrap="square" lIns="0" tIns="0" rIns="0" bIns="0" rtlCol="0" anchor="t">
              <a:spAutoFit/>
            </a:bodyPr>
            <a:lstStyle>
              <a:defPPr>
                <a:defRPr lang="en-US"/>
              </a:defPPr>
              <a:lvl1pPr>
                <a:lnSpc>
                  <a:spcPts val="1400"/>
                </a:lnSpc>
                <a:spcBef>
                  <a:spcPct val="0"/>
                </a:spcBef>
                <a:defRPr sz="1300">
                  <a:solidFill>
                    <a:schemeClr val="bg1"/>
                  </a:solidFill>
                  <a:latin typeface="Montserrat Bold"/>
                  <a:ea typeface="Montserrat Bold"/>
                  <a:cs typeface="Montserrat Bold"/>
                </a:defRPr>
              </a:lvl1pPr>
            </a:lstStyle>
            <a:p>
              <a:r>
                <a:rPr lang="en-US" dirty="0">
                  <a:solidFill>
                    <a:srgbClr val="A9BEFF"/>
                  </a:solidFill>
                  <a:sym typeface="Montserrat Bold"/>
                </a:rPr>
                <a:t>Regenerated Carbon</a:t>
              </a:r>
            </a:p>
          </p:txBody>
        </p:sp>
        <p:sp>
          <p:nvSpPr>
            <p:cNvPr id="17" name="TextBox 52">
              <a:extLst>
                <a:ext uri="{FF2B5EF4-FFF2-40B4-BE49-F238E27FC236}">
                  <a16:creationId xmlns:a16="http://schemas.microsoft.com/office/drawing/2014/main" id="{AE78E6B6-F0AA-222F-5E9B-E512A77AF397}"/>
                </a:ext>
              </a:extLst>
            </p:cNvPr>
            <p:cNvSpPr txBox="1"/>
            <p:nvPr/>
          </p:nvSpPr>
          <p:spPr>
            <a:xfrm>
              <a:off x="7113108" y="5641097"/>
              <a:ext cx="2390969" cy="224933"/>
            </a:xfrm>
            <a:prstGeom prst="rect">
              <a:avLst/>
            </a:prstGeom>
          </p:spPr>
          <p:txBody>
            <a:bodyPr wrap="square" lIns="0" tIns="0" rIns="0" bIns="0" rtlCol="0" anchor="t">
              <a:spAutoFit/>
            </a:bodyPr>
            <a:lstStyle/>
            <a:p>
              <a:pPr>
                <a:lnSpc>
                  <a:spcPts val="1912"/>
                </a:lnSpc>
                <a:spcBef>
                  <a:spcPct val="0"/>
                </a:spcBef>
              </a:pPr>
              <a:r>
                <a:rPr lang="en-US" sz="1300" b="1" dirty="0">
                  <a:solidFill>
                    <a:schemeClr val="bg1"/>
                  </a:solidFill>
                  <a:latin typeface="Montserrat Bold"/>
                  <a:ea typeface="Montserrat Bold"/>
                  <a:cs typeface="Montserrat Bold"/>
                  <a:sym typeface="Montserrat Bold"/>
                </a:rPr>
                <a:t>ELECTROWINNING</a:t>
              </a:r>
              <a:endParaRPr lang="en-US" sz="1300" b="1" dirty="0">
                <a:solidFill>
                  <a:schemeClr val="bg1"/>
                </a:solidFill>
                <a:latin typeface="Montserrat Bold"/>
                <a:sym typeface="Montserrat Bold"/>
              </a:endParaRPr>
            </a:p>
          </p:txBody>
        </p:sp>
        <p:sp>
          <p:nvSpPr>
            <p:cNvPr id="18" name="TextBox 52">
              <a:extLst>
                <a:ext uri="{FF2B5EF4-FFF2-40B4-BE49-F238E27FC236}">
                  <a16:creationId xmlns:a16="http://schemas.microsoft.com/office/drawing/2014/main" id="{6C92BBE7-2691-CA4E-1C15-C736180DC090}"/>
                </a:ext>
              </a:extLst>
            </p:cNvPr>
            <p:cNvSpPr txBox="1"/>
            <p:nvPr/>
          </p:nvSpPr>
          <p:spPr>
            <a:xfrm>
              <a:off x="5829949" y="5645810"/>
              <a:ext cx="2390969" cy="224933"/>
            </a:xfrm>
            <a:prstGeom prst="rect">
              <a:avLst/>
            </a:prstGeom>
          </p:spPr>
          <p:txBody>
            <a:bodyPr wrap="square" lIns="0" tIns="0" rIns="0" bIns="0" rtlCol="0" anchor="t">
              <a:spAutoFit/>
            </a:bodyPr>
            <a:lstStyle/>
            <a:p>
              <a:pPr>
                <a:lnSpc>
                  <a:spcPts val="1912"/>
                </a:lnSpc>
                <a:spcBef>
                  <a:spcPct val="0"/>
                </a:spcBef>
              </a:pPr>
              <a:r>
                <a:rPr lang="en-US" sz="1300" b="1" dirty="0">
                  <a:solidFill>
                    <a:schemeClr val="bg1"/>
                  </a:solidFill>
                  <a:latin typeface="Montserrat Bold"/>
                  <a:ea typeface="Montserrat Bold"/>
                  <a:cs typeface="Montserrat Bold"/>
                  <a:sym typeface="Montserrat Bold"/>
                </a:rPr>
                <a:t>SMELTING</a:t>
              </a:r>
              <a:endParaRPr lang="en-US" sz="1300" b="1" dirty="0">
                <a:solidFill>
                  <a:schemeClr val="bg1"/>
                </a:solidFill>
                <a:latin typeface="Montserrat Bold"/>
                <a:sym typeface="Montserrat Bold"/>
              </a:endParaRPr>
            </a:p>
          </p:txBody>
        </p:sp>
        <p:sp>
          <p:nvSpPr>
            <p:cNvPr id="19" name="TextBox 18">
              <a:extLst>
                <a:ext uri="{FF2B5EF4-FFF2-40B4-BE49-F238E27FC236}">
                  <a16:creationId xmlns:a16="http://schemas.microsoft.com/office/drawing/2014/main" id="{2A6A235E-2F81-3681-41BD-68D30F1417DD}"/>
                </a:ext>
              </a:extLst>
            </p:cNvPr>
            <p:cNvSpPr txBox="1"/>
            <p:nvPr/>
          </p:nvSpPr>
          <p:spPr>
            <a:xfrm>
              <a:off x="4555405" y="6020047"/>
              <a:ext cx="1366128" cy="179536"/>
            </a:xfrm>
            <a:prstGeom prst="rect">
              <a:avLst/>
            </a:prstGeom>
          </p:spPr>
          <p:txBody>
            <a:bodyPr wrap="square" lIns="0" tIns="0" rIns="0" bIns="0" rtlCol="0" anchor="t">
              <a:spAutoFit/>
            </a:bodyPr>
            <a:lstStyle>
              <a:defPPr>
                <a:defRPr lang="en-US"/>
              </a:defPPr>
              <a:lvl1pPr>
                <a:lnSpc>
                  <a:spcPts val="1400"/>
                </a:lnSpc>
                <a:spcBef>
                  <a:spcPct val="0"/>
                </a:spcBef>
                <a:defRPr sz="1300">
                  <a:solidFill>
                    <a:schemeClr val="bg1"/>
                  </a:solidFill>
                  <a:latin typeface="Montserrat Bold"/>
                  <a:ea typeface="Montserrat Bold"/>
                  <a:cs typeface="Montserrat Bold"/>
                </a:defRPr>
              </a:lvl1pPr>
            </a:lstStyle>
            <a:p>
              <a:r>
                <a:rPr lang="en-US" dirty="0">
                  <a:sym typeface="Montserrat Bold"/>
                </a:rPr>
                <a:t>Gold Dore</a:t>
              </a:r>
            </a:p>
          </p:txBody>
        </p:sp>
        <p:sp>
          <p:nvSpPr>
            <p:cNvPr id="21" name="TextBox 52">
              <a:extLst>
                <a:ext uri="{FF2B5EF4-FFF2-40B4-BE49-F238E27FC236}">
                  <a16:creationId xmlns:a16="http://schemas.microsoft.com/office/drawing/2014/main" id="{2012F5F9-7457-D321-3DB5-E7BBEF6051D5}"/>
                </a:ext>
              </a:extLst>
            </p:cNvPr>
            <p:cNvSpPr txBox="1"/>
            <p:nvPr/>
          </p:nvSpPr>
          <p:spPr>
            <a:xfrm>
              <a:off x="1873990" y="5222501"/>
              <a:ext cx="2390969" cy="224933"/>
            </a:xfrm>
            <a:prstGeom prst="rect">
              <a:avLst/>
            </a:prstGeom>
          </p:spPr>
          <p:txBody>
            <a:bodyPr wrap="square" lIns="0" tIns="0" rIns="0" bIns="0" rtlCol="0" anchor="t">
              <a:spAutoFit/>
            </a:bodyPr>
            <a:lstStyle/>
            <a:p>
              <a:pPr>
                <a:lnSpc>
                  <a:spcPts val="1912"/>
                </a:lnSpc>
                <a:spcBef>
                  <a:spcPct val="0"/>
                </a:spcBef>
              </a:pPr>
              <a:r>
                <a:rPr lang="en-US" sz="1300" b="1" dirty="0">
                  <a:solidFill>
                    <a:schemeClr val="bg1"/>
                  </a:solidFill>
                  <a:latin typeface="Montserrat Bold"/>
                  <a:ea typeface="Montserrat Bold"/>
                  <a:cs typeface="Montserrat Bold"/>
                  <a:sym typeface="Montserrat Bold"/>
                </a:rPr>
                <a:t>TAILINGS</a:t>
              </a:r>
              <a:endParaRPr lang="en-US" sz="1300" b="1" dirty="0">
                <a:solidFill>
                  <a:schemeClr val="bg1"/>
                </a:solidFill>
                <a:latin typeface="Montserrat Bold"/>
                <a:sym typeface="Montserrat Bold"/>
              </a:endParaRPr>
            </a:p>
          </p:txBody>
        </p:sp>
        <p:sp>
          <p:nvSpPr>
            <p:cNvPr id="22" name="TextBox 52">
              <a:extLst>
                <a:ext uri="{FF2B5EF4-FFF2-40B4-BE49-F238E27FC236}">
                  <a16:creationId xmlns:a16="http://schemas.microsoft.com/office/drawing/2014/main" id="{4D75A08B-098E-61AC-138B-AA88D79D3BAE}"/>
                </a:ext>
              </a:extLst>
            </p:cNvPr>
            <p:cNvSpPr txBox="1"/>
            <p:nvPr/>
          </p:nvSpPr>
          <p:spPr>
            <a:xfrm>
              <a:off x="2511543" y="4807548"/>
              <a:ext cx="713472" cy="202684"/>
            </a:xfrm>
            <a:prstGeom prst="rect">
              <a:avLst/>
            </a:prstGeom>
          </p:spPr>
          <p:txBody>
            <a:bodyPr wrap="square" lIns="0" tIns="0" rIns="0" bIns="0" rtlCol="0" anchor="t">
              <a:spAutoFit/>
            </a:bodyPr>
            <a:lstStyle>
              <a:defPPr>
                <a:defRPr lang="en-US"/>
              </a:defPPr>
              <a:lvl1pPr>
                <a:lnSpc>
                  <a:spcPts val="1700"/>
                </a:lnSpc>
                <a:spcBef>
                  <a:spcPct val="0"/>
                </a:spcBef>
                <a:defRPr sz="1300" b="1">
                  <a:solidFill>
                    <a:schemeClr val="bg1"/>
                  </a:solidFill>
                  <a:latin typeface="Montserrat Bold"/>
                  <a:ea typeface="Montserrat Bold"/>
                  <a:cs typeface="Montserrat Bold"/>
                </a:defRPr>
              </a:lvl1pPr>
            </a:lstStyle>
            <a:p>
              <a:r>
                <a:rPr lang="en-US" sz="1100" dirty="0">
                  <a:solidFill>
                    <a:schemeClr val="tx1"/>
                  </a:solidFill>
                  <a:sym typeface="Montserrat Bold"/>
                </a:rPr>
                <a:t>SCREENS</a:t>
              </a:r>
            </a:p>
          </p:txBody>
        </p:sp>
        <p:sp>
          <p:nvSpPr>
            <p:cNvPr id="23" name="TextBox 52">
              <a:extLst>
                <a:ext uri="{FF2B5EF4-FFF2-40B4-BE49-F238E27FC236}">
                  <a16:creationId xmlns:a16="http://schemas.microsoft.com/office/drawing/2014/main" id="{CBCCD0E6-C7E1-FBD6-B852-1B5E46B4760A}"/>
                </a:ext>
              </a:extLst>
            </p:cNvPr>
            <p:cNvSpPr txBox="1"/>
            <p:nvPr/>
          </p:nvSpPr>
          <p:spPr>
            <a:xfrm>
              <a:off x="5837900" y="3984202"/>
              <a:ext cx="713472" cy="202684"/>
            </a:xfrm>
            <a:prstGeom prst="rect">
              <a:avLst/>
            </a:prstGeom>
          </p:spPr>
          <p:txBody>
            <a:bodyPr wrap="square" lIns="0" tIns="0" rIns="0" bIns="0" rtlCol="0" anchor="t">
              <a:spAutoFit/>
            </a:bodyPr>
            <a:lstStyle>
              <a:defPPr>
                <a:defRPr lang="en-US"/>
              </a:defPPr>
              <a:lvl1pPr>
                <a:lnSpc>
                  <a:spcPts val="1700"/>
                </a:lnSpc>
                <a:spcBef>
                  <a:spcPct val="0"/>
                </a:spcBef>
                <a:defRPr sz="1300" b="1">
                  <a:solidFill>
                    <a:schemeClr val="bg1"/>
                  </a:solidFill>
                  <a:latin typeface="Montserrat Bold"/>
                  <a:ea typeface="Montserrat Bold"/>
                  <a:cs typeface="Montserrat Bold"/>
                </a:defRPr>
              </a:lvl1pPr>
            </a:lstStyle>
            <a:p>
              <a:r>
                <a:rPr lang="en-US" sz="1100" dirty="0">
                  <a:solidFill>
                    <a:schemeClr val="tx1"/>
                  </a:solidFill>
                  <a:sym typeface="Montserrat Bold"/>
                </a:rPr>
                <a:t>SCREENS</a:t>
              </a:r>
            </a:p>
          </p:txBody>
        </p:sp>
        <p:sp>
          <p:nvSpPr>
            <p:cNvPr id="28" name="TextBox 52">
              <a:extLst>
                <a:ext uri="{FF2B5EF4-FFF2-40B4-BE49-F238E27FC236}">
                  <a16:creationId xmlns:a16="http://schemas.microsoft.com/office/drawing/2014/main" id="{764EED7F-8137-564F-AB92-FD7FE659F934}"/>
                </a:ext>
              </a:extLst>
            </p:cNvPr>
            <p:cNvSpPr txBox="1"/>
            <p:nvPr/>
          </p:nvSpPr>
          <p:spPr>
            <a:xfrm>
              <a:off x="3069474" y="4244423"/>
              <a:ext cx="1725028" cy="179536"/>
            </a:xfrm>
            <a:prstGeom prst="rect">
              <a:avLst/>
            </a:prstGeom>
          </p:spPr>
          <p:txBody>
            <a:bodyPr wrap="square" lIns="0" tIns="0" rIns="0" bIns="0" rtlCol="0" anchor="t">
              <a:spAutoFit/>
            </a:bodyPr>
            <a:lstStyle/>
            <a:p>
              <a:pPr>
                <a:lnSpc>
                  <a:spcPts val="1400"/>
                </a:lnSpc>
                <a:spcBef>
                  <a:spcPct val="0"/>
                </a:spcBef>
              </a:pPr>
              <a:r>
                <a:rPr lang="en-US" sz="1300" dirty="0">
                  <a:solidFill>
                    <a:srgbClr val="A9BEFF"/>
                  </a:solidFill>
                  <a:latin typeface="Montserrat Bold"/>
                  <a:ea typeface="Montserrat Bold"/>
                  <a:cs typeface="Montserrat Bold"/>
                  <a:sym typeface="Montserrat Bold"/>
                </a:rPr>
                <a:t>Pulp Advance</a:t>
              </a:r>
              <a:endParaRPr lang="en-US" sz="1300" dirty="0">
                <a:solidFill>
                  <a:srgbClr val="A9BEFF"/>
                </a:solidFill>
                <a:latin typeface="Montserrat Bold"/>
                <a:sym typeface="Montserrat Bold"/>
              </a:endParaRPr>
            </a:p>
          </p:txBody>
        </p:sp>
        <p:sp>
          <p:nvSpPr>
            <p:cNvPr id="29" name="TextBox 52">
              <a:extLst>
                <a:ext uri="{FF2B5EF4-FFF2-40B4-BE49-F238E27FC236}">
                  <a16:creationId xmlns:a16="http://schemas.microsoft.com/office/drawing/2014/main" id="{4055C337-C7C0-BBE0-090B-75A7404F63FE}"/>
                </a:ext>
              </a:extLst>
            </p:cNvPr>
            <p:cNvSpPr txBox="1"/>
            <p:nvPr/>
          </p:nvSpPr>
          <p:spPr>
            <a:xfrm>
              <a:off x="1910295" y="3938537"/>
              <a:ext cx="1725028" cy="359073"/>
            </a:xfrm>
            <a:prstGeom prst="rect">
              <a:avLst/>
            </a:prstGeom>
          </p:spPr>
          <p:txBody>
            <a:bodyPr wrap="square" lIns="0" tIns="0" rIns="0" bIns="0" rtlCol="0" anchor="t">
              <a:spAutoFit/>
            </a:bodyPr>
            <a:lstStyle/>
            <a:p>
              <a:pPr>
                <a:lnSpc>
                  <a:spcPts val="1400"/>
                </a:lnSpc>
                <a:spcBef>
                  <a:spcPct val="0"/>
                </a:spcBef>
              </a:pPr>
              <a:r>
                <a:rPr lang="en-US" sz="1300" dirty="0">
                  <a:solidFill>
                    <a:srgbClr val="A9BEFF"/>
                  </a:solidFill>
                  <a:latin typeface="Montserrat Bold"/>
                  <a:ea typeface="Montserrat Bold"/>
                  <a:cs typeface="Montserrat Bold"/>
                  <a:sym typeface="Montserrat Bold"/>
                </a:rPr>
                <a:t>Interstage </a:t>
              </a:r>
            </a:p>
            <a:p>
              <a:pPr>
                <a:lnSpc>
                  <a:spcPts val="1400"/>
                </a:lnSpc>
                <a:spcBef>
                  <a:spcPct val="0"/>
                </a:spcBef>
              </a:pPr>
              <a:r>
                <a:rPr lang="en-US" sz="1300" dirty="0">
                  <a:solidFill>
                    <a:srgbClr val="A9BEFF"/>
                  </a:solidFill>
                  <a:latin typeface="Montserrat Bold"/>
                  <a:ea typeface="Montserrat Bold"/>
                  <a:cs typeface="Montserrat Bold"/>
                  <a:sym typeface="Montserrat Bold"/>
                </a:rPr>
                <a:t>Screens </a:t>
              </a:r>
              <a:endParaRPr lang="en-US" sz="1300" dirty="0">
                <a:solidFill>
                  <a:srgbClr val="A9BEFF"/>
                </a:solidFill>
                <a:latin typeface="Montserrat Bold"/>
                <a:sym typeface="Montserrat Bold"/>
              </a:endParaRPr>
            </a:p>
          </p:txBody>
        </p:sp>
        <p:sp>
          <p:nvSpPr>
            <p:cNvPr id="30" name="TextBox 52">
              <a:extLst>
                <a:ext uri="{FF2B5EF4-FFF2-40B4-BE49-F238E27FC236}">
                  <a16:creationId xmlns:a16="http://schemas.microsoft.com/office/drawing/2014/main" id="{A95F1BD6-4708-5873-7121-726AF97699D4}"/>
                </a:ext>
              </a:extLst>
            </p:cNvPr>
            <p:cNvSpPr txBox="1"/>
            <p:nvPr/>
          </p:nvSpPr>
          <p:spPr>
            <a:xfrm>
              <a:off x="3670388" y="2798780"/>
              <a:ext cx="1725028" cy="179536"/>
            </a:xfrm>
            <a:prstGeom prst="rect">
              <a:avLst/>
            </a:prstGeom>
          </p:spPr>
          <p:txBody>
            <a:bodyPr wrap="square" lIns="0" tIns="0" rIns="0" bIns="0" rtlCol="0" anchor="t">
              <a:spAutoFit/>
            </a:bodyPr>
            <a:lstStyle/>
            <a:p>
              <a:pPr>
                <a:lnSpc>
                  <a:spcPts val="1400"/>
                </a:lnSpc>
                <a:spcBef>
                  <a:spcPct val="0"/>
                </a:spcBef>
              </a:pPr>
              <a:r>
                <a:rPr lang="en-US" sz="1300" dirty="0">
                  <a:solidFill>
                    <a:srgbClr val="A9BEFF"/>
                  </a:solidFill>
                  <a:latin typeface="Montserrat Bold"/>
                  <a:ea typeface="Montserrat Bold"/>
                  <a:cs typeface="Montserrat Bold"/>
                  <a:sym typeface="Montserrat Bold"/>
                </a:rPr>
                <a:t>Carbon Advance</a:t>
              </a:r>
              <a:endParaRPr lang="en-US" sz="1300" dirty="0">
                <a:solidFill>
                  <a:srgbClr val="A9BEFF"/>
                </a:solidFill>
                <a:latin typeface="Montserrat Bold"/>
                <a:sym typeface="Montserrat Bold"/>
              </a:endParaRPr>
            </a:p>
          </p:txBody>
        </p:sp>
        <p:sp>
          <p:nvSpPr>
            <p:cNvPr id="37" name="TextBox 52">
              <a:extLst>
                <a:ext uri="{FF2B5EF4-FFF2-40B4-BE49-F238E27FC236}">
                  <a16:creationId xmlns:a16="http://schemas.microsoft.com/office/drawing/2014/main" id="{48A90FFA-7A6C-2D2A-AC11-B3800BC8ADE8}"/>
                </a:ext>
              </a:extLst>
            </p:cNvPr>
            <p:cNvSpPr txBox="1"/>
            <p:nvPr/>
          </p:nvSpPr>
          <p:spPr>
            <a:xfrm>
              <a:off x="3921554" y="2969727"/>
              <a:ext cx="1725028" cy="167803"/>
            </a:xfrm>
            <a:prstGeom prst="rect">
              <a:avLst/>
            </a:prstGeom>
          </p:spPr>
          <p:txBody>
            <a:bodyPr wrap="square" lIns="0" tIns="0" rIns="0" bIns="0" rtlCol="0" anchor="t">
              <a:spAutoFit/>
            </a:bodyPr>
            <a:lstStyle/>
            <a:p>
              <a:pPr>
                <a:lnSpc>
                  <a:spcPts val="1400"/>
                </a:lnSpc>
                <a:spcBef>
                  <a:spcPct val="0"/>
                </a:spcBef>
              </a:pPr>
              <a:r>
                <a:rPr lang="en-US" sz="1050" i="1" spc="-60" dirty="0">
                  <a:solidFill>
                    <a:schemeClr val="bg1"/>
                  </a:solidFill>
                  <a:latin typeface="Montserrat Bold"/>
                  <a:ea typeface="Montserrat Bold"/>
                  <a:cs typeface="Montserrat Bold"/>
                  <a:sym typeface="Montserrat Bold"/>
                </a:rPr>
                <a:t>Transfer Pumps</a:t>
              </a:r>
              <a:endParaRPr lang="en-US" sz="1050" i="1" spc="-60" dirty="0">
                <a:solidFill>
                  <a:schemeClr val="bg1"/>
                </a:solidFill>
                <a:latin typeface="Montserrat Bold"/>
                <a:sym typeface="Montserrat Bold"/>
              </a:endParaRPr>
            </a:p>
          </p:txBody>
        </p:sp>
        <p:sp>
          <p:nvSpPr>
            <p:cNvPr id="38" name="TextBox 52">
              <a:extLst>
                <a:ext uri="{FF2B5EF4-FFF2-40B4-BE49-F238E27FC236}">
                  <a16:creationId xmlns:a16="http://schemas.microsoft.com/office/drawing/2014/main" id="{27A8644F-F597-21ED-DE17-611F008AFCF4}"/>
                </a:ext>
              </a:extLst>
            </p:cNvPr>
            <p:cNvSpPr txBox="1"/>
            <p:nvPr/>
          </p:nvSpPr>
          <p:spPr>
            <a:xfrm>
              <a:off x="3466240" y="2522584"/>
              <a:ext cx="2133324" cy="179536"/>
            </a:xfrm>
            <a:prstGeom prst="rect">
              <a:avLst/>
            </a:prstGeom>
          </p:spPr>
          <p:txBody>
            <a:bodyPr wrap="square" lIns="0" tIns="0" rIns="0" bIns="0" rtlCol="0" anchor="t">
              <a:spAutoFit/>
            </a:bodyPr>
            <a:lstStyle/>
            <a:p>
              <a:pPr>
                <a:lnSpc>
                  <a:spcPts val="1400"/>
                </a:lnSpc>
                <a:spcBef>
                  <a:spcPct val="0"/>
                </a:spcBef>
              </a:pPr>
              <a:r>
                <a:rPr lang="en-US" sz="1300" dirty="0">
                  <a:solidFill>
                    <a:srgbClr val="A9BEFF"/>
                  </a:solidFill>
                  <a:latin typeface="Montserrat Bold"/>
                  <a:ea typeface="Montserrat Bold"/>
                  <a:cs typeface="Montserrat Bold"/>
                  <a:sym typeface="Montserrat Bold"/>
                </a:rPr>
                <a:t>Cyanide &amp; other reagents</a:t>
              </a:r>
              <a:endParaRPr lang="en-US" sz="1300" dirty="0">
                <a:solidFill>
                  <a:srgbClr val="A9BEFF"/>
                </a:solidFill>
                <a:latin typeface="Montserrat Bold"/>
                <a:sym typeface="Montserrat Bold"/>
              </a:endParaRPr>
            </a:p>
          </p:txBody>
        </p:sp>
        <p:sp>
          <p:nvSpPr>
            <p:cNvPr id="39" name="TextBox 52">
              <a:extLst>
                <a:ext uri="{FF2B5EF4-FFF2-40B4-BE49-F238E27FC236}">
                  <a16:creationId xmlns:a16="http://schemas.microsoft.com/office/drawing/2014/main" id="{437C6645-C768-6C60-633A-75965B4866D6}"/>
                </a:ext>
              </a:extLst>
            </p:cNvPr>
            <p:cNvSpPr txBox="1"/>
            <p:nvPr/>
          </p:nvSpPr>
          <p:spPr>
            <a:xfrm>
              <a:off x="1291183" y="2733634"/>
              <a:ext cx="1725028" cy="359073"/>
            </a:xfrm>
            <a:prstGeom prst="rect">
              <a:avLst/>
            </a:prstGeom>
          </p:spPr>
          <p:txBody>
            <a:bodyPr wrap="square" lIns="0" tIns="0" rIns="0" bIns="0" rtlCol="0" anchor="t">
              <a:spAutoFit/>
            </a:bodyPr>
            <a:lstStyle/>
            <a:p>
              <a:pPr>
                <a:lnSpc>
                  <a:spcPts val="1400"/>
                </a:lnSpc>
                <a:spcBef>
                  <a:spcPct val="0"/>
                </a:spcBef>
              </a:pPr>
              <a:r>
                <a:rPr lang="en-US" sz="1300" dirty="0">
                  <a:solidFill>
                    <a:srgbClr val="A9BEFF"/>
                  </a:solidFill>
                  <a:latin typeface="Montserrat Bold"/>
                  <a:ea typeface="Montserrat Bold"/>
                  <a:cs typeface="Montserrat Bold"/>
                  <a:sym typeface="Montserrat Bold"/>
                </a:rPr>
                <a:t>Desalination </a:t>
              </a:r>
            </a:p>
            <a:p>
              <a:pPr>
                <a:lnSpc>
                  <a:spcPts val="1400"/>
                </a:lnSpc>
                <a:spcBef>
                  <a:spcPct val="0"/>
                </a:spcBef>
              </a:pPr>
              <a:r>
                <a:rPr lang="en-US" sz="1300" dirty="0">
                  <a:solidFill>
                    <a:srgbClr val="A9BEFF"/>
                  </a:solidFill>
                  <a:latin typeface="Montserrat Bold"/>
                  <a:ea typeface="Montserrat Bold"/>
                  <a:cs typeface="Montserrat Bold"/>
                  <a:sym typeface="Montserrat Bold"/>
                </a:rPr>
                <a:t>plant</a:t>
              </a:r>
              <a:endParaRPr lang="en-US" sz="1300" dirty="0">
                <a:solidFill>
                  <a:srgbClr val="A9BEFF"/>
                </a:solidFill>
                <a:latin typeface="Montserrat Bold"/>
                <a:sym typeface="Montserrat Bold"/>
              </a:endParaRPr>
            </a:p>
          </p:txBody>
        </p:sp>
      </p:grpSp>
      <p:sp>
        <p:nvSpPr>
          <p:cNvPr id="42" name="TextBox 41">
            <a:extLst>
              <a:ext uri="{FF2B5EF4-FFF2-40B4-BE49-F238E27FC236}">
                <a16:creationId xmlns:a16="http://schemas.microsoft.com/office/drawing/2014/main" id="{F8B2F56E-B2B5-7617-1F2D-1292A51FF49B}"/>
              </a:ext>
            </a:extLst>
          </p:cNvPr>
          <p:cNvSpPr txBox="1"/>
          <p:nvPr/>
        </p:nvSpPr>
        <p:spPr>
          <a:xfrm>
            <a:off x="285311" y="6321690"/>
            <a:ext cx="5095293" cy="341480"/>
          </a:xfrm>
          <a:prstGeom prst="rect">
            <a:avLst/>
          </a:prstGeom>
          <a:noFill/>
        </p:spPr>
        <p:txBody>
          <a:bodyPr wrap="square" lIns="0" tIns="0" rIns="0" bIns="0" rtlCol="0" anchor="t">
            <a:noAutofit/>
          </a:bodyPr>
          <a:lstStyle/>
          <a:p>
            <a:r>
              <a:rPr lang="en-AU" sz="600" dirty="0">
                <a:solidFill>
                  <a:schemeClr val="bg1"/>
                </a:solidFill>
                <a:latin typeface="Montserrat" panose="00000500000000000000" pitchFamily="2" charset="0"/>
              </a:rPr>
              <a:t>Schematic representation of expected CIP processing route. </a:t>
            </a:r>
          </a:p>
        </p:txBody>
      </p:sp>
    </p:spTree>
    <p:extLst>
      <p:ext uri="{BB962C8B-B14F-4D97-AF65-F5344CB8AC3E}">
        <p14:creationId xmlns:p14="http://schemas.microsoft.com/office/powerpoint/2010/main" val="352215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AF7AC-83AA-705C-4D9D-3F3E573C4DE0}"/>
            </a:ext>
          </a:extLst>
        </p:cNvPr>
        <p:cNvGrpSpPr/>
        <p:nvPr/>
      </p:nvGrpSpPr>
      <p:grpSpPr>
        <a:xfrm>
          <a:off x="0" y="0"/>
          <a:ext cx="0" cy="0"/>
          <a:chOff x="0" y="0"/>
          <a:chExt cx="0" cy="0"/>
        </a:xfrm>
      </p:grpSpPr>
      <p:sp>
        <p:nvSpPr>
          <p:cNvPr id="11" name="Freeform 6">
            <a:extLst>
              <a:ext uri="{FF2B5EF4-FFF2-40B4-BE49-F238E27FC236}">
                <a16:creationId xmlns:a16="http://schemas.microsoft.com/office/drawing/2014/main" id="{4D924FA4-C5DC-8D70-F810-DFBEC26AD328}"/>
              </a:ext>
            </a:extLst>
          </p:cNvPr>
          <p:cNvSpPr/>
          <p:nvPr/>
        </p:nvSpPr>
        <p:spPr>
          <a:xfrm>
            <a:off x="295481" y="1229855"/>
            <a:ext cx="5649701" cy="346395"/>
          </a:xfrm>
          <a:prstGeom prst="round1Rect">
            <a:avLst/>
          </a:prstGeom>
          <a:solidFill>
            <a:srgbClr val="1E3363"/>
          </a:solidFill>
        </p:spPr>
        <p:txBody>
          <a:bodyPr lIns="288000" anchor="ctr"/>
          <a:lstStyle/>
          <a:p>
            <a:endParaRPr lang="en-AU" sz="1950" b="1" dirty="0">
              <a:solidFill>
                <a:srgbClr val="FFFFFF"/>
              </a:solidFill>
              <a:latin typeface="Montserrat Bold"/>
            </a:endParaRPr>
          </a:p>
        </p:txBody>
      </p:sp>
      <p:sp>
        <p:nvSpPr>
          <p:cNvPr id="9" name="AutoShape 17">
            <a:extLst>
              <a:ext uri="{FF2B5EF4-FFF2-40B4-BE49-F238E27FC236}">
                <a16:creationId xmlns:a16="http://schemas.microsoft.com/office/drawing/2014/main" id="{1BD39488-1FEE-9070-2524-537EC7C7EA78}"/>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4" name="TextBox 26">
            <a:extLst>
              <a:ext uri="{FF2B5EF4-FFF2-40B4-BE49-F238E27FC236}">
                <a16:creationId xmlns:a16="http://schemas.microsoft.com/office/drawing/2014/main" id="{A8A1C24A-BF05-7CF5-CA16-3EEFF72A29AB}"/>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DETAILED COST ANALYSIS</a:t>
            </a:r>
          </a:p>
        </p:txBody>
      </p:sp>
      <p:sp>
        <p:nvSpPr>
          <p:cNvPr id="15" name="TextBox 50">
            <a:extLst>
              <a:ext uri="{FF2B5EF4-FFF2-40B4-BE49-F238E27FC236}">
                <a16:creationId xmlns:a16="http://schemas.microsoft.com/office/drawing/2014/main" id="{B819E433-D911-0BA5-D0F6-81D732746F20}"/>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LOW UPFRONT CAPITAL BURDEN</a:t>
            </a:r>
          </a:p>
        </p:txBody>
      </p:sp>
      <p:sp>
        <p:nvSpPr>
          <p:cNvPr id="17" name="Slide Number Placeholder 3">
            <a:extLst>
              <a:ext uri="{FF2B5EF4-FFF2-40B4-BE49-F238E27FC236}">
                <a16:creationId xmlns:a16="http://schemas.microsoft.com/office/drawing/2014/main" id="{C3E1FE91-5529-0CBA-9D87-529784F28C35}"/>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14</a:t>
            </a:fld>
            <a:endParaRPr lang="en-AU" dirty="0"/>
          </a:p>
        </p:txBody>
      </p:sp>
      <p:sp>
        <p:nvSpPr>
          <p:cNvPr id="18" name="TextBox 17">
            <a:extLst>
              <a:ext uri="{FF2B5EF4-FFF2-40B4-BE49-F238E27FC236}">
                <a16:creationId xmlns:a16="http://schemas.microsoft.com/office/drawing/2014/main" id="{B4637E72-8880-D35F-6DD6-D815CA15215E}"/>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24" name="Freeform 6">
            <a:extLst>
              <a:ext uri="{FF2B5EF4-FFF2-40B4-BE49-F238E27FC236}">
                <a16:creationId xmlns:a16="http://schemas.microsoft.com/office/drawing/2014/main" id="{E9CC4BDC-F419-ACBB-8AC8-AB34D4F19A9F}"/>
              </a:ext>
            </a:extLst>
          </p:cNvPr>
          <p:cNvSpPr/>
          <p:nvPr/>
        </p:nvSpPr>
        <p:spPr>
          <a:xfrm>
            <a:off x="6102540" y="1229855"/>
            <a:ext cx="5649701" cy="346395"/>
          </a:xfrm>
          <a:prstGeom prst="round1Rect">
            <a:avLst/>
          </a:prstGeom>
          <a:solidFill>
            <a:srgbClr val="1E3363"/>
          </a:solidFill>
        </p:spPr>
        <p:txBody>
          <a:bodyPr lIns="108000" anchor="ctr"/>
          <a:lstStyle/>
          <a:p>
            <a:r>
              <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Development Plan At US$2,750 at 0.40g/t Au</a:t>
            </a:r>
          </a:p>
        </p:txBody>
      </p:sp>
      <p:graphicFrame>
        <p:nvGraphicFramePr>
          <p:cNvPr id="25" name="Table 24">
            <a:extLst>
              <a:ext uri="{FF2B5EF4-FFF2-40B4-BE49-F238E27FC236}">
                <a16:creationId xmlns:a16="http://schemas.microsoft.com/office/drawing/2014/main" id="{81E852DA-CFA2-0A8E-4CE6-AFBBFAEF0D72}"/>
              </a:ext>
            </a:extLst>
          </p:cNvPr>
          <p:cNvGraphicFramePr>
            <a:graphicFrameLocks noGrp="1"/>
          </p:cNvGraphicFramePr>
          <p:nvPr/>
        </p:nvGraphicFramePr>
        <p:xfrm>
          <a:off x="295481" y="1254785"/>
          <a:ext cx="5649703" cy="3274626"/>
        </p:xfrm>
        <a:graphic>
          <a:graphicData uri="http://schemas.openxmlformats.org/drawingml/2006/table">
            <a:tbl>
              <a:tblPr firstRow="1" firstCol="1" bandRow="1"/>
              <a:tblGrid>
                <a:gridCol w="3724166">
                  <a:extLst>
                    <a:ext uri="{9D8B030D-6E8A-4147-A177-3AD203B41FA5}">
                      <a16:colId xmlns:a16="http://schemas.microsoft.com/office/drawing/2014/main" val="1831421286"/>
                    </a:ext>
                  </a:extLst>
                </a:gridCol>
                <a:gridCol w="863342">
                  <a:extLst>
                    <a:ext uri="{9D8B030D-6E8A-4147-A177-3AD203B41FA5}">
                      <a16:colId xmlns:a16="http://schemas.microsoft.com/office/drawing/2014/main" val="1889379919"/>
                    </a:ext>
                  </a:extLst>
                </a:gridCol>
                <a:gridCol w="1062195">
                  <a:extLst>
                    <a:ext uri="{9D8B030D-6E8A-4147-A177-3AD203B41FA5}">
                      <a16:colId xmlns:a16="http://schemas.microsoft.com/office/drawing/2014/main" val="1111020105"/>
                    </a:ext>
                  </a:extLst>
                </a:gridCol>
              </a:tblGrid>
              <a:tr h="326226">
                <a:tc>
                  <a:txBody>
                    <a:bodyPr/>
                    <a:lstStyle/>
                    <a:p>
                      <a:pPr algn="l"/>
                      <a:r>
                        <a:rPr lang="en-AU"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Costs (±</a:t>
                      </a:r>
                      <a:r>
                        <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 </a:t>
                      </a:r>
                      <a:r>
                        <a:rPr lang="en-AU"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35%)</a:t>
                      </a:r>
                      <a:endPar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b="1"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UoM</a:t>
                      </a:r>
                      <a:endParaRPr lang="en-AU" sz="110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100" b="1" kern="12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Outcome</a:t>
                      </a:r>
                      <a:endParaRPr lang="en-AU" sz="1100" b="1" kern="12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7092001"/>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Upfront capital (plant and process infrastructure) </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US$M</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180.1</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20651"/>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Upfront capital (open pit mining)</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US$M</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26.4</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2343656"/>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Upfront capital (pre strip) </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US$M</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41.4</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7333758"/>
                  </a:ext>
                </a:extLst>
              </a:tr>
              <a:tr h="327600">
                <a:tc>
                  <a:txBody>
                    <a:bodyPr/>
                    <a:lstStyle/>
                    <a:p>
                      <a:pPr algn="l">
                        <a:buNone/>
                      </a:pPr>
                      <a:r>
                        <a:rPr lang="en-GB" sz="1000" b="1" kern="1200" dirty="0">
                          <a:solidFill>
                            <a:schemeClr val="tx1"/>
                          </a:solidFill>
                          <a:effectLst/>
                          <a:latin typeface="Montserrat" panose="00000500000000000000" pitchFamily="50" charset="0"/>
                          <a:ea typeface="Calibri" panose="020F0502020204030204" pitchFamily="34" charset="0"/>
                          <a:cs typeface="Cordia New" panose="020B0304020202020204" pitchFamily="34" charset="-34"/>
                        </a:rPr>
                        <a:t>Total upfront capital</a:t>
                      </a:r>
                      <a:endParaRPr lang="en-AU" sz="1000" b="1" kern="1200" dirty="0">
                        <a:solidFill>
                          <a:schemeClr val="tx1"/>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AU" sz="1000" kern="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GB" sz="1000" b="1" dirty="0">
                          <a:effectLst/>
                          <a:latin typeface="Montserrat" panose="00000500000000000000" pitchFamily="50" charset="0"/>
                          <a:ea typeface="Calibri" panose="020F0502020204030204" pitchFamily="34" charset="0"/>
                          <a:cs typeface="Cordia New" panose="020B0304020202020204" pitchFamily="34" charset="-34"/>
                        </a:rPr>
                        <a:t>247.9</a:t>
                      </a:r>
                      <a:endParaRPr lang="en-AU" sz="1000" b="1"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4075928"/>
                  </a:ext>
                </a:extLst>
              </a:tr>
              <a:tr h="327600">
                <a:tc>
                  <a:txBody>
                    <a:bodyPr/>
                    <a:lstStyle/>
                    <a:p>
                      <a:pPr algn="l">
                        <a:buNone/>
                      </a:pPr>
                      <a:r>
                        <a:rPr lang="en-GB" sz="1000" kern="1200" dirty="0">
                          <a:solidFill>
                            <a:schemeClr val="tx1"/>
                          </a:solidFill>
                          <a:effectLst/>
                          <a:latin typeface="Montserrat" panose="00000500000000000000" pitchFamily="50" charset="0"/>
                          <a:ea typeface="Calibri" panose="020F0502020204030204" pitchFamily="34" charset="0"/>
                          <a:cs typeface="Cordia New" panose="020B0304020202020204" pitchFamily="34" charset="-34"/>
                        </a:rPr>
                        <a:t>Sustaining capital</a:t>
                      </a:r>
                      <a:endParaRPr lang="en-AU" sz="1000" kern="1200" dirty="0">
                        <a:solidFill>
                          <a:schemeClr val="tx1"/>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AU" sz="1000" kern="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ontserrat" panose="00000500000000000000" pitchFamily="50" charset="0"/>
                          <a:ea typeface="Calibri" panose="020F0502020204030204" pitchFamily="34" charset="0"/>
                          <a:cs typeface="Cordia New" panose="020B0304020202020204" pitchFamily="34" charset="-34"/>
                        </a:rPr>
                        <a:t>39.7</a:t>
                      </a:r>
                      <a:endParaRPr lang="en-AU" sz="1000" kern="1200" dirty="0">
                        <a:solidFill>
                          <a:schemeClr val="tx1"/>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3480973"/>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Operating costs (mining) </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US$/oz Au </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640</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7412991"/>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Operating costs (processing)</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US$/oz Au</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444</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6534763"/>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Operating costs (general and administration)</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US$/oz Au</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101</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2111622"/>
                  </a:ext>
                </a:extLst>
              </a:tr>
              <a:tr h="327600">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AU" sz="1000" b="1" kern="1200" dirty="0">
                          <a:solidFill>
                            <a:srgbClr val="000000"/>
                          </a:solidFill>
                          <a:effectLst/>
                          <a:latin typeface="Montserrat" panose="00000500000000000000" pitchFamily="50" charset="0"/>
                          <a:ea typeface="Calibri" panose="020F0502020204030204" pitchFamily="34" charset="0"/>
                          <a:cs typeface="Calibri" panose="020F0502020204030204" pitchFamily="34" charset="0"/>
                        </a:rPr>
                        <a:t>AISC (life of mine average)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AU" sz="1000" kern="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US$/oz Au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GB" sz="1000" b="1" dirty="0">
                          <a:effectLst/>
                          <a:latin typeface="Montserrat" panose="00000500000000000000" pitchFamily="50" charset="0"/>
                          <a:ea typeface="Calibri" panose="020F0502020204030204" pitchFamily="34" charset="0"/>
                          <a:cs typeface="Cordia New" panose="020B0304020202020204" pitchFamily="34" charset="-34"/>
                        </a:rPr>
                        <a:t>1,216</a:t>
                      </a:r>
                      <a:endParaRPr lang="en-AU" sz="1000" b="1"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077192"/>
                  </a:ext>
                </a:extLst>
              </a:tr>
            </a:tbl>
          </a:graphicData>
        </a:graphic>
      </p:graphicFrame>
      <p:sp>
        <p:nvSpPr>
          <p:cNvPr id="5" name="TextBox 33">
            <a:extLst>
              <a:ext uri="{FF2B5EF4-FFF2-40B4-BE49-F238E27FC236}">
                <a16:creationId xmlns:a16="http://schemas.microsoft.com/office/drawing/2014/main" id="{3850239F-87D4-C8D9-FA95-1EAE8323B3A8}"/>
              </a:ext>
            </a:extLst>
          </p:cNvPr>
          <p:cNvSpPr txBox="1"/>
          <p:nvPr/>
        </p:nvSpPr>
        <p:spPr>
          <a:xfrm>
            <a:off x="244368" y="6284206"/>
            <a:ext cx="7713488" cy="483040"/>
          </a:xfrm>
          <a:prstGeom prst="rect">
            <a:avLst/>
          </a:prstGeom>
        </p:spPr>
        <p:txBody>
          <a:bodyPr lIns="0" tIns="0" rIns="0" bIns="0" rtlCol="0" anchor="b"/>
          <a:lstStyle/>
          <a:p>
            <a:r>
              <a:rPr lang="en-US" sz="667" dirty="0">
                <a:solidFill>
                  <a:srgbClr val="A0A1A0"/>
                </a:solidFill>
                <a:latin typeface="Montserrat"/>
                <a:ea typeface="Montserrat"/>
                <a:cs typeface="Montserrat"/>
                <a:sym typeface="Montserrat"/>
              </a:rPr>
              <a:t>Refer to ASX announcement dated 11 September 2025. Tesoro Gold Limited confirms that it is not aware of any new information or data that materially affects the information included in that release. All material assumptions and technical parameters underpinning that release continue to apply and have not materially changed. </a:t>
            </a:r>
          </a:p>
          <a:p>
            <a:pPr marL="228600" indent="-228600">
              <a:buAutoNum type="arabicPeriod"/>
            </a:pPr>
            <a:endParaRPr lang="en-US" sz="667" dirty="0">
              <a:solidFill>
                <a:srgbClr val="A0A1A0"/>
              </a:solidFill>
              <a:latin typeface="Montserrat"/>
              <a:ea typeface="Montserrat"/>
              <a:cs typeface="Montserrat"/>
              <a:sym typeface="Montserrat"/>
            </a:endParaRPr>
          </a:p>
        </p:txBody>
      </p:sp>
      <p:pic>
        <p:nvPicPr>
          <p:cNvPr id="7" name="Picture 6" descr="A map of a large area&#10;&#10;AI-generated content may be incorrect.">
            <a:extLst>
              <a:ext uri="{FF2B5EF4-FFF2-40B4-BE49-F238E27FC236}">
                <a16:creationId xmlns:a16="http://schemas.microsoft.com/office/drawing/2014/main" id="{5B0B5093-8ADE-D9DF-B4CE-D57218F4F5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2537" y="1576250"/>
            <a:ext cx="5649704" cy="3673431"/>
          </a:xfrm>
          <a:prstGeom prst="rect">
            <a:avLst/>
          </a:prstGeom>
          <a:noFill/>
          <a:ln>
            <a:noFill/>
          </a:ln>
        </p:spPr>
      </p:pic>
    </p:spTree>
    <p:extLst>
      <p:ext uri="{BB962C8B-B14F-4D97-AF65-F5344CB8AC3E}">
        <p14:creationId xmlns:p14="http://schemas.microsoft.com/office/powerpoint/2010/main" val="576992789"/>
      </p:ext>
    </p:extLst>
  </p:cSld>
  <p:clrMapOvr>
    <a:masterClrMapping/>
  </p:clrMapOvr>
  <mc:AlternateContent xmlns:mc="http://schemas.openxmlformats.org/markup-compatibility/2006" xmlns:p14="http://schemas.microsoft.com/office/powerpoint/2010/main">
    <mc:Choice Requires="p14">
      <p:transition p14:dur="450" advTm="45000"/>
    </mc:Choice>
    <mc:Fallback xmlns="">
      <p:transition advTm="4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B3AF-A8F0-16D9-E89B-CB2B470C2C94}"/>
            </a:ext>
          </a:extLst>
        </p:cNvPr>
        <p:cNvGrpSpPr/>
        <p:nvPr/>
      </p:nvGrpSpPr>
      <p:grpSpPr>
        <a:xfrm>
          <a:off x="0" y="0"/>
          <a:ext cx="0" cy="0"/>
          <a:chOff x="0" y="0"/>
          <a:chExt cx="0" cy="0"/>
        </a:xfrm>
      </p:grpSpPr>
      <p:pic>
        <p:nvPicPr>
          <p:cNvPr id="26" name="Picture 6">
            <a:extLst>
              <a:ext uri="{FF2B5EF4-FFF2-40B4-BE49-F238E27FC236}">
                <a16:creationId xmlns:a16="http://schemas.microsoft.com/office/drawing/2014/main" id="{F8560BE0-D81C-D5FF-BB30-541C9BDE7B7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83240" y="119782"/>
            <a:ext cx="1242061" cy="931546"/>
          </a:xfrm>
          <a:prstGeom prst="rect">
            <a:avLst/>
          </a:prstGeom>
        </p:spPr>
      </p:pic>
      <p:sp>
        <p:nvSpPr>
          <p:cNvPr id="2" name="Slide Number Placeholder 1">
            <a:extLst>
              <a:ext uri="{FF2B5EF4-FFF2-40B4-BE49-F238E27FC236}">
                <a16:creationId xmlns:a16="http://schemas.microsoft.com/office/drawing/2014/main" id="{0A86331B-1E65-30C4-6BEC-07BBB11DDAE5}"/>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15</a:t>
            </a:fld>
            <a:endParaRPr lang="en-AU" dirty="0"/>
          </a:p>
        </p:txBody>
      </p:sp>
      <p:sp>
        <p:nvSpPr>
          <p:cNvPr id="4" name="TextBox 3">
            <a:extLst>
              <a:ext uri="{FF2B5EF4-FFF2-40B4-BE49-F238E27FC236}">
                <a16:creationId xmlns:a16="http://schemas.microsoft.com/office/drawing/2014/main" id="{8A445787-4A29-4639-649C-9D92208BBCBF}"/>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5" name="AutoShape 17">
            <a:extLst>
              <a:ext uri="{FF2B5EF4-FFF2-40B4-BE49-F238E27FC236}">
                <a16:creationId xmlns:a16="http://schemas.microsoft.com/office/drawing/2014/main" id="{9463CE7E-9BEB-C2A4-8C37-A6A92E1F7F08}"/>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33" name="TextBox 26">
            <a:extLst>
              <a:ext uri="{FF2B5EF4-FFF2-40B4-BE49-F238E27FC236}">
                <a16:creationId xmlns:a16="http://schemas.microsoft.com/office/drawing/2014/main" id="{98793180-0EDC-2E66-D13F-EC13F41CE078}"/>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MAJOR NEW GOLD DEPOSIT IN CHILE</a:t>
            </a:r>
          </a:p>
        </p:txBody>
      </p:sp>
      <p:sp>
        <p:nvSpPr>
          <p:cNvPr id="34" name="TextBox 50">
            <a:extLst>
              <a:ext uri="{FF2B5EF4-FFF2-40B4-BE49-F238E27FC236}">
                <a16:creationId xmlns:a16="http://schemas.microsoft.com/office/drawing/2014/main" id="{A149171A-AB7C-1280-C5A5-D85DAB3465A8}"/>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UNPARALLELED EXPLORATION UPSIDE</a:t>
            </a:r>
          </a:p>
        </p:txBody>
      </p:sp>
      <p:sp>
        <p:nvSpPr>
          <p:cNvPr id="7" name="Rectangle 6">
            <a:extLst>
              <a:ext uri="{FF2B5EF4-FFF2-40B4-BE49-F238E27FC236}">
                <a16:creationId xmlns:a16="http://schemas.microsoft.com/office/drawing/2014/main" id="{B6B71C0D-0887-EF65-0A00-5CA514825E18}"/>
              </a:ext>
            </a:extLst>
          </p:cNvPr>
          <p:cNvSpPr/>
          <p:nvPr/>
        </p:nvSpPr>
        <p:spPr>
          <a:xfrm>
            <a:off x="251756" y="1504942"/>
            <a:ext cx="7079887" cy="4257002"/>
          </a:xfrm>
          <a:prstGeom prst="rect">
            <a:avLst/>
          </a:prstGeom>
        </p:spPr>
        <p:txBody>
          <a:bodyPr wrap="square">
            <a:noAutofit/>
          </a:bodyPr>
          <a:lstStyle/>
          <a:p>
            <a:pPr marL="285750" indent="-285750">
              <a:spcAft>
                <a:spcPts val="1200"/>
              </a:spcAft>
              <a:buClr>
                <a:srgbClr val="1E439B"/>
              </a:buClr>
              <a:buSzPct val="125000"/>
              <a:buFont typeface="Arial" panose="020B0604020202020204" pitchFamily="34" charset="0"/>
              <a:buChar char="•"/>
            </a:pPr>
            <a:r>
              <a:rPr lang="en-AU" spc="1" dirty="0">
                <a:latin typeface="Montserrat" panose="00000500000000000000" pitchFamily="50" charset="0"/>
              </a:rPr>
              <a:t>First Intrusive Related Gold System discovered in Chile.</a:t>
            </a:r>
          </a:p>
          <a:p>
            <a:pPr marL="285750" indent="-285750">
              <a:spcAft>
                <a:spcPts val="1200"/>
              </a:spcAft>
              <a:buClr>
                <a:srgbClr val="1E439B"/>
              </a:buClr>
              <a:buSzPct val="125000"/>
              <a:buFont typeface="Arial" panose="020B0604020202020204" pitchFamily="34" charset="0"/>
              <a:buChar char="•"/>
            </a:pPr>
            <a:r>
              <a:rPr lang="en-AU" spc="1" dirty="0">
                <a:latin typeface="Montserrat" panose="00000500000000000000" pitchFamily="50" charset="0"/>
              </a:rPr>
              <a:t>Well defined “gold corridor” over 30km long.</a:t>
            </a:r>
          </a:p>
          <a:p>
            <a:pPr marL="285750" indent="-285750">
              <a:spcAft>
                <a:spcPts val="1200"/>
              </a:spcAft>
              <a:buClr>
                <a:srgbClr val="1E439B"/>
              </a:buClr>
              <a:buSzPct val="125000"/>
              <a:buFont typeface="Arial" panose="020B0604020202020204" pitchFamily="34" charset="0"/>
              <a:buChar char="•"/>
            </a:pPr>
            <a:r>
              <a:rPr lang="en-AU" spc="1" dirty="0">
                <a:latin typeface="Montserrat" panose="00000500000000000000" pitchFamily="50" charset="0"/>
              </a:rPr>
              <a:t>3Moz Exploration Target at Ternera alone.</a:t>
            </a:r>
          </a:p>
          <a:p>
            <a:pPr marL="285750" indent="-285750">
              <a:spcAft>
                <a:spcPts val="1200"/>
              </a:spcAft>
              <a:buClr>
                <a:srgbClr val="1E439B"/>
              </a:buClr>
              <a:buSzPct val="125000"/>
              <a:buFont typeface="Arial" panose="020B0604020202020204" pitchFamily="34" charset="0"/>
              <a:buChar char="•"/>
            </a:pPr>
            <a:r>
              <a:rPr lang="en-AU" spc="1" dirty="0">
                <a:latin typeface="Montserrat" panose="00000500000000000000" pitchFamily="50" charset="0"/>
              </a:rPr>
              <a:t>Current unconstrained MRE of 2Moz at Ternera.</a:t>
            </a:r>
          </a:p>
          <a:p>
            <a:pPr marL="285750" indent="-285750">
              <a:spcAft>
                <a:spcPts val="1200"/>
              </a:spcAft>
              <a:buClr>
                <a:srgbClr val="1E439B"/>
              </a:buClr>
              <a:buSzPct val="125000"/>
              <a:buFont typeface="Arial" panose="020B0604020202020204" pitchFamily="34" charset="0"/>
              <a:buChar char="•"/>
            </a:pPr>
            <a:r>
              <a:rPr lang="en-AU" spc="1" dirty="0">
                <a:latin typeface="Montserrat" panose="00000500000000000000" pitchFamily="50" charset="0"/>
              </a:rPr>
              <a:t>Ternera open in all directions.</a:t>
            </a:r>
          </a:p>
          <a:p>
            <a:pPr marL="285750" indent="-285750">
              <a:spcAft>
                <a:spcPts val="1200"/>
              </a:spcAft>
              <a:buClr>
                <a:srgbClr val="1E439B"/>
              </a:buClr>
              <a:buSzPct val="125000"/>
              <a:buFont typeface="Arial" panose="020B0604020202020204" pitchFamily="34" charset="0"/>
              <a:buChar char="•"/>
            </a:pPr>
            <a:r>
              <a:rPr lang="en-GB" spc="1" dirty="0">
                <a:latin typeface="Montserrat" panose="00000500000000000000" pitchFamily="50" charset="0"/>
              </a:rPr>
              <a:t>Testing of multiple drill-ready, near-deposit and district targets commencing Q4 2025.</a:t>
            </a:r>
          </a:p>
          <a:p>
            <a:pPr marL="285750" indent="-285750">
              <a:spcAft>
                <a:spcPts val="1200"/>
              </a:spcAft>
              <a:buClr>
                <a:srgbClr val="1E439B"/>
              </a:buClr>
              <a:buSzPct val="125000"/>
              <a:buFont typeface="Arial" panose="020B0604020202020204" pitchFamily="34" charset="0"/>
              <a:buChar char="•"/>
            </a:pPr>
            <a:r>
              <a:rPr lang="en-AU" spc="1" dirty="0">
                <a:latin typeface="Montserrat" panose="00000500000000000000" pitchFamily="50" charset="0"/>
              </a:rPr>
              <a:t>District-wide target generation continues in parallel.</a:t>
            </a:r>
          </a:p>
          <a:p>
            <a:pPr marL="285750" indent="-285750">
              <a:spcAft>
                <a:spcPts val="1200"/>
              </a:spcAft>
              <a:buClr>
                <a:srgbClr val="1E439B"/>
              </a:buClr>
              <a:buSzPct val="125000"/>
              <a:buFont typeface="Arial" panose="020B0604020202020204" pitchFamily="34" charset="0"/>
              <a:buChar char="•"/>
            </a:pPr>
            <a:r>
              <a:rPr lang="en-AU" b="1" spc="1" dirty="0">
                <a:latin typeface="Montserrat" panose="00000500000000000000" pitchFamily="50" charset="0"/>
              </a:rPr>
              <a:t>La Brea target to be drill tested in the coming weeks.</a:t>
            </a:r>
          </a:p>
        </p:txBody>
      </p:sp>
      <p:pic>
        <p:nvPicPr>
          <p:cNvPr id="3" name="Picture 2">
            <a:extLst>
              <a:ext uri="{FF2B5EF4-FFF2-40B4-BE49-F238E27FC236}">
                <a16:creationId xmlns:a16="http://schemas.microsoft.com/office/drawing/2014/main" id="{0C7F43D4-0BAD-37D0-4F10-728405F750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9133" y="1021986"/>
            <a:ext cx="3923752" cy="5321147"/>
          </a:xfrm>
          <a:prstGeom prst="rect">
            <a:avLst/>
          </a:prstGeom>
          <a:noFill/>
          <a:ln>
            <a:noFill/>
          </a:ln>
        </p:spPr>
      </p:pic>
      <p:sp>
        <p:nvSpPr>
          <p:cNvPr id="8" name="Freeform 6">
            <a:extLst>
              <a:ext uri="{FF2B5EF4-FFF2-40B4-BE49-F238E27FC236}">
                <a16:creationId xmlns:a16="http://schemas.microsoft.com/office/drawing/2014/main" id="{1FBA1D0C-30C1-AB7D-FBA4-6A1CAE20E35A}"/>
              </a:ext>
            </a:extLst>
          </p:cNvPr>
          <p:cNvSpPr/>
          <p:nvPr/>
        </p:nvSpPr>
        <p:spPr>
          <a:xfrm>
            <a:off x="10291310" y="2329483"/>
            <a:ext cx="1242061" cy="216921"/>
          </a:xfrm>
          <a:prstGeom prst="round1Rect">
            <a:avLst/>
          </a:prstGeom>
          <a:solidFill>
            <a:srgbClr val="1E3363"/>
          </a:solidFill>
        </p:spPr>
        <p:txBody>
          <a:bodyPr lIns="144000" anchor="ctr"/>
          <a:lstStyle/>
          <a:p>
            <a:r>
              <a:rPr lang="en-AU" sz="800" b="1" dirty="0">
                <a:solidFill>
                  <a:srgbClr val="FFFFFF"/>
                </a:solidFill>
                <a:latin typeface="Montserrat Bold"/>
              </a:rPr>
              <a:t>GOLD CORRIDOR</a:t>
            </a:r>
          </a:p>
        </p:txBody>
      </p:sp>
      <p:sp>
        <p:nvSpPr>
          <p:cNvPr id="9" name="Freeform 6">
            <a:extLst>
              <a:ext uri="{FF2B5EF4-FFF2-40B4-BE49-F238E27FC236}">
                <a16:creationId xmlns:a16="http://schemas.microsoft.com/office/drawing/2014/main" id="{D28C1C69-95D0-E3B6-07D9-232CFD81D573}"/>
              </a:ext>
            </a:extLst>
          </p:cNvPr>
          <p:cNvSpPr/>
          <p:nvPr/>
        </p:nvSpPr>
        <p:spPr>
          <a:xfrm>
            <a:off x="7887272" y="4624327"/>
            <a:ext cx="1659064" cy="528318"/>
          </a:xfrm>
          <a:prstGeom prst="round1Rect">
            <a:avLst/>
          </a:prstGeom>
          <a:solidFill>
            <a:srgbClr val="1E3363"/>
          </a:solidFill>
        </p:spPr>
        <p:txBody>
          <a:bodyPr lIns="144000" anchor="ctr"/>
          <a:lstStyle/>
          <a:p>
            <a:r>
              <a:rPr lang="en-US" sz="800" b="1" dirty="0">
                <a:solidFill>
                  <a:srgbClr val="FFFFFF"/>
                </a:solidFill>
                <a:latin typeface="Montserrat Bold"/>
              </a:rPr>
              <a:t>TERNERA </a:t>
            </a:r>
          </a:p>
          <a:p>
            <a:r>
              <a:rPr lang="en-US" sz="800" b="1" dirty="0">
                <a:solidFill>
                  <a:srgbClr val="FFFFFF"/>
                </a:solidFill>
                <a:latin typeface="Montserrat Bold"/>
              </a:rPr>
              <a:t>GOLD DEPOSIT</a:t>
            </a:r>
          </a:p>
          <a:p>
            <a:r>
              <a:rPr lang="en-US" sz="800" b="1" dirty="0">
                <a:solidFill>
                  <a:srgbClr val="FFFFFF"/>
                </a:solidFill>
                <a:latin typeface="Montserrat Bold"/>
              </a:rPr>
              <a:t>1.82MOZ RESOURCE</a:t>
            </a:r>
          </a:p>
        </p:txBody>
      </p:sp>
      <p:grpSp>
        <p:nvGrpSpPr>
          <p:cNvPr id="10" name="Group 15">
            <a:extLst>
              <a:ext uri="{FF2B5EF4-FFF2-40B4-BE49-F238E27FC236}">
                <a16:creationId xmlns:a16="http://schemas.microsoft.com/office/drawing/2014/main" id="{ECA4D95C-E814-F716-780D-4B0A1B79D73C}"/>
              </a:ext>
            </a:extLst>
          </p:cNvPr>
          <p:cNvGrpSpPr/>
          <p:nvPr/>
        </p:nvGrpSpPr>
        <p:grpSpPr>
          <a:xfrm>
            <a:off x="9869537" y="4017031"/>
            <a:ext cx="170922" cy="170922"/>
            <a:chOff x="0" y="0"/>
            <a:chExt cx="451050" cy="451050"/>
          </a:xfrm>
        </p:grpSpPr>
        <p:sp>
          <p:nvSpPr>
            <p:cNvPr id="11" name="Freeform 16">
              <a:extLst>
                <a:ext uri="{FF2B5EF4-FFF2-40B4-BE49-F238E27FC236}">
                  <a16:creationId xmlns:a16="http://schemas.microsoft.com/office/drawing/2014/main" id="{8072B522-9784-15D1-C186-6D7AFF70D8F1}"/>
                </a:ext>
              </a:extLst>
            </p:cNvPr>
            <p:cNvSpPr/>
            <p:nvPr/>
          </p:nvSpPr>
          <p:spPr>
            <a:xfrm>
              <a:off x="9525" y="9525"/>
              <a:ext cx="432054" cy="432054"/>
            </a:xfrm>
            <a:custGeom>
              <a:avLst/>
              <a:gdLst/>
              <a:ahLst/>
              <a:cxnLst/>
              <a:rect l="l" t="t" r="r" b="b"/>
              <a:pathLst>
                <a:path w="432054" h="432054">
                  <a:moveTo>
                    <a:pt x="0" y="216027"/>
                  </a:moveTo>
                  <a:cubicBezTo>
                    <a:pt x="0" y="96647"/>
                    <a:pt x="96647" y="0"/>
                    <a:pt x="216027" y="0"/>
                  </a:cubicBezTo>
                  <a:cubicBezTo>
                    <a:pt x="335407" y="0"/>
                    <a:pt x="432054" y="96647"/>
                    <a:pt x="432054" y="216027"/>
                  </a:cubicBezTo>
                  <a:cubicBezTo>
                    <a:pt x="432054" y="335407"/>
                    <a:pt x="335280" y="432054"/>
                    <a:pt x="216027" y="432054"/>
                  </a:cubicBezTo>
                  <a:cubicBezTo>
                    <a:pt x="96774" y="432054"/>
                    <a:pt x="0" y="335280"/>
                    <a:pt x="0" y="216027"/>
                  </a:cubicBezTo>
                  <a:close/>
                </a:path>
              </a:pathLst>
            </a:custGeom>
            <a:solidFill>
              <a:srgbClr val="B42025"/>
            </a:solidFill>
          </p:spPr>
          <p:txBody>
            <a:bodyPr/>
            <a:lstStyle/>
            <a:p>
              <a:endParaRPr lang="en-AU" sz="1200"/>
            </a:p>
          </p:txBody>
        </p:sp>
        <p:sp>
          <p:nvSpPr>
            <p:cNvPr id="12" name="Freeform 17">
              <a:extLst>
                <a:ext uri="{FF2B5EF4-FFF2-40B4-BE49-F238E27FC236}">
                  <a16:creationId xmlns:a16="http://schemas.microsoft.com/office/drawing/2014/main" id="{2E2C23DA-5A52-3D18-6F99-FFDF41A40FE2}"/>
                </a:ext>
              </a:extLst>
            </p:cNvPr>
            <p:cNvSpPr/>
            <p:nvPr/>
          </p:nvSpPr>
          <p:spPr>
            <a:xfrm>
              <a:off x="0" y="0"/>
              <a:ext cx="451104" cy="451104"/>
            </a:xfrm>
            <a:custGeom>
              <a:avLst/>
              <a:gdLst/>
              <a:ahLst/>
              <a:cxnLst/>
              <a:rect l="l" t="t" r="r" b="b"/>
              <a:pathLst>
                <a:path w="451104" h="451104">
                  <a:moveTo>
                    <a:pt x="0" y="225552"/>
                  </a:moveTo>
                  <a:cubicBezTo>
                    <a:pt x="0" y="100965"/>
                    <a:pt x="100965" y="0"/>
                    <a:pt x="225552" y="0"/>
                  </a:cubicBezTo>
                  <a:cubicBezTo>
                    <a:pt x="227330" y="0"/>
                    <a:pt x="229108" y="508"/>
                    <a:pt x="230632" y="1397"/>
                  </a:cubicBezTo>
                  <a:lnTo>
                    <a:pt x="225552" y="9525"/>
                  </a:lnTo>
                  <a:lnTo>
                    <a:pt x="225552" y="0"/>
                  </a:lnTo>
                  <a:lnTo>
                    <a:pt x="225552" y="9525"/>
                  </a:lnTo>
                  <a:lnTo>
                    <a:pt x="225552" y="0"/>
                  </a:lnTo>
                  <a:cubicBezTo>
                    <a:pt x="350139" y="0"/>
                    <a:pt x="451104" y="100965"/>
                    <a:pt x="451104" y="225552"/>
                  </a:cubicBezTo>
                  <a:cubicBezTo>
                    <a:pt x="451104" y="229108"/>
                    <a:pt x="449072" y="232410"/>
                    <a:pt x="445897" y="234061"/>
                  </a:cubicBezTo>
                  <a:lnTo>
                    <a:pt x="441579" y="225552"/>
                  </a:lnTo>
                  <a:lnTo>
                    <a:pt x="451104" y="225552"/>
                  </a:lnTo>
                  <a:cubicBezTo>
                    <a:pt x="451104" y="350139"/>
                    <a:pt x="350139" y="451104"/>
                    <a:pt x="225552" y="451104"/>
                  </a:cubicBezTo>
                  <a:lnTo>
                    <a:pt x="225552" y="441579"/>
                  </a:lnTo>
                  <a:lnTo>
                    <a:pt x="225552" y="432054"/>
                  </a:lnTo>
                  <a:lnTo>
                    <a:pt x="225552" y="441579"/>
                  </a:lnTo>
                  <a:lnTo>
                    <a:pt x="225552" y="451104"/>
                  </a:lnTo>
                  <a:cubicBezTo>
                    <a:pt x="100965" y="451104"/>
                    <a:pt x="0" y="350139"/>
                    <a:pt x="0" y="225552"/>
                  </a:cubicBezTo>
                  <a:moveTo>
                    <a:pt x="19050" y="225552"/>
                  </a:moveTo>
                  <a:lnTo>
                    <a:pt x="9525" y="225552"/>
                  </a:lnTo>
                  <a:lnTo>
                    <a:pt x="19050" y="225552"/>
                  </a:lnTo>
                  <a:cubicBezTo>
                    <a:pt x="19050" y="339598"/>
                    <a:pt x="111506" y="432054"/>
                    <a:pt x="225552" y="432054"/>
                  </a:cubicBezTo>
                  <a:cubicBezTo>
                    <a:pt x="230759" y="432054"/>
                    <a:pt x="235077" y="436372"/>
                    <a:pt x="235077" y="441579"/>
                  </a:cubicBezTo>
                  <a:cubicBezTo>
                    <a:pt x="235077" y="446786"/>
                    <a:pt x="230759" y="451104"/>
                    <a:pt x="225552" y="451104"/>
                  </a:cubicBezTo>
                  <a:cubicBezTo>
                    <a:pt x="220345" y="451104"/>
                    <a:pt x="216027" y="446786"/>
                    <a:pt x="216027" y="441579"/>
                  </a:cubicBezTo>
                  <a:cubicBezTo>
                    <a:pt x="216027" y="436372"/>
                    <a:pt x="220345" y="432054"/>
                    <a:pt x="225552" y="432054"/>
                  </a:cubicBezTo>
                  <a:cubicBezTo>
                    <a:pt x="339598" y="432054"/>
                    <a:pt x="432054" y="339598"/>
                    <a:pt x="432054" y="225552"/>
                  </a:cubicBezTo>
                  <a:cubicBezTo>
                    <a:pt x="432054" y="221996"/>
                    <a:pt x="434086" y="218694"/>
                    <a:pt x="437261" y="217043"/>
                  </a:cubicBezTo>
                  <a:lnTo>
                    <a:pt x="441579" y="225552"/>
                  </a:lnTo>
                  <a:lnTo>
                    <a:pt x="432054" y="225552"/>
                  </a:lnTo>
                  <a:cubicBezTo>
                    <a:pt x="432054" y="111506"/>
                    <a:pt x="339598" y="19050"/>
                    <a:pt x="225552" y="19050"/>
                  </a:cubicBezTo>
                  <a:cubicBezTo>
                    <a:pt x="223774" y="19050"/>
                    <a:pt x="221996" y="18542"/>
                    <a:pt x="220472" y="17653"/>
                  </a:cubicBezTo>
                  <a:lnTo>
                    <a:pt x="225552" y="9525"/>
                  </a:lnTo>
                  <a:lnTo>
                    <a:pt x="225552" y="19050"/>
                  </a:lnTo>
                  <a:cubicBezTo>
                    <a:pt x="111506" y="19050"/>
                    <a:pt x="19050" y="111506"/>
                    <a:pt x="19050" y="225552"/>
                  </a:cubicBezTo>
                  <a:close/>
                </a:path>
              </a:pathLst>
            </a:custGeom>
            <a:solidFill>
              <a:srgbClr val="1C334E"/>
            </a:solidFill>
          </p:spPr>
          <p:txBody>
            <a:bodyPr/>
            <a:lstStyle/>
            <a:p>
              <a:endParaRPr lang="en-AU" sz="1200"/>
            </a:p>
          </p:txBody>
        </p:sp>
      </p:grpSp>
      <p:sp>
        <p:nvSpPr>
          <p:cNvPr id="13" name="Freeform 6">
            <a:extLst>
              <a:ext uri="{FF2B5EF4-FFF2-40B4-BE49-F238E27FC236}">
                <a16:creationId xmlns:a16="http://schemas.microsoft.com/office/drawing/2014/main" id="{8F274A6E-651A-B194-4DC9-B83A9A233E2F}"/>
              </a:ext>
            </a:extLst>
          </p:cNvPr>
          <p:cNvSpPr/>
          <p:nvPr/>
        </p:nvSpPr>
        <p:spPr>
          <a:xfrm>
            <a:off x="8968773" y="2808120"/>
            <a:ext cx="662367" cy="151389"/>
          </a:xfrm>
          <a:prstGeom prst="round1Rect">
            <a:avLst/>
          </a:prstGeom>
          <a:solidFill>
            <a:srgbClr val="1E3363"/>
          </a:solidFill>
        </p:spPr>
        <p:txBody>
          <a:bodyPr lIns="72000" anchor="ctr"/>
          <a:lstStyle/>
          <a:p>
            <a:r>
              <a:rPr lang="en-AU" sz="600" b="1" dirty="0">
                <a:solidFill>
                  <a:srgbClr val="FFFFFF"/>
                </a:solidFill>
                <a:latin typeface="Montserrat Bold"/>
              </a:rPr>
              <a:t>LA BREA</a:t>
            </a:r>
          </a:p>
        </p:txBody>
      </p:sp>
      <p:sp>
        <p:nvSpPr>
          <p:cNvPr id="14" name="Oval 13">
            <a:extLst>
              <a:ext uri="{FF2B5EF4-FFF2-40B4-BE49-F238E27FC236}">
                <a16:creationId xmlns:a16="http://schemas.microsoft.com/office/drawing/2014/main" id="{A92CD1FB-D54F-4211-EFEF-7EA12A01DE49}"/>
              </a:ext>
            </a:extLst>
          </p:cNvPr>
          <p:cNvSpPr/>
          <p:nvPr/>
        </p:nvSpPr>
        <p:spPr>
          <a:xfrm>
            <a:off x="9661009" y="2808120"/>
            <a:ext cx="324746" cy="213577"/>
          </a:xfrm>
          <a:prstGeom prst="ellipse">
            <a:avLst/>
          </a:prstGeom>
          <a:noFill/>
          <a:ln w="412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6240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8AB4-FFBD-036A-C96E-CE27FD28EC4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7FCF4C9-19E2-68D0-7A0E-8A5BF46A18F0}"/>
              </a:ext>
            </a:extLst>
          </p:cNvPr>
          <p:cNvSpPr/>
          <p:nvPr/>
        </p:nvSpPr>
        <p:spPr>
          <a:xfrm>
            <a:off x="275428" y="1234605"/>
            <a:ext cx="5721611" cy="4972386"/>
          </a:xfrm>
          <a:prstGeom prst="rect">
            <a:avLst/>
          </a:prstGeom>
          <a:solidFill>
            <a:srgbClr val="A0A1A0">
              <a:alpha val="10000"/>
            </a:srgbClr>
          </a:solidFill>
          <a:ln>
            <a:solidFill>
              <a:srgbClr val="B3101E"/>
            </a:solidFill>
          </a:ln>
        </p:spPr>
        <p:style>
          <a:lnRef idx="2">
            <a:schemeClr val="accent1">
              <a:shade val="50000"/>
            </a:schemeClr>
          </a:lnRef>
          <a:fillRef idx="1">
            <a:schemeClr val="accent1"/>
          </a:fillRef>
          <a:effectRef idx="0">
            <a:schemeClr val="accent1"/>
          </a:effectRef>
          <a:fontRef idx="minor">
            <a:schemeClr val="lt1"/>
          </a:fontRef>
        </p:style>
        <p:txBody>
          <a:bodyPr lIns="36000" tIns="756000" rIns="36000" rtlCol="0" anchor="t"/>
          <a:lstStyle/>
          <a:p>
            <a:pPr algn="ctr"/>
            <a:endParaRPr lang="en-GB" b="1" cap="all" spc="13" baseline="30000" dirty="0">
              <a:solidFill>
                <a:srgbClr val="000000"/>
              </a:solidFill>
              <a:latin typeface="Montserrat SemiBold" panose="00000700000000000000" pitchFamily="2" charset="0"/>
            </a:endParaRPr>
          </a:p>
        </p:txBody>
      </p:sp>
      <p:sp>
        <p:nvSpPr>
          <p:cNvPr id="3" name="Slide Number Placeholder 2">
            <a:extLst>
              <a:ext uri="{FF2B5EF4-FFF2-40B4-BE49-F238E27FC236}">
                <a16:creationId xmlns:a16="http://schemas.microsoft.com/office/drawing/2014/main" id="{35A088FA-AABF-325E-DB5B-B1F60A3515AC}"/>
              </a:ext>
            </a:extLst>
          </p:cNvPr>
          <p:cNvSpPr>
            <a:spLocks noGrp="1"/>
          </p:cNvSpPr>
          <p:nvPr>
            <p:ph type="sldNum" sz="quarter" idx="10"/>
          </p:nvPr>
        </p:nvSpPr>
        <p:spPr/>
        <p:txBody>
          <a:bodyPr/>
          <a:lstStyle/>
          <a:p>
            <a:fld id="{9DEA607E-173D-4E85-800F-3860AD651B20}" type="slidenum">
              <a:rPr lang="en-AU" smtClean="0"/>
              <a:pPr/>
              <a:t>16</a:t>
            </a:fld>
            <a:endParaRPr lang="en-AU" dirty="0"/>
          </a:p>
        </p:txBody>
      </p:sp>
      <p:sp>
        <p:nvSpPr>
          <p:cNvPr id="6" name="TextBox 5">
            <a:extLst>
              <a:ext uri="{FF2B5EF4-FFF2-40B4-BE49-F238E27FC236}">
                <a16:creationId xmlns:a16="http://schemas.microsoft.com/office/drawing/2014/main" id="{EB7B47F0-5D37-CCAF-D7C5-015BFC82943A}"/>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B42025"/>
                </a:solidFill>
                <a:latin typeface="Open Sans" pitchFamily="2" charset="0"/>
                <a:ea typeface="Open Sans" pitchFamily="2" charset="0"/>
                <a:cs typeface="Open Sans" pitchFamily="2" charset="0"/>
              </a:rPr>
              <a:t>INVESTOR</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12" name="Title 1">
            <a:extLst>
              <a:ext uri="{FF2B5EF4-FFF2-40B4-BE49-F238E27FC236}">
                <a16:creationId xmlns:a16="http://schemas.microsoft.com/office/drawing/2014/main" id="{8E1DE9EA-E33A-0D5E-9586-A2EDC319CEA8}"/>
              </a:ext>
            </a:extLst>
          </p:cNvPr>
          <p:cNvSpPr txBox="1">
            <a:spLocks/>
          </p:cNvSpPr>
          <p:nvPr/>
        </p:nvSpPr>
        <p:spPr>
          <a:xfrm>
            <a:off x="0" y="160373"/>
            <a:ext cx="10536070" cy="571653"/>
          </a:xfrm>
          <a:prstGeom prst="rect">
            <a:avLst/>
          </a:prstGeom>
          <a:ln>
            <a:noFill/>
          </a:ln>
        </p:spPr>
        <p:txBody>
          <a:bodyPr vert="horz" lIns="252000" tIns="0" rIns="91440" bIns="0" rtlCol="0" anchor="ctr">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dirty="0">
                <a:solidFill>
                  <a:srgbClr val="1E439B"/>
                </a:solidFill>
              </a:rPr>
              <a:t>ADDITIONAL DISTRICT DISCOVERIES</a:t>
            </a:r>
          </a:p>
        </p:txBody>
      </p:sp>
      <p:sp>
        <p:nvSpPr>
          <p:cNvPr id="13" name="Title 1">
            <a:extLst>
              <a:ext uri="{FF2B5EF4-FFF2-40B4-BE49-F238E27FC236}">
                <a16:creationId xmlns:a16="http://schemas.microsoft.com/office/drawing/2014/main" id="{F63FA02B-BE28-A1DE-891A-83912D2ABA87}"/>
              </a:ext>
            </a:extLst>
          </p:cNvPr>
          <p:cNvSpPr txBox="1">
            <a:spLocks/>
          </p:cNvSpPr>
          <p:nvPr/>
        </p:nvSpPr>
        <p:spPr>
          <a:xfrm>
            <a:off x="0" y="673579"/>
            <a:ext cx="10757387" cy="356911"/>
          </a:xfrm>
          <a:prstGeom prst="rect">
            <a:avLst/>
          </a:prstGeom>
          <a:ln>
            <a:noFill/>
          </a:ln>
        </p:spPr>
        <p:txBody>
          <a:bodyPr vert="horz" lIns="252000" tIns="0" rIns="91440" bIns="0" rtlCol="0" anchor="t">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sz="2000" cap="all" dirty="0">
                <a:solidFill>
                  <a:srgbClr val="242021"/>
                </a:solidFill>
                <a:latin typeface="Montserrat" panose="00000500000000000000" pitchFamily="2" charset="0"/>
              </a:rPr>
              <a:t>La BREA HIGH PRIORITY TARGET TO BE DRILLED IN 2025</a:t>
            </a:r>
            <a:endParaRPr lang="en-AU" sz="2000" dirty="0">
              <a:solidFill>
                <a:srgbClr val="242021"/>
              </a:solidFill>
              <a:latin typeface="Montserrat" panose="00000500000000000000" pitchFamily="2" charset="0"/>
            </a:endParaRPr>
          </a:p>
        </p:txBody>
      </p:sp>
      <p:sp>
        <p:nvSpPr>
          <p:cNvPr id="17" name="TextBox 16">
            <a:extLst>
              <a:ext uri="{FF2B5EF4-FFF2-40B4-BE49-F238E27FC236}">
                <a16:creationId xmlns:a16="http://schemas.microsoft.com/office/drawing/2014/main" id="{B03E74DB-2F40-4997-B026-6E2D641AD5CA}"/>
              </a:ext>
            </a:extLst>
          </p:cNvPr>
          <p:cNvSpPr txBox="1"/>
          <p:nvPr/>
        </p:nvSpPr>
        <p:spPr>
          <a:xfrm>
            <a:off x="282655" y="6194530"/>
            <a:ext cx="7990832" cy="200055"/>
          </a:xfrm>
          <a:prstGeom prst="rect">
            <a:avLst/>
          </a:prstGeom>
          <a:noFill/>
        </p:spPr>
        <p:txBody>
          <a:bodyPr wrap="square" lIns="0" rIns="0" rtlCol="0" anchor="t">
            <a:spAutoFit/>
          </a:bodyPr>
          <a:lstStyle/>
          <a:p>
            <a:pPr marL="108000" indent="-108000">
              <a:buFont typeface="+mj-lt"/>
              <a:buAutoNum type="arabicPeriod"/>
            </a:pPr>
            <a:r>
              <a:rPr lang="en-GB" sz="700" dirty="0">
                <a:solidFill>
                  <a:srgbClr val="A0A1A0"/>
                </a:solidFill>
                <a:latin typeface="Montserrat" panose="00000500000000000000" pitchFamily="2" charset="0"/>
              </a:rPr>
              <a:t>Refer Tesoro ASX release 10 July 2025..</a:t>
            </a:r>
            <a:endParaRPr lang="en-AU" sz="700" dirty="0">
              <a:solidFill>
                <a:srgbClr val="A0A1A0"/>
              </a:solidFill>
              <a:latin typeface="Montserrat" panose="00000500000000000000" pitchFamily="2" charset="0"/>
            </a:endParaRPr>
          </a:p>
        </p:txBody>
      </p:sp>
      <p:sp>
        <p:nvSpPr>
          <p:cNvPr id="16" name="TextBox 15">
            <a:extLst>
              <a:ext uri="{FF2B5EF4-FFF2-40B4-BE49-F238E27FC236}">
                <a16:creationId xmlns:a16="http://schemas.microsoft.com/office/drawing/2014/main" id="{42CCB37A-3AEF-4750-6E13-8409EE4002B6}"/>
              </a:ext>
            </a:extLst>
          </p:cNvPr>
          <p:cNvSpPr txBox="1"/>
          <p:nvPr/>
        </p:nvSpPr>
        <p:spPr>
          <a:xfrm>
            <a:off x="6084448" y="6249742"/>
            <a:ext cx="3291121" cy="584775"/>
          </a:xfrm>
          <a:prstGeom prst="rect">
            <a:avLst/>
          </a:prstGeom>
          <a:noFill/>
        </p:spPr>
        <p:txBody>
          <a:bodyPr wrap="square">
            <a:spAutoFit/>
          </a:bodyPr>
          <a:lstStyle/>
          <a:p>
            <a:r>
              <a:rPr lang="en-AU" sz="800" b="1" dirty="0">
                <a:effectLst/>
                <a:latin typeface="Open Sans" panose="020B0606030504020204" pitchFamily="34" charset="0"/>
                <a:ea typeface="Open Sans" panose="020B0606030504020204" pitchFamily="34" charset="0"/>
                <a:cs typeface="Open Sans" panose="020B0606030504020204" pitchFamily="34" charset="0"/>
              </a:rPr>
              <a:t>El Zorro Gold Project:</a:t>
            </a:r>
            <a:r>
              <a:rPr lang="en-US" b="1" i="1" dirty="0"/>
              <a:t> </a:t>
            </a:r>
            <a:r>
              <a:rPr lang="en-US" sz="800" i="1" dirty="0">
                <a:latin typeface="Open Sans" panose="020B0606030504020204" pitchFamily="34" charset="0"/>
                <a:ea typeface="Open Sans" panose="020B0606030504020204" pitchFamily="34" charset="0"/>
                <a:cs typeface="Open Sans" panose="020B0606030504020204" pitchFamily="34" charset="0"/>
              </a:rPr>
              <a:t>La Brea Target showing mapped structural and alteration zones with gold in red. </a:t>
            </a:r>
            <a:endParaRPr lang="en-SG" sz="800" dirty="0">
              <a:latin typeface="Open Sans" panose="020B0606030504020204" pitchFamily="34" charset="0"/>
              <a:ea typeface="Open Sans" panose="020B0606030504020204" pitchFamily="34" charset="0"/>
              <a:cs typeface="Open Sans" panose="020B0606030504020204" pitchFamily="34" charset="0"/>
            </a:endParaRPr>
          </a:p>
          <a:p>
            <a:endParaRPr lang="en-AU" sz="600"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77B7376-E9F4-32AE-7215-5152F3558314}"/>
              </a:ext>
            </a:extLst>
          </p:cNvPr>
          <p:cNvSpPr/>
          <p:nvPr/>
        </p:nvSpPr>
        <p:spPr>
          <a:xfrm>
            <a:off x="282655" y="1245233"/>
            <a:ext cx="5714384" cy="4761703"/>
          </a:xfrm>
          <a:prstGeom prst="rect">
            <a:avLst/>
          </a:prstGeom>
        </p:spPr>
        <p:txBody>
          <a:bodyPr wrap="square">
            <a:noAutofit/>
          </a:bodyPr>
          <a:lstStyle/>
          <a:p>
            <a:pPr marL="285750" indent="-285750">
              <a:spcAft>
                <a:spcPts val="1200"/>
              </a:spcAft>
              <a:buClr>
                <a:srgbClr val="1E439B"/>
              </a:buClr>
              <a:buSzPct val="125000"/>
              <a:buFont typeface="Arial" panose="020B0604020202020204" pitchFamily="34" charset="0"/>
              <a:buChar char="•"/>
            </a:pPr>
            <a:r>
              <a:rPr lang="en-AU" sz="1400" dirty="0">
                <a:latin typeface="Open Sans" panose="020B0606030504020204" pitchFamily="34" charset="0"/>
                <a:ea typeface="Open Sans" panose="020B0606030504020204" pitchFamily="34" charset="0"/>
                <a:cs typeface="Open Sans" panose="020B0606030504020204" pitchFamily="34" charset="0"/>
              </a:rPr>
              <a:t>15km North of the 2Moz Ternera Deposit</a:t>
            </a:r>
          </a:p>
          <a:p>
            <a:pPr marL="285750" indent="-285750">
              <a:spcAft>
                <a:spcPts val="1200"/>
              </a:spcAft>
              <a:buClr>
                <a:srgbClr val="1E439B"/>
              </a:buClr>
              <a:buSzPct val="125000"/>
              <a:buFont typeface="Arial" panose="020B0604020202020204" pitchFamily="34" charset="0"/>
              <a:buChar char="•"/>
            </a:pPr>
            <a:r>
              <a:rPr lang="en-AU" sz="1400" dirty="0">
                <a:latin typeface="Open Sans" panose="020B0606030504020204" pitchFamily="34" charset="0"/>
                <a:ea typeface="Open Sans" panose="020B0606030504020204" pitchFamily="34" charset="0"/>
                <a:cs typeface="Open Sans" panose="020B0606030504020204" pitchFamily="34" charset="0"/>
              </a:rPr>
              <a:t>Geological analogues to the Ternera Deposit</a:t>
            </a:r>
          </a:p>
          <a:p>
            <a:pPr marL="285750" indent="-285750">
              <a:spcAft>
                <a:spcPts val="1200"/>
              </a:spcAft>
              <a:buClr>
                <a:srgbClr val="1E439B"/>
              </a:buClr>
              <a:buSzPct val="125000"/>
              <a:buFont typeface="Arial" panose="020B0604020202020204" pitchFamily="34" charset="0"/>
              <a:buChar char="•"/>
            </a:pPr>
            <a:r>
              <a:rPr lang="en-AU" sz="1400" dirty="0">
                <a:latin typeface="Open Sans" panose="020B0606030504020204" pitchFamily="34" charset="0"/>
                <a:ea typeface="Open Sans" panose="020B0606030504020204" pitchFamily="34" charset="0"/>
                <a:cs typeface="Open Sans" panose="020B0606030504020204" pitchFamily="34" charset="0"/>
              </a:rPr>
              <a:t>Four major northwest mineralised trends identified</a:t>
            </a:r>
          </a:p>
          <a:p>
            <a:pPr marL="285750" indent="-285750">
              <a:spcAft>
                <a:spcPts val="1200"/>
              </a:spcAft>
              <a:buClr>
                <a:srgbClr val="1E439B"/>
              </a:buClr>
              <a:buSzPct val="125000"/>
              <a:buFont typeface="Arial" panose="020B0604020202020204" pitchFamily="34" charset="0"/>
              <a:buChar char="•"/>
            </a:pPr>
            <a:r>
              <a:rPr lang="en-AU" sz="1400" dirty="0">
                <a:latin typeface="Open Sans" panose="020B0606030504020204" pitchFamily="34" charset="0"/>
                <a:ea typeface="Open Sans" panose="020B0606030504020204" pitchFamily="34" charset="0"/>
                <a:cs typeface="Open Sans" panose="020B0606030504020204" pitchFamily="34" charset="0"/>
              </a:rPr>
              <a:t>Fault and alteration zones 4km long and 200 metre </a:t>
            </a:r>
          </a:p>
          <a:p>
            <a:pPr marL="285750" indent="-285750">
              <a:spcAft>
                <a:spcPts val="1200"/>
              </a:spcAft>
              <a:buClr>
                <a:srgbClr val="1E439B"/>
              </a:buClr>
              <a:buSzPct val="125000"/>
              <a:buFont typeface="Arial" panose="020B0604020202020204" pitchFamily="34" charset="0"/>
              <a:buChar char="•"/>
            </a:pPr>
            <a:r>
              <a:rPr lang="en-AU" sz="1400" dirty="0">
                <a:latin typeface="Open Sans" panose="020B0606030504020204" pitchFamily="34" charset="0"/>
                <a:ea typeface="Open Sans" panose="020B0606030504020204" pitchFamily="34" charset="0"/>
                <a:cs typeface="Open Sans" panose="020B0606030504020204" pitchFamily="34" charset="0"/>
              </a:rPr>
              <a:t>Individual fault zones returned high-grade gold including:</a:t>
            </a:r>
            <a:endParaRPr lang="en-SG" sz="14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3m @ 22.70g/t Au (EZTR004827);</a:t>
            </a: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9m @ 3.98g/t Au (EZTR004828);</a:t>
            </a: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1m @ 9.32 g/t Au (EZTR004867);</a:t>
            </a:r>
            <a:endParaRPr lang="en-SG" sz="1500" b="1"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1m @ 22.10 g/t Au (EZTR005000);</a:t>
            </a:r>
            <a:endParaRPr lang="en-SG" sz="1500" b="1"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1m @ 11.80 g/t Au (EZTR005065);</a:t>
            </a:r>
            <a:endParaRPr lang="en-SG" sz="1500" b="1"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1m @ 9.38 g/t Au (EZTR005186); </a:t>
            </a: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1m @ 10.45 g/t Au (EZTR005253); and</a:t>
            </a:r>
          </a:p>
          <a:p>
            <a:pPr marL="742950" lvl="1" indent="-285750">
              <a:spcAft>
                <a:spcPts val="1200"/>
              </a:spcAft>
              <a:buClr>
                <a:srgbClr val="1E439B"/>
              </a:buClr>
              <a:buSzPct val="125000"/>
              <a:buFont typeface="Arial" panose="020B0604020202020204" pitchFamily="34" charset="0"/>
              <a:buChar char="•"/>
            </a:pPr>
            <a:r>
              <a:rPr lang="en-AU" sz="1500" b="1" dirty="0">
                <a:latin typeface="Open Sans" panose="020B0606030504020204" pitchFamily="34" charset="0"/>
                <a:ea typeface="Open Sans" panose="020B0606030504020204" pitchFamily="34" charset="0"/>
                <a:cs typeface="Open Sans" panose="020B0606030504020204" pitchFamily="34" charset="0"/>
              </a:rPr>
              <a:t>4m @ 4.85 g/t Au (EZTR005259).</a:t>
            </a:r>
          </a:p>
        </p:txBody>
      </p:sp>
      <p:pic>
        <p:nvPicPr>
          <p:cNvPr id="4" name="Picture 3" descr="A map of a mountain range&#10;&#10;AI-generated content may be incorrect.">
            <a:extLst>
              <a:ext uri="{FF2B5EF4-FFF2-40B4-BE49-F238E27FC236}">
                <a16:creationId xmlns:a16="http://schemas.microsoft.com/office/drawing/2014/main" id="{378E613D-1969-1326-FFB6-767021454F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447" y="1234605"/>
            <a:ext cx="6025382" cy="4971071"/>
          </a:xfrm>
          <a:prstGeom prst="rect">
            <a:avLst/>
          </a:prstGeom>
          <a:noFill/>
          <a:ln>
            <a:noFill/>
          </a:ln>
        </p:spPr>
      </p:pic>
    </p:spTree>
    <p:extLst>
      <p:ext uri="{BB962C8B-B14F-4D97-AF65-F5344CB8AC3E}">
        <p14:creationId xmlns:p14="http://schemas.microsoft.com/office/powerpoint/2010/main" val="3442817203"/>
      </p:ext>
    </p:extLst>
  </p:cSld>
  <p:clrMapOvr>
    <a:masterClrMapping/>
  </p:clrMapOvr>
  <mc:AlternateContent xmlns:mc="http://schemas.openxmlformats.org/markup-compatibility/2006" xmlns:p14="http://schemas.microsoft.com/office/powerpoint/2010/main">
    <mc:Choice Requires="p14">
      <p:transition p14:dur="450" advTm="30000"/>
    </mc:Choice>
    <mc:Fallback xmlns="">
      <p:transition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E3363"/>
        </a:solidFill>
        <a:effectLst/>
      </p:bgPr>
    </p:bg>
    <p:spTree>
      <p:nvGrpSpPr>
        <p:cNvPr id="1" name="">
          <a:extLst>
            <a:ext uri="{FF2B5EF4-FFF2-40B4-BE49-F238E27FC236}">
              <a16:creationId xmlns:a16="http://schemas.microsoft.com/office/drawing/2014/main" id="{87E818A4-F955-65F9-CD8A-ED2F88550C82}"/>
            </a:ext>
          </a:extLst>
        </p:cNvPr>
        <p:cNvGrpSpPr/>
        <p:nvPr/>
      </p:nvGrpSpPr>
      <p:grpSpPr>
        <a:xfrm>
          <a:off x="0" y="0"/>
          <a:ext cx="0" cy="0"/>
          <a:chOff x="0" y="0"/>
          <a:chExt cx="0" cy="0"/>
        </a:xfrm>
      </p:grpSpPr>
      <p:pic>
        <p:nvPicPr>
          <p:cNvPr id="56" name="Picture 55" descr="A blue circle with black background&#10;&#10;AI-generated content may be incorrect.">
            <a:extLst>
              <a:ext uri="{FF2B5EF4-FFF2-40B4-BE49-F238E27FC236}">
                <a16:creationId xmlns:a16="http://schemas.microsoft.com/office/drawing/2014/main" id="{E619EB1D-F128-1BAC-2221-2B7110C7F441}"/>
              </a:ext>
            </a:extLst>
          </p:cNvPr>
          <p:cNvPicPr>
            <a:picLocks noChangeAspect="1"/>
          </p:cNvPicPr>
          <p:nvPr/>
        </p:nvPicPr>
        <p:blipFill>
          <a:blip r:embed="rId3">
            <a:extLst>
              <a:ext uri="{28A0092B-C50C-407E-A947-70E740481C1C}">
                <a14:useLocalDpi xmlns:a14="http://schemas.microsoft.com/office/drawing/2010/main" val="0"/>
              </a:ext>
            </a:extLst>
          </a:blip>
          <a:srcRect l="48124" b="54342"/>
          <a:stretch>
            <a:fillRect/>
          </a:stretch>
        </p:blipFill>
        <p:spPr>
          <a:xfrm rot="16200000">
            <a:off x="8847531" y="3515532"/>
            <a:ext cx="3557686" cy="3131258"/>
          </a:xfrm>
          <a:prstGeom prst="rect">
            <a:avLst/>
          </a:prstGeom>
        </p:spPr>
      </p:pic>
      <p:pic>
        <p:nvPicPr>
          <p:cNvPr id="55" name="Picture 54" descr="A blue circle with black background&#10;&#10;AI-generated content may be incorrect.">
            <a:extLst>
              <a:ext uri="{FF2B5EF4-FFF2-40B4-BE49-F238E27FC236}">
                <a16:creationId xmlns:a16="http://schemas.microsoft.com/office/drawing/2014/main" id="{7424C9BF-5E93-E0F9-0DCC-A12CC71E1C30}"/>
              </a:ext>
            </a:extLst>
          </p:cNvPr>
          <p:cNvPicPr>
            <a:picLocks noChangeAspect="1"/>
          </p:cNvPicPr>
          <p:nvPr/>
        </p:nvPicPr>
        <p:blipFill>
          <a:blip r:embed="rId3">
            <a:extLst>
              <a:ext uri="{28A0092B-C50C-407E-A947-70E740481C1C}">
                <a14:useLocalDpi xmlns:a14="http://schemas.microsoft.com/office/drawing/2010/main" val="0"/>
              </a:ext>
            </a:extLst>
          </a:blip>
          <a:srcRect l="48124" b="34159"/>
          <a:stretch>
            <a:fillRect/>
          </a:stretch>
        </p:blipFill>
        <p:spPr>
          <a:xfrm>
            <a:off x="0" y="2871136"/>
            <a:ext cx="3141264" cy="3986864"/>
          </a:xfrm>
          <a:prstGeom prst="rect">
            <a:avLst/>
          </a:prstGeom>
        </p:spPr>
      </p:pic>
      <p:grpSp>
        <p:nvGrpSpPr>
          <p:cNvPr id="2" name="Group 2">
            <a:extLst>
              <a:ext uri="{FF2B5EF4-FFF2-40B4-BE49-F238E27FC236}">
                <a16:creationId xmlns:a16="http://schemas.microsoft.com/office/drawing/2014/main" id="{181A79A7-ED16-E26E-EFA9-9A62BB1F0041}"/>
              </a:ext>
            </a:extLst>
          </p:cNvPr>
          <p:cNvGrpSpPr/>
          <p:nvPr/>
        </p:nvGrpSpPr>
        <p:grpSpPr>
          <a:xfrm>
            <a:off x="377137" y="1640704"/>
            <a:ext cx="618629" cy="618629"/>
            <a:chOff x="0" y="0"/>
            <a:chExt cx="1237259" cy="1237259"/>
          </a:xfrm>
        </p:grpSpPr>
        <p:grpSp>
          <p:nvGrpSpPr>
            <p:cNvPr id="3" name="Group 3">
              <a:extLst>
                <a:ext uri="{FF2B5EF4-FFF2-40B4-BE49-F238E27FC236}">
                  <a16:creationId xmlns:a16="http://schemas.microsoft.com/office/drawing/2014/main" id="{ACD69614-0F34-876E-AE34-2484C945EBD7}"/>
                </a:ext>
              </a:extLst>
            </p:cNvPr>
            <p:cNvGrpSpPr/>
            <p:nvPr/>
          </p:nvGrpSpPr>
          <p:grpSpPr>
            <a:xfrm>
              <a:off x="99189" y="99189"/>
              <a:ext cx="1038881" cy="1038881"/>
              <a:chOff x="0" y="0"/>
              <a:chExt cx="812800" cy="812800"/>
            </a:xfrm>
          </p:grpSpPr>
          <p:sp>
            <p:nvSpPr>
              <p:cNvPr id="4" name="Freeform 4">
                <a:extLst>
                  <a:ext uri="{FF2B5EF4-FFF2-40B4-BE49-F238E27FC236}">
                    <a16:creationId xmlns:a16="http://schemas.microsoft.com/office/drawing/2014/main" id="{5DA471D5-C0D4-4FE5-2B62-261309C91D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nvGrpSpPr>
            <p:cNvPr id="5" name="Group 5">
              <a:extLst>
                <a:ext uri="{FF2B5EF4-FFF2-40B4-BE49-F238E27FC236}">
                  <a16:creationId xmlns:a16="http://schemas.microsoft.com/office/drawing/2014/main" id="{8B29BACA-2378-CF24-B955-D16E9DF5EB0F}"/>
                </a:ext>
              </a:extLst>
            </p:cNvPr>
            <p:cNvGrpSpPr/>
            <p:nvPr/>
          </p:nvGrpSpPr>
          <p:grpSpPr>
            <a:xfrm>
              <a:off x="0" y="0"/>
              <a:ext cx="1237259" cy="1237259"/>
              <a:chOff x="0" y="0"/>
              <a:chExt cx="812800" cy="812800"/>
            </a:xfrm>
          </p:grpSpPr>
          <p:sp>
            <p:nvSpPr>
              <p:cNvPr id="6" name="Freeform 6">
                <a:extLst>
                  <a:ext uri="{FF2B5EF4-FFF2-40B4-BE49-F238E27FC236}">
                    <a16:creationId xmlns:a16="http://schemas.microsoft.com/office/drawing/2014/main" id="{FEB9AA30-ABFE-8DB6-A0C8-E660EFE687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sp>
        <p:nvSpPr>
          <p:cNvPr id="10" name="Freeform 10">
            <a:extLst>
              <a:ext uri="{FF2B5EF4-FFF2-40B4-BE49-F238E27FC236}">
                <a16:creationId xmlns:a16="http://schemas.microsoft.com/office/drawing/2014/main" id="{3B8520DA-1F3E-9B77-2CE8-4FE856E69B96}"/>
              </a:ext>
            </a:extLst>
          </p:cNvPr>
          <p:cNvSpPr/>
          <p:nvPr/>
        </p:nvSpPr>
        <p:spPr>
          <a:xfrm>
            <a:off x="10708869" y="165524"/>
            <a:ext cx="1159455" cy="940057"/>
          </a:xfrm>
          <a:custGeom>
            <a:avLst/>
            <a:gdLst/>
            <a:ahLst/>
            <a:cxnLst/>
            <a:rect l="l" t="t" r="r" b="b"/>
            <a:pathLst>
              <a:path w="1739182" h="1410086">
                <a:moveTo>
                  <a:pt x="0" y="0"/>
                </a:moveTo>
                <a:lnTo>
                  <a:pt x="1739182" y="0"/>
                </a:lnTo>
                <a:lnTo>
                  <a:pt x="1739182" y="1410086"/>
                </a:lnTo>
                <a:lnTo>
                  <a:pt x="0" y="1410086"/>
                </a:lnTo>
                <a:lnTo>
                  <a:pt x="0" y="0"/>
                </a:lnTo>
                <a:close/>
              </a:path>
            </a:pathLst>
          </a:custGeom>
          <a:blipFill>
            <a:blip r:embed="rId5"/>
            <a:stretch>
              <a:fillRect l="-2756" r="-5519"/>
            </a:stretch>
          </a:blipFill>
        </p:spPr>
        <p:txBody>
          <a:bodyPr/>
          <a:lstStyle/>
          <a:p>
            <a:endParaRPr lang="en-AU"/>
          </a:p>
        </p:txBody>
      </p:sp>
      <p:sp>
        <p:nvSpPr>
          <p:cNvPr id="11" name="Freeform 11">
            <a:extLst>
              <a:ext uri="{FF2B5EF4-FFF2-40B4-BE49-F238E27FC236}">
                <a16:creationId xmlns:a16="http://schemas.microsoft.com/office/drawing/2014/main" id="{EDF0A271-3860-71A3-DAE2-941370D5E575}"/>
              </a:ext>
            </a:extLst>
          </p:cNvPr>
          <p:cNvSpPr/>
          <p:nvPr/>
        </p:nvSpPr>
        <p:spPr>
          <a:xfrm>
            <a:off x="488946" y="1752513"/>
            <a:ext cx="395012" cy="395012"/>
          </a:xfrm>
          <a:custGeom>
            <a:avLst/>
            <a:gdLst/>
            <a:ahLst/>
            <a:cxnLst/>
            <a:rect l="l" t="t" r="r" b="b"/>
            <a:pathLst>
              <a:path w="592518" h="592518">
                <a:moveTo>
                  <a:pt x="0" y="0"/>
                </a:moveTo>
                <a:lnTo>
                  <a:pt x="592517" y="0"/>
                </a:lnTo>
                <a:lnTo>
                  <a:pt x="592517" y="592518"/>
                </a:lnTo>
                <a:lnTo>
                  <a:pt x="0" y="5925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grpSp>
        <p:nvGrpSpPr>
          <p:cNvPr id="12" name="Group 12">
            <a:extLst>
              <a:ext uri="{FF2B5EF4-FFF2-40B4-BE49-F238E27FC236}">
                <a16:creationId xmlns:a16="http://schemas.microsoft.com/office/drawing/2014/main" id="{A5089DC0-7237-DE93-6575-7ACABC2195D9}"/>
              </a:ext>
            </a:extLst>
          </p:cNvPr>
          <p:cNvGrpSpPr/>
          <p:nvPr/>
        </p:nvGrpSpPr>
        <p:grpSpPr>
          <a:xfrm>
            <a:off x="377137" y="2404658"/>
            <a:ext cx="618629" cy="618629"/>
            <a:chOff x="0" y="0"/>
            <a:chExt cx="1237259" cy="1237259"/>
          </a:xfrm>
        </p:grpSpPr>
        <p:grpSp>
          <p:nvGrpSpPr>
            <p:cNvPr id="13" name="Group 13">
              <a:extLst>
                <a:ext uri="{FF2B5EF4-FFF2-40B4-BE49-F238E27FC236}">
                  <a16:creationId xmlns:a16="http://schemas.microsoft.com/office/drawing/2014/main" id="{FD83495C-2FFE-954E-6083-12E1B972C1BE}"/>
                </a:ext>
              </a:extLst>
            </p:cNvPr>
            <p:cNvGrpSpPr/>
            <p:nvPr/>
          </p:nvGrpSpPr>
          <p:grpSpPr>
            <a:xfrm>
              <a:off x="99189" y="99189"/>
              <a:ext cx="1038881" cy="1038881"/>
              <a:chOff x="0" y="0"/>
              <a:chExt cx="812800" cy="812800"/>
            </a:xfrm>
          </p:grpSpPr>
          <p:sp>
            <p:nvSpPr>
              <p:cNvPr id="14" name="Freeform 14">
                <a:extLst>
                  <a:ext uri="{FF2B5EF4-FFF2-40B4-BE49-F238E27FC236}">
                    <a16:creationId xmlns:a16="http://schemas.microsoft.com/office/drawing/2014/main" id="{84926CB5-AA04-F473-0C05-EBAC94B5D4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nvGrpSpPr>
            <p:cNvPr id="15" name="Group 15">
              <a:extLst>
                <a:ext uri="{FF2B5EF4-FFF2-40B4-BE49-F238E27FC236}">
                  <a16:creationId xmlns:a16="http://schemas.microsoft.com/office/drawing/2014/main" id="{3A4FCCF6-8114-795B-4D43-E5C33D36A82E}"/>
                </a:ext>
              </a:extLst>
            </p:cNvPr>
            <p:cNvGrpSpPr/>
            <p:nvPr/>
          </p:nvGrpSpPr>
          <p:grpSpPr>
            <a:xfrm>
              <a:off x="0" y="0"/>
              <a:ext cx="1237259" cy="1237259"/>
              <a:chOff x="0" y="0"/>
              <a:chExt cx="812800" cy="812800"/>
            </a:xfrm>
          </p:grpSpPr>
          <p:sp>
            <p:nvSpPr>
              <p:cNvPr id="16" name="Freeform 16">
                <a:extLst>
                  <a:ext uri="{FF2B5EF4-FFF2-40B4-BE49-F238E27FC236}">
                    <a16:creationId xmlns:a16="http://schemas.microsoft.com/office/drawing/2014/main" id="{7ABD9B1D-6774-459E-1C15-5F1F867D09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grpSp>
        <p:nvGrpSpPr>
          <p:cNvPr id="17" name="Group 17">
            <a:extLst>
              <a:ext uri="{FF2B5EF4-FFF2-40B4-BE49-F238E27FC236}">
                <a16:creationId xmlns:a16="http://schemas.microsoft.com/office/drawing/2014/main" id="{5F6D0208-1516-9D77-D740-BA8F9E0F266C}"/>
              </a:ext>
            </a:extLst>
          </p:cNvPr>
          <p:cNvGrpSpPr/>
          <p:nvPr/>
        </p:nvGrpSpPr>
        <p:grpSpPr>
          <a:xfrm>
            <a:off x="377137" y="3169337"/>
            <a:ext cx="618629" cy="618629"/>
            <a:chOff x="0" y="0"/>
            <a:chExt cx="1237259" cy="1237259"/>
          </a:xfrm>
        </p:grpSpPr>
        <p:grpSp>
          <p:nvGrpSpPr>
            <p:cNvPr id="18" name="Group 18">
              <a:extLst>
                <a:ext uri="{FF2B5EF4-FFF2-40B4-BE49-F238E27FC236}">
                  <a16:creationId xmlns:a16="http://schemas.microsoft.com/office/drawing/2014/main" id="{635B255F-C6E0-70A6-63AB-423CDE754385}"/>
                </a:ext>
              </a:extLst>
            </p:cNvPr>
            <p:cNvGrpSpPr/>
            <p:nvPr/>
          </p:nvGrpSpPr>
          <p:grpSpPr>
            <a:xfrm>
              <a:off x="99189" y="99189"/>
              <a:ext cx="1038881" cy="1038881"/>
              <a:chOff x="0" y="0"/>
              <a:chExt cx="812800" cy="812800"/>
            </a:xfrm>
          </p:grpSpPr>
          <p:sp>
            <p:nvSpPr>
              <p:cNvPr id="19" name="Freeform 19">
                <a:extLst>
                  <a:ext uri="{FF2B5EF4-FFF2-40B4-BE49-F238E27FC236}">
                    <a16:creationId xmlns:a16="http://schemas.microsoft.com/office/drawing/2014/main" id="{1147FE8E-0D8E-103A-1A21-0FF1BFEA5D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nvGrpSpPr>
            <p:cNvPr id="20" name="Group 20">
              <a:extLst>
                <a:ext uri="{FF2B5EF4-FFF2-40B4-BE49-F238E27FC236}">
                  <a16:creationId xmlns:a16="http://schemas.microsoft.com/office/drawing/2014/main" id="{7281DDAE-D246-BD9E-7FB4-932A7277EA5B}"/>
                </a:ext>
              </a:extLst>
            </p:cNvPr>
            <p:cNvGrpSpPr/>
            <p:nvPr/>
          </p:nvGrpSpPr>
          <p:grpSpPr>
            <a:xfrm>
              <a:off x="0" y="0"/>
              <a:ext cx="1237259" cy="1237259"/>
              <a:chOff x="0" y="0"/>
              <a:chExt cx="812800" cy="812800"/>
            </a:xfrm>
          </p:grpSpPr>
          <p:sp>
            <p:nvSpPr>
              <p:cNvPr id="21" name="Freeform 21">
                <a:extLst>
                  <a:ext uri="{FF2B5EF4-FFF2-40B4-BE49-F238E27FC236}">
                    <a16:creationId xmlns:a16="http://schemas.microsoft.com/office/drawing/2014/main" id="{DA655D51-077A-C0BD-C143-8EFDF8676C3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grpSp>
        <p:nvGrpSpPr>
          <p:cNvPr id="22" name="Group 22">
            <a:extLst>
              <a:ext uri="{FF2B5EF4-FFF2-40B4-BE49-F238E27FC236}">
                <a16:creationId xmlns:a16="http://schemas.microsoft.com/office/drawing/2014/main" id="{BD6C8096-F949-AA3A-7378-E2B62B3EA7DE}"/>
              </a:ext>
            </a:extLst>
          </p:cNvPr>
          <p:cNvGrpSpPr/>
          <p:nvPr/>
        </p:nvGrpSpPr>
        <p:grpSpPr>
          <a:xfrm>
            <a:off x="377137" y="3934016"/>
            <a:ext cx="618629" cy="618629"/>
            <a:chOff x="0" y="0"/>
            <a:chExt cx="1237259" cy="1237259"/>
          </a:xfrm>
        </p:grpSpPr>
        <p:grpSp>
          <p:nvGrpSpPr>
            <p:cNvPr id="23" name="Group 23">
              <a:extLst>
                <a:ext uri="{FF2B5EF4-FFF2-40B4-BE49-F238E27FC236}">
                  <a16:creationId xmlns:a16="http://schemas.microsoft.com/office/drawing/2014/main" id="{8405524D-5DA4-D4BA-4792-EDBB1F80DB17}"/>
                </a:ext>
              </a:extLst>
            </p:cNvPr>
            <p:cNvGrpSpPr/>
            <p:nvPr/>
          </p:nvGrpSpPr>
          <p:grpSpPr>
            <a:xfrm>
              <a:off x="99189" y="99189"/>
              <a:ext cx="1038881" cy="1038881"/>
              <a:chOff x="0" y="0"/>
              <a:chExt cx="812800" cy="812800"/>
            </a:xfrm>
          </p:grpSpPr>
          <p:sp>
            <p:nvSpPr>
              <p:cNvPr id="24" name="Freeform 24">
                <a:extLst>
                  <a:ext uri="{FF2B5EF4-FFF2-40B4-BE49-F238E27FC236}">
                    <a16:creationId xmlns:a16="http://schemas.microsoft.com/office/drawing/2014/main" id="{AC6F4B80-E965-8993-5F93-BDA6B0B08B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nvGrpSpPr>
            <p:cNvPr id="25" name="Group 25">
              <a:extLst>
                <a:ext uri="{FF2B5EF4-FFF2-40B4-BE49-F238E27FC236}">
                  <a16:creationId xmlns:a16="http://schemas.microsoft.com/office/drawing/2014/main" id="{1488308B-4991-F9B7-24C7-EFF2A60A64A4}"/>
                </a:ext>
              </a:extLst>
            </p:cNvPr>
            <p:cNvGrpSpPr/>
            <p:nvPr/>
          </p:nvGrpSpPr>
          <p:grpSpPr>
            <a:xfrm>
              <a:off x="0" y="0"/>
              <a:ext cx="1237259" cy="1237259"/>
              <a:chOff x="0" y="0"/>
              <a:chExt cx="812800" cy="812800"/>
            </a:xfrm>
          </p:grpSpPr>
          <p:sp>
            <p:nvSpPr>
              <p:cNvPr id="26" name="Freeform 26">
                <a:extLst>
                  <a:ext uri="{FF2B5EF4-FFF2-40B4-BE49-F238E27FC236}">
                    <a16:creationId xmlns:a16="http://schemas.microsoft.com/office/drawing/2014/main" id="{77B3E4F1-D5A7-95B0-67F0-57B779FBFC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grpSp>
        <p:nvGrpSpPr>
          <p:cNvPr id="27" name="Group 27">
            <a:extLst>
              <a:ext uri="{FF2B5EF4-FFF2-40B4-BE49-F238E27FC236}">
                <a16:creationId xmlns:a16="http://schemas.microsoft.com/office/drawing/2014/main" id="{8AC2E36F-348B-CF75-1159-43B865A7038B}"/>
              </a:ext>
            </a:extLst>
          </p:cNvPr>
          <p:cNvGrpSpPr/>
          <p:nvPr/>
        </p:nvGrpSpPr>
        <p:grpSpPr>
          <a:xfrm>
            <a:off x="377137" y="4698696"/>
            <a:ext cx="618629" cy="618629"/>
            <a:chOff x="0" y="0"/>
            <a:chExt cx="1237259" cy="1237259"/>
          </a:xfrm>
        </p:grpSpPr>
        <p:grpSp>
          <p:nvGrpSpPr>
            <p:cNvPr id="28" name="Group 28">
              <a:extLst>
                <a:ext uri="{FF2B5EF4-FFF2-40B4-BE49-F238E27FC236}">
                  <a16:creationId xmlns:a16="http://schemas.microsoft.com/office/drawing/2014/main" id="{E94F465B-9973-3FE6-7422-D8063EE5C96B}"/>
                </a:ext>
              </a:extLst>
            </p:cNvPr>
            <p:cNvGrpSpPr/>
            <p:nvPr/>
          </p:nvGrpSpPr>
          <p:grpSpPr>
            <a:xfrm>
              <a:off x="99189" y="99189"/>
              <a:ext cx="1038881" cy="1038881"/>
              <a:chOff x="0" y="0"/>
              <a:chExt cx="812800" cy="812800"/>
            </a:xfrm>
          </p:grpSpPr>
          <p:sp>
            <p:nvSpPr>
              <p:cNvPr id="29" name="Freeform 29">
                <a:extLst>
                  <a:ext uri="{FF2B5EF4-FFF2-40B4-BE49-F238E27FC236}">
                    <a16:creationId xmlns:a16="http://schemas.microsoft.com/office/drawing/2014/main" id="{33ED9115-CE2D-6F1E-A587-93CFF57955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nvGrpSpPr>
            <p:cNvPr id="30" name="Group 30">
              <a:extLst>
                <a:ext uri="{FF2B5EF4-FFF2-40B4-BE49-F238E27FC236}">
                  <a16:creationId xmlns:a16="http://schemas.microsoft.com/office/drawing/2014/main" id="{3F564FEA-CF57-2A85-0FFF-0065AE49EC65}"/>
                </a:ext>
              </a:extLst>
            </p:cNvPr>
            <p:cNvGrpSpPr/>
            <p:nvPr/>
          </p:nvGrpSpPr>
          <p:grpSpPr>
            <a:xfrm>
              <a:off x="0" y="0"/>
              <a:ext cx="1237259" cy="1237259"/>
              <a:chOff x="0" y="0"/>
              <a:chExt cx="812800" cy="812800"/>
            </a:xfrm>
          </p:grpSpPr>
          <p:sp>
            <p:nvSpPr>
              <p:cNvPr id="31" name="Freeform 31">
                <a:extLst>
                  <a:ext uri="{FF2B5EF4-FFF2-40B4-BE49-F238E27FC236}">
                    <a16:creationId xmlns:a16="http://schemas.microsoft.com/office/drawing/2014/main" id="{C3CE7BCE-5944-13D6-7D81-DAFC30A209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grpSp>
        <p:nvGrpSpPr>
          <p:cNvPr id="32" name="Group 32">
            <a:extLst>
              <a:ext uri="{FF2B5EF4-FFF2-40B4-BE49-F238E27FC236}">
                <a16:creationId xmlns:a16="http://schemas.microsoft.com/office/drawing/2014/main" id="{E6954F22-BF41-23FE-3D9C-FCF270E0887A}"/>
              </a:ext>
            </a:extLst>
          </p:cNvPr>
          <p:cNvGrpSpPr/>
          <p:nvPr/>
        </p:nvGrpSpPr>
        <p:grpSpPr>
          <a:xfrm>
            <a:off x="377137" y="5463376"/>
            <a:ext cx="618629" cy="618629"/>
            <a:chOff x="0" y="0"/>
            <a:chExt cx="1237259" cy="1237259"/>
          </a:xfrm>
        </p:grpSpPr>
        <p:grpSp>
          <p:nvGrpSpPr>
            <p:cNvPr id="33" name="Group 33">
              <a:extLst>
                <a:ext uri="{FF2B5EF4-FFF2-40B4-BE49-F238E27FC236}">
                  <a16:creationId xmlns:a16="http://schemas.microsoft.com/office/drawing/2014/main" id="{457379C0-8E89-BCFE-B624-9211BC2E1302}"/>
                </a:ext>
              </a:extLst>
            </p:cNvPr>
            <p:cNvGrpSpPr/>
            <p:nvPr/>
          </p:nvGrpSpPr>
          <p:grpSpPr>
            <a:xfrm>
              <a:off x="99189" y="99189"/>
              <a:ext cx="1038881" cy="1038881"/>
              <a:chOff x="0" y="0"/>
              <a:chExt cx="812800" cy="812800"/>
            </a:xfrm>
          </p:grpSpPr>
          <p:sp>
            <p:nvSpPr>
              <p:cNvPr id="34" name="Freeform 34">
                <a:extLst>
                  <a:ext uri="{FF2B5EF4-FFF2-40B4-BE49-F238E27FC236}">
                    <a16:creationId xmlns:a16="http://schemas.microsoft.com/office/drawing/2014/main" id="{39F670ED-1A29-147F-A026-E75BDF9D4B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nvGrpSpPr>
            <p:cNvPr id="35" name="Group 35">
              <a:extLst>
                <a:ext uri="{FF2B5EF4-FFF2-40B4-BE49-F238E27FC236}">
                  <a16:creationId xmlns:a16="http://schemas.microsoft.com/office/drawing/2014/main" id="{7ADBFE97-7F74-7EBC-3E11-230230509B71}"/>
                </a:ext>
              </a:extLst>
            </p:cNvPr>
            <p:cNvGrpSpPr/>
            <p:nvPr/>
          </p:nvGrpSpPr>
          <p:grpSpPr>
            <a:xfrm>
              <a:off x="0" y="0"/>
              <a:ext cx="1237259" cy="1237259"/>
              <a:chOff x="0" y="0"/>
              <a:chExt cx="812800" cy="812800"/>
            </a:xfrm>
          </p:grpSpPr>
          <p:sp>
            <p:nvSpPr>
              <p:cNvPr id="36" name="Freeform 36">
                <a:extLst>
                  <a:ext uri="{FF2B5EF4-FFF2-40B4-BE49-F238E27FC236}">
                    <a16:creationId xmlns:a16="http://schemas.microsoft.com/office/drawing/2014/main" id="{0A92FEC1-4158-FFC7-FE2D-208664D51B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6282" r="-126282"/>
                </a:stretch>
              </a:blipFill>
            </p:spPr>
            <p:txBody>
              <a:bodyPr/>
              <a:lstStyle/>
              <a:p>
                <a:endParaRPr lang="en-AU"/>
              </a:p>
            </p:txBody>
          </p:sp>
        </p:grpSp>
      </p:grpSp>
      <p:sp>
        <p:nvSpPr>
          <p:cNvPr id="37" name="Freeform 37">
            <a:extLst>
              <a:ext uri="{FF2B5EF4-FFF2-40B4-BE49-F238E27FC236}">
                <a16:creationId xmlns:a16="http://schemas.microsoft.com/office/drawing/2014/main" id="{BC3A4745-166E-5660-DDC0-5D3A90A31D6D}"/>
              </a:ext>
            </a:extLst>
          </p:cNvPr>
          <p:cNvSpPr/>
          <p:nvPr/>
        </p:nvSpPr>
        <p:spPr>
          <a:xfrm>
            <a:off x="8893493" y="1837158"/>
            <a:ext cx="2232823" cy="4016515"/>
          </a:xfrm>
          <a:custGeom>
            <a:avLst/>
            <a:gdLst/>
            <a:ahLst/>
            <a:cxnLst/>
            <a:rect l="l" t="t" r="r" b="b"/>
            <a:pathLst>
              <a:path w="3349235" h="6024773">
                <a:moveTo>
                  <a:pt x="0" y="0"/>
                </a:moveTo>
                <a:lnTo>
                  <a:pt x="3349235" y="0"/>
                </a:lnTo>
                <a:lnTo>
                  <a:pt x="3349235" y="6024773"/>
                </a:lnTo>
                <a:lnTo>
                  <a:pt x="0" y="6024773"/>
                </a:lnTo>
                <a:lnTo>
                  <a:pt x="0" y="0"/>
                </a:lnTo>
                <a:close/>
              </a:path>
            </a:pathLst>
          </a:custGeom>
          <a:blipFill>
            <a:blip r:embed="rId8"/>
            <a:stretch>
              <a:fillRect/>
            </a:stretch>
          </a:blipFill>
        </p:spPr>
        <p:txBody>
          <a:bodyPr/>
          <a:lstStyle/>
          <a:p>
            <a:endParaRPr lang="en-AU"/>
          </a:p>
        </p:txBody>
      </p:sp>
      <p:sp>
        <p:nvSpPr>
          <p:cNvPr id="38" name="Freeform 38">
            <a:extLst>
              <a:ext uri="{FF2B5EF4-FFF2-40B4-BE49-F238E27FC236}">
                <a16:creationId xmlns:a16="http://schemas.microsoft.com/office/drawing/2014/main" id="{877DDA9D-3E0C-023A-042B-E763FE1A10D1}"/>
              </a:ext>
            </a:extLst>
          </p:cNvPr>
          <p:cNvSpPr/>
          <p:nvPr/>
        </p:nvSpPr>
        <p:spPr>
          <a:xfrm>
            <a:off x="440526" y="2468698"/>
            <a:ext cx="490548" cy="490548"/>
          </a:xfrm>
          <a:custGeom>
            <a:avLst/>
            <a:gdLst/>
            <a:ahLst/>
            <a:cxnLst/>
            <a:rect l="l" t="t" r="r" b="b"/>
            <a:pathLst>
              <a:path w="735822" h="735822">
                <a:moveTo>
                  <a:pt x="0" y="0"/>
                </a:moveTo>
                <a:lnTo>
                  <a:pt x="735822" y="0"/>
                </a:lnTo>
                <a:lnTo>
                  <a:pt x="735822" y="735822"/>
                </a:lnTo>
                <a:lnTo>
                  <a:pt x="0" y="7358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39" name="Freeform 39">
            <a:extLst>
              <a:ext uri="{FF2B5EF4-FFF2-40B4-BE49-F238E27FC236}">
                <a16:creationId xmlns:a16="http://schemas.microsoft.com/office/drawing/2014/main" id="{AC6FEECE-CB79-2EEE-4CCF-B1FE373D41B0}"/>
              </a:ext>
            </a:extLst>
          </p:cNvPr>
          <p:cNvSpPr/>
          <p:nvPr/>
        </p:nvSpPr>
        <p:spPr>
          <a:xfrm>
            <a:off x="441178" y="3232837"/>
            <a:ext cx="490548" cy="490548"/>
          </a:xfrm>
          <a:custGeom>
            <a:avLst/>
            <a:gdLst/>
            <a:ahLst/>
            <a:cxnLst/>
            <a:rect l="l" t="t" r="r" b="b"/>
            <a:pathLst>
              <a:path w="735822" h="735822">
                <a:moveTo>
                  <a:pt x="0" y="0"/>
                </a:moveTo>
                <a:lnTo>
                  <a:pt x="735821" y="0"/>
                </a:lnTo>
                <a:lnTo>
                  <a:pt x="735821" y="735822"/>
                </a:lnTo>
                <a:lnTo>
                  <a:pt x="0" y="7358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a:p>
        </p:txBody>
      </p:sp>
      <p:sp>
        <p:nvSpPr>
          <p:cNvPr id="40" name="Freeform 40">
            <a:extLst>
              <a:ext uri="{FF2B5EF4-FFF2-40B4-BE49-F238E27FC236}">
                <a16:creationId xmlns:a16="http://schemas.microsoft.com/office/drawing/2014/main" id="{14AC812F-1569-AEA5-43E7-1CD55E0ECCDE}"/>
              </a:ext>
            </a:extLst>
          </p:cNvPr>
          <p:cNvSpPr/>
          <p:nvPr/>
        </p:nvSpPr>
        <p:spPr>
          <a:xfrm>
            <a:off x="440527" y="4004386"/>
            <a:ext cx="484219" cy="484219"/>
          </a:xfrm>
          <a:custGeom>
            <a:avLst/>
            <a:gdLst/>
            <a:ahLst/>
            <a:cxnLst/>
            <a:rect l="l" t="t" r="r" b="b"/>
            <a:pathLst>
              <a:path w="726329" h="726329">
                <a:moveTo>
                  <a:pt x="0" y="0"/>
                </a:moveTo>
                <a:lnTo>
                  <a:pt x="726330" y="0"/>
                </a:lnTo>
                <a:lnTo>
                  <a:pt x="726330" y="726329"/>
                </a:lnTo>
                <a:lnTo>
                  <a:pt x="0" y="7263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a:p>
        </p:txBody>
      </p:sp>
      <p:sp>
        <p:nvSpPr>
          <p:cNvPr id="41" name="Freeform 41">
            <a:extLst>
              <a:ext uri="{FF2B5EF4-FFF2-40B4-BE49-F238E27FC236}">
                <a16:creationId xmlns:a16="http://schemas.microsoft.com/office/drawing/2014/main" id="{0FFEC5A7-43D0-C225-9832-C4A51E81D2B7}"/>
              </a:ext>
            </a:extLst>
          </p:cNvPr>
          <p:cNvSpPr/>
          <p:nvPr/>
        </p:nvSpPr>
        <p:spPr>
          <a:xfrm>
            <a:off x="441955" y="4768547"/>
            <a:ext cx="482791" cy="482791"/>
          </a:xfrm>
          <a:custGeom>
            <a:avLst/>
            <a:gdLst/>
            <a:ahLst/>
            <a:cxnLst/>
            <a:rect l="l" t="t" r="r" b="b"/>
            <a:pathLst>
              <a:path w="724187" h="724187">
                <a:moveTo>
                  <a:pt x="0" y="0"/>
                </a:moveTo>
                <a:lnTo>
                  <a:pt x="724187" y="0"/>
                </a:lnTo>
                <a:lnTo>
                  <a:pt x="724187" y="724186"/>
                </a:lnTo>
                <a:lnTo>
                  <a:pt x="0" y="7241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a:p>
        </p:txBody>
      </p:sp>
      <p:sp>
        <p:nvSpPr>
          <p:cNvPr id="42" name="Freeform 42">
            <a:extLst>
              <a:ext uri="{FF2B5EF4-FFF2-40B4-BE49-F238E27FC236}">
                <a16:creationId xmlns:a16="http://schemas.microsoft.com/office/drawing/2014/main" id="{7C3985E5-5BCC-9E59-953E-6A59A0A02DD0}"/>
              </a:ext>
            </a:extLst>
          </p:cNvPr>
          <p:cNvSpPr/>
          <p:nvPr/>
        </p:nvSpPr>
        <p:spPr>
          <a:xfrm>
            <a:off x="488946" y="5566374"/>
            <a:ext cx="412634" cy="412634"/>
          </a:xfrm>
          <a:custGeom>
            <a:avLst/>
            <a:gdLst/>
            <a:ahLst/>
            <a:cxnLst/>
            <a:rect l="l" t="t" r="r" b="b"/>
            <a:pathLst>
              <a:path w="618951" h="618951">
                <a:moveTo>
                  <a:pt x="0" y="0"/>
                </a:moveTo>
                <a:lnTo>
                  <a:pt x="618951" y="0"/>
                </a:lnTo>
                <a:lnTo>
                  <a:pt x="618951" y="618951"/>
                </a:lnTo>
                <a:lnTo>
                  <a:pt x="0" y="6189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AU"/>
          </a:p>
        </p:txBody>
      </p:sp>
      <p:sp>
        <p:nvSpPr>
          <p:cNvPr id="43" name="TextBox 43">
            <a:extLst>
              <a:ext uri="{FF2B5EF4-FFF2-40B4-BE49-F238E27FC236}">
                <a16:creationId xmlns:a16="http://schemas.microsoft.com/office/drawing/2014/main" id="{B40E3E69-D447-5467-A06D-1138DE5E22A4}"/>
              </a:ext>
            </a:extLst>
          </p:cNvPr>
          <p:cNvSpPr txBox="1"/>
          <p:nvPr/>
        </p:nvSpPr>
        <p:spPr>
          <a:xfrm>
            <a:off x="1136375" y="1672995"/>
            <a:ext cx="9172599" cy="281937"/>
          </a:xfrm>
          <a:prstGeom prst="rect">
            <a:avLst/>
          </a:prstGeom>
        </p:spPr>
        <p:txBody>
          <a:bodyPr lIns="0" tIns="0" rIns="0" bIns="0" rtlCol="0" anchor="t">
            <a:spAutoFit/>
          </a:bodyPr>
          <a:lstStyle/>
          <a:p>
            <a:pPr>
              <a:lnSpc>
                <a:spcPts val="2413"/>
              </a:lnSpc>
              <a:spcBef>
                <a:spcPct val="0"/>
              </a:spcBef>
            </a:pPr>
            <a:r>
              <a:rPr lang="en-US" sz="1749" b="1" spc="13" dirty="0">
                <a:solidFill>
                  <a:srgbClr val="A9BEFF"/>
                </a:solidFill>
                <a:latin typeface="Montserrat Bold"/>
                <a:ea typeface="Montserrat Bold"/>
                <a:cs typeface="Montserrat Bold"/>
                <a:sym typeface="Montserrat Bold"/>
              </a:rPr>
              <a:t>LARGE, HIGHLY PROSPECTIVE GOLD PROJECT</a:t>
            </a:r>
          </a:p>
        </p:txBody>
      </p:sp>
      <p:sp>
        <p:nvSpPr>
          <p:cNvPr id="44" name="TextBox 44">
            <a:extLst>
              <a:ext uri="{FF2B5EF4-FFF2-40B4-BE49-F238E27FC236}">
                <a16:creationId xmlns:a16="http://schemas.microsoft.com/office/drawing/2014/main" id="{CEA13104-F19F-AE91-E6B8-78D0B440DA94}"/>
              </a:ext>
            </a:extLst>
          </p:cNvPr>
          <p:cNvSpPr txBox="1"/>
          <p:nvPr/>
        </p:nvSpPr>
        <p:spPr>
          <a:xfrm>
            <a:off x="1136374" y="1976762"/>
            <a:ext cx="8089922" cy="219547"/>
          </a:xfrm>
          <a:prstGeom prst="rect">
            <a:avLst/>
          </a:prstGeom>
        </p:spPr>
        <p:txBody>
          <a:bodyPr wrap="square" lIns="0" tIns="0" rIns="0" bIns="0" rtlCol="0" anchor="t">
            <a:spAutoFit/>
          </a:bodyPr>
          <a:lstStyle/>
          <a:p>
            <a:pPr>
              <a:lnSpc>
                <a:spcPts val="1786"/>
              </a:lnSpc>
              <a:spcBef>
                <a:spcPct val="0"/>
              </a:spcBef>
            </a:pPr>
            <a:r>
              <a:rPr lang="en-US" sz="1464" b="1" spc="1" dirty="0">
                <a:solidFill>
                  <a:srgbClr val="FFFFFF"/>
                </a:solidFill>
                <a:latin typeface="Montserrat Bold"/>
                <a:ea typeface="Montserrat Bold"/>
                <a:cs typeface="Montserrat Bold"/>
                <a:sym typeface="Montserrat Bold"/>
              </a:rPr>
              <a:t>Located in Chile, unquestionably </a:t>
            </a:r>
            <a:r>
              <a:rPr lang="en-AU" sz="1464" b="1" spc="1" dirty="0">
                <a:solidFill>
                  <a:srgbClr val="FFFFFF"/>
                </a:solidFill>
                <a:latin typeface="Montserrat Bold"/>
                <a:ea typeface="Montserrat Bold"/>
                <a:cs typeface="Montserrat Bold"/>
                <a:sym typeface="Montserrat Bold"/>
              </a:rPr>
              <a:t>the premier location </a:t>
            </a:r>
            <a:r>
              <a:rPr lang="en-GB" sz="1464" b="1" spc="1" dirty="0">
                <a:solidFill>
                  <a:srgbClr val="FFFFFF"/>
                </a:solidFill>
                <a:latin typeface="Montserrat Bold"/>
                <a:ea typeface="Montserrat Bold"/>
                <a:cs typeface="Montserrat Bold"/>
                <a:sym typeface="Montserrat Bold"/>
              </a:rPr>
              <a:t>for building a new mine</a:t>
            </a:r>
            <a:endParaRPr lang="en-US" sz="1464" b="1" spc="1" dirty="0">
              <a:solidFill>
                <a:srgbClr val="FFFFFF"/>
              </a:solidFill>
              <a:latin typeface="Montserrat Bold"/>
              <a:ea typeface="Montserrat Bold"/>
              <a:cs typeface="Montserrat Bold"/>
              <a:sym typeface="Montserrat Bold"/>
            </a:endParaRPr>
          </a:p>
        </p:txBody>
      </p:sp>
      <p:sp>
        <p:nvSpPr>
          <p:cNvPr id="45" name="TextBox 45">
            <a:extLst>
              <a:ext uri="{FF2B5EF4-FFF2-40B4-BE49-F238E27FC236}">
                <a16:creationId xmlns:a16="http://schemas.microsoft.com/office/drawing/2014/main" id="{01E2B0C8-A321-2222-58B0-E4DC29C1D417}"/>
              </a:ext>
            </a:extLst>
          </p:cNvPr>
          <p:cNvSpPr txBox="1"/>
          <p:nvPr/>
        </p:nvSpPr>
        <p:spPr>
          <a:xfrm>
            <a:off x="1136375" y="2436948"/>
            <a:ext cx="9172599" cy="286297"/>
          </a:xfrm>
          <a:prstGeom prst="rect">
            <a:avLst/>
          </a:prstGeom>
        </p:spPr>
        <p:txBody>
          <a:bodyPr lIns="0" tIns="0" rIns="0" bIns="0" rtlCol="0" anchor="t">
            <a:spAutoFit/>
          </a:bodyPr>
          <a:lstStyle/>
          <a:p>
            <a:pPr>
              <a:lnSpc>
                <a:spcPts val="2413"/>
              </a:lnSpc>
              <a:spcBef>
                <a:spcPct val="0"/>
              </a:spcBef>
            </a:pPr>
            <a:r>
              <a:rPr lang="en-US" sz="1749" b="1" spc="13" dirty="0">
                <a:solidFill>
                  <a:srgbClr val="A9BEFF"/>
                </a:solidFill>
                <a:latin typeface="Montserrat Bold"/>
                <a:ea typeface="Montserrat Bold"/>
                <a:cs typeface="Montserrat Bold"/>
                <a:sym typeface="Montserrat Bold"/>
              </a:rPr>
              <a:t>2MOZ UNCONSTRAINED MINERAL RESOURCE</a:t>
            </a:r>
          </a:p>
        </p:txBody>
      </p:sp>
      <p:sp>
        <p:nvSpPr>
          <p:cNvPr id="46" name="TextBox 46">
            <a:extLst>
              <a:ext uri="{FF2B5EF4-FFF2-40B4-BE49-F238E27FC236}">
                <a16:creationId xmlns:a16="http://schemas.microsoft.com/office/drawing/2014/main" id="{74135BA5-5DBB-183E-6CB0-8DAD695D5604}"/>
              </a:ext>
            </a:extLst>
          </p:cNvPr>
          <p:cNvSpPr txBox="1"/>
          <p:nvPr/>
        </p:nvSpPr>
        <p:spPr>
          <a:xfrm>
            <a:off x="1136374" y="2740715"/>
            <a:ext cx="6883869" cy="219547"/>
          </a:xfrm>
          <a:prstGeom prst="rect">
            <a:avLst/>
          </a:prstGeom>
        </p:spPr>
        <p:txBody>
          <a:bodyPr lIns="0" tIns="0" rIns="0" bIns="0" rtlCol="0" anchor="t">
            <a:spAutoFit/>
          </a:bodyPr>
          <a:lstStyle/>
          <a:p>
            <a:pPr>
              <a:lnSpc>
                <a:spcPts val="1786"/>
              </a:lnSpc>
              <a:spcBef>
                <a:spcPct val="0"/>
              </a:spcBef>
            </a:pPr>
            <a:r>
              <a:rPr lang="en-GB" sz="1464" b="1" spc="1" dirty="0">
                <a:solidFill>
                  <a:srgbClr val="FFFFFF"/>
                </a:solidFill>
                <a:latin typeface="Montserrat Bold"/>
                <a:ea typeface="Montserrat Bold"/>
                <a:cs typeface="Montserrat Bold"/>
                <a:sym typeface="Montserrat Bold"/>
              </a:rPr>
              <a:t>1.82Moz constrained with 62% classified as Indicated</a:t>
            </a:r>
            <a:endParaRPr lang="en-US" sz="1464" b="1" spc="1" dirty="0">
              <a:solidFill>
                <a:srgbClr val="FFFFFF"/>
              </a:solidFill>
              <a:latin typeface="Montserrat Bold"/>
              <a:ea typeface="Montserrat Bold"/>
              <a:cs typeface="Montserrat Bold"/>
              <a:sym typeface="Montserrat Bold"/>
            </a:endParaRPr>
          </a:p>
        </p:txBody>
      </p:sp>
      <p:sp>
        <p:nvSpPr>
          <p:cNvPr id="47" name="TextBox 47">
            <a:extLst>
              <a:ext uri="{FF2B5EF4-FFF2-40B4-BE49-F238E27FC236}">
                <a16:creationId xmlns:a16="http://schemas.microsoft.com/office/drawing/2014/main" id="{59D13A57-457B-CEDF-7771-FD824A724675}"/>
              </a:ext>
            </a:extLst>
          </p:cNvPr>
          <p:cNvSpPr txBox="1"/>
          <p:nvPr/>
        </p:nvSpPr>
        <p:spPr>
          <a:xfrm>
            <a:off x="1136375" y="3201628"/>
            <a:ext cx="9172599" cy="286297"/>
          </a:xfrm>
          <a:prstGeom prst="rect">
            <a:avLst/>
          </a:prstGeom>
        </p:spPr>
        <p:txBody>
          <a:bodyPr lIns="0" tIns="0" rIns="0" bIns="0" rtlCol="0" anchor="t">
            <a:spAutoFit/>
          </a:bodyPr>
          <a:lstStyle/>
          <a:p>
            <a:pPr>
              <a:lnSpc>
                <a:spcPts val="2413"/>
              </a:lnSpc>
              <a:spcBef>
                <a:spcPct val="0"/>
              </a:spcBef>
            </a:pPr>
            <a:r>
              <a:rPr lang="en-US" sz="1749" b="1" spc="13" dirty="0">
                <a:solidFill>
                  <a:srgbClr val="A9BEFF"/>
                </a:solidFill>
                <a:latin typeface="Montserrat Bold"/>
                <a:ea typeface="Montserrat Bold"/>
                <a:cs typeface="Montserrat Bold"/>
                <a:sym typeface="Montserrat Bold"/>
              </a:rPr>
              <a:t>EXCEPTIONAL METALLURGY FOR SIMPLE PROCESSING</a:t>
            </a:r>
          </a:p>
        </p:txBody>
      </p:sp>
      <p:sp>
        <p:nvSpPr>
          <p:cNvPr id="48" name="TextBox 48">
            <a:extLst>
              <a:ext uri="{FF2B5EF4-FFF2-40B4-BE49-F238E27FC236}">
                <a16:creationId xmlns:a16="http://schemas.microsoft.com/office/drawing/2014/main" id="{4CA1FDE4-494D-A8CC-FDEA-82B2C09EF140}"/>
              </a:ext>
            </a:extLst>
          </p:cNvPr>
          <p:cNvSpPr txBox="1"/>
          <p:nvPr/>
        </p:nvSpPr>
        <p:spPr>
          <a:xfrm>
            <a:off x="1136374" y="3505394"/>
            <a:ext cx="7366358" cy="219547"/>
          </a:xfrm>
          <a:prstGeom prst="rect">
            <a:avLst/>
          </a:prstGeom>
        </p:spPr>
        <p:txBody>
          <a:bodyPr wrap="square" lIns="0" tIns="0" rIns="0" bIns="0" rtlCol="0" anchor="t">
            <a:spAutoFit/>
          </a:bodyPr>
          <a:lstStyle/>
          <a:p>
            <a:pPr>
              <a:lnSpc>
                <a:spcPts val="1786"/>
              </a:lnSpc>
              <a:spcBef>
                <a:spcPct val="0"/>
              </a:spcBef>
            </a:pPr>
            <a:r>
              <a:rPr lang="en-US" sz="1464" b="1" spc="1" dirty="0">
                <a:solidFill>
                  <a:srgbClr val="FFFFFF"/>
                </a:solidFill>
                <a:latin typeface="Montserrat Bold"/>
                <a:ea typeface="Montserrat Bold"/>
                <a:cs typeface="Montserrat Bold"/>
                <a:sym typeface="Montserrat Bold"/>
              </a:rPr>
              <a:t>Low-cost, well understood CIP process provides 95% gold recoveries</a:t>
            </a:r>
          </a:p>
        </p:txBody>
      </p:sp>
      <p:sp>
        <p:nvSpPr>
          <p:cNvPr id="49" name="TextBox 49">
            <a:extLst>
              <a:ext uri="{FF2B5EF4-FFF2-40B4-BE49-F238E27FC236}">
                <a16:creationId xmlns:a16="http://schemas.microsoft.com/office/drawing/2014/main" id="{75231787-2724-A8F0-ABD9-3156B38D970F}"/>
              </a:ext>
            </a:extLst>
          </p:cNvPr>
          <p:cNvSpPr txBox="1"/>
          <p:nvPr/>
        </p:nvSpPr>
        <p:spPr>
          <a:xfrm>
            <a:off x="1136375" y="3966308"/>
            <a:ext cx="9172599" cy="286297"/>
          </a:xfrm>
          <a:prstGeom prst="rect">
            <a:avLst/>
          </a:prstGeom>
        </p:spPr>
        <p:txBody>
          <a:bodyPr lIns="0" tIns="0" rIns="0" bIns="0" rtlCol="0" anchor="t">
            <a:spAutoFit/>
          </a:bodyPr>
          <a:lstStyle/>
          <a:p>
            <a:pPr>
              <a:lnSpc>
                <a:spcPts val="2413"/>
              </a:lnSpc>
              <a:spcBef>
                <a:spcPct val="0"/>
              </a:spcBef>
            </a:pPr>
            <a:r>
              <a:rPr lang="en-US" sz="1749" b="1" spc="13" dirty="0">
                <a:solidFill>
                  <a:srgbClr val="A9BEFF"/>
                </a:solidFill>
                <a:latin typeface="Montserrat Bold"/>
                <a:ea typeface="Montserrat Bold"/>
                <a:cs typeface="Montserrat Bold"/>
                <a:sym typeface="Montserrat Bold"/>
              </a:rPr>
              <a:t>RESOURCE AND DISTRICT LEVEL GROWTH POTENTIAL</a:t>
            </a:r>
          </a:p>
        </p:txBody>
      </p:sp>
      <p:sp>
        <p:nvSpPr>
          <p:cNvPr id="50" name="TextBox 50">
            <a:extLst>
              <a:ext uri="{FF2B5EF4-FFF2-40B4-BE49-F238E27FC236}">
                <a16:creationId xmlns:a16="http://schemas.microsoft.com/office/drawing/2014/main" id="{463D2E54-0E58-742D-03C1-64AE88570B1F}"/>
              </a:ext>
            </a:extLst>
          </p:cNvPr>
          <p:cNvSpPr txBox="1"/>
          <p:nvPr/>
        </p:nvSpPr>
        <p:spPr>
          <a:xfrm>
            <a:off x="1136374" y="4270074"/>
            <a:ext cx="7545490" cy="219547"/>
          </a:xfrm>
          <a:prstGeom prst="rect">
            <a:avLst/>
          </a:prstGeom>
        </p:spPr>
        <p:txBody>
          <a:bodyPr wrap="square" lIns="0" tIns="0" rIns="0" bIns="0" rtlCol="0" anchor="t">
            <a:spAutoFit/>
          </a:bodyPr>
          <a:lstStyle/>
          <a:p>
            <a:pPr>
              <a:lnSpc>
                <a:spcPts val="1786"/>
              </a:lnSpc>
              <a:spcBef>
                <a:spcPct val="0"/>
              </a:spcBef>
            </a:pPr>
            <a:r>
              <a:rPr lang="en-US" sz="1464" b="1" spc="1" dirty="0">
                <a:solidFill>
                  <a:srgbClr val="FFFFFF"/>
                </a:solidFill>
                <a:latin typeface="Montserrat Bold"/>
                <a:ea typeface="Montserrat Bold"/>
                <a:cs typeface="Montserrat Bold"/>
                <a:sym typeface="Montserrat Bold"/>
              </a:rPr>
              <a:t>System with potential to comprise multiple discoveries</a:t>
            </a:r>
          </a:p>
        </p:txBody>
      </p:sp>
      <p:sp>
        <p:nvSpPr>
          <p:cNvPr id="51" name="TextBox 51">
            <a:extLst>
              <a:ext uri="{FF2B5EF4-FFF2-40B4-BE49-F238E27FC236}">
                <a16:creationId xmlns:a16="http://schemas.microsoft.com/office/drawing/2014/main" id="{5C50032C-7649-0625-73D9-58DB9D0ACBA0}"/>
              </a:ext>
            </a:extLst>
          </p:cNvPr>
          <p:cNvSpPr txBox="1"/>
          <p:nvPr/>
        </p:nvSpPr>
        <p:spPr>
          <a:xfrm>
            <a:off x="1136375" y="4730987"/>
            <a:ext cx="9172599" cy="286297"/>
          </a:xfrm>
          <a:prstGeom prst="rect">
            <a:avLst/>
          </a:prstGeom>
        </p:spPr>
        <p:txBody>
          <a:bodyPr lIns="0" tIns="0" rIns="0" bIns="0" rtlCol="0" anchor="t">
            <a:spAutoFit/>
          </a:bodyPr>
          <a:lstStyle/>
          <a:p>
            <a:pPr>
              <a:lnSpc>
                <a:spcPts val="2413"/>
              </a:lnSpc>
              <a:spcBef>
                <a:spcPct val="0"/>
              </a:spcBef>
            </a:pPr>
            <a:r>
              <a:rPr lang="en-US" sz="1749" b="1" spc="13" dirty="0">
                <a:solidFill>
                  <a:srgbClr val="A9BEFF"/>
                </a:solidFill>
                <a:latin typeface="Montserrat Bold"/>
                <a:ea typeface="Montserrat Bold"/>
                <a:cs typeface="Montserrat Bold"/>
                <a:sym typeface="Montserrat Bold"/>
              </a:rPr>
              <a:t>HIGHLY EXPERIENCED BOARD AND MANAGEMENT TEAM</a:t>
            </a:r>
          </a:p>
        </p:txBody>
      </p:sp>
      <p:sp>
        <p:nvSpPr>
          <p:cNvPr id="52" name="TextBox 52">
            <a:extLst>
              <a:ext uri="{FF2B5EF4-FFF2-40B4-BE49-F238E27FC236}">
                <a16:creationId xmlns:a16="http://schemas.microsoft.com/office/drawing/2014/main" id="{58E17DF1-2507-4C53-3671-DEFB5E547632}"/>
              </a:ext>
            </a:extLst>
          </p:cNvPr>
          <p:cNvSpPr txBox="1"/>
          <p:nvPr/>
        </p:nvSpPr>
        <p:spPr>
          <a:xfrm>
            <a:off x="1136374" y="5034754"/>
            <a:ext cx="6883869" cy="219547"/>
          </a:xfrm>
          <a:prstGeom prst="rect">
            <a:avLst/>
          </a:prstGeom>
        </p:spPr>
        <p:txBody>
          <a:bodyPr lIns="0" tIns="0" rIns="0" bIns="0" rtlCol="0" anchor="t">
            <a:spAutoFit/>
          </a:bodyPr>
          <a:lstStyle/>
          <a:p>
            <a:pPr>
              <a:lnSpc>
                <a:spcPts val="1786"/>
              </a:lnSpc>
              <a:spcBef>
                <a:spcPct val="0"/>
              </a:spcBef>
            </a:pPr>
            <a:r>
              <a:rPr lang="en-US" sz="1464" b="1" spc="1" dirty="0">
                <a:solidFill>
                  <a:srgbClr val="FFFFFF"/>
                </a:solidFill>
                <a:latin typeface="Montserrat Bold"/>
                <a:ea typeface="Montserrat Bold"/>
                <a:cs typeface="Montserrat Bold"/>
                <a:sym typeface="Montserrat Bold"/>
              </a:rPr>
              <a:t>Embedded local presence and deep Chilean expertise </a:t>
            </a:r>
          </a:p>
        </p:txBody>
      </p:sp>
      <p:sp>
        <p:nvSpPr>
          <p:cNvPr id="53" name="TextBox 53">
            <a:extLst>
              <a:ext uri="{FF2B5EF4-FFF2-40B4-BE49-F238E27FC236}">
                <a16:creationId xmlns:a16="http://schemas.microsoft.com/office/drawing/2014/main" id="{64BAE54C-CDC0-FAC2-27BE-280292430828}"/>
              </a:ext>
            </a:extLst>
          </p:cNvPr>
          <p:cNvSpPr txBox="1"/>
          <p:nvPr/>
        </p:nvSpPr>
        <p:spPr>
          <a:xfrm>
            <a:off x="1136375" y="5495667"/>
            <a:ext cx="9172599" cy="286297"/>
          </a:xfrm>
          <a:prstGeom prst="rect">
            <a:avLst/>
          </a:prstGeom>
        </p:spPr>
        <p:txBody>
          <a:bodyPr lIns="0" tIns="0" rIns="0" bIns="0" rtlCol="0" anchor="t">
            <a:spAutoFit/>
          </a:bodyPr>
          <a:lstStyle/>
          <a:p>
            <a:pPr>
              <a:lnSpc>
                <a:spcPts val="2413"/>
              </a:lnSpc>
              <a:spcBef>
                <a:spcPct val="0"/>
              </a:spcBef>
            </a:pPr>
            <a:r>
              <a:rPr lang="en-US" sz="1749" b="1" spc="13" dirty="0">
                <a:solidFill>
                  <a:srgbClr val="A9BEFF"/>
                </a:solidFill>
                <a:latin typeface="Montserrat Bold"/>
                <a:ea typeface="Montserrat Bold"/>
                <a:cs typeface="Montserrat Bold"/>
                <a:sym typeface="Montserrat Bold"/>
              </a:rPr>
              <a:t>PRE-FEASIBILITY STUDY</a:t>
            </a:r>
          </a:p>
        </p:txBody>
      </p:sp>
      <p:sp>
        <p:nvSpPr>
          <p:cNvPr id="54" name="TextBox 54">
            <a:extLst>
              <a:ext uri="{FF2B5EF4-FFF2-40B4-BE49-F238E27FC236}">
                <a16:creationId xmlns:a16="http://schemas.microsoft.com/office/drawing/2014/main" id="{20A32360-327E-CD53-3F34-E841EFE30BDE}"/>
              </a:ext>
            </a:extLst>
          </p:cNvPr>
          <p:cNvSpPr txBox="1"/>
          <p:nvPr/>
        </p:nvSpPr>
        <p:spPr>
          <a:xfrm>
            <a:off x="1136374" y="5799434"/>
            <a:ext cx="6883869" cy="219547"/>
          </a:xfrm>
          <a:prstGeom prst="rect">
            <a:avLst/>
          </a:prstGeom>
        </p:spPr>
        <p:txBody>
          <a:bodyPr lIns="0" tIns="0" rIns="0" bIns="0" rtlCol="0" anchor="t">
            <a:spAutoFit/>
          </a:bodyPr>
          <a:lstStyle/>
          <a:p>
            <a:pPr>
              <a:lnSpc>
                <a:spcPts val="1786"/>
              </a:lnSpc>
              <a:spcBef>
                <a:spcPct val="0"/>
              </a:spcBef>
            </a:pPr>
            <a:r>
              <a:rPr lang="en-GB" sz="1464" b="1" spc="1" dirty="0">
                <a:solidFill>
                  <a:srgbClr val="FFFFFF"/>
                </a:solidFill>
                <a:latin typeface="Montserrat Bold"/>
                <a:ea typeface="Montserrat Bold"/>
                <a:cs typeface="Montserrat Bold"/>
                <a:sym typeface="Montserrat Bold"/>
              </a:rPr>
              <a:t>Builds on a solid base set for </a:t>
            </a:r>
            <a:r>
              <a:rPr lang="en-GB" sz="1464" b="1" spc="1" dirty="0">
                <a:solidFill>
                  <a:schemeClr val="bg1"/>
                </a:solidFill>
                <a:latin typeface="Montserrat Bold"/>
                <a:ea typeface="Montserrat Bold"/>
                <a:cs typeface="Montserrat Bold"/>
                <a:sym typeface="Montserrat Bold"/>
              </a:rPr>
              <a:t>delivery MID 2026</a:t>
            </a:r>
          </a:p>
        </p:txBody>
      </p:sp>
      <p:sp>
        <p:nvSpPr>
          <p:cNvPr id="57" name="Slide Number Placeholder 1">
            <a:extLst>
              <a:ext uri="{FF2B5EF4-FFF2-40B4-BE49-F238E27FC236}">
                <a16:creationId xmlns:a16="http://schemas.microsoft.com/office/drawing/2014/main" id="{59574681-E5EE-A7AC-DA73-F51C3CDE7351}"/>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solidFill>
                  <a:schemeClr val="bg1"/>
                </a:solidFill>
              </a:rPr>
              <a:pPr/>
              <a:t>17</a:t>
            </a:fld>
            <a:endParaRPr lang="en-AU" dirty="0">
              <a:solidFill>
                <a:schemeClr val="bg1"/>
              </a:solidFill>
            </a:endParaRPr>
          </a:p>
        </p:txBody>
      </p:sp>
      <p:sp>
        <p:nvSpPr>
          <p:cNvPr id="58" name="TextBox 57">
            <a:extLst>
              <a:ext uri="{FF2B5EF4-FFF2-40B4-BE49-F238E27FC236}">
                <a16:creationId xmlns:a16="http://schemas.microsoft.com/office/drawing/2014/main" id="{E724C94E-0C25-0FF1-0298-7F491D1E72D9}"/>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chemeClr val="bg1"/>
                </a:solidFill>
                <a:latin typeface="Open Sans" pitchFamily="2" charset="0"/>
                <a:ea typeface="Open Sans" pitchFamily="2" charset="0"/>
                <a:cs typeface="Open Sans" pitchFamily="2" charset="0"/>
              </a:rPr>
              <a:t>INVESTOR PRESENTATION |</a:t>
            </a:r>
          </a:p>
        </p:txBody>
      </p:sp>
      <p:sp>
        <p:nvSpPr>
          <p:cNvPr id="60" name="AutoShape 17">
            <a:extLst>
              <a:ext uri="{FF2B5EF4-FFF2-40B4-BE49-F238E27FC236}">
                <a16:creationId xmlns:a16="http://schemas.microsoft.com/office/drawing/2014/main" id="{7DE3F0E2-F223-BE21-3BC9-5182A9CF8CBC}"/>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71" name="Freeform 25">
            <a:extLst>
              <a:ext uri="{FF2B5EF4-FFF2-40B4-BE49-F238E27FC236}">
                <a16:creationId xmlns:a16="http://schemas.microsoft.com/office/drawing/2014/main" id="{F2754ED2-8ECA-8BE5-8806-C2D9B18CA7D2}"/>
              </a:ext>
            </a:extLst>
          </p:cNvPr>
          <p:cNvSpPr/>
          <p:nvPr/>
        </p:nvSpPr>
        <p:spPr>
          <a:xfrm>
            <a:off x="840648" y="185062"/>
            <a:ext cx="9393685" cy="571653"/>
          </a:xfrm>
          <a:custGeom>
            <a:avLst/>
            <a:gdLst/>
            <a:ahLst/>
            <a:cxnLst/>
            <a:rect l="l" t="t" r="r" b="b"/>
            <a:pathLst>
              <a:path w="18787370" h="1143306">
                <a:moveTo>
                  <a:pt x="0" y="0"/>
                </a:moveTo>
                <a:lnTo>
                  <a:pt x="18787370" y="0"/>
                </a:lnTo>
                <a:lnTo>
                  <a:pt x="18787370" y="1143306"/>
                </a:lnTo>
                <a:lnTo>
                  <a:pt x="0" y="1143306"/>
                </a:lnTo>
                <a:close/>
              </a:path>
            </a:pathLst>
          </a:custGeom>
          <a:solidFill>
            <a:srgbClr val="000000">
              <a:alpha val="0"/>
            </a:srgbClr>
          </a:solidFill>
        </p:spPr>
        <p:txBody>
          <a:bodyPr/>
          <a:lstStyle/>
          <a:p>
            <a:endParaRPr lang="en-AU" sz="1200"/>
          </a:p>
        </p:txBody>
      </p:sp>
      <p:sp>
        <p:nvSpPr>
          <p:cNvPr id="72" name="TextBox 26">
            <a:extLst>
              <a:ext uri="{FF2B5EF4-FFF2-40B4-BE49-F238E27FC236}">
                <a16:creationId xmlns:a16="http://schemas.microsoft.com/office/drawing/2014/main" id="{31FD54CF-A363-2FA8-E517-3E51C4714B70}"/>
              </a:ext>
            </a:extLst>
          </p:cNvPr>
          <p:cNvSpPr txBox="1"/>
          <p:nvPr/>
        </p:nvSpPr>
        <p:spPr>
          <a:xfrm>
            <a:off x="307643" y="168777"/>
            <a:ext cx="9393685" cy="1489232"/>
          </a:xfrm>
          <a:prstGeom prst="rect">
            <a:avLst/>
          </a:prstGeom>
        </p:spPr>
        <p:txBody>
          <a:bodyPr lIns="0" tIns="0" rIns="0" bIns="0" rtlCol="0" anchor="ctr"/>
          <a:lstStyle/>
          <a:p>
            <a:pPr>
              <a:lnSpc>
                <a:spcPts val="3360"/>
              </a:lnSpc>
            </a:pPr>
            <a:r>
              <a:rPr lang="en-US" sz="3200" b="1" dirty="0">
                <a:solidFill>
                  <a:srgbClr val="FFFFFF"/>
                </a:solidFill>
                <a:latin typeface="Montserrat Bold"/>
                <a:ea typeface="Montserrat Bold"/>
                <a:cs typeface="Montserrat Bold"/>
                <a:sym typeface="Montserrat Bold"/>
              </a:rPr>
              <a:t>A GOLDEN OPPORTUNITY</a:t>
            </a:r>
          </a:p>
          <a:p>
            <a:pPr>
              <a:lnSpc>
                <a:spcPts val="3360"/>
              </a:lnSpc>
            </a:pPr>
            <a:r>
              <a:rPr lang="en-US" sz="3200" b="1" dirty="0">
                <a:solidFill>
                  <a:srgbClr val="FFFFFF"/>
                </a:solidFill>
                <a:latin typeface="Montserrat Bold"/>
                <a:ea typeface="Montserrat Bold"/>
                <a:cs typeface="Montserrat Bold"/>
                <a:sym typeface="Montserrat Bold"/>
              </a:rPr>
              <a:t>INVESTMENT HIGHLIGHTS</a:t>
            </a:r>
          </a:p>
        </p:txBody>
      </p:sp>
    </p:spTree>
    <p:extLst>
      <p:ext uri="{BB962C8B-B14F-4D97-AF65-F5344CB8AC3E}">
        <p14:creationId xmlns:p14="http://schemas.microsoft.com/office/powerpoint/2010/main" val="1415120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3363"/>
        </a:solidFill>
        <a:effectLst/>
      </p:bgPr>
    </p:bg>
    <p:spTree>
      <p:nvGrpSpPr>
        <p:cNvPr id="1" name="">
          <a:extLst>
            <a:ext uri="{FF2B5EF4-FFF2-40B4-BE49-F238E27FC236}">
              <a16:creationId xmlns:a16="http://schemas.microsoft.com/office/drawing/2014/main" id="{900D163A-EF49-9AB7-D3A8-E6844A63A59F}"/>
            </a:ext>
          </a:extLst>
        </p:cNvPr>
        <p:cNvGrpSpPr/>
        <p:nvPr/>
      </p:nvGrpSpPr>
      <p:grpSpPr>
        <a:xfrm>
          <a:off x="0" y="0"/>
          <a:ext cx="0" cy="0"/>
          <a:chOff x="0" y="0"/>
          <a:chExt cx="0" cy="0"/>
        </a:xfrm>
      </p:grpSpPr>
      <p:pic>
        <p:nvPicPr>
          <p:cNvPr id="32" name="Picture 31" descr="A blue circle with black background&#10;&#10;AI-generated content may be incorrect.">
            <a:extLst>
              <a:ext uri="{FF2B5EF4-FFF2-40B4-BE49-F238E27FC236}">
                <a16:creationId xmlns:a16="http://schemas.microsoft.com/office/drawing/2014/main" id="{BDF56E45-850D-B919-D076-5FBEB6BA9AF3}"/>
              </a:ext>
            </a:extLst>
          </p:cNvPr>
          <p:cNvPicPr>
            <a:picLocks noChangeAspect="1"/>
          </p:cNvPicPr>
          <p:nvPr/>
        </p:nvPicPr>
        <p:blipFill>
          <a:blip r:embed="rId2">
            <a:extLst>
              <a:ext uri="{28A0092B-C50C-407E-A947-70E740481C1C}">
                <a14:useLocalDpi xmlns:a14="http://schemas.microsoft.com/office/drawing/2010/main" val="0"/>
              </a:ext>
            </a:extLst>
          </a:blip>
          <a:srcRect l="48124" b="54342"/>
          <a:stretch>
            <a:fillRect/>
          </a:stretch>
        </p:blipFill>
        <p:spPr>
          <a:xfrm rot="16200000">
            <a:off x="8847531" y="3515532"/>
            <a:ext cx="3557686" cy="3131258"/>
          </a:xfrm>
          <a:prstGeom prst="rect">
            <a:avLst/>
          </a:prstGeom>
        </p:spPr>
      </p:pic>
      <p:pic>
        <p:nvPicPr>
          <p:cNvPr id="29" name="Picture 28" descr="A blue circle with black background&#10;&#10;AI-generated content may be incorrect.">
            <a:extLst>
              <a:ext uri="{FF2B5EF4-FFF2-40B4-BE49-F238E27FC236}">
                <a16:creationId xmlns:a16="http://schemas.microsoft.com/office/drawing/2014/main" id="{7E2AE968-AB40-479F-5451-57295834C699}"/>
              </a:ext>
            </a:extLst>
          </p:cNvPr>
          <p:cNvPicPr>
            <a:picLocks noChangeAspect="1"/>
          </p:cNvPicPr>
          <p:nvPr/>
        </p:nvPicPr>
        <p:blipFill>
          <a:blip r:embed="rId2">
            <a:extLst>
              <a:ext uri="{28A0092B-C50C-407E-A947-70E740481C1C}">
                <a14:useLocalDpi xmlns:a14="http://schemas.microsoft.com/office/drawing/2010/main" val="0"/>
              </a:ext>
            </a:extLst>
          </a:blip>
          <a:srcRect l="48124" b="34159"/>
          <a:stretch>
            <a:fillRect/>
          </a:stretch>
        </p:blipFill>
        <p:spPr>
          <a:xfrm>
            <a:off x="0" y="2342617"/>
            <a:ext cx="3557686" cy="4515383"/>
          </a:xfrm>
          <a:prstGeom prst="rect">
            <a:avLst/>
          </a:prstGeom>
        </p:spPr>
      </p:pic>
      <p:grpSp>
        <p:nvGrpSpPr>
          <p:cNvPr id="7" name="Group 7">
            <a:extLst>
              <a:ext uri="{FF2B5EF4-FFF2-40B4-BE49-F238E27FC236}">
                <a16:creationId xmlns:a16="http://schemas.microsoft.com/office/drawing/2014/main" id="{9E5D8057-17C1-9FDB-37B6-13FD8F8EAFA7}"/>
              </a:ext>
            </a:extLst>
          </p:cNvPr>
          <p:cNvGrpSpPr/>
          <p:nvPr/>
        </p:nvGrpSpPr>
        <p:grpSpPr>
          <a:xfrm rot="-10800000">
            <a:off x="6096000" y="4131166"/>
            <a:ext cx="1709790" cy="2442557"/>
            <a:chOff x="0" y="0"/>
            <a:chExt cx="4445000" cy="6350000"/>
          </a:xfrm>
        </p:grpSpPr>
        <p:sp>
          <p:nvSpPr>
            <p:cNvPr id="8" name="Freeform 8">
              <a:extLst>
                <a:ext uri="{FF2B5EF4-FFF2-40B4-BE49-F238E27FC236}">
                  <a16:creationId xmlns:a16="http://schemas.microsoft.com/office/drawing/2014/main" id="{5ED1BF9D-7D3E-FFAB-E41F-9F0850C252AF}"/>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831" r="-201831"/>
              </a:stretch>
            </a:blipFill>
          </p:spPr>
          <p:txBody>
            <a:bodyPr/>
            <a:lstStyle/>
            <a:p>
              <a:endParaRPr lang="en-AU" sz="1200"/>
            </a:p>
          </p:txBody>
        </p:sp>
      </p:grpSp>
      <p:grpSp>
        <p:nvGrpSpPr>
          <p:cNvPr id="9" name="Group 9">
            <a:extLst>
              <a:ext uri="{FF2B5EF4-FFF2-40B4-BE49-F238E27FC236}">
                <a16:creationId xmlns:a16="http://schemas.microsoft.com/office/drawing/2014/main" id="{85D63915-D8A8-7F3A-D955-7985D1F22E7E}"/>
              </a:ext>
            </a:extLst>
          </p:cNvPr>
          <p:cNvGrpSpPr/>
          <p:nvPr/>
        </p:nvGrpSpPr>
        <p:grpSpPr>
          <a:xfrm>
            <a:off x="10509306" y="-521277"/>
            <a:ext cx="1122655" cy="1603793"/>
            <a:chOff x="0" y="0"/>
            <a:chExt cx="4445000" cy="6350000"/>
          </a:xfrm>
        </p:grpSpPr>
        <p:sp>
          <p:nvSpPr>
            <p:cNvPr id="10" name="Freeform 10">
              <a:extLst>
                <a:ext uri="{FF2B5EF4-FFF2-40B4-BE49-F238E27FC236}">
                  <a16:creationId xmlns:a16="http://schemas.microsoft.com/office/drawing/2014/main" id="{520DD414-DC65-55AB-741C-45A782945F8A}"/>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831" r="-201831"/>
              </a:stretch>
            </a:blipFill>
          </p:spPr>
          <p:txBody>
            <a:bodyPr/>
            <a:lstStyle/>
            <a:p>
              <a:endParaRPr lang="en-AU" sz="1200"/>
            </a:p>
          </p:txBody>
        </p:sp>
      </p:grpSp>
      <p:grpSp>
        <p:nvGrpSpPr>
          <p:cNvPr id="11" name="Group 11">
            <a:extLst>
              <a:ext uri="{FF2B5EF4-FFF2-40B4-BE49-F238E27FC236}">
                <a16:creationId xmlns:a16="http://schemas.microsoft.com/office/drawing/2014/main" id="{7AE825C1-6738-4900-4C64-AF5E8A6704E2}"/>
              </a:ext>
            </a:extLst>
          </p:cNvPr>
          <p:cNvGrpSpPr/>
          <p:nvPr/>
        </p:nvGrpSpPr>
        <p:grpSpPr>
          <a:xfrm rot="5400000">
            <a:off x="11070633" y="2309809"/>
            <a:ext cx="561327" cy="561327"/>
            <a:chOff x="0" y="0"/>
            <a:chExt cx="812800" cy="812800"/>
          </a:xfrm>
        </p:grpSpPr>
        <p:sp>
          <p:nvSpPr>
            <p:cNvPr id="12" name="Freeform 12">
              <a:extLst>
                <a:ext uri="{FF2B5EF4-FFF2-40B4-BE49-F238E27FC236}">
                  <a16:creationId xmlns:a16="http://schemas.microsoft.com/office/drawing/2014/main" id="{D0875942-D645-F7F6-4602-84A4927134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6282" r="-126282"/>
              </a:stretch>
            </a:blipFill>
          </p:spPr>
          <p:txBody>
            <a:bodyPr/>
            <a:lstStyle/>
            <a:p>
              <a:endParaRPr lang="en-AU" sz="1200"/>
            </a:p>
          </p:txBody>
        </p:sp>
      </p:grpSp>
      <p:sp>
        <p:nvSpPr>
          <p:cNvPr id="14" name="Freeform 14">
            <a:extLst>
              <a:ext uri="{FF2B5EF4-FFF2-40B4-BE49-F238E27FC236}">
                <a16:creationId xmlns:a16="http://schemas.microsoft.com/office/drawing/2014/main" id="{0E48DDBE-0311-84FE-C56A-ED77E4F1890C}"/>
              </a:ext>
            </a:extLst>
          </p:cNvPr>
          <p:cNvSpPr/>
          <p:nvPr/>
        </p:nvSpPr>
        <p:spPr>
          <a:xfrm>
            <a:off x="1049166" y="451336"/>
            <a:ext cx="2304594" cy="1858472"/>
          </a:xfrm>
          <a:custGeom>
            <a:avLst/>
            <a:gdLst/>
            <a:ahLst/>
            <a:cxnLst/>
            <a:rect l="l" t="t" r="r" b="b"/>
            <a:pathLst>
              <a:path w="3456891" h="2787708">
                <a:moveTo>
                  <a:pt x="0" y="0"/>
                </a:moveTo>
                <a:lnTo>
                  <a:pt x="3456891" y="0"/>
                </a:lnTo>
                <a:lnTo>
                  <a:pt x="3456891" y="2787708"/>
                </a:lnTo>
                <a:lnTo>
                  <a:pt x="0" y="2787708"/>
                </a:lnTo>
                <a:lnTo>
                  <a:pt x="0" y="0"/>
                </a:lnTo>
                <a:close/>
              </a:path>
            </a:pathLst>
          </a:custGeom>
          <a:blipFill>
            <a:blip r:embed="rId4"/>
            <a:stretch>
              <a:fillRect l="-7694"/>
            </a:stretch>
          </a:blipFill>
        </p:spPr>
        <p:txBody>
          <a:bodyPr/>
          <a:lstStyle/>
          <a:p>
            <a:endParaRPr lang="en-AU" sz="1200"/>
          </a:p>
        </p:txBody>
      </p:sp>
      <p:sp>
        <p:nvSpPr>
          <p:cNvPr id="17" name="AutoShape 17">
            <a:extLst>
              <a:ext uri="{FF2B5EF4-FFF2-40B4-BE49-F238E27FC236}">
                <a16:creationId xmlns:a16="http://schemas.microsoft.com/office/drawing/2014/main" id="{34AF8C53-0583-7BB7-B9BD-D320575D54E2}"/>
              </a:ext>
            </a:extLst>
          </p:cNvPr>
          <p:cNvSpPr/>
          <p:nvPr/>
        </p:nvSpPr>
        <p:spPr>
          <a:xfrm>
            <a:off x="1049165" y="5576003"/>
            <a:ext cx="2347167"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9" name="TextBox 19">
            <a:extLst>
              <a:ext uri="{FF2B5EF4-FFF2-40B4-BE49-F238E27FC236}">
                <a16:creationId xmlns:a16="http://schemas.microsoft.com/office/drawing/2014/main" id="{7029566D-E141-EF70-2260-79BD416877D8}"/>
              </a:ext>
            </a:extLst>
          </p:cNvPr>
          <p:cNvSpPr txBox="1"/>
          <p:nvPr/>
        </p:nvSpPr>
        <p:spPr>
          <a:xfrm>
            <a:off x="1049165" y="5675437"/>
            <a:ext cx="2347167" cy="192360"/>
          </a:xfrm>
          <a:prstGeom prst="rect">
            <a:avLst/>
          </a:prstGeom>
        </p:spPr>
        <p:txBody>
          <a:bodyPr lIns="0" tIns="0" rIns="0" bIns="0" rtlCol="0" anchor="t">
            <a:spAutoFit/>
          </a:bodyPr>
          <a:lstStyle/>
          <a:p>
            <a:pPr>
              <a:lnSpc>
                <a:spcPts val="1479"/>
              </a:lnSpc>
              <a:spcBef>
                <a:spcPct val="0"/>
              </a:spcBef>
            </a:pPr>
            <a:r>
              <a:rPr lang="en-US" sz="1494">
                <a:solidFill>
                  <a:srgbClr val="FFFFFF"/>
                </a:solidFill>
                <a:latin typeface="Montserrat"/>
                <a:ea typeface="Montserrat"/>
                <a:cs typeface="Montserrat"/>
                <a:sym typeface="Montserrat"/>
              </a:rPr>
              <a:t>ASX:TSO | OTCQB:TSORF</a:t>
            </a:r>
          </a:p>
        </p:txBody>
      </p:sp>
      <p:sp>
        <p:nvSpPr>
          <p:cNvPr id="2" name="TextBox 24">
            <a:extLst>
              <a:ext uri="{FF2B5EF4-FFF2-40B4-BE49-F238E27FC236}">
                <a16:creationId xmlns:a16="http://schemas.microsoft.com/office/drawing/2014/main" id="{5C9E4966-3758-C360-2C47-FDE55D557E77}"/>
              </a:ext>
            </a:extLst>
          </p:cNvPr>
          <p:cNvSpPr txBox="1"/>
          <p:nvPr/>
        </p:nvSpPr>
        <p:spPr>
          <a:xfrm>
            <a:off x="1045063" y="2556362"/>
            <a:ext cx="5283115" cy="2505708"/>
          </a:xfrm>
          <a:prstGeom prst="rect">
            <a:avLst/>
          </a:prstGeom>
        </p:spPr>
        <p:txBody>
          <a:bodyPr lIns="0" tIns="0" rIns="0" bIns="0" rtlCol="0" anchor="t">
            <a:spAutoFit/>
          </a:bodyPr>
          <a:lstStyle/>
          <a:p>
            <a:pPr marL="0" lvl="0" indent="0" algn="l">
              <a:lnSpc>
                <a:spcPts val="2842"/>
              </a:lnSpc>
            </a:pPr>
            <a:r>
              <a:rPr lang="en-US" dirty="0">
                <a:solidFill>
                  <a:srgbClr val="FFFFFF"/>
                </a:solidFill>
                <a:latin typeface="Montserrat"/>
                <a:ea typeface="Montserrat"/>
                <a:cs typeface="Montserrat"/>
                <a:sym typeface="Montserrat"/>
              </a:rPr>
              <a:t>Tesoro </a:t>
            </a:r>
            <a:r>
              <a:rPr lang="en-US" u="none" strike="noStrike" dirty="0">
                <a:solidFill>
                  <a:srgbClr val="FFFFFF"/>
                </a:solidFill>
                <a:latin typeface="Montserrat"/>
                <a:ea typeface="Montserrat"/>
                <a:cs typeface="Montserrat"/>
                <a:sym typeface="Montserrat"/>
              </a:rPr>
              <a:t>Gold Limited</a:t>
            </a:r>
          </a:p>
          <a:p>
            <a:pPr marL="0" lvl="0" indent="0" algn="l">
              <a:lnSpc>
                <a:spcPts val="2842"/>
              </a:lnSpc>
            </a:pPr>
            <a:r>
              <a:rPr lang="en-US" u="none" strike="noStrike" dirty="0">
                <a:solidFill>
                  <a:srgbClr val="FFFFFF"/>
                </a:solidFill>
                <a:latin typeface="Montserrat"/>
                <a:ea typeface="Montserrat"/>
                <a:cs typeface="Montserrat"/>
                <a:sym typeface="Montserrat"/>
              </a:rPr>
              <a:t>Level </a:t>
            </a:r>
            <a:r>
              <a:rPr lang="en-US" dirty="0">
                <a:solidFill>
                  <a:srgbClr val="FFFFFF"/>
                </a:solidFill>
                <a:latin typeface="Montserrat"/>
                <a:ea typeface="Montserrat"/>
                <a:cs typeface="Montserrat"/>
                <a:sym typeface="Montserrat"/>
              </a:rPr>
              <a:t>39</a:t>
            </a:r>
            <a:endParaRPr lang="en-US" u="none" strike="noStrike" dirty="0">
              <a:solidFill>
                <a:srgbClr val="FFFFFF"/>
              </a:solidFill>
              <a:latin typeface="Montserrat"/>
              <a:ea typeface="Montserrat"/>
              <a:cs typeface="Montserrat"/>
              <a:sym typeface="Montserrat"/>
            </a:endParaRPr>
          </a:p>
          <a:p>
            <a:pPr marL="0" lvl="0" indent="0" algn="l">
              <a:lnSpc>
                <a:spcPts val="2842"/>
              </a:lnSpc>
            </a:pPr>
            <a:r>
              <a:rPr lang="en-US" u="none" strike="noStrike" dirty="0">
                <a:solidFill>
                  <a:srgbClr val="FFFFFF"/>
                </a:solidFill>
                <a:latin typeface="Montserrat"/>
                <a:ea typeface="Montserrat"/>
                <a:cs typeface="Montserrat"/>
                <a:sym typeface="Montserrat"/>
              </a:rPr>
              <a:t>152-158 St Georges Terrace</a:t>
            </a:r>
          </a:p>
          <a:p>
            <a:pPr marL="0" lvl="0" indent="0" algn="l">
              <a:lnSpc>
                <a:spcPts val="2842"/>
              </a:lnSpc>
            </a:pPr>
            <a:r>
              <a:rPr lang="en-US" u="none" strike="noStrike" dirty="0">
                <a:solidFill>
                  <a:srgbClr val="FFFFFF"/>
                </a:solidFill>
                <a:latin typeface="Montserrat"/>
                <a:ea typeface="Montserrat"/>
                <a:cs typeface="Montserrat"/>
                <a:sym typeface="Montserrat"/>
              </a:rPr>
              <a:t>Perth, WA 600</a:t>
            </a:r>
          </a:p>
          <a:p>
            <a:pPr marL="0" lvl="0" indent="0" algn="l">
              <a:lnSpc>
                <a:spcPts val="2842"/>
              </a:lnSpc>
            </a:pPr>
            <a:r>
              <a:rPr lang="en-US" u="none" strike="noStrike" dirty="0">
                <a:solidFill>
                  <a:srgbClr val="FFFFFF"/>
                </a:solidFill>
                <a:latin typeface="Montserrat"/>
                <a:ea typeface="Montserrat"/>
                <a:cs typeface="Montserrat"/>
                <a:sym typeface="Montserrat"/>
              </a:rPr>
              <a:t>+61 8 6383 7883</a:t>
            </a:r>
          </a:p>
          <a:p>
            <a:pPr marL="0" lvl="0" indent="0" algn="l">
              <a:lnSpc>
                <a:spcPts val="2842"/>
              </a:lnSpc>
            </a:pPr>
            <a:r>
              <a:rPr lang="en-US" u="none" strike="noStrike" dirty="0">
                <a:solidFill>
                  <a:srgbClr val="FFFFFF"/>
                </a:solidFill>
                <a:latin typeface="Montserrat"/>
                <a:ea typeface="Montserrat"/>
                <a:cs typeface="Montserrat"/>
                <a:sym typeface="Montserrat"/>
              </a:rPr>
              <a:t>info@tesorogold.com.au </a:t>
            </a:r>
          </a:p>
          <a:p>
            <a:pPr marL="0" lvl="0" indent="0" algn="l">
              <a:lnSpc>
                <a:spcPts val="2842"/>
              </a:lnSpc>
            </a:pPr>
            <a:r>
              <a:rPr lang="en-US" u="none" strike="noStrike" dirty="0">
                <a:solidFill>
                  <a:srgbClr val="FFFFFF"/>
                </a:solidFill>
                <a:latin typeface="Montserrat"/>
                <a:ea typeface="Montserrat"/>
                <a:cs typeface="Montserrat"/>
                <a:sym typeface="Montserrat"/>
              </a:rPr>
              <a:t>www.tesorogold.com.au </a:t>
            </a:r>
          </a:p>
        </p:txBody>
      </p:sp>
      <p:pic>
        <p:nvPicPr>
          <p:cNvPr id="4" name="Picture 3" descr="A group of men wearing hard hats and helmets&#10;&#10;AI-generated content may be incorrect.">
            <a:extLst>
              <a:ext uri="{FF2B5EF4-FFF2-40B4-BE49-F238E27FC236}">
                <a16:creationId xmlns:a16="http://schemas.microsoft.com/office/drawing/2014/main" id="{671773A7-8FD6-5EC8-1E9C-BDC376FCD807}"/>
              </a:ext>
            </a:extLst>
          </p:cNvPr>
          <p:cNvPicPr>
            <a:picLocks noChangeAspect="1"/>
          </p:cNvPicPr>
          <p:nvPr/>
        </p:nvPicPr>
        <p:blipFill>
          <a:blip r:embed="rId5">
            <a:extLst>
              <a:ext uri="{28A0092B-C50C-407E-A947-70E740481C1C}">
                <a14:useLocalDpi xmlns:a14="http://schemas.microsoft.com/office/drawing/2010/main" val="0"/>
              </a:ext>
            </a:extLst>
          </a:blip>
          <a:srcRect b="30272"/>
          <a:stretch>
            <a:fillRect/>
          </a:stretch>
        </p:blipFill>
        <p:spPr>
          <a:xfrm>
            <a:off x="8134278" y="3374543"/>
            <a:ext cx="3497682" cy="3483458"/>
          </a:xfrm>
          <a:prstGeom prst="rect">
            <a:avLst/>
          </a:prstGeom>
        </p:spPr>
      </p:pic>
      <p:pic>
        <p:nvPicPr>
          <p:cNvPr id="21" name="Picture 20" descr="A group of flags on poles&#10;&#10;AI-generated content may be incorrect.">
            <a:extLst>
              <a:ext uri="{FF2B5EF4-FFF2-40B4-BE49-F238E27FC236}">
                <a16:creationId xmlns:a16="http://schemas.microsoft.com/office/drawing/2014/main" id="{15161DB1-21AC-105E-E23E-6F5D65DBE907}"/>
              </a:ext>
            </a:extLst>
          </p:cNvPr>
          <p:cNvPicPr>
            <a:picLocks noChangeAspect="1"/>
          </p:cNvPicPr>
          <p:nvPr/>
        </p:nvPicPr>
        <p:blipFill>
          <a:blip r:embed="rId6">
            <a:extLst>
              <a:ext uri="{28A0092B-C50C-407E-A947-70E740481C1C}">
                <a14:useLocalDpi xmlns:a14="http://schemas.microsoft.com/office/drawing/2010/main" val="0"/>
              </a:ext>
            </a:extLst>
          </a:blip>
          <a:srcRect t="38811"/>
          <a:stretch>
            <a:fillRect/>
          </a:stretch>
        </p:blipFill>
        <p:spPr>
          <a:xfrm>
            <a:off x="5560505" y="0"/>
            <a:ext cx="4795189" cy="4196336"/>
          </a:xfrm>
          <a:prstGeom prst="rect">
            <a:avLst/>
          </a:prstGeom>
        </p:spPr>
      </p:pic>
    </p:spTree>
    <p:extLst>
      <p:ext uri="{BB962C8B-B14F-4D97-AF65-F5344CB8AC3E}">
        <p14:creationId xmlns:p14="http://schemas.microsoft.com/office/powerpoint/2010/main" val="2536260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E3363"/>
        </a:solidFill>
        <a:effectLst/>
      </p:bgPr>
    </p:bg>
    <p:spTree>
      <p:nvGrpSpPr>
        <p:cNvPr id="1" name="">
          <a:extLst>
            <a:ext uri="{FF2B5EF4-FFF2-40B4-BE49-F238E27FC236}">
              <a16:creationId xmlns:a16="http://schemas.microsoft.com/office/drawing/2014/main" id="{1DD47C54-1BCD-064A-3D68-59DB943F7F91}"/>
            </a:ext>
          </a:extLst>
        </p:cNvPr>
        <p:cNvGrpSpPr/>
        <p:nvPr/>
      </p:nvGrpSpPr>
      <p:grpSpPr>
        <a:xfrm>
          <a:off x="0" y="0"/>
          <a:ext cx="0" cy="0"/>
          <a:chOff x="0" y="0"/>
          <a:chExt cx="0" cy="0"/>
        </a:xfrm>
      </p:grpSpPr>
      <p:pic>
        <p:nvPicPr>
          <p:cNvPr id="33" name="Picture 32" descr="A blue circle with black background&#10;&#10;AI-generated content may be incorrect.">
            <a:extLst>
              <a:ext uri="{FF2B5EF4-FFF2-40B4-BE49-F238E27FC236}">
                <a16:creationId xmlns:a16="http://schemas.microsoft.com/office/drawing/2014/main" id="{39DEB664-F1EE-4716-B0B6-479988F528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48124" b="34159"/>
          <a:stretch>
            <a:fillRect/>
          </a:stretch>
        </p:blipFill>
        <p:spPr>
          <a:xfrm>
            <a:off x="1" y="3595651"/>
            <a:ext cx="2570416" cy="3262348"/>
          </a:xfrm>
          <a:prstGeom prst="rect">
            <a:avLst/>
          </a:prstGeom>
        </p:spPr>
      </p:pic>
      <p:grpSp>
        <p:nvGrpSpPr>
          <p:cNvPr id="24" name="Group 24">
            <a:extLst>
              <a:ext uri="{FF2B5EF4-FFF2-40B4-BE49-F238E27FC236}">
                <a16:creationId xmlns:a16="http://schemas.microsoft.com/office/drawing/2014/main" id="{4C12A736-DD7B-DDA6-C588-BEC92FFEFDDE}"/>
              </a:ext>
            </a:extLst>
          </p:cNvPr>
          <p:cNvGrpSpPr/>
          <p:nvPr/>
        </p:nvGrpSpPr>
        <p:grpSpPr>
          <a:xfrm>
            <a:off x="307643" y="168777"/>
            <a:ext cx="9926690" cy="587938"/>
            <a:chOff x="-138988" y="-168208"/>
            <a:chExt cx="19853380" cy="1175876"/>
          </a:xfrm>
        </p:grpSpPr>
        <p:sp>
          <p:nvSpPr>
            <p:cNvPr id="25" name="Freeform 25">
              <a:extLst>
                <a:ext uri="{FF2B5EF4-FFF2-40B4-BE49-F238E27FC236}">
                  <a16:creationId xmlns:a16="http://schemas.microsoft.com/office/drawing/2014/main" id="{91E5F849-05F8-D8DB-B383-2C560BF158A2}"/>
                </a:ext>
              </a:extLst>
            </p:cNvPr>
            <p:cNvSpPr/>
            <p:nvPr/>
          </p:nvSpPr>
          <p:spPr>
            <a:xfrm>
              <a:off x="927022" y="-135638"/>
              <a:ext cx="18787370" cy="1143306"/>
            </a:xfrm>
            <a:custGeom>
              <a:avLst/>
              <a:gdLst/>
              <a:ahLst/>
              <a:cxnLst/>
              <a:rect l="l" t="t" r="r" b="b"/>
              <a:pathLst>
                <a:path w="18787370" h="1143306">
                  <a:moveTo>
                    <a:pt x="0" y="0"/>
                  </a:moveTo>
                  <a:lnTo>
                    <a:pt x="18787370" y="0"/>
                  </a:lnTo>
                  <a:lnTo>
                    <a:pt x="18787370" y="1143306"/>
                  </a:lnTo>
                  <a:lnTo>
                    <a:pt x="0" y="1143306"/>
                  </a:lnTo>
                  <a:close/>
                </a:path>
              </a:pathLst>
            </a:custGeom>
            <a:solidFill>
              <a:srgbClr val="000000">
                <a:alpha val="0"/>
              </a:srgbClr>
            </a:solidFill>
          </p:spPr>
          <p:txBody>
            <a:bodyPr/>
            <a:lstStyle/>
            <a:p>
              <a:endParaRPr lang="en-AU" sz="1200"/>
            </a:p>
          </p:txBody>
        </p:sp>
        <p:sp>
          <p:nvSpPr>
            <p:cNvPr id="26" name="TextBox 26">
              <a:extLst>
                <a:ext uri="{FF2B5EF4-FFF2-40B4-BE49-F238E27FC236}">
                  <a16:creationId xmlns:a16="http://schemas.microsoft.com/office/drawing/2014/main" id="{EB667F9B-078C-753F-53F4-8D7DCCF46318}"/>
                </a:ext>
              </a:extLst>
            </p:cNvPr>
            <p:cNvSpPr txBox="1"/>
            <p:nvPr/>
          </p:nvSpPr>
          <p:spPr>
            <a:xfrm>
              <a:off x="-138988" y="-168208"/>
              <a:ext cx="18787370" cy="1143306"/>
            </a:xfrm>
            <a:prstGeom prst="rect">
              <a:avLst/>
            </a:prstGeom>
          </p:spPr>
          <p:txBody>
            <a:bodyPr lIns="0" tIns="0" rIns="0" bIns="0" rtlCol="0" anchor="ctr"/>
            <a:lstStyle/>
            <a:p>
              <a:pPr>
                <a:lnSpc>
                  <a:spcPts val="3360"/>
                </a:lnSpc>
              </a:pPr>
              <a:r>
                <a:rPr lang="en-US" sz="2800" b="1" dirty="0">
                  <a:solidFill>
                    <a:srgbClr val="FFFFFF"/>
                  </a:solidFill>
                  <a:latin typeface="Montserrat Bold"/>
                  <a:ea typeface="Montserrat Bold"/>
                  <a:cs typeface="Montserrat Bold"/>
                  <a:sym typeface="Montserrat Bold"/>
                </a:rPr>
                <a:t>WHY CHILE? </a:t>
              </a:r>
            </a:p>
          </p:txBody>
        </p:sp>
      </p:grpSp>
      <p:sp>
        <p:nvSpPr>
          <p:cNvPr id="50" name="TextBox 50">
            <a:extLst>
              <a:ext uri="{FF2B5EF4-FFF2-40B4-BE49-F238E27FC236}">
                <a16:creationId xmlns:a16="http://schemas.microsoft.com/office/drawing/2014/main" id="{8B6BA8AE-6D90-F272-B864-402878EA2821}"/>
              </a:ext>
            </a:extLst>
          </p:cNvPr>
          <p:cNvSpPr txBox="1"/>
          <p:nvPr/>
        </p:nvSpPr>
        <p:spPr>
          <a:xfrm>
            <a:off x="285312" y="695795"/>
            <a:ext cx="9704849" cy="282129"/>
          </a:xfrm>
          <a:prstGeom prst="rect">
            <a:avLst/>
          </a:prstGeom>
        </p:spPr>
        <p:txBody>
          <a:bodyPr wrap="square" lIns="0" tIns="0" rIns="0" bIns="0" rtlCol="0" anchor="t">
            <a:spAutoFit/>
          </a:bodyPr>
          <a:lstStyle/>
          <a:p>
            <a:pPr>
              <a:lnSpc>
                <a:spcPts val="2217"/>
              </a:lnSpc>
            </a:pPr>
            <a:r>
              <a:rPr lang="en-US" sz="2000" dirty="0">
                <a:solidFill>
                  <a:srgbClr val="A9BEFF"/>
                </a:solidFill>
                <a:latin typeface="Montserrat Medium" panose="00000600000000000000" pitchFamily="50" charset="0"/>
                <a:ea typeface="Montserrat Light"/>
                <a:cs typeface="Montserrat Light"/>
                <a:sym typeface="Montserrat Light"/>
              </a:rPr>
              <a:t>IT HAS ALL THE INGREDIENTS REQUIRED FOR GOLD MINE DEVELOPMENT</a:t>
            </a:r>
          </a:p>
        </p:txBody>
      </p:sp>
      <p:sp>
        <p:nvSpPr>
          <p:cNvPr id="2" name="AutoShape 17">
            <a:extLst>
              <a:ext uri="{FF2B5EF4-FFF2-40B4-BE49-F238E27FC236}">
                <a16:creationId xmlns:a16="http://schemas.microsoft.com/office/drawing/2014/main" id="{E5251ADA-21A8-4132-6241-A6640B8C6E97}"/>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3" name="Freeform 10">
            <a:extLst>
              <a:ext uri="{FF2B5EF4-FFF2-40B4-BE49-F238E27FC236}">
                <a16:creationId xmlns:a16="http://schemas.microsoft.com/office/drawing/2014/main" id="{4752477F-876D-D9F6-73FB-0434F393E25D}"/>
              </a:ext>
            </a:extLst>
          </p:cNvPr>
          <p:cNvSpPr/>
          <p:nvPr/>
        </p:nvSpPr>
        <p:spPr>
          <a:xfrm>
            <a:off x="10708869" y="165524"/>
            <a:ext cx="1159455" cy="940057"/>
          </a:xfrm>
          <a:custGeom>
            <a:avLst/>
            <a:gdLst/>
            <a:ahLst/>
            <a:cxnLst/>
            <a:rect l="l" t="t" r="r" b="b"/>
            <a:pathLst>
              <a:path w="1739182" h="1410086">
                <a:moveTo>
                  <a:pt x="0" y="0"/>
                </a:moveTo>
                <a:lnTo>
                  <a:pt x="1739182" y="0"/>
                </a:lnTo>
                <a:lnTo>
                  <a:pt x="1739182" y="1410086"/>
                </a:lnTo>
                <a:lnTo>
                  <a:pt x="0" y="1410086"/>
                </a:lnTo>
                <a:lnTo>
                  <a:pt x="0" y="0"/>
                </a:lnTo>
                <a:close/>
              </a:path>
            </a:pathLst>
          </a:custGeom>
          <a:blipFill>
            <a:blip r:embed="rId3"/>
            <a:stretch>
              <a:fillRect l="-2756" r="-5519"/>
            </a:stretch>
          </a:blipFill>
        </p:spPr>
        <p:txBody>
          <a:bodyPr/>
          <a:lstStyle/>
          <a:p>
            <a:endParaRPr lang="en-AU"/>
          </a:p>
        </p:txBody>
      </p:sp>
      <p:sp>
        <p:nvSpPr>
          <p:cNvPr id="31" name="Slide Number Placeholder 1">
            <a:extLst>
              <a:ext uri="{FF2B5EF4-FFF2-40B4-BE49-F238E27FC236}">
                <a16:creationId xmlns:a16="http://schemas.microsoft.com/office/drawing/2014/main" id="{2AB9CEBD-8F55-3B93-6825-2A1EEBA6BC59}"/>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solidFill>
                  <a:schemeClr val="bg1"/>
                </a:solidFill>
              </a:rPr>
              <a:pPr/>
              <a:t>19</a:t>
            </a:fld>
            <a:endParaRPr lang="en-AU" dirty="0">
              <a:solidFill>
                <a:schemeClr val="bg1"/>
              </a:solidFill>
            </a:endParaRPr>
          </a:p>
        </p:txBody>
      </p:sp>
      <p:sp>
        <p:nvSpPr>
          <p:cNvPr id="32" name="TextBox 31">
            <a:extLst>
              <a:ext uri="{FF2B5EF4-FFF2-40B4-BE49-F238E27FC236}">
                <a16:creationId xmlns:a16="http://schemas.microsoft.com/office/drawing/2014/main" id="{C8ADCD4E-3C24-3E4C-FF99-77D59C483DD1}"/>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chemeClr val="bg1"/>
                </a:solidFill>
                <a:latin typeface="Open Sans" pitchFamily="2" charset="0"/>
                <a:ea typeface="Open Sans" pitchFamily="2" charset="0"/>
                <a:cs typeface="Open Sans" pitchFamily="2" charset="0"/>
              </a:rPr>
              <a:t>INVESTOR PRESENTATION |</a:t>
            </a:r>
          </a:p>
        </p:txBody>
      </p:sp>
      <p:sp>
        <p:nvSpPr>
          <p:cNvPr id="6" name="TextBox 52">
            <a:extLst>
              <a:ext uri="{FF2B5EF4-FFF2-40B4-BE49-F238E27FC236}">
                <a16:creationId xmlns:a16="http://schemas.microsoft.com/office/drawing/2014/main" id="{F72F0231-D134-838C-46DD-07289DC74E30}"/>
              </a:ext>
            </a:extLst>
          </p:cNvPr>
          <p:cNvSpPr txBox="1"/>
          <p:nvPr/>
        </p:nvSpPr>
        <p:spPr>
          <a:xfrm>
            <a:off x="7043182" y="3123731"/>
            <a:ext cx="3552684" cy="243656"/>
          </a:xfrm>
          <a:prstGeom prst="rect">
            <a:avLst/>
          </a:prstGeom>
        </p:spPr>
        <p:txBody>
          <a:bodyPr wrap="square" lIns="0" tIns="0" rIns="0" bIns="0" rtlCol="0" anchor="t">
            <a:spAutoFit/>
          </a:bodyPr>
          <a:lstStyle/>
          <a:p>
            <a:pPr>
              <a:lnSpc>
                <a:spcPts val="1912"/>
              </a:lnSpc>
              <a:spcBef>
                <a:spcPct val="0"/>
              </a:spcBef>
            </a:pPr>
            <a:r>
              <a:rPr lang="en-US" b="1" dirty="0">
                <a:solidFill>
                  <a:srgbClr val="A9BEFF"/>
                </a:solidFill>
                <a:latin typeface="Montserrat Bold"/>
                <a:sym typeface="Montserrat Bold"/>
              </a:rPr>
              <a:t>WORLD-CLASS</a:t>
            </a:r>
            <a:r>
              <a:rPr lang="en-US" b="1" dirty="0">
                <a:solidFill>
                  <a:srgbClr val="A9BEFF"/>
                </a:solidFill>
                <a:latin typeface="Montserrat Bold"/>
                <a:ea typeface="Montserrat Bold"/>
                <a:cs typeface="Montserrat Bold"/>
                <a:sym typeface="Montserrat Bold"/>
              </a:rPr>
              <a:t> GEOLOGY</a:t>
            </a:r>
          </a:p>
        </p:txBody>
      </p:sp>
      <p:sp>
        <p:nvSpPr>
          <p:cNvPr id="7" name="TextBox 52">
            <a:extLst>
              <a:ext uri="{FF2B5EF4-FFF2-40B4-BE49-F238E27FC236}">
                <a16:creationId xmlns:a16="http://schemas.microsoft.com/office/drawing/2014/main" id="{406591B0-A000-3E8C-D4D2-19DE6955FEB4}"/>
              </a:ext>
            </a:extLst>
          </p:cNvPr>
          <p:cNvSpPr txBox="1"/>
          <p:nvPr/>
        </p:nvSpPr>
        <p:spPr>
          <a:xfrm>
            <a:off x="8420276" y="3457690"/>
            <a:ext cx="2346737" cy="615553"/>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#1 copper producer, #2 lithium producer, growing gold sector.</a:t>
            </a:r>
          </a:p>
        </p:txBody>
      </p:sp>
      <p:sp>
        <p:nvSpPr>
          <p:cNvPr id="8" name="TextBox 52">
            <a:extLst>
              <a:ext uri="{FF2B5EF4-FFF2-40B4-BE49-F238E27FC236}">
                <a16:creationId xmlns:a16="http://schemas.microsoft.com/office/drawing/2014/main" id="{11DF13C4-83E7-1D16-1AFF-0D29C34DE127}"/>
              </a:ext>
            </a:extLst>
          </p:cNvPr>
          <p:cNvSpPr txBox="1"/>
          <p:nvPr/>
        </p:nvSpPr>
        <p:spPr>
          <a:xfrm>
            <a:off x="8417742" y="4108190"/>
            <a:ext cx="2812500" cy="410369"/>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Proven mineral endowment in the Coastal Cordillera.</a:t>
            </a:r>
          </a:p>
        </p:txBody>
      </p:sp>
      <p:sp>
        <p:nvSpPr>
          <p:cNvPr id="19" name="TextBox 52">
            <a:extLst>
              <a:ext uri="{FF2B5EF4-FFF2-40B4-BE49-F238E27FC236}">
                <a16:creationId xmlns:a16="http://schemas.microsoft.com/office/drawing/2014/main" id="{5B8F1522-882C-B042-5BD9-9E030E81E543}"/>
              </a:ext>
            </a:extLst>
          </p:cNvPr>
          <p:cNvSpPr txBox="1"/>
          <p:nvPr/>
        </p:nvSpPr>
        <p:spPr>
          <a:xfrm>
            <a:off x="1481980" y="1820605"/>
            <a:ext cx="3514638" cy="243656"/>
          </a:xfrm>
          <a:prstGeom prst="rect">
            <a:avLst/>
          </a:prstGeom>
        </p:spPr>
        <p:txBody>
          <a:bodyPr wrap="square" lIns="0" tIns="0" rIns="0" bIns="0" rtlCol="0" anchor="t">
            <a:spAutoFit/>
          </a:bodyPr>
          <a:lstStyle>
            <a:defPPr>
              <a:defRPr lang="en-US"/>
            </a:defPPr>
            <a:lvl1pPr algn="r">
              <a:lnSpc>
                <a:spcPts val="1912"/>
              </a:lnSpc>
              <a:spcBef>
                <a:spcPct val="0"/>
              </a:spcBef>
              <a:defRPr b="1">
                <a:solidFill>
                  <a:srgbClr val="A9BEFF"/>
                </a:solidFill>
                <a:latin typeface="Montserrat Bold"/>
                <a:ea typeface="Montserrat Bold"/>
                <a:cs typeface="Montserrat Bold"/>
              </a:defRPr>
            </a:lvl1pPr>
          </a:lstStyle>
          <a:p>
            <a:pPr algn="just"/>
            <a:r>
              <a:rPr lang="en-US" dirty="0">
                <a:sym typeface="Montserrat Bold"/>
              </a:rPr>
              <a:t>PREDICTABLE PERMITTING</a:t>
            </a:r>
          </a:p>
        </p:txBody>
      </p:sp>
      <p:sp>
        <p:nvSpPr>
          <p:cNvPr id="20" name="TextBox 52">
            <a:extLst>
              <a:ext uri="{FF2B5EF4-FFF2-40B4-BE49-F238E27FC236}">
                <a16:creationId xmlns:a16="http://schemas.microsoft.com/office/drawing/2014/main" id="{038DB0B7-F60E-CA1E-8CE7-31057378F9B5}"/>
              </a:ext>
            </a:extLst>
          </p:cNvPr>
          <p:cNvSpPr txBox="1"/>
          <p:nvPr/>
        </p:nvSpPr>
        <p:spPr>
          <a:xfrm>
            <a:off x="1480596" y="2131410"/>
            <a:ext cx="2179642" cy="615553"/>
          </a:xfrm>
          <a:prstGeom prst="rect">
            <a:avLst/>
          </a:prstGeom>
        </p:spPr>
        <p:txBody>
          <a:bodyPr wrap="square" lIns="0" tIns="0" rIns="0" bIns="0" rtlCol="0" anchor="t">
            <a:spAutoFit/>
          </a:bodyPr>
          <a:lstStyle/>
          <a:p>
            <a:pPr marL="108000" indent="-108000">
              <a:lnSpc>
                <a:spcPts val="1600"/>
              </a:lnSpc>
              <a:spcBef>
                <a:spcPct val="0"/>
              </a:spcBef>
              <a:buFont typeface="Arial" panose="020B0604020202020204" pitchFamily="34" charset="0"/>
              <a:buChar char="•"/>
            </a:pPr>
            <a:r>
              <a:rPr lang="en-US" sz="1400" dirty="0">
                <a:solidFill>
                  <a:schemeClr val="bg1"/>
                </a:solidFill>
                <a:latin typeface="Montserrat" panose="00000500000000000000" pitchFamily="50" charset="0"/>
                <a:ea typeface="Montserrat Bold"/>
                <a:cs typeface="Montserrat Bold"/>
                <a:sym typeface="Montserrat Bold"/>
              </a:rPr>
              <a:t>Structured process,  ~12 months average  for approvals.</a:t>
            </a:r>
          </a:p>
        </p:txBody>
      </p:sp>
      <p:sp>
        <p:nvSpPr>
          <p:cNvPr id="27" name="TextBox 52">
            <a:extLst>
              <a:ext uri="{FF2B5EF4-FFF2-40B4-BE49-F238E27FC236}">
                <a16:creationId xmlns:a16="http://schemas.microsoft.com/office/drawing/2014/main" id="{F7CB738D-D712-CF14-CC85-E33803E4F7F7}"/>
              </a:ext>
            </a:extLst>
          </p:cNvPr>
          <p:cNvSpPr txBox="1"/>
          <p:nvPr/>
        </p:nvSpPr>
        <p:spPr>
          <a:xfrm>
            <a:off x="1480596" y="2789924"/>
            <a:ext cx="2419286" cy="410369"/>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2025 reforms cut timelines by 30–70%.</a:t>
            </a:r>
          </a:p>
        </p:txBody>
      </p:sp>
      <p:sp>
        <p:nvSpPr>
          <p:cNvPr id="28" name="TextBox 52">
            <a:extLst>
              <a:ext uri="{FF2B5EF4-FFF2-40B4-BE49-F238E27FC236}">
                <a16:creationId xmlns:a16="http://schemas.microsoft.com/office/drawing/2014/main" id="{21B3F2ED-B1FE-1949-309E-B798C4D4264C}"/>
              </a:ext>
            </a:extLst>
          </p:cNvPr>
          <p:cNvSpPr txBox="1"/>
          <p:nvPr/>
        </p:nvSpPr>
        <p:spPr>
          <a:xfrm>
            <a:off x="6428714" y="1403935"/>
            <a:ext cx="3272614" cy="243656"/>
          </a:xfrm>
          <a:prstGeom prst="rect">
            <a:avLst/>
          </a:prstGeom>
        </p:spPr>
        <p:txBody>
          <a:bodyPr wrap="square" lIns="0" tIns="0" rIns="0" bIns="0" rtlCol="0" anchor="t">
            <a:spAutoFit/>
          </a:bodyPr>
          <a:lstStyle>
            <a:defPPr>
              <a:defRPr lang="en-US"/>
            </a:defPPr>
            <a:lvl1pPr>
              <a:lnSpc>
                <a:spcPts val="1912"/>
              </a:lnSpc>
              <a:spcBef>
                <a:spcPct val="0"/>
              </a:spcBef>
              <a:defRPr b="1">
                <a:solidFill>
                  <a:srgbClr val="A9BEFF"/>
                </a:solidFill>
                <a:latin typeface="Montserrat Bold"/>
                <a:ea typeface="Montserrat Bold"/>
                <a:cs typeface="Montserrat Bold"/>
              </a:defRPr>
            </a:lvl1pPr>
          </a:lstStyle>
          <a:p>
            <a:r>
              <a:rPr lang="en-US" dirty="0">
                <a:sym typeface="Montserrat Bold"/>
              </a:rPr>
              <a:t>MINING POWERHOUSE</a:t>
            </a:r>
          </a:p>
        </p:txBody>
      </p:sp>
      <p:sp>
        <p:nvSpPr>
          <p:cNvPr id="30" name="TextBox 52">
            <a:extLst>
              <a:ext uri="{FF2B5EF4-FFF2-40B4-BE49-F238E27FC236}">
                <a16:creationId xmlns:a16="http://schemas.microsoft.com/office/drawing/2014/main" id="{EB0BFFDA-5190-FEA4-305A-BD65C9D1D12E}"/>
              </a:ext>
            </a:extLst>
          </p:cNvPr>
          <p:cNvSpPr txBox="1"/>
          <p:nvPr/>
        </p:nvSpPr>
        <p:spPr>
          <a:xfrm>
            <a:off x="7727577" y="1783806"/>
            <a:ext cx="2799746" cy="615553"/>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Home to Anglo American , BHP, Barrick, Glencore, Kinross, Newmont, Rio Tinto. </a:t>
            </a:r>
          </a:p>
        </p:txBody>
      </p:sp>
      <p:sp>
        <p:nvSpPr>
          <p:cNvPr id="34" name="TextBox 52">
            <a:extLst>
              <a:ext uri="{FF2B5EF4-FFF2-40B4-BE49-F238E27FC236}">
                <a16:creationId xmlns:a16="http://schemas.microsoft.com/office/drawing/2014/main" id="{1D92CCA4-80A0-181F-AEB7-3278888B7F72}"/>
              </a:ext>
            </a:extLst>
          </p:cNvPr>
          <p:cNvSpPr txBox="1"/>
          <p:nvPr/>
        </p:nvSpPr>
        <p:spPr>
          <a:xfrm>
            <a:off x="7727577" y="2401597"/>
            <a:ext cx="2838485" cy="410369"/>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Strong institutional support for responsible mining.</a:t>
            </a:r>
          </a:p>
        </p:txBody>
      </p:sp>
      <p:sp>
        <p:nvSpPr>
          <p:cNvPr id="35" name="TextBox 52">
            <a:extLst>
              <a:ext uri="{FF2B5EF4-FFF2-40B4-BE49-F238E27FC236}">
                <a16:creationId xmlns:a16="http://schemas.microsoft.com/office/drawing/2014/main" id="{5C073037-3FB3-BE6F-7965-A173308215EE}"/>
              </a:ext>
            </a:extLst>
          </p:cNvPr>
          <p:cNvSpPr txBox="1"/>
          <p:nvPr/>
        </p:nvSpPr>
        <p:spPr>
          <a:xfrm>
            <a:off x="6428714" y="4817294"/>
            <a:ext cx="3897091" cy="243656"/>
          </a:xfrm>
          <a:prstGeom prst="rect">
            <a:avLst/>
          </a:prstGeom>
        </p:spPr>
        <p:txBody>
          <a:bodyPr wrap="square" lIns="0" tIns="0" rIns="0" bIns="0" rtlCol="0" anchor="t">
            <a:spAutoFit/>
          </a:bodyPr>
          <a:lstStyle>
            <a:defPPr>
              <a:defRPr lang="en-US"/>
            </a:defPPr>
            <a:lvl1pPr>
              <a:lnSpc>
                <a:spcPts val="1912"/>
              </a:lnSpc>
              <a:spcBef>
                <a:spcPct val="0"/>
              </a:spcBef>
              <a:defRPr b="1">
                <a:solidFill>
                  <a:srgbClr val="A9BEFF"/>
                </a:solidFill>
                <a:latin typeface="Montserrat Bold"/>
                <a:ea typeface="Montserrat Bold"/>
                <a:cs typeface="Montserrat Bold"/>
              </a:defRPr>
            </a:lvl1pPr>
          </a:lstStyle>
          <a:p>
            <a:r>
              <a:rPr lang="en-US" dirty="0">
                <a:sym typeface="Montserrat Bold"/>
              </a:rPr>
              <a:t>PRO-INVESTMENT</a:t>
            </a:r>
          </a:p>
        </p:txBody>
      </p:sp>
      <p:sp>
        <p:nvSpPr>
          <p:cNvPr id="36" name="TextBox 52">
            <a:extLst>
              <a:ext uri="{FF2B5EF4-FFF2-40B4-BE49-F238E27FC236}">
                <a16:creationId xmlns:a16="http://schemas.microsoft.com/office/drawing/2014/main" id="{73D53ECB-C74F-A39F-2436-9B9AD7AD87C9}"/>
              </a:ext>
            </a:extLst>
          </p:cNvPr>
          <p:cNvSpPr txBox="1"/>
          <p:nvPr/>
        </p:nvSpPr>
        <p:spPr>
          <a:xfrm>
            <a:off x="7749448" y="5237519"/>
            <a:ext cx="2754429" cy="410369"/>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US$56B in active foreign mining investment (2024).</a:t>
            </a:r>
          </a:p>
        </p:txBody>
      </p:sp>
      <p:sp>
        <p:nvSpPr>
          <p:cNvPr id="37" name="TextBox 52">
            <a:extLst>
              <a:ext uri="{FF2B5EF4-FFF2-40B4-BE49-F238E27FC236}">
                <a16:creationId xmlns:a16="http://schemas.microsoft.com/office/drawing/2014/main" id="{3F39B21D-05DD-1488-F596-D9C288C660CA}"/>
              </a:ext>
            </a:extLst>
          </p:cNvPr>
          <p:cNvSpPr txBox="1"/>
          <p:nvPr/>
        </p:nvSpPr>
        <p:spPr>
          <a:xfrm>
            <a:off x="7749448" y="5699246"/>
            <a:ext cx="2754429" cy="410369"/>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27% corporate tax, no mining-specific royalties.</a:t>
            </a:r>
          </a:p>
        </p:txBody>
      </p:sp>
      <p:sp>
        <p:nvSpPr>
          <p:cNvPr id="38" name="TextBox 52">
            <a:extLst>
              <a:ext uri="{FF2B5EF4-FFF2-40B4-BE49-F238E27FC236}">
                <a16:creationId xmlns:a16="http://schemas.microsoft.com/office/drawing/2014/main" id="{39CB6B7F-1491-2B12-4F9D-D5CD1CF83E78}"/>
              </a:ext>
            </a:extLst>
          </p:cNvPr>
          <p:cNvSpPr txBox="1"/>
          <p:nvPr/>
        </p:nvSpPr>
        <p:spPr>
          <a:xfrm>
            <a:off x="1480596" y="3974861"/>
            <a:ext cx="3514638" cy="243656"/>
          </a:xfrm>
          <a:prstGeom prst="rect">
            <a:avLst/>
          </a:prstGeom>
        </p:spPr>
        <p:txBody>
          <a:bodyPr wrap="square" lIns="0" tIns="0" rIns="0" bIns="0" rtlCol="0" anchor="t">
            <a:spAutoFit/>
          </a:bodyPr>
          <a:lstStyle>
            <a:defPPr>
              <a:defRPr lang="en-US"/>
            </a:defPPr>
            <a:lvl1pPr>
              <a:lnSpc>
                <a:spcPts val="1912"/>
              </a:lnSpc>
              <a:spcBef>
                <a:spcPct val="0"/>
              </a:spcBef>
              <a:defRPr b="1">
                <a:solidFill>
                  <a:srgbClr val="A9BEFF"/>
                </a:solidFill>
                <a:latin typeface="Montserrat Bold"/>
                <a:ea typeface="Montserrat Bold"/>
                <a:cs typeface="Montserrat Bold"/>
              </a:defRPr>
            </a:lvl1pPr>
          </a:lstStyle>
          <a:p>
            <a:r>
              <a:rPr lang="en-US" dirty="0">
                <a:sym typeface="Montserrat Bold"/>
              </a:rPr>
              <a:t>EXISTING INFRASTRUCTURE</a:t>
            </a:r>
          </a:p>
        </p:txBody>
      </p:sp>
      <p:sp>
        <p:nvSpPr>
          <p:cNvPr id="39" name="TextBox 52">
            <a:extLst>
              <a:ext uri="{FF2B5EF4-FFF2-40B4-BE49-F238E27FC236}">
                <a16:creationId xmlns:a16="http://schemas.microsoft.com/office/drawing/2014/main" id="{A0E75315-439B-E6E1-615D-5102651885F7}"/>
              </a:ext>
            </a:extLst>
          </p:cNvPr>
          <p:cNvSpPr txBox="1"/>
          <p:nvPr/>
        </p:nvSpPr>
        <p:spPr>
          <a:xfrm>
            <a:off x="1480596" y="4269506"/>
            <a:ext cx="2442514" cy="615553"/>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Ports, power, services, and local engineering expertise.</a:t>
            </a:r>
          </a:p>
        </p:txBody>
      </p:sp>
      <p:sp>
        <p:nvSpPr>
          <p:cNvPr id="40" name="TextBox 52">
            <a:extLst>
              <a:ext uri="{FF2B5EF4-FFF2-40B4-BE49-F238E27FC236}">
                <a16:creationId xmlns:a16="http://schemas.microsoft.com/office/drawing/2014/main" id="{E0144F67-A8B8-D07F-B9D4-A6862537C58B}"/>
              </a:ext>
            </a:extLst>
          </p:cNvPr>
          <p:cNvSpPr txBox="1"/>
          <p:nvPr/>
        </p:nvSpPr>
        <p:spPr>
          <a:xfrm>
            <a:off x="1480596" y="4900879"/>
            <a:ext cx="2973735" cy="410369"/>
          </a:xfrm>
          <a:prstGeom prst="rect">
            <a:avLst/>
          </a:prstGeom>
        </p:spPr>
        <p:txBody>
          <a:bodyPr wrap="square" lIns="0" tIns="0" rIns="0" bIns="0" rtlCol="0" anchor="t">
            <a:spAutoFit/>
          </a:bodyPr>
          <a:lstStyle>
            <a:defPPr>
              <a:defRPr lang="en-US"/>
            </a:defPPr>
            <a:lvl1pPr marL="108000" indent="-108000">
              <a:lnSpc>
                <a:spcPts val="1600"/>
              </a:lnSpc>
              <a:spcBef>
                <a:spcPct val="0"/>
              </a:spcBef>
              <a:buFont typeface="Arial" panose="020B0604020202020204" pitchFamily="34" charset="0"/>
              <a:buChar char="•"/>
              <a:defRPr sz="1400">
                <a:solidFill>
                  <a:schemeClr val="bg1"/>
                </a:solidFill>
                <a:latin typeface="Montserrat" panose="00000500000000000000" pitchFamily="50" charset="0"/>
                <a:ea typeface="Montserrat Bold"/>
                <a:cs typeface="Montserrat Bold"/>
              </a:defRPr>
            </a:lvl1pPr>
          </a:lstStyle>
          <a:p>
            <a:r>
              <a:rPr lang="en-US" dirty="0">
                <a:sym typeface="Montserrat Bold"/>
              </a:rPr>
              <a:t>Deep mining services ecosystem in-country.</a:t>
            </a:r>
          </a:p>
        </p:txBody>
      </p:sp>
      <p:pic>
        <p:nvPicPr>
          <p:cNvPr id="41" name="Picture 40" descr="A blue and white diagram&#10;&#10;AI-generated content may be incorrect.">
            <a:extLst>
              <a:ext uri="{FF2B5EF4-FFF2-40B4-BE49-F238E27FC236}">
                <a16:creationId xmlns:a16="http://schemas.microsoft.com/office/drawing/2014/main" id="{1C2D6541-89CD-E872-5E86-C50C2EB79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326" y="1766150"/>
            <a:ext cx="5097347" cy="4889595"/>
          </a:xfrm>
          <a:prstGeom prst="rect">
            <a:avLst/>
          </a:prstGeom>
        </p:spPr>
      </p:pic>
      <p:cxnSp>
        <p:nvCxnSpPr>
          <p:cNvPr id="4" name="Straight Connector 3">
            <a:extLst>
              <a:ext uri="{FF2B5EF4-FFF2-40B4-BE49-F238E27FC236}">
                <a16:creationId xmlns:a16="http://schemas.microsoft.com/office/drawing/2014/main" id="{4EF535AE-6F67-5CF6-BB6C-15B710590235}"/>
              </a:ext>
            </a:extLst>
          </p:cNvPr>
          <p:cNvCxnSpPr/>
          <p:nvPr/>
        </p:nvCxnSpPr>
        <p:spPr>
          <a:xfrm>
            <a:off x="4809744" y="2733247"/>
            <a:ext cx="115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2467BAB-4A35-B8EC-133D-202DD4E4FCDC}"/>
              </a:ext>
            </a:extLst>
          </p:cNvPr>
          <p:cNvCxnSpPr/>
          <p:nvPr/>
        </p:nvCxnSpPr>
        <p:spPr>
          <a:xfrm>
            <a:off x="5966460" y="4003008"/>
            <a:ext cx="115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0EA557-39BC-AB02-F300-825733237154}"/>
              </a:ext>
            </a:extLst>
          </p:cNvPr>
          <p:cNvCxnSpPr/>
          <p:nvPr/>
        </p:nvCxnSpPr>
        <p:spPr>
          <a:xfrm>
            <a:off x="4814316" y="4843371"/>
            <a:ext cx="115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407F50-CF0C-EB6E-A56A-EFA9119DC197}"/>
              </a:ext>
            </a:extLst>
          </p:cNvPr>
          <p:cNvCxnSpPr/>
          <p:nvPr/>
        </p:nvCxnSpPr>
        <p:spPr>
          <a:xfrm>
            <a:off x="5961744" y="2231851"/>
            <a:ext cx="504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A05EEB5-ECBC-4D5B-AD74-B1286913B267}"/>
              </a:ext>
            </a:extLst>
          </p:cNvPr>
          <p:cNvCxnSpPr/>
          <p:nvPr/>
        </p:nvCxnSpPr>
        <p:spPr>
          <a:xfrm>
            <a:off x="5957172" y="5663283"/>
            <a:ext cx="468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BB66D-E156-7EF7-1DD6-B5F2D2595F07}"/>
              </a:ext>
            </a:extLst>
          </p:cNvPr>
          <p:cNvCxnSpPr>
            <a:cxnSpLocks/>
          </p:cNvCxnSpPr>
          <p:nvPr/>
        </p:nvCxnSpPr>
        <p:spPr>
          <a:xfrm>
            <a:off x="5966316" y="2218135"/>
            <a:ext cx="0" cy="346320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F87D0F9-3B90-B7A0-4098-340B1E1B3FD9}"/>
              </a:ext>
            </a:extLst>
          </p:cNvPr>
          <p:cNvSpPr/>
          <p:nvPr/>
        </p:nvSpPr>
        <p:spPr>
          <a:xfrm>
            <a:off x="4762985" y="2689340"/>
            <a:ext cx="100584" cy="100584"/>
          </a:xfrm>
          <a:prstGeom prst="ellipse">
            <a:avLst/>
          </a:prstGeom>
          <a:solidFill>
            <a:schemeClr val="bg1"/>
          </a:solidFill>
          <a:ln>
            <a:solidFill>
              <a:schemeClr val="bg1"/>
            </a:solidFill>
          </a:ln>
          <a:effectLst>
            <a:glow rad="25400">
              <a:schemeClr val="bg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F05FBEB3-5B84-DF2F-6BAE-252534A49487}"/>
              </a:ext>
            </a:extLst>
          </p:cNvPr>
          <p:cNvSpPr/>
          <p:nvPr/>
        </p:nvSpPr>
        <p:spPr>
          <a:xfrm>
            <a:off x="6415452" y="2181559"/>
            <a:ext cx="100584" cy="100584"/>
          </a:xfrm>
          <a:prstGeom prst="ellipse">
            <a:avLst/>
          </a:prstGeom>
          <a:solidFill>
            <a:schemeClr val="bg1"/>
          </a:solidFill>
          <a:ln>
            <a:solidFill>
              <a:schemeClr val="bg1"/>
            </a:solidFill>
          </a:ln>
          <a:effectLst>
            <a:glow rad="25400">
              <a:schemeClr val="bg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D41EAFA0-9E91-5D5A-7388-9132D818A158}"/>
              </a:ext>
            </a:extLst>
          </p:cNvPr>
          <p:cNvSpPr/>
          <p:nvPr/>
        </p:nvSpPr>
        <p:spPr>
          <a:xfrm>
            <a:off x="7069064" y="3952716"/>
            <a:ext cx="100584" cy="100584"/>
          </a:xfrm>
          <a:prstGeom prst="ellipse">
            <a:avLst/>
          </a:prstGeom>
          <a:solidFill>
            <a:schemeClr val="bg1"/>
          </a:solidFill>
          <a:ln>
            <a:solidFill>
              <a:schemeClr val="bg1"/>
            </a:solidFill>
          </a:ln>
          <a:effectLst>
            <a:glow rad="25400">
              <a:schemeClr val="bg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FF3D0591-8471-BD5F-38C4-537544207152}"/>
              </a:ext>
            </a:extLst>
          </p:cNvPr>
          <p:cNvSpPr/>
          <p:nvPr/>
        </p:nvSpPr>
        <p:spPr>
          <a:xfrm>
            <a:off x="6404165" y="5612991"/>
            <a:ext cx="100584" cy="100584"/>
          </a:xfrm>
          <a:prstGeom prst="ellipse">
            <a:avLst/>
          </a:prstGeom>
          <a:solidFill>
            <a:schemeClr val="bg1"/>
          </a:solidFill>
          <a:ln>
            <a:solidFill>
              <a:schemeClr val="bg1"/>
            </a:solidFill>
          </a:ln>
          <a:effectLst>
            <a:glow rad="25400">
              <a:schemeClr val="bg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63990AAF-2DC1-FC5C-692D-B61781DCA25A}"/>
              </a:ext>
            </a:extLst>
          </p:cNvPr>
          <p:cNvSpPr/>
          <p:nvPr/>
        </p:nvSpPr>
        <p:spPr>
          <a:xfrm>
            <a:off x="4762985" y="4793079"/>
            <a:ext cx="100584" cy="100584"/>
          </a:xfrm>
          <a:prstGeom prst="ellipse">
            <a:avLst/>
          </a:prstGeom>
          <a:solidFill>
            <a:schemeClr val="bg1"/>
          </a:solidFill>
          <a:ln>
            <a:solidFill>
              <a:schemeClr val="bg1"/>
            </a:solidFill>
          </a:ln>
          <a:effectLst>
            <a:glow rad="25400">
              <a:schemeClr val="bg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4713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7A27C3BD-90E6-2747-8951-F91F92B86DF6}"/>
              </a:ext>
            </a:extLst>
          </p:cNvPr>
          <p:cNvSpPr txBox="1"/>
          <p:nvPr/>
        </p:nvSpPr>
        <p:spPr>
          <a:xfrm>
            <a:off x="282645" y="1036674"/>
            <a:ext cx="11626707" cy="5406656"/>
          </a:xfrm>
          <a:prstGeom prst="rect">
            <a:avLst/>
          </a:prstGeom>
        </p:spPr>
        <p:txBody>
          <a:bodyPr vert="horz" wrap="square" lIns="0" tIns="0" rIns="0" bIns="0" rtlCol="0">
            <a:normAutofit fontScale="92500" lnSpcReduction="10000"/>
          </a:bodyPr>
          <a:lstStyle/>
          <a:p>
            <a:pPr marL="12700">
              <a:lnSpc>
                <a:spcPct val="110000"/>
              </a:lnSpc>
              <a:spcAft>
                <a:spcPts val="200"/>
              </a:spcAft>
            </a:pPr>
            <a:r>
              <a:rPr lang="en-AU" sz="900" dirty="0">
                <a:latin typeface="Montserrat" panose="00000500000000000000" pitchFamily="50" charset="0"/>
                <a:ea typeface="Open Sans" panose="020B0606030504020204" pitchFamily="34" charset="0"/>
                <a:cs typeface="Open Sans" panose="020B0606030504020204" pitchFamily="34" charset="0"/>
              </a:rPr>
              <a:t>This presentation and any accompanying verbal presentation (together the </a:t>
            </a:r>
            <a:r>
              <a:rPr lang="en-AU" sz="900" b="1" dirty="0">
                <a:latin typeface="Montserrat" panose="00000500000000000000" pitchFamily="50" charset="0"/>
                <a:ea typeface="Open Sans" panose="020B0606030504020204" pitchFamily="34" charset="0"/>
                <a:cs typeface="Open Sans" panose="020B0606030504020204" pitchFamily="34" charset="0"/>
              </a:rPr>
              <a:t>Presentation</a:t>
            </a:r>
            <a:r>
              <a:rPr lang="en-AU" sz="900" dirty="0">
                <a:latin typeface="Montserrat" panose="00000500000000000000" pitchFamily="50" charset="0"/>
                <a:ea typeface="Open Sans" panose="020B0606030504020204" pitchFamily="34" charset="0"/>
                <a:cs typeface="Open Sans" panose="020B0606030504020204" pitchFamily="34" charset="0"/>
              </a:rPr>
              <a:t>) are confidential and have been prepared by Tesoro Gold Limited (Tesoro or the </a:t>
            </a:r>
            <a:r>
              <a:rPr lang="en-AU" sz="900" b="1" dirty="0">
                <a:latin typeface="Montserrat" panose="00000500000000000000" pitchFamily="50" charset="0"/>
                <a:ea typeface="Open Sans" panose="020B0606030504020204" pitchFamily="34" charset="0"/>
                <a:cs typeface="Open Sans" panose="020B0606030504020204" pitchFamily="34" charset="0"/>
              </a:rPr>
              <a:t>Company</a:t>
            </a:r>
            <a:r>
              <a:rPr lang="en-AU" sz="900" dirty="0">
                <a:latin typeface="Montserrat" panose="00000500000000000000" pitchFamily="50" charset="0"/>
                <a:ea typeface="Open Sans" panose="020B0606030504020204" pitchFamily="34" charset="0"/>
                <a:cs typeface="Open Sans" panose="020B0606030504020204" pitchFamily="34" charset="0"/>
              </a:rPr>
              <a:t>) and approved by the Board of the Company. The information contained in the Presentation (Information) is summary only and should be read in conjunction with any other documents provided to you by the Company. The Information is current as at 08 September 2025 and the Company does not undertake to provide any additional or update information, whether as a result of new information, future events or results or otherwise. By receiving the Presentation, you acknowledge and represent to the Company that you have read, understood and accepted the terms of this disclaimer.</a:t>
            </a:r>
            <a:endParaRPr lang="en-US" sz="900" dirty="0">
              <a:solidFill>
                <a:srgbClr val="FF0000"/>
              </a:solidFill>
              <a:latin typeface="Montserrat" panose="00000500000000000000" pitchFamily="50" charset="0"/>
              <a:ea typeface="Open Sans" panose="020B0606030504020204" pitchFamily="34" charset="0"/>
              <a:cs typeface="Open Sans" panose="020B0606030504020204" pitchFamily="34" charset="0"/>
            </a:endParaRPr>
          </a:p>
          <a:p>
            <a:pPr marL="12700">
              <a:lnSpc>
                <a:spcPct val="110000"/>
              </a:lnSpc>
              <a:spcAft>
                <a:spcPts val="200"/>
              </a:spcAft>
            </a:pPr>
            <a:r>
              <a:rPr lang="en-AU" sz="900" dirty="0">
                <a:latin typeface="Montserrat" panose="00000500000000000000" pitchFamily="50" charset="0"/>
                <a:ea typeface="Open Sans" panose="020B0606030504020204" pitchFamily="34" charset="0"/>
                <a:cs typeface="Open Sans" panose="020B0606030504020204" pitchFamily="34" charset="0"/>
              </a:rPr>
              <a:t>The Company has prepared the Presentation based on information available to it at the time of preparation. No representation or warranty, express or implied, is made as to the currency, accuracy, reliability, completeness or fairness of the information, opinions and conclusions contained in this Presentation. Tesoro, or related bodies corporate, shareholders or affiliates, nor any of their respective officers, directors, employees, affiliates, agents or advisers (Agents) guarantee or make any representations or warranties, express or implied, as to or take responsibility for, the currency, accuracy, reliability, completeness or fairness of the information, opinions and conclusions contained in this Presentation. Tesoro does not represent or warrant that this Presentation is complete or that it contains all material information about Tesoro or which a prospective investor or purchaser may require in evaluating a possible investment in Tesoro or acquisition of shares. To the maximum extent permitted by law, Tesoro and its Agents expressly disclaim any and all liability, including, without limitation, any liability arising out of fault or negligence, for any loss arising from the use of information contained in this Presentation, or otherwise arising in connection with it.</a:t>
            </a:r>
          </a:p>
          <a:p>
            <a:pPr marL="12700">
              <a:lnSpc>
                <a:spcPct val="110000"/>
              </a:lnSpc>
              <a:spcAft>
                <a:spcPts val="200"/>
              </a:spcAft>
            </a:pPr>
            <a:r>
              <a:rPr lang="en-AU" sz="900" dirty="0">
                <a:latin typeface="Montserrat" panose="00000500000000000000" pitchFamily="50" charset="0"/>
                <a:ea typeface="Open Sans" panose="020B0606030504020204" pitchFamily="34" charset="0"/>
                <a:cs typeface="Open Sans" panose="020B0606030504020204" pitchFamily="34" charset="0"/>
              </a:rPr>
              <a:t>Any forward-looking statements in this Presentation, including projections, forecasts and estimates, are provided as a general guide only and should not be relied on as an indication or guarantee of future performance and involve known and unknown risks, uncertainties, assumptions, contingencies and other important factors, many of which are outside the control of Tesoro and which are subject to change without notice and could cause the actual results, performance or achievements of Tesoro to be materially different from the future results, performance or achievements expressed or implied by such statements. Past performance is not necessarily a guide to future performance and recipients of this Presentation are cautioned not to place undue reliance on such forward-looking statements.</a:t>
            </a:r>
          </a:p>
          <a:p>
            <a:pPr marL="12700">
              <a:lnSpc>
                <a:spcPct val="110000"/>
              </a:lnSpc>
              <a:spcAft>
                <a:spcPts val="200"/>
              </a:spcAft>
            </a:pPr>
            <a:r>
              <a:rPr lang="en-AU" sz="900" dirty="0">
                <a:latin typeface="Montserrat" panose="00000500000000000000" pitchFamily="50" charset="0"/>
                <a:ea typeface="Open Sans" panose="020B0606030504020204" pitchFamily="34" charset="0"/>
                <a:cs typeface="Open Sans" panose="020B0606030504020204" pitchFamily="34" charset="0"/>
              </a:rPr>
              <a:t>The information contained in this Presentation is for information purposes only, does not constitute investment or financial product advice (nor taxation, accounting or legal advice) and is not intended to be used as the basis for making an investment decision. In providing this Presentation, Tesoro has not considered the objectives, financial position or needs of any particular recipients. Before making an investment decision prospective investors should consider the appropriateness of the information in this Presentation having regard to their own objectives, financial situation and needs, and seek legal, taxation and financial advice appropriate to their jurisdiction and circumstances. </a:t>
            </a:r>
          </a:p>
          <a:p>
            <a:pPr marL="12700">
              <a:lnSpc>
                <a:spcPct val="110000"/>
              </a:lnSpc>
              <a:spcAft>
                <a:spcPts val="1200"/>
              </a:spcAft>
            </a:pPr>
            <a:r>
              <a:rPr lang="en-AU" sz="900" dirty="0">
                <a:latin typeface="Montserrat" panose="00000500000000000000" pitchFamily="50" charset="0"/>
                <a:ea typeface="Open Sans" panose="020B0606030504020204" pitchFamily="34" charset="0"/>
                <a:cs typeface="Open Sans" panose="020B0606030504020204" pitchFamily="34" charset="0"/>
              </a:rPr>
              <a:t>This Presentation is not a prospectus, product disclosure statement or other offer document under Australian law or any other law (and will not be lodged with the Australian Securities and Investments Commission or any other foreign regulator) and is not, and does not constitute, an invitation or offer of securities for subscription, purchase or sale in any jurisdiction. In particular, this Presentation does not constitute an invitation or offer of securities for subscription, purchase or sale in the United States or any other jurisdiction in which such an offer would be illegal. The securities referred to in this Presentation have not been, and will not be, registered under the U.S. Securities Act of 1933 as amended or the securities laws of any state or other jurisdiction of the United States and may not be offered or sold, directly or indirectly in the United States. The information in this Presentation is strictly confidential.  It may not be disclosed, reproduced, disseminated, quoted or referred to, in whole or in part, without the express consent of Tesoro.</a:t>
            </a:r>
          </a:p>
          <a:p>
            <a:pPr marL="12700" algn="just">
              <a:spcAft>
                <a:spcPts val="600"/>
              </a:spcAft>
            </a:pPr>
            <a:r>
              <a:rPr lang="en-US" sz="900" b="1" dirty="0">
                <a:latin typeface="Montserrat" panose="00000500000000000000" pitchFamily="50" charset="0"/>
                <a:ea typeface="Open Sans" panose="020B0606030504020204" pitchFamily="34" charset="0"/>
                <a:cs typeface="Open Sans" panose="020B0606030504020204" pitchFamily="34" charset="0"/>
              </a:rPr>
              <a:t>Competent Person’s Statements</a:t>
            </a:r>
            <a:endParaRPr lang="en-AU" sz="900" b="1" dirty="0">
              <a:latin typeface="Montserrat" panose="00000500000000000000" pitchFamily="50" charset="0"/>
              <a:ea typeface="Open Sans" panose="020B0606030504020204" pitchFamily="34" charset="0"/>
              <a:cs typeface="Open Sans" panose="020B0606030504020204" pitchFamily="34" charset="0"/>
            </a:endParaRPr>
          </a:p>
          <a:p>
            <a:pPr>
              <a:lnSpc>
                <a:spcPct val="110000"/>
              </a:lnSpc>
              <a:spcAft>
                <a:spcPts val="200"/>
              </a:spcAft>
            </a:pPr>
            <a:r>
              <a:rPr lang="en-GB" sz="900" dirty="0">
                <a:latin typeface="Montserrat" panose="00000500000000000000" pitchFamily="50" charset="0"/>
                <a:ea typeface="Open Sans" panose="020B0606030504020204" pitchFamily="34" charset="0"/>
                <a:cs typeface="Open Sans" panose="020B0606030504020204" pitchFamily="34" charset="0"/>
              </a:rPr>
              <a:t>The information in this report that relates to Exploration Results, Exploration Target and Metallurgical Results is based on information compiled by Mr Zeffron Reeves (B App Sc (Hons) Applied Geology) MBA, MAIG). Mr Reeves is a member of the Australian Institute of Geoscientists and a Director and shareholder of the Company. Mr Reeves has sufficient experience that is relevant to the style of mineralisation and type of deposit under consideration and to the activity which he is undertaking to qualify as a Competent Person as defined in the 2012 Edition of the Australasian Code for Reporting of Exploration Results, Mineral Resources and Ore Reserves. Mr Reeves consents to the inclusion in this report of the matters based on this information in the form and context in which it appears.</a:t>
            </a:r>
          </a:p>
          <a:p>
            <a:pPr>
              <a:lnSpc>
                <a:spcPct val="110000"/>
              </a:lnSpc>
              <a:spcAft>
                <a:spcPts val="200"/>
              </a:spcAft>
            </a:pPr>
            <a:r>
              <a:rPr lang="en-GB" sz="900" dirty="0">
                <a:latin typeface="Montserrat" panose="00000500000000000000" pitchFamily="50" charset="0"/>
                <a:ea typeface="Open Sans" panose="020B0606030504020204" pitchFamily="34" charset="0"/>
                <a:cs typeface="Open Sans" panose="020B0606030504020204" pitchFamily="34" charset="0"/>
              </a:rPr>
              <a:t>The information in this report that relates to Mineral Resources is based on information compiled by Mr Lynn </a:t>
            </a:r>
            <a:r>
              <a:rPr lang="en-GB" sz="900" dirty="0" err="1">
                <a:latin typeface="Montserrat" panose="00000500000000000000" pitchFamily="50" charset="0"/>
                <a:ea typeface="Open Sans" panose="020B0606030504020204" pitchFamily="34" charset="0"/>
                <a:cs typeface="Open Sans" panose="020B0606030504020204" pitchFamily="34" charset="0"/>
              </a:rPr>
              <a:t>Widenbar</a:t>
            </a:r>
            <a:r>
              <a:rPr lang="en-GB" sz="900" dirty="0">
                <a:latin typeface="Montserrat" panose="00000500000000000000" pitchFamily="50" charset="0"/>
                <a:ea typeface="Open Sans" panose="020B0606030504020204" pitchFamily="34" charset="0"/>
                <a:cs typeface="Open Sans" panose="020B0606030504020204" pitchFamily="34" charset="0"/>
              </a:rPr>
              <a:t> (</a:t>
            </a:r>
            <a:r>
              <a:rPr lang="en-GB" sz="900" dirty="0" err="1">
                <a:latin typeface="Montserrat" panose="00000500000000000000" pitchFamily="50" charset="0"/>
                <a:ea typeface="Open Sans" panose="020B0606030504020204" pitchFamily="34" charset="0"/>
                <a:cs typeface="Open Sans" panose="020B0606030504020204" pitchFamily="34" charset="0"/>
              </a:rPr>
              <a:t>B.Sc</a:t>
            </a:r>
            <a:r>
              <a:rPr lang="en-GB" sz="900" dirty="0">
                <a:latin typeface="Montserrat" panose="00000500000000000000" pitchFamily="50" charset="0"/>
                <a:ea typeface="Open Sans" panose="020B0606030504020204" pitchFamily="34" charset="0"/>
                <a:cs typeface="Open Sans" panose="020B0606030504020204" pitchFamily="34" charset="0"/>
              </a:rPr>
              <a:t>(Hons) Geology, M.Sc. </a:t>
            </a:r>
            <a:r>
              <a:rPr lang="en-GB" sz="900" dirty="0" err="1">
                <a:latin typeface="Montserrat" panose="00000500000000000000" pitchFamily="50" charset="0"/>
                <a:ea typeface="Open Sans" panose="020B0606030504020204" pitchFamily="34" charset="0"/>
                <a:cs typeface="Open Sans" panose="020B0606030504020204" pitchFamily="34" charset="0"/>
              </a:rPr>
              <a:t>FAusIMM</a:t>
            </a:r>
            <a:r>
              <a:rPr lang="en-GB" sz="900" dirty="0">
                <a:latin typeface="Montserrat" panose="00000500000000000000" pitchFamily="50" charset="0"/>
                <a:ea typeface="Open Sans" panose="020B0606030504020204" pitchFamily="34" charset="0"/>
                <a:cs typeface="Open Sans" panose="020B0606030504020204" pitchFamily="34" charset="0"/>
              </a:rPr>
              <a:t>, MAIG), a Competent Person who is a Fellow of The Australasian Institute of Mining and Metallurgy. Mr </a:t>
            </a:r>
            <a:r>
              <a:rPr lang="en-GB" sz="900" dirty="0" err="1">
                <a:latin typeface="Montserrat" panose="00000500000000000000" pitchFamily="50" charset="0"/>
                <a:ea typeface="Open Sans" panose="020B0606030504020204" pitchFamily="34" charset="0"/>
                <a:cs typeface="Open Sans" panose="020B0606030504020204" pitchFamily="34" charset="0"/>
              </a:rPr>
              <a:t>Widenbar</a:t>
            </a:r>
            <a:r>
              <a:rPr lang="en-GB" sz="900" dirty="0">
                <a:latin typeface="Montserrat" panose="00000500000000000000" pitchFamily="50" charset="0"/>
                <a:ea typeface="Open Sans" panose="020B0606030504020204" pitchFamily="34" charset="0"/>
                <a:cs typeface="Open Sans" panose="020B0606030504020204" pitchFamily="34" charset="0"/>
              </a:rPr>
              <a:t> is acting as an independent consultant to Tesoro Gold Limited. Mr </a:t>
            </a:r>
            <a:r>
              <a:rPr lang="en-GB" sz="900" dirty="0" err="1">
                <a:latin typeface="Montserrat" panose="00000500000000000000" pitchFamily="50" charset="0"/>
                <a:ea typeface="Open Sans" panose="020B0606030504020204" pitchFamily="34" charset="0"/>
                <a:cs typeface="Open Sans" panose="020B0606030504020204" pitchFamily="34" charset="0"/>
              </a:rPr>
              <a:t>Widenbar</a:t>
            </a:r>
            <a:r>
              <a:rPr lang="en-GB" sz="900" dirty="0">
                <a:latin typeface="Montserrat" panose="00000500000000000000" pitchFamily="50" charset="0"/>
                <a:ea typeface="Open Sans" panose="020B0606030504020204" pitchFamily="34" charset="0"/>
                <a:cs typeface="Open Sans" panose="020B0606030504020204" pitchFamily="34" charset="0"/>
              </a:rPr>
              <a:t> has sufficient experience that is relevant to the style of mineralisation and type of deposit under consideration, and to the activity being undertaken to qualify as a Competent Person as defined in the 2012 Edition of the ‘Australasian Code for Reporting of Exploration Results, Mineral Resources and Ore Reserves’. The Company confirms that it is not aware of any new information or data that materially affects the information contained the form and context in which the Competent Person’s findings are presented have not been materially modified from in the original announcement on 4 August 2025, and all material assumptions and technical parameters underpinning the estimates in that announcement continue to apply and have not materially changed.</a:t>
            </a:r>
          </a:p>
          <a:p>
            <a:pPr>
              <a:lnSpc>
                <a:spcPct val="110000"/>
              </a:lnSpc>
              <a:spcAft>
                <a:spcPts val="200"/>
              </a:spcAft>
            </a:pPr>
            <a:r>
              <a:rPr lang="en-GB" sz="900" dirty="0">
                <a:latin typeface="Montserrat" panose="00000500000000000000" pitchFamily="50" charset="0"/>
                <a:ea typeface="Open Sans" panose="020B0606030504020204" pitchFamily="34" charset="0"/>
                <a:cs typeface="Open Sans" panose="020B0606030504020204" pitchFamily="34" charset="0"/>
              </a:rPr>
              <a:t>The information in this report that relates to the Production Target, assumptions on Modifying Factors and evaluation of other relevant factors are based on and fairly represents information and supporting documentation that has been compiled for this announcement and have been compiled under the supervision of Mr Linton Putland BEng (Mining), MSc (Mineral Economics) &amp; Member AusIMM. Mr Putland is a Director of the Company. Mr Putland has reviewed and approved the technical content of this announcement. Mr Putland is a Competent Person as defined in the 2012 Edition of the Australasian Code for Reporting of Exploration Results, Mineral Resources and Ore Reserves (JORC Code 2012). Mr Putland consents to the inclusion in this announcement of the matters based on his information in the form and context in which it appears.</a:t>
            </a:r>
          </a:p>
          <a:p>
            <a:pPr>
              <a:lnSpc>
                <a:spcPct val="110000"/>
              </a:lnSpc>
              <a:spcAft>
                <a:spcPts val="200"/>
              </a:spcAft>
            </a:pPr>
            <a:r>
              <a:rPr lang="en-US" sz="900" dirty="0">
                <a:latin typeface="Montserrat" panose="00000500000000000000" pitchFamily="50" charset="0"/>
                <a:ea typeface="Open Sans" panose="020B0606030504020204" pitchFamily="34" charset="0"/>
                <a:cs typeface="Open Sans" panose="020B0606030504020204" pitchFamily="34" charset="0"/>
              </a:rPr>
              <a:t>The Company has released all material information that relates to Exploration Results for the El Zorro Gold Project, on a continuous basis to the ASX and in compliance with JORC 2012. The Company confirms that it is not aware of any new information that materially affects the content of this ASX release.</a:t>
            </a:r>
          </a:p>
        </p:txBody>
      </p:sp>
      <p:sp>
        <p:nvSpPr>
          <p:cNvPr id="2" name="Slide Number Placeholder 1">
            <a:extLst>
              <a:ext uri="{FF2B5EF4-FFF2-40B4-BE49-F238E27FC236}">
                <a16:creationId xmlns:a16="http://schemas.microsoft.com/office/drawing/2014/main" id="{475A416D-A4C8-7DFC-B062-0B1A2A3EF21D}"/>
              </a:ext>
            </a:extLst>
          </p:cNvPr>
          <p:cNvSpPr>
            <a:spLocks noGrp="1"/>
          </p:cNvSpPr>
          <p:nvPr>
            <p:ph type="sldNum" sz="quarter" idx="10"/>
          </p:nvPr>
        </p:nvSpPr>
        <p:spPr/>
        <p:txBody>
          <a:bodyPr/>
          <a:lstStyle/>
          <a:p>
            <a:fld id="{9DEA607E-173D-4E85-800F-3860AD651B20}" type="slidenum">
              <a:rPr lang="en-AU" smtClean="0"/>
              <a:pPr/>
              <a:t>2</a:t>
            </a:fld>
            <a:endParaRPr lang="en-AU" dirty="0"/>
          </a:p>
        </p:txBody>
      </p:sp>
      <p:sp>
        <p:nvSpPr>
          <p:cNvPr id="3" name="Title 1">
            <a:extLst>
              <a:ext uri="{FF2B5EF4-FFF2-40B4-BE49-F238E27FC236}">
                <a16:creationId xmlns:a16="http://schemas.microsoft.com/office/drawing/2014/main" id="{83C05F18-2BA2-06F0-A55A-48CCE0897A7F}"/>
              </a:ext>
            </a:extLst>
          </p:cNvPr>
          <p:cNvSpPr txBox="1">
            <a:spLocks/>
          </p:cNvSpPr>
          <p:nvPr/>
        </p:nvSpPr>
        <p:spPr>
          <a:xfrm>
            <a:off x="0" y="148641"/>
            <a:ext cx="7556585" cy="571653"/>
          </a:xfrm>
          <a:prstGeom prst="rect">
            <a:avLst/>
          </a:prstGeom>
          <a:ln>
            <a:noFill/>
          </a:ln>
        </p:spPr>
        <p:txBody>
          <a:bodyPr vert="horz" lIns="252000" tIns="0" rIns="91440" bIns="0" rtlCol="0" anchor="ctr">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b="1" dirty="0">
                <a:solidFill>
                  <a:srgbClr val="1E3363"/>
                </a:solidFill>
                <a:latin typeface="Montserrat Bold" panose="020B0604020202020204" charset="0"/>
              </a:rPr>
              <a:t>DISCLAIMER</a:t>
            </a:r>
          </a:p>
        </p:txBody>
      </p:sp>
      <p:sp>
        <p:nvSpPr>
          <p:cNvPr id="4" name="TextBox 3">
            <a:extLst>
              <a:ext uri="{FF2B5EF4-FFF2-40B4-BE49-F238E27FC236}">
                <a16:creationId xmlns:a16="http://schemas.microsoft.com/office/drawing/2014/main" id="{83132290-659A-A088-49FC-D5DD5BA91D02}"/>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5" name="AutoShape 17">
            <a:extLst>
              <a:ext uri="{FF2B5EF4-FFF2-40B4-BE49-F238E27FC236}">
                <a16:creationId xmlns:a16="http://schemas.microsoft.com/office/drawing/2014/main" id="{293071B2-3949-D8A8-E7EF-ECD9E5715ACA}"/>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Tree>
    <p:extLst>
      <p:ext uri="{BB962C8B-B14F-4D97-AF65-F5344CB8AC3E}">
        <p14:creationId xmlns:p14="http://schemas.microsoft.com/office/powerpoint/2010/main" val="3611238290"/>
      </p:ext>
    </p:extLst>
  </p:cSld>
  <p:clrMapOvr>
    <a:masterClrMapping/>
  </p:clrMapOvr>
  <mc:AlternateContent xmlns:mc="http://schemas.openxmlformats.org/markup-compatibility/2006" xmlns:p14="http://schemas.microsoft.com/office/powerpoint/2010/main">
    <mc:Choice Requires="p14">
      <p:transition p14:dur="50" advTm="5000"/>
    </mc:Choice>
    <mc:Fallback xmlns="">
      <p:transition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1338D37-8657-8867-3B72-EE3732E92A30}"/>
              </a:ext>
            </a:extLst>
          </p:cNvPr>
          <p:cNvGraphicFramePr>
            <a:graphicFrameLocks noGrp="1"/>
          </p:cNvGraphicFramePr>
          <p:nvPr/>
        </p:nvGraphicFramePr>
        <p:xfrm>
          <a:off x="191069" y="1256100"/>
          <a:ext cx="11718282" cy="618812"/>
        </p:xfrm>
        <a:graphic>
          <a:graphicData uri="http://schemas.openxmlformats.org/drawingml/2006/table">
            <a:tbl>
              <a:tblPr>
                <a:tableStyleId>{5C22544A-7EE6-4342-B048-85BDC9FD1C3A}</a:tableStyleId>
              </a:tblPr>
              <a:tblGrid>
                <a:gridCol w="11718282">
                  <a:extLst>
                    <a:ext uri="{9D8B030D-6E8A-4147-A177-3AD203B41FA5}">
                      <a16:colId xmlns:a16="http://schemas.microsoft.com/office/drawing/2014/main" val="429741799"/>
                    </a:ext>
                  </a:extLst>
                </a:gridCol>
              </a:tblGrid>
              <a:tr h="618812">
                <a:tc>
                  <a:txBody>
                    <a:bodyPr/>
                    <a:lstStyle/>
                    <a:p>
                      <a:pPr algn="just" fontAlgn="b"/>
                      <a:r>
                        <a:rPr lang="en-US" sz="1500" b="1" cap="all" spc="21" baseline="0" dirty="0">
                          <a:solidFill>
                            <a:schemeClr val="tx2"/>
                          </a:solidFill>
                          <a:latin typeface="Montserrat Bold" panose="020B0604020202020204"/>
                        </a:rPr>
                        <a:t>aligned to the United Nations Sustainable Development Goals with a commitment to ensuring exploration and operational activities generate positive sustainability outcomes</a:t>
                      </a:r>
                      <a:endParaRPr lang="en-AU" sz="1500" b="1" i="0" u="none" strike="noStrike" cap="all" baseline="0" dirty="0">
                        <a:solidFill>
                          <a:schemeClr val="tx2"/>
                        </a:solidFill>
                        <a:effectLst/>
                        <a:latin typeface="Montserrat Bold" panose="020B0604020202020204"/>
                      </a:endParaRPr>
                    </a:p>
                  </a:txBody>
                  <a:tcPr marL="126000" marR="9525" marT="1800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5733306"/>
                  </a:ext>
                </a:extLst>
              </a:tr>
            </a:tbl>
          </a:graphicData>
        </a:graphic>
      </p:graphicFrame>
      <p:graphicFrame>
        <p:nvGraphicFramePr>
          <p:cNvPr id="11" name="Table 11"/>
          <p:cNvGraphicFramePr>
            <a:graphicFrameLocks noGrp="1"/>
          </p:cNvGraphicFramePr>
          <p:nvPr/>
        </p:nvGraphicFramePr>
        <p:xfrm>
          <a:off x="282647" y="1944733"/>
          <a:ext cx="11626703" cy="4206390"/>
        </p:xfrm>
        <a:graphic>
          <a:graphicData uri="http://schemas.openxmlformats.org/drawingml/2006/table">
            <a:tbl>
              <a:tblPr/>
              <a:tblGrid>
                <a:gridCol w="3757090">
                  <a:extLst>
                    <a:ext uri="{9D8B030D-6E8A-4147-A177-3AD203B41FA5}">
                      <a16:colId xmlns:a16="http://schemas.microsoft.com/office/drawing/2014/main" val="20000"/>
                    </a:ext>
                  </a:extLst>
                </a:gridCol>
                <a:gridCol w="7869613">
                  <a:extLst>
                    <a:ext uri="{9D8B030D-6E8A-4147-A177-3AD203B41FA5}">
                      <a16:colId xmlns:a16="http://schemas.microsoft.com/office/drawing/2014/main" val="20001"/>
                    </a:ext>
                  </a:extLst>
                </a:gridCol>
              </a:tblGrid>
              <a:tr h="701065">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b="1" kern="1200" cap="all" spc="1" baseline="0" dirty="0">
                          <a:solidFill>
                            <a:schemeClr val="accent1"/>
                          </a:solidFill>
                          <a:latin typeface="Montserrat Bold"/>
                          <a:ea typeface="Open Sans Bold" panose="020B0806030504020204" charset="0"/>
                          <a:cs typeface="Open Sans Bold" panose="020B0806030504020204" charset="0"/>
                        </a:rPr>
                        <a:t>Health and safety</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defRPr/>
                      </a:pPr>
                      <a:r>
                        <a:rPr lang="en-US" sz="1000" spc="23" dirty="0">
                          <a:solidFill>
                            <a:schemeClr val="accent1"/>
                          </a:solidFill>
                          <a:latin typeface="Montserrat Medium" panose="00000600000000000000" pitchFamily="2" charset="0"/>
                        </a:rPr>
                        <a:t>Occupational Health and Safety are fundamental responsibilities Tesoro has towards its workforce. Our strategies and practices are based on providing a safe workplace for all employees, suppliers and contractors.</a:t>
                      </a:r>
                      <a:endParaRPr lang="en-US" sz="1000" dirty="0">
                        <a:solidFill>
                          <a:schemeClr val="accent1"/>
                        </a:solidFill>
                        <a:latin typeface="Montserrat Medium" panose="00000600000000000000" pitchFamily="2" charset="0"/>
                      </a:endParaRP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01065">
                <a:tc>
                  <a:txBody>
                    <a:bodyPr/>
                    <a:lstStyle/>
                    <a:p>
                      <a:pPr marL="0" algn="l" defTabSz="609630" rtl="0" eaLnBrk="1" latinLnBrk="0" hangingPunct="1">
                        <a:defRPr/>
                      </a:pPr>
                      <a:r>
                        <a:rPr lang="en-US" sz="1300" b="1" kern="1200" cap="all" baseline="0" dirty="0">
                          <a:solidFill>
                            <a:schemeClr val="accent1"/>
                          </a:solidFill>
                          <a:latin typeface="Montserrat Medium" panose="00000600000000000000" pitchFamily="2" charset="0"/>
                          <a:ea typeface="Open Sans Bold" panose="020B0806030504020204" charset="0"/>
                          <a:cs typeface="Open Sans Bold" panose="020B0806030504020204" charset="0"/>
                        </a:rPr>
                        <a:t>Climate change</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09630" rtl="0" eaLnBrk="1" latinLnBrk="0" hangingPunct="1">
                        <a:defRPr/>
                      </a:pPr>
                      <a:r>
                        <a:rPr lang="en-US" sz="1000" kern="1200" spc="23" dirty="0">
                          <a:solidFill>
                            <a:schemeClr val="accent1"/>
                          </a:solidFill>
                          <a:latin typeface="Montserrat Medium" panose="00000600000000000000" pitchFamily="2" charset="0"/>
                          <a:ea typeface="+mn-ea"/>
                          <a:cs typeface="+mn-cs"/>
                        </a:rPr>
                        <a:t>Total GHG emissions on a $ per value basis for newly mined gold is significantly lower than that for other major metals and mined products. Tesoro is committed to put in place a framework to ensure future mine developments are built and operated to support global greenhouse mitigation targets.</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01065">
                <a:tc>
                  <a:txBody>
                    <a:bodyPr/>
                    <a:lstStyle/>
                    <a:p>
                      <a:pPr marL="0" algn="l" defTabSz="609630" rtl="0" eaLnBrk="1" latinLnBrk="0" hangingPunct="1">
                        <a:defRPr/>
                      </a:pPr>
                      <a:r>
                        <a:rPr lang="en-US" sz="1300" b="1" kern="1200" cap="all" baseline="0" dirty="0">
                          <a:solidFill>
                            <a:schemeClr val="accent1"/>
                          </a:solidFill>
                          <a:latin typeface="Montserrat Medium" panose="00000600000000000000" pitchFamily="2" charset="0"/>
                          <a:ea typeface="Open Sans Bold" panose="020B0806030504020204" charset="0"/>
                          <a:cs typeface="Open Sans Bold" panose="020B0806030504020204" charset="0"/>
                        </a:rPr>
                        <a:t>Environment</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defRPr/>
                      </a:pPr>
                      <a:r>
                        <a:rPr lang="en-US" sz="1000" spc="23" dirty="0">
                          <a:solidFill>
                            <a:schemeClr val="accent1"/>
                          </a:solidFill>
                          <a:latin typeface="Montserrat Medium" panose="00000600000000000000" pitchFamily="2" charset="0"/>
                        </a:rPr>
                        <a:t>Tesoro applies leading exploration techniques, technology and practices to promote drilling efficiency and </a:t>
                      </a:r>
                      <a:r>
                        <a:rPr lang="en-US" sz="1000" kern="1200" spc="23" dirty="0" err="1">
                          <a:solidFill>
                            <a:schemeClr val="accent1"/>
                          </a:solidFill>
                          <a:latin typeface="Montserrat Medium" panose="00000600000000000000" pitchFamily="2" charset="0"/>
                          <a:ea typeface="+mn-ea"/>
                          <a:cs typeface="+mn-cs"/>
                        </a:rPr>
                        <a:t>minimise</a:t>
                      </a:r>
                      <a:r>
                        <a:rPr lang="en-US" sz="1000" kern="1200" spc="23" dirty="0">
                          <a:solidFill>
                            <a:schemeClr val="accent1"/>
                          </a:solidFill>
                          <a:latin typeface="Montserrat Medium" panose="00000600000000000000" pitchFamily="2" charset="0"/>
                          <a:ea typeface="+mn-ea"/>
                          <a:cs typeface="+mn-cs"/>
                        </a:rPr>
                        <a:t> environmental impacts. Furthermore, Tesoro is committed to continual improvement of its environmental performance through a robust environmental management program.</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1065">
                <a:tc>
                  <a:txBody>
                    <a:bodyPr/>
                    <a:lstStyle/>
                    <a:p>
                      <a:pPr marL="0" algn="l" defTabSz="609630" rtl="0" eaLnBrk="1" latinLnBrk="0" hangingPunct="1">
                        <a:defRPr/>
                      </a:pPr>
                      <a:r>
                        <a:rPr lang="en-US" sz="1300" b="1" kern="1200" cap="all" baseline="0" dirty="0">
                          <a:solidFill>
                            <a:schemeClr val="accent1"/>
                          </a:solidFill>
                          <a:latin typeface="Montserrat Medium" panose="00000600000000000000" pitchFamily="2" charset="0"/>
                          <a:ea typeface="Open Sans Bold" panose="020B0806030504020204" charset="0"/>
                          <a:cs typeface="Open Sans Bold" panose="020B0806030504020204" charset="0"/>
                        </a:rPr>
                        <a:t>People and culture</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defRPr/>
                      </a:pPr>
                      <a:r>
                        <a:rPr lang="en-US" sz="1000" spc="23" dirty="0">
                          <a:solidFill>
                            <a:schemeClr val="accent1"/>
                          </a:solidFill>
                          <a:latin typeface="Montserrat Medium" panose="00000600000000000000" pitchFamily="2" charset="0"/>
                        </a:rPr>
                        <a:t>Attracting, developing and retaining a diverse, inclusive and competent workforce is important to Tesoro and a key foundation to the company's policies and practices.</a:t>
                      </a:r>
                      <a:endParaRPr lang="en-US" sz="1000" dirty="0">
                        <a:solidFill>
                          <a:schemeClr val="accent1"/>
                        </a:solidFill>
                        <a:latin typeface="Montserrat Medium" panose="00000600000000000000" pitchFamily="2" charset="0"/>
                      </a:endParaRP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01065">
                <a:tc>
                  <a:txBody>
                    <a:bodyPr/>
                    <a:lstStyle/>
                    <a:p>
                      <a:pPr marL="0" algn="l" defTabSz="609630" rtl="0" eaLnBrk="1" latinLnBrk="0" hangingPunct="1">
                        <a:defRPr/>
                      </a:pPr>
                      <a:r>
                        <a:rPr lang="en-US" sz="1300" b="1" kern="1200" cap="all" baseline="0" dirty="0">
                          <a:solidFill>
                            <a:schemeClr val="accent1"/>
                          </a:solidFill>
                          <a:latin typeface="Montserrat Medium" panose="00000600000000000000" pitchFamily="2" charset="0"/>
                          <a:ea typeface="Open Sans Bold" panose="020B0806030504020204" charset="0"/>
                          <a:cs typeface="Open Sans Bold" panose="020B0806030504020204" charset="0"/>
                        </a:rPr>
                        <a:t>Community partnerships</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defRPr/>
                      </a:pPr>
                      <a:r>
                        <a:rPr lang="en-US" sz="1000" spc="23" dirty="0">
                          <a:solidFill>
                            <a:schemeClr val="accent1"/>
                          </a:solidFill>
                          <a:latin typeface="Montserrat Medium" panose="00000600000000000000" pitchFamily="2" charset="0"/>
                        </a:rPr>
                        <a:t>Tesoro partners with the local and host communities of the Coastal Cordillera region of Chile to share value through the creation of local jobs and business opportunities.</a:t>
                      </a:r>
                      <a:endParaRPr lang="en-US" sz="1000" dirty="0">
                        <a:solidFill>
                          <a:schemeClr val="accent1"/>
                        </a:solidFill>
                        <a:latin typeface="Montserrat Medium" panose="00000600000000000000" pitchFamily="2" charset="0"/>
                      </a:endParaRP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01065">
                <a:tc>
                  <a:txBody>
                    <a:bodyPr/>
                    <a:lstStyle/>
                    <a:p>
                      <a:pPr marL="0" algn="l" defTabSz="609630" rtl="0" eaLnBrk="1" latinLnBrk="0" hangingPunct="1">
                        <a:defRPr/>
                      </a:pPr>
                      <a:r>
                        <a:rPr lang="en-US" sz="1300" b="1" kern="1200" cap="all" baseline="0" dirty="0">
                          <a:solidFill>
                            <a:schemeClr val="accent1"/>
                          </a:solidFill>
                          <a:latin typeface="Montserrat Medium" panose="00000600000000000000" pitchFamily="2" charset="0"/>
                          <a:ea typeface="Open Sans Bold" panose="020B0806030504020204" charset="0"/>
                          <a:cs typeface="Open Sans Bold" panose="020B0806030504020204" charset="0"/>
                        </a:rPr>
                        <a:t>Economic sustainability</a:t>
                      </a: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defRPr/>
                      </a:pPr>
                      <a:r>
                        <a:rPr lang="en-US" sz="1000" spc="23" dirty="0">
                          <a:solidFill>
                            <a:schemeClr val="accent1"/>
                          </a:solidFill>
                          <a:latin typeface="Montserrat Medium" panose="00000600000000000000" pitchFamily="2" charset="0"/>
                        </a:rPr>
                        <a:t>Generating economic growth and value for all our investors, employees and stakeholders through successful exploration and investment in the Coastal Cordillera region of Chile.</a:t>
                      </a:r>
                      <a:endParaRPr lang="en-US" sz="1000" dirty="0">
                        <a:solidFill>
                          <a:schemeClr val="accent1"/>
                        </a:solidFill>
                        <a:latin typeface="Montserrat Medium" panose="00000600000000000000" pitchFamily="2" charset="0"/>
                      </a:endParaRPr>
                    </a:p>
                  </a:txBody>
                  <a:tcPr marL="60960" marR="60960" marT="30480" marB="3048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0" name="Slide Number Placeholder 19">
            <a:extLst>
              <a:ext uri="{FF2B5EF4-FFF2-40B4-BE49-F238E27FC236}">
                <a16:creationId xmlns:a16="http://schemas.microsoft.com/office/drawing/2014/main" id="{E04D7672-2517-B94A-A891-CFCB803D4EFE}"/>
              </a:ext>
            </a:extLst>
          </p:cNvPr>
          <p:cNvSpPr>
            <a:spLocks noGrp="1"/>
          </p:cNvSpPr>
          <p:nvPr>
            <p:ph type="sldNum" sz="quarter" idx="10"/>
          </p:nvPr>
        </p:nvSpPr>
        <p:spPr/>
        <p:txBody>
          <a:bodyPr/>
          <a:lstStyle/>
          <a:p>
            <a:fld id="{9DEA607E-173D-4E85-800F-3860AD651B20}" type="slidenum">
              <a:rPr lang="en-AU" smtClean="0"/>
              <a:pPr/>
              <a:t>20</a:t>
            </a:fld>
            <a:endParaRPr lang="en-AU" dirty="0"/>
          </a:p>
        </p:txBody>
      </p:sp>
      <p:pic>
        <p:nvPicPr>
          <p:cNvPr id="5" name="Picture 12">
            <a:extLst>
              <a:ext uri="{FF2B5EF4-FFF2-40B4-BE49-F238E27FC236}">
                <a16:creationId xmlns:a16="http://schemas.microsoft.com/office/drawing/2014/main" id="{38567224-8BE8-932E-5D44-DACF2D7293B4}"/>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271778" y="1994774"/>
            <a:ext cx="609129" cy="606396"/>
          </a:xfrm>
          <a:prstGeom prst="rect">
            <a:avLst/>
          </a:prstGeom>
        </p:spPr>
      </p:pic>
      <p:pic>
        <p:nvPicPr>
          <p:cNvPr id="6" name="Picture 13">
            <a:extLst>
              <a:ext uri="{FF2B5EF4-FFF2-40B4-BE49-F238E27FC236}">
                <a16:creationId xmlns:a16="http://schemas.microsoft.com/office/drawing/2014/main" id="{4D162CD1-7D9B-A498-6C7A-E50B5EEF8A1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270789" y="2697195"/>
            <a:ext cx="619216" cy="604800"/>
          </a:xfrm>
          <a:prstGeom prst="rect">
            <a:avLst/>
          </a:prstGeom>
        </p:spPr>
      </p:pic>
      <p:pic>
        <p:nvPicPr>
          <p:cNvPr id="7" name="Picture 14">
            <a:extLst>
              <a:ext uri="{FF2B5EF4-FFF2-40B4-BE49-F238E27FC236}">
                <a16:creationId xmlns:a16="http://schemas.microsoft.com/office/drawing/2014/main" id="{FFC669FE-FB1B-C0FB-A7DE-378D98E71F81}"/>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2577826" y="3379823"/>
            <a:ext cx="607500" cy="604800"/>
          </a:xfrm>
          <a:prstGeom prst="rect">
            <a:avLst/>
          </a:prstGeom>
        </p:spPr>
      </p:pic>
      <p:pic>
        <p:nvPicPr>
          <p:cNvPr id="9" name="Picture 15">
            <a:extLst>
              <a:ext uri="{FF2B5EF4-FFF2-40B4-BE49-F238E27FC236}">
                <a16:creationId xmlns:a16="http://schemas.microsoft.com/office/drawing/2014/main" id="{6532F947-C264-0AB9-1259-896F48EC4B40}"/>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3238750" y="3392102"/>
            <a:ext cx="642157" cy="604800"/>
          </a:xfrm>
          <a:prstGeom prst="rect">
            <a:avLst/>
          </a:prstGeom>
        </p:spPr>
      </p:pic>
      <p:pic>
        <p:nvPicPr>
          <p:cNvPr id="27" name="Picture 16">
            <a:extLst>
              <a:ext uri="{FF2B5EF4-FFF2-40B4-BE49-F238E27FC236}">
                <a16:creationId xmlns:a16="http://schemas.microsoft.com/office/drawing/2014/main" id="{06C49D8B-A1F4-B9F8-4FAD-9ED9E9B375B9}"/>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2561537" y="4087009"/>
            <a:ext cx="619240" cy="604800"/>
          </a:xfrm>
          <a:prstGeom prst="rect">
            <a:avLst/>
          </a:prstGeom>
        </p:spPr>
      </p:pic>
      <p:pic>
        <p:nvPicPr>
          <p:cNvPr id="31" name="Picture 17">
            <a:extLst>
              <a:ext uri="{FF2B5EF4-FFF2-40B4-BE49-F238E27FC236}">
                <a16:creationId xmlns:a16="http://schemas.microsoft.com/office/drawing/2014/main" id="{25478FA1-3965-5E4D-7128-926F445C0CE1}"/>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3262232" y="4075641"/>
            <a:ext cx="618675" cy="604800"/>
          </a:xfrm>
          <a:prstGeom prst="rect">
            <a:avLst/>
          </a:prstGeom>
        </p:spPr>
      </p:pic>
      <p:pic>
        <p:nvPicPr>
          <p:cNvPr id="33" name="Picture 18">
            <a:extLst>
              <a:ext uri="{FF2B5EF4-FFF2-40B4-BE49-F238E27FC236}">
                <a16:creationId xmlns:a16="http://schemas.microsoft.com/office/drawing/2014/main" id="{6F8AB562-F105-27BC-48FE-CF444ABB0D15}"/>
              </a:ext>
            </a:extLst>
          </p:cNvPr>
          <p:cNvPicPr>
            <a:picLocks noChangeAspect="1"/>
          </p:cNvPicPr>
          <p:nvPr/>
        </p:nvPicPr>
        <p:blipFill>
          <a:blip r:embed="rId9" cstate="hqprint">
            <a:extLst>
              <a:ext uri="{28A0092B-C50C-407E-A947-70E740481C1C}">
                <a14:useLocalDpi xmlns:a14="http://schemas.microsoft.com/office/drawing/2010/main"/>
              </a:ext>
            </a:extLst>
          </a:blip>
          <a:srcRect l="-4"/>
          <a:stretch>
            <a:fillRect/>
          </a:stretch>
        </p:blipFill>
        <p:spPr>
          <a:xfrm>
            <a:off x="3263711" y="5485875"/>
            <a:ext cx="653588" cy="604800"/>
          </a:xfrm>
          <a:prstGeom prst="rect">
            <a:avLst/>
          </a:prstGeom>
        </p:spPr>
      </p:pic>
      <p:pic>
        <p:nvPicPr>
          <p:cNvPr id="36" name="Picture 19">
            <a:extLst>
              <a:ext uri="{FF2B5EF4-FFF2-40B4-BE49-F238E27FC236}">
                <a16:creationId xmlns:a16="http://schemas.microsoft.com/office/drawing/2014/main" id="{070BAA84-A610-5051-4509-079AE2A5D010}"/>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3277931" y="4775074"/>
            <a:ext cx="607525" cy="604800"/>
          </a:xfrm>
          <a:prstGeom prst="rect">
            <a:avLst/>
          </a:prstGeom>
        </p:spPr>
      </p:pic>
      <p:sp>
        <p:nvSpPr>
          <p:cNvPr id="4" name="TextBox 3">
            <a:extLst>
              <a:ext uri="{FF2B5EF4-FFF2-40B4-BE49-F238E27FC236}">
                <a16:creationId xmlns:a16="http://schemas.microsoft.com/office/drawing/2014/main" id="{09BA761F-009B-C79F-DC16-72BCD9F74CE3}"/>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8" name="AutoShape 17">
            <a:extLst>
              <a:ext uri="{FF2B5EF4-FFF2-40B4-BE49-F238E27FC236}">
                <a16:creationId xmlns:a16="http://schemas.microsoft.com/office/drawing/2014/main" id="{1850BFE1-9AB0-5DB9-FC81-9ED37FAE4F6A}"/>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4" name="TextBox 26">
            <a:extLst>
              <a:ext uri="{FF2B5EF4-FFF2-40B4-BE49-F238E27FC236}">
                <a16:creationId xmlns:a16="http://schemas.microsoft.com/office/drawing/2014/main" id="{660B9937-903A-6887-5D93-E3067C6C7A36}"/>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LICENCE TO OPERATE</a:t>
            </a:r>
          </a:p>
        </p:txBody>
      </p:sp>
      <p:sp>
        <p:nvSpPr>
          <p:cNvPr id="15" name="TextBox 50">
            <a:extLst>
              <a:ext uri="{FF2B5EF4-FFF2-40B4-BE49-F238E27FC236}">
                <a16:creationId xmlns:a16="http://schemas.microsoft.com/office/drawing/2014/main" id="{7B1C1715-9CFE-FAD9-787E-9309EA11B06C}"/>
              </a:ext>
            </a:extLst>
          </p:cNvPr>
          <p:cNvSpPr txBox="1"/>
          <p:nvPr/>
        </p:nvSpPr>
        <p:spPr>
          <a:xfrm>
            <a:off x="285312" y="695795"/>
            <a:ext cx="9529018"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ENVIRONMENTAL AND SOCIAL STRATEGY</a:t>
            </a:r>
          </a:p>
        </p:txBody>
      </p:sp>
      <p:cxnSp>
        <p:nvCxnSpPr>
          <p:cNvPr id="2" name="Straight Connector 1">
            <a:extLst>
              <a:ext uri="{FF2B5EF4-FFF2-40B4-BE49-F238E27FC236}">
                <a16:creationId xmlns:a16="http://schemas.microsoft.com/office/drawing/2014/main" id="{190B6C66-3523-9561-1D52-F7A405D9F642}"/>
              </a:ext>
            </a:extLst>
          </p:cNvPr>
          <p:cNvCxnSpPr>
            <a:cxnSpLocks/>
          </p:cNvCxnSpPr>
          <p:nvPr/>
        </p:nvCxnSpPr>
        <p:spPr>
          <a:xfrm>
            <a:off x="293995" y="1926595"/>
            <a:ext cx="1158985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8EF669-D890-CA15-2244-94CD53710B4C}"/>
              </a:ext>
            </a:extLst>
          </p:cNvPr>
          <p:cNvCxnSpPr>
            <a:cxnSpLocks/>
          </p:cNvCxnSpPr>
          <p:nvPr/>
        </p:nvCxnSpPr>
        <p:spPr>
          <a:xfrm>
            <a:off x="293995" y="6151123"/>
            <a:ext cx="1158985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679644"/>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3363"/>
        </a:solidFill>
        <a:effectLst/>
      </p:bgPr>
    </p:bg>
    <p:spTree>
      <p:nvGrpSpPr>
        <p:cNvPr id="1" name=""/>
        <p:cNvGrpSpPr/>
        <p:nvPr/>
      </p:nvGrpSpPr>
      <p:grpSpPr>
        <a:xfrm>
          <a:off x="0" y="0"/>
          <a:ext cx="0" cy="0"/>
          <a:chOff x="0" y="0"/>
          <a:chExt cx="0" cy="0"/>
        </a:xfrm>
      </p:grpSpPr>
      <p:pic>
        <p:nvPicPr>
          <p:cNvPr id="22" name="Picture 21" descr="A blue circle with black background&#10;&#10;AI-generated content may be incorrect.">
            <a:extLst>
              <a:ext uri="{FF2B5EF4-FFF2-40B4-BE49-F238E27FC236}">
                <a16:creationId xmlns:a16="http://schemas.microsoft.com/office/drawing/2014/main" id="{2AAFCCB8-0B80-76FA-A918-C254A3C7D634}"/>
              </a:ext>
            </a:extLst>
          </p:cNvPr>
          <p:cNvPicPr>
            <a:picLocks noChangeAspect="1"/>
          </p:cNvPicPr>
          <p:nvPr/>
        </p:nvPicPr>
        <p:blipFill>
          <a:blip r:embed="rId2">
            <a:extLst>
              <a:ext uri="{28A0092B-C50C-407E-A947-70E740481C1C}">
                <a14:useLocalDpi xmlns:a14="http://schemas.microsoft.com/office/drawing/2010/main" val="0"/>
              </a:ext>
            </a:extLst>
          </a:blip>
          <a:srcRect l="48124" b="54342"/>
          <a:stretch>
            <a:fillRect/>
          </a:stretch>
        </p:blipFill>
        <p:spPr>
          <a:xfrm rot="16200000">
            <a:off x="8847531" y="3515532"/>
            <a:ext cx="3557686" cy="3131258"/>
          </a:xfrm>
          <a:prstGeom prst="rect">
            <a:avLst/>
          </a:prstGeom>
        </p:spPr>
      </p:pic>
      <p:pic>
        <p:nvPicPr>
          <p:cNvPr id="21" name="Picture 20" descr="A blue circle with black background&#10;&#10;AI-generated content may be incorrect.">
            <a:extLst>
              <a:ext uri="{FF2B5EF4-FFF2-40B4-BE49-F238E27FC236}">
                <a16:creationId xmlns:a16="http://schemas.microsoft.com/office/drawing/2014/main" id="{43DAC30F-A20A-5B10-2FEA-F0CA3FB806CB}"/>
              </a:ext>
            </a:extLst>
          </p:cNvPr>
          <p:cNvPicPr>
            <a:picLocks noChangeAspect="1"/>
          </p:cNvPicPr>
          <p:nvPr/>
        </p:nvPicPr>
        <p:blipFill>
          <a:blip r:embed="rId2">
            <a:extLst>
              <a:ext uri="{28A0092B-C50C-407E-A947-70E740481C1C}">
                <a14:useLocalDpi xmlns:a14="http://schemas.microsoft.com/office/drawing/2010/main" val="0"/>
              </a:ext>
            </a:extLst>
          </a:blip>
          <a:srcRect l="48124" b="34159"/>
          <a:stretch>
            <a:fillRect/>
          </a:stretch>
        </p:blipFill>
        <p:spPr>
          <a:xfrm>
            <a:off x="0" y="2871136"/>
            <a:ext cx="3141264" cy="3986864"/>
          </a:xfrm>
          <a:prstGeom prst="rect">
            <a:avLst/>
          </a:prstGeom>
        </p:spPr>
      </p:pic>
      <p:grpSp>
        <p:nvGrpSpPr>
          <p:cNvPr id="3" name="Group 3"/>
          <p:cNvGrpSpPr/>
          <p:nvPr/>
        </p:nvGrpSpPr>
        <p:grpSpPr>
          <a:xfrm rot="-10800000">
            <a:off x="6096000" y="4131166"/>
            <a:ext cx="1709790" cy="2442557"/>
            <a:chOff x="0" y="0"/>
            <a:chExt cx="4445000" cy="6350000"/>
          </a:xfrm>
        </p:grpSpPr>
        <p:sp>
          <p:nvSpPr>
            <p:cNvPr id="4" name="Freeform 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831" r="-201831"/>
              </a:stretch>
            </a:blipFill>
          </p:spPr>
          <p:txBody>
            <a:bodyPr/>
            <a:lstStyle/>
            <a:p>
              <a:endParaRPr lang="en-AU" sz="1200"/>
            </a:p>
          </p:txBody>
        </p:sp>
      </p:grpSp>
      <p:grpSp>
        <p:nvGrpSpPr>
          <p:cNvPr id="5" name="Group 5"/>
          <p:cNvGrpSpPr/>
          <p:nvPr/>
        </p:nvGrpSpPr>
        <p:grpSpPr>
          <a:xfrm>
            <a:off x="10509306" y="-521277"/>
            <a:ext cx="1122655" cy="1603793"/>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831" r="-201831"/>
              </a:stretch>
            </a:blipFill>
          </p:spPr>
          <p:txBody>
            <a:bodyPr/>
            <a:lstStyle/>
            <a:p>
              <a:endParaRPr lang="en-AU" sz="1200"/>
            </a:p>
          </p:txBody>
        </p:sp>
      </p:grpSp>
      <p:grpSp>
        <p:nvGrpSpPr>
          <p:cNvPr id="7" name="Group 7"/>
          <p:cNvGrpSpPr/>
          <p:nvPr/>
        </p:nvGrpSpPr>
        <p:grpSpPr>
          <a:xfrm rot="5400000">
            <a:off x="11070633" y="2309809"/>
            <a:ext cx="561327" cy="56132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6282" r="-126282"/>
              </a:stretch>
            </a:blipFill>
          </p:spPr>
          <p:txBody>
            <a:bodyPr/>
            <a:lstStyle/>
            <a:p>
              <a:endParaRPr lang="en-AU" sz="1200"/>
            </a:p>
          </p:txBody>
        </p:sp>
      </p:grpSp>
      <p:sp>
        <p:nvSpPr>
          <p:cNvPr id="10" name="Freeform 10"/>
          <p:cNvSpPr/>
          <p:nvPr/>
        </p:nvSpPr>
        <p:spPr>
          <a:xfrm>
            <a:off x="1049166" y="451336"/>
            <a:ext cx="2304594" cy="1858472"/>
          </a:xfrm>
          <a:custGeom>
            <a:avLst/>
            <a:gdLst/>
            <a:ahLst/>
            <a:cxnLst/>
            <a:rect l="l" t="t" r="r" b="b"/>
            <a:pathLst>
              <a:path w="3456891" h="2787708">
                <a:moveTo>
                  <a:pt x="0" y="0"/>
                </a:moveTo>
                <a:lnTo>
                  <a:pt x="3456891" y="0"/>
                </a:lnTo>
                <a:lnTo>
                  <a:pt x="3456891" y="2787708"/>
                </a:lnTo>
                <a:lnTo>
                  <a:pt x="0" y="2787708"/>
                </a:lnTo>
                <a:lnTo>
                  <a:pt x="0" y="0"/>
                </a:lnTo>
                <a:close/>
              </a:path>
            </a:pathLst>
          </a:custGeom>
          <a:blipFill>
            <a:blip r:embed="rId4"/>
            <a:stretch>
              <a:fillRect l="-7694"/>
            </a:stretch>
          </a:blipFill>
        </p:spPr>
        <p:txBody>
          <a:bodyPr/>
          <a:lstStyle/>
          <a:p>
            <a:endParaRPr lang="en-AU" sz="1200"/>
          </a:p>
        </p:txBody>
      </p:sp>
      <p:sp>
        <p:nvSpPr>
          <p:cNvPr id="11" name="AutoShape 11"/>
          <p:cNvSpPr/>
          <p:nvPr/>
        </p:nvSpPr>
        <p:spPr>
          <a:xfrm>
            <a:off x="1049165" y="5576003"/>
            <a:ext cx="2347167"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9" name="TextBox 19"/>
          <p:cNvSpPr txBox="1"/>
          <p:nvPr/>
        </p:nvSpPr>
        <p:spPr>
          <a:xfrm>
            <a:off x="1049165" y="5675437"/>
            <a:ext cx="2347167" cy="192360"/>
          </a:xfrm>
          <a:prstGeom prst="rect">
            <a:avLst/>
          </a:prstGeom>
        </p:spPr>
        <p:txBody>
          <a:bodyPr lIns="0" tIns="0" rIns="0" bIns="0" rtlCol="0" anchor="t">
            <a:spAutoFit/>
          </a:bodyPr>
          <a:lstStyle/>
          <a:p>
            <a:pPr>
              <a:lnSpc>
                <a:spcPts val="1479"/>
              </a:lnSpc>
              <a:spcBef>
                <a:spcPct val="0"/>
              </a:spcBef>
            </a:pPr>
            <a:r>
              <a:rPr lang="en-US" sz="1494">
                <a:solidFill>
                  <a:srgbClr val="FFFFFF"/>
                </a:solidFill>
                <a:latin typeface="Montserrat"/>
                <a:ea typeface="Montserrat"/>
                <a:cs typeface="Montserrat"/>
                <a:sym typeface="Montserrat"/>
              </a:rPr>
              <a:t>ASX:TSO | OTCQB:TSORF</a:t>
            </a:r>
          </a:p>
        </p:txBody>
      </p:sp>
      <p:sp>
        <p:nvSpPr>
          <p:cNvPr id="20" name="TextBox 20"/>
          <p:cNvSpPr txBox="1"/>
          <p:nvPr/>
        </p:nvSpPr>
        <p:spPr>
          <a:xfrm>
            <a:off x="1049166" y="2863850"/>
            <a:ext cx="3522077" cy="493020"/>
          </a:xfrm>
          <a:prstGeom prst="rect">
            <a:avLst/>
          </a:prstGeom>
        </p:spPr>
        <p:txBody>
          <a:bodyPr lIns="0" tIns="0" rIns="0" bIns="0" rtlCol="0" anchor="t">
            <a:spAutoFit/>
          </a:bodyPr>
          <a:lstStyle/>
          <a:p>
            <a:pPr>
              <a:lnSpc>
                <a:spcPts val="4055"/>
              </a:lnSpc>
            </a:pPr>
            <a:r>
              <a:rPr lang="en-US" sz="3379" b="1">
                <a:solidFill>
                  <a:srgbClr val="B42025"/>
                </a:solidFill>
                <a:latin typeface="Montserrat Bold"/>
                <a:ea typeface="Montserrat Bold"/>
                <a:cs typeface="Montserrat Bold"/>
                <a:sym typeface="Montserrat Bold"/>
              </a:rPr>
              <a:t>APPENDIX</a:t>
            </a:r>
          </a:p>
        </p:txBody>
      </p:sp>
      <p:pic>
        <p:nvPicPr>
          <p:cNvPr id="24" name="Picture 23" descr="A person touching a pipe&#10;&#10;AI-generated content may be incorrect.">
            <a:extLst>
              <a:ext uri="{FF2B5EF4-FFF2-40B4-BE49-F238E27FC236}">
                <a16:creationId xmlns:a16="http://schemas.microsoft.com/office/drawing/2014/main" id="{C6F14206-54AF-B93A-6C20-DB1C60D5F1DA}"/>
              </a:ext>
            </a:extLst>
          </p:cNvPr>
          <p:cNvPicPr>
            <a:picLocks noChangeAspect="1"/>
          </p:cNvPicPr>
          <p:nvPr/>
        </p:nvPicPr>
        <p:blipFill>
          <a:blip r:embed="rId5">
            <a:extLst>
              <a:ext uri="{28A0092B-C50C-407E-A947-70E740481C1C}">
                <a14:useLocalDpi xmlns:a14="http://schemas.microsoft.com/office/drawing/2010/main" val="0"/>
              </a:ext>
            </a:extLst>
          </a:blip>
          <a:srcRect t="39761"/>
          <a:stretch>
            <a:fillRect/>
          </a:stretch>
        </p:blipFill>
        <p:spPr>
          <a:xfrm>
            <a:off x="5443300" y="0"/>
            <a:ext cx="4799923" cy="4131166"/>
          </a:xfrm>
          <a:prstGeom prst="rect">
            <a:avLst/>
          </a:prstGeom>
        </p:spPr>
      </p:pic>
      <p:sp>
        <p:nvSpPr>
          <p:cNvPr id="2" name="Slide Number Placeholder 1">
            <a:extLst>
              <a:ext uri="{FF2B5EF4-FFF2-40B4-BE49-F238E27FC236}">
                <a16:creationId xmlns:a16="http://schemas.microsoft.com/office/drawing/2014/main" id="{DF4B8706-27D2-96C2-3971-00E1961BFC96}"/>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solidFill>
                  <a:schemeClr val="bg1"/>
                </a:solidFill>
              </a:rPr>
              <a:pPr/>
              <a:t>21</a:t>
            </a:fld>
            <a:endParaRPr lang="en-AU" dirty="0">
              <a:solidFill>
                <a:schemeClr val="bg1"/>
              </a:solidFill>
            </a:endParaRPr>
          </a:p>
        </p:txBody>
      </p:sp>
      <p:sp>
        <p:nvSpPr>
          <p:cNvPr id="9" name="TextBox 8">
            <a:extLst>
              <a:ext uri="{FF2B5EF4-FFF2-40B4-BE49-F238E27FC236}">
                <a16:creationId xmlns:a16="http://schemas.microsoft.com/office/drawing/2014/main" id="{7ED32D34-33DA-12B7-2FC6-33A2D15EE77A}"/>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chemeClr val="bg1"/>
                </a:solidFill>
                <a:latin typeface="Open Sans" pitchFamily="2" charset="0"/>
                <a:ea typeface="Open Sans" pitchFamily="2" charset="0"/>
                <a:cs typeface="Open Sans" pitchFamily="2" charset="0"/>
              </a:rPr>
              <a:t>INVESTOR PRESENTATION |</a:t>
            </a:r>
          </a:p>
        </p:txBody>
      </p:sp>
      <p:sp>
        <p:nvSpPr>
          <p:cNvPr id="12" name="AutoShape 17">
            <a:extLst>
              <a:ext uri="{FF2B5EF4-FFF2-40B4-BE49-F238E27FC236}">
                <a16:creationId xmlns:a16="http://schemas.microsoft.com/office/drawing/2014/main" id="{CE410AE8-39E9-7A85-2FBF-B24B40524214}"/>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E7BD8C-EE65-C044-2565-7FA27E40AFE5}"/>
              </a:ext>
            </a:extLst>
          </p:cNvPr>
          <p:cNvSpPr txBox="1">
            <a:spLocks/>
          </p:cNvSpPr>
          <p:nvPr/>
        </p:nvSpPr>
        <p:spPr>
          <a:xfrm>
            <a:off x="0" y="646607"/>
            <a:ext cx="10099964" cy="356911"/>
          </a:xfrm>
          <a:prstGeom prst="rect">
            <a:avLst/>
          </a:prstGeom>
          <a:ln>
            <a:noFill/>
          </a:ln>
        </p:spPr>
        <p:txBody>
          <a:bodyPr vert="horz" lIns="252000" tIns="0" rIns="91440" bIns="0" rtlCol="0" anchor="t">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sz="2000" cap="all" dirty="0">
                <a:solidFill>
                  <a:srgbClr val="242021"/>
                </a:solidFill>
                <a:latin typeface="Montserrat"/>
                <a:ea typeface="Open Sans Bold"/>
                <a:cs typeface="Open Sans Bold"/>
              </a:rPr>
              <a:t>A MAJOR NEW GOLD DEPOSIT IN CHILE</a:t>
            </a:r>
            <a:r>
              <a:rPr lang="en-GB" sz="2000" cap="all" baseline="30000" dirty="0">
                <a:solidFill>
                  <a:srgbClr val="231F20"/>
                </a:solidFill>
                <a:latin typeface="Montserrat" panose="00000500000000000000" pitchFamily="2" charset="0"/>
              </a:rPr>
              <a:t>1</a:t>
            </a:r>
            <a:endParaRPr lang="en-AU" sz="2000" cap="all" dirty="0">
              <a:solidFill>
                <a:srgbClr val="242021"/>
              </a:solidFill>
              <a:latin typeface="Montserrat"/>
              <a:ea typeface="Open Sans Bold"/>
              <a:cs typeface="Open Sans Bold"/>
            </a:endParaRPr>
          </a:p>
        </p:txBody>
      </p:sp>
      <p:sp>
        <p:nvSpPr>
          <p:cNvPr id="4" name="Slide Number Placeholder 3">
            <a:extLst>
              <a:ext uri="{FF2B5EF4-FFF2-40B4-BE49-F238E27FC236}">
                <a16:creationId xmlns:a16="http://schemas.microsoft.com/office/drawing/2014/main" id="{848233CB-95D4-25D6-5C1C-B56226C1FEF0}"/>
              </a:ext>
            </a:extLst>
          </p:cNvPr>
          <p:cNvSpPr>
            <a:spLocks noGrp="1"/>
          </p:cNvSpPr>
          <p:nvPr>
            <p:ph type="sldNum" sz="quarter" idx="10"/>
          </p:nvPr>
        </p:nvSpPr>
        <p:spPr/>
        <p:txBody>
          <a:bodyPr/>
          <a:lstStyle/>
          <a:p>
            <a:fld id="{9DEA607E-173D-4E85-800F-3860AD651B20}" type="slidenum">
              <a:rPr lang="en-AU" smtClean="0"/>
              <a:pPr/>
              <a:t>22</a:t>
            </a:fld>
            <a:endParaRPr lang="en-AU" dirty="0"/>
          </a:p>
        </p:txBody>
      </p:sp>
      <p:sp>
        <p:nvSpPr>
          <p:cNvPr id="5" name="Title 1">
            <a:extLst>
              <a:ext uri="{FF2B5EF4-FFF2-40B4-BE49-F238E27FC236}">
                <a16:creationId xmlns:a16="http://schemas.microsoft.com/office/drawing/2014/main" id="{3E453E91-FAAE-3912-30AD-5E2C2085E6B4}"/>
              </a:ext>
            </a:extLst>
          </p:cNvPr>
          <p:cNvSpPr txBox="1">
            <a:spLocks/>
          </p:cNvSpPr>
          <p:nvPr/>
        </p:nvSpPr>
        <p:spPr>
          <a:xfrm>
            <a:off x="0" y="159595"/>
            <a:ext cx="11090157" cy="571653"/>
          </a:xfrm>
          <a:prstGeom prst="rect">
            <a:avLst/>
          </a:prstGeom>
          <a:ln>
            <a:noFill/>
          </a:ln>
        </p:spPr>
        <p:txBody>
          <a:bodyPr vert="horz" lIns="252000" tIns="0" rIns="91440" bIns="0" rtlCol="0" anchor="ctr">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endParaRPr lang="en-AU" dirty="0">
              <a:solidFill>
                <a:srgbClr val="1E439B"/>
              </a:solidFill>
            </a:endParaRPr>
          </a:p>
          <a:p>
            <a:r>
              <a:rPr lang="en-AU" dirty="0">
                <a:solidFill>
                  <a:srgbClr val="1E439B"/>
                </a:solidFill>
              </a:rPr>
              <a:t>TERNERA | 2MOZ OF GOLD AND GROWING</a:t>
            </a:r>
          </a:p>
          <a:p>
            <a:endParaRPr lang="en-AU" dirty="0">
              <a:solidFill>
                <a:srgbClr val="1E439B"/>
              </a:solidFill>
            </a:endParaRPr>
          </a:p>
        </p:txBody>
      </p:sp>
      <p:sp>
        <p:nvSpPr>
          <p:cNvPr id="10" name="TextBox 9">
            <a:extLst>
              <a:ext uri="{FF2B5EF4-FFF2-40B4-BE49-F238E27FC236}">
                <a16:creationId xmlns:a16="http://schemas.microsoft.com/office/drawing/2014/main" id="{E24B8465-C3ED-84F3-CCBA-BE9C97ABDDFD}"/>
              </a:ext>
            </a:extLst>
          </p:cNvPr>
          <p:cNvSpPr txBox="1"/>
          <p:nvPr/>
        </p:nvSpPr>
        <p:spPr>
          <a:xfrm>
            <a:off x="4632066" y="6198228"/>
            <a:ext cx="7293234" cy="338554"/>
          </a:xfrm>
          <a:prstGeom prst="rect">
            <a:avLst/>
          </a:prstGeom>
          <a:noFill/>
        </p:spPr>
        <p:txBody>
          <a:bodyPr wrap="square">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Ternera Gold Deposit Block Model Long Section looking west: </a:t>
            </a:r>
            <a:r>
              <a:rPr lang="en-AU" sz="800" dirty="0">
                <a:latin typeface="Open Sans" panose="020B0606030504020204" pitchFamily="34" charset="0"/>
                <a:ea typeface="Open Sans" panose="020B0606030504020204" pitchFamily="34" charset="0"/>
                <a:cs typeface="Open Sans" panose="020B0606030504020204" pitchFamily="34" charset="0"/>
              </a:rPr>
              <a:t>El Zorro Gold Project –recent results from ZDDH0349A significantly and ZDDH0356 highlighting growth potential outside of existing MRE - Refer ASX Announcements dated 28 October 2024 and 16 January 2025.</a:t>
            </a:r>
            <a:endParaRPr lang="en-AU" sz="800" dirty="0"/>
          </a:p>
        </p:txBody>
      </p:sp>
      <p:sp>
        <p:nvSpPr>
          <p:cNvPr id="2" name="TextBox 1">
            <a:extLst>
              <a:ext uri="{FF2B5EF4-FFF2-40B4-BE49-F238E27FC236}">
                <a16:creationId xmlns:a16="http://schemas.microsoft.com/office/drawing/2014/main" id="{4D909E70-2B01-4139-E27D-5C3BD02105B1}"/>
              </a:ext>
            </a:extLst>
          </p:cNvPr>
          <p:cNvSpPr txBox="1"/>
          <p:nvPr/>
        </p:nvSpPr>
        <p:spPr>
          <a:xfrm>
            <a:off x="283741" y="6175185"/>
            <a:ext cx="4160597" cy="523220"/>
          </a:xfrm>
          <a:prstGeom prst="rect">
            <a:avLst/>
          </a:prstGeom>
          <a:noFill/>
        </p:spPr>
        <p:txBody>
          <a:bodyPr wrap="square" lIns="0" rIns="0" rtlCol="0" anchor="t">
            <a:noAutofit/>
          </a:bodyPr>
          <a:lstStyle/>
          <a:p>
            <a:pPr marL="108000" indent="-108000">
              <a:buFont typeface="+mj-lt"/>
              <a:buAutoNum type="arabicPeriod"/>
            </a:pPr>
            <a:r>
              <a:rPr lang="en-GB" sz="700" dirty="0">
                <a:solidFill>
                  <a:srgbClr val="A0A1A0"/>
                </a:solidFill>
                <a:latin typeface="Montserrat" panose="00000500000000000000" pitchFamily="2" charset="0"/>
              </a:rPr>
              <a:t>Refer Tesoro ASX releases dated  11 May 2023, 17 January 2023 and 8 November 2022</a:t>
            </a:r>
          </a:p>
        </p:txBody>
      </p:sp>
      <p:sp>
        <p:nvSpPr>
          <p:cNvPr id="15" name="Rectangle 14">
            <a:extLst>
              <a:ext uri="{FF2B5EF4-FFF2-40B4-BE49-F238E27FC236}">
                <a16:creationId xmlns:a16="http://schemas.microsoft.com/office/drawing/2014/main" id="{F3824AD9-59BB-CE85-05E6-06E9CE67E8CD}"/>
              </a:ext>
            </a:extLst>
          </p:cNvPr>
          <p:cNvSpPr/>
          <p:nvPr/>
        </p:nvSpPr>
        <p:spPr>
          <a:xfrm>
            <a:off x="287068" y="1223707"/>
            <a:ext cx="4161839" cy="4972386"/>
          </a:xfrm>
          <a:prstGeom prst="rect">
            <a:avLst/>
          </a:prstGeom>
          <a:solidFill>
            <a:srgbClr val="A0A1A0">
              <a:alpha val="10000"/>
            </a:srgbClr>
          </a:solidFill>
          <a:ln>
            <a:solidFill>
              <a:srgbClr val="B3101E"/>
            </a:solidFill>
          </a:ln>
        </p:spPr>
        <p:style>
          <a:lnRef idx="2">
            <a:schemeClr val="accent1">
              <a:shade val="50000"/>
            </a:schemeClr>
          </a:lnRef>
          <a:fillRef idx="1">
            <a:schemeClr val="accent1"/>
          </a:fillRef>
          <a:effectRef idx="0">
            <a:schemeClr val="accent1"/>
          </a:effectRef>
          <a:fontRef idx="minor">
            <a:schemeClr val="lt1"/>
          </a:fontRef>
        </p:style>
        <p:txBody>
          <a:bodyPr lIns="36000" tIns="756000" rIns="36000" rtlCol="0" anchor="t"/>
          <a:lstStyle/>
          <a:p>
            <a:pPr algn="ctr"/>
            <a:r>
              <a:rPr lang="en-GB" b="1" cap="all" spc="13" dirty="0">
                <a:solidFill>
                  <a:srgbClr val="000000"/>
                </a:solidFill>
                <a:latin typeface="Montserrat SemiBold" panose="00000700000000000000" pitchFamily="2" charset="0"/>
              </a:rPr>
              <a:t>1.5M</a:t>
            </a:r>
            <a:r>
              <a:rPr lang="en-GB" b="1" spc="13" dirty="0">
                <a:solidFill>
                  <a:srgbClr val="000000"/>
                </a:solidFill>
                <a:latin typeface="Montserrat SemiBold" panose="00000700000000000000" pitchFamily="2" charset="0"/>
              </a:rPr>
              <a:t>oz</a:t>
            </a:r>
            <a:r>
              <a:rPr lang="en-GB" b="1" cap="all" spc="13" dirty="0">
                <a:solidFill>
                  <a:srgbClr val="000000"/>
                </a:solidFill>
                <a:latin typeface="Montserrat SemiBold" panose="00000700000000000000" pitchFamily="2" charset="0"/>
              </a:rPr>
              <a:t> Deposit Chile’s first Intrusion-Related Gold System (IRGS)</a:t>
            </a:r>
          </a:p>
        </p:txBody>
      </p:sp>
      <p:sp>
        <p:nvSpPr>
          <p:cNvPr id="16" name="Rectangle: Rounded Corners 15">
            <a:extLst>
              <a:ext uri="{FF2B5EF4-FFF2-40B4-BE49-F238E27FC236}">
                <a16:creationId xmlns:a16="http://schemas.microsoft.com/office/drawing/2014/main" id="{4BA34B1F-DCED-FB86-039F-3700178AAFD2}"/>
              </a:ext>
            </a:extLst>
          </p:cNvPr>
          <p:cNvSpPr/>
          <p:nvPr/>
        </p:nvSpPr>
        <p:spPr>
          <a:xfrm>
            <a:off x="1326316" y="1368239"/>
            <a:ext cx="2083342" cy="426320"/>
          </a:xfrm>
          <a:prstGeom prst="roundRect">
            <a:avLst>
              <a:gd name="adj" fmla="val 30143"/>
            </a:avLst>
          </a:prstGeom>
          <a:solidFill>
            <a:schemeClr val="bg1"/>
          </a:solidFill>
          <a:ln w="9525"/>
          <a:effectLst>
            <a:innerShdw blurRad="63500" dist="50800" dir="5400000">
              <a:prstClr val="black">
                <a:alpha val="30000"/>
              </a:prstClr>
            </a:inn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2100" i="1" dirty="0">
                <a:solidFill>
                  <a:srgbClr val="B42025"/>
                </a:solidFill>
                <a:latin typeface="Montserrat SemiBold" panose="00000700000000000000" pitchFamily="50" charset="0"/>
              </a:rPr>
              <a:t>TERNERA</a:t>
            </a:r>
          </a:p>
        </p:txBody>
      </p:sp>
      <p:sp>
        <p:nvSpPr>
          <p:cNvPr id="8" name="Rectangle 7">
            <a:extLst>
              <a:ext uri="{FF2B5EF4-FFF2-40B4-BE49-F238E27FC236}">
                <a16:creationId xmlns:a16="http://schemas.microsoft.com/office/drawing/2014/main" id="{7C7107E2-205C-CAE9-7E62-8BFCD7EE53ED}"/>
              </a:ext>
            </a:extLst>
          </p:cNvPr>
          <p:cNvSpPr/>
          <p:nvPr/>
        </p:nvSpPr>
        <p:spPr>
          <a:xfrm>
            <a:off x="282644" y="3088045"/>
            <a:ext cx="4161839" cy="3108048"/>
          </a:xfrm>
          <a:prstGeom prst="rect">
            <a:avLst/>
          </a:prstGeom>
        </p:spPr>
        <p:txBody>
          <a:bodyPr wrap="square">
            <a:noAutofit/>
          </a:bodyPr>
          <a:lstStyle/>
          <a:p>
            <a:pPr>
              <a:spcAft>
                <a:spcPts val="1200"/>
              </a:spcAft>
              <a:buClr>
                <a:srgbClr val="384B77"/>
              </a:buClr>
              <a:buSzPct val="125000"/>
            </a:pPr>
            <a:endParaRPr lang="en-AU" sz="1500" dirty="0">
              <a:solidFill>
                <a:srgbClr val="00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200"/>
              </a:spcAft>
              <a:buClr>
                <a:srgbClr val="1E439B"/>
              </a:buClr>
              <a:buSzPct val="125000"/>
              <a:buFont typeface="Arial" panose="020B0604020202020204" pitchFamily="34" charset="0"/>
              <a:buChar char="•"/>
            </a:pPr>
            <a:r>
              <a:rPr lang="en-AU"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Multiple mineralised drill intercepts outside the existing US$1,800/oz pit shell</a:t>
            </a:r>
          </a:p>
          <a:p>
            <a:pPr marL="285750" indent="-285750">
              <a:spcAft>
                <a:spcPts val="1200"/>
              </a:spcAft>
              <a:buClr>
                <a:srgbClr val="1E439B"/>
              </a:buClr>
              <a:buSzPct val="125000"/>
              <a:buFont typeface="Arial" panose="020B0604020202020204" pitchFamily="34" charset="0"/>
              <a:buChar char="•"/>
            </a:pPr>
            <a:r>
              <a:rPr lang="en-AU"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Deposit is open in all directions</a:t>
            </a:r>
          </a:p>
          <a:p>
            <a:pPr marL="285750" indent="-285750">
              <a:spcAft>
                <a:spcPts val="1200"/>
              </a:spcAft>
              <a:buClr>
                <a:srgbClr val="1E439B"/>
              </a:buClr>
              <a:buSzPct val="125000"/>
              <a:buFont typeface="Arial" panose="020B0604020202020204" pitchFamily="34" charset="0"/>
              <a:buChar char="•"/>
            </a:pPr>
            <a:r>
              <a:rPr lang="en-SG" dirty="0"/>
              <a:t>Significant potential for accelerated resource expansion</a:t>
            </a:r>
          </a:p>
          <a:p>
            <a:pPr marL="285750" indent="-285750">
              <a:spcAft>
                <a:spcPts val="1200"/>
              </a:spcAft>
              <a:buClr>
                <a:srgbClr val="1E439B"/>
              </a:buClr>
              <a:buSzPct val="125000"/>
              <a:buFont typeface="Arial" panose="020B0604020202020204" pitchFamily="34" charset="0"/>
              <a:buChar char="•"/>
            </a:pPr>
            <a:r>
              <a:rPr lang="en-AU"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Current drilling programs will upgrade resource classification, grow resource and make new discoveries</a:t>
            </a:r>
          </a:p>
          <a:p>
            <a:pPr marL="285750" indent="-285750">
              <a:spcAft>
                <a:spcPts val="1200"/>
              </a:spcAft>
              <a:buClr>
                <a:srgbClr val="1E439B"/>
              </a:buClr>
              <a:buSzPct val="125000"/>
              <a:buFont typeface="Arial" panose="020B0604020202020204" pitchFamily="34" charset="0"/>
              <a:buChar char="•"/>
            </a:pPr>
            <a:r>
              <a:rPr lang="en-AU"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spcAft>
                <a:spcPts val="1200"/>
              </a:spcAft>
              <a:buClr>
                <a:srgbClr val="1E439B"/>
              </a:buClr>
              <a:buSzPct val="125000"/>
              <a:buFont typeface="Arial" panose="020B0604020202020204" pitchFamily="34" charset="0"/>
              <a:buChar char="•"/>
            </a:pPr>
            <a:endParaRPr lang="en-AU" sz="15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F3CE4E01-A892-CC5B-052C-4669C41ED96B}"/>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B42025"/>
                </a:solidFill>
                <a:latin typeface="Open Sans" pitchFamily="2" charset="0"/>
                <a:ea typeface="Open Sans" pitchFamily="2" charset="0"/>
                <a:cs typeface="Open Sans" pitchFamily="2" charset="0"/>
              </a:rPr>
              <a:t>INVESTOR</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pic>
        <p:nvPicPr>
          <p:cNvPr id="9" name="Picture 8" descr="A map of a mountain with different colored lines&#10;&#10;Description automatically generated with medium confidence">
            <a:extLst>
              <a:ext uri="{FF2B5EF4-FFF2-40B4-BE49-F238E27FC236}">
                <a16:creationId xmlns:a16="http://schemas.microsoft.com/office/drawing/2014/main" id="{EB30C648-8EAB-8FA5-0846-A46AB584DF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36490" y="1208819"/>
            <a:ext cx="7288812" cy="4985139"/>
          </a:xfrm>
          <a:prstGeom prst="rect">
            <a:avLst/>
          </a:prstGeom>
        </p:spPr>
      </p:pic>
    </p:spTree>
    <p:extLst>
      <p:ext uri="{BB962C8B-B14F-4D97-AF65-F5344CB8AC3E}">
        <p14:creationId xmlns:p14="http://schemas.microsoft.com/office/powerpoint/2010/main" val="3192915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59719-41B7-C570-8074-00226C430C1D}"/>
            </a:ext>
          </a:extLst>
        </p:cNvPr>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5C7D191F-6AA4-462B-65CC-972DFF28983E}"/>
              </a:ext>
            </a:extLst>
          </p:cNvPr>
          <p:cNvGraphicFramePr>
            <a:graphicFrameLocks noGrp="1"/>
          </p:cNvGraphicFramePr>
          <p:nvPr>
            <p:extLst>
              <p:ext uri="{D42A27DB-BD31-4B8C-83A1-F6EECF244321}">
                <p14:modId xmlns:p14="http://schemas.microsoft.com/office/powerpoint/2010/main" val="454891938"/>
              </p:ext>
            </p:extLst>
          </p:nvPr>
        </p:nvGraphicFramePr>
        <p:xfrm>
          <a:off x="283852" y="1563799"/>
          <a:ext cx="11496689" cy="2937600"/>
        </p:xfrm>
        <a:graphic>
          <a:graphicData uri="http://schemas.openxmlformats.org/drawingml/2006/table">
            <a:tbl>
              <a:tblPr>
                <a:tableStyleId>{5C22544A-7EE6-4342-B048-85BDC9FD1C3A}</a:tableStyleId>
              </a:tblPr>
              <a:tblGrid>
                <a:gridCol w="1835270">
                  <a:extLst>
                    <a:ext uri="{9D8B030D-6E8A-4147-A177-3AD203B41FA5}">
                      <a16:colId xmlns:a16="http://schemas.microsoft.com/office/drawing/2014/main" val="1217909039"/>
                    </a:ext>
                  </a:extLst>
                </a:gridCol>
                <a:gridCol w="1073491">
                  <a:extLst>
                    <a:ext uri="{9D8B030D-6E8A-4147-A177-3AD203B41FA5}">
                      <a16:colId xmlns:a16="http://schemas.microsoft.com/office/drawing/2014/main" val="1587575872"/>
                    </a:ext>
                  </a:extLst>
                </a:gridCol>
                <a:gridCol w="1073491">
                  <a:extLst>
                    <a:ext uri="{9D8B030D-6E8A-4147-A177-3AD203B41FA5}">
                      <a16:colId xmlns:a16="http://schemas.microsoft.com/office/drawing/2014/main" val="2610832774"/>
                    </a:ext>
                  </a:extLst>
                </a:gridCol>
                <a:gridCol w="1073491">
                  <a:extLst>
                    <a:ext uri="{9D8B030D-6E8A-4147-A177-3AD203B41FA5}">
                      <a16:colId xmlns:a16="http://schemas.microsoft.com/office/drawing/2014/main" val="234860884"/>
                    </a:ext>
                  </a:extLst>
                </a:gridCol>
                <a:gridCol w="1073491">
                  <a:extLst>
                    <a:ext uri="{9D8B030D-6E8A-4147-A177-3AD203B41FA5}">
                      <a16:colId xmlns:a16="http://schemas.microsoft.com/office/drawing/2014/main" val="3862781285"/>
                    </a:ext>
                  </a:extLst>
                </a:gridCol>
                <a:gridCol w="1073491">
                  <a:extLst>
                    <a:ext uri="{9D8B030D-6E8A-4147-A177-3AD203B41FA5}">
                      <a16:colId xmlns:a16="http://schemas.microsoft.com/office/drawing/2014/main" val="3404394971"/>
                    </a:ext>
                  </a:extLst>
                </a:gridCol>
                <a:gridCol w="1073491">
                  <a:extLst>
                    <a:ext uri="{9D8B030D-6E8A-4147-A177-3AD203B41FA5}">
                      <a16:colId xmlns:a16="http://schemas.microsoft.com/office/drawing/2014/main" val="3645751012"/>
                    </a:ext>
                  </a:extLst>
                </a:gridCol>
                <a:gridCol w="1073491">
                  <a:extLst>
                    <a:ext uri="{9D8B030D-6E8A-4147-A177-3AD203B41FA5}">
                      <a16:colId xmlns:a16="http://schemas.microsoft.com/office/drawing/2014/main" val="1436908312"/>
                    </a:ext>
                  </a:extLst>
                </a:gridCol>
                <a:gridCol w="1073491">
                  <a:extLst>
                    <a:ext uri="{9D8B030D-6E8A-4147-A177-3AD203B41FA5}">
                      <a16:colId xmlns:a16="http://schemas.microsoft.com/office/drawing/2014/main" val="2722455501"/>
                    </a:ext>
                  </a:extLst>
                </a:gridCol>
                <a:gridCol w="1073491">
                  <a:extLst>
                    <a:ext uri="{9D8B030D-6E8A-4147-A177-3AD203B41FA5}">
                      <a16:colId xmlns:a16="http://schemas.microsoft.com/office/drawing/2014/main" val="1193036668"/>
                    </a:ext>
                  </a:extLst>
                </a:gridCol>
              </a:tblGrid>
              <a:tr h="367200">
                <a:tc>
                  <a:txBody>
                    <a:bodyPr/>
                    <a:lstStyle/>
                    <a:p>
                      <a:pPr marL="72000" algn="l"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Cut off</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BEFF"/>
                    </a:solidFill>
                  </a:tcPr>
                </a:tc>
                <a:tc gridSpan="3">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Indicated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BEFF"/>
                    </a:solidFill>
                  </a:tcPr>
                </a:tc>
                <a:tc hMerge="1">
                  <a:txBody>
                    <a:bodyPr/>
                    <a:lstStyle/>
                    <a:p>
                      <a:endParaRPr lang="en-US"/>
                    </a:p>
                  </a:txBody>
                  <a:tcPr/>
                </a:tc>
                <a:tc hMerge="1">
                  <a:txBody>
                    <a:bodyPr/>
                    <a:lstStyle/>
                    <a:p>
                      <a:endParaRPr lang="en-US"/>
                    </a:p>
                  </a:txBody>
                  <a:tcPr/>
                </a:tc>
                <a:tc gridSpan="3">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Inferred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BEFF"/>
                    </a:solidFill>
                  </a:tcPr>
                </a:tc>
                <a:tc hMerge="1">
                  <a:txBody>
                    <a:bodyPr/>
                    <a:lstStyle/>
                    <a:p>
                      <a:endParaRPr lang="en-US"/>
                    </a:p>
                  </a:txBody>
                  <a:tcPr/>
                </a:tc>
                <a:tc hMerge="1">
                  <a:txBody>
                    <a:bodyPr/>
                    <a:lstStyle/>
                    <a:p>
                      <a:endParaRPr lang="en-US"/>
                    </a:p>
                  </a:txBody>
                  <a:tcPr/>
                </a:tc>
                <a:tc gridSpan="3">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Total</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BE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6484238"/>
                  </a:ext>
                </a:extLst>
              </a:tr>
              <a:tr h="367200">
                <a:tc>
                  <a:txBody>
                    <a:bodyPr/>
                    <a:lstStyle/>
                    <a:p>
                      <a:pPr marL="72000" algn="l"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Au g/t</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Mt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Au g/t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Koz</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Mt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Au g/t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Koz</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Mt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Au g/t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Koz</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0A1A0"/>
                    </a:solidFill>
                  </a:tcPr>
                </a:tc>
                <a:extLst>
                  <a:ext uri="{0D108BD9-81ED-4DB2-BD59-A6C34878D82A}">
                    <a16:rowId xmlns:a16="http://schemas.microsoft.com/office/drawing/2014/main" val="1286794943"/>
                  </a:ext>
                </a:extLst>
              </a:tr>
              <a:tr h="367200">
                <a:tc>
                  <a:txBody>
                    <a:bodyPr/>
                    <a:lstStyle/>
                    <a:p>
                      <a:pPr marL="72000" algn="l"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2.00</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3.55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394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3.54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280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5.9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3.54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673</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2969131"/>
                  </a:ext>
                </a:extLst>
              </a:tr>
              <a:tr h="367200">
                <a:tc>
                  <a:txBody>
                    <a:bodyPr/>
                    <a:lstStyle/>
                    <a:p>
                      <a:pPr marL="72000" algn="l"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1.00</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2.08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705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2.04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520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2.06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1,225</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1237036"/>
                  </a:ext>
                </a:extLst>
              </a:tr>
              <a:tr h="367200">
                <a:tc>
                  <a:txBody>
                    <a:bodyPr/>
                    <a:lstStyle/>
                    <a:p>
                      <a:pPr marL="72000" algn="l"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0.70</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891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657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30.5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1,547</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3088186"/>
                  </a:ext>
                </a:extLst>
              </a:tr>
              <a:tr h="367200">
                <a:tc>
                  <a:txBody>
                    <a:bodyPr/>
                    <a:lstStyle/>
                    <a:p>
                      <a:pPr marL="72000" algn="l"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0.30</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31.8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1,128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26.1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863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58.1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1,992</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0657838"/>
                  </a:ext>
                </a:extLst>
              </a:tr>
              <a:tr h="367200">
                <a:tc>
                  <a:txBody>
                    <a:bodyPr/>
                    <a:lstStyle/>
                    <a:p>
                      <a:pPr marL="72000" algn="l"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0.20</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33.8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1,144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28.7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0.96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885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62.5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2,028</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549324"/>
                  </a:ext>
                </a:extLst>
              </a:tr>
              <a:tr h="367200">
                <a:tc>
                  <a:txBody>
                    <a:bodyPr/>
                    <a:lstStyle/>
                    <a:p>
                      <a:pPr marL="72000" algn="l"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Optimised Open Pit</a:t>
                      </a:r>
                      <a:r>
                        <a:rPr lang="en-AU" sz="1200" kern="1200" baseline="300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2</a:t>
                      </a: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31.8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1,123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19.5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1.11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panose="00000500000000000000" pitchFamily="50" charset="0"/>
                          <a:ea typeface="Open Sans" panose="020B0606030504020204" pitchFamily="34" charset="0"/>
                          <a:cs typeface="Calibri" panose="020F0502020204030204" pitchFamily="34" charset="0"/>
                        </a:rPr>
                        <a:t>692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51.2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0" algn="ctr" defTabSz="609630" rtl="0" eaLnBrk="1" fontAlgn="b" latinLnBrk="0" hangingPunct="1">
                        <a:buNone/>
                      </a:pPr>
                      <a:r>
                        <a:rPr lang="en-AU" sz="1200" kern="1200" dirty="0">
                          <a:solidFill>
                            <a:srgbClr val="000000"/>
                          </a:solidFill>
                          <a:effectLst/>
                          <a:latin typeface="Montserrat SemiBold" panose="00000700000000000000" pitchFamily="50" charset="0"/>
                          <a:ea typeface="Open Sans" panose="020B0606030504020204" pitchFamily="34" charset="0"/>
                          <a:cs typeface="Calibri" panose="020F0502020204030204" pitchFamily="34" charset="0"/>
                        </a:rPr>
                        <a:t>1,816</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A0A1A0"/>
                      </a:solidFill>
                      <a:prstDash val="solid"/>
                      <a:round/>
                      <a:headEnd type="none" w="med" len="med"/>
                      <a:tailEnd type="none" w="med" len="med"/>
                    </a:lnT>
                    <a:lnB w="6350" cap="flat" cmpd="sng" algn="ctr">
                      <a:solidFill>
                        <a:srgbClr val="A0A1A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726737946"/>
                  </a:ext>
                </a:extLst>
              </a:tr>
            </a:tbl>
          </a:graphicData>
        </a:graphic>
      </p:graphicFrame>
      <p:sp>
        <p:nvSpPr>
          <p:cNvPr id="2" name="Slide Number Placeholder 1">
            <a:extLst>
              <a:ext uri="{FF2B5EF4-FFF2-40B4-BE49-F238E27FC236}">
                <a16:creationId xmlns:a16="http://schemas.microsoft.com/office/drawing/2014/main" id="{8E51BFC6-131F-91EA-96DF-CE9DBAD287C0}"/>
              </a:ext>
            </a:extLst>
          </p:cNvPr>
          <p:cNvSpPr>
            <a:spLocks noGrp="1"/>
          </p:cNvSpPr>
          <p:nvPr>
            <p:ph type="sldNum" sz="quarter" idx="10"/>
          </p:nvPr>
        </p:nvSpPr>
        <p:spPr/>
        <p:txBody>
          <a:bodyPr/>
          <a:lstStyle/>
          <a:p>
            <a:fld id="{9DEA607E-173D-4E85-800F-3860AD651B20}" type="slidenum">
              <a:rPr lang="en-AU" smtClean="0"/>
              <a:pPr/>
              <a:t>23</a:t>
            </a:fld>
            <a:endParaRPr lang="en-AU" dirty="0"/>
          </a:p>
        </p:txBody>
      </p:sp>
      <p:sp>
        <p:nvSpPr>
          <p:cNvPr id="15" name="TextBox 14">
            <a:extLst>
              <a:ext uri="{FF2B5EF4-FFF2-40B4-BE49-F238E27FC236}">
                <a16:creationId xmlns:a16="http://schemas.microsoft.com/office/drawing/2014/main" id="{309CCBB6-BA3A-F6C2-4157-918D1983B114}"/>
              </a:ext>
            </a:extLst>
          </p:cNvPr>
          <p:cNvSpPr txBox="1"/>
          <p:nvPr/>
        </p:nvSpPr>
        <p:spPr>
          <a:xfrm>
            <a:off x="247221" y="6056163"/>
            <a:ext cx="7990832" cy="584775"/>
          </a:xfrm>
          <a:prstGeom prst="rect">
            <a:avLst/>
          </a:prstGeom>
          <a:noFill/>
        </p:spPr>
        <p:txBody>
          <a:bodyPr wrap="square" rtlCol="0" anchor="b">
            <a:spAutoFit/>
          </a:bodyPr>
          <a:lstStyle/>
          <a:p>
            <a:pPr marL="216000" indent="-216000">
              <a:buFont typeface="+mj-lt"/>
              <a:buAutoNum type="arabicPeriod"/>
            </a:pPr>
            <a:r>
              <a:rPr lang="en-GB" sz="800" dirty="0">
                <a:solidFill>
                  <a:srgbClr val="A0A1A0"/>
                </a:solidFill>
                <a:latin typeface="Montserrat" panose="00000500000000000000" pitchFamily="2" charset="0"/>
              </a:rPr>
              <a:t>Refer to the updated Mineral Resource Estimate in Tesoro’s ASX Announcement dated 4 August 2025. Tesoro Gold Limited confirms that it is not aware of any new information or data that materially affects the information included in that release. All material assumptions and technical parameters underpinning that release continue to apply and have not materially changed. </a:t>
            </a:r>
          </a:p>
          <a:p>
            <a:pPr marL="216000" indent="-216000">
              <a:buFont typeface="+mj-lt"/>
              <a:buAutoNum type="arabicPeriod"/>
            </a:pPr>
            <a:r>
              <a:rPr lang="en-GB" sz="800" dirty="0">
                <a:solidFill>
                  <a:srgbClr val="A0A1A0"/>
                </a:solidFill>
                <a:latin typeface="Montserrat" panose="00000500000000000000" pitchFamily="2" charset="0"/>
              </a:rPr>
              <a:t>Open pit optimised at 0.3 g/t Au</a:t>
            </a:r>
            <a:endParaRPr lang="en-AU" sz="800" dirty="0">
              <a:solidFill>
                <a:srgbClr val="A0A1A0"/>
              </a:solidFill>
              <a:latin typeface="Montserrat" panose="00000500000000000000" pitchFamily="2" charset="0"/>
            </a:endParaRPr>
          </a:p>
        </p:txBody>
      </p:sp>
      <p:sp>
        <p:nvSpPr>
          <p:cNvPr id="8" name="TextBox 7">
            <a:extLst>
              <a:ext uri="{FF2B5EF4-FFF2-40B4-BE49-F238E27FC236}">
                <a16:creationId xmlns:a16="http://schemas.microsoft.com/office/drawing/2014/main" id="{E1D5CA22-FC75-3F2F-28E6-F2F34680C0F5}"/>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3" name="TextBox 26">
            <a:extLst>
              <a:ext uri="{FF2B5EF4-FFF2-40B4-BE49-F238E27FC236}">
                <a16:creationId xmlns:a16="http://schemas.microsoft.com/office/drawing/2014/main" id="{46112AE9-D106-CECF-1661-85EB358B17B2}"/>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APPENDIX A | TERNERA DEPOSIT</a:t>
            </a:r>
          </a:p>
        </p:txBody>
      </p:sp>
      <p:sp>
        <p:nvSpPr>
          <p:cNvPr id="6" name="TextBox 50">
            <a:extLst>
              <a:ext uri="{FF2B5EF4-FFF2-40B4-BE49-F238E27FC236}">
                <a16:creationId xmlns:a16="http://schemas.microsoft.com/office/drawing/2014/main" id="{4359E338-C313-9794-EC27-99C82A084142}"/>
              </a:ext>
            </a:extLst>
          </p:cNvPr>
          <p:cNvSpPr txBox="1"/>
          <p:nvPr/>
        </p:nvSpPr>
        <p:spPr>
          <a:xfrm>
            <a:off x="285312" y="695795"/>
            <a:ext cx="9529018"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AUGUST 2025 MINERAL RESOURCE ESTIMATE</a:t>
            </a:r>
            <a:r>
              <a:rPr lang="en-US" sz="2000" baseline="30000" dirty="0">
                <a:solidFill>
                  <a:srgbClr val="1E3363"/>
                </a:solidFill>
                <a:latin typeface="Montserrat Medium" panose="00000600000000000000" pitchFamily="50" charset="0"/>
                <a:ea typeface="Montserrat Light"/>
                <a:cs typeface="Montserrat Light"/>
                <a:sym typeface="Montserrat Light"/>
              </a:rPr>
              <a:t>1</a:t>
            </a:r>
          </a:p>
        </p:txBody>
      </p:sp>
      <p:sp>
        <p:nvSpPr>
          <p:cNvPr id="10" name="TextBox 7">
            <a:extLst>
              <a:ext uri="{FF2B5EF4-FFF2-40B4-BE49-F238E27FC236}">
                <a16:creationId xmlns:a16="http://schemas.microsoft.com/office/drawing/2014/main" id="{087C97D6-3359-5F83-35C6-C121412CB406}"/>
              </a:ext>
            </a:extLst>
          </p:cNvPr>
          <p:cNvSpPr txBox="1"/>
          <p:nvPr/>
        </p:nvSpPr>
        <p:spPr>
          <a:xfrm>
            <a:off x="1349168" y="1281974"/>
            <a:ext cx="4675228" cy="322657"/>
          </a:xfrm>
          <a:prstGeom prst="rect">
            <a:avLst/>
          </a:prstGeom>
        </p:spPr>
        <p:txBody>
          <a:bodyPr lIns="33867" tIns="33867" rIns="33867" bIns="33867" rtlCol="0" anchor="ctr"/>
          <a:lstStyle/>
          <a:p>
            <a:pPr algn="ctr">
              <a:lnSpc>
                <a:spcPts val="1440"/>
              </a:lnSpc>
            </a:pPr>
            <a:endParaRPr sz="1200"/>
          </a:p>
        </p:txBody>
      </p:sp>
      <p:sp>
        <p:nvSpPr>
          <p:cNvPr id="16" name="Freeform 6">
            <a:extLst>
              <a:ext uri="{FF2B5EF4-FFF2-40B4-BE49-F238E27FC236}">
                <a16:creationId xmlns:a16="http://schemas.microsoft.com/office/drawing/2014/main" id="{FD4DE1A2-5CDD-FD87-40EA-AA6556A09FE6}"/>
              </a:ext>
            </a:extLst>
          </p:cNvPr>
          <p:cNvSpPr/>
          <p:nvPr/>
        </p:nvSpPr>
        <p:spPr>
          <a:xfrm>
            <a:off x="292535" y="1213967"/>
            <a:ext cx="11488009" cy="366089"/>
          </a:xfrm>
          <a:prstGeom prst="round1Rect">
            <a:avLst/>
          </a:prstGeom>
          <a:solidFill>
            <a:srgbClr val="1E3363"/>
          </a:solidFill>
        </p:spPr>
        <p:txBody>
          <a:bodyPr lIns="72000" anchor="ctr"/>
          <a:lstStyle/>
          <a:p>
            <a:pPr fontAlgn="b"/>
            <a:r>
              <a:rPr lang="en-AU" sz="1400" b="1" dirty="0">
                <a:solidFill>
                  <a:schemeClr val="bg1"/>
                </a:solidFill>
                <a:latin typeface="Open Sans" pitchFamily="2" charset="0"/>
                <a:ea typeface="Open Sans" pitchFamily="2" charset="0"/>
                <a:cs typeface="Open Sans" pitchFamily="2" charset="0"/>
              </a:rPr>
              <a:t>Constrained 1.82 Moz Au MRE: US$3,000/oz optimised pit shell </a:t>
            </a:r>
            <a:r>
              <a:rPr lang="en-US" sz="1400" b="1" dirty="0">
                <a:solidFill>
                  <a:schemeClr val="bg1"/>
                </a:solidFill>
                <a:latin typeface="Open Sans" pitchFamily="2" charset="0"/>
                <a:ea typeface="Open Sans" pitchFamily="2" charset="0"/>
                <a:cs typeface="Open Sans" pitchFamily="2" charset="0"/>
              </a:rPr>
              <a:t>and process recovery of 94.5%</a:t>
            </a:r>
            <a:endParaRPr lang="en-AU" sz="1400" b="1" dirty="0">
              <a:solidFill>
                <a:schemeClr val="bg1"/>
              </a:solidFill>
              <a:latin typeface="Open Sans" pitchFamily="2" charset="0"/>
              <a:ea typeface="Open Sans" pitchFamily="2" charset="0"/>
              <a:cs typeface="Open Sans" pitchFamily="2" charset="0"/>
            </a:endParaRPr>
          </a:p>
        </p:txBody>
      </p:sp>
      <p:sp>
        <p:nvSpPr>
          <p:cNvPr id="13" name="Freeform 6">
            <a:extLst>
              <a:ext uri="{FF2B5EF4-FFF2-40B4-BE49-F238E27FC236}">
                <a16:creationId xmlns:a16="http://schemas.microsoft.com/office/drawing/2014/main" id="{7E9E3538-6E51-5DE6-20A7-5DC47DB9F395}"/>
              </a:ext>
            </a:extLst>
          </p:cNvPr>
          <p:cNvSpPr/>
          <p:nvPr/>
        </p:nvSpPr>
        <p:spPr>
          <a:xfrm>
            <a:off x="283849" y="4121250"/>
            <a:ext cx="11496689" cy="380150"/>
          </a:xfrm>
          <a:prstGeom prst="round1Rect">
            <a:avLst/>
          </a:prstGeom>
          <a:noFill/>
          <a:ln w="28575">
            <a:solidFill>
              <a:srgbClr val="26439C"/>
            </a:solidFill>
          </a:ln>
        </p:spPr>
        <p:txBody>
          <a:bodyPr lIns="288000" anchor="ctr"/>
          <a:lstStyle/>
          <a:p>
            <a:endParaRPr lang="en-AU" sz="1950" b="1" dirty="0">
              <a:solidFill>
                <a:srgbClr val="FFFFFF"/>
              </a:solidFill>
              <a:latin typeface="Montserrat Bold"/>
            </a:endParaRPr>
          </a:p>
        </p:txBody>
      </p:sp>
    </p:spTree>
    <p:extLst>
      <p:ext uri="{BB962C8B-B14F-4D97-AF65-F5344CB8AC3E}">
        <p14:creationId xmlns:p14="http://schemas.microsoft.com/office/powerpoint/2010/main" val="1314437375"/>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18007" y="865647"/>
            <a:ext cx="11070429" cy="641842"/>
          </a:xfrm>
          <a:prstGeom prst="rect">
            <a:avLst/>
          </a:prstGeom>
        </p:spPr>
        <p:txBody>
          <a:bodyPr vert="horz" wrap="square" lIns="0" tIns="13335" rIns="0" bIns="0" rtlCol="0">
            <a:spAutoFit/>
          </a:bodyPr>
          <a:lstStyle/>
          <a:p>
            <a:pPr marL="12700">
              <a:lnSpc>
                <a:spcPct val="100000"/>
              </a:lnSpc>
              <a:spcBef>
                <a:spcPts val="105"/>
              </a:spcBef>
            </a:pPr>
            <a:endParaRPr lang="en-AU" sz="1400" b="1" spc="-5" dirty="0">
              <a:solidFill>
                <a:srgbClr val="2E5496"/>
              </a:solidFill>
              <a:latin typeface="Aptos" panose="020B0004020202020204" pitchFamily="34" charset="0"/>
              <a:cs typeface="Arial"/>
            </a:endParaRPr>
          </a:p>
          <a:p>
            <a:pPr marL="12700">
              <a:lnSpc>
                <a:spcPct val="100000"/>
              </a:lnSpc>
              <a:spcBef>
                <a:spcPts val="105"/>
              </a:spcBef>
            </a:pPr>
            <a:r>
              <a:rPr lang="en-AU" sz="1400" b="1" spc="-5" dirty="0">
                <a:solidFill>
                  <a:srgbClr val="2E5496"/>
                </a:solidFill>
                <a:latin typeface="Aptos" panose="020B0004020202020204" pitchFamily="34" charset="0"/>
                <a:cs typeface="Arial"/>
              </a:rPr>
              <a:t>Listed companies with 1.5Moz Resource and scoping study </a:t>
            </a:r>
            <a:endParaRPr sz="1400" dirty="0">
              <a:latin typeface="Aptos" panose="020B0004020202020204" pitchFamily="34" charset="0"/>
              <a:cs typeface="Arial"/>
            </a:endParaRPr>
          </a:p>
          <a:p>
            <a:pPr>
              <a:lnSpc>
                <a:spcPct val="100000"/>
              </a:lnSpc>
              <a:spcBef>
                <a:spcPts val="20"/>
              </a:spcBef>
            </a:pPr>
            <a:endParaRPr sz="1200" dirty="0">
              <a:latin typeface="Aptos" panose="020B0004020202020204" pitchFamily="34" charset="0"/>
              <a:cs typeface="Arial"/>
            </a:endParaRPr>
          </a:p>
        </p:txBody>
      </p:sp>
      <p:sp>
        <p:nvSpPr>
          <p:cNvPr id="2" name="object 2"/>
          <p:cNvSpPr txBox="1">
            <a:spLocks noGrp="1"/>
          </p:cNvSpPr>
          <p:nvPr>
            <p:ph type="title"/>
          </p:nvPr>
        </p:nvSpPr>
        <p:spPr>
          <a:xfrm>
            <a:off x="318006" y="-152466"/>
            <a:ext cx="10167905" cy="1182375"/>
          </a:xfrm>
          <a:prstGeom prst="rect">
            <a:avLst/>
          </a:prstGeom>
        </p:spPr>
        <p:txBody>
          <a:bodyPr vert="horz" wrap="square" lIns="0" tIns="12700" rIns="0" bIns="0" rtlCol="0">
            <a:spAutoFit/>
          </a:bodyPr>
          <a:lstStyle/>
          <a:p>
            <a:pPr marL="12700">
              <a:lnSpc>
                <a:spcPct val="100000"/>
              </a:lnSpc>
              <a:spcBef>
                <a:spcPts val="100"/>
              </a:spcBef>
            </a:pPr>
            <a:br>
              <a:rPr lang="en-AU" dirty="0">
                <a:solidFill>
                  <a:srgbClr val="1E439B"/>
                </a:solidFill>
              </a:rPr>
            </a:br>
            <a:r>
              <a:rPr lang="en-AU" b="1" dirty="0">
                <a:solidFill>
                  <a:srgbClr val="1E3363"/>
                </a:solidFill>
                <a:latin typeface="Montserrat Bold"/>
              </a:rPr>
              <a:t>APPENDIX B: LISTED GOLD DEVELOPER COMPS </a:t>
            </a:r>
            <a:br>
              <a:rPr lang="en-AU" sz="3000" b="0" spc="-110" dirty="0">
                <a:solidFill>
                  <a:srgbClr val="2E5496"/>
                </a:solidFill>
                <a:latin typeface="Arial"/>
                <a:cs typeface="Arial"/>
              </a:rPr>
            </a:br>
            <a:endParaRPr sz="2000" cap="all" dirty="0">
              <a:solidFill>
                <a:srgbClr val="242021"/>
              </a:solidFill>
              <a:latin typeface="Montserrat" panose="00000500000000000000" pitchFamily="2" charset="0"/>
            </a:endParaRPr>
          </a:p>
        </p:txBody>
      </p:sp>
      <p:sp>
        <p:nvSpPr>
          <p:cNvPr id="5" name="object 5"/>
          <p:cNvSpPr txBox="1">
            <a:spLocks noGrp="1"/>
          </p:cNvSpPr>
          <p:nvPr>
            <p:ph type="sldNum" sz="quarter" idx="10"/>
          </p:nvPr>
        </p:nvSpPr>
        <p:spPr>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004A95"/>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SG" smtClean="0"/>
              <a:pPr marL="38100">
                <a:lnSpc>
                  <a:spcPts val="1240"/>
                </a:lnSpc>
              </a:pPr>
              <a:t>24</a:t>
            </a:fld>
            <a:endParaRPr/>
          </a:p>
        </p:txBody>
      </p:sp>
      <p:sp>
        <p:nvSpPr>
          <p:cNvPr id="14" name="TextBox 13">
            <a:extLst>
              <a:ext uri="{FF2B5EF4-FFF2-40B4-BE49-F238E27FC236}">
                <a16:creationId xmlns:a16="http://schemas.microsoft.com/office/drawing/2014/main" id="{3A15BE63-70F9-9BEF-CAE3-C25DD7DEB515}"/>
              </a:ext>
            </a:extLst>
          </p:cNvPr>
          <p:cNvSpPr txBox="1"/>
          <p:nvPr/>
        </p:nvSpPr>
        <p:spPr>
          <a:xfrm>
            <a:off x="552729" y="5148539"/>
            <a:ext cx="2851257" cy="507831"/>
          </a:xfrm>
          <a:prstGeom prst="rect">
            <a:avLst/>
          </a:prstGeom>
          <a:noFill/>
        </p:spPr>
        <p:txBody>
          <a:bodyPr wrap="square" rtlCol="0">
            <a:spAutoFit/>
          </a:bodyPr>
          <a:lstStyle/>
          <a:p>
            <a:endParaRPr lang="en-AU" sz="900" dirty="0">
              <a:latin typeface="Aptos" panose="020B0004020202020204" pitchFamily="34" charset="0"/>
            </a:endParaRPr>
          </a:p>
          <a:p>
            <a:r>
              <a:rPr lang="en-GB" sz="900" dirty="0">
                <a:latin typeface="Aptos" panose="020B0004020202020204" pitchFamily="34" charset="0"/>
              </a:rPr>
              <a:t>*Figures represent </a:t>
            </a:r>
            <a:r>
              <a:rPr lang="en-GB" sz="900" dirty="0" err="1">
                <a:latin typeface="Aptos" panose="020B0004020202020204" pitchFamily="34" charset="0"/>
              </a:rPr>
              <a:t>AuEq</a:t>
            </a:r>
            <a:r>
              <a:rPr lang="en-GB" sz="900" dirty="0">
                <a:latin typeface="Aptos" panose="020B0004020202020204" pitchFamily="34" charset="0"/>
              </a:rPr>
              <a:t> for MM8 and CEL</a:t>
            </a:r>
          </a:p>
          <a:p>
            <a:r>
              <a:rPr lang="en-GB" sz="900" dirty="0">
                <a:latin typeface="Aptos" panose="020B0004020202020204" pitchFamily="34" charset="0"/>
              </a:rPr>
              <a:t>** USD figures converted at 0.65 FX rate (AUD:USD)</a:t>
            </a:r>
            <a:endParaRPr lang="en-AU" sz="900" dirty="0">
              <a:latin typeface="Aptos" panose="020B0004020202020204" pitchFamily="34" charset="0"/>
            </a:endParaRPr>
          </a:p>
        </p:txBody>
      </p:sp>
      <p:pic>
        <p:nvPicPr>
          <p:cNvPr id="8" name="Picture 7">
            <a:extLst>
              <a:ext uri="{FF2B5EF4-FFF2-40B4-BE49-F238E27FC236}">
                <a16:creationId xmlns:a16="http://schemas.microsoft.com/office/drawing/2014/main" id="{98371986-59FE-A757-1692-22C43DEE7D57}"/>
              </a:ext>
            </a:extLst>
          </p:cNvPr>
          <p:cNvPicPr>
            <a:picLocks noChangeAspect="1"/>
          </p:cNvPicPr>
          <p:nvPr/>
        </p:nvPicPr>
        <p:blipFill>
          <a:blip r:embed="rId3"/>
          <a:stretch>
            <a:fillRect/>
          </a:stretch>
        </p:blipFill>
        <p:spPr>
          <a:xfrm>
            <a:off x="452581" y="1928348"/>
            <a:ext cx="11572675" cy="3345616"/>
          </a:xfrm>
          <a:prstGeom prst="rect">
            <a:avLst/>
          </a:prstGeom>
        </p:spPr>
      </p:pic>
    </p:spTree>
    <p:extLst>
      <p:ext uri="{BB962C8B-B14F-4D97-AF65-F5344CB8AC3E}">
        <p14:creationId xmlns:p14="http://schemas.microsoft.com/office/powerpoint/2010/main" val="2084710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39A88F7-F9B1-D0C0-4B97-6A6706FB0E76}"/>
            </a:ext>
          </a:extLst>
        </p:cNvPr>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5D816229-30F6-5316-BBC2-11D135C79811}"/>
              </a:ext>
            </a:extLst>
          </p:cNvPr>
          <p:cNvGraphicFramePr>
            <a:graphicFrameLocks/>
          </p:cNvGraphicFramePr>
          <p:nvPr/>
        </p:nvGraphicFramePr>
        <p:xfrm>
          <a:off x="655783" y="2048981"/>
          <a:ext cx="6825672" cy="3409370"/>
        </p:xfrm>
        <a:graphic>
          <a:graphicData uri="http://schemas.openxmlformats.org/drawingml/2006/chart">
            <c:chart xmlns:c="http://schemas.openxmlformats.org/drawingml/2006/chart" xmlns:r="http://schemas.openxmlformats.org/officeDocument/2006/relationships" r:id="rId3"/>
          </a:graphicData>
        </a:graphic>
      </p:graphicFrame>
      <p:sp>
        <p:nvSpPr>
          <p:cNvPr id="4" name="object 4">
            <a:extLst>
              <a:ext uri="{FF2B5EF4-FFF2-40B4-BE49-F238E27FC236}">
                <a16:creationId xmlns:a16="http://schemas.microsoft.com/office/drawing/2014/main" id="{48001515-1B38-DB04-7852-F6F11A85FE68}"/>
              </a:ext>
            </a:extLst>
          </p:cNvPr>
          <p:cNvSpPr txBox="1"/>
          <p:nvPr/>
        </p:nvSpPr>
        <p:spPr>
          <a:xfrm>
            <a:off x="318007" y="921063"/>
            <a:ext cx="11070429" cy="228909"/>
          </a:xfrm>
          <a:prstGeom prst="rect">
            <a:avLst/>
          </a:prstGeom>
        </p:spPr>
        <p:txBody>
          <a:bodyPr vert="horz" wrap="square" lIns="0" tIns="13335" rIns="0" bIns="0" rtlCol="0">
            <a:spAutoFit/>
          </a:bodyPr>
          <a:lstStyle/>
          <a:p>
            <a:pPr marL="12700">
              <a:lnSpc>
                <a:spcPct val="100000"/>
              </a:lnSpc>
              <a:spcBef>
                <a:spcPts val="105"/>
              </a:spcBef>
            </a:pPr>
            <a:r>
              <a:rPr lang="en-AU" sz="1400" b="1" spc="-5" dirty="0">
                <a:solidFill>
                  <a:srgbClr val="2E5496"/>
                </a:solidFill>
                <a:latin typeface="Aptos" panose="020B0004020202020204" pitchFamily="34" charset="0"/>
                <a:cs typeface="Arial"/>
              </a:rPr>
              <a:t>There is NO ASX listed company with ~2Moz and +100koz pa development asset that is capped less than $160m  </a:t>
            </a:r>
            <a:endParaRPr lang="en-SG" sz="1400" dirty="0">
              <a:latin typeface="Aptos" panose="020B0004020202020204" pitchFamily="34" charset="0"/>
              <a:cs typeface="Arial"/>
            </a:endParaRPr>
          </a:p>
        </p:txBody>
      </p:sp>
      <p:sp>
        <p:nvSpPr>
          <p:cNvPr id="2" name="object 2">
            <a:extLst>
              <a:ext uri="{FF2B5EF4-FFF2-40B4-BE49-F238E27FC236}">
                <a16:creationId xmlns:a16="http://schemas.microsoft.com/office/drawing/2014/main" id="{51C29A4A-0073-DFF5-579F-F74583DE7C68}"/>
              </a:ext>
            </a:extLst>
          </p:cNvPr>
          <p:cNvSpPr txBox="1">
            <a:spLocks noGrp="1"/>
          </p:cNvSpPr>
          <p:nvPr>
            <p:ph type="title"/>
          </p:nvPr>
        </p:nvSpPr>
        <p:spPr>
          <a:xfrm>
            <a:off x="309129" y="395299"/>
            <a:ext cx="10331161" cy="443711"/>
          </a:xfrm>
          <a:prstGeom prst="rect">
            <a:avLst/>
          </a:prstGeom>
        </p:spPr>
        <p:txBody>
          <a:bodyPr vert="horz" wrap="square" lIns="0" tIns="12700" rIns="0" bIns="0" rtlCol="0">
            <a:spAutoFit/>
          </a:bodyPr>
          <a:lstStyle/>
          <a:p>
            <a:pPr marL="12700">
              <a:lnSpc>
                <a:spcPct val="100000"/>
              </a:lnSpc>
              <a:spcBef>
                <a:spcPts val="100"/>
              </a:spcBef>
            </a:pPr>
            <a:r>
              <a:rPr lang="en-AU" b="1" dirty="0">
                <a:solidFill>
                  <a:srgbClr val="1E3363"/>
                </a:solidFill>
                <a:latin typeface="Montserrat Bold"/>
              </a:rPr>
              <a:t>APPENDIX C: TSO RELATIVE VALUE </a:t>
            </a:r>
            <a:endParaRPr b="1" dirty="0">
              <a:solidFill>
                <a:srgbClr val="1E3363"/>
              </a:solidFill>
              <a:latin typeface="Montserrat Bold"/>
            </a:endParaRPr>
          </a:p>
        </p:txBody>
      </p:sp>
      <p:sp>
        <p:nvSpPr>
          <p:cNvPr id="5" name="object 5">
            <a:extLst>
              <a:ext uri="{FF2B5EF4-FFF2-40B4-BE49-F238E27FC236}">
                <a16:creationId xmlns:a16="http://schemas.microsoft.com/office/drawing/2014/main" id="{B209B73A-C44C-9E94-E650-9FB015C3B376}"/>
              </a:ext>
            </a:extLst>
          </p:cNvPr>
          <p:cNvSpPr txBox="1">
            <a:spLocks noGrp="1"/>
          </p:cNvSpPr>
          <p:nvPr>
            <p:ph type="sldNum" sz="quarter" idx="10"/>
          </p:nvPr>
        </p:nvSpPr>
        <p:spPr>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004A95"/>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SG" smtClean="0"/>
              <a:pPr marL="38100">
                <a:lnSpc>
                  <a:spcPts val="1240"/>
                </a:lnSpc>
              </a:pPr>
              <a:t>25</a:t>
            </a:fld>
            <a:endParaRPr/>
          </a:p>
        </p:txBody>
      </p:sp>
      <p:sp>
        <p:nvSpPr>
          <p:cNvPr id="8" name="object 4">
            <a:extLst>
              <a:ext uri="{FF2B5EF4-FFF2-40B4-BE49-F238E27FC236}">
                <a16:creationId xmlns:a16="http://schemas.microsoft.com/office/drawing/2014/main" id="{2DC0F755-7978-B874-1396-E4D54D8B9EDA}"/>
              </a:ext>
            </a:extLst>
          </p:cNvPr>
          <p:cNvSpPr txBox="1"/>
          <p:nvPr/>
        </p:nvSpPr>
        <p:spPr>
          <a:xfrm>
            <a:off x="7767157" y="1913117"/>
            <a:ext cx="3853642" cy="3337452"/>
          </a:xfrm>
          <a:prstGeom prst="rect">
            <a:avLst/>
          </a:prstGeom>
        </p:spPr>
        <p:txBody>
          <a:bodyPr vert="horz" wrap="square" lIns="0" tIns="13335" rIns="0" bIns="0" rtlCol="0">
            <a:spAutoFit/>
          </a:bodyPr>
          <a:lstStyle/>
          <a:p>
            <a:pPr marL="184150" indent="-171450">
              <a:lnSpc>
                <a:spcPct val="100000"/>
              </a:lnSpc>
              <a:buFont typeface="Arial" panose="020B0604020202020204" pitchFamily="34" charset="0"/>
              <a:buChar char="•"/>
            </a:pPr>
            <a:r>
              <a:rPr lang="en-AU" sz="1200" spc="-5" dirty="0">
                <a:solidFill>
                  <a:srgbClr val="1F3863"/>
                </a:solidFill>
                <a:latin typeface="Aptos" panose="020B0004020202020204" pitchFamily="34" charset="0"/>
                <a:cs typeface="Arial"/>
              </a:rPr>
              <a:t>Undeveloped Australian and African peers trade at an average PEV/Resource of $94/oz</a:t>
            </a:r>
          </a:p>
          <a:p>
            <a:pPr marL="641350" lvl="1" indent="-171450">
              <a:buFont typeface="Arial" panose="020B0604020202020204" pitchFamily="34" charset="0"/>
              <a:buChar char="•"/>
            </a:pPr>
            <a:r>
              <a:rPr lang="en-AU" sz="1200" b="1" spc="-5" dirty="0">
                <a:solidFill>
                  <a:srgbClr val="1F3863"/>
                </a:solidFill>
                <a:latin typeface="Aptos" panose="020B0004020202020204" pitchFamily="34" charset="0"/>
                <a:cs typeface="Arial"/>
              </a:rPr>
              <a:t>Relative to TSO this would imply 7.7cps </a:t>
            </a:r>
            <a:br>
              <a:rPr lang="en-AU" sz="1200" b="1" spc="-5" dirty="0">
                <a:solidFill>
                  <a:srgbClr val="1F3863"/>
                </a:solidFill>
                <a:latin typeface="Aptos" panose="020B0004020202020204" pitchFamily="34" charset="0"/>
                <a:cs typeface="Arial"/>
              </a:rPr>
            </a:br>
            <a:endParaRPr lang="en-AU" sz="1200" b="1"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r>
              <a:rPr lang="en-AU" sz="1200" spc="-5" dirty="0">
                <a:solidFill>
                  <a:srgbClr val="1F3863"/>
                </a:solidFill>
                <a:latin typeface="Aptos" panose="020B0004020202020204" pitchFamily="34" charset="0"/>
                <a:cs typeface="Arial"/>
              </a:rPr>
              <a:t>African peers trade at average $85/oz on EV/ Resources.</a:t>
            </a:r>
          </a:p>
          <a:p>
            <a:pPr marL="641350" lvl="1" indent="-171450">
              <a:buFont typeface="Arial" panose="020B0604020202020204" pitchFamily="34" charset="0"/>
              <a:buChar char="•"/>
            </a:pPr>
            <a:r>
              <a:rPr lang="en-AU" sz="1200" b="1" spc="-5" dirty="0">
                <a:solidFill>
                  <a:srgbClr val="1F3863"/>
                </a:solidFill>
                <a:latin typeface="Aptos" panose="020B0004020202020204" pitchFamily="34" charset="0"/>
                <a:cs typeface="Arial"/>
              </a:rPr>
              <a:t>Relative to TSO this would imply 10.5cps</a:t>
            </a:r>
            <a:endParaRPr lang="en-AU" sz="1200"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endParaRPr lang="en-AU" sz="1200"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r>
              <a:rPr lang="en-AU" sz="1200" spc="-5" dirty="0">
                <a:solidFill>
                  <a:srgbClr val="1F3863"/>
                </a:solidFill>
                <a:latin typeface="Aptos" panose="020B0004020202020204" pitchFamily="34" charset="0"/>
                <a:cs typeface="Arial"/>
              </a:rPr>
              <a:t>South American peers trade at average $85/oz on EV/ Resources. </a:t>
            </a:r>
          </a:p>
          <a:p>
            <a:pPr marL="641350" lvl="1" indent="-171450">
              <a:buFont typeface="Arial" panose="020B0604020202020204" pitchFamily="34" charset="0"/>
              <a:buChar char="•"/>
            </a:pPr>
            <a:r>
              <a:rPr lang="en-AU" sz="1200" b="1" spc="-5" dirty="0">
                <a:solidFill>
                  <a:srgbClr val="1F3863"/>
                </a:solidFill>
                <a:latin typeface="Aptos" panose="020B0004020202020204" pitchFamily="34" charset="0"/>
                <a:cs typeface="Arial"/>
              </a:rPr>
              <a:t>Relative to TSO this would imply 6.6cps</a:t>
            </a:r>
            <a:endParaRPr lang="en-AU" sz="1200"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endParaRPr lang="en-AU" sz="1200"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r>
              <a:rPr lang="en-AU" sz="1200" spc="-5" dirty="0">
                <a:solidFill>
                  <a:srgbClr val="1F3863"/>
                </a:solidFill>
                <a:latin typeface="Aptos" panose="020B0004020202020204" pitchFamily="34" charset="0"/>
                <a:cs typeface="Arial"/>
              </a:rPr>
              <a:t>The lowest EV/Resource is TRE who are  trading at $20.2/oz, marginally below TSO at $25/oz </a:t>
            </a:r>
          </a:p>
          <a:p>
            <a:pPr marL="184150" indent="-171450">
              <a:buFont typeface="Arial" panose="020B0604020202020204" pitchFamily="34" charset="0"/>
              <a:buChar char="•"/>
            </a:pPr>
            <a:endParaRPr lang="en-AU" sz="1200" spc="-5" dirty="0">
              <a:solidFill>
                <a:srgbClr val="1F3863"/>
              </a:solidFill>
              <a:latin typeface="Aptos" panose="020B0004020202020204" pitchFamily="34" charset="0"/>
              <a:cs typeface="Arial"/>
            </a:endParaRPr>
          </a:p>
          <a:p>
            <a:pPr marL="12700"/>
            <a:endParaRPr lang="en-AU" sz="1200" spc="-5" dirty="0">
              <a:solidFill>
                <a:srgbClr val="1F3863"/>
              </a:solidFill>
              <a:latin typeface="Aptos" panose="020B0004020202020204" pitchFamily="34" charset="0"/>
              <a:cs typeface="Arial"/>
            </a:endParaRPr>
          </a:p>
          <a:p>
            <a:pPr marL="12700"/>
            <a:r>
              <a:rPr lang="en-AU" sz="1200" b="1" spc="-5" dirty="0">
                <a:solidFill>
                  <a:srgbClr val="1F3863"/>
                </a:solidFill>
                <a:latin typeface="Aptos" panose="020B0004020202020204" pitchFamily="34" charset="0"/>
                <a:cs typeface="Arial"/>
              </a:rPr>
              <a:t>This is before the updated Resource which should widen this valuation gap </a:t>
            </a:r>
          </a:p>
          <a:p>
            <a:pPr marL="12700"/>
            <a:endParaRPr lang="en-AU" sz="1200" b="1" spc="-5" dirty="0">
              <a:solidFill>
                <a:srgbClr val="1F3863"/>
              </a:solidFill>
              <a:latin typeface="Aptos" panose="020B0004020202020204" pitchFamily="34" charset="0"/>
              <a:cs typeface="Arial"/>
            </a:endParaRPr>
          </a:p>
        </p:txBody>
      </p:sp>
      <p:sp>
        <p:nvSpPr>
          <p:cNvPr id="9" name="TextBox 8">
            <a:extLst>
              <a:ext uri="{FF2B5EF4-FFF2-40B4-BE49-F238E27FC236}">
                <a16:creationId xmlns:a16="http://schemas.microsoft.com/office/drawing/2014/main" id="{A53DA1E9-1B50-0F06-30CD-34499895C8A5}"/>
              </a:ext>
            </a:extLst>
          </p:cNvPr>
          <p:cNvSpPr txBox="1"/>
          <p:nvPr/>
        </p:nvSpPr>
        <p:spPr>
          <a:xfrm>
            <a:off x="905164" y="5883422"/>
            <a:ext cx="2722415" cy="369332"/>
          </a:xfrm>
          <a:prstGeom prst="rect">
            <a:avLst/>
          </a:prstGeom>
          <a:noFill/>
        </p:spPr>
        <p:txBody>
          <a:bodyPr wrap="square" rtlCol="0">
            <a:spAutoFit/>
          </a:bodyPr>
          <a:lstStyle/>
          <a:p>
            <a:endParaRPr lang="en-AU" sz="900" dirty="0">
              <a:latin typeface="Aptos" panose="020B0004020202020204" pitchFamily="34" charset="0"/>
            </a:endParaRPr>
          </a:p>
          <a:p>
            <a:r>
              <a:rPr lang="en-AU" sz="900" dirty="0">
                <a:latin typeface="Aptos" panose="020B0004020202020204" pitchFamily="34" charset="0"/>
              </a:rPr>
              <a:t>Source: Company reports / ASX announcements</a:t>
            </a:r>
          </a:p>
        </p:txBody>
      </p:sp>
      <p:sp>
        <p:nvSpPr>
          <p:cNvPr id="11" name="Left Brace 10">
            <a:extLst>
              <a:ext uri="{FF2B5EF4-FFF2-40B4-BE49-F238E27FC236}">
                <a16:creationId xmlns:a16="http://schemas.microsoft.com/office/drawing/2014/main" id="{06CE146D-013C-0C3F-AED7-FAB1DCD70FAD}"/>
              </a:ext>
            </a:extLst>
          </p:cNvPr>
          <p:cNvSpPr/>
          <p:nvPr/>
        </p:nvSpPr>
        <p:spPr>
          <a:xfrm rot="16200000">
            <a:off x="2778891" y="3770897"/>
            <a:ext cx="183668" cy="358727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AU" kern="1200"/>
          </a:p>
        </p:txBody>
      </p:sp>
      <p:sp>
        <p:nvSpPr>
          <p:cNvPr id="15" name="Left Brace 14">
            <a:extLst>
              <a:ext uri="{FF2B5EF4-FFF2-40B4-BE49-F238E27FC236}">
                <a16:creationId xmlns:a16="http://schemas.microsoft.com/office/drawing/2014/main" id="{5887BC22-9CEC-F44E-F829-95D251A03788}"/>
              </a:ext>
            </a:extLst>
          </p:cNvPr>
          <p:cNvSpPr/>
          <p:nvPr/>
        </p:nvSpPr>
        <p:spPr>
          <a:xfrm rot="16200000">
            <a:off x="5327426" y="4924743"/>
            <a:ext cx="161976" cy="130127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AU" kern="1200"/>
          </a:p>
        </p:txBody>
      </p:sp>
      <p:sp>
        <p:nvSpPr>
          <p:cNvPr id="17" name="Left Brace 16">
            <a:extLst>
              <a:ext uri="{FF2B5EF4-FFF2-40B4-BE49-F238E27FC236}">
                <a16:creationId xmlns:a16="http://schemas.microsoft.com/office/drawing/2014/main" id="{743466C2-B868-5F73-84EF-0FA742F655D8}"/>
              </a:ext>
            </a:extLst>
          </p:cNvPr>
          <p:cNvSpPr/>
          <p:nvPr/>
        </p:nvSpPr>
        <p:spPr>
          <a:xfrm rot="16200000">
            <a:off x="6619994" y="4970400"/>
            <a:ext cx="161976" cy="120996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AU" kern="1200"/>
          </a:p>
        </p:txBody>
      </p:sp>
      <p:sp>
        <p:nvSpPr>
          <p:cNvPr id="18" name="TextBox 17">
            <a:extLst>
              <a:ext uri="{FF2B5EF4-FFF2-40B4-BE49-F238E27FC236}">
                <a16:creationId xmlns:a16="http://schemas.microsoft.com/office/drawing/2014/main" id="{4C1E96BB-C95E-02D3-7E65-7891F641A7CF}"/>
              </a:ext>
            </a:extLst>
          </p:cNvPr>
          <p:cNvSpPr txBox="1"/>
          <p:nvPr/>
        </p:nvSpPr>
        <p:spPr>
          <a:xfrm>
            <a:off x="1572916" y="5529670"/>
            <a:ext cx="2722415" cy="369332"/>
          </a:xfrm>
          <a:prstGeom prst="rect">
            <a:avLst/>
          </a:prstGeom>
          <a:noFill/>
        </p:spPr>
        <p:txBody>
          <a:bodyPr wrap="square" rtlCol="0">
            <a:spAutoFit/>
          </a:bodyPr>
          <a:lstStyle/>
          <a:p>
            <a:pPr algn="ctr"/>
            <a:endParaRPr lang="en-AU" sz="900" dirty="0">
              <a:latin typeface="Aptos" panose="020B0004020202020204" pitchFamily="34" charset="0"/>
            </a:endParaRPr>
          </a:p>
          <a:p>
            <a:pPr algn="ctr"/>
            <a:r>
              <a:rPr lang="en-AU" sz="900" dirty="0">
                <a:latin typeface="Aptos" panose="020B0004020202020204" pitchFamily="34" charset="0"/>
              </a:rPr>
              <a:t>Australian comps</a:t>
            </a:r>
          </a:p>
        </p:txBody>
      </p:sp>
      <p:sp>
        <p:nvSpPr>
          <p:cNvPr id="19" name="TextBox 18">
            <a:extLst>
              <a:ext uri="{FF2B5EF4-FFF2-40B4-BE49-F238E27FC236}">
                <a16:creationId xmlns:a16="http://schemas.microsoft.com/office/drawing/2014/main" id="{9740004B-255E-DEA7-A965-EA234D7167D8}"/>
              </a:ext>
            </a:extLst>
          </p:cNvPr>
          <p:cNvSpPr txBox="1"/>
          <p:nvPr/>
        </p:nvSpPr>
        <p:spPr>
          <a:xfrm>
            <a:off x="4018975" y="5515320"/>
            <a:ext cx="2722415" cy="369332"/>
          </a:xfrm>
          <a:prstGeom prst="rect">
            <a:avLst/>
          </a:prstGeom>
          <a:noFill/>
        </p:spPr>
        <p:txBody>
          <a:bodyPr wrap="square" rtlCol="0">
            <a:spAutoFit/>
          </a:bodyPr>
          <a:lstStyle/>
          <a:p>
            <a:pPr algn="ctr"/>
            <a:endParaRPr lang="en-AU" sz="900" dirty="0">
              <a:latin typeface="Aptos" panose="020B0004020202020204" pitchFamily="34" charset="0"/>
            </a:endParaRPr>
          </a:p>
          <a:p>
            <a:pPr algn="ctr"/>
            <a:r>
              <a:rPr lang="en-AU" sz="900" dirty="0">
                <a:latin typeface="Aptos" panose="020B0004020202020204" pitchFamily="34" charset="0"/>
              </a:rPr>
              <a:t>African comps</a:t>
            </a:r>
          </a:p>
        </p:txBody>
      </p:sp>
      <p:sp>
        <p:nvSpPr>
          <p:cNvPr id="20" name="TextBox 19">
            <a:extLst>
              <a:ext uri="{FF2B5EF4-FFF2-40B4-BE49-F238E27FC236}">
                <a16:creationId xmlns:a16="http://schemas.microsoft.com/office/drawing/2014/main" id="{9DC70817-02BD-8187-B4A4-62A352FF9426}"/>
              </a:ext>
            </a:extLst>
          </p:cNvPr>
          <p:cNvSpPr txBox="1"/>
          <p:nvPr/>
        </p:nvSpPr>
        <p:spPr>
          <a:xfrm>
            <a:off x="5339774" y="5519786"/>
            <a:ext cx="2722415" cy="369332"/>
          </a:xfrm>
          <a:prstGeom prst="rect">
            <a:avLst/>
          </a:prstGeom>
          <a:noFill/>
        </p:spPr>
        <p:txBody>
          <a:bodyPr wrap="square" rtlCol="0">
            <a:spAutoFit/>
          </a:bodyPr>
          <a:lstStyle/>
          <a:p>
            <a:pPr algn="ctr"/>
            <a:endParaRPr lang="en-AU" sz="900" dirty="0">
              <a:latin typeface="Aptos" panose="020B0004020202020204" pitchFamily="34" charset="0"/>
            </a:endParaRPr>
          </a:p>
          <a:p>
            <a:pPr algn="ctr"/>
            <a:r>
              <a:rPr lang="en-AU" sz="900" dirty="0">
                <a:latin typeface="Aptos" panose="020B0004020202020204" pitchFamily="34" charset="0"/>
              </a:rPr>
              <a:t>South American comps</a:t>
            </a:r>
          </a:p>
        </p:txBody>
      </p:sp>
      <p:cxnSp>
        <p:nvCxnSpPr>
          <p:cNvPr id="22" name="Straight Connector 21">
            <a:extLst>
              <a:ext uri="{FF2B5EF4-FFF2-40B4-BE49-F238E27FC236}">
                <a16:creationId xmlns:a16="http://schemas.microsoft.com/office/drawing/2014/main" id="{6982DA67-87FE-A563-660E-FF0ED881A5DF}"/>
              </a:ext>
            </a:extLst>
          </p:cNvPr>
          <p:cNvCxnSpPr>
            <a:cxnSpLocks/>
          </p:cNvCxnSpPr>
          <p:nvPr/>
        </p:nvCxnSpPr>
        <p:spPr>
          <a:xfrm flipV="1">
            <a:off x="6188364" y="2221939"/>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2FC0B9-5935-2111-7DE0-104BDD7DDC71}"/>
              </a:ext>
            </a:extLst>
          </p:cNvPr>
          <p:cNvCxnSpPr>
            <a:cxnSpLocks/>
          </p:cNvCxnSpPr>
          <p:nvPr/>
        </p:nvCxnSpPr>
        <p:spPr>
          <a:xfrm flipV="1">
            <a:off x="6183750" y="2161906"/>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998033-7762-3630-393E-8787C3140938}"/>
              </a:ext>
            </a:extLst>
          </p:cNvPr>
          <p:cNvCxnSpPr>
            <a:cxnSpLocks/>
          </p:cNvCxnSpPr>
          <p:nvPr/>
        </p:nvCxnSpPr>
        <p:spPr>
          <a:xfrm flipV="1">
            <a:off x="6613237" y="2212708"/>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AB0B6-0BF6-007B-FAB4-5CCD9227E633}"/>
              </a:ext>
            </a:extLst>
          </p:cNvPr>
          <p:cNvCxnSpPr>
            <a:cxnSpLocks/>
          </p:cNvCxnSpPr>
          <p:nvPr/>
        </p:nvCxnSpPr>
        <p:spPr>
          <a:xfrm flipV="1">
            <a:off x="6627095" y="2134195"/>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015BB38-8F1A-9F78-E740-6D5B517CE5BE}"/>
              </a:ext>
            </a:extLst>
          </p:cNvPr>
          <p:cNvSpPr/>
          <p:nvPr/>
        </p:nvSpPr>
        <p:spPr>
          <a:xfrm>
            <a:off x="6964221" y="4476554"/>
            <a:ext cx="304800" cy="7850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D365802-43E1-4C68-0089-214CDF8B4A58}"/>
              </a:ext>
            </a:extLst>
          </p:cNvPr>
          <p:cNvSpPr txBox="1"/>
          <p:nvPr/>
        </p:nvSpPr>
        <p:spPr>
          <a:xfrm>
            <a:off x="2223421" y="1575475"/>
            <a:ext cx="3547339" cy="430887"/>
          </a:xfrm>
          <a:prstGeom prst="rect">
            <a:avLst/>
          </a:prstGeom>
          <a:noFill/>
        </p:spPr>
        <p:txBody>
          <a:bodyPr wrap="square" rtlCol="0">
            <a:spAutoFit/>
          </a:bodyPr>
          <a:lstStyle/>
          <a:p>
            <a:pPr algn="ctr"/>
            <a:endParaRPr lang="en-AU" sz="1100" b="1" dirty="0">
              <a:solidFill>
                <a:srgbClr val="002060"/>
              </a:solidFill>
              <a:latin typeface="Aptos" panose="020B0004020202020204" pitchFamily="34" charset="0"/>
            </a:endParaRPr>
          </a:p>
          <a:p>
            <a:pPr algn="ctr"/>
            <a:r>
              <a:rPr lang="en-AU" sz="1100" b="1" dirty="0">
                <a:solidFill>
                  <a:srgbClr val="002060"/>
                </a:solidFill>
                <a:latin typeface="Aptos" panose="020B0004020202020204" pitchFamily="34" charset="0"/>
              </a:rPr>
              <a:t>EV/ Resources – gold peers</a:t>
            </a:r>
          </a:p>
        </p:txBody>
      </p:sp>
    </p:spTree>
    <p:extLst>
      <p:ext uri="{BB962C8B-B14F-4D97-AF65-F5344CB8AC3E}">
        <p14:creationId xmlns:p14="http://schemas.microsoft.com/office/powerpoint/2010/main" val="262853733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18007" y="921063"/>
            <a:ext cx="11070429" cy="413575"/>
          </a:xfrm>
          <a:prstGeom prst="rect">
            <a:avLst/>
          </a:prstGeom>
        </p:spPr>
        <p:txBody>
          <a:bodyPr vert="horz" wrap="square" lIns="0" tIns="13335" rIns="0" bIns="0" rtlCol="0">
            <a:spAutoFit/>
          </a:bodyPr>
          <a:lstStyle/>
          <a:p>
            <a:pPr marL="12700">
              <a:lnSpc>
                <a:spcPct val="100000"/>
              </a:lnSpc>
              <a:spcBef>
                <a:spcPts val="105"/>
              </a:spcBef>
            </a:pPr>
            <a:r>
              <a:rPr lang="en-AU" sz="1400" b="1" spc="-5" dirty="0">
                <a:solidFill>
                  <a:srgbClr val="2E5496"/>
                </a:solidFill>
                <a:latin typeface="Aptos" panose="020B0004020202020204" pitchFamily="34" charset="0"/>
                <a:cs typeface="Arial"/>
              </a:rPr>
              <a:t>There is NO ASX listed company with ~2Moz and +100koz pa that is capped less than $160m  </a:t>
            </a:r>
            <a:endParaRPr sz="1400" dirty="0">
              <a:latin typeface="Aptos" panose="020B0004020202020204" pitchFamily="34" charset="0"/>
              <a:cs typeface="Arial"/>
            </a:endParaRPr>
          </a:p>
          <a:p>
            <a:pPr>
              <a:lnSpc>
                <a:spcPct val="100000"/>
              </a:lnSpc>
              <a:spcBef>
                <a:spcPts val="20"/>
              </a:spcBef>
            </a:pPr>
            <a:endParaRPr sz="1200" dirty="0">
              <a:latin typeface="Aptos" panose="020B0004020202020204" pitchFamily="34" charset="0"/>
              <a:cs typeface="Arial"/>
            </a:endParaRPr>
          </a:p>
        </p:txBody>
      </p:sp>
      <p:sp>
        <p:nvSpPr>
          <p:cNvPr id="2" name="object 2"/>
          <p:cNvSpPr txBox="1">
            <a:spLocks noGrp="1"/>
          </p:cNvSpPr>
          <p:nvPr>
            <p:ph type="title"/>
          </p:nvPr>
        </p:nvSpPr>
        <p:spPr>
          <a:xfrm>
            <a:off x="309129" y="395299"/>
            <a:ext cx="10331161" cy="443711"/>
          </a:xfrm>
          <a:prstGeom prst="rect">
            <a:avLst/>
          </a:prstGeom>
        </p:spPr>
        <p:txBody>
          <a:bodyPr vert="horz" wrap="square" lIns="0" tIns="12700" rIns="0" bIns="0" rtlCol="0">
            <a:spAutoFit/>
          </a:bodyPr>
          <a:lstStyle/>
          <a:p>
            <a:pPr marL="12700">
              <a:spcBef>
                <a:spcPts val="100"/>
              </a:spcBef>
            </a:pPr>
            <a:r>
              <a:rPr lang="en-AU" b="1" dirty="0">
                <a:solidFill>
                  <a:srgbClr val="1E3363"/>
                </a:solidFill>
                <a:latin typeface="Montserrat Bold"/>
              </a:rPr>
              <a:t>APPENDIX D: TSO REALTIVE VALUE </a:t>
            </a:r>
            <a:endParaRPr b="1" dirty="0">
              <a:solidFill>
                <a:srgbClr val="1E3363"/>
              </a:solidFill>
              <a:latin typeface="Montserrat Bold"/>
            </a:endParaRPr>
          </a:p>
        </p:txBody>
      </p:sp>
      <p:sp>
        <p:nvSpPr>
          <p:cNvPr id="5" name="object 5"/>
          <p:cNvSpPr txBox="1">
            <a:spLocks noGrp="1"/>
          </p:cNvSpPr>
          <p:nvPr>
            <p:ph type="sldNum" sz="quarter" idx="7"/>
          </p:nvPr>
        </p:nvSpPr>
        <p:spPr>
          <a:xfrm>
            <a:off x="320954" y="6464985"/>
            <a:ext cx="231775" cy="17843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004A95"/>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SG" smtClean="0"/>
              <a:pPr marL="38100">
                <a:lnSpc>
                  <a:spcPts val="1240"/>
                </a:lnSpc>
              </a:pPr>
              <a:t>26</a:t>
            </a:fld>
            <a:endParaRPr/>
          </a:p>
        </p:txBody>
      </p:sp>
      <p:sp>
        <p:nvSpPr>
          <p:cNvPr id="8" name="object 4">
            <a:extLst>
              <a:ext uri="{FF2B5EF4-FFF2-40B4-BE49-F238E27FC236}">
                <a16:creationId xmlns:a16="http://schemas.microsoft.com/office/drawing/2014/main" id="{E9F60A62-90BD-8294-A00A-DBE7F7714CB0}"/>
              </a:ext>
            </a:extLst>
          </p:cNvPr>
          <p:cNvSpPr txBox="1"/>
          <p:nvPr/>
        </p:nvSpPr>
        <p:spPr>
          <a:xfrm>
            <a:off x="7767157" y="1773980"/>
            <a:ext cx="3853642" cy="3891450"/>
          </a:xfrm>
          <a:prstGeom prst="rect">
            <a:avLst/>
          </a:prstGeom>
        </p:spPr>
        <p:txBody>
          <a:bodyPr vert="horz" wrap="square" lIns="0" tIns="13335" rIns="0" bIns="0" rtlCol="0">
            <a:spAutoFit/>
          </a:bodyPr>
          <a:lstStyle/>
          <a:p>
            <a:pPr marL="184150" indent="-171450">
              <a:lnSpc>
                <a:spcPct val="100000"/>
              </a:lnSpc>
              <a:buFont typeface="Arial" panose="020B0604020202020204" pitchFamily="34" charset="0"/>
              <a:buChar char="•"/>
            </a:pPr>
            <a:r>
              <a:rPr lang="en-AU" sz="1200" spc="-5" dirty="0">
                <a:solidFill>
                  <a:srgbClr val="1F3863"/>
                </a:solidFill>
                <a:latin typeface="Aptos" panose="020B0004020202020204" pitchFamily="34" charset="0"/>
                <a:cs typeface="Arial"/>
              </a:rPr>
              <a:t>Undeveloped Australian peers trade at an average P/NAV of 0.35x</a:t>
            </a:r>
          </a:p>
          <a:p>
            <a:pPr marL="641350" lvl="1" indent="-171450">
              <a:buFont typeface="Arial" panose="020B0604020202020204" pitchFamily="34" charset="0"/>
              <a:buChar char="•"/>
            </a:pPr>
            <a:r>
              <a:rPr lang="en-AU" sz="1200" b="1" spc="-5" dirty="0">
                <a:solidFill>
                  <a:srgbClr val="1F3863"/>
                </a:solidFill>
                <a:latin typeface="Aptos" panose="020B0004020202020204" pitchFamily="34" charset="0"/>
                <a:cs typeface="Arial"/>
              </a:rPr>
              <a:t>Relative to TSO this would imply 5.5cps </a:t>
            </a:r>
            <a:br>
              <a:rPr lang="en-AU" sz="1200" b="1" spc="-5" dirty="0">
                <a:solidFill>
                  <a:srgbClr val="1F3863"/>
                </a:solidFill>
                <a:latin typeface="Aptos" panose="020B0004020202020204" pitchFamily="34" charset="0"/>
                <a:cs typeface="Arial"/>
              </a:rPr>
            </a:br>
            <a:endParaRPr lang="en-AU" sz="1200" b="1"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r>
              <a:rPr lang="en-AU" sz="1200" spc="-5" dirty="0">
                <a:solidFill>
                  <a:srgbClr val="1F3863"/>
                </a:solidFill>
                <a:latin typeface="Aptos" panose="020B0004020202020204" pitchFamily="34" charset="0"/>
                <a:cs typeface="Arial"/>
              </a:rPr>
              <a:t>African peers trade at higher level although distorted by RXR who are fully funded and in construction. </a:t>
            </a:r>
          </a:p>
          <a:p>
            <a:pPr marL="184150" indent="-171450">
              <a:buFont typeface="Arial" panose="020B0604020202020204" pitchFamily="34" charset="0"/>
              <a:buChar char="•"/>
            </a:pPr>
            <a:endParaRPr lang="en-AU" sz="1200"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r>
              <a:rPr lang="en-AU" sz="1200" spc="-5" dirty="0">
                <a:solidFill>
                  <a:srgbClr val="1F3863"/>
                </a:solidFill>
                <a:latin typeface="Aptos" panose="020B0004020202020204" pitchFamily="34" charset="0"/>
                <a:cs typeface="Arial"/>
              </a:rPr>
              <a:t>South American peers trade at average 1.75x P/NAV although both peers are contemplating a small scale start up to fund development of a large project. </a:t>
            </a:r>
          </a:p>
          <a:p>
            <a:pPr marL="184150" indent="-171450">
              <a:buFont typeface="Arial" panose="020B0604020202020204" pitchFamily="34" charset="0"/>
              <a:buChar char="•"/>
            </a:pPr>
            <a:endParaRPr lang="en-AU" sz="1200" spc="-5" dirty="0">
              <a:solidFill>
                <a:srgbClr val="1F3863"/>
              </a:solidFill>
              <a:latin typeface="Aptos" panose="020B0004020202020204" pitchFamily="34" charset="0"/>
              <a:cs typeface="Arial"/>
            </a:endParaRPr>
          </a:p>
          <a:p>
            <a:pPr marL="184150" indent="-171450">
              <a:buFont typeface="Arial" panose="020B0604020202020204" pitchFamily="34" charset="0"/>
              <a:buChar char="•"/>
            </a:pPr>
            <a:r>
              <a:rPr lang="en-AU" sz="1200" spc="-5" dirty="0">
                <a:solidFill>
                  <a:srgbClr val="1F3863"/>
                </a:solidFill>
                <a:latin typeface="Aptos" panose="020B0004020202020204" pitchFamily="34" charset="0"/>
                <a:cs typeface="Arial"/>
              </a:rPr>
              <a:t>The lowest P/NAV is TRE who are developing a project in Mali.  Despite the quality of the Resource and location, TSO is only marginally above this level. </a:t>
            </a:r>
          </a:p>
          <a:p>
            <a:pPr marL="12700"/>
            <a:endParaRPr lang="en-AU" sz="1200" spc="-5" dirty="0">
              <a:solidFill>
                <a:srgbClr val="1F3863"/>
              </a:solidFill>
              <a:latin typeface="Aptos" panose="020B0004020202020204" pitchFamily="34" charset="0"/>
              <a:cs typeface="Arial"/>
            </a:endParaRPr>
          </a:p>
          <a:p>
            <a:pPr marL="12700"/>
            <a:endParaRPr lang="en-AU" sz="1200" spc="-5" dirty="0">
              <a:solidFill>
                <a:srgbClr val="1F3863"/>
              </a:solidFill>
              <a:latin typeface="Aptos" panose="020B0004020202020204" pitchFamily="34" charset="0"/>
              <a:cs typeface="Arial"/>
            </a:endParaRPr>
          </a:p>
          <a:p>
            <a:pPr marL="12700"/>
            <a:r>
              <a:rPr lang="en-AU" sz="1200" b="1" spc="-5" dirty="0">
                <a:solidFill>
                  <a:srgbClr val="1F3863"/>
                </a:solidFill>
                <a:latin typeface="Aptos" panose="020B0004020202020204" pitchFamily="34" charset="0"/>
                <a:cs typeface="Arial"/>
              </a:rPr>
              <a:t>This is before the updated scoping study which should widen this valuation gap </a:t>
            </a:r>
          </a:p>
          <a:p>
            <a:pPr marL="12700"/>
            <a:endParaRPr lang="en-AU" sz="1200" b="1" spc="-5" dirty="0">
              <a:solidFill>
                <a:srgbClr val="1F3863"/>
              </a:solidFill>
              <a:latin typeface="Aptos" panose="020B0004020202020204" pitchFamily="34" charset="0"/>
              <a:cs typeface="Arial"/>
            </a:endParaRPr>
          </a:p>
          <a:p>
            <a:pPr marL="12700"/>
            <a:r>
              <a:rPr lang="en-AU" sz="1200" b="1" u="sng" spc="-5" dirty="0">
                <a:solidFill>
                  <a:srgbClr val="1F3863"/>
                </a:solidFill>
                <a:latin typeface="Aptos" panose="020B0004020202020204" pitchFamily="34" charset="0"/>
                <a:cs typeface="Arial"/>
              </a:rPr>
              <a:t>The average market cap of gold developers with ~2Moz with a positive scoping study  is $330m.  </a:t>
            </a:r>
            <a:endParaRPr sz="1200" b="1" u="sng" dirty="0">
              <a:latin typeface="Aptos" panose="020B0004020202020204" pitchFamily="34" charset="0"/>
              <a:cs typeface="Arial"/>
            </a:endParaRPr>
          </a:p>
        </p:txBody>
      </p:sp>
      <p:sp>
        <p:nvSpPr>
          <p:cNvPr id="9" name="TextBox 8">
            <a:extLst>
              <a:ext uri="{FF2B5EF4-FFF2-40B4-BE49-F238E27FC236}">
                <a16:creationId xmlns:a16="http://schemas.microsoft.com/office/drawing/2014/main" id="{7623F64D-D810-D9CC-0340-63BDC0D5AC43}"/>
              </a:ext>
            </a:extLst>
          </p:cNvPr>
          <p:cNvSpPr txBox="1"/>
          <p:nvPr/>
        </p:nvSpPr>
        <p:spPr>
          <a:xfrm>
            <a:off x="905164" y="5883422"/>
            <a:ext cx="2722415" cy="369332"/>
          </a:xfrm>
          <a:prstGeom prst="rect">
            <a:avLst/>
          </a:prstGeom>
          <a:noFill/>
        </p:spPr>
        <p:txBody>
          <a:bodyPr wrap="square" rtlCol="0">
            <a:spAutoFit/>
          </a:bodyPr>
          <a:lstStyle/>
          <a:p>
            <a:endParaRPr lang="en-AU" sz="900" dirty="0">
              <a:latin typeface="Aptos" panose="020B0004020202020204" pitchFamily="34" charset="0"/>
            </a:endParaRPr>
          </a:p>
          <a:p>
            <a:r>
              <a:rPr lang="en-AU" sz="900" dirty="0">
                <a:latin typeface="Aptos" panose="020B0004020202020204" pitchFamily="34" charset="0"/>
              </a:rPr>
              <a:t>Source: Company reports / ASX announcements</a:t>
            </a:r>
          </a:p>
        </p:txBody>
      </p:sp>
      <p:graphicFrame>
        <p:nvGraphicFramePr>
          <p:cNvPr id="10" name="Chart 9">
            <a:extLst>
              <a:ext uri="{FF2B5EF4-FFF2-40B4-BE49-F238E27FC236}">
                <a16:creationId xmlns:a16="http://schemas.microsoft.com/office/drawing/2014/main" id="{FB5A7C0C-C913-97C2-9718-D2EC9E707B2C}"/>
              </a:ext>
            </a:extLst>
          </p:cNvPr>
          <p:cNvGraphicFramePr>
            <a:graphicFrameLocks/>
          </p:cNvGraphicFramePr>
          <p:nvPr/>
        </p:nvGraphicFramePr>
        <p:xfrm>
          <a:off x="552729" y="1746356"/>
          <a:ext cx="6937336" cy="3910014"/>
        </p:xfrm>
        <a:graphic>
          <a:graphicData uri="http://schemas.openxmlformats.org/drawingml/2006/chart">
            <c:chart xmlns:c="http://schemas.openxmlformats.org/drawingml/2006/chart" xmlns:r="http://schemas.openxmlformats.org/officeDocument/2006/relationships" r:id="rId2"/>
          </a:graphicData>
        </a:graphic>
      </p:graphicFrame>
      <p:sp>
        <p:nvSpPr>
          <p:cNvPr id="11" name="Left Brace 10">
            <a:extLst>
              <a:ext uri="{FF2B5EF4-FFF2-40B4-BE49-F238E27FC236}">
                <a16:creationId xmlns:a16="http://schemas.microsoft.com/office/drawing/2014/main" id="{83AA87E7-6DA0-C779-4F49-BE9686185853}"/>
              </a:ext>
            </a:extLst>
          </p:cNvPr>
          <p:cNvSpPr/>
          <p:nvPr/>
        </p:nvSpPr>
        <p:spPr>
          <a:xfrm rot="16200000">
            <a:off x="2778891" y="3770897"/>
            <a:ext cx="183668" cy="358727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AU" kern="1200"/>
          </a:p>
        </p:txBody>
      </p:sp>
      <p:sp>
        <p:nvSpPr>
          <p:cNvPr id="15" name="Left Brace 14">
            <a:extLst>
              <a:ext uri="{FF2B5EF4-FFF2-40B4-BE49-F238E27FC236}">
                <a16:creationId xmlns:a16="http://schemas.microsoft.com/office/drawing/2014/main" id="{48BB04CD-37F7-4E78-E05F-56AA784125A5}"/>
              </a:ext>
            </a:extLst>
          </p:cNvPr>
          <p:cNvSpPr/>
          <p:nvPr/>
        </p:nvSpPr>
        <p:spPr>
          <a:xfrm rot="16200000">
            <a:off x="5327426" y="4924743"/>
            <a:ext cx="161976" cy="130127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AU" kern="1200"/>
          </a:p>
        </p:txBody>
      </p:sp>
      <p:sp>
        <p:nvSpPr>
          <p:cNvPr id="17" name="Left Brace 16">
            <a:extLst>
              <a:ext uri="{FF2B5EF4-FFF2-40B4-BE49-F238E27FC236}">
                <a16:creationId xmlns:a16="http://schemas.microsoft.com/office/drawing/2014/main" id="{BC87611F-A692-E128-62CB-9CF5125A4751}"/>
              </a:ext>
            </a:extLst>
          </p:cNvPr>
          <p:cNvSpPr/>
          <p:nvPr/>
        </p:nvSpPr>
        <p:spPr>
          <a:xfrm rot="16200000">
            <a:off x="6619994" y="4970400"/>
            <a:ext cx="161976" cy="120996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AU" kern="1200"/>
          </a:p>
        </p:txBody>
      </p:sp>
      <p:sp>
        <p:nvSpPr>
          <p:cNvPr id="18" name="TextBox 17">
            <a:extLst>
              <a:ext uri="{FF2B5EF4-FFF2-40B4-BE49-F238E27FC236}">
                <a16:creationId xmlns:a16="http://schemas.microsoft.com/office/drawing/2014/main" id="{74E66479-05EC-B4EE-D448-06623205103E}"/>
              </a:ext>
            </a:extLst>
          </p:cNvPr>
          <p:cNvSpPr txBox="1"/>
          <p:nvPr/>
        </p:nvSpPr>
        <p:spPr>
          <a:xfrm>
            <a:off x="1572916" y="5529670"/>
            <a:ext cx="2722415" cy="369332"/>
          </a:xfrm>
          <a:prstGeom prst="rect">
            <a:avLst/>
          </a:prstGeom>
          <a:noFill/>
        </p:spPr>
        <p:txBody>
          <a:bodyPr wrap="square" rtlCol="0">
            <a:spAutoFit/>
          </a:bodyPr>
          <a:lstStyle/>
          <a:p>
            <a:pPr algn="ctr"/>
            <a:endParaRPr lang="en-AU" sz="900" dirty="0">
              <a:latin typeface="Aptos" panose="020B0004020202020204" pitchFamily="34" charset="0"/>
            </a:endParaRPr>
          </a:p>
          <a:p>
            <a:pPr algn="ctr"/>
            <a:r>
              <a:rPr lang="en-AU" sz="900" dirty="0">
                <a:latin typeface="Aptos" panose="020B0004020202020204" pitchFamily="34" charset="0"/>
              </a:rPr>
              <a:t>Australian comps</a:t>
            </a:r>
          </a:p>
        </p:txBody>
      </p:sp>
      <p:sp>
        <p:nvSpPr>
          <p:cNvPr id="19" name="TextBox 18">
            <a:extLst>
              <a:ext uri="{FF2B5EF4-FFF2-40B4-BE49-F238E27FC236}">
                <a16:creationId xmlns:a16="http://schemas.microsoft.com/office/drawing/2014/main" id="{DC49548B-FE45-38CA-CF21-4586DAA1E887}"/>
              </a:ext>
            </a:extLst>
          </p:cNvPr>
          <p:cNvSpPr txBox="1"/>
          <p:nvPr/>
        </p:nvSpPr>
        <p:spPr>
          <a:xfrm>
            <a:off x="4018975" y="5515320"/>
            <a:ext cx="2722415" cy="369332"/>
          </a:xfrm>
          <a:prstGeom prst="rect">
            <a:avLst/>
          </a:prstGeom>
          <a:noFill/>
        </p:spPr>
        <p:txBody>
          <a:bodyPr wrap="square" rtlCol="0">
            <a:spAutoFit/>
          </a:bodyPr>
          <a:lstStyle/>
          <a:p>
            <a:pPr algn="ctr"/>
            <a:endParaRPr lang="en-AU" sz="900" dirty="0">
              <a:latin typeface="Aptos" panose="020B0004020202020204" pitchFamily="34" charset="0"/>
            </a:endParaRPr>
          </a:p>
          <a:p>
            <a:pPr algn="ctr"/>
            <a:r>
              <a:rPr lang="en-AU" sz="900" dirty="0">
                <a:latin typeface="Aptos" panose="020B0004020202020204" pitchFamily="34" charset="0"/>
              </a:rPr>
              <a:t>African comps</a:t>
            </a:r>
          </a:p>
        </p:txBody>
      </p:sp>
      <p:sp>
        <p:nvSpPr>
          <p:cNvPr id="20" name="TextBox 19">
            <a:extLst>
              <a:ext uri="{FF2B5EF4-FFF2-40B4-BE49-F238E27FC236}">
                <a16:creationId xmlns:a16="http://schemas.microsoft.com/office/drawing/2014/main" id="{FC818B9A-4C06-3D4A-377D-8E3D47202268}"/>
              </a:ext>
            </a:extLst>
          </p:cNvPr>
          <p:cNvSpPr txBox="1"/>
          <p:nvPr/>
        </p:nvSpPr>
        <p:spPr>
          <a:xfrm>
            <a:off x="5339774" y="5519786"/>
            <a:ext cx="2722415" cy="369332"/>
          </a:xfrm>
          <a:prstGeom prst="rect">
            <a:avLst/>
          </a:prstGeom>
          <a:noFill/>
        </p:spPr>
        <p:txBody>
          <a:bodyPr wrap="square" rtlCol="0">
            <a:spAutoFit/>
          </a:bodyPr>
          <a:lstStyle/>
          <a:p>
            <a:pPr algn="ctr"/>
            <a:endParaRPr lang="en-AU" sz="900" dirty="0">
              <a:latin typeface="Aptos" panose="020B0004020202020204" pitchFamily="34" charset="0"/>
            </a:endParaRPr>
          </a:p>
          <a:p>
            <a:pPr algn="ctr"/>
            <a:r>
              <a:rPr lang="en-AU" sz="900" dirty="0">
                <a:latin typeface="Aptos" panose="020B0004020202020204" pitchFamily="34" charset="0"/>
              </a:rPr>
              <a:t>South American comps</a:t>
            </a:r>
          </a:p>
        </p:txBody>
      </p:sp>
      <p:cxnSp>
        <p:nvCxnSpPr>
          <p:cNvPr id="22" name="Straight Connector 21">
            <a:extLst>
              <a:ext uri="{FF2B5EF4-FFF2-40B4-BE49-F238E27FC236}">
                <a16:creationId xmlns:a16="http://schemas.microsoft.com/office/drawing/2014/main" id="{71B28AED-CEA4-0AB8-7FCB-931B8B8653EF}"/>
              </a:ext>
            </a:extLst>
          </p:cNvPr>
          <p:cNvCxnSpPr>
            <a:cxnSpLocks/>
          </p:cNvCxnSpPr>
          <p:nvPr/>
        </p:nvCxnSpPr>
        <p:spPr>
          <a:xfrm flipV="1">
            <a:off x="6188364" y="2221939"/>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470424-EB34-44AD-D8A2-1E09E5D9CC85}"/>
              </a:ext>
            </a:extLst>
          </p:cNvPr>
          <p:cNvCxnSpPr>
            <a:cxnSpLocks/>
          </p:cNvCxnSpPr>
          <p:nvPr/>
        </p:nvCxnSpPr>
        <p:spPr>
          <a:xfrm flipV="1">
            <a:off x="6183750" y="2161906"/>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570C16-A24D-08BD-0C73-121085680A7B}"/>
              </a:ext>
            </a:extLst>
          </p:cNvPr>
          <p:cNvCxnSpPr>
            <a:cxnSpLocks/>
          </p:cNvCxnSpPr>
          <p:nvPr/>
        </p:nvCxnSpPr>
        <p:spPr>
          <a:xfrm flipV="1">
            <a:off x="6613237" y="2212708"/>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2D3DE3-0C7C-5E71-9C26-0A57CD34E182}"/>
              </a:ext>
            </a:extLst>
          </p:cNvPr>
          <p:cNvCxnSpPr>
            <a:cxnSpLocks/>
          </p:cNvCxnSpPr>
          <p:nvPr/>
        </p:nvCxnSpPr>
        <p:spPr>
          <a:xfrm flipV="1">
            <a:off x="6627095" y="2134195"/>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927B8DA-3256-6825-5D1B-10FC96456F02}"/>
              </a:ext>
            </a:extLst>
          </p:cNvPr>
          <p:cNvSpPr/>
          <p:nvPr/>
        </p:nvSpPr>
        <p:spPr>
          <a:xfrm>
            <a:off x="6982692" y="4618182"/>
            <a:ext cx="304800" cy="7850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9583193B-6248-16F0-4E6B-EF54FFC54BCE}"/>
              </a:ext>
            </a:extLst>
          </p:cNvPr>
          <p:cNvSpPr txBox="1"/>
          <p:nvPr/>
        </p:nvSpPr>
        <p:spPr>
          <a:xfrm>
            <a:off x="2223421" y="1575475"/>
            <a:ext cx="3547339" cy="430887"/>
          </a:xfrm>
          <a:prstGeom prst="rect">
            <a:avLst/>
          </a:prstGeom>
          <a:noFill/>
        </p:spPr>
        <p:txBody>
          <a:bodyPr wrap="square" rtlCol="0">
            <a:spAutoFit/>
          </a:bodyPr>
          <a:lstStyle/>
          <a:p>
            <a:pPr algn="ctr"/>
            <a:endParaRPr lang="en-AU" sz="1100" b="1" dirty="0">
              <a:solidFill>
                <a:srgbClr val="002060"/>
              </a:solidFill>
              <a:latin typeface="Aptos" panose="020B0004020202020204" pitchFamily="34" charset="0"/>
            </a:endParaRPr>
          </a:p>
          <a:p>
            <a:pPr algn="ctr"/>
            <a:r>
              <a:rPr lang="en-AU" sz="1100" b="1" dirty="0">
                <a:solidFill>
                  <a:srgbClr val="002060"/>
                </a:solidFill>
                <a:latin typeface="Aptos" panose="020B0004020202020204" pitchFamily="34" charset="0"/>
              </a:rPr>
              <a:t>P/NAV – gold peers</a:t>
            </a:r>
          </a:p>
        </p:txBody>
      </p:sp>
      <p:cxnSp>
        <p:nvCxnSpPr>
          <p:cNvPr id="29" name="Straight Connector 28">
            <a:extLst>
              <a:ext uri="{FF2B5EF4-FFF2-40B4-BE49-F238E27FC236}">
                <a16:creationId xmlns:a16="http://schemas.microsoft.com/office/drawing/2014/main" id="{31937D70-DB3E-BB7E-72CC-035837765D5B}"/>
              </a:ext>
            </a:extLst>
          </p:cNvPr>
          <p:cNvCxnSpPr>
            <a:cxnSpLocks/>
          </p:cNvCxnSpPr>
          <p:nvPr/>
        </p:nvCxnSpPr>
        <p:spPr>
          <a:xfrm flipV="1">
            <a:off x="4882049" y="2197666"/>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C6AEF9D-4B10-2795-60FC-54F4044343F8}"/>
              </a:ext>
            </a:extLst>
          </p:cNvPr>
          <p:cNvCxnSpPr>
            <a:cxnSpLocks/>
          </p:cNvCxnSpPr>
          <p:nvPr/>
        </p:nvCxnSpPr>
        <p:spPr>
          <a:xfrm flipV="1">
            <a:off x="4888978" y="2122874"/>
            <a:ext cx="147781" cy="990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775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50FF-D8F4-8642-48E9-AAC35C3ED9F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F7DDA9-B81A-04F5-EAC4-4ECA16F6B887}"/>
              </a:ext>
            </a:extLst>
          </p:cNvPr>
          <p:cNvSpPr>
            <a:spLocks noGrp="1"/>
          </p:cNvSpPr>
          <p:nvPr>
            <p:ph type="sldNum" sz="quarter" idx="10"/>
          </p:nvPr>
        </p:nvSpPr>
        <p:spPr/>
        <p:txBody>
          <a:bodyPr/>
          <a:lstStyle/>
          <a:p>
            <a:fld id="{9DEA607E-173D-4E85-800F-3860AD651B20}" type="slidenum">
              <a:rPr lang="en-AU" smtClean="0"/>
              <a:pPr/>
              <a:t>27</a:t>
            </a:fld>
            <a:endParaRPr lang="en-AU" dirty="0"/>
          </a:p>
        </p:txBody>
      </p:sp>
      <p:sp>
        <p:nvSpPr>
          <p:cNvPr id="3" name="TextBox 2">
            <a:extLst>
              <a:ext uri="{FF2B5EF4-FFF2-40B4-BE49-F238E27FC236}">
                <a16:creationId xmlns:a16="http://schemas.microsoft.com/office/drawing/2014/main" id="{0208952E-C849-4BC2-F6F9-D614CD232067}"/>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B42025"/>
                </a:solidFill>
                <a:latin typeface="Open Sans" pitchFamily="2" charset="0"/>
                <a:ea typeface="Open Sans" pitchFamily="2" charset="0"/>
                <a:cs typeface="Open Sans" pitchFamily="2" charset="0"/>
              </a:rPr>
              <a:t>INVESTOR</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4" name="Title 1">
            <a:extLst>
              <a:ext uri="{FF2B5EF4-FFF2-40B4-BE49-F238E27FC236}">
                <a16:creationId xmlns:a16="http://schemas.microsoft.com/office/drawing/2014/main" id="{C5C26669-104F-3350-968E-D8890AA525C4}"/>
              </a:ext>
            </a:extLst>
          </p:cNvPr>
          <p:cNvSpPr>
            <a:spLocks noGrp="1"/>
          </p:cNvSpPr>
          <p:nvPr>
            <p:ph type="title"/>
          </p:nvPr>
        </p:nvSpPr>
        <p:spPr>
          <a:xfrm>
            <a:off x="0" y="162098"/>
            <a:ext cx="11097491" cy="571653"/>
          </a:xfrm>
          <a:ln>
            <a:noFill/>
          </a:ln>
        </p:spPr>
        <p:txBody>
          <a:bodyPr lIns="252000" tIns="0" bIns="0"/>
          <a:lstStyle/>
          <a:p>
            <a:pPr marL="12700">
              <a:spcBef>
                <a:spcPts val="100"/>
              </a:spcBef>
            </a:pPr>
            <a:r>
              <a:rPr lang="en-AU" b="1" dirty="0">
                <a:solidFill>
                  <a:srgbClr val="1E3363"/>
                </a:solidFill>
                <a:latin typeface="Montserrat Bold"/>
              </a:rPr>
              <a:t>APPENDIX E: SIMPLIFIED TERNERA GEOLOGICAL MAP</a:t>
            </a:r>
          </a:p>
        </p:txBody>
      </p:sp>
      <p:pic>
        <p:nvPicPr>
          <p:cNvPr id="11" name="Picture 10" descr="A map of geological features&#10;&#10;AI-generated content may be incorrect.">
            <a:extLst>
              <a:ext uri="{FF2B5EF4-FFF2-40B4-BE49-F238E27FC236}">
                <a16:creationId xmlns:a16="http://schemas.microsoft.com/office/drawing/2014/main" id="{4119DBC7-08EF-C0EB-1BE9-3DDB11496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899" y="789708"/>
            <a:ext cx="6365174" cy="6068291"/>
          </a:xfrm>
          <a:prstGeom prst="rect">
            <a:avLst/>
          </a:prstGeom>
        </p:spPr>
      </p:pic>
    </p:spTree>
    <p:extLst>
      <p:ext uri="{BB962C8B-B14F-4D97-AF65-F5344CB8AC3E}">
        <p14:creationId xmlns:p14="http://schemas.microsoft.com/office/powerpoint/2010/main" val="949772744"/>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8599A-95F3-47AC-775E-2DC3318CA30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5F3ED-02C1-F6FA-0D1A-937367497538}"/>
              </a:ext>
            </a:extLst>
          </p:cNvPr>
          <p:cNvSpPr>
            <a:spLocks noGrp="1"/>
          </p:cNvSpPr>
          <p:nvPr>
            <p:ph type="sldNum" sz="quarter" idx="10"/>
          </p:nvPr>
        </p:nvSpPr>
        <p:spPr/>
        <p:txBody>
          <a:bodyPr/>
          <a:lstStyle/>
          <a:p>
            <a:fld id="{9DEA607E-173D-4E85-800F-3860AD651B20}" type="slidenum">
              <a:rPr lang="en-AU" smtClean="0"/>
              <a:pPr/>
              <a:t>28</a:t>
            </a:fld>
            <a:endParaRPr lang="en-AU" dirty="0"/>
          </a:p>
        </p:txBody>
      </p:sp>
      <p:sp>
        <p:nvSpPr>
          <p:cNvPr id="3" name="TextBox 2">
            <a:extLst>
              <a:ext uri="{FF2B5EF4-FFF2-40B4-BE49-F238E27FC236}">
                <a16:creationId xmlns:a16="http://schemas.microsoft.com/office/drawing/2014/main" id="{162573F9-949D-96C7-CD62-39D41D36959D}"/>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B42025"/>
                </a:solidFill>
                <a:latin typeface="Open Sans" pitchFamily="2" charset="0"/>
                <a:ea typeface="Open Sans" pitchFamily="2" charset="0"/>
                <a:cs typeface="Open Sans" pitchFamily="2" charset="0"/>
              </a:rPr>
              <a:t>INVESTOR</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4" name="Title 1">
            <a:extLst>
              <a:ext uri="{FF2B5EF4-FFF2-40B4-BE49-F238E27FC236}">
                <a16:creationId xmlns:a16="http://schemas.microsoft.com/office/drawing/2014/main" id="{00AE8F29-2011-5366-3DFD-5C16376C42CB}"/>
              </a:ext>
            </a:extLst>
          </p:cNvPr>
          <p:cNvSpPr>
            <a:spLocks noGrp="1"/>
          </p:cNvSpPr>
          <p:nvPr>
            <p:ph type="title"/>
          </p:nvPr>
        </p:nvSpPr>
        <p:spPr>
          <a:xfrm>
            <a:off x="0" y="162098"/>
            <a:ext cx="10513325" cy="571653"/>
          </a:xfrm>
          <a:ln>
            <a:noFill/>
          </a:ln>
        </p:spPr>
        <p:txBody>
          <a:bodyPr lIns="252000" tIns="0" bIns="0"/>
          <a:lstStyle/>
          <a:p>
            <a:pPr marL="12700">
              <a:spcBef>
                <a:spcPts val="100"/>
              </a:spcBef>
            </a:pPr>
            <a:r>
              <a:rPr lang="en-AU" b="1" dirty="0">
                <a:solidFill>
                  <a:srgbClr val="1E3363"/>
                </a:solidFill>
                <a:latin typeface="Montserrat Bold"/>
              </a:rPr>
              <a:t>APPENDIX F: TERNERA GEOLOGICAL MAP</a:t>
            </a:r>
          </a:p>
        </p:txBody>
      </p:sp>
      <p:pic>
        <p:nvPicPr>
          <p:cNvPr id="6" name="Picture 5" descr="A map of the geological system&#10;&#10;AI-generated content may be incorrect.">
            <a:extLst>
              <a:ext uri="{FF2B5EF4-FFF2-40B4-BE49-F238E27FC236}">
                <a16:creationId xmlns:a16="http://schemas.microsoft.com/office/drawing/2014/main" id="{2F5B0AF3-4CE9-79EE-2A75-993F810E8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206" y="688768"/>
            <a:ext cx="6139542" cy="6026878"/>
          </a:xfrm>
          <a:prstGeom prst="rect">
            <a:avLst/>
          </a:prstGeom>
        </p:spPr>
      </p:pic>
    </p:spTree>
    <p:extLst>
      <p:ext uri="{BB962C8B-B14F-4D97-AF65-F5344CB8AC3E}">
        <p14:creationId xmlns:p14="http://schemas.microsoft.com/office/powerpoint/2010/main" val="2762244641"/>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4EA8-6009-A6B5-05A8-2FF41D4F5A5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1C9853-9427-FCA2-7FD6-45355754AF26}"/>
              </a:ext>
            </a:extLst>
          </p:cNvPr>
          <p:cNvSpPr>
            <a:spLocks noGrp="1"/>
          </p:cNvSpPr>
          <p:nvPr>
            <p:ph type="sldNum" sz="quarter" idx="10"/>
          </p:nvPr>
        </p:nvSpPr>
        <p:spPr/>
        <p:txBody>
          <a:bodyPr/>
          <a:lstStyle/>
          <a:p>
            <a:fld id="{9DEA607E-173D-4E85-800F-3860AD651B20}" type="slidenum">
              <a:rPr lang="en-AU" smtClean="0"/>
              <a:pPr/>
              <a:t>29</a:t>
            </a:fld>
            <a:endParaRPr lang="en-AU" dirty="0"/>
          </a:p>
        </p:txBody>
      </p:sp>
      <p:sp>
        <p:nvSpPr>
          <p:cNvPr id="3" name="TextBox 2">
            <a:extLst>
              <a:ext uri="{FF2B5EF4-FFF2-40B4-BE49-F238E27FC236}">
                <a16:creationId xmlns:a16="http://schemas.microsoft.com/office/drawing/2014/main" id="{BA8E6A58-5216-D950-C032-7C9A1F3EEB15}"/>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B42025"/>
                </a:solidFill>
                <a:latin typeface="Open Sans" pitchFamily="2" charset="0"/>
                <a:ea typeface="Open Sans" pitchFamily="2" charset="0"/>
                <a:cs typeface="Open Sans" pitchFamily="2" charset="0"/>
              </a:rPr>
              <a:t>INVESTOR</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4" name="Title 1">
            <a:extLst>
              <a:ext uri="{FF2B5EF4-FFF2-40B4-BE49-F238E27FC236}">
                <a16:creationId xmlns:a16="http://schemas.microsoft.com/office/drawing/2014/main" id="{265F918D-7844-4EFB-E6C5-2732BD58D14B}"/>
              </a:ext>
            </a:extLst>
          </p:cNvPr>
          <p:cNvSpPr>
            <a:spLocks noGrp="1"/>
          </p:cNvSpPr>
          <p:nvPr>
            <p:ph type="title"/>
          </p:nvPr>
        </p:nvSpPr>
        <p:spPr>
          <a:xfrm>
            <a:off x="0" y="162098"/>
            <a:ext cx="10513325" cy="571653"/>
          </a:xfrm>
          <a:ln>
            <a:noFill/>
          </a:ln>
        </p:spPr>
        <p:txBody>
          <a:bodyPr lIns="252000" tIns="0" bIns="0"/>
          <a:lstStyle/>
          <a:p>
            <a:pPr marL="12700">
              <a:spcBef>
                <a:spcPts val="100"/>
              </a:spcBef>
            </a:pPr>
            <a:r>
              <a:rPr lang="en-AU" b="1" dirty="0">
                <a:solidFill>
                  <a:srgbClr val="1E3363"/>
                </a:solidFill>
                <a:latin typeface="Montserrat Bold"/>
              </a:rPr>
              <a:t>APPENDIX G: TERNERA CROSS SECTION</a:t>
            </a:r>
          </a:p>
        </p:txBody>
      </p:sp>
      <p:pic>
        <p:nvPicPr>
          <p:cNvPr id="6" name="Picture 5" descr="A diagram of a geological formation&#10;&#10;AI-generated content may be incorrect.">
            <a:extLst>
              <a:ext uri="{FF2B5EF4-FFF2-40B4-BE49-F238E27FC236}">
                <a16:creationId xmlns:a16="http://schemas.microsoft.com/office/drawing/2014/main" id="{7BE36FCE-600B-DC5A-FF02-4164BA56C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184" y="721695"/>
            <a:ext cx="7439891" cy="5716952"/>
          </a:xfrm>
          <a:prstGeom prst="rect">
            <a:avLst/>
          </a:prstGeom>
        </p:spPr>
      </p:pic>
    </p:spTree>
    <p:extLst>
      <p:ext uri="{BB962C8B-B14F-4D97-AF65-F5344CB8AC3E}">
        <p14:creationId xmlns:p14="http://schemas.microsoft.com/office/powerpoint/2010/main" val="4127240188"/>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6CF08-CFEC-B20B-2EDF-991909623B09}"/>
            </a:ext>
          </a:extLst>
        </p:cNvPr>
        <p:cNvGrpSpPr/>
        <p:nvPr/>
      </p:nvGrpSpPr>
      <p:grpSpPr>
        <a:xfrm>
          <a:off x="0" y="0"/>
          <a:ext cx="0" cy="0"/>
          <a:chOff x="0" y="0"/>
          <a:chExt cx="0" cy="0"/>
        </a:xfrm>
      </p:grpSpPr>
      <p:sp>
        <p:nvSpPr>
          <p:cNvPr id="12" name="TextBox 12">
            <a:extLst>
              <a:ext uri="{FF2B5EF4-FFF2-40B4-BE49-F238E27FC236}">
                <a16:creationId xmlns:a16="http://schemas.microsoft.com/office/drawing/2014/main" id="{BE4DC0ED-CF6B-4A0F-6421-85DF110EDE42}"/>
              </a:ext>
            </a:extLst>
          </p:cNvPr>
          <p:cNvSpPr txBox="1"/>
          <p:nvPr/>
        </p:nvSpPr>
        <p:spPr>
          <a:xfrm>
            <a:off x="303984" y="1589099"/>
            <a:ext cx="5077563" cy="4149406"/>
          </a:xfrm>
          <a:prstGeom prst="rect">
            <a:avLst/>
          </a:prstGeom>
        </p:spPr>
        <p:txBody>
          <a:bodyPr wrap="square" lIns="0" tIns="0" rIns="0" bIns="0" rtlCol="0" anchor="t">
            <a:spAutoFit/>
          </a:bodyPr>
          <a:lstStyle/>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Coastal location surrounded by mines.</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Four of the world's largest gold company’s operating in the region. </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Just 15km from the Pan American Highway and Pacific Ocean.</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Grid power within 20km. </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Water within 30km. </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Atacama Airport less than a 1-hour drive.</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Chile’s Capital, Santiago a 1 hour flight.</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Close to population centres of Caldera, </a:t>
            </a:r>
            <a:r>
              <a:rPr lang="en-GB" spc="1" dirty="0" err="1">
                <a:latin typeface="Montserrat" panose="00000500000000000000" pitchFamily="50" charset="0"/>
                <a:sym typeface="Montserrat"/>
              </a:rPr>
              <a:t>Chañaral</a:t>
            </a:r>
            <a:r>
              <a:rPr lang="en-GB" spc="1" dirty="0">
                <a:latin typeface="Montserrat" panose="00000500000000000000" pitchFamily="50" charset="0"/>
                <a:sym typeface="Montserrat"/>
              </a:rPr>
              <a:t> and Copiapó.</a:t>
            </a:r>
          </a:p>
          <a:p>
            <a:pPr marL="143668" lvl="1">
              <a:lnSpc>
                <a:spcPts val="1437"/>
              </a:lnSpc>
            </a:pPr>
            <a:endParaRPr lang="en-US" sz="1500" spc="1" dirty="0">
              <a:solidFill>
                <a:srgbClr val="000000"/>
              </a:solidFill>
              <a:latin typeface="Montserrat" panose="00000500000000000000" pitchFamily="50" charset="0"/>
              <a:ea typeface="Montserrat"/>
              <a:cs typeface="Montserrat"/>
              <a:sym typeface="Montserrat"/>
            </a:endParaRPr>
          </a:p>
        </p:txBody>
      </p:sp>
      <p:pic>
        <p:nvPicPr>
          <p:cNvPr id="26" name="Picture 6">
            <a:extLst>
              <a:ext uri="{FF2B5EF4-FFF2-40B4-BE49-F238E27FC236}">
                <a16:creationId xmlns:a16="http://schemas.microsoft.com/office/drawing/2014/main" id="{444D753A-CF83-87C6-1963-88B8D022FA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83240" y="119782"/>
            <a:ext cx="1242061" cy="931546"/>
          </a:xfrm>
          <a:prstGeom prst="rect">
            <a:avLst/>
          </a:prstGeom>
        </p:spPr>
      </p:pic>
      <p:sp>
        <p:nvSpPr>
          <p:cNvPr id="2" name="Slide Number Placeholder 1">
            <a:extLst>
              <a:ext uri="{FF2B5EF4-FFF2-40B4-BE49-F238E27FC236}">
                <a16:creationId xmlns:a16="http://schemas.microsoft.com/office/drawing/2014/main" id="{971AA51D-9DF7-827D-9573-627E6A822B3D}"/>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3</a:t>
            </a:fld>
            <a:endParaRPr lang="en-AU" dirty="0"/>
          </a:p>
        </p:txBody>
      </p:sp>
      <p:sp>
        <p:nvSpPr>
          <p:cNvPr id="4" name="TextBox 3">
            <a:extLst>
              <a:ext uri="{FF2B5EF4-FFF2-40B4-BE49-F238E27FC236}">
                <a16:creationId xmlns:a16="http://schemas.microsoft.com/office/drawing/2014/main" id="{145DCE96-5679-312A-D567-4C0B202C9BF9}"/>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5" name="AutoShape 17">
            <a:extLst>
              <a:ext uri="{FF2B5EF4-FFF2-40B4-BE49-F238E27FC236}">
                <a16:creationId xmlns:a16="http://schemas.microsoft.com/office/drawing/2014/main" id="{B649F386-D85B-E991-C673-5682777DC1D6}"/>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33" name="TextBox 26">
            <a:extLst>
              <a:ext uri="{FF2B5EF4-FFF2-40B4-BE49-F238E27FC236}">
                <a16:creationId xmlns:a16="http://schemas.microsoft.com/office/drawing/2014/main" id="{D4D5EDCE-5F73-CFA0-6A39-72111C3D3E44}"/>
              </a:ext>
            </a:extLst>
          </p:cNvPr>
          <p:cNvSpPr txBox="1"/>
          <p:nvPr/>
        </p:nvSpPr>
        <p:spPr>
          <a:xfrm>
            <a:off x="293995" y="168777"/>
            <a:ext cx="11443578" cy="571653"/>
          </a:xfrm>
          <a:prstGeom prst="rect">
            <a:avLst/>
          </a:prstGeom>
        </p:spPr>
        <p:txBody>
          <a:bodyPr lIns="0" tIns="0" rIns="0" bIns="0" rtlCol="0" anchor="ctr"/>
          <a:lstStyle/>
          <a:p>
            <a:pPr>
              <a:lnSpc>
                <a:spcPts val="3360"/>
              </a:lnSpc>
            </a:pPr>
            <a:r>
              <a:rPr lang="en-GB" sz="2800" b="1" dirty="0">
                <a:solidFill>
                  <a:srgbClr val="1E3363"/>
                </a:solidFill>
                <a:latin typeface="Montserrat Bold"/>
                <a:ea typeface="Montserrat Bold"/>
                <a:cs typeface="Montserrat Bold"/>
                <a:sym typeface="Montserrat Bold"/>
              </a:rPr>
              <a:t>CHILEAN GOLD EXPLORATION AND DEVELOPMENT</a:t>
            </a:r>
          </a:p>
        </p:txBody>
      </p:sp>
      <p:sp>
        <p:nvSpPr>
          <p:cNvPr id="34" name="TextBox 50">
            <a:extLst>
              <a:ext uri="{FF2B5EF4-FFF2-40B4-BE49-F238E27FC236}">
                <a16:creationId xmlns:a16="http://schemas.microsoft.com/office/drawing/2014/main" id="{8BC62465-128A-E890-DA08-BC5D7985056A}"/>
              </a:ext>
            </a:extLst>
          </p:cNvPr>
          <p:cNvSpPr txBox="1"/>
          <p:nvPr/>
        </p:nvSpPr>
        <p:spPr>
          <a:xfrm>
            <a:off x="285312" y="695795"/>
            <a:ext cx="10761754" cy="282129"/>
          </a:xfrm>
          <a:prstGeom prst="rect">
            <a:avLst/>
          </a:prstGeom>
        </p:spPr>
        <p:txBody>
          <a:bodyPr wrap="square" lIns="0" tIns="0" rIns="0" bIns="0" rtlCol="0" anchor="t">
            <a:spAutoFit/>
          </a:bodyPr>
          <a:lstStyle/>
          <a:p>
            <a:pPr>
              <a:lnSpc>
                <a:spcPts val="2217"/>
              </a:lnSpc>
            </a:pPr>
            <a:r>
              <a:rPr lang="en-GB" sz="2000" cap="all" dirty="0">
                <a:solidFill>
                  <a:srgbClr val="1E3363"/>
                </a:solidFill>
                <a:latin typeface="Montserrat Medium" panose="00000600000000000000" pitchFamily="50" charset="0"/>
                <a:ea typeface="Montserrat Light"/>
                <a:cs typeface="Montserrat Light"/>
                <a:sym typeface="Montserrat Light"/>
              </a:rPr>
              <a:t>PROXIMATE TO ESTABLISHED infrastructure AND EXISTING MINES</a:t>
            </a:r>
          </a:p>
        </p:txBody>
      </p:sp>
      <p:pic>
        <p:nvPicPr>
          <p:cNvPr id="6" name="Picture 5">
            <a:extLst>
              <a:ext uri="{FF2B5EF4-FFF2-40B4-BE49-F238E27FC236}">
                <a16:creationId xmlns:a16="http://schemas.microsoft.com/office/drawing/2014/main" id="{A3B62F84-B98F-3E2C-47D1-7921972B40E1}"/>
              </a:ext>
            </a:extLst>
          </p:cNvPr>
          <p:cNvPicPr>
            <a:picLocks noChangeAspect="1"/>
          </p:cNvPicPr>
          <p:nvPr/>
        </p:nvPicPr>
        <p:blipFill>
          <a:blip r:embed="rId5"/>
          <a:stretch>
            <a:fillRect/>
          </a:stretch>
        </p:blipFill>
        <p:spPr>
          <a:xfrm>
            <a:off x="5497590" y="1219903"/>
            <a:ext cx="6405486" cy="4932002"/>
          </a:xfrm>
          <a:prstGeom prst="rect">
            <a:avLst/>
          </a:prstGeom>
        </p:spPr>
      </p:pic>
      <p:sp>
        <p:nvSpPr>
          <p:cNvPr id="17" name="Freeform 6">
            <a:extLst>
              <a:ext uri="{FF2B5EF4-FFF2-40B4-BE49-F238E27FC236}">
                <a16:creationId xmlns:a16="http://schemas.microsoft.com/office/drawing/2014/main" id="{DD5EF351-9743-9ADE-4813-7A46D9F6321A}"/>
              </a:ext>
            </a:extLst>
          </p:cNvPr>
          <p:cNvSpPr/>
          <p:nvPr/>
        </p:nvSpPr>
        <p:spPr>
          <a:xfrm>
            <a:off x="6874891" y="3399275"/>
            <a:ext cx="1039078" cy="477136"/>
          </a:xfrm>
          <a:prstGeom prst="round1Rect">
            <a:avLst/>
          </a:prstGeom>
          <a:solidFill>
            <a:srgbClr val="1E3363"/>
          </a:solidFill>
        </p:spPr>
        <p:txBody>
          <a:bodyPr lIns="72000" rIns="0" anchor="ctr"/>
          <a:lstStyle/>
          <a:p>
            <a:r>
              <a:rPr lang="en-US" sz="800" b="1" dirty="0">
                <a:solidFill>
                  <a:srgbClr val="FFFFFF"/>
                </a:solidFill>
                <a:latin typeface="Montserrat Bold"/>
              </a:rPr>
              <a:t>EL ZORRO GOLD PROJECT</a:t>
            </a:r>
          </a:p>
        </p:txBody>
      </p:sp>
      <p:sp>
        <p:nvSpPr>
          <p:cNvPr id="18" name="Rectangle 17">
            <a:extLst>
              <a:ext uri="{FF2B5EF4-FFF2-40B4-BE49-F238E27FC236}">
                <a16:creationId xmlns:a16="http://schemas.microsoft.com/office/drawing/2014/main" id="{56999602-5610-0923-5733-1BCB10268A69}"/>
              </a:ext>
            </a:extLst>
          </p:cNvPr>
          <p:cNvSpPr/>
          <p:nvPr/>
        </p:nvSpPr>
        <p:spPr>
          <a:xfrm>
            <a:off x="7584414" y="3685904"/>
            <a:ext cx="213514" cy="78451"/>
          </a:xfrm>
          <a:prstGeom prst="rect">
            <a:avLst/>
          </a:prstGeom>
          <a:solidFill>
            <a:srgbClr val="E42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87BEA61D-9C96-DBEF-B69A-05CA3EFB57FC}"/>
              </a:ext>
            </a:extLst>
          </p:cNvPr>
          <p:cNvSpPr/>
          <p:nvPr/>
        </p:nvSpPr>
        <p:spPr>
          <a:xfrm>
            <a:off x="7565184" y="3647070"/>
            <a:ext cx="108000" cy="78451"/>
          </a:xfrm>
          <a:prstGeom prst="rect">
            <a:avLst/>
          </a:prstGeom>
          <a:solidFill>
            <a:srgbClr val="E42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B0A3DBEF-042A-AC47-5497-59660E7D0D1D}"/>
              </a:ext>
            </a:extLst>
          </p:cNvPr>
          <p:cNvSpPr/>
          <p:nvPr/>
        </p:nvSpPr>
        <p:spPr>
          <a:xfrm>
            <a:off x="7645543" y="3663872"/>
            <a:ext cx="108000" cy="78451"/>
          </a:xfrm>
          <a:prstGeom prst="rect">
            <a:avLst/>
          </a:prstGeom>
          <a:solidFill>
            <a:srgbClr val="E42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19740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330C8-7384-DE14-AA80-B8A04D56C01B}"/>
            </a:ext>
          </a:extLst>
        </p:cNvPr>
        <p:cNvGrpSpPr/>
        <p:nvPr/>
      </p:nvGrpSpPr>
      <p:grpSpPr>
        <a:xfrm>
          <a:off x="0" y="0"/>
          <a:ext cx="0" cy="0"/>
          <a:chOff x="0" y="0"/>
          <a:chExt cx="0" cy="0"/>
        </a:xfrm>
      </p:grpSpPr>
      <p:sp>
        <p:nvSpPr>
          <p:cNvPr id="11" name="Freeform 6">
            <a:extLst>
              <a:ext uri="{FF2B5EF4-FFF2-40B4-BE49-F238E27FC236}">
                <a16:creationId xmlns:a16="http://schemas.microsoft.com/office/drawing/2014/main" id="{77693A5C-A19E-4915-DE43-3BF6395A581D}"/>
              </a:ext>
            </a:extLst>
          </p:cNvPr>
          <p:cNvSpPr/>
          <p:nvPr/>
        </p:nvSpPr>
        <p:spPr>
          <a:xfrm>
            <a:off x="295481" y="1229855"/>
            <a:ext cx="5649701" cy="346395"/>
          </a:xfrm>
          <a:prstGeom prst="round1Rect">
            <a:avLst/>
          </a:prstGeom>
          <a:solidFill>
            <a:srgbClr val="1E3363"/>
          </a:solidFill>
        </p:spPr>
        <p:txBody>
          <a:bodyPr lIns="108000" anchor="ctr"/>
          <a:lstStyle/>
          <a:p>
            <a:r>
              <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SIMPLE CRUSH, GRAVITY AND CIP </a:t>
            </a:r>
          </a:p>
        </p:txBody>
      </p:sp>
      <p:sp>
        <p:nvSpPr>
          <p:cNvPr id="9" name="AutoShape 17">
            <a:extLst>
              <a:ext uri="{FF2B5EF4-FFF2-40B4-BE49-F238E27FC236}">
                <a16:creationId xmlns:a16="http://schemas.microsoft.com/office/drawing/2014/main" id="{50107AC7-0CBF-B473-3622-4F85EEB9FCF9}"/>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4" name="TextBox 26">
            <a:extLst>
              <a:ext uri="{FF2B5EF4-FFF2-40B4-BE49-F238E27FC236}">
                <a16:creationId xmlns:a16="http://schemas.microsoft.com/office/drawing/2014/main" id="{94CE7016-33FA-27BD-EE1D-CA90193F70C8}"/>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MINING AND PROCESSING DETAIL</a:t>
            </a:r>
          </a:p>
        </p:txBody>
      </p:sp>
      <p:sp>
        <p:nvSpPr>
          <p:cNvPr id="15" name="TextBox 50">
            <a:extLst>
              <a:ext uri="{FF2B5EF4-FFF2-40B4-BE49-F238E27FC236}">
                <a16:creationId xmlns:a16="http://schemas.microsoft.com/office/drawing/2014/main" id="{C9006800-6643-2AA5-3774-A3D6228D3BBC}"/>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RELATIVELY LOW UPFRONT CAPITAL REQUIRED</a:t>
            </a:r>
          </a:p>
        </p:txBody>
      </p:sp>
      <p:sp>
        <p:nvSpPr>
          <p:cNvPr id="17" name="Slide Number Placeholder 3">
            <a:extLst>
              <a:ext uri="{FF2B5EF4-FFF2-40B4-BE49-F238E27FC236}">
                <a16:creationId xmlns:a16="http://schemas.microsoft.com/office/drawing/2014/main" id="{C31358D1-5321-070D-5652-C8070BA3AC87}"/>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30</a:t>
            </a:fld>
            <a:endParaRPr lang="en-AU" dirty="0"/>
          </a:p>
        </p:txBody>
      </p:sp>
      <p:sp>
        <p:nvSpPr>
          <p:cNvPr id="18" name="TextBox 17">
            <a:extLst>
              <a:ext uri="{FF2B5EF4-FFF2-40B4-BE49-F238E27FC236}">
                <a16:creationId xmlns:a16="http://schemas.microsoft.com/office/drawing/2014/main" id="{A5227913-62A2-0181-CAF8-93E26390ECA0}"/>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24" name="Freeform 6">
            <a:extLst>
              <a:ext uri="{FF2B5EF4-FFF2-40B4-BE49-F238E27FC236}">
                <a16:creationId xmlns:a16="http://schemas.microsoft.com/office/drawing/2014/main" id="{51EB0D4B-A06C-A017-69FC-C7F44ABD86EA}"/>
              </a:ext>
            </a:extLst>
          </p:cNvPr>
          <p:cNvSpPr/>
          <p:nvPr/>
        </p:nvSpPr>
        <p:spPr>
          <a:xfrm>
            <a:off x="6102540" y="1229855"/>
            <a:ext cx="5649701" cy="346395"/>
          </a:xfrm>
          <a:prstGeom prst="round1Rect">
            <a:avLst/>
          </a:prstGeom>
          <a:solidFill>
            <a:srgbClr val="1E3363"/>
          </a:solidFill>
        </p:spPr>
        <p:txBody>
          <a:bodyPr lIns="108000" anchor="ctr"/>
          <a:lstStyle/>
          <a:p>
            <a:r>
              <a:rPr lang="en-GB"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Mill Throughput by Mineral Resource category </a:t>
            </a:r>
            <a:endPar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5" name="TextBox 33">
            <a:extLst>
              <a:ext uri="{FF2B5EF4-FFF2-40B4-BE49-F238E27FC236}">
                <a16:creationId xmlns:a16="http://schemas.microsoft.com/office/drawing/2014/main" id="{813577BE-626A-109E-46D5-BC3FC98EDA2F}"/>
              </a:ext>
            </a:extLst>
          </p:cNvPr>
          <p:cNvSpPr txBox="1"/>
          <p:nvPr/>
        </p:nvSpPr>
        <p:spPr>
          <a:xfrm>
            <a:off x="244368" y="6284206"/>
            <a:ext cx="7713488" cy="483040"/>
          </a:xfrm>
          <a:prstGeom prst="rect">
            <a:avLst/>
          </a:prstGeom>
        </p:spPr>
        <p:txBody>
          <a:bodyPr lIns="0" tIns="0" rIns="0" bIns="0" rtlCol="0" anchor="b"/>
          <a:lstStyle/>
          <a:p>
            <a:r>
              <a:rPr lang="en-US" sz="667" dirty="0">
                <a:solidFill>
                  <a:srgbClr val="A0A1A0"/>
                </a:solidFill>
                <a:latin typeface="Montserrat"/>
                <a:ea typeface="Montserrat"/>
                <a:cs typeface="Montserrat"/>
                <a:sym typeface="Montserrat"/>
              </a:rPr>
              <a:t>Refer to ASX announcement dated 11 September 2025. Tesoro Gold Limited confirms that it is not aware of any new information or data that materially affects the information included in that release. All material assumptions and technical parameters underpinning that release continue to apply and have not materially changed. </a:t>
            </a:r>
          </a:p>
          <a:p>
            <a:pPr marL="228600" indent="-228600">
              <a:buAutoNum type="arabicPeriod"/>
            </a:pPr>
            <a:endParaRPr lang="en-US" sz="667" dirty="0">
              <a:solidFill>
                <a:srgbClr val="A0A1A0"/>
              </a:solidFill>
              <a:latin typeface="Montserrat"/>
              <a:ea typeface="Montserrat"/>
              <a:cs typeface="Montserrat"/>
              <a:sym typeface="Montserrat"/>
            </a:endParaRPr>
          </a:p>
        </p:txBody>
      </p:sp>
      <p:sp>
        <p:nvSpPr>
          <p:cNvPr id="10" name="TextBox 12">
            <a:extLst>
              <a:ext uri="{FF2B5EF4-FFF2-40B4-BE49-F238E27FC236}">
                <a16:creationId xmlns:a16="http://schemas.microsoft.com/office/drawing/2014/main" id="{3E555900-81B4-3BA1-C0F2-55AF8AEE9EF8}"/>
              </a:ext>
            </a:extLst>
          </p:cNvPr>
          <p:cNvSpPr txBox="1"/>
          <p:nvPr/>
        </p:nvSpPr>
        <p:spPr>
          <a:xfrm>
            <a:off x="303985" y="1663200"/>
            <a:ext cx="5618046" cy="3469219"/>
          </a:xfrm>
          <a:prstGeom prst="rect">
            <a:avLst/>
          </a:prstGeom>
        </p:spPr>
        <p:txBody>
          <a:bodyPr wrap="square" lIns="0" tIns="0" rIns="0" bIns="0" rtlCol="0" anchor="t">
            <a:spAutoFit/>
          </a:bodyPr>
          <a:lstStyle/>
          <a:p>
            <a:pPr marL="285750" lvl="1" indent="-285750">
              <a:lnSpc>
                <a:spcPct val="110000"/>
              </a:lnSpc>
              <a:spcBef>
                <a:spcPct val="0"/>
              </a:spcBef>
              <a:spcAft>
                <a:spcPts val="600"/>
              </a:spcAft>
              <a:buClr>
                <a:srgbClr val="1E439B"/>
              </a:buClr>
              <a:buSzPct val="125000"/>
              <a:buFont typeface="Arial" panose="020B0604020202020204" pitchFamily="34" charset="0"/>
              <a:buChar char="•"/>
            </a:pPr>
            <a:r>
              <a:rPr lang="en-GB" sz="1600" spc="1" dirty="0">
                <a:latin typeface="Montserrat" panose="00000500000000000000" pitchFamily="50" charset="0"/>
                <a:sym typeface="Montserrat"/>
              </a:rPr>
              <a:t>Contract open pit mining with costs estimated using a </a:t>
            </a:r>
            <a:r>
              <a:rPr lang="en-GB" sz="1600" b="1" spc="1" dirty="0">
                <a:solidFill>
                  <a:schemeClr val="accent1"/>
                </a:solidFill>
                <a:latin typeface="Montserrat" panose="00000500000000000000" pitchFamily="50" charset="0"/>
                <a:sym typeface="Montserrat"/>
              </a:rPr>
              <a:t>200-tonne diesel hydraulic excavator </a:t>
            </a:r>
            <a:r>
              <a:rPr lang="en-GB" sz="1600" spc="1" dirty="0">
                <a:latin typeface="Montserrat" panose="00000500000000000000" pitchFamily="50" charset="0"/>
                <a:sym typeface="Montserrat"/>
              </a:rPr>
              <a:t>paired with a </a:t>
            </a:r>
            <a:r>
              <a:rPr lang="en-GB" sz="1600" b="1" spc="1" dirty="0">
                <a:solidFill>
                  <a:schemeClr val="accent1"/>
                </a:solidFill>
                <a:latin typeface="Montserrat" panose="00000500000000000000" pitchFamily="50" charset="0"/>
                <a:sym typeface="Montserrat"/>
              </a:rPr>
              <a:t>120-tonne truck fleet</a:t>
            </a:r>
          </a:p>
          <a:p>
            <a:pPr marL="285750" lvl="1" indent="-285750">
              <a:lnSpc>
                <a:spcPct val="110000"/>
              </a:lnSpc>
              <a:spcBef>
                <a:spcPct val="0"/>
              </a:spcBef>
              <a:spcAft>
                <a:spcPts val="600"/>
              </a:spcAft>
              <a:buClr>
                <a:srgbClr val="1E439B"/>
              </a:buClr>
              <a:buSzPct val="125000"/>
              <a:buFont typeface="Arial" panose="020B0604020202020204" pitchFamily="34" charset="0"/>
              <a:buChar char="•"/>
            </a:pPr>
            <a:r>
              <a:rPr lang="en-GB" sz="1600" spc="1" dirty="0">
                <a:latin typeface="Montserrat" panose="00000500000000000000" pitchFamily="50" charset="0"/>
                <a:sym typeface="Montserrat"/>
              </a:rPr>
              <a:t>Mine design incorporates </a:t>
            </a:r>
            <a:r>
              <a:rPr lang="en-GB" sz="1600" b="1" spc="1" dirty="0">
                <a:solidFill>
                  <a:schemeClr val="accent1"/>
                </a:solidFill>
                <a:latin typeface="Montserrat" panose="00000500000000000000" pitchFamily="50" charset="0"/>
                <a:sym typeface="Montserrat"/>
              </a:rPr>
              <a:t>staged pits, run-of-mine pads and waste dumps</a:t>
            </a:r>
          </a:p>
          <a:p>
            <a:pPr marL="285750" lvl="1" indent="-285750">
              <a:lnSpc>
                <a:spcPct val="110000"/>
              </a:lnSpc>
              <a:spcBef>
                <a:spcPct val="0"/>
              </a:spcBef>
              <a:spcAft>
                <a:spcPts val="600"/>
              </a:spcAft>
              <a:buClr>
                <a:srgbClr val="1E439B"/>
              </a:buClr>
              <a:buSzPct val="125000"/>
              <a:buFont typeface="Arial" panose="020B0604020202020204" pitchFamily="34" charset="0"/>
              <a:buChar char="•"/>
            </a:pPr>
            <a:r>
              <a:rPr lang="en-GB" sz="1600" spc="1" dirty="0">
                <a:latin typeface="Montserrat" panose="00000500000000000000" pitchFamily="50" charset="0"/>
                <a:sym typeface="Montserrat"/>
              </a:rPr>
              <a:t>Open pit schedules were prepared for a </a:t>
            </a:r>
            <a:r>
              <a:rPr lang="en-GB" sz="1600" b="1" spc="1" dirty="0">
                <a:solidFill>
                  <a:schemeClr val="accent1"/>
                </a:solidFill>
                <a:latin typeface="Montserrat" panose="00000500000000000000" pitchFamily="50" charset="0"/>
                <a:sym typeface="Montserrat"/>
              </a:rPr>
              <a:t>three-stage development plan, targeting delivery of 3.0Mtpa of mill feed </a:t>
            </a:r>
            <a:r>
              <a:rPr lang="en-GB" sz="1600" spc="1" dirty="0">
                <a:latin typeface="Montserrat" panose="00000500000000000000" pitchFamily="50" charset="0"/>
                <a:sym typeface="Montserrat"/>
              </a:rPr>
              <a:t>at the highest possible grades.</a:t>
            </a:r>
          </a:p>
          <a:p>
            <a:pPr marL="285750" lvl="1" indent="-285750">
              <a:lnSpc>
                <a:spcPct val="110000"/>
              </a:lnSpc>
              <a:spcBef>
                <a:spcPct val="0"/>
              </a:spcBef>
              <a:spcAft>
                <a:spcPts val="600"/>
              </a:spcAft>
              <a:buClr>
                <a:srgbClr val="1E439B"/>
              </a:buClr>
              <a:buSzPct val="125000"/>
              <a:buFont typeface="Arial" panose="020B0604020202020204" pitchFamily="34" charset="0"/>
              <a:buChar char="•"/>
            </a:pPr>
            <a:r>
              <a:rPr lang="en-GB" sz="1600" b="1" spc="1" dirty="0">
                <a:solidFill>
                  <a:schemeClr val="accent1"/>
                </a:solidFill>
                <a:latin typeface="Montserrat" panose="00000500000000000000" pitchFamily="50" charset="0"/>
                <a:sym typeface="Montserrat"/>
              </a:rPr>
              <a:t>Process plant design by GR Engineering </a:t>
            </a:r>
            <a:r>
              <a:rPr lang="en-GB" sz="1600" spc="1" dirty="0">
                <a:latin typeface="Montserrat" panose="00000500000000000000" pitchFamily="50" charset="0"/>
                <a:sym typeface="Montserrat"/>
              </a:rPr>
              <a:t>and informed by three metallurgical test work programs at ALS Metallurgy in Perth. </a:t>
            </a:r>
          </a:p>
          <a:p>
            <a:pPr marL="143668" lvl="1">
              <a:lnSpc>
                <a:spcPts val="1437"/>
              </a:lnSpc>
            </a:pPr>
            <a:endParaRPr lang="en-US" sz="1500" spc="1" dirty="0">
              <a:solidFill>
                <a:srgbClr val="000000"/>
              </a:solidFill>
              <a:latin typeface="Montserrat" panose="00000500000000000000" pitchFamily="50" charset="0"/>
              <a:ea typeface="Montserrat"/>
              <a:cs typeface="Montserrat"/>
              <a:sym typeface="Montserrat"/>
            </a:endParaRPr>
          </a:p>
        </p:txBody>
      </p:sp>
      <p:sp>
        <p:nvSpPr>
          <p:cNvPr id="12" name="Freeform 6">
            <a:extLst>
              <a:ext uri="{FF2B5EF4-FFF2-40B4-BE49-F238E27FC236}">
                <a16:creationId xmlns:a16="http://schemas.microsoft.com/office/drawing/2014/main" id="{E7E79599-32A0-1EAA-A3D2-8816A9856A64}"/>
              </a:ext>
            </a:extLst>
          </p:cNvPr>
          <p:cNvSpPr/>
          <p:nvPr/>
        </p:nvSpPr>
        <p:spPr>
          <a:xfrm>
            <a:off x="6102540" y="4308929"/>
            <a:ext cx="5649701" cy="346395"/>
          </a:xfrm>
          <a:prstGeom prst="round1Rect">
            <a:avLst/>
          </a:prstGeom>
          <a:solidFill>
            <a:srgbClr val="1E3363"/>
          </a:solidFill>
        </p:spPr>
        <p:txBody>
          <a:bodyPr lIns="108000" anchor="ctr"/>
          <a:lstStyle/>
          <a:p>
            <a:r>
              <a:rPr lang="en-GB"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Pit Development Plan At US$2,750 at 0.40g/t Au</a:t>
            </a:r>
            <a:endPar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endParaRPr>
          </a:p>
        </p:txBody>
      </p:sp>
      <p:graphicFrame>
        <p:nvGraphicFramePr>
          <p:cNvPr id="13" name="Table 12">
            <a:extLst>
              <a:ext uri="{FF2B5EF4-FFF2-40B4-BE49-F238E27FC236}">
                <a16:creationId xmlns:a16="http://schemas.microsoft.com/office/drawing/2014/main" id="{705A5505-8DD5-6B4D-455D-982CF3AFB1CA}"/>
              </a:ext>
            </a:extLst>
          </p:cNvPr>
          <p:cNvGraphicFramePr>
            <a:graphicFrameLocks noGrp="1"/>
          </p:cNvGraphicFramePr>
          <p:nvPr/>
        </p:nvGraphicFramePr>
        <p:xfrm>
          <a:off x="6115233" y="4661399"/>
          <a:ext cx="5618042" cy="1490505"/>
        </p:xfrm>
        <a:graphic>
          <a:graphicData uri="http://schemas.openxmlformats.org/drawingml/2006/table">
            <a:tbl>
              <a:tblPr firstRow="1" firstCol="1" bandRow="1"/>
              <a:tblGrid>
                <a:gridCol w="416947">
                  <a:extLst>
                    <a:ext uri="{9D8B030D-6E8A-4147-A177-3AD203B41FA5}">
                      <a16:colId xmlns:a16="http://schemas.microsoft.com/office/drawing/2014/main" val="657595699"/>
                    </a:ext>
                  </a:extLst>
                </a:gridCol>
                <a:gridCol w="499485">
                  <a:extLst>
                    <a:ext uri="{9D8B030D-6E8A-4147-A177-3AD203B41FA5}">
                      <a16:colId xmlns:a16="http://schemas.microsoft.com/office/drawing/2014/main" val="228861316"/>
                    </a:ext>
                  </a:extLst>
                </a:gridCol>
                <a:gridCol w="470161">
                  <a:extLst>
                    <a:ext uri="{9D8B030D-6E8A-4147-A177-3AD203B41FA5}">
                      <a16:colId xmlns:a16="http://schemas.microsoft.com/office/drawing/2014/main" val="3032565943"/>
                    </a:ext>
                  </a:extLst>
                </a:gridCol>
                <a:gridCol w="470161">
                  <a:extLst>
                    <a:ext uri="{9D8B030D-6E8A-4147-A177-3AD203B41FA5}">
                      <a16:colId xmlns:a16="http://schemas.microsoft.com/office/drawing/2014/main" val="3350582640"/>
                    </a:ext>
                  </a:extLst>
                </a:gridCol>
                <a:gridCol w="470161">
                  <a:extLst>
                    <a:ext uri="{9D8B030D-6E8A-4147-A177-3AD203B41FA5}">
                      <a16:colId xmlns:a16="http://schemas.microsoft.com/office/drawing/2014/main" val="504853780"/>
                    </a:ext>
                  </a:extLst>
                </a:gridCol>
                <a:gridCol w="470161">
                  <a:extLst>
                    <a:ext uri="{9D8B030D-6E8A-4147-A177-3AD203B41FA5}">
                      <a16:colId xmlns:a16="http://schemas.microsoft.com/office/drawing/2014/main" val="1449840537"/>
                    </a:ext>
                  </a:extLst>
                </a:gridCol>
                <a:gridCol w="470161">
                  <a:extLst>
                    <a:ext uri="{9D8B030D-6E8A-4147-A177-3AD203B41FA5}">
                      <a16:colId xmlns:a16="http://schemas.microsoft.com/office/drawing/2014/main" val="2365448082"/>
                    </a:ext>
                  </a:extLst>
                </a:gridCol>
                <a:gridCol w="470161">
                  <a:extLst>
                    <a:ext uri="{9D8B030D-6E8A-4147-A177-3AD203B41FA5}">
                      <a16:colId xmlns:a16="http://schemas.microsoft.com/office/drawing/2014/main" val="3618972477"/>
                    </a:ext>
                  </a:extLst>
                </a:gridCol>
                <a:gridCol w="470161">
                  <a:extLst>
                    <a:ext uri="{9D8B030D-6E8A-4147-A177-3AD203B41FA5}">
                      <a16:colId xmlns:a16="http://schemas.microsoft.com/office/drawing/2014/main" val="2770226320"/>
                    </a:ext>
                  </a:extLst>
                </a:gridCol>
                <a:gridCol w="470161">
                  <a:extLst>
                    <a:ext uri="{9D8B030D-6E8A-4147-A177-3AD203B41FA5}">
                      <a16:colId xmlns:a16="http://schemas.microsoft.com/office/drawing/2014/main" val="2209429316"/>
                    </a:ext>
                  </a:extLst>
                </a:gridCol>
                <a:gridCol w="470161">
                  <a:extLst>
                    <a:ext uri="{9D8B030D-6E8A-4147-A177-3AD203B41FA5}">
                      <a16:colId xmlns:a16="http://schemas.microsoft.com/office/drawing/2014/main" val="3932315304"/>
                    </a:ext>
                  </a:extLst>
                </a:gridCol>
                <a:gridCol w="470161">
                  <a:extLst>
                    <a:ext uri="{9D8B030D-6E8A-4147-A177-3AD203B41FA5}">
                      <a16:colId xmlns:a16="http://schemas.microsoft.com/office/drawing/2014/main" val="250864908"/>
                    </a:ext>
                  </a:extLst>
                </a:gridCol>
              </a:tblGrid>
              <a:tr h="230505">
                <a:tc gridSpan="2">
                  <a:txBody>
                    <a:bodyPr/>
                    <a:lstStyle/>
                    <a:p>
                      <a:pPr algn="l">
                        <a:buNone/>
                      </a:pPr>
                      <a:endParaRPr lang="en-AU" sz="900" cap="all" baseline="0" dirty="0">
                        <a:effectLst/>
                        <a:latin typeface="Montserrat Medium" panose="00000600000000000000" pitchFamily="2" charset="0"/>
                        <a:cs typeface="Cordia New" panose="020B0304020202020204" pitchFamily="34" charset="-34"/>
                      </a:endParaRPr>
                    </a:p>
                  </a:txBody>
                  <a:tcPr marL="17780" marR="36195"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gridSpan="2">
                  <a:txBody>
                    <a:bodyPr/>
                    <a:lstStyle/>
                    <a:p>
                      <a:pPr algn="ctr">
                        <a:buNone/>
                      </a:pPr>
                      <a:r>
                        <a:rPr lang="en-AU" sz="900" b="1" cap="all" spc="-50" baseline="0" dirty="0">
                          <a:solidFill>
                            <a:srgbClr val="1E3363"/>
                          </a:solidFill>
                          <a:effectLst/>
                          <a:latin typeface="Montserrat Medium" panose="00000600000000000000" pitchFamily="2" charset="0"/>
                          <a:ea typeface="Times New Roman" panose="02020603050405020304" pitchFamily="18" charset="0"/>
                          <a:cs typeface="Calibri" panose="020F0502020204030204" pitchFamily="34" charset="0"/>
                        </a:rPr>
                        <a:t>Indicated </a:t>
                      </a:r>
                      <a:endParaRPr lang="en-AU" sz="900" cap="all" baseline="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gridSpan="2">
                  <a:txBody>
                    <a:bodyPr/>
                    <a:lstStyle/>
                    <a:p>
                      <a:pPr algn="ctr">
                        <a:buNone/>
                      </a:pPr>
                      <a:r>
                        <a:rPr lang="en-AU" sz="900" b="1" cap="all" spc="-50" baseline="0" dirty="0">
                          <a:solidFill>
                            <a:srgbClr val="1E3363"/>
                          </a:solidFill>
                          <a:effectLst/>
                          <a:latin typeface="Montserrat Medium" panose="00000600000000000000" pitchFamily="2" charset="0"/>
                          <a:ea typeface="Times New Roman" panose="02020603050405020304" pitchFamily="18" charset="0"/>
                          <a:cs typeface="Calibri" panose="020F0502020204030204" pitchFamily="34" charset="0"/>
                        </a:rPr>
                        <a:t>Inferred</a:t>
                      </a:r>
                      <a:endParaRPr lang="en-AU" sz="900" cap="all" baseline="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gridSpan="2">
                  <a:txBody>
                    <a:bodyPr/>
                    <a:lstStyle/>
                    <a:p>
                      <a:pPr algn="ctr">
                        <a:buNone/>
                      </a:pPr>
                      <a:r>
                        <a:rPr lang="en-AU" sz="900" b="1" cap="all" spc="-50" baseline="0" dirty="0">
                          <a:solidFill>
                            <a:srgbClr val="1E3363"/>
                          </a:solidFill>
                          <a:effectLst/>
                          <a:latin typeface="Montserrat Medium" panose="00000600000000000000" pitchFamily="2" charset="0"/>
                          <a:ea typeface="Times New Roman" panose="02020603050405020304" pitchFamily="18" charset="0"/>
                          <a:cs typeface="Calibri" panose="020F0502020204030204" pitchFamily="34" charset="0"/>
                        </a:rPr>
                        <a:t>Total</a:t>
                      </a:r>
                      <a:endParaRPr lang="en-AU" sz="900" cap="all" baseline="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gridSpan="2">
                  <a:txBody>
                    <a:bodyPr/>
                    <a:lstStyle/>
                    <a:p>
                      <a:pPr algn="ctr">
                        <a:buNone/>
                      </a:pPr>
                      <a:r>
                        <a:rPr lang="en-AU" sz="900" b="1" cap="all" spc="-50" baseline="0" dirty="0">
                          <a:solidFill>
                            <a:srgbClr val="1E3363"/>
                          </a:solidFill>
                          <a:effectLst/>
                          <a:latin typeface="Montserrat Medium" panose="00000600000000000000" pitchFamily="2" charset="0"/>
                          <a:ea typeface="Times New Roman" panose="02020603050405020304" pitchFamily="18" charset="0"/>
                          <a:cs typeface="Calibri" panose="020F0502020204030204" pitchFamily="34" charset="0"/>
                        </a:rPr>
                        <a:t>Ounces %</a:t>
                      </a:r>
                      <a:endParaRPr lang="en-AU" sz="900" cap="all" baseline="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gridSpan="2">
                  <a:txBody>
                    <a:bodyPr/>
                    <a:lstStyle/>
                    <a:p>
                      <a:pPr algn="ctr">
                        <a:buNone/>
                      </a:pPr>
                      <a:r>
                        <a:rPr lang="en-AU" sz="900" b="1" cap="all" spc="-50" baseline="0" dirty="0">
                          <a:solidFill>
                            <a:srgbClr val="1E3363"/>
                          </a:solidFill>
                          <a:effectLst/>
                          <a:latin typeface="Montserrat Medium" panose="00000600000000000000" pitchFamily="2" charset="0"/>
                          <a:ea typeface="Times New Roman" panose="02020603050405020304" pitchFamily="18" charset="0"/>
                          <a:cs typeface="Calibri" panose="020F0502020204030204" pitchFamily="34" charset="0"/>
                        </a:rPr>
                        <a:t>Ounces %</a:t>
                      </a:r>
                      <a:endParaRPr lang="en-AU" sz="900" cap="all" baseline="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extLst>
                  <a:ext uri="{0D108BD9-81ED-4DB2-BD59-A6C34878D82A}">
                    <a16:rowId xmlns:a16="http://schemas.microsoft.com/office/drawing/2014/main" val="2237285418"/>
                  </a:ext>
                </a:extLst>
              </a:tr>
              <a:tr h="252000">
                <a:tc>
                  <a:txBody>
                    <a:bodyPr/>
                    <a:lstStyle/>
                    <a:p>
                      <a:pPr algn="l">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Pit</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Tonnes</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g/</a:t>
                      </a:r>
                      <a:r>
                        <a:rPr lang="en-AU" sz="700" b="1" spc="-50" dirty="0" err="1">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tAu</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Ounces</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Tonnes</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g/</a:t>
                      </a:r>
                      <a:r>
                        <a:rPr lang="en-AU" sz="700" b="1" spc="-50" dirty="0" err="1">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tAu</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Ounces</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Tonnes</a:t>
                      </a:r>
                      <a:endParaRPr lang="en-AU" sz="1200" b="1">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g/</a:t>
                      </a:r>
                      <a:r>
                        <a:rPr lang="en-AU" sz="700" b="1" spc="-50" dirty="0" err="1">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tAu</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Ounces</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Indicated</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solidFill>
                            <a:srgbClr val="000000"/>
                          </a:solidFill>
                          <a:effectLst/>
                          <a:latin typeface="Montserrat Medium" panose="00000600000000000000" pitchFamily="2" charset="0"/>
                          <a:ea typeface="Calibri" panose="020F0502020204030204" pitchFamily="34" charset="0"/>
                          <a:cs typeface="Cordia New" panose="020B0304020202020204" pitchFamily="34" charset="-34"/>
                        </a:rPr>
                        <a:t>Inferred</a:t>
                      </a:r>
                      <a:endParaRPr lang="en-AU" sz="1200" b="1"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82210160"/>
                  </a:ext>
                </a:extLst>
              </a:tr>
              <a:tr h="252000">
                <a:tc>
                  <a:txBody>
                    <a:bodyPr/>
                    <a:lstStyle/>
                    <a:p>
                      <a:pPr algn="l">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Stage 1</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13,045,495</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1.03</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433,868</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923,114</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1.25</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b="1" spc="-50" dirty="0">
                          <a:effectLst/>
                          <a:latin typeface="Montserrat Medium" panose="00000600000000000000" pitchFamily="2" charset="0"/>
                          <a:ea typeface="Calibri" panose="020F0502020204030204" pitchFamily="34" charset="0"/>
                          <a:cs typeface="Cordia New" panose="020B0304020202020204" pitchFamily="34" charset="-34"/>
                        </a:rPr>
                        <a:t>37,205</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b="1" spc="-50">
                          <a:effectLst/>
                          <a:latin typeface="Montserrat Medium" panose="00000600000000000000" pitchFamily="2" charset="0"/>
                          <a:ea typeface="Calibri" panose="020F0502020204030204" pitchFamily="34" charset="0"/>
                          <a:cs typeface="Cordia New" panose="020B0304020202020204" pitchFamily="34" charset="-34"/>
                        </a:rPr>
                        <a:t>13,968,609</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1.25</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471,073</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92%</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8%</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9789841"/>
                  </a:ext>
                </a:extLst>
              </a:tr>
              <a:tr h="252000">
                <a:tc>
                  <a:txBody>
                    <a:bodyPr/>
                    <a:lstStyle/>
                    <a:p>
                      <a:pPr algn="l">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Stage 2</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12,068,008</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0.98</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379,853</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2,953,598</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1.03</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b="1" spc="-50" dirty="0">
                          <a:effectLst/>
                          <a:latin typeface="Montserrat Medium" panose="00000600000000000000" pitchFamily="2" charset="0"/>
                          <a:ea typeface="Calibri" panose="020F0502020204030204" pitchFamily="34" charset="0"/>
                          <a:cs typeface="Cordia New" panose="020B0304020202020204" pitchFamily="34" charset="-34"/>
                        </a:rPr>
                        <a:t>97,874</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b="1" spc="-50" dirty="0">
                          <a:effectLst/>
                          <a:latin typeface="Montserrat Medium" panose="00000600000000000000" pitchFamily="2" charset="0"/>
                          <a:ea typeface="Calibri" panose="020F0502020204030204" pitchFamily="34" charset="0"/>
                          <a:cs typeface="Cordia New" panose="020B0304020202020204" pitchFamily="34" charset="-34"/>
                        </a:rPr>
                        <a:t>15,021,606</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1.25</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477,727</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80%</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20%</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3595659"/>
                  </a:ext>
                </a:extLst>
              </a:tr>
              <a:tr h="252000">
                <a:tc>
                  <a:txBody>
                    <a:bodyPr/>
                    <a:lstStyle/>
                    <a:p>
                      <a:pPr algn="l">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Stage 3</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4,175,920</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0.95</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127,975</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7,552,567</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1.05</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b="1" spc="-50" dirty="0">
                          <a:effectLst/>
                          <a:latin typeface="Montserrat Medium" panose="00000600000000000000" pitchFamily="2" charset="0"/>
                          <a:ea typeface="Calibri" panose="020F0502020204030204" pitchFamily="34" charset="0"/>
                          <a:cs typeface="Cordia New" panose="020B0304020202020204" pitchFamily="34" charset="-34"/>
                        </a:rPr>
                        <a:t>256,023</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b="1" spc="-50" dirty="0">
                          <a:effectLst/>
                          <a:latin typeface="Montserrat Medium" panose="00000600000000000000" pitchFamily="2" charset="0"/>
                          <a:ea typeface="Calibri" panose="020F0502020204030204" pitchFamily="34" charset="0"/>
                          <a:cs typeface="Cordia New" panose="020B0304020202020204" pitchFamily="34" charset="-34"/>
                        </a:rPr>
                        <a:t>11,728,487</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2.25</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383,998</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33%</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67%</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6457378"/>
                  </a:ext>
                </a:extLst>
              </a:tr>
              <a:tr h="252000">
                <a:tc>
                  <a:txBody>
                    <a:bodyPr/>
                    <a:lstStyle/>
                    <a:p>
                      <a:pPr algn="l">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TOTAL</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a:effectLst/>
                          <a:latin typeface="Montserrat Medium" panose="00000600000000000000" pitchFamily="2" charset="0"/>
                          <a:ea typeface="Calibri" panose="020F0502020204030204" pitchFamily="34" charset="0"/>
                          <a:cs typeface="Cordia New" panose="020B0304020202020204" pitchFamily="34" charset="-34"/>
                        </a:rPr>
                        <a:t>29,289,423</a:t>
                      </a:r>
                      <a:endParaRPr lang="en-AU" sz="120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1.00</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941,696</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11,429,280</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1.06</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effectLst/>
                          <a:latin typeface="Montserrat Medium" panose="00000600000000000000" pitchFamily="2" charset="0"/>
                          <a:ea typeface="Calibri" panose="020F0502020204030204" pitchFamily="34" charset="0"/>
                          <a:cs typeface="Cordia New" panose="020B0304020202020204" pitchFamily="34" charset="-34"/>
                        </a:rPr>
                        <a:t>391,102</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b="1" spc="-50" dirty="0">
                          <a:effectLst/>
                          <a:latin typeface="Montserrat Medium" panose="00000600000000000000" pitchFamily="2" charset="0"/>
                          <a:ea typeface="Calibri" panose="020F0502020204030204" pitchFamily="34" charset="0"/>
                          <a:cs typeface="Cordia New" panose="020B0304020202020204" pitchFamily="34" charset="-34"/>
                        </a:rPr>
                        <a:t>40,718,703</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1.02</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1,332,798</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71%</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buNone/>
                      </a:pPr>
                      <a:r>
                        <a:rPr lang="en-AU" sz="700" spc="-50" dirty="0">
                          <a:effectLst/>
                          <a:latin typeface="Montserrat Medium" panose="00000600000000000000" pitchFamily="2" charset="0"/>
                          <a:ea typeface="Calibri" panose="020F0502020204030204" pitchFamily="34" charset="0"/>
                          <a:cs typeface="Cordia New" panose="020B0304020202020204" pitchFamily="34" charset="-34"/>
                        </a:rPr>
                        <a:t>29%</a:t>
                      </a:r>
                      <a:endParaRPr lang="en-AU" sz="1200" dirty="0">
                        <a:effectLst/>
                        <a:latin typeface="Montserrat Medium" panose="00000600000000000000" pitchFamily="2" charset="0"/>
                        <a:ea typeface="Calibri" panose="020F0502020204030204" pitchFamily="34" charset="0"/>
                        <a:cs typeface="Cordia New" panose="020B0304020202020204" pitchFamily="34" charset="-34"/>
                      </a:endParaRPr>
                    </a:p>
                  </a:txBody>
                  <a:tcPr marL="17780" marR="36195"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42656199"/>
                  </a:ext>
                </a:extLst>
              </a:tr>
            </a:tbl>
          </a:graphicData>
        </a:graphic>
      </p:graphicFrame>
      <p:graphicFrame>
        <p:nvGraphicFramePr>
          <p:cNvPr id="22" name="Chart 21">
            <a:extLst>
              <a:ext uri="{FF2B5EF4-FFF2-40B4-BE49-F238E27FC236}">
                <a16:creationId xmlns:a16="http://schemas.microsoft.com/office/drawing/2014/main" id="{2D30085C-D6BF-A3B3-5181-9613DAC4344B}"/>
              </a:ext>
            </a:extLst>
          </p:cNvPr>
          <p:cNvGraphicFramePr>
            <a:graphicFrameLocks/>
          </p:cNvGraphicFramePr>
          <p:nvPr/>
        </p:nvGraphicFramePr>
        <p:xfrm>
          <a:off x="6096000" y="1600514"/>
          <a:ext cx="5637278" cy="2614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5779089"/>
      </p:ext>
    </p:extLst>
  </p:cSld>
  <p:clrMapOvr>
    <a:masterClrMapping/>
  </p:clrMapOvr>
  <mc:AlternateContent xmlns:mc="http://schemas.openxmlformats.org/markup-compatibility/2006" xmlns:p14="http://schemas.microsoft.com/office/powerpoint/2010/main">
    <mc:Choice Requires="p14">
      <p:transition p14:dur="450" advTm="45000"/>
    </mc:Choice>
    <mc:Fallback xmlns="">
      <p:transition advTm="4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C13B0-7E6D-7EFA-0B24-40A688026C1F}"/>
            </a:ext>
          </a:extLst>
        </p:cNvPr>
        <p:cNvGrpSpPr/>
        <p:nvPr/>
      </p:nvGrpSpPr>
      <p:grpSpPr>
        <a:xfrm>
          <a:off x="0" y="0"/>
          <a:ext cx="0" cy="0"/>
          <a:chOff x="0" y="0"/>
          <a:chExt cx="0" cy="0"/>
        </a:xfrm>
      </p:grpSpPr>
      <p:sp>
        <p:nvSpPr>
          <p:cNvPr id="11" name="Freeform 6">
            <a:extLst>
              <a:ext uri="{FF2B5EF4-FFF2-40B4-BE49-F238E27FC236}">
                <a16:creationId xmlns:a16="http://schemas.microsoft.com/office/drawing/2014/main" id="{FCE94EA7-F702-36C2-F4AC-F26F2347E4D0}"/>
              </a:ext>
            </a:extLst>
          </p:cNvPr>
          <p:cNvSpPr/>
          <p:nvPr/>
        </p:nvSpPr>
        <p:spPr>
          <a:xfrm>
            <a:off x="295481" y="1229855"/>
            <a:ext cx="5649701" cy="346395"/>
          </a:xfrm>
          <a:prstGeom prst="round1Rect">
            <a:avLst/>
          </a:prstGeom>
          <a:solidFill>
            <a:srgbClr val="1E3363"/>
          </a:solidFill>
        </p:spPr>
        <p:txBody>
          <a:bodyPr lIns="288000" anchor="ctr"/>
          <a:lstStyle/>
          <a:p>
            <a:endParaRPr lang="en-AU" sz="1950" b="1" dirty="0">
              <a:solidFill>
                <a:srgbClr val="FFFFFF"/>
              </a:solidFill>
              <a:latin typeface="Montserrat Bold"/>
            </a:endParaRPr>
          </a:p>
        </p:txBody>
      </p:sp>
      <p:graphicFrame>
        <p:nvGraphicFramePr>
          <p:cNvPr id="8" name="Table 7">
            <a:extLst>
              <a:ext uri="{FF2B5EF4-FFF2-40B4-BE49-F238E27FC236}">
                <a16:creationId xmlns:a16="http://schemas.microsoft.com/office/drawing/2014/main" id="{73A7341A-6017-677D-9C35-7F65FDDD43B4}"/>
              </a:ext>
            </a:extLst>
          </p:cNvPr>
          <p:cNvGraphicFramePr>
            <a:graphicFrameLocks noGrp="1"/>
          </p:cNvGraphicFramePr>
          <p:nvPr/>
        </p:nvGraphicFramePr>
        <p:xfrm>
          <a:off x="295481" y="1254785"/>
          <a:ext cx="5649703" cy="3274626"/>
        </p:xfrm>
        <a:graphic>
          <a:graphicData uri="http://schemas.openxmlformats.org/drawingml/2006/table">
            <a:tbl>
              <a:tblPr firstRow="1" firstCol="1" bandRow="1"/>
              <a:tblGrid>
                <a:gridCol w="3724166">
                  <a:extLst>
                    <a:ext uri="{9D8B030D-6E8A-4147-A177-3AD203B41FA5}">
                      <a16:colId xmlns:a16="http://schemas.microsoft.com/office/drawing/2014/main" val="1831421286"/>
                    </a:ext>
                  </a:extLst>
                </a:gridCol>
                <a:gridCol w="863342">
                  <a:extLst>
                    <a:ext uri="{9D8B030D-6E8A-4147-A177-3AD203B41FA5}">
                      <a16:colId xmlns:a16="http://schemas.microsoft.com/office/drawing/2014/main" val="1889379919"/>
                    </a:ext>
                  </a:extLst>
                </a:gridCol>
                <a:gridCol w="1062195">
                  <a:extLst>
                    <a:ext uri="{9D8B030D-6E8A-4147-A177-3AD203B41FA5}">
                      <a16:colId xmlns:a16="http://schemas.microsoft.com/office/drawing/2014/main" val="1111020105"/>
                    </a:ext>
                  </a:extLst>
                </a:gridCol>
              </a:tblGrid>
              <a:tr h="326226">
                <a:tc>
                  <a:txBody>
                    <a:bodyPr/>
                    <a:lstStyle/>
                    <a:p>
                      <a:pPr algn="l"/>
                      <a:r>
                        <a:rPr lang="en-AU"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Physicals (±</a:t>
                      </a:r>
                      <a:r>
                        <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 </a:t>
                      </a:r>
                      <a:r>
                        <a:rPr lang="en-AU" sz="1100" b="1"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35%)</a:t>
                      </a:r>
                      <a:endParaRPr lang="en-AU" sz="11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b="1"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UoM</a:t>
                      </a:r>
                      <a:endParaRPr lang="en-AU" sz="110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100" b="1" kern="12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rPr>
                        <a:t>Outcome</a:t>
                      </a:r>
                      <a:endParaRPr lang="en-AU" sz="1100" b="1" kern="1200" cap="all" baseline="0" dirty="0">
                        <a:solidFill>
                          <a:schemeClr val="bg1"/>
                        </a:solidFill>
                        <a:effectLst/>
                        <a:latin typeface="Montserrat" panose="00000500000000000000" pitchFamily="50" charset="0"/>
                        <a:ea typeface="Open Sans" panose="020B0606030504020204" pitchFamily="34" charset="0"/>
                        <a:cs typeface="Open Sans" panose="020B0606030504020204" pitchFamily="34" charset="0"/>
                      </a:endParaRPr>
                    </a:p>
                  </a:txBody>
                  <a:tcPr marL="46377" marR="46377"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7092001"/>
                  </a:ext>
                </a:extLst>
              </a:tr>
              <a:tr h="327600">
                <a:tc>
                  <a:txBody>
                    <a:bodyPr/>
                    <a:lstStyle/>
                    <a:p>
                      <a:pPr algn="l">
                        <a:buNone/>
                      </a:pPr>
                      <a:r>
                        <a:rPr lang="en-AU" sz="1000" dirty="0">
                          <a:solidFill>
                            <a:srgbClr val="000000"/>
                          </a:solidFill>
                          <a:effectLst/>
                          <a:latin typeface="Montserrat" panose="00000500000000000000" pitchFamily="50" charset="0"/>
                          <a:ea typeface="Times New Roman" panose="02020603050405020304" pitchFamily="18" charset="0"/>
                          <a:cs typeface="Calibri" panose="020F0502020204030204" pitchFamily="34" charset="0"/>
                        </a:rPr>
                        <a:t>Ore tonnage</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Times New Roman" panose="02020603050405020304" pitchFamily="18" charset="0"/>
                          <a:cs typeface="Calibri" panose="020F0502020204030204" pitchFamily="34" charset="0"/>
                        </a:rPr>
                        <a:t>Mt</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solidFill>
                            <a:srgbClr val="000000"/>
                          </a:solidFill>
                          <a:effectLst/>
                          <a:latin typeface="Montserrat" panose="00000500000000000000" pitchFamily="50" charset="0"/>
                          <a:ea typeface="Times New Roman" panose="02020603050405020304" pitchFamily="18" charset="0"/>
                          <a:cs typeface="Calibri" panose="020F0502020204030204" pitchFamily="34" charset="0"/>
                        </a:rPr>
                        <a:t>40.7</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076841"/>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Gold grade</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g/t</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1.02</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862025"/>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Contained ounces </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Moz</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1.33</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58795"/>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Plant throughput</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Mtpa</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3.0</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9730741"/>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Evaluation period (excluding pre-strip)</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years</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13.5</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2358517"/>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Strip ratio</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err="1">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waste:ore</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8.0:1</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143698"/>
                  </a:ext>
                </a:extLst>
              </a:tr>
              <a:tr h="327600">
                <a:tc>
                  <a:txBody>
                    <a:bodyPr/>
                    <a:lstStyle/>
                    <a:p>
                      <a:pPr algn="l">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Process gold recovery (life of mine average)</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dirty="0">
                          <a:effectLst/>
                          <a:latin typeface="Montserrat" panose="00000500000000000000" pitchFamily="50" charset="0"/>
                          <a:ea typeface="Calibri" panose="020F0502020204030204" pitchFamily="34" charset="0"/>
                          <a:cs typeface="Cordia New" panose="020B0304020202020204" pitchFamily="34" charset="-34"/>
                        </a:rPr>
                        <a:t>94.5</a:t>
                      </a:r>
                      <a:endParaRPr lang="en-AU" sz="1200"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1749949"/>
                  </a:ext>
                </a:extLst>
              </a:tr>
              <a:tr h="327600">
                <a:tc>
                  <a:txBody>
                    <a:bodyPr/>
                    <a:lstStyle/>
                    <a:p>
                      <a:pPr algn="l">
                        <a:buNone/>
                      </a:pPr>
                      <a:r>
                        <a:rPr lang="en-AU" sz="1000" b="1" dirty="0">
                          <a:effectLst/>
                          <a:latin typeface="Montserrat" panose="00000500000000000000" pitchFamily="50" charset="0"/>
                          <a:ea typeface="Calibri" panose="020F0502020204030204" pitchFamily="34" charset="0"/>
                          <a:cs typeface="Cordia New" panose="020B0304020202020204" pitchFamily="34" charset="-34"/>
                        </a:rPr>
                        <a:t>Process production (total evaluation period)</a:t>
                      </a:r>
                      <a:endParaRPr lang="en-AU" sz="1200" b="1"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Moz</a:t>
                      </a:r>
                      <a:endParaRPr lang="en-AU" sz="120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b="1" dirty="0">
                          <a:effectLst/>
                          <a:latin typeface="Montserrat" panose="00000500000000000000" pitchFamily="50" charset="0"/>
                          <a:ea typeface="Calibri" panose="020F0502020204030204" pitchFamily="34" charset="0"/>
                          <a:cs typeface="Cordia New" panose="020B0304020202020204" pitchFamily="34" charset="-34"/>
                        </a:rPr>
                        <a:t>1.26</a:t>
                      </a:r>
                      <a:endParaRPr lang="en-AU" sz="1200" b="1"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247062"/>
                  </a:ext>
                </a:extLst>
              </a:tr>
              <a:tr h="327600">
                <a:tc>
                  <a:txBody>
                    <a:bodyPr/>
                    <a:lstStyle/>
                    <a:p>
                      <a:pPr algn="l">
                        <a:buNone/>
                      </a:pPr>
                      <a:r>
                        <a:rPr lang="en-AU" sz="1000" b="1" dirty="0">
                          <a:effectLst/>
                          <a:latin typeface="Montserrat" panose="00000500000000000000" pitchFamily="50" charset="0"/>
                          <a:ea typeface="Calibri" panose="020F0502020204030204" pitchFamily="34" charset="0"/>
                          <a:cs typeface="Cordia New" panose="020B0304020202020204" pitchFamily="34" charset="-34"/>
                        </a:rPr>
                        <a:t>Process production (average annual steady state)</a:t>
                      </a:r>
                      <a:endParaRPr lang="en-AU" sz="1200" b="1"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AU" sz="1000" b="0" dirty="0" err="1">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koz</a:t>
                      </a:r>
                      <a:r>
                        <a:rPr lang="en-AU" sz="1000" b="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rPr>
                        <a:t> pa</a:t>
                      </a:r>
                      <a:endParaRPr lang="en-AU" sz="1200" b="0" dirty="0">
                        <a:solidFill>
                          <a:schemeClr val="tx1">
                            <a:lumMod val="50000"/>
                            <a:lumOff val="50000"/>
                          </a:schemeClr>
                        </a:solidFill>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buNone/>
                      </a:pPr>
                      <a:r>
                        <a:rPr lang="en-AU" sz="1000" b="1" dirty="0">
                          <a:effectLst/>
                          <a:latin typeface="Montserrat" panose="00000500000000000000" pitchFamily="50" charset="0"/>
                          <a:ea typeface="Calibri" panose="020F0502020204030204" pitchFamily="34" charset="0"/>
                          <a:cs typeface="Cordia New" panose="020B0304020202020204" pitchFamily="34" charset="-34"/>
                        </a:rPr>
                        <a:t>111</a:t>
                      </a:r>
                      <a:endParaRPr lang="en-AU" sz="1200" b="1" dirty="0">
                        <a:effectLst/>
                        <a:latin typeface="Montserrat" panose="00000500000000000000" pitchFamily="50" charset="0"/>
                        <a:ea typeface="Calibri" panose="020F0502020204030204" pitchFamily="34" charset="0"/>
                        <a:cs typeface="Cordia New" panose="020B0304020202020204" pitchFamily="34" charset="-3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036460"/>
                  </a:ext>
                </a:extLst>
              </a:tr>
            </a:tbl>
          </a:graphicData>
        </a:graphic>
      </p:graphicFrame>
      <p:sp>
        <p:nvSpPr>
          <p:cNvPr id="9" name="AutoShape 17">
            <a:extLst>
              <a:ext uri="{FF2B5EF4-FFF2-40B4-BE49-F238E27FC236}">
                <a16:creationId xmlns:a16="http://schemas.microsoft.com/office/drawing/2014/main" id="{187635DB-19CD-CA27-E88E-42DE6D016B3E}"/>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14" name="TextBox 26">
            <a:extLst>
              <a:ext uri="{FF2B5EF4-FFF2-40B4-BE49-F238E27FC236}">
                <a16:creationId xmlns:a16="http://schemas.microsoft.com/office/drawing/2014/main" id="{77C0C987-1C67-1D8C-7E0F-DC415B243F83}"/>
              </a:ext>
            </a:extLst>
          </p:cNvPr>
          <p:cNvSpPr txBox="1"/>
          <p:nvPr/>
        </p:nvSpPr>
        <p:spPr>
          <a:xfrm>
            <a:off x="293995" y="168777"/>
            <a:ext cx="9393685"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DETAILED PHYSICAL OUTCOMES</a:t>
            </a:r>
          </a:p>
        </p:txBody>
      </p:sp>
      <p:sp>
        <p:nvSpPr>
          <p:cNvPr id="15" name="TextBox 50">
            <a:extLst>
              <a:ext uri="{FF2B5EF4-FFF2-40B4-BE49-F238E27FC236}">
                <a16:creationId xmlns:a16="http://schemas.microsoft.com/office/drawing/2014/main" id="{94D826DB-6DE2-B1F2-19D9-4C7CF93B61E9}"/>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INITIAL PROJECT DELIVERS 1.26 Moz GOLD PRODUCTION</a:t>
            </a:r>
          </a:p>
        </p:txBody>
      </p:sp>
      <p:sp>
        <p:nvSpPr>
          <p:cNvPr id="17" name="Slide Number Placeholder 3">
            <a:extLst>
              <a:ext uri="{FF2B5EF4-FFF2-40B4-BE49-F238E27FC236}">
                <a16:creationId xmlns:a16="http://schemas.microsoft.com/office/drawing/2014/main" id="{DACC6039-8AF4-25E8-0992-3CB1C96FDAED}"/>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31</a:t>
            </a:fld>
            <a:endParaRPr lang="en-AU" dirty="0"/>
          </a:p>
        </p:txBody>
      </p:sp>
      <p:sp>
        <p:nvSpPr>
          <p:cNvPr id="18" name="TextBox 17">
            <a:extLst>
              <a:ext uri="{FF2B5EF4-FFF2-40B4-BE49-F238E27FC236}">
                <a16:creationId xmlns:a16="http://schemas.microsoft.com/office/drawing/2014/main" id="{B0305B4F-17D3-568E-1FEC-ABA371A8183B}"/>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5" name="TextBox 33">
            <a:extLst>
              <a:ext uri="{FF2B5EF4-FFF2-40B4-BE49-F238E27FC236}">
                <a16:creationId xmlns:a16="http://schemas.microsoft.com/office/drawing/2014/main" id="{566133D8-164B-42F8-BB20-F94AD506EDD9}"/>
              </a:ext>
            </a:extLst>
          </p:cNvPr>
          <p:cNvSpPr txBox="1"/>
          <p:nvPr/>
        </p:nvSpPr>
        <p:spPr>
          <a:xfrm>
            <a:off x="244368" y="6284206"/>
            <a:ext cx="7713488" cy="483040"/>
          </a:xfrm>
          <a:prstGeom prst="rect">
            <a:avLst/>
          </a:prstGeom>
        </p:spPr>
        <p:txBody>
          <a:bodyPr lIns="0" tIns="0" rIns="0" bIns="0" rtlCol="0" anchor="b"/>
          <a:lstStyle/>
          <a:p>
            <a:r>
              <a:rPr lang="en-US" sz="667" dirty="0">
                <a:solidFill>
                  <a:srgbClr val="A0A1A0"/>
                </a:solidFill>
                <a:latin typeface="Montserrat"/>
                <a:ea typeface="Montserrat"/>
                <a:cs typeface="Montserrat"/>
                <a:sym typeface="Montserrat"/>
              </a:rPr>
              <a:t>Refer to ASX announcement dated 11 September 2025. Tesoro Gold Limited confirms that it is not aware of any new information or data that materially affects the information included in that release. All material assumptions and technical parameters underpinning that release continue to apply and have not materially changed. </a:t>
            </a:r>
          </a:p>
          <a:p>
            <a:pPr marL="228600" indent="-228600">
              <a:buAutoNum type="arabicPeriod"/>
            </a:pPr>
            <a:endParaRPr lang="en-US" sz="667" dirty="0">
              <a:solidFill>
                <a:srgbClr val="A0A1A0"/>
              </a:solidFill>
              <a:latin typeface="Montserrat"/>
              <a:ea typeface="Montserrat"/>
              <a:cs typeface="Montserrat"/>
              <a:sym typeface="Montserrat"/>
            </a:endParaRPr>
          </a:p>
        </p:txBody>
      </p:sp>
      <p:graphicFrame>
        <p:nvGraphicFramePr>
          <p:cNvPr id="7" name="Chart 6">
            <a:extLst>
              <a:ext uri="{FF2B5EF4-FFF2-40B4-BE49-F238E27FC236}">
                <a16:creationId xmlns:a16="http://schemas.microsoft.com/office/drawing/2014/main" id="{055BD82A-6254-D2D5-C8D0-845D8CC0BDF3}"/>
              </a:ext>
            </a:extLst>
          </p:cNvPr>
          <p:cNvGraphicFramePr>
            <a:graphicFrameLocks/>
          </p:cNvGraphicFramePr>
          <p:nvPr/>
        </p:nvGraphicFramePr>
        <p:xfrm>
          <a:off x="6102539" y="1576250"/>
          <a:ext cx="5635034" cy="4575654"/>
        </p:xfrm>
        <a:graphic>
          <a:graphicData uri="http://schemas.openxmlformats.org/drawingml/2006/chart">
            <c:chart xmlns:c="http://schemas.openxmlformats.org/drawingml/2006/chart" xmlns:r="http://schemas.openxmlformats.org/officeDocument/2006/relationships" r:id="rId3"/>
          </a:graphicData>
        </a:graphic>
      </p:graphicFrame>
      <p:sp>
        <p:nvSpPr>
          <p:cNvPr id="10" name="Freeform 6">
            <a:extLst>
              <a:ext uri="{FF2B5EF4-FFF2-40B4-BE49-F238E27FC236}">
                <a16:creationId xmlns:a16="http://schemas.microsoft.com/office/drawing/2014/main" id="{316A5487-0E6C-B060-7CE5-0ACF6C58001D}"/>
              </a:ext>
            </a:extLst>
          </p:cNvPr>
          <p:cNvSpPr/>
          <p:nvPr/>
        </p:nvSpPr>
        <p:spPr>
          <a:xfrm>
            <a:off x="6102540" y="1229855"/>
            <a:ext cx="5649701" cy="346395"/>
          </a:xfrm>
          <a:prstGeom prst="round1Rect">
            <a:avLst/>
          </a:prstGeom>
          <a:solidFill>
            <a:srgbClr val="1E3363"/>
          </a:solidFill>
        </p:spPr>
        <p:txBody>
          <a:bodyPr lIns="108000" anchor="ctr"/>
          <a:lstStyle/>
          <a:p>
            <a:r>
              <a:rPr lang="en-AU" sz="1100" b="1" cap="all" dirty="0">
                <a:solidFill>
                  <a:schemeClr val="bg1"/>
                </a:solidFill>
                <a:latin typeface="Montserrat" panose="00000500000000000000" pitchFamily="50" charset="0"/>
                <a:ea typeface="Open Sans" panose="020B0606030504020204" pitchFamily="34" charset="0"/>
                <a:cs typeface="Open Sans" panose="020B0606030504020204" pitchFamily="34" charset="0"/>
              </a:rPr>
              <a:t>ANNUAL PRODUCTION OUNCES and head grade</a:t>
            </a:r>
          </a:p>
        </p:txBody>
      </p:sp>
      <p:sp>
        <p:nvSpPr>
          <p:cNvPr id="12" name="Freeform 6">
            <a:extLst>
              <a:ext uri="{FF2B5EF4-FFF2-40B4-BE49-F238E27FC236}">
                <a16:creationId xmlns:a16="http://schemas.microsoft.com/office/drawing/2014/main" id="{D19F2438-CA37-687A-587D-6833550F00A6}"/>
              </a:ext>
            </a:extLst>
          </p:cNvPr>
          <p:cNvSpPr/>
          <p:nvPr/>
        </p:nvSpPr>
        <p:spPr>
          <a:xfrm>
            <a:off x="295483" y="3877340"/>
            <a:ext cx="5649699" cy="651229"/>
          </a:xfrm>
          <a:prstGeom prst="round1Rect">
            <a:avLst/>
          </a:prstGeom>
          <a:noFill/>
          <a:ln w="28575">
            <a:solidFill>
              <a:srgbClr val="26439C"/>
            </a:solidFill>
          </a:ln>
        </p:spPr>
        <p:txBody>
          <a:bodyPr lIns="288000" anchor="ctr"/>
          <a:lstStyle/>
          <a:p>
            <a:endParaRPr lang="en-AU" sz="1950" b="1" dirty="0">
              <a:solidFill>
                <a:srgbClr val="FFFFFF"/>
              </a:solidFill>
              <a:latin typeface="Montserrat Bold"/>
            </a:endParaRPr>
          </a:p>
        </p:txBody>
      </p:sp>
    </p:spTree>
    <p:extLst>
      <p:ext uri="{BB962C8B-B14F-4D97-AF65-F5344CB8AC3E}">
        <p14:creationId xmlns:p14="http://schemas.microsoft.com/office/powerpoint/2010/main" val="723074936"/>
      </p:ext>
    </p:extLst>
  </p:cSld>
  <p:clrMapOvr>
    <a:masterClrMapping/>
  </p:clrMapOvr>
  <mc:AlternateContent xmlns:mc="http://schemas.openxmlformats.org/markup-compatibility/2006" xmlns:p14="http://schemas.microsoft.com/office/powerpoint/2010/main">
    <mc:Choice Requires="p14">
      <p:transition p14:dur="450" advTm="45000"/>
    </mc:Choice>
    <mc:Fallback xmlns="">
      <p:transition advTm="4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with dirt roads and mountains&#10;&#10;Description automatically generated">
            <a:extLst>
              <a:ext uri="{FF2B5EF4-FFF2-40B4-BE49-F238E27FC236}">
                <a16:creationId xmlns:a16="http://schemas.microsoft.com/office/drawing/2014/main" id="{0533FFDE-8EBE-4B2A-013D-D970871F43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25" name="Title 1">
            <a:extLst>
              <a:ext uri="{FF2B5EF4-FFF2-40B4-BE49-F238E27FC236}">
                <a16:creationId xmlns:a16="http://schemas.microsoft.com/office/drawing/2014/main" id="{35F6DE36-79C2-4A79-697D-1151A6D781EE}"/>
              </a:ext>
            </a:extLst>
          </p:cNvPr>
          <p:cNvSpPr txBox="1">
            <a:spLocks/>
          </p:cNvSpPr>
          <p:nvPr/>
        </p:nvSpPr>
        <p:spPr>
          <a:xfrm>
            <a:off x="457208" y="5815606"/>
            <a:ext cx="2190651" cy="244800"/>
          </a:xfrm>
          <a:prstGeom prst="rect">
            <a:avLst/>
          </a:prstGeom>
          <a:ln>
            <a:noFill/>
          </a:ln>
        </p:spPr>
        <p:txBody>
          <a:bodyPr vert="horz" lIns="252000" tIns="0" rIns="91440" bIns="0" rtlCol="0" anchor="t">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sz="1400" cap="all" spc="13" dirty="0">
                <a:solidFill>
                  <a:srgbClr val="B72C31"/>
                </a:solidFill>
                <a:latin typeface="Montserrat" panose="00000500000000000000" pitchFamily="50" charset="0"/>
                <a:ea typeface="+mn-ea"/>
                <a:cs typeface="+mn-cs"/>
              </a:rPr>
              <a:t>JULY  2025</a:t>
            </a:r>
          </a:p>
        </p:txBody>
      </p:sp>
      <p:sp>
        <p:nvSpPr>
          <p:cNvPr id="26" name="Title 1">
            <a:extLst>
              <a:ext uri="{FF2B5EF4-FFF2-40B4-BE49-F238E27FC236}">
                <a16:creationId xmlns:a16="http://schemas.microsoft.com/office/drawing/2014/main" id="{D4FB13A2-4218-F6CA-BD9F-08E786B01F2F}"/>
              </a:ext>
            </a:extLst>
          </p:cNvPr>
          <p:cNvSpPr txBox="1">
            <a:spLocks/>
          </p:cNvSpPr>
          <p:nvPr/>
        </p:nvSpPr>
        <p:spPr>
          <a:xfrm>
            <a:off x="457209" y="6163519"/>
            <a:ext cx="4815067" cy="245403"/>
          </a:xfrm>
          <a:prstGeom prst="rect">
            <a:avLst/>
          </a:prstGeom>
          <a:ln>
            <a:noFill/>
          </a:ln>
        </p:spPr>
        <p:txBody>
          <a:bodyPr vert="horz" lIns="252000" tIns="0" rIns="91440" bIns="0" rtlCol="0" anchor="t">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sz="1400" dirty="0">
                <a:solidFill>
                  <a:srgbClr val="231F20"/>
                </a:solidFill>
                <a:latin typeface="Montserrat" panose="00000500000000000000" pitchFamily="2" charset="0"/>
              </a:rPr>
              <a:t>ASX:TSO | OTCQB:TSORF | FSE:5D7</a:t>
            </a:r>
          </a:p>
        </p:txBody>
      </p:sp>
    </p:spTree>
    <p:extLst>
      <p:ext uri="{BB962C8B-B14F-4D97-AF65-F5344CB8AC3E}">
        <p14:creationId xmlns:p14="http://schemas.microsoft.com/office/powerpoint/2010/main" val="3223021867"/>
      </p:ext>
    </p:extLst>
  </p:cSld>
  <p:clrMapOvr>
    <a:masterClrMapping/>
  </p:clrMapOvr>
  <mc:AlternateContent xmlns:mc="http://schemas.openxmlformats.org/markup-compatibility/2006" xmlns:p14="http://schemas.microsoft.com/office/powerpoint/2010/main">
    <mc:Choice Requires="p14">
      <p:transition p14:dur="200" advTm="15000"/>
    </mc:Choice>
    <mc:Fallback xmlns="">
      <p:transition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070-1CEC-7C5A-D448-64D4471B4FB4}"/>
            </a:ext>
          </a:extLst>
        </p:cNvPr>
        <p:cNvGrpSpPr/>
        <p:nvPr/>
      </p:nvGrpSpPr>
      <p:grpSpPr>
        <a:xfrm>
          <a:off x="0" y="0"/>
          <a:ext cx="0" cy="0"/>
          <a:chOff x="0" y="0"/>
          <a:chExt cx="0" cy="0"/>
        </a:xfrm>
      </p:grpSpPr>
      <p:pic>
        <p:nvPicPr>
          <p:cNvPr id="26" name="Picture 6">
            <a:extLst>
              <a:ext uri="{FF2B5EF4-FFF2-40B4-BE49-F238E27FC236}">
                <a16:creationId xmlns:a16="http://schemas.microsoft.com/office/drawing/2014/main" id="{0B349CBF-6F72-A735-7621-17D88EC6BE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83240" y="119782"/>
            <a:ext cx="1242061" cy="931546"/>
          </a:xfrm>
          <a:prstGeom prst="rect">
            <a:avLst/>
          </a:prstGeom>
        </p:spPr>
      </p:pic>
      <p:sp>
        <p:nvSpPr>
          <p:cNvPr id="2" name="Slide Number Placeholder 1">
            <a:extLst>
              <a:ext uri="{FF2B5EF4-FFF2-40B4-BE49-F238E27FC236}">
                <a16:creationId xmlns:a16="http://schemas.microsoft.com/office/drawing/2014/main" id="{081B5705-BBAA-1628-BEDD-75E0EDB5A4BF}"/>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5</a:t>
            </a:fld>
            <a:endParaRPr lang="en-AU" dirty="0"/>
          </a:p>
        </p:txBody>
      </p:sp>
      <p:sp>
        <p:nvSpPr>
          <p:cNvPr id="4" name="TextBox 3">
            <a:extLst>
              <a:ext uri="{FF2B5EF4-FFF2-40B4-BE49-F238E27FC236}">
                <a16:creationId xmlns:a16="http://schemas.microsoft.com/office/drawing/2014/main" id="{65952139-B97A-7E68-260F-F697645E9F8D}"/>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5" name="AutoShape 17">
            <a:extLst>
              <a:ext uri="{FF2B5EF4-FFF2-40B4-BE49-F238E27FC236}">
                <a16:creationId xmlns:a16="http://schemas.microsoft.com/office/drawing/2014/main" id="{05172ABB-A835-D05B-97EF-8FA1FE501681}"/>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33" name="TextBox 26">
            <a:extLst>
              <a:ext uri="{FF2B5EF4-FFF2-40B4-BE49-F238E27FC236}">
                <a16:creationId xmlns:a16="http://schemas.microsoft.com/office/drawing/2014/main" id="{9B93C99C-5044-B001-764F-402595FAF8E3}"/>
              </a:ext>
            </a:extLst>
          </p:cNvPr>
          <p:cNvSpPr txBox="1"/>
          <p:nvPr/>
        </p:nvSpPr>
        <p:spPr>
          <a:xfrm>
            <a:off x="293995" y="168777"/>
            <a:ext cx="11053709" cy="571653"/>
          </a:xfrm>
          <a:prstGeom prst="rect">
            <a:avLst/>
          </a:prstGeom>
        </p:spPr>
        <p:txBody>
          <a:bodyPr lIns="0" tIns="0" rIns="0" bIns="0" rtlCol="0" anchor="ctr"/>
          <a:lstStyle/>
          <a:p>
            <a:pPr>
              <a:lnSpc>
                <a:spcPts val="3360"/>
              </a:lnSpc>
            </a:pPr>
            <a:r>
              <a:rPr lang="en-GB" sz="2800" b="1" dirty="0">
                <a:solidFill>
                  <a:srgbClr val="1E3363"/>
                </a:solidFill>
                <a:latin typeface="Montserrat Bold"/>
                <a:ea typeface="Montserrat Bold"/>
                <a:cs typeface="Montserrat Bold"/>
                <a:sym typeface="Montserrat Bold"/>
              </a:rPr>
              <a:t>MULTIPLE </a:t>
            </a:r>
            <a:r>
              <a:rPr lang="en-SG" sz="2800" b="1" dirty="0">
                <a:solidFill>
                  <a:srgbClr val="1E3363"/>
                </a:solidFill>
                <a:latin typeface="Montserrat Bold"/>
                <a:ea typeface="Montserrat Bold"/>
                <a:cs typeface="Montserrat Bold"/>
                <a:sym typeface="Montserrat Bold"/>
              </a:rPr>
              <a:t>&gt;100 GRAM-METRE INTERCEPTS</a:t>
            </a:r>
            <a:endParaRPr lang="en-GB" sz="2800" b="1" dirty="0">
              <a:solidFill>
                <a:srgbClr val="1E3363"/>
              </a:solidFill>
              <a:latin typeface="Montserrat Bold"/>
              <a:ea typeface="Montserrat Bold"/>
              <a:cs typeface="Montserrat Bold"/>
              <a:sym typeface="Montserrat Bold"/>
            </a:endParaRPr>
          </a:p>
        </p:txBody>
      </p:sp>
      <p:sp>
        <p:nvSpPr>
          <p:cNvPr id="34" name="TextBox 50">
            <a:extLst>
              <a:ext uri="{FF2B5EF4-FFF2-40B4-BE49-F238E27FC236}">
                <a16:creationId xmlns:a16="http://schemas.microsoft.com/office/drawing/2014/main" id="{5B4B8892-5B78-DFB6-5569-E489359EA0EB}"/>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UNLOCKING A NEW GOLD PROVINCE</a:t>
            </a:r>
          </a:p>
        </p:txBody>
      </p:sp>
      <p:sp>
        <p:nvSpPr>
          <p:cNvPr id="7" name="Rectangle 6">
            <a:extLst>
              <a:ext uri="{FF2B5EF4-FFF2-40B4-BE49-F238E27FC236}">
                <a16:creationId xmlns:a16="http://schemas.microsoft.com/office/drawing/2014/main" id="{A2C3804C-2AAB-78F4-1EF2-566E0AD5427A}"/>
              </a:ext>
            </a:extLst>
          </p:cNvPr>
          <p:cNvSpPr/>
          <p:nvPr/>
        </p:nvSpPr>
        <p:spPr>
          <a:xfrm>
            <a:off x="84221" y="977924"/>
            <a:ext cx="12107779" cy="4491412"/>
          </a:xfrm>
          <a:prstGeom prst="rect">
            <a:avLst/>
          </a:prstGeom>
        </p:spPr>
        <p:txBody>
          <a:bodyPr wrap="square">
            <a:noAutofit/>
          </a:bodyPr>
          <a:lstStyle/>
          <a:p>
            <a:pPr marL="342900" indent="-342900">
              <a:spcAft>
                <a:spcPts val="1200"/>
              </a:spcAft>
              <a:buClr>
                <a:srgbClr val="1E439B"/>
              </a:buClr>
              <a:buSzPct val="125000"/>
              <a:buFont typeface="+mj-lt"/>
              <a:buAutoNum type="arabicPeriod"/>
            </a:pPr>
            <a:endParaRPr lang="fr-FR" b="1" spc="1" dirty="0">
              <a:latin typeface="Montserrat" panose="00000500000000000000" pitchFamily="50" charset="0"/>
            </a:endParaRP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ZDDH0297: 434.60m @ 1.22g/t Au; incl. 89.95m @ 3.07g/t Au, incl. 20.80m @ 9.19g/t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ZDDH0394: 46.67m @ 11.86g/t Au; incl. 22.25m @ 23.66g/t Au, incl. 0.50m @ 924g/t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ZDDH0025: 121.55m @ 1.32g/t Au; incl. 12.27m @ 4.98g/t Au, incl. 4.70m @ 10.69g/t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ZDDH0356: 132.18m @ 1.28g/t Au, incl. 32.20m @ 3.28g/t Au, incl. 3.25m @ 12.64g/t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ZDDH0378A: 63.97m @ 1.26g/t Au; incl. 9.34m @ 6.60g/t Au; incl. 4.00m @ 13.74g/t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ZDDH0288: 63.93m @ 7.61g/t Au; incl. 7.00m @ 66.10g/t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ZDDH0154: 67.00m @ 3.44g/t Au; incl. 13.50m @ 15.84g/t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ZDDH0290: 63.60m @ 2.89g/t Au; incl. 10.60m @ 14.34g/t Au;</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ZDDH0338: 1.80m @ 77.15g/t Au; incl. 0.8m @ 173.00g/t Au; and</a:t>
            </a:r>
          </a:p>
          <a:p>
            <a:pPr marL="342900" indent="-342900">
              <a:spcAft>
                <a:spcPts val="1200"/>
              </a:spcAft>
              <a:buClr>
                <a:srgbClr val="1E439B"/>
              </a:buClr>
              <a:buSzPct val="125000"/>
              <a:buFont typeface="+mj-lt"/>
              <a:buAutoNum type="arabicPeriod"/>
            </a:pPr>
            <a:r>
              <a:rPr lang="fr-FR" sz="2000" b="1" spc="1" dirty="0">
                <a:latin typeface="Montserrat" panose="00000500000000000000" pitchFamily="50" charset="0"/>
              </a:rPr>
              <a:t>ZDDH0351: 58.70m @ 2.10g/t Au; incl. 7.50m @ 12.42g/t Au.</a:t>
            </a:r>
          </a:p>
        </p:txBody>
      </p:sp>
      <p:sp>
        <p:nvSpPr>
          <p:cNvPr id="6" name="TextBox 5">
            <a:extLst>
              <a:ext uri="{FF2B5EF4-FFF2-40B4-BE49-F238E27FC236}">
                <a16:creationId xmlns:a16="http://schemas.microsoft.com/office/drawing/2014/main" id="{26041274-34A3-BBC4-947C-860DF67E574B}"/>
              </a:ext>
            </a:extLst>
          </p:cNvPr>
          <p:cNvSpPr txBox="1"/>
          <p:nvPr/>
        </p:nvSpPr>
        <p:spPr>
          <a:xfrm>
            <a:off x="247220" y="6302384"/>
            <a:ext cx="9289971" cy="338554"/>
          </a:xfrm>
          <a:prstGeom prst="rect">
            <a:avLst/>
          </a:prstGeom>
          <a:noFill/>
        </p:spPr>
        <p:txBody>
          <a:bodyPr wrap="square" rtlCol="0" anchor="b">
            <a:spAutoFit/>
          </a:bodyPr>
          <a:lstStyle/>
          <a:p>
            <a:r>
              <a:rPr lang="en-GB" sz="800" dirty="0">
                <a:solidFill>
                  <a:srgbClr val="A0A1A0"/>
                </a:solidFill>
                <a:latin typeface="Montserrat" panose="00000500000000000000" pitchFamily="2" charset="0"/>
              </a:rPr>
              <a:t>Refer ASX announcements, 28 October 2024 (349A), 31 August 2022, (288 &amp; 290) 30 March 2022, (011), 27 May 2020 (025), 4 September 2020 (031), 4 November 2020 (049), 22 December 2020 (069), 11 January 2021 (075), 5 August 2021 (154), 8 November 2022 (309), 16 January 2025 (351, 356), 30 June 2025 (378A), 13 June 2024 (338).</a:t>
            </a:r>
            <a:endParaRPr lang="en-AU" sz="800" dirty="0">
              <a:solidFill>
                <a:srgbClr val="A0A1A0"/>
              </a:solidFill>
              <a:latin typeface="Montserrat" panose="00000500000000000000" pitchFamily="2" charset="0"/>
            </a:endParaRPr>
          </a:p>
        </p:txBody>
      </p:sp>
      <p:sp>
        <p:nvSpPr>
          <p:cNvPr id="10" name="TextBox 9">
            <a:extLst>
              <a:ext uri="{FF2B5EF4-FFF2-40B4-BE49-F238E27FC236}">
                <a16:creationId xmlns:a16="http://schemas.microsoft.com/office/drawing/2014/main" id="{675042F7-D068-DD43-3020-0755257A3E28}"/>
              </a:ext>
            </a:extLst>
          </p:cNvPr>
          <p:cNvSpPr txBox="1"/>
          <p:nvPr/>
        </p:nvSpPr>
        <p:spPr>
          <a:xfrm>
            <a:off x="9574306" y="294759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82965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3363"/>
        </a:solidFill>
        <a:effectLst/>
      </p:bgPr>
    </p:bg>
    <p:spTree>
      <p:nvGrpSpPr>
        <p:cNvPr id="1" name=""/>
        <p:cNvGrpSpPr/>
        <p:nvPr/>
      </p:nvGrpSpPr>
      <p:grpSpPr>
        <a:xfrm>
          <a:off x="0" y="0"/>
          <a:ext cx="0" cy="0"/>
          <a:chOff x="0" y="0"/>
          <a:chExt cx="0" cy="0"/>
        </a:xfrm>
      </p:grpSpPr>
      <p:grpSp>
        <p:nvGrpSpPr>
          <p:cNvPr id="3" name="Group 3"/>
          <p:cNvGrpSpPr>
            <a:grpSpLocks noGrp="1" noUngrp="1" noRot="1" noMove="1" noResize="1"/>
          </p:cNvGrpSpPr>
          <p:nvPr/>
        </p:nvGrpSpPr>
        <p:grpSpPr>
          <a:xfrm>
            <a:off x="0" y="6183596"/>
            <a:ext cx="4832341" cy="674405"/>
            <a:chOff x="0" y="0"/>
            <a:chExt cx="9664682" cy="1348810"/>
          </a:xfrm>
        </p:grpSpPr>
        <p:sp>
          <p:nvSpPr>
            <p:cNvPr id="4" name="Freeform 4"/>
            <p:cNvSpPr>
              <a:spLocks noGrp="1" noRot="1" noMove="1" noResize="1" noEditPoints="1" noAdjustHandles="1" noChangeArrowheads="1" noChangeShapeType="1"/>
            </p:cNvSpPr>
            <p:nvPr/>
          </p:nvSpPr>
          <p:spPr>
            <a:xfrm>
              <a:off x="0" y="0"/>
              <a:ext cx="9664700" cy="1348867"/>
            </a:xfrm>
            <a:custGeom>
              <a:avLst/>
              <a:gdLst/>
              <a:ahLst/>
              <a:cxnLst/>
              <a:rect l="l" t="t" r="r" b="b"/>
              <a:pathLst>
                <a:path w="9664700" h="1348867">
                  <a:moveTo>
                    <a:pt x="0" y="0"/>
                  </a:moveTo>
                  <a:lnTo>
                    <a:pt x="9664700" y="0"/>
                  </a:lnTo>
                  <a:lnTo>
                    <a:pt x="9664700" y="1348867"/>
                  </a:lnTo>
                  <a:lnTo>
                    <a:pt x="0" y="1348867"/>
                  </a:lnTo>
                  <a:close/>
                </a:path>
              </a:pathLst>
            </a:custGeom>
            <a:solidFill>
              <a:srgbClr val="1E3363"/>
            </a:solidFill>
          </p:spPr>
          <p:txBody>
            <a:bodyPr/>
            <a:lstStyle/>
            <a:p>
              <a:endParaRPr lang="en-AU" sz="1200"/>
            </a:p>
          </p:txBody>
        </p:sp>
      </p:grpSp>
      <p:grpSp>
        <p:nvGrpSpPr>
          <p:cNvPr id="5" name="Group 5"/>
          <p:cNvGrpSpPr/>
          <p:nvPr/>
        </p:nvGrpSpPr>
        <p:grpSpPr>
          <a:xfrm>
            <a:off x="5663464" y="-2493"/>
            <a:ext cx="6528536" cy="6872068"/>
            <a:chOff x="0" y="0"/>
            <a:chExt cx="13057072" cy="13923167"/>
          </a:xfrm>
        </p:grpSpPr>
        <p:sp>
          <p:nvSpPr>
            <p:cNvPr id="6" name="Freeform 6"/>
            <p:cNvSpPr/>
            <p:nvPr/>
          </p:nvSpPr>
          <p:spPr>
            <a:xfrm>
              <a:off x="0" y="0"/>
              <a:ext cx="13057124" cy="13923225"/>
            </a:xfrm>
            <a:custGeom>
              <a:avLst/>
              <a:gdLst/>
              <a:ahLst/>
              <a:cxnLst/>
              <a:rect l="l" t="t" r="r" b="b"/>
              <a:pathLst>
                <a:path w="13057124" h="13923225">
                  <a:moveTo>
                    <a:pt x="0" y="0"/>
                  </a:moveTo>
                  <a:lnTo>
                    <a:pt x="13057124" y="0"/>
                  </a:lnTo>
                  <a:lnTo>
                    <a:pt x="13057124" y="13923225"/>
                  </a:lnTo>
                  <a:lnTo>
                    <a:pt x="0" y="13923225"/>
                  </a:lnTo>
                  <a:lnTo>
                    <a:pt x="0" y="0"/>
                  </a:lnTo>
                  <a:close/>
                </a:path>
              </a:pathLst>
            </a:custGeom>
            <a:blipFill>
              <a:blip r:embed="rId3"/>
              <a:stretch>
                <a:fillRect l="-1336" t="-27940" r="-2762" b="-1596"/>
              </a:stretch>
            </a:blipFill>
          </p:spPr>
          <p:txBody>
            <a:bodyPr/>
            <a:lstStyle/>
            <a:p>
              <a:endParaRPr lang="en-AU" sz="1200" dirty="0"/>
            </a:p>
          </p:txBody>
        </p:sp>
      </p:grpSp>
      <p:grpSp>
        <p:nvGrpSpPr>
          <p:cNvPr id="15" name="Group 15"/>
          <p:cNvGrpSpPr/>
          <p:nvPr/>
        </p:nvGrpSpPr>
        <p:grpSpPr>
          <a:xfrm>
            <a:off x="8982830" y="3450102"/>
            <a:ext cx="225525" cy="225525"/>
            <a:chOff x="0" y="0"/>
            <a:chExt cx="451050" cy="451050"/>
          </a:xfrm>
        </p:grpSpPr>
        <p:sp>
          <p:nvSpPr>
            <p:cNvPr id="16" name="Freeform 16"/>
            <p:cNvSpPr/>
            <p:nvPr/>
          </p:nvSpPr>
          <p:spPr>
            <a:xfrm>
              <a:off x="9525" y="9525"/>
              <a:ext cx="432054" cy="432054"/>
            </a:xfrm>
            <a:custGeom>
              <a:avLst/>
              <a:gdLst/>
              <a:ahLst/>
              <a:cxnLst/>
              <a:rect l="l" t="t" r="r" b="b"/>
              <a:pathLst>
                <a:path w="432054" h="432054">
                  <a:moveTo>
                    <a:pt x="0" y="216027"/>
                  </a:moveTo>
                  <a:cubicBezTo>
                    <a:pt x="0" y="96647"/>
                    <a:pt x="96647" y="0"/>
                    <a:pt x="216027" y="0"/>
                  </a:cubicBezTo>
                  <a:cubicBezTo>
                    <a:pt x="335407" y="0"/>
                    <a:pt x="432054" y="96647"/>
                    <a:pt x="432054" y="216027"/>
                  </a:cubicBezTo>
                  <a:cubicBezTo>
                    <a:pt x="432054" y="335407"/>
                    <a:pt x="335280" y="432054"/>
                    <a:pt x="216027" y="432054"/>
                  </a:cubicBezTo>
                  <a:cubicBezTo>
                    <a:pt x="96774" y="432054"/>
                    <a:pt x="0" y="335280"/>
                    <a:pt x="0" y="216027"/>
                  </a:cubicBezTo>
                  <a:close/>
                </a:path>
              </a:pathLst>
            </a:custGeom>
            <a:solidFill>
              <a:srgbClr val="B42025"/>
            </a:solidFill>
          </p:spPr>
          <p:txBody>
            <a:bodyPr/>
            <a:lstStyle/>
            <a:p>
              <a:endParaRPr lang="en-AU" sz="1200"/>
            </a:p>
          </p:txBody>
        </p:sp>
        <p:sp>
          <p:nvSpPr>
            <p:cNvPr id="17" name="Freeform 17"/>
            <p:cNvSpPr/>
            <p:nvPr/>
          </p:nvSpPr>
          <p:spPr>
            <a:xfrm>
              <a:off x="0" y="0"/>
              <a:ext cx="451104" cy="451104"/>
            </a:xfrm>
            <a:custGeom>
              <a:avLst/>
              <a:gdLst/>
              <a:ahLst/>
              <a:cxnLst/>
              <a:rect l="l" t="t" r="r" b="b"/>
              <a:pathLst>
                <a:path w="451104" h="451104">
                  <a:moveTo>
                    <a:pt x="0" y="225552"/>
                  </a:moveTo>
                  <a:cubicBezTo>
                    <a:pt x="0" y="100965"/>
                    <a:pt x="100965" y="0"/>
                    <a:pt x="225552" y="0"/>
                  </a:cubicBezTo>
                  <a:cubicBezTo>
                    <a:pt x="227330" y="0"/>
                    <a:pt x="229108" y="508"/>
                    <a:pt x="230632" y="1397"/>
                  </a:cubicBezTo>
                  <a:lnTo>
                    <a:pt x="225552" y="9525"/>
                  </a:lnTo>
                  <a:lnTo>
                    <a:pt x="225552" y="0"/>
                  </a:lnTo>
                  <a:lnTo>
                    <a:pt x="225552" y="9525"/>
                  </a:lnTo>
                  <a:lnTo>
                    <a:pt x="225552" y="0"/>
                  </a:lnTo>
                  <a:cubicBezTo>
                    <a:pt x="350139" y="0"/>
                    <a:pt x="451104" y="100965"/>
                    <a:pt x="451104" y="225552"/>
                  </a:cubicBezTo>
                  <a:cubicBezTo>
                    <a:pt x="451104" y="229108"/>
                    <a:pt x="449072" y="232410"/>
                    <a:pt x="445897" y="234061"/>
                  </a:cubicBezTo>
                  <a:lnTo>
                    <a:pt x="441579" y="225552"/>
                  </a:lnTo>
                  <a:lnTo>
                    <a:pt x="451104" y="225552"/>
                  </a:lnTo>
                  <a:cubicBezTo>
                    <a:pt x="451104" y="350139"/>
                    <a:pt x="350139" y="451104"/>
                    <a:pt x="225552" y="451104"/>
                  </a:cubicBezTo>
                  <a:lnTo>
                    <a:pt x="225552" y="441579"/>
                  </a:lnTo>
                  <a:lnTo>
                    <a:pt x="225552" y="432054"/>
                  </a:lnTo>
                  <a:lnTo>
                    <a:pt x="225552" y="441579"/>
                  </a:lnTo>
                  <a:lnTo>
                    <a:pt x="225552" y="451104"/>
                  </a:lnTo>
                  <a:cubicBezTo>
                    <a:pt x="100965" y="451104"/>
                    <a:pt x="0" y="350139"/>
                    <a:pt x="0" y="225552"/>
                  </a:cubicBezTo>
                  <a:moveTo>
                    <a:pt x="19050" y="225552"/>
                  </a:moveTo>
                  <a:lnTo>
                    <a:pt x="9525" y="225552"/>
                  </a:lnTo>
                  <a:lnTo>
                    <a:pt x="19050" y="225552"/>
                  </a:lnTo>
                  <a:cubicBezTo>
                    <a:pt x="19050" y="339598"/>
                    <a:pt x="111506" y="432054"/>
                    <a:pt x="225552" y="432054"/>
                  </a:cubicBezTo>
                  <a:cubicBezTo>
                    <a:pt x="230759" y="432054"/>
                    <a:pt x="235077" y="436372"/>
                    <a:pt x="235077" y="441579"/>
                  </a:cubicBezTo>
                  <a:cubicBezTo>
                    <a:pt x="235077" y="446786"/>
                    <a:pt x="230759" y="451104"/>
                    <a:pt x="225552" y="451104"/>
                  </a:cubicBezTo>
                  <a:cubicBezTo>
                    <a:pt x="220345" y="451104"/>
                    <a:pt x="216027" y="446786"/>
                    <a:pt x="216027" y="441579"/>
                  </a:cubicBezTo>
                  <a:cubicBezTo>
                    <a:pt x="216027" y="436372"/>
                    <a:pt x="220345" y="432054"/>
                    <a:pt x="225552" y="432054"/>
                  </a:cubicBezTo>
                  <a:cubicBezTo>
                    <a:pt x="339598" y="432054"/>
                    <a:pt x="432054" y="339598"/>
                    <a:pt x="432054" y="225552"/>
                  </a:cubicBezTo>
                  <a:cubicBezTo>
                    <a:pt x="432054" y="221996"/>
                    <a:pt x="434086" y="218694"/>
                    <a:pt x="437261" y="217043"/>
                  </a:cubicBezTo>
                  <a:lnTo>
                    <a:pt x="441579" y="225552"/>
                  </a:lnTo>
                  <a:lnTo>
                    <a:pt x="432054" y="225552"/>
                  </a:lnTo>
                  <a:cubicBezTo>
                    <a:pt x="432054" y="111506"/>
                    <a:pt x="339598" y="19050"/>
                    <a:pt x="225552" y="19050"/>
                  </a:cubicBezTo>
                  <a:cubicBezTo>
                    <a:pt x="223774" y="19050"/>
                    <a:pt x="221996" y="18542"/>
                    <a:pt x="220472" y="17653"/>
                  </a:cubicBezTo>
                  <a:lnTo>
                    <a:pt x="225552" y="9525"/>
                  </a:lnTo>
                  <a:lnTo>
                    <a:pt x="225552" y="19050"/>
                  </a:lnTo>
                  <a:cubicBezTo>
                    <a:pt x="111506" y="19050"/>
                    <a:pt x="19050" y="111506"/>
                    <a:pt x="19050" y="225552"/>
                  </a:cubicBezTo>
                  <a:close/>
                </a:path>
              </a:pathLst>
            </a:custGeom>
            <a:solidFill>
              <a:srgbClr val="1C334E"/>
            </a:solidFill>
          </p:spPr>
          <p:txBody>
            <a:bodyPr/>
            <a:lstStyle/>
            <a:p>
              <a:endParaRPr lang="en-AU" sz="1200"/>
            </a:p>
          </p:txBody>
        </p:sp>
      </p:grpSp>
      <p:sp>
        <p:nvSpPr>
          <p:cNvPr id="19" name="Freeform 19"/>
          <p:cNvSpPr/>
          <p:nvPr/>
        </p:nvSpPr>
        <p:spPr>
          <a:xfrm>
            <a:off x="3060901" y="11575"/>
            <a:ext cx="4121834" cy="4314601"/>
          </a:xfrm>
          <a:custGeom>
            <a:avLst/>
            <a:gdLst/>
            <a:ahLst/>
            <a:cxnLst/>
            <a:rect l="l" t="t" r="r" b="b"/>
            <a:pathLst>
              <a:path w="6182751" h="6471901">
                <a:moveTo>
                  <a:pt x="0" y="0"/>
                </a:moveTo>
                <a:lnTo>
                  <a:pt x="6182751" y="0"/>
                </a:lnTo>
                <a:lnTo>
                  <a:pt x="6182751" y="6471901"/>
                </a:lnTo>
                <a:lnTo>
                  <a:pt x="0" y="6471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grpSp>
        <p:nvGrpSpPr>
          <p:cNvPr id="24" name="Group 24"/>
          <p:cNvGrpSpPr/>
          <p:nvPr/>
        </p:nvGrpSpPr>
        <p:grpSpPr>
          <a:xfrm>
            <a:off x="307643" y="168777"/>
            <a:ext cx="9926690" cy="587938"/>
            <a:chOff x="-138988" y="-168208"/>
            <a:chExt cx="19853380" cy="1175876"/>
          </a:xfrm>
        </p:grpSpPr>
        <p:sp>
          <p:nvSpPr>
            <p:cNvPr id="25" name="Freeform 25"/>
            <p:cNvSpPr/>
            <p:nvPr/>
          </p:nvSpPr>
          <p:spPr>
            <a:xfrm>
              <a:off x="927022" y="-135638"/>
              <a:ext cx="18787370" cy="1143306"/>
            </a:xfrm>
            <a:custGeom>
              <a:avLst/>
              <a:gdLst/>
              <a:ahLst/>
              <a:cxnLst/>
              <a:rect l="l" t="t" r="r" b="b"/>
              <a:pathLst>
                <a:path w="18787370" h="1143306">
                  <a:moveTo>
                    <a:pt x="0" y="0"/>
                  </a:moveTo>
                  <a:lnTo>
                    <a:pt x="18787370" y="0"/>
                  </a:lnTo>
                  <a:lnTo>
                    <a:pt x="18787370" y="1143306"/>
                  </a:lnTo>
                  <a:lnTo>
                    <a:pt x="0" y="1143306"/>
                  </a:lnTo>
                  <a:close/>
                </a:path>
              </a:pathLst>
            </a:custGeom>
            <a:solidFill>
              <a:srgbClr val="000000">
                <a:alpha val="0"/>
              </a:srgbClr>
            </a:solidFill>
          </p:spPr>
          <p:txBody>
            <a:bodyPr/>
            <a:lstStyle/>
            <a:p>
              <a:endParaRPr lang="en-AU" sz="1200"/>
            </a:p>
          </p:txBody>
        </p:sp>
        <p:sp>
          <p:nvSpPr>
            <p:cNvPr id="26" name="TextBox 26"/>
            <p:cNvSpPr txBox="1"/>
            <p:nvPr/>
          </p:nvSpPr>
          <p:spPr>
            <a:xfrm>
              <a:off x="-138988" y="-168208"/>
              <a:ext cx="18787370" cy="1143306"/>
            </a:xfrm>
            <a:prstGeom prst="rect">
              <a:avLst/>
            </a:prstGeom>
          </p:spPr>
          <p:txBody>
            <a:bodyPr lIns="0" tIns="0" rIns="0" bIns="0" rtlCol="0" anchor="ctr"/>
            <a:lstStyle/>
            <a:p>
              <a:pPr>
                <a:lnSpc>
                  <a:spcPts val="3360"/>
                </a:lnSpc>
              </a:pPr>
              <a:r>
                <a:rPr lang="en-US" sz="2800" b="1" dirty="0">
                  <a:solidFill>
                    <a:srgbClr val="FFFFFF"/>
                  </a:solidFill>
                  <a:latin typeface="Montserrat Bold"/>
                  <a:ea typeface="Montserrat Bold"/>
                  <a:cs typeface="Montserrat Bold"/>
                  <a:sym typeface="Montserrat Bold"/>
                </a:rPr>
                <a:t>A GOLDEN OPPORTUNITY</a:t>
              </a:r>
            </a:p>
          </p:txBody>
        </p:sp>
      </p:grpSp>
      <p:sp>
        <p:nvSpPr>
          <p:cNvPr id="27" name="Freeform 27"/>
          <p:cNvSpPr>
            <a:spLocks noGrp="1" noRot="1" noMove="1" noResize="1" noEditPoints="1" noAdjustHandles="1" noChangeArrowheads="1" noChangeShapeType="1"/>
          </p:cNvSpPr>
          <p:nvPr/>
        </p:nvSpPr>
        <p:spPr>
          <a:xfrm rot="-10800000">
            <a:off x="3156797" y="4300534"/>
            <a:ext cx="2557467" cy="2557467"/>
          </a:xfrm>
          <a:custGeom>
            <a:avLst/>
            <a:gdLst/>
            <a:ahLst/>
            <a:cxnLst/>
            <a:rect l="l" t="t" r="r" b="b"/>
            <a:pathLst>
              <a:path w="3836201" h="3836201">
                <a:moveTo>
                  <a:pt x="0" y="0"/>
                </a:moveTo>
                <a:lnTo>
                  <a:pt x="3836201" y="0"/>
                </a:lnTo>
                <a:lnTo>
                  <a:pt x="3836201" y="3836200"/>
                </a:lnTo>
                <a:lnTo>
                  <a:pt x="0" y="3836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200"/>
          </a:p>
        </p:txBody>
      </p:sp>
      <p:sp>
        <p:nvSpPr>
          <p:cNvPr id="28" name="Freeform 28"/>
          <p:cNvSpPr>
            <a:spLocks noGrp="1" noRot="1" noMove="1" noResize="1" noEditPoints="1" noAdjustHandles="1" noChangeArrowheads="1" noChangeShapeType="1"/>
          </p:cNvSpPr>
          <p:nvPr/>
        </p:nvSpPr>
        <p:spPr>
          <a:xfrm rot="-10800000">
            <a:off x="4280747" y="5424483"/>
            <a:ext cx="1433517" cy="1433517"/>
          </a:xfrm>
          <a:custGeom>
            <a:avLst/>
            <a:gdLst/>
            <a:ahLst/>
            <a:cxnLst/>
            <a:rect l="l" t="t" r="r" b="b"/>
            <a:pathLst>
              <a:path w="2150276" h="2150276">
                <a:moveTo>
                  <a:pt x="0" y="0"/>
                </a:moveTo>
                <a:lnTo>
                  <a:pt x="2150276" y="0"/>
                </a:lnTo>
                <a:lnTo>
                  <a:pt x="2150276" y="2150276"/>
                </a:lnTo>
                <a:lnTo>
                  <a:pt x="0" y="21502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200"/>
          </a:p>
        </p:txBody>
      </p:sp>
      <p:sp>
        <p:nvSpPr>
          <p:cNvPr id="29" name="Freeform 29"/>
          <p:cNvSpPr>
            <a:spLocks noGrp="1" noRot="1" noMove="1" noResize="1" noEditPoints="1" noAdjustHandles="1" noChangeArrowheads="1" noChangeShapeType="1"/>
          </p:cNvSpPr>
          <p:nvPr/>
        </p:nvSpPr>
        <p:spPr>
          <a:xfrm rot="5400000">
            <a:off x="3732492" y="4233062"/>
            <a:ext cx="1880173" cy="1880173"/>
          </a:xfrm>
          <a:custGeom>
            <a:avLst/>
            <a:gdLst/>
            <a:ahLst/>
            <a:cxnLst/>
            <a:rect l="l" t="t" r="r" b="b"/>
            <a:pathLst>
              <a:path w="2820259" h="2820259">
                <a:moveTo>
                  <a:pt x="0" y="0"/>
                </a:moveTo>
                <a:lnTo>
                  <a:pt x="2820259" y="0"/>
                </a:lnTo>
                <a:lnTo>
                  <a:pt x="2820259" y="2820259"/>
                </a:lnTo>
                <a:lnTo>
                  <a:pt x="0" y="28202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200"/>
          </a:p>
        </p:txBody>
      </p:sp>
      <p:sp>
        <p:nvSpPr>
          <p:cNvPr id="30" name="Freeform 30"/>
          <p:cNvSpPr>
            <a:spLocks noGrp="1" noRot="1" noMove="1" noResize="1" noEditPoints="1" noAdjustHandles="1" noChangeArrowheads="1" noChangeShapeType="1"/>
          </p:cNvSpPr>
          <p:nvPr/>
        </p:nvSpPr>
        <p:spPr>
          <a:xfrm rot="-5400000">
            <a:off x="3859636" y="5104970"/>
            <a:ext cx="1625886" cy="1880173"/>
          </a:xfrm>
          <a:custGeom>
            <a:avLst/>
            <a:gdLst/>
            <a:ahLst/>
            <a:cxnLst/>
            <a:rect l="l" t="t" r="r" b="b"/>
            <a:pathLst>
              <a:path w="2820259" h="2820259">
                <a:moveTo>
                  <a:pt x="0" y="0"/>
                </a:moveTo>
                <a:lnTo>
                  <a:pt x="2820259" y="0"/>
                </a:lnTo>
                <a:lnTo>
                  <a:pt x="2820259" y="2820258"/>
                </a:lnTo>
                <a:lnTo>
                  <a:pt x="0" y="28202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200"/>
          </a:p>
        </p:txBody>
      </p:sp>
      <p:pic>
        <p:nvPicPr>
          <p:cNvPr id="54" name="Picture 53" descr="A white logo with a black background&#10;&#10;AI-generated content may be incorrect.">
            <a:extLst>
              <a:ext uri="{FF2B5EF4-FFF2-40B4-BE49-F238E27FC236}">
                <a16:creationId xmlns:a16="http://schemas.microsoft.com/office/drawing/2014/main" id="{74E9EAE4-1491-F588-D76D-ACD3F9F16A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92219" y="168777"/>
            <a:ext cx="1255413" cy="940058"/>
          </a:xfrm>
          <a:prstGeom prst="rect">
            <a:avLst/>
          </a:prstGeom>
        </p:spPr>
      </p:pic>
      <p:sp>
        <p:nvSpPr>
          <p:cNvPr id="2" name="AutoShape 17">
            <a:extLst>
              <a:ext uri="{FF2B5EF4-FFF2-40B4-BE49-F238E27FC236}">
                <a16:creationId xmlns:a16="http://schemas.microsoft.com/office/drawing/2014/main" id="{3F3AC849-D031-C6A0-1EE0-B2C0C72BDB89}"/>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57" name="Freeform 6">
            <a:extLst>
              <a:ext uri="{FF2B5EF4-FFF2-40B4-BE49-F238E27FC236}">
                <a16:creationId xmlns:a16="http://schemas.microsoft.com/office/drawing/2014/main" id="{26FFA131-4A91-091C-B002-78E7E2817EC8}"/>
              </a:ext>
            </a:extLst>
          </p:cNvPr>
          <p:cNvSpPr/>
          <p:nvPr/>
        </p:nvSpPr>
        <p:spPr>
          <a:xfrm>
            <a:off x="7580827" y="756714"/>
            <a:ext cx="1904367" cy="332591"/>
          </a:xfrm>
          <a:prstGeom prst="round1Rect">
            <a:avLst/>
          </a:prstGeom>
          <a:solidFill>
            <a:srgbClr val="1E3363"/>
          </a:solidFill>
        </p:spPr>
        <p:txBody>
          <a:bodyPr lIns="144000" anchor="ctr"/>
          <a:lstStyle/>
          <a:p>
            <a:r>
              <a:rPr lang="en-AU" sz="1400" b="1" dirty="0">
                <a:solidFill>
                  <a:srgbClr val="FFFFFF"/>
                </a:solidFill>
                <a:latin typeface="Montserrat Bold"/>
              </a:rPr>
              <a:t>GOLD CORRIDOR</a:t>
            </a:r>
          </a:p>
        </p:txBody>
      </p:sp>
      <p:sp>
        <p:nvSpPr>
          <p:cNvPr id="58" name="Freeform 6">
            <a:extLst>
              <a:ext uri="{FF2B5EF4-FFF2-40B4-BE49-F238E27FC236}">
                <a16:creationId xmlns:a16="http://schemas.microsoft.com/office/drawing/2014/main" id="{51D107C6-D3FD-B752-5E7B-028CF5C5786D}"/>
              </a:ext>
            </a:extLst>
          </p:cNvPr>
          <p:cNvSpPr/>
          <p:nvPr/>
        </p:nvSpPr>
        <p:spPr>
          <a:xfrm>
            <a:off x="9923308" y="1108835"/>
            <a:ext cx="1891555" cy="841489"/>
          </a:xfrm>
          <a:prstGeom prst="round1Rect">
            <a:avLst/>
          </a:prstGeom>
          <a:solidFill>
            <a:srgbClr val="1E3363"/>
          </a:solidFill>
        </p:spPr>
        <p:txBody>
          <a:bodyPr lIns="144000" anchor="ctr"/>
          <a:lstStyle/>
          <a:p>
            <a:r>
              <a:rPr lang="en-US" sz="1400" b="1" dirty="0">
                <a:solidFill>
                  <a:srgbClr val="FFFFFF"/>
                </a:solidFill>
                <a:latin typeface="Montserrat Bold"/>
              </a:rPr>
              <a:t>EL ZORRO GOLD PROJECT, CHILE</a:t>
            </a:r>
          </a:p>
        </p:txBody>
      </p:sp>
      <p:sp>
        <p:nvSpPr>
          <p:cNvPr id="59" name="Freeform 6">
            <a:extLst>
              <a:ext uri="{FF2B5EF4-FFF2-40B4-BE49-F238E27FC236}">
                <a16:creationId xmlns:a16="http://schemas.microsoft.com/office/drawing/2014/main" id="{57C09941-0323-C8E1-0445-9371CEA4CAD7}"/>
              </a:ext>
            </a:extLst>
          </p:cNvPr>
          <p:cNvSpPr/>
          <p:nvPr/>
        </p:nvSpPr>
        <p:spPr>
          <a:xfrm>
            <a:off x="9843913" y="3196725"/>
            <a:ext cx="2162334" cy="841489"/>
          </a:xfrm>
          <a:prstGeom prst="round1Rect">
            <a:avLst/>
          </a:prstGeom>
          <a:solidFill>
            <a:srgbClr val="1E3363"/>
          </a:solidFill>
        </p:spPr>
        <p:txBody>
          <a:bodyPr lIns="144000" anchor="ctr"/>
          <a:lstStyle/>
          <a:p>
            <a:r>
              <a:rPr lang="en-US" sz="1400" b="1" dirty="0">
                <a:solidFill>
                  <a:srgbClr val="FFFFFF"/>
                </a:solidFill>
                <a:latin typeface="Montserrat Bold"/>
              </a:rPr>
              <a:t>TERNERA </a:t>
            </a:r>
          </a:p>
          <a:p>
            <a:r>
              <a:rPr lang="en-US" sz="1400" b="1" dirty="0">
                <a:solidFill>
                  <a:srgbClr val="FFFFFF"/>
                </a:solidFill>
                <a:latin typeface="Montserrat Bold"/>
              </a:rPr>
              <a:t>GOLD DEPOSIT</a:t>
            </a:r>
          </a:p>
          <a:p>
            <a:r>
              <a:rPr lang="en-US" sz="1400" b="1" dirty="0">
                <a:solidFill>
                  <a:srgbClr val="FFFFFF"/>
                </a:solidFill>
                <a:latin typeface="Montserrat Bold"/>
              </a:rPr>
              <a:t>2Moz RESOURCE</a:t>
            </a:r>
          </a:p>
        </p:txBody>
      </p:sp>
      <p:sp>
        <p:nvSpPr>
          <p:cNvPr id="101" name="TextBox 45">
            <a:extLst>
              <a:ext uri="{FF2B5EF4-FFF2-40B4-BE49-F238E27FC236}">
                <a16:creationId xmlns:a16="http://schemas.microsoft.com/office/drawing/2014/main" id="{3B1A6A12-39F4-E078-207E-F93E791FBA09}"/>
              </a:ext>
            </a:extLst>
          </p:cNvPr>
          <p:cNvSpPr txBox="1"/>
          <p:nvPr/>
        </p:nvSpPr>
        <p:spPr>
          <a:xfrm>
            <a:off x="357104" y="1683464"/>
            <a:ext cx="5389900" cy="5069208"/>
          </a:xfrm>
          <a:prstGeom prst="rect">
            <a:avLst/>
          </a:prstGeom>
        </p:spPr>
        <p:txBody>
          <a:bodyPr wrap="square" lIns="0" tIns="0" rIns="0" bIns="0" rtlCol="0" anchor="t">
            <a:spAutoFit/>
          </a:bodyPr>
          <a:lstStyle>
            <a:defPPr>
              <a:defRPr lang="en-US"/>
            </a:defPPr>
            <a:lvl1pPr>
              <a:lnSpc>
                <a:spcPts val="1623"/>
              </a:lnSpc>
              <a:defRPr sz="1500" spc="1">
                <a:solidFill>
                  <a:srgbClr val="FFFFFF"/>
                </a:solidFill>
                <a:latin typeface="Montserrat Medium" panose="00000600000000000000" pitchFamily="50" charset="0"/>
                <a:ea typeface="Montserrat"/>
                <a:cs typeface="Montserrat"/>
              </a:defRPr>
            </a:lvl1pPr>
          </a:lstStyle>
          <a:p>
            <a:pPr marL="285750" indent="-285750">
              <a:lnSpc>
                <a:spcPct val="110000"/>
              </a:lnSpc>
              <a:buFont typeface="Arial" panose="020B0604020202020204" pitchFamily="34" charset="0"/>
              <a:buChar char="•"/>
            </a:pPr>
            <a:r>
              <a:rPr lang="en-US" sz="1600" dirty="0">
                <a:solidFill>
                  <a:schemeClr val="bg1"/>
                </a:solidFill>
                <a:latin typeface="Montserrat" panose="00000500000000000000" pitchFamily="50" charset="0"/>
              </a:rPr>
              <a:t>Large surface footprint spanning </a:t>
            </a:r>
            <a:r>
              <a:rPr lang="en-US" sz="1600" b="1" dirty="0">
                <a:solidFill>
                  <a:schemeClr val="bg1"/>
                </a:solidFill>
                <a:latin typeface="Montserrat" panose="00000500000000000000" pitchFamily="50" charset="0"/>
              </a:rPr>
              <a:t>570km</a:t>
            </a:r>
            <a:r>
              <a:rPr lang="en-US" sz="1600" b="1" baseline="30000" dirty="0">
                <a:solidFill>
                  <a:schemeClr val="bg1"/>
                </a:solidFill>
                <a:latin typeface="Montserrat" panose="00000500000000000000" pitchFamily="50" charset="0"/>
              </a:rPr>
              <a:t>2 </a:t>
            </a:r>
            <a:r>
              <a:rPr lang="en-US" sz="1600" b="1" dirty="0">
                <a:solidFill>
                  <a:schemeClr val="bg1"/>
                </a:solidFill>
                <a:latin typeface="Montserrat" panose="00000500000000000000" pitchFamily="50" charset="0"/>
              </a:rPr>
              <a:t>in Chile’s prolific Atacama mining region.</a:t>
            </a:r>
          </a:p>
          <a:p>
            <a:pPr>
              <a:lnSpc>
                <a:spcPct val="110000"/>
              </a:lnSpc>
            </a:pPr>
            <a:endParaRPr lang="en-US" sz="1600" dirty="0">
              <a:solidFill>
                <a:schemeClr val="bg1"/>
              </a:solidFill>
              <a:latin typeface="Montserrat" panose="00000500000000000000" pitchFamily="50" charset="0"/>
            </a:endParaRPr>
          </a:p>
          <a:p>
            <a:pPr marL="285750" indent="-285750">
              <a:lnSpc>
                <a:spcPct val="110000"/>
              </a:lnSpc>
              <a:buFont typeface="Arial" panose="020B0604020202020204" pitchFamily="34" charset="0"/>
              <a:buChar char="•"/>
            </a:pPr>
            <a:r>
              <a:rPr lang="en-US" sz="1600" dirty="0">
                <a:solidFill>
                  <a:schemeClr val="bg1"/>
                </a:solidFill>
                <a:latin typeface="Montserrat" panose="00000500000000000000" pitchFamily="50" charset="0"/>
              </a:rPr>
              <a:t>Constrained Ternera MRE now stands at </a:t>
            </a:r>
            <a:r>
              <a:rPr lang="en-US" sz="1600" b="1" dirty="0">
                <a:solidFill>
                  <a:schemeClr val="bg1"/>
                </a:solidFill>
                <a:latin typeface="Montserrat" panose="00000500000000000000" pitchFamily="50" charset="0"/>
              </a:rPr>
              <a:t>1.82Moz with 62% classified as Indicated</a:t>
            </a:r>
            <a:r>
              <a:rPr lang="en-US" sz="1600" baseline="30000" dirty="0">
                <a:solidFill>
                  <a:schemeClr val="bg1"/>
                </a:solidFill>
                <a:latin typeface="Montserrat" panose="00000500000000000000" pitchFamily="50" charset="0"/>
              </a:rPr>
              <a:t> 1</a:t>
            </a:r>
            <a:r>
              <a:rPr lang="en-US" sz="1600" baseline="-25000" dirty="0">
                <a:solidFill>
                  <a:schemeClr val="bg1"/>
                </a:solidFill>
                <a:latin typeface="Montserrat" panose="00000500000000000000" pitchFamily="50" charset="0"/>
              </a:rPr>
              <a:t>.</a:t>
            </a:r>
            <a:endParaRPr lang="en-US" sz="1600" b="1" baseline="30000" dirty="0">
              <a:solidFill>
                <a:schemeClr val="bg1"/>
              </a:solidFill>
              <a:latin typeface="Montserrat" panose="00000500000000000000" pitchFamily="50" charset="0"/>
            </a:endParaRPr>
          </a:p>
          <a:p>
            <a:pPr marL="285750" indent="-285750">
              <a:lnSpc>
                <a:spcPct val="110000"/>
              </a:lnSpc>
              <a:buFont typeface="Arial" panose="020B0604020202020204" pitchFamily="34" charset="0"/>
              <a:buChar char="•"/>
            </a:pPr>
            <a:endParaRPr lang="en-US" sz="1600" dirty="0">
              <a:solidFill>
                <a:schemeClr val="bg1"/>
              </a:solidFill>
              <a:latin typeface="Montserrat" panose="00000500000000000000" pitchFamily="50" charset="0"/>
            </a:endParaRPr>
          </a:p>
          <a:p>
            <a:pPr marL="285750" indent="-285750">
              <a:lnSpc>
                <a:spcPct val="110000"/>
              </a:lnSpc>
              <a:buFont typeface="Arial" panose="020B0604020202020204" pitchFamily="34" charset="0"/>
              <a:buChar char="•"/>
            </a:pPr>
            <a:r>
              <a:rPr lang="en-US" sz="1600" dirty="0">
                <a:solidFill>
                  <a:schemeClr val="bg1"/>
                </a:solidFill>
                <a:latin typeface="Montserrat" panose="00000500000000000000" pitchFamily="50" charset="0"/>
              </a:rPr>
              <a:t>Metallurgical results delivered average </a:t>
            </a:r>
            <a:r>
              <a:rPr lang="en-US" sz="1600" b="1" dirty="0">
                <a:solidFill>
                  <a:schemeClr val="bg1"/>
                </a:solidFill>
                <a:latin typeface="Montserrat" panose="00000500000000000000" pitchFamily="50" charset="0"/>
              </a:rPr>
              <a:t>gold recovery of approximately 95%</a:t>
            </a:r>
            <a:r>
              <a:rPr lang="en-US" sz="1600" baseline="30000" dirty="0">
                <a:solidFill>
                  <a:schemeClr val="bg1"/>
                </a:solidFill>
                <a:latin typeface="Montserrat" panose="00000500000000000000" pitchFamily="50" charset="0"/>
              </a:rPr>
              <a:t>2</a:t>
            </a:r>
            <a:r>
              <a:rPr lang="en-US" sz="1600" baseline="-25000" dirty="0">
                <a:solidFill>
                  <a:schemeClr val="bg1"/>
                </a:solidFill>
                <a:latin typeface="Montserrat" panose="00000500000000000000" pitchFamily="50" charset="0"/>
              </a:rPr>
              <a:t>.</a:t>
            </a:r>
            <a:r>
              <a:rPr lang="en-US" sz="1600" dirty="0">
                <a:solidFill>
                  <a:schemeClr val="bg1"/>
                </a:solidFill>
                <a:latin typeface="Montserrat" panose="00000500000000000000" pitchFamily="50" charset="0"/>
              </a:rPr>
              <a:t> </a:t>
            </a:r>
          </a:p>
          <a:p>
            <a:pPr marL="285750" indent="-285750">
              <a:lnSpc>
                <a:spcPct val="110000"/>
              </a:lnSpc>
              <a:buFont typeface="Arial" panose="020B0604020202020204" pitchFamily="34" charset="0"/>
              <a:buChar char="•"/>
            </a:pPr>
            <a:endParaRPr lang="en-US" sz="1600" dirty="0">
              <a:solidFill>
                <a:schemeClr val="bg1"/>
              </a:solidFill>
              <a:latin typeface="Montserrat" panose="00000500000000000000" pitchFamily="50" charset="0"/>
            </a:endParaRPr>
          </a:p>
          <a:p>
            <a:pPr marL="285750" indent="-285750">
              <a:lnSpc>
                <a:spcPct val="110000"/>
              </a:lnSpc>
              <a:buFont typeface="Arial" panose="020B0604020202020204" pitchFamily="34" charset="0"/>
              <a:buChar char="•"/>
            </a:pPr>
            <a:r>
              <a:rPr lang="en-US" sz="1600" dirty="0">
                <a:solidFill>
                  <a:schemeClr val="bg1"/>
                </a:solidFill>
                <a:latin typeface="Montserrat" panose="00000500000000000000" pitchFamily="50" charset="0"/>
              </a:rPr>
              <a:t>Supports a conventional, </a:t>
            </a:r>
            <a:r>
              <a:rPr lang="en-US" sz="1600" b="1" dirty="0">
                <a:solidFill>
                  <a:schemeClr val="bg1"/>
                </a:solidFill>
                <a:latin typeface="Montserrat" panose="00000500000000000000" pitchFamily="50" charset="0"/>
              </a:rPr>
              <a:t>simple, well-understood and low-cost CIP process.</a:t>
            </a:r>
          </a:p>
          <a:p>
            <a:pPr>
              <a:lnSpc>
                <a:spcPct val="110000"/>
              </a:lnSpc>
            </a:pPr>
            <a:endParaRPr lang="en-US" sz="3000" b="1" dirty="0">
              <a:solidFill>
                <a:schemeClr val="bg1"/>
              </a:solidFill>
              <a:latin typeface="Montserrat" panose="00000500000000000000" pitchFamily="50" charset="0"/>
            </a:endParaRPr>
          </a:p>
          <a:p>
            <a:pPr>
              <a:lnSpc>
                <a:spcPct val="110000"/>
              </a:lnSpc>
            </a:pPr>
            <a:r>
              <a:rPr lang="en-GB" sz="1800" b="1" dirty="0">
                <a:solidFill>
                  <a:schemeClr val="bg1"/>
                </a:solidFill>
                <a:latin typeface="Montserrat" panose="00000500000000000000" pitchFamily="50" charset="0"/>
              </a:rPr>
              <a:t>Ternera updated open pit scoping study:</a:t>
            </a:r>
          </a:p>
          <a:p>
            <a:pPr marL="285750" indent="-285750">
              <a:lnSpc>
                <a:spcPct val="110000"/>
              </a:lnSpc>
              <a:buFont typeface="Arial" panose="020B0604020202020204" pitchFamily="34" charset="0"/>
              <a:buChar char="•"/>
            </a:pPr>
            <a:r>
              <a:rPr lang="en-AU" b="1" dirty="0"/>
              <a:t>Base Case </a:t>
            </a:r>
            <a:r>
              <a:rPr lang="en-AU" dirty="0"/>
              <a:t>gold price US$2,750/oz;</a:t>
            </a:r>
          </a:p>
          <a:p>
            <a:pPr marL="285750" indent="-285750">
              <a:lnSpc>
                <a:spcPct val="110000"/>
              </a:lnSpc>
              <a:buFont typeface="Arial" panose="020B0604020202020204" pitchFamily="34" charset="0"/>
              <a:buChar char="•"/>
            </a:pPr>
            <a:r>
              <a:rPr lang="en-AU" b="1" dirty="0"/>
              <a:t>NPV</a:t>
            </a:r>
            <a:r>
              <a:rPr lang="en-AU" b="1" baseline="-25000" dirty="0"/>
              <a:t>7.5%;</a:t>
            </a:r>
            <a:r>
              <a:rPr lang="en-AU" b="1" dirty="0"/>
              <a:t> US$663M, 51% IRR (post-tax) ; and</a:t>
            </a:r>
          </a:p>
          <a:p>
            <a:pPr marL="285750" indent="-285750">
              <a:lnSpc>
                <a:spcPct val="110000"/>
              </a:lnSpc>
              <a:buFont typeface="Arial" panose="020B0604020202020204" pitchFamily="34" charset="0"/>
              <a:buChar char="•"/>
            </a:pPr>
            <a:r>
              <a:rPr lang="en-AU" b="1" dirty="0"/>
              <a:t>AISC of US$1,216/oz.</a:t>
            </a:r>
            <a:endParaRPr lang="en-SG" dirty="0"/>
          </a:p>
          <a:p>
            <a:pPr>
              <a:lnSpc>
                <a:spcPct val="110000"/>
              </a:lnSpc>
            </a:pPr>
            <a:r>
              <a:rPr lang="en-GB" sz="1800" b="1" dirty="0">
                <a:solidFill>
                  <a:schemeClr val="bg1"/>
                </a:solidFill>
                <a:latin typeface="Montserrat" panose="00000500000000000000" pitchFamily="50" charset="0"/>
              </a:rPr>
              <a:t> </a:t>
            </a:r>
            <a:endParaRPr lang="en-US" sz="1800" dirty="0">
              <a:solidFill>
                <a:schemeClr val="bg1"/>
              </a:solidFill>
              <a:latin typeface="Montserrat" panose="00000500000000000000" pitchFamily="50" charset="0"/>
            </a:endParaRPr>
          </a:p>
          <a:p>
            <a:pPr marL="285750" indent="-285750">
              <a:buFont typeface="Arial" panose="020B0604020202020204" pitchFamily="34" charset="0"/>
              <a:buChar char="•"/>
            </a:pPr>
            <a:endParaRPr lang="en-US" sz="1800" dirty="0">
              <a:solidFill>
                <a:schemeClr val="bg1"/>
              </a:solidFill>
              <a:latin typeface="Montserrat" panose="00000500000000000000" pitchFamily="50" charset="0"/>
            </a:endParaRPr>
          </a:p>
        </p:txBody>
      </p:sp>
      <p:sp>
        <p:nvSpPr>
          <p:cNvPr id="102" name="Freeform 17">
            <a:extLst>
              <a:ext uri="{FF2B5EF4-FFF2-40B4-BE49-F238E27FC236}">
                <a16:creationId xmlns:a16="http://schemas.microsoft.com/office/drawing/2014/main" id="{E6AF8F90-D83B-1857-6DB1-70152EE9C7B4}"/>
              </a:ext>
            </a:extLst>
          </p:cNvPr>
          <p:cNvSpPr/>
          <p:nvPr/>
        </p:nvSpPr>
        <p:spPr>
          <a:xfrm>
            <a:off x="286579" y="1732487"/>
            <a:ext cx="185755" cy="185755"/>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13">
              <a:alphaModFix/>
              <a:extLst>
                <a:ext uri="{96DAC541-7B7A-43D3-8B79-37D633B846F1}">
                  <asvg:svgBlip xmlns:asvg="http://schemas.microsoft.com/office/drawing/2016/SVG/main" r:embed="rId14"/>
                </a:ext>
              </a:extLst>
            </a:blip>
            <a:stretch>
              <a:fillRect/>
            </a:stretch>
          </a:blipFill>
        </p:spPr>
        <p:txBody>
          <a:bodyPr/>
          <a:lstStyle/>
          <a:p>
            <a:endParaRPr lang="en-AU" sz="1400" dirty="0"/>
          </a:p>
        </p:txBody>
      </p:sp>
      <p:sp>
        <p:nvSpPr>
          <p:cNvPr id="103" name="Freeform 17">
            <a:extLst>
              <a:ext uri="{FF2B5EF4-FFF2-40B4-BE49-F238E27FC236}">
                <a16:creationId xmlns:a16="http://schemas.microsoft.com/office/drawing/2014/main" id="{DD08252D-39C8-BD73-253C-0F0BB195DFBB}"/>
              </a:ext>
            </a:extLst>
          </p:cNvPr>
          <p:cNvSpPr/>
          <p:nvPr/>
        </p:nvSpPr>
        <p:spPr>
          <a:xfrm>
            <a:off x="285312" y="2534016"/>
            <a:ext cx="185755" cy="185755"/>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13">
              <a:alphaModFix/>
              <a:extLst>
                <a:ext uri="{96DAC541-7B7A-43D3-8B79-37D633B846F1}">
                  <asvg:svgBlip xmlns:asvg="http://schemas.microsoft.com/office/drawing/2016/SVG/main" r:embed="rId14"/>
                </a:ext>
              </a:extLst>
            </a:blip>
            <a:stretch>
              <a:fillRect/>
            </a:stretch>
          </a:blipFill>
        </p:spPr>
        <p:txBody>
          <a:bodyPr/>
          <a:lstStyle/>
          <a:p>
            <a:endParaRPr lang="en-AU" sz="1400"/>
          </a:p>
        </p:txBody>
      </p:sp>
      <p:sp>
        <p:nvSpPr>
          <p:cNvPr id="106" name="Freeform 17">
            <a:extLst>
              <a:ext uri="{FF2B5EF4-FFF2-40B4-BE49-F238E27FC236}">
                <a16:creationId xmlns:a16="http://schemas.microsoft.com/office/drawing/2014/main" id="{76FA182A-D63A-E68C-1861-601519FBA550}"/>
              </a:ext>
            </a:extLst>
          </p:cNvPr>
          <p:cNvSpPr/>
          <p:nvPr/>
        </p:nvSpPr>
        <p:spPr>
          <a:xfrm>
            <a:off x="285312" y="3335545"/>
            <a:ext cx="185755" cy="185755"/>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13">
              <a:alphaModFix/>
              <a:extLst>
                <a:ext uri="{96DAC541-7B7A-43D3-8B79-37D633B846F1}">
                  <asvg:svgBlip xmlns:asvg="http://schemas.microsoft.com/office/drawing/2016/SVG/main" r:embed="rId14"/>
                </a:ext>
              </a:extLst>
            </a:blip>
            <a:stretch>
              <a:fillRect/>
            </a:stretch>
          </a:blipFill>
        </p:spPr>
        <p:txBody>
          <a:bodyPr/>
          <a:lstStyle/>
          <a:p>
            <a:endParaRPr lang="en-AU" sz="1400"/>
          </a:p>
        </p:txBody>
      </p:sp>
      <p:sp>
        <p:nvSpPr>
          <p:cNvPr id="107" name="Freeform 17">
            <a:extLst>
              <a:ext uri="{FF2B5EF4-FFF2-40B4-BE49-F238E27FC236}">
                <a16:creationId xmlns:a16="http://schemas.microsoft.com/office/drawing/2014/main" id="{2406DB57-3C7A-F538-3A0F-D4582F05E268}"/>
              </a:ext>
            </a:extLst>
          </p:cNvPr>
          <p:cNvSpPr/>
          <p:nvPr/>
        </p:nvSpPr>
        <p:spPr>
          <a:xfrm>
            <a:off x="285312" y="4137074"/>
            <a:ext cx="185755" cy="185755"/>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13">
              <a:alphaModFix/>
              <a:extLst>
                <a:ext uri="{96DAC541-7B7A-43D3-8B79-37D633B846F1}">
                  <asvg:svgBlip xmlns:asvg="http://schemas.microsoft.com/office/drawing/2016/SVG/main" r:embed="rId14"/>
                </a:ext>
              </a:extLst>
            </a:blip>
            <a:stretch>
              <a:fillRect/>
            </a:stretch>
          </a:blipFill>
        </p:spPr>
        <p:txBody>
          <a:bodyPr/>
          <a:lstStyle/>
          <a:p>
            <a:endParaRPr lang="en-AU" sz="1400"/>
          </a:p>
        </p:txBody>
      </p:sp>
      <p:sp>
        <p:nvSpPr>
          <p:cNvPr id="7" name="TextBox 6">
            <a:extLst>
              <a:ext uri="{FF2B5EF4-FFF2-40B4-BE49-F238E27FC236}">
                <a16:creationId xmlns:a16="http://schemas.microsoft.com/office/drawing/2014/main" id="{0EDAF727-DD6F-0A6B-C93B-268ACDD58F34}"/>
              </a:ext>
            </a:extLst>
          </p:cNvPr>
          <p:cNvSpPr txBox="1"/>
          <p:nvPr/>
        </p:nvSpPr>
        <p:spPr>
          <a:xfrm>
            <a:off x="285311" y="6321690"/>
            <a:ext cx="5095293" cy="341480"/>
          </a:xfrm>
          <a:prstGeom prst="rect">
            <a:avLst/>
          </a:prstGeom>
          <a:noFill/>
        </p:spPr>
        <p:txBody>
          <a:bodyPr wrap="square" lIns="0" tIns="0" rIns="0" bIns="0" rtlCol="0" anchor="t">
            <a:noAutofit/>
          </a:bodyPr>
          <a:lstStyle/>
          <a:p>
            <a:pPr marL="108000" indent="-108000">
              <a:buFont typeface="+mj-lt"/>
              <a:buAutoNum type="arabicPeriod"/>
            </a:pPr>
            <a:r>
              <a:rPr lang="en-GB" sz="600" dirty="0">
                <a:solidFill>
                  <a:srgbClr val="A0A1A0"/>
                </a:solidFill>
                <a:latin typeface="Montserrat" panose="00000500000000000000" pitchFamily="2" charset="0"/>
              </a:rPr>
              <a:t>Refer to Mineral Resource Update 4 August 2025 and Appendix A. Tesoro Gold Limited confirms that it is not aware of any new information or data that materially affects the information included in that release. All material assumptions and technical parameters underpinning that release continue to apply and have not materially changed. </a:t>
            </a:r>
          </a:p>
          <a:p>
            <a:pPr marL="108000" indent="-108000">
              <a:buFont typeface="+mj-lt"/>
              <a:buAutoNum type="arabicPeriod"/>
            </a:pPr>
            <a:r>
              <a:rPr lang="en-AU" sz="600" dirty="0">
                <a:solidFill>
                  <a:srgbClr val="A0A1A0"/>
                </a:solidFill>
                <a:latin typeface="Montserrat" panose="00000500000000000000" pitchFamily="2" charset="0"/>
              </a:rPr>
              <a:t>Refer to ASX announcement dated 29 August 2025</a:t>
            </a:r>
          </a:p>
        </p:txBody>
      </p:sp>
      <p:sp>
        <p:nvSpPr>
          <p:cNvPr id="14" name="Rectangle 13">
            <a:extLst>
              <a:ext uri="{FF2B5EF4-FFF2-40B4-BE49-F238E27FC236}">
                <a16:creationId xmlns:a16="http://schemas.microsoft.com/office/drawing/2014/main" id="{970AB59C-8B16-47F2-3A60-1956E5ACD592}"/>
              </a:ext>
            </a:extLst>
          </p:cNvPr>
          <p:cNvSpPr/>
          <p:nvPr/>
        </p:nvSpPr>
        <p:spPr>
          <a:xfrm>
            <a:off x="290979" y="4882893"/>
            <a:ext cx="1800000" cy="57600"/>
          </a:xfrm>
          <a:prstGeom prst="rect">
            <a:avLst/>
          </a:prstGeom>
          <a:solidFill>
            <a:srgbClr val="A9B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50">
            <a:extLst>
              <a:ext uri="{FF2B5EF4-FFF2-40B4-BE49-F238E27FC236}">
                <a16:creationId xmlns:a16="http://schemas.microsoft.com/office/drawing/2014/main" id="{1C417757-272A-77D5-2061-CB836782CEDE}"/>
              </a:ext>
            </a:extLst>
          </p:cNvPr>
          <p:cNvSpPr txBox="1"/>
          <p:nvPr/>
        </p:nvSpPr>
        <p:spPr>
          <a:xfrm>
            <a:off x="285313" y="695794"/>
            <a:ext cx="6261792" cy="317266"/>
          </a:xfrm>
          <a:prstGeom prst="rect">
            <a:avLst/>
          </a:prstGeom>
        </p:spPr>
        <p:txBody>
          <a:bodyPr wrap="square" lIns="0" tIns="0" rIns="0" bIns="0" rtlCol="0" anchor="t">
            <a:spAutoFit/>
          </a:bodyPr>
          <a:lstStyle/>
          <a:p>
            <a:pPr>
              <a:lnSpc>
                <a:spcPct val="110000"/>
              </a:lnSpc>
            </a:pPr>
            <a:r>
              <a:rPr lang="en-GB" sz="2000" dirty="0">
                <a:solidFill>
                  <a:srgbClr val="A9BEFF"/>
                </a:solidFill>
                <a:latin typeface="Montserrat Medium" panose="00000600000000000000" pitchFamily="50" charset="0"/>
                <a:ea typeface="Montserrat Light"/>
                <a:cs typeface="Montserrat Light"/>
                <a:sym typeface="Montserrat Light"/>
              </a:rPr>
              <a:t>DEVELOPING A MAJOR NEW GOLD DISTRICT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1812-9320-AECC-9AA4-2F647ED2B513}"/>
            </a:ext>
          </a:extLst>
        </p:cNvPr>
        <p:cNvGrpSpPr/>
        <p:nvPr/>
      </p:nvGrpSpPr>
      <p:grpSpPr>
        <a:xfrm>
          <a:off x="0" y="0"/>
          <a:ext cx="0" cy="0"/>
          <a:chOff x="0" y="0"/>
          <a:chExt cx="0" cy="0"/>
        </a:xfrm>
      </p:grpSpPr>
      <p:sp>
        <p:nvSpPr>
          <p:cNvPr id="8" name="Freeform 6">
            <a:extLst>
              <a:ext uri="{FF2B5EF4-FFF2-40B4-BE49-F238E27FC236}">
                <a16:creationId xmlns:a16="http://schemas.microsoft.com/office/drawing/2014/main" id="{C9DB87B9-E74D-3BB0-F0C0-394282D371F5}"/>
              </a:ext>
            </a:extLst>
          </p:cNvPr>
          <p:cNvSpPr/>
          <p:nvPr/>
        </p:nvSpPr>
        <p:spPr>
          <a:xfrm>
            <a:off x="6110948" y="1229855"/>
            <a:ext cx="5649701" cy="346395"/>
          </a:xfrm>
          <a:prstGeom prst="round1Rect">
            <a:avLst/>
          </a:prstGeom>
          <a:solidFill>
            <a:srgbClr val="1E3363"/>
          </a:solidFill>
        </p:spPr>
        <p:txBody>
          <a:bodyPr lIns="288000" anchor="ctr"/>
          <a:lstStyle/>
          <a:p>
            <a:r>
              <a:rPr lang="en-US" sz="1600" b="1" dirty="0">
                <a:solidFill>
                  <a:srgbClr val="FFFFFF"/>
                </a:solidFill>
                <a:latin typeface="Montserrat Bold"/>
              </a:rPr>
              <a:t>GOLD FIELDS STRATEGIC INVESTMENT</a:t>
            </a:r>
            <a:endParaRPr lang="en-AU" sz="1600" b="1" dirty="0">
              <a:solidFill>
                <a:srgbClr val="FFFFFF"/>
              </a:solidFill>
              <a:latin typeface="Montserrat Bold"/>
            </a:endParaRPr>
          </a:p>
        </p:txBody>
      </p:sp>
      <p:sp>
        <p:nvSpPr>
          <p:cNvPr id="2" name="Slide Number Placeholder 1">
            <a:extLst>
              <a:ext uri="{FF2B5EF4-FFF2-40B4-BE49-F238E27FC236}">
                <a16:creationId xmlns:a16="http://schemas.microsoft.com/office/drawing/2014/main" id="{98AE911E-C498-C2D1-F51D-F436FB91948D}"/>
              </a:ext>
            </a:extLst>
          </p:cNvPr>
          <p:cNvSpPr>
            <a:spLocks noGrp="1"/>
          </p:cNvSpPr>
          <p:nvPr>
            <p:ph type="sldNum" sz="quarter" idx="10"/>
          </p:nvPr>
        </p:nvSpPr>
        <p:spPr/>
        <p:txBody>
          <a:bodyPr/>
          <a:lstStyle/>
          <a:p>
            <a:fld id="{9DEA607E-173D-4E85-800F-3860AD651B20}" type="slidenum">
              <a:rPr lang="en-AU" smtClean="0"/>
              <a:pPr/>
              <a:t>7</a:t>
            </a:fld>
            <a:endParaRPr lang="en-AU" dirty="0"/>
          </a:p>
        </p:txBody>
      </p:sp>
      <p:graphicFrame>
        <p:nvGraphicFramePr>
          <p:cNvPr id="26" name="Chart 25">
            <a:extLst>
              <a:ext uri="{FF2B5EF4-FFF2-40B4-BE49-F238E27FC236}">
                <a16:creationId xmlns:a16="http://schemas.microsoft.com/office/drawing/2014/main" id="{54FB78F7-4727-DE1E-5C50-0179F30432C4}"/>
              </a:ext>
            </a:extLst>
          </p:cNvPr>
          <p:cNvGraphicFramePr/>
          <p:nvPr/>
        </p:nvGraphicFramePr>
        <p:xfrm>
          <a:off x="-37293" y="1504943"/>
          <a:ext cx="5259570" cy="188499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65E3004-82A5-B351-F80F-5F731E46EF1B}"/>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24" name="Freeform 25">
            <a:extLst>
              <a:ext uri="{FF2B5EF4-FFF2-40B4-BE49-F238E27FC236}">
                <a16:creationId xmlns:a16="http://schemas.microsoft.com/office/drawing/2014/main" id="{2A2A88D2-B6B7-711C-5F74-8200A87CB55A}"/>
              </a:ext>
            </a:extLst>
          </p:cNvPr>
          <p:cNvSpPr/>
          <p:nvPr/>
        </p:nvSpPr>
        <p:spPr>
          <a:xfrm>
            <a:off x="840648" y="189219"/>
            <a:ext cx="9393685" cy="571653"/>
          </a:xfrm>
          <a:custGeom>
            <a:avLst/>
            <a:gdLst/>
            <a:ahLst/>
            <a:cxnLst/>
            <a:rect l="l" t="t" r="r" b="b"/>
            <a:pathLst>
              <a:path w="18787370" h="1143306">
                <a:moveTo>
                  <a:pt x="0" y="0"/>
                </a:moveTo>
                <a:lnTo>
                  <a:pt x="18787370" y="0"/>
                </a:lnTo>
                <a:lnTo>
                  <a:pt x="18787370" y="1143306"/>
                </a:lnTo>
                <a:lnTo>
                  <a:pt x="0" y="1143306"/>
                </a:lnTo>
                <a:close/>
              </a:path>
            </a:pathLst>
          </a:custGeom>
          <a:solidFill>
            <a:srgbClr val="000000">
              <a:alpha val="0"/>
            </a:srgbClr>
          </a:solidFill>
        </p:spPr>
        <p:txBody>
          <a:bodyPr/>
          <a:lstStyle/>
          <a:p>
            <a:endParaRPr lang="en-AU" sz="1200"/>
          </a:p>
        </p:txBody>
      </p:sp>
      <p:sp>
        <p:nvSpPr>
          <p:cNvPr id="42" name="TextBox 13">
            <a:extLst>
              <a:ext uri="{FF2B5EF4-FFF2-40B4-BE49-F238E27FC236}">
                <a16:creationId xmlns:a16="http://schemas.microsoft.com/office/drawing/2014/main" id="{B8E37136-CC0B-B904-D3C0-622471E8758F}"/>
              </a:ext>
            </a:extLst>
          </p:cNvPr>
          <p:cNvSpPr txBox="1"/>
          <p:nvPr/>
        </p:nvSpPr>
        <p:spPr>
          <a:xfrm>
            <a:off x="6398488" y="686365"/>
            <a:ext cx="4492872" cy="270010"/>
          </a:xfrm>
          <a:prstGeom prst="rect">
            <a:avLst/>
          </a:prstGeom>
        </p:spPr>
        <p:txBody>
          <a:bodyPr lIns="0" tIns="0" rIns="0" bIns="0" rtlCol="0" anchor="t">
            <a:spAutoFit/>
          </a:bodyPr>
          <a:lstStyle>
            <a:defPPr>
              <a:defRPr lang="en-US"/>
            </a:defPPr>
            <a:lvl1pPr>
              <a:lnSpc>
                <a:spcPts val="2299"/>
              </a:lnSpc>
              <a:spcBef>
                <a:spcPct val="0"/>
              </a:spcBef>
              <a:defRPr sz="1666" b="1">
                <a:solidFill>
                  <a:srgbClr val="FFFFFF"/>
                </a:solidFill>
                <a:latin typeface="Montserrat Bold"/>
                <a:ea typeface="Montserrat Bold"/>
                <a:cs typeface="Montserrat Bold"/>
              </a:defRPr>
            </a:lvl1pPr>
          </a:lstStyle>
          <a:p>
            <a:r>
              <a:rPr lang="en-US" dirty="0"/>
              <a:t>GOLD FIELDS STRATEGIC INVESTMENT</a:t>
            </a:r>
            <a:endParaRPr lang="en-AU" dirty="0"/>
          </a:p>
        </p:txBody>
      </p:sp>
      <p:sp>
        <p:nvSpPr>
          <p:cNvPr id="46" name="TextBox 13">
            <a:extLst>
              <a:ext uri="{FF2B5EF4-FFF2-40B4-BE49-F238E27FC236}">
                <a16:creationId xmlns:a16="http://schemas.microsoft.com/office/drawing/2014/main" id="{E151F650-B2CD-7C24-E772-3246380D8891}"/>
              </a:ext>
            </a:extLst>
          </p:cNvPr>
          <p:cNvSpPr txBox="1"/>
          <p:nvPr/>
        </p:nvSpPr>
        <p:spPr>
          <a:xfrm>
            <a:off x="411662" y="3437645"/>
            <a:ext cx="4492872" cy="269882"/>
          </a:xfrm>
          <a:prstGeom prst="rect">
            <a:avLst/>
          </a:prstGeom>
        </p:spPr>
        <p:txBody>
          <a:bodyPr lIns="0" tIns="0" rIns="0" bIns="0" rtlCol="0" anchor="t">
            <a:spAutoFit/>
          </a:bodyPr>
          <a:lstStyle/>
          <a:p>
            <a:pPr>
              <a:lnSpc>
                <a:spcPts val="2299"/>
              </a:lnSpc>
              <a:spcBef>
                <a:spcPct val="0"/>
              </a:spcBef>
            </a:pPr>
            <a:r>
              <a:rPr lang="en-US" sz="1666" b="1" dirty="0">
                <a:solidFill>
                  <a:srgbClr val="FFFFFF"/>
                </a:solidFill>
                <a:latin typeface="Montserrat Bold"/>
                <a:ea typeface="Montserrat Bold"/>
                <a:cs typeface="Montserrat Bold"/>
                <a:sym typeface="Montserrat Bold"/>
              </a:rPr>
              <a:t>REGISTER DETAIL</a:t>
            </a:r>
          </a:p>
        </p:txBody>
      </p:sp>
      <p:sp>
        <p:nvSpPr>
          <p:cNvPr id="11" name="Freeform 6">
            <a:extLst>
              <a:ext uri="{FF2B5EF4-FFF2-40B4-BE49-F238E27FC236}">
                <a16:creationId xmlns:a16="http://schemas.microsoft.com/office/drawing/2014/main" id="{0476BCC6-6444-3F83-7CEA-727DB07FC32F}"/>
              </a:ext>
            </a:extLst>
          </p:cNvPr>
          <p:cNvSpPr/>
          <p:nvPr/>
        </p:nvSpPr>
        <p:spPr>
          <a:xfrm>
            <a:off x="290980" y="1230650"/>
            <a:ext cx="4904534" cy="345600"/>
          </a:xfrm>
          <a:prstGeom prst="round1Rect">
            <a:avLst/>
          </a:prstGeom>
          <a:solidFill>
            <a:srgbClr val="1E3363"/>
          </a:solidFill>
        </p:spPr>
        <p:txBody>
          <a:bodyPr lIns="288000" anchor="ctr"/>
          <a:lstStyle/>
          <a:p>
            <a:r>
              <a:rPr lang="en-AU" sz="1600" b="1" dirty="0">
                <a:solidFill>
                  <a:srgbClr val="FFFFFF"/>
                </a:solidFill>
                <a:latin typeface="Montserrat Bold"/>
              </a:rPr>
              <a:t>REGISTER DETAIL</a:t>
            </a:r>
          </a:p>
        </p:txBody>
      </p:sp>
      <p:sp>
        <p:nvSpPr>
          <p:cNvPr id="16" name="AutoShape 17">
            <a:extLst>
              <a:ext uri="{FF2B5EF4-FFF2-40B4-BE49-F238E27FC236}">
                <a16:creationId xmlns:a16="http://schemas.microsoft.com/office/drawing/2014/main" id="{9387DDB9-AC3B-8096-DF11-C8611BDEA0D0}"/>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grpSp>
        <p:nvGrpSpPr>
          <p:cNvPr id="21" name="Group 24">
            <a:extLst>
              <a:ext uri="{FF2B5EF4-FFF2-40B4-BE49-F238E27FC236}">
                <a16:creationId xmlns:a16="http://schemas.microsoft.com/office/drawing/2014/main" id="{31CF10E7-5738-FE5F-72C5-13A27B4C0097}"/>
              </a:ext>
            </a:extLst>
          </p:cNvPr>
          <p:cNvGrpSpPr/>
          <p:nvPr/>
        </p:nvGrpSpPr>
        <p:grpSpPr>
          <a:xfrm>
            <a:off x="293995" y="168777"/>
            <a:ext cx="9940338" cy="587938"/>
            <a:chOff x="-166284" y="-168208"/>
            <a:chExt cx="19880676" cy="1175876"/>
          </a:xfrm>
        </p:grpSpPr>
        <p:sp>
          <p:nvSpPr>
            <p:cNvPr id="22" name="Freeform 25">
              <a:extLst>
                <a:ext uri="{FF2B5EF4-FFF2-40B4-BE49-F238E27FC236}">
                  <a16:creationId xmlns:a16="http://schemas.microsoft.com/office/drawing/2014/main" id="{FFB96473-95C1-8887-C63E-2DE7C239D4A9}"/>
                </a:ext>
              </a:extLst>
            </p:cNvPr>
            <p:cNvSpPr/>
            <p:nvPr/>
          </p:nvSpPr>
          <p:spPr>
            <a:xfrm>
              <a:off x="927022" y="-135638"/>
              <a:ext cx="18787370" cy="1143306"/>
            </a:xfrm>
            <a:custGeom>
              <a:avLst/>
              <a:gdLst/>
              <a:ahLst/>
              <a:cxnLst/>
              <a:rect l="l" t="t" r="r" b="b"/>
              <a:pathLst>
                <a:path w="18787370" h="1143306">
                  <a:moveTo>
                    <a:pt x="0" y="0"/>
                  </a:moveTo>
                  <a:lnTo>
                    <a:pt x="18787370" y="0"/>
                  </a:lnTo>
                  <a:lnTo>
                    <a:pt x="18787370" y="1143306"/>
                  </a:lnTo>
                  <a:lnTo>
                    <a:pt x="0" y="1143306"/>
                  </a:lnTo>
                  <a:close/>
                </a:path>
              </a:pathLst>
            </a:custGeom>
            <a:solidFill>
              <a:srgbClr val="000000">
                <a:alpha val="0"/>
              </a:srgbClr>
            </a:solidFill>
          </p:spPr>
          <p:txBody>
            <a:bodyPr/>
            <a:lstStyle/>
            <a:p>
              <a:endParaRPr lang="en-AU" sz="1200"/>
            </a:p>
          </p:txBody>
        </p:sp>
        <p:sp>
          <p:nvSpPr>
            <p:cNvPr id="28" name="TextBox 26">
              <a:extLst>
                <a:ext uri="{FF2B5EF4-FFF2-40B4-BE49-F238E27FC236}">
                  <a16:creationId xmlns:a16="http://schemas.microsoft.com/office/drawing/2014/main" id="{0F85DF7D-92B2-AB93-3318-67BF679D1B04}"/>
                </a:ext>
              </a:extLst>
            </p:cNvPr>
            <p:cNvSpPr txBox="1"/>
            <p:nvPr/>
          </p:nvSpPr>
          <p:spPr>
            <a:xfrm>
              <a:off x="-166284" y="-168208"/>
              <a:ext cx="18787370" cy="1143306"/>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CORPORATE SNAPSHOT</a:t>
              </a:r>
            </a:p>
          </p:txBody>
        </p:sp>
      </p:grpSp>
      <p:sp>
        <p:nvSpPr>
          <p:cNvPr id="29" name="TextBox 50">
            <a:extLst>
              <a:ext uri="{FF2B5EF4-FFF2-40B4-BE49-F238E27FC236}">
                <a16:creationId xmlns:a16="http://schemas.microsoft.com/office/drawing/2014/main" id="{C8402D1D-55D1-BA7B-2059-CD714AE5C247}"/>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GB" sz="2000" dirty="0">
                <a:solidFill>
                  <a:srgbClr val="1E3363"/>
                </a:solidFill>
                <a:latin typeface="Montserrat Medium" panose="00000600000000000000" pitchFamily="50" charset="0"/>
                <a:ea typeface="Montserrat Light"/>
                <a:cs typeface="Montserrat Light"/>
                <a:sym typeface="Montserrat Light"/>
              </a:rPr>
              <a:t>TESORO GOLD (ASX: TSO, OTCQB:TSORF)</a:t>
            </a:r>
          </a:p>
        </p:txBody>
      </p:sp>
      <p:sp>
        <p:nvSpPr>
          <p:cNvPr id="17" name="TextBox 13">
            <a:extLst>
              <a:ext uri="{FF2B5EF4-FFF2-40B4-BE49-F238E27FC236}">
                <a16:creationId xmlns:a16="http://schemas.microsoft.com/office/drawing/2014/main" id="{65B93EAB-A517-0EC9-DAE9-CD3539AA535C}"/>
              </a:ext>
            </a:extLst>
          </p:cNvPr>
          <p:cNvSpPr txBox="1"/>
          <p:nvPr/>
        </p:nvSpPr>
        <p:spPr>
          <a:xfrm>
            <a:off x="405994" y="5797159"/>
            <a:ext cx="4492872" cy="269882"/>
          </a:xfrm>
          <a:prstGeom prst="rect">
            <a:avLst/>
          </a:prstGeom>
        </p:spPr>
        <p:txBody>
          <a:bodyPr lIns="0" tIns="0" rIns="0" bIns="0" rtlCol="0" anchor="t">
            <a:spAutoFit/>
          </a:bodyPr>
          <a:lstStyle/>
          <a:p>
            <a:pPr>
              <a:lnSpc>
                <a:spcPts val="2299"/>
              </a:lnSpc>
              <a:spcBef>
                <a:spcPct val="0"/>
              </a:spcBef>
            </a:pPr>
            <a:r>
              <a:rPr lang="en-US" sz="1666" b="1" dirty="0">
                <a:solidFill>
                  <a:srgbClr val="FFFFFF"/>
                </a:solidFill>
                <a:latin typeface="Montserrat Bold"/>
                <a:ea typeface="Montserrat Bold"/>
                <a:cs typeface="Montserrat Bold"/>
                <a:sym typeface="Montserrat Bold"/>
              </a:rPr>
              <a:t>REGISTER DETAIL</a:t>
            </a:r>
          </a:p>
        </p:txBody>
      </p:sp>
      <p:sp>
        <p:nvSpPr>
          <p:cNvPr id="18" name="Freeform 6">
            <a:extLst>
              <a:ext uri="{FF2B5EF4-FFF2-40B4-BE49-F238E27FC236}">
                <a16:creationId xmlns:a16="http://schemas.microsoft.com/office/drawing/2014/main" id="{EE8A10D4-64BB-D1BC-600B-726C1E99B61D}"/>
              </a:ext>
            </a:extLst>
          </p:cNvPr>
          <p:cNvSpPr/>
          <p:nvPr/>
        </p:nvSpPr>
        <p:spPr>
          <a:xfrm>
            <a:off x="285312" y="3532001"/>
            <a:ext cx="4904534" cy="345600"/>
          </a:xfrm>
          <a:prstGeom prst="round1Rect">
            <a:avLst/>
          </a:prstGeom>
          <a:solidFill>
            <a:srgbClr val="1E3363"/>
          </a:solidFill>
        </p:spPr>
        <p:txBody>
          <a:bodyPr lIns="288000" anchor="ctr"/>
          <a:lstStyle/>
          <a:p>
            <a:r>
              <a:rPr lang="en-AU" sz="1600" b="1" dirty="0">
                <a:solidFill>
                  <a:srgbClr val="FFFFFF"/>
                </a:solidFill>
                <a:latin typeface="Montserrat Bold"/>
              </a:rPr>
              <a:t>CAPITAL STRUCTURE</a:t>
            </a:r>
          </a:p>
        </p:txBody>
      </p:sp>
      <p:graphicFrame>
        <p:nvGraphicFramePr>
          <p:cNvPr id="19" name="Table 18">
            <a:extLst>
              <a:ext uri="{FF2B5EF4-FFF2-40B4-BE49-F238E27FC236}">
                <a16:creationId xmlns:a16="http://schemas.microsoft.com/office/drawing/2014/main" id="{A7066CF7-AA68-1D35-DE3E-5995AC7685C0}"/>
              </a:ext>
            </a:extLst>
          </p:cNvPr>
          <p:cNvGraphicFramePr>
            <a:graphicFrameLocks noGrp="1"/>
          </p:cNvGraphicFramePr>
          <p:nvPr/>
        </p:nvGraphicFramePr>
        <p:xfrm>
          <a:off x="290277" y="3873435"/>
          <a:ext cx="4899569" cy="2268000"/>
        </p:xfrm>
        <a:graphic>
          <a:graphicData uri="http://schemas.openxmlformats.org/drawingml/2006/table">
            <a:tbl>
              <a:tblPr>
                <a:tableStyleId>{5C22544A-7EE6-4342-B048-85BDC9FD1C3A}</a:tableStyleId>
              </a:tblPr>
              <a:tblGrid>
                <a:gridCol w="3491790">
                  <a:extLst>
                    <a:ext uri="{9D8B030D-6E8A-4147-A177-3AD203B41FA5}">
                      <a16:colId xmlns:a16="http://schemas.microsoft.com/office/drawing/2014/main" val="2951413506"/>
                    </a:ext>
                  </a:extLst>
                </a:gridCol>
                <a:gridCol w="1407779">
                  <a:extLst>
                    <a:ext uri="{9D8B030D-6E8A-4147-A177-3AD203B41FA5}">
                      <a16:colId xmlns:a16="http://schemas.microsoft.com/office/drawing/2014/main" val="177601313"/>
                    </a:ext>
                  </a:extLst>
                </a:gridCol>
              </a:tblGrid>
              <a:tr h="252000">
                <a:tc>
                  <a:txBody>
                    <a:bodyPr/>
                    <a:lstStyle/>
                    <a:p>
                      <a:pPr algn="l" fontAlgn="b"/>
                      <a:r>
                        <a:rPr lang="en-AU" sz="1050" b="0" i="0" u="none" strike="noStrike" dirty="0">
                          <a:solidFill>
                            <a:srgbClr val="000000"/>
                          </a:solidFill>
                          <a:effectLst/>
                          <a:latin typeface="Montserrat Medium" panose="00000600000000000000" pitchFamily="50" charset="0"/>
                          <a:ea typeface="Open Sans" pitchFamily="2" charset="0"/>
                          <a:cs typeface="Open Sans" pitchFamily="2" charset="0"/>
                        </a:rPr>
                        <a:t>Share price </a:t>
                      </a:r>
                      <a:r>
                        <a:rPr lang="en-AU" sz="900" b="0" i="0" u="none" strike="noStrike" dirty="0">
                          <a:solidFill>
                            <a:srgbClr val="000000"/>
                          </a:solidFill>
                          <a:effectLst/>
                          <a:latin typeface="Montserrat Medium" panose="00000600000000000000" pitchFamily="50" charset="0"/>
                          <a:ea typeface="Open Sans" pitchFamily="2" charset="0"/>
                          <a:cs typeface="Open Sans" pitchFamily="2" charset="0"/>
                        </a:rPr>
                        <a:t>(3 September 2025)</a:t>
                      </a:r>
                      <a:endParaRPr lang="en-AU" sz="90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kern="1200" dirty="0">
                          <a:solidFill>
                            <a:schemeClr val="dk1"/>
                          </a:solidFill>
                          <a:effectLst/>
                          <a:latin typeface="Montserrat" panose="00000500000000000000" pitchFamily="50" charset="0"/>
                          <a:ea typeface="Open Sans" pitchFamily="2" charset="0"/>
                          <a:cs typeface="Open Sans" pitchFamily="2" charset="0"/>
                        </a:rPr>
                        <a:t>A$0.053</a:t>
                      </a:r>
                    </a:p>
                  </a:txBody>
                  <a:tcPr marL="108000" marR="10800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484675"/>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Shares on issue</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2,015M</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587046"/>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Performance rights</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76.3M</a:t>
                      </a:r>
                      <a:endParaRPr lang="en-AU" sz="1050" b="0" i="0" u="none" strike="noStrike" baseline="30000" dirty="0">
                        <a:solidFill>
                          <a:srgbClr val="000000"/>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129680"/>
                  </a:ext>
                </a:extLst>
              </a:tr>
              <a:tr h="252000">
                <a:tc>
                  <a:txBody>
                    <a:bodyPr/>
                    <a:lstStyle/>
                    <a:p>
                      <a:pPr algn="l" fontAlgn="b"/>
                      <a:r>
                        <a:rPr lang="en-AU" sz="1050" b="0" i="0" u="none" strike="noStrike" kern="1200" dirty="0">
                          <a:solidFill>
                            <a:srgbClr val="000000"/>
                          </a:solidFill>
                          <a:effectLst/>
                          <a:latin typeface="Montserrat Medium" panose="00000600000000000000" pitchFamily="50" charset="0"/>
                          <a:ea typeface="Open Sans" pitchFamily="2" charset="0"/>
                          <a:cs typeface="Open Sans" pitchFamily="2" charset="0"/>
                        </a:rPr>
                        <a:t>Share Rights</a:t>
                      </a: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b="0" i="0" u="none" strike="noStrike" kern="1200" dirty="0">
                          <a:solidFill>
                            <a:srgbClr val="000000"/>
                          </a:solidFill>
                          <a:effectLst/>
                          <a:latin typeface="Montserrat" panose="00000500000000000000" pitchFamily="50" charset="0"/>
                          <a:ea typeface="Open Sans" pitchFamily="2" charset="0"/>
                          <a:cs typeface="Open Sans" pitchFamily="2" charset="0"/>
                        </a:rPr>
                        <a:t>1.9M</a:t>
                      </a: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094103"/>
                  </a:ext>
                </a:extLst>
              </a:tr>
              <a:tr h="252000">
                <a:tc>
                  <a:txBody>
                    <a:bodyPr/>
                    <a:lstStyle/>
                    <a:p>
                      <a:pPr algn="l" fontAlgn="b"/>
                      <a:r>
                        <a:rPr lang="en-AU" sz="1050" b="0" i="0" u="none" strike="noStrike" kern="1200" dirty="0">
                          <a:solidFill>
                            <a:srgbClr val="000000"/>
                          </a:solidFill>
                          <a:effectLst/>
                          <a:latin typeface="Montserrat Medium" panose="00000600000000000000" pitchFamily="50" charset="0"/>
                          <a:ea typeface="Open Sans" pitchFamily="2" charset="0"/>
                          <a:cs typeface="Open Sans" pitchFamily="2" charset="0"/>
                        </a:rPr>
                        <a:t>Unlisted options</a:t>
                      </a: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b="0" i="0" u="none" strike="noStrike" kern="1200" dirty="0">
                          <a:solidFill>
                            <a:srgbClr val="000000"/>
                          </a:solidFill>
                          <a:effectLst/>
                          <a:latin typeface="Montserrat" panose="00000500000000000000" pitchFamily="50" charset="0"/>
                          <a:ea typeface="Open Sans" pitchFamily="2" charset="0"/>
                          <a:cs typeface="Open Sans" pitchFamily="2" charset="0"/>
                        </a:rPr>
                        <a:t>17.0M</a:t>
                      </a: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669199"/>
                  </a:ext>
                </a:extLst>
              </a:tr>
              <a:tr h="252000">
                <a:tc>
                  <a:txBody>
                    <a:bodyPr/>
                    <a:lstStyle/>
                    <a:p>
                      <a:pPr algn="l" fontAlgn="b"/>
                      <a:r>
                        <a:rPr lang="en-AU" sz="1050" b="0" i="0" u="none" strike="noStrike" dirty="0">
                          <a:solidFill>
                            <a:srgbClr val="000000"/>
                          </a:solidFill>
                          <a:effectLst/>
                          <a:latin typeface="Montserrat Medium" panose="00000600000000000000" pitchFamily="50" charset="0"/>
                          <a:ea typeface="Open Sans" pitchFamily="2" charset="0"/>
                          <a:cs typeface="Open Sans" pitchFamily="2" charset="0"/>
                        </a:rPr>
                        <a:t>Listed options</a:t>
                      </a:r>
                      <a:r>
                        <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rPr>
                        <a:t>1</a:t>
                      </a: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kern="1200" dirty="0">
                          <a:solidFill>
                            <a:schemeClr val="dk1"/>
                          </a:solidFill>
                          <a:effectLst/>
                          <a:latin typeface="Montserrat" panose="00000500000000000000" pitchFamily="50" charset="0"/>
                          <a:ea typeface="Open Sans" pitchFamily="2" charset="0"/>
                          <a:cs typeface="Open Sans" pitchFamily="2" charset="0"/>
                        </a:rPr>
                        <a:t>136.3M</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613843"/>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Market capitalisation (undiluted)</a:t>
                      </a:r>
                      <a:endParaRPr lang="en-AU" sz="1050" b="0" i="0" u="none" strike="noStrike"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A$100M</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73012"/>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Cash</a:t>
                      </a:r>
                      <a:r>
                        <a:rPr lang="en-AU" sz="1050" b="0" u="none" strike="noStrike" baseline="30000" dirty="0">
                          <a:effectLst/>
                          <a:latin typeface="Montserrat Medium" panose="00000600000000000000" pitchFamily="50" charset="0"/>
                          <a:ea typeface="Open Sans" pitchFamily="2" charset="0"/>
                          <a:cs typeface="Open Sans" pitchFamily="2" charset="0"/>
                        </a:rPr>
                        <a:t> </a:t>
                      </a:r>
                      <a:r>
                        <a:rPr lang="en-AU" sz="900" b="0" i="0" u="none" strike="noStrike" kern="1200" dirty="0">
                          <a:solidFill>
                            <a:srgbClr val="000000"/>
                          </a:solidFill>
                          <a:effectLst/>
                          <a:latin typeface="Montserrat Medium" panose="00000600000000000000" pitchFamily="50" charset="0"/>
                          <a:ea typeface="Open Sans" pitchFamily="2" charset="0"/>
                          <a:cs typeface="Open Sans" pitchFamily="2" charset="0"/>
                        </a:rPr>
                        <a:t>(30 June 2025)</a:t>
                      </a: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A$7.5M</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352105"/>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Debt</a:t>
                      </a:r>
                      <a:r>
                        <a:rPr lang="en-AU" sz="1050" b="0" u="none" strike="noStrike" baseline="30000" dirty="0">
                          <a:effectLst/>
                          <a:latin typeface="Montserrat Medium" panose="00000600000000000000" pitchFamily="50" charset="0"/>
                          <a:ea typeface="Open Sans" pitchFamily="2" charset="0"/>
                          <a:cs typeface="Open Sans" pitchFamily="2" charset="0"/>
                        </a:rPr>
                        <a:t> </a:t>
                      </a:r>
                      <a:r>
                        <a:rPr lang="en-AU" sz="900" b="0" u="none" strike="noStrike" kern="1200" dirty="0">
                          <a:solidFill>
                            <a:schemeClr val="dk1"/>
                          </a:solidFill>
                          <a:effectLst/>
                          <a:latin typeface="Montserrat Medium" panose="00000600000000000000" pitchFamily="50" charset="0"/>
                          <a:ea typeface="Open Sans" pitchFamily="2" charset="0"/>
                          <a:cs typeface="Open Sans" pitchFamily="2" charset="0"/>
                        </a:rPr>
                        <a:t>(30 June 2025)</a:t>
                      </a: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Nil</a:t>
                      </a:r>
                      <a:endParaRPr lang="en-AU" sz="1050" b="0" i="0" u="none" strike="noStrike" dirty="0">
                        <a:solidFill>
                          <a:srgbClr val="000000"/>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885411"/>
                  </a:ext>
                </a:extLst>
              </a:tr>
            </a:tbl>
          </a:graphicData>
        </a:graphic>
      </p:graphicFrame>
      <p:sp>
        <p:nvSpPr>
          <p:cNvPr id="20" name="Slide Number Placeholder 1">
            <a:extLst>
              <a:ext uri="{FF2B5EF4-FFF2-40B4-BE49-F238E27FC236}">
                <a16:creationId xmlns:a16="http://schemas.microsoft.com/office/drawing/2014/main" id="{27533ABC-C9E7-D409-D5F7-E7269F058130}"/>
              </a:ext>
            </a:extLst>
          </p:cNvPr>
          <p:cNvSpPr txBox="1">
            <a:spLocks/>
          </p:cNvSpPr>
          <p:nvPr/>
        </p:nvSpPr>
        <p:spPr>
          <a:xfrm>
            <a:off x="9182101" y="63945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1E439B"/>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EA607E-173D-4E85-800F-3860AD651B20}" type="slidenum">
              <a:rPr lang="en-AU" smtClean="0"/>
              <a:pPr/>
              <a:t>7</a:t>
            </a:fld>
            <a:endParaRPr lang="en-AU" dirty="0"/>
          </a:p>
        </p:txBody>
      </p:sp>
      <p:sp>
        <p:nvSpPr>
          <p:cNvPr id="23" name="TextBox 22">
            <a:extLst>
              <a:ext uri="{FF2B5EF4-FFF2-40B4-BE49-F238E27FC236}">
                <a16:creationId xmlns:a16="http://schemas.microsoft.com/office/drawing/2014/main" id="{BDBAE448-2C53-8BF3-2983-2E34DC9269EC}"/>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25" name="TextBox 13">
            <a:extLst>
              <a:ext uri="{FF2B5EF4-FFF2-40B4-BE49-F238E27FC236}">
                <a16:creationId xmlns:a16="http://schemas.microsoft.com/office/drawing/2014/main" id="{DB7B7394-5208-1835-94CA-FFB34B2B6A08}"/>
              </a:ext>
            </a:extLst>
          </p:cNvPr>
          <p:cNvSpPr txBox="1"/>
          <p:nvPr/>
        </p:nvSpPr>
        <p:spPr>
          <a:xfrm>
            <a:off x="6398488" y="419640"/>
            <a:ext cx="4492872" cy="273986"/>
          </a:xfrm>
          <a:prstGeom prst="rect">
            <a:avLst/>
          </a:prstGeom>
        </p:spPr>
        <p:txBody>
          <a:bodyPr lIns="0" tIns="0" rIns="0" bIns="0" rtlCol="0" anchor="t">
            <a:spAutoFit/>
          </a:bodyPr>
          <a:lstStyle>
            <a:defPPr>
              <a:defRPr lang="en-US"/>
            </a:defPPr>
            <a:lvl1pPr>
              <a:lnSpc>
                <a:spcPts val="2299"/>
              </a:lnSpc>
              <a:spcBef>
                <a:spcPct val="0"/>
              </a:spcBef>
              <a:defRPr sz="1666" b="1">
                <a:solidFill>
                  <a:srgbClr val="FFFFFF"/>
                </a:solidFill>
                <a:latin typeface="Montserrat Bold"/>
                <a:ea typeface="Montserrat Bold"/>
                <a:cs typeface="Montserrat Bold"/>
              </a:defRPr>
            </a:lvl1pPr>
          </a:lstStyle>
          <a:p>
            <a:r>
              <a:rPr lang="en-US" dirty="0"/>
              <a:t>GOLD </a:t>
            </a:r>
            <a:r>
              <a:rPr lang="en-US" sz="1600" dirty="0"/>
              <a:t>FIELDS</a:t>
            </a:r>
            <a:r>
              <a:rPr lang="en-US" dirty="0"/>
              <a:t> STRATEGIC INVESTMENT</a:t>
            </a:r>
            <a:endParaRPr lang="en-AU" dirty="0"/>
          </a:p>
        </p:txBody>
      </p:sp>
      <p:sp>
        <p:nvSpPr>
          <p:cNvPr id="31" name="Rectangle 30">
            <a:extLst>
              <a:ext uri="{FF2B5EF4-FFF2-40B4-BE49-F238E27FC236}">
                <a16:creationId xmlns:a16="http://schemas.microsoft.com/office/drawing/2014/main" id="{5F3F7923-575F-6E49-EBA3-99FDD6F77894}"/>
              </a:ext>
            </a:extLst>
          </p:cNvPr>
          <p:cNvSpPr/>
          <p:nvPr/>
        </p:nvSpPr>
        <p:spPr>
          <a:xfrm>
            <a:off x="7941938" y="1661074"/>
            <a:ext cx="3946358" cy="1677570"/>
          </a:xfrm>
          <a:prstGeom prst="rect">
            <a:avLst/>
          </a:prstGeom>
        </p:spPr>
        <p:txBody>
          <a:bodyPr wrap="square" lIns="0" tIns="0" rIns="0" bIns="0">
            <a:noAutofit/>
          </a:bodyPr>
          <a:lstStyle/>
          <a:p>
            <a:pPr>
              <a:spcAft>
                <a:spcPts val="600"/>
              </a:spcAft>
              <a:buClr>
                <a:srgbClr val="1E439B"/>
              </a:buClr>
              <a:buSzPct val="125000"/>
            </a:pPr>
            <a:r>
              <a:rPr lang="en-US" sz="1200" dirty="0">
                <a:latin typeface="Montserrat" panose="00000500000000000000" pitchFamily="50" charset="0"/>
                <a:ea typeface="Open Sans" panose="020B0606030504020204" pitchFamily="34" charset="0"/>
                <a:cs typeface="Open Sans" panose="020B0606030504020204" pitchFamily="34" charset="0"/>
              </a:rPr>
              <a:t>Global gold producer - nine operating mines across Australia, Chile, Ghana, Peru and South Africa</a:t>
            </a:r>
          </a:p>
          <a:p>
            <a:pPr>
              <a:spcAft>
                <a:spcPts val="600"/>
              </a:spcAft>
              <a:buClr>
                <a:srgbClr val="1E439B"/>
              </a:buClr>
              <a:buSzPct val="125000"/>
            </a:pPr>
            <a:r>
              <a:rPr lang="en-US" sz="1200" dirty="0">
                <a:latin typeface="Montserrat" panose="00000500000000000000" pitchFamily="50" charset="0"/>
                <a:ea typeface="Open Sans" panose="020B0606030504020204" pitchFamily="34" charset="0"/>
                <a:cs typeface="Open Sans" panose="020B0606030504020204" pitchFamily="34" charset="0"/>
              </a:rPr>
              <a:t>Owns Salares Norte gold-silver mine in Northern Chile, near El Zorro Gold Project</a:t>
            </a:r>
            <a:r>
              <a:rPr lang="en-US" sz="1200" baseline="30000" dirty="0">
                <a:latin typeface="Montserrat" panose="00000500000000000000" pitchFamily="50" charset="0"/>
                <a:ea typeface="Open Sans" panose="020B0606030504020204" pitchFamily="34" charset="0"/>
                <a:cs typeface="Open Sans" panose="020B0606030504020204" pitchFamily="34" charset="0"/>
              </a:rPr>
              <a:t>1</a:t>
            </a:r>
          </a:p>
          <a:p>
            <a:pPr>
              <a:spcAft>
                <a:spcPts val="600"/>
              </a:spcAft>
              <a:buClr>
                <a:srgbClr val="1E439B"/>
              </a:buClr>
              <a:buSzPct val="125000"/>
            </a:pPr>
            <a:r>
              <a:rPr lang="en-US" sz="1200" dirty="0">
                <a:latin typeface="Montserrat" panose="00000500000000000000" pitchFamily="50" charset="0"/>
                <a:ea typeface="Open Sans" panose="020B0606030504020204" pitchFamily="34" charset="0"/>
                <a:cs typeface="Open Sans" panose="020B0606030504020204" pitchFamily="34" charset="0"/>
              </a:rPr>
              <a:t>Large-scale industry player - 3.9 Moz Resource and  3.5 Moz Reserve (gold only)</a:t>
            </a:r>
            <a:r>
              <a:rPr lang="en-US" sz="1200" baseline="30000" dirty="0">
                <a:latin typeface="Montserrat" panose="00000500000000000000" pitchFamily="50" charset="0"/>
                <a:ea typeface="Open Sans" panose="020B0606030504020204" pitchFamily="34" charset="0"/>
                <a:cs typeface="Open Sans" panose="020B0606030504020204" pitchFamily="34" charset="0"/>
              </a:rPr>
              <a:t>2</a:t>
            </a:r>
          </a:p>
          <a:p>
            <a:pPr>
              <a:spcAft>
                <a:spcPts val="600"/>
              </a:spcAft>
              <a:buClr>
                <a:srgbClr val="1E439B"/>
              </a:buClr>
              <a:buSzPct val="125000"/>
            </a:pPr>
            <a:r>
              <a:rPr lang="en-US" sz="1200" dirty="0">
                <a:latin typeface="Montserrat" panose="00000500000000000000" pitchFamily="50" charset="0"/>
                <a:ea typeface="Open Sans" panose="020B0606030504020204" pitchFamily="34" charset="0"/>
                <a:cs typeface="Open Sans" panose="020B0606030504020204" pitchFamily="34" charset="0"/>
              </a:rPr>
              <a:t>Partnership with Tesoro continues to accelerate exploration at El Zorro Gold Project</a:t>
            </a:r>
          </a:p>
        </p:txBody>
      </p:sp>
      <p:sp>
        <p:nvSpPr>
          <p:cNvPr id="32" name="Freeform 17">
            <a:extLst>
              <a:ext uri="{FF2B5EF4-FFF2-40B4-BE49-F238E27FC236}">
                <a16:creationId xmlns:a16="http://schemas.microsoft.com/office/drawing/2014/main" id="{6FC9D47F-45BA-80D8-8505-BBAA04958798}"/>
              </a:ext>
            </a:extLst>
          </p:cNvPr>
          <p:cNvSpPr/>
          <p:nvPr/>
        </p:nvSpPr>
        <p:spPr>
          <a:xfrm>
            <a:off x="7588015" y="1697690"/>
            <a:ext cx="233969" cy="233969"/>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33" name="Freeform 17">
            <a:extLst>
              <a:ext uri="{FF2B5EF4-FFF2-40B4-BE49-F238E27FC236}">
                <a16:creationId xmlns:a16="http://schemas.microsoft.com/office/drawing/2014/main" id="{DE934388-1427-B0DC-E19A-B1653F2F5BFC}"/>
              </a:ext>
            </a:extLst>
          </p:cNvPr>
          <p:cNvSpPr/>
          <p:nvPr/>
        </p:nvSpPr>
        <p:spPr>
          <a:xfrm>
            <a:off x="7588015" y="2144263"/>
            <a:ext cx="233969" cy="233969"/>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34" name="Freeform 17">
            <a:extLst>
              <a:ext uri="{FF2B5EF4-FFF2-40B4-BE49-F238E27FC236}">
                <a16:creationId xmlns:a16="http://schemas.microsoft.com/office/drawing/2014/main" id="{308B1ED3-2562-6CB6-068C-9A10E56C1F3E}"/>
              </a:ext>
            </a:extLst>
          </p:cNvPr>
          <p:cNvSpPr/>
          <p:nvPr/>
        </p:nvSpPr>
        <p:spPr>
          <a:xfrm>
            <a:off x="7588015" y="2590836"/>
            <a:ext cx="233969" cy="233969"/>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35" name="Freeform 17">
            <a:extLst>
              <a:ext uri="{FF2B5EF4-FFF2-40B4-BE49-F238E27FC236}">
                <a16:creationId xmlns:a16="http://schemas.microsoft.com/office/drawing/2014/main" id="{10428572-5FEA-5537-2E7B-5F116F5E1B13}"/>
              </a:ext>
            </a:extLst>
          </p:cNvPr>
          <p:cNvSpPr/>
          <p:nvPr/>
        </p:nvSpPr>
        <p:spPr>
          <a:xfrm>
            <a:off x="7588015" y="3037410"/>
            <a:ext cx="233969" cy="233969"/>
          </a:xfrm>
          <a:custGeom>
            <a:avLst/>
            <a:gdLst/>
            <a:ahLst/>
            <a:cxnLst/>
            <a:rect l="l" t="t" r="r" b="b"/>
            <a:pathLst>
              <a:path w="278633" h="278633">
                <a:moveTo>
                  <a:pt x="0" y="0"/>
                </a:moveTo>
                <a:lnTo>
                  <a:pt x="278632" y="0"/>
                </a:lnTo>
                <a:lnTo>
                  <a:pt x="278632" y="278632"/>
                </a:lnTo>
                <a:lnTo>
                  <a:pt x="0" y="278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37" name="Freeform 6">
            <a:extLst>
              <a:ext uri="{FF2B5EF4-FFF2-40B4-BE49-F238E27FC236}">
                <a16:creationId xmlns:a16="http://schemas.microsoft.com/office/drawing/2014/main" id="{F681DD34-7FEC-205F-B7FB-9F2959BAD419}"/>
              </a:ext>
            </a:extLst>
          </p:cNvPr>
          <p:cNvSpPr/>
          <p:nvPr/>
        </p:nvSpPr>
        <p:spPr>
          <a:xfrm>
            <a:off x="6096000" y="3532001"/>
            <a:ext cx="5648400" cy="345600"/>
          </a:xfrm>
          <a:prstGeom prst="round1Rect">
            <a:avLst/>
          </a:prstGeom>
          <a:solidFill>
            <a:srgbClr val="1E3363"/>
          </a:solidFill>
        </p:spPr>
        <p:txBody>
          <a:bodyPr lIns="288000" anchor="ctr"/>
          <a:lstStyle/>
          <a:p>
            <a:r>
              <a:rPr lang="en-AU" sz="1600" b="1" dirty="0">
                <a:solidFill>
                  <a:srgbClr val="FFFFFF"/>
                </a:solidFill>
                <a:latin typeface="Montserrat Bold"/>
              </a:rPr>
              <a:t>BOARD AND MANAGEMENT </a:t>
            </a:r>
          </a:p>
        </p:txBody>
      </p:sp>
      <p:graphicFrame>
        <p:nvGraphicFramePr>
          <p:cNvPr id="38" name="Table 37">
            <a:extLst>
              <a:ext uri="{FF2B5EF4-FFF2-40B4-BE49-F238E27FC236}">
                <a16:creationId xmlns:a16="http://schemas.microsoft.com/office/drawing/2014/main" id="{E302FDFD-C60C-0677-454A-D32E23188060}"/>
              </a:ext>
            </a:extLst>
          </p:cNvPr>
          <p:cNvGraphicFramePr>
            <a:graphicFrameLocks noGrp="1"/>
          </p:cNvGraphicFramePr>
          <p:nvPr/>
        </p:nvGraphicFramePr>
        <p:xfrm>
          <a:off x="6096000" y="3873435"/>
          <a:ext cx="5641574" cy="2268000"/>
        </p:xfrm>
        <a:graphic>
          <a:graphicData uri="http://schemas.openxmlformats.org/drawingml/2006/table">
            <a:tbl>
              <a:tblPr>
                <a:tableStyleId>{5C22544A-7EE6-4342-B048-85BDC9FD1C3A}</a:tableStyleId>
              </a:tblPr>
              <a:tblGrid>
                <a:gridCol w="1785287">
                  <a:extLst>
                    <a:ext uri="{9D8B030D-6E8A-4147-A177-3AD203B41FA5}">
                      <a16:colId xmlns:a16="http://schemas.microsoft.com/office/drawing/2014/main" val="2951413506"/>
                    </a:ext>
                  </a:extLst>
                </a:gridCol>
                <a:gridCol w="3856287">
                  <a:extLst>
                    <a:ext uri="{9D8B030D-6E8A-4147-A177-3AD203B41FA5}">
                      <a16:colId xmlns:a16="http://schemas.microsoft.com/office/drawing/2014/main" val="177601313"/>
                    </a:ext>
                  </a:extLst>
                </a:gridCol>
              </a:tblGrid>
              <a:tr h="252000">
                <a:tc>
                  <a:txBody>
                    <a:bodyPr/>
                    <a:lstStyle/>
                    <a:p>
                      <a:pPr algn="l" fontAlgn="b"/>
                      <a:r>
                        <a:rPr lang="en-AU" sz="1050" b="0" i="0" u="none" strike="noStrike" dirty="0">
                          <a:solidFill>
                            <a:srgbClr val="000000"/>
                          </a:solidFill>
                          <a:effectLst/>
                          <a:latin typeface="Montserrat Medium" panose="00000600000000000000" pitchFamily="50" charset="0"/>
                          <a:ea typeface="Open Sans" pitchFamily="2" charset="0"/>
                          <a:cs typeface="Open Sans" pitchFamily="2" charset="0"/>
                        </a:rPr>
                        <a:t>Mark Connelly</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fontAlgn="b"/>
                      <a:r>
                        <a:rPr lang="en-AU" sz="1050" u="none" strike="noStrike" kern="1200" dirty="0">
                          <a:solidFill>
                            <a:schemeClr val="dk1"/>
                          </a:solidFill>
                          <a:effectLst/>
                          <a:latin typeface="Montserrat" panose="00000500000000000000" pitchFamily="50" charset="0"/>
                          <a:ea typeface="Open Sans" pitchFamily="2" charset="0"/>
                          <a:cs typeface="Open Sans" pitchFamily="2" charset="0"/>
                        </a:rPr>
                        <a:t>Independent Non-Executive Chair</a:t>
                      </a:r>
                    </a:p>
                  </a:txBody>
                  <a:tcPr marL="108000" marR="10800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484675"/>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Zeff Reeves</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Managing Director</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587046"/>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Linton Putland</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Executive Director – Mining and Development</a:t>
                      </a:r>
                      <a:endParaRPr lang="en-AU" sz="1050" b="0" i="0" u="none" strike="noStrike" baseline="30000" dirty="0">
                        <a:solidFill>
                          <a:srgbClr val="000000"/>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129680"/>
                  </a:ext>
                </a:extLst>
              </a:tr>
              <a:tr h="252000">
                <a:tc>
                  <a:txBody>
                    <a:bodyPr/>
                    <a:lstStyle/>
                    <a:p>
                      <a:pPr algn="l" fontAlgn="b"/>
                      <a:r>
                        <a:rPr lang="en-AU" sz="1050" b="0" i="0" u="none" strike="noStrike" kern="1200" dirty="0">
                          <a:solidFill>
                            <a:srgbClr val="000000"/>
                          </a:solidFill>
                          <a:effectLst/>
                          <a:latin typeface="Montserrat Medium" panose="00000600000000000000" pitchFamily="50" charset="0"/>
                          <a:ea typeface="Open Sans" pitchFamily="2" charset="0"/>
                          <a:cs typeface="Open Sans" pitchFamily="2" charset="0"/>
                        </a:rPr>
                        <a:t>Emma Curnow</a:t>
                      </a: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b="0" i="0" u="none" strike="noStrike" kern="1200" dirty="0">
                          <a:solidFill>
                            <a:srgbClr val="000000"/>
                          </a:solidFill>
                          <a:effectLst/>
                          <a:latin typeface="Montserrat" panose="00000500000000000000" pitchFamily="50" charset="0"/>
                          <a:ea typeface="Open Sans" pitchFamily="2" charset="0"/>
                          <a:cs typeface="Open Sans" pitchFamily="2" charset="0"/>
                        </a:rPr>
                        <a:t>Chief Financial Officer</a:t>
                      </a: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094103"/>
                  </a:ext>
                </a:extLst>
              </a:tr>
              <a:tr h="252000">
                <a:tc>
                  <a:txBody>
                    <a:bodyPr/>
                    <a:lstStyle/>
                    <a:p>
                      <a:pPr algn="l" fontAlgn="b"/>
                      <a:r>
                        <a:rPr lang="en-AU" sz="1050" b="0" i="0" u="none" strike="noStrike" kern="1200" dirty="0">
                          <a:solidFill>
                            <a:srgbClr val="000000"/>
                          </a:solidFill>
                          <a:effectLst/>
                          <a:latin typeface="Montserrat Medium" panose="00000600000000000000" pitchFamily="50" charset="0"/>
                          <a:ea typeface="Open Sans" pitchFamily="2" charset="0"/>
                          <a:cs typeface="Open Sans" pitchFamily="2" charset="0"/>
                        </a:rPr>
                        <a:t>Tim Williams</a:t>
                      </a: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b="0" i="0" u="none" strike="noStrike" kern="1200" dirty="0">
                          <a:solidFill>
                            <a:srgbClr val="000000"/>
                          </a:solidFill>
                          <a:effectLst/>
                          <a:latin typeface="Montserrat" panose="00000500000000000000" pitchFamily="50" charset="0"/>
                          <a:ea typeface="Open Sans" pitchFamily="2" charset="0"/>
                          <a:cs typeface="Open Sans" pitchFamily="2" charset="0"/>
                        </a:rPr>
                        <a:t>Chief Development Officer</a:t>
                      </a: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669199"/>
                  </a:ext>
                </a:extLst>
              </a:tr>
              <a:tr h="252000">
                <a:tc>
                  <a:txBody>
                    <a:bodyPr/>
                    <a:lstStyle/>
                    <a:p>
                      <a:pPr algn="l" fontAlgn="b"/>
                      <a:r>
                        <a:rPr lang="en-AU" sz="1050" b="0" i="0" u="none" strike="noStrike" dirty="0">
                          <a:solidFill>
                            <a:srgbClr val="000000"/>
                          </a:solidFill>
                          <a:effectLst/>
                          <a:latin typeface="Montserrat Medium" panose="00000600000000000000" pitchFamily="50" charset="0"/>
                          <a:ea typeface="Open Sans" pitchFamily="2" charset="0"/>
                          <a:cs typeface="Open Sans" pitchFamily="2" charset="0"/>
                        </a:rPr>
                        <a:t>Sergio Uribe</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kern="1200" dirty="0">
                          <a:solidFill>
                            <a:schemeClr val="dk1"/>
                          </a:solidFill>
                          <a:effectLst/>
                          <a:latin typeface="Montserrat" panose="00000500000000000000" pitchFamily="50" charset="0"/>
                          <a:ea typeface="Open Sans" pitchFamily="2" charset="0"/>
                          <a:cs typeface="Open Sans" pitchFamily="2" charset="0"/>
                        </a:rPr>
                        <a:t>Country Manager Chile</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613843"/>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Geoff Mcnamara</a:t>
                      </a:r>
                      <a:endParaRPr lang="en-AU" sz="1050" b="0" i="0" u="none" strike="noStrike"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Non-Executive Director</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73012"/>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Alan Gibson</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Non-Executive Director</a:t>
                      </a:r>
                      <a:endParaRPr lang="en-AU" sz="1050" u="none" strike="noStrike" kern="1200" baseline="30000" dirty="0">
                        <a:solidFill>
                          <a:schemeClr val="dk1"/>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352105"/>
                  </a:ext>
                </a:extLst>
              </a:tr>
              <a:tr h="252000">
                <a:tc>
                  <a:txBody>
                    <a:bodyPr/>
                    <a:lstStyle/>
                    <a:p>
                      <a:pPr algn="l" fontAlgn="b"/>
                      <a:r>
                        <a:rPr lang="en-AU" sz="1050" b="0" u="none" strike="noStrike" dirty="0">
                          <a:effectLst/>
                          <a:latin typeface="Montserrat Medium" panose="00000600000000000000" pitchFamily="50" charset="0"/>
                          <a:ea typeface="Open Sans" pitchFamily="2" charset="0"/>
                          <a:cs typeface="Open Sans" pitchFamily="2" charset="0"/>
                        </a:rPr>
                        <a:t>Sue Wong</a:t>
                      </a:r>
                      <a:endParaRPr lang="en-AU" sz="1050" b="0" i="0" u="none" strike="noStrike" baseline="30000" dirty="0">
                        <a:solidFill>
                          <a:srgbClr val="000000"/>
                        </a:solidFill>
                        <a:effectLst/>
                        <a:latin typeface="Montserrat Medium" panose="00000600000000000000" pitchFamily="50" charset="0"/>
                        <a:ea typeface="Open Sans" pitchFamily="2" charset="0"/>
                        <a:cs typeface="Open Sans" pitchFamily="2" charset="0"/>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AU" sz="1050" u="none" strike="noStrike" dirty="0">
                          <a:effectLst/>
                          <a:latin typeface="Montserrat" panose="00000500000000000000" pitchFamily="50" charset="0"/>
                          <a:ea typeface="Open Sans" pitchFamily="2" charset="0"/>
                          <a:cs typeface="Open Sans" pitchFamily="2" charset="0"/>
                        </a:rPr>
                        <a:t>Company Secretary</a:t>
                      </a:r>
                      <a:endParaRPr lang="en-AU" sz="1050" b="0" i="0" u="none" strike="noStrike" dirty="0">
                        <a:solidFill>
                          <a:srgbClr val="000000"/>
                        </a:solidFill>
                        <a:effectLst/>
                        <a:latin typeface="Montserrat" panose="00000500000000000000" pitchFamily="50" charset="0"/>
                        <a:ea typeface="Open Sans" pitchFamily="2" charset="0"/>
                        <a:cs typeface="Open Sans" pitchFamily="2" charset="0"/>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885411"/>
                  </a:ext>
                </a:extLst>
              </a:tr>
            </a:tbl>
          </a:graphicData>
        </a:graphic>
      </p:graphicFrame>
      <p:sp>
        <p:nvSpPr>
          <p:cNvPr id="39" name="TextBox 38">
            <a:extLst>
              <a:ext uri="{FF2B5EF4-FFF2-40B4-BE49-F238E27FC236}">
                <a16:creationId xmlns:a16="http://schemas.microsoft.com/office/drawing/2014/main" id="{163A34C7-B456-2FF3-AF5C-A60DF4D8680B}"/>
              </a:ext>
            </a:extLst>
          </p:cNvPr>
          <p:cNvSpPr txBox="1"/>
          <p:nvPr/>
        </p:nvSpPr>
        <p:spPr>
          <a:xfrm>
            <a:off x="290277" y="6412009"/>
            <a:ext cx="4932000" cy="393802"/>
          </a:xfrm>
          <a:prstGeom prst="rect">
            <a:avLst/>
          </a:prstGeom>
          <a:noFill/>
        </p:spPr>
        <p:txBody>
          <a:bodyPr wrap="square" lIns="0" tIns="0" rIns="0" bIns="0" rtlCol="0" anchor="t">
            <a:noAutofit/>
          </a:bodyPr>
          <a:lstStyle>
            <a:defPPr>
              <a:defRPr lang="en-US"/>
            </a:defPPr>
            <a:lvl1pPr marL="108000" indent="-108000">
              <a:buFont typeface="+mj-lt"/>
              <a:buAutoNum type="arabicPeriod"/>
              <a:defRPr sz="600">
                <a:solidFill>
                  <a:srgbClr val="A0A1A0"/>
                </a:solidFill>
                <a:latin typeface="Montserrat" panose="00000500000000000000" pitchFamily="2" charset="0"/>
              </a:defRPr>
            </a:lvl1pPr>
          </a:lstStyle>
          <a:p>
            <a:r>
              <a:rPr lang="fr-FR" dirty="0"/>
              <a:t>Source: https://www.bnamericas.com/en/features/5-chilean-gold-projects-set-to-help-boost-national-output </a:t>
            </a:r>
          </a:p>
          <a:p>
            <a:r>
              <a:rPr lang="en-AU" dirty="0"/>
              <a:t>Source: www.goldfields.com </a:t>
            </a:r>
          </a:p>
        </p:txBody>
      </p:sp>
      <p:pic>
        <p:nvPicPr>
          <p:cNvPr id="12" name="Picture 11">
            <a:extLst>
              <a:ext uri="{FF2B5EF4-FFF2-40B4-BE49-F238E27FC236}">
                <a16:creationId xmlns:a16="http://schemas.microsoft.com/office/drawing/2014/main" id="{9C7F20D2-F8E8-9AE0-9445-9CC895016E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3852" y="2074607"/>
            <a:ext cx="1234643" cy="836520"/>
          </a:xfrm>
          <a:prstGeom prst="rect">
            <a:avLst/>
          </a:prstGeom>
        </p:spPr>
      </p:pic>
    </p:spTree>
    <p:extLst>
      <p:ext uri="{BB962C8B-B14F-4D97-AF65-F5344CB8AC3E}">
        <p14:creationId xmlns:p14="http://schemas.microsoft.com/office/powerpoint/2010/main" val="122058167"/>
      </p:ext>
    </p:extLst>
  </p:cSld>
  <p:clrMapOvr>
    <a:masterClrMapping/>
  </p:clrMapOvr>
  <mc:AlternateContent xmlns:mc="http://schemas.openxmlformats.org/markup-compatibility/2006" xmlns:p14="http://schemas.microsoft.com/office/powerpoint/2010/main">
    <mc:Choice Requires="p14">
      <p:transition p14:dur="200" advTm="18000"/>
    </mc:Choice>
    <mc:Fallback xmlns="">
      <p:transition advTm="1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803F5-AD11-A928-C196-B8090A2A0E0D}"/>
            </a:ext>
          </a:extLst>
        </p:cNvPr>
        <p:cNvGrpSpPr/>
        <p:nvPr/>
      </p:nvGrpSpPr>
      <p:grpSpPr>
        <a:xfrm>
          <a:off x="0" y="0"/>
          <a:ext cx="0" cy="0"/>
          <a:chOff x="0" y="0"/>
          <a:chExt cx="0" cy="0"/>
        </a:xfrm>
      </p:grpSpPr>
      <p:sp>
        <p:nvSpPr>
          <p:cNvPr id="11" name="TextBox 11">
            <a:extLst>
              <a:ext uri="{FF2B5EF4-FFF2-40B4-BE49-F238E27FC236}">
                <a16:creationId xmlns:a16="http://schemas.microsoft.com/office/drawing/2014/main" id="{9C19B96A-F1B5-AA39-A927-C1548351D4D3}"/>
              </a:ext>
            </a:extLst>
          </p:cNvPr>
          <p:cNvSpPr txBox="1"/>
          <p:nvPr/>
        </p:nvSpPr>
        <p:spPr>
          <a:xfrm>
            <a:off x="-1" y="3876411"/>
            <a:ext cx="4536692" cy="305299"/>
          </a:xfrm>
          <a:prstGeom prst="round1Rect">
            <a:avLst/>
          </a:prstGeom>
        </p:spPr>
        <p:txBody>
          <a:bodyPr lIns="33867" tIns="33867" rIns="33867" bIns="33867" rtlCol="0" anchor="ctr"/>
          <a:lstStyle/>
          <a:p>
            <a:pPr algn="ctr">
              <a:lnSpc>
                <a:spcPts val="1440"/>
              </a:lnSpc>
            </a:pPr>
            <a:endParaRPr sz="1200"/>
          </a:p>
        </p:txBody>
      </p:sp>
      <p:sp>
        <p:nvSpPr>
          <p:cNvPr id="12" name="TextBox 12">
            <a:extLst>
              <a:ext uri="{FF2B5EF4-FFF2-40B4-BE49-F238E27FC236}">
                <a16:creationId xmlns:a16="http://schemas.microsoft.com/office/drawing/2014/main" id="{44949177-1C80-F40D-621A-C96064FBC98E}"/>
              </a:ext>
            </a:extLst>
          </p:cNvPr>
          <p:cNvSpPr txBox="1"/>
          <p:nvPr/>
        </p:nvSpPr>
        <p:spPr>
          <a:xfrm>
            <a:off x="303984" y="1589099"/>
            <a:ext cx="5772785" cy="2013436"/>
          </a:xfrm>
          <a:prstGeom prst="rect">
            <a:avLst/>
          </a:prstGeom>
        </p:spPr>
        <p:txBody>
          <a:bodyPr wrap="square" lIns="0" tIns="0" rIns="0" bIns="0" rtlCol="0" anchor="t">
            <a:spAutoFit/>
          </a:bodyPr>
          <a:lstStyle/>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US" spc="1" dirty="0">
                <a:latin typeface="Montserrat" panose="00000500000000000000" pitchFamily="50" charset="0"/>
                <a:sym typeface="Montserrat"/>
              </a:rPr>
              <a:t>Constrained MRE 1.82Moz with 62% Indicated.</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US" spc="1" dirty="0">
                <a:latin typeface="Montserrat" panose="00000500000000000000" pitchFamily="50" charset="0"/>
                <a:sym typeface="Montserrat"/>
              </a:rPr>
              <a:t>Deposit remains open in all directions. </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US" spc="1" dirty="0">
                <a:latin typeface="Montserrat" panose="00000500000000000000" pitchFamily="50" charset="0"/>
                <a:sym typeface="Montserrat"/>
              </a:rPr>
              <a:t>New zones to chase in the north and south.</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US" spc="1" dirty="0">
                <a:latin typeface="Montserrat" panose="00000500000000000000" pitchFamily="50" charset="0"/>
                <a:sym typeface="Montserrat"/>
              </a:rPr>
              <a:t>Represents a significant improvement in ounces per vertical metre.</a:t>
            </a:r>
          </a:p>
          <a:p>
            <a:pPr marL="143668" lvl="1">
              <a:lnSpc>
                <a:spcPts val="1437"/>
              </a:lnSpc>
            </a:pPr>
            <a:endParaRPr lang="en-US" sz="1500" spc="1" dirty="0">
              <a:solidFill>
                <a:srgbClr val="000000"/>
              </a:solidFill>
              <a:latin typeface="Montserrat" panose="00000500000000000000" pitchFamily="50" charset="0"/>
              <a:ea typeface="Montserrat"/>
              <a:cs typeface="Montserrat"/>
              <a:sym typeface="Montserrat"/>
            </a:endParaRPr>
          </a:p>
        </p:txBody>
      </p:sp>
      <p:sp>
        <p:nvSpPr>
          <p:cNvPr id="14" name="TextBox 14">
            <a:extLst>
              <a:ext uri="{FF2B5EF4-FFF2-40B4-BE49-F238E27FC236}">
                <a16:creationId xmlns:a16="http://schemas.microsoft.com/office/drawing/2014/main" id="{5E4335B8-AD26-23EB-3C24-5EC68B0374C8}"/>
              </a:ext>
            </a:extLst>
          </p:cNvPr>
          <p:cNvSpPr txBox="1"/>
          <p:nvPr/>
        </p:nvSpPr>
        <p:spPr>
          <a:xfrm>
            <a:off x="6343673" y="5670424"/>
            <a:ext cx="5279209" cy="259943"/>
          </a:xfrm>
          <a:prstGeom prst="rect">
            <a:avLst/>
          </a:prstGeom>
        </p:spPr>
        <p:txBody>
          <a:bodyPr wrap="square" lIns="0" tIns="0" rIns="0" bIns="0" rtlCol="0" anchor="t">
            <a:spAutoFit/>
          </a:bodyPr>
          <a:lstStyle/>
          <a:p>
            <a:pPr>
              <a:lnSpc>
                <a:spcPts val="976"/>
              </a:lnSpc>
              <a:spcBef>
                <a:spcPct val="0"/>
              </a:spcBef>
            </a:pPr>
            <a:r>
              <a:rPr lang="en-US" sz="1050" i="1" spc="1" dirty="0">
                <a:solidFill>
                  <a:srgbClr val="000000"/>
                </a:solidFill>
                <a:latin typeface="Montserrat Italics"/>
                <a:ea typeface="Montserrat Italics"/>
                <a:cs typeface="Montserrat Italics"/>
                <a:sym typeface="Montserrat Italics"/>
              </a:rPr>
              <a:t>Isometric view if the Ternera Gold Deposit block model looking north-west. Showing &gt;1g/t blocks only and US$3000/oz pit shell. Datum PSAD56 19S</a:t>
            </a:r>
          </a:p>
        </p:txBody>
      </p:sp>
      <p:sp>
        <p:nvSpPr>
          <p:cNvPr id="15" name="TextBox 15">
            <a:extLst>
              <a:ext uri="{FF2B5EF4-FFF2-40B4-BE49-F238E27FC236}">
                <a16:creationId xmlns:a16="http://schemas.microsoft.com/office/drawing/2014/main" id="{0A8DFDEF-862D-BC63-871E-F7E90229FED5}"/>
              </a:ext>
            </a:extLst>
          </p:cNvPr>
          <p:cNvSpPr txBox="1"/>
          <p:nvPr/>
        </p:nvSpPr>
        <p:spPr>
          <a:xfrm>
            <a:off x="303984" y="4362472"/>
            <a:ext cx="5718863" cy="1735219"/>
          </a:xfrm>
          <a:prstGeom prst="rect">
            <a:avLst/>
          </a:prstGeom>
        </p:spPr>
        <p:txBody>
          <a:bodyPr wrap="square" lIns="0" tIns="0" rIns="0" bIns="0" rtlCol="0" anchor="t">
            <a:spAutoFit/>
          </a:bodyPr>
          <a:lstStyle/>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Ongoing exploration across the 30km gold corridor with multiple high-priority targets.</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GB" spc="1" dirty="0">
                <a:latin typeface="Montserrat" panose="00000500000000000000" pitchFamily="50" charset="0"/>
                <a:sym typeface="Montserrat"/>
              </a:rPr>
              <a:t>Excellent potential for additional discoveries.</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US" spc="1" dirty="0">
                <a:latin typeface="Montserrat" panose="00000500000000000000" pitchFamily="50" charset="0"/>
                <a:sym typeface="Montserrat"/>
              </a:rPr>
              <a:t>Ternera infill and extensional drilling continues.</a:t>
            </a:r>
          </a:p>
          <a:p>
            <a:pPr marL="285750" lvl="1" indent="-285750">
              <a:lnSpc>
                <a:spcPct val="110000"/>
              </a:lnSpc>
              <a:spcBef>
                <a:spcPct val="0"/>
              </a:spcBef>
              <a:spcAft>
                <a:spcPts val="600"/>
              </a:spcAft>
              <a:buClr>
                <a:schemeClr val="tx1"/>
              </a:buClr>
              <a:buSzPct val="100000"/>
              <a:buFont typeface="Arial" panose="020B0604020202020204" pitchFamily="34" charset="0"/>
              <a:buChar char="•"/>
            </a:pPr>
            <a:r>
              <a:rPr lang="en-US" spc="1" dirty="0">
                <a:latin typeface="Montserrat" panose="00000500000000000000" pitchFamily="50" charset="0"/>
                <a:sym typeface="Montserrat"/>
              </a:rPr>
              <a:t>Drilling of regional targets, Q4 2025.</a:t>
            </a:r>
          </a:p>
        </p:txBody>
      </p:sp>
      <p:sp>
        <p:nvSpPr>
          <p:cNvPr id="16" name="TextBox 16">
            <a:extLst>
              <a:ext uri="{FF2B5EF4-FFF2-40B4-BE49-F238E27FC236}">
                <a16:creationId xmlns:a16="http://schemas.microsoft.com/office/drawing/2014/main" id="{4834CCD6-5EE0-7ECE-F5D5-0C5912875B28}"/>
              </a:ext>
            </a:extLst>
          </p:cNvPr>
          <p:cNvSpPr txBox="1"/>
          <p:nvPr/>
        </p:nvSpPr>
        <p:spPr>
          <a:xfrm>
            <a:off x="377137" y="3884038"/>
            <a:ext cx="4492872" cy="269882"/>
          </a:xfrm>
          <a:prstGeom prst="rect">
            <a:avLst/>
          </a:prstGeom>
        </p:spPr>
        <p:txBody>
          <a:bodyPr lIns="0" tIns="0" rIns="0" bIns="0" rtlCol="0" anchor="t">
            <a:spAutoFit/>
          </a:bodyPr>
          <a:lstStyle/>
          <a:p>
            <a:pPr>
              <a:lnSpc>
                <a:spcPts val="2299"/>
              </a:lnSpc>
              <a:spcBef>
                <a:spcPct val="0"/>
              </a:spcBef>
            </a:pPr>
            <a:r>
              <a:rPr lang="en-US" sz="1666" b="1" dirty="0">
                <a:solidFill>
                  <a:srgbClr val="FFFFFF"/>
                </a:solidFill>
                <a:latin typeface="Montserrat Bold"/>
                <a:ea typeface="Montserrat Bold"/>
                <a:cs typeface="Montserrat Bold"/>
                <a:sym typeface="Montserrat Bold"/>
              </a:rPr>
              <a:t>NEXT STEPS</a:t>
            </a:r>
          </a:p>
        </p:txBody>
      </p:sp>
      <p:pic>
        <p:nvPicPr>
          <p:cNvPr id="26" name="Picture 6">
            <a:extLst>
              <a:ext uri="{FF2B5EF4-FFF2-40B4-BE49-F238E27FC236}">
                <a16:creationId xmlns:a16="http://schemas.microsoft.com/office/drawing/2014/main" id="{F895EA63-9344-AC9A-3200-218F8ADFD8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83240" y="119782"/>
            <a:ext cx="1242061" cy="931546"/>
          </a:xfrm>
          <a:prstGeom prst="rect">
            <a:avLst/>
          </a:prstGeom>
        </p:spPr>
      </p:pic>
      <p:sp>
        <p:nvSpPr>
          <p:cNvPr id="2" name="Slide Number Placeholder 1">
            <a:extLst>
              <a:ext uri="{FF2B5EF4-FFF2-40B4-BE49-F238E27FC236}">
                <a16:creationId xmlns:a16="http://schemas.microsoft.com/office/drawing/2014/main" id="{FF131222-E0CE-B913-A637-A2199ABB05F4}"/>
              </a:ext>
            </a:extLst>
          </p:cNvPr>
          <p:cNvSpPr>
            <a:spLocks noGrp="1"/>
          </p:cNvSpPr>
          <p:nvPr>
            <p:ph type="sldNum" sz="quarter" idx="10"/>
          </p:nvPr>
        </p:nvSpPr>
        <p:spPr>
          <a:xfrm>
            <a:off x="9182101" y="6394585"/>
            <a:ext cx="2743200" cy="365125"/>
          </a:xfrm>
        </p:spPr>
        <p:txBody>
          <a:bodyPr/>
          <a:lstStyle/>
          <a:p>
            <a:fld id="{9DEA607E-173D-4E85-800F-3860AD651B20}" type="slidenum">
              <a:rPr lang="en-AU" smtClean="0"/>
              <a:pPr/>
              <a:t>8</a:t>
            </a:fld>
            <a:endParaRPr lang="en-AU" dirty="0"/>
          </a:p>
        </p:txBody>
      </p:sp>
      <p:sp>
        <p:nvSpPr>
          <p:cNvPr id="4" name="TextBox 3">
            <a:extLst>
              <a:ext uri="{FF2B5EF4-FFF2-40B4-BE49-F238E27FC236}">
                <a16:creationId xmlns:a16="http://schemas.microsoft.com/office/drawing/2014/main" id="{7FA8F5B8-48A0-2C52-3CD3-A1594F18F33B}"/>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1E439B"/>
                </a:solidFill>
                <a:latin typeface="Open Sans" pitchFamily="2" charset="0"/>
                <a:ea typeface="Open Sans" pitchFamily="2" charset="0"/>
                <a:cs typeface="Open Sans" pitchFamily="2" charset="0"/>
              </a:rPr>
              <a:t>INVESTOR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5" name="AutoShape 17">
            <a:extLst>
              <a:ext uri="{FF2B5EF4-FFF2-40B4-BE49-F238E27FC236}">
                <a16:creationId xmlns:a16="http://schemas.microsoft.com/office/drawing/2014/main" id="{E64F1FAC-F539-DE34-93B6-CC4CE6347E3A}"/>
              </a:ext>
            </a:extLst>
          </p:cNvPr>
          <p:cNvSpPr/>
          <p:nvPr/>
        </p:nvSpPr>
        <p:spPr>
          <a:xfrm>
            <a:off x="0" y="6844352"/>
            <a:ext cx="1138994" cy="0"/>
          </a:xfrm>
          <a:prstGeom prst="line">
            <a:avLst/>
          </a:prstGeom>
          <a:ln w="57150" cap="flat">
            <a:solidFill>
              <a:srgbClr val="B42025"/>
            </a:solidFill>
            <a:prstDash val="solid"/>
            <a:headEnd type="none" w="sm" len="sm"/>
            <a:tailEnd type="none" w="sm" len="sm"/>
          </a:ln>
        </p:spPr>
        <p:txBody>
          <a:bodyPr/>
          <a:lstStyle/>
          <a:p>
            <a:endParaRPr lang="en-AU" sz="1200"/>
          </a:p>
        </p:txBody>
      </p:sp>
      <p:sp>
        <p:nvSpPr>
          <p:cNvPr id="7" name="Freeform 6">
            <a:extLst>
              <a:ext uri="{FF2B5EF4-FFF2-40B4-BE49-F238E27FC236}">
                <a16:creationId xmlns:a16="http://schemas.microsoft.com/office/drawing/2014/main" id="{DD2F0E03-EA0E-4FA2-B41F-821510106533}"/>
              </a:ext>
            </a:extLst>
          </p:cNvPr>
          <p:cNvSpPr/>
          <p:nvPr/>
        </p:nvSpPr>
        <p:spPr>
          <a:xfrm>
            <a:off x="-2" y="1128325"/>
            <a:ext cx="6096001" cy="360000"/>
          </a:xfrm>
          <a:prstGeom prst="round1Rect">
            <a:avLst/>
          </a:prstGeom>
          <a:solidFill>
            <a:srgbClr val="1E3363"/>
          </a:solidFill>
        </p:spPr>
        <p:txBody>
          <a:bodyPr lIns="288000" anchor="ctr"/>
          <a:lstStyle/>
          <a:p>
            <a:r>
              <a:rPr lang="en-AU" sz="1950" b="1" dirty="0">
                <a:solidFill>
                  <a:srgbClr val="FFFFFF"/>
                </a:solidFill>
                <a:latin typeface="Montserrat Bold"/>
              </a:rPr>
              <a:t>OPPORTUNITY FOR A SINGLE OPEN PIT</a:t>
            </a:r>
          </a:p>
        </p:txBody>
      </p:sp>
      <p:sp>
        <p:nvSpPr>
          <p:cNvPr id="25" name="Freeform 6">
            <a:extLst>
              <a:ext uri="{FF2B5EF4-FFF2-40B4-BE49-F238E27FC236}">
                <a16:creationId xmlns:a16="http://schemas.microsoft.com/office/drawing/2014/main" id="{DAF1405E-371A-4F9C-FB13-B860773DED29}"/>
              </a:ext>
            </a:extLst>
          </p:cNvPr>
          <p:cNvSpPr/>
          <p:nvPr/>
        </p:nvSpPr>
        <p:spPr>
          <a:xfrm>
            <a:off x="0" y="3876411"/>
            <a:ext cx="6096001" cy="360000"/>
          </a:xfrm>
          <a:prstGeom prst="round1Rect">
            <a:avLst/>
          </a:prstGeom>
          <a:solidFill>
            <a:srgbClr val="1E3363"/>
          </a:solidFill>
        </p:spPr>
        <p:txBody>
          <a:bodyPr lIns="288000" anchor="ctr"/>
          <a:lstStyle/>
          <a:p>
            <a:r>
              <a:rPr lang="en-AU" sz="1950" b="1" dirty="0">
                <a:solidFill>
                  <a:srgbClr val="FFFFFF"/>
                </a:solidFill>
                <a:latin typeface="Montserrat Bold"/>
              </a:rPr>
              <a:t>NEXT STEPS </a:t>
            </a:r>
          </a:p>
        </p:txBody>
      </p:sp>
      <p:sp>
        <p:nvSpPr>
          <p:cNvPr id="33" name="TextBox 26">
            <a:extLst>
              <a:ext uri="{FF2B5EF4-FFF2-40B4-BE49-F238E27FC236}">
                <a16:creationId xmlns:a16="http://schemas.microsoft.com/office/drawing/2014/main" id="{EDF61B3C-1E58-BED5-C3E2-5ED29646719E}"/>
              </a:ext>
            </a:extLst>
          </p:cNvPr>
          <p:cNvSpPr txBox="1"/>
          <p:nvPr/>
        </p:nvSpPr>
        <p:spPr>
          <a:xfrm>
            <a:off x="266699" y="168777"/>
            <a:ext cx="9420981" cy="571653"/>
          </a:xfrm>
          <a:prstGeom prst="rect">
            <a:avLst/>
          </a:prstGeom>
        </p:spPr>
        <p:txBody>
          <a:bodyPr lIns="0" tIns="0" rIns="0" bIns="0" rtlCol="0" anchor="ctr"/>
          <a:lstStyle/>
          <a:p>
            <a:pPr>
              <a:lnSpc>
                <a:spcPts val="3360"/>
              </a:lnSpc>
            </a:pPr>
            <a:r>
              <a:rPr lang="en-US" sz="2800" b="1" dirty="0">
                <a:solidFill>
                  <a:srgbClr val="1E3363"/>
                </a:solidFill>
                <a:latin typeface="Montserrat Bold"/>
                <a:ea typeface="Montserrat Bold"/>
                <a:cs typeface="Montserrat Bold"/>
                <a:sym typeface="Montserrat Bold"/>
              </a:rPr>
              <a:t>EXPANDED AND UPGRADED TERNERA MRE</a:t>
            </a:r>
          </a:p>
        </p:txBody>
      </p:sp>
      <p:sp>
        <p:nvSpPr>
          <p:cNvPr id="34" name="TextBox 50">
            <a:extLst>
              <a:ext uri="{FF2B5EF4-FFF2-40B4-BE49-F238E27FC236}">
                <a16:creationId xmlns:a16="http://schemas.microsoft.com/office/drawing/2014/main" id="{6ECE3CF1-7A61-5B1E-E076-E03005262DF3}"/>
              </a:ext>
            </a:extLst>
          </p:cNvPr>
          <p:cNvSpPr txBox="1"/>
          <p:nvPr/>
        </p:nvSpPr>
        <p:spPr>
          <a:xfrm>
            <a:off x="285312" y="695795"/>
            <a:ext cx="7534855" cy="282129"/>
          </a:xfrm>
          <a:prstGeom prst="rect">
            <a:avLst/>
          </a:prstGeom>
        </p:spPr>
        <p:txBody>
          <a:bodyPr wrap="square" lIns="0" tIns="0" rIns="0" bIns="0" rtlCol="0" anchor="t">
            <a:spAutoFit/>
          </a:bodyPr>
          <a:lstStyle/>
          <a:p>
            <a:pPr>
              <a:lnSpc>
                <a:spcPts val="2217"/>
              </a:lnSpc>
            </a:pPr>
            <a:r>
              <a:rPr lang="en-US" sz="2000" dirty="0">
                <a:solidFill>
                  <a:srgbClr val="1E3363"/>
                </a:solidFill>
                <a:latin typeface="Montserrat Medium" panose="00000600000000000000" pitchFamily="50" charset="0"/>
                <a:ea typeface="Montserrat Light"/>
                <a:cs typeface="Montserrat Light"/>
                <a:sym typeface="Montserrat Light"/>
              </a:rPr>
              <a:t>CONTINUED GROWTH OF THE RESOURCE BASE</a:t>
            </a:r>
          </a:p>
        </p:txBody>
      </p:sp>
      <p:pic>
        <p:nvPicPr>
          <p:cNvPr id="24" name="Picture 23" descr="A computer generated image of a cloud&#10;&#10;AI-generated content may be incorrect.">
            <a:extLst>
              <a:ext uri="{FF2B5EF4-FFF2-40B4-BE49-F238E27FC236}">
                <a16:creationId xmlns:a16="http://schemas.microsoft.com/office/drawing/2014/main" id="{AFA8DACC-F642-16EF-4895-63E4E66EE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902" y="1578346"/>
            <a:ext cx="5259983" cy="4019072"/>
          </a:xfrm>
          <a:prstGeom prst="rect">
            <a:avLst/>
          </a:prstGeom>
        </p:spPr>
      </p:pic>
      <p:sp>
        <p:nvSpPr>
          <p:cNvPr id="3" name="TextBox 33">
            <a:extLst>
              <a:ext uri="{FF2B5EF4-FFF2-40B4-BE49-F238E27FC236}">
                <a16:creationId xmlns:a16="http://schemas.microsoft.com/office/drawing/2014/main" id="{0D49A448-CBE8-25B7-244E-BBC1DE34AD4C}"/>
              </a:ext>
            </a:extLst>
          </p:cNvPr>
          <p:cNvSpPr txBox="1"/>
          <p:nvPr/>
        </p:nvSpPr>
        <p:spPr>
          <a:xfrm>
            <a:off x="244368" y="6284206"/>
            <a:ext cx="7713488" cy="343317"/>
          </a:xfrm>
          <a:prstGeom prst="rect">
            <a:avLst/>
          </a:prstGeom>
        </p:spPr>
        <p:txBody>
          <a:bodyPr lIns="0" tIns="0" rIns="0" bIns="0" rtlCol="0" anchor="b"/>
          <a:lstStyle/>
          <a:p>
            <a:pPr>
              <a:lnSpc>
                <a:spcPts val="800"/>
              </a:lnSpc>
            </a:pPr>
            <a:r>
              <a:rPr lang="en-US" sz="667" dirty="0">
                <a:solidFill>
                  <a:srgbClr val="A0A1A0"/>
                </a:solidFill>
                <a:latin typeface="Montserrat"/>
                <a:ea typeface="Montserrat"/>
                <a:cs typeface="Montserrat"/>
                <a:sym typeface="Montserrat"/>
              </a:rPr>
              <a:t>Refer to ASX Announcement dated 4 August 2025 and the Appendix. Tesoro Gold Limited confirms that it is not aware of any new information or data that materially affects the information included in that release. All material assumptions and technical parameters underpinning that release continue to apply and have not materially changed. </a:t>
            </a:r>
          </a:p>
        </p:txBody>
      </p:sp>
    </p:spTree>
    <p:extLst>
      <p:ext uri="{BB962C8B-B14F-4D97-AF65-F5344CB8AC3E}">
        <p14:creationId xmlns:p14="http://schemas.microsoft.com/office/powerpoint/2010/main" val="257744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0C676-36E3-6518-C875-606B3FEA0297}"/>
              </a:ext>
            </a:extLst>
          </p:cNvPr>
          <p:cNvSpPr/>
          <p:nvPr/>
        </p:nvSpPr>
        <p:spPr>
          <a:xfrm>
            <a:off x="282656" y="1218134"/>
            <a:ext cx="5259892" cy="4972386"/>
          </a:xfrm>
          <a:prstGeom prst="rect">
            <a:avLst/>
          </a:prstGeom>
          <a:solidFill>
            <a:srgbClr val="A0A1A0">
              <a:alpha val="10000"/>
            </a:srgbClr>
          </a:solidFill>
          <a:ln>
            <a:solidFill>
              <a:srgbClr val="B3101E"/>
            </a:solidFill>
          </a:ln>
        </p:spPr>
        <p:style>
          <a:lnRef idx="2">
            <a:schemeClr val="accent1">
              <a:shade val="50000"/>
            </a:schemeClr>
          </a:lnRef>
          <a:fillRef idx="1">
            <a:schemeClr val="accent1"/>
          </a:fillRef>
          <a:effectRef idx="0">
            <a:schemeClr val="accent1"/>
          </a:effectRef>
          <a:fontRef idx="minor">
            <a:schemeClr val="lt1"/>
          </a:fontRef>
        </p:style>
        <p:txBody>
          <a:bodyPr lIns="36000" tIns="756000" rIns="36000" rtlCol="0" anchor="t"/>
          <a:lstStyle/>
          <a:p>
            <a:pPr algn="ctr"/>
            <a:r>
              <a:rPr lang="en-GB" b="1" cap="all" spc="13" dirty="0">
                <a:solidFill>
                  <a:srgbClr val="000000"/>
                </a:solidFill>
                <a:latin typeface="Montserrat SemiBold" panose="00000700000000000000" pitchFamily="2" charset="0"/>
              </a:rPr>
              <a:t>potential major fault </a:t>
            </a:r>
            <a:br>
              <a:rPr lang="en-GB" b="1" cap="all" spc="13" dirty="0">
                <a:solidFill>
                  <a:srgbClr val="000000"/>
                </a:solidFill>
                <a:latin typeface="Montserrat SemiBold" panose="00000700000000000000" pitchFamily="2" charset="0"/>
              </a:rPr>
            </a:br>
            <a:r>
              <a:rPr lang="en-GB" b="1" cap="all" spc="13" dirty="0">
                <a:solidFill>
                  <a:srgbClr val="000000"/>
                </a:solidFill>
                <a:latin typeface="Montserrat SemiBold" panose="00000700000000000000" pitchFamily="2" charset="0"/>
              </a:rPr>
              <a:t>offset or Ternera ‘repeat’</a:t>
            </a:r>
            <a:endParaRPr lang="en-US" b="1" cap="all" spc="13" baseline="30000" dirty="0">
              <a:solidFill>
                <a:srgbClr val="000000"/>
              </a:solidFill>
              <a:latin typeface="Montserrat SemiBold" panose="00000700000000000000" pitchFamily="2" charset="0"/>
            </a:endParaRPr>
          </a:p>
        </p:txBody>
      </p:sp>
      <p:sp>
        <p:nvSpPr>
          <p:cNvPr id="7" name="Slide Number Placeholder 6">
            <a:extLst>
              <a:ext uri="{FF2B5EF4-FFF2-40B4-BE49-F238E27FC236}">
                <a16:creationId xmlns:a16="http://schemas.microsoft.com/office/drawing/2014/main" id="{25110660-8348-6BF9-3924-B6BD9786E334}"/>
              </a:ext>
            </a:extLst>
          </p:cNvPr>
          <p:cNvSpPr>
            <a:spLocks noGrp="1"/>
          </p:cNvSpPr>
          <p:nvPr>
            <p:ph type="sldNum" sz="quarter" idx="10"/>
          </p:nvPr>
        </p:nvSpPr>
        <p:spPr/>
        <p:txBody>
          <a:bodyPr/>
          <a:lstStyle/>
          <a:p>
            <a:fld id="{9DEA607E-173D-4E85-800F-3860AD651B20}" type="slidenum">
              <a:rPr lang="en-AU" smtClean="0"/>
              <a:pPr/>
              <a:t>9</a:t>
            </a:fld>
            <a:endParaRPr lang="en-AU" dirty="0"/>
          </a:p>
        </p:txBody>
      </p:sp>
      <p:sp>
        <p:nvSpPr>
          <p:cNvPr id="2" name="TextBox 1">
            <a:extLst>
              <a:ext uri="{FF2B5EF4-FFF2-40B4-BE49-F238E27FC236}">
                <a16:creationId xmlns:a16="http://schemas.microsoft.com/office/drawing/2014/main" id="{CD4C9384-225E-F3CB-0842-89FE300ED8C7}"/>
              </a:ext>
            </a:extLst>
          </p:cNvPr>
          <p:cNvSpPr txBox="1"/>
          <p:nvPr/>
        </p:nvSpPr>
        <p:spPr>
          <a:xfrm>
            <a:off x="8994374" y="6438647"/>
            <a:ext cx="2743199" cy="276999"/>
          </a:xfrm>
          <a:prstGeom prst="rect">
            <a:avLst/>
          </a:prstGeom>
          <a:noFill/>
        </p:spPr>
        <p:txBody>
          <a:bodyPr wrap="square" rtlCol="0" anchor="ctr">
            <a:spAutoFit/>
          </a:bodyPr>
          <a:lstStyle/>
          <a:p>
            <a:pPr algn="r"/>
            <a:r>
              <a:rPr lang="en-AU" sz="1200" b="1" dirty="0">
                <a:solidFill>
                  <a:srgbClr val="B42025"/>
                </a:solidFill>
                <a:latin typeface="Open Sans" pitchFamily="2" charset="0"/>
                <a:ea typeface="Open Sans" pitchFamily="2" charset="0"/>
                <a:cs typeface="Open Sans" pitchFamily="2" charset="0"/>
              </a:rPr>
              <a:t>INVESTOR</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A0A1A0"/>
                </a:solidFill>
                <a:latin typeface="Open Sans" pitchFamily="2" charset="0"/>
                <a:ea typeface="Open Sans" pitchFamily="2" charset="0"/>
                <a:cs typeface="Open Sans" pitchFamily="2" charset="0"/>
              </a:rPr>
              <a:t>PRESENTATION</a:t>
            </a:r>
            <a:r>
              <a:rPr lang="en-AU" sz="1200" b="1" dirty="0">
                <a:solidFill>
                  <a:srgbClr val="1E439B"/>
                </a:solidFill>
                <a:latin typeface="Open Sans" pitchFamily="2" charset="0"/>
                <a:ea typeface="Open Sans" pitchFamily="2" charset="0"/>
                <a:cs typeface="Open Sans" pitchFamily="2" charset="0"/>
              </a:rPr>
              <a:t> </a:t>
            </a:r>
            <a:r>
              <a:rPr lang="en-AU" sz="1200" b="1" dirty="0">
                <a:solidFill>
                  <a:srgbClr val="352F30"/>
                </a:solidFill>
                <a:latin typeface="Open Sans" pitchFamily="2" charset="0"/>
                <a:ea typeface="Open Sans" pitchFamily="2" charset="0"/>
                <a:cs typeface="Open Sans" pitchFamily="2" charset="0"/>
              </a:rPr>
              <a:t>|</a:t>
            </a:r>
          </a:p>
        </p:txBody>
      </p:sp>
      <p:sp>
        <p:nvSpPr>
          <p:cNvPr id="9" name="Title 1">
            <a:extLst>
              <a:ext uri="{FF2B5EF4-FFF2-40B4-BE49-F238E27FC236}">
                <a16:creationId xmlns:a16="http://schemas.microsoft.com/office/drawing/2014/main" id="{A0B606E6-AD01-FA94-1683-5816F5C40017}"/>
              </a:ext>
            </a:extLst>
          </p:cNvPr>
          <p:cNvSpPr txBox="1">
            <a:spLocks/>
          </p:cNvSpPr>
          <p:nvPr/>
        </p:nvSpPr>
        <p:spPr>
          <a:xfrm>
            <a:off x="-1" y="162098"/>
            <a:ext cx="11090157" cy="571653"/>
          </a:xfrm>
          <a:prstGeom prst="rect">
            <a:avLst/>
          </a:prstGeom>
          <a:ln>
            <a:noFill/>
          </a:ln>
        </p:spPr>
        <p:txBody>
          <a:bodyPr vert="horz" lIns="252000" tIns="0" rIns="91440" bIns="0" rtlCol="0" anchor="ctr">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b="1" dirty="0">
                <a:solidFill>
                  <a:srgbClr val="1E3363"/>
                </a:solidFill>
                <a:latin typeface="Montserrat Bold"/>
                <a:ea typeface="+mn-ea"/>
                <a:cs typeface="+mn-cs"/>
              </a:rPr>
              <a:t>NEW DISCOVERIES ADJACENT TO TERNERA</a:t>
            </a:r>
          </a:p>
        </p:txBody>
      </p:sp>
      <p:sp>
        <p:nvSpPr>
          <p:cNvPr id="10" name="Title 1">
            <a:extLst>
              <a:ext uri="{FF2B5EF4-FFF2-40B4-BE49-F238E27FC236}">
                <a16:creationId xmlns:a16="http://schemas.microsoft.com/office/drawing/2014/main" id="{B0096012-3459-13A0-4A5D-D5156C0158FE}"/>
              </a:ext>
            </a:extLst>
          </p:cNvPr>
          <p:cNvSpPr txBox="1">
            <a:spLocks/>
          </p:cNvSpPr>
          <p:nvPr/>
        </p:nvSpPr>
        <p:spPr>
          <a:xfrm>
            <a:off x="1" y="673579"/>
            <a:ext cx="10099964" cy="356911"/>
          </a:xfrm>
          <a:prstGeom prst="rect">
            <a:avLst/>
          </a:prstGeom>
          <a:ln>
            <a:noFill/>
          </a:ln>
        </p:spPr>
        <p:txBody>
          <a:bodyPr vert="horz" lIns="252000" tIns="0" rIns="91440" bIns="0" rtlCol="0" anchor="t">
            <a:noAutofit/>
          </a:bodyPr>
          <a:lstStyle>
            <a:lvl1pPr algn="l" defTabSz="609630" rtl="0" eaLnBrk="1" latinLnBrk="0" hangingPunct="1">
              <a:spcBef>
                <a:spcPct val="0"/>
              </a:spcBef>
              <a:buNone/>
              <a:defRPr sz="2800" kern="1200">
                <a:solidFill>
                  <a:schemeClr val="tx1"/>
                </a:solidFill>
                <a:latin typeface="Montserrat SemiBold" panose="00000700000000000000" pitchFamily="2" charset="0"/>
                <a:ea typeface="Open Sans Bold" panose="020B0806030504020204" charset="0"/>
                <a:cs typeface="Open Sans Bold" panose="020B0806030504020204" charset="0"/>
              </a:defRPr>
            </a:lvl1pPr>
          </a:lstStyle>
          <a:p>
            <a:r>
              <a:rPr lang="en-AU" sz="2000" cap="all" dirty="0">
                <a:solidFill>
                  <a:srgbClr val="242021"/>
                </a:solidFill>
                <a:latin typeface="Montserrat"/>
                <a:ea typeface="Open Sans Bold"/>
                <a:cs typeface="Open Sans Bold"/>
              </a:rPr>
              <a:t>NEW DISCOVERY AT TERNERA EAST AND DRONE HILL </a:t>
            </a:r>
          </a:p>
          <a:p>
            <a:endParaRPr lang="en-AU" sz="2000" cap="all" dirty="0">
              <a:solidFill>
                <a:srgbClr val="242021"/>
              </a:solidFill>
              <a:latin typeface="Montserrat"/>
              <a:ea typeface="Open Sans Bold"/>
              <a:cs typeface="Open Sans Bold"/>
            </a:endParaRPr>
          </a:p>
        </p:txBody>
      </p:sp>
      <p:sp>
        <p:nvSpPr>
          <p:cNvPr id="15" name="TextBox 14">
            <a:extLst>
              <a:ext uri="{FF2B5EF4-FFF2-40B4-BE49-F238E27FC236}">
                <a16:creationId xmlns:a16="http://schemas.microsoft.com/office/drawing/2014/main" id="{1C228995-1B7B-004B-E48A-12CA57B4E192}"/>
              </a:ext>
            </a:extLst>
          </p:cNvPr>
          <p:cNvSpPr txBox="1"/>
          <p:nvPr/>
        </p:nvSpPr>
        <p:spPr>
          <a:xfrm>
            <a:off x="284400" y="6174000"/>
            <a:ext cx="6814830" cy="356911"/>
          </a:xfrm>
          <a:prstGeom prst="rect">
            <a:avLst/>
          </a:prstGeom>
          <a:noFill/>
        </p:spPr>
        <p:txBody>
          <a:bodyPr wrap="square" lIns="0" rIns="0" rtlCol="0" anchor="t">
            <a:noAutofit/>
          </a:bodyPr>
          <a:lstStyle/>
          <a:p>
            <a:pPr marL="108000" indent="-108000">
              <a:buFont typeface="+mj-lt"/>
              <a:buAutoNum type="arabicPeriod"/>
            </a:pPr>
            <a:r>
              <a:rPr lang="en-GB" sz="700" dirty="0">
                <a:solidFill>
                  <a:srgbClr val="A0A1A0"/>
                </a:solidFill>
                <a:latin typeface="Montserrat" panose="00000500000000000000" pitchFamily="2" charset="0"/>
              </a:rPr>
              <a:t>Refer Tesoro ASX releases 2 July 2024, 12 February 2024, 19 October 2023, 18 September 2023 and 28 October 2024</a:t>
            </a:r>
          </a:p>
        </p:txBody>
      </p:sp>
      <p:sp>
        <p:nvSpPr>
          <p:cNvPr id="8" name="TextBox 7">
            <a:extLst>
              <a:ext uri="{FF2B5EF4-FFF2-40B4-BE49-F238E27FC236}">
                <a16:creationId xmlns:a16="http://schemas.microsoft.com/office/drawing/2014/main" id="{90474130-C019-38A1-6A30-0F5FD9F1C9BC}"/>
              </a:ext>
            </a:extLst>
          </p:cNvPr>
          <p:cNvSpPr txBox="1"/>
          <p:nvPr/>
        </p:nvSpPr>
        <p:spPr>
          <a:xfrm>
            <a:off x="282655" y="2736000"/>
            <a:ext cx="5259892" cy="2827312"/>
          </a:xfrm>
          <a:prstGeom prst="rect">
            <a:avLst/>
          </a:prstGeom>
          <a:noFill/>
        </p:spPr>
        <p:txBody>
          <a:bodyPr wrap="square" rtlCol="0">
            <a:spAutoFit/>
          </a:bodyPr>
          <a:lstStyle/>
          <a:p>
            <a:pPr marL="180000" lvl="0" indent="-180000" algn="just">
              <a:lnSpc>
                <a:spcPct val="120000"/>
              </a:lnSpc>
              <a:spcAft>
                <a:spcPts val="600"/>
              </a:spcAft>
              <a:buClr>
                <a:srgbClr val="1E439B"/>
              </a:buClr>
              <a:buSzPct val="125000"/>
              <a:buFont typeface="Arial" panose="020B0604020202020204" pitchFamily="34" charset="0"/>
              <a:buChar char="•"/>
            </a:pP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Two substantial, well-mineralised zones including;</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637200" lvl="2" indent="-180000" algn="just">
              <a:lnSpc>
                <a:spcPct val="120000"/>
              </a:lnSpc>
              <a:spcAft>
                <a:spcPts val="600"/>
              </a:spcAft>
              <a:buClr>
                <a:srgbClr val="1E439B"/>
              </a:buClr>
              <a:buSzPct val="125000"/>
              <a:buFont typeface="Arial" panose="020B0604020202020204" pitchFamily="34" charset="0"/>
              <a:buChar char="•"/>
            </a:pP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49.50m @ 0.55g/t Au from 179.00m, including;</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1094400" lvl="4" indent="-180000" algn="just">
              <a:lnSpc>
                <a:spcPct val="120000"/>
              </a:lnSpc>
              <a:spcAft>
                <a:spcPts val="600"/>
              </a:spcAft>
              <a:buClr>
                <a:srgbClr val="1E439B"/>
              </a:buClr>
              <a:buSzPct val="125000"/>
              <a:buFont typeface="Arial" panose="020B0604020202020204" pitchFamily="34" charset="0"/>
              <a:buChar char="•"/>
            </a:pPr>
            <a:r>
              <a:rPr lang="en-US" sz="15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15.40m @ 1.21g/t Au </a:t>
            </a: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from 182.00m; and</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1094400" lvl="4" indent="-180000" algn="just">
              <a:lnSpc>
                <a:spcPct val="120000"/>
              </a:lnSpc>
              <a:spcAft>
                <a:spcPts val="600"/>
              </a:spcAft>
              <a:buClr>
                <a:srgbClr val="1E439B"/>
              </a:buClr>
              <a:buSzPct val="125000"/>
              <a:buFont typeface="Arial" panose="020B0604020202020204" pitchFamily="34" charset="0"/>
              <a:buChar char="•"/>
            </a:pPr>
            <a:r>
              <a:rPr lang="en-US" sz="15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5.40m @ 2.21g/t Au </a:t>
            </a: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from 182.0m and;</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637200" lvl="2" indent="-180000" algn="just">
              <a:lnSpc>
                <a:spcPct val="120000"/>
              </a:lnSpc>
              <a:spcAft>
                <a:spcPts val="600"/>
              </a:spcAft>
              <a:buClr>
                <a:srgbClr val="1E439B"/>
              </a:buClr>
              <a:buSzPct val="125000"/>
              <a:buFont typeface="Arial" panose="020B0604020202020204" pitchFamily="34" charset="0"/>
              <a:buChar char="•"/>
            </a:pP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36.00m @ 1.00g/t Au from 281.50m including;</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1094400" lvl="4" indent="-180000" algn="just">
              <a:lnSpc>
                <a:spcPct val="120000"/>
              </a:lnSpc>
              <a:spcAft>
                <a:spcPts val="600"/>
              </a:spcAft>
              <a:buClr>
                <a:srgbClr val="1E439B"/>
              </a:buClr>
              <a:buSzPct val="125000"/>
              <a:buFont typeface="Arial" panose="020B0604020202020204" pitchFamily="34" charset="0"/>
              <a:buChar char="•"/>
            </a:pPr>
            <a:r>
              <a:rPr lang="en-US" sz="15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17.50m @ 1.91g/t Au </a:t>
            </a: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from 282.00m</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1094400" lvl="4" indent="-180000" algn="just">
              <a:lnSpc>
                <a:spcPct val="120000"/>
              </a:lnSpc>
              <a:spcAft>
                <a:spcPts val="600"/>
              </a:spcAft>
              <a:buClr>
                <a:srgbClr val="1E439B"/>
              </a:buClr>
              <a:buSzPct val="125000"/>
              <a:buFont typeface="Arial" panose="020B0604020202020204" pitchFamily="34" charset="0"/>
              <a:buChar char="•"/>
            </a:pPr>
            <a:r>
              <a:rPr lang="en-US" sz="15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7.70m @ 3.64g/t Au </a:t>
            </a: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from 283.30m</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1094400" lvl="4" indent="-180000" algn="just">
              <a:lnSpc>
                <a:spcPct val="120000"/>
              </a:lnSpc>
              <a:spcAft>
                <a:spcPts val="600"/>
              </a:spcAft>
              <a:buClr>
                <a:srgbClr val="1E439B"/>
              </a:buClr>
              <a:buSzPct val="125000"/>
              <a:buFont typeface="Arial" panose="020B0604020202020204" pitchFamily="34" charset="0"/>
              <a:buChar char="•"/>
            </a:pPr>
            <a:r>
              <a:rPr lang="en-US" sz="15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2.30m @ 9.50g/t Au</a:t>
            </a:r>
            <a:r>
              <a:rPr lang="en-US"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from 288.30m</a:t>
            </a:r>
            <a:endParaRPr lang="en-SG" sz="15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Rounded Corners 5">
            <a:extLst>
              <a:ext uri="{FF2B5EF4-FFF2-40B4-BE49-F238E27FC236}">
                <a16:creationId xmlns:a16="http://schemas.microsoft.com/office/drawing/2014/main" id="{8F132BED-6BF1-9879-68C8-DF0AD49E55BD}"/>
              </a:ext>
            </a:extLst>
          </p:cNvPr>
          <p:cNvSpPr/>
          <p:nvPr/>
        </p:nvSpPr>
        <p:spPr>
          <a:xfrm>
            <a:off x="1870931" y="1362666"/>
            <a:ext cx="2083342" cy="426320"/>
          </a:xfrm>
          <a:prstGeom prst="roundRect">
            <a:avLst>
              <a:gd name="adj" fmla="val 30143"/>
            </a:avLst>
          </a:prstGeom>
          <a:solidFill>
            <a:schemeClr val="bg1"/>
          </a:solidFill>
          <a:ln w="9525"/>
          <a:effectLst>
            <a:innerShdw blurRad="63500" dist="50800" dir="5400000">
              <a:prstClr val="black">
                <a:alpha val="30000"/>
              </a:prstClr>
            </a:inn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2100" i="1" dirty="0">
                <a:solidFill>
                  <a:srgbClr val="B42025"/>
                </a:solidFill>
                <a:latin typeface="Montserrat SemiBold" panose="00000700000000000000" pitchFamily="50" charset="0"/>
              </a:rPr>
              <a:t>Ternera East</a:t>
            </a:r>
          </a:p>
        </p:txBody>
      </p:sp>
      <p:sp>
        <p:nvSpPr>
          <p:cNvPr id="20" name="Rectangle 19">
            <a:extLst>
              <a:ext uri="{FF2B5EF4-FFF2-40B4-BE49-F238E27FC236}">
                <a16:creationId xmlns:a16="http://schemas.microsoft.com/office/drawing/2014/main" id="{C564840C-E9C3-6B2A-A46D-B21A9AA91866}"/>
              </a:ext>
            </a:extLst>
          </p:cNvPr>
          <p:cNvSpPr/>
          <p:nvPr/>
        </p:nvSpPr>
        <p:spPr>
          <a:xfrm>
            <a:off x="5768494" y="5398620"/>
            <a:ext cx="6138672" cy="778769"/>
          </a:xfrm>
          <a:prstGeom prst="rect">
            <a:avLst/>
          </a:prstGeom>
          <a:solidFill>
            <a:srgbClr val="A0A1A0">
              <a:alpha val="20000"/>
            </a:srgbClr>
          </a:solidFill>
          <a:ln>
            <a:solidFill>
              <a:srgbClr val="B31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10000"/>
              </a:lnSpc>
              <a:spcBef>
                <a:spcPct val="0"/>
              </a:spcBef>
              <a:spcAft>
                <a:spcPts val="600"/>
              </a:spcAft>
              <a:buClr>
                <a:schemeClr val="tx2"/>
              </a:buClr>
              <a:buSzPct val="100000"/>
            </a:pPr>
            <a:r>
              <a:rPr lang="en-GB" sz="1300" b="1" cap="all" dirty="0">
                <a:solidFill>
                  <a:srgbClr val="242021"/>
                </a:solidFill>
                <a:latin typeface="Montserrat" panose="00000500000000000000" pitchFamily="2" charset="0"/>
              </a:rPr>
              <a:t>drilling program underway TARGETING DEFINITION OF </a:t>
            </a:r>
            <a:br>
              <a:rPr lang="en-GB" sz="1300" b="1" cap="all" dirty="0">
                <a:solidFill>
                  <a:srgbClr val="242021"/>
                </a:solidFill>
                <a:latin typeface="Montserrat" panose="00000500000000000000" pitchFamily="2" charset="0"/>
              </a:rPr>
            </a:br>
            <a:r>
              <a:rPr lang="en-GB" sz="1300" b="1" cap="all" dirty="0">
                <a:solidFill>
                  <a:srgbClr val="242021"/>
                </a:solidFill>
                <a:latin typeface="Montserrat" panose="00000500000000000000" pitchFamily="2" charset="0"/>
              </a:rPr>
              <a:t>Ternera East –FOR ADDITIONAL PIT OUNCES</a:t>
            </a:r>
          </a:p>
        </p:txBody>
      </p:sp>
      <p:cxnSp>
        <p:nvCxnSpPr>
          <p:cNvPr id="18" name="Straight Connector 17">
            <a:extLst>
              <a:ext uri="{FF2B5EF4-FFF2-40B4-BE49-F238E27FC236}">
                <a16:creationId xmlns:a16="http://schemas.microsoft.com/office/drawing/2014/main" id="{2BC22CBE-2C8E-BDA7-1A29-DFD2717268BE}"/>
              </a:ext>
            </a:extLst>
          </p:cNvPr>
          <p:cNvCxnSpPr>
            <a:cxnSpLocks/>
          </p:cNvCxnSpPr>
          <p:nvPr/>
        </p:nvCxnSpPr>
        <p:spPr>
          <a:xfrm flipH="1" flipV="1">
            <a:off x="278232" y="1351313"/>
            <a:ext cx="0" cy="4122375"/>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ED3DD7-F521-FE1C-0176-A5BCD79A14DB}"/>
              </a:ext>
            </a:extLst>
          </p:cNvPr>
          <p:cNvSpPr txBox="1"/>
          <p:nvPr/>
        </p:nvSpPr>
        <p:spPr>
          <a:xfrm>
            <a:off x="5688829" y="5164514"/>
            <a:ext cx="6236472" cy="215444"/>
          </a:xfrm>
          <a:prstGeom prst="rect">
            <a:avLst/>
          </a:prstGeom>
          <a:noFill/>
        </p:spPr>
        <p:txBody>
          <a:bodyPr wrap="square">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Ternera Gold Deposit Cross Section looking north: </a:t>
            </a:r>
            <a:r>
              <a:rPr lang="en-US" sz="800" dirty="0">
                <a:latin typeface="Open Sans" panose="020B0606030504020204" pitchFamily="34" charset="0"/>
                <a:ea typeface="Open Sans" panose="020B0606030504020204" pitchFamily="34" charset="0"/>
                <a:cs typeface="Open Sans" panose="020B0606030504020204" pitchFamily="34" charset="0"/>
              </a:rPr>
              <a:t>Showing Ternera East drilling (holes projected onto section)</a:t>
            </a:r>
            <a:r>
              <a:rPr lang="en-US" sz="800" b="1" dirty="0">
                <a:latin typeface="Open Sans" panose="020B0606030504020204" pitchFamily="34" charset="0"/>
                <a:ea typeface="Open Sans" panose="020B0606030504020204" pitchFamily="34" charset="0"/>
                <a:cs typeface="Open Sans" panose="020B0606030504020204" pitchFamily="34" charset="0"/>
              </a:rPr>
              <a:t> </a:t>
            </a:r>
            <a:endParaRPr lang="en-AU" sz="800" dirty="0"/>
          </a:p>
        </p:txBody>
      </p:sp>
      <p:pic>
        <p:nvPicPr>
          <p:cNvPr id="11" name="Picture 10" descr="A diagram of a mountain&#10;&#10;Description automatically generated">
            <a:extLst>
              <a:ext uri="{FF2B5EF4-FFF2-40B4-BE49-F238E27FC236}">
                <a16:creationId xmlns:a16="http://schemas.microsoft.com/office/drawing/2014/main" id="{0EA64C32-EB48-9F32-5A81-78CC93CBE4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86019" y="1208820"/>
            <a:ext cx="6139282" cy="3955694"/>
          </a:xfrm>
          <a:prstGeom prst="rect">
            <a:avLst/>
          </a:prstGeom>
        </p:spPr>
      </p:pic>
    </p:spTree>
    <p:extLst>
      <p:ext uri="{BB962C8B-B14F-4D97-AF65-F5344CB8AC3E}">
        <p14:creationId xmlns:p14="http://schemas.microsoft.com/office/powerpoint/2010/main" val="854981913"/>
      </p:ext>
    </p:extLst>
  </p:cSld>
  <p:clrMapOvr>
    <a:masterClrMapping/>
  </p:clrMapOvr>
  <mc:AlternateContent xmlns:mc="http://schemas.openxmlformats.org/markup-compatibility/2006" xmlns:p14="http://schemas.microsoft.com/office/powerpoint/2010/main">
    <mc:Choice Requires="p14">
      <p:transition p14:dur="450" advTm="45000"/>
    </mc:Choice>
    <mc:Fallback xmlns="">
      <p:transition advTm="45000"/>
    </mc:Fallback>
  </mc:AlternateContent>
</p:sld>
</file>

<file path=ppt/theme/theme1.xml><?xml version="1.0" encoding="utf-8"?>
<a:theme xmlns:a="http://schemas.openxmlformats.org/drawingml/2006/main" name="1_Office Theme">
  <a:themeElements>
    <a:clrScheme name="Custom 3">
      <a:dk1>
        <a:sysClr val="windowText" lastClr="000000"/>
      </a:dk1>
      <a:lt1>
        <a:sysClr val="window" lastClr="FFFFFF"/>
      </a:lt1>
      <a:dk2>
        <a:srgbClr val="1F497D"/>
      </a:dk2>
      <a:lt2>
        <a:srgbClr val="EEECE1"/>
      </a:lt2>
      <a:accent1>
        <a:srgbClr val="1E3363"/>
      </a:accent1>
      <a:accent2>
        <a:srgbClr val="A9BEFF"/>
      </a:accent2>
      <a:accent3>
        <a:srgbClr val="B42025"/>
      </a:accent3>
      <a:accent4>
        <a:srgbClr val="7A7A7A"/>
      </a:accent4>
      <a:accent5>
        <a:srgbClr val="4A6DC7"/>
      </a:accent5>
      <a:accent6>
        <a:srgbClr val="26439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1F497D"/>
    </a:dk2>
    <a:lt2>
      <a:srgbClr val="EEECE1"/>
    </a:lt2>
    <a:accent1>
      <a:srgbClr val="1E3363"/>
    </a:accent1>
    <a:accent2>
      <a:srgbClr val="A9BEFF"/>
    </a:accent2>
    <a:accent3>
      <a:srgbClr val="B42025"/>
    </a:accent3>
    <a:accent4>
      <a:srgbClr val="7A7A7A"/>
    </a:accent4>
    <a:accent5>
      <a:srgbClr val="4A6DC7"/>
    </a:accent5>
    <a:accent6>
      <a:srgbClr val="26439C"/>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ED7CBA52F2614D8E412BCB73E7E8C1" ma:contentTypeVersion="6" ma:contentTypeDescription="Create a new document." ma:contentTypeScope="" ma:versionID="bf772f799ffb3dafaa9e583a616eb009">
  <xsd:schema xmlns:xsd="http://www.w3.org/2001/XMLSchema" xmlns:xs="http://www.w3.org/2001/XMLSchema" xmlns:p="http://schemas.microsoft.com/office/2006/metadata/properties" xmlns:ns3="329a9f05-d4ee-4442-9702-3bd29e319bb6" targetNamespace="http://schemas.microsoft.com/office/2006/metadata/properties" ma:root="true" ma:fieldsID="ba7006894101bd5e3432f9d7b02bc065" ns3:_="">
    <xsd:import namespace="329a9f05-d4ee-4442-9702-3bd29e319bb6"/>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a9f05-d4ee-4442-9702-3bd29e319bb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329a9f05-d4ee-4442-9702-3bd29e319bb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03802F-F39F-4C44-92D8-5B81F6AD83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a9f05-d4ee-4442-9702-3bd29e319b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9E025C-D55B-482D-8015-63EDEED35059}">
  <ds:schemaRef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329a9f05-d4ee-4442-9702-3bd29e319bb6"/>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AD35DF8-00BF-46DC-8557-EF911A0B7A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90339</TotalTime>
  <Words>5172</Words>
  <Application>Microsoft Macintosh PowerPoint</Application>
  <PresentationFormat>Widescreen</PresentationFormat>
  <Paragraphs>804</Paragraphs>
  <Slides>31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Aptos</vt:lpstr>
      <vt:lpstr>Arial</vt:lpstr>
      <vt:lpstr>Calibri</vt:lpstr>
      <vt:lpstr>Montserrat</vt:lpstr>
      <vt:lpstr>Montserrat Bold</vt:lpstr>
      <vt:lpstr>Montserrat Italics</vt:lpstr>
      <vt:lpstr>Montserrat Medium</vt:lpstr>
      <vt:lpstr>Montserrat SemiBold</vt:lpstr>
      <vt:lpstr>Open Sans</vt:lpstr>
      <vt:lpstr>Open Sans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APPENDIX B: LISTED GOLD DEVELOPER COMPS  </vt:lpstr>
      <vt:lpstr>APPENDIX C: TSO RELATIVE VALUE </vt:lpstr>
      <vt:lpstr>APPENDIX D: TSO REALTIVE VALUE </vt:lpstr>
      <vt:lpstr>APPENDIX E: SIMPLIFIED TERNERA GEOLOGICAL MAP</vt:lpstr>
      <vt:lpstr>APPENDIX F: TERNERA GEOLOGICAL MAP</vt:lpstr>
      <vt:lpstr>APPENDIX G: TERNERA CROSS SECTION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zeff.reeves@tesorogold.com.au</dc:creator>
  <cp:lastModifiedBy>Geoff Mcnamara</cp:lastModifiedBy>
  <cp:revision>845</cp:revision>
  <cp:lastPrinted>2022-05-31T09:22:52Z</cp:lastPrinted>
  <dcterms:created xsi:type="dcterms:W3CDTF">2021-08-20T03:15:15Z</dcterms:created>
  <dcterms:modified xsi:type="dcterms:W3CDTF">2025-09-16T19:28:56Z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0x0101000AED7CBA52F2614D8E412BCB73E7E8C1</vt:lpwstr>
  </property>
</Properties>
</file>