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4"/>
    <p:sldMasterId id="2147483720" r:id="rId5"/>
    <p:sldMasterId id="2147483733" r:id="rId6"/>
  </p:sldMasterIdLst>
  <p:notesMasterIdLst>
    <p:notesMasterId r:id="rId41"/>
  </p:notesMasterIdLst>
  <p:handoutMasterIdLst>
    <p:handoutMasterId r:id="rId42"/>
  </p:handoutMasterIdLst>
  <p:sldIdLst>
    <p:sldId id="823" r:id="rId7"/>
    <p:sldId id="2557" r:id="rId8"/>
    <p:sldId id="2147375775" r:id="rId9"/>
    <p:sldId id="2147375828" r:id="rId10"/>
    <p:sldId id="2147375826" r:id="rId11"/>
    <p:sldId id="2147375735" r:id="rId12"/>
    <p:sldId id="2147375763" r:id="rId13"/>
    <p:sldId id="2147375815" r:id="rId14"/>
    <p:sldId id="2147375816" r:id="rId15"/>
    <p:sldId id="2147375814" r:id="rId16"/>
    <p:sldId id="2601" r:id="rId17"/>
    <p:sldId id="2668" r:id="rId18"/>
    <p:sldId id="2147375822" r:id="rId19"/>
    <p:sldId id="2147375821" r:id="rId20"/>
    <p:sldId id="2147375827" r:id="rId21"/>
    <p:sldId id="2147375773" r:id="rId22"/>
    <p:sldId id="2147375725" r:id="rId23"/>
    <p:sldId id="2147375757" r:id="rId24"/>
    <p:sldId id="2147375719" r:id="rId25"/>
    <p:sldId id="2147375771" r:id="rId26"/>
    <p:sldId id="2147375825" r:id="rId27"/>
    <p:sldId id="2147375829" r:id="rId28"/>
    <p:sldId id="2147375823" r:id="rId29"/>
    <p:sldId id="2147375740" r:id="rId30"/>
    <p:sldId id="2655" r:id="rId31"/>
    <p:sldId id="2771" r:id="rId32"/>
    <p:sldId id="2656" r:id="rId33"/>
    <p:sldId id="2147375774" r:id="rId34"/>
    <p:sldId id="2755" r:id="rId35"/>
    <p:sldId id="2759" r:id="rId36"/>
    <p:sldId id="2760" r:id="rId37"/>
    <p:sldId id="2147375767" r:id="rId38"/>
    <p:sldId id="2147375768" r:id="rId39"/>
    <p:sldId id="2737"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25" userDrawn="1">
          <p15:clr>
            <a:srgbClr val="A4A3A4"/>
          </p15:clr>
        </p15:guide>
        <p15:guide id="3" orient="horz" pos="3657" userDrawn="1">
          <p15:clr>
            <a:srgbClr val="A4A3A4"/>
          </p15:clr>
        </p15:guide>
        <p15:guide id="4" pos="2237" userDrawn="1">
          <p15:clr>
            <a:srgbClr val="A4A3A4"/>
          </p15:clr>
        </p15:guide>
        <p15:guide id="5" orient="horz" pos="1185" userDrawn="1">
          <p15:clr>
            <a:srgbClr val="A4A3A4"/>
          </p15:clr>
        </p15:guide>
        <p15:guide id="6" pos="415"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 roundtripDataSignature="AMtx7miT5Z4IYe31iwqYN3Jua9933AtUtA==" r:id="rId76"/>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675306-CAEA-F1EF-7ABC-5F71C619906D}" name="Adam Segal" initials="AS" userId="33f46d5fe6cf8b6c" providerId="Windows Live"/>
  <p188:author id="{A2A4400C-F003-18C4-8F54-68F140836EA7}" name="Charmin Nazareth" initials="CN" userId="S::cnazareth@genmining.com::3d9f37b2-19f2-4586-9447-1156a97569f5" providerId="AD"/>
  <p188:author id="{46288F1A-D8D6-62E4-DFF5-A7EE05847C64}" name="Jamie Levy" initials="" userId="S::jlevy@genmining.com::76a5eedf-a54c-48fb-be8b-a7ba7bb20b88" providerId="AD"/>
  <p188:author id="{03C28F4F-907F-4A6C-65C6-212B4ADF2C9E}" name="Adam Segal" initials="AS" userId="S::asegal@genmining.com::7f15b66f-830d-4354-9cbf-e9211310e767" providerId="AD"/>
  <p188:author id="{BD76B557-4D97-15F3-4117-705DF331C197}" name="Drew  Anwyll" initials="DA" userId="S::danwyll@genmining.com::e45c8a17-d4c3-4d05-98a5-28f545ae0e3c" providerId="AD"/>
  <p188:author id="{6EB7AA7C-162D-1BE1-B76E-4C352B4BF50B}" name="Chris Stackhouse" initials="CS" userId="S::cstackhouse@genmining.com::8b964f3f-e04c-4130-9fa9-e2850e70d710" providerId="AD"/>
  <p188:author id="{D49490A2-042F-C7F0-418C-55A905C7F8F6}" name="Chanelle Boucher" initials="CB" userId="S::cboucher@genpgm.com::dfdd07cd-c797-461e-91d8-c6b4937e16d5" providerId="AD"/>
  <p188:author id="{168947BB-A369-BFAA-57A2-5FF1A0C26DE1}" name="Ann Wilkinson" initials="AW" userId="S::awilkinson@genmining.com::f782f7d3-e5ff-4e06-908a-70b67ae143cf" providerId="AD"/>
  <p188:author id="{4389B0DF-5C0C-9510-2687-743ABC95632C}" name="Brian Jennings" initials="BJ" userId="S::bjennings@genmining.com::803c7ca9-bd8a-4b4e-9f59-c930f48c8a60" providerId="AD"/>
  <p188:author id="{B74D3FF2-B5A7-D51F-1B19-2A4AD611D900}" name="Daniel Janusauskas" initials="DJ" userId="S::DJanusauskas@genmining.com::9fb62bc9-5d20-4c21-a04a-3e4ff8e1850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Tabatha LeBlanc"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A52"/>
    <a:srgbClr val="293841"/>
    <a:srgbClr val="FFFFFF"/>
    <a:srgbClr val="5F8D32"/>
    <a:srgbClr val="3C4D57"/>
    <a:srgbClr val="227299"/>
    <a:srgbClr val="2395B3"/>
    <a:srgbClr val="898989"/>
    <a:srgbClr val="CC3300"/>
    <a:srgbClr val="2E6C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05" autoAdjust="0"/>
    <p:restoredTop sz="93462" autoAdjust="0"/>
  </p:normalViewPr>
  <p:slideViewPr>
    <p:cSldViewPr snapToGrid="0">
      <p:cViewPr varScale="1">
        <p:scale>
          <a:sx n="100" d="100"/>
          <a:sy n="100" d="100"/>
        </p:scale>
        <p:origin x="1254" y="72"/>
      </p:cViewPr>
      <p:guideLst>
        <p:guide orient="horz" pos="3725"/>
        <p:guide orient="horz" pos="3657"/>
        <p:guide pos="2237"/>
        <p:guide orient="horz" pos="1185"/>
        <p:guide pos="41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4968"/>
    </p:cViewPr>
  </p:sorterViewPr>
  <p:notesViewPr>
    <p:cSldViewPr snapToGrid="0">
      <p:cViewPr>
        <p:scale>
          <a:sx n="1" d="2"/>
          <a:sy n="1" d="2"/>
        </p:scale>
        <p:origin x="4524" y="9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76" Type="http://customschemas.google.com/relationships/presentationmetadata" Target="meta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79"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82"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77" Type="http://schemas.openxmlformats.org/officeDocument/2006/relationships/commentAuthors" Target="commentAuthors.xml"/><Relationship Id="rId8" Type="http://schemas.openxmlformats.org/officeDocument/2006/relationships/slide" Target="slides/slide2.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Haldane" userId="8e08bc6a77e2f19d" providerId="LiveId" clId="{D8FBE461-757F-4ABE-8EAB-837A5CE2E678}"/>
    <pc:docChg chg="modSld">
      <pc:chgData name="Christopher Haldane" userId="8e08bc6a77e2f19d" providerId="LiveId" clId="{D8FBE461-757F-4ABE-8EAB-837A5CE2E678}" dt="2026-06-16T14:51:46.953" v="4" actId="20577"/>
      <pc:docMkLst>
        <pc:docMk/>
      </pc:docMkLst>
      <pc:sldChg chg="modSp mod">
        <pc:chgData name="Christopher Haldane" userId="8e08bc6a77e2f19d" providerId="LiveId" clId="{D8FBE461-757F-4ABE-8EAB-837A5CE2E678}" dt="2026-06-16T14:51:46.953" v="4" actId="20577"/>
        <pc:sldMkLst>
          <pc:docMk/>
          <pc:sldMk cId="1553217984" sldId="2147375825"/>
        </pc:sldMkLst>
        <pc:graphicFrameChg chg="modGraphic">
          <ac:chgData name="Christopher Haldane" userId="8e08bc6a77e2f19d" providerId="LiveId" clId="{D8FBE461-757F-4ABE-8EAB-837A5CE2E678}" dt="2026-06-16T14:51:46.953" v="4" actId="20577"/>
          <ac:graphicFrameMkLst>
            <pc:docMk/>
            <pc:sldMk cId="1553217984" sldId="2147375825"/>
            <ac:graphicFrameMk id="3" creationId="{B4109A1E-A4CD-C6B6-EDBA-D8F05E9F2B33}"/>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070685563834146E-2"/>
          <c:y val="4.494973924627281E-2"/>
          <c:w val="0.92146607897600241"/>
          <c:h val="0.75913614979255184"/>
        </c:manualLayout>
      </c:layout>
      <c:barChart>
        <c:barDir val="col"/>
        <c:grouping val="stacked"/>
        <c:varyColors val="0"/>
        <c:ser>
          <c:idx val="0"/>
          <c:order val="0"/>
          <c:tx>
            <c:v>P/NAV</c:v>
          </c:tx>
          <c:spPr>
            <a:solidFill>
              <a:srgbClr val="394A52"/>
            </a:solidFill>
            <a:ln>
              <a:noFill/>
            </a:ln>
            <a:effectLst/>
          </c:spPr>
          <c:invertIfNegative val="0"/>
          <c:dPt>
            <c:idx val="13"/>
            <c:invertIfNegative val="0"/>
            <c:bubble3D val="0"/>
            <c:spPr>
              <a:solidFill>
                <a:srgbClr val="5F8D32"/>
              </a:solidFill>
              <a:ln>
                <a:noFill/>
              </a:ln>
              <a:effectLst/>
            </c:spPr>
            <c:extLst>
              <c:ext xmlns:c16="http://schemas.microsoft.com/office/drawing/2014/chart" uri="{C3380CC4-5D6E-409C-BE32-E72D297353CC}">
                <c16:uniqueId val="{00000001-A319-4BE2-98F6-166243839A6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Nirmala UI" panose="020B0502040204020203" pitchFamily="34" charset="0"/>
                    <a:cs typeface="Nirmala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'GENM-AEM (2)'!$C$70:$C$83</c:f>
              <c:strCache>
                <c:ptCount val="14"/>
                <c:pt idx="0">
                  <c:v>Foran 
Mining
(at Txn.)</c:v>
                </c:pt>
                <c:pt idx="1">
                  <c:v>Ivanhoe 
Electric</c:v>
                </c:pt>
                <c:pt idx="2">
                  <c:v>Faraday 
Copper</c:v>
                </c:pt>
                <c:pt idx="3">
                  <c:v>Trilogy 
Metals</c:v>
                </c:pt>
                <c:pt idx="4">
                  <c:v>Arizona 
Sonoran</c:v>
                </c:pt>
                <c:pt idx="5">
                  <c:v>Marimaca 
Copper</c:v>
                </c:pt>
                <c:pt idx="6">
                  <c:v>Copper 
Fox Metals</c:v>
                </c:pt>
                <c:pt idx="7">
                  <c:v>ATEX 
Resources</c:v>
                </c:pt>
                <c:pt idx="8">
                  <c:v>Osisko 
Metals</c:v>
                </c:pt>
                <c:pt idx="9">
                  <c:v>NorthIsle 
Copper and Gold</c:v>
                </c:pt>
                <c:pt idx="10">
                  <c:v>Highland 
Copper</c:v>
                </c:pt>
                <c:pt idx="11">
                  <c:v>Western 
Copper and Gold</c:v>
                </c:pt>
                <c:pt idx="12">
                  <c:v>Arizona 
Metals</c:v>
                </c:pt>
                <c:pt idx="13">
                  <c:v>Generation 
Mining</c:v>
                </c:pt>
              </c:strCache>
            </c:strRef>
          </c:cat>
          <c:val>
            <c:numRef>
              <c:f>'GENM-AEM (2)'!$P$70:$P$83</c:f>
              <c:numCache>
                <c:formatCode>#,##0.00\x_);\(#,##0.00\x\)</c:formatCode>
                <c:ptCount val="14"/>
                <c:pt idx="0">
                  <c:v>1.3659708219665521</c:v>
                </c:pt>
                <c:pt idx="1">
                  <c:v>0.88532973085173416</c:v>
                </c:pt>
                <c:pt idx="2">
                  <c:v>0.70498204573926404</c:v>
                </c:pt>
                <c:pt idx="3">
                  <c:v>0.64609879315183827</c:v>
                </c:pt>
                <c:pt idx="4">
                  <c:v>0.61259238912955882</c:v>
                </c:pt>
                <c:pt idx="5">
                  <c:v>0.5814392156552769</c:v>
                </c:pt>
                <c:pt idx="6">
                  <c:v>0.53968460412940988</c:v>
                </c:pt>
                <c:pt idx="7">
                  <c:v>0.47482044139491647</c:v>
                </c:pt>
                <c:pt idx="8">
                  <c:v>0.46274374830730347</c:v>
                </c:pt>
                <c:pt idx="9">
                  <c:v>0.44783209118807543</c:v>
                </c:pt>
                <c:pt idx="10">
                  <c:v>0.42934853420195446</c:v>
                </c:pt>
                <c:pt idx="11">
                  <c:v>0.41721777940568</c:v>
                </c:pt>
                <c:pt idx="12">
                  <c:v>0.25253881351652613</c:v>
                </c:pt>
                <c:pt idx="13">
                  <c:v>0.21862985685071576</c:v>
                </c:pt>
              </c:numCache>
            </c:numRef>
          </c:val>
          <c:extLst>
            <c:ext xmlns:c16="http://schemas.microsoft.com/office/drawing/2014/chart" uri="{C3380CC4-5D6E-409C-BE32-E72D297353CC}">
              <c16:uniqueId val="{00000000-A319-4BE2-98F6-166243839A6E}"/>
            </c:ext>
          </c:extLst>
        </c:ser>
        <c:dLbls>
          <c:showLegendKey val="0"/>
          <c:showVal val="0"/>
          <c:showCatName val="0"/>
          <c:showSerName val="0"/>
          <c:showPercent val="0"/>
          <c:showBubbleSize val="0"/>
        </c:dLbls>
        <c:gapWidth val="72"/>
        <c:overlap val="100"/>
        <c:axId val="1080076064"/>
        <c:axId val="1080077984"/>
      </c:barChart>
      <c:catAx>
        <c:axId val="108007606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600" b="0" i="0" u="none" strike="noStrike" kern="1200" baseline="0">
                <a:solidFill>
                  <a:sysClr val="windowText" lastClr="000000"/>
                </a:solidFill>
                <a:latin typeface="+mn-lt"/>
                <a:ea typeface="Nirmala UI" panose="020B0502040204020203" pitchFamily="34" charset="0"/>
                <a:cs typeface="Nirmala UI" panose="020B0502040204020203" pitchFamily="34" charset="0"/>
              </a:defRPr>
            </a:pPr>
            <a:endParaRPr lang="en-US"/>
          </a:p>
        </c:txPr>
        <c:crossAx val="1080077984"/>
        <c:crosses val="autoZero"/>
        <c:auto val="1"/>
        <c:lblAlgn val="ctr"/>
        <c:lblOffset val="100"/>
        <c:noMultiLvlLbl val="0"/>
      </c:catAx>
      <c:valAx>
        <c:axId val="1080077984"/>
        <c:scaling>
          <c:orientation val="minMax"/>
          <c:max val="1.5"/>
          <c:min val="0"/>
        </c:scaling>
        <c:delete val="0"/>
        <c:axPos val="l"/>
        <c:title>
          <c:tx>
            <c:rich>
              <a:bodyPr rot="-5400000" spcFirstLastPara="1" vertOverflow="ellipsis" vert="horz" wrap="square" anchor="ctr" anchorCtr="1"/>
              <a:lstStyle/>
              <a:p>
                <a:pPr>
                  <a:defRPr sz="800" b="1" i="0" u="none" strike="noStrike" kern="1200" baseline="0">
                    <a:solidFill>
                      <a:sysClr val="windowText" lastClr="000000"/>
                    </a:solidFill>
                    <a:latin typeface="Nirmala UI" panose="020B0502040204020203" pitchFamily="34" charset="0"/>
                    <a:ea typeface="Nirmala UI" panose="020B0502040204020203" pitchFamily="34" charset="0"/>
                    <a:cs typeface="Nirmala UI" panose="020B0502040204020203" pitchFamily="34" charset="0"/>
                  </a:defRPr>
                </a:pPr>
                <a:r>
                  <a:rPr lang="en-CA" b="1" dirty="0"/>
                  <a:t>P/NAV (x)</a:t>
                </a:r>
              </a:p>
            </c:rich>
          </c:tx>
          <c:layout>
            <c:manualLayout>
              <c:xMode val="edge"/>
              <c:yMode val="edge"/>
              <c:x val="1.6481561620186474E-3"/>
              <c:y val="0.35592890024025065"/>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ysClr val="windowText" lastClr="000000"/>
                  </a:solidFill>
                  <a:latin typeface="Nirmala UI" panose="020B0502040204020203" pitchFamily="34" charset="0"/>
                  <a:ea typeface="Nirmala UI" panose="020B0502040204020203" pitchFamily="34" charset="0"/>
                  <a:cs typeface="Nirmala UI" panose="020B0502040204020203" pitchFamily="34" charset="0"/>
                </a:defRPr>
              </a:pPr>
              <a:endParaRPr lang="en-US"/>
            </a:p>
          </c:txPr>
        </c:title>
        <c:numFmt formatCode="#,##0.00\x_);\(#,##0.00\x\)"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Nirmala UI" panose="020B0502040204020203" pitchFamily="34" charset="0"/>
                <a:cs typeface="Nirmala UI" panose="020B0502040204020203" pitchFamily="34" charset="0"/>
              </a:defRPr>
            </a:pPr>
            <a:endParaRPr lang="en-US"/>
          </a:p>
        </c:txPr>
        <c:crossAx val="1080076064"/>
        <c:crosses val="autoZero"/>
        <c:crossBetween val="between"/>
        <c:majorUnit val="0.25"/>
      </c:valAx>
      <c:spPr>
        <a:noFill/>
        <a:ln>
          <a:noFill/>
        </a:ln>
        <a:effectLst/>
      </c:spPr>
    </c:plotArea>
    <c:plotVisOnly val="1"/>
    <c:dispBlanksAs val="gap"/>
    <c:showDLblsOverMax val="0"/>
  </c:chart>
  <c:spPr>
    <a:noFill/>
    <a:ln w="9525" cap="flat" cmpd="sng" algn="ctr">
      <a:noFill/>
      <a:round/>
    </a:ln>
    <a:effectLst/>
  </c:spPr>
  <c:txPr>
    <a:bodyPr/>
    <a:lstStyle/>
    <a:p>
      <a:pPr>
        <a:defRPr sz="800">
          <a:solidFill>
            <a:sysClr val="windowText" lastClr="000000"/>
          </a:solidFill>
          <a:latin typeface="Nirmala UI" panose="020B0502040204020203" pitchFamily="34" charset="0"/>
          <a:ea typeface="Nirmala UI" panose="020B0502040204020203" pitchFamily="34" charset="0"/>
          <a:cs typeface="Nirmala UI" panose="020B050204020402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447798700166778E-2"/>
          <c:y val="6.2383849499360967E-2"/>
          <c:w val="0.87062451001283647"/>
          <c:h val="0.77878521674653267"/>
        </c:manualLayout>
      </c:layout>
      <c:barChart>
        <c:barDir val="col"/>
        <c:grouping val="stacked"/>
        <c:varyColors val="0"/>
        <c:ser>
          <c:idx val="0"/>
          <c:order val="0"/>
          <c:tx>
            <c:strRef>
              <c:f>'GENM-AEM (2)'!$U$44</c:f>
              <c:strCache>
                <c:ptCount val="1"/>
                <c:pt idx="0">
                  <c:v>Cu Production</c:v>
                </c:pt>
              </c:strCache>
            </c:strRef>
          </c:tx>
          <c:spPr>
            <a:gradFill flip="none" rotWithShape="1">
              <a:gsLst>
                <a:gs pos="0">
                  <a:srgbClr val="5F8D32">
                    <a:tint val="66000"/>
                    <a:satMod val="160000"/>
                  </a:srgbClr>
                </a:gs>
                <a:gs pos="50000">
                  <a:srgbClr val="5F8D32">
                    <a:tint val="44500"/>
                    <a:satMod val="160000"/>
                  </a:srgbClr>
                </a:gs>
                <a:gs pos="100000">
                  <a:srgbClr val="5F8D32">
                    <a:tint val="23500"/>
                    <a:satMod val="160000"/>
                  </a:srgbClr>
                </a:gs>
              </a:gsLst>
              <a:lin ang="2700000" scaled="1"/>
              <a:tileRect/>
            </a:gradFill>
            <a:ln>
              <a:noFill/>
            </a:ln>
            <a:effectLst/>
          </c:spPr>
          <c:invertIfNegative val="0"/>
          <c:dPt>
            <c:idx val="0"/>
            <c:invertIfNegative val="0"/>
            <c:bubble3D val="0"/>
            <c:spPr>
              <a:gradFill flip="none" rotWithShape="1">
                <a:gsLst>
                  <a:gs pos="0">
                    <a:srgbClr val="5F8D32">
                      <a:tint val="66000"/>
                      <a:satMod val="160000"/>
                    </a:srgbClr>
                  </a:gs>
                  <a:gs pos="50000">
                    <a:srgbClr val="5F8D32">
                      <a:tint val="44500"/>
                      <a:satMod val="160000"/>
                    </a:srgbClr>
                  </a:gs>
                  <a:gs pos="100000">
                    <a:srgbClr val="5F8D32">
                      <a:tint val="23500"/>
                      <a:satMod val="160000"/>
                    </a:srgbClr>
                  </a:gs>
                </a:gsLst>
                <a:lin ang="2700000" scaled="1"/>
                <a:tileRect/>
              </a:gradFill>
              <a:ln>
                <a:solidFill>
                  <a:srgbClr val="5F8D32"/>
                </a:solidFill>
              </a:ln>
              <a:effectLst/>
            </c:spPr>
            <c:extLst>
              <c:ext xmlns:c16="http://schemas.microsoft.com/office/drawing/2014/chart" uri="{C3380CC4-5D6E-409C-BE32-E72D297353CC}">
                <c16:uniqueId val="{00000010-D6B1-46C2-A5ED-D53AE1CAB390}"/>
              </c:ext>
            </c:extLst>
          </c:dPt>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Nirmala UI" panose="020B0502040204020203" pitchFamily="34" charset="0"/>
                    <a:ea typeface="Nirmala UI" panose="020B0502040204020203" pitchFamily="34" charset="0"/>
                    <a:cs typeface="Nirmala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'GENM-AEM (2)'!$T$45:$T$60</c:f>
              <c:strCache>
                <c:ptCount val="16"/>
                <c:pt idx="0">
                  <c:v>Valeriano</c:v>
                </c:pt>
                <c:pt idx="1">
                  <c:v>Casino </c:v>
                </c:pt>
                <c:pt idx="2">
                  <c:v>Arctic</c:v>
                </c:pt>
                <c:pt idx="3">
                  <c:v>North Island</c:v>
                </c:pt>
                <c:pt idx="4">
                  <c:v>Cactus</c:v>
                </c:pt>
                <c:pt idx="5">
                  <c:v>Santa Cruz</c:v>
                </c:pt>
                <c:pt idx="6">
                  <c:v>Copper Creek</c:v>
                </c:pt>
                <c:pt idx="7">
                  <c:v>Marathon</c:v>
                </c:pt>
                <c:pt idx="8">
                  <c:v>Marimaca</c:v>
                </c:pt>
                <c:pt idx="9">
                  <c:v>Van Dyke</c:v>
                </c:pt>
                <c:pt idx="10">
                  <c:v>Gaspe</c:v>
                </c:pt>
                <c:pt idx="11">
                  <c:v>Kutcho</c:v>
                </c:pt>
                <c:pt idx="12">
                  <c:v>McIlvenna Bay</c:v>
                </c:pt>
                <c:pt idx="13">
                  <c:v>Antler</c:v>
                </c:pt>
                <c:pt idx="14">
                  <c:v>Copperwood</c:v>
                </c:pt>
                <c:pt idx="15">
                  <c:v>Ootsa-Berg</c:v>
                </c:pt>
              </c:strCache>
            </c:strRef>
          </c:cat>
          <c:val>
            <c:numRef>
              <c:f>'GENM-AEM (2)'!$U$45:$U$60</c:f>
              <c:numCache>
                <c:formatCode>#,##0_);\(#,##0\)</c:formatCode>
                <c:ptCount val="16"/>
                <c:pt idx="0">
                  <c:v>310.55</c:v>
                </c:pt>
                <c:pt idx="1">
                  <c:v>162.99875714400002</c:v>
                </c:pt>
                <c:pt idx="2">
                  <c:v>148.68193927839999</c:v>
                </c:pt>
                <c:pt idx="3">
                  <c:v>95.898878477400004</c:v>
                </c:pt>
                <c:pt idx="4">
                  <c:v>172.00024600680001</c:v>
                </c:pt>
                <c:pt idx="5">
                  <c:v>159.17373728000004</c:v>
                </c:pt>
                <c:pt idx="6">
                  <c:v>106.00044961440001</c:v>
                </c:pt>
                <c:pt idx="7">
                  <c:v>40.999362772800005</c:v>
                </c:pt>
                <c:pt idx="8">
                  <c:v>105.82188480000001</c:v>
                </c:pt>
                <c:pt idx="9">
                  <c:v>85</c:v>
                </c:pt>
                <c:pt idx="10">
                  <c:v>55.077719999999999</c:v>
                </c:pt>
                <c:pt idx="11">
                  <c:v>50.000840568000001</c:v>
                </c:pt>
                <c:pt idx="12">
                  <c:v>34.5001359376</c:v>
                </c:pt>
                <c:pt idx="13">
                  <c:v>36.155807360000004</c:v>
                </c:pt>
                <c:pt idx="14">
                  <c:v>64.599851425200015</c:v>
                </c:pt>
                <c:pt idx="15">
                  <c:v>28.000911642600002</c:v>
                </c:pt>
              </c:numCache>
            </c:numRef>
          </c:val>
          <c:extLst>
            <c:ext xmlns:c16="http://schemas.microsoft.com/office/drawing/2014/chart" uri="{C3380CC4-5D6E-409C-BE32-E72D297353CC}">
              <c16:uniqueId val="{00000000-D6B1-46C2-A5ED-D53AE1CAB390}"/>
            </c:ext>
          </c:extLst>
        </c:ser>
        <c:ser>
          <c:idx val="1"/>
          <c:order val="1"/>
          <c:tx>
            <c:strRef>
              <c:f>'GENM-AEM (2)'!$AF$44</c:f>
              <c:strCache>
                <c:ptCount val="1"/>
                <c:pt idx="0">
                  <c:v>CuEq Production</c:v>
                </c:pt>
              </c:strCache>
            </c:strRef>
          </c:tx>
          <c:spPr>
            <a:solidFill>
              <a:srgbClr val="5F8D32"/>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1-D6B1-46C2-A5ED-D53AE1CAB390}"/>
                </c:ext>
              </c:extLst>
            </c:dLbl>
            <c:dLbl>
              <c:idx val="5"/>
              <c:delete val="1"/>
              <c:extLst>
                <c:ext xmlns:c15="http://schemas.microsoft.com/office/drawing/2012/chart" uri="{CE6537A1-D6FC-4f65-9D91-7224C49458BB}"/>
                <c:ext xmlns:c16="http://schemas.microsoft.com/office/drawing/2014/chart" uri="{C3380CC4-5D6E-409C-BE32-E72D297353CC}">
                  <c16:uniqueId val="{00000002-D6B1-46C2-A5ED-D53AE1CAB390}"/>
                </c:ext>
              </c:extLst>
            </c:dLbl>
            <c:dLbl>
              <c:idx val="8"/>
              <c:delete val="1"/>
              <c:extLst>
                <c:ext xmlns:c15="http://schemas.microsoft.com/office/drawing/2012/chart" uri="{CE6537A1-D6FC-4f65-9D91-7224C49458BB}"/>
                <c:ext xmlns:c16="http://schemas.microsoft.com/office/drawing/2014/chart" uri="{C3380CC4-5D6E-409C-BE32-E72D297353CC}">
                  <c16:uniqueId val="{00000003-D6B1-46C2-A5ED-D53AE1CAB390}"/>
                </c:ext>
              </c:extLst>
            </c:dLbl>
            <c:dLbl>
              <c:idx val="9"/>
              <c:delete val="1"/>
              <c:extLst>
                <c:ext xmlns:c15="http://schemas.microsoft.com/office/drawing/2012/chart" uri="{CE6537A1-D6FC-4f65-9D91-7224C49458BB}"/>
                <c:ext xmlns:c16="http://schemas.microsoft.com/office/drawing/2014/chart" uri="{C3380CC4-5D6E-409C-BE32-E72D297353CC}">
                  <c16:uniqueId val="{00000004-D6B1-46C2-A5ED-D53AE1CAB39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Nirmala UI" panose="020B0502040204020203" pitchFamily="34" charset="0"/>
                    <a:ea typeface="Nirmala UI" panose="020B0502040204020203" pitchFamily="34" charset="0"/>
                    <a:cs typeface="Nirmala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'GENM-AEM (2)'!$T$45:$T$60</c:f>
              <c:strCache>
                <c:ptCount val="16"/>
                <c:pt idx="0">
                  <c:v>Valeriano</c:v>
                </c:pt>
                <c:pt idx="1">
                  <c:v>Casino </c:v>
                </c:pt>
                <c:pt idx="2">
                  <c:v>Arctic</c:v>
                </c:pt>
                <c:pt idx="3">
                  <c:v>North Island</c:v>
                </c:pt>
                <c:pt idx="4">
                  <c:v>Cactus</c:v>
                </c:pt>
                <c:pt idx="5">
                  <c:v>Santa Cruz</c:v>
                </c:pt>
                <c:pt idx="6">
                  <c:v>Copper Creek</c:v>
                </c:pt>
                <c:pt idx="7">
                  <c:v>Marathon</c:v>
                </c:pt>
                <c:pt idx="8">
                  <c:v>Marimaca</c:v>
                </c:pt>
                <c:pt idx="9">
                  <c:v>Van Dyke</c:v>
                </c:pt>
                <c:pt idx="10">
                  <c:v>Gaspe</c:v>
                </c:pt>
                <c:pt idx="11">
                  <c:v>Kutcho</c:v>
                </c:pt>
                <c:pt idx="12">
                  <c:v>McIlvenna Bay</c:v>
                </c:pt>
                <c:pt idx="13">
                  <c:v>Antler</c:v>
                </c:pt>
                <c:pt idx="14">
                  <c:v>Copperwood</c:v>
                </c:pt>
                <c:pt idx="15">
                  <c:v>Ootsa-Berg</c:v>
                </c:pt>
              </c:strCache>
            </c:strRef>
          </c:cat>
          <c:val>
            <c:numRef>
              <c:f>'GENM-AEM (2)'!$AF$45:$AF$60</c:f>
              <c:numCache>
                <c:formatCode>#,##0_);\(#,##0\)</c:formatCode>
                <c:ptCount val="16"/>
                <c:pt idx="0">
                  <c:v>257.22103618285979</c:v>
                </c:pt>
                <c:pt idx="1">
                  <c:v>284.27130844275064</c:v>
                </c:pt>
                <c:pt idx="2">
                  <c:v>99.839987299732087</c:v>
                </c:pt>
                <c:pt idx="3">
                  <c:v>123.91002502208862</c:v>
                </c:pt>
                <c:pt idx="4">
                  <c:v>0</c:v>
                </c:pt>
                <c:pt idx="5">
                  <c:v>0</c:v>
                </c:pt>
                <c:pt idx="6">
                  <c:v>26.225307907957003</c:v>
                </c:pt>
                <c:pt idx="7">
                  <c:v>79.529800925444789</c:v>
                </c:pt>
                <c:pt idx="8">
                  <c:v>0</c:v>
                </c:pt>
                <c:pt idx="9">
                  <c:v>0</c:v>
                </c:pt>
                <c:pt idx="10">
                  <c:v>14.675699664829366</c:v>
                </c:pt>
                <c:pt idx="11">
                  <c:v>19.5643767047317</c:v>
                </c:pt>
                <c:pt idx="12">
                  <c:v>32.157071566952247</c:v>
                </c:pt>
                <c:pt idx="13">
                  <c:v>30.320042746898643</c:v>
                </c:pt>
                <c:pt idx="14">
                  <c:v>1.0495265059776102</c:v>
                </c:pt>
                <c:pt idx="15">
                  <c:v>32.909684103276398</c:v>
                </c:pt>
              </c:numCache>
            </c:numRef>
          </c:val>
          <c:extLst>
            <c:ext xmlns:c16="http://schemas.microsoft.com/office/drawing/2014/chart" uri="{C3380CC4-5D6E-409C-BE32-E72D297353CC}">
              <c16:uniqueId val="{00000005-D6B1-46C2-A5ED-D53AE1CAB390}"/>
            </c:ext>
          </c:extLst>
        </c:ser>
        <c:dLbls>
          <c:showLegendKey val="0"/>
          <c:showVal val="0"/>
          <c:showCatName val="0"/>
          <c:showSerName val="0"/>
          <c:showPercent val="0"/>
          <c:showBubbleSize val="0"/>
        </c:dLbls>
        <c:gapWidth val="50"/>
        <c:overlap val="100"/>
        <c:axId val="1080076064"/>
        <c:axId val="1080077984"/>
      </c:barChart>
      <c:lineChart>
        <c:grouping val="standard"/>
        <c:varyColors val="0"/>
        <c:ser>
          <c:idx val="2"/>
          <c:order val="2"/>
          <c:tx>
            <c:v>2P Reserves</c:v>
          </c:tx>
          <c:spPr>
            <a:ln w="28575" cap="rnd">
              <a:noFill/>
              <a:round/>
            </a:ln>
            <a:effectLst/>
          </c:spPr>
          <c:marker>
            <c:symbol val="diamond"/>
            <c:size val="10"/>
            <c:spPr>
              <a:solidFill>
                <a:schemeClr val="accent1">
                  <a:lumMod val="75000"/>
                </a:schemeClr>
              </a:solidFill>
              <a:ln w="9525">
                <a:noFill/>
              </a:ln>
              <a:effectLst/>
            </c:spPr>
          </c:marker>
          <c:dPt>
            <c:idx val="0"/>
            <c:marker>
              <c:symbol val="diamond"/>
              <c:size val="10"/>
              <c:spPr>
                <a:noFill/>
                <a:ln w="9525">
                  <a:noFill/>
                </a:ln>
                <a:effectLst/>
              </c:spPr>
            </c:marker>
            <c:bubble3D val="0"/>
            <c:extLst>
              <c:ext xmlns:c16="http://schemas.microsoft.com/office/drawing/2014/chart" uri="{C3380CC4-5D6E-409C-BE32-E72D297353CC}">
                <c16:uniqueId val="{00000006-D6B1-46C2-A5ED-D53AE1CAB390}"/>
              </c:ext>
            </c:extLst>
          </c:dPt>
          <c:dPt>
            <c:idx val="5"/>
            <c:marker>
              <c:symbol val="diamond"/>
              <c:size val="10"/>
              <c:spPr>
                <a:noFill/>
                <a:ln w="9525">
                  <a:noFill/>
                </a:ln>
                <a:effectLst/>
              </c:spPr>
            </c:marker>
            <c:bubble3D val="0"/>
            <c:extLst>
              <c:ext xmlns:c16="http://schemas.microsoft.com/office/drawing/2014/chart" uri="{C3380CC4-5D6E-409C-BE32-E72D297353CC}">
                <c16:uniqueId val="{00000007-D6B1-46C2-A5ED-D53AE1CAB390}"/>
              </c:ext>
            </c:extLst>
          </c:dPt>
          <c:dPt>
            <c:idx val="6"/>
            <c:marker>
              <c:symbol val="diamond"/>
              <c:size val="10"/>
              <c:spPr>
                <a:noFill/>
                <a:ln w="9525">
                  <a:noFill/>
                </a:ln>
                <a:effectLst/>
              </c:spPr>
            </c:marker>
            <c:bubble3D val="0"/>
            <c:extLst>
              <c:ext xmlns:c16="http://schemas.microsoft.com/office/drawing/2014/chart" uri="{C3380CC4-5D6E-409C-BE32-E72D297353CC}">
                <c16:uniqueId val="{00000008-D6B1-46C2-A5ED-D53AE1CAB390}"/>
              </c:ext>
            </c:extLst>
          </c:dPt>
          <c:dPt>
            <c:idx val="8"/>
            <c:marker>
              <c:symbol val="diamond"/>
              <c:size val="10"/>
              <c:spPr>
                <a:noFill/>
                <a:ln w="9525">
                  <a:noFill/>
                </a:ln>
                <a:effectLst/>
              </c:spPr>
            </c:marker>
            <c:bubble3D val="0"/>
            <c:extLst>
              <c:ext xmlns:c16="http://schemas.microsoft.com/office/drawing/2014/chart" uri="{C3380CC4-5D6E-409C-BE32-E72D297353CC}">
                <c16:uniqueId val="{00000009-D6B1-46C2-A5ED-D53AE1CAB390}"/>
              </c:ext>
            </c:extLst>
          </c:dPt>
          <c:dPt>
            <c:idx val="9"/>
            <c:marker>
              <c:symbol val="diamond"/>
              <c:size val="10"/>
              <c:spPr>
                <a:noFill/>
                <a:ln w="9525">
                  <a:noFill/>
                </a:ln>
                <a:effectLst/>
              </c:spPr>
            </c:marker>
            <c:bubble3D val="0"/>
            <c:extLst>
              <c:ext xmlns:c16="http://schemas.microsoft.com/office/drawing/2014/chart" uri="{C3380CC4-5D6E-409C-BE32-E72D297353CC}">
                <c16:uniqueId val="{0000000A-D6B1-46C2-A5ED-D53AE1CAB390}"/>
              </c:ext>
            </c:extLst>
          </c:dPt>
          <c:dPt>
            <c:idx val="10"/>
            <c:marker>
              <c:symbol val="diamond"/>
              <c:size val="10"/>
              <c:spPr>
                <a:noFill/>
                <a:ln w="9525">
                  <a:noFill/>
                </a:ln>
                <a:effectLst/>
              </c:spPr>
            </c:marker>
            <c:bubble3D val="0"/>
            <c:extLst>
              <c:ext xmlns:c16="http://schemas.microsoft.com/office/drawing/2014/chart" uri="{C3380CC4-5D6E-409C-BE32-E72D297353CC}">
                <c16:uniqueId val="{0000000B-D6B1-46C2-A5ED-D53AE1CAB390}"/>
              </c:ext>
            </c:extLst>
          </c:dPt>
          <c:dPt>
            <c:idx val="15"/>
            <c:marker>
              <c:symbol val="diamond"/>
              <c:size val="10"/>
              <c:spPr>
                <a:noFill/>
                <a:ln w="9525">
                  <a:noFill/>
                </a:ln>
                <a:effectLst/>
              </c:spPr>
            </c:marker>
            <c:bubble3D val="0"/>
            <c:extLst>
              <c:ext xmlns:c16="http://schemas.microsoft.com/office/drawing/2014/chart" uri="{C3380CC4-5D6E-409C-BE32-E72D297353CC}">
                <c16:uniqueId val="{0000000C-D6B1-46C2-A5ED-D53AE1CAB390}"/>
              </c:ext>
            </c:extLst>
          </c:dPt>
          <c:dPt>
            <c:idx val="16"/>
            <c:marker>
              <c:symbol val="diamond"/>
              <c:size val="10"/>
              <c:spPr>
                <a:noFill/>
                <a:ln w="9525">
                  <a:noFill/>
                </a:ln>
                <a:effectLst/>
              </c:spPr>
            </c:marker>
            <c:bubble3D val="0"/>
            <c:extLst>
              <c:ext xmlns:c16="http://schemas.microsoft.com/office/drawing/2014/chart" uri="{C3380CC4-5D6E-409C-BE32-E72D297353CC}">
                <c16:uniqueId val="{0000000D-D6B1-46C2-A5ED-D53AE1CAB390}"/>
              </c:ext>
            </c:extLst>
          </c:dPt>
          <c:val>
            <c:numRef>
              <c:f>'GENM-AEM (2)'!$Y$45:$Y$60</c:f>
              <c:numCache>
                <c:formatCode>#,##0_);\(#,##0\)</c:formatCode>
                <c:ptCount val="16"/>
                <c:pt idx="0">
                  <c:v>0</c:v>
                </c:pt>
                <c:pt idx="1">
                  <c:v>15607.266367219847</c:v>
                </c:pt>
                <c:pt idx="2">
                  <c:v>1986.7567082979663</c:v>
                </c:pt>
                <c:pt idx="3">
                  <c:v>0</c:v>
                </c:pt>
                <c:pt idx="4">
                  <c:v>1708.0999999999997</c:v>
                </c:pt>
                <c:pt idx="5">
                  <c:v>3245.2709219195408</c:v>
                </c:pt>
                <c:pt idx="6">
                  <c:v>0</c:v>
                </c:pt>
                <c:pt idx="7">
                  <c:v>2021.5467194902906</c:v>
                </c:pt>
                <c:pt idx="8">
                  <c:v>1650.1173716223027</c:v>
                </c:pt>
                <c:pt idx="9">
                  <c:v>0</c:v>
                </c:pt>
                <c:pt idx="10">
                  <c:v>0</c:v>
                </c:pt>
                <c:pt idx="11">
                  <c:v>1071.9785476818815</c:v>
                </c:pt>
                <c:pt idx="12">
                  <c:v>1601.7827097585691</c:v>
                </c:pt>
                <c:pt idx="13">
                  <c:v>810.18532141581613</c:v>
                </c:pt>
                <c:pt idx="14">
                  <c:v>3287.4345423842797</c:v>
                </c:pt>
                <c:pt idx="15">
                  <c:v>0</c:v>
                </c:pt>
              </c:numCache>
            </c:numRef>
          </c:val>
          <c:smooth val="0"/>
          <c:extLst>
            <c:ext xmlns:c16="http://schemas.microsoft.com/office/drawing/2014/chart" uri="{C3380CC4-5D6E-409C-BE32-E72D297353CC}">
              <c16:uniqueId val="{0000000E-D6B1-46C2-A5ED-D53AE1CAB390}"/>
            </c:ext>
          </c:extLst>
        </c:ser>
        <c:ser>
          <c:idx val="3"/>
          <c:order val="3"/>
          <c:tx>
            <c:v>MI&amp;I Resources</c:v>
          </c:tx>
          <c:spPr>
            <a:ln w="28575" cap="rnd">
              <a:noFill/>
              <a:round/>
            </a:ln>
            <a:effectLst/>
          </c:spPr>
          <c:marker>
            <c:symbol val="diamond"/>
            <c:size val="10"/>
            <c:spPr>
              <a:solidFill>
                <a:schemeClr val="accent1">
                  <a:lumMod val="60000"/>
                  <a:lumOff val="40000"/>
                </a:schemeClr>
              </a:solidFill>
              <a:ln w="9525">
                <a:noFill/>
              </a:ln>
              <a:effectLst/>
            </c:spPr>
          </c:marker>
          <c:val>
            <c:numRef>
              <c:f>'GENM-AEM (2)'!$Z$45:$Z$60</c:f>
              <c:numCache>
                <c:formatCode>#,##0_);\(#,##0\)</c:formatCode>
                <c:ptCount val="16"/>
                <c:pt idx="0">
                  <c:v>24069.457938057622</c:v>
                </c:pt>
                <c:pt idx="1">
                  <c:v>32006.466842563113</c:v>
                </c:pt>
                <c:pt idx="2">
                  <c:v>5601.1795882773586</c:v>
                </c:pt>
                <c:pt idx="3">
                  <c:v>10461.0943723113</c:v>
                </c:pt>
                <c:pt idx="4">
                  <c:v>12703.300000000003</c:v>
                </c:pt>
                <c:pt idx="5">
                  <c:v>10270.6313073416</c:v>
                </c:pt>
                <c:pt idx="6">
                  <c:v>5262.4351811062606</c:v>
                </c:pt>
                <c:pt idx="7">
                  <c:v>5678.2699206029538</c:v>
                </c:pt>
                <c:pt idx="8">
                  <c:v>2018.6222030854708</c:v>
                </c:pt>
                <c:pt idx="9">
                  <c:v>8057.1606294855219</c:v>
                </c:pt>
                <c:pt idx="10">
                  <c:v>13002.544951470391</c:v>
                </c:pt>
                <c:pt idx="11">
                  <c:v>2041.0158521302596</c:v>
                </c:pt>
                <c:pt idx="12">
                  <c:v>2511.5613813036639</c:v>
                </c:pt>
                <c:pt idx="13">
                  <c:v>1599.731547185374</c:v>
                </c:pt>
                <c:pt idx="14">
                  <c:v>9396.8240747842356</c:v>
                </c:pt>
                <c:pt idx="15">
                  <c:v>17747.875979265838</c:v>
                </c:pt>
              </c:numCache>
            </c:numRef>
          </c:val>
          <c:smooth val="0"/>
          <c:extLst>
            <c:ext xmlns:c16="http://schemas.microsoft.com/office/drawing/2014/chart" uri="{C3380CC4-5D6E-409C-BE32-E72D297353CC}">
              <c16:uniqueId val="{0000000F-D6B1-46C2-A5ED-D53AE1CAB390}"/>
            </c:ext>
          </c:extLst>
        </c:ser>
        <c:dLbls>
          <c:showLegendKey val="0"/>
          <c:showVal val="0"/>
          <c:showCatName val="0"/>
          <c:showSerName val="0"/>
          <c:showPercent val="0"/>
          <c:showBubbleSize val="0"/>
        </c:dLbls>
        <c:marker val="1"/>
        <c:smooth val="0"/>
        <c:axId val="186089295"/>
        <c:axId val="186076815"/>
      </c:lineChart>
      <c:catAx>
        <c:axId val="108007606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600" b="0" i="0" u="none" strike="noStrike" kern="1200" baseline="0">
                <a:solidFill>
                  <a:sysClr val="windowText" lastClr="000000"/>
                </a:solidFill>
                <a:latin typeface="+mn-lt"/>
                <a:ea typeface="Nirmala UI" panose="020B0502040204020203" pitchFamily="34" charset="0"/>
                <a:cs typeface="Nirmala UI" panose="020B0502040204020203" pitchFamily="34" charset="0"/>
              </a:defRPr>
            </a:pPr>
            <a:endParaRPr lang="en-US"/>
          </a:p>
        </c:txPr>
        <c:crossAx val="1080077984"/>
        <c:crosses val="autoZero"/>
        <c:auto val="1"/>
        <c:lblAlgn val="ctr"/>
        <c:lblOffset val="100"/>
        <c:noMultiLvlLbl val="0"/>
      </c:catAx>
      <c:valAx>
        <c:axId val="1080077984"/>
        <c:scaling>
          <c:orientation val="minMax"/>
        </c:scaling>
        <c:delete val="0"/>
        <c:axPos val="l"/>
        <c:title>
          <c:tx>
            <c:rich>
              <a:bodyPr rot="-5400000" spcFirstLastPara="1" vertOverflow="ellipsis" vert="horz" wrap="square" anchor="ctr" anchorCtr="1"/>
              <a:lstStyle/>
              <a:p>
                <a:pPr>
                  <a:defRPr sz="700" b="1" i="0" u="none" strike="noStrike" kern="1200" baseline="0">
                    <a:solidFill>
                      <a:sysClr val="windowText" lastClr="000000"/>
                    </a:solidFill>
                    <a:latin typeface="+mn-lt"/>
                    <a:ea typeface="Nirmala UI" panose="020B0502040204020203" pitchFamily="34" charset="0"/>
                    <a:cs typeface="Nirmala UI" panose="020B0502040204020203" pitchFamily="34" charset="0"/>
                  </a:defRPr>
                </a:pPr>
                <a:r>
                  <a:rPr lang="en-CA" sz="700" b="1" dirty="0">
                    <a:latin typeface="+mn-lt"/>
                  </a:rPr>
                  <a:t>Average Production (Mlbs Cu/CuEq)</a:t>
                </a:r>
              </a:p>
            </c:rich>
          </c:tx>
          <c:overlay val="0"/>
          <c:spPr>
            <a:noFill/>
            <a:ln>
              <a:noFill/>
            </a:ln>
            <a:effectLst/>
          </c:spPr>
          <c:txPr>
            <a:bodyPr rot="-5400000" spcFirstLastPara="1" vertOverflow="ellipsis" vert="horz" wrap="square" anchor="ctr" anchorCtr="1"/>
            <a:lstStyle/>
            <a:p>
              <a:pPr>
                <a:defRPr sz="700" b="1" i="0" u="none" strike="noStrike" kern="1200" baseline="0">
                  <a:solidFill>
                    <a:sysClr val="windowText" lastClr="000000"/>
                  </a:solidFill>
                  <a:latin typeface="+mn-lt"/>
                  <a:ea typeface="Nirmala UI" panose="020B0502040204020203" pitchFamily="34" charset="0"/>
                  <a:cs typeface="Nirmala UI" panose="020B0502040204020203" pitchFamily="34" charset="0"/>
                </a:defRPr>
              </a:pPr>
              <a:endParaRPr lang="en-US"/>
            </a:p>
          </c:txPr>
        </c:title>
        <c:numFmt formatCode="#,##0_);\(#,##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Nirmala UI" panose="020B0502040204020203" pitchFamily="34" charset="0"/>
                <a:ea typeface="Nirmala UI" panose="020B0502040204020203" pitchFamily="34" charset="0"/>
                <a:cs typeface="Nirmala UI" panose="020B0502040204020203" pitchFamily="34" charset="0"/>
              </a:defRPr>
            </a:pPr>
            <a:endParaRPr lang="en-US"/>
          </a:p>
        </c:txPr>
        <c:crossAx val="1080076064"/>
        <c:crosses val="autoZero"/>
        <c:crossBetween val="between"/>
      </c:valAx>
      <c:valAx>
        <c:axId val="186076815"/>
        <c:scaling>
          <c:orientation val="minMax"/>
        </c:scaling>
        <c:delete val="0"/>
        <c:axPos val="r"/>
        <c:title>
          <c:tx>
            <c:rich>
              <a:bodyPr rot="-5400000" spcFirstLastPara="1" vertOverflow="ellipsis" vert="horz" wrap="square" anchor="ctr" anchorCtr="1"/>
              <a:lstStyle/>
              <a:p>
                <a:pPr>
                  <a:defRPr sz="800" b="0" i="0" u="none" strike="noStrike" kern="1200" baseline="0">
                    <a:solidFill>
                      <a:sysClr val="windowText" lastClr="000000"/>
                    </a:solidFill>
                    <a:latin typeface="Nirmala UI" panose="020B0502040204020203" pitchFamily="34" charset="0"/>
                    <a:ea typeface="Nirmala UI" panose="020B0502040204020203" pitchFamily="34" charset="0"/>
                    <a:cs typeface="Nirmala UI" panose="020B0502040204020203" pitchFamily="34" charset="0"/>
                  </a:defRPr>
                </a:pPr>
                <a:r>
                  <a:rPr lang="en-CA" dirty="0"/>
                  <a:t>Reserves/Resources</a:t>
                </a:r>
                <a:r>
                  <a:rPr lang="en-CA" baseline="0" dirty="0"/>
                  <a:t> (Mlbs CuEq)</a:t>
                </a:r>
                <a:endParaRPr lang="en-CA" dirty="0"/>
              </a:p>
            </c:rich>
          </c:tx>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Nirmala UI" panose="020B0502040204020203" pitchFamily="34" charset="0"/>
                  <a:ea typeface="Nirmala UI" panose="020B0502040204020203" pitchFamily="34" charset="0"/>
                  <a:cs typeface="Nirmala UI" panose="020B0502040204020203" pitchFamily="34" charset="0"/>
                </a:defRPr>
              </a:pPr>
              <a:endParaRPr lang="en-CA"/>
            </a:p>
          </c:txPr>
        </c:title>
        <c:numFmt formatCode="#,##0_);\(#,##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Nirmala UI" panose="020B0502040204020203" pitchFamily="34" charset="0"/>
                <a:ea typeface="Nirmala UI" panose="020B0502040204020203" pitchFamily="34" charset="0"/>
                <a:cs typeface="Nirmala UI" panose="020B0502040204020203" pitchFamily="34" charset="0"/>
              </a:defRPr>
            </a:pPr>
            <a:endParaRPr lang="en-US"/>
          </a:p>
        </c:txPr>
        <c:crossAx val="186089295"/>
        <c:crosses val="max"/>
        <c:crossBetween val="between"/>
      </c:valAx>
      <c:catAx>
        <c:axId val="186089295"/>
        <c:scaling>
          <c:orientation val="minMax"/>
        </c:scaling>
        <c:delete val="1"/>
        <c:axPos val="b"/>
        <c:majorTickMark val="out"/>
        <c:minorTickMark val="none"/>
        <c:tickLblPos val="nextTo"/>
        <c:crossAx val="186076815"/>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Nirmala UI" panose="020B0502040204020203" pitchFamily="34" charset="0"/>
              <a:ea typeface="Nirmala UI" panose="020B0502040204020203" pitchFamily="34" charset="0"/>
              <a:cs typeface="Nirmala UI" panose="020B0502040204020203" pitchFamily="34" charset="0"/>
            </a:defRPr>
          </a:pPr>
          <a:endParaRPr lang="en-US"/>
        </a:p>
      </c:txPr>
    </c:legend>
    <c:plotVisOnly val="1"/>
    <c:dispBlanksAs val="gap"/>
    <c:showDLblsOverMax val="0"/>
  </c:chart>
  <c:spPr>
    <a:noFill/>
    <a:ln w="9525" cap="flat" cmpd="sng" algn="ctr">
      <a:noFill/>
      <a:round/>
    </a:ln>
    <a:effectLst/>
  </c:spPr>
  <c:txPr>
    <a:bodyPr/>
    <a:lstStyle/>
    <a:p>
      <a:pPr>
        <a:defRPr sz="800">
          <a:solidFill>
            <a:sysClr val="windowText" lastClr="000000"/>
          </a:solidFill>
          <a:latin typeface="Nirmala UI" panose="020B0502040204020203" pitchFamily="34" charset="0"/>
          <a:ea typeface="Nirmala UI" panose="020B0502040204020203" pitchFamily="34" charset="0"/>
          <a:cs typeface="Nirmala UI" panose="020B05020402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8"/>
            <a:ext cx="3037841" cy="466433"/>
          </a:xfrm>
          <a:prstGeom prst="rect">
            <a:avLst/>
          </a:prstGeom>
        </p:spPr>
        <p:txBody>
          <a:bodyPr vert="horz" lIns="93063" tIns="46531" rIns="93063" bIns="46531" rtlCol="0"/>
          <a:lstStyle>
            <a:lvl1pPr algn="l">
              <a:defRPr sz="1200"/>
            </a:lvl1pPr>
          </a:lstStyle>
          <a:p>
            <a:endParaRPr lang="en-US">
              <a:latin typeface="Arial Narrow Regular" charset="0"/>
            </a:endParaRPr>
          </a:p>
        </p:txBody>
      </p:sp>
      <p:sp>
        <p:nvSpPr>
          <p:cNvPr id="3" name="Date Placeholder 2"/>
          <p:cNvSpPr>
            <a:spLocks noGrp="1"/>
          </p:cNvSpPr>
          <p:nvPr>
            <p:ph type="dt" sz="quarter" idx="1"/>
          </p:nvPr>
        </p:nvSpPr>
        <p:spPr>
          <a:xfrm>
            <a:off x="3970941" y="8"/>
            <a:ext cx="3037841" cy="466433"/>
          </a:xfrm>
          <a:prstGeom prst="rect">
            <a:avLst/>
          </a:prstGeom>
        </p:spPr>
        <p:txBody>
          <a:bodyPr vert="horz" lIns="93063" tIns="46531" rIns="93063" bIns="46531" rtlCol="0"/>
          <a:lstStyle>
            <a:lvl1pPr algn="r">
              <a:defRPr sz="1200"/>
            </a:lvl1pPr>
          </a:lstStyle>
          <a:p>
            <a:r>
              <a:rPr lang="en-CA">
                <a:latin typeface="Arial Narrow Regular" charset="0"/>
              </a:rPr>
              <a:t>June 2016</a:t>
            </a:r>
            <a:endParaRPr lang="en-US">
              <a:latin typeface="Arial Narrow Regular" charset="0"/>
            </a:endParaRPr>
          </a:p>
        </p:txBody>
      </p:sp>
      <p:sp>
        <p:nvSpPr>
          <p:cNvPr id="4" name="Footer Placeholder 3"/>
          <p:cNvSpPr>
            <a:spLocks noGrp="1"/>
          </p:cNvSpPr>
          <p:nvPr>
            <p:ph type="ftr" sz="quarter" idx="2"/>
          </p:nvPr>
        </p:nvSpPr>
        <p:spPr>
          <a:xfrm>
            <a:off x="3" y="8829971"/>
            <a:ext cx="3037841" cy="466433"/>
          </a:xfrm>
          <a:prstGeom prst="rect">
            <a:avLst/>
          </a:prstGeom>
        </p:spPr>
        <p:txBody>
          <a:bodyPr vert="horz" lIns="93063" tIns="46531" rIns="93063" bIns="46531" rtlCol="0" anchor="b"/>
          <a:lstStyle>
            <a:lvl1pPr algn="l">
              <a:defRPr sz="1200"/>
            </a:lvl1pPr>
          </a:lstStyle>
          <a:p>
            <a:r>
              <a:rPr lang="en-US">
                <a:latin typeface="Arial Narrow Regular" charset="0"/>
              </a:rPr>
              <a:t>DBL</a:t>
            </a:r>
          </a:p>
        </p:txBody>
      </p:sp>
    </p:spTree>
    <p:extLst>
      <p:ext uri="{BB962C8B-B14F-4D97-AF65-F5344CB8AC3E}">
        <p14:creationId xmlns:p14="http://schemas.microsoft.com/office/powerpoint/2010/main" val="52262397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8"/>
            <a:ext cx="3037841" cy="466433"/>
          </a:xfrm>
          <a:prstGeom prst="rect">
            <a:avLst/>
          </a:prstGeom>
        </p:spPr>
        <p:txBody>
          <a:bodyPr vert="horz" lIns="93063" tIns="46531" rIns="93063" bIns="46531" rtlCol="0"/>
          <a:lstStyle>
            <a:lvl1pPr algn="l">
              <a:defRPr sz="1200" b="0" i="0">
                <a:latin typeface="Arial Narrow Regular" charset="0"/>
              </a:defRPr>
            </a:lvl1pPr>
          </a:lstStyle>
          <a:p>
            <a:endParaRPr lang="en-US"/>
          </a:p>
        </p:txBody>
      </p:sp>
      <p:sp>
        <p:nvSpPr>
          <p:cNvPr id="3" name="Date Placeholder 2"/>
          <p:cNvSpPr>
            <a:spLocks noGrp="1"/>
          </p:cNvSpPr>
          <p:nvPr>
            <p:ph type="dt" idx="1"/>
          </p:nvPr>
        </p:nvSpPr>
        <p:spPr>
          <a:xfrm>
            <a:off x="3970941" y="8"/>
            <a:ext cx="3037841" cy="466433"/>
          </a:xfrm>
          <a:prstGeom prst="rect">
            <a:avLst/>
          </a:prstGeom>
        </p:spPr>
        <p:txBody>
          <a:bodyPr vert="horz" lIns="93063" tIns="46531" rIns="93063" bIns="46531" rtlCol="0"/>
          <a:lstStyle>
            <a:lvl1pPr algn="r">
              <a:defRPr sz="1200" b="0" i="0">
                <a:latin typeface="Arial Narrow Regular" charset="0"/>
              </a:defRPr>
            </a:lvl1pPr>
          </a:lstStyle>
          <a:p>
            <a:r>
              <a:rPr lang="en-CA"/>
              <a:t>June 2016</a:t>
            </a:r>
            <a:endParaRPr lang="en-US"/>
          </a:p>
        </p:txBody>
      </p:sp>
      <p:sp>
        <p:nvSpPr>
          <p:cNvPr id="4" name="Slide Image Placeholder 3"/>
          <p:cNvSpPr>
            <a:spLocks noGrp="1" noRot="1" noChangeAspect="1"/>
          </p:cNvSpPr>
          <p:nvPr>
            <p:ph type="sldImg" idx="2"/>
          </p:nvPr>
        </p:nvSpPr>
        <p:spPr>
          <a:xfrm>
            <a:off x="719138" y="1162050"/>
            <a:ext cx="5572125" cy="3135313"/>
          </a:xfrm>
          <a:prstGeom prst="rect">
            <a:avLst/>
          </a:prstGeom>
          <a:noFill/>
          <a:ln w="12700">
            <a:solidFill>
              <a:prstClr val="black"/>
            </a:solidFill>
          </a:ln>
        </p:spPr>
        <p:txBody>
          <a:bodyPr vert="horz" lIns="93063" tIns="46531" rIns="93063" bIns="46531" rtlCol="0" anchor="ctr"/>
          <a:lstStyle/>
          <a:p>
            <a:endParaRPr lang="en-US"/>
          </a:p>
        </p:txBody>
      </p:sp>
      <p:sp>
        <p:nvSpPr>
          <p:cNvPr id="5" name="Notes Placeholder 4"/>
          <p:cNvSpPr>
            <a:spLocks noGrp="1"/>
          </p:cNvSpPr>
          <p:nvPr>
            <p:ph type="body" sz="quarter" idx="3"/>
          </p:nvPr>
        </p:nvSpPr>
        <p:spPr>
          <a:xfrm>
            <a:off x="701040" y="4473895"/>
            <a:ext cx="5608320" cy="3660458"/>
          </a:xfrm>
          <a:prstGeom prst="rect">
            <a:avLst/>
          </a:prstGeom>
        </p:spPr>
        <p:txBody>
          <a:bodyPr vert="horz" lIns="93063" tIns="46531" rIns="93063" bIns="465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29971"/>
            <a:ext cx="3037841" cy="466433"/>
          </a:xfrm>
          <a:prstGeom prst="rect">
            <a:avLst/>
          </a:prstGeom>
        </p:spPr>
        <p:txBody>
          <a:bodyPr vert="horz" lIns="93063" tIns="46531" rIns="93063" bIns="46531" rtlCol="0" anchor="b"/>
          <a:lstStyle>
            <a:lvl1pPr algn="l">
              <a:defRPr sz="1200" b="0" i="0">
                <a:latin typeface="Arial Narrow Regular" charset="0"/>
              </a:defRPr>
            </a:lvl1pPr>
          </a:lstStyle>
          <a:p>
            <a:r>
              <a:rPr lang="en-US"/>
              <a:t>DBL</a:t>
            </a:r>
          </a:p>
        </p:txBody>
      </p:sp>
      <p:sp>
        <p:nvSpPr>
          <p:cNvPr id="7" name="Slide Number Placeholder 6"/>
          <p:cNvSpPr>
            <a:spLocks noGrp="1"/>
          </p:cNvSpPr>
          <p:nvPr>
            <p:ph type="sldNum" sz="quarter" idx="5"/>
          </p:nvPr>
        </p:nvSpPr>
        <p:spPr>
          <a:xfrm>
            <a:off x="3970941" y="8829971"/>
            <a:ext cx="3037841" cy="466433"/>
          </a:xfrm>
          <a:prstGeom prst="rect">
            <a:avLst/>
          </a:prstGeom>
        </p:spPr>
        <p:txBody>
          <a:bodyPr vert="horz" lIns="93063" tIns="46531" rIns="93063" bIns="46531" rtlCol="0" anchor="b"/>
          <a:lstStyle>
            <a:lvl1pPr algn="r">
              <a:defRPr sz="1200" b="0" i="0">
                <a:latin typeface="Arial Narrow Regular" charset="0"/>
              </a:defRPr>
            </a:lvl1pPr>
          </a:lstStyle>
          <a:p>
            <a:fld id="{258FDD53-57A8-2F4A-8FB7-F094065FC98B}" type="slidenum">
              <a:rPr lang="en-US" smtClean="0"/>
              <a:pPr/>
              <a:t>‹#›</a:t>
            </a:fld>
            <a:endParaRPr lang="en-US"/>
          </a:p>
        </p:txBody>
      </p:sp>
    </p:spTree>
    <p:extLst>
      <p:ext uri="{BB962C8B-B14F-4D97-AF65-F5344CB8AC3E}">
        <p14:creationId xmlns:p14="http://schemas.microsoft.com/office/powerpoint/2010/main" val="204060142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b="0" i="0" kern="1200">
        <a:solidFill>
          <a:schemeClr val="tx1"/>
        </a:solidFill>
        <a:latin typeface="Arial Narrow Regular" charset="0"/>
        <a:ea typeface="+mn-ea"/>
        <a:cs typeface="+mn-cs"/>
      </a:defRPr>
    </a:lvl1pPr>
    <a:lvl2pPr marL="457200" algn="l" defTabSz="914400" rtl="0" eaLnBrk="1" latinLnBrk="0" hangingPunct="1">
      <a:defRPr sz="1200" b="0" i="0" kern="1200">
        <a:solidFill>
          <a:schemeClr val="tx1"/>
        </a:solidFill>
        <a:latin typeface="Arial Narrow Regular" charset="0"/>
        <a:ea typeface="+mn-ea"/>
        <a:cs typeface="+mn-cs"/>
      </a:defRPr>
    </a:lvl2pPr>
    <a:lvl3pPr marL="914400" algn="l" defTabSz="914400" rtl="0" eaLnBrk="1" latinLnBrk="0" hangingPunct="1">
      <a:defRPr sz="1200" b="0" i="0" kern="1200">
        <a:solidFill>
          <a:schemeClr val="tx1"/>
        </a:solidFill>
        <a:latin typeface="Arial Narrow Regular" charset="0"/>
        <a:ea typeface="+mn-ea"/>
        <a:cs typeface="+mn-cs"/>
      </a:defRPr>
    </a:lvl3pPr>
    <a:lvl4pPr marL="1371600" algn="l" defTabSz="914400" rtl="0" eaLnBrk="1" latinLnBrk="0" hangingPunct="1">
      <a:defRPr sz="1200" b="0" i="0" kern="1200">
        <a:solidFill>
          <a:schemeClr val="tx1"/>
        </a:solidFill>
        <a:latin typeface="Arial Narrow Regular" charset="0"/>
        <a:ea typeface="+mn-ea"/>
        <a:cs typeface="+mn-cs"/>
      </a:defRPr>
    </a:lvl4pPr>
    <a:lvl5pPr marL="1828800" algn="l" defTabSz="914400" rtl="0" eaLnBrk="1" latinLnBrk="0" hangingPunct="1">
      <a:defRPr sz="1200" b="0" i="0" kern="1200">
        <a:solidFill>
          <a:schemeClr val="tx1"/>
        </a:solidFill>
        <a:latin typeface="Arial Narrow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5313"/>
          </a:xfrm>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92955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5313"/>
          </a:xfrm>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80044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5313"/>
          </a:xfrm>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83601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E4EB1-35DF-489A-781B-07A481202F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648C0-A940-80CE-78B5-85A938BCF956}"/>
              </a:ext>
            </a:extLst>
          </p:cNvPr>
          <p:cNvSpPr>
            <a:spLocks noGrp="1" noRot="1" noChangeAspect="1"/>
          </p:cNvSpPr>
          <p:nvPr>
            <p:ph type="sldImg"/>
          </p:nvPr>
        </p:nvSpPr>
        <p:spPr>
          <a:xfrm>
            <a:off x="703263" y="1154113"/>
            <a:ext cx="5522912" cy="3106737"/>
          </a:xfrm>
        </p:spPr>
        <p:txBody>
          <a:bodyPr/>
          <a:lstStyle/>
          <a:p>
            <a:endParaRPr lang="en-US"/>
          </a:p>
        </p:txBody>
      </p:sp>
      <p:sp>
        <p:nvSpPr>
          <p:cNvPr id="3" name="Notes Placeholder 2">
            <a:extLst>
              <a:ext uri="{FF2B5EF4-FFF2-40B4-BE49-F238E27FC236}">
                <a16:creationId xmlns:a16="http://schemas.microsoft.com/office/drawing/2014/main" id="{DCD68907-C30C-BB88-2476-25772A4CC8E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5332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E4EB1-35DF-489A-781B-07A481202F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648C0-A940-80CE-78B5-85A938BCF956}"/>
              </a:ext>
            </a:extLst>
          </p:cNvPr>
          <p:cNvSpPr>
            <a:spLocks noGrp="1" noRot="1" noChangeAspect="1"/>
          </p:cNvSpPr>
          <p:nvPr>
            <p:ph type="sldImg"/>
          </p:nvPr>
        </p:nvSpPr>
        <p:spPr>
          <a:xfrm>
            <a:off x="703263" y="1154113"/>
            <a:ext cx="5522912" cy="3106737"/>
          </a:xfrm>
        </p:spPr>
        <p:txBody>
          <a:bodyPr/>
          <a:lstStyle/>
          <a:p>
            <a:endParaRPr lang="en-US"/>
          </a:p>
        </p:txBody>
      </p:sp>
      <p:sp>
        <p:nvSpPr>
          <p:cNvPr id="3" name="Notes Placeholder 2">
            <a:extLst>
              <a:ext uri="{FF2B5EF4-FFF2-40B4-BE49-F238E27FC236}">
                <a16:creationId xmlns:a16="http://schemas.microsoft.com/office/drawing/2014/main" id="{DCD68907-C30C-BB88-2476-25772A4CC8E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5332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F1738-F942-BF5D-7790-64407EA4D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164B1-7EF4-396E-7530-B4E36473A543}"/>
              </a:ext>
            </a:extLst>
          </p:cNvPr>
          <p:cNvSpPr>
            <a:spLocks noGrp="1" noRot="1" noChangeAspect="1"/>
          </p:cNvSpPr>
          <p:nvPr>
            <p:ph type="sldImg"/>
          </p:nvPr>
        </p:nvSpPr>
        <p:spPr>
          <a:xfrm>
            <a:off x="719138" y="1162050"/>
            <a:ext cx="5572125" cy="3135313"/>
          </a:xfrm>
        </p:spPr>
        <p:txBody>
          <a:bodyPr/>
          <a:lstStyle/>
          <a:p>
            <a:endParaRPr lang="en-US"/>
          </a:p>
        </p:txBody>
      </p:sp>
      <p:sp>
        <p:nvSpPr>
          <p:cNvPr id="3" name="Notes Placeholder 2">
            <a:extLst>
              <a:ext uri="{FF2B5EF4-FFF2-40B4-BE49-F238E27FC236}">
                <a16:creationId xmlns:a16="http://schemas.microsoft.com/office/drawing/2014/main" id="{C4FD541A-97C2-F927-60FE-D380898A721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3554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5313"/>
          </a:xfrm>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06975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895374-9387-CA41-8A48-6CAE6BCC576B}"/>
              </a:ext>
            </a:extLst>
          </p:cNvPr>
          <p:cNvSpPr/>
          <p:nvPr userDrawn="1"/>
        </p:nvSpPr>
        <p:spPr>
          <a:xfrm>
            <a:off x="0" y="980769"/>
            <a:ext cx="12192000" cy="367683"/>
          </a:xfrm>
          <a:prstGeom prst="rect">
            <a:avLst/>
          </a:prstGeom>
          <a:gradFill>
            <a:gsLst>
              <a:gs pos="0">
                <a:srgbClr val="EFF4EA"/>
              </a:gs>
              <a:gs pos="99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90233" y="292112"/>
            <a:ext cx="8791415" cy="495030"/>
          </a:xfrm>
          <a:prstGeom prst="rect">
            <a:avLst/>
          </a:prstGeom>
        </p:spPr>
        <p:txBody>
          <a:bodyPr anchor="ctr" anchorCtr="0">
            <a:noAutofit/>
          </a:bodyPr>
          <a:lstStyle>
            <a:lvl1pPr>
              <a:defRPr sz="2500" b="0" i="0">
                <a:solidFill>
                  <a:srgbClr val="5F8D32"/>
                </a:solidFill>
                <a:latin typeface="+mj-lt"/>
              </a:defRPr>
            </a:lvl1pPr>
          </a:lstStyle>
          <a:p>
            <a:r>
              <a:rPr lang="en-US"/>
              <a:t>Click to edit Master title style</a:t>
            </a:r>
          </a:p>
        </p:txBody>
      </p:sp>
      <p:sp>
        <p:nvSpPr>
          <p:cNvPr id="3" name="Content Placeholder 2"/>
          <p:cNvSpPr>
            <a:spLocks noGrp="1"/>
          </p:cNvSpPr>
          <p:nvPr>
            <p:ph idx="1"/>
          </p:nvPr>
        </p:nvSpPr>
        <p:spPr>
          <a:xfrm>
            <a:off x="590227" y="1580144"/>
            <a:ext cx="10515600" cy="3862253"/>
          </a:xfrm>
          <a:prstGeom prst="rect">
            <a:avLst/>
          </a:prstGeom>
        </p:spPr>
        <p:txBody>
          <a:bodyPr/>
          <a:lstStyle>
            <a:lvl1pPr marL="228594" indent="-228594">
              <a:lnSpc>
                <a:spcPts val="2600"/>
              </a:lnSpc>
              <a:buSzPct val="100000"/>
              <a:buFontTx/>
              <a:buBlip>
                <a:blip r:embed="rId2"/>
              </a:buBlip>
              <a:defRPr sz="2400" b="0" i="0">
                <a:solidFill>
                  <a:srgbClr val="54626A"/>
                </a:solidFill>
                <a:latin typeface="+mn-lt"/>
              </a:defRPr>
            </a:lvl1pPr>
            <a:lvl2pPr>
              <a:buClr>
                <a:srgbClr val="1A90C1"/>
              </a:buClr>
              <a:defRPr sz="2000" b="0" i="0">
                <a:solidFill>
                  <a:srgbClr val="54626A"/>
                </a:solidFill>
                <a:latin typeface="+mn-lt"/>
              </a:defRPr>
            </a:lvl2pPr>
            <a:lvl3pPr>
              <a:defRPr sz="1800" b="0" i="0">
                <a:solidFill>
                  <a:srgbClr val="54626A"/>
                </a:solidFill>
                <a:latin typeface="+mn-lt"/>
              </a:defRPr>
            </a:lvl3pPr>
            <a:lvl4pPr>
              <a:defRPr sz="1600" b="0" i="0">
                <a:solidFill>
                  <a:srgbClr val="54626A"/>
                </a:solidFill>
                <a:latin typeface="+mn-lt"/>
              </a:defRPr>
            </a:lvl4pPr>
            <a:lvl5pPr>
              <a:defRPr sz="1600" b="0" i="0">
                <a:solidFill>
                  <a:srgbClr val="54626A"/>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437749" y="6260735"/>
            <a:ext cx="754251" cy="365125"/>
          </a:xfrm>
          <a:prstGeom prst="rect">
            <a:avLst/>
          </a:prstGeom>
        </p:spPr>
        <p:txBody>
          <a:bodyPr/>
          <a:lstStyle>
            <a:lvl1pPr algn="l">
              <a:defRPr sz="1000">
                <a:solidFill>
                  <a:schemeClr val="bg1"/>
                </a:solidFill>
                <a:latin typeface="+mn-lt"/>
              </a:defRPr>
            </a:lvl1pPr>
          </a:lstStyle>
          <a:p>
            <a:pPr>
              <a:defRPr/>
            </a:pPr>
            <a:fld id="{16513315-E202-2042-A4FF-3A2A688779C0}" type="slidenum">
              <a:rPr lang="en-US" smtClean="0"/>
              <a:pPr>
                <a:defRPr/>
              </a:pPr>
              <a:t>‹#›</a:t>
            </a:fld>
            <a:endParaRPr lang="en-US"/>
          </a:p>
        </p:txBody>
      </p:sp>
      <p:cxnSp>
        <p:nvCxnSpPr>
          <p:cNvPr id="8" name="Straight Connector 7"/>
          <p:cNvCxnSpPr/>
          <p:nvPr userDrawn="1"/>
        </p:nvCxnSpPr>
        <p:spPr>
          <a:xfrm>
            <a:off x="0" y="0"/>
            <a:ext cx="12192000" cy="0"/>
          </a:xfrm>
          <a:prstGeom prst="line">
            <a:avLst/>
          </a:prstGeom>
          <a:ln w="47625">
            <a:solidFill>
              <a:srgbClr val="ABC190"/>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txBox="1">
            <a:spLocks/>
          </p:cNvSpPr>
          <p:nvPr userDrawn="1"/>
        </p:nvSpPr>
        <p:spPr>
          <a:xfrm>
            <a:off x="11444343" y="6374012"/>
            <a:ext cx="74766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433D70-2D5C-564D-9714-BC10C5602735}" type="slidenum">
              <a:rPr lang="en-US" sz="1000" smtClean="0"/>
              <a:pPr/>
              <a:t>‹#›</a:t>
            </a:fld>
            <a:endParaRPr lang="en-US" sz="1000"/>
          </a:p>
        </p:txBody>
      </p:sp>
      <p:cxnSp>
        <p:nvCxnSpPr>
          <p:cNvPr id="5" name="Straight Connector 4"/>
          <p:cNvCxnSpPr/>
          <p:nvPr userDrawn="1"/>
        </p:nvCxnSpPr>
        <p:spPr>
          <a:xfrm>
            <a:off x="0" y="982683"/>
            <a:ext cx="12192000" cy="0"/>
          </a:xfrm>
          <a:prstGeom prst="line">
            <a:avLst/>
          </a:prstGeom>
          <a:ln w="19050">
            <a:solidFill>
              <a:srgbClr val="ABC19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64D9D1B-A455-AD45-A5D3-11C5A4C6B9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81545" y="485739"/>
            <a:ext cx="2513763" cy="142727"/>
          </a:xfrm>
          <a:prstGeom prst="rect">
            <a:avLst/>
          </a:prstGeom>
        </p:spPr>
      </p:pic>
    </p:spTree>
    <p:extLst>
      <p:ext uri="{BB962C8B-B14F-4D97-AF65-F5344CB8AC3E}">
        <p14:creationId xmlns:p14="http://schemas.microsoft.com/office/powerpoint/2010/main" val="2967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37749" y="6260735"/>
            <a:ext cx="754251" cy="365125"/>
          </a:xfrm>
          <a:prstGeom prst="rect">
            <a:avLst/>
          </a:prstGeom>
        </p:spPr>
        <p:txBody>
          <a:bodyPr/>
          <a:lstStyle>
            <a:lvl1pPr algn="l">
              <a:defRPr sz="1000">
                <a:solidFill>
                  <a:schemeClr val="bg1"/>
                </a:solidFill>
                <a:latin typeface="+mn-lt"/>
              </a:defRPr>
            </a:lvl1pPr>
          </a:lstStyle>
          <a:p>
            <a:pPr>
              <a:defRPr/>
            </a:pPr>
            <a:fld id="{16513315-E202-2042-A4FF-3A2A688779C0}" type="slidenum">
              <a:rPr lang="en-US" smtClean="0"/>
              <a:pPr>
                <a:defRPr/>
              </a:pPr>
              <a:t>‹#›</a:t>
            </a:fld>
            <a:endParaRPr lang="en-US"/>
          </a:p>
        </p:txBody>
      </p:sp>
      <p:cxnSp>
        <p:nvCxnSpPr>
          <p:cNvPr id="8" name="Straight Connector 7"/>
          <p:cNvCxnSpPr/>
          <p:nvPr userDrawn="1"/>
        </p:nvCxnSpPr>
        <p:spPr>
          <a:xfrm>
            <a:off x="0" y="0"/>
            <a:ext cx="12192000" cy="0"/>
          </a:xfrm>
          <a:prstGeom prst="line">
            <a:avLst/>
          </a:prstGeom>
          <a:ln w="47625">
            <a:solidFill>
              <a:srgbClr val="ABC19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60445" y="2942043"/>
            <a:ext cx="2931561" cy="3529592"/>
          </a:xfrm>
          <a:prstGeom prst="rect">
            <a:avLst/>
          </a:prstGeom>
        </p:spPr>
      </p:pic>
      <p:sp>
        <p:nvSpPr>
          <p:cNvPr id="11" name="Rectangle 10"/>
          <p:cNvSpPr/>
          <p:nvPr userDrawn="1"/>
        </p:nvSpPr>
        <p:spPr>
          <a:xfrm>
            <a:off x="11444343" y="6471635"/>
            <a:ext cx="747660" cy="215444"/>
          </a:xfrm>
          <a:prstGeom prst="rect">
            <a:avLst/>
          </a:prstGeom>
          <a:solidFill>
            <a:srgbClr val="9CAEB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5"/>
          <p:cNvSpPr txBox="1">
            <a:spLocks/>
          </p:cNvSpPr>
          <p:nvPr userDrawn="1"/>
        </p:nvSpPr>
        <p:spPr>
          <a:xfrm>
            <a:off x="11444343" y="6374012"/>
            <a:ext cx="74766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433D70-2D5C-564D-9714-BC10C5602735}" type="slidenum">
              <a:rPr lang="en-US" sz="1000" smtClean="0"/>
              <a:pPr/>
              <a:t>‹#›</a:t>
            </a:fld>
            <a:endParaRPr lang="en-US" sz="1000"/>
          </a:p>
        </p:txBody>
      </p:sp>
    </p:spTree>
    <p:extLst>
      <p:ext uri="{BB962C8B-B14F-4D97-AF65-F5344CB8AC3E}">
        <p14:creationId xmlns:p14="http://schemas.microsoft.com/office/powerpoint/2010/main" val="108780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E850-33AD-E5D2-939C-F27359BCA1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544979-706F-5719-1E60-7143F740747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760432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89798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315" y="5651"/>
            <a:ext cx="10515600" cy="1325563"/>
          </a:xfrm>
        </p:spPr>
        <p:txBody>
          <a:bodyPr anchor="ctr">
            <a:normAutofit/>
          </a:bodyPr>
          <a:lstStyle>
            <a:lvl1pPr marL="0" indent="0">
              <a:buFontTx/>
              <a:buNone/>
              <a:defRPr sz="3200" b="0" cap="all" baseline="0">
                <a:solidFill>
                  <a:srgbClr val="5F8D32"/>
                </a:solidFill>
                <a:latin typeface="Aptos" panose="020B00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cxnSp>
        <p:nvCxnSpPr>
          <p:cNvPr id="9" name="Straight Connector 8">
            <a:extLst>
              <a:ext uri="{FF2B5EF4-FFF2-40B4-BE49-F238E27FC236}">
                <a16:creationId xmlns:a16="http://schemas.microsoft.com/office/drawing/2014/main" id="{F95C7A37-1E78-9976-6C44-CED9DB7EED12}"/>
              </a:ext>
            </a:extLst>
          </p:cNvPr>
          <p:cNvCxnSpPr>
            <a:cxnSpLocks/>
          </p:cNvCxnSpPr>
          <p:nvPr userDrawn="1"/>
        </p:nvCxnSpPr>
        <p:spPr>
          <a:xfrm>
            <a:off x="-44140" y="18789"/>
            <a:ext cx="12236143" cy="0"/>
          </a:xfrm>
          <a:prstGeom prst="line">
            <a:avLst/>
          </a:prstGeom>
          <a:ln w="47625">
            <a:solidFill>
              <a:srgbClr val="ABC19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B1653DA-7BB8-C4DC-9B24-F73DBB222A9B}"/>
              </a:ext>
            </a:extLst>
          </p:cNvPr>
          <p:cNvSpPr txBox="1"/>
          <p:nvPr userDrawn="1"/>
        </p:nvSpPr>
        <p:spPr>
          <a:xfrm>
            <a:off x="10046923" y="434379"/>
            <a:ext cx="1993969" cy="276999"/>
          </a:xfrm>
          <a:prstGeom prst="rect">
            <a:avLst/>
          </a:prstGeom>
          <a:noFill/>
        </p:spPr>
        <p:txBody>
          <a:bodyPr wrap="square" rtlCol="0">
            <a:spAutoFit/>
          </a:bodyPr>
          <a:lstStyle/>
          <a:p>
            <a:pPr algn="r"/>
            <a:r>
              <a:rPr lang="en-CA" sz="1200" dirty="0">
                <a:solidFill>
                  <a:srgbClr val="5F8D32"/>
                </a:solidFill>
              </a:rPr>
              <a:t>TSX:GENM OTCQB: GENMF</a:t>
            </a:r>
          </a:p>
        </p:txBody>
      </p:sp>
      <p:pic>
        <p:nvPicPr>
          <p:cNvPr id="7" name="Picture 6">
            <a:extLst>
              <a:ext uri="{FF2B5EF4-FFF2-40B4-BE49-F238E27FC236}">
                <a16:creationId xmlns:a16="http://schemas.microsoft.com/office/drawing/2014/main" id="{DAFFB59D-FF90-AD2E-EDE2-A6A637D1392E}"/>
              </a:ext>
            </a:extLst>
          </p:cNvPr>
          <p:cNvPicPr>
            <a:picLocks noChangeAspect="1"/>
          </p:cNvPicPr>
          <p:nvPr userDrawn="1"/>
        </p:nvPicPr>
        <p:blipFill>
          <a:blip r:embed="rId2"/>
          <a:stretch>
            <a:fillRect/>
          </a:stretch>
        </p:blipFill>
        <p:spPr>
          <a:xfrm>
            <a:off x="9647945" y="249675"/>
            <a:ext cx="2392947" cy="190772"/>
          </a:xfrm>
          <a:prstGeom prst="rect">
            <a:avLst/>
          </a:prstGeom>
        </p:spPr>
      </p:pic>
    </p:spTree>
    <p:extLst>
      <p:ext uri="{BB962C8B-B14F-4D97-AF65-F5344CB8AC3E}">
        <p14:creationId xmlns:p14="http://schemas.microsoft.com/office/powerpoint/2010/main" val="6495046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7" name="Content Placeholder 2"/>
          <p:cNvSpPr>
            <a:spLocks noGrp="1"/>
          </p:cNvSpPr>
          <p:nvPr>
            <p:ph idx="1"/>
          </p:nvPr>
        </p:nvSpPr>
        <p:spPr>
          <a:xfrm>
            <a:off x="812800" y="1289557"/>
            <a:ext cx="10566400" cy="5035051"/>
          </a:xfrm>
        </p:spPr>
        <p:txBody>
          <a:bodyPr>
            <a:noAutofit/>
          </a:bodyPr>
          <a:lstStyle>
            <a:lvl1pPr marL="228589" indent="-228589">
              <a:buClr>
                <a:schemeClr val="accent2">
                  <a:lumMod val="50000"/>
                </a:schemeClr>
              </a:buClr>
              <a:buFont typeface="Wingdings" panose="05000000000000000000" pitchFamily="2" charset="2"/>
              <a:buChar char="§"/>
              <a:defRPr sz="1000">
                <a:latin typeface="Aptos" panose="020B0004020202020204" pitchFamily="34" charset="0"/>
                <a:cs typeface="Nirmala UI" panose="020B0502040204020203" pitchFamily="34" charset="0"/>
              </a:defRPr>
            </a:lvl1pPr>
            <a:lvl2pPr marL="457178" indent="-230177">
              <a:buClr>
                <a:schemeClr val="accent2">
                  <a:lumMod val="50000"/>
                </a:schemeClr>
              </a:buClr>
              <a:buFont typeface="High Tower Text" panose="02040502050506030303" pitchFamily="18" charset="0"/>
              <a:buChar char="—"/>
              <a:defRPr sz="1000">
                <a:latin typeface="Aptos" panose="020B0004020202020204" pitchFamily="34" charset="0"/>
                <a:cs typeface="Nirmala UI" panose="020B0502040204020203" pitchFamily="34" charset="0"/>
              </a:defRPr>
            </a:lvl2pPr>
            <a:lvl3pPr marL="685766" indent="-228589">
              <a:buClr>
                <a:schemeClr val="accent2">
                  <a:lumMod val="50000"/>
                </a:schemeClr>
              </a:buClr>
              <a:buFont typeface="Arial" panose="020B0604020202020204" pitchFamily="34" charset="0"/>
              <a:buChar char="•"/>
              <a:defRPr sz="1000">
                <a:latin typeface="Aptos" panose="020B0004020202020204" pitchFamily="34" charset="0"/>
                <a:cs typeface="Nirmala UI" panose="020B0502040204020203" pitchFamily="34" charset="0"/>
              </a:defRPr>
            </a:lvl3pPr>
            <a:lvl4pPr marL="914354" indent="-228589">
              <a:buClr>
                <a:schemeClr val="accent2">
                  <a:lumMod val="50000"/>
                </a:schemeClr>
              </a:buClr>
              <a:buFont typeface="Wingdings" panose="05000000000000000000" pitchFamily="2" charset="2"/>
              <a:buChar char="Ø"/>
              <a:defRPr sz="1000">
                <a:latin typeface="Aptos" panose="020B0004020202020204" pitchFamily="34" charset="0"/>
                <a:cs typeface="Nirmala UI" panose="020B0502040204020203" pitchFamily="34" charset="0"/>
              </a:defRPr>
            </a:lvl4pPr>
            <a:lvl5pPr marL="1142942" indent="-228589">
              <a:buClr>
                <a:schemeClr val="accent2">
                  <a:lumMod val="50000"/>
                </a:schemeClr>
              </a:buClr>
              <a:buFont typeface="Wingdings" panose="05000000000000000000" pitchFamily="2" charset="2"/>
              <a:buChar char="ü"/>
              <a:defRPr sz="1000">
                <a:latin typeface="Aptos" panose="020B0004020202020204" pitchFamily="34" charset="0"/>
                <a:cs typeface="Nirmala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3">
            <a:extLst>
              <a:ext uri="{FF2B5EF4-FFF2-40B4-BE49-F238E27FC236}">
                <a16:creationId xmlns:a16="http://schemas.microsoft.com/office/drawing/2014/main" id="{1B0EF88B-1A07-4470-A98F-ED29164797AE}"/>
              </a:ext>
            </a:extLst>
          </p:cNvPr>
          <p:cNvSpPr>
            <a:spLocks noGrp="1"/>
          </p:cNvSpPr>
          <p:nvPr>
            <p:ph type="body" sz="quarter" idx="14" hasCustomPrompt="1"/>
          </p:nvPr>
        </p:nvSpPr>
        <p:spPr>
          <a:xfrm>
            <a:off x="794753" y="6498597"/>
            <a:ext cx="9606547" cy="151417"/>
          </a:xfrm>
        </p:spPr>
        <p:txBody>
          <a:bodyPr anchor="ctr">
            <a:noAutofit/>
          </a:bodyPr>
          <a:lstStyle>
            <a:lvl1pPr marL="0" indent="0">
              <a:buNone/>
              <a:defRPr sz="700">
                <a:solidFill>
                  <a:schemeClr val="accent3">
                    <a:lumMod val="50000"/>
                  </a:schemeClr>
                </a:solidFill>
                <a:latin typeface="Nirmala UI" panose="020B0502040204020203" pitchFamily="34" charset="0"/>
                <a:cs typeface="Nirmala UI" panose="020B0502040204020203" pitchFamily="34" charset="0"/>
              </a:defRPr>
            </a:lvl1pPr>
          </a:lstStyle>
          <a:p>
            <a:pPr lvl="0"/>
            <a:r>
              <a:rPr lang="en-US" dirty="0"/>
              <a:t>Source: </a:t>
            </a:r>
          </a:p>
        </p:txBody>
      </p:sp>
      <p:sp>
        <p:nvSpPr>
          <p:cNvPr id="33" name="Text Placeholder 23">
            <a:extLst>
              <a:ext uri="{FF2B5EF4-FFF2-40B4-BE49-F238E27FC236}">
                <a16:creationId xmlns:a16="http://schemas.microsoft.com/office/drawing/2014/main" id="{CEBDE2F4-9F93-4544-83EC-19D36D980C09}"/>
              </a:ext>
            </a:extLst>
          </p:cNvPr>
          <p:cNvSpPr>
            <a:spLocks noGrp="1"/>
          </p:cNvSpPr>
          <p:nvPr>
            <p:ph type="body" sz="quarter" idx="15" hasCustomPrompt="1"/>
          </p:nvPr>
        </p:nvSpPr>
        <p:spPr>
          <a:xfrm>
            <a:off x="794753" y="6655379"/>
            <a:ext cx="9606547" cy="151417"/>
          </a:xfrm>
        </p:spPr>
        <p:txBody>
          <a:bodyPr anchor="ctr">
            <a:noAutofit/>
          </a:bodyPr>
          <a:lstStyle>
            <a:lvl1pPr marL="0" indent="0">
              <a:buNone/>
              <a:defRPr sz="700">
                <a:solidFill>
                  <a:schemeClr val="accent3">
                    <a:lumMod val="50000"/>
                  </a:schemeClr>
                </a:solidFill>
                <a:latin typeface="Nirmala UI" panose="020B0502040204020203" pitchFamily="34" charset="0"/>
                <a:cs typeface="Nirmala UI" panose="020B0502040204020203" pitchFamily="34" charset="0"/>
              </a:defRPr>
            </a:lvl1pPr>
          </a:lstStyle>
          <a:p>
            <a:pPr lvl="0"/>
            <a:r>
              <a:rPr lang="en-US" dirty="0"/>
              <a:t>Footnotes:</a:t>
            </a:r>
          </a:p>
        </p:txBody>
      </p:sp>
      <p:sp>
        <p:nvSpPr>
          <p:cNvPr id="3" name="Title 1">
            <a:extLst>
              <a:ext uri="{FF2B5EF4-FFF2-40B4-BE49-F238E27FC236}">
                <a16:creationId xmlns:a16="http://schemas.microsoft.com/office/drawing/2014/main" id="{4AA046FA-9DCE-0088-58A6-AB6D1944B767}"/>
              </a:ext>
            </a:extLst>
          </p:cNvPr>
          <p:cNvSpPr>
            <a:spLocks noGrp="1"/>
          </p:cNvSpPr>
          <p:nvPr>
            <p:ph type="title"/>
          </p:nvPr>
        </p:nvSpPr>
        <p:spPr>
          <a:xfrm>
            <a:off x="346315" y="5651"/>
            <a:ext cx="10515600" cy="1325563"/>
          </a:xfrm>
        </p:spPr>
        <p:txBody>
          <a:bodyPr anchor="ctr">
            <a:normAutofit/>
          </a:bodyPr>
          <a:lstStyle>
            <a:lvl1pPr marL="0" indent="0">
              <a:buFontTx/>
              <a:buNone/>
              <a:defRPr sz="3200" b="0" cap="all" baseline="0">
                <a:solidFill>
                  <a:srgbClr val="5F8D32"/>
                </a:solidFill>
                <a:latin typeface="Aptos" panose="020B00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689A9B7C-FD29-49FB-94F2-E310262B2F0E}"/>
              </a:ext>
            </a:extLst>
          </p:cNvPr>
          <p:cNvSpPr>
            <a:spLocks noGrp="1"/>
          </p:cNvSpPr>
          <p:nvPr>
            <p:ph type="sldNum" sz="quarter" idx="12"/>
          </p:nvPr>
        </p:nvSpPr>
        <p:spPr>
          <a:xfrm>
            <a:off x="8610600" y="6356358"/>
            <a:ext cx="2743200" cy="365125"/>
          </a:xfrm>
        </p:spPr>
        <p:txBody>
          <a:body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9B1651FC-597E-7C91-CF5A-C3B60A0F16A8}"/>
              </a:ext>
            </a:extLst>
          </p:cNvPr>
          <p:cNvPicPr>
            <a:picLocks noChangeAspect="1"/>
          </p:cNvPicPr>
          <p:nvPr userDrawn="1"/>
        </p:nvPicPr>
        <p:blipFill>
          <a:blip r:embed="rId2"/>
          <a:stretch>
            <a:fillRect/>
          </a:stretch>
        </p:blipFill>
        <p:spPr>
          <a:xfrm>
            <a:off x="9647945" y="249675"/>
            <a:ext cx="2392947" cy="190772"/>
          </a:xfrm>
          <a:prstGeom prst="rect">
            <a:avLst/>
          </a:prstGeom>
        </p:spPr>
      </p:pic>
      <p:cxnSp>
        <p:nvCxnSpPr>
          <p:cNvPr id="8" name="Straight Connector 7">
            <a:extLst>
              <a:ext uri="{FF2B5EF4-FFF2-40B4-BE49-F238E27FC236}">
                <a16:creationId xmlns:a16="http://schemas.microsoft.com/office/drawing/2014/main" id="{1705B0ED-4E0E-EA9C-6FA3-471A59FAD960}"/>
              </a:ext>
            </a:extLst>
          </p:cNvPr>
          <p:cNvCxnSpPr>
            <a:cxnSpLocks/>
          </p:cNvCxnSpPr>
          <p:nvPr userDrawn="1"/>
        </p:nvCxnSpPr>
        <p:spPr>
          <a:xfrm>
            <a:off x="-44140" y="18789"/>
            <a:ext cx="12236143" cy="0"/>
          </a:xfrm>
          <a:prstGeom prst="line">
            <a:avLst/>
          </a:prstGeom>
          <a:ln w="47625">
            <a:solidFill>
              <a:srgbClr val="ABC19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DB1A523-E98C-AFC1-B9FA-37310D23834B}"/>
              </a:ext>
            </a:extLst>
          </p:cNvPr>
          <p:cNvSpPr txBox="1"/>
          <p:nvPr userDrawn="1"/>
        </p:nvSpPr>
        <p:spPr>
          <a:xfrm>
            <a:off x="9679614" y="440447"/>
            <a:ext cx="2369299" cy="276999"/>
          </a:xfrm>
          <a:prstGeom prst="rect">
            <a:avLst/>
          </a:prstGeom>
          <a:noFill/>
        </p:spPr>
        <p:txBody>
          <a:bodyPr wrap="square" rtlCol="0">
            <a:spAutoFit/>
          </a:bodyPr>
          <a:lstStyle/>
          <a:p>
            <a:pPr algn="r"/>
            <a:r>
              <a:rPr lang="en-CA" sz="1200" dirty="0">
                <a:solidFill>
                  <a:srgbClr val="5F8D32"/>
                </a:solidFill>
              </a:rPr>
              <a:t>TSX:GENM OTCQB: GENMF</a:t>
            </a:r>
          </a:p>
        </p:txBody>
      </p:sp>
    </p:spTree>
    <p:extLst>
      <p:ext uri="{BB962C8B-B14F-4D97-AF65-F5344CB8AC3E}">
        <p14:creationId xmlns:p14="http://schemas.microsoft.com/office/powerpoint/2010/main" val="4068902443"/>
      </p:ext>
    </p:extLst>
  </p:cSld>
  <p:clrMapOvr>
    <a:masterClrMapping/>
  </p:clrMapOvr>
  <p:extLst>
    <p:ext uri="{DCECCB84-F9BA-43D5-87BE-67443E8EF086}">
      <p15:sldGuideLst xmlns:p15="http://schemas.microsoft.com/office/powerpoint/2012/main">
        <p15:guide id="1" orient="horz" pos="744" userDrawn="1">
          <p15:clr>
            <a:srgbClr val="FBAE40"/>
          </p15:clr>
        </p15:guide>
        <p15:guide id="3" pos="5376" userDrawn="1">
          <p15:clr>
            <a:srgbClr val="FBAE40"/>
          </p15:clr>
        </p15:guide>
        <p15:guide id="4" orient="horz" pos="4320" userDrawn="1">
          <p15:clr>
            <a:srgbClr val="FBAE40"/>
          </p15:clr>
        </p15:guide>
        <p15:guide id="5" orient="horz" userDrawn="1">
          <p15:clr>
            <a:srgbClr val="FBAE40"/>
          </p15:clr>
        </p15:guide>
        <p15:guide id="6" pos="384" userDrawn="1">
          <p15:clr>
            <a:srgbClr val="FBAE40"/>
          </p15:clr>
        </p15:guide>
        <p15:guide id="7" pos="2880" userDrawn="1">
          <p15:clr>
            <a:srgbClr val="FBAE40"/>
          </p15:clr>
        </p15:guide>
        <p15:guide id="8" orient="horz" pos="3984" userDrawn="1">
          <p15:clr>
            <a:srgbClr val="FBAE40"/>
          </p15:clr>
        </p15:guide>
        <p15:guide id="9" orient="horz" pos="792" userDrawn="1">
          <p15:clr>
            <a:srgbClr val="FBAE40"/>
          </p15:clr>
        </p15:guide>
        <p15:guide id="10" orient="horz" pos="2400" userDrawn="1">
          <p15:clr>
            <a:srgbClr val="FBAE40"/>
          </p15:clr>
        </p15:guide>
        <p15:guide id="11" pos="144" userDrawn="1">
          <p15:clr>
            <a:srgbClr val="FBAE40"/>
          </p15:clr>
        </p15:guide>
        <p15:guide id="12" pos="56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843C0D-8C0B-0B3C-7014-7B7217C008E5}"/>
              </a:ext>
              <a:ext uri="{C183D7F6-B498-43B3-948B-1728B52AA6E4}">
                <adec:decorative xmlns:adec="http://schemas.microsoft.com/office/drawing/2017/decorative" val="1"/>
              </a:ext>
            </a:extLst>
          </p:cNvPr>
          <p:cNvCxnSpPr>
            <a:cxnSpLocks/>
          </p:cNvCxnSpPr>
          <p:nvPr userDrawn="1"/>
        </p:nvCxnSpPr>
        <p:spPr>
          <a:xfrm flipH="1">
            <a:off x="8462967"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B715CF-E60F-DDAE-369E-BCC2CE4FF958}"/>
              </a:ext>
              <a:ext uri="{C183D7F6-B498-43B3-948B-1728B52AA6E4}">
                <adec:decorative xmlns:adec="http://schemas.microsoft.com/office/drawing/2017/decorative" val="1"/>
              </a:ext>
            </a:extLst>
          </p:cNvPr>
          <p:cNvCxnSpPr>
            <a:cxnSpLocks/>
          </p:cNvCxnSpPr>
          <p:nvPr userDrawn="1"/>
        </p:nvCxnSpPr>
        <p:spPr>
          <a:xfrm flipH="1">
            <a:off x="11543157" y="1647831"/>
            <a:ext cx="648843"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BD8F5F-4228-6BB9-5EA6-553590898242}"/>
              </a:ext>
              <a:ext uri="{C183D7F6-B498-43B3-948B-1728B52AA6E4}">
                <adec:decorative xmlns:adec="http://schemas.microsoft.com/office/drawing/2017/decorative" val="1"/>
              </a:ext>
            </a:extLst>
          </p:cNvPr>
          <p:cNvCxnSpPr>
            <a:cxnSpLocks/>
          </p:cNvCxnSpPr>
          <p:nvPr userDrawn="1"/>
        </p:nvCxnSpPr>
        <p:spPr>
          <a:xfrm flipH="1" flipV="1">
            <a:off x="10781557" y="0"/>
            <a:ext cx="1410447"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721F95-97C0-7151-B9F6-C088CEA1A7F8}"/>
              </a:ext>
              <a:ext uri="{C183D7F6-B498-43B3-948B-1728B52AA6E4}">
                <adec:decorative xmlns:adec="http://schemas.microsoft.com/office/drawing/2017/decorative" val="1"/>
              </a:ext>
            </a:extLst>
          </p:cNvPr>
          <p:cNvCxnSpPr>
            <a:cxnSpLocks/>
          </p:cNvCxnSpPr>
          <p:nvPr userDrawn="1"/>
        </p:nvCxnSpPr>
        <p:spPr>
          <a:xfrm flipH="1" flipV="1">
            <a:off x="6529391" y="-4762"/>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978AD50A-9C6A-454B-0CAD-EAB518440143}"/>
              </a:ext>
            </a:extLst>
          </p:cNvPr>
          <p:cNvSpPr>
            <a:spLocks noGrp="1"/>
          </p:cNvSpPr>
          <p:nvPr>
            <p:ph type="pic" sz="quarter" idx="10"/>
          </p:nvPr>
        </p:nvSpPr>
        <p:spPr>
          <a:xfrm>
            <a:off x="3810" y="0"/>
            <a:ext cx="7816995" cy="6858000"/>
          </a:xfrm>
          <a:custGeom>
            <a:avLst/>
            <a:gdLst>
              <a:gd name="connsiteX0" fmla="*/ 0 w 7813675"/>
              <a:gd name="connsiteY0" fmla="*/ 0 h 6903720"/>
              <a:gd name="connsiteX1" fmla="*/ 7813675 w 7813675"/>
              <a:gd name="connsiteY1" fmla="*/ 0 h 6903720"/>
              <a:gd name="connsiteX2" fmla="*/ 7813675 w 7813675"/>
              <a:gd name="connsiteY2" fmla="*/ 6903720 h 6903720"/>
              <a:gd name="connsiteX3" fmla="*/ 0 w 7813675"/>
              <a:gd name="connsiteY3" fmla="*/ 6903720 h 6903720"/>
              <a:gd name="connsiteX4" fmla="*/ 0 w 7813675"/>
              <a:gd name="connsiteY4" fmla="*/ 0 h 6903720"/>
              <a:gd name="connsiteX0" fmla="*/ 0 w 7813675"/>
              <a:gd name="connsiteY0" fmla="*/ 0 h 6903720"/>
              <a:gd name="connsiteX1" fmla="*/ 7813675 w 7813675"/>
              <a:gd name="connsiteY1" fmla="*/ 0 h 6903720"/>
              <a:gd name="connsiteX2" fmla="*/ 7813675 w 7813675"/>
              <a:gd name="connsiteY2" fmla="*/ 6903720 h 6903720"/>
              <a:gd name="connsiteX3" fmla="*/ 798854 w 7813675"/>
              <a:gd name="connsiteY3" fmla="*/ 6867163 h 6903720"/>
              <a:gd name="connsiteX4" fmla="*/ 0 w 7813675"/>
              <a:gd name="connsiteY4" fmla="*/ 6903720 h 6903720"/>
              <a:gd name="connsiteX5" fmla="*/ 0 w 7813675"/>
              <a:gd name="connsiteY5" fmla="*/ 0 h 6903720"/>
              <a:gd name="connsiteX0" fmla="*/ 0 w 7813675"/>
              <a:gd name="connsiteY0" fmla="*/ 0 h 6907803"/>
              <a:gd name="connsiteX1" fmla="*/ 7813675 w 7813675"/>
              <a:gd name="connsiteY1" fmla="*/ 0 h 6907803"/>
              <a:gd name="connsiteX2" fmla="*/ 7813675 w 7813675"/>
              <a:gd name="connsiteY2" fmla="*/ 6903720 h 6907803"/>
              <a:gd name="connsiteX3" fmla="*/ 809014 w 7813675"/>
              <a:gd name="connsiteY3" fmla="*/ 6907803 h 6907803"/>
              <a:gd name="connsiteX4" fmla="*/ 0 w 7813675"/>
              <a:gd name="connsiteY4" fmla="*/ 6903720 h 6907803"/>
              <a:gd name="connsiteX5" fmla="*/ 0 w 7813675"/>
              <a:gd name="connsiteY5" fmla="*/ 0 h 6907803"/>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9891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740434 w 7813675"/>
              <a:gd name="connsiteY3" fmla="*/ 6898913 h 6903720"/>
              <a:gd name="connsiteX4" fmla="*/ 0 w 7813675"/>
              <a:gd name="connsiteY4" fmla="*/ 6903720 h 6903720"/>
              <a:gd name="connsiteX5" fmla="*/ 0 w 7813675"/>
              <a:gd name="connsiteY5" fmla="*/ 0 h 6903720"/>
              <a:gd name="connsiteX0" fmla="*/ 0 w 7813675"/>
              <a:gd name="connsiteY0" fmla="*/ 0 h 6907385"/>
              <a:gd name="connsiteX1" fmla="*/ 7813675 w 7813675"/>
              <a:gd name="connsiteY1" fmla="*/ 0 h 6907385"/>
              <a:gd name="connsiteX2" fmla="*/ 7813675 w 7813675"/>
              <a:gd name="connsiteY2" fmla="*/ 6903720 h 6907385"/>
              <a:gd name="connsiteX3" fmla="*/ 6359380 w 7813675"/>
              <a:gd name="connsiteY3" fmla="*/ 6907385 h 6907385"/>
              <a:gd name="connsiteX4" fmla="*/ 740434 w 7813675"/>
              <a:gd name="connsiteY4" fmla="*/ 6898913 h 6907385"/>
              <a:gd name="connsiteX5" fmla="*/ 0 w 7813675"/>
              <a:gd name="connsiteY5" fmla="*/ 6903720 h 6907385"/>
              <a:gd name="connsiteX6" fmla="*/ 0 w 7813675"/>
              <a:gd name="connsiteY6"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3320 w 7816995"/>
              <a:gd name="connsiteY5" fmla="*/ 690372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2899555 w 7816995"/>
              <a:gd name="connsiteY2" fmla="*/ 464820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6995" h="6907385">
                <a:moveTo>
                  <a:pt x="3320" y="0"/>
                </a:moveTo>
                <a:lnTo>
                  <a:pt x="7816995" y="0"/>
                </a:lnTo>
                <a:lnTo>
                  <a:pt x="2899555" y="4648200"/>
                </a:lnTo>
                <a:lnTo>
                  <a:pt x="6362700" y="6907385"/>
                </a:lnTo>
                <a:lnTo>
                  <a:pt x="743754" y="6898913"/>
                </a:lnTo>
                <a:lnTo>
                  <a:pt x="2876060" y="4644390"/>
                </a:lnTo>
                <a:cubicBezTo>
                  <a:pt x="1610033" y="3689302"/>
                  <a:pt x="1117437" y="3324763"/>
                  <a:pt x="0" y="2510645"/>
                </a:cubicBezTo>
                <a:cubicBezTo>
                  <a:pt x="1107" y="1673763"/>
                  <a:pt x="2213" y="836882"/>
                  <a:pt x="3320" y="0"/>
                </a:cubicBezTo>
                <a:close/>
              </a:path>
            </a:pathLst>
          </a:custGeom>
          <a:solidFill>
            <a:schemeClr val="tx2"/>
          </a:solidFill>
          <a:ln w="22225">
            <a:noFill/>
          </a:ln>
        </p:spPr>
        <p:txBody>
          <a:bodyPr lIns="274320" tIns="274320">
            <a:normAutofit/>
          </a:bodyPr>
          <a:lstStyle>
            <a:lvl1pPr marL="0" indent="0">
              <a:buNone/>
              <a:defRPr sz="2000"/>
            </a:lvl1pPr>
          </a:lstStyle>
          <a:p>
            <a:r>
              <a:rPr lang="en-US"/>
              <a:t>Click icon to add picture</a:t>
            </a: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6080993" y="731562"/>
            <a:ext cx="4902843" cy="3526778"/>
          </a:xfrm>
          <a:noFill/>
        </p:spPr>
        <p:txBody>
          <a:bodyPr anchor="b">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080993" y="4373223"/>
            <a:ext cx="4902843" cy="1753221"/>
          </a:xfrm>
        </p:spPr>
        <p:txBody>
          <a:bodyPr anchor="t" anchorCtr="0">
            <a:normAutofit/>
          </a:bodyPr>
          <a:lstStyle>
            <a:lvl1pPr marL="0" indent="0">
              <a:spcBef>
                <a:spcPts val="1000"/>
              </a:spcBef>
              <a:buNone/>
              <a:defRPr sz="1800">
                <a:solidFill>
                  <a:schemeClr val="tx1"/>
                </a:solidFill>
              </a:defRPr>
            </a:lvl1pPr>
            <a:lvl2pPr>
              <a:spcBef>
                <a:spcPts val="1000"/>
              </a:spcBef>
              <a:defRPr sz="1600">
                <a:solidFill>
                  <a:schemeClr val="tx1"/>
                </a:solidFill>
              </a:defRPr>
            </a:lvl2pPr>
            <a:lvl3pPr>
              <a:spcBef>
                <a:spcPts val="1000"/>
              </a:spcBef>
              <a:defRPr sz="1400">
                <a:solidFill>
                  <a:schemeClr val="tx1"/>
                </a:solidFill>
              </a:defRPr>
            </a:lvl3pPr>
            <a:lvl4pPr>
              <a:spcBef>
                <a:spcPts val="1000"/>
              </a:spcBef>
              <a:defRPr sz="1200">
                <a:solidFill>
                  <a:schemeClr val="tx1"/>
                </a:solidFill>
              </a:defRPr>
            </a:lvl4pPr>
            <a:lvl5pPr>
              <a:spcBef>
                <a:spcPts val="1000"/>
              </a:spcBef>
              <a:defRPr sz="12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853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ver">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bin&#10;&#10;Description automatically generated">
            <a:extLst>
              <a:ext uri="{FF2B5EF4-FFF2-40B4-BE49-F238E27FC236}">
                <a16:creationId xmlns:a16="http://schemas.microsoft.com/office/drawing/2014/main" id="{DEF25F97-29D6-304C-A9B9-6794E35FE0AD}"/>
              </a:ext>
            </a:extLst>
          </p:cNvPr>
          <p:cNvPicPr>
            <a:picLocks noChangeAspect="1"/>
          </p:cNvPicPr>
          <p:nvPr userDrawn="1"/>
        </p:nvPicPr>
        <p:blipFill rotWithShape="1">
          <a:blip r:embed="rId2"/>
          <a:srcRect l="-129" t="18316" r="-127" b="12413"/>
          <a:stretch>
            <a:fillRect/>
          </a:stretch>
        </p:blipFill>
        <p:spPr>
          <a:xfrm>
            <a:off x="0" y="1371601"/>
            <a:ext cx="12192000" cy="5486401"/>
          </a:xfrm>
          <a:prstGeom prst="rect">
            <a:avLst/>
          </a:prstGeom>
        </p:spPr>
      </p:pic>
    </p:spTree>
    <p:extLst>
      <p:ext uri="{BB962C8B-B14F-4D97-AF65-F5344CB8AC3E}">
        <p14:creationId xmlns:p14="http://schemas.microsoft.com/office/powerpoint/2010/main" val="19326772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3.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0560" y="-115322"/>
            <a:ext cx="10774453" cy="1325563"/>
          </a:xfrm>
          <a:prstGeom prst="rect">
            <a:avLst/>
          </a:prstGeom>
        </p:spPr>
        <p:txBody>
          <a:bodyPr vert="horz" lIns="91440" tIns="45720" rIns="91440" bIns="45720" rtlCol="0" anchor="ctr">
            <a:noAutofit/>
          </a:bodyPr>
          <a:lstStyle/>
          <a:p>
            <a:br>
              <a:rPr lang="en-CA"/>
            </a:br>
            <a:r>
              <a:rPr lang="en-CA"/>
              <a:t>CLICK TO EDIT MASTER TITLE STYLE</a:t>
            </a:r>
            <a:endParaRPr lang="en-US"/>
          </a:p>
        </p:txBody>
      </p:sp>
    </p:spTree>
    <p:extLst>
      <p:ext uri="{BB962C8B-B14F-4D97-AF65-F5344CB8AC3E}">
        <p14:creationId xmlns:p14="http://schemas.microsoft.com/office/powerpoint/2010/main" val="161956793"/>
      </p:ext>
    </p:extLst>
  </p:cSld>
  <p:clrMap bg1="lt1" tx1="dk1" bg2="lt2" tx2="dk2" accent1="accent1" accent2="accent2" accent3="accent3" accent4="accent4" accent5="accent5" accent6="accent6" hlink="hlink" folHlink="folHlink"/>
  <p:sldLayoutIdLst>
    <p:sldLayoutId id="2147483698" r:id="rId1"/>
    <p:sldLayoutId id="2147483700" r:id="rId2"/>
  </p:sldLayoutIdLst>
  <p:hf hdr="0" ftr="0" dt="0"/>
  <p:txStyles>
    <p:titleStyle>
      <a:lvl1pPr algn="l" defTabSz="914377" rtl="0" eaLnBrk="1" latinLnBrk="0" hangingPunct="1">
        <a:lnSpc>
          <a:spcPct val="90000"/>
        </a:lnSpc>
        <a:spcBef>
          <a:spcPct val="0"/>
        </a:spcBef>
        <a:buNone/>
        <a:defRPr sz="2500" kern="1200" cap="all" baseline="0">
          <a:solidFill>
            <a:srgbClr val="5F8D3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0560" y="-115322"/>
            <a:ext cx="10774453" cy="1325563"/>
          </a:xfrm>
          <a:prstGeom prst="rect">
            <a:avLst/>
          </a:prstGeom>
        </p:spPr>
        <p:txBody>
          <a:bodyPr vert="horz" lIns="91440" tIns="45720" rIns="91440" bIns="45720" rtlCol="0" anchor="ctr">
            <a:noAutofit/>
          </a:bodyPr>
          <a:lstStyle/>
          <a:p>
            <a:r>
              <a:rPr lang="en-CA"/>
              <a:t>CLICK TO EDIT MASTER TITLE STYLE</a:t>
            </a:r>
            <a:endParaRPr lang="en-US"/>
          </a:p>
        </p:txBody>
      </p:sp>
    </p:spTree>
    <p:extLst>
      <p:ext uri="{BB962C8B-B14F-4D97-AF65-F5344CB8AC3E}">
        <p14:creationId xmlns:p14="http://schemas.microsoft.com/office/powerpoint/2010/main" val="3955312462"/>
      </p:ext>
    </p:extLst>
  </p:cSld>
  <p:clrMap bg1="lt1" tx1="dk1" bg2="lt2" tx2="dk2" accent1="accent1" accent2="accent2" accent3="accent3" accent4="accent4" accent5="accent5" accent6="accent6" hlink="hlink" folHlink="folHlink"/>
  <p:sldLayoutIdLst>
    <p:sldLayoutId id="2147483747" r:id="rId1"/>
  </p:sldLayoutIdLst>
  <p:hf hdr="0" ftr="0" dt="0"/>
  <p:txStyles>
    <p:titleStyle>
      <a:lvl1pPr algn="l" defTabSz="914377" rtl="0" eaLnBrk="1" latinLnBrk="0" hangingPunct="1">
        <a:lnSpc>
          <a:spcPct val="90000"/>
        </a:lnSpc>
        <a:spcBef>
          <a:spcPct val="0"/>
        </a:spcBef>
        <a:buNone/>
        <a:defRPr sz="2700" kern="1200" cap="all" baseline="0">
          <a:solidFill>
            <a:srgbClr val="5F8D3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56559817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62" r:id="rId3"/>
    <p:sldLayoutId id="2147483764" r:id="rId4"/>
    <p:sldLayoutId id="2147483765" r:id="rId5"/>
  </p:sldLayoutIdLst>
  <p:hf hdr="0" ftr="0" dt="0"/>
  <p:txStyles>
    <p:titleStyle>
      <a:lvl1pPr algn="l" defTabSz="914377" rtl="0" eaLnBrk="1" latinLnBrk="0" hangingPunct="1">
        <a:lnSpc>
          <a:spcPct val="90000"/>
        </a:lnSpc>
        <a:spcBef>
          <a:spcPct val="0"/>
        </a:spcBef>
        <a:buNone/>
        <a:defRPr sz="4400" kern="1200">
          <a:solidFill>
            <a:schemeClr val="tx1"/>
          </a:solidFill>
          <a:latin typeface="Aptos" panose="020B0004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1.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svg"/><Relationship Id="rId1" Type="http://schemas.openxmlformats.org/officeDocument/2006/relationships/slideLayout" Target="../slideLayouts/slideLayout5.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www.sedarplus.ca/"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genmining.com/projects/feasibility-study/"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genmining.com/projects/feasibility-study" TargetMode="External"/><Relationship Id="rId2" Type="http://schemas.openxmlformats.org/officeDocument/2006/relationships/hyperlink" Target="http://www.sedarplus.ca/"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genmining.com/projects/feasibility-study" TargetMode="External"/><Relationship Id="rId2" Type="http://schemas.openxmlformats.org/officeDocument/2006/relationships/hyperlink" Target="http://www.sedarplus.ca/"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2.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17E3BFB5-49E7-EEA6-881C-7FBC703B70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076" y="268565"/>
            <a:ext cx="8333893" cy="916999"/>
          </a:xfrm>
          <a:prstGeom prst="rect">
            <a:avLst/>
          </a:prstGeom>
        </p:spPr>
      </p:pic>
      <p:sp>
        <p:nvSpPr>
          <p:cNvPr id="4" name="TextBox 3">
            <a:extLst>
              <a:ext uri="{FF2B5EF4-FFF2-40B4-BE49-F238E27FC236}">
                <a16:creationId xmlns:a16="http://schemas.microsoft.com/office/drawing/2014/main" id="{69067CB5-945D-9FF2-1794-C78F31C56A01}"/>
              </a:ext>
            </a:extLst>
          </p:cNvPr>
          <p:cNvSpPr txBox="1"/>
          <p:nvPr/>
        </p:nvSpPr>
        <p:spPr>
          <a:xfrm>
            <a:off x="2994212" y="5558384"/>
            <a:ext cx="6974541" cy="1031051"/>
          </a:xfrm>
          <a:prstGeom prst="rect">
            <a:avLst/>
          </a:prstGeom>
          <a:noFill/>
        </p:spPr>
        <p:txBody>
          <a:bodyPr wrap="square">
            <a:spAutoFit/>
          </a:bodyPr>
          <a:lstStyle/>
          <a:p>
            <a:pPr algn="ctr">
              <a:spcAft>
                <a:spcPts val="600"/>
              </a:spcAft>
              <a:defRPr/>
            </a:pPr>
            <a:r>
              <a:rPr lang="en-US" sz="2800" b="1" spc="100" dirty="0">
                <a:solidFill>
                  <a:srgbClr val="FFFFFF"/>
                </a:solidFill>
                <a:latin typeface="+mj-lt"/>
              </a:rPr>
              <a:t>MARATHON COPPER-PALLADIUM MINE</a:t>
            </a:r>
          </a:p>
          <a:p>
            <a:pPr algn="ctr">
              <a:spcAft>
                <a:spcPts val="600"/>
              </a:spcAft>
              <a:defRPr/>
            </a:pPr>
            <a:r>
              <a:rPr lang="en-US" sz="2800" b="1" spc="100" dirty="0">
                <a:solidFill>
                  <a:prstClr val="white"/>
                </a:solidFill>
                <a:latin typeface="+mj-lt"/>
                <a:cs typeface="Arial"/>
              </a:rPr>
              <a:t>June 2026</a:t>
            </a:r>
            <a:endParaRPr lang="en-US" sz="2800" b="1" spc="100" dirty="0">
              <a:solidFill>
                <a:prstClr val="white"/>
              </a:solidFill>
              <a:latin typeface="+mj-lt"/>
              <a:ea typeface="Calibri"/>
              <a:cs typeface="Calibri"/>
            </a:endParaRPr>
          </a:p>
        </p:txBody>
      </p:sp>
    </p:spTree>
    <p:extLst>
      <p:ext uri="{BB962C8B-B14F-4D97-AF65-F5344CB8AC3E}">
        <p14:creationId xmlns:p14="http://schemas.microsoft.com/office/powerpoint/2010/main" val="412678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7EDB06-CEAD-980E-D8C3-10B0BF0D5D6B}"/>
              </a:ext>
            </a:extLst>
          </p:cNvPr>
          <p:cNvSpPr>
            <a:spLocks noGrp="1"/>
          </p:cNvSpPr>
          <p:nvPr>
            <p:ph type="title"/>
          </p:nvPr>
        </p:nvSpPr>
        <p:spPr>
          <a:xfrm>
            <a:off x="279224" y="112243"/>
            <a:ext cx="10515600" cy="751433"/>
          </a:xfrm>
        </p:spPr>
        <p:txBody>
          <a:bodyPr>
            <a:normAutofit/>
          </a:bodyPr>
          <a:lstStyle/>
          <a:p>
            <a:r>
              <a:rPr lang="en-US" sz="2800" b="1" dirty="0">
                <a:latin typeface="+mj-lt"/>
              </a:rPr>
              <a:t>Global Copper </a:t>
            </a:r>
            <a:r>
              <a:rPr lang="en-US" sz="2800" dirty="0">
                <a:latin typeface="+mj-lt"/>
              </a:rPr>
              <a:t>Discoveries Since 1990-2024 </a:t>
            </a:r>
          </a:p>
        </p:txBody>
      </p:sp>
      <p:sp>
        <p:nvSpPr>
          <p:cNvPr id="10" name="Rectangle 1">
            <a:extLst>
              <a:ext uri="{FF2B5EF4-FFF2-40B4-BE49-F238E27FC236}">
                <a16:creationId xmlns:a16="http://schemas.microsoft.com/office/drawing/2014/main" id="{55BA4E3E-032A-C8F1-7FDE-255CB6B7BFCA}"/>
              </a:ext>
            </a:extLst>
          </p:cNvPr>
          <p:cNvSpPr>
            <a:spLocks noGrp="1" noChangeArrowheads="1"/>
          </p:cNvSpPr>
          <p:nvPr>
            <p:ph type="body" sz="quarter" idx="14"/>
          </p:nvPr>
        </p:nvSpPr>
        <p:spPr bwMode="auto">
          <a:xfrm>
            <a:off x="400118" y="6538918"/>
            <a:ext cx="120898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chemeClr val="tx1"/>
                </a:solidFill>
                <a:effectLst/>
                <a:latin typeface="Aptos" panose="020B0004020202020204" pitchFamily="34" charset="0"/>
              </a:rPr>
              <a:t>Source: S&amp;P Global</a:t>
            </a:r>
          </a:p>
        </p:txBody>
      </p:sp>
      <p:sp>
        <p:nvSpPr>
          <p:cNvPr id="2" name="Slide Number Placeholder 2">
            <a:extLst>
              <a:ext uri="{FF2B5EF4-FFF2-40B4-BE49-F238E27FC236}">
                <a16:creationId xmlns:a16="http://schemas.microsoft.com/office/drawing/2014/main" id="{D598CDDE-476F-820A-6062-39B03433AD25}"/>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10</a:t>
            </a:fld>
            <a:endParaRPr lang="en-US" b="1" dirty="0">
              <a:solidFill>
                <a:srgbClr val="293841"/>
              </a:solidFill>
            </a:endParaRPr>
          </a:p>
        </p:txBody>
      </p:sp>
      <p:pic>
        <p:nvPicPr>
          <p:cNvPr id="8" name="Picture 7">
            <a:extLst>
              <a:ext uri="{FF2B5EF4-FFF2-40B4-BE49-F238E27FC236}">
                <a16:creationId xmlns:a16="http://schemas.microsoft.com/office/drawing/2014/main" id="{DEBD8567-D7AE-9C90-76C0-B2D10A38AEA7}"/>
              </a:ext>
            </a:extLst>
          </p:cNvPr>
          <p:cNvPicPr>
            <a:picLocks noChangeAspect="1"/>
          </p:cNvPicPr>
          <p:nvPr/>
        </p:nvPicPr>
        <p:blipFill>
          <a:blip r:embed="rId2"/>
          <a:stretch>
            <a:fillRect/>
          </a:stretch>
        </p:blipFill>
        <p:spPr>
          <a:xfrm>
            <a:off x="400118" y="762897"/>
            <a:ext cx="9426156" cy="5694239"/>
          </a:xfrm>
          <a:prstGeom prst="rect">
            <a:avLst/>
          </a:prstGeom>
        </p:spPr>
      </p:pic>
    </p:spTree>
    <p:extLst>
      <p:ext uri="{BB962C8B-B14F-4D97-AF65-F5344CB8AC3E}">
        <p14:creationId xmlns:p14="http://schemas.microsoft.com/office/powerpoint/2010/main" val="4046457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8F07DB-5349-3340-80EF-213971DA9C7B}"/>
              </a:ext>
            </a:extLst>
          </p:cNvPr>
          <p:cNvSpPr>
            <a:spLocks noGrp="1"/>
          </p:cNvSpPr>
          <p:nvPr>
            <p:ph type="title"/>
          </p:nvPr>
        </p:nvSpPr>
        <p:spPr>
          <a:xfrm>
            <a:off x="174515" y="76969"/>
            <a:ext cx="10515600" cy="872896"/>
          </a:xfrm>
        </p:spPr>
        <p:txBody>
          <a:bodyPr anchor="ctr">
            <a:normAutofit/>
          </a:bodyPr>
          <a:lstStyle/>
          <a:p>
            <a:r>
              <a:rPr lang="en-CA" sz="2800" b="1" dirty="0">
                <a:latin typeface="+mj-lt"/>
              </a:rPr>
              <a:t>why Palladium is </a:t>
            </a:r>
            <a:r>
              <a:rPr lang="en-CA" sz="2800" dirty="0">
                <a:latin typeface="+mj-lt"/>
              </a:rPr>
              <a:t>important for the future</a:t>
            </a:r>
            <a:endParaRPr lang="en-US" sz="2800" dirty="0">
              <a:latin typeface="+mj-lt"/>
            </a:endParaRPr>
          </a:p>
        </p:txBody>
      </p:sp>
      <p:sp>
        <p:nvSpPr>
          <p:cNvPr id="8" name="Content Placeholder 4">
            <a:extLst>
              <a:ext uri="{FF2B5EF4-FFF2-40B4-BE49-F238E27FC236}">
                <a16:creationId xmlns:a16="http://schemas.microsoft.com/office/drawing/2014/main" id="{B3CE8480-07CA-ACFD-FF1E-EE55F4325843}"/>
              </a:ext>
            </a:extLst>
          </p:cNvPr>
          <p:cNvSpPr>
            <a:spLocks noGrp="1"/>
          </p:cNvSpPr>
          <p:nvPr>
            <p:ph idx="1"/>
          </p:nvPr>
        </p:nvSpPr>
        <p:spPr>
          <a:xfrm>
            <a:off x="174515" y="1093695"/>
            <a:ext cx="9445330" cy="5038164"/>
          </a:xfrm>
        </p:spPr>
        <p:txBody>
          <a:bodyPr vert="horz" lIns="91440" tIns="45720" rIns="91440" bIns="45720" rtlCol="0">
            <a:normAutofit/>
          </a:bodyPr>
          <a:lstStyle/>
          <a:p>
            <a:pPr algn="just">
              <a:lnSpc>
                <a:spcPct val="150000"/>
              </a:lnSpc>
              <a:spcBef>
                <a:spcPts val="0"/>
              </a:spcBef>
              <a:spcAft>
                <a:spcPts val="1200"/>
              </a:spcAft>
              <a:buClr>
                <a:srgbClr val="5F8D32"/>
              </a:buClr>
              <a:buSzPct val="75000"/>
              <a:buFont typeface="Courier New" panose="02070309020205020404" pitchFamily="49" charset="0"/>
              <a:buChar char="o"/>
            </a:pPr>
            <a:r>
              <a:rPr lang="en-CA" sz="1800" dirty="0">
                <a:solidFill>
                  <a:srgbClr val="293841"/>
                </a:solidFill>
              </a:rPr>
              <a:t>Primary demand of platinum (Pd) is for </a:t>
            </a:r>
            <a:r>
              <a:rPr lang="en-CA" sz="1800" b="1" dirty="0">
                <a:solidFill>
                  <a:srgbClr val="293841"/>
                </a:solidFill>
              </a:rPr>
              <a:t>catalytic converters. </a:t>
            </a:r>
            <a:endParaRPr lang="en-CA" sz="1800" dirty="0">
              <a:solidFill>
                <a:srgbClr val="293841"/>
              </a:solidFill>
            </a:endParaRPr>
          </a:p>
          <a:p>
            <a:pPr algn="just">
              <a:lnSpc>
                <a:spcPct val="150000"/>
              </a:lnSpc>
              <a:spcBef>
                <a:spcPts val="0"/>
              </a:spcBef>
              <a:spcAft>
                <a:spcPts val="1200"/>
              </a:spcAft>
              <a:buClr>
                <a:srgbClr val="5F8D32"/>
              </a:buClr>
              <a:buSzPct val="75000"/>
              <a:buFont typeface="Courier New" panose="02070309020205020404" pitchFamily="49" charset="0"/>
              <a:buChar char="o"/>
            </a:pPr>
            <a:r>
              <a:rPr lang="en-CA" sz="1800" dirty="0">
                <a:solidFill>
                  <a:srgbClr val="293841"/>
                </a:solidFill>
              </a:rPr>
              <a:t>Worldwide </a:t>
            </a:r>
            <a:r>
              <a:rPr lang="en-CA" sz="1800" b="1" dirty="0">
                <a:solidFill>
                  <a:srgbClr val="293841"/>
                </a:solidFill>
              </a:rPr>
              <a:t>adoption of Hybrid Electric Vehicles </a:t>
            </a:r>
            <a:r>
              <a:rPr lang="en-CA" sz="1800" dirty="0">
                <a:solidFill>
                  <a:srgbClr val="293841"/>
                </a:solidFill>
              </a:rPr>
              <a:t>is accelerating.</a:t>
            </a:r>
          </a:p>
          <a:p>
            <a:pPr algn="just">
              <a:lnSpc>
                <a:spcPct val="150000"/>
              </a:lnSpc>
              <a:spcBef>
                <a:spcPts val="0"/>
              </a:spcBef>
              <a:spcAft>
                <a:spcPts val="1200"/>
              </a:spcAft>
              <a:buClr>
                <a:srgbClr val="5F8D32"/>
              </a:buClr>
              <a:buSzPct val="75000"/>
              <a:buFont typeface="Courier New" panose="02070309020205020404" pitchFamily="49" charset="0"/>
              <a:buChar char="o"/>
            </a:pPr>
            <a:r>
              <a:rPr lang="en-CA" sz="1800" dirty="0">
                <a:solidFill>
                  <a:srgbClr val="293841"/>
                </a:solidFill>
              </a:rPr>
              <a:t>Hybrid Electric Vehicles </a:t>
            </a:r>
            <a:r>
              <a:rPr lang="en-CA" sz="1800" b="1" dirty="0">
                <a:solidFill>
                  <a:srgbClr val="293841"/>
                </a:solidFill>
              </a:rPr>
              <a:t>use more palladium</a:t>
            </a:r>
            <a:r>
              <a:rPr lang="en-CA" sz="1800" dirty="0">
                <a:solidFill>
                  <a:srgbClr val="293841"/>
                </a:solidFill>
              </a:rPr>
              <a:t> than traditional ICE vehicles</a:t>
            </a:r>
          </a:p>
          <a:p>
            <a:pPr algn="just">
              <a:lnSpc>
                <a:spcPct val="150000"/>
              </a:lnSpc>
              <a:spcBef>
                <a:spcPts val="0"/>
              </a:spcBef>
              <a:spcAft>
                <a:spcPts val="1200"/>
              </a:spcAft>
              <a:buClr>
                <a:srgbClr val="5F8D32"/>
              </a:buClr>
              <a:buSzPct val="75000"/>
              <a:buFont typeface="Courier New" panose="02070309020205020404" pitchFamily="49" charset="0"/>
              <a:buChar char="o"/>
            </a:pPr>
            <a:r>
              <a:rPr lang="en-CA" sz="1800" b="1" dirty="0">
                <a:solidFill>
                  <a:srgbClr val="293841"/>
                </a:solidFill>
              </a:rPr>
              <a:t>BYD</a:t>
            </a:r>
            <a:r>
              <a:rPr lang="en-CA" sz="1800" dirty="0">
                <a:solidFill>
                  <a:srgbClr val="293841"/>
                </a:solidFill>
              </a:rPr>
              <a:t> – largest battery electric vehicle manufacture in the world - &gt;</a:t>
            </a:r>
            <a:r>
              <a:rPr lang="en-CA" sz="1800" b="1" dirty="0">
                <a:solidFill>
                  <a:srgbClr val="293841"/>
                </a:solidFill>
              </a:rPr>
              <a:t>50% of sales are hybrids</a:t>
            </a:r>
            <a:r>
              <a:rPr lang="en-CA" sz="1800" dirty="0">
                <a:solidFill>
                  <a:srgbClr val="293841"/>
                </a:solidFill>
              </a:rPr>
              <a:t>.</a:t>
            </a:r>
          </a:p>
          <a:p>
            <a:pPr lvl="0" algn="just">
              <a:lnSpc>
                <a:spcPct val="150000"/>
              </a:lnSpc>
              <a:spcBef>
                <a:spcPts val="0"/>
              </a:spcBef>
              <a:spcAft>
                <a:spcPts val="1200"/>
              </a:spcAft>
              <a:buClr>
                <a:srgbClr val="5F8D32"/>
              </a:buClr>
              <a:buSzPct val="75000"/>
              <a:buFont typeface="Courier New" panose="02070309020205020404" pitchFamily="49" charset="0"/>
              <a:buChar char="o"/>
            </a:pPr>
            <a:r>
              <a:rPr lang="en-US" sz="1800" dirty="0">
                <a:solidFill>
                  <a:srgbClr val="293841"/>
                </a:solidFill>
              </a:rPr>
              <a:t>High platinum prices accelerating return to palladium in </a:t>
            </a:r>
            <a:r>
              <a:rPr lang="en-US" sz="1800" dirty="0" err="1">
                <a:solidFill>
                  <a:srgbClr val="293841"/>
                </a:solidFill>
              </a:rPr>
              <a:t>autocatalysts</a:t>
            </a:r>
            <a:r>
              <a:rPr lang="en-US" sz="1800" dirty="0">
                <a:solidFill>
                  <a:srgbClr val="293841"/>
                </a:solidFill>
              </a:rPr>
              <a:t> -- 1M oz potential</a:t>
            </a:r>
          </a:p>
          <a:p>
            <a:pPr lvl="0" algn="just">
              <a:lnSpc>
                <a:spcPct val="150000"/>
              </a:lnSpc>
              <a:spcBef>
                <a:spcPts val="0"/>
              </a:spcBef>
              <a:spcAft>
                <a:spcPts val="1200"/>
              </a:spcAft>
              <a:buClr>
                <a:srgbClr val="5F8D32"/>
              </a:buClr>
              <a:buSzPct val="75000"/>
              <a:buFont typeface="Courier New" panose="02070309020205020404" pitchFamily="49" charset="0"/>
              <a:buChar char="o"/>
            </a:pPr>
            <a:r>
              <a:rPr lang="en-US" sz="1800" dirty="0">
                <a:solidFill>
                  <a:srgbClr val="293841"/>
                </a:solidFill>
              </a:rPr>
              <a:t>Hybrid sales double that of EVs in the U.S., </a:t>
            </a:r>
            <a:r>
              <a:rPr lang="en-US" sz="1800" u="sng" dirty="0">
                <a:solidFill>
                  <a:srgbClr val="293841"/>
                </a:solidFill>
              </a:rPr>
              <a:t>30 times</a:t>
            </a:r>
            <a:r>
              <a:rPr lang="en-US" sz="1800" dirty="0">
                <a:solidFill>
                  <a:srgbClr val="293841"/>
                </a:solidFill>
              </a:rPr>
              <a:t> that in Japan (world's number two and three auto markets)</a:t>
            </a:r>
            <a:endParaRPr lang="en-CA" sz="1800" dirty="0">
              <a:solidFill>
                <a:srgbClr val="293841"/>
              </a:solidFill>
            </a:endParaRPr>
          </a:p>
          <a:p>
            <a:pPr algn="just">
              <a:lnSpc>
                <a:spcPct val="150000"/>
              </a:lnSpc>
              <a:spcBef>
                <a:spcPts val="0"/>
              </a:spcBef>
              <a:spcAft>
                <a:spcPts val="1200"/>
              </a:spcAft>
              <a:buClr>
                <a:srgbClr val="5F8D32"/>
              </a:buClr>
              <a:buSzPct val="75000"/>
              <a:buFont typeface="Courier New" panose="02070309020205020404" pitchFamily="49" charset="0"/>
              <a:buChar char="o"/>
            </a:pPr>
            <a:r>
              <a:rPr lang="en-US" sz="1800" dirty="0">
                <a:solidFill>
                  <a:srgbClr val="293841"/>
                </a:solidFill>
              </a:rPr>
              <a:t>Significant geopolitical risk: 40% of mine supply comes from Russia, 35% from South Africa</a:t>
            </a:r>
            <a:endParaRPr lang="en-CA" sz="1800" dirty="0">
              <a:solidFill>
                <a:srgbClr val="293841"/>
              </a:solidFill>
            </a:endParaRPr>
          </a:p>
          <a:p>
            <a:pPr algn="just">
              <a:lnSpc>
                <a:spcPct val="150000"/>
              </a:lnSpc>
              <a:spcBef>
                <a:spcPts val="0"/>
              </a:spcBef>
              <a:spcAft>
                <a:spcPts val="1200"/>
              </a:spcAft>
              <a:buClr>
                <a:srgbClr val="5F8D32"/>
              </a:buClr>
              <a:buSzPct val="75000"/>
              <a:buFont typeface="Courier New" panose="02070309020205020404" pitchFamily="49" charset="0"/>
              <a:buChar char="o"/>
            </a:pPr>
            <a:r>
              <a:rPr lang="en-US" sz="1800" dirty="0">
                <a:solidFill>
                  <a:srgbClr val="293841"/>
                </a:solidFill>
              </a:rPr>
              <a:t>Largest palladium ETF (PALL) had $100 million inflow in September</a:t>
            </a:r>
          </a:p>
        </p:txBody>
      </p:sp>
      <p:grpSp>
        <p:nvGrpSpPr>
          <p:cNvPr id="5" name="Group 4">
            <a:extLst>
              <a:ext uri="{FF2B5EF4-FFF2-40B4-BE49-F238E27FC236}">
                <a16:creationId xmlns:a16="http://schemas.microsoft.com/office/drawing/2014/main" id="{DD6102EF-94B1-2F4E-AA8E-81AB1BE4E238}"/>
              </a:ext>
            </a:extLst>
          </p:cNvPr>
          <p:cNvGrpSpPr/>
          <p:nvPr/>
        </p:nvGrpSpPr>
        <p:grpSpPr>
          <a:xfrm>
            <a:off x="9619845" y="1331208"/>
            <a:ext cx="2311141" cy="2276965"/>
            <a:chOff x="5202620" y="1636525"/>
            <a:chExt cx="3812099" cy="3756781"/>
          </a:xfrm>
        </p:grpSpPr>
        <p:pic>
          <p:nvPicPr>
            <p:cNvPr id="7" name="Picture 6">
              <a:extLst>
                <a:ext uri="{FF2B5EF4-FFF2-40B4-BE49-F238E27FC236}">
                  <a16:creationId xmlns:a16="http://schemas.microsoft.com/office/drawing/2014/main" id="{19D038E3-B5B8-CC45-9851-0F92B839D3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02620" y="1636525"/>
              <a:ext cx="1943296" cy="1931660"/>
            </a:xfrm>
            <a:prstGeom prst="rect">
              <a:avLst/>
            </a:prstGeom>
          </p:spPr>
        </p:pic>
        <p:pic>
          <p:nvPicPr>
            <p:cNvPr id="10" name="Picture 9">
              <a:extLst>
                <a:ext uri="{FF2B5EF4-FFF2-40B4-BE49-F238E27FC236}">
                  <a16:creationId xmlns:a16="http://schemas.microsoft.com/office/drawing/2014/main" id="{FBFB3D90-36C7-BF46-9BC5-CEA5467EFD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42819" y="2497707"/>
              <a:ext cx="3771900" cy="2895599"/>
            </a:xfrm>
            <a:prstGeom prst="rect">
              <a:avLst/>
            </a:prstGeom>
          </p:spPr>
        </p:pic>
      </p:grpSp>
      <p:sp>
        <p:nvSpPr>
          <p:cNvPr id="2" name="Slide Number Placeholder 2">
            <a:extLst>
              <a:ext uri="{FF2B5EF4-FFF2-40B4-BE49-F238E27FC236}">
                <a16:creationId xmlns:a16="http://schemas.microsoft.com/office/drawing/2014/main" id="{3F1A5320-0402-421B-938C-A95F914D3446}"/>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11</a:t>
            </a:fld>
            <a:endParaRPr lang="en-US" b="1" dirty="0">
              <a:solidFill>
                <a:srgbClr val="293841"/>
              </a:solidFill>
            </a:endParaRPr>
          </a:p>
        </p:txBody>
      </p:sp>
    </p:spTree>
    <p:extLst>
      <p:ext uri="{BB962C8B-B14F-4D97-AF65-F5344CB8AC3E}">
        <p14:creationId xmlns:p14="http://schemas.microsoft.com/office/powerpoint/2010/main" val="3895521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3BA0060-1059-1D43-D099-E5D973C19809}"/>
              </a:ext>
            </a:extLst>
          </p:cNvPr>
          <p:cNvSpPr txBox="1"/>
          <p:nvPr/>
        </p:nvSpPr>
        <p:spPr>
          <a:xfrm>
            <a:off x="295931" y="4761189"/>
            <a:ext cx="11456798" cy="1892826"/>
          </a:xfrm>
          <a:prstGeom prst="rect">
            <a:avLst/>
          </a:prstGeom>
          <a:noFill/>
        </p:spPr>
        <p:txBody>
          <a:bodyPr wrap="square" rtlCol="0">
            <a:spAutoFit/>
          </a:bodyPr>
          <a:lstStyle/>
          <a:p>
            <a:r>
              <a:rPr lang="en-US" sz="900" i="1" dirty="0">
                <a:solidFill>
                  <a:srgbClr val="293841"/>
                </a:solidFill>
                <a:ea typeface="Calibri" panose="020F0502020204030204" pitchFamily="34" charset="0"/>
                <a:cs typeface="Calibri" panose="020F0502020204030204" pitchFamily="34" charset="0"/>
              </a:rPr>
              <a:t>*For additional information see “</a:t>
            </a:r>
            <a:r>
              <a:rPr lang="en-US" sz="900" b="1" i="1" dirty="0">
                <a:solidFill>
                  <a:srgbClr val="293841"/>
                </a:solidFill>
                <a:ea typeface="Calibri" panose="020F0502020204030204" pitchFamily="34" charset="0"/>
                <a:cs typeface="Calibri" panose="020F0502020204030204" pitchFamily="34" charset="0"/>
              </a:rPr>
              <a:t>Technical Information” </a:t>
            </a:r>
            <a:r>
              <a:rPr lang="en-US" sz="900" i="1" dirty="0">
                <a:solidFill>
                  <a:srgbClr val="293841"/>
                </a:solidFill>
                <a:ea typeface="Calibri" panose="020F0502020204030204" pitchFamily="34" charset="0"/>
                <a:cs typeface="Calibri" panose="020F0502020204030204" pitchFamily="34" charset="0"/>
              </a:rPr>
              <a:t>on slide 2.</a:t>
            </a:r>
            <a:r>
              <a:rPr lang="en-US" sz="900" b="1" i="1" dirty="0">
                <a:solidFill>
                  <a:srgbClr val="293841"/>
                </a:solidFill>
                <a:ea typeface="Calibri" panose="020F0502020204030204" pitchFamily="34" charset="0"/>
                <a:cs typeface="Calibri" panose="020F0502020204030204" pitchFamily="34" charset="0"/>
              </a:rPr>
              <a:t> </a:t>
            </a:r>
            <a:endParaRPr lang="en-US" sz="900" i="1" dirty="0">
              <a:solidFill>
                <a:srgbClr val="293841"/>
              </a:solidFill>
              <a:ea typeface="Calibri" panose="020F0502020204030204" pitchFamily="34" charset="0"/>
              <a:cs typeface="Calibri" panose="020F0502020204030204" pitchFamily="34" charset="0"/>
            </a:endParaRPr>
          </a:p>
          <a:p>
            <a:endParaRPr lang="en-CA" sz="700" b="1" i="1" dirty="0">
              <a:solidFill>
                <a:srgbClr val="293841"/>
              </a:solidFill>
              <a:ea typeface="Arial" panose="020B0604020202020204" pitchFamily="34" charset="0"/>
              <a:cs typeface="Arial" panose="020B0604020202020204" pitchFamily="34" charset="0"/>
            </a:endParaRPr>
          </a:p>
          <a:p>
            <a:r>
              <a:rPr lang="en-CA" sz="900" b="1" i="1" dirty="0">
                <a:solidFill>
                  <a:srgbClr val="293841"/>
                </a:solidFill>
                <a:ea typeface="Arial" panose="020B0604020202020204" pitchFamily="34" charset="0"/>
                <a:cs typeface="Arial" panose="020B0604020202020204" pitchFamily="34" charset="0"/>
              </a:rPr>
              <a:t>NOTES: </a:t>
            </a:r>
          </a:p>
          <a:p>
            <a:pPr>
              <a:spcAft>
                <a:spcPts val="600"/>
              </a:spcAft>
            </a:pPr>
            <a:r>
              <a:rPr lang="en-CA" sz="900" i="1" baseline="30000" dirty="0">
                <a:solidFill>
                  <a:srgbClr val="293841"/>
                </a:solidFill>
                <a:ea typeface="Arial" panose="020B0604020202020204" pitchFamily="34" charset="0"/>
                <a:cs typeface="Arial" panose="020B0604020202020204" pitchFamily="34" charset="0"/>
              </a:rPr>
              <a:t>1</a:t>
            </a:r>
            <a:r>
              <a:rPr lang="en-CA" sz="900" i="1" dirty="0">
                <a:solidFill>
                  <a:srgbClr val="293841"/>
                </a:solidFill>
                <a:ea typeface="Arial" panose="020B0604020202020204" pitchFamily="34" charset="0"/>
                <a:cs typeface="Arial" panose="020B0604020202020204" pitchFamily="34" charset="0"/>
              </a:rPr>
              <a:t> Unless otherwise noted: Canadian $, economic analysis includes cash flow impacts of the WPM Stream. Feasibility Study metal prices assumptions – </a:t>
            </a:r>
            <a:r>
              <a:rPr lang="en-CA" sz="900" b="1" i="1" dirty="0">
                <a:solidFill>
                  <a:srgbClr val="293841"/>
                </a:solidFill>
                <a:ea typeface="Arial" panose="020B0604020202020204" pitchFamily="34" charset="0"/>
                <a:cs typeface="Arial" panose="020B0604020202020204" pitchFamily="34" charset="0"/>
              </a:rPr>
              <a:t>US$1,525 oz Pd, US$4.00/lb Cu, US$950/oz Pt, US$2,000/oz Au, and US$24/oz Ag, FX USD1:CAD1.35.</a:t>
            </a:r>
            <a:endParaRPr lang="en-CA" sz="900" b="1" i="1" dirty="0">
              <a:solidFill>
                <a:srgbClr val="293841"/>
              </a:solidFill>
              <a:ea typeface="Calibri" panose="020F0502020204030204" pitchFamily="34" charset="0"/>
              <a:cs typeface="Calibri" panose="020F0502020204030204" pitchFamily="34" charset="0"/>
            </a:endParaRPr>
          </a:p>
          <a:p>
            <a:pPr>
              <a:spcAft>
                <a:spcPts val="600"/>
              </a:spcAft>
            </a:pPr>
            <a:r>
              <a:rPr lang="en-CA" sz="900" i="1" baseline="30000" dirty="0">
                <a:solidFill>
                  <a:srgbClr val="293841"/>
                </a:solidFill>
                <a:ea typeface="Arial" panose="020B0604020202020204" pitchFamily="34" charset="0"/>
                <a:cs typeface="Arial" panose="020B0604020202020204" pitchFamily="34" charset="0"/>
              </a:rPr>
              <a:t>2 </a:t>
            </a:r>
            <a:r>
              <a:rPr lang="en-US" sz="900" i="1" dirty="0">
                <a:solidFill>
                  <a:srgbClr val="293841"/>
                </a:solidFill>
                <a:ea typeface="Arial" panose="020B0604020202020204" pitchFamily="34" charset="0"/>
                <a:cs typeface="Arial" panose="020B0604020202020204" pitchFamily="34" charset="0"/>
              </a:rPr>
              <a:t>For additional information on AISC and </a:t>
            </a:r>
            <a:r>
              <a:rPr lang="en-US" sz="900" i="1" dirty="0" err="1">
                <a:solidFill>
                  <a:srgbClr val="293841"/>
                </a:solidFill>
                <a:ea typeface="Arial" panose="020B0604020202020204" pitchFamily="34" charset="0"/>
                <a:cs typeface="Arial" panose="020B0604020202020204" pitchFamily="34" charset="0"/>
              </a:rPr>
              <a:t>PdEq</a:t>
            </a:r>
            <a:r>
              <a:rPr lang="en-US" sz="900" i="1" dirty="0">
                <a:solidFill>
                  <a:srgbClr val="293841"/>
                </a:solidFill>
                <a:ea typeface="Arial" panose="020B0604020202020204" pitchFamily="34" charset="0"/>
                <a:cs typeface="Arial" panose="020B0604020202020204" pitchFamily="34" charset="0"/>
              </a:rPr>
              <a:t> see news release entitled  “Generation Mining Delivers Updated Feasibility Study for Canada's Next Critical Mineral Mine - the Marathon Palladium-Copper Project” dated March 31, 2023 and “non-IFRS Measures” in MD&amp;A for the interim period ended March 31, 2024.</a:t>
            </a:r>
          </a:p>
          <a:p>
            <a:pPr>
              <a:spcAft>
                <a:spcPts val="600"/>
              </a:spcAft>
            </a:pPr>
            <a:r>
              <a:rPr lang="en-US" sz="900" i="1" baseline="30000" dirty="0">
                <a:solidFill>
                  <a:srgbClr val="293841"/>
                </a:solidFill>
                <a:ea typeface="Arial" panose="020B0604020202020204" pitchFamily="34" charset="0"/>
                <a:cs typeface="Arial" panose="020B0604020202020204" pitchFamily="34" charset="0"/>
              </a:rPr>
              <a:t>3 </a:t>
            </a:r>
            <a:r>
              <a:rPr lang="en-US" sz="900" i="1" dirty="0">
                <a:solidFill>
                  <a:srgbClr val="293841"/>
                </a:solidFill>
                <a:ea typeface="Arial" panose="020B0604020202020204" pitchFamily="34" charset="0"/>
                <a:cs typeface="Arial" panose="020B0604020202020204" pitchFamily="34" charset="0"/>
              </a:rPr>
              <a:t>Copper Equivalent pounds (CuEq) uses the formula CuEq </a:t>
            </a:r>
            <a:r>
              <a:rPr lang="en-US" sz="900" i="1" dirty="0" err="1">
                <a:solidFill>
                  <a:srgbClr val="293841"/>
                </a:solidFill>
                <a:ea typeface="Arial" panose="020B0604020202020204" pitchFamily="34" charset="0"/>
                <a:cs typeface="Arial" panose="020B0604020202020204" pitchFamily="34" charset="0"/>
              </a:rPr>
              <a:t>Mlbs</a:t>
            </a:r>
            <a:r>
              <a:rPr lang="en-US" sz="900" i="1" dirty="0">
                <a:solidFill>
                  <a:srgbClr val="293841"/>
                </a:solidFill>
                <a:ea typeface="Arial" panose="020B0604020202020204" pitchFamily="34" charset="0"/>
                <a:cs typeface="Arial" panose="020B0604020202020204" pitchFamily="34" charset="0"/>
              </a:rPr>
              <a:t>. = </a:t>
            </a:r>
            <a:r>
              <a:rPr lang="en-US" sz="900" i="1" dirty="0" err="1">
                <a:solidFill>
                  <a:srgbClr val="293841"/>
                </a:solidFill>
                <a:ea typeface="Arial" panose="020B0604020202020204" pitchFamily="34" charset="0"/>
                <a:cs typeface="Arial" panose="020B0604020202020204" pitchFamily="34" charset="0"/>
              </a:rPr>
              <a:t>PdEq</a:t>
            </a:r>
            <a:r>
              <a:rPr lang="en-US" sz="900" i="1" dirty="0">
                <a:solidFill>
                  <a:srgbClr val="293841"/>
                </a:solidFill>
                <a:ea typeface="Arial" panose="020B0604020202020204" pitchFamily="34" charset="0"/>
                <a:cs typeface="Arial" panose="020B0604020202020204" pitchFamily="34" charset="0"/>
              </a:rPr>
              <a:t> </a:t>
            </a:r>
            <a:r>
              <a:rPr lang="en-US" sz="900" i="1" dirty="0" err="1">
                <a:solidFill>
                  <a:srgbClr val="293841"/>
                </a:solidFill>
                <a:ea typeface="Arial" panose="020B0604020202020204" pitchFamily="34" charset="0"/>
                <a:cs typeface="Arial" panose="020B0604020202020204" pitchFamily="34" charset="0"/>
              </a:rPr>
              <a:t>koz</a:t>
            </a:r>
            <a:r>
              <a:rPr lang="en-US" sz="900" i="1" dirty="0">
                <a:solidFill>
                  <a:srgbClr val="293841"/>
                </a:solidFill>
                <a:ea typeface="Arial" panose="020B0604020202020204" pitchFamily="34" charset="0"/>
                <a:cs typeface="Arial" panose="020B0604020202020204" pitchFamily="34" charset="0"/>
              </a:rPr>
              <a:t>.</a:t>
            </a:r>
            <a:r>
              <a:rPr lang="en-US" sz="900" dirty="0">
                <a:solidFill>
                  <a:srgbClr val="293841"/>
                </a:solidFill>
              </a:rPr>
              <a:t> Copper Price $6.49 US$/lbs. | Silver Price $83.64 US$/oz. | Gold Price $4,678 US$/oz. | Platinum Price $2,116 US$/oz. | Palladium Price $1,489 US$/oz. </a:t>
            </a:r>
            <a:r>
              <a:rPr lang="en-CA" sz="900" b="1" i="1" dirty="0">
                <a:solidFill>
                  <a:srgbClr val="293841"/>
                </a:solidFill>
                <a:ea typeface="Arial" panose="020B0604020202020204" pitchFamily="34" charset="0"/>
                <a:cs typeface="Arial" panose="020B0604020202020204" pitchFamily="34" charset="0"/>
              </a:rPr>
              <a:t>FX USD1:CAD1.37.</a:t>
            </a:r>
            <a:endParaRPr lang="en-CA" sz="900" b="1" i="1" dirty="0">
              <a:solidFill>
                <a:srgbClr val="293841"/>
              </a:solidFill>
              <a:ea typeface="Calibri" panose="020F0502020204030204" pitchFamily="34" charset="0"/>
              <a:cs typeface="Calibri" panose="020F0502020204030204" pitchFamily="34" charset="0"/>
            </a:endParaRPr>
          </a:p>
          <a:p>
            <a:pPr>
              <a:spcAft>
                <a:spcPts val="600"/>
              </a:spcAft>
            </a:pPr>
            <a:r>
              <a:rPr lang="en-US" sz="900" i="1" baseline="30000" dirty="0">
                <a:solidFill>
                  <a:srgbClr val="293841"/>
                </a:solidFill>
                <a:ea typeface="Arial" panose="020B0604020202020204" pitchFamily="34" charset="0"/>
                <a:cs typeface="Arial" panose="020B0604020202020204" pitchFamily="34" charset="0"/>
              </a:rPr>
              <a:t>4</a:t>
            </a:r>
            <a:r>
              <a:rPr lang="en-US" sz="900" i="1" dirty="0">
                <a:solidFill>
                  <a:srgbClr val="293841"/>
                </a:solidFill>
                <a:ea typeface="Arial" panose="020B0604020202020204" pitchFamily="34" charset="0"/>
                <a:cs typeface="Arial" panose="020B0604020202020204" pitchFamily="34" charset="0"/>
              </a:rPr>
              <a:t> Initial capital with equipment lease </a:t>
            </a:r>
          </a:p>
          <a:p>
            <a:pPr>
              <a:spcAft>
                <a:spcPts val="600"/>
              </a:spcAft>
            </a:pPr>
            <a:r>
              <a:rPr lang="en-US" sz="900" i="1" dirty="0">
                <a:solidFill>
                  <a:srgbClr val="293841"/>
                </a:solidFill>
                <a:ea typeface="Arial" panose="020B0604020202020204" pitchFamily="34" charset="0"/>
                <a:cs typeface="Arial" panose="020B0604020202020204" pitchFamily="34" charset="0"/>
              </a:rPr>
              <a:t>Spot Prices as of May 12, 2026</a:t>
            </a:r>
          </a:p>
        </p:txBody>
      </p:sp>
      <p:graphicFrame>
        <p:nvGraphicFramePr>
          <p:cNvPr id="3" name="Table 4">
            <a:extLst>
              <a:ext uri="{FF2B5EF4-FFF2-40B4-BE49-F238E27FC236}">
                <a16:creationId xmlns:a16="http://schemas.microsoft.com/office/drawing/2014/main" id="{0DDA8D84-D464-7064-2B4B-17C07295CD87}"/>
              </a:ext>
            </a:extLst>
          </p:cNvPr>
          <p:cNvGraphicFramePr>
            <a:graphicFrameLocks noGrp="1"/>
          </p:cNvGraphicFramePr>
          <p:nvPr>
            <p:extLst>
              <p:ext uri="{D42A27DB-BD31-4B8C-83A1-F6EECF244321}">
                <p14:modId xmlns:p14="http://schemas.microsoft.com/office/powerpoint/2010/main" val="396180941"/>
              </p:ext>
            </p:extLst>
          </p:nvPr>
        </p:nvGraphicFramePr>
        <p:xfrm>
          <a:off x="298445" y="866775"/>
          <a:ext cx="11537280" cy="3779520"/>
        </p:xfrm>
        <a:graphic>
          <a:graphicData uri="http://schemas.openxmlformats.org/drawingml/2006/table">
            <a:tbl>
              <a:tblPr firstRow="1" bandRow="1">
                <a:tableStyleId>{93296810-A885-4BE3-A3E7-6D5BEEA58F35}</a:tableStyleId>
              </a:tblPr>
              <a:tblGrid>
                <a:gridCol w="2453103">
                  <a:extLst>
                    <a:ext uri="{9D8B030D-6E8A-4147-A177-3AD203B41FA5}">
                      <a16:colId xmlns:a16="http://schemas.microsoft.com/office/drawing/2014/main" val="1344226260"/>
                    </a:ext>
                  </a:extLst>
                </a:gridCol>
                <a:gridCol w="389780">
                  <a:extLst>
                    <a:ext uri="{9D8B030D-6E8A-4147-A177-3AD203B41FA5}">
                      <a16:colId xmlns:a16="http://schemas.microsoft.com/office/drawing/2014/main" val="2185745012"/>
                    </a:ext>
                  </a:extLst>
                </a:gridCol>
                <a:gridCol w="2867453">
                  <a:extLst>
                    <a:ext uri="{9D8B030D-6E8A-4147-A177-3AD203B41FA5}">
                      <a16:colId xmlns:a16="http://schemas.microsoft.com/office/drawing/2014/main" val="3150733150"/>
                    </a:ext>
                  </a:extLst>
                </a:gridCol>
                <a:gridCol w="389780">
                  <a:extLst>
                    <a:ext uri="{9D8B030D-6E8A-4147-A177-3AD203B41FA5}">
                      <a16:colId xmlns:a16="http://schemas.microsoft.com/office/drawing/2014/main" val="1353084956"/>
                    </a:ext>
                  </a:extLst>
                </a:gridCol>
                <a:gridCol w="2310099">
                  <a:extLst>
                    <a:ext uri="{9D8B030D-6E8A-4147-A177-3AD203B41FA5}">
                      <a16:colId xmlns:a16="http://schemas.microsoft.com/office/drawing/2014/main" val="2241577800"/>
                    </a:ext>
                  </a:extLst>
                </a:gridCol>
                <a:gridCol w="389780">
                  <a:extLst>
                    <a:ext uri="{9D8B030D-6E8A-4147-A177-3AD203B41FA5}">
                      <a16:colId xmlns:a16="http://schemas.microsoft.com/office/drawing/2014/main" val="3929369127"/>
                    </a:ext>
                  </a:extLst>
                </a:gridCol>
                <a:gridCol w="2737285">
                  <a:extLst>
                    <a:ext uri="{9D8B030D-6E8A-4147-A177-3AD203B41FA5}">
                      <a16:colId xmlns:a16="http://schemas.microsoft.com/office/drawing/2014/main" val="1377375968"/>
                    </a:ext>
                  </a:extLst>
                </a:gridCol>
              </a:tblGrid>
              <a:tr h="396240">
                <a:tc>
                  <a:txBody>
                    <a:bodyPr/>
                    <a:lstStyle/>
                    <a:p>
                      <a:pPr algn="ctr"/>
                      <a:r>
                        <a:rPr lang="en-CA" sz="2000" b="0" dirty="0">
                          <a:solidFill>
                            <a:schemeClr val="bg1"/>
                          </a:solidFill>
                        </a:rPr>
                        <a:t>After-Tax NPV</a:t>
                      </a:r>
                      <a:r>
                        <a:rPr lang="en-CA" sz="2000" b="0" baseline="-25000" dirty="0">
                          <a:solidFill>
                            <a:schemeClr val="bg1"/>
                          </a:solidFill>
                        </a:rPr>
                        <a:t>6%</a:t>
                      </a: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2000" b="0" baseline="-25000" dirty="0">
                        <a:solidFill>
                          <a:schemeClr val="bg1"/>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dirty="0">
                          <a:solidFill>
                            <a:schemeClr val="bg1"/>
                          </a:solidFill>
                        </a:rPr>
                        <a:t>After-Tax IRR</a:t>
                      </a:r>
                      <a:endParaRPr lang="en-CA" sz="2000" b="0" baseline="-25000" dirty="0">
                        <a:solidFill>
                          <a:schemeClr val="bg1"/>
                        </a:solidFill>
                      </a:endParaRPr>
                    </a:p>
                  </a:txBody>
                  <a:tcPr/>
                </a:tc>
                <a:tc rowSpan="2">
                  <a:txBody>
                    <a:bodyPr/>
                    <a:lstStyle/>
                    <a:p>
                      <a:pPr algn="ctr"/>
                      <a:endParaRPr lang="en-CA" sz="2000" b="0" dirty="0">
                        <a:solidFill>
                          <a:schemeClr val="bg1"/>
                        </a:solidFill>
                      </a:endParaRPr>
                    </a:p>
                  </a:txBody>
                  <a:tcPr>
                    <a:noFill/>
                  </a:tcPr>
                </a:tc>
                <a:tc>
                  <a:txBody>
                    <a:bodyPr/>
                    <a:lstStyle/>
                    <a:p>
                      <a:pPr algn="ctr"/>
                      <a:r>
                        <a:rPr lang="en-CA" sz="2000" b="0" dirty="0">
                          <a:solidFill>
                            <a:schemeClr val="bg1"/>
                          </a:solidFill>
                        </a:rPr>
                        <a:t>Initial Capital</a:t>
                      </a:r>
                      <a:r>
                        <a:rPr lang="en-CA" sz="2000" b="0" baseline="30000" dirty="0">
                          <a:solidFill>
                            <a:schemeClr val="bg1"/>
                          </a:solidFill>
                        </a:rPr>
                        <a:t>4</a:t>
                      </a:r>
                    </a:p>
                  </a:txBody>
                  <a:tcPr/>
                </a:tc>
                <a:tc rowSpan="2">
                  <a:txBody>
                    <a:bodyPr/>
                    <a:lstStyle/>
                    <a:p>
                      <a:pPr algn="ctr"/>
                      <a:endParaRPr lang="en-CA" sz="2000" b="0" dirty="0">
                        <a:solidFill>
                          <a:schemeClr val="bg1"/>
                        </a:solidFill>
                      </a:endParaRPr>
                    </a:p>
                  </a:txBody>
                  <a:tcPr>
                    <a:noFill/>
                  </a:tcPr>
                </a:tc>
                <a:tc>
                  <a:txBody>
                    <a:bodyPr/>
                    <a:lstStyle/>
                    <a:p>
                      <a:pPr algn="ctr"/>
                      <a:r>
                        <a:rPr lang="en-CA" sz="2000" b="0" dirty="0">
                          <a:solidFill>
                            <a:schemeClr val="bg1"/>
                          </a:solidFill>
                        </a:rPr>
                        <a:t>Payback Period</a:t>
                      </a:r>
                    </a:p>
                  </a:txBody>
                  <a:tcPr/>
                </a:tc>
                <a:extLst>
                  <a:ext uri="{0D108BD9-81ED-4DB2-BD59-A6C34878D82A}">
                    <a16:rowId xmlns:a16="http://schemas.microsoft.com/office/drawing/2014/main" val="1254871732"/>
                  </a:ext>
                </a:extLst>
              </a:tr>
              <a:tr h="1188720">
                <a:tc>
                  <a:txBody>
                    <a:bodyPr/>
                    <a:lstStyle/>
                    <a:p>
                      <a:pPr algn="ctr"/>
                      <a:r>
                        <a:rPr lang="en-CA" sz="2400" b="1" dirty="0">
                          <a:solidFill>
                            <a:srgbClr val="293841"/>
                          </a:solidFill>
                        </a:rPr>
                        <a:t>$1.07 Billion </a:t>
                      </a:r>
                      <a:r>
                        <a:rPr lang="en-CA" sz="2000" b="1" dirty="0">
                          <a:solidFill>
                            <a:srgbClr val="293841"/>
                          </a:solidFill>
                        </a:rPr>
                        <a:t>(FS)</a:t>
                      </a:r>
                    </a:p>
                    <a:p>
                      <a:pPr algn="ctr"/>
                      <a:r>
                        <a:rPr lang="en-CA" sz="2400" b="1" dirty="0">
                          <a:solidFill>
                            <a:srgbClr val="293841"/>
                          </a:solidFill>
                        </a:rPr>
                        <a:t>$2.2 Billion </a:t>
                      </a:r>
                      <a:r>
                        <a:rPr lang="en-CA" sz="1900" b="1" dirty="0">
                          <a:solidFill>
                            <a:srgbClr val="293841"/>
                          </a:solidFill>
                        </a:rPr>
                        <a:t>(Spot)</a:t>
                      </a:r>
                    </a:p>
                  </a:txBody>
                  <a:tcPr/>
                </a:tc>
                <a:tc vMerge="1">
                  <a:txBody>
                    <a:bodyPr/>
                    <a:lstStyle/>
                    <a:p>
                      <a:endParaRPr lang="en-CA"/>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1" dirty="0">
                          <a:solidFill>
                            <a:srgbClr val="293841"/>
                          </a:solidFill>
                        </a:rPr>
                        <a:t>28% (FS)</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1" dirty="0">
                          <a:solidFill>
                            <a:srgbClr val="293841"/>
                          </a:solidFill>
                        </a:rPr>
                        <a:t>42% (Spot)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CA" sz="2400" b="0" baseline="-25000" dirty="0">
                        <a:solidFill>
                          <a:srgbClr val="293841"/>
                        </a:solidFill>
                      </a:endParaRPr>
                    </a:p>
                  </a:txBody>
                  <a:tcPr/>
                </a:tc>
                <a:tc vMerge="1">
                  <a:txBody>
                    <a:bodyPr/>
                    <a:lstStyle/>
                    <a:p>
                      <a:endParaRPr lang="en-CA"/>
                    </a:p>
                  </a:txBody>
                  <a:tcPr/>
                </a:tc>
                <a:tc>
                  <a:txBody>
                    <a:bodyPr/>
                    <a:lstStyle/>
                    <a:p>
                      <a:pPr algn="ctr"/>
                      <a:r>
                        <a:rPr lang="en-CA" sz="2000" b="1" dirty="0">
                          <a:solidFill>
                            <a:srgbClr val="293841"/>
                          </a:solidFill>
                        </a:rPr>
                        <a:t>$992 Million CAD</a:t>
                      </a:r>
                    </a:p>
                    <a:p>
                      <a:pPr algn="ctr"/>
                      <a:r>
                        <a:rPr lang="en-CA" sz="2000" b="1" dirty="0">
                          <a:solidFill>
                            <a:srgbClr val="293841"/>
                          </a:solidFill>
                        </a:rPr>
                        <a:t>$703 Million USD</a:t>
                      </a:r>
                      <a:endParaRPr lang="en-CA" sz="2000" b="0" dirty="0">
                        <a:solidFill>
                          <a:srgbClr val="293841"/>
                        </a:solidFill>
                      </a:endParaRPr>
                    </a:p>
                  </a:txBody>
                  <a:tcPr/>
                </a:tc>
                <a:tc vMerge="1">
                  <a:txBody>
                    <a:bodyPr/>
                    <a:lstStyle/>
                    <a:p>
                      <a:endParaRPr lang="en-CA"/>
                    </a:p>
                  </a:txBody>
                  <a:tcPr/>
                </a:tc>
                <a:tc>
                  <a:txBody>
                    <a:bodyPr/>
                    <a:lstStyle/>
                    <a:p>
                      <a:pPr algn="ctr">
                        <a:lnSpc>
                          <a:spcPct val="100000"/>
                        </a:lnSpc>
                        <a:spcBef>
                          <a:spcPts val="0"/>
                        </a:spcBef>
                        <a:spcAft>
                          <a:spcPts val="0"/>
                        </a:spcAft>
                      </a:pPr>
                      <a:r>
                        <a:rPr lang="en-CA" sz="2400" b="1" dirty="0">
                          <a:solidFill>
                            <a:srgbClr val="293841"/>
                          </a:solidFill>
                        </a:rPr>
                        <a:t>1.9 years (FS)</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1" dirty="0">
                          <a:solidFill>
                            <a:srgbClr val="293841"/>
                          </a:solidFill>
                        </a:rPr>
                        <a:t>1.3 years (Spot)</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1" dirty="0">
                          <a:solidFill>
                            <a:srgbClr val="293841"/>
                          </a:solidFill>
                        </a:rPr>
                        <a:t> </a:t>
                      </a:r>
                    </a:p>
                  </a:txBody>
                  <a:tcPr/>
                </a:tc>
                <a:extLst>
                  <a:ext uri="{0D108BD9-81ED-4DB2-BD59-A6C34878D82A}">
                    <a16:rowId xmlns:a16="http://schemas.microsoft.com/office/drawing/2014/main" val="1591496166"/>
                  </a:ext>
                </a:extLst>
              </a:tr>
              <a:tr h="1005840">
                <a:tc>
                  <a:txBody>
                    <a:bodyPr/>
                    <a:lstStyle/>
                    <a:p>
                      <a:pPr algn="ctr"/>
                      <a:endParaRPr lang="en-CA" sz="2000" b="1" dirty="0">
                        <a:solidFill>
                          <a:srgbClr val="394A52"/>
                        </a:solidFill>
                      </a:endParaRPr>
                    </a:p>
                    <a:p>
                      <a:pPr algn="ctr"/>
                      <a:endParaRPr lang="en-CA" sz="2000" b="1" dirty="0">
                        <a:solidFill>
                          <a:srgbClr val="394A52"/>
                        </a:solidFill>
                      </a:endParaRPr>
                    </a:p>
                    <a:p>
                      <a:pPr algn="ctr"/>
                      <a:r>
                        <a:rPr lang="en-CA" sz="2000" b="1" dirty="0">
                          <a:solidFill>
                            <a:srgbClr val="394A52"/>
                          </a:solidFill>
                        </a:rPr>
                        <a:t>LOM Payable</a:t>
                      </a:r>
                      <a:r>
                        <a:rPr lang="en-CA" sz="2000" b="1" baseline="30000" dirty="0">
                          <a:solidFill>
                            <a:srgbClr val="394A52"/>
                          </a:solidFill>
                        </a:rPr>
                        <a:t>3</a:t>
                      </a:r>
                    </a:p>
                  </a:txBody>
                  <a:tcPr/>
                </a:tc>
                <a:tc rowSpan="2">
                  <a:txBody>
                    <a:bodyPr/>
                    <a:lstStyle/>
                    <a:p>
                      <a:pPr algn="ctr"/>
                      <a:endParaRPr lang="en-CA" sz="2000" b="1" dirty="0">
                        <a:solidFill>
                          <a:srgbClr val="394A52"/>
                        </a:solidFill>
                      </a:endParaRPr>
                    </a:p>
                  </a:txBody>
                  <a:tcPr>
                    <a:noFill/>
                  </a:tcPr>
                </a:tc>
                <a:tc>
                  <a:txBody>
                    <a:bodyPr/>
                    <a:lstStyle/>
                    <a:p>
                      <a:pPr algn="ctr"/>
                      <a:endParaRPr lang="en-CA" sz="2000" b="1" dirty="0">
                        <a:solidFill>
                          <a:srgbClr val="394A52"/>
                        </a:solidFill>
                      </a:endParaRPr>
                    </a:p>
                    <a:p>
                      <a:pPr algn="ctr"/>
                      <a:r>
                        <a:rPr lang="en-CA" sz="2000" b="1" dirty="0">
                          <a:solidFill>
                            <a:srgbClr val="394A52"/>
                          </a:solidFill>
                        </a:rPr>
                        <a:t>Average Annual</a:t>
                      </a:r>
                    </a:p>
                    <a:p>
                      <a:pPr algn="ctr"/>
                      <a:r>
                        <a:rPr lang="en-CA" sz="2000" b="1" dirty="0">
                          <a:solidFill>
                            <a:srgbClr val="394A52"/>
                          </a:solidFill>
                        </a:rPr>
                        <a:t>Production  </a:t>
                      </a:r>
                      <a:endParaRPr lang="en-CA" sz="2800" b="1" dirty="0">
                        <a:solidFill>
                          <a:srgbClr val="394A52"/>
                        </a:solidFill>
                      </a:endParaRPr>
                    </a:p>
                  </a:txBody>
                  <a:tcPr/>
                </a:tc>
                <a:tc rowSpan="2">
                  <a:txBody>
                    <a:bodyPr/>
                    <a:lstStyle/>
                    <a:p>
                      <a:pPr algn="ctr"/>
                      <a:endParaRPr lang="en-CA" sz="2000" b="1" dirty="0">
                        <a:solidFill>
                          <a:srgbClr val="394A52"/>
                        </a:solidFill>
                      </a:endParaRPr>
                    </a:p>
                  </a:txBody>
                  <a:tcPr>
                    <a:noFill/>
                  </a:tcPr>
                </a:tc>
                <a:tc>
                  <a:txBody>
                    <a:bodyPr/>
                    <a:lstStyle/>
                    <a:p>
                      <a:pPr marL="0" marR="0" lvl="0" indent="0" algn="ctr" defTabSz="2114550" rtl="0" eaLnBrk="1" fontAlgn="auto" latinLnBrk="0" hangingPunct="1">
                        <a:lnSpc>
                          <a:spcPct val="100000"/>
                        </a:lnSpc>
                        <a:spcBef>
                          <a:spcPts val="0"/>
                        </a:spcBef>
                        <a:spcAft>
                          <a:spcPts val="0"/>
                        </a:spcAft>
                        <a:buClrTx/>
                        <a:buSzTx/>
                        <a:buFontTx/>
                        <a:buNone/>
                        <a:tabLst/>
                        <a:defRPr/>
                      </a:pPr>
                      <a:endParaRPr lang="en-CA" sz="2000" b="1" dirty="0">
                        <a:solidFill>
                          <a:srgbClr val="394A52"/>
                        </a:solidFill>
                      </a:endParaRPr>
                    </a:p>
                    <a:p>
                      <a:pPr marL="0" marR="0" lvl="0" indent="0" algn="ctr" defTabSz="2114550" rtl="0" eaLnBrk="1" fontAlgn="auto" latinLnBrk="0" hangingPunct="1">
                        <a:lnSpc>
                          <a:spcPct val="100000"/>
                        </a:lnSpc>
                        <a:spcBef>
                          <a:spcPts val="0"/>
                        </a:spcBef>
                        <a:spcAft>
                          <a:spcPts val="0"/>
                        </a:spcAft>
                        <a:buClrTx/>
                        <a:buSzTx/>
                        <a:buFontTx/>
                        <a:buNone/>
                        <a:tabLst/>
                        <a:defRPr/>
                      </a:pPr>
                      <a:endParaRPr lang="en-CA" sz="2000" b="1" dirty="0">
                        <a:solidFill>
                          <a:srgbClr val="394A52"/>
                        </a:solidFill>
                      </a:endParaRPr>
                    </a:p>
                    <a:p>
                      <a:pPr marL="0" marR="0" lvl="0" indent="0" algn="ctr" defTabSz="2114550" rtl="0" eaLnBrk="1" fontAlgn="auto" latinLnBrk="0" hangingPunct="1">
                        <a:lnSpc>
                          <a:spcPct val="100000"/>
                        </a:lnSpc>
                        <a:spcBef>
                          <a:spcPts val="0"/>
                        </a:spcBef>
                        <a:spcAft>
                          <a:spcPts val="0"/>
                        </a:spcAft>
                        <a:buClrTx/>
                        <a:buSzTx/>
                        <a:buFontTx/>
                        <a:buNone/>
                        <a:tabLst/>
                        <a:defRPr/>
                      </a:pPr>
                      <a:r>
                        <a:rPr lang="en-CA" sz="2000" b="1" dirty="0">
                          <a:solidFill>
                            <a:srgbClr val="394A52"/>
                          </a:solidFill>
                        </a:rPr>
                        <a:t>AISC</a:t>
                      </a:r>
                      <a:r>
                        <a:rPr lang="en-CA" sz="2000" b="1" baseline="30000" dirty="0">
                          <a:solidFill>
                            <a:srgbClr val="394A52"/>
                          </a:solidFill>
                        </a:rPr>
                        <a:t>2</a:t>
                      </a:r>
                    </a:p>
                  </a:txBody>
                  <a:tcPr/>
                </a:tc>
                <a:tc rowSpan="2">
                  <a:txBody>
                    <a:bodyPr/>
                    <a:lstStyle/>
                    <a:p>
                      <a:pPr algn="ctr"/>
                      <a:endParaRPr lang="en-CA" sz="2000" b="1" dirty="0">
                        <a:solidFill>
                          <a:srgbClr val="394A52"/>
                        </a:solidFill>
                      </a:endParaRPr>
                    </a:p>
                  </a:txBody>
                  <a:tcPr>
                    <a:noFill/>
                  </a:tcPr>
                </a:tc>
                <a:tc>
                  <a:txBody>
                    <a:bodyPr/>
                    <a:lstStyle/>
                    <a:p>
                      <a:pPr algn="ctr"/>
                      <a:endParaRPr lang="en-CA" sz="2000" b="1" dirty="0">
                        <a:solidFill>
                          <a:srgbClr val="394A52"/>
                        </a:solidFill>
                      </a:endParaRPr>
                    </a:p>
                    <a:p>
                      <a:pPr algn="ctr"/>
                      <a:r>
                        <a:rPr lang="en-CA" sz="2000" b="1" dirty="0">
                          <a:solidFill>
                            <a:srgbClr val="394A52"/>
                          </a:solidFill>
                        </a:rPr>
                        <a:t>AISC Net of </a:t>
                      </a:r>
                    </a:p>
                    <a:p>
                      <a:pPr algn="ctr"/>
                      <a:r>
                        <a:rPr lang="en-CA" sz="2000" b="1" dirty="0">
                          <a:solidFill>
                            <a:srgbClr val="394A52"/>
                          </a:solidFill>
                        </a:rPr>
                        <a:t>Byproducts</a:t>
                      </a:r>
                    </a:p>
                  </a:txBody>
                  <a:tcPr/>
                </a:tc>
                <a:extLst>
                  <a:ext uri="{0D108BD9-81ED-4DB2-BD59-A6C34878D82A}">
                    <a16:rowId xmlns:a16="http://schemas.microsoft.com/office/drawing/2014/main" val="1873699875"/>
                  </a:ext>
                </a:extLst>
              </a:tr>
              <a:tr h="1188720">
                <a:tc>
                  <a:txBody>
                    <a:bodyPr/>
                    <a:lstStyle/>
                    <a:p>
                      <a:pPr algn="ctr"/>
                      <a:r>
                        <a:rPr lang="en-CA" sz="2400" b="1" dirty="0" err="1">
                          <a:solidFill>
                            <a:srgbClr val="293841"/>
                          </a:solidFill>
                        </a:rPr>
                        <a:t>PdEq</a:t>
                      </a:r>
                      <a:r>
                        <a:rPr lang="en-CA" sz="2400" b="1" dirty="0">
                          <a:solidFill>
                            <a:srgbClr val="293841"/>
                          </a:solidFill>
                        </a:rPr>
                        <a:t> 4.11M oz</a:t>
                      </a:r>
                    </a:p>
                    <a:p>
                      <a:pPr algn="ctr"/>
                      <a:r>
                        <a:rPr lang="en-CA" sz="2400" b="1" dirty="0" err="1">
                          <a:solidFill>
                            <a:srgbClr val="293841"/>
                          </a:solidFill>
                        </a:rPr>
                        <a:t>CuEq</a:t>
                      </a:r>
                      <a:r>
                        <a:rPr lang="en-CA" sz="2400" b="1" dirty="0">
                          <a:solidFill>
                            <a:srgbClr val="293841"/>
                          </a:solidFill>
                        </a:rPr>
                        <a:t> 1.57B lb</a:t>
                      </a:r>
                    </a:p>
                  </a:txBody>
                  <a:tcPr/>
                </a:tc>
                <a:tc vMerge="1">
                  <a:txBody>
                    <a:bodyPr/>
                    <a:lstStyle/>
                    <a:p>
                      <a:pPr algn="ctr"/>
                      <a:endParaRPr lang="en-CA" sz="2400" b="1">
                        <a:solidFill>
                          <a:srgbClr val="2E6C9A"/>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2E6C9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2400" b="1" dirty="0">
                          <a:solidFill>
                            <a:srgbClr val="293841"/>
                          </a:solidFill>
                        </a:rPr>
                        <a:t>Pd 168 </a:t>
                      </a:r>
                      <a:r>
                        <a:rPr lang="en-CA" sz="2400" b="1" dirty="0" err="1">
                          <a:solidFill>
                            <a:srgbClr val="293841"/>
                          </a:solidFill>
                        </a:rPr>
                        <a:t>koz</a:t>
                      </a:r>
                      <a:endParaRPr lang="en-CA" sz="2400" b="1" dirty="0">
                        <a:solidFill>
                          <a:srgbClr val="293841"/>
                        </a:solidFill>
                      </a:endParaRPr>
                    </a:p>
                    <a:p>
                      <a:pPr algn="ctr"/>
                      <a:r>
                        <a:rPr lang="en-CA" sz="2400" b="1" dirty="0">
                          <a:solidFill>
                            <a:srgbClr val="293841"/>
                          </a:solidFill>
                        </a:rPr>
                        <a:t>Cu 42 </a:t>
                      </a:r>
                      <a:r>
                        <a:rPr lang="en-CA" sz="2400" b="1" dirty="0" err="1">
                          <a:solidFill>
                            <a:srgbClr val="293841"/>
                          </a:solidFill>
                        </a:rPr>
                        <a:t>Mlbs</a:t>
                      </a:r>
                      <a:endParaRPr lang="en-CA" sz="2400" b="1" dirty="0">
                        <a:solidFill>
                          <a:srgbClr val="293841"/>
                        </a:solidFill>
                      </a:endParaRPr>
                    </a:p>
                    <a:p>
                      <a:pPr algn="ctr"/>
                      <a:endParaRPr lang="en-CA" sz="2400" b="1" dirty="0">
                        <a:solidFill>
                          <a:srgbClr val="293841"/>
                        </a:solidFill>
                      </a:endParaRPr>
                    </a:p>
                  </a:txBody>
                  <a:tcPr/>
                </a:tc>
                <a:tc vMerge="1">
                  <a:txBody>
                    <a:bodyPr/>
                    <a:lstStyle/>
                    <a:p>
                      <a:pPr algn="ctr"/>
                      <a:endParaRPr lang="en-CA" sz="2400" b="1">
                        <a:solidFill>
                          <a:srgbClr val="2E6C9A"/>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2E6C9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tabLst>
                          <a:tab pos="796925" algn="l"/>
                        </a:tabLst>
                      </a:pPr>
                      <a:r>
                        <a:rPr lang="en-CA" sz="2000" b="1" dirty="0">
                          <a:solidFill>
                            <a:srgbClr val="293841"/>
                          </a:solidFill>
                        </a:rPr>
                        <a:t>US$781/</a:t>
                      </a:r>
                      <a:r>
                        <a:rPr lang="en-CA" sz="2000" b="1" dirty="0" err="1">
                          <a:solidFill>
                            <a:srgbClr val="293841"/>
                          </a:solidFill>
                        </a:rPr>
                        <a:t>PdEq</a:t>
                      </a:r>
                      <a:r>
                        <a:rPr lang="en-CA" sz="2000" b="1" dirty="0">
                          <a:solidFill>
                            <a:srgbClr val="293841"/>
                          </a:solidFill>
                        </a:rPr>
                        <a:t> oz.</a:t>
                      </a:r>
                    </a:p>
                    <a:p>
                      <a:pPr algn="ctr"/>
                      <a:r>
                        <a:rPr lang="en-CA" sz="2000" b="1" dirty="0">
                          <a:solidFill>
                            <a:srgbClr val="293841"/>
                          </a:solidFill>
                        </a:rPr>
                        <a:t>US$2.05/</a:t>
                      </a:r>
                      <a:r>
                        <a:rPr lang="en-CA" sz="2000" b="1" dirty="0" err="1">
                          <a:solidFill>
                            <a:srgbClr val="293841"/>
                          </a:solidFill>
                        </a:rPr>
                        <a:t>CuEq</a:t>
                      </a:r>
                      <a:r>
                        <a:rPr lang="en-CA" sz="2000" b="1" dirty="0">
                          <a:solidFill>
                            <a:srgbClr val="293841"/>
                          </a:solidFill>
                        </a:rPr>
                        <a:t> lb.</a:t>
                      </a:r>
                    </a:p>
                    <a:p>
                      <a:pPr algn="ctr"/>
                      <a:endParaRPr lang="en-CA" sz="2400" b="1" dirty="0">
                        <a:solidFill>
                          <a:srgbClr val="293841"/>
                        </a:solidFill>
                      </a:endParaRPr>
                    </a:p>
                  </a:txBody>
                  <a:tcPr/>
                </a:tc>
                <a:tc vMerge="1">
                  <a:txBody>
                    <a:bodyPr/>
                    <a:lstStyle/>
                    <a:p>
                      <a:pPr algn="ctr"/>
                      <a:endParaRPr lang="en-CA" sz="2400" b="1">
                        <a:solidFill>
                          <a:srgbClr val="2E6C9A"/>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2E6C9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2400" b="1" dirty="0">
                          <a:solidFill>
                            <a:srgbClr val="293841"/>
                          </a:solidFill>
                        </a:rPr>
                        <a:t>US$103 /Pd oz</a:t>
                      </a:r>
                    </a:p>
                    <a:p>
                      <a:pPr algn="ctr"/>
                      <a:r>
                        <a:rPr lang="en-CA" sz="2400" b="1" dirty="0">
                          <a:solidFill>
                            <a:srgbClr val="293841"/>
                          </a:solidFill>
                        </a:rPr>
                        <a:t>US($1.72 /Cu lb)</a:t>
                      </a:r>
                    </a:p>
                  </a:txBody>
                  <a:tcPr/>
                </a:tc>
                <a:extLst>
                  <a:ext uri="{0D108BD9-81ED-4DB2-BD59-A6C34878D82A}">
                    <a16:rowId xmlns:a16="http://schemas.microsoft.com/office/drawing/2014/main" val="808845827"/>
                  </a:ext>
                </a:extLst>
              </a:tr>
            </a:tbl>
          </a:graphicData>
        </a:graphic>
      </p:graphicFrame>
      <p:sp>
        <p:nvSpPr>
          <p:cNvPr id="7" name="Title 1">
            <a:extLst>
              <a:ext uri="{FF2B5EF4-FFF2-40B4-BE49-F238E27FC236}">
                <a16:creationId xmlns:a16="http://schemas.microsoft.com/office/drawing/2014/main" id="{8E927A07-0098-2CB0-EA61-18F401A04490}"/>
              </a:ext>
            </a:extLst>
          </p:cNvPr>
          <p:cNvSpPr txBox="1">
            <a:spLocks/>
          </p:cNvSpPr>
          <p:nvPr/>
        </p:nvSpPr>
        <p:spPr>
          <a:xfrm>
            <a:off x="295931" y="212762"/>
            <a:ext cx="10515600" cy="65401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ct val="0"/>
              </a:spcBef>
              <a:buFontTx/>
              <a:buNone/>
              <a:defRPr sz="3200" b="0" kern="1200" cap="all" baseline="0">
                <a:solidFill>
                  <a:srgbClr val="5F8D32"/>
                </a:solidFill>
                <a:latin typeface="Aptos" panose="020B0004020202020204" pitchFamily="34" charset="0"/>
                <a:ea typeface="+mj-ea"/>
                <a:cs typeface="+mj-cs"/>
              </a:defRPr>
            </a:lvl1pPr>
          </a:lstStyle>
          <a:p>
            <a:r>
              <a:rPr lang="en-US" sz="2800" b="1" dirty="0">
                <a:latin typeface="+mj-lt"/>
              </a:rPr>
              <a:t>March 2025 Feasibility </a:t>
            </a:r>
            <a:r>
              <a:rPr lang="en-US" sz="2800" dirty="0">
                <a:latin typeface="+mj-lt"/>
              </a:rPr>
              <a:t>Study highlights ($CAD)</a:t>
            </a:r>
          </a:p>
        </p:txBody>
      </p:sp>
      <p:sp>
        <p:nvSpPr>
          <p:cNvPr id="2" name="Slide Number Placeholder 2">
            <a:extLst>
              <a:ext uri="{FF2B5EF4-FFF2-40B4-BE49-F238E27FC236}">
                <a16:creationId xmlns:a16="http://schemas.microsoft.com/office/drawing/2014/main" id="{CEFE5626-70FA-EAA3-1B86-027B1DB925F3}"/>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12</a:t>
            </a:fld>
            <a:endParaRPr lang="en-US" b="1" dirty="0">
              <a:solidFill>
                <a:srgbClr val="293841"/>
              </a:solidFill>
            </a:endParaRPr>
          </a:p>
        </p:txBody>
      </p:sp>
    </p:spTree>
    <p:extLst>
      <p:ext uri="{BB962C8B-B14F-4D97-AF65-F5344CB8AC3E}">
        <p14:creationId xmlns:p14="http://schemas.microsoft.com/office/powerpoint/2010/main" val="1505464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BBFCA-6851-6B5A-2B97-21EB610252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E817BA-5CFF-D630-CC39-A909DA993DA4}"/>
              </a:ext>
            </a:extLst>
          </p:cNvPr>
          <p:cNvSpPr>
            <a:spLocks noGrp="1"/>
          </p:cNvSpPr>
          <p:nvPr>
            <p:ph type="title"/>
          </p:nvPr>
        </p:nvSpPr>
        <p:spPr>
          <a:xfrm>
            <a:off x="346315" y="136524"/>
            <a:ext cx="10515600" cy="825627"/>
          </a:xfrm>
        </p:spPr>
        <p:txBody>
          <a:bodyPr>
            <a:normAutofit/>
          </a:bodyPr>
          <a:lstStyle/>
          <a:p>
            <a:pPr fontAlgn="base"/>
            <a:r>
              <a:rPr lang="en-US" sz="2800" b="1" dirty="0">
                <a:latin typeface="+mj-lt"/>
              </a:rPr>
              <a:t>Revenue &amp; EBITDA </a:t>
            </a:r>
            <a:r>
              <a:rPr lang="en-US" sz="2800" dirty="0">
                <a:latin typeface="+mj-lt"/>
              </a:rPr>
              <a:t>-- Feasibility &amp; Spot Metal Prices</a:t>
            </a:r>
          </a:p>
        </p:txBody>
      </p:sp>
      <p:sp>
        <p:nvSpPr>
          <p:cNvPr id="5" name="TextBox 4">
            <a:extLst>
              <a:ext uri="{FF2B5EF4-FFF2-40B4-BE49-F238E27FC236}">
                <a16:creationId xmlns:a16="http://schemas.microsoft.com/office/drawing/2014/main" id="{A26ED821-3897-D88E-7E3A-1477D5CE70EC}"/>
              </a:ext>
            </a:extLst>
          </p:cNvPr>
          <p:cNvSpPr txBox="1"/>
          <p:nvPr/>
        </p:nvSpPr>
        <p:spPr>
          <a:xfrm>
            <a:off x="475238" y="6411084"/>
            <a:ext cx="4321743" cy="254044"/>
          </a:xfrm>
          <a:prstGeom prst="rect">
            <a:avLst/>
          </a:prstGeom>
          <a:noFill/>
        </p:spPr>
        <p:txBody>
          <a:bodyPr wrap="square" rtlCol="0">
            <a:spAutoFit/>
          </a:bodyPr>
          <a:lstStyle/>
          <a:p>
            <a:r>
              <a:rPr lang="en-US" sz="1051" b="1" i="1" dirty="0">
                <a:solidFill>
                  <a:srgbClr val="293841"/>
                </a:solidFill>
              </a:rPr>
              <a:t>Spot Price Date: May 12, 2026</a:t>
            </a:r>
          </a:p>
        </p:txBody>
      </p:sp>
      <p:sp>
        <p:nvSpPr>
          <p:cNvPr id="6" name="Slide Number Placeholder 2">
            <a:extLst>
              <a:ext uri="{FF2B5EF4-FFF2-40B4-BE49-F238E27FC236}">
                <a16:creationId xmlns:a16="http://schemas.microsoft.com/office/drawing/2014/main" id="{A3D47670-06C9-C8A8-897F-0B5C5C01AFC8}"/>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13</a:t>
            </a:fld>
            <a:endParaRPr lang="en-US" b="1" dirty="0">
              <a:solidFill>
                <a:srgbClr val="293841"/>
              </a:solidFill>
            </a:endParaRPr>
          </a:p>
        </p:txBody>
      </p:sp>
      <p:pic>
        <p:nvPicPr>
          <p:cNvPr id="7" name="Picture 6">
            <a:extLst>
              <a:ext uri="{FF2B5EF4-FFF2-40B4-BE49-F238E27FC236}">
                <a16:creationId xmlns:a16="http://schemas.microsoft.com/office/drawing/2014/main" id="{23FA7CFA-BA25-2835-5424-3AFAC719B703}"/>
              </a:ext>
            </a:extLst>
          </p:cNvPr>
          <p:cNvPicPr>
            <a:picLocks noChangeAspect="1"/>
          </p:cNvPicPr>
          <p:nvPr/>
        </p:nvPicPr>
        <p:blipFill>
          <a:blip r:embed="rId2"/>
          <a:srcRect t="18595"/>
          <a:stretch>
            <a:fillRect/>
          </a:stretch>
        </p:blipFill>
        <p:spPr>
          <a:xfrm>
            <a:off x="341743" y="962151"/>
            <a:ext cx="11554326" cy="5260961"/>
          </a:xfrm>
          <a:prstGeom prst="rect">
            <a:avLst/>
          </a:prstGeom>
        </p:spPr>
      </p:pic>
    </p:spTree>
    <p:extLst>
      <p:ext uri="{BB962C8B-B14F-4D97-AF65-F5344CB8AC3E}">
        <p14:creationId xmlns:p14="http://schemas.microsoft.com/office/powerpoint/2010/main" val="1321226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599C4-BCC0-7917-9540-22537BEA1BF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E25DA06-6067-9E8C-A032-A7AB140A2B57}"/>
              </a:ext>
            </a:extLst>
          </p:cNvPr>
          <p:cNvSpPr>
            <a:spLocks noGrp="1"/>
          </p:cNvSpPr>
          <p:nvPr>
            <p:ph type="title"/>
          </p:nvPr>
        </p:nvSpPr>
        <p:spPr>
          <a:xfrm>
            <a:off x="271608" y="133512"/>
            <a:ext cx="10515600" cy="962049"/>
          </a:xfrm>
        </p:spPr>
        <p:txBody>
          <a:bodyPr>
            <a:normAutofit/>
          </a:bodyPr>
          <a:lstStyle/>
          <a:p>
            <a:pPr>
              <a:defRPr/>
            </a:pPr>
            <a:r>
              <a:rPr lang="en-CA" sz="2800" b="1" dirty="0">
                <a:latin typeface="+mj-lt"/>
                <a:cs typeface="Arial Narrow" charset="0"/>
              </a:rPr>
              <a:t>Advancing the Marathon </a:t>
            </a:r>
            <a:br>
              <a:rPr lang="en-CA" sz="2800" b="1" dirty="0">
                <a:latin typeface="+mj-lt"/>
                <a:cs typeface="Arial Narrow" charset="0"/>
              </a:rPr>
            </a:br>
            <a:r>
              <a:rPr lang="en-CA" sz="2600" dirty="0">
                <a:latin typeface="+mj-lt"/>
                <a:cs typeface="Arial Narrow" charset="0"/>
              </a:rPr>
              <a:t>Project towards production</a:t>
            </a:r>
          </a:p>
        </p:txBody>
      </p:sp>
      <p:sp>
        <p:nvSpPr>
          <p:cNvPr id="9" name="Slide Number Placeholder 2">
            <a:extLst>
              <a:ext uri="{FF2B5EF4-FFF2-40B4-BE49-F238E27FC236}">
                <a16:creationId xmlns:a16="http://schemas.microsoft.com/office/drawing/2014/main" id="{73EC8AEE-F2B7-2E9F-11EB-8FB16100CDB3}"/>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14</a:t>
            </a:fld>
            <a:endParaRPr lang="en-US" b="1" dirty="0">
              <a:solidFill>
                <a:srgbClr val="293841"/>
              </a:solidFill>
            </a:endParaRPr>
          </a:p>
        </p:txBody>
      </p:sp>
      <p:pic>
        <p:nvPicPr>
          <p:cNvPr id="3" name="Picture 2">
            <a:extLst>
              <a:ext uri="{FF2B5EF4-FFF2-40B4-BE49-F238E27FC236}">
                <a16:creationId xmlns:a16="http://schemas.microsoft.com/office/drawing/2014/main" id="{429FF8BC-B816-497D-9A3B-556FFF101715}"/>
              </a:ext>
            </a:extLst>
          </p:cNvPr>
          <p:cNvPicPr>
            <a:picLocks noChangeAspect="1"/>
          </p:cNvPicPr>
          <p:nvPr/>
        </p:nvPicPr>
        <p:blipFill>
          <a:blip r:embed="rId2"/>
          <a:stretch>
            <a:fillRect/>
          </a:stretch>
        </p:blipFill>
        <p:spPr>
          <a:xfrm>
            <a:off x="271608" y="964884"/>
            <a:ext cx="11372850" cy="5522150"/>
          </a:xfrm>
          <a:prstGeom prst="rect">
            <a:avLst/>
          </a:prstGeom>
        </p:spPr>
      </p:pic>
    </p:spTree>
    <p:extLst>
      <p:ext uri="{BB962C8B-B14F-4D97-AF65-F5344CB8AC3E}">
        <p14:creationId xmlns:p14="http://schemas.microsoft.com/office/powerpoint/2010/main" val="471572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94700-4F27-A755-B499-A27B3070EF7A}"/>
              </a:ext>
            </a:extLst>
          </p:cNvPr>
          <p:cNvSpPr>
            <a:spLocks noGrp="1"/>
          </p:cNvSpPr>
          <p:nvPr>
            <p:ph type="title"/>
          </p:nvPr>
        </p:nvSpPr>
        <p:spPr>
          <a:xfrm>
            <a:off x="193915" y="136517"/>
            <a:ext cx="10515600" cy="861124"/>
          </a:xfrm>
        </p:spPr>
        <p:txBody>
          <a:bodyPr/>
          <a:lstStyle/>
          <a:p>
            <a:r>
              <a:rPr lang="en-US" b="1" dirty="0"/>
              <a:t>Sources of funding</a:t>
            </a:r>
            <a:endParaRPr lang="en-US" dirty="0"/>
          </a:p>
        </p:txBody>
      </p:sp>
      <p:pic>
        <p:nvPicPr>
          <p:cNvPr id="8" name="Picture 7">
            <a:extLst>
              <a:ext uri="{FF2B5EF4-FFF2-40B4-BE49-F238E27FC236}">
                <a16:creationId xmlns:a16="http://schemas.microsoft.com/office/drawing/2014/main" id="{0FC4233D-93DD-A441-6AE8-687486E06458}"/>
              </a:ext>
            </a:extLst>
          </p:cNvPr>
          <p:cNvPicPr>
            <a:picLocks noChangeAspect="1"/>
          </p:cNvPicPr>
          <p:nvPr/>
        </p:nvPicPr>
        <p:blipFill>
          <a:blip r:embed="rId2"/>
          <a:srcRect l="1565" t="18333" r="1224"/>
          <a:stretch>
            <a:fillRect/>
          </a:stretch>
        </p:blipFill>
        <p:spPr>
          <a:xfrm>
            <a:off x="193915" y="1030370"/>
            <a:ext cx="11264660" cy="5325988"/>
          </a:xfrm>
          <a:prstGeom prst="rect">
            <a:avLst/>
          </a:prstGeom>
        </p:spPr>
      </p:pic>
      <p:sp>
        <p:nvSpPr>
          <p:cNvPr id="3" name="Slide Number Placeholder 2">
            <a:extLst>
              <a:ext uri="{FF2B5EF4-FFF2-40B4-BE49-F238E27FC236}">
                <a16:creationId xmlns:a16="http://schemas.microsoft.com/office/drawing/2014/main" id="{72CF7EBE-CCA2-1034-9FC4-44E27826F83C}"/>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15</a:t>
            </a:fld>
            <a:endParaRPr lang="en-US" b="1" dirty="0">
              <a:solidFill>
                <a:srgbClr val="293841"/>
              </a:solidFill>
            </a:endParaRPr>
          </a:p>
        </p:txBody>
      </p:sp>
    </p:spTree>
    <p:extLst>
      <p:ext uri="{BB962C8B-B14F-4D97-AF65-F5344CB8AC3E}">
        <p14:creationId xmlns:p14="http://schemas.microsoft.com/office/powerpoint/2010/main" val="1035704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BE165AB7-D4C5-3067-0A46-DF91582B41D3}"/>
              </a:ext>
            </a:extLst>
          </p:cNvPr>
          <p:cNvGraphicFramePr>
            <a:graphicFrameLocks/>
          </p:cNvGraphicFramePr>
          <p:nvPr>
            <p:extLst>
              <p:ext uri="{D42A27DB-BD31-4B8C-83A1-F6EECF244321}">
                <p14:modId xmlns:p14="http://schemas.microsoft.com/office/powerpoint/2010/main" val="3343094602"/>
              </p:ext>
            </p:extLst>
          </p:nvPr>
        </p:nvGraphicFramePr>
        <p:xfrm>
          <a:off x="380999" y="986079"/>
          <a:ext cx="10986307" cy="396515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6">
            <a:extLst>
              <a:ext uri="{FF2B5EF4-FFF2-40B4-BE49-F238E27FC236}">
                <a16:creationId xmlns:a16="http://schemas.microsoft.com/office/drawing/2014/main" id="{EB0EA9E8-C43D-88AE-B630-2357F696C6CC}"/>
              </a:ext>
            </a:extLst>
          </p:cNvPr>
          <p:cNvSpPr txBox="1">
            <a:spLocks/>
          </p:cNvSpPr>
          <p:nvPr/>
        </p:nvSpPr>
        <p:spPr>
          <a:xfrm>
            <a:off x="302523" y="6031864"/>
            <a:ext cx="9119914" cy="4304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CA" sz="800" b="1" i="1" dirty="0">
                <a:solidFill>
                  <a:srgbClr val="293841"/>
                </a:solidFill>
              </a:rPr>
              <a:t>Source: Company Filings, Capital IQ</a:t>
            </a:r>
          </a:p>
          <a:p>
            <a:pPr marL="0" indent="0">
              <a:spcBef>
                <a:spcPts val="0"/>
              </a:spcBef>
              <a:spcAft>
                <a:spcPts val="600"/>
              </a:spcAft>
              <a:buNone/>
            </a:pPr>
            <a:r>
              <a:rPr lang="en-CA" sz="800" b="1" i="1" dirty="0">
                <a:solidFill>
                  <a:srgbClr val="293841"/>
                </a:solidFill>
              </a:rPr>
              <a:t>Note: P/NAV is based on street consensus estimates</a:t>
            </a:r>
          </a:p>
          <a:p>
            <a:pPr marL="0" indent="0">
              <a:buNone/>
            </a:pPr>
            <a:endParaRPr lang="en-CA" sz="800" b="1" i="1" dirty="0">
              <a:solidFill>
                <a:srgbClr val="293841"/>
              </a:solidFill>
            </a:endParaRPr>
          </a:p>
        </p:txBody>
      </p:sp>
      <p:sp>
        <p:nvSpPr>
          <p:cNvPr id="11" name="Text Placeholder 7">
            <a:extLst>
              <a:ext uri="{FF2B5EF4-FFF2-40B4-BE49-F238E27FC236}">
                <a16:creationId xmlns:a16="http://schemas.microsoft.com/office/drawing/2014/main" id="{752AEF7A-88FD-AA6C-4645-5FD775C13BEC}"/>
              </a:ext>
            </a:extLst>
          </p:cNvPr>
          <p:cNvSpPr txBox="1">
            <a:spLocks/>
          </p:cNvSpPr>
          <p:nvPr/>
        </p:nvSpPr>
        <p:spPr>
          <a:xfrm>
            <a:off x="4835783" y="5892870"/>
            <a:ext cx="9119914" cy="102251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dirty="0"/>
          </a:p>
        </p:txBody>
      </p:sp>
      <p:grpSp>
        <p:nvGrpSpPr>
          <p:cNvPr id="12" name="Group 11">
            <a:extLst>
              <a:ext uri="{FF2B5EF4-FFF2-40B4-BE49-F238E27FC236}">
                <a16:creationId xmlns:a16="http://schemas.microsoft.com/office/drawing/2014/main" id="{5C803440-B0FC-C8B4-001A-1845C93324BF}"/>
              </a:ext>
            </a:extLst>
          </p:cNvPr>
          <p:cNvGrpSpPr/>
          <p:nvPr/>
        </p:nvGrpSpPr>
        <p:grpSpPr>
          <a:xfrm>
            <a:off x="271023" y="760066"/>
            <a:ext cx="10991766" cy="231314"/>
            <a:chOff x="4436268" y="3060512"/>
            <a:chExt cx="4793456" cy="272437"/>
          </a:xfrm>
        </p:grpSpPr>
        <p:sp>
          <p:nvSpPr>
            <p:cNvPr id="13" name="Rectangle 12">
              <a:extLst>
                <a:ext uri="{FF2B5EF4-FFF2-40B4-BE49-F238E27FC236}">
                  <a16:creationId xmlns:a16="http://schemas.microsoft.com/office/drawing/2014/main" id="{DC9ED968-84E6-ED08-DE69-0EFEA46018FE}"/>
                </a:ext>
              </a:extLst>
            </p:cNvPr>
            <p:cNvSpPr/>
            <p:nvPr/>
          </p:nvSpPr>
          <p:spPr>
            <a:xfrm>
              <a:off x="4438648" y="3060512"/>
              <a:ext cx="4791076" cy="268988"/>
            </a:xfrm>
            <a:prstGeom prst="rect">
              <a:avLst/>
            </a:prstGeom>
            <a:solidFill>
              <a:srgbClr val="394A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Nirmala UI" panose="020B0502040204020203" pitchFamily="34" charset="0"/>
                  <a:cs typeface="Nirmala UI" panose="020B0502040204020203" pitchFamily="34" charset="0"/>
                </a:rPr>
                <a:t>Development Stage Comparables | P/NAV</a:t>
              </a:r>
            </a:p>
          </p:txBody>
        </p:sp>
        <p:cxnSp>
          <p:nvCxnSpPr>
            <p:cNvPr id="14" name="Straight Connector 13">
              <a:extLst>
                <a:ext uri="{FF2B5EF4-FFF2-40B4-BE49-F238E27FC236}">
                  <a16:creationId xmlns:a16="http://schemas.microsoft.com/office/drawing/2014/main" id="{B8DDF6B3-99DE-9894-BCC2-63B531094645}"/>
                </a:ext>
              </a:extLst>
            </p:cNvPr>
            <p:cNvCxnSpPr>
              <a:cxnSpLocks/>
            </p:cNvCxnSpPr>
            <p:nvPr/>
          </p:nvCxnSpPr>
          <p:spPr>
            <a:xfrm>
              <a:off x="4436268" y="3332949"/>
              <a:ext cx="4791075" cy="0"/>
            </a:xfrm>
            <a:prstGeom prst="line">
              <a:avLst/>
            </a:prstGeom>
            <a:ln w="15875">
              <a:solidFill>
                <a:srgbClr val="5F8D32"/>
              </a:solidFill>
            </a:ln>
          </p:spPr>
          <p:style>
            <a:lnRef idx="1">
              <a:schemeClr val="accent1"/>
            </a:lnRef>
            <a:fillRef idx="0">
              <a:schemeClr val="accent1"/>
            </a:fillRef>
            <a:effectRef idx="0">
              <a:schemeClr val="accent1"/>
            </a:effectRef>
            <a:fontRef idx="minor">
              <a:schemeClr val="tx1"/>
            </a:fontRef>
          </p:style>
        </p:cxnSp>
      </p:grpSp>
      <p:graphicFrame>
        <p:nvGraphicFramePr>
          <p:cNvPr id="15" name="Table 14">
            <a:extLst>
              <a:ext uri="{FF2B5EF4-FFF2-40B4-BE49-F238E27FC236}">
                <a16:creationId xmlns:a16="http://schemas.microsoft.com/office/drawing/2014/main" id="{B0BFBB2B-B71D-1D64-2474-2F3E7AB3E006}"/>
              </a:ext>
            </a:extLst>
          </p:cNvPr>
          <p:cNvGraphicFramePr>
            <a:graphicFrameLocks noGrp="1"/>
          </p:cNvGraphicFramePr>
          <p:nvPr>
            <p:extLst>
              <p:ext uri="{D42A27DB-BD31-4B8C-83A1-F6EECF244321}">
                <p14:modId xmlns:p14="http://schemas.microsoft.com/office/powerpoint/2010/main" val="1168424798"/>
              </p:ext>
            </p:extLst>
          </p:nvPr>
        </p:nvGraphicFramePr>
        <p:xfrm>
          <a:off x="174621" y="4541395"/>
          <a:ext cx="11184570" cy="1269757"/>
        </p:xfrm>
        <a:graphic>
          <a:graphicData uri="http://schemas.openxmlformats.org/drawingml/2006/table">
            <a:tbl>
              <a:tblPr firstRow="1" bandRow="1">
                <a:tableStyleId>{5C22544A-7EE6-4342-B048-85BDC9FD1C3A}</a:tableStyleId>
              </a:tblPr>
              <a:tblGrid>
                <a:gridCol w="1069024">
                  <a:extLst>
                    <a:ext uri="{9D8B030D-6E8A-4147-A177-3AD203B41FA5}">
                      <a16:colId xmlns:a16="http://schemas.microsoft.com/office/drawing/2014/main" val="2472137457"/>
                    </a:ext>
                  </a:extLst>
                </a:gridCol>
                <a:gridCol w="722539">
                  <a:extLst>
                    <a:ext uri="{9D8B030D-6E8A-4147-A177-3AD203B41FA5}">
                      <a16:colId xmlns:a16="http://schemas.microsoft.com/office/drawing/2014/main" val="2124749227"/>
                    </a:ext>
                  </a:extLst>
                </a:gridCol>
                <a:gridCol w="722539">
                  <a:extLst>
                    <a:ext uri="{9D8B030D-6E8A-4147-A177-3AD203B41FA5}">
                      <a16:colId xmlns:a16="http://schemas.microsoft.com/office/drawing/2014/main" val="620642276"/>
                    </a:ext>
                  </a:extLst>
                </a:gridCol>
                <a:gridCol w="722539">
                  <a:extLst>
                    <a:ext uri="{9D8B030D-6E8A-4147-A177-3AD203B41FA5}">
                      <a16:colId xmlns:a16="http://schemas.microsoft.com/office/drawing/2014/main" val="3637607565"/>
                    </a:ext>
                  </a:extLst>
                </a:gridCol>
                <a:gridCol w="722539">
                  <a:extLst>
                    <a:ext uri="{9D8B030D-6E8A-4147-A177-3AD203B41FA5}">
                      <a16:colId xmlns:a16="http://schemas.microsoft.com/office/drawing/2014/main" val="136191110"/>
                    </a:ext>
                  </a:extLst>
                </a:gridCol>
                <a:gridCol w="722539">
                  <a:extLst>
                    <a:ext uri="{9D8B030D-6E8A-4147-A177-3AD203B41FA5}">
                      <a16:colId xmlns:a16="http://schemas.microsoft.com/office/drawing/2014/main" val="4272531933"/>
                    </a:ext>
                  </a:extLst>
                </a:gridCol>
                <a:gridCol w="722539">
                  <a:extLst>
                    <a:ext uri="{9D8B030D-6E8A-4147-A177-3AD203B41FA5}">
                      <a16:colId xmlns:a16="http://schemas.microsoft.com/office/drawing/2014/main" val="3173390048"/>
                    </a:ext>
                  </a:extLst>
                </a:gridCol>
                <a:gridCol w="722539">
                  <a:extLst>
                    <a:ext uri="{9D8B030D-6E8A-4147-A177-3AD203B41FA5}">
                      <a16:colId xmlns:a16="http://schemas.microsoft.com/office/drawing/2014/main" val="3083284547"/>
                    </a:ext>
                  </a:extLst>
                </a:gridCol>
                <a:gridCol w="722539">
                  <a:extLst>
                    <a:ext uri="{9D8B030D-6E8A-4147-A177-3AD203B41FA5}">
                      <a16:colId xmlns:a16="http://schemas.microsoft.com/office/drawing/2014/main" val="2190588591"/>
                    </a:ext>
                  </a:extLst>
                </a:gridCol>
                <a:gridCol w="722539">
                  <a:extLst>
                    <a:ext uri="{9D8B030D-6E8A-4147-A177-3AD203B41FA5}">
                      <a16:colId xmlns:a16="http://schemas.microsoft.com/office/drawing/2014/main" val="3134646041"/>
                    </a:ext>
                  </a:extLst>
                </a:gridCol>
                <a:gridCol w="722539">
                  <a:extLst>
                    <a:ext uri="{9D8B030D-6E8A-4147-A177-3AD203B41FA5}">
                      <a16:colId xmlns:a16="http://schemas.microsoft.com/office/drawing/2014/main" val="638713941"/>
                    </a:ext>
                  </a:extLst>
                </a:gridCol>
                <a:gridCol w="722539">
                  <a:extLst>
                    <a:ext uri="{9D8B030D-6E8A-4147-A177-3AD203B41FA5}">
                      <a16:colId xmlns:a16="http://schemas.microsoft.com/office/drawing/2014/main" val="488214519"/>
                    </a:ext>
                  </a:extLst>
                </a:gridCol>
                <a:gridCol w="722539">
                  <a:extLst>
                    <a:ext uri="{9D8B030D-6E8A-4147-A177-3AD203B41FA5}">
                      <a16:colId xmlns:a16="http://schemas.microsoft.com/office/drawing/2014/main" val="3455824506"/>
                    </a:ext>
                  </a:extLst>
                </a:gridCol>
                <a:gridCol w="722539">
                  <a:extLst>
                    <a:ext uri="{9D8B030D-6E8A-4147-A177-3AD203B41FA5}">
                      <a16:colId xmlns:a16="http://schemas.microsoft.com/office/drawing/2014/main" val="2049027126"/>
                    </a:ext>
                  </a:extLst>
                </a:gridCol>
                <a:gridCol w="722539">
                  <a:extLst>
                    <a:ext uri="{9D8B030D-6E8A-4147-A177-3AD203B41FA5}">
                      <a16:colId xmlns:a16="http://schemas.microsoft.com/office/drawing/2014/main" val="2461178988"/>
                    </a:ext>
                  </a:extLst>
                </a:gridCol>
              </a:tblGrid>
              <a:tr h="293982">
                <a:tc>
                  <a:txBody>
                    <a:bodyPr/>
                    <a:lstStyle/>
                    <a:p>
                      <a:pPr algn="r"/>
                      <a:r>
                        <a:rPr lang="en-CA" sz="700" b="1" dirty="0">
                          <a:solidFill>
                            <a:schemeClr val="tx1"/>
                          </a:solidFill>
                          <a:latin typeface="+mn-lt"/>
                        </a:rPr>
                        <a:t>Jurisdiction:</a:t>
                      </a:r>
                    </a:p>
                  </a:txBody>
                  <a:tcPr anchor="ctr">
                    <a:lnL w="12700" cap="flat" cmpd="sng" algn="ctr">
                      <a:noFill/>
                      <a:prstDash val="solid"/>
                      <a:round/>
                      <a:headEnd type="none" w="med" len="med"/>
                      <a:tailEnd type="none" w="med" len="med"/>
                    </a:lnL>
                    <a:lnR w="6350" cap="flat" cmpd="sng" algn="ctr">
                      <a:solidFill>
                        <a:schemeClr val="accent1"/>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814610"/>
                  </a:ext>
                </a:extLst>
              </a:tr>
              <a:tr h="343239">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CA" sz="700" b="1" dirty="0">
                          <a:solidFill>
                            <a:schemeClr val="tx1"/>
                          </a:solidFill>
                          <a:latin typeface="+mn-lt"/>
                        </a:rPr>
                        <a:t>Tier 1 Jurisdiction:</a:t>
                      </a:r>
                    </a:p>
                  </a:txBody>
                  <a:tcPr anchor="ctr">
                    <a:lnL w="12700" cap="flat" cmpd="sng" algn="ctr">
                      <a:noFill/>
                      <a:prstDash val="solid"/>
                      <a:round/>
                      <a:headEnd type="none" w="med" len="med"/>
                      <a:tailEnd type="none" w="med" len="med"/>
                    </a:lnL>
                    <a:lnR w="6350" cap="flat" cmpd="sng" algn="ctr">
                      <a:solidFill>
                        <a:schemeClr val="accent1"/>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7560434"/>
                  </a:ext>
                </a:extLst>
              </a:tr>
              <a:tr h="343239">
                <a:tc>
                  <a:txBody>
                    <a:bodyPr/>
                    <a:lstStyle/>
                    <a:p>
                      <a:pPr algn="r"/>
                      <a:r>
                        <a:rPr lang="en-CA" sz="700" b="1" dirty="0">
                          <a:solidFill>
                            <a:schemeClr val="tx1"/>
                          </a:solidFill>
                          <a:latin typeface="+mn-lt"/>
                        </a:rPr>
                        <a:t>Feasibility </a:t>
                      </a:r>
                    </a:p>
                    <a:p>
                      <a:pPr algn="r"/>
                      <a:r>
                        <a:rPr lang="en-CA" sz="700" b="1" dirty="0">
                          <a:solidFill>
                            <a:schemeClr val="tx1"/>
                          </a:solidFill>
                          <a:latin typeface="+mn-lt"/>
                        </a:rPr>
                        <a:t>Study:</a:t>
                      </a:r>
                    </a:p>
                  </a:txBody>
                  <a:tcPr anchor="ctr">
                    <a:lnL w="12700" cap="flat" cmpd="sng" algn="ctr">
                      <a:noFill/>
                      <a:prstDash val="solid"/>
                      <a:round/>
                      <a:headEnd type="none" w="med" len="med"/>
                      <a:tailEnd type="none" w="med" len="med"/>
                    </a:lnL>
                    <a:lnR w="6350" cap="flat" cmpd="sng" algn="ctr">
                      <a:solidFill>
                        <a:schemeClr val="accent1"/>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7784296"/>
                  </a:ext>
                </a:extLst>
              </a:tr>
              <a:tr h="289297">
                <a:tc>
                  <a:txBody>
                    <a:bodyPr/>
                    <a:lstStyle/>
                    <a:p>
                      <a:pPr algn="r"/>
                      <a:r>
                        <a:rPr lang="en-CA" sz="700" b="1" dirty="0">
                          <a:solidFill>
                            <a:schemeClr val="tx1"/>
                          </a:solidFill>
                          <a:latin typeface="+mn-lt"/>
                        </a:rPr>
                        <a:t>EA/Permitting:</a:t>
                      </a:r>
                    </a:p>
                  </a:txBody>
                  <a:tcPr anchor="ctr">
                    <a:lnL w="12700" cap="flat" cmpd="sng" algn="ctr">
                      <a:noFill/>
                      <a:prstDash val="solid"/>
                      <a:round/>
                      <a:headEnd type="none" w="med" len="med"/>
                      <a:tailEnd type="none" w="med" len="med"/>
                    </a:lnL>
                    <a:lnR w="6350" cap="flat" cmpd="sng" algn="ctr">
                      <a:solidFill>
                        <a:schemeClr val="accent1"/>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Nirmala UI"/>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Nirmala UI"/>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5799903"/>
                  </a:ext>
                </a:extLst>
              </a:tr>
            </a:tbl>
          </a:graphicData>
        </a:graphic>
      </p:graphicFrame>
      <p:pic>
        <p:nvPicPr>
          <p:cNvPr id="16" name="Picture 2" descr="Canada - Wikipedia">
            <a:extLst>
              <a:ext uri="{FF2B5EF4-FFF2-40B4-BE49-F238E27FC236}">
                <a16:creationId xmlns:a16="http://schemas.microsoft.com/office/drawing/2014/main" id="{2B864EE1-F7B9-7E47-A8F6-669B44841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524" y="4578630"/>
            <a:ext cx="241303" cy="1206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Usa Flags Clipart PNG Images, Usa Flag Vector Illustration, Com Con, Flag,  American PNG Image For Free Download">
            <a:extLst>
              <a:ext uri="{FF2B5EF4-FFF2-40B4-BE49-F238E27FC236}">
                <a16:creationId xmlns:a16="http://schemas.microsoft.com/office/drawing/2014/main" id="{0DC573FF-88EF-1E12-093C-A58C96214E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56" t="27111" r="7333" b="27112"/>
          <a:stretch/>
        </p:blipFill>
        <p:spPr bwMode="auto">
          <a:xfrm>
            <a:off x="2175670" y="4644263"/>
            <a:ext cx="274528" cy="1476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hile - Wikipedia">
            <a:extLst>
              <a:ext uri="{FF2B5EF4-FFF2-40B4-BE49-F238E27FC236}">
                <a16:creationId xmlns:a16="http://schemas.microsoft.com/office/drawing/2014/main" id="{1B235EB3-EF76-0721-1531-E160F75E32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1003" y="4637219"/>
            <a:ext cx="247929" cy="1654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anada - Wikipedia">
            <a:extLst>
              <a:ext uri="{FF2B5EF4-FFF2-40B4-BE49-F238E27FC236}">
                <a16:creationId xmlns:a16="http://schemas.microsoft.com/office/drawing/2014/main" id="{BF4A2C8E-027D-7BA4-0CBB-9B0C73F7C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6515" y="4635529"/>
            <a:ext cx="335698" cy="1678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hile - Wikipedia">
            <a:extLst>
              <a:ext uri="{FF2B5EF4-FFF2-40B4-BE49-F238E27FC236}">
                <a16:creationId xmlns:a16="http://schemas.microsoft.com/office/drawing/2014/main" id="{A6AABFDA-D88C-EEFB-28BF-C202877E80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496" y="4632457"/>
            <a:ext cx="247929" cy="16549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anada - Wikipedia">
            <a:extLst>
              <a:ext uri="{FF2B5EF4-FFF2-40B4-BE49-F238E27FC236}">
                <a16:creationId xmlns:a16="http://schemas.microsoft.com/office/drawing/2014/main" id="{454206F5-AFC1-F652-695E-105DAC70C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7011" y="4631258"/>
            <a:ext cx="335698" cy="1678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Usa Flags Clipart PNG Images, Usa Flag Vector Illustration, Com Con, Flag,  American PNG Image For Free Download">
            <a:extLst>
              <a:ext uri="{FF2B5EF4-FFF2-40B4-BE49-F238E27FC236}">
                <a16:creationId xmlns:a16="http://schemas.microsoft.com/office/drawing/2014/main" id="{67EEE66D-E52F-FE0D-9579-82EC3E54E1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56" t="27111" r="7333" b="27112"/>
          <a:stretch/>
        </p:blipFill>
        <p:spPr bwMode="auto">
          <a:xfrm>
            <a:off x="10128987" y="4651934"/>
            <a:ext cx="274528" cy="1476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nada - Wikipedia">
            <a:extLst>
              <a:ext uri="{FF2B5EF4-FFF2-40B4-BE49-F238E27FC236}">
                <a16:creationId xmlns:a16="http://schemas.microsoft.com/office/drawing/2014/main" id="{7AC74707-6F3B-8762-7922-3809A502A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2110" y="4635529"/>
            <a:ext cx="335698" cy="1678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Usa Flags Clipart PNG Images, Usa Flag Vector Illustration, Com Con, Flag,  American PNG Image For Free Download">
            <a:extLst>
              <a:ext uri="{FF2B5EF4-FFF2-40B4-BE49-F238E27FC236}">
                <a16:creationId xmlns:a16="http://schemas.microsoft.com/office/drawing/2014/main" id="{D7E746CF-0CB2-9F95-B571-3791E35058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56" t="27111" r="7333" b="27112"/>
          <a:stretch/>
        </p:blipFill>
        <p:spPr bwMode="auto">
          <a:xfrm>
            <a:off x="5823848" y="4724677"/>
            <a:ext cx="224319" cy="12065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E06139F7-9EAE-FABB-7876-A5211215932F}"/>
              </a:ext>
            </a:extLst>
          </p:cNvPr>
          <p:cNvSpPr/>
          <p:nvPr/>
        </p:nvSpPr>
        <p:spPr>
          <a:xfrm>
            <a:off x="10637780" y="3054270"/>
            <a:ext cx="720504" cy="2799683"/>
          </a:xfrm>
          <a:prstGeom prst="rect">
            <a:avLst/>
          </a:prstGeom>
          <a:noFill/>
          <a:ln w="6350">
            <a:solidFill>
              <a:srgbClr val="4D772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6" name="Picture 6" descr="Usa Flags Clipart PNG Images, Usa Flag Vector Illustration, Com Con, Flag,  American PNG Image For Free Download">
            <a:extLst>
              <a:ext uri="{FF2B5EF4-FFF2-40B4-BE49-F238E27FC236}">
                <a16:creationId xmlns:a16="http://schemas.microsoft.com/office/drawing/2014/main" id="{BFF8BCAD-EA67-76B7-EA2C-A5D6D2D83E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56" t="27111" r="7333" b="27112"/>
          <a:stretch/>
        </p:blipFill>
        <p:spPr bwMode="auto">
          <a:xfrm>
            <a:off x="4350603" y="4651480"/>
            <a:ext cx="274528" cy="1476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anada - Wikipedia">
            <a:extLst>
              <a:ext uri="{FF2B5EF4-FFF2-40B4-BE49-F238E27FC236}">
                <a16:creationId xmlns:a16="http://schemas.microsoft.com/office/drawing/2014/main" id="{667265E4-FC47-4A12-92D3-0A0F30FC8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0015" y="4635529"/>
            <a:ext cx="335698" cy="1678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anada - Wikipedia">
            <a:extLst>
              <a:ext uri="{FF2B5EF4-FFF2-40B4-BE49-F238E27FC236}">
                <a16:creationId xmlns:a16="http://schemas.microsoft.com/office/drawing/2014/main" id="{49D0CCFB-C2E4-A055-0B5A-AF117E3DA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208" y="4631258"/>
            <a:ext cx="335698" cy="16784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Usa Flags Clipart PNG Images, Usa Flag Vector Illustration, Com Con, Flag,  American PNG Image For Free Download">
            <a:extLst>
              <a:ext uri="{FF2B5EF4-FFF2-40B4-BE49-F238E27FC236}">
                <a16:creationId xmlns:a16="http://schemas.microsoft.com/office/drawing/2014/main" id="{36B9FB4F-C62A-E077-3BE3-69B3044692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56" t="27111" r="7333" b="27112"/>
          <a:stretch/>
        </p:blipFill>
        <p:spPr bwMode="auto">
          <a:xfrm>
            <a:off x="3626300" y="4644263"/>
            <a:ext cx="274528" cy="1476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Usa Flags Clipart PNG Images, Usa Flag Vector Illustration, Com Con, Flag,  American PNG Image For Free Download">
            <a:extLst>
              <a:ext uri="{FF2B5EF4-FFF2-40B4-BE49-F238E27FC236}">
                <a16:creationId xmlns:a16="http://schemas.microsoft.com/office/drawing/2014/main" id="{1A0ECF51-A899-E212-DCAD-67B9A52DDA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56" t="27111" r="7333" b="27112"/>
          <a:stretch/>
        </p:blipFill>
        <p:spPr bwMode="auto">
          <a:xfrm>
            <a:off x="2904007" y="4644263"/>
            <a:ext cx="274528" cy="14765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778411B8-CD38-9FAF-4FC2-7E5790FB7B80}"/>
              </a:ext>
            </a:extLst>
          </p:cNvPr>
          <p:cNvPicPr>
            <a:picLocks noChangeAspect="1"/>
          </p:cNvPicPr>
          <p:nvPr/>
        </p:nvPicPr>
        <p:blipFill>
          <a:blip r:embed="rId6"/>
          <a:stretch>
            <a:fillRect/>
          </a:stretch>
        </p:blipFill>
        <p:spPr>
          <a:xfrm>
            <a:off x="10105838" y="2785411"/>
            <a:ext cx="1784387" cy="193359"/>
          </a:xfrm>
          <a:prstGeom prst="rect">
            <a:avLst/>
          </a:prstGeom>
        </p:spPr>
      </p:pic>
      <p:pic>
        <p:nvPicPr>
          <p:cNvPr id="32" name="Picture 6" descr="Usa Flags Clipart PNG Images, Usa Flag Vector Illustration, Com Con, Flag,  American PNG Image For Free Download">
            <a:extLst>
              <a:ext uri="{FF2B5EF4-FFF2-40B4-BE49-F238E27FC236}">
                <a16:creationId xmlns:a16="http://schemas.microsoft.com/office/drawing/2014/main" id="{CE4E0E6E-74FF-DF93-3973-34D79BCCE7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56" t="27111" r="7333" b="27112"/>
          <a:stretch/>
        </p:blipFill>
        <p:spPr bwMode="auto">
          <a:xfrm>
            <a:off x="8687191" y="4644263"/>
            <a:ext cx="274528" cy="147657"/>
          </a:xfrm>
          <a:prstGeom prst="rect">
            <a:avLst/>
          </a:prstGeom>
          <a:noFill/>
          <a:extLst>
            <a:ext uri="{909E8E84-426E-40DD-AFC4-6F175D3DCCD1}">
              <a14:hiddenFill xmlns:a14="http://schemas.microsoft.com/office/drawing/2010/main">
                <a:solidFill>
                  <a:srgbClr val="FFFFFF"/>
                </a:solidFill>
              </a14:hiddenFill>
            </a:ext>
          </a:extLst>
        </p:spPr>
      </p:pic>
      <p:sp>
        <p:nvSpPr>
          <p:cNvPr id="33" name="Title 1">
            <a:extLst>
              <a:ext uri="{FF2B5EF4-FFF2-40B4-BE49-F238E27FC236}">
                <a16:creationId xmlns:a16="http://schemas.microsoft.com/office/drawing/2014/main" id="{9255F7FF-3934-63A6-969D-8E42032F18CB}"/>
              </a:ext>
            </a:extLst>
          </p:cNvPr>
          <p:cNvSpPr txBox="1">
            <a:spLocks/>
          </p:cNvSpPr>
          <p:nvPr/>
        </p:nvSpPr>
        <p:spPr>
          <a:xfrm>
            <a:off x="245903" y="23675"/>
            <a:ext cx="11963838" cy="81140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ct val="0"/>
              </a:spcBef>
              <a:buFontTx/>
              <a:buNone/>
              <a:defRPr sz="3200" b="0" kern="1200" cap="all" baseline="0">
                <a:solidFill>
                  <a:srgbClr val="5F8D32"/>
                </a:solidFill>
                <a:latin typeface="Aptos" panose="020B0004020202020204" pitchFamily="34" charset="0"/>
                <a:ea typeface="+mj-ea"/>
                <a:cs typeface="+mj-cs"/>
              </a:defRPr>
            </a:lvl1pPr>
          </a:lstStyle>
          <a:p>
            <a:r>
              <a:rPr lang="en-US" sz="2800" b="1" dirty="0">
                <a:latin typeface="+mj-lt"/>
              </a:rPr>
              <a:t>Generation Mining </a:t>
            </a:r>
            <a:r>
              <a:rPr lang="en-US" sz="2800" dirty="0">
                <a:latin typeface="+mj-lt"/>
              </a:rPr>
              <a:t>Peer Positioning</a:t>
            </a:r>
            <a:endParaRPr lang="en-CA" sz="2800" dirty="0">
              <a:latin typeface="+mj-lt"/>
            </a:endParaRPr>
          </a:p>
        </p:txBody>
      </p:sp>
      <p:sp>
        <p:nvSpPr>
          <p:cNvPr id="3" name="Slide Number Placeholder 2">
            <a:extLst>
              <a:ext uri="{FF2B5EF4-FFF2-40B4-BE49-F238E27FC236}">
                <a16:creationId xmlns:a16="http://schemas.microsoft.com/office/drawing/2014/main" id="{A62166D1-64C5-E255-646D-33A8FEF7E12C}"/>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16</a:t>
            </a:fld>
            <a:endParaRPr lang="en-US" b="1" dirty="0">
              <a:solidFill>
                <a:srgbClr val="293841"/>
              </a:solidFill>
            </a:endParaRPr>
          </a:p>
        </p:txBody>
      </p:sp>
    </p:spTree>
    <p:extLst>
      <p:ext uri="{BB962C8B-B14F-4D97-AF65-F5344CB8AC3E}">
        <p14:creationId xmlns:p14="http://schemas.microsoft.com/office/powerpoint/2010/main" val="3161847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FEF9542-3232-AD41-670C-B0775F8666E8}"/>
              </a:ext>
            </a:extLst>
          </p:cNvPr>
          <p:cNvSpPr txBox="1">
            <a:spLocks/>
          </p:cNvSpPr>
          <p:nvPr/>
        </p:nvSpPr>
        <p:spPr>
          <a:xfrm>
            <a:off x="188337" y="109021"/>
            <a:ext cx="10958085" cy="85745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Tx/>
              <a:buNone/>
              <a:defRPr sz="3200" b="0" kern="1200" cap="all" baseline="0">
                <a:solidFill>
                  <a:srgbClr val="5F8D32"/>
                </a:solidFill>
                <a:latin typeface="Aptos" panose="020B0004020202020204" pitchFamily="34" charset="0"/>
                <a:ea typeface="+mj-ea"/>
                <a:cs typeface="+mj-cs"/>
              </a:defRPr>
            </a:lvl1pPr>
          </a:lstStyle>
          <a:p>
            <a:r>
              <a:rPr lang="en-CA" sz="2800" b="1" dirty="0">
                <a:latin typeface="+mj-lt"/>
              </a:rPr>
              <a:t>Lassonde Curve – </a:t>
            </a:r>
            <a:r>
              <a:rPr lang="en-CA" sz="2800" dirty="0">
                <a:latin typeface="+mj-lt"/>
              </a:rPr>
              <a:t>The discovery lifecycle</a:t>
            </a:r>
          </a:p>
        </p:txBody>
      </p:sp>
      <p:grpSp>
        <p:nvGrpSpPr>
          <p:cNvPr id="6" name="Group 5">
            <a:extLst>
              <a:ext uri="{FF2B5EF4-FFF2-40B4-BE49-F238E27FC236}">
                <a16:creationId xmlns:a16="http://schemas.microsoft.com/office/drawing/2014/main" id="{8E22D1B7-6550-E7DD-D893-4498BE320951}"/>
              </a:ext>
            </a:extLst>
          </p:cNvPr>
          <p:cNvGrpSpPr/>
          <p:nvPr/>
        </p:nvGrpSpPr>
        <p:grpSpPr>
          <a:xfrm>
            <a:off x="2247897" y="1848631"/>
            <a:ext cx="7373841" cy="3796760"/>
            <a:chOff x="1070680" y="1504799"/>
            <a:chExt cx="7373841" cy="3796760"/>
          </a:xfrm>
        </p:grpSpPr>
        <p:cxnSp>
          <p:nvCxnSpPr>
            <p:cNvPr id="7" name="Straight Connector 6">
              <a:extLst>
                <a:ext uri="{FF2B5EF4-FFF2-40B4-BE49-F238E27FC236}">
                  <a16:creationId xmlns:a16="http://schemas.microsoft.com/office/drawing/2014/main" id="{1EE9D90C-2A83-2288-93DE-F38CB841C8F4}"/>
                </a:ext>
              </a:extLst>
            </p:cNvPr>
            <p:cNvCxnSpPr>
              <a:cxnSpLocks/>
            </p:cNvCxnSpPr>
            <p:nvPr/>
          </p:nvCxnSpPr>
          <p:spPr>
            <a:xfrm flipV="1">
              <a:off x="6473490" y="3193757"/>
              <a:ext cx="144255" cy="712550"/>
            </a:xfrm>
            <a:prstGeom prst="line">
              <a:avLst/>
            </a:prstGeom>
            <a:ln w="146050" cap="rnd">
              <a:solidFill>
                <a:srgbClr val="2395B3"/>
              </a:solidFill>
              <a:beve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C4B5E5E-80A8-54CF-C490-114B6FB225C6}"/>
                </a:ext>
              </a:extLst>
            </p:cNvPr>
            <p:cNvCxnSpPr>
              <a:cxnSpLocks/>
            </p:cNvCxnSpPr>
            <p:nvPr/>
          </p:nvCxnSpPr>
          <p:spPr>
            <a:xfrm flipV="1">
              <a:off x="1070680" y="5284143"/>
              <a:ext cx="1175072" cy="17416"/>
            </a:xfrm>
            <a:prstGeom prst="line">
              <a:avLst/>
            </a:prstGeom>
            <a:ln w="146050" cap="rnd">
              <a:gradFill>
                <a:gsLst>
                  <a:gs pos="15000">
                    <a:schemeClr val="accent1">
                      <a:lumMod val="5000"/>
                      <a:lumOff val="95000"/>
                    </a:schemeClr>
                  </a:gs>
                  <a:gs pos="90000">
                    <a:srgbClr val="9ACF73"/>
                  </a:gs>
                </a:gsLst>
                <a:lin ang="0" scaled="0"/>
              </a:gradFill>
              <a:bevel/>
            </a:ln>
          </p:spPr>
          <p:style>
            <a:lnRef idx="1">
              <a:schemeClr val="accent1"/>
            </a:lnRef>
            <a:fillRef idx="0">
              <a:schemeClr val="accent1"/>
            </a:fillRef>
            <a:effectRef idx="0">
              <a:schemeClr val="accent1"/>
            </a:effectRef>
            <a:fontRef idx="minor">
              <a:schemeClr val="tx1"/>
            </a:fontRef>
          </p:style>
        </p:cxnSp>
        <p:sp>
          <p:nvSpPr>
            <p:cNvPr id="9" name="Freeform: Shape 8">
              <a:extLst>
                <a:ext uri="{FF2B5EF4-FFF2-40B4-BE49-F238E27FC236}">
                  <a16:creationId xmlns:a16="http://schemas.microsoft.com/office/drawing/2014/main" id="{475208AE-1B88-38E6-ABB1-62C0220C536D}"/>
                </a:ext>
              </a:extLst>
            </p:cNvPr>
            <p:cNvSpPr/>
            <p:nvPr/>
          </p:nvSpPr>
          <p:spPr>
            <a:xfrm>
              <a:off x="2245752" y="5057706"/>
              <a:ext cx="788690" cy="226411"/>
            </a:xfrm>
            <a:custGeom>
              <a:avLst/>
              <a:gdLst>
                <a:gd name="connsiteX0" fmla="*/ 0 w 478172"/>
                <a:gd name="connsiteY0" fmla="*/ 838899 h 838899"/>
                <a:gd name="connsiteX1" fmla="*/ 377504 w 478172"/>
                <a:gd name="connsiteY1" fmla="*/ 645952 h 838899"/>
                <a:gd name="connsiteX2" fmla="*/ 478172 w 478172"/>
                <a:gd name="connsiteY2" fmla="*/ 0 h 838899"/>
              </a:gdLst>
              <a:ahLst/>
              <a:cxnLst>
                <a:cxn ang="0">
                  <a:pos x="connsiteX0" y="connsiteY0"/>
                </a:cxn>
                <a:cxn ang="0">
                  <a:pos x="connsiteX1" y="connsiteY1"/>
                </a:cxn>
                <a:cxn ang="0">
                  <a:pos x="connsiteX2" y="connsiteY2"/>
                </a:cxn>
              </a:cxnLst>
              <a:rect l="l" t="t" r="r" b="b"/>
              <a:pathLst>
                <a:path w="478172" h="838899">
                  <a:moveTo>
                    <a:pt x="0" y="838899"/>
                  </a:moveTo>
                  <a:cubicBezTo>
                    <a:pt x="148904" y="812333"/>
                    <a:pt x="297809" y="785768"/>
                    <a:pt x="377504" y="645952"/>
                  </a:cubicBezTo>
                  <a:cubicBezTo>
                    <a:pt x="457199" y="506136"/>
                    <a:pt x="478172" y="0"/>
                    <a:pt x="478172" y="0"/>
                  </a:cubicBezTo>
                </a:path>
              </a:pathLst>
            </a:custGeom>
            <a:noFill/>
            <a:ln w="146050" cap="rnd">
              <a:solidFill>
                <a:srgbClr val="9ACF73"/>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cxnSp>
          <p:nvCxnSpPr>
            <p:cNvPr id="10" name="Straight Connector 9">
              <a:extLst>
                <a:ext uri="{FF2B5EF4-FFF2-40B4-BE49-F238E27FC236}">
                  <a16:creationId xmlns:a16="http://schemas.microsoft.com/office/drawing/2014/main" id="{61E05154-4BE0-215E-2198-9D4D8F92A70E}"/>
                </a:ext>
              </a:extLst>
            </p:cNvPr>
            <p:cNvCxnSpPr>
              <a:cxnSpLocks/>
            </p:cNvCxnSpPr>
            <p:nvPr/>
          </p:nvCxnSpPr>
          <p:spPr>
            <a:xfrm flipV="1">
              <a:off x="3034442" y="3906307"/>
              <a:ext cx="394345" cy="1151399"/>
            </a:xfrm>
            <a:prstGeom prst="line">
              <a:avLst/>
            </a:prstGeom>
            <a:ln w="146050" cap="rnd">
              <a:solidFill>
                <a:srgbClr val="9ACF73"/>
              </a:solidFill>
              <a:bevel/>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95D962CD-4810-0194-78C7-0530ADF7FA07}"/>
                </a:ext>
              </a:extLst>
            </p:cNvPr>
            <p:cNvSpPr/>
            <p:nvPr/>
          </p:nvSpPr>
          <p:spPr>
            <a:xfrm>
              <a:off x="3428787" y="2887636"/>
              <a:ext cx="1683460" cy="1043132"/>
            </a:xfrm>
            <a:custGeom>
              <a:avLst/>
              <a:gdLst>
                <a:gd name="connsiteX0" fmla="*/ 0 w 1241571"/>
                <a:gd name="connsiteY0" fmla="*/ 832934 h 849712"/>
                <a:gd name="connsiteX1" fmla="*/ 285226 w 1241571"/>
                <a:gd name="connsiteY1" fmla="*/ 153426 h 849712"/>
                <a:gd name="connsiteX2" fmla="*/ 679509 w 1241571"/>
                <a:gd name="connsiteY2" fmla="*/ 2424 h 849712"/>
                <a:gd name="connsiteX3" fmla="*/ 1023457 w 1241571"/>
                <a:gd name="connsiteY3" fmla="*/ 220538 h 849712"/>
                <a:gd name="connsiteX4" fmla="*/ 1241571 w 1241571"/>
                <a:gd name="connsiteY4" fmla="*/ 849712 h 84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571" h="849712">
                  <a:moveTo>
                    <a:pt x="0" y="832934"/>
                  </a:moveTo>
                  <a:cubicBezTo>
                    <a:pt x="85987" y="562389"/>
                    <a:pt x="171975" y="291844"/>
                    <a:pt x="285226" y="153426"/>
                  </a:cubicBezTo>
                  <a:cubicBezTo>
                    <a:pt x="398477" y="15008"/>
                    <a:pt x="556471" y="-8761"/>
                    <a:pt x="679509" y="2424"/>
                  </a:cubicBezTo>
                  <a:cubicBezTo>
                    <a:pt x="802548" y="13609"/>
                    <a:pt x="929780" y="79323"/>
                    <a:pt x="1023457" y="220538"/>
                  </a:cubicBezTo>
                  <a:cubicBezTo>
                    <a:pt x="1117134" y="361753"/>
                    <a:pt x="1179352" y="605732"/>
                    <a:pt x="1241571" y="849712"/>
                  </a:cubicBezTo>
                </a:path>
              </a:pathLst>
            </a:custGeom>
            <a:noFill/>
            <a:ln w="146050" cap="rnd">
              <a:solidFill>
                <a:srgbClr val="9ACF73"/>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2" name="Freeform: Shape 11">
              <a:extLst>
                <a:ext uri="{FF2B5EF4-FFF2-40B4-BE49-F238E27FC236}">
                  <a16:creationId xmlns:a16="http://schemas.microsoft.com/office/drawing/2014/main" id="{809A9410-F168-DA46-F29C-2F25A7756EFE}"/>
                </a:ext>
              </a:extLst>
            </p:cNvPr>
            <p:cNvSpPr/>
            <p:nvPr/>
          </p:nvSpPr>
          <p:spPr>
            <a:xfrm flipV="1">
              <a:off x="5112248" y="3906306"/>
              <a:ext cx="1361242" cy="1043132"/>
            </a:xfrm>
            <a:custGeom>
              <a:avLst/>
              <a:gdLst>
                <a:gd name="connsiteX0" fmla="*/ 0 w 1241571"/>
                <a:gd name="connsiteY0" fmla="*/ 832934 h 849712"/>
                <a:gd name="connsiteX1" fmla="*/ 285226 w 1241571"/>
                <a:gd name="connsiteY1" fmla="*/ 153426 h 849712"/>
                <a:gd name="connsiteX2" fmla="*/ 679509 w 1241571"/>
                <a:gd name="connsiteY2" fmla="*/ 2424 h 849712"/>
                <a:gd name="connsiteX3" fmla="*/ 1023457 w 1241571"/>
                <a:gd name="connsiteY3" fmla="*/ 220538 h 849712"/>
                <a:gd name="connsiteX4" fmla="*/ 1241571 w 1241571"/>
                <a:gd name="connsiteY4" fmla="*/ 849712 h 84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571" h="849712">
                  <a:moveTo>
                    <a:pt x="0" y="832934"/>
                  </a:moveTo>
                  <a:cubicBezTo>
                    <a:pt x="85987" y="562389"/>
                    <a:pt x="171975" y="291844"/>
                    <a:pt x="285226" y="153426"/>
                  </a:cubicBezTo>
                  <a:cubicBezTo>
                    <a:pt x="398477" y="15008"/>
                    <a:pt x="556471" y="-8761"/>
                    <a:pt x="679509" y="2424"/>
                  </a:cubicBezTo>
                  <a:cubicBezTo>
                    <a:pt x="802548" y="13609"/>
                    <a:pt x="929780" y="79323"/>
                    <a:pt x="1023457" y="220538"/>
                  </a:cubicBezTo>
                  <a:cubicBezTo>
                    <a:pt x="1117134" y="361753"/>
                    <a:pt x="1179352" y="605732"/>
                    <a:pt x="1241571" y="849712"/>
                  </a:cubicBezTo>
                </a:path>
              </a:pathLst>
            </a:custGeom>
            <a:noFill/>
            <a:ln w="146050" cap="rnd">
              <a:gradFill>
                <a:gsLst>
                  <a:gs pos="0">
                    <a:srgbClr val="9ACF73"/>
                  </a:gs>
                  <a:gs pos="96000">
                    <a:srgbClr val="2395B3"/>
                  </a:gs>
                </a:gsLst>
                <a:lin ang="0" scaled="0"/>
              </a:gra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Freeform: Shape 12">
              <a:extLst>
                <a:ext uri="{FF2B5EF4-FFF2-40B4-BE49-F238E27FC236}">
                  <a16:creationId xmlns:a16="http://schemas.microsoft.com/office/drawing/2014/main" id="{0493F77A-1931-9DCE-BDC9-997E38AB5BF1}"/>
                </a:ext>
              </a:extLst>
            </p:cNvPr>
            <p:cNvSpPr/>
            <p:nvPr/>
          </p:nvSpPr>
          <p:spPr>
            <a:xfrm>
              <a:off x="6549253" y="1504799"/>
              <a:ext cx="1895268" cy="2101619"/>
            </a:xfrm>
            <a:custGeom>
              <a:avLst/>
              <a:gdLst>
                <a:gd name="connsiteX0" fmla="*/ 0 w 1241571"/>
                <a:gd name="connsiteY0" fmla="*/ 832934 h 849712"/>
                <a:gd name="connsiteX1" fmla="*/ 285226 w 1241571"/>
                <a:gd name="connsiteY1" fmla="*/ 153426 h 849712"/>
                <a:gd name="connsiteX2" fmla="*/ 679509 w 1241571"/>
                <a:gd name="connsiteY2" fmla="*/ 2424 h 849712"/>
                <a:gd name="connsiteX3" fmla="*/ 1023457 w 1241571"/>
                <a:gd name="connsiteY3" fmla="*/ 220538 h 849712"/>
                <a:gd name="connsiteX4" fmla="*/ 1241571 w 1241571"/>
                <a:gd name="connsiteY4" fmla="*/ 849712 h 84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571" h="849712">
                  <a:moveTo>
                    <a:pt x="0" y="832934"/>
                  </a:moveTo>
                  <a:cubicBezTo>
                    <a:pt x="85987" y="562389"/>
                    <a:pt x="171975" y="291844"/>
                    <a:pt x="285226" y="153426"/>
                  </a:cubicBezTo>
                  <a:cubicBezTo>
                    <a:pt x="398477" y="15008"/>
                    <a:pt x="556471" y="-8761"/>
                    <a:pt x="679509" y="2424"/>
                  </a:cubicBezTo>
                  <a:cubicBezTo>
                    <a:pt x="802548" y="13609"/>
                    <a:pt x="929780" y="79323"/>
                    <a:pt x="1023457" y="220538"/>
                  </a:cubicBezTo>
                  <a:cubicBezTo>
                    <a:pt x="1117134" y="361753"/>
                    <a:pt x="1179352" y="605732"/>
                    <a:pt x="1241571" y="849712"/>
                  </a:cubicBezTo>
                </a:path>
              </a:pathLst>
            </a:custGeom>
            <a:noFill/>
            <a:ln w="146050" cap="rnd">
              <a:gradFill>
                <a:gsLst>
                  <a:gs pos="88000">
                    <a:schemeClr val="bg1"/>
                  </a:gs>
                  <a:gs pos="59000">
                    <a:srgbClr val="2395B3"/>
                  </a:gs>
                </a:gsLst>
                <a:lin ang="0" scaled="0"/>
              </a:gra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sp>
        <p:nvSpPr>
          <p:cNvPr id="14" name="Title 1">
            <a:extLst>
              <a:ext uri="{FF2B5EF4-FFF2-40B4-BE49-F238E27FC236}">
                <a16:creationId xmlns:a16="http://schemas.microsoft.com/office/drawing/2014/main" id="{015DC356-759C-CFF5-D3BC-BAAAF424B961}"/>
              </a:ext>
            </a:extLst>
          </p:cNvPr>
          <p:cNvSpPr txBox="1">
            <a:spLocks/>
          </p:cNvSpPr>
          <p:nvPr/>
        </p:nvSpPr>
        <p:spPr>
          <a:xfrm>
            <a:off x="1124067" y="6178879"/>
            <a:ext cx="1241287" cy="542599"/>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500" b="0" i="0" kern="1200" cap="all" baseline="0">
                <a:solidFill>
                  <a:srgbClr val="5F8D32"/>
                </a:solidFill>
                <a:latin typeface="+mj-lt"/>
                <a:ea typeface="+mj-ea"/>
                <a:cs typeface="+mj-cs"/>
              </a:defRPr>
            </a:lvl1pPr>
          </a:lstStyle>
          <a:p>
            <a:pPr algn="ctr">
              <a:defRPr/>
            </a:pPr>
            <a:r>
              <a:rPr lang="en-CA" sz="1200" b="1" dirty="0">
                <a:latin typeface="+mn-lt"/>
              </a:rPr>
              <a:t>Timeline</a:t>
            </a:r>
          </a:p>
        </p:txBody>
      </p:sp>
      <p:cxnSp>
        <p:nvCxnSpPr>
          <p:cNvPr id="15" name="Straight Arrow Connector 14">
            <a:extLst>
              <a:ext uri="{FF2B5EF4-FFF2-40B4-BE49-F238E27FC236}">
                <a16:creationId xmlns:a16="http://schemas.microsoft.com/office/drawing/2014/main" id="{7C7DD600-9261-B7E9-2D5A-2ABA4F2B7D15}"/>
              </a:ext>
            </a:extLst>
          </p:cNvPr>
          <p:cNvCxnSpPr>
            <a:cxnSpLocks/>
          </p:cNvCxnSpPr>
          <p:nvPr/>
        </p:nvCxnSpPr>
        <p:spPr>
          <a:xfrm flipV="1">
            <a:off x="2239571" y="6440917"/>
            <a:ext cx="7499011" cy="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5FFEA500-8A78-C4AA-36AA-1595A7D2578C}"/>
              </a:ext>
            </a:extLst>
          </p:cNvPr>
          <p:cNvCxnSpPr>
            <a:cxnSpLocks/>
          </p:cNvCxnSpPr>
          <p:nvPr/>
        </p:nvCxnSpPr>
        <p:spPr>
          <a:xfrm>
            <a:off x="4305412" y="6278956"/>
            <a:ext cx="0" cy="313445"/>
          </a:xfrm>
          <a:prstGeom prst="line">
            <a:avLst/>
          </a:prstGeom>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4F71CF36-F465-234B-17F0-E1A1BC10A7CE}"/>
              </a:ext>
            </a:extLst>
          </p:cNvPr>
          <p:cNvSpPr txBox="1"/>
          <p:nvPr/>
        </p:nvSpPr>
        <p:spPr>
          <a:xfrm>
            <a:off x="2688060" y="6474549"/>
            <a:ext cx="1314331" cy="246221"/>
          </a:xfrm>
          <a:prstGeom prst="rect">
            <a:avLst/>
          </a:prstGeom>
          <a:noFill/>
        </p:spPr>
        <p:txBody>
          <a:bodyPr wrap="square" rtlCol="0">
            <a:spAutoFit/>
          </a:bodyPr>
          <a:lstStyle/>
          <a:p>
            <a:pPr algn="ctr">
              <a:defRPr/>
            </a:pPr>
            <a:r>
              <a:rPr lang="en-US" sz="1000" b="1" dirty="0">
                <a:solidFill>
                  <a:srgbClr val="5F8D32"/>
                </a:solidFill>
              </a:rPr>
              <a:t>Pre-discovery </a:t>
            </a:r>
          </a:p>
        </p:txBody>
      </p:sp>
      <p:sp>
        <p:nvSpPr>
          <p:cNvPr id="18" name="TextBox 17">
            <a:extLst>
              <a:ext uri="{FF2B5EF4-FFF2-40B4-BE49-F238E27FC236}">
                <a16:creationId xmlns:a16="http://schemas.microsoft.com/office/drawing/2014/main" id="{306BBD4E-F6F0-A760-B12B-CD46A4530F57}"/>
              </a:ext>
            </a:extLst>
          </p:cNvPr>
          <p:cNvSpPr txBox="1"/>
          <p:nvPr/>
        </p:nvSpPr>
        <p:spPr>
          <a:xfrm>
            <a:off x="4329275" y="6474549"/>
            <a:ext cx="1076063" cy="246221"/>
          </a:xfrm>
          <a:prstGeom prst="rect">
            <a:avLst/>
          </a:prstGeom>
          <a:noFill/>
        </p:spPr>
        <p:txBody>
          <a:bodyPr wrap="square" rtlCol="0">
            <a:spAutoFit/>
          </a:bodyPr>
          <a:lstStyle/>
          <a:p>
            <a:pPr algn="ctr">
              <a:defRPr/>
            </a:pPr>
            <a:r>
              <a:rPr lang="en-US" sz="1000" b="1" dirty="0">
                <a:solidFill>
                  <a:srgbClr val="5F8D32"/>
                </a:solidFill>
              </a:rPr>
              <a:t>Discovery </a:t>
            </a:r>
          </a:p>
        </p:txBody>
      </p:sp>
      <p:sp>
        <p:nvSpPr>
          <p:cNvPr id="19" name="TextBox 18">
            <a:extLst>
              <a:ext uri="{FF2B5EF4-FFF2-40B4-BE49-F238E27FC236}">
                <a16:creationId xmlns:a16="http://schemas.microsoft.com/office/drawing/2014/main" id="{5E5BB6DD-902E-2611-5E5F-23543F5112D3}"/>
              </a:ext>
            </a:extLst>
          </p:cNvPr>
          <p:cNvSpPr txBox="1"/>
          <p:nvPr/>
        </p:nvSpPr>
        <p:spPr>
          <a:xfrm>
            <a:off x="5635238" y="6474548"/>
            <a:ext cx="960572" cy="246221"/>
          </a:xfrm>
          <a:prstGeom prst="rect">
            <a:avLst/>
          </a:prstGeom>
          <a:noFill/>
        </p:spPr>
        <p:txBody>
          <a:bodyPr wrap="square" rtlCol="0">
            <a:spAutoFit/>
          </a:bodyPr>
          <a:lstStyle/>
          <a:p>
            <a:pPr algn="ctr">
              <a:defRPr/>
            </a:pPr>
            <a:r>
              <a:rPr lang="en-US" sz="1000" b="1" dirty="0">
                <a:solidFill>
                  <a:srgbClr val="5F8D32"/>
                </a:solidFill>
              </a:rPr>
              <a:t>Feasibility </a:t>
            </a:r>
          </a:p>
        </p:txBody>
      </p:sp>
      <p:sp>
        <p:nvSpPr>
          <p:cNvPr id="20" name="TextBox 19">
            <a:extLst>
              <a:ext uri="{FF2B5EF4-FFF2-40B4-BE49-F238E27FC236}">
                <a16:creationId xmlns:a16="http://schemas.microsoft.com/office/drawing/2014/main" id="{43469392-AD73-1647-EB73-637656676088}"/>
              </a:ext>
            </a:extLst>
          </p:cNvPr>
          <p:cNvSpPr txBox="1"/>
          <p:nvPr/>
        </p:nvSpPr>
        <p:spPr>
          <a:xfrm>
            <a:off x="7026315" y="6512288"/>
            <a:ext cx="1182248" cy="230832"/>
          </a:xfrm>
          <a:prstGeom prst="rect">
            <a:avLst/>
          </a:prstGeom>
          <a:noFill/>
        </p:spPr>
        <p:txBody>
          <a:bodyPr wrap="square" rtlCol="0">
            <a:spAutoFit/>
          </a:bodyPr>
          <a:lstStyle/>
          <a:p>
            <a:pPr algn="ctr">
              <a:defRPr/>
            </a:pPr>
            <a:r>
              <a:rPr lang="en-US" sz="900" b="1" dirty="0">
                <a:solidFill>
                  <a:srgbClr val="5F8D32"/>
                </a:solidFill>
              </a:rPr>
              <a:t>Development </a:t>
            </a:r>
          </a:p>
        </p:txBody>
      </p:sp>
      <p:sp>
        <p:nvSpPr>
          <p:cNvPr id="21" name="TextBox 20">
            <a:extLst>
              <a:ext uri="{FF2B5EF4-FFF2-40B4-BE49-F238E27FC236}">
                <a16:creationId xmlns:a16="http://schemas.microsoft.com/office/drawing/2014/main" id="{95621703-4894-ED11-E055-1CA4CC4B6424}"/>
              </a:ext>
            </a:extLst>
          </p:cNvPr>
          <p:cNvSpPr txBox="1"/>
          <p:nvPr/>
        </p:nvSpPr>
        <p:spPr>
          <a:xfrm>
            <a:off x="8080029" y="6474548"/>
            <a:ext cx="733484" cy="246221"/>
          </a:xfrm>
          <a:prstGeom prst="rect">
            <a:avLst/>
          </a:prstGeom>
          <a:noFill/>
        </p:spPr>
        <p:txBody>
          <a:bodyPr wrap="square" rtlCol="0">
            <a:spAutoFit/>
          </a:bodyPr>
          <a:lstStyle/>
          <a:p>
            <a:pPr algn="ctr">
              <a:defRPr/>
            </a:pPr>
            <a:r>
              <a:rPr lang="en-US" sz="1000" b="1" dirty="0">
                <a:solidFill>
                  <a:srgbClr val="5F8D32"/>
                </a:solidFill>
              </a:rPr>
              <a:t>Startup</a:t>
            </a:r>
          </a:p>
        </p:txBody>
      </p:sp>
      <p:sp>
        <p:nvSpPr>
          <p:cNvPr id="22" name="TextBox 21">
            <a:extLst>
              <a:ext uri="{FF2B5EF4-FFF2-40B4-BE49-F238E27FC236}">
                <a16:creationId xmlns:a16="http://schemas.microsoft.com/office/drawing/2014/main" id="{83D015EE-948B-740C-ECB5-6E5DBD59EC6B}"/>
              </a:ext>
            </a:extLst>
          </p:cNvPr>
          <p:cNvSpPr txBox="1"/>
          <p:nvPr/>
        </p:nvSpPr>
        <p:spPr>
          <a:xfrm>
            <a:off x="8878166" y="6474548"/>
            <a:ext cx="930733" cy="246221"/>
          </a:xfrm>
          <a:prstGeom prst="rect">
            <a:avLst/>
          </a:prstGeom>
          <a:noFill/>
        </p:spPr>
        <p:txBody>
          <a:bodyPr wrap="square" rtlCol="0">
            <a:spAutoFit/>
          </a:bodyPr>
          <a:lstStyle/>
          <a:p>
            <a:pPr algn="ctr">
              <a:defRPr/>
            </a:pPr>
            <a:r>
              <a:rPr lang="en-US" sz="1000" b="1">
                <a:solidFill>
                  <a:srgbClr val="5F8D32"/>
                </a:solidFill>
              </a:rPr>
              <a:t>Depletion </a:t>
            </a:r>
          </a:p>
        </p:txBody>
      </p:sp>
      <p:sp>
        <p:nvSpPr>
          <p:cNvPr id="23" name="TextBox 22">
            <a:extLst>
              <a:ext uri="{FF2B5EF4-FFF2-40B4-BE49-F238E27FC236}">
                <a16:creationId xmlns:a16="http://schemas.microsoft.com/office/drawing/2014/main" id="{170E66EB-7899-6991-6A6E-F73EC6B6F547}"/>
              </a:ext>
            </a:extLst>
          </p:cNvPr>
          <p:cNvSpPr txBox="1"/>
          <p:nvPr/>
        </p:nvSpPr>
        <p:spPr>
          <a:xfrm>
            <a:off x="2833703" y="6162342"/>
            <a:ext cx="928135" cy="246221"/>
          </a:xfrm>
          <a:prstGeom prst="rect">
            <a:avLst/>
          </a:prstGeom>
          <a:noFill/>
        </p:spPr>
        <p:txBody>
          <a:bodyPr wrap="square" rtlCol="0">
            <a:spAutoFit/>
          </a:bodyPr>
          <a:lstStyle/>
          <a:p>
            <a:pPr algn="ctr">
              <a:defRPr/>
            </a:pPr>
            <a:r>
              <a:rPr lang="en-US" sz="1000" dirty="0">
                <a:solidFill>
                  <a:srgbClr val="5F8D32"/>
                </a:solidFill>
              </a:rPr>
              <a:t>4-5 years </a:t>
            </a:r>
          </a:p>
        </p:txBody>
      </p:sp>
      <p:sp>
        <p:nvSpPr>
          <p:cNvPr id="24" name="TextBox 23">
            <a:extLst>
              <a:ext uri="{FF2B5EF4-FFF2-40B4-BE49-F238E27FC236}">
                <a16:creationId xmlns:a16="http://schemas.microsoft.com/office/drawing/2014/main" id="{944BCF80-AE67-499D-E1BF-F73D29658A2A}"/>
              </a:ext>
            </a:extLst>
          </p:cNvPr>
          <p:cNvSpPr txBox="1"/>
          <p:nvPr/>
        </p:nvSpPr>
        <p:spPr>
          <a:xfrm>
            <a:off x="4347363" y="6162342"/>
            <a:ext cx="1029405" cy="246221"/>
          </a:xfrm>
          <a:prstGeom prst="rect">
            <a:avLst/>
          </a:prstGeom>
          <a:noFill/>
        </p:spPr>
        <p:txBody>
          <a:bodyPr wrap="square" rtlCol="0">
            <a:spAutoFit/>
          </a:bodyPr>
          <a:lstStyle/>
          <a:p>
            <a:pPr algn="ctr">
              <a:defRPr/>
            </a:pPr>
            <a:r>
              <a:rPr lang="en-US" sz="1000" dirty="0">
                <a:solidFill>
                  <a:srgbClr val="5F8D32"/>
                </a:solidFill>
              </a:rPr>
              <a:t>1-2 years </a:t>
            </a:r>
          </a:p>
        </p:txBody>
      </p:sp>
      <p:sp>
        <p:nvSpPr>
          <p:cNvPr id="25" name="TextBox 24">
            <a:extLst>
              <a:ext uri="{FF2B5EF4-FFF2-40B4-BE49-F238E27FC236}">
                <a16:creationId xmlns:a16="http://schemas.microsoft.com/office/drawing/2014/main" id="{57AE8A42-C9BE-79FA-26D1-FB0DA22E9A05}"/>
              </a:ext>
            </a:extLst>
          </p:cNvPr>
          <p:cNvSpPr txBox="1"/>
          <p:nvPr/>
        </p:nvSpPr>
        <p:spPr>
          <a:xfrm>
            <a:off x="5415032" y="6162342"/>
            <a:ext cx="1372653" cy="246221"/>
          </a:xfrm>
          <a:prstGeom prst="rect">
            <a:avLst/>
          </a:prstGeom>
          <a:noFill/>
        </p:spPr>
        <p:txBody>
          <a:bodyPr wrap="square" rtlCol="0">
            <a:spAutoFit/>
          </a:bodyPr>
          <a:lstStyle/>
          <a:p>
            <a:pPr algn="ctr">
              <a:defRPr/>
            </a:pPr>
            <a:r>
              <a:rPr lang="en-US" sz="1000" dirty="0">
                <a:solidFill>
                  <a:srgbClr val="5F8D32"/>
                </a:solidFill>
              </a:rPr>
              <a:t>2-3 years </a:t>
            </a:r>
          </a:p>
        </p:txBody>
      </p:sp>
      <p:sp>
        <p:nvSpPr>
          <p:cNvPr id="26" name="TextBox 25">
            <a:extLst>
              <a:ext uri="{FF2B5EF4-FFF2-40B4-BE49-F238E27FC236}">
                <a16:creationId xmlns:a16="http://schemas.microsoft.com/office/drawing/2014/main" id="{E4C2641C-006E-4AA3-DA63-BAD5FCF77567}"/>
              </a:ext>
            </a:extLst>
          </p:cNvPr>
          <p:cNvSpPr txBox="1"/>
          <p:nvPr/>
        </p:nvSpPr>
        <p:spPr>
          <a:xfrm>
            <a:off x="7001448" y="6174374"/>
            <a:ext cx="1186368" cy="246221"/>
          </a:xfrm>
          <a:prstGeom prst="rect">
            <a:avLst/>
          </a:prstGeom>
          <a:noFill/>
        </p:spPr>
        <p:txBody>
          <a:bodyPr wrap="square" rtlCol="0">
            <a:spAutoFit/>
          </a:bodyPr>
          <a:lstStyle/>
          <a:p>
            <a:pPr algn="ctr">
              <a:defRPr/>
            </a:pPr>
            <a:r>
              <a:rPr lang="en-US" sz="1000" dirty="0">
                <a:solidFill>
                  <a:srgbClr val="5F8D32"/>
                </a:solidFill>
              </a:rPr>
              <a:t>2 years </a:t>
            </a:r>
          </a:p>
        </p:txBody>
      </p:sp>
      <p:sp>
        <p:nvSpPr>
          <p:cNvPr id="27" name="TextBox 26">
            <a:extLst>
              <a:ext uri="{FF2B5EF4-FFF2-40B4-BE49-F238E27FC236}">
                <a16:creationId xmlns:a16="http://schemas.microsoft.com/office/drawing/2014/main" id="{87101F3C-DF22-4C2F-583F-93EA8A0B090F}"/>
              </a:ext>
            </a:extLst>
          </p:cNvPr>
          <p:cNvSpPr txBox="1"/>
          <p:nvPr/>
        </p:nvSpPr>
        <p:spPr>
          <a:xfrm>
            <a:off x="8080030" y="6162342"/>
            <a:ext cx="731623" cy="246221"/>
          </a:xfrm>
          <a:prstGeom prst="rect">
            <a:avLst/>
          </a:prstGeom>
          <a:noFill/>
        </p:spPr>
        <p:txBody>
          <a:bodyPr wrap="square" rtlCol="0">
            <a:spAutoFit/>
          </a:bodyPr>
          <a:lstStyle/>
          <a:p>
            <a:pPr algn="ctr">
              <a:defRPr/>
            </a:pPr>
            <a:r>
              <a:rPr lang="en-US" sz="1000" dirty="0">
                <a:solidFill>
                  <a:srgbClr val="5F8D32"/>
                </a:solidFill>
              </a:rPr>
              <a:t>1 year </a:t>
            </a:r>
          </a:p>
        </p:txBody>
      </p:sp>
      <p:sp>
        <p:nvSpPr>
          <p:cNvPr id="28" name="Title 1">
            <a:extLst>
              <a:ext uri="{FF2B5EF4-FFF2-40B4-BE49-F238E27FC236}">
                <a16:creationId xmlns:a16="http://schemas.microsoft.com/office/drawing/2014/main" id="{64A4C989-C66D-2EC4-4081-91E2499BBB6F}"/>
              </a:ext>
            </a:extLst>
          </p:cNvPr>
          <p:cNvSpPr txBox="1">
            <a:spLocks/>
          </p:cNvSpPr>
          <p:nvPr/>
        </p:nvSpPr>
        <p:spPr>
          <a:xfrm>
            <a:off x="1249368" y="2160726"/>
            <a:ext cx="725563" cy="542599"/>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500" b="0" i="0" kern="1200" cap="all" baseline="0">
                <a:solidFill>
                  <a:srgbClr val="5F8D32"/>
                </a:solidFill>
                <a:latin typeface="+mj-lt"/>
                <a:ea typeface="+mj-ea"/>
                <a:cs typeface="+mj-cs"/>
              </a:defRPr>
            </a:lvl1pPr>
          </a:lstStyle>
          <a:p>
            <a:pPr algn="ctr">
              <a:defRPr/>
            </a:pPr>
            <a:r>
              <a:rPr lang="en-CA" sz="1400" b="1" dirty="0">
                <a:solidFill>
                  <a:srgbClr val="293841"/>
                </a:solidFill>
                <a:latin typeface="+mn-lt"/>
              </a:rPr>
              <a:t>High </a:t>
            </a:r>
          </a:p>
          <a:p>
            <a:pPr algn="ctr">
              <a:defRPr/>
            </a:pPr>
            <a:r>
              <a:rPr lang="en-CA" sz="1400" b="1" dirty="0">
                <a:solidFill>
                  <a:srgbClr val="293841"/>
                </a:solidFill>
                <a:latin typeface="+mn-lt"/>
              </a:rPr>
              <a:t>value</a:t>
            </a:r>
          </a:p>
        </p:txBody>
      </p:sp>
      <p:sp>
        <p:nvSpPr>
          <p:cNvPr id="29" name="Title 1">
            <a:extLst>
              <a:ext uri="{FF2B5EF4-FFF2-40B4-BE49-F238E27FC236}">
                <a16:creationId xmlns:a16="http://schemas.microsoft.com/office/drawing/2014/main" id="{DE20A60A-1439-7796-8503-970311A4982E}"/>
              </a:ext>
            </a:extLst>
          </p:cNvPr>
          <p:cNvSpPr txBox="1">
            <a:spLocks/>
          </p:cNvSpPr>
          <p:nvPr/>
        </p:nvSpPr>
        <p:spPr>
          <a:xfrm>
            <a:off x="1249368" y="5004450"/>
            <a:ext cx="725563" cy="542599"/>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500" b="0" i="0" kern="1200" cap="all" baseline="0">
                <a:solidFill>
                  <a:srgbClr val="5F8D32"/>
                </a:solidFill>
                <a:latin typeface="+mj-lt"/>
                <a:ea typeface="+mj-ea"/>
                <a:cs typeface="+mj-cs"/>
              </a:defRPr>
            </a:lvl1pPr>
          </a:lstStyle>
          <a:p>
            <a:pPr algn="ctr">
              <a:defRPr/>
            </a:pPr>
            <a:r>
              <a:rPr lang="en-CA" sz="1400" b="1" dirty="0">
                <a:solidFill>
                  <a:srgbClr val="293841"/>
                </a:solidFill>
                <a:latin typeface="+mn-lt"/>
              </a:rPr>
              <a:t>Low </a:t>
            </a:r>
          </a:p>
          <a:p>
            <a:pPr algn="ctr">
              <a:defRPr/>
            </a:pPr>
            <a:r>
              <a:rPr lang="en-CA" sz="1400" b="1" dirty="0">
                <a:solidFill>
                  <a:srgbClr val="293841"/>
                </a:solidFill>
                <a:latin typeface="+mn-lt"/>
              </a:rPr>
              <a:t>value</a:t>
            </a:r>
          </a:p>
        </p:txBody>
      </p:sp>
      <p:sp>
        <p:nvSpPr>
          <p:cNvPr id="30" name="TextBox 29">
            <a:extLst>
              <a:ext uri="{FF2B5EF4-FFF2-40B4-BE49-F238E27FC236}">
                <a16:creationId xmlns:a16="http://schemas.microsoft.com/office/drawing/2014/main" id="{EFB58639-FDB8-8887-BA40-AB8681B19E6A}"/>
              </a:ext>
            </a:extLst>
          </p:cNvPr>
          <p:cNvSpPr txBox="1"/>
          <p:nvPr/>
        </p:nvSpPr>
        <p:spPr>
          <a:xfrm>
            <a:off x="2591817" y="4380658"/>
            <a:ext cx="966371" cy="261610"/>
          </a:xfrm>
          <a:prstGeom prst="rect">
            <a:avLst/>
          </a:prstGeom>
          <a:noFill/>
        </p:spPr>
        <p:txBody>
          <a:bodyPr wrap="square" rtlCol="0">
            <a:spAutoFit/>
          </a:bodyPr>
          <a:lstStyle/>
          <a:p>
            <a:pPr>
              <a:defRPr/>
            </a:pPr>
            <a:r>
              <a:rPr lang="en-US" sz="1100" b="1">
                <a:solidFill>
                  <a:srgbClr val="2E363A"/>
                </a:solidFill>
              </a:rPr>
              <a:t>Digging In </a:t>
            </a:r>
          </a:p>
        </p:txBody>
      </p:sp>
      <p:sp>
        <p:nvSpPr>
          <p:cNvPr id="31" name="TextBox 30">
            <a:extLst>
              <a:ext uri="{FF2B5EF4-FFF2-40B4-BE49-F238E27FC236}">
                <a16:creationId xmlns:a16="http://schemas.microsoft.com/office/drawing/2014/main" id="{A673D0AA-0C06-DF89-AB74-21CB09FE75EA}"/>
              </a:ext>
            </a:extLst>
          </p:cNvPr>
          <p:cNvSpPr txBox="1"/>
          <p:nvPr/>
        </p:nvSpPr>
        <p:spPr>
          <a:xfrm>
            <a:off x="2609825" y="4634833"/>
            <a:ext cx="1636305" cy="784830"/>
          </a:xfrm>
          <a:prstGeom prst="rect">
            <a:avLst/>
          </a:prstGeom>
          <a:noFill/>
        </p:spPr>
        <p:txBody>
          <a:bodyPr wrap="square" rtlCol="0">
            <a:spAutoFit/>
          </a:bodyPr>
          <a:lstStyle/>
          <a:p>
            <a:pPr>
              <a:defRPr/>
            </a:pPr>
            <a:r>
              <a:rPr lang="en-US" sz="900" dirty="0">
                <a:solidFill>
                  <a:srgbClr val="293841"/>
                </a:solidFill>
              </a:rPr>
              <a:t>Junior exploration companies are typically the first on the ground providing a geology concept with surface exploration. </a:t>
            </a:r>
          </a:p>
        </p:txBody>
      </p:sp>
      <p:pic>
        <p:nvPicPr>
          <p:cNvPr id="32" name="Graphic 31" descr="Labor">
            <a:extLst>
              <a:ext uri="{FF2B5EF4-FFF2-40B4-BE49-F238E27FC236}">
                <a16:creationId xmlns:a16="http://schemas.microsoft.com/office/drawing/2014/main" id="{E845D2A2-F91C-6E78-3345-ED02C83629B5}"/>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2253590" y="4439100"/>
            <a:ext cx="384385" cy="384385"/>
          </a:xfrm>
          <a:prstGeom prst="rect">
            <a:avLst/>
          </a:prstGeom>
        </p:spPr>
      </p:pic>
      <p:sp>
        <p:nvSpPr>
          <p:cNvPr id="33" name="TextBox 32">
            <a:extLst>
              <a:ext uri="{FF2B5EF4-FFF2-40B4-BE49-F238E27FC236}">
                <a16:creationId xmlns:a16="http://schemas.microsoft.com/office/drawing/2014/main" id="{4D0528C9-0502-0276-3EAE-5D8480A17249}"/>
              </a:ext>
            </a:extLst>
          </p:cNvPr>
          <p:cNvSpPr txBox="1"/>
          <p:nvPr/>
        </p:nvSpPr>
        <p:spPr>
          <a:xfrm>
            <a:off x="3244760" y="3205274"/>
            <a:ext cx="1062115" cy="261610"/>
          </a:xfrm>
          <a:prstGeom prst="rect">
            <a:avLst/>
          </a:prstGeom>
          <a:noFill/>
        </p:spPr>
        <p:txBody>
          <a:bodyPr wrap="square" rtlCol="0">
            <a:spAutoFit/>
          </a:bodyPr>
          <a:lstStyle/>
          <a:p>
            <a:pPr>
              <a:defRPr/>
            </a:pPr>
            <a:r>
              <a:rPr lang="en-US" sz="1100" b="1">
                <a:solidFill>
                  <a:srgbClr val="2E363A"/>
                </a:solidFill>
              </a:rPr>
              <a:t>Speculation </a:t>
            </a:r>
          </a:p>
        </p:txBody>
      </p:sp>
      <p:sp>
        <p:nvSpPr>
          <p:cNvPr id="34" name="TextBox 33">
            <a:extLst>
              <a:ext uri="{FF2B5EF4-FFF2-40B4-BE49-F238E27FC236}">
                <a16:creationId xmlns:a16="http://schemas.microsoft.com/office/drawing/2014/main" id="{E0BC22C0-3054-24AA-3375-F08BC5CF4160}"/>
              </a:ext>
            </a:extLst>
          </p:cNvPr>
          <p:cNvSpPr txBox="1"/>
          <p:nvPr/>
        </p:nvSpPr>
        <p:spPr>
          <a:xfrm>
            <a:off x="2015289" y="3415906"/>
            <a:ext cx="2569689" cy="646331"/>
          </a:xfrm>
          <a:prstGeom prst="rect">
            <a:avLst/>
          </a:prstGeom>
          <a:noFill/>
        </p:spPr>
        <p:txBody>
          <a:bodyPr wrap="square" rtlCol="0">
            <a:spAutoFit/>
          </a:bodyPr>
          <a:lstStyle/>
          <a:p>
            <a:pPr>
              <a:defRPr/>
            </a:pPr>
            <a:r>
              <a:rPr lang="en-US" sz="900" dirty="0">
                <a:solidFill>
                  <a:srgbClr val="293841"/>
                </a:solidFill>
              </a:rPr>
              <a:t>Initial drill results provide some insight as to what truly lays beneath, but more work is necessary to define a mineable deposit. </a:t>
            </a:r>
          </a:p>
          <a:p>
            <a:pPr>
              <a:defRPr/>
            </a:pPr>
            <a:r>
              <a:rPr lang="en-US" sz="900" dirty="0">
                <a:solidFill>
                  <a:srgbClr val="293841"/>
                </a:solidFill>
              </a:rPr>
              <a:t>Early speculators buy into the project. </a:t>
            </a:r>
          </a:p>
        </p:txBody>
      </p:sp>
      <p:pic>
        <p:nvPicPr>
          <p:cNvPr id="35" name="Graphic 34" descr="Upward trend">
            <a:extLst>
              <a:ext uri="{FF2B5EF4-FFF2-40B4-BE49-F238E27FC236}">
                <a16:creationId xmlns:a16="http://schemas.microsoft.com/office/drawing/2014/main" id="{D4A4C635-3216-4B5F-6C00-A4FC2FD7A0C4}"/>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71709" y="3211394"/>
            <a:ext cx="411904" cy="388943"/>
          </a:xfrm>
          <a:prstGeom prst="rect">
            <a:avLst/>
          </a:prstGeom>
        </p:spPr>
      </p:pic>
      <p:sp>
        <p:nvSpPr>
          <p:cNvPr id="36" name="TextBox 35">
            <a:extLst>
              <a:ext uri="{FF2B5EF4-FFF2-40B4-BE49-F238E27FC236}">
                <a16:creationId xmlns:a16="http://schemas.microsoft.com/office/drawing/2014/main" id="{FCA4ABFA-1F6C-7CBE-B3CC-D00990AC1838}"/>
              </a:ext>
            </a:extLst>
          </p:cNvPr>
          <p:cNvSpPr txBox="1"/>
          <p:nvPr/>
        </p:nvSpPr>
        <p:spPr>
          <a:xfrm>
            <a:off x="4285610" y="2256901"/>
            <a:ext cx="1072572" cy="261610"/>
          </a:xfrm>
          <a:prstGeom prst="rect">
            <a:avLst/>
          </a:prstGeom>
          <a:noFill/>
        </p:spPr>
        <p:txBody>
          <a:bodyPr wrap="square" rtlCol="0">
            <a:spAutoFit/>
          </a:bodyPr>
          <a:lstStyle/>
          <a:p>
            <a:pPr>
              <a:defRPr/>
            </a:pPr>
            <a:r>
              <a:rPr lang="en-US" sz="1100" b="1" dirty="0">
                <a:solidFill>
                  <a:srgbClr val="2E363A"/>
                </a:solidFill>
              </a:rPr>
              <a:t>Discovery</a:t>
            </a:r>
          </a:p>
        </p:txBody>
      </p:sp>
      <p:sp>
        <p:nvSpPr>
          <p:cNvPr id="37" name="TextBox 36">
            <a:extLst>
              <a:ext uri="{FF2B5EF4-FFF2-40B4-BE49-F238E27FC236}">
                <a16:creationId xmlns:a16="http://schemas.microsoft.com/office/drawing/2014/main" id="{1022A735-C4E7-F89F-7E1B-DE892C4B3734}"/>
              </a:ext>
            </a:extLst>
          </p:cNvPr>
          <p:cNvSpPr txBox="1"/>
          <p:nvPr/>
        </p:nvSpPr>
        <p:spPr>
          <a:xfrm>
            <a:off x="2924902" y="2495386"/>
            <a:ext cx="2569689" cy="507831"/>
          </a:xfrm>
          <a:prstGeom prst="rect">
            <a:avLst/>
          </a:prstGeom>
          <a:noFill/>
        </p:spPr>
        <p:txBody>
          <a:bodyPr wrap="square" rtlCol="0">
            <a:spAutoFit/>
          </a:bodyPr>
          <a:lstStyle/>
          <a:p>
            <a:pPr>
              <a:defRPr/>
            </a:pPr>
            <a:r>
              <a:rPr lang="en-US" sz="900">
                <a:solidFill>
                  <a:srgbClr val="293841"/>
                </a:solidFill>
              </a:rPr>
              <a:t>There is a tipping point in exploration when drilling amounts to a real mineral discovery and excitement is at its peak. </a:t>
            </a:r>
          </a:p>
        </p:txBody>
      </p:sp>
      <p:pic>
        <p:nvPicPr>
          <p:cNvPr id="38" name="Graphic 37" descr="Meeting">
            <a:extLst>
              <a:ext uri="{FF2B5EF4-FFF2-40B4-BE49-F238E27FC236}">
                <a16:creationId xmlns:a16="http://schemas.microsoft.com/office/drawing/2014/main" id="{93AF0178-64DD-F4A4-D4C0-2F8F8F5905EF}"/>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44405" y="2104537"/>
            <a:ext cx="411903" cy="411903"/>
          </a:xfrm>
          <a:prstGeom prst="rect">
            <a:avLst/>
          </a:prstGeom>
        </p:spPr>
      </p:pic>
      <p:sp>
        <p:nvSpPr>
          <p:cNvPr id="39" name="TextBox 38">
            <a:extLst>
              <a:ext uri="{FF2B5EF4-FFF2-40B4-BE49-F238E27FC236}">
                <a16:creationId xmlns:a16="http://schemas.microsoft.com/office/drawing/2014/main" id="{A480D1C5-317B-BC89-E988-6B35663F24C4}"/>
              </a:ext>
            </a:extLst>
          </p:cNvPr>
          <p:cNvSpPr txBox="1"/>
          <p:nvPr/>
        </p:nvSpPr>
        <p:spPr>
          <a:xfrm>
            <a:off x="5792705" y="2292522"/>
            <a:ext cx="1934643" cy="784830"/>
          </a:xfrm>
          <a:prstGeom prst="rect">
            <a:avLst/>
          </a:prstGeom>
          <a:noFill/>
        </p:spPr>
        <p:txBody>
          <a:bodyPr wrap="square" rtlCol="0">
            <a:spAutoFit/>
          </a:bodyPr>
          <a:lstStyle/>
          <a:p>
            <a:pPr algn="just">
              <a:defRPr/>
            </a:pPr>
            <a:r>
              <a:rPr lang="en-US" sz="900" dirty="0">
                <a:solidFill>
                  <a:srgbClr val="293841"/>
                </a:solidFill>
              </a:rPr>
              <a:t>This is most likely the time when people outside of the mining industry hear of a new discovery while early speculators are looking to cash in. </a:t>
            </a:r>
          </a:p>
        </p:txBody>
      </p:sp>
      <p:sp>
        <p:nvSpPr>
          <p:cNvPr id="40" name="TextBox 39">
            <a:extLst>
              <a:ext uri="{FF2B5EF4-FFF2-40B4-BE49-F238E27FC236}">
                <a16:creationId xmlns:a16="http://schemas.microsoft.com/office/drawing/2014/main" id="{C68527D5-A33B-2E7A-3248-1A7C80E85896}"/>
              </a:ext>
            </a:extLst>
          </p:cNvPr>
          <p:cNvSpPr txBox="1"/>
          <p:nvPr/>
        </p:nvSpPr>
        <p:spPr>
          <a:xfrm>
            <a:off x="4857126" y="4605442"/>
            <a:ext cx="1322605" cy="261610"/>
          </a:xfrm>
          <a:prstGeom prst="rect">
            <a:avLst/>
          </a:prstGeom>
          <a:noFill/>
        </p:spPr>
        <p:txBody>
          <a:bodyPr wrap="square" rtlCol="0">
            <a:spAutoFit/>
          </a:bodyPr>
          <a:lstStyle/>
          <a:p>
            <a:pPr>
              <a:defRPr/>
            </a:pPr>
            <a:r>
              <a:rPr lang="en-US" sz="1100" b="1">
                <a:solidFill>
                  <a:srgbClr val="2E363A"/>
                </a:solidFill>
              </a:rPr>
              <a:t>Orphan Period</a:t>
            </a:r>
          </a:p>
        </p:txBody>
      </p:sp>
      <p:sp>
        <p:nvSpPr>
          <p:cNvPr id="41" name="TextBox 40">
            <a:extLst>
              <a:ext uri="{FF2B5EF4-FFF2-40B4-BE49-F238E27FC236}">
                <a16:creationId xmlns:a16="http://schemas.microsoft.com/office/drawing/2014/main" id="{9A954B3B-F9C0-8274-64C5-4945147D23A3}"/>
              </a:ext>
            </a:extLst>
          </p:cNvPr>
          <p:cNvSpPr txBox="1"/>
          <p:nvPr/>
        </p:nvSpPr>
        <p:spPr>
          <a:xfrm>
            <a:off x="4598683" y="4867925"/>
            <a:ext cx="1683460" cy="923330"/>
          </a:xfrm>
          <a:prstGeom prst="rect">
            <a:avLst/>
          </a:prstGeom>
          <a:noFill/>
        </p:spPr>
        <p:txBody>
          <a:bodyPr wrap="square" rtlCol="0">
            <a:spAutoFit/>
          </a:bodyPr>
          <a:lstStyle/>
          <a:p>
            <a:pPr algn="just">
              <a:defRPr/>
            </a:pPr>
            <a:r>
              <a:rPr lang="en-US" sz="900" dirty="0">
                <a:solidFill>
                  <a:srgbClr val="293841"/>
                </a:solidFill>
              </a:rPr>
              <a:t>After initial excitement, proven discoveries require large amounts of capital for construction – but are not yet receiving cash flows from an operating mine. </a:t>
            </a:r>
          </a:p>
        </p:txBody>
      </p:sp>
      <p:pic>
        <p:nvPicPr>
          <p:cNvPr id="42" name="Graphic 41" descr="Clipboard Partially Checked">
            <a:extLst>
              <a:ext uri="{FF2B5EF4-FFF2-40B4-BE49-F238E27FC236}">
                <a16:creationId xmlns:a16="http://schemas.microsoft.com/office/drawing/2014/main" id="{DA2FF26E-2CC9-12FC-5988-834525B14537}"/>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20769" y="4219389"/>
            <a:ext cx="446611" cy="411903"/>
          </a:xfrm>
          <a:prstGeom prst="rect">
            <a:avLst/>
          </a:prstGeom>
        </p:spPr>
      </p:pic>
      <p:cxnSp>
        <p:nvCxnSpPr>
          <p:cNvPr id="43" name="Connector: Curved 42">
            <a:extLst>
              <a:ext uri="{FF2B5EF4-FFF2-40B4-BE49-F238E27FC236}">
                <a16:creationId xmlns:a16="http://schemas.microsoft.com/office/drawing/2014/main" id="{82F18DEB-B751-7B04-E3A1-1A6E12705EB3}"/>
              </a:ext>
            </a:extLst>
          </p:cNvPr>
          <p:cNvCxnSpPr>
            <a:cxnSpLocks/>
            <a:stCxn id="42" idx="0"/>
          </p:cNvCxnSpPr>
          <p:nvPr/>
        </p:nvCxnSpPr>
        <p:spPr>
          <a:xfrm rot="16200000" flipH="1">
            <a:off x="5632825" y="4030634"/>
            <a:ext cx="317252" cy="694761"/>
          </a:xfrm>
          <a:prstGeom prst="curvedConnector4">
            <a:avLst>
              <a:gd name="adj1" fmla="val -157151"/>
              <a:gd name="adj2" fmla="val 81112"/>
            </a:avLst>
          </a:prstGeom>
          <a:ln w="28575">
            <a:solidFill>
              <a:srgbClr val="54626A"/>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3C85C09-0FA8-0259-BA67-E439771362CD}"/>
              </a:ext>
            </a:extLst>
          </p:cNvPr>
          <p:cNvSpPr txBox="1"/>
          <p:nvPr/>
        </p:nvSpPr>
        <p:spPr>
          <a:xfrm>
            <a:off x="8104802" y="3080583"/>
            <a:ext cx="1322605" cy="261610"/>
          </a:xfrm>
          <a:prstGeom prst="rect">
            <a:avLst/>
          </a:prstGeom>
          <a:noFill/>
        </p:spPr>
        <p:txBody>
          <a:bodyPr wrap="square" rtlCol="0">
            <a:spAutoFit/>
          </a:bodyPr>
          <a:lstStyle/>
          <a:p>
            <a:pPr>
              <a:defRPr/>
            </a:pPr>
            <a:r>
              <a:rPr lang="en-US" sz="1100" b="1">
                <a:solidFill>
                  <a:srgbClr val="2E363A"/>
                </a:solidFill>
              </a:rPr>
              <a:t>Operating Mine</a:t>
            </a:r>
          </a:p>
        </p:txBody>
      </p:sp>
      <p:sp>
        <p:nvSpPr>
          <p:cNvPr id="45" name="TextBox 44">
            <a:extLst>
              <a:ext uri="{FF2B5EF4-FFF2-40B4-BE49-F238E27FC236}">
                <a16:creationId xmlns:a16="http://schemas.microsoft.com/office/drawing/2014/main" id="{DE54974E-C93C-EE28-C85C-2B62410B51CD}"/>
              </a:ext>
            </a:extLst>
          </p:cNvPr>
          <p:cNvSpPr txBox="1"/>
          <p:nvPr/>
        </p:nvSpPr>
        <p:spPr>
          <a:xfrm>
            <a:off x="7818519" y="3324338"/>
            <a:ext cx="1683460" cy="784830"/>
          </a:xfrm>
          <a:prstGeom prst="rect">
            <a:avLst/>
          </a:prstGeom>
          <a:noFill/>
        </p:spPr>
        <p:txBody>
          <a:bodyPr wrap="square" rtlCol="0">
            <a:spAutoFit/>
          </a:bodyPr>
          <a:lstStyle/>
          <a:p>
            <a:pPr algn="just">
              <a:defRPr/>
            </a:pPr>
            <a:r>
              <a:rPr lang="en-US" sz="900" dirty="0">
                <a:solidFill>
                  <a:srgbClr val="293841"/>
                </a:solidFill>
              </a:rPr>
              <a:t>The mine is now open, and the company can extract ore and generate cash flow. Risks remain, such as commodity price and management risk. </a:t>
            </a:r>
          </a:p>
        </p:txBody>
      </p:sp>
      <p:cxnSp>
        <p:nvCxnSpPr>
          <p:cNvPr id="46" name="Connector: Curved 45">
            <a:extLst>
              <a:ext uri="{FF2B5EF4-FFF2-40B4-BE49-F238E27FC236}">
                <a16:creationId xmlns:a16="http://schemas.microsoft.com/office/drawing/2014/main" id="{6278E9E4-B3C8-8E7C-6E44-731B74523C7E}"/>
              </a:ext>
            </a:extLst>
          </p:cNvPr>
          <p:cNvCxnSpPr>
            <a:cxnSpLocks/>
            <a:stCxn id="47" idx="0"/>
          </p:cNvCxnSpPr>
          <p:nvPr/>
        </p:nvCxnSpPr>
        <p:spPr>
          <a:xfrm rot="5400000" flipH="1" flipV="1">
            <a:off x="8716148" y="2348893"/>
            <a:ext cx="312699" cy="367020"/>
          </a:xfrm>
          <a:prstGeom prst="curvedConnector2">
            <a:avLst/>
          </a:prstGeom>
          <a:ln w="28575">
            <a:solidFill>
              <a:srgbClr val="54626A"/>
            </a:solidFill>
            <a:tailEnd type="triangle"/>
          </a:ln>
        </p:spPr>
        <p:style>
          <a:lnRef idx="1">
            <a:schemeClr val="accent1"/>
          </a:lnRef>
          <a:fillRef idx="0">
            <a:schemeClr val="accent1"/>
          </a:fillRef>
          <a:effectRef idx="0">
            <a:schemeClr val="accent1"/>
          </a:effectRef>
          <a:fontRef idx="minor">
            <a:schemeClr val="tx1"/>
          </a:fontRef>
        </p:style>
      </p:cxnSp>
      <p:pic>
        <p:nvPicPr>
          <p:cNvPr id="47" name="Graphic 46" descr="Raw Materials">
            <a:extLst>
              <a:ext uri="{FF2B5EF4-FFF2-40B4-BE49-F238E27FC236}">
                <a16:creationId xmlns:a16="http://schemas.microsoft.com/office/drawing/2014/main" id="{F829F4F3-BB76-86A1-BFB8-2C93975CA1A6}"/>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83042" y="2688758"/>
            <a:ext cx="411903" cy="411903"/>
          </a:xfrm>
          <a:prstGeom prst="rect">
            <a:avLst/>
          </a:prstGeom>
        </p:spPr>
      </p:pic>
      <p:sp>
        <p:nvSpPr>
          <p:cNvPr id="48" name="TextBox 47">
            <a:extLst>
              <a:ext uri="{FF2B5EF4-FFF2-40B4-BE49-F238E27FC236}">
                <a16:creationId xmlns:a16="http://schemas.microsoft.com/office/drawing/2014/main" id="{A53B4839-299D-8CCF-B06F-BC93008E78C6}"/>
              </a:ext>
            </a:extLst>
          </p:cNvPr>
          <p:cNvSpPr txBox="1"/>
          <p:nvPr/>
        </p:nvSpPr>
        <p:spPr>
          <a:xfrm>
            <a:off x="8272790" y="4722259"/>
            <a:ext cx="2034367" cy="430887"/>
          </a:xfrm>
          <a:prstGeom prst="rect">
            <a:avLst/>
          </a:prstGeom>
          <a:noFill/>
        </p:spPr>
        <p:txBody>
          <a:bodyPr wrap="square" rtlCol="0">
            <a:spAutoFit/>
          </a:bodyPr>
          <a:lstStyle/>
          <a:p>
            <a:pPr>
              <a:defRPr/>
            </a:pPr>
            <a:r>
              <a:rPr lang="en-US" sz="1100" b="1">
                <a:solidFill>
                  <a:srgbClr val="2E363A"/>
                </a:solidFill>
              </a:rPr>
              <a:t>Institutional / Strategic Investment </a:t>
            </a:r>
          </a:p>
        </p:txBody>
      </p:sp>
      <p:sp>
        <p:nvSpPr>
          <p:cNvPr id="49" name="TextBox 48">
            <a:extLst>
              <a:ext uri="{FF2B5EF4-FFF2-40B4-BE49-F238E27FC236}">
                <a16:creationId xmlns:a16="http://schemas.microsoft.com/office/drawing/2014/main" id="{1AEE7223-B461-882E-440D-76EE614E3AB3}"/>
              </a:ext>
            </a:extLst>
          </p:cNvPr>
          <p:cNvSpPr txBox="1"/>
          <p:nvPr/>
        </p:nvSpPr>
        <p:spPr>
          <a:xfrm>
            <a:off x="8281526" y="5169010"/>
            <a:ext cx="1683460" cy="784830"/>
          </a:xfrm>
          <a:prstGeom prst="rect">
            <a:avLst/>
          </a:prstGeom>
          <a:noFill/>
        </p:spPr>
        <p:txBody>
          <a:bodyPr wrap="square" rtlCol="0">
            <a:spAutoFit/>
          </a:bodyPr>
          <a:lstStyle/>
          <a:p>
            <a:pPr algn="just">
              <a:defRPr/>
            </a:pPr>
            <a:r>
              <a:rPr lang="en-US" sz="900" dirty="0">
                <a:solidFill>
                  <a:srgbClr val="293841"/>
                </a:solidFill>
              </a:rPr>
              <a:t>This is the point when experienced mine developers and financiers invest directly to develop the project into an operating mine. </a:t>
            </a:r>
          </a:p>
        </p:txBody>
      </p:sp>
      <p:pic>
        <p:nvPicPr>
          <p:cNvPr id="50" name="Graphic 49" descr="Money">
            <a:extLst>
              <a:ext uri="{FF2B5EF4-FFF2-40B4-BE49-F238E27FC236}">
                <a16:creationId xmlns:a16="http://schemas.microsoft.com/office/drawing/2014/main" id="{544AA39E-4C64-26F5-F9F3-4130E673A69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838443" y="5029828"/>
            <a:ext cx="418700" cy="435955"/>
          </a:xfrm>
          <a:prstGeom prst="rect">
            <a:avLst/>
          </a:prstGeom>
        </p:spPr>
      </p:pic>
      <p:cxnSp>
        <p:nvCxnSpPr>
          <p:cNvPr id="51" name="Connector: Curved 50">
            <a:extLst>
              <a:ext uri="{FF2B5EF4-FFF2-40B4-BE49-F238E27FC236}">
                <a16:creationId xmlns:a16="http://schemas.microsoft.com/office/drawing/2014/main" id="{4724AEA3-214C-AE01-15EA-69F59D370F02}"/>
              </a:ext>
            </a:extLst>
          </p:cNvPr>
          <p:cNvCxnSpPr>
            <a:cxnSpLocks/>
            <a:stCxn id="48" idx="1"/>
          </p:cNvCxnSpPr>
          <p:nvPr/>
        </p:nvCxnSpPr>
        <p:spPr>
          <a:xfrm rot="10800000">
            <a:off x="7870178" y="4410319"/>
            <a:ext cx="402613" cy="527384"/>
          </a:xfrm>
          <a:prstGeom prst="curvedConnector2">
            <a:avLst/>
          </a:prstGeom>
          <a:ln w="28575">
            <a:solidFill>
              <a:srgbClr val="54626A"/>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DC3D895-3428-A3BA-FAC2-704448041943}"/>
              </a:ext>
            </a:extLst>
          </p:cNvPr>
          <p:cNvSpPr txBox="1"/>
          <p:nvPr/>
        </p:nvSpPr>
        <p:spPr>
          <a:xfrm>
            <a:off x="2539233" y="1278878"/>
            <a:ext cx="1406587" cy="600164"/>
          </a:xfrm>
          <a:prstGeom prst="rect">
            <a:avLst/>
          </a:prstGeom>
          <a:noFill/>
        </p:spPr>
        <p:txBody>
          <a:bodyPr wrap="square" rtlCol="0">
            <a:spAutoFit/>
          </a:bodyPr>
          <a:lstStyle/>
          <a:p>
            <a:pPr algn="r">
              <a:defRPr/>
            </a:pPr>
            <a:r>
              <a:rPr lang="en-US" sz="1100" b="1" dirty="0">
                <a:solidFill>
                  <a:srgbClr val="293841"/>
                </a:solidFill>
              </a:rPr>
              <a:t>Funding risk</a:t>
            </a:r>
          </a:p>
          <a:p>
            <a:pPr algn="r">
              <a:defRPr/>
            </a:pPr>
            <a:r>
              <a:rPr lang="en-US" sz="1100" b="1" dirty="0">
                <a:solidFill>
                  <a:srgbClr val="293841"/>
                </a:solidFill>
              </a:rPr>
              <a:t>Technical risk</a:t>
            </a:r>
          </a:p>
          <a:p>
            <a:pPr algn="r">
              <a:defRPr/>
            </a:pPr>
            <a:r>
              <a:rPr lang="en-US" sz="1100" b="1" dirty="0">
                <a:solidFill>
                  <a:srgbClr val="293841"/>
                </a:solidFill>
              </a:rPr>
              <a:t>Exploration risk</a:t>
            </a:r>
          </a:p>
        </p:txBody>
      </p:sp>
      <p:cxnSp>
        <p:nvCxnSpPr>
          <p:cNvPr id="53" name="Straight Arrow Connector 52">
            <a:extLst>
              <a:ext uri="{FF2B5EF4-FFF2-40B4-BE49-F238E27FC236}">
                <a16:creationId xmlns:a16="http://schemas.microsoft.com/office/drawing/2014/main" id="{237F511A-FCB6-EE84-8143-D4847903C7C0}"/>
              </a:ext>
            </a:extLst>
          </p:cNvPr>
          <p:cNvCxnSpPr/>
          <p:nvPr/>
        </p:nvCxnSpPr>
        <p:spPr>
          <a:xfrm>
            <a:off x="5444069" y="2518509"/>
            <a:ext cx="0" cy="558843"/>
          </a:xfrm>
          <a:prstGeom prst="straightConnector1">
            <a:avLst/>
          </a:prstGeom>
          <a:ln w="28575">
            <a:solidFill>
              <a:srgbClr val="54626A"/>
            </a:solidFill>
            <a:tailEnd type="triangle"/>
          </a:ln>
        </p:spPr>
        <p:style>
          <a:lnRef idx="1">
            <a:schemeClr val="accent1"/>
          </a:lnRef>
          <a:fillRef idx="0">
            <a:schemeClr val="accent1"/>
          </a:fillRef>
          <a:effectRef idx="0">
            <a:schemeClr val="accent1"/>
          </a:effectRef>
          <a:fontRef idx="minor">
            <a:schemeClr val="tx1"/>
          </a:fontRef>
        </p:style>
      </p:cxnSp>
      <p:sp>
        <p:nvSpPr>
          <p:cNvPr id="54" name="Freeform: Shape 53">
            <a:extLst>
              <a:ext uri="{FF2B5EF4-FFF2-40B4-BE49-F238E27FC236}">
                <a16:creationId xmlns:a16="http://schemas.microsoft.com/office/drawing/2014/main" id="{92C2A49F-9901-9B10-6B50-DACDEADBC09B}"/>
              </a:ext>
            </a:extLst>
          </p:cNvPr>
          <p:cNvSpPr/>
          <p:nvPr/>
        </p:nvSpPr>
        <p:spPr>
          <a:xfrm>
            <a:off x="4173434" y="3850633"/>
            <a:ext cx="283005" cy="307476"/>
          </a:xfrm>
          <a:custGeom>
            <a:avLst/>
            <a:gdLst>
              <a:gd name="connsiteX0" fmla="*/ 75053 w 312557"/>
              <a:gd name="connsiteY0" fmla="*/ 0 h 307476"/>
              <a:gd name="connsiteX1" fmla="*/ 11679 w 312557"/>
              <a:gd name="connsiteY1" fmla="*/ 208230 h 307476"/>
              <a:gd name="connsiteX2" fmla="*/ 283283 w 312557"/>
              <a:gd name="connsiteY2" fmla="*/ 298765 h 307476"/>
              <a:gd name="connsiteX3" fmla="*/ 292336 w 312557"/>
              <a:gd name="connsiteY3" fmla="*/ 298765 h 307476"/>
              <a:gd name="connsiteX0" fmla="*/ 45501 w 283005"/>
              <a:gd name="connsiteY0" fmla="*/ 0 h 307476"/>
              <a:gd name="connsiteX1" fmla="*/ 20227 w 283005"/>
              <a:gd name="connsiteY1" fmla="*/ 179655 h 307476"/>
              <a:gd name="connsiteX2" fmla="*/ 253731 w 283005"/>
              <a:gd name="connsiteY2" fmla="*/ 298765 h 307476"/>
              <a:gd name="connsiteX3" fmla="*/ 262784 w 283005"/>
              <a:gd name="connsiteY3" fmla="*/ 298765 h 307476"/>
            </a:gdLst>
            <a:ahLst/>
            <a:cxnLst>
              <a:cxn ang="0">
                <a:pos x="connsiteX0" y="connsiteY0"/>
              </a:cxn>
              <a:cxn ang="0">
                <a:pos x="connsiteX1" y="connsiteY1"/>
              </a:cxn>
              <a:cxn ang="0">
                <a:pos x="connsiteX2" y="connsiteY2"/>
              </a:cxn>
              <a:cxn ang="0">
                <a:pos x="connsiteX3" y="connsiteY3"/>
              </a:cxn>
            </a:cxnLst>
            <a:rect l="l" t="t" r="r" b="b"/>
            <a:pathLst>
              <a:path w="283005" h="307476">
                <a:moveTo>
                  <a:pt x="45501" y="0"/>
                </a:moveTo>
                <a:cubicBezTo>
                  <a:pt x="-3539" y="79218"/>
                  <a:pt x="-14478" y="129861"/>
                  <a:pt x="20227" y="179655"/>
                </a:cubicBezTo>
                <a:cubicBezTo>
                  <a:pt x="54932" y="229449"/>
                  <a:pt x="206955" y="283676"/>
                  <a:pt x="253731" y="298765"/>
                </a:cubicBezTo>
                <a:cubicBezTo>
                  <a:pt x="300507" y="313854"/>
                  <a:pt x="281645" y="306309"/>
                  <a:pt x="262784" y="298765"/>
                </a:cubicBezTo>
              </a:path>
            </a:pathLst>
          </a:custGeom>
          <a:noFill/>
          <a:ln w="28575">
            <a:solidFill>
              <a:srgbClr val="54626A"/>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54626A"/>
              </a:solidFill>
            </a:endParaRPr>
          </a:p>
        </p:txBody>
      </p:sp>
      <p:cxnSp>
        <p:nvCxnSpPr>
          <p:cNvPr id="55" name="Straight Arrow Connector 54">
            <a:extLst>
              <a:ext uri="{FF2B5EF4-FFF2-40B4-BE49-F238E27FC236}">
                <a16:creationId xmlns:a16="http://schemas.microsoft.com/office/drawing/2014/main" id="{97920359-EBE4-E233-D955-904F04A7A0AE}"/>
              </a:ext>
            </a:extLst>
          </p:cNvPr>
          <p:cNvCxnSpPr>
            <a:cxnSpLocks/>
          </p:cNvCxnSpPr>
          <p:nvPr/>
        </p:nvCxnSpPr>
        <p:spPr>
          <a:xfrm>
            <a:off x="2247891" y="4867056"/>
            <a:ext cx="0" cy="647693"/>
          </a:xfrm>
          <a:prstGeom prst="straightConnector1">
            <a:avLst/>
          </a:prstGeom>
          <a:ln w="28575">
            <a:solidFill>
              <a:srgbClr val="54626A"/>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9A57CDF-90DF-66D3-5160-60237AACD038}"/>
              </a:ext>
            </a:extLst>
          </p:cNvPr>
          <p:cNvCxnSpPr>
            <a:cxnSpLocks/>
          </p:cNvCxnSpPr>
          <p:nvPr/>
        </p:nvCxnSpPr>
        <p:spPr>
          <a:xfrm>
            <a:off x="1612149" y="2593895"/>
            <a:ext cx="0" cy="2483899"/>
          </a:xfrm>
          <a:prstGeom prst="straightConnector1">
            <a:avLst/>
          </a:prstGeom>
          <a:ln w="38100">
            <a:solidFill>
              <a:srgbClr val="2395B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45882A9-0E94-1E8C-3151-D4D73D6E6AD6}"/>
              </a:ext>
            </a:extLst>
          </p:cNvPr>
          <p:cNvCxnSpPr/>
          <p:nvPr/>
        </p:nvCxnSpPr>
        <p:spPr>
          <a:xfrm>
            <a:off x="3961474" y="1746359"/>
            <a:ext cx="1231279" cy="0"/>
          </a:xfrm>
          <a:prstGeom prst="line">
            <a:avLst/>
          </a:prstGeom>
          <a:ln w="19050">
            <a:solidFill>
              <a:srgbClr val="2395B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B648E7E-2262-B3CB-5273-E4EF295264E7}"/>
              </a:ext>
            </a:extLst>
          </p:cNvPr>
          <p:cNvCxnSpPr>
            <a:cxnSpLocks/>
          </p:cNvCxnSpPr>
          <p:nvPr/>
        </p:nvCxnSpPr>
        <p:spPr>
          <a:xfrm>
            <a:off x="3961474" y="1574345"/>
            <a:ext cx="2327991" cy="0"/>
          </a:xfrm>
          <a:prstGeom prst="line">
            <a:avLst/>
          </a:prstGeom>
          <a:ln w="19050">
            <a:solidFill>
              <a:srgbClr val="2395B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72E4731-9C43-98AA-4C93-E867AB70F2E5}"/>
              </a:ext>
            </a:extLst>
          </p:cNvPr>
          <p:cNvCxnSpPr>
            <a:cxnSpLocks/>
          </p:cNvCxnSpPr>
          <p:nvPr/>
        </p:nvCxnSpPr>
        <p:spPr>
          <a:xfrm>
            <a:off x="3961217" y="1411383"/>
            <a:ext cx="3799536" cy="0"/>
          </a:xfrm>
          <a:prstGeom prst="line">
            <a:avLst/>
          </a:prstGeom>
          <a:ln w="19050">
            <a:solidFill>
              <a:srgbClr val="2395B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2FB0DEE-1A80-D211-371F-0F649F63726D}"/>
              </a:ext>
            </a:extLst>
          </p:cNvPr>
          <p:cNvCxnSpPr>
            <a:cxnSpLocks/>
          </p:cNvCxnSpPr>
          <p:nvPr/>
        </p:nvCxnSpPr>
        <p:spPr>
          <a:xfrm>
            <a:off x="5155077" y="1746359"/>
            <a:ext cx="1096712" cy="0"/>
          </a:xfrm>
          <a:prstGeom prst="line">
            <a:avLst/>
          </a:prstGeom>
          <a:ln w="19050">
            <a:solidFill>
              <a:srgbClr val="2395B3"/>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E3ABBC9-12F7-F284-BD7C-65ADFFD23E6E}"/>
              </a:ext>
            </a:extLst>
          </p:cNvPr>
          <p:cNvCxnSpPr>
            <a:cxnSpLocks/>
          </p:cNvCxnSpPr>
          <p:nvPr/>
        </p:nvCxnSpPr>
        <p:spPr>
          <a:xfrm>
            <a:off x="6380849" y="1574345"/>
            <a:ext cx="935315" cy="0"/>
          </a:xfrm>
          <a:prstGeom prst="line">
            <a:avLst/>
          </a:prstGeom>
          <a:ln w="19050">
            <a:solidFill>
              <a:srgbClr val="2395B3"/>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E1706CA-3381-CAFF-CA45-2F5ABBDCABBA}"/>
              </a:ext>
            </a:extLst>
          </p:cNvPr>
          <p:cNvCxnSpPr>
            <a:cxnSpLocks/>
          </p:cNvCxnSpPr>
          <p:nvPr/>
        </p:nvCxnSpPr>
        <p:spPr>
          <a:xfrm>
            <a:off x="7716845" y="1411383"/>
            <a:ext cx="935315" cy="0"/>
          </a:xfrm>
          <a:prstGeom prst="line">
            <a:avLst/>
          </a:prstGeom>
          <a:ln w="19050">
            <a:solidFill>
              <a:srgbClr val="2395B3"/>
            </a:solidFill>
            <a:prstDash val="dash"/>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0FE66DE7-CA67-922C-D7C8-A38461139CFD}"/>
              </a:ext>
            </a:extLst>
          </p:cNvPr>
          <p:cNvPicPr>
            <a:picLocks noChangeAspect="1"/>
          </p:cNvPicPr>
          <p:nvPr/>
        </p:nvPicPr>
        <p:blipFill>
          <a:blip r:embed="rId8" cstate="screen">
            <a:clrChange>
              <a:clrFrom>
                <a:srgbClr val="FEFEFD"/>
              </a:clrFrom>
              <a:clrTo>
                <a:srgbClr val="FEFEFD">
                  <a:alpha val="0"/>
                </a:srgbClr>
              </a:clrTo>
            </a:clrChange>
            <a:extLst>
              <a:ext uri="{28A0092B-C50C-407E-A947-70E740481C1C}">
                <a14:useLocalDpi xmlns:a14="http://schemas.microsoft.com/office/drawing/2010/main"/>
              </a:ext>
            </a:extLst>
          </a:blip>
          <a:stretch>
            <a:fillRect/>
          </a:stretch>
        </p:blipFill>
        <p:spPr>
          <a:xfrm>
            <a:off x="5974439" y="5924519"/>
            <a:ext cx="2407076" cy="214687"/>
          </a:xfrm>
          <a:prstGeom prst="rect">
            <a:avLst/>
          </a:prstGeom>
        </p:spPr>
      </p:pic>
      <p:sp>
        <p:nvSpPr>
          <p:cNvPr id="64" name="Arrow: Down 63">
            <a:extLst>
              <a:ext uri="{FF2B5EF4-FFF2-40B4-BE49-F238E27FC236}">
                <a16:creationId xmlns:a16="http://schemas.microsoft.com/office/drawing/2014/main" id="{61E7BA96-1AEC-8D68-3533-924E76AACD34}"/>
              </a:ext>
            </a:extLst>
          </p:cNvPr>
          <p:cNvSpPr/>
          <p:nvPr/>
        </p:nvSpPr>
        <p:spPr>
          <a:xfrm>
            <a:off x="7197275" y="5465783"/>
            <a:ext cx="279943" cy="387365"/>
          </a:xfrm>
          <a:prstGeom prst="downArrow">
            <a:avLst/>
          </a:prstGeom>
          <a:solidFill>
            <a:srgbClr val="2395B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5" name="Oval 64">
            <a:extLst>
              <a:ext uri="{FF2B5EF4-FFF2-40B4-BE49-F238E27FC236}">
                <a16:creationId xmlns:a16="http://schemas.microsoft.com/office/drawing/2014/main" id="{0413977A-971E-892A-0B98-FB060A91DC28}"/>
              </a:ext>
            </a:extLst>
          </p:cNvPr>
          <p:cNvSpPr/>
          <p:nvPr/>
        </p:nvSpPr>
        <p:spPr>
          <a:xfrm>
            <a:off x="7197269" y="4994311"/>
            <a:ext cx="279944" cy="279944"/>
          </a:xfrm>
          <a:prstGeom prst="ellipse">
            <a:avLst/>
          </a:prstGeom>
          <a:solidFill>
            <a:srgbClr val="2395B3"/>
          </a:solidFill>
          <a:ln w="28575">
            <a:solidFill>
              <a:srgbClr val="155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cxnSp>
        <p:nvCxnSpPr>
          <p:cNvPr id="66" name="Straight Connector 65">
            <a:extLst>
              <a:ext uri="{FF2B5EF4-FFF2-40B4-BE49-F238E27FC236}">
                <a16:creationId xmlns:a16="http://schemas.microsoft.com/office/drawing/2014/main" id="{21FC4CD2-8BD2-AFF5-5B03-E5C70AF034CA}"/>
              </a:ext>
            </a:extLst>
          </p:cNvPr>
          <p:cNvCxnSpPr>
            <a:cxnSpLocks/>
          </p:cNvCxnSpPr>
          <p:nvPr/>
        </p:nvCxnSpPr>
        <p:spPr>
          <a:xfrm>
            <a:off x="5400625" y="6290012"/>
            <a:ext cx="0" cy="313445"/>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184E4306-FBE2-2FA8-A038-A8FCB6A8C467}"/>
              </a:ext>
            </a:extLst>
          </p:cNvPr>
          <p:cNvCxnSpPr>
            <a:cxnSpLocks/>
          </p:cNvCxnSpPr>
          <p:nvPr/>
        </p:nvCxnSpPr>
        <p:spPr>
          <a:xfrm>
            <a:off x="7112943" y="6287172"/>
            <a:ext cx="0" cy="313445"/>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68" name="Straight Connector 67">
            <a:extLst>
              <a:ext uri="{FF2B5EF4-FFF2-40B4-BE49-F238E27FC236}">
                <a16:creationId xmlns:a16="http://schemas.microsoft.com/office/drawing/2014/main" id="{1408E9B6-EE9F-EC0A-4784-C7A4983D9671}"/>
              </a:ext>
            </a:extLst>
          </p:cNvPr>
          <p:cNvCxnSpPr>
            <a:cxnSpLocks/>
          </p:cNvCxnSpPr>
          <p:nvPr/>
        </p:nvCxnSpPr>
        <p:spPr>
          <a:xfrm>
            <a:off x="8035628" y="6284194"/>
            <a:ext cx="0" cy="313445"/>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69" name="Straight Connector 68">
            <a:extLst>
              <a:ext uri="{FF2B5EF4-FFF2-40B4-BE49-F238E27FC236}">
                <a16:creationId xmlns:a16="http://schemas.microsoft.com/office/drawing/2014/main" id="{402757DB-87C3-B081-C306-5948CADC3AA4}"/>
              </a:ext>
            </a:extLst>
          </p:cNvPr>
          <p:cNvCxnSpPr>
            <a:cxnSpLocks/>
          </p:cNvCxnSpPr>
          <p:nvPr/>
        </p:nvCxnSpPr>
        <p:spPr>
          <a:xfrm>
            <a:off x="8827912" y="6278956"/>
            <a:ext cx="0" cy="313445"/>
          </a:xfrm>
          <a:prstGeom prst="line">
            <a:avLst/>
          </a:prstGeom>
          <a:ln/>
        </p:spPr>
        <p:style>
          <a:lnRef idx="1">
            <a:schemeClr val="accent6"/>
          </a:lnRef>
          <a:fillRef idx="0">
            <a:schemeClr val="accent6"/>
          </a:fillRef>
          <a:effectRef idx="0">
            <a:schemeClr val="accent6"/>
          </a:effectRef>
          <a:fontRef idx="minor">
            <a:schemeClr val="tx1"/>
          </a:fontRef>
        </p:style>
      </p:cxnSp>
      <p:sp>
        <p:nvSpPr>
          <p:cNvPr id="3" name="Slide Number Placeholder 2">
            <a:extLst>
              <a:ext uri="{FF2B5EF4-FFF2-40B4-BE49-F238E27FC236}">
                <a16:creationId xmlns:a16="http://schemas.microsoft.com/office/drawing/2014/main" id="{0863396A-6E62-1792-2B24-0A84B7D98FBC}"/>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17</a:t>
            </a:fld>
            <a:endParaRPr lang="en-US" b="1" dirty="0">
              <a:solidFill>
                <a:srgbClr val="293841"/>
              </a:solidFill>
            </a:endParaRPr>
          </a:p>
        </p:txBody>
      </p:sp>
    </p:spTree>
    <p:extLst>
      <p:ext uri="{BB962C8B-B14F-4D97-AF65-F5344CB8AC3E}">
        <p14:creationId xmlns:p14="http://schemas.microsoft.com/office/powerpoint/2010/main" val="384212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8EC240-3478-1723-30E6-B5F1279615C7}"/>
              </a:ext>
            </a:extLst>
          </p:cNvPr>
          <p:cNvSpPr>
            <a:spLocks noGrp="1"/>
          </p:cNvSpPr>
          <p:nvPr>
            <p:ph type="body" sz="quarter" idx="14"/>
          </p:nvPr>
        </p:nvSpPr>
        <p:spPr>
          <a:xfrm>
            <a:off x="567094" y="6941796"/>
            <a:ext cx="9606547" cy="608354"/>
          </a:xfrm>
        </p:spPr>
        <p:txBody>
          <a:bodyPr/>
          <a:lstStyle/>
          <a:p>
            <a:pPr>
              <a:lnSpc>
                <a:spcPct val="100000"/>
              </a:lnSpc>
              <a:spcBef>
                <a:spcPts val="0"/>
              </a:spcBef>
            </a:pPr>
            <a:r>
              <a:rPr lang="en-US" sz="800" i="1" dirty="0"/>
              <a:t>*</a:t>
            </a:r>
            <a:r>
              <a:rPr lang="en-US" sz="800" i="1" dirty="0">
                <a:latin typeface="+mn-lt"/>
              </a:rPr>
              <a:t>After tax</a:t>
            </a:r>
          </a:p>
          <a:p>
            <a:pPr>
              <a:lnSpc>
                <a:spcPct val="100000"/>
              </a:lnSpc>
              <a:spcBef>
                <a:spcPts val="0"/>
              </a:spcBef>
            </a:pPr>
            <a:r>
              <a:rPr lang="en-US" sz="800" i="1" dirty="0">
                <a:latin typeface="+mn-lt"/>
              </a:rPr>
              <a:t>**US$1525 Palladium price</a:t>
            </a:r>
          </a:p>
          <a:p>
            <a:pPr>
              <a:lnSpc>
                <a:spcPct val="100000"/>
              </a:lnSpc>
              <a:spcBef>
                <a:spcPts val="0"/>
              </a:spcBef>
            </a:pPr>
            <a:r>
              <a:rPr lang="en-US" sz="800" i="1" dirty="0">
                <a:latin typeface="+mn-lt"/>
              </a:rPr>
              <a:t>***US$4.27 Copper price</a:t>
            </a:r>
          </a:p>
          <a:p>
            <a:pPr>
              <a:lnSpc>
                <a:spcPct val="100000"/>
              </a:lnSpc>
              <a:spcBef>
                <a:spcPts val="0"/>
              </a:spcBef>
            </a:pPr>
            <a:r>
              <a:rPr lang="en-US" sz="800" i="1" dirty="0">
                <a:latin typeface="+mn-lt"/>
              </a:rPr>
              <a:t>****estimated by GENM</a:t>
            </a:r>
          </a:p>
          <a:p>
            <a:pPr>
              <a:lnSpc>
                <a:spcPct val="100000"/>
              </a:lnSpc>
              <a:spcBef>
                <a:spcPts val="0"/>
              </a:spcBef>
            </a:pPr>
            <a:r>
              <a:rPr lang="en-US" sz="800" i="1" dirty="0">
                <a:latin typeface="+mn-lt"/>
              </a:rPr>
              <a:t>Ivanhoe Electric used a 8% discount rate, Generation Mining used a 6% discount rate and Foran Mining used a 7% discount rate</a:t>
            </a:r>
          </a:p>
          <a:p>
            <a:pPr>
              <a:lnSpc>
                <a:spcPct val="100000"/>
              </a:lnSpc>
              <a:spcBef>
                <a:spcPts val="0"/>
              </a:spcBef>
            </a:pPr>
            <a:r>
              <a:rPr lang="en-US" sz="800" i="1" dirty="0">
                <a:latin typeface="+mn-lt"/>
              </a:rPr>
              <a:t> </a:t>
            </a:r>
          </a:p>
        </p:txBody>
      </p:sp>
      <p:sp>
        <p:nvSpPr>
          <p:cNvPr id="5" name="Title 4">
            <a:extLst>
              <a:ext uri="{FF2B5EF4-FFF2-40B4-BE49-F238E27FC236}">
                <a16:creationId xmlns:a16="http://schemas.microsoft.com/office/drawing/2014/main" id="{87474B0A-C5E2-94FA-1CE1-36E974BAF2CC}"/>
              </a:ext>
            </a:extLst>
          </p:cNvPr>
          <p:cNvSpPr>
            <a:spLocks noGrp="1"/>
          </p:cNvSpPr>
          <p:nvPr>
            <p:ph type="title"/>
          </p:nvPr>
        </p:nvSpPr>
        <p:spPr>
          <a:xfrm>
            <a:off x="295515" y="241872"/>
            <a:ext cx="10515600" cy="717369"/>
          </a:xfrm>
        </p:spPr>
        <p:txBody>
          <a:bodyPr>
            <a:normAutofit fontScale="90000"/>
          </a:bodyPr>
          <a:lstStyle/>
          <a:p>
            <a:r>
              <a:rPr lang="en-US" sz="3100" dirty="0">
                <a:latin typeface="+mj-lt"/>
              </a:rPr>
              <a:t>GENM Value proposition</a:t>
            </a:r>
            <a:br>
              <a:rPr lang="en-US" sz="2800" dirty="0">
                <a:latin typeface="+mj-lt"/>
              </a:rPr>
            </a:br>
            <a:r>
              <a:rPr lang="en-US" sz="2700" b="1" dirty="0">
                <a:latin typeface="+mj-lt"/>
              </a:rPr>
              <a:t>Generation Mining</a:t>
            </a:r>
            <a:r>
              <a:rPr lang="en-US" sz="2700" dirty="0">
                <a:latin typeface="+mj-lt"/>
              </a:rPr>
              <a:t> </a:t>
            </a:r>
            <a:r>
              <a:rPr lang="en-US" sz="2700" b="1" dirty="0">
                <a:latin typeface="+mj-lt"/>
              </a:rPr>
              <a:t>| </a:t>
            </a:r>
            <a:r>
              <a:rPr lang="en-US" sz="2700" dirty="0">
                <a:latin typeface="+mj-lt"/>
              </a:rPr>
              <a:t>Foran mining </a:t>
            </a:r>
            <a:endParaRPr lang="en-US" sz="2800" dirty="0">
              <a:latin typeface="+mj-lt"/>
            </a:endParaRPr>
          </a:p>
        </p:txBody>
      </p:sp>
      <p:graphicFrame>
        <p:nvGraphicFramePr>
          <p:cNvPr id="7" name="Table 6">
            <a:extLst>
              <a:ext uri="{FF2B5EF4-FFF2-40B4-BE49-F238E27FC236}">
                <a16:creationId xmlns:a16="http://schemas.microsoft.com/office/drawing/2014/main" id="{683498B5-937B-B9DE-E875-95576C53614B}"/>
              </a:ext>
            </a:extLst>
          </p:cNvPr>
          <p:cNvGraphicFramePr>
            <a:graphicFrameLocks noGrp="1"/>
          </p:cNvGraphicFramePr>
          <p:nvPr>
            <p:extLst>
              <p:ext uri="{D42A27DB-BD31-4B8C-83A1-F6EECF244321}">
                <p14:modId xmlns:p14="http://schemas.microsoft.com/office/powerpoint/2010/main" val="2823365702"/>
              </p:ext>
            </p:extLst>
          </p:nvPr>
        </p:nvGraphicFramePr>
        <p:xfrm>
          <a:off x="372460" y="1024122"/>
          <a:ext cx="9999705" cy="5144134"/>
        </p:xfrm>
        <a:graphic>
          <a:graphicData uri="http://schemas.openxmlformats.org/drawingml/2006/table">
            <a:tbl>
              <a:tblPr>
                <a:tableStyleId>{9D7B26C5-4107-4FEC-AEDC-1716B250A1EF}</a:tableStyleId>
              </a:tblPr>
              <a:tblGrid>
                <a:gridCol w="3425025">
                  <a:extLst>
                    <a:ext uri="{9D8B030D-6E8A-4147-A177-3AD203B41FA5}">
                      <a16:colId xmlns:a16="http://schemas.microsoft.com/office/drawing/2014/main" val="3751359839"/>
                    </a:ext>
                  </a:extLst>
                </a:gridCol>
                <a:gridCol w="3300131">
                  <a:extLst>
                    <a:ext uri="{9D8B030D-6E8A-4147-A177-3AD203B41FA5}">
                      <a16:colId xmlns:a16="http://schemas.microsoft.com/office/drawing/2014/main" val="4203957204"/>
                    </a:ext>
                  </a:extLst>
                </a:gridCol>
                <a:gridCol w="3274549">
                  <a:extLst>
                    <a:ext uri="{9D8B030D-6E8A-4147-A177-3AD203B41FA5}">
                      <a16:colId xmlns:a16="http://schemas.microsoft.com/office/drawing/2014/main" val="80320947"/>
                    </a:ext>
                  </a:extLst>
                </a:gridCol>
              </a:tblGrid>
              <a:tr h="658984">
                <a:tc>
                  <a:txBody>
                    <a:bodyPr/>
                    <a:lstStyle/>
                    <a:p>
                      <a:pPr algn="l" fontAlgn="b">
                        <a:buNone/>
                      </a:pPr>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ctr">
                        <a:buNone/>
                      </a:pPr>
                      <a:endParaRPr lang="en-US" sz="1200" b="1" i="0" u="none" strike="noStrike" dirty="0">
                        <a:solidFill>
                          <a:schemeClr val="bg1"/>
                        </a:solidFill>
                        <a:effectLst/>
                        <a:latin typeface="Aptos Narrow" panose="020B0004020202020204" pitchFamily="34" charset="0"/>
                      </a:endParaRPr>
                    </a:p>
                  </a:txBody>
                  <a:tcPr marL="6350" marR="6350" marT="6350" marB="0">
                    <a:noFill/>
                  </a:tcPr>
                </a:tc>
                <a:tc>
                  <a:txBody>
                    <a:bodyPr/>
                    <a:lstStyle/>
                    <a:p>
                      <a:pPr algn="ctr" fontAlgn="ctr">
                        <a:buNone/>
                      </a:pPr>
                      <a:endParaRPr lang="en-US" sz="1600" b="1" i="0" u="none" strike="noStrike" dirty="0">
                        <a:solidFill>
                          <a:srgbClr val="000000"/>
                        </a:solidFill>
                        <a:effectLst/>
                        <a:latin typeface="Aptos Narrow" panose="020B0004020202020204" pitchFamily="34" charset="0"/>
                      </a:endParaRPr>
                    </a:p>
                  </a:txBody>
                  <a:tcPr marL="6350" marR="6350" marT="6350" marB="0"/>
                </a:tc>
                <a:extLst>
                  <a:ext uri="{0D108BD9-81ED-4DB2-BD59-A6C34878D82A}">
                    <a16:rowId xmlns:a16="http://schemas.microsoft.com/office/drawing/2014/main" val="904335007"/>
                  </a:ext>
                </a:extLst>
              </a:tr>
              <a:tr h="371077">
                <a:tc>
                  <a:txBody>
                    <a:bodyPr/>
                    <a:lstStyle/>
                    <a:p>
                      <a:pPr algn="l" fontAlgn="b">
                        <a:buNone/>
                      </a:pPr>
                      <a:r>
                        <a:rPr lang="en-CA" sz="1600" b="1" u="none" strike="noStrike" dirty="0">
                          <a:solidFill>
                            <a:srgbClr val="394A52"/>
                          </a:solidFill>
                          <a:effectLst/>
                        </a:rPr>
                        <a:t>Location</a:t>
                      </a:r>
                      <a:endParaRPr lang="en-CA" sz="1600" b="1" i="0" u="none" strike="noStrike" dirty="0">
                        <a:solidFill>
                          <a:srgbClr val="394A52"/>
                        </a:solidFill>
                        <a:effectLst/>
                        <a:latin typeface="Aptos Narrow" panose="020B0004020202020204" pitchFamily="34" charset="0"/>
                      </a:endParaRPr>
                    </a:p>
                  </a:txBody>
                  <a:tcPr marL="6350" marR="6350" marT="6350" marB="0" anchor="ctr"/>
                </a:tc>
                <a:tc>
                  <a:txBody>
                    <a:bodyPr/>
                    <a:lstStyle/>
                    <a:p>
                      <a:pPr algn="ctr" fontAlgn="ctr">
                        <a:buNone/>
                      </a:pPr>
                      <a:r>
                        <a:rPr lang="en-US" sz="1800" u="none" strike="noStrike" dirty="0">
                          <a:solidFill>
                            <a:srgbClr val="394A52"/>
                          </a:solidFill>
                          <a:effectLst/>
                          <a:latin typeface="+mn-lt"/>
                        </a:rPr>
                        <a:t>Ontario, Canada</a:t>
                      </a:r>
                      <a:endParaRPr lang="en-US" sz="1800" b="0" i="0" u="none" strike="noStrike" dirty="0">
                        <a:solidFill>
                          <a:srgbClr val="394A52"/>
                        </a:solidFill>
                        <a:effectLst/>
                        <a:latin typeface="+mn-lt"/>
                      </a:endParaRPr>
                    </a:p>
                  </a:txBody>
                  <a:tcPr marL="6350" marR="6350" marT="6350" marB="0" anchor="ctr">
                    <a:solidFill>
                      <a:schemeClr val="accent6">
                        <a:lumMod val="20000"/>
                        <a:lumOff val="80000"/>
                      </a:schemeClr>
                    </a:solidFill>
                  </a:tcPr>
                </a:tc>
                <a:tc>
                  <a:txBody>
                    <a:bodyPr/>
                    <a:lstStyle/>
                    <a:p>
                      <a:pPr algn="ctr" fontAlgn="ctr">
                        <a:buNone/>
                      </a:pPr>
                      <a:r>
                        <a:rPr lang="en-US" sz="1600" u="none" strike="noStrike" dirty="0">
                          <a:solidFill>
                            <a:srgbClr val="394A52"/>
                          </a:solidFill>
                          <a:effectLst/>
                          <a:latin typeface="+mn-lt"/>
                        </a:rPr>
                        <a:t>Saskatchewan, Canada</a:t>
                      </a:r>
                      <a:endParaRPr lang="en-US" sz="1600" b="0" i="0" u="none" strike="noStrike" dirty="0">
                        <a:solidFill>
                          <a:srgbClr val="394A52"/>
                        </a:solidFill>
                        <a:effectLst/>
                        <a:latin typeface="+mn-lt"/>
                      </a:endParaRPr>
                    </a:p>
                  </a:txBody>
                  <a:tcPr marL="6350" marR="6350" marT="6350" marB="0" anchor="ctr"/>
                </a:tc>
                <a:extLst>
                  <a:ext uri="{0D108BD9-81ED-4DB2-BD59-A6C34878D82A}">
                    <a16:rowId xmlns:a16="http://schemas.microsoft.com/office/drawing/2014/main" val="4222820937"/>
                  </a:ext>
                </a:extLst>
              </a:tr>
              <a:tr h="371077">
                <a:tc>
                  <a:txBody>
                    <a:bodyPr/>
                    <a:lstStyle/>
                    <a:p>
                      <a:pPr algn="l" fontAlgn="b">
                        <a:buNone/>
                      </a:pPr>
                      <a:r>
                        <a:rPr lang="en-CA" sz="1600" b="1" i="0" u="none" strike="noStrike" dirty="0">
                          <a:solidFill>
                            <a:srgbClr val="394A52"/>
                          </a:solidFill>
                          <a:effectLst/>
                          <a:latin typeface="Aptos Narrow" panose="020B0004020202020204" pitchFamily="34" charset="0"/>
                        </a:rPr>
                        <a:t>Project Name</a:t>
                      </a:r>
                    </a:p>
                  </a:txBody>
                  <a:tcPr marL="6350" marR="6350" marT="6350" marB="0" anchor="ctr"/>
                </a:tc>
                <a:tc>
                  <a:txBody>
                    <a:bodyPr/>
                    <a:lstStyle/>
                    <a:p>
                      <a:pPr algn="ctr" fontAlgn="ctr">
                        <a:buNone/>
                      </a:pPr>
                      <a:r>
                        <a:rPr lang="en-US" sz="1800" b="0" i="0" u="none" strike="noStrike" dirty="0">
                          <a:solidFill>
                            <a:srgbClr val="394A52"/>
                          </a:solidFill>
                          <a:effectLst/>
                          <a:latin typeface="+mn-lt"/>
                        </a:rPr>
                        <a:t>Marathon Project</a:t>
                      </a:r>
                    </a:p>
                  </a:txBody>
                  <a:tcPr marL="6350" marR="6350" marT="6350" marB="0" anchor="ctr">
                    <a:solidFill>
                      <a:schemeClr val="accent6">
                        <a:lumMod val="20000"/>
                        <a:lumOff val="80000"/>
                      </a:schemeClr>
                    </a:solidFill>
                  </a:tcPr>
                </a:tc>
                <a:tc>
                  <a:txBody>
                    <a:bodyPr/>
                    <a:lstStyle/>
                    <a:p>
                      <a:pPr algn="ctr" fontAlgn="ctr">
                        <a:buNone/>
                      </a:pPr>
                      <a:r>
                        <a:rPr lang="en-US" sz="1600" b="0" i="0" kern="1200" dirty="0">
                          <a:solidFill>
                            <a:srgbClr val="394A52"/>
                          </a:solidFill>
                          <a:effectLst/>
                          <a:latin typeface="+mn-lt"/>
                          <a:ea typeface="+mn-ea"/>
                          <a:cs typeface="+mn-cs"/>
                        </a:rPr>
                        <a:t>McIlvenna Bay</a:t>
                      </a:r>
                      <a:endParaRPr lang="en-US" sz="1600" b="0" i="0" u="none" strike="noStrike" dirty="0">
                        <a:solidFill>
                          <a:srgbClr val="394A52"/>
                        </a:solidFill>
                        <a:effectLst/>
                        <a:latin typeface="+mn-lt"/>
                      </a:endParaRPr>
                    </a:p>
                  </a:txBody>
                  <a:tcPr marL="6350" marR="6350" marT="6350" marB="0" anchor="ctr"/>
                </a:tc>
                <a:extLst>
                  <a:ext uri="{0D108BD9-81ED-4DB2-BD59-A6C34878D82A}">
                    <a16:rowId xmlns:a16="http://schemas.microsoft.com/office/drawing/2014/main" val="3307063101"/>
                  </a:ext>
                </a:extLst>
              </a:tr>
              <a:tr h="371077">
                <a:tc>
                  <a:txBody>
                    <a:bodyPr/>
                    <a:lstStyle/>
                    <a:p>
                      <a:pPr algn="l" fontAlgn="b">
                        <a:buNone/>
                      </a:pPr>
                      <a:r>
                        <a:rPr lang="en-US" sz="1600" b="1" u="none" strike="noStrike" dirty="0">
                          <a:solidFill>
                            <a:srgbClr val="394A52"/>
                          </a:solidFill>
                          <a:effectLst/>
                        </a:rPr>
                        <a:t>Stage</a:t>
                      </a:r>
                      <a:endParaRPr lang="en-US" sz="1600" b="1" i="0" u="none" strike="noStrike" dirty="0">
                        <a:solidFill>
                          <a:srgbClr val="394A52"/>
                        </a:solidFill>
                        <a:effectLst/>
                        <a:latin typeface="Aptos Narrow" panose="020B0004020202020204" pitchFamily="34" charset="0"/>
                      </a:endParaRPr>
                    </a:p>
                  </a:txBody>
                  <a:tcPr marL="6350" marR="6350" marT="6350" marB="0" anchor="ctr"/>
                </a:tc>
                <a:tc>
                  <a:txBody>
                    <a:bodyPr/>
                    <a:lstStyle/>
                    <a:p>
                      <a:pPr algn="ctr" fontAlgn="ctr">
                        <a:buNone/>
                      </a:pPr>
                      <a:r>
                        <a:rPr lang="en-US" sz="1800" u="none" strike="noStrike" dirty="0">
                          <a:solidFill>
                            <a:srgbClr val="394A52"/>
                          </a:solidFill>
                          <a:effectLst/>
                          <a:latin typeface="+mn-lt"/>
                        </a:rPr>
                        <a:t>Permitted &amp; Shovel Ready</a:t>
                      </a:r>
                      <a:endParaRPr lang="en-US" sz="1800" b="0" i="0" u="none" strike="noStrike" dirty="0">
                        <a:solidFill>
                          <a:srgbClr val="394A52"/>
                        </a:solidFill>
                        <a:effectLst/>
                        <a:latin typeface="+mn-lt"/>
                      </a:endParaRPr>
                    </a:p>
                  </a:txBody>
                  <a:tcPr marL="6350" marR="6350" marT="6350" marB="0" anchor="ctr">
                    <a:solidFill>
                      <a:schemeClr val="accent6">
                        <a:lumMod val="20000"/>
                        <a:lumOff val="80000"/>
                      </a:schemeClr>
                    </a:solidFill>
                  </a:tcPr>
                </a:tc>
                <a:tc>
                  <a:txBody>
                    <a:bodyPr/>
                    <a:lstStyle/>
                    <a:p>
                      <a:pPr algn="ctr" fontAlgn="ctr">
                        <a:buNone/>
                      </a:pPr>
                      <a:r>
                        <a:rPr lang="en-US" sz="1600" u="none" strike="noStrike" dirty="0">
                          <a:solidFill>
                            <a:srgbClr val="394A52"/>
                          </a:solidFill>
                          <a:effectLst/>
                          <a:latin typeface="+mn-lt"/>
                        </a:rPr>
                        <a:t>In Construction </a:t>
                      </a:r>
                      <a:endParaRPr lang="en-US" sz="1600" b="0" i="0" u="none" strike="noStrike" dirty="0">
                        <a:solidFill>
                          <a:srgbClr val="394A52"/>
                        </a:solidFill>
                        <a:effectLst/>
                        <a:latin typeface="+mn-lt"/>
                      </a:endParaRPr>
                    </a:p>
                  </a:txBody>
                  <a:tcPr marL="6350" marR="6350" marT="6350" marB="0" anchor="ctr"/>
                </a:tc>
                <a:extLst>
                  <a:ext uri="{0D108BD9-81ED-4DB2-BD59-A6C34878D82A}">
                    <a16:rowId xmlns:a16="http://schemas.microsoft.com/office/drawing/2014/main" val="3680501769"/>
                  </a:ext>
                </a:extLst>
              </a:tr>
              <a:tr h="341310">
                <a:tc>
                  <a:txBody>
                    <a:bodyPr/>
                    <a:lstStyle/>
                    <a:p>
                      <a:pPr algn="l" fontAlgn="b">
                        <a:buNone/>
                      </a:pPr>
                      <a:r>
                        <a:rPr lang="en-US" sz="1600" b="1" u="none" strike="noStrike" dirty="0">
                          <a:solidFill>
                            <a:srgbClr val="394A52"/>
                          </a:solidFill>
                          <a:effectLst/>
                        </a:rPr>
                        <a:t>Commodities</a:t>
                      </a:r>
                      <a:endParaRPr lang="en-US" sz="1600" b="1" i="0" u="none" strike="noStrike" dirty="0">
                        <a:solidFill>
                          <a:srgbClr val="394A52"/>
                        </a:solidFill>
                        <a:effectLst/>
                        <a:latin typeface="Aptos Narrow" panose="020B0004020202020204" pitchFamily="34" charset="0"/>
                      </a:endParaRPr>
                    </a:p>
                  </a:txBody>
                  <a:tcPr marL="6350" marR="6350" marT="6350" marB="0" anchor="ctr"/>
                </a:tc>
                <a:tc>
                  <a:txBody>
                    <a:bodyPr/>
                    <a:lstStyle/>
                    <a:p>
                      <a:pPr algn="ctr" fontAlgn="ctr">
                        <a:buNone/>
                      </a:pPr>
                      <a:r>
                        <a:rPr lang="en-US" sz="1800" u="none" strike="noStrike" dirty="0">
                          <a:solidFill>
                            <a:srgbClr val="394A52"/>
                          </a:solidFill>
                          <a:effectLst/>
                          <a:latin typeface="+mn-lt"/>
                        </a:rPr>
                        <a:t>Cu, Pd, Pt, Au, Ag</a:t>
                      </a:r>
                      <a:endParaRPr lang="en-US" sz="1800" b="0" i="0" u="none" strike="noStrike" dirty="0">
                        <a:solidFill>
                          <a:srgbClr val="394A52"/>
                        </a:solidFill>
                        <a:effectLst/>
                        <a:latin typeface="+mn-lt"/>
                      </a:endParaRPr>
                    </a:p>
                  </a:txBody>
                  <a:tcPr marL="6350" marR="6350" marT="6350" marB="0" anchor="ctr">
                    <a:solidFill>
                      <a:schemeClr val="accent6">
                        <a:lumMod val="20000"/>
                        <a:lumOff val="80000"/>
                      </a:schemeClr>
                    </a:solidFill>
                  </a:tcPr>
                </a:tc>
                <a:tc>
                  <a:txBody>
                    <a:bodyPr/>
                    <a:lstStyle/>
                    <a:p>
                      <a:pPr algn="ctr" fontAlgn="ctr">
                        <a:buNone/>
                      </a:pPr>
                      <a:r>
                        <a:rPr lang="en-US" sz="1600" u="none" strike="noStrike" dirty="0">
                          <a:solidFill>
                            <a:srgbClr val="394A52"/>
                          </a:solidFill>
                          <a:effectLst/>
                          <a:latin typeface="+mn-lt"/>
                        </a:rPr>
                        <a:t>Cu, Zn, Au, Ag</a:t>
                      </a:r>
                      <a:endParaRPr lang="en-US" sz="1600" b="0" i="0" u="none" strike="noStrike" dirty="0">
                        <a:solidFill>
                          <a:srgbClr val="394A52"/>
                        </a:solidFill>
                        <a:effectLst/>
                        <a:latin typeface="+mn-lt"/>
                      </a:endParaRPr>
                    </a:p>
                  </a:txBody>
                  <a:tcPr marL="6350" marR="6350" marT="6350" marB="0" anchor="ctr"/>
                </a:tc>
                <a:extLst>
                  <a:ext uri="{0D108BD9-81ED-4DB2-BD59-A6C34878D82A}">
                    <a16:rowId xmlns:a16="http://schemas.microsoft.com/office/drawing/2014/main" val="3811267841"/>
                  </a:ext>
                </a:extLst>
              </a:tr>
              <a:tr h="371077">
                <a:tc>
                  <a:txBody>
                    <a:bodyPr/>
                    <a:lstStyle/>
                    <a:p>
                      <a:pPr algn="l" fontAlgn="b">
                        <a:buNone/>
                      </a:pPr>
                      <a:r>
                        <a:rPr lang="en-US" sz="1600" b="1" i="0" u="none" strike="noStrike" dirty="0">
                          <a:solidFill>
                            <a:srgbClr val="394A52"/>
                          </a:solidFill>
                          <a:effectLst/>
                          <a:latin typeface="Aptos Narrow" panose="020B0004020202020204" pitchFamily="34" charset="0"/>
                        </a:rPr>
                        <a:t>Mine Life (Years)</a:t>
                      </a:r>
                    </a:p>
                  </a:txBody>
                  <a:tcPr marL="6350" marR="6350" marT="6350" marB="0" anchor="ctr"/>
                </a:tc>
                <a:tc>
                  <a:txBody>
                    <a:bodyPr/>
                    <a:lstStyle/>
                    <a:p>
                      <a:pPr algn="ctr" fontAlgn="ctr">
                        <a:buNone/>
                      </a:pPr>
                      <a:r>
                        <a:rPr lang="en-US" sz="1800" u="none" strike="noStrike" dirty="0">
                          <a:solidFill>
                            <a:srgbClr val="394A52"/>
                          </a:solidFill>
                          <a:effectLst/>
                          <a:latin typeface="+mn-lt"/>
                        </a:rPr>
                        <a:t>13 plus years</a:t>
                      </a:r>
                      <a:endParaRPr lang="en-US" sz="1800" b="0" i="0" u="none" strike="noStrike" dirty="0">
                        <a:solidFill>
                          <a:srgbClr val="394A52"/>
                        </a:solidFill>
                        <a:effectLst/>
                        <a:latin typeface="+mn-lt"/>
                      </a:endParaRPr>
                    </a:p>
                  </a:txBody>
                  <a:tcPr marL="6350" marR="6350" marT="6350" marB="0" anchor="ctr">
                    <a:solidFill>
                      <a:schemeClr val="accent6">
                        <a:lumMod val="20000"/>
                        <a:lumOff val="80000"/>
                      </a:schemeClr>
                    </a:solidFill>
                  </a:tcPr>
                </a:tc>
                <a:tc>
                  <a:txBody>
                    <a:bodyPr/>
                    <a:lstStyle/>
                    <a:p>
                      <a:pPr algn="ctr" fontAlgn="ctr">
                        <a:buNone/>
                      </a:pPr>
                      <a:r>
                        <a:rPr lang="en-US" sz="1600" u="none" strike="noStrike" dirty="0">
                          <a:solidFill>
                            <a:srgbClr val="394A52"/>
                          </a:solidFill>
                          <a:effectLst/>
                          <a:latin typeface="+mn-lt"/>
                        </a:rPr>
                        <a:t>18 years</a:t>
                      </a:r>
                      <a:endParaRPr lang="en-US" sz="1600" b="0" i="0" u="none" strike="noStrike" dirty="0">
                        <a:solidFill>
                          <a:srgbClr val="394A52"/>
                        </a:solidFill>
                        <a:effectLst/>
                        <a:latin typeface="+mn-lt"/>
                      </a:endParaRPr>
                    </a:p>
                  </a:txBody>
                  <a:tcPr marL="6350" marR="6350" marT="6350" marB="0" anchor="ctr"/>
                </a:tc>
                <a:extLst>
                  <a:ext uri="{0D108BD9-81ED-4DB2-BD59-A6C34878D82A}">
                    <a16:rowId xmlns:a16="http://schemas.microsoft.com/office/drawing/2014/main" val="250539919"/>
                  </a:ext>
                </a:extLst>
              </a:tr>
              <a:tr h="371077">
                <a:tc>
                  <a:txBody>
                    <a:bodyPr/>
                    <a:lstStyle/>
                    <a:p>
                      <a:pPr algn="l" fontAlgn="b">
                        <a:buNone/>
                      </a:pPr>
                      <a:r>
                        <a:rPr lang="en-US" sz="1600" b="1" u="none" strike="noStrike" dirty="0">
                          <a:solidFill>
                            <a:srgbClr val="394A52"/>
                          </a:solidFill>
                          <a:effectLst/>
                        </a:rPr>
                        <a:t>NPV (last study)</a:t>
                      </a:r>
                    </a:p>
                  </a:txBody>
                  <a:tcPr marL="6350" marR="6350" marT="6350" marB="0" anchor="ctr"/>
                </a:tc>
                <a:tc>
                  <a:txBody>
                    <a:bodyPr/>
                    <a:lstStyle/>
                    <a:p>
                      <a:pPr algn="ctr" fontAlgn="ctr">
                        <a:buNone/>
                      </a:pPr>
                      <a:r>
                        <a:rPr lang="en-US" sz="1800" u="none" strike="noStrike" dirty="0">
                          <a:solidFill>
                            <a:srgbClr val="394A52"/>
                          </a:solidFill>
                          <a:effectLst/>
                          <a:latin typeface="+mn-lt"/>
                        </a:rPr>
                        <a:t>C$1,070M</a:t>
                      </a:r>
                      <a:endParaRPr lang="en-US" sz="1800" b="0" i="0" u="none" strike="noStrike" dirty="0">
                        <a:solidFill>
                          <a:srgbClr val="394A52"/>
                        </a:solidFill>
                        <a:effectLst/>
                        <a:latin typeface="+mn-lt"/>
                      </a:endParaRPr>
                    </a:p>
                  </a:txBody>
                  <a:tcPr marL="6350" marR="6350" marT="6350" marB="0" anchor="ctr">
                    <a:solidFill>
                      <a:schemeClr val="accent6">
                        <a:lumMod val="20000"/>
                        <a:lumOff val="80000"/>
                      </a:schemeClr>
                    </a:solidFill>
                  </a:tcPr>
                </a:tc>
                <a:tc>
                  <a:txBody>
                    <a:bodyPr/>
                    <a:lstStyle/>
                    <a:p>
                      <a:pPr algn="ctr" fontAlgn="ctr">
                        <a:buNone/>
                      </a:pPr>
                      <a:r>
                        <a:rPr lang="en-US" sz="1600" u="none" strike="noStrike" dirty="0">
                          <a:solidFill>
                            <a:srgbClr val="394A52"/>
                          </a:solidFill>
                          <a:effectLst/>
                          <a:latin typeface="+mn-lt"/>
                        </a:rPr>
                        <a:t>C$654M</a:t>
                      </a:r>
                      <a:endParaRPr lang="en-US" sz="1600" b="0" i="0" u="none" strike="noStrike" dirty="0">
                        <a:solidFill>
                          <a:srgbClr val="394A52"/>
                        </a:solidFill>
                        <a:effectLst/>
                        <a:latin typeface="+mn-lt"/>
                      </a:endParaRPr>
                    </a:p>
                  </a:txBody>
                  <a:tcPr marL="6350" marR="6350" marT="6350" marB="0" anchor="ctr"/>
                </a:tc>
                <a:extLst>
                  <a:ext uri="{0D108BD9-81ED-4DB2-BD59-A6C34878D82A}">
                    <a16:rowId xmlns:a16="http://schemas.microsoft.com/office/drawing/2014/main" val="613625279"/>
                  </a:ext>
                </a:extLst>
              </a:tr>
              <a:tr h="371077">
                <a:tc>
                  <a:txBody>
                    <a:bodyPr/>
                    <a:lstStyle/>
                    <a:p>
                      <a:pPr algn="l" fontAlgn="b">
                        <a:buNone/>
                      </a:pPr>
                      <a:r>
                        <a:rPr lang="en-US" sz="1600" b="1" i="0" u="none" strike="noStrike" dirty="0">
                          <a:solidFill>
                            <a:srgbClr val="394A52"/>
                          </a:solidFill>
                          <a:effectLst/>
                          <a:latin typeface="+mn-lt"/>
                        </a:rPr>
                        <a:t>NPV (approx. $5/lb. Cu)</a:t>
                      </a:r>
                    </a:p>
                  </a:txBody>
                  <a:tcPr marL="6350" marR="6350" marT="6350" marB="0" anchor="ctr"/>
                </a:tc>
                <a:tc>
                  <a:txBody>
                    <a:bodyPr/>
                    <a:lstStyle/>
                    <a:p>
                      <a:pPr algn="ctr" fontAlgn="ctr">
                        <a:buNone/>
                      </a:pPr>
                      <a:r>
                        <a:rPr lang="en-US" sz="1800" b="0" i="0" u="none" strike="noStrike" dirty="0">
                          <a:solidFill>
                            <a:srgbClr val="394A52"/>
                          </a:solidFill>
                          <a:effectLst/>
                          <a:latin typeface="+mn-lt"/>
                        </a:rPr>
                        <a:t>C$1,365M</a:t>
                      </a:r>
                    </a:p>
                  </a:txBody>
                  <a:tcPr marL="6350" marR="6350" marT="6350" marB="0" anchor="ctr">
                    <a:solidFill>
                      <a:schemeClr val="accent6">
                        <a:lumMod val="20000"/>
                        <a:lumOff val="80000"/>
                      </a:schemeClr>
                    </a:solidFill>
                  </a:tcPr>
                </a:tc>
                <a:tc>
                  <a:txBody>
                    <a:bodyPr/>
                    <a:lstStyle/>
                    <a:p>
                      <a:pPr algn="ctr" fontAlgn="ctr">
                        <a:buNone/>
                      </a:pPr>
                      <a:r>
                        <a:rPr lang="en-US" sz="1600" b="0" i="0" u="none" strike="noStrike" dirty="0">
                          <a:solidFill>
                            <a:srgbClr val="394A52"/>
                          </a:solidFill>
                          <a:effectLst/>
                          <a:latin typeface="+mn-lt"/>
                        </a:rPr>
                        <a:t>~C$900M</a:t>
                      </a:r>
                    </a:p>
                  </a:txBody>
                  <a:tcPr marL="6350" marR="6350" marT="6350" marB="0" anchor="ctr"/>
                </a:tc>
                <a:extLst>
                  <a:ext uri="{0D108BD9-81ED-4DB2-BD59-A6C34878D82A}">
                    <a16:rowId xmlns:a16="http://schemas.microsoft.com/office/drawing/2014/main" val="1562991958"/>
                  </a:ext>
                </a:extLst>
              </a:tr>
              <a:tr h="371077">
                <a:tc>
                  <a:txBody>
                    <a:bodyPr/>
                    <a:lstStyle/>
                    <a:p>
                      <a:pPr algn="l" fontAlgn="b">
                        <a:buNone/>
                      </a:pPr>
                      <a:r>
                        <a:rPr lang="en-US" sz="1600" b="1" i="0" u="none" strike="noStrike" dirty="0">
                          <a:solidFill>
                            <a:srgbClr val="394A52"/>
                          </a:solidFill>
                          <a:effectLst/>
                          <a:latin typeface="Aptos Narrow" panose="020B0004020202020204" pitchFamily="34" charset="0"/>
                        </a:rPr>
                        <a:t>IRR (%)</a:t>
                      </a:r>
                    </a:p>
                  </a:txBody>
                  <a:tcPr marL="6350" marR="6350" marT="6350" marB="0" anchor="ctr"/>
                </a:tc>
                <a:tc>
                  <a:txBody>
                    <a:bodyPr/>
                    <a:lstStyle/>
                    <a:p>
                      <a:pPr algn="ctr" fontAlgn="ctr">
                        <a:buNone/>
                      </a:pPr>
                      <a:r>
                        <a:rPr lang="en-US" sz="1800" u="none" strike="noStrike" dirty="0">
                          <a:solidFill>
                            <a:srgbClr val="394A52"/>
                          </a:solidFill>
                          <a:effectLst/>
                          <a:latin typeface="+mn-lt"/>
                        </a:rPr>
                        <a:t>29%</a:t>
                      </a:r>
                      <a:endParaRPr lang="en-US" sz="1800" b="0" i="0" u="none" strike="noStrike" dirty="0">
                        <a:solidFill>
                          <a:srgbClr val="394A52"/>
                        </a:solidFill>
                        <a:effectLst/>
                        <a:latin typeface="+mn-lt"/>
                      </a:endParaRPr>
                    </a:p>
                  </a:txBody>
                  <a:tcPr marL="6350" marR="6350" marT="6350" marB="0" anchor="ctr">
                    <a:solidFill>
                      <a:schemeClr val="accent6">
                        <a:lumMod val="20000"/>
                        <a:lumOff val="80000"/>
                      </a:schemeClr>
                    </a:solidFill>
                  </a:tcPr>
                </a:tc>
                <a:tc>
                  <a:txBody>
                    <a:bodyPr/>
                    <a:lstStyle/>
                    <a:p>
                      <a:pPr algn="ctr" fontAlgn="ctr">
                        <a:buNone/>
                      </a:pPr>
                      <a:r>
                        <a:rPr lang="en-US" sz="1600" u="none" strike="noStrike" dirty="0">
                          <a:solidFill>
                            <a:srgbClr val="394A52"/>
                          </a:solidFill>
                          <a:effectLst/>
                          <a:latin typeface="+mn-lt"/>
                        </a:rPr>
                        <a:t>23%</a:t>
                      </a:r>
                      <a:endParaRPr lang="en-US" sz="1600" b="0" i="0" u="none" strike="noStrike" dirty="0">
                        <a:solidFill>
                          <a:srgbClr val="394A52"/>
                        </a:solidFill>
                        <a:effectLst/>
                        <a:latin typeface="+mn-lt"/>
                      </a:endParaRPr>
                    </a:p>
                  </a:txBody>
                  <a:tcPr marL="6350" marR="6350" marT="6350" marB="0" anchor="ctr"/>
                </a:tc>
                <a:extLst>
                  <a:ext uri="{0D108BD9-81ED-4DB2-BD59-A6C34878D82A}">
                    <a16:rowId xmlns:a16="http://schemas.microsoft.com/office/drawing/2014/main" val="3519874402"/>
                  </a:ext>
                </a:extLst>
              </a:tr>
              <a:tr h="371077">
                <a:tc>
                  <a:txBody>
                    <a:bodyPr/>
                    <a:lstStyle/>
                    <a:p>
                      <a:pPr algn="l" fontAlgn="b">
                        <a:buNone/>
                      </a:pPr>
                      <a:r>
                        <a:rPr lang="en-US" sz="1600" b="1" i="0" u="none" strike="noStrike" dirty="0">
                          <a:solidFill>
                            <a:srgbClr val="394A52"/>
                          </a:solidFill>
                          <a:effectLst/>
                          <a:latin typeface="Aptos Narrow" panose="020B0004020202020204" pitchFamily="34" charset="0"/>
                        </a:rPr>
                        <a:t>Payback (years)</a:t>
                      </a:r>
                    </a:p>
                  </a:txBody>
                  <a:tcPr marL="6350" marR="6350" marT="6350" marB="0" anchor="ctr"/>
                </a:tc>
                <a:tc>
                  <a:txBody>
                    <a:bodyPr/>
                    <a:lstStyle/>
                    <a:p>
                      <a:pPr algn="ctr" fontAlgn="ctr">
                        <a:buNone/>
                      </a:pPr>
                      <a:r>
                        <a:rPr lang="en-US" sz="1800" b="0" i="0" u="none" strike="noStrike" dirty="0">
                          <a:solidFill>
                            <a:srgbClr val="394A52"/>
                          </a:solidFill>
                          <a:effectLst/>
                          <a:latin typeface="+mn-lt"/>
                        </a:rPr>
                        <a:t>Under 2 years</a:t>
                      </a:r>
                    </a:p>
                  </a:txBody>
                  <a:tcPr marL="6350" marR="6350" marT="6350" marB="0" anchor="ctr">
                    <a:solidFill>
                      <a:schemeClr val="accent6">
                        <a:lumMod val="20000"/>
                        <a:lumOff val="80000"/>
                      </a:schemeClr>
                    </a:solidFill>
                  </a:tcPr>
                </a:tc>
                <a:tc>
                  <a:txBody>
                    <a:bodyPr/>
                    <a:lstStyle/>
                    <a:p>
                      <a:pPr algn="ctr" fontAlgn="ctr">
                        <a:buNone/>
                      </a:pPr>
                      <a:r>
                        <a:rPr lang="en-US" sz="1600" u="none" strike="noStrike" dirty="0">
                          <a:solidFill>
                            <a:srgbClr val="394A52"/>
                          </a:solidFill>
                          <a:effectLst/>
                          <a:latin typeface="+mn-lt"/>
                        </a:rPr>
                        <a:t>Over 4 years</a:t>
                      </a:r>
                      <a:endParaRPr lang="en-US" sz="1600" b="0" i="0" u="none" strike="noStrike" dirty="0">
                        <a:solidFill>
                          <a:srgbClr val="394A52"/>
                        </a:solidFill>
                        <a:effectLst/>
                        <a:latin typeface="+mn-lt"/>
                      </a:endParaRPr>
                    </a:p>
                  </a:txBody>
                  <a:tcPr marL="6350" marR="6350" marT="6350" marB="0" anchor="ctr"/>
                </a:tc>
                <a:extLst>
                  <a:ext uri="{0D108BD9-81ED-4DB2-BD59-A6C34878D82A}">
                    <a16:rowId xmlns:a16="http://schemas.microsoft.com/office/drawing/2014/main" val="3817309941"/>
                  </a:ext>
                </a:extLst>
              </a:tr>
              <a:tr h="371077">
                <a:tc>
                  <a:txBody>
                    <a:bodyPr/>
                    <a:lstStyle/>
                    <a:p>
                      <a:pPr algn="l" fontAlgn="b">
                        <a:buNone/>
                      </a:pPr>
                      <a:r>
                        <a:rPr lang="en-US" sz="1600" b="1" i="0" u="none" strike="noStrike" dirty="0">
                          <a:solidFill>
                            <a:srgbClr val="394A52"/>
                          </a:solidFill>
                          <a:effectLst/>
                          <a:latin typeface="Aptos Narrow" panose="020B0004020202020204" pitchFamily="34" charset="0"/>
                        </a:rPr>
                        <a:t>Construction Capex (C$)</a:t>
                      </a:r>
                    </a:p>
                  </a:txBody>
                  <a:tcPr marL="6350" marR="6350" marT="6350" marB="0" anchor="ctr"/>
                </a:tc>
                <a:tc>
                  <a:txBody>
                    <a:bodyPr/>
                    <a:lstStyle/>
                    <a:p>
                      <a:pPr algn="ctr" fontAlgn="ctr">
                        <a:buNone/>
                      </a:pPr>
                      <a:r>
                        <a:rPr lang="en-US" sz="1800" u="none" strike="noStrike" dirty="0">
                          <a:solidFill>
                            <a:srgbClr val="394A52"/>
                          </a:solidFill>
                          <a:effectLst/>
                          <a:latin typeface="+mn-lt"/>
                        </a:rPr>
                        <a:t>~C$1.0 billion</a:t>
                      </a:r>
                      <a:endParaRPr lang="en-US" sz="1800" b="0" i="0" u="none" strike="noStrike" dirty="0">
                        <a:solidFill>
                          <a:srgbClr val="394A52"/>
                        </a:solidFill>
                        <a:effectLst/>
                        <a:latin typeface="+mn-lt"/>
                      </a:endParaRPr>
                    </a:p>
                  </a:txBody>
                  <a:tcPr marL="6350" marR="6350" marT="6350" marB="0" anchor="ctr">
                    <a:solidFill>
                      <a:schemeClr val="accent6">
                        <a:lumMod val="20000"/>
                        <a:lumOff val="80000"/>
                      </a:schemeClr>
                    </a:solidFill>
                  </a:tcPr>
                </a:tc>
                <a:tc>
                  <a:txBody>
                    <a:bodyPr/>
                    <a:lstStyle/>
                    <a:p>
                      <a:pPr algn="ctr" fontAlgn="ctr">
                        <a:buNone/>
                      </a:pPr>
                      <a:r>
                        <a:rPr lang="en-US" sz="1600" u="none" strike="noStrike" dirty="0">
                          <a:solidFill>
                            <a:srgbClr val="394A52"/>
                          </a:solidFill>
                          <a:effectLst/>
                          <a:latin typeface="+mn-lt"/>
                        </a:rPr>
                        <a:t>~C$1.1 billion</a:t>
                      </a:r>
                      <a:endParaRPr lang="en-US" sz="1600" b="0" i="0" u="none" strike="noStrike" dirty="0">
                        <a:solidFill>
                          <a:srgbClr val="394A52"/>
                        </a:solidFill>
                        <a:effectLst/>
                        <a:latin typeface="+mn-lt"/>
                      </a:endParaRPr>
                    </a:p>
                  </a:txBody>
                  <a:tcPr marL="6350" marR="6350" marT="6350" marB="0" anchor="ctr"/>
                </a:tc>
                <a:extLst>
                  <a:ext uri="{0D108BD9-81ED-4DB2-BD59-A6C34878D82A}">
                    <a16:rowId xmlns:a16="http://schemas.microsoft.com/office/drawing/2014/main" val="845528371"/>
                  </a:ext>
                </a:extLst>
              </a:tr>
              <a:tr h="371077">
                <a:tc>
                  <a:txBody>
                    <a:bodyPr/>
                    <a:lstStyle/>
                    <a:p>
                      <a:pPr algn="l" fontAlgn="b">
                        <a:buNone/>
                      </a:pPr>
                      <a:r>
                        <a:rPr lang="en-US" sz="1600" b="1" i="0" u="none" strike="noStrike" dirty="0">
                          <a:solidFill>
                            <a:srgbClr val="394A52"/>
                          </a:solidFill>
                          <a:effectLst/>
                          <a:latin typeface="Aptos Narrow" panose="020B0004020202020204" pitchFamily="34" charset="0"/>
                        </a:rPr>
                        <a:t>Average Annual Production</a:t>
                      </a:r>
                    </a:p>
                  </a:txBody>
                  <a:tcPr marL="6350" marR="6350" marT="6350" marB="0" anchor="ctr"/>
                </a:tc>
                <a:tc>
                  <a:txBody>
                    <a:bodyPr/>
                    <a:lstStyle/>
                    <a:p>
                      <a:pPr algn="ctr" fontAlgn="ctr">
                        <a:buNone/>
                      </a:pPr>
                      <a:r>
                        <a:rPr lang="en-US" sz="1800" b="0" i="0" u="none" strike="noStrike" dirty="0">
                          <a:solidFill>
                            <a:srgbClr val="394A52"/>
                          </a:solidFill>
                          <a:effectLst/>
                          <a:latin typeface="+mn-lt"/>
                        </a:rPr>
                        <a:t>120 million lbs. CuEq</a:t>
                      </a:r>
                    </a:p>
                  </a:txBody>
                  <a:tcPr marL="6350" marR="6350" marT="6350" marB="0" anchor="ctr">
                    <a:solidFill>
                      <a:schemeClr val="accent6">
                        <a:lumMod val="20000"/>
                        <a:lumOff val="80000"/>
                      </a:schemeClr>
                    </a:solidFill>
                  </a:tcPr>
                </a:tc>
                <a:tc>
                  <a:txBody>
                    <a:bodyPr/>
                    <a:lstStyle/>
                    <a:p>
                      <a:pPr algn="ctr" fontAlgn="ctr">
                        <a:buNone/>
                      </a:pPr>
                      <a:r>
                        <a:rPr lang="en-US" sz="1600" b="0" i="0" u="none" strike="noStrike" dirty="0">
                          <a:solidFill>
                            <a:srgbClr val="394A52"/>
                          </a:solidFill>
                          <a:effectLst/>
                          <a:latin typeface="+mn-lt"/>
                        </a:rPr>
                        <a:t>90 million lbs. CuEq</a:t>
                      </a:r>
                    </a:p>
                  </a:txBody>
                  <a:tcPr marL="6350" marR="6350" marT="6350" marB="0" anchor="ctr"/>
                </a:tc>
                <a:extLst>
                  <a:ext uri="{0D108BD9-81ED-4DB2-BD59-A6C34878D82A}">
                    <a16:rowId xmlns:a16="http://schemas.microsoft.com/office/drawing/2014/main" val="2596950037"/>
                  </a:ext>
                </a:extLst>
              </a:tr>
              <a:tr h="371077">
                <a:tc>
                  <a:txBody>
                    <a:bodyPr/>
                    <a:lstStyle/>
                    <a:p>
                      <a:pPr algn="l" fontAlgn="b">
                        <a:buNone/>
                      </a:pPr>
                      <a:r>
                        <a:rPr lang="en-US" sz="1600" b="1" i="0" u="none" strike="noStrike" dirty="0">
                          <a:solidFill>
                            <a:srgbClr val="394A52"/>
                          </a:solidFill>
                          <a:effectLst/>
                          <a:latin typeface="Aptos Narrow" panose="020B0004020202020204" pitchFamily="34" charset="0"/>
                        </a:rPr>
                        <a:t>Enterprise Value (C$)</a:t>
                      </a:r>
                    </a:p>
                  </a:txBody>
                  <a:tcPr marL="6350" marR="6350" marT="6350" marB="0" anchor="ctr"/>
                </a:tc>
                <a:tc>
                  <a:txBody>
                    <a:bodyPr/>
                    <a:lstStyle/>
                    <a:p>
                      <a:pPr algn="ctr" fontAlgn="ctr">
                        <a:buNone/>
                      </a:pPr>
                      <a:r>
                        <a:rPr lang="en-US" sz="1800" b="0" i="0" u="none" strike="noStrike" dirty="0">
                          <a:solidFill>
                            <a:srgbClr val="394A52"/>
                          </a:solidFill>
                          <a:effectLst/>
                          <a:latin typeface="+mn-lt"/>
                        </a:rPr>
                        <a:t>$225 Million</a:t>
                      </a:r>
                    </a:p>
                  </a:txBody>
                  <a:tcPr marL="6350" marR="6350" marT="6350" marB="0" anchor="ctr">
                    <a:solidFill>
                      <a:schemeClr val="accent6">
                        <a:lumMod val="20000"/>
                        <a:lumOff val="80000"/>
                      </a:schemeClr>
                    </a:solidFill>
                  </a:tcPr>
                </a:tc>
                <a:tc>
                  <a:txBody>
                    <a:bodyPr/>
                    <a:lstStyle/>
                    <a:p>
                      <a:pPr algn="ctr" fontAlgn="ctr">
                        <a:buNone/>
                      </a:pPr>
                      <a:r>
                        <a:rPr lang="en-US" sz="1600" b="0" i="0" u="none" strike="noStrike" dirty="0">
                          <a:solidFill>
                            <a:srgbClr val="394A52"/>
                          </a:solidFill>
                          <a:effectLst/>
                          <a:latin typeface="+mn-lt"/>
                        </a:rPr>
                        <a:t>C$3.8 Billion </a:t>
                      </a:r>
                    </a:p>
                    <a:p>
                      <a:pPr algn="ctr" fontAlgn="ctr">
                        <a:buNone/>
                      </a:pPr>
                      <a:r>
                        <a:rPr lang="en-US" sz="1200" b="0" i="0" u="none" strike="noStrike" dirty="0">
                          <a:solidFill>
                            <a:srgbClr val="394A52"/>
                          </a:solidFill>
                          <a:effectLst/>
                          <a:latin typeface="+mn-lt"/>
                        </a:rPr>
                        <a:t>(now owned by Eldorado Gold)</a:t>
                      </a:r>
                    </a:p>
                  </a:txBody>
                  <a:tcPr marL="6350" marR="6350" marT="6350" marB="0" anchor="ctr"/>
                </a:tc>
                <a:extLst>
                  <a:ext uri="{0D108BD9-81ED-4DB2-BD59-A6C34878D82A}">
                    <a16:rowId xmlns:a16="http://schemas.microsoft.com/office/drawing/2014/main" val="3717324120"/>
                  </a:ext>
                </a:extLst>
              </a:tr>
            </a:tbl>
          </a:graphicData>
        </a:graphic>
      </p:graphicFrame>
      <p:pic>
        <p:nvPicPr>
          <p:cNvPr id="9" name="Picture 8">
            <a:extLst>
              <a:ext uri="{FF2B5EF4-FFF2-40B4-BE49-F238E27FC236}">
                <a16:creationId xmlns:a16="http://schemas.microsoft.com/office/drawing/2014/main" id="{BFD22D9A-74F3-DFFA-9BCE-1F0F479FFA4D}"/>
              </a:ext>
            </a:extLst>
          </p:cNvPr>
          <p:cNvPicPr>
            <a:picLocks noChangeAspect="1"/>
          </p:cNvPicPr>
          <p:nvPr/>
        </p:nvPicPr>
        <p:blipFill>
          <a:blip r:embed="rId2"/>
          <a:stretch>
            <a:fillRect/>
          </a:stretch>
        </p:blipFill>
        <p:spPr>
          <a:xfrm>
            <a:off x="8328212" y="1462272"/>
            <a:ext cx="687150" cy="176890"/>
          </a:xfrm>
          <a:prstGeom prst="rect">
            <a:avLst/>
          </a:prstGeom>
        </p:spPr>
      </p:pic>
      <p:pic>
        <p:nvPicPr>
          <p:cNvPr id="2" name="Picture 1">
            <a:extLst>
              <a:ext uri="{FF2B5EF4-FFF2-40B4-BE49-F238E27FC236}">
                <a16:creationId xmlns:a16="http://schemas.microsoft.com/office/drawing/2014/main" id="{00C9E617-353D-A02D-5EC8-9F83028845AB}"/>
              </a:ext>
            </a:extLst>
          </p:cNvPr>
          <p:cNvPicPr>
            <a:picLocks noChangeAspect="1"/>
          </p:cNvPicPr>
          <p:nvPr/>
        </p:nvPicPr>
        <p:blipFill>
          <a:blip r:embed="rId3"/>
          <a:stretch>
            <a:fillRect/>
          </a:stretch>
        </p:blipFill>
        <p:spPr>
          <a:xfrm>
            <a:off x="3775730" y="1291986"/>
            <a:ext cx="3411730" cy="271992"/>
          </a:xfrm>
          <a:prstGeom prst="rect">
            <a:avLst/>
          </a:prstGeom>
        </p:spPr>
      </p:pic>
      <p:sp>
        <p:nvSpPr>
          <p:cNvPr id="10" name="TextBox 9">
            <a:extLst>
              <a:ext uri="{FF2B5EF4-FFF2-40B4-BE49-F238E27FC236}">
                <a16:creationId xmlns:a16="http://schemas.microsoft.com/office/drawing/2014/main" id="{DE0FF573-D955-83AD-36C7-36F7612B17AE}"/>
              </a:ext>
            </a:extLst>
          </p:cNvPr>
          <p:cNvSpPr txBox="1"/>
          <p:nvPr/>
        </p:nvSpPr>
        <p:spPr>
          <a:xfrm>
            <a:off x="372460" y="6276925"/>
            <a:ext cx="9606547" cy="523220"/>
          </a:xfrm>
          <a:prstGeom prst="rect">
            <a:avLst/>
          </a:prstGeom>
          <a:noFill/>
        </p:spPr>
        <p:txBody>
          <a:bodyPr wrap="square" rtlCol="0">
            <a:spAutoFit/>
          </a:bodyPr>
          <a:lstStyle/>
          <a:p>
            <a:pPr marL="228600" indent="-228600">
              <a:buAutoNum type="arabicPeriod"/>
            </a:pPr>
            <a:r>
              <a:rPr lang="en-US" sz="700" dirty="0">
                <a:solidFill>
                  <a:srgbClr val="293841"/>
                </a:solidFill>
              </a:rPr>
              <a:t>NPV at $5/lb. approximated based on Foran 2025 Technical Report</a:t>
            </a:r>
          </a:p>
          <a:p>
            <a:pPr marL="228600" indent="-228600">
              <a:buAutoNum type="arabicPeriod"/>
            </a:pPr>
            <a:r>
              <a:rPr lang="en-US" sz="700" dirty="0">
                <a:solidFill>
                  <a:srgbClr val="293841"/>
                </a:solidFill>
              </a:rPr>
              <a:t>Foran construction capex based on May 2025 project restimate</a:t>
            </a:r>
          </a:p>
          <a:p>
            <a:pPr marL="228600" indent="-228600">
              <a:buAutoNum type="arabicPeriod"/>
            </a:pPr>
            <a:r>
              <a:rPr lang="en-US" sz="700" dirty="0">
                <a:solidFill>
                  <a:srgbClr val="293841"/>
                </a:solidFill>
              </a:rPr>
              <a:t>Average annual production calculated based on technical report total metal sales divided by 17 year mine life (excluding tail year) calculated at technical report commodity prices</a:t>
            </a:r>
          </a:p>
          <a:p>
            <a:r>
              <a:rPr lang="en-US" sz="700" b="1" i="1" dirty="0">
                <a:solidFill>
                  <a:srgbClr val="293841"/>
                </a:solidFill>
              </a:rPr>
              <a:t>          Information provided by BMO Bank of Montreal Capital Markets</a:t>
            </a:r>
          </a:p>
        </p:txBody>
      </p:sp>
      <p:sp>
        <p:nvSpPr>
          <p:cNvPr id="4" name="Slide Number Placeholder 2">
            <a:extLst>
              <a:ext uri="{FF2B5EF4-FFF2-40B4-BE49-F238E27FC236}">
                <a16:creationId xmlns:a16="http://schemas.microsoft.com/office/drawing/2014/main" id="{F7BA54EF-FAB6-EEDB-7515-ED439A74710A}"/>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18</a:t>
            </a:fld>
            <a:endParaRPr lang="en-US" b="1" dirty="0">
              <a:solidFill>
                <a:srgbClr val="293841"/>
              </a:solidFill>
            </a:endParaRPr>
          </a:p>
        </p:txBody>
      </p:sp>
      <p:pic>
        <p:nvPicPr>
          <p:cNvPr id="8" name="Picture 7">
            <a:extLst>
              <a:ext uri="{FF2B5EF4-FFF2-40B4-BE49-F238E27FC236}">
                <a16:creationId xmlns:a16="http://schemas.microsoft.com/office/drawing/2014/main" id="{48D173F3-728C-77D4-B0FD-E1A62CF5C180}"/>
              </a:ext>
            </a:extLst>
          </p:cNvPr>
          <p:cNvPicPr>
            <a:picLocks noChangeAspect="1"/>
          </p:cNvPicPr>
          <p:nvPr/>
        </p:nvPicPr>
        <p:blipFill>
          <a:blip r:embed="rId4"/>
          <a:srcRect t="23496" b="9432"/>
          <a:stretch>
            <a:fillRect/>
          </a:stretch>
        </p:blipFill>
        <p:spPr>
          <a:xfrm>
            <a:off x="7664822" y="1067910"/>
            <a:ext cx="1892305" cy="394362"/>
          </a:xfrm>
          <a:prstGeom prst="rect">
            <a:avLst/>
          </a:prstGeom>
        </p:spPr>
      </p:pic>
    </p:spTree>
    <p:extLst>
      <p:ext uri="{BB962C8B-B14F-4D97-AF65-F5344CB8AC3E}">
        <p14:creationId xmlns:p14="http://schemas.microsoft.com/office/powerpoint/2010/main" val="4254184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CC3C7-9DDA-2EAA-8038-0C33F1610D2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04D93D-2F8A-B8E7-00FE-355B634032AF}"/>
              </a:ext>
            </a:extLst>
          </p:cNvPr>
          <p:cNvSpPr>
            <a:spLocks noGrp="1"/>
          </p:cNvSpPr>
          <p:nvPr>
            <p:ph type="title"/>
          </p:nvPr>
        </p:nvSpPr>
        <p:spPr>
          <a:xfrm>
            <a:off x="361489" y="184151"/>
            <a:ext cx="10515600" cy="579755"/>
          </a:xfrm>
        </p:spPr>
        <p:txBody>
          <a:bodyPr>
            <a:normAutofit/>
          </a:bodyPr>
          <a:lstStyle/>
          <a:p>
            <a:r>
              <a:rPr lang="en-US" sz="2800" b="1" dirty="0">
                <a:latin typeface="+mj-lt"/>
              </a:rPr>
              <a:t>Management team</a:t>
            </a:r>
            <a:endParaRPr lang="en-US" sz="2800" dirty="0">
              <a:latin typeface="+mj-lt"/>
            </a:endParaRPr>
          </a:p>
        </p:txBody>
      </p:sp>
      <p:graphicFrame>
        <p:nvGraphicFramePr>
          <p:cNvPr id="5" name="Table 6">
            <a:extLst>
              <a:ext uri="{FF2B5EF4-FFF2-40B4-BE49-F238E27FC236}">
                <a16:creationId xmlns:a16="http://schemas.microsoft.com/office/drawing/2014/main" id="{22E197C5-50F6-56FE-0246-C0E86B8DAFC7}"/>
              </a:ext>
            </a:extLst>
          </p:cNvPr>
          <p:cNvGraphicFramePr>
            <a:graphicFrameLocks noGrp="1"/>
          </p:cNvGraphicFramePr>
          <p:nvPr>
            <p:extLst>
              <p:ext uri="{D42A27DB-BD31-4B8C-83A1-F6EECF244321}">
                <p14:modId xmlns:p14="http://schemas.microsoft.com/office/powerpoint/2010/main" val="4112914776"/>
              </p:ext>
            </p:extLst>
          </p:nvPr>
        </p:nvGraphicFramePr>
        <p:xfrm>
          <a:off x="398708" y="808360"/>
          <a:ext cx="11394593" cy="5916520"/>
        </p:xfrm>
        <a:graphic>
          <a:graphicData uri="http://schemas.openxmlformats.org/drawingml/2006/table">
            <a:tbl>
              <a:tblPr firstRow="1" bandRow="1">
                <a:tableStyleId>{5C22544A-7EE6-4342-B048-85BDC9FD1C3A}</a:tableStyleId>
              </a:tblPr>
              <a:tblGrid>
                <a:gridCol w="5582992">
                  <a:extLst>
                    <a:ext uri="{9D8B030D-6E8A-4147-A177-3AD203B41FA5}">
                      <a16:colId xmlns:a16="http://schemas.microsoft.com/office/drawing/2014/main" val="2941739886"/>
                    </a:ext>
                  </a:extLst>
                </a:gridCol>
                <a:gridCol w="249773">
                  <a:extLst>
                    <a:ext uri="{9D8B030D-6E8A-4147-A177-3AD203B41FA5}">
                      <a16:colId xmlns:a16="http://schemas.microsoft.com/office/drawing/2014/main" val="716215671"/>
                    </a:ext>
                  </a:extLst>
                </a:gridCol>
                <a:gridCol w="5561828">
                  <a:extLst>
                    <a:ext uri="{9D8B030D-6E8A-4147-A177-3AD203B41FA5}">
                      <a16:colId xmlns:a16="http://schemas.microsoft.com/office/drawing/2014/main" val="514783844"/>
                    </a:ext>
                  </a:extLst>
                </a:gridCol>
              </a:tblGrid>
              <a:tr h="520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94A52"/>
                          </a:solidFill>
                          <a:effectLst/>
                          <a:uLnTx/>
                          <a:uFillTx/>
                          <a:latin typeface="+mn-lt"/>
                          <a:ea typeface="Arial Narrow" charset="0"/>
                          <a:cs typeface="Arial Narrow" charset="0"/>
                        </a:rPr>
                        <a:t>JAMIE LEVY</a:t>
                      </a:r>
                      <a:endParaRPr kumimoji="0" lang="en-US" sz="1600" b="0" i="0" u="none" strike="noStrike" kern="1200" cap="none" spc="0" normalizeH="0" baseline="0" noProof="0" dirty="0">
                        <a:ln>
                          <a:noFill/>
                        </a:ln>
                        <a:solidFill>
                          <a:srgbClr val="394A52"/>
                        </a:solidFill>
                        <a:effectLst/>
                        <a:uLnTx/>
                        <a:uFillTx/>
                        <a:latin typeface="+mn-lt"/>
                        <a:ea typeface="Arial Narrow" charset="0"/>
                        <a:cs typeface="Arial Narrow"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F8D32"/>
                          </a:solidFill>
                          <a:effectLst/>
                          <a:uLnTx/>
                          <a:uFillTx/>
                          <a:latin typeface="+mn-lt"/>
                          <a:ea typeface="Arial Narrow" charset="0"/>
                          <a:cs typeface="Arial Narrow" charset="0"/>
                        </a:rPr>
                        <a:t>President, CEO &amp; Director</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900" dirty="0"/>
                    </a:p>
                  </a:txBody>
                  <a:tcPr marL="68580" marR="68580" marT="34291" marB="3429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kern="1200" dirty="0">
                          <a:solidFill>
                            <a:srgbClr val="394A52"/>
                          </a:solidFill>
                          <a:latin typeface="+mn-lt"/>
                          <a:ea typeface="+mn-ea"/>
                          <a:cs typeface="+mn-cs"/>
                        </a:rPr>
                        <a:t>RUBEN WALLIN</a:t>
                      </a:r>
                      <a:r>
                        <a:rPr lang="en-CA" sz="1600" kern="1200" dirty="0">
                          <a:solidFill>
                            <a:srgbClr val="394A52"/>
                          </a:solidFill>
                          <a:latin typeface="+mn-lt"/>
                          <a:ea typeface="+mn-ea"/>
                          <a:cs typeface="+mn-cs"/>
                        </a:rPr>
                        <a:t> </a:t>
                      </a:r>
                      <a:r>
                        <a:rPr kumimoji="0" lang="en-CA" sz="1600" b="0" i="0" u="none" strike="noStrike" kern="1200" cap="none" spc="0" normalizeH="0" baseline="0" dirty="0" err="1">
                          <a:ln>
                            <a:noFill/>
                          </a:ln>
                          <a:solidFill>
                            <a:srgbClr val="394A52"/>
                          </a:solidFill>
                          <a:effectLst/>
                          <a:uLnTx/>
                          <a:uFillTx/>
                          <a:latin typeface="+mn-lt"/>
                          <a:ea typeface="+mn-ea"/>
                          <a:cs typeface="+mn-cs"/>
                        </a:rPr>
                        <a:t>P.Eng</a:t>
                      </a:r>
                      <a:r>
                        <a:rPr kumimoji="0" lang="en-CA" sz="1600" b="0" i="0" u="none" strike="noStrike" kern="1200" cap="none" spc="0" normalizeH="0" baseline="0" dirty="0">
                          <a:ln>
                            <a:noFill/>
                          </a:ln>
                          <a:solidFill>
                            <a:srgbClr val="394A52"/>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600" b="0" dirty="0">
                          <a:solidFill>
                            <a:srgbClr val="5F8D32"/>
                          </a:solidFill>
                          <a:latin typeface="+mn-lt"/>
                        </a:rPr>
                        <a:t>VP Sustainability</a:t>
                      </a:r>
                    </a:p>
                  </a:txBody>
                  <a:tcPr marL="68580" marR="68580" marT="34291" marB="34291">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592053"/>
                  </a:ext>
                </a:extLst>
              </a:tr>
              <a:tr h="91241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CA" sz="1200" kern="1200" dirty="0">
                          <a:solidFill>
                            <a:srgbClr val="293841"/>
                          </a:solidFill>
                          <a:effectLst/>
                          <a:latin typeface="+mn-lt"/>
                          <a:ea typeface="+mn-ea"/>
                          <a:cs typeface="+mn-cs"/>
                        </a:rPr>
                        <a:t>Mr. Levy is President, Chief Executive Officer and a director of the Company. Mr. Levy was President and CEO of Pine Point Mining, the predecessor to the Company, from 2013-18. Mr. Levy has approximately 22 years of experience in the mining industry.</a:t>
                      </a:r>
                      <a:endParaRPr lang="en-US" sz="1200" kern="1200" dirty="0">
                        <a:solidFill>
                          <a:srgbClr val="293841"/>
                        </a:solidFill>
                        <a:effectLst/>
                        <a:latin typeface="+mn-lt"/>
                        <a:ea typeface="+mn-ea"/>
                        <a:cs typeface="+mn-cs"/>
                      </a:endParaRP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CA" sz="1200" dirty="0">
                        <a:latin typeface="+mn-lt"/>
                      </a:endParaRP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CA" sz="1200" kern="1200" dirty="0">
                          <a:solidFill>
                            <a:srgbClr val="293841"/>
                          </a:solidFill>
                          <a:effectLst/>
                          <a:latin typeface="+mn-lt"/>
                          <a:ea typeface="+mn-ea"/>
                          <a:cs typeface="+mn-cs"/>
                        </a:rPr>
                        <a:t>Mr. Wallin has management experience in the areas of environment, permitting, Indigenous and community relations and government relations.  Previously held positions at Placer Dome, De Beers Canada, Barrick, </a:t>
                      </a:r>
                      <a:r>
                        <a:rPr lang="en-CA" sz="1200" kern="1200" dirty="0" err="1">
                          <a:solidFill>
                            <a:srgbClr val="293841"/>
                          </a:solidFill>
                          <a:effectLst/>
                          <a:latin typeface="+mn-lt"/>
                          <a:ea typeface="+mn-ea"/>
                          <a:cs typeface="+mn-cs"/>
                        </a:rPr>
                        <a:t>Osisko</a:t>
                      </a:r>
                      <a:r>
                        <a:rPr lang="en-CA" sz="1200" kern="1200" dirty="0">
                          <a:solidFill>
                            <a:srgbClr val="293841"/>
                          </a:solidFill>
                          <a:effectLst/>
                          <a:latin typeface="+mn-lt"/>
                          <a:ea typeface="+mn-ea"/>
                          <a:cs typeface="+mn-cs"/>
                        </a:rPr>
                        <a:t> and Detour Gold.  Formerly Vice President Environment and Sustainability for Detour Gold.</a:t>
                      </a:r>
                      <a:endParaRPr lang="en-US" sz="1200" kern="1200" dirty="0">
                        <a:solidFill>
                          <a:srgbClr val="293841"/>
                        </a:solidFill>
                        <a:effectLst/>
                        <a:latin typeface="+mn-lt"/>
                        <a:ea typeface="+mn-ea"/>
                        <a:cs typeface="+mn-cs"/>
                      </a:endParaRPr>
                    </a:p>
                  </a:txBody>
                  <a:tcPr marL="68580" marR="68580" marT="34291" marB="34291">
                    <a:lnL w="12700" cap="flat" cmpd="sng" algn="ctr">
                      <a:noFill/>
                      <a:prstDash val="solid"/>
                      <a:round/>
                      <a:headEnd type="none" w="med" len="med"/>
                      <a:tailEnd type="none" w="med" len="med"/>
                    </a:lnL>
                    <a:lnR w="12700" cmpd="sng">
                      <a:noFill/>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680433412"/>
                  </a:ext>
                </a:extLst>
              </a:tr>
              <a:tr h="6454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94A52"/>
                          </a:solidFill>
                          <a:effectLst/>
                          <a:uLnTx/>
                          <a:uFillTx/>
                          <a:latin typeface="+mn-lt"/>
                          <a:ea typeface="+mn-ea"/>
                          <a:cs typeface="+mn-cs"/>
                        </a:rPr>
                        <a:t>BRIAN JENNINGS</a:t>
                      </a:r>
                      <a:r>
                        <a:rPr kumimoji="0" lang="en-US" sz="1600" b="0" i="0" u="none" strike="noStrike" kern="1200" cap="none" spc="0" normalizeH="0" baseline="0" noProof="0" dirty="0">
                          <a:ln>
                            <a:noFill/>
                          </a:ln>
                          <a:solidFill>
                            <a:srgbClr val="394A52"/>
                          </a:solidFill>
                          <a:effectLst/>
                          <a:uLnTx/>
                          <a:uFillTx/>
                          <a:latin typeface="+mn-lt"/>
                          <a:ea typeface="+mn-ea"/>
                          <a:cs typeface="+mn-cs"/>
                        </a:rPr>
                        <a:t> CPA, CA, </a:t>
                      </a:r>
                      <a:r>
                        <a:rPr kumimoji="0" lang="en-US" sz="1600" b="0" i="0" u="none" strike="noStrike" kern="1200" cap="none" spc="0" normalizeH="0" baseline="0" noProof="0" dirty="0" err="1">
                          <a:ln>
                            <a:noFill/>
                          </a:ln>
                          <a:solidFill>
                            <a:srgbClr val="394A52"/>
                          </a:solidFill>
                          <a:effectLst/>
                          <a:uLnTx/>
                          <a:uFillTx/>
                          <a:latin typeface="+mn-lt"/>
                          <a:ea typeface="+mn-ea"/>
                          <a:cs typeface="+mn-cs"/>
                        </a:rPr>
                        <a:t>B.Sc</a:t>
                      </a:r>
                      <a:r>
                        <a:rPr kumimoji="0" lang="en-US" sz="1600" b="1" i="0" u="none" strike="noStrike" kern="1200" cap="none" spc="0" normalizeH="0" baseline="0" noProof="0" dirty="0">
                          <a:ln>
                            <a:noFill/>
                          </a:ln>
                          <a:solidFill>
                            <a:srgbClr val="394A52"/>
                          </a:solidFill>
                          <a:effectLst/>
                          <a:uLnTx/>
                          <a:uFillTx/>
                          <a:latin typeface="+mn-lt"/>
                          <a:ea typeface="Arial Narrow" charset="0"/>
                          <a:cs typeface="Arial Narrow"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F8D32"/>
                          </a:solidFill>
                          <a:effectLst/>
                          <a:uLnTx/>
                          <a:uFillTx/>
                          <a:latin typeface="+mn-lt"/>
                          <a:ea typeface="Arial Narrow" charset="0"/>
                          <a:cs typeface="Arial Narrow" charset="0"/>
                        </a:rPr>
                        <a:t>Chief Financial Officer</a:t>
                      </a:r>
                      <a:r>
                        <a:rPr kumimoji="0" lang="en-US" sz="1600" b="1" i="0" u="none" strike="noStrike" kern="1200" cap="none" spc="0" normalizeH="0" baseline="0" noProof="0" dirty="0">
                          <a:ln>
                            <a:noFill/>
                          </a:ln>
                          <a:solidFill>
                            <a:srgbClr val="5F8D32"/>
                          </a:solidFill>
                          <a:effectLst/>
                          <a:uLnTx/>
                          <a:uFillTx/>
                          <a:latin typeface="+mn-lt"/>
                          <a:ea typeface="Arial Narrow" charset="0"/>
                          <a:cs typeface="Arial Narrow" charset="0"/>
                        </a:rPr>
                        <a:t> </a:t>
                      </a:r>
                    </a:p>
                  </a:txBody>
                  <a:tcPr marL="68580" marR="68580" marT="34291" marB="3429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900" dirty="0"/>
                    </a:p>
                  </a:txBody>
                  <a:tcPr marL="68580" marR="68580" marT="34291" marB="3429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kern="1200" dirty="0">
                          <a:solidFill>
                            <a:srgbClr val="394A52"/>
                          </a:solidFill>
                          <a:effectLst/>
                          <a:latin typeface="+mn-lt"/>
                          <a:ea typeface="+mn-ea"/>
                          <a:cs typeface="+mn-cs"/>
                        </a:rPr>
                        <a:t>RACHAEL PINEAULT</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kern="1200" dirty="0">
                          <a:solidFill>
                            <a:srgbClr val="5F8D32"/>
                          </a:solidFill>
                          <a:effectLst/>
                          <a:latin typeface="+mn-lt"/>
                          <a:ea typeface="+mn-ea"/>
                          <a:cs typeface="+mn-cs"/>
                        </a:rPr>
                        <a:t>EVP Corporate Affairs and Human Resources</a:t>
                      </a:r>
                    </a:p>
                  </a:txBody>
                  <a:tcPr marL="68580" marR="68580" marT="34291" marB="34291">
                    <a:lnL w="12700" cap="flat" cmpd="sng" algn="ctr">
                      <a:noFill/>
                      <a:prstDash val="solid"/>
                      <a:round/>
                      <a:headEnd type="none" w="med" len="med"/>
                      <a:tailEnd type="none" w="med" len="med"/>
                    </a:lnL>
                    <a:lnR w="12700" cmpd="sng">
                      <a:noFill/>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0191036"/>
                  </a:ext>
                </a:extLst>
              </a:tr>
              <a:tr h="109728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solidFill>
                            <a:srgbClr val="293841"/>
                          </a:solidFill>
                          <a:effectLst/>
                        </a:rPr>
                        <a:t>Mr. Jennings is a Chartered Accountant and geologist with 30 years of experience as a senior financial executive and corporate restructuring specialist. He currently serves as Chief Financial Officer of the Company and Chairman of the Audit Committee of PMET Resources Inc., which is advancing a lithium project in Quebec.  Over his career, he has held CFO roles at several public junior mining and technology companies and previously spent nine years with Ernst &amp; Young as Vice-President of Corporate Restructuring, where he was involved in multiple high-profile Canadian restructurings.</a:t>
                      </a:r>
                      <a:endParaRPr lang="en-US" sz="1200" kern="1200" dirty="0">
                        <a:solidFill>
                          <a:srgbClr val="293841"/>
                        </a:solidFill>
                        <a:effectLst/>
                        <a:latin typeface="+mn-lt"/>
                        <a:ea typeface="+mn-ea"/>
                        <a:cs typeface="+mn-cs"/>
                      </a:endParaRP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CA" sz="1200" dirty="0">
                        <a:solidFill>
                          <a:schemeClr val="bg2">
                            <a:lumMod val="50000"/>
                          </a:schemeClr>
                        </a:solidFill>
                      </a:endParaRP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rtl="0" fontAlgn="base" latinLnBrk="0"/>
                      <a:r>
                        <a:rPr lang="en-US" sz="1200" b="0" i="0" kern="1200" dirty="0">
                          <a:solidFill>
                            <a:srgbClr val="293841"/>
                          </a:solidFill>
                          <a:effectLst/>
                          <a:latin typeface="+mn-lt"/>
                          <a:ea typeface="+mn-ea"/>
                          <a:cs typeface="+mn-cs"/>
                        </a:rPr>
                        <a:t>Ms. Pineault has over 30 years of experience in Human Resources, Governance, and Sustainability within the mining industry. She has held senior roles at a number of mining companies, including Detour Gold, Kirkland Lake Gold, De Beers Canada and NexGold Mining. Ms. Pineault prioritizes strong partnerships with Indigenous communities and stakeholders, aligning responsible practices with corporate strategy. </a:t>
                      </a:r>
                    </a:p>
                  </a:txBody>
                  <a:tcPr marL="68580" marR="68580" marT="34291" marB="34291">
                    <a:lnL w="12700" cap="flat" cmpd="sng" algn="ctr">
                      <a:noFill/>
                      <a:prstDash val="solid"/>
                      <a:round/>
                      <a:headEnd type="none" w="med" len="med"/>
                      <a:tailEnd type="none" w="med" len="med"/>
                    </a:lnL>
                    <a:lnR w="12700" cmpd="sng">
                      <a:noFill/>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397426268"/>
                  </a:ext>
                </a:extLst>
              </a:tr>
              <a:tr h="5397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394A52"/>
                          </a:solidFill>
                          <a:latin typeface="+mn-lt"/>
                          <a:ea typeface="Arial Narrow" charset="0"/>
                          <a:cs typeface="Arial Narrow" charset="0"/>
                        </a:rPr>
                        <a:t>CLINTON SWEMMER </a:t>
                      </a:r>
                      <a:r>
                        <a:rPr lang="en-US" sz="1600" b="0" dirty="0" err="1">
                          <a:solidFill>
                            <a:srgbClr val="394A52"/>
                          </a:solidFill>
                          <a:latin typeface="+mn-lt"/>
                          <a:ea typeface="Arial Narrow" charset="0"/>
                          <a:cs typeface="Arial Narrow" charset="0"/>
                        </a:rPr>
                        <a:t>P.Eng</a:t>
                      </a:r>
                      <a:r>
                        <a:rPr lang="en-US" sz="1600" b="0" dirty="0">
                          <a:solidFill>
                            <a:srgbClr val="394A52"/>
                          </a:solidFill>
                          <a:latin typeface="+mn-lt"/>
                          <a:ea typeface="Arial Narrow" charset="0"/>
                          <a:cs typeface="Arial Narrow" charset="0"/>
                        </a:rPr>
                        <a:t> PrEng (</a:t>
                      </a:r>
                      <a:r>
                        <a:rPr lang="en-US" sz="1600" b="0" dirty="0" err="1">
                          <a:solidFill>
                            <a:srgbClr val="394A52"/>
                          </a:solidFill>
                          <a:latin typeface="+mn-lt"/>
                          <a:ea typeface="Arial Narrow" charset="0"/>
                          <a:cs typeface="Arial Narrow" charset="0"/>
                        </a:rPr>
                        <a:t>rsa</a:t>
                      </a:r>
                      <a:r>
                        <a:rPr lang="en-US" sz="1600" b="0" dirty="0">
                          <a:solidFill>
                            <a:srgbClr val="394A52"/>
                          </a:solidFill>
                          <a:latin typeface="+mn-lt"/>
                          <a:ea typeface="Arial Narrow" charset="0"/>
                          <a:cs typeface="Arial Narrow" charset="0"/>
                        </a:rPr>
                        <a:t>) PMP MSAICE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F8D32"/>
                          </a:solidFill>
                          <a:effectLst/>
                          <a:uLnTx/>
                          <a:uFillTx/>
                          <a:latin typeface="+mn-lt"/>
                          <a:ea typeface="Arial Narrow" charset="0"/>
                          <a:cs typeface="Arial Narrow" charset="0"/>
                        </a:rPr>
                        <a:t>VP Projects</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900" dirty="0"/>
                    </a:p>
                  </a:txBody>
                  <a:tcPr marL="68580" marR="68580" marT="34291" marB="3429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1" kern="1200" dirty="0">
                          <a:solidFill>
                            <a:srgbClr val="394A52"/>
                          </a:solidFill>
                          <a:effectLst/>
                          <a:latin typeface="+mn-lt"/>
                          <a:ea typeface="+mn-ea"/>
                          <a:cs typeface="+mn-cs"/>
                        </a:rPr>
                        <a:t>ERICH MEINTJES</a:t>
                      </a:r>
                    </a:p>
                    <a:p>
                      <a:pPr marL="0" marR="0" lvl="0" indent="0" algn="l" defTabSz="914377" rtl="0" eaLnBrk="1" fontAlgn="auto" latinLnBrk="0" hangingPunct="1">
                        <a:lnSpc>
                          <a:spcPct val="100000"/>
                        </a:lnSpc>
                        <a:spcBef>
                          <a:spcPts val="0"/>
                        </a:spcBef>
                        <a:spcAft>
                          <a:spcPts val="0"/>
                        </a:spcAft>
                        <a:buClrTx/>
                        <a:buSzTx/>
                        <a:buFontTx/>
                        <a:buNone/>
                        <a:tabLst/>
                        <a:defRPr/>
                      </a:pPr>
                      <a:r>
                        <a:rPr lang="en-CA" sz="1600" b="0" kern="1200" dirty="0">
                          <a:solidFill>
                            <a:srgbClr val="5F8D32"/>
                          </a:solidFill>
                          <a:effectLst/>
                          <a:latin typeface="+mn-lt"/>
                          <a:ea typeface="+mn-ea"/>
                          <a:cs typeface="+mn-cs"/>
                        </a:rPr>
                        <a:t>VP Engineering</a:t>
                      </a:r>
                      <a:endParaRPr lang="en-US" sz="1600" b="0" kern="1200" dirty="0">
                        <a:solidFill>
                          <a:srgbClr val="5F8D32"/>
                        </a:solidFill>
                        <a:effectLst/>
                        <a:latin typeface="+mn-lt"/>
                        <a:ea typeface="+mn-ea"/>
                        <a:cs typeface="+mn-cs"/>
                      </a:endParaRPr>
                    </a:p>
                  </a:txBody>
                  <a:tcPr marL="68580" marR="68580" marT="34291" marB="34291">
                    <a:lnL w="12700" cap="flat" cmpd="sng" algn="ctr">
                      <a:noFill/>
                      <a:prstDash val="solid"/>
                      <a:round/>
                      <a:headEnd type="none" w="med" len="med"/>
                      <a:tailEnd type="none" w="med" len="med"/>
                    </a:lnL>
                    <a:lnR w="12700" cmpd="sng">
                      <a:noFill/>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4200581"/>
                  </a:ext>
                </a:extLst>
              </a:tr>
              <a:tr h="117043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dirty="0">
                          <a:solidFill>
                            <a:srgbClr val="394A52"/>
                          </a:solidFill>
                          <a:effectLst/>
                          <a:latin typeface="+mn-lt"/>
                          <a:ea typeface="+mn-ea"/>
                          <a:cs typeface="+mn-cs"/>
                        </a:rPr>
                        <a:t>Mr. Swemmer is an experienced project leader with more than 25 years of international experience in mining and engineering. He has led several multibillion-dollar developments across a range of commodities, with expertise in EPCM and EPC delivery models. His background includes permitting, execution planning,  construction, and operations on  projects such as Artemis's Blackwater mine, Kinross’s Round Mountain and Bald Mountain expansions, Norilsk’s nickel project in Botswana, Cerrado Golds projects in Argentina and Brazil and Silvercrest's project in Mexico. He has also held senior engineering and executive project roles at world-class engineering firms Ausenco, DRA, and Wood.</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CA" sz="1200" dirty="0">
                        <a:solidFill>
                          <a:srgbClr val="394A52"/>
                        </a:solidFill>
                      </a:endParaRP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394A52"/>
                          </a:solidFill>
                          <a:effectLst/>
                          <a:latin typeface="+mn-lt"/>
                          <a:ea typeface="+mn-ea"/>
                          <a:cs typeface="+mn-cs"/>
                        </a:rPr>
                        <a:t>Mr. </a:t>
                      </a:r>
                      <a:r>
                        <a:rPr lang="en-US" sz="1200" b="0" i="0" kern="1200" dirty="0" err="1">
                          <a:solidFill>
                            <a:srgbClr val="394A52"/>
                          </a:solidFill>
                          <a:effectLst/>
                          <a:latin typeface="+mn-lt"/>
                          <a:ea typeface="+mn-ea"/>
                          <a:cs typeface="+mn-cs"/>
                        </a:rPr>
                        <a:t>Meintjes</a:t>
                      </a:r>
                      <a:r>
                        <a:rPr lang="en-US" sz="1200" b="0" i="0" kern="1200" dirty="0">
                          <a:solidFill>
                            <a:srgbClr val="394A52"/>
                          </a:solidFill>
                          <a:effectLst/>
                          <a:latin typeface="+mn-lt"/>
                          <a:ea typeface="+mn-ea"/>
                          <a:cs typeface="+mn-cs"/>
                        </a:rPr>
                        <a:t> is a mechanical engineer with an MBA who has been building mines worldwide for 27+ years. Former Senior VP, Engineering (EMEA) at DRA Global, he has served as Senior Project Manager at major mines covering the full lifecycle from design to commissioning, including operations owned by Glencore/Xstrata, Anglo Platinum, Impala Platinum, and Lonmin. He is known for strong technical governance, disciplined execution, and successful delivery of complex mining and processing facilities.</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06575686"/>
                  </a:ext>
                </a:extLst>
              </a:tr>
            </a:tbl>
          </a:graphicData>
        </a:graphic>
      </p:graphicFrame>
      <p:sp>
        <p:nvSpPr>
          <p:cNvPr id="3" name="Slide Number Placeholder 2">
            <a:extLst>
              <a:ext uri="{FF2B5EF4-FFF2-40B4-BE49-F238E27FC236}">
                <a16:creationId xmlns:a16="http://schemas.microsoft.com/office/drawing/2014/main" id="{7F0D4A26-CD5F-CCE8-8CAE-19311103B11E}"/>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19</a:t>
            </a:fld>
            <a:endParaRPr lang="en-US" b="1" dirty="0">
              <a:solidFill>
                <a:srgbClr val="293841"/>
              </a:solidFill>
            </a:endParaRPr>
          </a:p>
        </p:txBody>
      </p:sp>
    </p:spTree>
    <p:extLst>
      <p:ext uri="{BB962C8B-B14F-4D97-AF65-F5344CB8AC3E}">
        <p14:creationId xmlns:p14="http://schemas.microsoft.com/office/powerpoint/2010/main" val="1075577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95B9A-835B-D04A-9ACE-97D39A9F8B41}"/>
              </a:ext>
            </a:extLst>
          </p:cNvPr>
          <p:cNvSpPr>
            <a:spLocks noGrp="1"/>
          </p:cNvSpPr>
          <p:nvPr>
            <p:ph type="title"/>
          </p:nvPr>
        </p:nvSpPr>
        <p:spPr>
          <a:xfrm>
            <a:off x="291824" y="169013"/>
            <a:ext cx="10515600" cy="609439"/>
          </a:xfrm>
        </p:spPr>
        <p:txBody>
          <a:bodyPr>
            <a:normAutofit/>
          </a:bodyPr>
          <a:lstStyle/>
          <a:p>
            <a:r>
              <a:rPr lang="en-US" sz="2800" b="1" dirty="0">
                <a:latin typeface="+mj-lt"/>
              </a:rPr>
              <a:t>Forward-looking </a:t>
            </a:r>
            <a:r>
              <a:rPr lang="en-US" sz="2800" dirty="0">
                <a:latin typeface="+mj-lt"/>
              </a:rPr>
              <a:t>statement</a:t>
            </a:r>
          </a:p>
        </p:txBody>
      </p:sp>
      <p:sp>
        <p:nvSpPr>
          <p:cNvPr id="5" name="Content Placeholder 2">
            <a:extLst>
              <a:ext uri="{FF2B5EF4-FFF2-40B4-BE49-F238E27FC236}">
                <a16:creationId xmlns:a16="http://schemas.microsoft.com/office/drawing/2014/main" id="{E0A62EFA-088F-7C43-94A3-310031089D6A}"/>
              </a:ext>
            </a:extLst>
          </p:cNvPr>
          <p:cNvSpPr>
            <a:spLocks noGrp="1"/>
          </p:cNvSpPr>
          <p:nvPr>
            <p:ph idx="1"/>
          </p:nvPr>
        </p:nvSpPr>
        <p:spPr>
          <a:xfrm>
            <a:off x="342004" y="778452"/>
            <a:ext cx="11507992" cy="5729924"/>
          </a:xfrm>
        </p:spPr>
        <p:txBody>
          <a:bodyPr vert="horz" lIns="91440" tIns="45720" rIns="91440" bIns="45720" rtlCol="0" anchor="t">
            <a:normAutofit lnSpcReduction="10000"/>
          </a:bodyPr>
          <a:lstStyle/>
          <a:p>
            <a:pPr marL="0" indent="0" algn="just">
              <a:lnSpc>
                <a:spcPct val="110000"/>
              </a:lnSpc>
              <a:spcBef>
                <a:spcPts val="0"/>
              </a:spcBef>
              <a:buNone/>
            </a:pPr>
            <a:r>
              <a:rPr lang="en-US" sz="1051" dirty="0">
                <a:solidFill>
                  <a:srgbClr val="293841"/>
                </a:solidFill>
                <a:ea typeface="Arial Narrow" charset="0"/>
                <a:cs typeface="Arial Narrow" charset="0"/>
              </a:rPr>
              <a:t>This presentation contains certain forward-looking information and forward-looking statements, as defined in applicable securities laws (collectively referred to herein as “forward-looking statements”). Forward-looking statements reflect current expectations or beliefs regarding future events or the Company’s future performance. All statements other than statements of historical fact are forward-looking statements. Often, but not always, forward-looking statements can be identified by the use of words such as “plans”, “expects”, “is expected”, “budget”, “scheduled”, “estimates”, “continues”, “forecasts”, “projects”, “predicts”, “intends”, “anticipates”, “targets” or “believes”, or variations of, or the negatives of, such words and phrases or state that certain actions, events or results “may”, “could”, “would”, “should”, “might” or “will” be taken, occur or be achieved, including statements relating to the Company’s Technical Report (as defined below) and results therefrom, mineral resource and reserve estimates, the timing of permitting and construction, the availability of sufficient financing to commence construction and the timing of such financing, proposed mine production plans, projected mining and process recovery rates (including mining dilution), estimates related to closure costs and requirements, metal prices (including the effects of supply demand imbalances on the metals the Company intends to produce) and other economic assumptions (including currency exchange rates), projected capital and operating costs, and AISC, financial or economic analysis estimates (including cash flow forecasts, NPVs, IRRs and payback periods), and mine life.</a:t>
            </a:r>
            <a:endParaRPr lang="en-US" sz="1051" dirty="0">
              <a:solidFill>
                <a:srgbClr val="293841"/>
              </a:solidFill>
              <a:ea typeface="Calibri"/>
              <a:cs typeface="Calibri"/>
            </a:endParaRPr>
          </a:p>
          <a:p>
            <a:pPr marL="0" indent="0" algn="just">
              <a:lnSpc>
                <a:spcPct val="110000"/>
              </a:lnSpc>
              <a:spcBef>
                <a:spcPts val="0"/>
              </a:spcBef>
              <a:buNone/>
            </a:pPr>
            <a:r>
              <a:rPr lang="en-US" sz="1051" dirty="0">
                <a:solidFill>
                  <a:srgbClr val="293841"/>
                </a:solidFill>
                <a:ea typeface="Arial Narrow" charset="0"/>
                <a:cs typeface="Arial Narrow" charset="0"/>
              </a:rPr>
              <a:t>Although the Company believes that the expectations expressed in such statements are based on reasonable assumptions, such statements are not guarantees of future performance and actual results or developments may differ materially from those in the statements. There are certain factors that could cause actual results to differ materially from those in the forward-looking information. These include commodity price volatility, continued availability of capital and financing, uncertainties involved in interpreting geological data, increases in costs, environmental compliance and changes in environmental legislation and regulation, the Company’s relationships with First Nations communities, exploration successes, and general economic, market or business conditions, as well as those risk factors set out in the Company’s annual information form, the Technical Report that the Company filed in connection with the Feasibility Study Update and in the continuous disclosure documents filed by the Company on SEDAR at www.sedarplus.ca. Readers are cautioned that the foregoing list of factors is not exhaustive of the factors that may affect forward-looking statements. Accordingly, readers should not place undue reliance on forward-looking statements. The forward-looking statements in this presentation speak only as of the date of this presentation or as of the date or dates specified in such statements.</a:t>
            </a:r>
          </a:p>
          <a:p>
            <a:pPr marL="0" indent="0" algn="just">
              <a:lnSpc>
                <a:spcPct val="110000"/>
              </a:lnSpc>
              <a:spcBef>
                <a:spcPts val="0"/>
              </a:spcBef>
              <a:buNone/>
            </a:pPr>
            <a:endParaRPr lang="en-US" sz="1051" dirty="0">
              <a:solidFill>
                <a:srgbClr val="293841"/>
              </a:solidFill>
              <a:ea typeface="Arial Narrow" charset="0"/>
              <a:cs typeface="Arial Narrow" charset="0"/>
            </a:endParaRPr>
          </a:p>
          <a:p>
            <a:pPr marL="0" indent="0" algn="just">
              <a:lnSpc>
                <a:spcPct val="110000"/>
              </a:lnSpc>
              <a:spcBef>
                <a:spcPts val="0"/>
              </a:spcBef>
              <a:buNone/>
            </a:pPr>
            <a:r>
              <a:rPr lang="en-US" sz="1051" dirty="0">
                <a:solidFill>
                  <a:srgbClr val="293841"/>
                </a:solidFill>
                <a:ea typeface="Arial Narrow" charset="0"/>
                <a:cs typeface="Arial Narrow" charset="0"/>
              </a:rPr>
              <a:t>Forward-looking statements are based on a number of assumptions which may prove to be incorrect, including, but not limited to, assumptions relating to: the availability of financing for the Company’s operations; operating and capital costs; results of operations; the mine development and production schedule and related costs; the supply and demand for, and the level and volatility of commodity prices; timing of the receipt of regulatory and governmental approvals for development projects and other operations; the accuracy of mineral reserve and resource estimates, production estimates and capital and operating cost estimates; and general business and economic conditions.</a:t>
            </a:r>
          </a:p>
          <a:p>
            <a:pPr marL="0" indent="0" algn="just">
              <a:lnSpc>
                <a:spcPct val="110000"/>
              </a:lnSpc>
              <a:spcBef>
                <a:spcPts val="0"/>
              </a:spcBef>
              <a:buNone/>
            </a:pPr>
            <a:r>
              <a:rPr lang="en-US" sz="1051" dirty="0">
                <a:solidFill>
                  <a:srgbClr val="293841"/>
                </a:solidFill>
                <a:ea typeface="Arial Narrow" charset="0"/>
                <a:cs typeface="Arial Narrow" charset="0"/>
              </a:rPr>
              <a:t>Investors are cautioned that any such statements are not guarantees of future performance and actual results or developments may differ materially from those projected in the forward-looking information. For more information on the Company, investors are encouraged to review the Company’s public filings on SEDAR at www.sedarplus.ca. The Company disclaims any intention or obligation to update or revise any forward- looking information, whether as a result of new information, future events or otherwise, other than as required by law.</a:t>
            </a:r>
          </a:p>
          <a:p>
            <a:pPr marL="0" indent="0" algn="just">
              <a:lnSpc>
                <a:spcPct val="110000"/>
              </a:lnSpc>
              <a:spcBef>
                <a:spcPts val="0"/>
              </a:spcBef>
              <a:buNone/>
            </a:pPr>
            <a:endParaRPr lang="en-US" sz="1051" dirty="0">
              <a:solidFill>
                <a:srgbClr val="293841"/>
              </a:solidFill>
              <a:ea typeface="+mn-lt"/>
              <a:cs typeface="+mn-lt"/>
            </a:endParaRPr>
          </a:p>
          <a:p>
            <a:pPr marL="0" indent="0" algn="just">
              <a:lnSpc>
                <a:spcPct val="110000"/>
              </a:lnSpc>
              <a:spcBef>
                <a:spcPts val="0"/>
              </a:spcBef>
              <a:buNone/>
            </a:pPr>
            <a:r>
              <a:rPr lang="en-US" sz="1051" b="1" dirty="0">
                <a:solidFill>
                  <a:srgbClr val="293841"/>
                </a:solidFill>
                <a:ea typeface="+mn-lt"/>
                <a:cs typeface="+mn-lt"/>
              </a:rPr>
              <a:t>Technical Information</a:t>
            </a:r>
          </a:p>
          <a:p>
            <a:pPr marL="0" indent="0" algn="just">
              <a:lnSpc>
                <a:spcPct val="110000"/>
              </a:lnSpc>
              <a:spcBef>
                <a:spcPts val="0"/>
              </a:spcBef>
              <a:buNone/>
            </a:pPr>
            <a:endParaRPr lang="en-US" sz="1051" b="1" dirty="0">
              <a:solidFill>
                <a:srgbClr val="293841"/>
              </a:solidFill>
              <a:ea typeface="Calibri"/>
              <a:cs typeface="Calibri"/>
            </a:endParaRPr>
          </a:p>
          <a:p>
            <a:pPr marL="0" indent="0" algn="just">
              <a:lnSpc>
                <a:spcPct val="110000"/>
              </a:lnSpc>
              <a:spcBef>
                <a:spcPts val="0"/>
              </a:spcBef>
              <a:buNone/>
            </a:pPr>
            <a:r>
              <a:rPr lang="en-US" sz="1051" dirty="0">
                <a:solidFill>
                  <a:srgbClr val="293841"/>
                </a:solidFill>
                <a:ea typeface="+mn-lt"/>
                <a:cs typeface="+mn-lt"/>
              </a:rPr>
              <a:t>The scientific and technical information contained on slide 22 to 28 of this presentation </a:t>
            </a:r>
            <a:r>
              <a:rPr lang="en-US" sz="1051" dirty="0">
                <a:solidFill>
                  <a:srgbClr val="293841"/>
                </a:solidFill>
              </a:rPr>
              <a:t>was reviewed and approved by Daniel Janusauskas, P.Eng, Technical Services Manager of Generation PGM Inc., a wholly owned subsidiary of the Company, and a Qualified Person as defined by Canadian Securities Administrators’ National Instrument 43-101 - Standards of Disclosure for Mineral Projects. </a:t>
            </a:r>
            <a:r>
              <a:rPr lang="en-US" sz="1051" dirty="0">
                <a:solidFill>
                  <a:srgbClr val="293841"/>
                </a:solidFill>
                <a:ea typeface="+mn-lt"/>
                <a:cs typeface="+mn-lt"/>
              </a:rPr>
              <a:t>All other scientific and technical information in this presentation was reviewed and approved </a:t>
            </a:r>
            <a:r>
              <a:rPr lang="en-US" sz="1051" dirty="0">
                <a:solidFill>
                  <a:srgbClr val="293841"/>
                </a:solidFill>
              </a:rPr>
              <a:t>by Daniel Janusauskas, P.Eng, Technical Services Manager of Generation PGM Inc., a wholly owned subsidiary of the Company, and a Qualified Person as defined by Canadian Securities Administrators’ National Instrument 43-101 - Standards of Disclosure for Mineral Projects.</a:t>
            </a:r>
            <a:r>
              <a:rPr lang="en-US" sz="1051" dirty="0">
                <a:solidFill>
                  <a:srgbClr val="293841"/>
                </a:solidFill>
                <a:ea typeface="+mn-lt"/>
                <a:cs typeface="+mn-lt"/>
              </a:rPr>
              <a:t> For further information see the Technical Report entitled "Marathon Copper-Palladium Project - Feasibility Study Report Update", dated March 28, 2025, with an effective date of November 1, 2024, and filed under the Company’s profile on </a:t>
            </a:r>
            <a:r>
              <a:rPr lang="en-US" sz="1051" u="sng" dirty="0">
                <a:solidFill>
                  <a:srgbClr val="293841"/>
                </a:solidFill>
                <a:ea typeface="+mn-lt"/>
                <a:cs typeface="+mn-lt"/>
                <a:hlinkClick r:id="rId3">
                  <a:extLst>
                    <a:ext uri="{A12FA001-AC4F-418D-AE19-62706E023703}">
                      <ahyp:hlinkClr xmlns:ahyp="http://schemas.microsoft.com/office/drawing/2018/hyperlinkcolor" val="tx"/>
                    </a:ext>
                  </a:extLst>
                </a:hlinkClick>
              </a:rPr>
              <a:t>www.sedarplus.ca </a:t>
            </a:r>
            <a:r>
              <a:rPr lang="en-US" sz="1051" dirty="0">
                <a:solidFill>
                  <a:srgbClr val="293841"/>
                </a:solidFill>
                <a:ea typeface="+mn-lt"/>
                <a:cs typeface="+mn-lt"/>
              </a:rPr>
              <a:t>or on the Company’s website at </a:t>
            </a:r>
            <a:r>
              <a:rPr lang="en-US" sz="1051" dirty="0">
                <a:solidFill>
                  <a:srgbClr val="293841"/>
                </a:solidFill>
                <a:ea typeface="+mn-lt"/>
                <a:cs typeface="+mn-lt"/>
                <a:hlinkClick r:id="rId4">
                  <a:extLst>
                    <a:ext uri="{A12FA001-AC4F-418D-AE19-62706E023703}">
                      <ahyp:hlinkClr xmlns:ahyp="http://schemas.microsoft.com/office/drawing/2018/hyperlinkcolor" val="tx"/>
                    </a:ext>
                  </a:extLst>
                </a:hlinkClick>
              </a:rPr>
              <a:t>https://genmining.com/projects/feasibility-study/</a:t>
            </a:r>
            <a:r>
              <a:rPr lang="en-US" sz="1051" dirty="0">
                <a:solidFill>
                  <a:srgbClr val="293841"/>
                </a:solidFill>
                <a:ea typeface="+mn-lt"/>
                <a:cs typeface="+mn-lt"/>
              </a:rPr>
              <a:t> (the “</a:t>
            </a:r>
            <a:r>
              <a:rPr lang="en-US" sz="1051" b="1" dirty="0">
                <a:solidFill>
                  <a:srgbClr val="293841"/>
                </a:solidFill>
                <a:ea typeface="+mn-lt"/>
                <a:cs typeface="+mn-lt"/>
              </a:rPr>
              <a:t>Technical Report</a:t>
            </a:r>
            <a:r>
              <a:rPr lang="en-US" sz="1051" dirty="0">
                <a:solidFill>
                  <a:srgbClr val="293841"/>
                </a:solidFill>
                <a:ea typeface="+mn-lt"/>
                <a:cs typeface="+mn-lt"/>
              </a:rPr>
              <a:t>”).  </a:t>
            </a:r>
            <a:endParaRPr lang="en-US" sz="1051" dirty="0">
              <a:solidFill>
                <a:srgbClr val="293841"/>
              </a:solidFill>
              <a:ea typeface="Calibri"/>
              <a:cs typeface="Calibri"/>
            </a:endParaRPr>
          </a:p>
        </p:txBody>
      </p:sp>
      <p:sp>
        <p:nvSpPr>
          <p:cNvPr id="4" name="Slide Number Placeholder 2">
            <a:extLst>
              <a:ext uri="{FF2B5EF4-FFF2-40B4-BE49-F238E27FC236}">
                <a16:creationId xmlns:a16="http://schemas.microsoft.com/office/drawing/2014/main" id="{CA4F58DC-6973-D754-3979-34F7DFC3DDC7}"/>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2</a:t>
            </a:fld>
            <a:endParaRPr lang="en-US" b="1" dirty="0">
              <a:solidFill>
                <a:srgbClr val="293841"/>
              </a:solidFill>
            </a:endParaRPr>
          </a:p>
        </p:txBody>
      </p:sp>
    </p:spTree>
    <p:extLst>
      <p:ext uri="{BB962C8B-B14F-4D97-AF65-F5344CB8AC3E}">
        <p14:creationId xmlns:p14="http://schemas.microsoft.com/office/powerpoint/2010/main" val="865277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CC3C7-9DDA-2EAA-8038-0C33F1610D2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04D93D-2F8A-B8E7-00FE-355B634032AF}"/>
              </a:ext>
            </a:extLst>
          </p:cNvPr>
          <p:cNvSpPr>
            <a:spLocks noGrp="1"/>
          </p:cNvSpPr>
          <p:nvPr>
            <p:ph type="title"/>
          </p:nvPr>
        </p:nvSpPr>
        <p:spPr>
          <a:xfrm>
            <a:off x="361489" y="184150"/>
            <a:ext cx="10515600" cy="579755"/>
          </a:xfrm>
        </p:spPr>
        <p:txBody>
          <a:bodyPr>
            <a:normAutofit/>
          </a:bodyPr>
          <a:lstStyle/>
          <a:p>
            <a:r>
              <a:rPr lang="en-US" sz="2800" b="1" dirty="0">
                <a:latin typeface="+mj-lt"/>
              </a:rPr>
              <a:t>BOARD OF DIRECTORS / </a:t>
            </a:r>
            <a:r>
              <a:rPr lang="en-US" sz="2800" dirty="0">
                <a:latin typeface="+mj-lt"/>
              </a:rPr>
              <a:t>Technical Advisors</a:t>
            </a:r>
          </a:p>
        </p:txBody>
      </p:sp>
      <p:graphicFrame>
        <p:nvGraphicFramePr>
          <p:cNvPr id="5" name="Table 6">
            <a:extLst>
              <a:ext uri="{FF2B5EF4-FFF2-40B4-BE49-F238E27FC236}">
                <a16:creationId xmlns:a16="http://schemas.microsoft.com/office/drawing/2014/main" id="{22E197C5-50F6-56FE-0246-C0E86B8DAFC7}"/>
              </a:ext>
            </a:extLst>
          </p:cNvPr>
          <p:cNvGraphicFramePr>
            <a:graphicFrameLocks noGrp="1"/>
          </p:cNvGraphicFramePr>
          <p:nvPr>
            <p:extLst>
              <p:ext uri="{D42A27DB-BD31-4B8C-83A1-F6EECF244321}">
                <p14:modId xmlns:p14="http://schemas.microsoft.com/office/powerpoint/2010/main" val="157242077"/>
              </p:ext>
            </p:extLst>
          </p:nvPr>
        </p:nvGraphicFramePr>
        <p:xfrm>
          <a:off x="413457" y="911421"/>
          <a:ext cx="11365086" cy="5842761"/>
        </p:xfrm>
        <a:graphic>
          <a:graphicData uri="http://schemas.openxmlformats.org/drawingml/2006/table">
            <a:tbl>
              <a:tblPr firstRow="1" bandRow="1">
                <a:tableStyleId>{5C22544A-7EE6-4342-B048-85BDC9FD1C3A}</a:tableStyleId>
              </a:tblPr>
              <a:tblGrid>
                <a:gridCol w="5459792">
                  <a:extLst>
                    <a:ext uri="{9D8B030D-6E8A-4147-A177-3AD203B41FA5}">
                      <a16:colId xmlns:a16="http://schemas.microsoft.com/office/drawing/2014/main" val="2941739886"/>
                    </a:ext>
                  </a:extLst>
                </a:gridCol>
                <a:gridCol w="261189">
                  <a:extLst>
                    <a:ext uri="{9D8B030D-6E8A-4147-A177-3AD203B41FA5}">
                      <a16:colId xmlns:a16="http://schemas.microsoft.com/office/drawing/2014/main" val="716215671"/>
                    </a:ext>
                  </a:extLst>
                </a:gridCol>
                <a:gridCol w="5644105">
                  <a:extLst>
                    <a:ext uri="{9D8B030D-6E8A-4147-A177-3AD203B41FA5}">
                      <a16:colId xmlns:a16="http://schemas.microsoft.com/office/drawing/2014/main" val="514783844"/>
                    </a:ext>
                  </a:extLst>
                </a:gridCol>
              </a:tblGrid>
              <a:tr h="3827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94A52"/>
                          </a:solidFill>
                          <a:effectLst/>
                          <a:uLnTx/>
                          <a:uFillTx/>
                          <a:latin typeface="+mn-lt"/>
                          <a:ea typeface="Arial Narrow" charset="0"/>
                          <a:cs typeface="Arial Narrow" charset="0"/>
                        </a:rPr>
                        <a:t>KERRY KNOLL </a:t>
                      </a:r>
                      <a:r>
                        <a:rPr kumimoji="0" lang="en-US" sz="1600" b="0" i="0" u="none" strike="noStrike" kern="1200" cap="none" spc="0" normalizeH="0" baseline="0" noProof="0" dirty="0">
                          <a:ln>
                            <a:noFill/>
                          </a:ln>
                          <a:solidFill>
                            <a:srgbClr val="394A52"/>
                          </a:solidFill>
                          <a:effectLst/>
                          <a:uLnTx/>
                          <a:uFillTx/>
                          <a:latin typeface="+mn-lt"/>
                          <a:ea typeface="Arial Narrow" charset="0"/>
                          <a:cs typeface="Arial Narrow" charset="0"/>
                        </a:rPr>
                        <a:t>Chairman of the Board</a:t>
                      </a:r>
                      <a:endParaRPr kumimoji="0" lang="en-US" sz="1600" b="1" i="0" u="none" strike="noStrike" kern="1200" cap="none" spc="0" normalizeH="0" baseline="0" noProof="0" dirty="0">
                        <a:ln>
                          <a:noFill/>
                        </a:ln>
                        <a:solidFill>
                          <a:srgbClr val="394A52"/>
                        </a:solidFill>
                        <a:effectLst/>
                        <a:uLnTx/>
                        <a:uFillTx/>
                        <a:latin typeface="+mn-lt"/>
                        <a:ea typeface="Arial Narrow" charset="0"/>
                        <a:cs typeface="Arial Narrow"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CA" sz="1600" dirty="0"/>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94A52"/>
                          </a:solidFill>
                          <a:effectLst/>
                          <a:uLnTx/>
                          <a:uFillTx/>
                          <a:latin typeface="+mn-lt"/>
                          <a:ea typeface="Arial Narrow" charset="0"/>
                          <a:cs typeface="Arial Narrow" charset="0"/>
                        </a:rPr>
                        <a:t>JAMIE LEVY</a:t>
                      </a:r>
                      <a:r>
                        <a:rPr kumimoji="0" lang="en-US" sz="1600" b="0" i="0" u="none" strike="noStrike" kern="1200" cap="none" spc="0" normalizeH="0" baseline="0" noProof="0" dirty="0">
                          <a:ln>
                            <a:noFill/>
                          </a:ln>
                          <a:solidFill>
                            <a:srgbClr val="394A52"/>
                          </a:solidFill>
                          <a:effectLst/>
                          <a:uLnTx/>
                          <a:uFillTx/>
                          <a:latin typeface="+mn-lt"/>
                          <a:ea typeface="Arial Narrow" charset="0"/>
                          <a:cs typeface="Arial Narrow" charset="0"/>
                        </a:rPr>
                        <a:t> President, CEO and Director</a:t>
                      </a:r>
                      <a:endParaRPr kumimoji="0" lang="en-US" sz="1600" b="1" i="0" u="none" strike="noStrike" kern="1200" cap="none" spc="0" normalizeH="0" baseline="0" noProof="0" dirty="0">
                        <a:ln>
                          <a:noFill/>
                        </a:ln>
                        <a:solidFill>
                          <a:srgbClr val="394A52"/>
                        </a:solidFill>
                        <a:effectLst/>
                        <a:uLnTx/>
                        <a:uFillTx/>
                        <a:latin typeface="+mn-lt"/>
                        <a:ea typeface="Arial Narrow" charset="0"/>
                        <a:cs typeface="Arial Narrow" charset="0"/>
                      </a:endParaRPr>
                    </a:p>
                  </a:txBody>
                  <a:tcPr marL="68580" marR="68580" marT="34290" marB="3429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592053"/>
                  </a:ext>
                </a:extLst>
              </a:tr>
              <a:tr h="87610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dirty="0">
                          <a:solidFill>
                            <a:srgbClr val="293841"/>
                          </a:solidFill>
                        </a:rPr>
                        <a:t>Mr. Knoll was a co-founder of Generation Mining and started several mining companies over the past four decades, including successful heap leach miner Wheaton River (which was also the parent of Wheaton Precious Metals), Thompson Creek, which became one of the world's largest primary molybdenum miners, and Glencairn Gold, which had three operating mines in Central America.</a:t>
                      </a:r>
                      <a:endParaRPr kumimoji="0" lang="en-CA" sz="1100" b="0" i="0" u="none" strike="noStrike" kern="1200" cap="none" spc="0" normalizeH="0" baseline="0" noProof="0" dirty="0">
                        <a:ln>
                          <a:noFill/>
                        </a:ln>
                        <a:solidFill>
                          <a:srgbClr val="293841"/>
                        </a:solidFill>
                        <a:effectLst/>
                        <a:uLnTx/>
                        <a:uFillTx/>
                        <a:latin typeface="+mn-lt"/>
                        <a:ea typeface="+mn-ea"/>
                        <a:cs typeface="+mn-cs"/>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CA" sz="1800" dirty="0"/>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dirty="0">
                          <a:solidFill>
                            <a:srgbClr val="293841"/>
                          </a:solidFill>
                        </a:rPr>
                        <a:t>Mr. Levy is President, Chief Executive Officer and a director of the Company. Prior thereto, Mr. Levy held the position of President and Chief Executive Officer of Pine Point Mining Limited (“Pine Point”), the predecessor to the Company, since 2013. Mr. Levy has approximately 22 years of experience and exposure in the exploration and mining industry.</a:t>
                      </a:r>
                      <a:endParaRPr kumimoji="0" lang="en-US" sz="1100" b="0" i="0" u="none" strike="noStrike" kern="1200" cap="none" spc="0" normalizeH="0" baseline="0" noProof="0" dirty="0">
                        <a:ln>
                          <a:noFill/>
                        </a:ln>
                        <a:solidFill>
                          <a:srgbClr val="293841"/>
                        </a:solidFill>
                        <a:effectLst/>
                        <a:uLnTx/>
                        <a:uFillTx/>
                        <a:latin typeface="+mn-lt"/>
                        <a:ea typeface="Arial Narrow" charset="0"/>
                        <a:cs typeface="Arial Narrow" charset="0"/>
                      </a:endParaRPr>
                    </a:p>
                  </a:txBody>
                  <a:tcPr marL="68580" marR="68580" marT="34290" marB="34290">
                    <a:lnL w="12700" cap="flat" cmpd="sng" algn="ctr">
                      <a:noFill/>
                      <a:prstDash val="solid"/>
                      <a:round/>
                      <a:headEnd type="none" w="med" len="med"/>
                      <a:tailEnd type="none" w="med" len="med"/>
                    </a:lnL>
                    <a:lnR w="12700" cmpd="sng">
                      <a:noFill/>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680433412"/>
                  </a:ext>
                </a:extLst>
              </a:tr>
              <a:tr h="301850">
                <a:tc>
                  <a:txBody>
                    <a:bodyPr/>
                    <a:lstStyle/>
                    <a:p>
                      <a:pPr algn="l"/>
                      <a:r>
                        <a:rPr lang="en-CA" sz="1600" b="1" kern="1200" dirty="0">
                          <a:solidFill>
                            <a:srgbClr val="394A52"/>
                          </a:solidFill>
                          <a:effectLst/>
                          <a:latin typeface="+mn-lt"/>
                          <a:ea typeface="+mn-ea"/>
                          <a:cs typeface="+mn-cs"/>
                        </a:rPr>
                        <a:t>KYLE KUNTZ</a:t>
                      </a:r>
                      <a:r>
                        <a:rPr lang="en-US" sz="1600" b="1" kern="1200" dirty="0">
                          <a:solidFill>
                            <a:srgbClr val="394A52"/>
                          </a:solidFill>
                          <a:effectLst/>
                          <a:latin typeface="+mn-lt"/>
                          <a:ea typeface="+mn-ea"/>
                          <a:cs typeface="+mn-cs"/>
                        </a:rPr>
                        <a:t> MBA / </a:t>
                      </a:r>
                      <a:r>
                        <a:rPr lang="en-US" sz="1600" b="0" kern="1200" dirty="0">
                          <a:solidFill>
                            <a:srgbClr val="394A52"/>
                          </a:solidFill>
                          <a:effectLst/>
                          <a:latin typeface="+mn-lt"/>
                          <a:ea typeface="+mn-ea"/>
                          <a:cs typeface="+mn-cs"/>
                        </a:rPr>
                        <a:t>Director</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CA" sz="16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94A52"/>
                          </a:solidFill>
                          <a:effectLst/>
                          <a:uLnTx/>
                          <a:uFillTx/>
                          <a:latin typeface="+mn-lt"/>
                          <a:ea typeface="Arial Narrow" charset="0"/>
                          <a:cs typeface="Arial Narrow" charset="0"/>
                        </a:rPr>
                        <a:t>STEPHEN REFORD </a:t>
                      </a:r>
                      <a:r>
                        <a:rPr kumimoji="0" lang="en-US" sz="1600" b="1" i="0" u="none" strike="noStrike" kern="1200" cap="none" spc="0" normalizeH="0" baseline="0" noProof="0" dirty="0" err="1">
                          <a:ln>
                            <a:noFill/>
                          </a:ln>
                          <a:solidFill>
                            <a:srgbClr val="394A52"/>
                          </a:solidFill>
                          <a:effectLst/>
                          <a:uLnTx/>
                          <a:uFillTx/>
                          <a:latin typeface="+mn-lt"/>
                          <a:ea typeface="+mn-ea"/>
                          <a:cs typeface="+mn-cs"/>
                        </a:rPr>
                        <a:t>BA.Sc</a:t>
                      </a:r>
                      <a:r>
                        <a:rPr kumimoji="0" lang="en-US" sz="1600" b="1" i="0" u="none" strike="noStrike" kern="1200" cap="none" spc="0" normalizeH="0" baseline="0" noProof="0" dirty="0">
                          <a:ln>
                            <a:noFill/>
                          </a:ln>
                          <a:solidFill>
                            <a:srgbClr val="394A52"/>
                          </a:solidFill>
                          <a:effectLst/>
                          <a:uLnTx/>
                          <a:uFillTx/>
                          <a:latin typeface="+mn-lt"/>
                          <a:ea typeface="+mn-ea"/>
                          <a:cs typeface="+mn-cs"/>
                        </a:rPr>
                        <a:t>, P.Eng / </a:t>
                      </a:r>
                      <a:r>
                        <a:rPr kumimoji="0" lang="en-US" sz="1600" b="0" i="0" u="none" strike="noStrike" kern="1200" cap="none" spc="0" normalizeH="0" baseline="0" noProof="0" dirty="0">
                          <a:ln>
                            <a:noFill/>
                          </a:ln>
                          <a:solidFill>
                            <a:srgbClr val="394A52"/>
                          </a:solidFill>
                          <a:effectLst/>
                          <a:uLnTx/>
                          <a:uFillTx/>
                          <a:latin typeface="+mn-lt"/>
                          <a:ea typeface="+mn-ea"/>
                          <a:cs typeface="+mn-cs"/>
                        </a:rPr>
                        <a:t>Director</a:t>
                      </a:r>
                    </a:p>
                  </a:txBody>
                  <a:tcPr marL="68580" marR="68580" marT="34290" marB="34290">
                    <a:lnL w="12700" cap="flat" cmpd="sng" algn="ctr">
                      <a:noFill/>
                      <a:prstDash val="solid"/>
                      <a:round/>
                      <a:headEnd type="none" w="med" len="med"/>
                      <a:tailEnd type="none" w="med" len="med"/>
                    </a:lnL>
                    <a:lnR w="12700" cmpd="sng">
                      <a:noFill/>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0191036"/>
                  </a:ext>
                </a:extLst>
              </a:tr>
              <a:tr h="103806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kern="1200" dirty="0">
                          <a:solidFill>
                            <a:srgbClr val="293841"/>
                          </a:solidFill>
                          <a:effectLst/>
                          <a:latin typeface="+mn-lt"/>
                          <a:ea typeface="+mn-ea"/>
                          <a:cs typeface="+mn-cs"/>
                        </a:rPr>
                        <a:t>Mr. Kuntz is an experienced mining executive with over ten years leading major North American projects. At Equinox Gold, he directs project development, having previously managed the Valentine Gold Project at Marathon Gold and </a:t>
                      </a:r>
                      <a:r>
                        <a:rPr lang="en-US" sz="1100" kern="1200" dirty="0" err="1">
                          <a:solidFill>
                            <a:srgbClr val="293841"/>
                          </a:solidFill>
                          <a:effectLst/>
                          <a:latin typeface="+mn-lt"/>
                          <a:ea typeface="+mn-ea"/>
                          <a:cs typeface="+mn-cs"/>
                        </a:rPr>
                        <a:t>Calibre</a:t>
                      </a:r>
                      <a:r>
                        <a:rPr lang="en-US" sz="1100" kern="1200" dirty="0">
                          <a:solidFill>
                            <a:srgbClr val="293841"/>
                          </a:solidFill>
                          <a:effectLst/>
                          <a:latin typeface="+mn-lt"/>
                          <a:ea typeface="+mn-ea"/>
                          <a:cs typeface="+mn-cs"/>
                        </a:rPr>
                        <a:t> Mining. He has held key positions at JDS Energy &amp; Mining, Nuna Group, and Stantec, and is skilled in moving projects from feasibility to construction, focusing on management, engineering, procurement, and execution.</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CA" sz="1600" dirty="0">
                        <a:solidFill>
                          <a:schemeClr val="bg2">
                            <a:lumMod val="50000"/>
                          </a:schemeClr>
                        </a:solidFill>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dirty="0">
                          <a:solidFill>
                            <a:srgbClr val="293841"/>
                          </a:solidFill>
                        </a:rPr>
                        <a:t>Mr. Reford was a director of Pine Point, the predecessor to the Company, since June 26, 2011. Mr. Reford is Senior Geophysicist &amp; Head of Smart Geophysical Interpretation at </a:t>
                      </a:r>
                      <a:r>
                        <a:rPr lang="en-US" sz="1100" dirty="0" err="1">
                          <a:solidFill>
                            <a:srgbClr val="293841"/>
                          </a:solidFill>
                        </a:rPr>
                        <a:t>Xcalibur</a:t>
                      </a:r>
                      <a:r>
                        <a:rPr lang="en-US" sz="1100" dirty="0">
                          <a:solidFill>
                            <a:srgbClr val="293841"/>
                          </a:solidFill>
                        </a:rPr>
                        <a:t> Smart Mapping, and was formerly the President of Paterson, Grant &amp; Watson Limited, a geophysical consulting company, from 2016 to 2025. </a:t>
                      </a:r>
                      <a:endParaRPr kumimoji="0" lang="en-US" sz="1100" b="0" i="0" u="none" strike="noStrike" kern="1200" cap="none" spc="0" normalizeH="0" baseline="0" noProof="0" dirty="0">
                        <a:ln>
                          <a:noFill/>
                        </a:ln>
                        <a:solidFill>
                          <a:srgbClr val="293841"/>
                        </a:solidFill>
                        <a:effectLst/>
                        <a:uLnTx/>
                        <a:uFillTx/>
                        <a:latin typeface="+mn-lt"/>
                        <a:ea typeface="Arial Narrow" charset="0"/>
                        <a:cs typeface="Arial Narrow" charset="0"/>
                      </a:endParaRPr>
                    </a:p>
                  </a:txBody>
                  <a:tcPr marL="68580" marR="68580" marT="34290" marB="34290">
                    <a:lnL w="12700" cap="flat" cmpd="sng" algn="ctr">
                      <a:noFill/>
                      <a:prstDash val="solid"/>
                      <a:round/>
                      <a:headEnd type="none" w="med" len="med"/>
                      <a:tailEnd type="none" w="med" len="med"/>
                    </a:lnL>
                    <a:lnR w="12700" cmpd="sng">
                      <a:noFill/>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397426268"/>
                  </a:ext>
                </a:extLst>
              </a:tr>
              <a:tr h="441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394A52"/>
                          </a:solidFill>
                          <a:effectLst/>
                          <a:uLnTx/>
                          <a:uFillTx/>
                          <a:latin typeface="+mn-lt"/>
                          <a:ea typeface="+mn-ea"/>
                          <a:cs typeface="+mn-cs"/>
                        </a:rPr>
                        <a:t>PHILLIP C. WALFORD</a:t>
                      </a:r>
                      <a:r>
                        <a:rPr kumimoji="0" lang="en-CA" sz="1600" b="0" i="0" u="none" strike="noStrike" kern="1200" cap="none" spc="0" normalizeH="0" baseline="0" noProof="0" dirty="0">
                          <a:ln>
                            <a:noFill/>
                          </a:ln>
                          <a:solidFill>
                            <a:srgbClr val="394A52"/>
                          </a:solidFill>
                          <a:effectLst/>
                          <a:uLnTx/>
                          <a:uFillTx/>
                          <a:latin typeface="+mn-lt"/>
                          <a:ea typeface="+mn-ea"/>
                          <a:cs typeface="+mn-cs"/>
                        </a:rPr>
                        <a:t> </a:t>
                      </a:r>
                      <a:r>
                        <a:rPr kumimoji="0" lang="en-CA" sz="1600" b="0" i="0" u="none" strike="noStrike" kern="1200" cap="none" spc="0" normalizeH="0" baseline="0" noProof="0" dirty="0" err="1">
                          <a:ln>
                            <a:noFill/>
                          </a:ln>
                          <a:solidFill>
                            <a:srgbClr val="394A52"/>
                          </a:solidFill>
                          <a:effectLst/>
                          <a:uLnTx/>
                          <a:uFillTx/>
                          <a:latin typeface="+mn-lt"/>
                          <a:ea typeface="+mn-ea"/>
                          <a:cs typeface="+mn-cs"/>
                        </a:rPr>
                        <a:t>P.Geo</a:t>
                      </a:r>
                      <a:r>
                        <a:rPr kumimoji="0" lang="en-CA" sz="1600" b="0" i="0" u="none" strike="noStrike" kern="1200" cap="none" spc="0" normalizeH="0" baseline="0" noProof="0" dirty="0">
                          <a:ln>
                            <a:noFill/>
                          </a:ln>
                          <a:solidFill>
                            <a:srgbClr val="394A52"/>
                          </a:solidFill>
                          <a:effectLst/>
                          <a:uLnTx/>
                          <a:uFillTx/>
                          <a:latin typeface="+mn-lt"/>
                          <a:ea typeface="+mn-ea"/>
                          <a:cs typeface="+mn-cs"/>
                        </a:rPr>
                        <a:t>, P.Eng / Director</a:t>
                      </a:r>
                      <a:endParaRPr kumimoji="0" lang="en-US" sz="1600" b="0" i="0" u="none" strike="noStrike" kern="1200" cap="none" spc="0" normalizeH="0" baseline="0" noProof="0" dirty="0">
                        <a:ln>
                          <a:noFill/>
                        </a:ln>
                        <a:solidFill>
                          <a:srgbClr val="394A52"/>
                        </a:solidFill>
                        <a:effectLst/>
                        <a:uLnTx/>
                        <a:uFillTx/>
                        <a:latin typeface="+mn-lt"/>
                        <a:ea typeface="+mn-ea"/>
                        <a:cs typeface="+mn-cs"/>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600" dirty="0"/>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kern="1200" cap="all" baseline="0" dirty="0">
                          <a:solidFill>
                            <a:srgbClr val="394A52"/>
                          </a:solidFill>
                          <a:effectLst/>
                          <a:latin typeface="+mn-lt"/>
                          <a:ea typeface="+mn-ea"/>
                          <a:cs typeface="+mn-cs"/>
                        </a:rPr>
                        <a:t>Paul McRae</a:t>
                      </a:r>
                      <a:r>
                        <a:rPr lang="en-CA" sz="1600" kern="1200" dirty="0">
                          <a:solidFill>
                            <a:srgbClr val="394A52"/>
                          </a:solidFill>
                          <a:effectLst/>
                          <a:latin typeface="+mn-lt"/>
                          <a:ea typeface="+mn-ea"/>
                          <a:cs typeface="+mn-cs"/>
                        </a:rPr>
                        <a:t>, B.A.Sc. Mining Engineer</a:t>
                      </a:r>
                      <a:r>
                        <a:rPr kumimoji="0" lang="en-US" sz="1600" b="0" i="0" u="none" strike="noStrike" kern="1200" cap="none" spc="0" normalizeH="0" baseline="0" dirty="0">
                          <a:ln>
                            <a:noFill/>
                          </a:ln>
                          <a:solidFill>
                            <a:srgbClr val="394A52"/>
                          </a:solidFill>
                          <a:effectLst/>
                          <a:uLnTx/>
                          <a:uFillTx/>
                          <a:latin typeface="+mn-lt"/>
                          <a:ea typeface="+mn-ea"/>
                          <a:cs typeface="+mn-cs"/>
                        </a:rPr>
                        <a:t> / </a:t>
                      </a:r>
                      <a:r>
                        <a:rPr kumimoji="0" lang="en-US" sz="1600" b="0" i="0" u="none" strike="noStrike" kern="1200" cap="none" spc="0" normalizeH="0" baseline="0" noProof="0" dirty="0">
                          <a:ln>
                            <a:noFill/>
                          </a:ln>
                          <a:solidFill>
                            <a:srgbClr val="394A52"/>
                          </a:solidFill>
                          <a:effectLst/>
                          <a:uLnTx/>
                          <a:uFillTx/>
                          <a:latin typeface="+mn-lt"/>
                          <a:ea typeface="+mn-ea"/>
                          <a:cs typeface="+mn-cs"/>
                        </a:rPr>
                        <a:t>Technical Advisor</a:t>
                      </a:r>
                    </a:p>
                  </a:txBody>
                  <a:tcPr marL="68580" marR="68580" marT="34291" marB="34291">
                    <a:lnL w="12700" cap="flat" cmpd="sng" algn="ctr">
                      <a:noFill/>
                      <a:prstDash val="solid"/>
                      <a:round/>
                      <a:headEnd type="none" w="med" len="med"/>
                      <a:tailEnd type="none" w="med" len="med"/>
                    </a:lnL>
                    <a:lnR w="12700" cmpd="sng">
                      <a:noFill/>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4200581"/>
                  </a:ext>
                </a:extLst>
              </a:tr>
              <a:tr h="107168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dirty="0">
                          <a:solidFill>
                            <a:srgbClr val="293841"/>
                          </a:solidFill>
                        </a:rPr>
                        <a:t>Mr. Walford held the position of President and Chief Executive Officer of Marathon Gold Corporation from November 2010 to August 2019. Previously, he was a founder and President of Marathon PGM Corporation, at the time when that company owned Generation Mining’s Marathon Palladium-Copper Project. He guided Marathon PGM through advanced exploration until it was taken over by Stillwater Mining Company in 2010 for US$118 million.</a:t>
                      </a:r>
                      <a:endParaRPr kumimoji="0" lang="en-CA" sz="1100" b="0" i="0" u="none" strike="noStrike" kern="1200" cap="none" spc="0" normalizeH="0" baseline="0" noProof="0" dirty="0">
                        <a:ln>
                          <a:noFill/>
                        </a:ln>
                        <a:solidFill>
                          <a:srgbClr val="293841"/>
                        </a:solidFill>
                        <a:effectLst/>
                        <a:uLnTx/>
                        <a:uFillTx/>
                        <a:latin typeface="+mn-lt"/>
                        <a:ea typeface="+mn-ea"/>
                        <a:cs typeface="+mn-cs"/>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CA" sz="1600" dirty="0">
                        <a:solidFill>
                          <a:schemeClr val="bg2">
                            <a:lumMod val="50000"/>
                          </a:schemeClr>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CA" sz="1100" kern="1200" dirty="0">
                          <a:solidFill>
                            <a:srgbClr val="293841"/>
                          </a:solidFill>
                          <a:effectLst/>
                          <a:latin typeface="+mn-lt"/>
                          <a:ea typeface="+mn-ea"/>
                          <a:cs typeface="+mn-cs"/>
                        </a:rPr>
                        <a:t>Mr. McRae brings more than 40 years of technical, engineering, and construction management experience.  He has delivered major mining projects on time and on budget across North America, Europe and Australia, including leadership roles on De Beers’ Victor Mine and Lundin Mining’s Eagle Mine. </a:t>
                      </a:r>
                      <a:endParaRPr lang="en-US" sz="1100" kern="1200" dirty="0">
                        <a:solidFill>
                          <a:srgbClr val="293841"/>
                        </a:solidFill>
                        <a:effectLst/>
                        <a:latin typeface="+mn-lt"/>
                        <a:ea typeface="+mn-ea"/>
                        <a:cs typeface="+mn-cs"/>
                      </a:endParaRP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06575686"/>
                  </a:ext>
                </a:extLst>
              </a:tr>
              <a:tr h="410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94A52"/>
                          </a:solidFill>
                          <a:effectLst/>
                          <a:uLnTx/>
                          <a:uFillTx/>
                          <a:latin typeface="+mn-lt"/>
                          <a:ea typeface="+mn-ea"/>
                          <a:cs typeface="+mn-cs"/>
                        </a:rPr>
                        <a:t>REBECCA HUDSON </a:t>
                      </a:r>
                      <a:r>
                        <a:rPr lang="en-US" sz="1600" dirty="0">
                          <a:solidFill>
                            <a:srgbClr val="394A52"/>
                          </a:solidFill>
                          <a:effectLst/>
                        </a:rPr>
                        <a:t>CPA, CA, M.ACC</a:t>
                      </a:r>
                      <a:r>
                        <a:rPr kumimoji="0" lang="en-US" sz="1600" b="1" i="0" u="none" strike="noStrike" kern="1200" cap="none" spc="0" normalizeH="0" baseline="0" noProof="0" dirty="0">
                          <a:ln>
                            <a:noFill/>
                          </a:ln>
                          <a:solidFill>
                            <a:srgbClr val="394A52"/>
                          </a:solidFill>
                          <a:effectLst/>
                          <a:uLnTx/>
                          <a:uFillTx/>
                          <a:latin typeface="+mn-lt"/>
                          <a:ea typeface="+mn-ea"/>
                          <a:cs typeface="+mn-cs"/>
                        </a:rPr>
                        <a:t> / </a:t>
                      </a:r>
                      <a:r>
                        <a:rPr kumimoji="0" lang="en-US" sz="1600" b="0" i="0" u="none" strike="noStrike" kern="1200" cap="none" spc="0" normalizeH="0" baseline="0" noProof="0" dirty="0">
                          <a:ln>
                            <a:noFill/>
                          </a:ln>
                          <a:solidFill>
                            <a:srgbClr val="394A52"/>
                          </a:solidFill>
                          <a:effectLst/>
                          <a:uLnTx/>
                          <a:uFillTx/>
                          <a:latin typeface="+mn-lt"/>
                          <a:ea typeface="+mn-ea"/>
                          <a:cs typeface="+mn-cs"/>
                        </a:rPr>
                        <a:t>Director</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600" dirty="0">
                        <a:solidFill>
                          <a:schemeClr val="bg2">
                            <a:lumMod val="50000"/>
                          </a:schemeClr>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CA" sz="1600" b="1" kern="1200" cap="all" baseline="0" dirty="0">
                          <a:solidFill>
                            <a:srgbClr val="394A52"/>
                          </a:solidFill>
                          <a:effectLst/>
                          <a:latin typeface="+mn-lt"/>
                          <a:ea typeface="+mn-ea"/>
                          <a:cs typeface="+mn-cs"/>
                        </a:rPr>
                        <a:t>Jeremy Wyeth </a:t>
                      </a:r>
                      <a:r>
                        <a:rPr lang="en-CA" sz="1600" kern="1200" dirty="0">
                          <a:solidFill>
                            <a:srgbClr val="394A52"/>
                          </a:solidFill>
                          <a:effectLst/>
                          <a:latin typeface="+mn-lt"/>
                          <a:ea typeface="+mn-ea"/>
                          <a:cs typeface="+mn-cs"/>
                        </a:rPr>
                        <a:t>B.A.Sc. Mining Engineer</a:t>
                      </a:r>
                      <a:r>
                        <a:rPr lang="en-US" sz="1600" kern="1200" dirty="0">
                          <a:solidFill>
                            <a:srgbClr val="394A52"/>
                          </a:solidFill>
                          <a:effectLst/>
                          <a:latin typeface="+mn-lt"/>
                          <a:ea typeface="+mn-ea"/>
                          <a:cs typeface="+mn-cs"/>
                        </a:rPr>
                        <a:t> / Technical Advisor</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6374157"/>
                  </a:ext>
                </a:extLst>
              </a:tr>
              <a:tr h="123993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dirty="0">
                          <a:solidFill>
                            <a:srgbClr val="293841"/>
                          </a:solidFill>
                        </a:rPr>
                        <a:t>Ms. Hudson is a Chartered Professional Accountant with over 25 years' experience in accounting and financial reporting, corporate finance, risk management, financial audit and corporate governance. Signature Resources Ltd., Energy Plug Technologies Corp., currently serves as the CFO of Restart Life Sciences Corp.,  and a private drilling company, Andean Drilling Services Inc. </a:t>
                      </a:r>
                      <a:endParaRPr kumimoji="0" lang="en-CA" sz="1100" b="0" i="0" u="none" strike="noStrike" kern="1200" cap="none" spc="0" normalizeH="0" baseline="0" noProof="0" dirty="0">
                        <a:ln>
                          <a:noFill/>
                        </a:ln>
                        <a:solidFill>
                          <a:srgbClr val="293841"/>
                        </a:solidFill>
                        <a:effectLst/>
                        <a:uLnTx/>
                        <a:uFillTx/>
                        <a:latin typeface="+mn-lt"/>
                        <a:ea typeface="+mn-ea"/>
                        <a:cs typeface="+mn-cs"/>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CA" sz="1600" dirty="0">
                        <a:solidFill>
                          <a:schemeClr val="bg2">
                            <a:lumMod val="50000"/>
                          </a:schemeClr>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CA" sz="1100" kern="1200" dirty="0">
                          <a:solidFill>
                            <a:srgbClr val="293841"/>
                          </a:solidFill>
                          <a:effectLst/>
                          <a:latin typeface="+mn-lt"/>
                          <a:ea typeface="+mn-ea"/>
                          <a:cs typeface="+mn-cs"/>
                        </a:rPr>
                        <a:t>Mr. Wyeth adds 40 years of experience in operations and project development. As Operations Director at AMEC/Wood, he oversaw numerous mining projects. He previously led the full development cycle of De Beers’ Victor Mine in Ontario—from prefeasibility through construction and commissioning—delivering the $1 billion project ahead of schedule and under budget. </a:t>
                      </a:r>
                      <a:endParaRPr lang="en-US" sz="1100" kern="1200" dirty="0">
                        <a:solidFill>
                          <a:srgbClr val="293841"/>
                        </a:solidFill>
                        <a:effectLst/>
                        <a:latin typeface="+mn-lt"/>
                        <a:ea typeface="+mn-ea"/>
                        <a:cs typeface="+mn-cs"/>
                      </a:endParaRP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201323711"/>
                  </a:ext>
                </a:extLst>
              </a:tr>
            </a:tbl>
          </a:graphicData>
        </a:graphic>
      </p:graphicFrame>
      <p:sp>
        <p:nvSpPr>
          <p:cNvPr id="2" name="Slide Number Placeholder 2">
            <a:extLst>
              <a:ext uri="{FF2B5EF4-FFF2-40B4-BE49-F238E27FC236}">
                <a16:creationId xmlns:a16="http://schemas.microsoft.com/office/drawing/2014/main" id="{2B689754-338F-489D-CC8E-D0463A1E29A6}"/>
              </a:ext>
            </a:extLst>
          </p:cNvPr>
          <p:cNvSpPr>
            <a:spLocks noGrp="1"/>
          </p:cNvSpPr>
          <p:nvPr>
            <p:ph type="sldNum" sz="quarter" idx="12"/>
          </p:nvPr>
        </p:nvSpPr>
        <p:spPr>
          <a:xfrm>
            <a:off x="9341128" y="6389057"/>
            <a:ext cx="2743200" cy="365125"/>
          </a:xfrm>
        </p:spPr>
        <p:txBody>
          <a:bodyPr/>
          <a:lstStyle/>
          <a:p>
            <a:fld id="{48F63A3B-78C7-47BE-AE5E-E10140E04643}" type="slidenum">
              <a:rPr lang="en-US" b="1" smtClean="0">
                <a:solidFill>
                  <a:srgbClr val="293841"/>
                </a:solidFill>
              </a:rPr>
              <a:t>20</a:t>
            </a:fld>
            <a:endParaRPr lang="en-US" b="1" dirty="0">
              <a:solidFill>
                <a:srgbClr val="293841"/>
              </a:solidFill>
            </a:endParaRPr>
          </a:p>
        </p:txBody>
      </p:sp>
    </p:spTree>
    <p:extLst>
      <p:ext uri="{BB962C8B-B14F-4D97-AF65-F5344CB8AC3E}">
        <p14:creationId xmlns:p14="http://schemas.microsoft.com/office/powerpoint/2010/main" val="4292627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17756-161A-7E5E-0D56-1DA33EA2966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745502E-DE1E-9C2F-2C03-5B0F7E9AF7EE}"/>
              </a:ext>
            </a:extLst>
          </p:cNvPr>
          <p:cNvSpPr>
            <a:spLocks noGrp="1"/>
          </p:cNvSpPr>
          <p:nvPr>
            <p:ph type="title"/>
          </p:nvPr>
        </p:nvSpPr>
        <p:spPr>
          <a:xfrm>
            <a:off x="289919" y="84607"/>
            <a:ext cx="10515600" cy="819951"/>
          </a:xfrm>
        </p:spPr>
        <p:txBody>
          <a:bodyPr>
            <a:normAutofit/>
          </a:bodyPr>
          <a:lstStyle/>
          <a:p>
            <a:r>
              <a:rPr lang="en-US" sz="2800" b="1" dirty="0">
                <a:latin typeface="+mj-lt"/>
              </a:rPr>
              <a:t>Corporate</a:t>
            </a:r>
            <a:r>
              <a:rPr lang="en-US" sz="2800" dirty="0">
                <a:latin typeface="+mj-lt"/>
              </a:rPr>
              <a:t> structure</a:t>
            </a:r>
          </a:p>
        </p:txBody>
      </p:sp>
      <p:sp>
        <p:nvSpPr>
          <p:cNvPr id="31" name="Slide Number Placeholder 5">
            <a:extLst>
              <a:ext uri="{FF2B5EF4-FFF2-40B4-BE49-F238E27FC236}">
                <a16:creationId xmlns:a16="http://schemas.microsoft.com/office/drawing/2014/main" id="{344395C8-5985-39CE-847B-10ADF9ED2580}"/>
              </a:ext>
            </a:extLst>
          </p:cNvPr>
          <p:cNvSpPr txBox="1">
            <a:spLocks/>
          </p:cNvSpPr>
          <p:nvPr/>
        </p:nvSpPr>
        <p:spPr>
          <a:xfrm>
            <a:off x="10107264" y="6374011"/>
            <a:ext cx="560745"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B433D70-2D5C-564D-9714-BC10C5602735}" type="slidenum">
              <a:rPr lang="en-US">
                <a:solidFill>
                  <a:prstClr val="white"/>
                </a:solidFill>
                <a:latin typeface="Arial"/>
              </a:rPr>
              <a:pPr>
                <a:defRPr/>
              </a:pPr>
              <a:t>21</a:t>
            </a:fld>
            <a:endParaRPr lang="en-US">
              <a:solidFill>
                <a:prstClr val="white"/>
              </a:solidFill>
              <a:latin typeface="Arial"/>
            </a:endParaRPr>
          </a:p>
        </p:txBody>
      </p:sp>
      <p:sp>
        <p:nvSpPr>
          <p:cNvPr id="13" name="Rectangle 12">
            <a:extLst>
              <a:ext uri="{FF2B5EF4-FFF2-40B4-BE49-F238E27FC236}">
                <a16:creationId xmlns:a16="http://schemas.microsoft.com/office/drawing/2014/main" id="{9D920B8E-B058-5215-85D5-EC985BA08619}"/>
              </a:ext>
            </a:extLst>
          </p:cNvPr>
          <p:cNvSpPr>
            <a:spLocks/>
          </p:cNvSpPr>
          <p:nvPr/>
        </p:nvSpPr>
        <p:spPr>
          <a:xfrm>
            <a:off x="8704288" y="1249644"/>
            <a:ext cx="2650599" cy="684657"/>
          </a:xfrm>
          <a:prstGeom prst="rect">
            <a:avLst/>
          </a:prstGeom>
        </p:spPr>
        <p:txBody>
          <a:bodyPr wrap="none">
            <a:noAutofit/>
          </a:bodyPr>
          <a:lstStyle/>
          <a:p>
            <a:pPr algn="ctr">
              <a:lnSpc>
                <a:spcPts val="2340"/>
              </a:lnSpc>
              <a:defRPr/>
            </a:pPr>
            <a:r>
              <a:rPr lang="en-US" sz="2000" b="1" dirty="0">
                <a:solidFill>
                  <a:srgbClr val="394A52"/>
                </a:solidFill>
                <a:latin typeface="Aptos" panose="020B0004020202020204" pitchFamily="34" charset="0"/>
                <a:ea typeface="Arial Narrow" charset="0"/>
                <a:cs typeface="Arial Narrow" charset="0"/>
              </a:rPr>
              <a:t>Analyst Coverage</a:t>
            </a:r>
          </a:p>
          <a:p>
            <a:pPr algn="ctr">
              <a:lnSpc>
                <a:spcPts val="2340"/>
              </a:lnSpc>
              <a:defRPr/>
            </a:pPr>
            <a:r>
              <a:rPr lang="en-US" sz="2000" dirty="0">
                <a:solidFill>
                  <a:srgbClr val="394A52"/>
                </a:solidFill>
              </a:rPr>
              <a:t>Pierre Vaillancourt</a:t>
            </a:r>
          </a:p>
          <a:p>
            <a:pPr algn="ctr">
              <a:lnSpc>
                <a:spcPts val="2340"/>
              </a:lnSpc>
              <a:defRPr/>
            </a:pPr>
            <a:endParaRPr lang="en-US" sz="2000" b="1" dirty="0">
              <a:solidFill>
                <a:srgbClr val="394A52"/>
              </a:solidFill>
              <a:latin typeface="Aptos" panose="020B0004020202020204" pitchFamily="34" charset="0"/>
              <a:ea typeface="Arial Narrow" charset="0"/>
              <a:cs typeface="Arial Narrow" charset="0"/>
            </a:endParaRPr>
          </a:p>
        </p:txBody>
      </p:sp>
      <p:sp>
        <p:nvSpPr>
          <p:cNvPr id="7" name="Control 1">
            <a:extLst>
              <a:ext uri="{FF2B5EF4-FFF2-40B4-BE49-F238E27FC236}">
                <a16:creationId xmlns:a16="http://schemas.microsoft.com/office/drawing/2014/main" id="{B16C1805-0724-BE5D-9E07-12C471651DC3}"/>
              </a:ext>
            </a:extLst>
          </p:cNvPr>
          <p:cNvSpPr>
            <a:spLocks noChangeArrowheads="1" noChangeShapeType="1"/>
          </p:cNvSpPr>
          <p:nvPr/>
        </p:nvSpPr>
        <p:spPr bwMode="auto">
          <a:xfrm>
            <a:off x="4687252" y="8134575"/>
            <a:ext cx="4017036" cy="2959149"/>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44E13DCD-1703-C11F-AB77-0B400DD8D5D7}"/>
              </a:ext>
            </a:extLst>
          </p:cNvPr>
          <p:cNvPicPr>
            <a:picLocks noChangeAspect="1"/>
          </p:cNvPicPr>
          <p:nvPr/>
        </p:nvPicPr>
        <p:blipFill>
          <a:blip r:embed="rId3"/>
          <a:stretch>
            <a:fillRect/>
          </a:stretch>
        </p:blipFill>
        <p:spPr>
          <a:xfrm>
            <a:off x="9001756" y="1937058"/>
            <a:ext cx="2055661" cy="684657"/>
          </a:xfrm>
          <a:prstGeom prst="rect">
            <a:avLst/>
          </a:prstGeom>
        </p:spPr>
      </p:pic>
      <p:pic>
        <p:nvPicPr>
          <p:cNvPr id="2" name="Picture 1">
            <a:extLst>
              <a:ext uri="{FF2B5EF4-FFF2-40B4-BE49-F238E27FC236}">
                <a16:creationId xmlns:a16="http://schemas.microsoft.com/office/drawing/2014/main" id="{5D801C6A-4B33-3262-5043-C8E9E63D30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2309" y="2958956"/>
            <a:ext cx="3054553" cy="1678390"/>
          </a:xfrm>
          <a:prstGeom prst="rect">
            <a:avLst/>
          </a:prstGeom>
        </p:spPr>
      </p:pic>
      <p:graphicFrame>
        <p:nvGraphicFramePr>
          <p:cNvPr id="9" name="Table 8">
            <a:extLst>
              <a:ext uri="{FF2B5EF4-FFF2-40B4-BE49-F238E27FC236}">
                <a16:creationId xmlns:a16="http://schemas.microsoft.com/office/drawing/2014/main" id="{4CC53972-A085-5141-2087-3B972C74EFE6}"/>
              </a:ext>
            </a:extLst>
          </p:cNvPr>
          <p:cNvGraphicFramePr>
            <a:graphicFrameLocks noGrp="1"/>
          </p:cNvGraphicFramePr>
          <p:nvPr>
            <p:extLst>
              <p:ext uri="{D42A27DB-BD31-4B8C-83A1-F6EECF244321}">
                <p14:modId xmlns:p14="http://schemas.microsoft.com/office/powerpoint/2010/main" val="3584302545"/>
              </p:ext>
            </p:extLst>
          </p:nvPr>
        </p:nvGraphicFramePr>
        <p:xfrm>
          <a:off x="353419" y="4597562"/>
          <a:ext cx="5194300" cy="1482615"/>
        </p:xfrm>
        <a:graphic>
          <a:graphicData uri="http://schemas.openxmlformats.org/drawingml/2006/table">
            <a:tbl>
              <a:tblPr>
                <a:tableStyleId>{93296810-A885-4BE3-A3E7-6D5BEEA58F35}</a:tableStyleId>
              </a:tblPr>
              <a:tblGrid>
                <a:gridCol w="2811959">
                  <a:extLst>
                    <a:ext uri="{9D8B030D-6E8A-4147-A177-3AD203B41FA5}">
                      <a16:colId xmlns:a16="http://schemas.microsoft.com/office/drawing/2014/main" val="1943824166"/>
                    </a:ext>
                  </a:extLst>
                </a:gridCol>
                <a:gridCol w="2382341">
                  <a:extLst>
                    <a:ext uri="{9D8B030D-6E8A-4147-A177-3AD203B41FA5}">
                      <a16:colId xmlns:a16="http://schemas.microsoft.com/office/drawing/2014/main" val="961099428"/>
                    </a:ext>
                  </a:extLst>
                </a:gridCol>
              </a:tblGrid>
              <a:tr h="484429">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600" b="1" dirty="0">
                          <a:solidFill>
                            <a:srgbClr val="293841"/>
                          </a:solidFill>
                        </a:rPr>
                        <a:t>Sibanye Stillwater</a:t>
                      </a:r>
                    </a:p>
                  </a:txBody>
                  <a:tcPr marL="6351" marR="6351" marT="6351"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buNone/>
                      </a:pPr>
                      <a:r>
                        <a:rPr lang="en-US" sz="1600" b="0" i="0" u="none" strike="noStrike" dirty="0">
                          <a:solidFill>
                            <a:srgbClr val="293841"/>
                          </a:solidFill>
                          <a:effectLst/>
                          <a:latin typeface="Aptos" panose="020B0004020202020204" pitchFamily="34" charset="0"/>
                        </a:rPr>
                        <a:t>10%</a:t>
                      </a:r>
                    </a:p>
                  </a:txBody>
                  <a:tcPr marL="6351" marR="6351" marT="6351"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88584661"/>
                  </a:ext>
                </a:extLst>
              </a:tr>
              <a:tr h="30150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600" b="1" dirty="0">
                          <a:solidFill>
                            <a:srgbClr val="293841"/>
                          </a:solidFill>
                        </a:rPr>
                        <a:t>Management/Directors</a:t>
                      </a:r>
                    </a:p>
                  </a:txBody>
                  <a:tcPr marL="6351" marR="6351" marT="6351" marB="0" anchor="ctr">
                    <a:lnR w="12700" cap="flat" cmpd="sng" algn="ctr">
                      <a:solidFill>
                        <a:schemeClr val="tx1"/>
                      </a:solidFill>
                      <a:prstDash val="solid"/>
                      <a:round/>
                      <a:headEnd type="none" w="med" len="med"/>
                      <a:tailEnd type="none" w="med" len="med"/>
                    </a:lnR>
                  </a:tcPr>
                </a:tc>
                <a:tc>
                  <a:txBody>
                    <a:bodyPr/>
                    <a:lstStyle/>
                    <a:p>
                      <a:pPr algn="ctr" fontAlgn="b">
                        <a:buNone/>
                      </a:pPr>
                      <a:r>
                        <a:rPr lang="en-US" sz="1600" b="0" i="0" u="none" strike="noStrike" dirty="0">
                          <a:solidFill>
                            <a:srgbClr val="293841"/>
                          </a:solidFill>
                          <a:effectLst/>
                          <a:latin typeface="Aptos" panose="020B0004020202020204" pitchFamily="34" charset="0"/>
                        </a:rPr>
                        <a:t>5.3%</a:t>
                      </a:r>
                    </a:p>
                  </a:txBody>
                  <a:tcPr marL="6351" marR="6351" marT="6351"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21508052"/>
                  </a:ext>
                </a:extLst>
              </a:tr>
              <a:tr h="40501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600" b="1" dirty="0">
                          <a:solidFill>
                            <a:srgbClr val="293841"/>
                          </a:solidFill>
                        </a:rPr>
                        <a:t>Eric Sprott</a:t>
                      </a:r>
                    </a:p>
                  </a:txBody>
                  <a:tcPr marL="6351" marR="6351" marT="6351" marB="0" anchor="ctr">
                    <a:lnR w="12700" cap="flat" cmpd="sng" algn="ctr">
                      <a:solidFill>
                        <a:schemeClr val="tx1"/>
                      </a:solidFill>
                      <a:prstDash val="solid"/>
                      <a:round/>
                      <a:headEnd type="none" w="med" len="med"/>
                      <a:tailEnd type="none" w="med" len="med"/>
                    </a:lnR>
                  </a:tcPr>
                </a:tc>
                <a:tc>
                  <a:txBody>
                    <a:bodyPr/>
                    <a:lstStyle/>
                    <a:p>
                      <a:pPr algn="ctr" fontAlgn="b">
                        <a:buNone/>
                      </a:pPr>
                      <a:r>
                        <a:rPr lang="en-US" sz="1600" b="0" i="0" u="none" strike="noStrike" dirty="0">
                          <a:solidFill>
                            <a:srgbClr val="293841"/>
                          </a:solidFill>
                          <a:effectLst/>
                          <a:latin typeface="Aptos" panose="020B0004020202020204" pitchFamily="34" charset="0"/>
                        </a:rPr>
                        <a:t>5%</a:t>
                      </a:r>
                    </a:p>
                  </a:txBody>
                  <a:tcPr marL="6351" marR="6351" marT="6351"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92958064"/>
                  </a:ext>
                </a:extLst>
              </a:tr>
              <a:tr h="29167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600" b="1" dirty="0">
                          <a:solidFill>
                            <a:srgbClr val="293841"/>
                          </a:solidFill>
                        </a:rPr>
                        <a:t>Wheaton Precious Metals	</a:t>
                      </a:r>
                    </a:p>
                  </a:txBody>
                  <a:tcPr marL="6351" marR="6351" marT="6351"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buNone/>
                      </a:pPr>
                      <a:r>
                        <a:rPr lang="en-US" sz="1600" b="0" i="0" u="none" strike="noStrike" dirty="0">
                          <a:solidFill>
                            <a:srgbClr val="293841"/>
                          </a:solidFill>
                          <a:effectLst/>
                          <a:latin typeface="Aptos" panose="020B0004020202020204" pitchFamily="34" charset="0"/>
                        </a:rPr>
                        <a:t>5%</a:t>
                      </a:r>
                    </a:p>
                  </a:txBody>
                  <a:tcPr marL="6351" marR="6351" marT="6351"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2527320"/>
                  </a:ext>
                </a:extLst>
              </a:tr>
            </a:tbl>
          </a:graphicData>
        </a:graphic>
      </p:graphicFrame>
      <p:sp>
        <p:nvSpPr>
          <p:cNvPr id="11" name="TextBox 10">
            <a:extLst>
              <a:ext uri="{FF2B5EF4-FFF2-40B4-BE49-F238E27FC236}">
                <a16:creationId xmlns:a16="http://schemas.microsoft.com/office/drawing/2014/main" id="{9897C2BB-90BF-C9AB-E19E-D56E57D84F5B}"/>
              </a:ext>
            </a:extLst>
          </p:cNvPr>
          <p:cNvSpPr txBox="1"/>
          <p:nvPr/>
        </p:nvSpPr>
        <p:spPr>
          <a:xfrm>
            <a:off x="258592" y="4197452"/>
            <a:ext cx="6134100" cy="400110"/>
          </a:xfrm>
          <a:prstGeom prst="rect">
            <a:avLst/>
          </a:prstGeom>
          <a:noFill/>
        </p:spPr>
        <p:txBody>
          <a:bodyPr wrap="square">
            <a:spAutoFit/>
          </a:bodyPr>
          <a:lstStyle/>
          <a:p>
            <a:r>
              <a:rPr lang="en-US" sz="2000" b="1" dirty="0">
                <a:solidFill>
                  <a:srgbClr val="5F8D32"/>
                </a:solidFill>
              </a:rPr>
              <a:t>Ownership </a:t>
            </a:r>
            <a:r>
              <a:rPr lang="en-US" sz="2000" dirty="0">
                <a:solidFill>
                  <a:srgbClr val="5F8D32"/>
                </a:solidFill>
              </a:rPr>
              <a:t>Breakdown</a:t>
            </a:r>
          </a:p>
        </p:txBody>
      </p:sp>
      <p:graphicFrame>
        <p:nvGraphicFramePr>
          <p:cNvPr id="3" name="Table 2">
            <a:extLst>
              <a:ext uri="{FF2B5EF4-FFF2-40B4-BE49-F238E27FC236}">
                <a16:creationId xmlns:a16="http://schemas.microsoft.com/office/drawing/2014/main" id="{B4109A1E-A4CD-C6B6-EDBA-D8F05E9F2B33}"/>
              </a:ext>
            </a:extLst>
          </p:cNvPr>
          <p:cNvGraphicFramePr>
            <a:graphicFrameLocks noGrp="1"/>
          </p:cNvGraphicFramePr>
          <p:nvPr>
            <p:extLst>
              <p:ext uri="{D42A27DB-BD31-4B8C-83A1-F6EECF244321}">
                <p14:modId xmlns:p14="http://schemas.microsoft.com/office/powerpoint/2010/main" val="693064443"/>
              </p:ext>
            </p:extLst>
          </p:nvPr>
        </p:nvGraphicFramePr>
        <p:xfrm>
          <a:off x="353419" y="806773"/>
          <a:ext cx="7654800" cy="3179680"/>
        </p:xfrm>
        <a:graphic>
          <a:graphicData uri="http://schemas.openxmlformats.org/drawingml/2006/table">
            <a:tbl>
              <a:tblPr>
                <a:tableStyleId>{93296810-A885-4BE3-A3E7-6D5BEEA58F35}</a:tableStyleId>
              </a:tblPr>
              <a:tblGrid>
                <a:gridCol w="3900947">
                  <a:extLst>
                    <a:ext uri="{9D8B030D-6E8A-4147-A177-3AD203B41FA5}">
                      <a16:colId xmlns:a16="http://schemas.microsoft.com/office/drawing/2014/main" val="1272104969"/>
                    </a:ext>
                  </a:extLst>
                </a:gridCol>
                <a:gridCol w="3753853">
                  <a:extLst>
                    <a:ext uri="{9D8B030D-6E8A-4147-A177-3AD203B41FA5}">
                      <a16:colId xmlns:a16="http://schemas.microsoft.com/office/drawing/2014/main" val="1982784991"/>
                    </a:ext>
                  </a:extLst>
                </a:gridCol>
              </a:tblGrid>
              <a:tr h="484429">
                <a:tc>
                  <a:txBody>
                    <a:bodyPr/>
                    <a:lstStyle/>
                    <a:p>
                      <a:pPr algn="l" fontAlgn="b">
                        <a:buNone/>
                      </a:pPr>
                      <a:r>
                        <a:rPr lang="en-US" sz="1600" b="1" u="none" strike="noStrike" dirty="0">
                          <a:solidFill>
                            <a:srgbClr val="293841"/>
                          </a:solidFill>
                          <a:effectLst/>
                        </a:rPr>
                        <a:t>Issued and Outstanding (March 30,2026)</a:t>
                      </a:r>
                    </a:p>
                  </a:txBody>
                  <a:tcPr marL="6351" marR="6351" marT="6351"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buNone/>
                      </a:pPr>
                      <a:r>
                        <a:rPr lang="en-US" sz="1600" b="0" u="none" strike="noStrike" dirty="0">
                          <a:solidFill>
                            <a:srgbClr val="293841"/>
                          </a:solidFill>
                          <a:effectLst/>
                        </a:rPr>
                        <a:t>321,129,850</a:t>
                      </a:r>
                      <a:endParaRPr lang="en-US" sz="1600" b="0" i="0" u="none" strike="noStrike" dirty="0">
                        <a:solidFill>
                          <a:srgbClr val="293841"/>
                        </a:solidFill>
                        <a:effectLst/>
                        <a:latin typeface="Aptos" panose="020B0004020202020204" pitchFamily="34" charset="0"/>
                      </a:endParaRPr>
                    </a:p>
                  </a:txBody>
                  <a:tcPr marL="6351" marR="6351" marT="6351"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43767379"/>
                  </a:ext>
                </a:extLst>
              </a:tr>
              <a:tr h="301503">
                <a:tc>
                  <a:txBody>
                    <a:bodyPr/>
                    <a:lstStyle/>
                    <a:p>
                      <a:pPr algn="l" fontAlgn="b">
                        <a:buNone/>
                      </a:pPr>
                      <a:r>
                        <a:rPr lang="en-US" sz="1600" b="1" u="none" strike="noStrike" dirty="0">
                          <a:solidFill>
                            <a:srgbClr val="293841"/>
                          </a:solidFill>
                          <a:effectLst/>
                        </a:rPr>
                        <a:t>Warrants (Avg. Price $0.66)</a:t>
                      </a:r>
                      <a:endParaRPr lang="en-US" sz="1600" b="1" i="0" u="none" strike="noStrike" dirty="0">
                        <a:solidFill>
                          <a:srgbClr val="293841"/>
                        </a:solidFill>
                        <a:effectLst/>
                        <a:latin typeface="Aptos" panose="020B0004020202020204" pitchFamily="34" charset="0"/>
                      </a:endParaRPr>
                    </a:p>
                  </a:txBody>
                  <a:tcPr marL="6351" marR="6351" marT="6351" marB="0" anchor="ctr">
                    <a:lnR w="12700" cap="flat" cmpd="sng" algn="ctr">
                      <a:solidFill>
                        <a:schemeClr val="tx1"/>
                      </a:solidFill>
                      <a:prstDash val="solid"/>
                      <a:round/>
                      <a:headEnd type="none" w="med" len="med"/>
                      <a:tailEnd type="none" w="med" len="med"/>
                    </a:lnR>
                  </a:tcPr>
                </a:tc>
                <a:tc>
                  <a:txBody>
                    <a:bodyPr/>
                    <a:lstStyle/>
                    <a:p>
                      <a:pPr algn="ctr" fontAlgn="b">
                        <a:buNone/>
                      </a:pPr>
                      <a:r>
                        <a:rPr lang="en-US" sz="1600" b="0" i="0" u="none" strike="noStrike" dirty="0">
                          <a:solidFill>
                            <a:srgbClr val="293841"/>
                          </a:solidFill>
                          <a:effectLst/>
                          <a:latin typeface="Aptos" panose="020B0004020202020204" pitchFamily="34" charset="0"/>
                        </a:rPr>
                        <a:t>48,247,406</a:t>
                      </a:r>
                    </a:p>
                  </a:txBody>
                  <a:tcPr marL="6351" marR="6351" marT="6351"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94838723"/>
                  </a:ext>
                </a:extLst>
              </a:tr>
              <a:tr h="405010">
                <a:tc>
                  <a:txBody>
                    <a:bodyPr/>
                    <a:lstStyle/>
                    <a:p>
                      <a:pPr algn="l" fontAlgn="b">
                        <a:buNone/>
                      </a:pPr>
                      <a:r>
                        <a:rPr lang="en-US" sz="1600" b="1" u="none" strike="noStrike" dirty="0">
                          <a:solidFill>
                            <a:srgbClr val="293841"/>
                          </a:solidFill>
                          <a:effectLst/>
                        </a:rPr>
                        <a:t>Options</a:t>
                      </a:r>
                      <a:endParaRPr lang="en-US" sz="1600" b="1" i="0" u="none" strike="noStrike" dirty="0">
                        <a:solidFill>
                          <a:srgbClr val="293841"/>
                        </a:solidFill>
                        <a:effectLst/>
                        <a:latin typeface="Aptos" panose="020B0004020202020204" pitchFamily="34" charset="0"/>
                      </a:endParaRPr>
                    </a:p>
                  </a:txBody>
                  <a:tcPr marL="6351" marR="6351" marT="6351" marB="0" anchor="ctr">
                    <a:lnR w="12700" cap="flat" cmpd="sng" algn="ctr">
                      <a:solidFill>
                        <a:schemeClr val="tx1"/>
                      </a:solidFill>
                      <a:prstDash val="solid"/>
                      <a:round/>
                      <a:headEnd type="none" w="med" len="med"/>
                      <a:tailEnd type="none" w="med" len="med"/>
                    </a:lnR>
                  </a:tcPr>
                </a:tc>
                <a:tc>
                  <a:txBody>
                    <a:bodyPr/>
                    <a:lstStyle/>
                    <a:p>
                      <a:pPr algn="ctr" fontAlgn="b">
                        <a:buNone/>
                      </a:pPr>
                      <a:r>
                        <a:rPr lang="en-US" sz="1600" b="0" u="none" strike="noStrike" dirty="0">
                          <a:solidFill>
                            <a:srgbClr val="293841"/>
                          </a:solidFill>
                          <a:effectLst/>
                        </a:rPr>
                        <a:t>5,948,131</a:t>
                      </a:r>
                      <a:endParaRPr lang="en-US" sz="1600" b="0" i="0" u="none" strike="noStrike" dirty="0">
                        <a:solidFill>
                          <a:srgbClr val="293841"/>
                        </a:solidFill>
                        <a:effectLst/>
                        <a:latin typeface="Aptos" panose="020B0004020202020204" pitchFamily="34" charset="0"/>
                      </a:endParaRPr>
                    </a:p>
                  </a:txBody>
                  <a:tcPr marL="6351" marR="6351" marT="6351"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52153454"/>
                  </a:ext>
                </a:extLst>
              </a:tr>
              <a:tr h="279320">
                <a:tc>
                  <a:txBody>
                    <a:bodyPr/>
                    <a:lstStyle/>
                    <a:p>
                      <a:pPr algn="l" fontAlgn="b">
                        <a:buNone/>
                      </a:pPr>
                      <a:r>
                        <a:rPr lang="en-US" sz="1600" b="1" u="none" strike="noStrike" dirty="0">
                          <a:solidFill>
                            <a:srgbClr val="293841"/>
                          </a:solidFill>
                          <a:effectLst/>
                        </a:rPr>
                        <a:t>RSUs, DSUs and PSUs</a:t>
                      </a:r>
                      <a:endParaRPr lang="en-US" sz="1600" b="1" i="0" u="none" strike="noStrike" dirty="0">
                        <a:solidFill>
                          <a:srgbClr val="293841"/>
                        </a:solidFill>
                        <a:effectLst/>
                        <a:latin typeface="Aptos" panose="020B0004020202020204" pitchFamily="34" charset="0"/>
                      </a:endParaRPr>
                    </a:p>
                  </a:txBody>
                  <a:tcPr marL="6351" marR="6351" marT="6351" marB="0" anchor="ctr">
                    <a:lnR w="12700" cap="flat" cmpd="sng" algn="ctr">
                      <a:solidFill>
                        <a:schemeClr val="tx1"/>
                      </a:solidFill>
                      <a:prstDash val="solid"/>
                      <a:round/>
                      <a:headEnd type="none" w="med" len="med"/>
                      <a:tailEnd type="none" w="med" len="med"/>
                    </a:lnR>
                  </a:tcPr>
                </a:tc>
                <a:tc>
                  <a:txBody>
                    <a:bodyPr/>
                    <a:lstStyle/>
                    <a:p>
                      <a:pPr algn="ctr" fontAlgn="b">
                        <a:buNone/>
                      </a:pPr>
                      <a:r>
                        <a:rPr lang="en-US" sz="1600" b="0" i="0" u="none" strike="noStrike" dirty="0">
                          <a:solidFill>
                            <a:srgbClr val="293841"/>
                          </a:solidFill>
                          <a:effectLst/>
                          <a:latin typeface="Aptos" panose="020B0004020202020204" pitchFamily="34" charset="0"/>
                        </a:rPr>
                        <a:t>10,045,266</a:t>
                      </a:r>
                    </a:p>
                  </a:txBody>
                  <a:tcPr marL="6351" marR="6351" marT="6351"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53363496"/>
                  </a:ext>
                </a:extLst>
              </a:tr>
              <a:tr h="569806">
                <a:tc>
                  <a:txBody>
                    <a:bodyPr/>
                    <a:lstStyle/>
                    <a:p>
                      <a:pPr algn="l" fontAlgn="b">
                        <a:buNone/>
                      </a:pPr>
                      <a:r>
                        <a:rPr lang="en-US" sz="1600" b="1" u="none" strike="noStrike" dirty="0">
                          <a:solidFill>
                            <a:srgbClr val="293841"/>
                          </a:solidFill>
                          <a:effectLst/>
                        </a:rPr>
                        <a:t>Fully Diluted </a:t>
                      </a:r>
                    </a:p>
                  </a:txBody>
                  <a:tcPr marL="6351" marR="6351" marT="6351" marB="0" anchor="ctr">
                    <a:lnR w="12700" cap="flat" cmpd="sng" algn="ctr">
                      <a:solidFill>
                        <a:schemeClr val="tx1"/>
                      </a:solidFill>
                      <a:prstDash val="solid"/>
                      <a:round/>
                      <a:headEnd type="none" w="med" len="med"/>
                      <a:tailEnd type="none" w="med" len="med"/>
                    </a:lnR>
                  </a:tcPr>
                </a:tc>
                <a:tc>
                  <a:txBody>
                    <a:bodyPr/>
                    <a:lstStyle/>
                    <a:p>
                      <a:pPr algn="ctr" fontAlgn="b">
                        <a:buNone/>
                      </a:pPr>
                      <a:r>
                        <a:rPr lang="en-US" sz="1600" b="0" u="none" strike="noStrike" dirty="0">
                          <a:solidFill>
                            <a:srgbClr val="293841"/>
                          </a:solidFill>
                          <a:effectLst/>
                        </a:rPr>
                        <a:t>385,370,653</a:t>
                      </a:r>
                      <a:endParaRPr lang="en-US" sz="1600" b="0" i="0" u="none" strike="noStrike" dirty="0">
                        <a:solidFill>
                          <a:srgbClr val="293841"/>
                        </a:solidFill>
                        <a:effectLst/>
                        <a:latin typeface="Aptos" panose="020B0004020202020204" pitchFamily="34" charset="0"/>
                      </a:endParaRPr>
                    </a:p>
                  </a:txBody>
                  <a:tcPr marL="6351" marR="6351" marT="6351"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82390587"/>
                  </a:ext>
                </a:extLst>
              </a:tr>
              <a:tr h="569806">
                <a:tc>
                  <a:txBody>
                    <a:bodyPr/>
                    <a:lstStyle/>
                    <a:p>
                      <a:pPr algn="l" fontAlgn="b">
                        <a:buNone/>
                      </a:pPr>
                      <a:r>
                        <a:rPr lang="en-US" sz="1600" b="1" u="none" strike="noStrike" dirty="0">
                          <a:solidFill>
                            <a:srgbClr val="293841"/>
                          </a:solidFill>
                          <a:effectLst/>
                        </a:rPr>
                        <a:t>Market Capitalization </a:t>
                      </a:r>
                    </a:p>
                    <a:p>
                      <a:pPr algn="l" fontAlgn="b">
                        <a:buNone/>
                      </a:pPr>
                      <a:r>
                        <a:rPr lang="en-US" sz="1600" b="0" i="0" u="none" strike="noStrike" dirty="0">
                          <a:solidFill>
                            <a:srgbClr val="293841"/>
                          </a:solidFill>
                          <a:effectLst/>
                          <a:latin typeface="Aptos" panose="020B0004020202020204" pitchFamily="34" charset="0"/>
                        </a:rPr>
                        <a:t>(June 15, 2026, at $0.62)</a:t>
                      </a:r>
                    </a:p>
                  </a:txBody>
                  <a:tcPr marL="6351" marR="6351" marT="6351" marB="0" anchor="ctr">
                    <a:lnR w="12700" cap="flat" cmpd="sng" algn="ctr">
                      <a:solidFill>
                        <a:schemeClr val="tx1"/>
                      </a:solidFill>
                      <a:prstDash val="solid"/>
                      <a:round/>
                      <a:headEnd type="none" w="med" len="med"/>
                      <a:tailEnd type="none" w="med" len="med"/>
                    </a:lnR>
                  </a:tcPr>
                </a:tc>
                <a:tc>
                  <a:txBody>
                    <a:bodyPr/>
                    <a:lstStyle/>
                    <a:p>
                      <a:pPr algn="ctr" fontAlgn="b">
                        <a:buNone/>
                      </a:pPr>
                      <a:r>
                        <a:rPr lang="en-US" sz="1600" b="0" i="0" u="none" strike="noStrike" dirty="0">
                          <a:solidFill>
                            <a:srgbClr val="293841"/>
                          </a:solidFill>
                          <a:effectLst/>
                          <a:latin typeface="Aptos" panose="020B0004020202020204" pitchFamily="34" charset="0"/>
                        </a:rPr>
                        <a:t>$200 Million</a:t>
                      </a:r>
                    </a:p>
                  </a:txBody>
                  <a:tcPr marL="6351" marR="6351" marT="6351"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9593726"/>
                  </a:ext>
                </a:extLst>
              </a:tr>
              <a:tr h="569806">
                <a:tc>
                  <a:txBody>
                    <a:bodyPr/>
                    <a:lstStyle/>
                    <a:p>
                      <a:pPr algn="l" fontAlgn="b">
                        <a:buNone/>
                      </a:pPr>
                      <a:r>
                        <a:rPr lang="en-US" sz="1600" b="1" i="0" u="none" strike="noStrike" dirty="0">
                          <a:solidFill>
                            <a:srgbClr val="293841"/>
                          </a:solidFill>
                          <a:effectLst/>
                          <a:latin typeface="Aptos" panose="020B0004020202020204" pitchFamily="34" charset="0"/>
                        </a:rPr>
                        <a:t>Cash</a:t>
                      </a:r>
                      <a:r>
                        <a:rPr lang="en-US" sz="1600" b="0" i="0" u="none" strike="noStrike" dirty="0">
                          <a:solidFill>
                            <a:srgbClr val="293841"/>
                          </a:solidFill>
                          <a:effectLst/>
                          <a:latin typeface="Aptos" panose="020B0004020202020204" pitchFamily="34" charset="0"/>
                        </a:rPr>
                        <a:t> (as of March 31, 2026)</a:t>
                      </a:r>
                    </a:p>
                  </a:txBody>
                  <a:tcPr marL="6351" marR="6351" marT="6351"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buNone/>
                      </a:pPr>
                      <a:r>
                        <a:rPr lang="en-US" sz="1600" b="0" i="0" u="none" strike="noStrike" dirty="0">
                          <a:solidFill>
                            <a:srgbClr val="293841"/>
                          </a:solidFill>
                          <a:effectLst/>
                          <a:latin typeface="Aptos" panose="020B0004020202020204" pitchFamily="34" charset="0"/>
                        </a:rPr>
                        <a:t>Approx. $40 Million</a:t>
                      </a:r>
                    </a:p>
                  </a:txBody>
                  <a:tcPr marL="6351" marR="6351" marT="6351"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4288679"/>
                  </a:ext>
                </a:extLst>
              </a:tr>
            </a:tbl>
          </a:graphicData>
        </a:graphic>
      </p:graphicFrame>
      <p:sp>
        <p:nvSpPr>
          <p:cNvPr id="4" name="Slide Number Placeholder 2">
            <a:extLst>
              <a:ext uri="{FF2B5EF4-FFF2-40B4-BE49-F238E27FC236}">
                <a16:creationId xmlns:a16="http://schemas.microsoft.com/office/drawing/2014/main" id="{ADCDC5F8-2E78-6EAF-B664-D82C0757492F}"/>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21</a:t>
            </a:fld>
            <a:endParaRPr lang="en-US" b="1" dirty="0">
              <a:solidFill>
                <a:srgbClr val="293841"/>
              </a:solidFill>
            </a:endParaRPr>
          </a:p>
        </p:txBody>
      </p:sp>
    </p:spTree>
    <p:extLst>
      <p:ext uri="{BB962C8B-B14F-4D97-AF65-F5344CB8AC3E}">
        <p14:creationId xmlns:p14="http://schemas.microsoft.com/office/powerpoint/2010/main" val="1553217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70518-7CC4-D3B1-7440-B8167AFA2F3F}"/>
              </a:ext>
            </a:extLst>
          </p:cNvPr>
          <p:cNvSpPr>
            <a:spLocks noGrp="1"/>
          </p:cNvSpPr>
          <p:nvPr>
            <p:ph type="title"/>
          </p:nvPr>
        </p:nvSpPr>
        <p:spPr>
          <a:xfrm>
            <a:off x="203440" y="158051"/>
            <a:ext cx="8978660" cy="851599"/>
          </a:xfrm>
        </p:spPr>
        <p:txBody>
          <a:bodyPr>
            <a:normAutofit/>
          </a:bodyPr>
          <a:lstStyle/>
          <a:p>
            <a:r>
              <a:rPr lang="en-CA" sz="2800" b="1" dirty="0"/>
              <a:t>Why you should invest </a:t>
            </a:r>
            <a:r>
              <a:rPr lang="en-CA" sz="2800" dirty="0"/>
              <a:t>in generation mining</a:t>
            </a:r>
            <a:endParaRPr lang="en-US" sz="2800" dirty="0"/>
          </a:p>
        </p:txBody>
      </p:sp>
      <p:pic>
        <p:nvPicPr>
          <p:cNvPr id="6" name="Picture 5">
            <a:extLst>
              <a:ext uri="{FF2B5EF4-FFF2-40B4-BE49-F238E27FC236}">
                <a16:creationId xmlns:a16="http://schemas.microsoft.com/office/drawing/2014/main" id="{725663BC-6F03-A4A1-8F33-2319D3144A80}"/>
              </a:ext>
            </a:extLst>
          </p:cNvPr>
          <p:cNvPicPr>
            <a:picLocks noChangeAspect="1"/>
          </p:cNvPicPr>
          <p:nvPr/>
        </p:nvPicPr>
        <p:blipFill>
          <a:blip r:embed="rId2"/>
          <a:srcRect l="3115" t="25973" b="2662"/>
          <a:stretch>
            <a:fillRect/>
          </a:stretch>
        </p:blipFill>
        <p:spPr>
          <a:xfrm>
            <a:off x="380999" y="1009651"/>
            <a:ext cx="11172380" cy="5486400"/>
          </a:xfrm>
          <a:prstGeom prst="rect">
            <a:avLst/>
          </a:prstGeom>
        </p:spPr>
      </p:pic>
      <p:sp>
        <p:nvSpPr>
          <p:cNvPr id="7" name="Slide Number Placeholder 2">
            <a:extLst>
              <a:ext uri="{FF2B5EF4-FFF2-40B4-BE49-F238E27FC236}">
                <a16:creationId xmlns:a16="http://schemas.microsoft.com/office/drawing/2014/main" id="{D78BB0A4-47D3-7CBB-111B-6FE793E32CB8}"/>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22</a:t>
            </a:fld>
            <a:endParaRPr lang="en-US" b="1" dirty="0">
              <a:solidFill>
                <a:srgbClr val="293841"/>
              </a:solidFill>
            </a:endParaRPr>
          </a:p>
        </p:txBody>
      </p:sp>
    </p:spTree>
    <p:extLst>
      <p:ext uri="{BB962C8B-B14F-4D97-AF65-F5344CB8AC3E}">
        <p14:creationId xmlns:p14="http://schemas.microsoft.com/office/powerpoint/2010/main" val="3771933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E16751-2549-AA03-1242-C9C5D56B09A4}"/>
              </a:ext>
            </a:extLst>
          </p:cNvPr>
          <p:cNvSpPr>
            <a:spLocks noGrp="1"/>
          </p:cNvSpPr>
          <p:nvPr>
            <p:ph type="sldNum" sz="quarter" idx="12"/>
          </p:nvPr>
        </p:nvSpPr>
        <p:spPr/>
        <p:txBody>
          <a:bodyPr/>
          <a:lstStyle/>
          <a:p>
            <a:fld id="{48F63A3B-78C7-47BE-AE5E-E10140E04643}" type="slidenum">
              <a:rPr lang="en-US" smtClean="0"/>
              <a:t>23</a:t>
            </a:fld>
            <a:endParaRPr lang="en-US"/>
          </a:p>
        </p:txBody>
      </p:sp>
      <p:pic>
        <p:nvPicPr>
          <p:cNvPr id="6" name="Picture 5">
            <a:extLst>
              <a:ext uri="{FF2B5EF4-FFF2-40B4-BE49-F238E27FC236}">
                <a16:creationId xmlns:a16="http://schemas.microsoft.com/office/drawing/2014/main" id="{E0A9B62A-F571-3703-EFED-B3460F0B2311}"/>
              </a:ext>
            </a:extLst>
          </p:cNvPr>
          <p:cNvPicPr>
            <a:picLocks noChangeAspect="1"/>
          </p:cNvPicPr>
          <p:nvPr/>
        </p:nvPicPr>
        <p:blipFill>
          <a:blip r:embed="rId2"/>
          <a:stretch>
            <a:fillRect/>
          </a:stretch>
        </p:blipFill>
        <p:spPr>
          <a:xfrm>
            <a:off x="3239" y="0"/>
            <a:ext cx="12185522" cy="6858000"/>
          </a:xfrm>
          <a:prstGeom prst="rect">
            <a:avLst/>
          </a:prstGeom>
        </p:spPr>
      </p:pic>
    </p:spTree>
    <p:extLst>
      <p:ext uri="{BB962C8B-B14F-4D97-AF65-F5344CB8AC3E}">
        <p14:creationId xmlns:p14="http://schemas.microsoft.com/office/powerpoint/2010/main" val="850802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00D8E5-9B92-91FD-9A9B-88D7ED613A99}"/>
              </a:ext>
            </a:extLst>
          </p:cNvPr>
          <p:cNvSpPr>
            <a:spLocks noGrp="1"/>
          </p:cNvSpPr>
          <p:nvPr>
            <p:ph type="title"/>
          </p:nvPr>
        </p:nvSpPr>
        <p:spPr>
          <a:xfrm>
            <a:off x="346140" y="1858131"/>
            <a:ext cx="4902843" cy="469435"/>
          </a:xfrm>
        </p:spPr>
        <p:txBody>
          <a:bodyPr/>
          <a:lstStyle/>
          <a:p>
            <a:r>
              <a:rPr lang="en-US" sz="2800" b="1" dirty="0">
                <a:solidFill>
                  <a:srgbClr val="3C4D57"/>
                </a:solidFill>
              </a:rPr>
              <a:t>Appendix</a:t>
            </a:r>
          </a:p>
        </p:txBody>
      </p:sp>
      <p:pic>
        <p:nvPicPr>
          <p:cNvPr id="4" name="Picture 2" descr="Generation Mining Limited">
            <a:extLst>
              <a:ext uri="{FF2B5EF4-FFF2-40B4-BE49-F238E27FC236}">
                <a16:creationId xmlns:a16="http://schemas.microsoft.com/office/drawing/2014/main" id="{1A7606E8-8170-2882-7013-60AC54CEB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139" y="520247"/>
            <a:ext cx="4523544" cy="117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418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C54A80-8CF5-714C-B61A-F1288A71EE6A}"/>
              </a:ext>
            </a:extLst>
          </p:cNvPr>
          <p:cNvSpPr>
            <a:spLocks noGrp="1"/>
          </p:cNvSpPr>
          <p:nvPr>
            <p:ph type="title"/>
          </p:nvPr>
        </p:nvSpPr>
        <p:spPr>
          <a:xfrm>
            <a:off x="128601" y="136524"/>
            <a:ext cx="10515600" cy="908755"/>
          </a:xfrm>
        </p:spPr>
        <p:txBody>
          <a:bodyPr>
            <a:normAutofit/>
          </a:bodyPr>
          <a:lstStyle/>
          <a:p>
            <a:r>
              <a:rPr lang="en-US" sz="2800" b="1" dirty="0">
                <a:latin typeface="+mj-lt"/>
              </a:rPr>
              <a:t>Mineral RESOURCES </a:t>
            </a:r>
            <a:r>
              <a:rPr lang="en-US" sz="2800" dirty="0">
                <a:latin typeface="+mj-lt"/>
              </a:rPr>
              <a:t>AND RESERVES</a:t>
            </a:r>
          </a:p>
        </p:txBody>
      </p:sp>
      <p:graphicFrame>
        <p:nvGraphicFramePr>
          <p:cNvPr id="5" name="Table 4">
            <a:extLst>
              <a:ext uri="{FF2B5EF4-FFF2-40B4-BE49-F238E27FC236}">
                <a16:creationId xmlns:a16="http://schemas.microsoft.com/office/drawing/2014/main" id="{E0008A1F-5974-69B8-ED91-5BDAB8572CDF}"/>
              </a:ext>
            </a:extLst>
          </p:cNvPr>
          <p:cNvGraphicFramePr>
            <a:graphicFrameLocks noGrp="1"/>
          </p:cNvGraphicFramePr>
          <p:nvPr>
            <p:extLst>
              <p:ext uri="{D42A27DB-BD31-4B8C-83A1-F6EECF244321}">
                <p14:modId xmlns:p14="http://schemas.microsoft.com/office/powerpoint/2010/main" val="1777381724"/>
              </p:ext>
            </p:extLst>
          </p:nvPr>
        </p:nvGraphicFramePr>
        <p:xfrm>
          <a:off x="195977" y="1010959"/>
          <a:ext cx="11532187" cy="1585598"/>
        </p:xfrm>
        <a:graphic>
          <a:graphicData uri="http://schemas.openxmlformats.org/drawingml/2006/table">
            <a:tbl>
              <a:tblPr firstRow="1" firstCol="1" bandRow="1">
                <a:tableStyleId>{5C22544A-7EE6-4342-B048-85BDC9FD1C3A}</a:tableStyleId>
              </a:tblPr>
              <a:tblGrid>
                <a:gridCol w="1390048">
                  <a:extLst>
                    <a:ext uri="{9D8B030D-6E8A-4147-A177-3AD203B41FA5}">
                      <a16:colId xmlns:a16="http://schemas.microsoft.com/office/drawing/2014/main" val="1011870515"/>
                    </a:ext>
                  </a:extLst>
                </a:gridCol>
                <a:gridCol w="1445989">
                  <a:extLst>
                    <a:ext uri="{9D8B030D-6E8A-4147-A177-3AD203B41FA5}">
                      <a16:colId xmlns:a16="http://schemas.microsoft.com/office/drawing/2014/main" val="3857896452"/>
                    </a:ext>
                  </a:extLst>
                </a:gridCol>
                <a:gridCol w="869615">
                  <a:extLst>
                    <a:ext uri="{9D8B030D-6E8A-4147-A177-3AD203B41FA5}">
                      <a16:colId xmlns:a16="http://schemas.microsoft.com/office/drawing/2014/main" val="4241797956"/>
                    </a:ext>
                  </a:extLst>
                </a:gridCol>
                <a:gridCol w="869615">
                  <a:extLst>
                    <a:ext uri="{9D8B030D-6E8A-4147-A177-3AD203B41FA5}">
                      <a16:colId xmlns:a16="http://schemas.microsoft.com/office/drawing/2014/main" val="2525764034"/>
                    </a:ext>
                  </a:extLst>
                </a:gridCol>
                <a:gridCol w="869615">
                  <a:extLst>
                    <a:ext uri="{9D8B030D-6E8A-4147-A177-3AD203B41FA5}">
                      <a16:colId xmlns:a16="http://schemas.microsoft.com/office/drawing/2014/main" val="3920764132"/>
                    </a:ext>
                  </a:extLst>
                </a:gridCol>
                <a:gridCol w="869615">
                  <a:extLst>
                    <a:ext uri="{9D8B030D-6E8A-4147-A177-3AD203B41FA5}">
                      <a16:colId xmlns:a16="http://schemas.microsoft.com/office/drawing/2014/main" val="1388105162"/>
                    </a:ext>
                  </a:extLst>
                </a:gridCol>
                <a:gridCol w="869615">
                  <a:extLst>
                    <a:ext uri="{9D8B030D-6E8A-4147-A177-3AD203B41FA5}">
                      <a16:colId xmlns:a16="http://schemas.microsoft.com/office/drawing/2014/main" val="1987829900"/>
                    </a:ext>
                  </a:extLst>
                </a:gridCol>
                <a:gridCol w="869615">
                  <a:extLst>
                    <a:ext uri="{9D8B030D-6E8A-4147-A177-3AD203B41FA5}">
                      <a16:colId xmlns:a16="http://schemas.microsoft.com/office/drawing/2014/main" val="541361942"/>
                    </a:ext>
                  </a:extLst>
                </a:gridCol>
                <a:gridCol w="869615">
                  <a:extLst>
                    <a:ext uri="{9D8B030D-6E8A-4147-A177-3AD203B41FA5}">
                      <a16:colId xmlns:a16="http://schemas.microsoft.com/office/drawing/2014/main" val="3180486783"/>
                    </a:ext>
                  </a:extLst>
                </a:gridCol>
                <a:gridCol w="869615">
                  <a:extLst>
                    <a:ext uri="{9D8B030D-6E8A-4147-A177-3AD203B41FA5}">
                      <a16:colId xmlns:a16="http://schemas.microsoft.com/office/drawing/2014/main" val="2013053992"/>
                    </a:ext>
                  </a:extLst>
                </a:gridCol>
                <a:gridCol w="869615">
                  <a:extLst>
                    <a:ext uri="{9D8B030D-6E8A-4147-A177-3AD203B41FA5}">
                      <a16:colId xmlns:a16="http://schemas.microsoft.com/office/drawing/2014/main" val="22417851"/>
                    </a:ext>
                  </a:extLst>
                </a:gridCol>
                <a:gridCol w="869615">
                  <a:extLst>
                    <a:ext uri="{9D8B030D-6E8A-4147-A177-3AD203B41FA5}">
                      <a16:colId xmlns:a16="http://schemas.microsoft.com/office/drawing/2014/main" val="352954687"/>
                    </a:ext>
                  </a:extLst>
                </a:gridCol>
              </a:tblGrid>
              <a:tr h="275781">
                <a:tc gridSpan="12">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CA" sz="1600" dirty="0">
                          <a:solidFill>
                            <a:schemeClr val="bg1"/>
                          </a:solidFill>
                          <a:effectLst/>
                          <a:latin typeface="+mn-lt"/>
                          <a:ea typeface="Calibri" panose="020F0502020204030204" pitchFamily="34" charset="0"/>
                          <a:cs typeface="Calibri" panose="020F0502020204030204" pitchFamily="34" charset="0"/>
                        </a:rPr>
                        <a:t>Mineral Reserves (Marathon Deposit)</a:t>
                      </a:r>
                    </a:p>
                  </a:txBody>
                  <a:tcPr marL="20887" marR="20887" marT="0" marB="0">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394A5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extLst>
                  <a:ext uri="{0D108BD9-81ED-4DB2-BD59-A6C34878D82A}">
                    <a16:rowId xmlns:a16="http://schemas.microsoft.com/office/drawing/2014/main" val="2025446976"/>
                  </a:ext>
                </a:extLst>
              </a:tr>
              <a:tr h="275781">
                <a:tc rowSpan="2">
                  <a:txBody>
                    <a:bodyPr/>
                    <a:lstStyle/>
                    <a:p>
                      <a:pPr algn="l">
                        <a:lnSpc>
                          <a:spcPct val="120000"/>
                        </a:lnSpc>
                      </a:pPr>
                      <a:r>
                        <a:rPr lang="en-CA" sz="1500" b="1" dirty="0">
                          <a:solidFill>
                            <a:srgbClr val="293841"/>
                          </a:solidFill>
                          <a:effectLst/>
                          <a:latin typeface="+mn-lt"/>
                          <a:ea typeface="Times New Roman" panose="02020603050405020304" pitchFamily="18" charset="0"/>
                          <a:cs typeface="Arial" panose="020B0604020202020204" pitchFamily="34" charset="0"/>
                        </a:rPr>
                        <a:t>Classification</a:t>
                      </a:r>
                      <a:endParaRPr lang="en-CA" sz="16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4626A"/>
                      </a:solid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20000"/>
                        </a:lnSpc>
                      </a:pPr>
                      <a:r>
                        <a:rPr lang="en-CA" sz="1600" b="1" kern="1200" dirty="0">
                          <a:solidFill>
                            <a:srgbClr val="293841"/>
                          </a:solidFill>
                          <a:effectLst/>
                          <a:latin typeface="+mn-lt"/>
                          <a:ea typeface="+mn-ea"/>
                          <a:cs typeface="+mn-cs"/>
                        </a:rPr>
                        <a:t>Tonnes</a:t>
                      </a:r>
                    </a:p>
                  </a:txBody>
                  <a:tcPr marL="20887" marR="14400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lnSpc>
                          <a:spcPct val="120000"/>
                        </a:lnSpc>
                      </a:pPr>
                      <a:r>
                        <a:rPr lang="en-CA" sz="1500" b="1" dirty="0">
                          <a:solidFill>
                            <a:srgbClr val="293841"/>
                          </a:solidFill>
                          <a:effectLst/>
                          <a:latin typeface="+mn-lt"/>
                          <a:ea typeface="Times New Roman" panose="02020603050405020304" pitchFamily="18" charset="0"/>
                          <a:cs typeface="Arial" panose="020B0604020202020204" pitchFamily="34" charset="0"/>
                        </a:rPr>
                        <a:t>Pd</a:t>
                      </a:r>
                      <a:endParaRPr lang="en-CA" sz="16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lnSpc>
                          <a:spcPct val="120000"/>
                        </a:lnSpc>
                      </a:pPr>
                      <a:r>
                        <a:rPr lang="en-CA" sz="1500" b="1" dirty="0">
                          <a:solidFill>
                            <a:srgbClr val="293841"/>
                          </a:solidFill>
                          <a:effectLst/>
                          <a:latin typeface="+mn-lt"/>
                          <a:ea typeface="Times New Roman" panose="02020603050405020304" pitchFamily="18" charset="0"/>
                          <a:cs typeface="Arial" panose="020B0604020202020204" pitchFamily="34" charset="0"/>
                        </a:rPr>
                        <a:t>Cu</a:t>
                      </a:r>
                      <a:endParaRPr lang="en-CA" sz="16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lnSpc>
                          <a:spcPct val="120000"/>
                        </a:lnSpc>
                      </a:pPr>
                      <a:r>
                        <a:rPr lang="en-CA" sz="1500" b="1" dirty="0">
                          <a:solidFill>
                            <a:srgbClr val="293841"/>
                          </a:solidFill>
                          <a:effectLst/>
                          <a:latin typeface="+mn-lt"/>
                          <a:ea typeface="Times New Roman" panose="02020603050405020304" pitchFamily="18" charset="0"/>
                          <a:cs typeface="Arial" panose="020B0604020202020204" pitchFamily="34" charset="0"/>
                        </a:rPr>
                        <a:t>Pt</a:t>
                      </a:r>
                      <a:endParaRPr lang="en-CA" sz="16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lnSpc>
                          <a:spcPct val="120000"/>
                        </a:lnSpc>
                      </a:pPr>
                      <a:r>
                        <a:rPr lang="en-CA" sz="1500" b="1" dirty="0">
                          <a:solidFill>
                            <a:srgbClr val="293841"/>
                          </a:solidFill>
                          <a:effectLst/>
                          <a:latin typeface="+mn-lt"/>
                          <a:ea typeface="Times New Roman" panose="02020603050405020304" pitchFamily="18" charset="0"/>
                          <a:cs typeface="Arial" panose="020B0604020202020204" pitchFamily="34" charset="0"/>
                        </a:rPr>
                        <a:t>Au</a:t>
                      </a:r>
                      <a:endParaRPr lang="en-CA" sz="16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lnSpc>
                          <a:spcPct val="120000"/>
                        </a:lnSpc>
                      </a:pPr>
                      <a:r>
                        <a:rPr lang="en-CA" sz="1500" b="1" dirty="0">
                          <a:solidFill>
                            <a:srgbClr val="293841"/>
                          </a:solidFill>
                          <a:effectLst/>
                          <a:latin typeface="+mn-lt"/>
                          <a:ea typeface="Times New Roman" panose="02020603050405020304" pitchFamily="18" charset="0"/>
                          <a:cs typeface="Arial" panose="020B0604020202020204" pitchFamily="34" charset="0"/>
                        </a:rPr>
                        <a:t>Ag</a:t>
                      </a:r>
                      <a:endParaRPr lang="en-CA" sz="16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17450460"/>
                  </a:ext>
                </a:extLst>
              </a:tr>
              <a:tr h="252731">
                <a:tc vMerge="1">
                  <a:txBody>
                    <a:bodyPr/>
                    <a:lstStyle/>
                    <a:p>
                      <a:endParaRPr lang="en-CA"/>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lang="en-CA" sz="1500" b="0" dirty="0">
                          <a:solidFill>
                            <a:srgbClr val="293841"/>
                          </a:solidFill>
                          <a:effectLst/>
                          <a:latin typeface="+mn-lt"/>
                          <a:ea typeface="Times New Roman" panose="02020603050405020304" pitchFamily="18" charset="0"/>
                          <a:cs typeface="Arial" panose="020B0604020202020204" pitchFamily="34" charset="0"/>
                        </a:rPr>
                        <a:t>Mt</a:t>
                      </a:r>
                      <a:endParaRPr lang="en-CA" sz="1600" b="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dirty="0">
                          <a:solidFill>
                            <a:srgbClr val="293841"/>
                          </a:solidFill>
                          <a:effectLst/>
                          <a:latin typeface="+mn-lt"/>
                          <a:ea typeface="Times New Roman" panose="02020603050405020304" pitchFamily="18" charset="0"/>
                          <a:cs typeface="Arial" panose="020B0604020202020204" pitchFamily="34" charset="0"/>
                        </a:rPr>
                        <a:t>g/t</a:t>
                      </a:r>
                      <a:endParaRPr lang="en-CA" sz="1600" b="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dirty="0" err="1">
                          <a:solidFill>
                            <a:srgbClr val="293841"/>
                          </a:solidFill>
                          <a:effectLst/>
                          <a:latin typeface="+mn-lt"/>
                          <a:ea typeface="Times New Roman" panose="02020603050405020304" pitchFamily="18" charset="0"/>
                          <a:cs typeface="Arial" panose="020B0604020202020204" pitchFamily="34" charset="0"/>
                        </a:rPr>
                        <a:t>koz</a:t>
                      </a:r>
                      <a:endParaRPr lang="en-CA" sz="1600" b="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dirty="0">
                          <a:solidFill>
                            <a:srgbClr val="293841"/>
                          </a:solidFill>
                          <a:effectLst/>
                          <a:latin typeface="+mn-lt"/>
                          <a:ea typeface="Times New Roman" panose="02020603050405020304" pitchFamily="18" charset="0"/>
                          <a:cs typeface="Arial" panose="020B0604020202020204" pitchFamily="34" charset="0"/>
                        </a:rPr>
                        <a:t>%</a:t>
                      </a:r>
                      <a:endParaRPr lang="en-CA" sz="1600" b="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dirty="0">
                          <a:solidFill>
                            <a:srgbClr val="293841"/>
                          </a:solidFill>
                          <a:effectLst/>
                          <a:latin typeface="+mn-lt"/>
                          <a:ea typeface="Times New Roman" panose="02020603050405020304" pitchFamily="18" charset="0"/>
                          <a:cs typeface="Arial" panose="020B0604020202020204" pitchFamily="34" charset="0"/>
                        </a:rPr>
                        <a:t>M lb</a:t>
                      </a:r>
                      <a:endParaRPr lang="en-CA" sz="1600" b="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dirty="0">
                          <a:solidFill>
                            <a:srgbClr val="293841"/>
                          </a:solidFill>
                          <a:effectLst/>
                          <a:latin typeface="+mn-lt"/>
                          <a:ea typeface="Times New Roman" panose="02020603050405020304" pitchFamily="18" charset="0"/>
                          <a:cs typeface="Arial" panose="020B0604020202020204" pitchFamily="34" charset="0"/>
                        </a:rPr>
                        <a:t>g/t</a:t>
                      </a:r>
                      <a:endParaRPr lang="en-CA" sz="1600" b="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dirty="0" err="1">
                          <a:solidFill>
                            <a:srgbClr val="293841"/>
                          </a:solidFill>
                          <a:effectLst/>
                          <a:latin typeface="+mn-lt"/>
                          <a:ea typeface="Times New Roman" panose="02020603050405020304" pitchFamily="18" charset="0"/>
                          <a:cs typeface="Arial" panose="020B0604020202020204" pitchFamily="34" charset="0"/>
                        </a:rPr>
                        <a:t>koz</a:t>
                      </a:r>
                      <a:endParaRPr lang="en-CA" sz="1600" b="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dirty="0">
                          <a:solidFill>
                            <a:srgbClr val="293841"/>
                          </a:solidFill>
                          <a:effectLst/>
                          <a:latin typeface="+mn-lt"/>
                          <a:ea typeface="Times New Roman" panose="02020603050405020304" pitchFamily="18" charset="0"/>
                          <a:cs typeface="Arial" panose="020B0604020202020204" pitchFamily="34" charset="0"/>
                        </a:rPr>
                        <a:t>g/t</a:t>
                      </a:r>
                      <a:endParaRPr lang="en-CA" sz="1600" b="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dirty="0" err="1">
                          <a:solidFill>
                            <a:srgbClr val="293841"/>
                          </a:solidFill>
                          <a:effectLst/>
                          <a:latin typeface="+mn-lt"/>
                          <a:ea typeface="Times New Roman" panose="02020603050405020304" pitchFamily="18" charset="0"/>
                          <a:cs typeface="Arial" panose="020B0604020202020204" pitchFamily="34" charset="0"/>
                        </a:rPr>
                        <a:t>koz</a:t>
                      </a:r>
                      <a:endParaRPr lang="en-CA" sz="1600" b="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dirty="0">
                          <a:solidFill>
                            <a:srgbClr val="293841"/>
                          </a:solidFill>
                          <a:effectLst/>
                          <a:latin typeface="+mn-lt"/>
                          <a:ea typeface="Times New Roman" panose="02020603050405020304" pitchFamily="18" charset="0"/>
                          <a:cs typeface="Arial" panose="020B0604020202020204" pitchFamily="34" charset="0"/>
                        </a:rPr>
                        <a:t>g/t</a:t>
                      </a:r>
                      <a:endParaRPr lang="en-CA" sz="1600" b="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dirty="0" err="1">
                          <a:solidFill>
                            <a:srgbClr val="293841"/>
                          </a:solidFill>
                          <a:effectLst/>
                          <a:latin typeface="+mn-lt"/>
                          <a:ea typeface="Times New Roman" panose="02020603050405020304" pitchFamily="18" charset="0"/>
                          <a:cs typeface="Arial" panose="020B0604020202020204" pitchFamily="34" charset="0"/>
                        </a:rPr>
                        <a:t>koz</a:t>
                      </a:r>
                      <a:endParaRPr lang="en-CA" sz="1600" b="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5F8D3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65395912"/>
                  </a:ext>
                </a:extLst>
              </a:tr>
              <a:tr h="252731">
                <a:tc>
                  <a:txBody>
                    <a:bodyPr/>
                    <a:lstStyle/>
                    <a:p>
                      <a:pPr>
                        <a:lnSpc>
                          <a:spcPct val="120000"/>
                        </a:lnSpc>
                      </a:pPr>
                      <a:r>
                        <a:rPr lang="en-CA" sz="1500" b="0" dirty="0">
                          <a:solidFill>
                            <a:srgbClr val="293841"/>
                          </a:solidFill>
                          <a:effectLst/>
                          <a:latin typeface="+mn-lt"/>
                          <a:ea typeface="Times New Roman" panose="02020603050405020304" pitchFamily="18" charset="0"/>
                          <a:cs typeface="Arial" panose="020B0604020202020204" pitchFamily="34" charset="0"/>
                        </a:rPr>
                        <a:t>Proven</a:t>
                      </a:r>
                      <a:endParaRPr lang="en-CA" sz="1600" b="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500" b="0" i="0" u="none" strike="noStrike" dirty="0">
                          <a:solidFill>
                            <a:srgbClr val="293841"/>
                          </a:solidFill>
                          <a:effectLst/>
                          <a:latin typeface="+mn-lt"/>
                        </a:rPr>
                        <a:t>115.5</a:t>
                      </a:r>
                    </a:p>
                  </a:txBody>
                  <a:tcPr marL="6351" marR="6351" marT="6351"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F8D3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a:solidFill>
                            <a:srgbClr val="293841"/>
                          </a:solidFill>
                          <a:effectLst/>
                          <a:latin typeface="+mn-lt"/>
                          <a:ea typeface="Times New Roman" panose="02020603050405020304" pitchFamily="18" charset="0"/>
                          <a:cs typeface="Arial" panose="020B0604020202020204" pitchFamily="34" charset="0"/>
                        </a:rPr>
                        <a:t>0.66</a:t>
                      </a:r>
                      <a:endParaRPr lang="en-CA" sz="160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CA" sz="1500" b="0" i="0" u="none" strike="noStrike">
                          <a:solidFill>
                            <a:srgbClr val="293841"/>
                          </a:solidFill>
                          <a:effectLst/>
                          <a:latin typeface="+mn-lt"/>
                        </a:rPr>
                        <a:t>2,434</a:t>
                      </a:r>
                    </a:p>
                  </a:txBody>
                  <a:tcPr marL="6351" marR="6351" marT="6351"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F8D3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a:solidFill>
                            <a:srgbClr val="293841"/>
                          </a:solidFill>
                          <a:effectLst/>
                          <a:latin typeface="+mn-lt"/>
                          <a:ea typeface="Times New Roman" panose="02020603050405020304" pitchFamily="18" charset="0"/>
                          <a:cs typeface="Arial" panose="020B0604020202020204" pitchFamily="34" charset="0"/>
                        </a:rPr>
                        <a:t>0.22</a:t>
                      </a:r>
                      <a:endParaRPr lang="en-CA" sz="160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CA" sz="1500" b="0" i="0" u="none" strike="noStrike" dirty="0">
                          <a:solidFill>
                            <a:srgbClr val="293841"/>
                          </a:solidFill>
                          <a:effectLst/>
                          <a:latin typeface="+mn-lt"/>
                        </a:rPr>
                        <a:t>549</a:t>
                      </a:r>
                    </a:p>
                  </a:txBody>
                  <a:tcPr marL="6351" marR="6351" marT="6351"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F8D3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a:solidFill>
                            <a:srgbClr val="293841"/>
                          </a:solidFill>
                          <a:effectLst/>
                          <a:latin typeface="+mn-lt"/>
                          <a:ea typeface="Times New Roman" panose="02020603050405020304" pitchFamily="18" charset="0"/>
                          <a:cs typeface="Arial" panose="020B0604020202020204" pitchFamily="34" charset="0"/>
                        </a:rPr>
                        <a:t>0.20</a:t>
                      </a:r>
                      <a:endParaRPr lang="en-CA" sz="160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CA" sz="1500" b="0" i="0" u="none" strike="noStrike">
                          <a:solidFill>
                            <a:srgbClr val="293841"/>
                          </a:solidFill>
                          <a:effectLst/>
                          <a:latin typeface="+mn-lt"/>
                        </a:rPr>
                        <a:t>754</a:t>
                      </a:r>
                    </a:p>
                  </a:txBody>
                  <a:tcPr marL="6351" marR="6351" marT="6351"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F8D3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a:solidFill>
                            <a:srgbClr val="293841"/>
                          </a:solidFill>
                          <a:effectLst/>
                          <a:latin typeface="+mn-lt"/>
                          <a:ea typeface="Times New Roman" panose="02020603050405020304" pitchFamily="18" charset="0"/>
                          <a:cs typeface="Arial" panose="020B0604020202020204" pitchFamily="34" charset="0"/>
                        </a:rPr>
                        <a:t>0.07</a:t>
                      </a:r>
                      <a:endParaRPr lang="en-CA" sz="160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CA" sz="1500" b="0" i="0" u="none" strike="noStrike" dirty="0">
                          <a:solidFill>
                            <a:srgbClr val="293841"/>
                          </a:solidFill>
                          <a:effectLst/>
                          <a:latin typeface="+mn-lt"/>
                        </a:rPr>
                        <a:t>264</a:t>
                      </a:r>
                    </a:p>
                  </a:txBody>
                  <a:tcPr marL="6351" marR="6351" marT="6351"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F8D3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a:solidFill>
                            <a:srgbClr val="293841"/>
                          </a:solidFill>
                          <a:effectLst/>
                          <a:latin typeface="+mn-lt"/>
                          <a:ea typeface="Times New Roman" panose="02020603050405020304" pitchFamily="18" charset="0"/>
                          <a:cs typeface="Arial" panose="020B0604020202020204" pitchFamily="34" charset="0"/>
                        </a:rPr>
                        <a:t>1.7</a:t>
                      </a:r>
                      <a:endParaRPr lang="en-CA" sz="160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CA" sz="1500" b="0" i="0" u="none" strike="noStrike" dirty="0">
                          <a:solidFill>
                            <a:srgbClr val="293841"/>
                          </a:solidFill>
                          <a:effectLst/>
                          <a:latin typeface="+mn-lt"/>
                        </a:rPr>
                        <a:t>6,242</a:t>
                      </a:r>
                    </a:p>
                  </a:txBody>
                  <a:tcPr marL="6351" marR="6351" marT="635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F8D3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9934306"/>
                  </a:ext>
                </a:extLst>
              </a:tr>
              <a:tr h="252731">
                <a:tc>
                  <a:txBody>
                    <a:bodyPr/>
                    <a:lstStyle/>
                    <a:p>
                      <a:pPr>
                        <a:lnSpc>
                          <a:spcPct val="120000"/>
                        </a:lnSpc>
                      </a:pPr>
                      <a:r>
                        <a:rPr lang="en-CA" sz="1500" b="0" dirty="0">
                          <a:solidFill>
                            <a:srgbClr val="293841"/>
                          </a:solidFill>
                          <a:effectLst/>
                          <a:latin typeface="+mn-lt"/>
                          <a:ea typeface="Times New Roman" panose="02020603050405020304" pitchFamily="18" charset="0"/>
                          <a:cs typeface="Arial" panose="020B0604020202020204" pitchFamily="34" charset="0"/>
                        </a:rPr>
                        <a:t>Probable</a:t>
                      </a:r>
                      <a:endParaRPr lang="en-CA" sz="1600" b="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500" b="0" i="0" u="none" strike="noStrike" dirty="0">
                          <a:solidFill>
                            <a:srgbClr val="293841"/>
                          </a:solidFill>
                          <a:effectLst/>
                          <a:latin typeface="+mn-lt"/>
                        </a:rPr>
                        <a:t>12.7</a:t>
                      </a:r>
                    </a:p>
                  </a:txBody>
                  <a:tcPr marL="6351" marR="6351" marT="6351"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dirty="0">
                          <a:solidFill>
                            <a:srgbClr val="293841"/>
                          </a:solidFill>
                          <a:effectLst/>
                          <a:latin typeface="+mn-lt"/>
                          <a:ea typeface="Times New Roman" panose="02020603050405020304" pitchFamily="18" charset="0"/>
                          <a:cs typeface="Arial" panose="020B0604020202020204" pitchFamily="34" charset="0"/>
                        </a:rPr>
                        <a:t>0.47</a:t>
                      </a:r>
                      <a:endParaRPr lang="en-CA" sz="16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CA" sz="1500" b="0" i="0" u="none" strike="noStrike" dirty="0">
                          <a:solidFill>
                            <a:srgbClr val="293841"/>
                          </a:solidFill>
                          <a:effectLst/>
                          <a:latin typeface="+mn-lt"/>
                        </a:rPr>
                        <a:t>193</a:t>
                      </a:r>
                    </a:p>
                  </a:txBody>
                  <a:tcPr marL="6351" marR="6351" marT="6351"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dirty="0">
                          <a:solidFill>
                            <a:srgbClr val="293841"/>
                          </a:solidFill>
                          <a:effectLst/>
                          <a:latin typeface="+mn-lt"/>
                          <a:ea typeface="Times New Roman" panose="02020603050405020304" pitchFamily="18" charset="0"/>
                          <a:cs typeface="Arial" panose="020B0604020202020204" pitchFamily="34" charset="0"/>
                        </a:rPr>
                        <a:t>0.20</a:t>
                      </a:r>
                      <a:endParaRPr lang="en-CA" sz="16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CA" sz="1500" b="0" i="0" u="none" strike="noStrike" dirty="0">
                          <a:solidFill>
                            <a:srgbClr val="293841"/>
                          </a:solidFill>
                          <a:effectLst/>
                          <a:latin typeface="+mn-lt"/>
                        </a:rPr>
                        <a:t>56</a:t>
                      </a:r>
                    </a:p>
                  </a:txBody>
                  <a:tcPr marL="6351" marR="6351" marT="6351"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dirty="0">
                          <a:solidFill>
                            <a:srgbClr val="293841"/>
                          </a:solidFill>
                          <a:effectLst/>
                          <a:latin typeface="+mn-lt"/>
                          <a:ea typeface="Times New Roman" panose="02020603050405020304" pitchFamily="18" charset="0"/>
                          <a:cs typeface="Arial" panose="020B0604020202020204" pitchFamily="34" charset="0"/>
                        </a:rPr>
                        <a:t>0.15</a:t>
                      </a:r>
                      <a:endParaRPr lang="en-CA" sz="16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CA" sz="1500" b="0" i="0" u="none" strike="noStrike" dirty="0">
                          <a:solidFill>
                            <a:srgbClr val="293841"/>
                          </a:solidFill>
                          <a:effectLst/>
                          <a:latin typeface="+mn-lt"/>
                        </a:rPr>
                        <a:t>61</a:t>
                      </a:r>
                    </a:p>
                  </a:txBody>
                  <a:tcPr marL="6351" marR="6351" marT="6351"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dirty="0">
                          <a:solidFill>
                            <a:srgbClr val="293841"/>
                          </a:solidFill>
                          <a:effectLst/>
                          <a:latin typeface="+mn-lt"/>
                          <a:ea typeface="Times New Roman" panose="02020603050405020304" pitchFamily="18" charset="0"/>
                          <a:cs typeface="Arial" panose="020B0604020202020204" pitchFamily="34" charset="0"/>
                        </a:rPr>
                        <a:t>0.06</a:t>
                      </a:r>
                      <a:endParaRPr lang="en-CA" sz="16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CA" sz="1500" b="0" i="0" u="none" strike="noStrike" dirty="0">
                          <a:solidFill>
                            <a:srgbClr val="293841"/>
                          </a:solidFill>
                          <a:effectLst/>
                          <a:latin typeface="+mn-lt"/>
                        </a:rPr>
                        <a:t>26</a:t>
                      </a:r>
                    </a:p>
                  </a:txBody>
                  <a:tcPr marL="6351" marR="6351" marT="6351"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dirty="0">
                          <a:solidFill>
                            <a:srgbClr val="293841"/>
                          </a:solidFill>
                          <a:effectLst/>
                          <a:latin typeface="+mn-lt"/>
                          <a:ea typeface="Times New Roman" panose="02020603050405020304" pitchFamily="18" charset="0"/>
                          <a:cs typeface="Arial" panose="020B0604020202020204" pitchFamily="34" charset="0"/>
                        </a:rPr>
                        <a:t>1.6</a:t>
                      </a:r>
                      <a:endParaRPr lang="en-CA" sz="16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CA" sz="1500" b="0" i="0" u="none" strike="noStrike" dirty="0">
                          <a:solidFill>
                            <a:srgbClr val="293841"/>
                          </a:solidFill>
                          <a:effectLst/>
                          <a:latin typeface="+mn-lt"/>
                        </a:rPr>
                        <a:t>635</a:t>
                      </a:r>
                    </a:p>
                  </a:txBody>
                  <a:tcPr marL="6351" marR="6351" marT="635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97456770"/>
                  </a:ext>
                </a:extLst>
              </a:tr>
              <a:tr h="252731">
                <a:tc>
                  <a:txBody>
                    <a:bodyPr/>
                    <a:lstStyle/>
                    <a:p>
                      <a:pPr>
                        <a:lnSpc>
                          <a:spcPct val="120000"/>
                        </a:lnSpc>
                      </a:pPr>
                      <a:r>
                        <a:rPr lang="en-CA" sz="1500" b="0">
                          <a:solidFill>
                            <a:srgbClr val="293841"/>
                          </a:solidFill>
                          <a:effectLst/>
                          <a:latin typeface="+mn-lt"/>
                          <a:ea typeface="Times New Roman" panose="02020603050405020304" pitchFamily="18" charset="0"/>
                          <a:cs typeface="Arial" panose="020B0604020202020204" pitchFamily="34" charset="0"/>
                        </a:rPr>
                        <a:t>Total P&amp;P</a:t>
                      </a:r>
                      <a:endParaRPr lang="en-CA" sz="1600" b="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500" b="1" i="0" u="none" strike="noStrike">
                          <a:solidFill>
                            <a:srgbClr val="293841"/>
                          </a:solidFill>
                          <a:effectLst/>
                          <a:latin typeface="+mn-lt"/>
                        </a:rPr>
                        <a:t>128.3</a:t>
                      </a:r>
                    </a:p>
                  </a:txBody>
                  <a:tcPr marL="6351" marR="6351" marT="6351"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1" dirty="0">
                          <a:solidFill>
                            <a:srgbClr val="293841"/>
                          </a:solidFill>
                          <a:effectLst/>
                          <a:latin typeface="+mn-lt"/>
                          <a:ea typeface="Times New Roman" panose="02020603050405020304" pitchFamily="18" charset="0"/>
                          <a:cs typeface="Arial" panose="020B0604020202020204" pitchFamily="34" charset="0"/>
                        </a:rPr>
                        <a:t>0.64</a:t>
                      </a:r>
                      <a:endParaRPr lang="en-CA" sz="16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CA" sz="1500" b="1" i="0" u="none" strike="noStrike" dirty="0">
                          <a:solidFill>
                            <a:srgbClr val="293841"/>
                          </a:solidFill>
                          <a:effectLst/>
                          <a:latin typeface="+mn-lt"/>
                        </a:rPr>
                        <a:t>2,627</a:t>
                      </a:r>
                    </a:p>
                  </a:txBody>
                  <a:tcPr marL="6351" marR="6351" marT="6351"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1" dirty="0">
                          <a:solidFill>
                            <a:srgbClr val="293841"/>
                          </a:solidFill>
                          <a:effectLst/>
                          <a:latin typeface="+mn-lt"/>
                          <a:ea typeface="Times New Roman" panose="02020603050405020304" pitchFamily="18" charset="0"/>
                          <a:cs typeface="Arial" panose="020B0604020202020204" pitchFamily="34" charset="0"/>
                        </a:rPr>
                        <a:t>0.21</a:t>
                      </a:r>
                      <a:endParaRPr lang="en-CA" sz="1600" b="1"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CA" sz="1500" b="1" i="0" u="none" strike="noStrike" dirty="0">
                          <a:solidFill>
                            <a:srgbClr val="293841"/>
                          </a:solidFill>
                          <a:effectLst/>
                          <a:latin typeface="+mn-lt"/>
                        </a:rPr>
                        <a:t>605</a:t>
                      </a:r>
                    </a:p>
                  </a:txBody>
                  <a:tcPr marL="6351" marR="6351" marT="6351"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1" dirty="0">
                          <a:solidFill>
                            <a:srgbClr val="293841"/>
                          </a:solidFill>
                          <a:effectLst/>
                          <a:latin typeface="+mn-lt"/>
                          <a:ea typeface="Times New Roman" panose="02020603050405020304" pitchFamily="18" charset="0"/>
                          <a:cs typeface="Arial" panose="020B0604020202020204" pitchFamily="34" charset="0"/>
                        </a:rPr>
                        <a:t>0.20</a:t>
                      </a:r>
                      <a:endParaRPr lang="en-CA" sz="1600" b="1"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CA" sz="1500" b="1" i="0" u="none" strike="noStrike" dirty="0">
                          <a:solidFill>
                            <a:srgbClr val="293841"/>
                          </a:solidFill>
                          <a:effectLst/>
                          <a:latin typeface="+mn-lt"/>
                        </a:rPr>
                        <a:t>815</a:t>
                      </a:r>
                    </a:p>
                  </a:txBody>
                  <a:tcPr marL="6351" marR="6351" marT="6351"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1">
                          <a:solidFill>
                            <a:srgbClr val="293841"/>
                          </a:solidFill>
                          <a:effectLst/>
                          <a:latin typeface="+mn-lt"/>
                          <a:ea typeface="Times New Roman" panose="02020603050405020304" pitchFamily="18" charset="0"/>
                          <a:cs typeface="Arial" panose="020B0604020202020204" pitchFamily="34" charset="0"/>
                        </a:rPr>
                        <a:t>0.07</a:t>
                      </a:r>
                      <a:endParaRPr lang="en-CA" sz="1600" b="1">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CA" sz="1500" b="1" i="0" u="none" strike="noStrike" dirty="0">
                          <a:solidFill>
                            <a:srgbClr val="293841"/>
                          </a:solidFill>
                          <a:effectLst/>
                          <a:latin typeface="+mn-lt"/>
                        </a:rPr>
                        <a:t>291</a:t>
                      </a:r>
                    </a:p>
                  </a:txBody>
                  <a:tcPr marL="6351" marR="6351" marT="6351"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1" dirty="0">
                          <a:solidFill>
                            <a:srgbClr val="293841"/>
                          </a:solidFill>
                          <a:effectLst/>
                          <a:latin typeface="+mn-lt"/>
                          <a:ea typeface="Times New Roman" panose="02020603050405020304" pitchFamily="18" charset="0"/>
                          <a:cs typeface="Arial" panose="020B0604020202020204" pitchFamily="34" charset="0"/>
                        </a:rPr>
                        <a:t>1.7</a:t>
                      </a:r>
                      <a:endParaRPr lang="en-CA" sz="1600" b="1"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CA" sz="1500" b="1" i="0" u="none" strike="noStrike" dirty="0">
                          <a:solidFill>
                            <a:srgbClr val="293841"/>
                          </a:solidFill>
                          <a:effectLst/>
                          <a:latin typeface="+mn-lt"/>
                        </a:rPr>
                        <a:t>6,877</a:t>
                      </a:r>
                    </a:p>
                  </a:txBody>
                  <a:tcPr marL="6351" marR="6351" marT="635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4527533"/>
                  </a:ext>
                </a:extLst>
              </a:tr>
            </a:tbl>
          </a:graphicData>
        </a:graphic>
      </p:graphicFrame>
      <p:graphicFrame>
        <p:nvGraphicFramePr>
          <p:cNvPr id="7" name="Table 6">
            <a:extLst>
              <a:ext uri="{FF2B5EF4-FFF2-40B4-BE49-F238E27FC236}">
                <a16:creationId xmlns:a16="http://schemas.microsoft.com/office/drawing/2014/main" id="{3B08DFA8-59D9-47E7-5E61-267FF9E3812A}"/>
              </a:ext>
            </a:extLst>
          </p:cNvPr>
          <p:cNvGraphicFramePr>
            <a:graphicFrameLocks noGrp="1"/>
          </p:cNvGraphicFramePr>
          <p:nvPr>
            <p:extLst>
              <p:ext uri="{D42A27DB-BD31-4B8C-83A1-F6EECF244321}">
                <p14:modId xmlns:p14="http://schemas.microsoft.com/office/powerpoint/2010/main" val="3562327150"/>
              </p:ext>
            </p:extLst>
          </p:nvPr>
        </p:nvGraphicFramePr>
        <p:xfrm>
          <a:off x="128602" y="5317830"/>
          <a:ext cx="11532177" cy="800100"/>
        </p:xfrm>
        <a:graphic>
          <a:graphicData uri="http://schemas.openxmlformats.org/drawingml/2006/table">
            <a:tbl>
              <a:tblPr firstRow="1" firstCol="1" bandRow="1">
                <a:tableStyleId>{5C22544A-7EE6-4342-B048-85BDC9FD1C3A}</a:tableStyleId>
              </a:tblPr>
              <a:tblGrid>
                <a:gridCol w="11532177">
                  <a:extLst>
                    <a:ext uri="{9D8B030D-6E8A-4147-A177-3AD203B41FA5}">
                      <a16:colId xmlns:a16="http://schemas.microsoft.com/office/drawing/2014/main" val="1011870515"/>
                    </a:ext>
                  </a:extLst>
                </a:gridCol>
              </a:tblGrid>
              <a:tr h="167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solidFill>
                            <a:schemeClr val="bg1"/>
                          </a:solidFill>
                          <a:effectLst/>
                          <a:latin typeface="+mn-lt"/>
                          <a:ea typeface="Calibri" panose="020F0502020204030204" pitchFamily="34" charset="0"/>
                          <a:cs typeface="Calibri"/>
                        </a:rPr>
                        <a:t>Slide Notes</a:t>
                      </a:r>
                    </a:p>
                  </a:txBody>
                  <a:tcPr marL="20887" marR="20887" marT="0" marB="0">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394A52"/>
                    </a:solidFill>
                  </a:tcPr>
                </a:tc>
                <a:extLst>
                  <a:ext uri="{0D108BD9-81ED-4DB2-BD59-A6C34878D82A}">
                    <a16:rowId xmlns:a16="http://schemas.microsoft.com/office/drawing/2014/main" val="2025446976"/>
                  </a:ext>
                </a:extLst>
              </a:tr>
              <a:tr h="632460">
                <a:tc>
                  <a:txBody>
                    <a:bodyPr/>
                    <a:lstStyle/>
                    <a:p>
                      <a:pPr marL="0" marR="71755" lvl="0" indent="0" algn="l" rtl="0" eaLnBrk="1" fontAlgn="auto" latinLnBrk="0" hangingPunct="1">
                        <a:lnSpc>
                          <a:spcPct val="100000"/>
                        </a:lnSpc>
                        <a:spcBef>
                          <a:spcPts val="0"/>
                        </a:spcBef>
                        <a:spcAft>
                          <a:spcPts val="0"/>
                        </a:spcAft>
                        <a:buClrTx/>
                        <a:buSzTx/>
                        <a:buFontTx/>
                        <a:buNone/>
                      </a:pPr>
                      <a:endParaRPr lang="en-US" sz="800" b="0" i="1" u="none" strike="noStrike" dirty="0">
                        <a:solidFill>
                          <a:schemeClr val="tx1"/>
                        </a:solidFill>
                        <a:effectLst/>
                        <a:latin typeface="+mn-lt"/>
                        <a:cs typeface="Arial"/>
                      </a:endParaRPr>
                    </a:p>
                    <a:p>
                      <a:pPr marL="0" marR="71755" lvl="0" indent="0" algn="l" rtl="0" eaLnBrk="1" fontAlgn="auto" latinLnBrk="0" hangingPunct="1">
                        <a:lnSpc>
                          <a:spcPct val="100000"/>
                        </a:lnSpc>
                        <a:spcBef>
                          <a:spcPts val="0"/>
                        </a:spcBef>
                        <a:spcAft>
                          <a:spcPts val="0"/>
                        </a:spcAft>
                        <a:buClrTx/>
                        <a:buSzTx/>
                        <a:buFontTx/>
                        <a:buNone/>
                      </a:pPr>
                      <a:r>
                        <a:rPr lang="en-US" sz="1100" b="0" i="1" u="none" strike="noStrike" dirty="0">
                          <a:solidFill>
                            <a:srgbClr val="293841"/>
                          </a:solidFill>
                          <a:effectLst/>
                          <a:latin typeface="+mn-lt"/>
                          <a:cs typeface="Arial"/>
                        </a:rPr>
                        <a:t>Mineral Res</a:t>
                      </a:r>
                      <a:r>
                        <a:rPr lang="en-US" sz="1100" b="0" i="1" u="none" strike="noStrike" kern="1200" dirty="0">
                          <a:solidFill>
                            <a:srgbClr val="293841"/>
                          </a:solidFill>
                          <a:effectLst/>
                          <a:latin typeface="+mn-lt"/>
                          <a:ea typeface="+mn-ea"/>
                          <a:cs typeface="Arial"/>
                        </a:rPr>
                        <a:t>ources are inclusive of Mineral Reserves. The above Mineral Resources and Reserves are based on the 2025 Feasibility Study Report Update issued on March 28, 2025 with an effective date of November 1, 2024. The report is filed under the Company’s profile on </a:t>
                      </a:r>
                      <a:r>
                        <a:rPr lang="en-US" sz="1100" b="0" i="1" u="none" strike="noStrike" kern="1200" dirty="0">
                          <a:solidFill>
                            <a:srgbClr val="293841"/>
                          </a:solidFill>
                          <a:effectLst/>
                          <a:latin typeface="+mn-lt"/>
                          <a:ea typeface="+mn-ea"/>
                          <a:cs typeface="Arial"/>
                          <a:hlinkClick r:id="rId2">
                            <a:extLst>
                              <a:ext uri="{A12FA001-AC4F-418D-AE19-62706E023703}">
                                <ahyp:hlinkClr xmlns:ahyp="http://schemas.microsoft.com/office/drawing/2018/hyperlinkcolor" val="tx"/>
                              </a:ext>
                            </a:extLst>
                          </a:hlinkClick>
                        </a:rPr>
                        <a:t>www.sedarplus.ca </a:t>
                      </a:r>
                      <a:r>
                        <a:rPr lang="en-US" sz="1100" b="0" i="1" u="none" strike="noStrike" kern="1200" dirty="0">
                          <a:solidFill>
                            <a:srgbClr val="293841"/>
                          </a:solidFill>
                          <a:effectLst/>
                          <a:latin typeface="+mn-lt"/>
                          <a:ea typeface="+mn-ea"/>
                          <a:cs typeface="Arial"/>
                        </a:rPr>
                        <a:t>or on the Company’s website at </a:t>
                      </a:r>
                      <a:r>
                        <a:rPr lang="en-US" sz="1100" b="0" i="1" u="none" strike="noStrike" kern="1200" dirty="0">
                          <a:solidFill>
                            <a:srgbClr val="293841"/>
                          </a:solidFill>
                          <a:effectLst/>
                          <a:latin typeface="+mn-lt"/>
                          <a:ea typeface="+mn-ea"/>
                          <a:cs typeface="Arial"/>
                          <a:hlinkClick r:id="rId3">
                            <a:extLst>
                              <a:ext uri="{A12FA001-AC4F-418D-AE19-62706E023703}">
                                <ahyp:hlinkClr xmlns:ahyp="http://schemas.microsoft.com/office/drawing/2018/hyperlinkcolor" val="tx"/>
                              </a:ext>
                            </a:extLst>
                          </a:hlinkClick>
                        </a:rPr>
                        <a:t>https://genmining.com/projects/feasibility-study</a:t>
                      </a:r>
                      <a:r>
                        <a:rPr lang="en-US" sz="1100" b="0" i="1" u="none" strike="noStrike" kern="1200" dirty="0">
                          <a:solidFill>
                            <a:srgbClr val="293841"/>
                          </a:solidFill>
                          <a:effectLst/>
                          <a:latin typeface="+mn-lt"/>
                          <a:ea typeface="+mn-ea"/>
                          <a:cs typeface="Arial"/>
                        </a:rPr>
                        <a:t>. See the accompanying n</a:t>
                      </a:r>
                      <a:r>
                        <a:rPr lang="en-US" sz="1100" b="0" i="1" u="none" strike="noStrike" dirty="0">
                          <a:solidFill>
                            <a:srgbClr val="293841"/>
                          </a:solidFill>
                          <a:effectLst/>
                          <a:latin typeface="+mn-lt"/>
                          <a:cs typeface="Arial"/>
                        </a:rPr>
                        <a:t>otes on the subsequent slide</a:t>
                      </a:r>
                      <a:endParaRPr lang="en-CA" sz="1100" b="1" i="1" u="none" strike="noStrike" dirty="0">
                        <a:solidFill>
                          <a:srgbClr val="293841"/>
                        </a:solidFill>
                        <a:effectLst/>
                        <a:latin typeface="+mn-lt"/>
                        <a:cs typeface="Arial"/>
                      </a:endParaRPr>
                    </a:p>
                  </a:txBody>
                  <a:tcPr marL="108000" marR="7620" marT="7620" marB="0">
                    <a:lnT w="12700" cap="flat" cmpd="sng" algn="ctr">
                      <a:solidFill>
                        <a:srgbClr val="54626A"/>
                      </a:solidFill>
                      <a:prstDash val="solid"/>
                      <a:round/>
                      <a:headEnd type="none" w="med" len="med"/>
                      <a:tailEnd type="none" w="med" len="med"/>
                    </a:lnT>
                    <a:noFill/>
                  </a:tcPr>
                </a:tc>
                <a:extLst>
                  <a:ext uri="{0D108BD9-81ED-4DB2-BD59-A6C34878D82A}">
                    <a16:rowId xmlns:a16="http://schemas.microsoft.com/office/drawing/2014/main" val="1950246331"/>
                  </a:ext>
                </a:extLst>
              </a:tr>
            </a:tbl>
          </a:graphicData>
        </a:graphic>
      </p:graphicFrame>
      <p:graphicFrame>
        <p:nvGraphicFramePr>
          <p:cNvPr id="8" name="Table 7">
            <a:extLst>
              <a:ext uri="{FF2B5EF4-FFF2-40B4-BE49-F238E27FC236}">
                <a16:creationId xmlns:a16="http://schemas.microsoft.com/office/drawing/2014/main" id="{D6222F0A-A2A1-2ED3-9371-C28E9F25A5A0}"/>
              </a:ext>
            </a:extLst>
          </p:cNvPr>
          <p:cNvGraphicFramePr>
            <a:graphicFrameLocks noGrp="1"/>
          </p:cNvGraphicFramePr>
          <p:nvPr>
            <p:extLst>
              <p:ext uri="{D42A27DB-BD31-4B8C-83A1-F6EECF244321}">
                <p14:modId xmlns:p14="http://schemas.microsoft.com/office/powerpoint/2010/main" val="3537748063"/>
              </p:ext>
            </p:extLst>
          </p:nvPr>
        </p:nvGraphicFramePr>
        <p:xfrm>
          <a:off x="224856" y="2725742"/>
          <a:ext cx="11532187" cy="1904470"/>
        </p:xfrm>
        <a:graphic>
          <a:graphicData uri="http://schemas.openxmlformats.org/drawingml/2006/table">
            <a:tbl>
              <a:tblPr firstRow="1" firstCol="1" bandRow="1">
                <a:tableStyleId>{5C22544A-7EE6-4342-B048-85BDC9FD1C3A}</a:tableStyleId>
              </a:tblPr>
              <a:tblGrid>
                <a:gridCol w="1390048">
                  <a:extLst>
                    <a:ext uri="{9D8B030D-6E8A-4147-A177-3AD203B41FA5}">
                      <a16:colId xmlns:a16="http://schemas.microsoft.com/office/drawing/2014/main" val="1011870515"/>
                    </a:ext>
                  </a:extLst>
                </a:gridCol>
                <a:gridCol w="1445989">
                  <a:extLst>
                    <a:ext uri="{9D8B030D-6E8A-4147-A177-3AD203B41FA5}">
                      <a16:colId xmlns:a16="http://schemas.microsoft.com/office/drawing/2014/main" val="3857896452"/>
                    </a:ext>
                  </a:extLst>
                </a:gridCol>
                <a:gridCol w="869615">
                  <a:extLst>
                    <a:ext uri="{9D8B030D-6E8A-4147-A177-3AD203B41FA5}">
                      <a16:colId xmlns:a16="http://schemas.microsoft.com/office/drawing/2014/main" val="4241797956"/>
                    </a:ext>
                  </a:extLst>
                </a:gridCol>
                <a:gridCol w="869615">
                  <a:extLst>
                    <a:ext uri="{9D8B030D-6E8A-4147-A177-3AD203B41FA5}">
                      <a16:colId xmlns:a16="http://schemas.microsoft.com/office/drawing/2014/main" val="2525764034"/>
                    </a:ext>
                  </a:extLst>
                </a:gridCol>
                <a:gridCol w="869615">
                  <a:extLst>
                    <a:ext uri="{9D8B030D-6E8A-4147-A177-3AD203B41FA5}">
                      <a16:colId xmlns:a16="http://schemas.microsoft.com/office/drawing/2014/main" val="3920764132"/>
                    </a:ext>
                  </a:extLst>
                </a:gridCol>
                <a:gridCol w="869615">
                  <a:extLst>
                    <a:ext uri="{9D8B030D-6E8A-4147-A177-3AD203B41FA5}">
                      <a16:colId xmlns:a16="http://schemas.microsoft.com/office/drawing/2014/main" val="1388105162"/>
                    </a:ext>
                  </a:extLst>
                </a:gridCol>
                <a:gridCol w="869615">
                  <a:extLst>
                    <a:ext uri="{9D8B030D-6E8A-4147-A177-3AD203B41FA5}">
                      <a16:colId xmlns:a16="http://schemas.microsoft.com/office/drawing/2014/main" val="1987829900"/>
                    </a:ext>
                  </a:extLst>
                </a:gridCol>
                <a:gridCol w="869615">
                  <a:extLst>
                    <a:ext uri="{9D8B030D-6E8A-4147-A177-3AD203B41FA5}">
                      <a16:colId xmlns:a16="http://schemas.microsoft.com/office/drawing/2014/main" val="541361942"/>
                    </a:ext>
                  </a:extLst>
                </a:gridCol>
                <a:gridCol w="869615">
                  <a:extLst>
                    <a:ext uri="{9D8B030D-6E8A-4147-A177-3AD203B41FA5}">
                      <a16:colId xmlns:a16="http://schemas.microsoft.com/office/drawing/2014/main" val="3180486783"/>
                    </a:ext>
                  </a:extLst>
                </a:gridCol>
                <a:gridCol w="869615">
                  <a:extLst>
                    <a:ext uri="{9D8B030D-6E8A-4147-A177-3AD203B41FA5}">
                      <a16:colId xmlns:a16="http://schemas.microsoft.com/office/drawing/2014/main" val="2013053992"/>
                    </a:ext>
                  </a:extLst>
                </a:gridCol>
                <a:gridCol w="869615">
                  <a:extLst>
                    <a:ext uri="{9D8B030D-6E8A-4147-A177-3AD203B41FA5}">
                      <a16:colId xmlns:a16="http://schemas.microsoft.com/office/drawing/2014/main" val="22417851"/>
                    </a:ext>
                  </a:extLst>
                </a:gridCol>
                <a:gridCol w="869615">
                  <a:extLst>
                    <a:ext uri="{9D8B030D-6E8A-4147-A177-3AD203B41FA5}">
                      <a16:colId xmlns:a16="http://schemas.microsoft.com/office/drawing/2014/main" val="352954687"/>
                    </a:ext>
                  </a:extLst>
                </a:gridCol>
              </a:tblGrid>
              <a:tr h="304375">
                <a:tc gridSpan="12">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CA" sz="1600" dirty="0">
                          <a:solidFill>
                            <a:schemeClr val="bg1"/>
                          </a:solidFill>
                          <a:effectLst/>
                          <a:latin typeface="+mn-lt"/>
                          <a:ea typeface="Calibri" panose="020F0502020204030204" pitchFamily="34" charset="0"/>
                          <a:cs typeface="Calibri" panose="020F0502020204030204" pitchFamily="34" charset="0"/>
                        </a:rPr>
                        <a:t>Mineral Resources (Total Site including Marathon Deposit + Geordie and Sally) </a:t>
                      </a:r>
                    </a:p>
                  </a:txBody>
                  <a:tcPr marL="20887" marR="20887" marT="0" marB="0">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394A5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tc hMerge="1">
                  <a:txBody>
                    <a:bodyPr/>
                    <a:lstStyle/>
                    <a:p>
                      <a:pPr algn="r">
                        <a:lnSpc>
                          <a:spcPct val="120000"/>
                        </a:lnSpc>
                      </a:pPr>
                      <a:endParaRPr lang="en-CA" sz="1600">
                        <a:solidFill>
                          <a:schemeClr val="bg1"/>
                        </a:solidFill>
                        <a:effectLst/>
                        <a:latin typeface="+mn-lt"/>
                        <a:ea typeface="Calibri" panose="020F0502020204030204" pitchFamily="34" charset="0"/>
                        <a:cs typeface="Calibri" panose="020F0502020204030204" pitchFamily="34" charset="0"/>
                      </a:endParaRPr>
                    </a:p>
                  </a:txBody>
                  <a:tcPr marL="20886" marR="20886" marT="0" marB="0">
                    <a:lnL w="3175" cap="flat" cmpd="sng" algn="ctr">
                      <a:solidFill>
                        <a:srgbClr val="5F8D32"/>
                      </a:solidFill>
                      <a:prstDash val="solid"/>
                      <a:round/>
                      <a:headEnd type="none" w="med" len="med"/>
                      <a:tailEnd type="none" w="med" len="med"/>
                    </a:lnL>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5F8D32"/>
                    </a:solidFill>
                  </a:tcPr>
                </a:tc>
                <a:extLst>
                  <a:ext uri="{0D108BD9-81ED-4DB2-BD59-A6C34878D82A}">
                    <a16:rowId xmlns:a16="http://schemas.microsoft.com/office/drawing/2014/main" val="2025446976"/>
                  </a:ext>
                </a:extLst>
              </a:tr>
              <a:tr h="304375">
                <a:tc rowSpan="2">
                  <a:txBody>
                    <a:bodyPr/>
                    <a:lstStyle/>
                    <a:p>
                      <a:pPr algn="l">
                        <a:lnSpc>
                          <a:spcPct val="120000"/>
                        </a:lnSpc>
                      </a:pPr>
                      <a:r>
                        <a:rPr lang="en-CA" sz="1500" b="1" dirty="0">
                          <a:solidFill>
                            <a:srgbClr val="293841"/>
                          </a:solidFill>
                          <a:effectLst/>
                          <a:latin typeface="+mn-lt"/>
                          <a:ea typeface="Times New Roman" panose="02020603050405020304" pitchFamily="18" charset="0"/>
                          <a:cs typeface="Arial" panose="020B0604020202020204" pitchFamily="34" charset="0"/>
                        </a:rPr>
                        <a:t>Classification</a:t>
                      </a:r>
                      <a:endParaRPr lang="en-CA" sz="16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4626A"/>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20000"/>
                        </a:lnSpc>
                      </a:pPr>
                      <a:r>
                        <a:rPr lang="en-CA" sz="1600" b="1" kern="1200" dirty="0">
                          <a:solidFill>
                            <a:srgbClr val="293841"/>
                          </a:solidFill>
                          <a:effectLst/>
                          <a:latin typeface="+mn-lt"/>
                          <a:ea typeface="+mn-ea"/>
                          <a:cs typeface="+mn-cs"/>
                        </a:rPr>
                        <a:t>Tonnes</a:t>
                      </a:r>
                    </a:p>
                  </a:txBody>
                  <a:tcPr marL="20887" marR="14400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lnSpc>
                          <a:spcPct val="120000"/>
                        </a:lnSpc>
                      </a:pPr>
                      <a:r>
                        <a:rPr lang="en-CA" sz="1500" b="1" dirty="0">
                          <a:solidFill>
                            <a:srgbClr val="293841"/>
                          </a:solidFill>
                          <a:effectLst/>
                          <a:latin typeface="+mn-lt"/>
                          <a:ea typeface="Times New Roman" panose="02020603050405020304" pitchFamily="18" charset="0"/>
                          <a:cs typeface="Arial" panose="020B0604020202020204" pitchFamily="34" charset="0"/>
                        </a:rPr>
                        <a:t>Pd</a:t>
                      </a:r>
                      <a:endParaRPr lang="en-CA" sz="16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lnSpc>
                          <a:spcPct val="120000"/>
                        </a:lnSpc>
                      </a:pPr>
                      <a:r>
                        <a:rPr lang="en-CA" sz="1500" b="1" dirty="0">
                          <a:solidFill>
                            <a:srgbClr val="293841"/>
                          </a:solidFill>
                          <a:effectLst/>
                          <a:latin typeface="+mn-lt"/>
                          <a:ea typeface="Times New Roman" panose="02020603050405020304" pitchFamily="18" charset="0"/>
                          <a:cs typeface="Arial" panose="020B0604020202020204" pitchFamily="34" charset="0"/>
                        </a:rPr>
                        <a:t>Cu</a:t>
                      </a:r>
                      <a:endParaRPr lang="en-CA" sz="16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lnSpc>
                          <a:spcPct val="120000"/>
                        </a:lnSpc>
                      </a:pPr>
                      <a:r>
                        <a:rPr lang="en-CA" sz="1500" b="1" dirty="0">
                          <a:solidFill>
                            <a:srgbClr val="293841"/>
                          </a:solidFill>
                          <a:effectLst/>
                          <a:latin typeface="+mn-lt"/>
                          <a:ea typeface="Times New Roman" panose="02020603050405020304" pitchFamily="18" charset="0"/>
                          <a:cs typeface="Arial" panose="020B0604020202020204" pitchFamily="34" charset="0"/>
                        </a:rPr>
                        <a:t>Pt</a:t>
                      </a:r>
                      <a:endParaRPr lang="en-CA" sz="16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lnSpc>
                          <a:spcPct val="120000"/>
                        </a:lnSpc>
                      </a:pPr>
                      <a:r>
                        <a:rPr lang="en-CA" sz="1500" b="1" dirty="0">
                          <a:solidFill>
                            <a:srgbClr val="293841"/>
                          </a:solidFill>
                          <a:effectLst/>
                          <a:latin typeface="+mn-lt"/>
                          <a:ea typeface="Times New Roman" panose="02020603050405020304" pitchFamily="18" charset="0"/>
                          <a:cs typeface="Arial" panose="020B0604020202020204" pitchFamily="34" charset="0"/>
                        </a:rPr>
                        <a:t>Au</a:t>
                      </a:r>
                      <a:endParaRPr lang="en-CA" sz="16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lnSpc>
                          <a:spcPct val="120000"/>
                        </a:lnSpc>
                      </a:pPr>
                      <a:r>
                        <a:rPr lang="en-CA" sz="1500" b="1">
                          <a:solidFill>
                            <a:srgbClr val="293841"/>
                          </a:solidFill>
                          <a:effectLst/>
                          <a:latin typeface="+mn-lt"/>
                          <a:ea typeface="Times New Roman" panose="02020603050405020304" pitchFamily="18" charset="0"/>
                          <a:cs typeface="Arial" panose="020B0604020202020204" pitchFamily="34" charset="0"/>
                        </a:rPr>
                        <a:t>Ag</a:t>
                      </a:r>
                      <a:endParaRPr lang="en-CA" sz="160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4626A"/>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17450460"/>
                  </a:ext>
                </a:extLst>
              </a:tr>
              <a:tr h="259144">
                <a:tc vMerge="1">
                  <a:txBody>
                    <a:bodyPr/>
                    <a:lstStyle/>
                    <a:p>
                      <a:endParaRPr lang="en-CA"/>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lang="en-CA" sz="1500" b="0" dirty="0">
                          <a:solidFill>
                            <a:srgbClr val="293841"/>
                          </a:solidFill>
                          <a:effectLst/>
                          <a:latin typeface="+mn-lt"/>
                          <a:ea typeface="Times New Roman" panose="02020603050405020304" pitchFamily="18" charset="0"/>
                          <a:cs typeface="Arial" panose="020B0604020202020204" pitchFamily="34" charset="0"/>
                        </a:rPr>
                        <a:t>Mt</a:t>
                      </a:r>
                      <a:endParaRPr lang="en-CA" sz="1600" b="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a:solidFill>
                            <a:srgbClr val="293841"/>
                          </a:solidFill>
                          <a:effectLst/>
                          <a:latin typeface="+mn-lt"/>
                          <a:ea typeface="Times New Roman" panose="02020603050405020304" pitchFamily="18" charset="0"/>
                          <a:cs typeface="Arial" panose="020B0604020202020204" pitchFamily="34" charset="0"/>
                        </a:rPr>
                        <a:t>g/t</a:t>
                      </a:r>
                      <a:endParaRPr lang="en-CA" sz="1600" b="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a:solidFill>
                            <a:srgbClr val="293841"/>
                          </a:solidFill>
                          <a:effectLst/>
                          <a:latin typeface="+mn-lt"/>
                          <a:ea typeface="Times New Roman" panose="02020603050405020304" pitchFamily="18" charset="0"/>
                          <a:cs typeface="Arial" panose="020B0604020202020204" pitchFamily="34" charset="0"/>
                        </a:rPr>
                        <a:t>koz</a:t>
                      </a:r>
                      <a:endParaRPr lang="en-CA" sz="1600" b="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a:solidFill>
                            <a:srgbClr val="293841"/>
                          </a:solidFill>
                          <a:effectLst/>
                          <a:latin typeface="+mn-lt"/>
                          <a:ea typeface="Times New Roman" panose="02020603050405020304" pitchFamily="18" charset="0"/>
                          <a:cs typeface="Arial" panose="020B0604020202020204" pitchFamily="34" charset="0"/>
                        </a:rPr>
                        <a:t>%</a:t>
                      </a:r>
                      <a:endParaRPr lang="en-CA" sz="1600" b="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a:solidFill>
                            <a:srgbClr val="293841"/>
                          </a:solidFill>
                          <a:effectLst/>
                          <a:latin typeface="+mn-lt"/>
                          <a:ea typeface="Times New Roman" panose="02020603050405020304" pitchFamily="18" charset="0"/>
                          <a:cs typeface="Arial" panose="020B0604020202020204" pitchFamily="34" charset="0"/>
                        </a:rPr>
                        <a:t>M lb</a:t>
                      </a:r>
                      <a:endParaRPr lang="en-CA" sz="1600" b="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a:solidFill>
                            <a:srgbClr val="293841"/>
                          </a:solidFill>
                          <a:effectLst/>
                          <a:latin typeface="+mn-lt"/>
                          <a:ea typeface="Times New Roman" panose="02020603050405020304" pitchFamily="18" charset="0"/>
                          <a:cs typeface="Arial" panose="020B0604020202020204" pitchFamily="34" charset="0"/>
                        </a:rPr>
                        <a:t>g/t</a:t>
                      </a:r>
                      <a:endParaRPr lang="en-CA" sz="1600" b="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a:solidFill>
                            <a:srgbClr val="293841"/>
                          </a:solidFill>
                          <a:effectLst/>
                          <a:latin typeface="+mn-lt"/>
                          <a:ea typeface="Times New Roman" panose="02020603050405020304" pitchFamily="18" charset="0"/>
                          <a:cs typeface="Arial" panose="020B0604020202020204" pitchFamily="34" charset="0"/>
                        </a:rPr>
                        <a:t>koz</a:t>
                      </a:r>
                      <a:endParaRPr lang="en-CA" sz="1600" b="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a:solidFill>
                            <a:srgbClr val="293841"/>
                          </a:solidFill>
                          <a:effectLst/>
                          <a:latin typeface="+mn-lt"/>
                          <a:ea typeface="Times New Roman" panose="02020603050405020304" pitchFamily="18" charset="0"/>
                          <a:cs typeface="Arial" panose="020B0604020202020204" pitchFamily="34" charset="0"/>
                        </a:rPr>
                        <a:t>g/t</a:t>
                      </a:r>
                      <a:endParaRPr lang="en-CA" sz="1600" b="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a:solidFill>
                            <a:srgbClr val="293841"/>
                          </a:solidFill>
                          <a:effectLst/>
                          <a:latin typeface="+mn-lt"/>
                          <a:ea typeface="Times New Roman" panose="02020603050405020304" pitchFamily="18" charset="0"/>
                          <a:cs typeface="Arial" panose="020B0604020202020204" pitchFamily="34" charset="0"/>
                        </a:rPr>
                        <a:t>koz</a:t>
                      </a:r>
                      <a:endParaRPr lang="en-CA" sz="1600" b="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dirty="0">
                          <a:solidFill>
                            <a:srgbClr val="293841"/>
                          </a:solidFill>
                          <a:effectLst/>
                          <a:latin typeface="+mn-lt"/>
                          <a:ea typeface="Times New Roman" panose="02020603050405020304" pitchFamily="18" charset="0"/>
                          <a:cs typeface="Arial" panose="020B0604020202020204" pitchFamily="34" charset="0"/>
                        </a:rPr>
                        <a:t>g/t</a:t>
                      </a:r>
                      <a:endParaRPr lang="en-CA" sz="1600" b="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20000"/>
                        </a:lnSpc>
                      </a:pPr>
                      <a:r>
                        <a:rPr lang="en-CA" sz="1500" b="0" dirty="0" err="1">
                          <a:solidFill>
                            <a:srgbClr val="293841"/>
                          </a:solidFill>
                          <a:effectLst/>
                          <a:latin typeface="+mn-lt"/>
                          <a:ea typeface="Times New Roman" panose="02020603050405020304" pitchFamily="18" charset="0"/>
                          <a:cs typeface="Arial" panose="020B0604020202020204" pitchFamily="34" charset="0"/>
                        </a:rPr>
                        <a:t>koz</a:t>
                      </a:r>
                      <a:endParaRPr lang="en-CA" sz="1600" b="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65395912"/>
                  </a:ext>
                </a:extLst>
              </a:tr>
              <a:tr h="259144">
                <a:tc>
                  <a:txBody>
                    <a:bodyPr/>
                    <a:lstStyle/>
                    <a:p>
                      <a:pPr algn="l">
                        <a:lnSpc>
                          <a:spcPct val="120000"/>
                        </a:lnSpc>
                      </a:pPr>
                      <a:r>
                        <a:rPr lang="en-US" sz="1500" b="0" kern="1200" dirty="0">
                          <a:solidFill>
                            <a:srgbClr val="293841"/>
                          </a:solidFill>
                          <a:effectLst/>
                          <a:latin typeface="+mn-lt"/>
                          <a:ea typeface="Times New Roman" panose="02020603050405020304" pitchFamily="18" charset="0"/>
                          <a:cs typeface="Arial" panose="020B0604020202020204" pitchFamily="34" charset="0"/>
                        </a:rPr>
                        <a:t>Measured</a:t>
                      </a:r>
                      <a:endParaRPr lang="en-CA" sz="1500" b="0" kern="1200" dirty="0">
                        <a:solidFill>
                          <a:srgbClr val="29384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1500" dirty="0">
                          <a:solidFill>
                            <a:srgbClr val="293841"/>
                          </a:solidFill>
                          <a:effectLst/>
                          <a:latin typeface="+mn-lt"/>
                          <a:ea typeface="Calibri" panose="020F0502020204030204" pitchFamily="34" charset="0"/>
                          <a:cs typeface="Times New Roman" panose="02020603050405020304" pitchFamily="18" charset="0"/>
                        </a:rPr>
                        <a:t>164.0</a:t>
                      </a:r>
                    </a:p>
                  </a:txBody>
                  <a:tcPr marL="68580" marR="6858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a:solidFill>
                            <a:srgbClr val="293841"/>
                          </a:solidFill>
                          <a:effectLst/>
                          <a:latin typeface="+mn-lt"/>
                          <a:ea typeface="Calibri" panose="020F0502020204030204" pitchFamily="34" charset="0"/>
                          <a:cs typeface="Calibri" panose="020F0502020204030204" pitchFamily="34" charset="0"/>
                        </a:rPr>
                        <a:t>0.56</a:t>
                      </a:r>
                      <a:endParaRPr lang="en-CA" sz="150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a:solidFill>
                            <a:srgbClr val="293841"/>
                          </a:solidFill>
                          <a:effectLst/>
                          <a:latin typeface="+mn-lt"/>
                          <a:ea typeface="Calibri" panose="020F0502020204030204" pitchFamily="34" charset="0"/>
                          <a:cs typeface="Calibri" panose="020F0502020204030204" pitchFamily="34" charset="0"/>
                        </a:rPr>
                        <a:t>2,973</a:t>
                      </a:r>
                      <a:endParaRPr lang="en-CA" sz="150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a:solidFill>
                            <a:srgbClr val="293841"/>
                          </a:solidFill>
                          <a:effectLst/>
                          <a:latin typeface="+mn-lt"/>
                          <a:ea typeface="Calibri" panose="020F0502020204030204" pitchFamily="34" charset="0"/>
                          <a:cs typeface="Calibri" panose="020F0502020204030204" pitchFamily="34" charset="0"/>
                        </a:rPr>
                        <a:t>0.20</a:t>
                      </a:r>
                      <a:endParaRPr lang="en-CA" sz="150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a:solidFill>
                            <a:srgbClr val="293841"/>
                          </a:solidFill>
                          <a:effectLst/>
                          <a:latin typeface="+mn-lt"/>
                          <a:ea typeface="Calibri" panose="020F0502020204030204" pitchFamily="34" charset="0"/>
                          <a:cs typeface="Calibri" panose="020F0502020204030204" pitchFamily="34" charset="0"/>
                        </a:rPr>
                        <a:t>712</a:t>
                      </a:r>
                      <a:endParaRPr lang="en-CA" sz="150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a:solidFill>
                            <a:srgbClr val="293841"/>
                          </a:solidFill>
                          <a:effectLst/>
                          <a:latin typeface="+mn-lt"/>
                          <a:ea typeface="Calibri" panose="020F0502020204030204" pitchFamily="34" charset="0"/>
                          <a:cs typeface="Calibri" panose="020F0502020204030204" pitchFamily="34" charset="0"/>
                        </a:rPr>
                        <a:t>0.18</a:t>
                      </a:r>
                      <a:endParaRPr lang="en-CA" sz="150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a:solidFill>
                            <a:srgbClr val="293841"/>
                          </a:solidFill>
                          <a:effectLst/>
                          <a:latin typeface="+mn-lt"/>
                          <a:ea typeface="Calibri" panose="020F0502020204030204" pitchFamily="34" charset="0"/>
                          <a:cs typeface="Calibri" panose="020F0502020204030204" pitchFamily="34" charset="0"/>
                        </a:rPr>
                        <a:t>970</a:t>
                      </a:r>
                      <a:endParaRPr lang="en-CA" sz="150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a:solidFill>
                            <a:srgbClr val="293841"/>
                          </a:solidFill>
                          <a:effectLst/>
                          <a:latin typeface="+mn-lt"/>
                          <a:ea typeface="Calibri" panose="020F0502020204030204" pitchFamily="34" charset="0"/>
                          <a:cs typeface="Calibri" panose="020F0502020204030204" pitchFamily="34" charset="0"/>
                        </a:rPr>
                        <a:t>0.07</a:t>
                      </a:r>
                      <a:endParaRPr lang="en-CA" sz="150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a:solidFill>
                            <a:srgbClr val="293841"/>
                          </a:solidFill>
                          <a:effectLst/>
                          <a:latin typeface="+mn-lt"/>
                          <a:ea typeface="Calibri" panose="020F0502020204030204" pitchFamily="34" charset="0"/>
                          <a:cs typeface="Calibri" panose="020F0502020204030204" pitchFamily="34" charset="0"/>
                        </a:rPr>
                        <a:t>358</a:t>
                      </a:r>
                      <a:endParaRPr lang="en-CA" sz="150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1.7</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9,089</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9934306"/>
                  </a:ext>
                </a:extLst>
              </a:tr>
              <a:tr h="259144">
                <a:tc>
                  <a:txBody>
                    <a:bodyPr/>
                    <a:lstStyle/>
                    <a:p>
                      <a:pPr algn="l">
                        <a:lnSpc>
                          <a:spcPct val="120000"/>
                        </a:lnSpc>
                      </a:pPr>
                      <a:r>
                        <a:rPr lang="en-US" sz="1500" b="0" kern="1200" dirty="0">
                          <a:solidFill>
                            <a:srgbClr val="293841"/>
                          </a:solidFill>
                          <a:effectLst/>
                          <a:latin typeface="+mn-lt"/>
                          <a:ea typeface="Times New Roman" panose="02020603050405020304" pitchFamily="18" charset="0"/>
                          <a:cs typeface="Arial" panose="020B0604020202020204" pitchFamily="34" charset="0"/>
                        </a:rPr>
                        <a:t>Indicated</a:t>
                      </a:r>
                      <a:endParaRPr lang="en-CA" sz="1500" b="0" kern="1200" dirty="0">
                        <a:solidFill>
                          <a:srgbClr val="29384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80.1</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0.41</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a:solidFill>
                            <a:srgbClr val="293841"/>
                          </a:solidFill>
                          <a:effectLst/>
                          <a:latin typeface="+mn-lt"/>
                          <a:ea typeface="Calibri" panose="020F0502020204030204" pitchFamily="34" charset="0"/>
                          <a:cs typeface="Calibri" panose="020F0502020204030204" pitchFamily="34" charset="0"/>
                        </a:rPr>
                        <a:t>1,066</a:t>
                      </a:r>
                      <a:endParaRPr lang="en-CA" sz="150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a:solidFill>
                            <a:srgbClr val="293841"/>
                          </a:solidFill>
                          <a:effectLst/>
                          <a:latin typeface="+mn-lt"/>
                          <a:ea typeface="Calibri" panose="020F0502020204030204" pitchFamily="34" charset="0"/>
                          <a:cs typeface="Calibri" panose="020F0502020204030204" pitchFamily="34" charset="0"/>
                        </a:rPr>
                        <a:t>0.21</a:t>
                      </a:r>
                      <a:endParaRPr lang="en-CA" sz="150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a:solidFill>
                            <a:srgbClr val="293841"/>
                          </a:solidFill>
                          <a:effectLst/>
                          <a:latin typeface="+mn-lt"/>
                          <a:ea typeface="Calibri" panose="020F0502020204030204" pitchFamily="34" charset="0"/>
                          <a:cs typeface="Calibri" panose="020F0502020204030204" pitchFamily="34" charset="0"/>
                        </a:rPr>
                        <a:t>379</a:t>
                      </a:r>
                      <a:endParaRPr lang="en-CA" sz="150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a:solidFill>
                            <a:srgbClr val="293841"/>
                          </a:solidFill>
                          <a:effectLst/>
                          <a:latin typeface="+mn-lt"/>
                          <a:ea typeface="Calibri" panose="020F0502020204030204" pitchFamily="34" charset="0"/>
                          <a:cs typeface="Calibri" panose="020F0502020204030204" pitchFamily="34" charset="0"/>
                        </a:rPr>
                        <a:t>0.13</a:t>
                      </a:r>
                      <a:endParaRPr lang="en-CA" sz="150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339</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0.06</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152</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1.5</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3,814</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97456770"/>
                  </a:ext>
                </a:extLst>
              </a:tr>
              <a:tr h="259144">
                <a:tc>
                  <a:txBody>
                    <a:bodyPr/>
                    <a:lstStyle/>
                    <a:p>
                      <a:pPr algn="l">
                        <a:lnSpc>
                          <a:spcPct val="120000"/>
                        </a:lnSpc>
                      </a:pPr>
                      <a:r>
                        <a:rPr lang="en-US" sz="1500" b="1" kern="1200">
                          <a:solidFill>
                            <a:srgbClr val="293841"/>
                          </a:solidFill>
                          <a:effectLst/>
                          <a:latin typeface="+mn-lt"/>
                          <a:ea typeface="Calibri" panose="020F0502020204030204" pitchFamily="34" charset="0"/>
                          <a:cs typeface="Arial" panose="020B0604020202020204" pitchFamily="34" charset="0"/>
                        </a:rPr>
                        <a:t>Meas. + Ind.</a:t>
                      </a:r>
                      <a:endParaRPr lang="en-CA" sz="1500" b="1" kern="1200">
                        <a:solidFill>
                          <a:srgbClr val="29384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500" b="1" dirty="0">
                          <a:solidFill>
                            <a:srgbClr val="293841"/>
                          </a:solidFill>
                          <a:effectLst/>
                          <a:latin typeface="+mn-lt"/>
                          <a:ea typeface="Calibri" panose="020F0502020204030204" pitchFamily="34" charset="0"/>
                          <a:cs typeface="Calibri" panose="020F0502020204030204" pitchFamily="34" charset="0"/>
                        </a:rPr>
                        <a:t>244.1</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b="1" dirty="0">
                          <a:solidFill>
                            <a:srgbClr val="293841"/>
                          </a:solidFill>
                          <a:effectLst/>
                          <a:latin typeface="+mn-lt"/>
                          <a:ea typeface="Calibri" panose="020F0502020204030204" pitchFamily="34" charset="0"/>
                          <a:cs typeface="Calibri" panose="020F0502020204030204" pitchFamily="34" charset="0"/>
                        </a:rPr>
                        <a:t>0.51</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b="1" dirty="0">
                          <a:solidFill>
                            <a:srgbClr val="293841"/>
                          </a:solidFill>
                          <a:effectLst/>
                          <a:latin typeface="+mn-lt"/>
                          <a:ea typeface="Calibri" panose="020F0502020204030204" pitchFamily="34" charset="0"/>
                          <a:cs typeface="Calibri" panose="020F0502020204030204" pitchFamily="34" charset="0"/>
                        </a:rPr>
                        <a:t>4,039</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b="1" dirty="0">
                          <a:solidFill>
                            <a:srgbClr val="293841"/>
                          </a:solidFill>
                          <a:effectLst/>
                          <a:latin typeface="+mn-lt"/>
                          <a:ea typeface="Calibri" panose="020F0502020204030204" pitchFamily="34" charset="0"/>
                          <a:cs typeface="Calibri" panose="020F0502020204030204" pitchFamily="34" charset="0"/>
                        </a:rPr>
                        <a:t>0.20</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b="1" dirty="0">
                          <a:solidFill>
                            <a:srgbClr val="293841"/>
                          </a:solidFill>
                          <a:effectLst/>
                          <a:latin typeface="+mn-lt"/>
                          <a:ea typeface="Calibri" panose="020F0502020204030204" pitchFamily="34" charset="0"/>
                          <a:cs typeface="Calibri" panose="020F0502020204030204" pitchFamily="34" charset="0"/>
                        </a:rPr>
                        <a:t>1,091</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b="1" dirty="0">
                          <a:solidFill>
                            <a:srgbClr val="293841"/>
                          </a:solidFill>
                          <a:effectLst/>
                          <a:latin typeface="+mn-lt"/>
                          <a:ea typeface="Calibri" panose="020F0502020204030204" pitchFamily="34" charset="0"/>
                          <a:cs typeface="Calibri" panose="020F0502020204030204" pitchFamily="34" charset="0"/>
                        </a:rPr>
                        <a:t>0.17</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b="1" dirty="0">
                          <a:solidFill>
                            <a:srgbClr val="293841"/>
                          </a:solidFill>
                          <a:effectLst/>
                          <a:latin typeface="+mn-lt"/>
                          <a:ea typeface="Calibri" panose="020F0502020204030204" pitchFamily="34" charset="0"/>
                          <a:cs typeface="Calibri" panose="020F0502020204030204" pitchFamily="34" charset="0"/>
                        </a:rPr>
                        <a:t>1,309</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b="1" dirty="0">
                          <a:solidFill>
                            <a:srgbClr val="293841"/>
                          </a:solidFill>
                          <a:effectLst/>
                          <a:latin typeface="+mn-lt"/>
                          <a:ea typeface="Calibri" panose="020F0502020204030204" pitchFamily="34" charset="0"/>
                          <a:cs typeface="Calibri" panose="020F0502020204030204" pitchFamily="34" charset="0"/>
                        </a:rPr>
                        <a:t>0.06</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b="1" dirty="0">
                          <a:solidFill>
                            <a:srgbClr val="293841"/>
                          </a:solidFill>
                          <a:effectLst/>
                          <a:latin typeface="+mn-lt"/>
                          <a:ea typeface="Calibri" panose="020F0502020204030204" pitchFamily="34" charset="0"/>
                          <a:cs typeface="Calibri" panose="020F0502020204030204" pitchFamily="34" charset="0"/>
                        </a:rPr>
                        <a:t>510</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b="1" dirty="0">
                          <a:solidFill>
                            <a:srgbClr val="293841"/>
                          </a:solidFill>
                          <a:effectLst/>
                          <a:latin typeface="+mn-lt"/>
                          <a:ea typeface="Calibri" panose="020F0502020204030204" pitchFamily="34" charset="0"/>
                          <a:cs typeface="Calibri" panose="020F0502020204030204" pitchFamily="34" charset="0"/>
                        </a:rPr>
                        <a:t>1.6</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b="1" dirty="0">
                          <a:solidFill>
                            <a:srgbClr val="293841"/>
                          </a:solidFill>
                          <a:effectLst/>
                          <a:latin typeface="+mn-lt"/>
                          <a:ea typeface="Calibri" panose="020F0502020204030204" pitchFamily="34" charset="0"/>
                          <a:cs typeface="Calibri" panose="020F0502020204030204" pitchFamily="34" charset="0"/>
                        </a:rPr>
                        <a:t>12,903</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4527533"/>
                  </a:ext>
                </a:extLst>
              </a:tr>
              <a:tr h="259144">
                <a:tc>
                  <a:txBody>
                    <a:bodyPr/>
                    <a:lstStyle/>
                    <a:p>
                      <a:pPr algn="l">
                        <a:lnSpc>
                          <a:spcPct val="120000"/>
                        </a:lnSpc>
                      </a:pPr>
                      <a:r>
                        <a:rPr lang="en-US" sz="1500" b="0" kern="1200">
                          <a:solidFill>
                            <a:srgbClr val="293841"/>
                          </a:solidFill>
                          <a:effectLst/>
                          <a:latin typeface="+mn-lt"/>
                          <a:ea typeface="Times New Roman" panose="02020603050405020304" pitchFamily="18" charset="0"/>
                          <a:cs typeface="Arial" panose="020B0604020202020204" pitchFamily="34" charset="0"/>
                        </a:rPr>
                        <a:t>Inferred</a:t>
                      </a:r>
                      <a:endParaRPr lang="en-CA" sz="1500" b="0" kern="1200">
                        <a:solidFill>
                          <a:srgbClr val="29384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29.8</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0.39</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370</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0.22</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147</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0.10</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94</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0.05</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44</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1.4</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1500" dirty="0">
                          <a:solidFill>
                            <a:srgbClr val="293841"/>
                          </a:solidFill>
                          <a:effectLst/>
                          <a:latin typeface="+mn-lt"/>
                          <a:ea typeface="Calibri" panose="020F0502020204030204" pitchFamily="34" charset="0"/>
                          <a:cs typeface="Calibri" panose="020F0502020204030204" pitchFamily="34" charset="0"/>
                        </a:rPr>
                        <a:t>1,374</a:t>
                      </a:r>
                      <a:endParaRPr lang="en-CA" sz="1500" dirty="0">
                        <a:solidFill>
                          <a:srgbClr val="29384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54626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09757028"/>
                  </a:ext>
                </a:extLst>
              </a:tr>
            </a:tbl>
          </a:graphicData>
        </a:graphic>
      </p:graphicFrame>
      <p:sp>
        <p:nvSpPr>
          <p:cNvPr id="2" name="Slide Number Placeholder 2">
            <a:extLst>
              <a:ext uri="{FF2B5EF4-FFF2-40B4-BE49-F238E27FC236}">
                <a16:creationId xmlns:a16="http://schemas.microsoft.com/office/drawing/2014/main" id="{86FAA09A-53DD-7A34-7983-232351C3812A}"/>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25</a:t>
            </a:fld>
            <a:endParaRPr lang="en-US" b="1" dirty="0">
              <a:solidFill>
                <a:srgbClr val="293841"/>
              </a:solidFill>
            </a:endParaRPr>
          </a:p>
        </p:txBody>
      </p:sp>
    </p:spTree>
    <p:extLst>
      <p:ext uri="{BB962C8B-B14F-4D97-AF65-F5344CB8AC3E}">
        <p14:creationId xmlns:p14="http://schemas.microsoft.com/office/powerpoint/2010/main" val="1877350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4988D-4945-2760-F9E0-587DE4B6BEE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8551CD-2FA8-8D0D-D364-7441F052BFAB}"/>
              </a:ext>
            </a:extLst>
          </p:cNvPr>
          <p:cNvSpPr>
            <a:spLocks noGrp="1"/>
          </p:cNvSpPr>
          <p:nvPr>
            <p:ph type="title"/>
          </p:nvPr>
        </p:nvSpPr>
        <p:spPr>
          <a:xfrm>
            <a:off x="230315" y="136523"/>
            <a:ext cx="10515600" cy="799811"/>
          </a:xfrm>
        </p:spPr>
        <p:txBody>
          <a:bodyPr>
            <a:normAutofit/>
          </a:bodyPr>
          <a:lstStyle/>
          <a:p>
            <a:r>
              <a:rPr lang="en-US" sz="2800" b="1" dirty="0">
                <a:latin typeface="+mj-lt"/>
              </a:rPr>
              <a:t>Mineral RESOURCES </a:t>
            </a:r>
            <a:r>
              <a:rPr lang="en-US" sz="2800" dirty="0">
                <a:latin typeface="+mj-lt"/>
              </a:rPr>
              <a:t>by Deposit</a:t>
            </a:r>
          </a:p>
        </p:txBody>
      </p:sp>
      <p:graphicFrame>
        <p:nvGraphicFramePr>
          <p:cNvPr id="7" name="Table 6">
            <a:extLst>
              <a:ext uri="{FF2B5EF4-FFF2-40B4-BE49-F238E27FC236}">
                <a16:creationId xmlns:a16="http://schemas.microsoft.com/office/drawing/2014/main" id="{8581FB6D-763B-8303-D9E3-CF225492C3B4}"/>
              </a:ext>
            </a:extLst>
          </p:cNvPr>
          <p:cNvGraphicFramePr>
            <a:graphicFrameLocks noGrp="1"/>
          </p:cNvGraphicFramePr>
          <p:nvPr>
            <p:extLst>
              <p:ext uri="{D42A27DB-BD31-4B8C-83A1-F6EECF244321}">
                <p14:modId xmlns:p14="http://schemas.microsoft.com/office/powerpoint/2010/main" val="1432997827"/>
              </p:ext>
            </p:extLst>
          </p:nvPr>
        </p:nvGraphicFramePr>
        <p:xfrm>
          <a:off x="223388" y="5643603"/>
          <a:ext cx="11548027" cy="845820"/>
        </p:xfrm>
        <a:graphic>
          <a:graphicData uri="http://schemas.openxmlformats.org/drawingml/2006/table">
            <a:tbl>
              <a:tblPr firstRow="1" firstCol="1" bandRow="1">
                <a:tableStyleId>{5C22544A-7EE6-4342-B048-85BDC9FD1C3A}</a:tableStyleId>
              </a:tblPr>
              <a:tblGrid>
                <a:gridCol w="11548027">
                  <a:extLst>
                    <a:ext uri="{9D8B030D-6E8A-4147-A177-3AD203B41FA5}">
                      <a16:colId xmlns:a16="http://schemas.microsoft.com/office/drawing/2014/main" val="1011870515"/>
                    </a:ext>
                  </a:extLst>
                </a:gridCol>
              </a:tblGrid>
              <a:tr h="167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solidFill>
                            <a:schemeClr val="bg1"/>
                          </a:solidFill>
                          <a:effectLst/>
                          <a:latin typeface="+mn-lt"/>
                          <a:ea typeface="Calibri" panose="020F0502020204030204" pitchFamily="34" charset="0"/>
                          <a:cs typeface="Calibri"/>
                        </a:rPr>
                        <a:t>Slide Notes</a:t>
                      </a:r>
                    </a:p>
                  </a:txBody>
                  <a:tcPr marL="20887" marR="20887" marT="0" marB="0">
                    <a:lnR w="3175" cap="flat" cmpd="sng" algn="ctr">
                      <a:solidFill>
                        <a:srgbClr val="5F8D32"/>
                      </a:solidFill>
                      <a:prstDash val="solid"/>
                      <a:round/>
                      <a:headEnd type="none" w="med" len="med"/>
                      <a:tailEnd type="none" w="med" len="med"/>
                    </a:lnR>
                    <a:lnB w="12700" cap="flat" cmpd="sng" algn="ctr">
                      <a:solidFill>
                        <a:srgbClr val="54626A"/>
                      </a:solidFill>
                      <a:prstDash val="solid"/>
                      <a:round/>
                      <a:headEnd type="none" w="med" len="med"/>
                      <a:tailEnd type="none" w="med" len="med"/>
                    </a:lnB>
                    <a:solidFill>
                      <a:srgbClr val="394A52"/>
                    </a:solidFill>
                  </a:tcPr>
                </a:tc>
                <a:extLst>
                  <a:ext uri="{0D108BD9-81ED-4DB2-BD59-A6C34878D82A}">
                    <a16:rowId xmlns:a16="http://schemas.microsoft.com/office/drawing/2014/main" val="2025446976"/>
                  </a:ext>
                </a:extLst>
              </a:tr>
              <a:tr h="678180">
                <a:tc>
                  <a:txBody>
                    <a:bodyPr/>
                    <a:lstStyle/>
                    <a:p>
                      <a:pPr marL="0" marR="71755" lvl="0" indent="0" algn="l" rtl="0" eaLnBrk="1" fontAlgn="auto" latinLnBrk="0" hangingPunct="1">
                        <a:lnSpc>
                          <a:spcPct val="100000"/>
                        </a:lnSpc>
                        <a:spcBef>
                          <a:spcPts val="0"/>
                        </a:spcBef>
                        <a:spcAft>
                          <a:spcPts val="0"/>
                        </a:spcAft>
                        <a:buClrTx/>
                        <a:buSzTx/>
                        <a:buFontTx/>
                        <a:buNone/>
                      </a:pPr>
                      <a:endParaRPr lang="en-US" sz="1100" b="0" i="1" u="none" strike="noStrike" dirty="0">
                        <a:solidFill>
                          <a:schemeClr val="tx1"/>
                        </a:solidFill>
                        <a:effectLst/>
                        <a:latin typeface="+mn-lt"/>
                        <a:cs typeface="Arial"/>
                      </a:endParaRPr>
                    </a:p>
                    <a:p>
                      <a:pPr marL="0" marR="71755" lvl="0" indent="0" algn="l" rtl="0" eaLnBrk="1" fontAlgn="auto" latinLnBrk="0" hangingPunct="1">
                        <a:lnSpc>
                          <a:spcPct val="100000"/>
                        </a:lnSpc>
                        <a:spcBef>
                          <a:spcPts val="0"/>
                        </a:spcBef>
                        <a:spcAft>
                          <a:spcPts val="0"/>
                        </a:spcAft>
                        <a:buClrTx/>
                        <a:buSzTx/>
                        <a:buFontTx/>
                        <a:buNone/>
                      </a:pPr>
                      <a:r>
                        <a:rPr lang="en-US" sz="1100" b="0" i="1" u="none" strike="noStrike" dirty="0">
                          <a:solidFill>
                            <a:srgbClr val="293841"/>
                          </a:solidFill>
                          <a:effectLst/>
                          <a:latin typeface="+mn-lt"/>
                          <a:cs typeface="Arial"/>
                        </a:rPr>
                        <a:t>Mineral Res</a:t>
                      </a:r>
                      <a:r>
                        <a:rPr lang="en-US" sz="1100" b="0" i="1" u="none" strike="noStrike" kern="1200" dirty="0">
                          <a:solidFill>
                            <a:srgbClr val="293841"/>
                          </a:solidFill>
                          <a:effectLst/>
                          <a:latin typeface="+mn-lt"/>
                          <a:ea typeface="+mn-ea"/>
                          <a:cs typeface="Arial"/>
                        </a:rPr>
                        <a:t>ources are inclusive of Mineral Reserves. The above Mineral Resources are based on the 2025 Feasibility Study Report Update issued on March 28, 2025 with an effective date of November 1, 2024. The report is filed under the Company’s profile on </a:t>
                      </a:r>
                      <a:r>
                        <a:rPr lang="en-US" sz="1100" b="0" i="1" u="none" strike="noStrike" kern="1200" dirty="0">
                          <a:solidFill>
                            <a:srgbClr val="293841"/>
                          </a:solidFill>
                          <a:effectLst/>
                          <a:latin typeface="+mn-lt"/>
                          <a:ea typeface="+mn-ea"/>
                          <a:cs typeface="Arial"/>
                          <a:hlinkClick r:id="rId2">
                            <a:extLst>
                              <a:ext uri="{A12FA001-AC4F-418D-AE19-62706E023703}">
                                <ahyp:hlinkClr xmlns:ahyp="http://schemas.microsoft.com/office/drawing/2018/hyperlinkcolor" val="tx"/>
                              </a:ext>
                            </a:extLst>
                          </a:hlinkClick>
                        </a:rPr>
                        <a:t>www.sedarplus.ca </a:t>
                      </a:r>
                      <a:r>
                        <a:rPr lang="en-US" sz="1100" b="0" i="1" u="none" strike="noStrike" kern="1200" dirty="0">
                          <a:solidFill>
                            <a:srgbClr val="293841"/>
                          </a:solidFill>
                          <a:effectLst/>
                          <a:latin typeface="+mn-lt"/>
                          <a:ea typeface="+mn-ea"/>
                          <a:cs typeface="Arial"/>
                        </a:rPr>
                        <a:t>or on the Company’s website at </a:t>
                      </a:r>
                      <a:r>
                        <a:rPr lang="en-US" sz="1100" b="0" i="1" u="none" strike="noStrike" kern="1200" dirty="0">
                          <a:solidFill>
                            <a:srgbClr val="293841"/>
                          </a:solidFill>
                          <a:effectLst/>
                          <a:latin typeface="+mn-lt"/>
                          <a:ea typeface="+mn-ea"/>
                          <a:cs typeface="Arial"/>
                          <a:hlinkClick r:id="rId3">
                            <a:extLst>
                              <a:ext uri="{A12FA001-AC4F-418D-AE19-62706E023703}">
                                <ahyp:hlinkClr xmlns:ahyp="http://schemas.microsoft.com/office/drawing/2018/hyperlinkcolor" val="tx"/>
                              </a:ext>
                            </a:extLst>
                          </a:hlinkClick>
                        </a:rPr>
                        <a:t>https://genmining.com/projects/feasibility-study</a:t>
                      </a:r>
                      <a:r>
                        <a:rPr lang="en-US" sz="1100" b="0" i="1" u="none" strike="noStrike" kern="1200" dirty="0">
                          <a:solidFill>
                            <a:srgbClr val="293841"/>
                          </a:solidFill>
                          <a:effectLst/>
                          <a:latin typeface="+mn-lt"/>
                          <a:ea typeface="+mn-ea"/>
                          <a:cs typeface="Arial"/>
                        </a:rPr>
                        <a:t>. See the accompanying n</a:t>
                      </a:r>
                      <a:r>
                        <a:rPr lang="en-US" sz="1100" b="0" i="1" u="none" strike="noStrike" dirty="0">
                          <a:solidFill>
                            <a:srgbClr val="293841"/>
                          </a:solidFill>
                          <a:effectLst/>
                          <a:latin typeface="+mn-lt"/>
                          <a:cs typeface="Arial"/>
                        </a:rPr>
                        <a:t>otes on the subsequent slide</a:t>
                      </a:r>
                      <a:endParaRPr lang="en-CA" sz="1100" b="1" i="1" u="none" strike="noStrike" dirty="0">
                        <a:solidFill>
                          <a:srgbClr val="293841"/>
                        </a:solidFill>
                        <a:effectLst/>
                        <a:latin typeface="+mn-lt"/>
                        <a:cs typeface="Arial"/>
                      </a:endParaRPr>
                    </a:p>
                  </a:txBody>
                  <a:tcPr marL="108000" marR="7620" marT="7620" marB="0">
                    <a:lnT w="12700" cap="flat" cmpd="sng" algn="ctr">
                      <a:solidFill>
                        <a:srgbClr val="54626A"/>
                      </a:solidFill>
                      <a:prstDash val="solid"/>
                      <a:round/>
                      <a:headEnd type="none" w="med" len="med"/>
                      <a:tailEnd type="none" w="med" len="med"/>
                    </a:lnT>
                    <a:noFill/>
                  </a:tcPr>
                </a:tc>
                <a:extLst>
                  <a:ext uri="{0D108BD9-81ED-4DB2-BD59-A6C34878D82A}">
                    <a16:rowId xmlns:a16="http://schemas.microsoft.com/office/drawing/2014/main" val="1950246331"/>
                  </a:ext>
                </a:extLst>
              </a:tr>
            </a:tbl>
          </a:graphicData>
        </a:graphic>
      </p:graphicFrame>
      <p:graphicFrame>
        <p:nvGraphicFramePr>
          <p:cNvPr id="9" name="Table 8">
            <a:extLst>
              <a:ext uri="{FF2B5EF4-FFF2-40B4-BE49-F238E27FC236}">
                <a16:creationId xmlns:a16="http://schemas.microsoft.com/office/drawing/2014/main" id="{53D69E07-1B87-62B6-6893-8F7407447A71}"/>
              </a:ext>
            </a:extLst>
          </p:cNvPr>
          <p:cNvGraphicFramePr>
            <a:graphicFrameLocks noGrp="1"/>
          </p:cNvGraphicFramePr>
          <p:nvPr>
            <p:extLst>
              <p:ext uri="{D42A27DB-BD31-4B8C-83A1-F6EECF244321}">
                <p14:modId xmlns:p14="http://schemas.microsoft.com/office/powerpoint/2010/main" val="2145508041"/>
              </p:ext>
            </p:extLst>
          </p:nvPr>
        </p:nvGraphicFramePr>
        <p:xfrm>
          <a:off x="230314" y="974782"/>
          <a:ext cx="11548034" cy="4449288"/>
        </p:xfrm>
        <a:graphic>
          <a:graphicData uri="http://schemas.openxmlformats.org/drawingml/2006/table">
            <a:tbl>
              <a:tblPr firstRow="1" firstCol="1" bandRow="1"/>
              <a:tblGrid>
                <a:gridCol w="1522435">
                  <a:extLst>
                    <a:ext uri="{9D8B030D-6E8A-4147-A177-3AD203B41FA5}">
                      <a16:colId xmlns:a16="http://schemas.microsoft.com/office/drawing/2014/main" val="3117880870"/>
                    </a:ext>
                  </a:extLst>
                </a:gridCol>
                <a:gridCol w="1021823">
                  <a:extLst>
                    <a:ext uri="{9D8B030D-6E8A-4147-A177-3AD203B41FA5}">
                      <a16:colId xmlns:a16="http://schemas.microsoft.com/office/drawing/2014/main" val="2764731895"/>
                    </a:ext>
                  </a:extLst>
                </a:gridCol>
                <a:gridCol w="876583">
                  <a:extLst>
                    <a:ext uri="{9D8B030D-6E8A-4147-A177-3AD203B41FA5}">
                      <a16:colId xmlns:a16="http://schemas.microsoft.com/office/drawing/2014/main" val="433051512"/>
                    </a:ext>
                  </a:extLst>
                </a:gridCol>
                <a:gridCol w="876583">
                  <a:extLst>
                    <a:ext uri="{9D8B030D-6E8A-4147-A177-3AD203B41FA5}">
                      <a16:colId xmlns:a16="http://schemas.microsoft.com/office/drawing/2014/main" val="3499839595"/>
                    </a:ext>
                  </a:extLst>
                </a:gridCol>
                <a:gridCol w="852891">
                  <a:extLst>
                    <a:ext uri="{9D8B030D-6E8A-4147-A177-3AD203B41FA5}">
                      <a16:colId xmlns:a16="http://schemas.microsoft.com/office/drawing/2014/main" val="1644518286"/>
                    </a:ext>
                  </a:extLst>
                </a:gridCol>
                <a:gridCol w="853923">
                  <a:extLst>
                    <a:ext uri="{9D8B030D-6E8A-4147-A177-3AD203B41FA5}">
                      <a16:colId xmlns:a16="http://schemas.microsoft.com/office/drawing/2014/main" val="3000350143"/>
                    </a:ext>
                  </a:extLst>
                </a:gridCol>
                <a:gridCol w="853923">
                  <a:extLst>
                    <a:ext uri="{9D8B030D-6E8A-4147-A177-3AD203B41FA5}">
                      <a16:colId xmlns:a16="http://schemas.microsoft.com/office/drawing/2014/main" val="4148271009"/>
                    </a:ext>
                  </a:extLst>
                </a:gridCol>
                <a:gridCol w="980619">
                  <a:extLst>
                    <a:ext uri="{9D8B030D-6E8A-4147-A177-3AD203B41FA5}">
                      <a16:colId xmlns:a16="http://schemas.microsoft.com/office/drawing/2014/main" val="3222450078"/>
                    </a:ext>
                  </a:extLst>
                </a:gridCol>
                <a:gridCol w="980619">
                  <a:extLst>
                    <a:ext uri="{9D8B030D-6E8A-4147-A177-3AD203B41FA5}">
                      <a16:colId xmlns:a16="http://schemas.microsoft.com/office/drawing/2014/main" val="3438846346"/>
                    </a:ext>
                  </a:extLst>
                </a:gridCol>
                <a:gridCol w="818899">
                  <a:extLst>
                    <a:ext uri="{9D8B030D-6E8A-4147-A177-3AD203B41FA5}">
                      <a16:colId xmlns:a16="http://schemas.microsoft.com/office/drawing/2014/main" val="1031239668"/>
                    </a:ext>
                  </a:extLst>
                </a:gridCol>
                <a:gridCol w="954868">
                  <a:extLst>
                    <a:ext uri="{9D8B030D-6E8A-4147-A177-3AD203B41FA5}">
                      <a16:colId xmlns:a16="http://schemas.microsoft.com/office/drawing/2014/main" val="1615718526"/>
                    </a:ext>
                  </a:extLst>
                </a:gridCol>
                <a:gridCol w="954868">
                  <a:extLst>
                    <a:ext uri="{9D8B030D-6E8A-4147-A177-3AD203B41FA5}">
                      <a16:colId xmlns:a16="http://schemas.microsoft.com/office/drawing/2014/main" val="519321143"/>
                    </a:ext>
                  </a:extLst>
                </a:gridCol>
              </a:tblGrid>
              <a:tr h="257723">
                <a:tc rowSpan="2">
                  <a:txBody>
                    <a:bodyPr/>
                    <a:lstStyle/>
                    <a:p>
                      <a:pPr algn="ctr">
                        <a:lnSpc>
                          <a:spcPct val="107000"/>
                        </a:lnSpc>
                        <a:buNone/>
                      </a:pPr>
                      <a:r>
                        <a:rPr lang="en-US" sz="1100" b="1" dirty="0">
                          <a:solidFill>
                            <a:schemeClr val="bg1"/>
                          </a:solidFill>
                          <a:effectLst/>
                          <a:latin typeface="Aptos" panose="020B0004020202020204" pitchFamily="34" charset="0"/>
                          <a:ea typeface="Times New Roman" panose="02020603050405020304" pitchFamily="18" charset="0"/>
                          <a:cs typeface="Calibri"/>
                        </a:rPr>
                        <a:t>Mineral</a:t>
                      </a:r>
                      <a:br>
                        <a:rPr lang="en-US" sz="1100" b="1" dirty="0">
                          <a:solidFill>
                            <a:schemeClr val="bg1"/>
                          </a:solidFill>
                          <a:effectLst/>
                          <a:latin typeface="Aptos" panose="020B0004020202020204" pitchFamily="34" charset="0"/>
                          <a:ea typeface="Times New Roman" panose="02020603050405020304" pitchFamily="18" charset="0"/>
                          <a:cs typeface="Calibri"/>
                        </a:rPr>
                      </a:br>
                      <a:r>
                        <a:rPr lang="en-US" sz="1100" b="1" dirty="0">
                          <a:solidFill>
                            <a:schemeClr val="bg1"/>
                          </a:solidFill>
                          <a:effectLst/>
                          <a:latin typeface="Aptos" panose="020B0004020202020204" pitchFamily="34" charset="0"/>
                          <a:ea typeface="Times New Roman" panose="02020603050405020304" pitchFamily="18" charset="0"/>
                          <a:cs typeface="Calibri"/>
                        </a:rPr>
                        <a:t>Resource</a:t>
                      </a:r>
                      <a:endParaRPr lang="en-CA" sz="1200" dirty="0">
                        <a:solidFill>
                          <a:schemeClr val="bg1"/>
                        </a:solidFill>
                        <a:effectLst/>
                        <a:latin typeface="Aptos" panose="020B0004020202020204" pitchFamily="34" charset="0"/>
                        <a:ea typeface="Calibri" panose="020F0502020204030204" pitchFamily="34" charset="0"/>
                        <a:cs typeface="Calibri"/>
                      </a:endParaRPr>
                    </a:p>
                    <a:p>
                      <a:pPr algn="ctr">
                        <a:lnSpc>
                          <a:spcPct val="107000"/>
                        </a:lnSpc>
                        <a:buNone/>
                      </a:pPr>
                      <a:r>
                        <a:rPr lang="en-US" sz="1100" b="1" dirty="0">
                          <a:solidFill>
                            <a:schemeClr val="bg1"/>
                          </a:solidFill>
                          <a:effectLst/>
                          <a:latin typeface="Aptos" panose="020B0004020202020204" pitchFamily="34" charset="0"/>
                          <a:ea typeface="Times New Roman" panose="02020603050405020304" pitchFamily="18" charset="0"/>
                          <a:cs typeface="Calibri"/>
                        </a:rPr>
                        <a:t>Classification</a:t>
                      </a:r>
                      <a:endParaRPr lang="en-CA" sz="1200" dirty="0">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100" b="1" dirty="0" err="1">
                          <a:solidFill>
                            <a:schemeClr val="bg1"/>
                          </a:solidFill>
                          <a:effectLst/>
                          <a:latin typeface="Aptos" panose="020B0004020202020204" pitchFamily="34" charset="0"/>
                          <a:ea typeface="Times New Roman" panose="02020603050405020304" pitchFamily="18" charset="0"/>
                          <a:cs typeface="Calibri"/>
                        </a:rPr>
                        <a:t>Tonnes</a:t>
                      </a:r>
                      <a:endParaRPr lang="en-CA" sz="1200" dirty="0">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gridSpan="2">
                  <a:txBody>
                    <a:bodyPr/>
                    <a:lstStyle/>
                    <a:p>
                      <a:pPr algn="ctr">
                        <a:lnSpc>
                          <a:spcPct val="107000"/>
                        </a:lnSpc>
                        <a:buNone/>
                      </a:pPr>
                      <a:r>
                        <a:rPr lang="en-US" sz="1100" b="1" dirty="0">
                          <a:solidFill>
                            <a:schemeClr val="bg1"/>
                          </a:solidFill>
                          <a:effectLst/>
                          <a:latin typeface="Aptos" panose="020B0004020202020204" pitchFamily="34" charset="0"/>
                          <a:ea typeface="Times New Roman" panose="02020603050405020304" pitchFamily="18" charset="0"/>
                          <a:cs typeface="Calibri"/>
                        </a:rPr>
                        <a:t>Pd</a:t>
                      </a:r>
                      <a:endParaRPr lang="en-CA" sz="1200" dirty="0">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hMerge="1">
                  <a:txBody>
                    <a:bodyPr/>
                    <a:lstStyle/>
                    <a:p>
                      <a:endParaRPr lang="en-CA"/>
                    </a:p>
                  </a:txBody>
                  <a:tcPr/>
                </a:tc>
                <a:tc gridSpan="2">
                  <a:txBody>
                    <a:bodyPr/>
                    <a:lstStyle/>
                    <a:p>
                      <a:pPr algn="ctr">
                        <a:lnSpc>
                          <a:spcPct val="107000"/>
                        </a:lnSpc>
                        <a:buNone/>
                      </a:pPr>
                      <a:r>
                        <a:rPr lang="en-US" sz="1100" b="1" dirty="0">
                          <a:solidFill>
                            <a:schemeClr val="bg1"/>
                          </a:solidFill>
                          <a:effectLst/>
                          <a:latin typeface="Aptos" panose="020B0004020202020204" pitchFamily="34" charset="0"/>
                          <a:ea typeface="Times New Roman" panose="02020603050405020304" pitchFamily="18" charset="0"/>
                          <a:cs typeface="Calibri"/>
                        </a:rPr>
                        <a:t>Cu</a:t>
                      </a:r>
                      <a:endParaRPr lang="en-CA" sz="1200" dirty="0">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hMerge="1">
                  <a:txBody>
                    <a:bodyPr/>
                    <a:lstStyle/>
                    <a:p>
                      <a:endParaRPr lang="en-CA"/>
                    </a:p>
                  </a:txBody>
                  <a:tcPr/>
                </a:tc>
                <a:tc gridSpan="2">
                  <a:txBody>
                    <a:bodyPr/>
                    <a:lstStyle/>
                    <a:p>
                      <a:pPr algn="ctr">
                        <a:lnSpc>
                          <a:spcPct val="107000"/>
                        </a:lnSpc>
                        <a:buNone/>
                      </a:pPr>
                      <a:r>
                        <a:rPr lang="en-US" sz="1100" b="1" dirty="0">
                          <a:solidFill>
                            <a:schemeClr val="bg1"/>
                          </a:solidFill>
                          <a:effectLst/>
                          <a:latin typeface="Aptos" panose="020B0004020202020204" pitchFamily="34" charset="0"/>
                          <a:ea typeface="Times New Roman" panose="02020603050405020304" pitchFamily="18" charset="0"/>
                          <a:cs typeface="Calibri"/>
                        </a:rPr>
                        <a:t>Pt</a:t>
                      </a:r>
                      <a:endParaRPr lang="en-CA" sz="1200" dirty="0">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hMerge="1">
                  <a:txBody>
                    <a:bodyPr/>
                    <a:lstStyle/>
                    <a:p>
                      <a:endParaRPr lang="en-CA"/>
                    </a:p>
                  </a:txBody>
                  <a:tcPr/>
                </a:tc>
                <a:tc gridSpan="2">
                  <a:txBody>
                    <a:bodyPr/>
                    <a:lstStyle/>
                    <a:p>
                      <a:pPr algn="ctr">
                        <a:lnSpc>
                          <a:spcPct val="107000"/>
                        </a:lnSpc>
                        <a:buNone/>
                      </a:pPr>
                      <a:r>
                        <a:rPr lang="en-US" sz="1100" b="1" dirty="0">
                          <a:solidFill>
                            <a:schemeClr val="bg1"/>
                          </a:solidFill>
                          <a:effectLst/>
                          <a:latin typeface="Aptos" panose="020B0004020202020204" pitchFamily="34" charset="0"/>
                          <a:ea typeface="Times New Roman" panose="02020603050405020304" pitchFamily="18" charset="0"/>
                          <a:cs typeface="Calibri"/>
                        </a:rPr>
                        <a:t>Au</a:t>
                      </a:r>
                      <a:endParaRPr lang="en-CA" sz="1200" dirty="0">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hMerge="1">
                  <a:txBody>
                    <a:bodyPr/>
                    <a:lstStyle/>
                    <a:p>
                      <a:endParaRPr lang="en-CA"/>
                    </a:p>
                  </a:txBody>
                  <a:tcPr/>
                </a:tc>
                <a:tc gridSpan="2">
                  <a:txBody>
                    <a:bodyPr/>
                    <a:lstStyle/>
                    <a:p>
                      <a:pPr algn="ctr">
                        <a:lnSpc>
                          <a:spcPct val="107000"/>
                        </a:lnSpc>
                        <a:buNone/>
                      </a:pPr>
                      <a:r>
                        <a:rPr lang="en-US" sz="1100" b="1" dirty="0">
                          <a:solidFill>
                            <a:schemeClr val="bg1"/>
                          </a:solidFill>
                          <a:effectLst/>
                          <a:latin typeface="Aptos" panose="020B0004020202020204" pitchFamily="34" charset="0"/>
                          <a:ea typeface="Times New Roman" panose="02020603050405020304" pitchFamily="18" charset="0"/>
                          <a:cs typeface="Calibri"/>
                        </a:rPr>
                        <a:t>Ag</a:t>
                      </a:r>
                      <a:endParaRPr lang="en-CA" sz="1200" dirty="0">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hMerge="1">
                  <a:txBody>
                    <a:bodyPr/>
                    <a:lstStyle/>
                    <a:p>
                      <a:endParaRPr lang="en-CA"/>
                    </a:p>
                  </a:txBody>
                  <a:tcPr/>
                </a:tc>
                <a:extLst>
                  <a:ext uri="{0D108BD9-81ED-4DB2-BD59-A6C34878D82A}">
                    <a16:rowId xmlns:a16="http://schemas.microsoft.com/office/drawing/2014/main" val="1450858084"/>
                  </a:ext>
                </a:extLst>
              </a:tr>
              <a:tr h="401165">
                <a:tc vMerge="1">
                  <a:txBody>
                    <a:bodyPr/>
                    <a:lstStyle/>
                    <a:p>
                      <a:endParaRPr lang="en-CA"/>
                    </a:p>
                  </a:txBody>
                  <a:tcPr/>
                </a:tc>
                <a:tc>
                  <a:txBody>
                    <a:bodyPr/>
                    <a:lstStyle/>
                    <a:p>
                      <a:pPr algn="ctr">
                        <a:lnSpc>
                          <a:spcPct val="107000"/>
                        </a:lnSpc>
                        <a:buNone/>
                      </a:pPr>
                      <a:r>
                        <a:rPr lang="en-US" sz="1100" b="1" dirty="0">
                          <a:solidFill>
                            <a:schemeClr val="bg1"/>
                          </a:solidFill>
                          <a:effectLst/>
                          <a:latin typeface="Aptos" panose="020B0004020202020204" pitchFamily="34" charset="0"/>
                          <a:ea typeface="Times New Roman" panose="02020603050405020304" pitchFamily="18" charset="0"/>
                          <a:cs typeface="Calibri"/>
                        </a:rPr>
                        <a:t>Mt</a:t>
                      </a:r>
                      <a:endParaRPr lang="en-CA" sz="1200" dirty="0">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100" b="1" dirty="0">
                          <a:solidFill>
                            <a:schemeClr val="bg1"/>
                          </a:solidFill>
                          <a:effectLst/>
                          <a:latin typeface="Aptos" panose="020B0004020202020204" pitchFamily="34" charset="0"/>
                          <a:ea typeface="Times New Roman" panose="02020603050405020304" pitchFamily="18" charset="0"/>
                          <a:cs typeface="Calibri"/>
                        </a:rPr>
                        <a:t>g/t</a:t>
                      </a:r>
                      <a:endParaRPr lang="en-CA" sz="1200" dirty="0">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100" b="1">
                          <a:solidFill>
                            <a:schemeClr val="bg1"/>
                          </a:solidFill>
                          <a:effectLst/>
                          <a:latin typeface="Aptos" panose="020B0004020202020204" pitchFamily="34" charset="0"/>
                          <a:ea typeface="Times New Roman" panose="02020603050405020304" pitchFamily="18" charset="0"/>
                          <a:cs typeface="Calibri"/>
                        </a:rPr>
                        <a:t>koz</a:t>
                      </a:r>
                      <a:endParaRPr lang="en-CA" sz="1200" err="1">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100" b="1" dirty="0">
                          <a:solidFill>
                            <a:schemeClr val="bg1"/>
                          </a:solidFill>
                          <a:effectLst/>
                          <a:latin typeface="Aptos" panose="020B0004020202020204" pitchFamily="34" charset="0"/>
                          <a:ea typeface="Times New Roman" panose="02020603050405020304" pitchFamily="18" charset="0"/>
                          <a:cs typeface="Calibri"/>
                        </a:rPr>
                        <a:t>%</a:t>
                      </a:r>
                      <a:endParaRPr lang="en-CA" sz="1200" dirty="0">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100" b="1">
                          <a:solidFill>
                            <a:schemeClr val="bg1"/>
                          </a:solidFill>
                          <a:effectLst/>
                          <a:latin typeface="Aptos" panose="020B0004020202020204" pitchFamily="34" charset="0"/>
                          <a:ea typeface="Times New Roman" panose="02020603050405020304" pitchFamily="18" charset="0"/>
                          <a:cs typeface="Calibri"/>
                        </a:rPr>
                        <a:t>M lbs</a:t>
                      </a:r>
                      <a:endParaRPr lang="en-CA" sz="1200" err="1">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100" b="1" dirty="0">
                          <a:solidFill>
                            <a:schemeClr val="bg1"/>
                          </a:solidFill>
                          <a:effectLst/>
                          <a:latin typeface="Aptos" panose="020B0004020202020204" pitchFamily="34" charset="0"/>
                          <a:ea typeface="Times New Roman" panose="02020603050405020304" pitchFamily="18" charset="0"/>
                          <a:cs typeface="Calibri"/>
                        </a:rPr>
                        <a:t>g/t</a:t>
                      </a:r>
                      <a:endParaRPr lang="en-CA" sz="1200" dirty="0">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100" b="1">
                          <a:solidFill>
                            <a:schemeClr val="bg1"/>
                          </a:solidFill>
                          <a:effectLst/>
                          <a:latin typeface="Aptos" panose="020B0004020202020204" pitchFamily="34" charset="0"/>
                          <a:ea typeface="Times New Roman" panose="02020603050405020304" pitchFamily="18" charset="0"/>
                          <a:cs typeface="Calibri"/>
                        </a:rPr>
                        <a:t>koz</a:t>
                      </a:r>
                      <a:endParaRPr lang="en-CA" sz="1200" err="1">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100" b="1">
                          <a:solidFill>
                            <a:schemeClr val="bg1"/>
                          </a:solidFill>
                          <a:effectLst/>
                          <a:latin typeface="Aptos" panose="020B0004020202020204" pitchFamily="34" charset="0"/>
                          <a:ea typeface="Times New Roman" panose="02020603050405020304" pitchFamily="18" charset="0"/>
                          <a:cs typeface="Calibri"/>
                        </a:rPr>
                        <a:t>g/t</a:t>
                      </a:r>
                      <a:endParaRPr lang="en-CA" sz="1200">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100" b="1">
                          <a:solidFill>
                            <a:schemeClr val="bg1"/>
                          </a:solidFill>
                          <a:effectLst/>
                          <a:latin typeface="Aptos" panose="020B0004020202020204" pitchFamily="34" charset="0"/>
                          <a:ea typeface="Times New Roman" panose="02020603050405020304" pitchFamily="18" charset="0"/>
                          <a:cs typeface="Calibri"/>
                        </a:rPr>
                        <a:t>koz</a:t>
                      </a:r>
                      <a:endParaRPr lang="en-CA" sz="1200" err="1">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100" b="1">
                          <a:solidFill>
                            <a:schemeClr val="bg1"/>
                          </a:solidFill>
                          <a:effectLst/>
                          <a:latin typeface="Aptos" panose="020B0004020202020204" pitchFamily="34" charset="0"/>
                          <a:ea typeface="Times New Roman" panose="02020603050405020304" pitchFamily="18" charset="0"/>
                          <a:cs typeface="Calibri"/>
                        </a:rPr>
                        <a:t>g/t</a:t>
                      </a:r>
                      <a:endParaRPr lang="en-CA" sz="1200">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100" b="1" dirty="0" err="1">
                          <a:solidFill>
                            <a:schemeClr val="bg1"/>
                          </a:solidFill>
                          <a:effectLst/>
                          <a:latin typeface="Aptos" panose="020B0004020202020204" pitchFamily="34" charset="0"/>
                          <a:ea typeface="Times New Roman" panose="02020603050405020304" pitchFamily="18" charset="0"/>
                          <a:cs typeface="Calibri"/>
                        </a:rPr>
                        <a:t>koz</a:t>
                      </a:r>
                      <a:endParaRPr lang="en-CA" sz="1200" dirty="0">
                        <a:solidFill>
                          <a:schemeClr val="bg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extLst>
                  <a:ext uri="{0D108BD9-81ED-4DB2-BD59-A6C34878D82A}">
                    <a16:rowId xmlns:a16="http://schemas.microsoft.com/office/drawing/2014/main" val="1288318257"/>
                  </a:ext>
                </a:extLst>
              </a:tr>
              <a:tr h="174431">
                <a:tc gridSpan="12">
                  <a:txBody>
                    <a:bodyPr/>
                    <a:lstStyle/>
                    <a:p>
                      <a:pPr>
                        <a:lnSpc>
                          <a:spcPct val="107000"/>
                        </a:lnSpc>
                        <a:buNone/>
                      </a:pPr>
                      <a:r>
                        <a:rPr lang="en-US" sz="1100" b="1" dirty="0">
                          <a:solidFill>
                            <a:srgbClr val="293841"/>
                          </a:solidFill>
                          <a:effectLst/>
                          <a:latin typeface="Aptos" panose="020B0004020202020204" pitchFamily="34" charset="0"/>
                          <a:ea typeface="Calibri"/>
                          <a:cs typeface="Calibri"/>
                        </a:rPr>
                        <a:t>Marathon Deposit</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671422921"/>
                  </a:ext>
                </a:extLst>
              </a:tr>
              <a:tr h="257723">
                <a:tc>
                  <a:txBody>
                    <a:bodyPr/>
                    <a:lstStyle/>
                    <a:p>
                      <a:pPr algn="ctr">
                        <a:lnSpc>
                          <a:spcPct val="107000"/>
                        </a:lnSpc>
                        <a:buNone/>
                      </a:pPr>
                      <a:r>
                        <a:rPr lang="en-US" sz="1100" b="1" dirty="0">
                          <a:solidFill>
                            <a:srgbClr val="293841"/>
                          </a:solidFill>
                          <a:effectLst/>
                          <a:latin typeface="Aptos" panose="020B0004020202020204" pitchFamily="34" charset="0"/>
                          <a:ea typeface="Calibri"/>
                          <a:cs typeface="Calibri"/>
                        </a:rPr>
                        <a:t>Measured</a:t>
                      </a:r>
                      <a:endParaRPr lang="en-CA" sz="1200" b="1"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164.0</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ptos" panose="020B0004020202020204" pitchFamily="34" charset="0"/>
                          <a:ea typeface="Calibri"/>
                          <a:cs typeface="Calibri"/>
                        </a:rPr>
                        <a:t>0.56</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2,973</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0.20</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712</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0.18</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ptos" panose="020B0004020202020204" pitchFamily="34" charset="0"/>
                          <a:ea typeface="Calibri"/>
                          <a:cs typeface="Calibri"/>
                        </a:rPr>
                        <a:t>970</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0.07</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358</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1.7</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9,089</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402221"/>
                  </a:ext>
                </a:extLst>
              </a:tr>
              <a:tr h="257723">
                <a:tc>
                  <a:txBody>
                    <a:bodyPr/>
                    <a:lstStyle/>
                    <a:p>
                      <a:pPr algn="ctr">
                        <a:lnSpc>
                          <a:spcPct val="107000"/>
                        </a:lnSpc>
                        <a:buNone/>
                      </a:pPr>
                      <a:r>
                        <a:rPr lang="en-US" sz="1100" b="1">
                          <a:solidFill>
                            <a:srgbClr val="293841"/>
                          </a:solidFill>
                          <a:effectLst/>
                          <a:latin typeface="Aptos" panose="020B0004020202020204" pitchFamily="34" charset="0"/>
                          <a:ea typeface="Calibri"/>
                          <a:cs typeface="Calibri"/>
                        </a:rPr>
                        <a:t>Indicated</a:t>
                      </a:r>
                      <a:endParaRPr lang="en-CA" sz="1200" b="1">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   38.1</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0.39</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476</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0.18</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153</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0.13</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159</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ptos" panose="020B0004020202020204" pitchFamily="34" charset="0"/>
                          <a:ea typeface="Calibri"/>
                          <a:cs typeface="Calibri"/>
                        </a:rPr>
                        <a:t>0.06</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71</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1.6</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1,896</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240007"/>
                  </a:ext>
                </a:extLst>
              </a:tr>
              <a:tr h="257723">
                <a:tc>
                  <a:txBody>
                    <a:bodyPr/>
                    <a:lstStyle/>
                    <a:p>
                      <a:pPr algn="ctr">
                        <a:lnSpc>
                          <a:spcPct val="107000"/>
                        </a:lnSpc>
                        <a:buNone/>
                      </a:pPr>
                      <a:r>
                        <a:rPr lang="en-US" sz="1100" b="1">
                          <a:solidFill>
                            <a:srgbClr val="293841"/>
                          </a:solidFill>
                          <a:effectLst/>
                          <a:latin typeface="Aptos" panose="020B0004020202020204" pitchFamily="34" charset="0"/>
                          <a:ea typeface="Calibri"/>
                          <a:cs typeface="Calibri"/>
                        </a:rPr>
                        <a:t>Meas. + Ind.</a:t>
                      </a:r>
                      <a:endParaRPr lang="en-CA" sz="1200" b="1">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dirty="0">
                          <a:solidFill>
                            <a:srgbClr val="293841"/>
                          </a:solidFill>
                          <a:effectLst/>
                          <a:latin typeface="Aptos" panose="020B0004020202020204" pitchFamily="34" charset="0"/>
                          <a:ea typeface="Calibri"/>
                          <a:cs typeface="Calibri"/>
                        </a:rPr>
                        <a:t>202.0</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dirty="0">
                          <a:solidFill>
                            <a:srgbClr val="293841"/>
                          </a:solidFill>
                          <a:effectLst/>
                          <a:latin typeface="Aptos" panose="020B0004020202020204" pitchFamily="34" charset="0"/>
                          <a:ea typeface="Calibri"/>
                          <a:cs typeface="Calibri"/>
                        </a:rPr>
                        <a:t>0.53</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a:solidFill>
                            <a:srgbClr val="293841"/>
                          </a:solidFill>
                          <a:effectLst/>
                          <a:latin typeface="Aptos" panose="020B0004020202020204" pitchFamily="34" charset="0"/>
                          <a:ea typeface="Calibri"/>
                          <a:cs typeface="Calibri"/>
                        </a:rPr>
                        <a:t>3,449</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a:solidFill>
                            <a:srgbClr val="293841"/>
                          </a:solidFill>
                          <a:effectLst/>
                          <a:latin typeface="Aptos" panose="020B0004020202020204" pitchFamily="34" charset="0"/>
                          <a:ea typeface="Calibri"/>
                          <a:cs typeface="Calibri"/>
                        </a:rPr>
                        <a:t>0.19</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a:solidFill>
                            <a:srgbClr val="293841"/>
                          </a:solidFill>
                          <a:effectLst/>
                          <a:latin typeface="Aptos" panose="020B0004020202020204" pitchFamily="34" charset="0"/>
                          <a:ea typeface="Calibri"/>
                          <a:cs typeface="Calibri"/>
                        </a:rPr>
                        <a:t>865</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a:solidFill>
                            <a:srgbClr val="293841"/>
                          </a:solidFill>
                          <a:effectLst/>
                          <a:latin typeface="Aptos" panose="020B0004020202020204" pitchFamily="34" charset="0"/>
                          <a:ea typeface="Calibri"/>
                          <a:cs typeface="Calibri"/>
                        </a:rPr>
                        <a:t>0.17</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a:solidFill>
                            <a:srgbClr val="293841"/>
                          </a:solidFill>
                          <a:effectLst/>
                          <a:latin typeface="Aptos" panose="020B0004020202020204" pitchFamily="34" charset="0"/>
                          <a:ea typeface="Calibri"/>
                          <a:cs typeface="Calibri"/>
                        </a:rPr>
                        <a:t>1,129</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a:solidFill>
                            <a:srgbClr val="293841"/>
                          </a:solidFill>
                          <a:effectLst/>
                          <a:latin typeface="Aptos" panose="020B0004020202020204" pitchFamily="34" charset="0"/>
                          <a:ea typeface="Calibri"/>
                          <a:cs typeface="Calibri"/>
                        </a:rPr>
                        <a:t>0.07</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a:solidFill>
                            <a:srgbClr val="293841"/>
                          </a:solidFill>
                          <a:effectLst/>
                          <a:latin typeface="Aptos" panose="020B0004020202020204" pitchFamily="34" charset="0"/>
                          <a:ea typeface="Calibri"/>
                          <a:cs typeface="Calibri"/>
                        </a:rPr>
                        <a:t>429</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a:solidFill>
                            <a:srgbClr val="293841"/>
                          </a:solidFill>
                          <a:effectLst/>
                          <a:latin typeface="Aptos" panose="020B0004020202020204" pitchFamily="34" charset="0"/>
                          <a:ea typeface="Calibri"/>
                          <a:cs typeface="Calibri"/>
                        </a:rPr>
                        <a:t>1.7</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a:solidFill>
                            <a:srgbClr val="293841"/>
                          </a:solidFill>
                          <a:effectLst/>
                          <a:latin typeface="Aptos" panose="020B0004020202020204" pitchFamily="34" charset="0"/>
                          <a:ea typeface="Calibri"/>
                          <a:cs typeface="Calibri"/>
                        </a:rPr>
                        <a:t>10,985</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0573530"/>
                  </a:ext>
                </a:extLst>
              </a:tr>
              <a:tr h="257723">
                <a:tc>
                  <a:txBody>
                    <a:bodyPr/>
                    <a:lstStyle/>
                    <a:p>
                      <a:pPr algn="ctr">
                        <a:lnSpc>
                          <a:spcPct val="107000"/>
                        </a:lnSpc>
                        <a:buNone/>
                      </a:pPr>
                      <a:r>
                        <a:rPr lang="en-US" sz="1100" b="1">
                          <a:solidFill>
                            <a:srgbClr val="293841"/>
                          </a:solidFill>
                          <a:effectLst/>
                          <a:latin typeface="Aptos" panose="020B0004020202020204" pitchFamily="34" charset="0"/>
                          <a:ea typeface="Calibri"/>
                          <a:cs typeface="Calibri"/>
                        </a:rPr>
                        <a:t>Inferred</a:t>
                      </a:r>
                      <a:endParaRPr lang="en-CA" sz="1200" b="1">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   2.9</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ptos" panose="020B0004020202020204" pitchFamily="34" charset="0"/>
                          <a:ea typeface="Calibri"/>
                          <a:cs typeface="Calibri"/>
                        </a:rPr>
                        <a:t>0.36</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34</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0.16</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10</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0.13</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12</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0.06</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6</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1.2</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112</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3431022"/>
                  </a:ext>
                </a:extLst>
              </a:tr>
              <a:tr h="174431">
                <a:tc gridSpan="12">
                  <a:txBody>
                    <a:bodyPr/>
                    <a:lstStyle/>
                    <a:p>
                      <a:pPr>
                        <a:lnSpc>
                          <a:spcPct val="107000"/>
                        </a:lnSpc>
                        <a:buNone/>
                      </a:pPr>
                      <a:r>
                        <a:rPr lang="en-US" sz="1100" b="1" dirty="0">
                          <a:solidFill>
                            <a:srgbClr val="293841"/>
                          </a:solidFill>
                          <a:effectLst/>
                          <a:latin typeface="Aptos" panose="020B0004020202020204" pitchFamily="34" charset="0"/>
                          <a:ea typeface="Calibri"/>
                          <a:cs typeface="Calibri"/>
                        </a:rPr>
                        <a:t>Geordie Deposit</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542534746"/>
                  </a:ext>
                </a:extLst>
              </a:tr>
              <a:tr h="257723">
                <a:tc>
                  <a:txBody>
                    <a:bodyPr/>
                    <a:lstStyle/>
                    <a:p>
                      <a:pPr algn="ctr">
                        <a:lnSpc>
                          <a:spcPct val="107000"/>
                        </a:lnSpc>
                        <a:buNone/>
                      </a:pPr>
                      <a:r>
                        <a:rPr lang="en-US" sz="1100" b="1">
                          <a:solidFill>
                            <a:srgbClr val="293841"/>
                          </a:solidFill>
                          <a:effectLst/>
                          <a:latin typeface="Aptos" panose="020B0004020202020204" pitchFamily="34" charset="0"/>
                          <a:ea typeface="Calibri"/>
                          <a:cs typeface="Calibri"/>
                        </a:rPr>
                        <a:t>Indicated</a:t>
                      </a:r>
                      <a:endParaRPr lang="en-CA" sz="1200" b="1">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17.3</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0.56</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dirty="0">
                          <a:solidFill>
                            <a:srgbClr val="293841"/>
                          </a:solidFill>
                          <a:effectLst/>
                          <a:latin typeface="Aptos" panose="020B0004020202020204" pitchFamily="34" charset="0"/>
                          <a:ea typeface="Calibri"/>
                          <a:cs typeface="Calibri"/>
                        </a:rPr>
                        <a:t>312</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0.35</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133</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0.04</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20</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0.05</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25</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2.4</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1,351</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5579121"/>
                  </a:ext>
                </a:extLst>
              </a:tr>
              <a:tr h="257723">
                <a:tc>
                  <a:txBody>
                    <a:bodyPr/>
                    <a:lstStyle/>
                    <a:p>
                      <a:pPr algn="ctr">
                        <a:lnSpc>
                          <a:spcPct val="107000"/>
                        </a:lnSpc>
                        <a:buNone/>
                      </a:pPr>
                      <a:r>
                        <a:rPr lang="en-US" sz="1100" b="1">
                          <a:solidFill>
                            <a:srgbClr val="293841"/>
                          </a:solidFill>
                          <a:effectLst/>
                          <a:latin typeface="Aptos" panose="020B0004020202020204" pitchFamily="34" charset="0"/>
                          <a:ea typeface="Calibri"/>
                          <a:cs typeface="Calibri"/>
                        </a:rPr>
                        <a:t>Inferred</a:t>
                      </a:r>
                      <a:endParaRPr lang="en-CA" sz="1200" b="1">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dirty="0">
                          <a:solidFill>
                            <a:srgbClr val="293841"/>
                          </a:solidFill>
                          <a:effectLst/>
                          <a:latin typeface="Aptos" panose="020B0004020202020204" pitchFamily="34" charset="0"/>
                          <a:ea typeface="Calibri"/>
                          <a:cs typeface="Calibri"/>
                        </a:rPr>
                        <a:t>12.9</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0.51</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212</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0.28</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80</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0.03</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12</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0.03</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14</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2.4</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982</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8276021"/>
                  </a:ext>
                </a:extLst>
              </a:tr>
              <a:tr h="174431">
                <a:tc gridSpan="12">
                  <a:txBody>
                    <a:bodyPr/>
                    <a:lstStyle/>
                    <a:p>
                      <a:pPr>
                        <a:lnSpc>
                          <a:spcPct val="107000"/>
                        </a:lnSpc>
                        <a:buNone/>
                      </a:pPr>
                      <a:r>
                        <a:rPr lang="en-US" sz="1100" b="1" dirty="0">
                          <a:solidFill>
                            <a:srgbClr val="293841"/>
                          </a:solidFill>
                          <a:effectLst/>
                          <a:latin typeface="Aptos" panose="020B0004020202020204" pitchFamily="34" charset="0"/>
                          <a:ea typeface="Calibri"/>
                          <a:cs typeface="Calibri"/>
                        </a:rPr>
                        <a:t>Sally Deposit</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902779766"/>
                  </a:ext>
                </a:extLst>
              </a:tr>
              <a:tr h="257723">
                <a:tc>
                  <a:txBody>
                    <a:bodyPr/>
                    <a:lstStyle/>
                    <a:p>
                      <a:pPr algn="ctr">
                        <a:lnSpc>
                          <a:spcPct val="107000"/>
                        </a:lnSpc>
                        <a:buNone/>
                      </a:pPr>
                      <a:r>
                        <a:rPr lang="en-US" sz="1100" b="1">
                          <a:solidFill>
                            <a:srgbClr val="293841"/>
                          </a:solidFill>
                          <a:effectLst/>
                          <a:latin typeface="Aptos" panose="020B0004020202020204" pitchFamily="34" charset="0"/>
                          <a:ea typeface="Calibri"/>
                          <a:cs typeface="Calibri"/>
                        </a:rPr>
                        <a:t>Indicated</a:t>
                      </a:r>
                      <a:endParaRPr lang="en-CA" sz="1200" b="1">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24.8</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dirty="0">
                          <a:solidFill>
                            <a:srgbClr val="293841"/>
                          </a:solidFill>
                          <a:effectLst/>
                          <a:latin typeface="Aptos" panose="020B0004020202020204" pitchFamily="34" charset="0"/>
                          <a:ea typeface="Calibri"/>
                          <a:cs typeface="Calibri"/>
                        </a:rPr>
                        <a:t>0.35</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278</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0.17</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93</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0.2</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160</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0.07</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56</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0.7</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dirty="0">
                          <a:solidFill>
                            <a:srgbClr val="293841"/>
                          </a:solidFill>
                          <a:effectLst/>
                          <a:latin typeface="Aptos" panose="020B0004020202020204" pitchFamily="34" charset="0"/>
                          <a:ea typeface="Calibri"/>
                          <a:cs typeface="Calibri"/>
                        </a:rPr>
                        <a:t>567</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2769838"/>
                  </a:ext>
                </a:extLst>
              </a:tr>
              <a:tr h="257723">
                <a:tc>
                  <a:txBody>
                    <a:bodyPr/>
                    <a:lstStyle/>
                    <a:p>
                      <a:pPr algn="ctr">
                        <a:lnSpc>
                          <a:spcPct val="107000"/>
                        </a:lnSpc>
                        <a:buNone/>
                      </a:pPr>
                      <a:r>
                        <a:rPr lang="en-US" sz="1100" b="1">
                          <a:solidFill>
                            <a:srgbClr val="293841"/>
                          </a:solidFill>
                          <a:effectLst/>
                          <a:latin typeface="Aptos" panose="020B0004020202020204" pitchFamily="34" charset="0"/>
                          <a:ea typeface="Calibri"/>
                          <a:cs typeface="Calibri"/>
                        </a:rPr>
                        <a:t>Inferred</a:t>
                      </a:r>
                      <a:endParaRPr lang="en-CA" sz="1200" b="1">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14.0</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dirty="0">
                          <a:solidFill>
                            <a:srgbClr val="293841"/>
                          </a:solidFill>
                          <a:effectLst/>
                          <a:latin typeface="Aptos" panose="020B0004020202020204" pitchFamily="34" charset="0"/>
                          <a:ea typeface="Calibri"/>
                          <a:cs typeface="Calibri"/>
                        </a:rPr>
                        <a:t>0.28</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dirty="0">
                          <a:solidFill>
                            <a:srgbClr val="293841"/>
                          </a:solidFill>
                          <a:effectLst/>
                          <a:latin typeface="Aptos" panose="020B0004020202020204" pitchFamily="34" charset="0"/>
                          <a:ea typeface="Calibri"/>
                          <a:cs typeface="Calibri"/>
                        </a:rPr>
                        <a:t>124</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0.19</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57</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0.15</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70</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0.05</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24</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0.6</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100">
                          <a:solidFill>
                            <a:srgbClr val="293841"/>
                          </a:solidFill>
                          <a:effectLst/>
                          <a:latin typeface="Aptos" panose="020B0004020202020204" pitchFamily="34" charset="0"/>
                          <a:ea typeface="Calibri"/>
                          <a:cs typeface="Calibri"/>
                        </a:rPr>
                        <a:t>280</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0833148"/>
                  </a:ext>
                </a:extLst>
              </a:tr>
              <a:tr h="174431">
                <a:tc gridSpan="12">
                  <a:txBody>
                    <a:bodyPr/>
                    <a:lstStyle/>
                    <a:p>
                      <a:pPr>
                        <a:lnSpc>
                          <a:spcPct val="107000"/>
                        </a:lnSpc>
                        <a:buNone/>
                      </a:pPr>
                      <a:r>
                        <a:rPr lang="en-US" sz="1100" b="1" dirty="0">
                          <a:solidFill>
                            <a:srgbClr val="293841"/>
                          </a:solidFill>
                          <a:effectLst/>
                          <a:latin typeface="Aptos" panose="020B0004020202020204" pitchFamily="34" charset="0"/>
                          <a:ea typeface="Times New Roman" panose="02020603050405020304" pitchFamily="18" charset="0"/>
                          <a:cs typeface="Calibri"/>
                        </a:rPr>
                        <a:t>Total Project</a:t>
                      </a:r>
                      <a:endParaRPr lang="en-CA" sz="1200" dirty="0">
                        <a:solidFill>
                          <a:srgbClr val="29384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23624771"/>
                  </a:ext>
                </a:extLst>
              </a:tr>
              <a:tr h="257723">
                <a:tc>
                  <a:txBody>
                    <a:bodyPr/>
                    <a:lstStyle/>
                    <a:p>
                      <a:pPr algn="ctr">
                        <a:lnSpc>
                          <a:spcPct val="107000"/>
                        </a:lnSpc>
                        <a:buNone/>
                      </a:pPr>
                      <a:r>
                        <a:rPr lang="en-US" sz="1100" b="1">
                          <a:solidFill>
                            <a:srgbClr val="293841"/>
                          </a:solidFill>
                          <a:effectLst/>
                          <a:latin typeface="Aptos" panose="020B0004020202020204" pitchFamily="34" charset="0"/>
                          <a:ea typeface="Times New Roman" panose="02020603050405020304" pitchFamily="18" charset="0"/>
                          <a:cs typeface="Calibri"/>
                        </a:rPr>
                        <a:t>Measured</a:t>
                      </a:r>
                      <a:endParaRPr lang="en-CA" sz="1200" b="1">
                        <a:solidFill>
                          <a:srgbClr val="29384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164.0</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ptos" panose="020B0004020202020204" pitchFamily="34" charset="0"/>
                          <a:ea typeface="Calibri"/>
                          <a:cs typeface="Calibri"/>
                        </a:rPr>
                        <a:t>0.56</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2,973</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ptos" panose="020B0004020202020204" pitchFamily="34" charset="0"/>
                          <a:ea typeface="Calibri"/>
                          <a:cs typeface="Calibri"/>
                        </a:rPr>
                        <a:t>0.20</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712</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0.18</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970</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0.07</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358</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1.7</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9,089</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2436823"/>
                  </a:ext>
                </a:extLst>
              </a:tr>
              <a:tr h="257723">
                <a:tc>
                  <a:txBody>
                    <a:bodyPr/>
                    <a:lstStyle/>
                    <a:p>
                      <a:pPr algn="ctr">
                        <a:lnSpc>
                          <a:spcPct val="107000"/>
                        </a:lnSpc>
                        <a:buNone/>
                      </a:pPr>
                      <a:r>
                        <a:rPr lang="en-US" sz="1100" b="1">
                          <a:solidFill>
                            <a:srgbClr val="293841"/>
                          </a:solidFill>
                          <a:effectLst/>
                          <a:latin typeface="Aptos" panose="020B0004020202020204" pitchFamily="34" charset="0"/>
                          <a:ea typeface="Times New Roman" panose="02020603050405020304" pitchFamily="18" charset="0"/>
                          <a:cs typeface="Calibri"/>
                        </a:rPr>
                        <a:t>Indicated</a:t>
                      </a:r>
                      <a:endParaRPr lang="en-CA" sz="1200" b="1">
                        <a:solidFill>
                          <a:srgbClr val="29384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80.1</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0.41</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1,066</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0.21</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ptos" panose="020B0004020202020204" pitchFamily="34" charset="0"/>
                          <a:ea typeface="Calibri"/>
                          <a:cs typeface="Calibri"/>
                        </a:rPr>
                        <a:t>379</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ptos" panose="020B0004020202020204" pitchFamily="34" charset="0"/>
                          <a:ea typeface="Calibri"/>
                          <a:cs typeface="Calibri"/>
                        </a:rPr>
                        <a:t>0.13</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ptos" panose="020B0004020202020204" pitchFamily="34" charset="0"/>
                          <a:ea typeface="Calibri"/>
                          <a:cs typeface="Calibri"/>
                        </a:rPr>
                        <a:t>339</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ptos" panose="020B0004020202020204" pitchFamily="34" charset="0"/>
                          <a:ea typeface="Calibri"/>
                          <a:cs typeface="Calibri"/>
                        </a:rPr>
                        <a:t>0.06</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ptos" panose="020B0004020202020204" pitchFamily="34" charset="0"/>
                          <a:ea typeface="Calibri"/>
                          <a:cs typeface="Calibri"/>
                        </a:rPr>
                        <a:t>152</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1.5</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3,814</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0437473"/>
                  </a:ext>
                </a:extLst>
              </a:tr>
              <a:tr h="257723">
                <a:tc>
                  <a:txBody>
                    <a:bodyPr/>
                    <a:lstStyle/>
                    <a:p>
                      <a:pPr algn="ctr">
                        <a:lnSpc>
                          <a:spcPct val="107000"/>
                        </a:lnSpc>
                        <a:buNone/>
                      </a:pPr>
                      <a:r>
                        <a:rPr lang="en-US" sz="1100" b="1">
                          <a:solidFill>
                            <a:srgbClr val="293841"/>
                          </a:solidFill>
                          <a:effectLst/>
                          <a:latin typeface="Aptos" panose="020B0004020202020204" pitchFamily="34" charset="0"/>
                          <a:ea typeface="Calibri"/>
                          <a:cs typeface="Calibri"/>
                        </a:rPr>
                        <a:t>Meas. + Ind.</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dirty="0">
                          <a:solidFill>
                            <a:srgbClr val="293841"/>
                          </a:solidFill>
                          <a:effectLst/>
                          <a:latin typeface="Aptos" panose="020B0004020202020204" pitchFamily="34" charset="0"/>
                          <a:ea typeface="Calibri"/>
                          <a:cs typeface="Calibri"/>
                        </a:rPr>
                        <a:t>244.1</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a:solidFill>
                            <a:srgbClr val="293841"/>
                          </a:solidFill>
                          <a:effectLst/>
                          <a:latin typeface="Aptos" panose="020B0004020202020204" pitchFamily="34" charset="0"/>
                          <a:ea typeface="Calibri"/>
                          <a:cs typeface="Calibri"/>
                        </a:rPr>
                        <a:t>0.51</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a:solidFill>
                            <a:srgbClr val="293841"/>
                          </a:solidFill>
                          <a:effectLst/>
                          <a:latin typeface="Aptos" panose="020B0004020202020204" pitchFamily="34" charset="0"/>
                          <a:ea typeface="Calibri"/>
                          <a:cs typeface="Calibri"/>
                        </a:rPr>
                        <a:t>4,039</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a:solidFill>
                            <a:srgbClr val="293841"/>
                          </a:solidFill>
                          <a:effectLst/>
                          <a:latin typeface="Aptos" panose="020B0004020202020204" pitchFamily="34" charset="0"/>
                          <a:ea typeface="Calibri"/>
                          <a:cs typeface="Calibri"/>
                        </a:rPr>
                        <a:t>0.20</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a:solidFill>
                            <a:srgbClr val="293841"/>
                          </a:solidFill>
                          <a:effectLst/>
                          <a:latin typeface="Aptos" panose="020B0004020202020204" pitchFamily="34" charset="0"/>
                          <a:ea typeface="Calibri"/>
                          <a:cs typeface="Calibri"/>
                        </a:rPr>
                        <a:t>1,091</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a:solidFill>
                            <a:srgbClr val="293841"/>
                          </a:solidFill>
                          <a:effectLst/>
                          <a:latin typeface="Aptos" panose="020B0004020202020204" pitchFamily="34" charset="0"/>
                          <a:ea typeface="Calibri"/>
                          <a:cs typeface="Calibri"/>
                        </a:rPr>
                        <a:t>0.17</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dirty="0">
                          <a:solidFill>
                            <a:srgbClr val="293841"/>
                          </a:solidFill>
                          <a:effectLst/>
                          <a:latin typeface="Aptos" panose="020B0004020202020204" pitchFamily="34" charset="0"/>
                          <a:ea typeface="Calibri"/>
                          <a:cs typeface="Calibri"/>
                        </a:rPr>
                        <a:t>1,309</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dirty="0">
                          <a:solidFill>
                            <a:srgbClr val="293841"/>
                          </a:solidFill>
                          <a:effectLst/>
                          <a:latin typeface="Aptos" panose="020B0004020202020204" pitchFamily="34" charset="0"/>
                          <a:ea typeface="Calibri"/>
                          <a:cs typeface="Calibri"/>
                        </a:rPr>
                        <a:t>0.06</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dirty="0">
                          <a:solidFill>
                            <a:srgbClr val="293841"/>
                          </a:solidFill>
                          <a:effectLst/>
                          <a:latin typeface="Aptos" panose="020B0004020202020204" pitchFamily="34" charset="0"/>
                          <a:ea typeface="Calibri"/>
                          <a:cs typeface="Calibri"/>
                        </a:rPr>
                        <a:t>510</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dirty="0">
                          <a:solidFill>
                            <a:srgbClr val="293841"/>
                          </a:solidFill>
                          <a:effectLst/>
                          <a:latin typeface="Aptos" panose="020B0004020202020204" pitchFamily="34" charset="0"/>
                          <a:ea typeface="Calibri"/>
                          <a:cs typeface="Calibri"/>
                        </a:rPr>
                        <a:t>1.6</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b="1" dirty="0">
                          <a:solidFill>
                            <a:srgbClr val="293841"/>
                          </a:solidFill>
                          <a:effectLst/>
                          <a:latin typeface="Aptos" panose="020B0004020202020204" pitchFamily="34" charset="0"/>
                          <a:ea typeface="Calibri"/>
                          <a:cs typeface="Calibri"/>
                        </a:rPr>
                        <a:t>12,903</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1723393"/>
                  </a:ext>
                </a:extLst>
              </a:tr>
              <a:tr h="257723">
                <a:tc>
                  <a:txBody>
                    <a:bodyPr/>
                    <a:lstStyle/>
                    <a:p>
                      <a:pPr algn="ctr">
                        <a:lnSpc>
                          <a:spcPct val="107000"/>
                        </a:lnSpc>
                        <a:buNone/>
                      </a:pPr>
                      <a:r>
                        <a:rPr lang="en-US" sz="1100" b="1">
                          <a:solidFill>
                            <a:srgbClr val="293841"/>
                          </a:solidFill>
                          <a:effectLst/>
                          <a:latin typeface="Aptos" panose="020B0004020202020204" pitchFamily="34" charset="0"/>
                          <a:ea typeface="Times New Roman" panose="02020603050405020304" pitchFamily="18" charset="0"/>
                          <a:cs typeface="Calibri"/>
                        </a:rPr>
                        <a:t>Inferred</a:t>
                      </a:r>
                      <a:endParaRPr lang="en-CA" sz="1200" b="1">
                        <a:solidFill>
                          <a:srgbClr val="293841"/>
                        </a:solidFill>
                        <a:effectLst/>
                        <a:latin typeface="Aptos" panose="020B0004020202020204" pitchFamily="34" charset="0"/>
                        <a:ea typeface="Calibri" panose="020F0502020204030204" pitchFamily="34" charset="0"/>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ptos" panose="020B0004020202020204" pitchFamily="34" charset="0"/>
                          <a:ea typeface="Calibri"/>
                          <a:cs typeface="Calibri"/>
                        </a:rPr>
                        <a:t>29.8</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0.39</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ptos" panose="020B0004020202020204" pitchFamily="34" charset="0"/>
                          <a:ea typeface="Calibri"/>
                          <a:cs typeface="Calibri"/>
                        </a:rPr>
                        <a:t>370</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ptos" panose="020B0004020202020204" pitchFamily="34" charset="0"/>
                          <a:ea typeface="Calibri"/>
                          <a:cs typeface="Calibri"/>
                        </a:rPr>
                        <a:t>0.22</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ptos" panose="020B0004020202020204" pitchFamily="34" charset="0"/>
                          <a:ea typeface="Calibri"/>
                          <a:cs typeface="Calibri"/>
                        </a:rPr>
                        <a:t>147</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ptos" panose="020B0004020202020204" pitchFamily="34" charset="0"/>
                          <a:ea typeface="Calibri"/>
                          <a:cs typeface="Calibri"/>
                        </a:rPr>
                        <a:t>0.10</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94</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0.05</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44</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ptos" panose="020B0004020202020204" pitchFamily="34" charset="0"/>
                          <a:ea typeface="Calibri"/>
                          <a:cs typeface="Calibri"/>
                        </a:rPr>
                        <a:t>1.4</a:t>
                      </a:r>
                      <a:endParaRPr lang="en-CA" sz="120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ptos" panose="020B0004020202020204" pitchFamily="34" charset="0"/>
                          <a:ea typeface="Calibri"/>
                          <a:cs typeface="Calibri"/>
                        </a:rPr>
                        <a:t>1,374</a:t>
                      </a:r>
                      <a:endParaRPr lang="en-CA" sz="1200" dirty="0">
                        <a:solidFill>
                          <a:srgbClr val="293841"/>
                        </a:solidFill>
                        <a:effectLst/>
                        <a:latin typeface="Aptos" panose="020B0004020202020204" pitchFamily="34" charset="0"/>
                        <a:ea typeface="Calibri"/>
                        <a:cs typeface="Calibri"/>
                      </a:endParaRPr>
                    </a:p>
                  </a:txBody>
                  <a:tcPr marL="61709" marR="61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3066795"/>
                  </a:ext>
                </a:extLst>
              </a:tr>
            </a:tbl>
          </a:graphicData>
        </a:graphic>
      </p:graphicFrame>
      <p:sp>
        <p:nvSpPr>
          <p:cNvPr id="2" name="Slide Number Placeholder 2">
            <a:extLst>
              <a:ext uri="{FF2B5EF4-FFF2-40B4-BE49-F238E27FC236}">
                <a16:creationId xmlns:a16="http://schemas.microsoft.com/office/drawing/2014/main" id="{6EA2CE15-DE6B-3C8D-A14E-F5DDECBC6F2D}"/>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26</a:t>
            </a:fld>
            <a:endParaRPr lang="en-US" b="1" dirty="0">
              <a:solidFill>
                <a:srgbClr val="293841"/>
              </a:solidFill>
            </a:endParaRPr>
          </a:p>
        </p:txBody>
      </p:sp>
    </p:spTree>
    <p:extLst>
      <p:ext uri="{BB962C8B-B14F-4D97-AF65-F5344CB8AC3E}">
        <p14:creationId xmlns:p14="http://schemas.microsoft.com/office/powerpoint/2010/main" val="2042002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95B9A-835B-D04A-9ACE-97D39A9F8B41}"/>
              </a:ext>
            </a:extLst>
          </p:cNvPr>
          <p:cNvSpPr>
            <a:spLocks noGrp="1"/>
          </p:cNvSpPr>
          <p:nvPr>
            <p:ph type="title"/>
          </p:nvPr>
        </p:nvSpPr>
        <p:spPr>
          <a:xfrm>
            <a:off x="83623" y="126071"/>
            <a:ext cx="10515600" cy="710718"/>
          </a:xfrm>
        </p:spPr>
        <p:txBody>
          <a:bodyPr>
            <a:normAutofit/>
          </a:bodyPr>
          <a:lstStyle/>
          <a:p>
            <a:r>
              <a:rPr lang="en-US" sz="2800" b="1" dirty="0">
                <a:latin typeface="+mj-lt"/>
              </a:rPr>
              <a:t>Mineral RESOURCES </a:t>
            </a:r>
            <a:r>
              <a:rPr lang="en-US" sz="2800" dirty="0">
                <a:latin typeface="+mj-lt"/>
              </a:rPr>
              <a:t>AND RESERVES notes</a:t>
            </a:r>
          </a:p>
        </p:txBody>
      </p:sp>
      <p:sp>
        <p:nvSpPr>
          <p:cNvPr id="4" name="TextBox 3">
            <a:extLst>
              <a:ext uri="{FF2B5EF4-FFF2-40B4-BE49-F238E27FC236}">
                <a16:creationId xmlns:a16="http://schemas.microsoft.com/office/drawing/2014/main" id="{1B4FBC16-3EBA-20D0-7E96-E5771DAC5D57}"/>
              </a:ext>
            </a:extLst>
          </p:cNvPr>
          <p:cNvSpPr txBox="1"/>
          <p:nvPr/>
        </p:nvSpPr>
        <p:spPr>
          <a:xfrm>
            <a:off x="295931" y="694233"/>
            <a:ext cx="11548356" cy="5847755"/>
          </a:xfrm>
          <a:prstGeom prst="rect">
            <a:avLst/>
          </a:prstGeom>
          <a:noFill/>
        </p:spPr>
        <p:txBody>
          <a:bodyPr wrap="square" rtlCol="0">
            <a:spAutoFit/>
          </a:bodyPr>
          <a:lstStyle/>
          <a:p>
            <a:pPr marL="269868" indent="-269868">
              <a:lnSpc>
                <a:spcPct val="120000"/>
              </a:lnSpc>
              <a:defRPr/>
            </a:pPr>
            <a:r>
              <a:rPr lang="en-US" sz="1000" b="1" i="1" dirty="0">
                <a:solidFill>
                  <a:srgbClr val="293841"/>
                </a:solidFill>
                <a:ea typeface="Times New Roman Bold" panose="02020803070505020304" pitchFamily="18" charset="0"/>
                <a:cs typeface="Calibri" panose="020F0502020204030204" pitchFamily="34" charset="0"/>
              </a:rPr>
              <a:t>Mineral Reserves Notes</a:t>
            </a:r>
            <a:r>
              <a:rPr lang="en-US" sz="1000" i="1" dirty="0">
                <a:solidFill>
                  <a:srgbClr val="293841"/>
                </a:solidFill>
                <a:ea typeface="Times New Roman Bold" panose="02020803070505020304" pitchFamily="18" charset="0"/>
                <a:cs typeface="Calibri" panose="020F0502020204030204" pitchFamily="34" charset="0"/>
              </a:rPr>
              <a:t>:</a:t>
            </a:r>
            <a:endParaRPr lang="en-CA" sz="1000" dirty="0">
              <a:solidFill>
                <a:srgbClr val="293841"/>
              </a:solidFill>
              <a:ea typeface="Calibri" panose="020F0502020204030204" pitchFamily="34" charset="0"/>
              <a:cs typeface="Calibri" panose="020F0502020204030204" pitchFamily="34" charset="0"/>
            </a:endParaRPr>
          </a:p>
          <a:p>
            <a:pPr marL="342891" indent="-342891" algn="just">
              <a:buFont typeface="+mj-lt"/>
              <a:buAutoNum type="alphaLcPeriod"/>
              <a:defRPr/>
            </a:pPr>
            <a:r>
              <a:rPr lang="en-US" sz="1000" i="1" dirty="0">
                <a:solidFill>
                  <a:srgbClr val="293841"/>
                </a:solidFill>
                <a:ea typeface="Yu Mincho" panose="02020400000000000000" pitchFamily="18" charset="-128"/>
                <a:cs typeface="Calibri" panose="020F0502020204030204" pitchFamily="34" charset="0"/>
              </a:rPr>
              <a:t>The Mineral Reserves Estimate were prepared by Marc Schulte, P.Eng., who is also an independent Qualified Person, reported using the 2014 CIM Definition Standards, and have an effective date of November 1, 2024.</a:t>
            </a:r>
          </a:p>
          <a:p>
            <a:pPr marL="342891" indent="-342891" algn="just">
              <a:buFont typeface="+mj-lt"/>
              <a:buAutoNum type="alphaLcPeriod"/>
              <a:defRPr/>
            </a:pPr>
            <a:r>
              <a:rPr lang="en-US" sz="1000" i="1" dirty="0">
                <a:solidFill>
                  <a:srgbClr val="293841"/>
                </a:solidFill>
                <a:ea typeface="Yu Mincho" panose="02020400000000000000" pitchFamily="18" charset="-128"/>
                <a:cs typeface="Calibri" panose="020F0502020204030204" pitchFamily="34" charset="0"/>
              </a:rPr>
              <a:t>Mineral Reserves are a subset of the Measured and Indicated Mineral Resources Estimate that has an effective date of November 1, 2024. Inferred Class Resources are treated as waste.</a:t>
            </a:r>
          </a:p>
          <a:p>
            <a:pPr marL="342891" indent="-342891" algn="just">
              <a:buFont typeface="+mj-lt"/>
              <a:buAutoNum type="alphaLcPeriod"/>
              <a:defRPr/>
            </a:pPr>
            <a:r>
              <a:rPr lang="en-US" sz="1000" i="1" dirty="0">
                <a:solidFill>
                  <a:srgbClr val="293841"/>
                </a:solidFill>
                <a:ea typeface="Calibri" panose="020F0502020204030204" pitchFamily="34" charset="0"/>
                <a:cs typeface="Calibri" panose="020F0502020204030204" pitchFamily="34" charset="0"/>
              </a:rPr>
              <a:t>Mineral Reserves are based on the Updated Marathon Project Feasibility Study mine plan.</a:t>
            </a:r>
          </a:p>
          <a:p>
            <a:pPr marL="342891" indent="-342891" algn="just">
              <a:buFont typeface="+mj-lt"/>
              <a:buAutoNum type="alphaLcPeriod"/>
              <a:defRPr/>
            </a:pPr>
            <a:r>
              <a:rPr lang="en-US" sz="1000" i="1" dirty="0">
                <a:solidFill>
                  <a:srgbClr val="293841"/>
                </a:solidFill>
                <a:ea typeface="Calibri" panose="020F0502020204030204" pitchFamily="34" charset="0"/>
                <a:cs typeface="Calibri" panose="020F0502020204030204" pitchFamily="34" charset="0"/>
              </a:rPr>
              <a:t>Mineral Reserves are mined </a:t>
            </a:r>
            <a:r>
              <a:rPr lang="en-US" sz="1000" i="1" dirty="0" err="1">
                <a:solidFill>
                  <a:srgbClr val="293841"/>
                </a:solidFill>
                <a:ea typeface="Calibri" panose="020F0502020204030204" pitchFamily="34" charset="0"/>
                <a:cs typeface="Calibri" panose="020F0502020204030204" pitchFamily="34" charset="0"/>
              </a:rPr>
              <a:t>tonnes</a:t>
            </a:r>
            <a:r>
              <a:rPr lang="en-US" sz="1000" i="1" dirty="0">
                <a:solidFill>
                  <a:srgbClr val="293841"/>
                </a:solidFill>
                <a:ea typeface="Calibri" panose="020F0502020204030204" pitchFamily="34" charset="0"/>
                <a:cs typeface="Calibri" panose="020F0502020204030204" pitchFamily="34" charset="0"/>
              </a:rPr>
              <a:t> and grade, the reference point is the process plant feed at the primary crusher. Process plant feed </a:t>
            </a:r>
            <a:r>
              <a:rPr lang="en-US" sz="1000" i="1" dirty="0" err="1">
                <a:solidFill>
                  <a:srgbClr val="293841"/>
                </a:solidFill>
                <a:ea typeface="Calibri" panose="020F0502020204030204" pitchFamily="34" charset="0"/>
                <a:cs typeface="Calibri" panose="020F0502020204030204" pitchFamily="34" charset="0"/>
              </a:rPr>
              <a:t>tonnes</a:t>
            </a:r>
            <a:r>
              <a:rPr lang="en-US" sz="1000" i="1" dirty="0">
                <a:solidFill>
                  <a:srgbClr val="293841"/>
                </a:solidFill>
                <a:ea typeface="Calibri" panose="020F0502020204030204" pitchFamily="34" charset="0"/>
                <a:cs typeface="Calibri" panose="020F0502020204030204" pitchFamily="34" charset="0"/>
              </a:rPr>
              <a:t> and grade include consideration of mining operational dilution and recovery.</a:t>
            </a:r>
          </a:p>
          <a:p>
            <a:pPr marL="342891" indent="-342891" algn="just">
              <a:buFont typeface="+mj-lt"/>
              <a:buAutoNum type="alphaLcPeriod"/>
              <a:defRPr/>
            </a:pPr>
            <a:r>
              <a:rPr lang="en-US" sz="1000" i="1" dirty="0">
                <a:solidFill>
                  <a:srgbClr val="293841"/>
                </a:solidFill>
                <a:ea typeface="Calibri" panose="020F0502020204030204" pitchFamily="34" charset="0"/>
                <a:cs typeface="Calibri" panose="020F0502020204030204" pitchFamily="34" charset="0"/>
              </a:rPr>
              <a:t>Mineral Reserves are reported at a cut-off grade of $16/t NSR and based on the following inputs:</a:t>
            </a:r>
          </a:p>
          <a:p>
            <a:pPr marL="800080" lvl="1" indent="-342891" algn="just">
              <a:buFont typeface="+mj-lt"/>
              <a:buAutoNum type="arabicPeriod"/>
            </a:pPr>
            <a:r>
              <a:rPr lang="en-AU" sz="1000" i="1" dirty="0">
                <a:solidFill>
                  <a:srgbClr val="293841"/>
                </a:solidFill>
                <a:ea typeface="Yu Mincho" panose="02020400000000000000" pitchFamily="18" charset="-128"/>
                <a:cs typeface="Calibri" panose="020F0502020204030204" pitchFamily="34" charset="0"/>
              </a:rPr>
              <a:t>Effective metal prices of pit shell used for ultimate pit designs of US$1,144/oz Pd, US$3.0/lb Cu, US$713/oz Pt, US$1500/oz Au and US$18/oz Ag (Based on revenue factor 0.75), and an exchange rate of 1.35 C$:1.00 US$.</a:t>
            </a:r>
          </a:p>
          <a:p>
            <a:pPr marL="800080" lvl="1" indent="-342891" algn="just">
              <a:buFont typeface="+mj-lt"/>
              <a:buAutoNum type="arabicPeriod"/>
            </a:pPr>
            <a:r>
              <a:rPr lang="en-CA" sz="1000" i="1" dirty="0">
                <a:solidFill>
                  <a:srgbClr val="293841"/>
                </a:solidFill>
                <a:ea typeface="Aptos" panose="020B0004020202020204" pitchFamily="34" charset="0"/>
                <a:cs typeface="Times New Roman" panose="02020603050405020304" pitchFamily="18" charset="0"/>
              </a:rPr>
              <a:t>NSR cut-off assumes </a:t>
            </a:r>
            <a:r>
              <a:rPr lang="en-US" sz="1000" i="1" dirty="0">
                <a:solidFill>
                  <a:srgbClr val="293841"/>
                </a:solidFill>
                <a:ea typeface="Aptos" panose="020B0004020202020204" pitchFamily="34" charset="0"/>
                <a:cs typeface="Times New Roman" panose="02020603050405020304" pitchFamily="18" charset="0"/>
              </a:rPr>
              <a:t>Pd Price of US$1,525/oz, Cu price of US$4.00/</a:t>
            </a:r>
            <a:r>
              <a:rPr lang="en-US" sz="1000" i="1" dirty="0" err="1">
                <a:solidFill>
                  <a:srgbClr val="293841"/>
                </a:solidFill>
                <a:ea typeface="Aptos" panose="020B0004020202020204" pitchFamily="34" charset="0"/>
                <a:cs typeface="Times New Roman" panose="02020603050405020304" pitchFamily="18" charset="0"/>
              </a:rPr>
              <a:t>lb</a:t>
            </a:r>
            <a:r>
              <a:rPr lang="en-US" sz="1000" i="1" dirty="0">
                <a:solidFill>
                  <a:srgbClr val="293841"/>
                </a:solidFill>
                <a:ea typeface="Aptos" panose="020B0004020202020204" pitchFamily="34" charset="0"/>
                <a:cs typeface="Times New Roman" panose="02020603050405020304" pitchFamily="18" charset="0"/>
              </a:rPr>
              <a:t>, Pt Price of US$950/oz, Au price of US$2,000/oz, Ag price of US$24/oz, at an exchange rate of 0.74 US dollar per 1.00 Canadian dollar.</a:t>
            </a:r>
            <a:endParaRPr lang="en-CA" sz="1000" i="1" dirty="0">
              <a:solidFill>
                <a:srgbClr val="293841"/>
              </a:solidFill>
              <a:ea typeface="Aptos" panose="020B0004020202020204" pitchFamily="34" charset="0"/>
              <a:cs typeface="Times New Roman" panose="02020603050405020304" pitchFamily="18" charset="0"/>
            </a:endParaRPr>
          </a:p>
          <a:p>
            <a:pPr marL="800080" lvl="1" indent="-342891" algn="just">
              <a:buFont typeface="+mj-lt"/>
              <a:buAutoNum type="arabicPeriod"/>
            </a:pPr>
            <a:r>
              <a:rPr lang="en-CA" sz="1000" i="1" dirty="0">
                <a:solidFill>
                  <a:srgbClr val="293841"/>
                </a:solidFill>
                <a:ea typeface="Aptos" panose="020B0004020202020204" pitchFamily="34" charset="0"/>
                <a:cs typeface="Times New Roman" panose="02020603050405020304" pitchFamily="18" charset="0"/>
              </a:rPr>
              <a:t>Payable %'s of 95% for Pd, 96.5% for Cu, 93% for Pt, 93.5% for Au, 93.5% for Ag;</a:t>
            </a:r>
          </a:p>
          <a:p>
            <a:pPr marL="800080" lvl="1" indent="-342891" algn="just">
              <a:buFont typeface="+mj-lt"/>
              <a:buAutoNum type="arabicPeriod"/>
            </a:pPr>
            <a:r>
              <a:rPr lang="en-CA" sz="1000" i="1" dirty="0">
                <a:solidFill>
                  <a:srgbClr val="293841"/>
                </a:solidFill>
                <a:ea typeface="Aptos" panose="020B0004020202020204" pitchFamily="34" charset="0"/>
                <a:cs typeface="Times New Roman" panose="02020603050405020304" pitchFamily="18" charset="0"/>
              </a:rPr>
              <a:t>Refining charges of US$24.5/oz for Pd, US$0.079/lb for Cu, US$24.5/oz for Pt, US$0.50/oz for Ag;</a:t>
            </a:r>
          </a:p>
          <a:p>
            <a:pPr marL="800080" lvl="1" indent="-342891" algn="just">
              <a:buFont typeface="+mj-lt"/>
              <a:buAutoNum type="arabicPeriod"/>
            </a:pPr>
            <a:r>
              <a:rPr lang="en-CA" sz="1000" i="1" dirty="0">
                <a:solidFill>
                  <a:srgbClr val="293841"/>
                </a:solidFill>
                <a:ea typeface="Aptos" panose="020B0004020202020204" pitchFamily="34" charset="0"/>
                <a:cs typeface="Times New Roman" panose="02020603050405020304" pitchFamily="18" charset="0"/>
              </a:rPr>
              <a:t>Minimum deductions of 2.875 g/t for Pd, 1.1% for Cu, 2.875 g/t for Pt, 1.0 g/t for Au, 30.0 g/t for Ag;</a:t>
            </a:r>
          </a:p>
          <a:p>
            <a:pPr marL="800080" lvl="1" indent="-342891" algn="just">
              <a:buFont typeface="+mj-lt"/>
              <a:buAutoNum type="arabicPeriod"/>
            </a:pPr>
            <a:r>
              <a:rPr lang="en-CA" sz="1000" i="1" dirty="0">
                <a:solidFill>
                  <a:srgbClr val="293841"/>
                </a:solidFill>
                <a:ea typeface="Aptos" panose="020B0004020202020204" pitchFamily="34" charset="0"/>
                <a:cs typeface="Times New Roman" panose="02020603050405020304" pitchFamily="18" charset="0"/>
              </a:rPr>
              <a:t>Treatment charges of US$79/t and transport and offsite costs of US$125/t concentrates, concentrate ratio of 90.9%;</a:t>
            </a:r>
          </a:p>
          <a:p>
            <a:pPr marL="800080" lvl="1" indent="-342891" algn="just">
              <a:buFont typeface="+mj-lt"/>
              <a:buAutoNum type="arabicPeriod"/>
            </a:pPr>
            <a:r>
              <a:rPr lang="en-CA" sz="1000" i="1" dirty="0">
                <a:solidFill>
                  <a:srgbClr val="293841"/>
                </a:solidFill>
                <a:ea typeface="Aptos" panose="020B0004020202020204" pitchFamily="34" charset="0"/>
                <a:cs typeface="Times New Roman" panose="02020603050405020304" pitchFamily="18" charset="0"/>
              </a:rPr>
              <a:t>Metallurgical recoveries of 89.5% for Pd, 94.0% for Cu, 84.0% for Pt, 83.1% for Au, 68.0% for Ag</a:t>
            </a:r>
          </a:p>
          <a:p>
            <a:pPr marL="342891" indent="-342891" algn="just">
              <a:buFont typeface="+mj-lt"/>
              <a:buAutoNum type="alphaLcPeriod"/>
              <a:defRPr/>
            </a:pPr>
            <a:r>
              <a:rPr lang="en-US" sz="1000" i="1" dirty="0">
                <a:solidFill>
                  <a:srgbClr val="293841"/>
                </a:solidFill>
                <a:ea typeface="Calibri" panose="020F0502020204030204" pitchFamily="34" charset="0"/>
                <a:cs typeface="Calibri" panose="020F0502020204030204" pitchFamily="34" charset="0"/>
              </a:rPr>
              <a:t>The cut-off grade covers processing costs of $8.27/t, general and administrative (G&amp;A) costs of $2.63/t, sustaining and closure costs of $3.13/t, ore mining differential costs of $0.57/t, and stockpile rehandle costs of $1.40/t.</a:t>
            </a:r>
          </a:p>
          <a:p>
            <a:pPr marL="342891" indent="-342891" algn="just">
              <a:buFont typeface="+mj-lt"/>
              <a:buAutoNum type="alphaLcPeriod"/>
              <a:defRPr/>
            </a:pPr>
            <a:r>
              <a:rPr lang="en-US" sz="1000" i="1" dirty="0">
                <a:solidFill>
                  <a:srgbClr val="293841"/>
                </a:solidFill>
                <a:ea typeface="Calibri" panose="020F0502020204030204" pitchFamily="34" charset="0"/>
                <a:cs typeface="Calibri" panose="020F0502020204030204" pitchFamily="34" charset="0"/>
              </a:rPr>
              <a:t>Numbers have been rounded, which may result in summation differences. Canadian Institute of Mining, Metallurgy and Petroleum (CIM) Definition Standards for Mineral Resources and Mineral Reserves (CIM (2014) definitions) were used for Mineral Reserve classification. </a:t>
            </a:r>
          </a:p>
          <a:p>
            <a:pPr>
              <a:lnSpc>
                <a:spcPct val="120000"/>
              </a:lnSpc>
              <a:defRPr/>
            </a:pPr>
            <a:r>
              <a:rPr lang="en-US" sz="1000" b="1" i="1" dirty="0">
                <a:solidFill>
                  <a:srgbClr val="293841"/>
                </a:solidFill>
                <a:ea typeface="Calibri" panose="020F0502020204030204" pitchFamily="34" charset="0"/>
                <a:cs typeface="Calibri" panose="020F0502020204030204" pitchFamily="34" charset="0"/>
              </a:rPr>
              <a:t>Mineral Resources Notes</a:t>
            </a:r>
            <a:r>
              <a:rPr lang="en-US" sz="1000" i="1" dirty="0">
                <a:solidFill>
                  <a:srgbClr val="293841"/>
                </a:solidFill>
                <a:ea typeface="Calibri" panose="020F0502020204030204" pitchFamily="34" charset="0"/>
                <a:cs typeface="Calibri" panose="020F0502020204030204" pitchFamily="34" charset="0"/>
              </a:rPr>
              <a:t>:</a:t>
            </a:r>
            <a:endParaRPr lang="en-CA" sz="1000" dirty="0">
              <a:solidFill>
                <a:srgbClr val="293841"/>
              </a:solidFill>
              <a:ea typeface="Calibri" panose="020F0502020204030204" pitchFamily="34" charset="0"/>
              <a:cs typeface="Calibri" panose="020F0502020204030204" pitchFamily="34" charset="0"/>
            </a:endParaRPr>
          </a:p>
          <a:p>
            <a:pPr marL="342891" indent="-342891" algn="just">
              <a:buFont typeface="+mj-lt"/>
              <a:buAutoNum type="alphaLcPeriod"/>
              <a:defRPr/>
            </a:pPr>
            <a:r>
              <a:rPr lang="en-US" sz="1000" i="1" dirty="0">
                <a:solidFill>
                  <a:srgbClr val="293841"/>
                </a:solidFill>
                <a:ea typeface="Yu Mincho" panose="02020400000000000000" pitchFamily="18" charset="-128"/>
                <a:cs typeface="Calibri" panose="020F0502020204030204" pitchFamily="34" charset="0"/>
              </a:rPr>
              <a:t>Mineral Resources were estimated using the Canadian Institute of Mining, Metallurgy and Petroleum (CIM), CIM Standards on Mineral Resources and Reserves, Definitions (2014) and Best Practices Guidelines (2019) prepared by the CIM Standing Committee on Reserve Definitions and adopted by CIM Council.</a:t>
            </a:r>
          </a:p>
          <a:p>
            <a:pPr marL="342891" indent="-342891" algn="just">
              <a:buFont typeface="+mj-lt"/>
              <a:buAutoNum type="alphaLcPeriod"/>
              <a:defRPr/>
            </a:pPr>
            <a:r>
              <a:rPr lang="en-US" sz="1000" i="1" dirty="0">
                <a:solidFill>
                  <a:srgbClr val="293841"/>
                </a:solidFill>
                <a:ea typeface="Yu Mincho" panose="02020400000000000000" pitchFamily="18" charset="-128"/>
                <a:cs typeface="Calibri" panose="020F0502020204030204" pitchFamily="34" charset="0"/>
              </a:rPr>
              <a:t>Mineral Resources that are not Mineral Reserves do not have demonstrated economic viability. The estimate of Mineral Resources may be materially affected by environmental, permitting, legal, marketing, or other relevant issues. Mineral Resources are reported inclusive of Mineral Reserves.</a:t>
            </a:r>
          </a:p>
          <a:p>
            <a:pPr marL="342891" indent="-342891" algn="just">
              <a:buFont typeface="+mj-lt"/>
              <a:buAutoNum type="alphaLcPeriod"/>
              <a:defRPr/>
            </a:pPr>
            <a:r>
              <a:rPr lang="en-US" sz="1000" i="1" dirty="0">
                <a:solidFill>
                  <a:srgbClr val="293841"/>
                </a:solidFill>
                <a:ea typeface="Yu Mincho" panose="02020400000000000000" pitchFamily="18" charset="-128"/>
                <a:cs typeface="Calibri" panose="020F0502020204030204" pitchFamily="34" charset="0"/>
              </a:rPr>
              <a:t>The Inferred Mineral Resource in this estimate has a lower level of confidence than that applied to an Indicated Mineral Resource and must not be converted to a Mineral Reserve. It is reasonably expected that the majority of the Inferred Mineral Resource could be upgraded to an Indicated Mineral Resource with continued exploration.</a:t>
            </a:r>
          </a:p>
          <a:p>
            <a:pPr marL="342891" indent="-342891" algn="just">
              <a:buFont typeface="+mj-lt"/>
              <a:buAutoNum type="alphaLcPeriod"/>
              <a:defRPr/>
            </a:pPr>
            <a:r>
              <a:rPr lang="en-US" sz="1000" i="1" dirty="0">
                <a:solidFill>
                  <a:srgbClr val="293841"/>
                </a:solidFill>
                <a:ea typeface="Yu Mincho" panose="02020400000000000000" pitchFamily="18" charset="-128"/>
                <a:cs typeface="Calibri" panose="020F0502020204030204" pitchFamily="34" charset="0"/>
              </a:rPr>
              <a:t>The Marathon Mineral Resource is reported within a constrained pit shell at a NSR cut-off value of $13.6/t.</a:t>
            </a:r>
          </a:p>
          <a:p>
            <a:pPr marL="342891" indent="-342891" algn="just">
              <a:buFont typeface="+mj-lt"/>
              <a:buAutoNum type="alphaLcPeriod"/>
              <a:defRPr/>
            </a:pPr>
            <a:r>
              <a:rPr lang="en-US" sz="1000" i="1" dirty="0">
                <a:solidFill>
                  <a:srgbClr val="293841"/>
                </a:solidFill>
                <a:ea typeface="Yu Mincho" panose="02020400000000000000" pitchFamily="18" charset="-128"/>
                <a:cs typeface="Calibri" panose="020F0502020204030204" pitchFamily="34" charset="0"/>
              </a:rPr>
              <a:t>Marathon NSR ($/t) = (Cu % x 111.49) + (Ag g/t x 0.73) + (Au g/t x 80.18) + (Pd g/t x 56.02) +(Pt g/t x 36.49) – 2.66</a:t>
            </a:r>
          </a:p>
          <a:p>
            <a:pPr marL="342891" indent="-342891" algn="just">
              <a:buFont typeface="+mj-lt"/>
              <a:buAutoNum type="alphaLcPeriod"/>
              <a:defRPr/>
            </a:pPr>
            <a:r>
              <a:rPr lang="en-US" sz="1000" i="1" dirty="0">
                <a:solidFill>
                  <a:srgbClr val="293841"/>
                </a:solidFill>
                <a:ea typeface="Yu Mincho" panose="02020400000000000000" pitchFamily="18" charset="-128"/>
                <a:cs typeface="Calibri" panose="020F0502020204030204" pitchFamily="34" charset="0"/>
              </a:rPr>
              <a:t>The Marathon Mineral Resource Estimate was based on metal prices of US$1,550/oz Pd, US$4.250/</a:t>
            </a:r>
            <a:r>
              <a:rPr lang="en-US" sz="1000" i="1" dirty="0" err="1">
                <a:solidFill>
                  <a:srgbClr val="293841"/>
                </a:solidFill>
                <a:ea typeface="Yu Mincho" panose="02020400000000000000" pitchFamily="18" charset="-128"/>
                <a:cs typeface="Calibri" panose="020F0502020204030204" pitchFamily="34" charset="0"/>
              </a:rPr>
              <a:t>lb</a:t>
            </a:r>
            <a:r>
              <a:rPr lang="en-US" sz="1000" i="1" dirty="0">
                <a:solidFill>
                  <a:srgbClr val="293841"/>
                </a:solidFill>
                <a:ea typeface="Yu Mincho" panose="02020400000000000000" pitchFamily="18" charset="-128"/>
                <a:cs typeface="Calibri" panose="020F0502020204030204" pitchFamily="34" charset="0"/>
              </a:rPr>
              <a:t> Cu, US$1,100/oz Pt, US$2,300/oz Au and US$27/oz Ag, and a C$:US$ exchange rate of C$1.35 to US$1.00.</a:t>
            </a:r>
          </a:p>
          <a:p>
            <a:pPr marL="342891" indent="-342891" algn="just">
              <a:buFont typeface="+mj-lt"/>
              <a:buAutoNum type="alphaLcPeriod"/>
              <a:defRPr/>
            </a:pPr>
            <a:r>
              <a:rPr lang="en-US" sz="1000" i="1" dirty="0">
                <a:solidFill>
                  <a:srgbClr val="293841"/>
                </a:solidFill>
                <a:ea typeface="Yu Mincho" panose="02020400000000000000" pitchFamily="18" charset="-128"/>
                <a:cs typeface="Calibri" panose="020F0502020204030204" pitchFamily="34" charset="0"/>
              </a:rPr>
              <a:t>The Sally and Geordie mineral resources are reported within a constraining pit shell at a NSR cut-off value of $13/t.</a:t>
            </a:r>
          </a:p>
          <a:p>
            <a:pPr marL="342891" indent="-342891" algn="just">
              <a:buFont typeface="+mj-lt"/>
              <a:buAutoNum type="alphaLcPeriod"/>
              <a:defRPr/>
            </a:pPr>
            <a:r>
              <a:rPr lang="en-US" sz="1000" i="1" dirty="0">
                <a:solidFill>
                  <a:srgbClr val="293841"/>
                </a:solidFill>
                <a:ea typeface="Yu Mincho" panose="02020400000000000000" pitchFamily="18" charset="-128"/>
                <a:cs typeface="Calibri" panose="020F0502020204030204" pitchFamily="34" charset="0"/>
              </a:rPr>
              <a:t>Sally and Geordie NSR ($/t) = (Ag g/t x 0.48) + (Au g/t x 42.14) + (Cu % x 73.27) + (Pd g/t x 50.50) + (Pt g/t x 25.07) – 2.62</a:t>
            </a:r>
          </a:p>
          <a:p>
            <a:pPr marL="342891" indent="-342891" algn="just">
              <a:buFont typeface="+mj-lt"/>
              <a:buAutoNum type="alphaLcPeriod"/>
              <a:defRPr/>
            </a:pPr>
            <a:r>
              <a:rPr lang="en-US" sz="1000" i="1" dirty="0">
                <a:solidFill>
                  <a:srgbClr val="293841"/>
                </a:solidFill>
                <a:ea typeface="Yu Mincho" panose="02020400000000000000" pitchFamily="18" charset="-128"/>
                <a:cs typeface="Calibri" panose="020F0502020204030204" pitchFamily="34" charset="0"/>
              </a:rPr>
              <a:t>The Sally and Geordie Mineral Resource Estimate was based on metal prices ofUS$1,600/oz Pd, US$3.00/</a:t>
            </a:r>
            <a:r>
              <a:rPr lang="en-US" sz="1000" i="1" dirty="0" err="1">
                <a:solidFill>
                  <a:srgbClr val="293841"/>
                </a:solidFill>
                <a:ea typeface="Yu Mincho" panose="02020400000000000000" pitchFamily="18" charset="-128"/>
                <a:cs typeface="Calibri" panose="020F0502020204030204" pitchFamily="34" charset="0"/>
              </a:rPr>
              <a:t>lb</a:t>
            </a:r>
            <a:r>
              <a:rPr lang="en-US" sz="1000" i="1" dirty="0">
                <a:solidFill>
                  <a:srgbClr val="293841"/>
                </a:solidFill>
                <a:ea typeface="Yu Mincho" panose="02020400000000000000" pitchFamily="18" charset="-128"/>
                <a:cs typeface="Calibri" panose="020F0502020204030204" pitchFamily="34" charset="0"/>
              </a:rPr>
              <a:t> Cu, US$900/oz Pt, US$1,500/oz Au and US$18/oz Ag, and a C$:US$ exchange rate of 1.30 C$ to 1.00 US$.</a:t>
            </a:r>
          </a:p>
          <a:p>
            <a:pPr marL="342891" indent="-342891" algn="just">
              <a:buFont typeface="+mj-lt"/>
              <a:buAutoNum type="alphaLcPeriod"/>
              <a:defRPr/>
            </a:pPr>
            <a:r>
              <a:rPr lang="en-US" sz="1000" i="1" dirty="0">
                <a:solidFill>
                  <a:srgbClr val="293841"/>
                </a:solidFill>
                <a:ea typeface="Calibri" panose="020F0502020204030204" pitchFamily="34" charset="0"/>
                <a:cs typeface="Calibri" panose="020F0502020204030204" pitchFamily="34" charset="0"/>
              </a:rPr>
              <a:t>Numbers have been rounded, which may result in summation differences.</a:t>
            </a:r>
            <a:endParaRPr lang="en-CA" sz="1000" dirty="0">
              <a:solidFill>
                <a:srgbClr val="293841"/>
              </a:solidFill>
            </a:endParaRPr>
          </a:p>
        </p:txBody>
      </p:sp>
      <p:sp>
        <p:nvSpPr>
          <p:cNvPr id="5" name="Slide Number Placeholder 2">
            <a:extLst>
              <a:ext uri="{FF2B5EF4-FFF2-40B4-BE49-F238E27FC236}">
                <a16:creationId xmlns:a16="http://schemas.microsoft.com/office/drawing/2014/main" id="{4FAD29E9-EBAB-C146-A1AE-47730F44CEAF}"/>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27</a:t>
            </a:fld>
            <a:endParaRPr lang="en-US" b="1" dirty="0">
              <a:solidFill>
                <a:srgbClr val="293841"/>
              </a:solidFill>
            </a:endParaRPr>
          </a:p>
        </p:txBody>
      </p:sp>
    </p:spTree>
    <p:extLst>
      <p:ext uri="{BB962C8B-B14F-4D97-AF65-F5344CB8AC3E}">
        <p14:creationId xmlns:p14="http://schemas.microsoft.com/office/powerpoint/2010/main" val="1034549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D4DB769-87A5-C7F8-C9F4-FBD6093A5B3A}"/>
              </a:ext>
            </a:extLst>
          </p:cNvPr>
          <p:cNvGraphicFramePr>
            <a:graphicFrameLocks/>
          </p:cNvGraphicFramePr>
          <p:nvPr>
            <p:extLst>
              <p:ext uri="{D42A27DB-BD31-4B8C-83A1-F6EECF244321}">
                <p14:modId xmlns:p14="http://schemas.microsoft.com/office/powerpoint/2010/main" val="3715612700"/>
              </p:ext>
            </p:extLst>
          </p:nvPr>
        </p:nvGraphicFramePr>
        <p:xfrm>
          <a:off x="548020" y="1177306"/>
          <a:ext cx="8909996" cy="35186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5">
            <a:extLst>
              <a:ext uri="{FF2B5EF4-FFF2-40B4-BE49-F238E27FC236}">
                <a16:creationId xmlns:a16="http://schemas.microsoft.com/office/drawing/2014/main" id="{3237E577-638E-53C6-10E2-E2ADD8A9FFFE}"/>
              </a:ext>
            </a:extLst>
          </p:cNvPr>
          <p:cNvGraphicFramePr>
            <a:graphicFrameLocks noGrp="1"/>
          </p:cNvGraphicFramePr>
          <p:nvPr>
            <p:extLst>
              <p:ext uri="{D42A27DB-BD31-4B8C-83A1-F6EECF244321}">
                <p14:modId xmlns:p14="http://schemas.microsoft.com/office/powerpoint/2010/main" val="1068126910"/>
              </p:ext>
            </p:extLst>
          </p:nvPr>
        </p:nvGraphicFramePr>
        <p:xfrm>
          <a:off x="346315" y="4418326"/>
          <a:ext cx="8530673" cy="1645920"/>
        </p:xfrm>
        <a:graphic>
          <a:graphicData uri="http://schemas.openxmlformats.org/drawingml/2006/table">
            <a:tbl>
              <a:tblPr firstRow="1" bandRow="1">
                <a:tableStyleId>{5C22544A-7EE6-4342-B048-85BDC9FD1C3A}</a:tableStyleId>
              </a:tblPr>
              <a:tblGrid>
                <a:gridCol w="800769">
                  <a:extLst>
                    <a:ext uri="{9D8B030D-6E8A-4147-A177-3AD203B41FA5}">
                      <a16:colId xmlns:a16="http://schemas.microsoft.com/office/drawing/2014/main" val="1595165737"/>
                    </a:ext>
                  </a:extLst>
                </a:gridCol>
                <a:gridCol w="483119">
                  <a:extLst>
                    <a:ext uri="{9D8B030D-6E8A-4147-A177-3AD203B41FA5}">
                      <a16:colId xmlns:a16="http://schemas.microsoft.com/office/drawing/2014/main" val="2002431103"/>
                    </a:ext>
                  </a:extLst>
                </a:gridCol>
                <a:gridCol w="483119">
                  <a:extLst>
                    <a:ext uri="{9D8B030D-6E8A-4147-A177-3AD203B41FA5}">
                      <a16:colId xmlns:a16="http://schemas.microsoft.com/office/drawing/2014/main" val="45914289"/>
                    </a:ext>
                  </a:extLst>
                </a:gridCol>
                <a:gridCol w="483119">
                  <a:extLst>
                    <a:ext uri="{9D8B030D-6E8A-4147-A177-3AD203B41FA5}">
                      <a16:colId xmlns:a16="http://schemas.microsoft.com/office/drawing/2014/main" val="479068410"/>
                    </a:ext>
                  </a:extLst>
                </a:gridCol>
                <a:gridCol w="483119">
                  <a:extLst>
                    <a:ext uri="{9D8B030D-6E8A-4147-A177-3AD203B41FA5}">
                      <a16:colId xmlns:a16="http://schemas.microsoft.com/office/drawing/2014/main" val="1303783868"/>
                    </a:ext>
                  </a:extLst>
                </a:gridCol>
                <a:gridCol w="483119">
                  <a:extLst>
                    <a:ext uri="{9D8B030D-6E8A-4147-A177-3AD203B41FA5}">
                      <a16:colId xmlns:a16="http://schemas.microsoft.com/office/drawing/2014/main" val="187945885"/>
                    </a:ext>
                  </a:extLst>
                </a:gridCol>
                <a:gridCol w="483119">
                  <a:extLst>
                    <a:ext uri="{9D8B030D-6E8A-4147-A177-3AD203B41FA5}">
                      <a16:colId xmlns:a16="http://schemas.microsoft.com/office/drawing/2014/main" val="3556568703"/>
                    </a:ext>
                  </a:extLst>
                </a:gridCol>
                <a:gridCol w="483119">
                  <a:extLst>
                    <a:ext uri="{9D8B030D-6E8A-4147-A177-3AD203B41FA5}">
                      <a16:colId xmlns:a16="http://schemas.microsoft.com/office/drawing/2014/main" val="2084852720"/>
                    </a:ext>
                  </a:extLst>
                </a:gridCol>
                <a:gridCol w="483119">
                  <a:extLst>
                    <a:ext uri="{9D8B030D-6E8A-4147-A177-3AD203B41FA5}">
                      <a16:colId xmlns:a16="http://schemas.microsoft.com/office/drawing/2014/main" val="2751442937"/>
                    </a:ext>
                  </a:extLst>
                </a:gridCol>
                <a:gridCol w="483119">
                  <a:extLst>
                    <a:ext uri="{9D8B030D-6E8A-4147-A177-3AD203B41FA5}">
                      <a16:colId xmlns:a16="http://schemas.microsoft.com/office/drawing/2014/main" val="669838497"/>
                    </a:ext>
                  </a:extLst>
                </a:gridCol>
                <a:gridCol w="483119">
                  <a:extLst>
                    <a:ext uri="{9D8B030D-6E8A-4147-A177-3AD203B41FA5}">
                      <a16:colId xmlns:a16="http://schemas.microsoft.com/office/drawing/2014/main" val="1012293413"/>
                    </a:ext>
                  </a:extLst>
                </a:gridCol>
                <a:gridCol w="483119">
                  <a:extLst>
                    <a:ext uri="{9D8B030D-6E8A-4147-A177-3AD203B41FA5}">
                      <a16:colId xmlns:a16="http://schemas.microsoft.com/office/drawing/2014/main" val="276345807"/>
                    </a:ext>
                  </a:extLst>
                </a:gridCol>
                <a:gridCol w="483119">
                  <a:extLst>
                    <a:ext uri="{9D8B030D-6E8A-4147-A177-3AD203B41FA5}">
                      <a16:colId xmlns:a16="http://schemas.microsoft.com/office/drawing/2014/main" val="1755516697"/>
                    </a:ext>
                  </a:extLst>
                </a:gridCol>
                <a:gridCol w="483119">
                  <a:extLst>
                    <a:ext uri="{9D8B030D-6E8A-4147-A177-3AD203B41FA5}">
                      <a16:colId xmlns:a16="http://schemas.microsoft.com/office/drawing/2014/main" val="2484337702"/>
                    </a:ext>
                  </a:extLst>
                </a:gridCol>
                <a:gridCol w="483119">
                  <a:extLst>
                    <a:ext uri="{9D8B030D-6E8A-4147-A177-3AD203B41FA5}">
                      <a16:colId xmlns:a16="http://schemas.microsoft.com/office/drawing/2014/main" val="3024046296"/>
                    </a:ext>
                  </a:extLst>
                </a:gridCol>
                <a:gridCol w="483119">
                  <a:extLst>
                    <a:ext uri="{9D8B030D-6E8A-4147-A177-3AD203B41FA5}">
                      <a16:colId xmlns:a16="http://schemas.microsoft.com/office/drawing/2014/main" val="1583580248"/>
                    </a:ext>
                  </a:extLst>
                </a:gridCol>
                <a:gridCol w="483119">
                  <a:extLst>
                    <a:ext uri="{9D8B030D-6E8A-4147-A177-3AD203B41FA5}">
                      <a16:colId xmlns:a16="http://schemas.microsoft.com/office/drawing/2014/main" val="471701599"/>
                    </a:ext>
                  </a:extLst>
                </a:gridCol>
              </a:tblGrid>
              <a:tr h="216024">
                <a:tc>
                  <a:txBody>
                    <a:bodyPr/>
                    <a:lstStyle/>
                    <a:p>
                      <a:pPr algn="r"/>
                      <a:r>
                        <a:rPr lang="en-CA" sz="700" b="0" dirty="0">
                          <a:solidFill>
                            <a:schemeClr val="tx1"/>
                          </a:solidFill>
                          <a:latin typeface="+mn-lt"/>
                        </a:rPr>
                        <a:t>Company:</a:t>
                      </a:r>
                    </a:p>
                  </a:txBody>
                  <a:tcPr anchor="ctr">
                    <a:lnL w="12700" cap="flat" cmpd="sng" algn="ctr">
                      <a:noFill/>
                      <a:prstDash val="solid"/>
                      <a:round/>
                      <a:headEnd type="none" w="med" len="med"/>
                      <a:tailEnd type="none" w="med" len="med"/>
                    </a:lnL>
                    <a:lnR w="6350" cap="flat" cmpd="sng" algn="ctr">
                      <a:solidFill>
                        <a:schemeClr val="accent1"/>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600" b="0" i="0" u="none" strike="noStrike" dirty="0">
                          <a:solidFill>
                            <a:srgbClr val="000000"/>
                          </a:solidFill>
                          <a:effectLst/>
                          <a:latin typeface="+mn-lt"/>
                        </a:rPr>
                        <a:t>ATEX</a:t>
                      </a:r>
                      <a:r>
                        <a:rPr lang="en-CA" sz="600" b="0" i="0" u="none" strike="noStrike" baseline="30000" dirty="0">
                          <a:solidFill>
                            <a:srgbClr val="000000"/>
                          </a:solidFill>
                          <a:effectLst/>
                          <a:latin typeface="+mn-lt"/>
                        </a:rPr>
                        <a:t>(1)</a:t>
                      </a:r>
                      <a:r>
                        <a:rPr lang="en-CA" sz="600" b="0" i="0" u="none" strike="noStrike" dirty="0">
                          <a:solidFill>
                            <a:srgbClr val="000000"/>
                          </a:solidFill>
                          <a:effectLst/>
                          <a:latin typeface="+mn-lt"/>
                        </a:rPr>
                        <a:t> Resources</a:t>
                      </a:r>
                    </a:p>
                  </a:txBody>
                  <a:tcPr marL="0" marR="0" marT="0" marB="0"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600" b="0" i="0" u="none" strike="noStrike" dirty="0">
                          <a:solidFill>
                            <a:srgbClr val="000000"/>
                          </a:solidFill>
                          <a:effectLst/>
                          <a:latin typeface="+mn-lt"/>
                        </a:rPr>
                        <a:t>Western Copper </a:t>
                      </a:r>
                      <a:br>
                        <a:rPr lang="en-CA" sz="600" b="0" i="0" u="none" strike="noStrike" dirty="0">
                          <a:solidFill>
                            <a:srgbClr val="000000"/>
                          </a:solidFill>
                          <a:effectLst/>
                          <a:latin typeface="+mn-lt"/>
                        </a:rPr>
                      </a:br>
                      <a:r>
                        <a:rPr lang="en-CA" sz="600" b="0" i="0" u="none" strike="noStrike" dirty="0">
                          <a:solidFill>
                            <a:srgbClr val="000000"/>
                          </a:solidFill>
                          <a:effectLst/>
                          <a:latin typeface="+mn-lt"/>
                        </a:rPr>
                        <a:t>and Gold</a:t>
                      </a:r>
                    </a:p>
                  </a:txBody>
                  <a:tcPr marL="0" marR="0" marT="0" marB="0"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600" b="0" i="0" u="none" strike="noStrike" dirty="0">
                          <a:solidFill>
                            <a:srgbClr val="000000"/>
                          </a:solidFill>
                          <a:effectLst/>
                          <a:latin typeface="+mn-lt"/>
                        </a:rPr>
                        <a:t>Trilogy</a:t>
                      </a:r>
                    </a:p>
                    <a:p>
                      <a:pPr algn="ctr" fontAlgn="b"/>
                      <a:r>
                        <a:rPr lang="en-CA" sz="600" b="0" i="0" u="none" strike="noStrike" dirty="0">
                          <a:solidFill>
                            <a:srgbClr val="000000"/>
                          </a:solidFill>
                          <a:effectLst/>
                          <a:latin typeface="+mn-lt"/>
                        </a:rPr>
                        <a:t>Metals</a:t>
                      </a:r>
                    </a:p>
                  </a:txBody>
                  <a:tcPr marL="0" marR="0" marT="0" marB="0"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r>
                        <a:rPr kumimoji="0" lang="en-CA" sz="600" b="0" i="0" u="none" strike="noStrike" kern="1200" cap="none" spc="0" normalizeH="0" baseline="0" noProof="0" dirty="0">
                          <a:ln>
                            <a:noFill/>
                          </a:ln>
                          <a:solidFill>
                            <a:srgbClr val="000000"/>
                          </a:solidFill>
                          <a:effectLst/>
                          <a:uLnTx/>
                          <a:uFillTx/>
                          <a:latin typeface="+mn-lt"/>
                          <a:ea typeface="+mn-ea"/>
                          <a:cs typeface="+mn-cs"/>
                        </a:rPr>
                        <a:t>NorthIsle Copper and Gold</a:t>
                      </a:r>
                    </a:p>
                  </a:txBody>
                  <a:tcPr marL="0" marR="0" marT="0" marB="0"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r>
                        <a:rPr kumimoji="0" lang="en-CA" sz="600" b="0" i="0" u="none" strike="noStrike" kern="1200" cap="none" spc="0" normalizeH="0" baseline="0" noProof="0" dirty="0">
                          <a:ln>
                            <a:noFill/>
                          </a:ln>
                          <a:solidFill>
                            <a:srgbClr val="000000"/>
                          </a:solidFill>
                          <a:effectLst/>
                          <a:uLnTx/>
                          <a:uFillTx/>
                          <a:latin typeface="+mn-lt"/>
                          <a:ea typeface="+mn-ea"/>
                          <a:cs typeface="+mn-cs"/>
                        </a:rPr>
                        <a:t>Arizona Sonoran</a:t>
                      </a:r>
                    </a:p>
                  </a:txBody>
                  <a:tcPr marL="0" marR="0" marT="0" marB="0"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600" b="0" i="0" u="none" strike="noStrike" dirty="0">
                          <a:solidFill>
                            <a:srgbClr val="000000"/>
                          </a:solidFill>
                          <a:effectLst/>
                          <a:latin typeface="+mn-lt"/>
                        </a:rPr>
                        <a:t>Ivanhoe Electric</a:t>
                      </a:r>
                    </a:p>
                  </a:txBody>
                  <a:tcPr marL="0" marR="0" marT="0" marB="0"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600" b="0" i="0" u="none" strike="noStrike" dirty="0">
                          <a:solidFill>
                            <a:srgbClr val="000000"/>
                          </a:solidFill>
                          <a:effectLst/>
                          <a:latin typeface="+mn-lt"/>
                        </a:rPr>
                        <a:t>Faraday Copper</a:t>
                      </a:r>
                    </a:p>
                  </a:txBody>
                  <a:tcPr marL="0" marR="0" marT="0" marB="0"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r>
                        <a:rPr lang="en-CA" sz="600" b="0" i="0" u="none" strike="noStrike" dirty="0">
                          <a:solidFill>
                            <a:srgbClr val="000000"/>
                          </a:solidFill>
                          <a:effectLst/>
                          <a:latin typeface="+mn-lt"/>
                        </a:rPr>
                        <a:t>Generation Mining</a:t>
                      </a:r>
                    </a:p>
                  </a:txBody>
                  <a:tcPr marL="0" marR="0" marT="0" marB="0"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600" b="0" i="0" u="none" strike="noStrike" dirty="0">
                          <a:solidFill>
                            <a:srgbClr val="000000"/>
                          </a:solidFill>
                          <a:effectLst/>
                          <a:latin typeface="+mn-lt"/>
                        </a:rPr>
                        <a:t>Marimaca Copper</a:t>
                      </a:r>
                    </a:p>
                  </a:txBody>
                  <a:tcPr marL="0" marR="0" marT="0" marB="0"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600" b="0" i="0" u="none" strike="noStrike" dirty="0">
                          <a:solidFill>
                            <a:srgbClr val="000000"/>
                          </a:solidFill>
                          <a:effectLst/>
                          <a:latin typeface="+mn-lt"/>
                        </a:rPr>
                        <a:t>Copper Fox Metals</a:t>
                      </a:r>
                    </a:p>
                  </a:txBody>
                  <a:tcPr marL="0" marR="0" marT="0" marB="0"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r>
                        <a:rPr lang="en-CA" sz="600" b="0" i="0" u="none" strike="noStrike" dirty="0">
                          <a:solidFill>
                            <a:srgbClr val="000000"/>
                          </a:solidFill>
                          <a:effectLst/>
                          <a:latin typeface="+mn-lt"/>
                        </a:rPr>
                        <a:t>Osisko</a:t>
                      </a:r>
                      <a:r>
                        <a:rPr lang="en-CA" sz="600" b="0" i="0" u="none" strike="noStrike" baseline="30000" dirty="0">
                          <a:solidFill>
                            <a:srgbClr val="000000"/>
                          </a:solidFill>
                          <a:effectLst/>
                          <a:latin typeface="+mn-lt"/>
                        </a:rPr>
                        <a:t>(2)</a:t>
                      </a:r>
                      <a:r>
                        <a:rPr lang="en-CA" sz="600" b="0" i="0" u="none" strike="noStrike" dirty="0">
                          <a:solidFill>
                            <a:srgbClr val="000000"/>
                          </a:solidFill>
                          <a:effectLst/>
                          <a:latin typeface="+mn-lt"/>
                        </a:rPr>
                        <a:t> Metals</a:t>
                      </a:r>
                    </a:p>
                  </a:txBody>
                  <a:tcPr marL="0" marR="0" marT="0" marB="0"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600" b="0" i="0" u="none" strike="noStrike" dirty="0" err="1">
                          <a:solidFill>
                            <a:srgbClr val="000000"/>
                          </a:solidFill>
                          <a:effectLst/>
                          <a:latin typeface="+mn-lt"/>
                        </a:rPr>
                        <a:t>Kutcho</a:t>
                      </a:r>
                      <a:r>
                        <a:rPr lang="en-CA" sz="600" b="0" i="0" u="none" strike="noStrike" dirty="0">
                          <a:solidFill>
                            <a:srgbClr val="000000"/>
                          </a:solidFill>
                          <a:effectLst/>
                          <a:latin typeface="+mn-lt"/>
                        </a:rPr>
                        <a:t> Copper</a:t>
                      </a:r>
                    </a:p>
                  </a:txBody>
                  <a:tcPr marL="0" marR="0" marT="0" marB="0"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600" b="0" i="0" u="none" strike="noStrike" dirty="0">
                          <a:solidFill>
                            <a:srgbClr val="000000"/>
                          </a:solidFill>
                          <a:effectLst/>
                          <a:latin typeface="+mn-lt"/>
                        </a:rPr>
                        <a:t>Foran </a:t>
                      </a:r>
                    </a:p>
                    <a:p>
                      <a:pPr algn="ctr" fontAlgn="b"/>
                      <a:r>
                        <a:rPr lang="en-CA" sz="600" b="0" i="0" u="none" strike="noStrike" dirty="0">
                          <a:solidFill>
                            <a:srgbClr val="000000"/>
                          </a:solidFill>
                          <a:effectLst/>
                          <a:latin typeface="+mn-lt"/>
                        </a:rPr>
                        <a:t>Mining</a:t>
                      </a:r>
                    </a:p>
                  </a:txBody>
                  <a:tcPr marL="0" marR="0" marT="0" marB="0"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600" b="0" i="0" u="none" strike="noStrike" dirty="0">
                          <a:solidFill>
                            <a:srgbClr val="000000"/>
                          </a:solidFill>
                          <a:effectLst/>
                          <a:latin typeface="+mn-lt"/>
                        </a:rPr>
                        <a:t>New World Resources</a:t>
                      </a:r>
                    </a:p>
                  </a:txBody>
                  <a:tcPr marL="0" marR="0" marT="0" marB="0"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600" b="0" i="0" u="none" strike="noStrike" dirty="0">
                          <a:solidFill>
                            <a:srgbClr val="000000"/>
                          </a:solidFill>
                          <a:effectLst/>
                          <a:latin typeface="+mn-lt"/>
                        </a:rPr>
                        <a:t>Highland Copper</a:t>
                      </a:r>
                    </a:p>
                  </a:txBody>
                  <a:tcPr marL="0" marR="0" marT="0" marB="0"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r>
                        <a:rPr lang="en-CA" sz="600" b="0" i="0" u="none" strike="noStrike" dirty="0">
                          <a:solidFill>
                            <a:srgbClr val="000000"/>
                          </a:solidFill>
                          <a:effectLst/>
                          <a:latin typeface="+mn-lt"/>
                        </a:rPr>
                        <a:t>Surge </a:t>
                      </a:r>
                    </a:p>
                    <a:p>
                      <a:pPr marL="0" marR="0" lvl="0" indent="0" algn="ctr" defTabSz="914377" rtl="0" eaLnBrk="1" fontAlgn="b" latinLnBrk="0" hangingPunct="1">
                        <a:lnSpc>
                          <a:spcPct val="100000"/>
                        </a:lnSpc>
                        <a:spcBef>
                          <a:spcPts val="0"/>
                        </a:spcBef>
                        <a:spcAft>
                          <a:spcPts val="0"/>
                        </a:spcAft>
                        <a:buClrTx/>
                        <a:buSzTx/>
                        <a:buFontTx/>
                        <a:buNone/>
                        <a:tabLst/>
                        <a:defRPr/>
                      </a:pPr>
                      <a:r>
                        <a:rPr lang="en-CA" sz="600" b="0" i="0" u="none" strike="noStrike" dirty="0">
                          <a:solidFill>
                            <a:srgbClr val="000000"/>
                          </a:solidFill>
                          <a:effectLst/>
                          <a:latin typeface="+mn-lt"/>
                        </a:rPr>
                        <a:t>Copper</a:t>
                      </a:r>
                    </a:p>
                  </a:txBody>
                  <a:tcPr marL="0" marR="0" marT="0" marB="0"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9985866"/>
                  </a:ext>
                </a:extLst>
              </a:tr>
              <a:tr h="156017">
                <a:tc>
                  <a:txBody>
                    <a:bodyPr/>
                    <a:lstStyle/>
                    <a:p>
                      <a:pPr algn="r"/>
                      <a:r>
                        <a:rPr lang="en-CA" sz="700" b="0" dirty="0">
                          <a:solidFill>
                            <a:schemeClr val="tx1"/>
                          </a:solidFill>
                          <a:latin typeface="+mn-lt"/>
                        </a:rPr>
                        <a:t>Jurisdiction:</a:t>
                      </a:r>
                    </a:p>
                  </a:txBody>
                  <a:tcPr anchor="ctr">
                    <a:lnL w="12700" cap="flat" cmpd="sng" algn="ctr">
                      <a:noFill/>
                      <a:prstDash val="solid"/>
                      <a:round/>
                      <a:headEnd type="none" w="med" len="med"/>
                      <a:tailEnd type="none" w="med" len="med"/>
                    </a:lnL>
                    <a:lnR w="6350" cap="flat" cmpd="sng" algn="ctr">
                      <a:solidFill>
                        <a:schemeClr val="accent1"/>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700" dirty="0">
                        <a:solidFill>
                          <a:schemeClr val="tx1"/>
                        </a:solidFill>
                        <a:latin typeface="+mn-lt"/>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0008161"/>
                  </a:ext>
                </a:extLst>
              </a:tr>
              <a:tr h="240027">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CA" sz="700" dirty="0">
                          <a:solidFill>
                            <a:schemeClr val="tx1"/>
                          </a:solidFill>
                          <a:latin typeface="+mn-lt"/>
                        </a:rPr>
                        <a:t>Tier 1 Jurisdiction:</a:t>
                      </a:r>
                    </a:p>
                  </a:txBody>
                  <a:tcPr anchor="ctr">
                    <a:lnL w="12700" cap="flat" cmpd="sng" algn="ctr">
                      <a:noFill/>
                      <a:prstDash val="solid"/>
                      <a:round/>
                      <a:headEnd type="none" w="med" len="med"/>
                      <a:tailEnd type="none" w="med" len="med"/>
                    </a:lnL>
                    <a:lnR w="6350" cap="flat" cmpd="sng" algn="ctr">
                      <a:solidFill>
                        <a:schemeClr val="accent1"/>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9801885"/>
                  </a:ext>
                </a:extLst>
              </a:tr>
              <a:tr h="240027">
                <a:tc>
                  <a:txBody>
                    <a:bodyPr/>
                    <a:lstStyle/>
                    <a:p>
                      <a:pPr algn="r"/>
                      <a:r>
                        <a:rPr lang="en-CA" sz="700" dirty="0">
                          <a:solidFill>
                            <a:schemeClr val="tx1"/>
                          </a:solidFill>
                          <a:latin typeface="+mn-lt"/>
                        </a:rPr>
                        <a:t>Feasibility Study:</a:t>
                      </a:r>
                    </a:p>
                  </a:txBody>
                  <a:tcPr anchor="ctr">
                    <a:lnL w="12700" cap="flat" cmpd="sng" algn="ctr">
                      <a:noFill/>
                      <a:prstDash val="solid"/>
                      <a:round/>
                      <a:headEnd type="none" w="med" len="med"/>
                      <a:tailEnd type="none" w="med" len="med"/>
                    </a:lnL>
                    <a:lnR w="6350" cap="flat" cmpd="sng" algn="ctr">
                      <a:solidFill>
                        <a:schemeClr val="accent1"/>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4570487"/>
                  </a:ext>
                </a:extLst>
              </a:tr>
              <a:tr h="204023">
                <a:tc>
                  <a:txBody>
                    <a:bodyPr/>
                    <a:lstStyle/>
                    <a:p>
                      <a:pPr algn="r"/>
                      <a:r>
                        <a:rPr lang="en-CA" sz="700" dirty="0">
                          <a:solidFill>
                            <a:schemeClr val="tx1"/>
                          </a:solidFill>
                          <a:latin typeface="+mn-lt"/>
                        </a:rPr>
                        <a:t>EA/Permitting:</a:t>
                      </a:r>
                    </a:p>
                  </a:txBody>
                  <a:tcPr anchor="ctr">
                    <a:lnL w="12700" cap="flat" cmpd="sng" algn="ctr">
                      <a:noFill/>
                      <a:prstDash val="solid"/>
                      <a:round/>
                      <a:headEnd type="none" w="med" len="med"/>
                      <a:tailEnd type="none" w="med" len="med"/>
                    </a:lnL>
                    <a:lnR w="6350" cap="flat" cmpd="sng" algn="ctr">
                      <a:solidFill>
                        <a:schemeClr val="accent1"/>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00B05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CA" sz="1100" b="0" i="0" u="none" strike="noStrike" kern="1200" cap="none" spc="0" normalizeH="0" baseline="0" noProof="0" dirty="0">
                        <a:ln>
                          <a:noFill/>
                        </a:ln>
                        <a:solidFill>
                          <a:srgbClr val="FF0000"/>
                        </a:solidFill>
                        <a:effectLst/>
                        <a:uLnTx/>
                        <a:uFillTx/>
                        <a:latin typeface="+mn-lt"/>
                        <a:ea typeface="+mn-ea"/>
                        <a:cs typeface="+mn-cs"/>
                      </a:endParaRP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4199849"/>
                  </a:ext>
                </a:extLst>
              </a:tr>
              <a:tr h="240027">
                <a:tc>
                  <a:txBody>
                    <a:bodyPr/>
                    <a:lstStyle/>
                    <a:p>
                      <a:pPr algn="r"/>
                      <a:r>
                        <a:rPr lang="en-CA" sz="700" dirty="0">
                          <a:solidFill>
                            <a:schemeClr val="tx1"/>
                          </a:solidFill>
                          <a:latin typeface="+mn-lt"/>
                        </a:rPr>
                        <a:t>US$M Market Capitalization:</a:t>
                      </a:r>
                    </a:p>
                  </a:txBody>
                  <a:tcPr anchor="ctr">
                    <a:lnL w="12700" cap="flat" cmpd="sng" algn="ctr">
                      <a:noFill/>
                      <a:prstDash val="solid"/>
                      <a:round/>
                      <a:headEnd type="none" w="med" len="med"/>
                      <a:tailEnd type="none" w="med" len="med"/>
                    </a:lnL>
                    <a:lnR w="6350" cap="flat" cmpd="sng" algn="ctr">
                      <a:solidFill>
                        <a:schemeClr val="accent1"/>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chemeClr val="tx1"/>
                          </a:solidFill>
                          <a:effectLst/>
                          <a:uLnTx/>
                          <a:uFillTx/>
                          <a:latin typeface="+mn-lt"/>
                          <a:ea typeface="+mn-ea"/>
                          <a:cs typeface="+mn-cs"/>
                        </a:rPr>
                        <a:t>$996</a:t>
                      </a: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chemeClr val="tx1"/>
                          </a:solidFill>
                          <a:effectLst/>
                          <a:uLnTx/>
                          <a:uFillTx/>
                          <a:latin typeface="+mn-lt"/>
                          <a:ea typeface="+mn-ea"/>
                          <a:cs typeface="+mn-cs"/>
                        </a:rPr>
                        <a:t>$684</a:t>
                      </a: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chemeClr val="tx1"/>
                          </a:solidFill>
                          <a:effectLst/>
                          <a:uLnTx/>
                          <a:uFillTx/>
                          <a:latin typeface="+mn-lt"/>
                          <a:ea typeface="+mn-ea"/>
                          <a:cs typeface="+mn-cs"/>
                        </a:rPr>
                        <a:t>$636</a:t>
                      </a: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chemeClr val="tx1"/>
                          </a:solidFill>
                          <a:effectLst/>
                          <a:uLnTx/>
                          <a:uFillTx/>
                          <a:latin typeface="+mn-lt"/>
                          <a:ea typeface="+mn-ea"/>
                          <a:cs typeface="+mn-cs"/>
                        </a:rPr>
                        <a:t>$601</a:t>
                      </a: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chemeClr val="tx1"/>
                          </a:solidFill>
                          <a:effectLst/>
                          <a:uLnTx/>
                          <a:uFillTx/>
                          <a:latin typeface="+mn-lt"/>
                          <a:ea typeface="+mn-ea"/>
                          <a:cs typeface="+mn-cs"/>
                        </a:rPr>
                        <a:t>$917</a:t>
                      </a: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chemeClr val="tx1"/>
                          </a:solidFill>
                          <a:effectLst/>
                          <a:uLnTx/>
                          <a:uFillTx/>
                          <a:latin typeface="+mn-lt"/>
                          <a:ea typeface="+mn-ea"/>
                          <a:cs typeface="+mn-cs"/>
                        </a:rPr>
                        <a:t>$2,234</a:t>
                      </a: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chemeClr val="tx1"/>
                          </a:solidFill>
                          <a:effectLst/>
                          <a:uLnTx/>
                          <a:uFillTx/>
                          <a:latin typeface="+mn-lt"/>
                          <a:ea typeface="+mn-ea"/>
                          <a:cs typeface="+mn-cs"/>
                        </a:rPr>
                        <a:t>$600</a:t>
                      </a: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chemeClr val="tx1"/>
                          </a:solidFill>
                          <a:effectLst/>
                          <a:uLnTx/>
                          <a:uFillTx/>
                          <a:latin typeface="+mn-lt"/>
                          <a:ea typeface="+mn-ea"/>
                          <a:cs typeface="+mn-cs"/>
                        </a:rPr>
                        <a:t>$171</a:t>
                      </a: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chemeClr val="tx1"/>
                          </a:solidFill>
                          <a:effectLst/>
                          <a:uLnTx/>
                          <a:uFillTx/>
                          <a:latin typeface="+mn-lt"/>
                          <a:ea typeface="+mn-ea"/>
                          <a:cs typeface="+mn-cs"/>
                        </a:rPr>
                        <a:t>$972</a:t>
                      </a: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chemeClr val="tx1"/>
                          </a:solidFill>
                          <a:effectLst/>
                          <a:uLnTx/>
                          <a:uFillTx/>
                          <a:latin typeface="+mn-lt"/>
                          <a:ea typeface="+mn-ea"/>
                          <a:cs typeface="+mn-cs"/>
                        </a:rPr>
                        <a:t>$290</a:t>
                      </a: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chemeClr val="tx1"/>
                          </a:solidFill>
                          <a:effectLst/>
                          <a:uLnTx/>
                          <a:uFillTx/>
                          <a:latin typeface="+mn-lt"/>
                          <a:ea typeface="+mn-ea"/>
                          <a:cs typeface="+mn-cs"/>
                        </a:rPr>
                        <a:t>$579</a:t>
                      </a: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chemeClr val="tx1"/>
                          </a:solidFill>
                          <a:effectLst/>
                          <a:uLnTx/>
                          <a:uFillTx/>
                          <a:latin typeface="+mn-lt"/>
                          <a:ea typeface="+mn-ea"/>
                          <a:cs typeface="+mn-cs"/>
                        </a:rPr>
                        <a:t>$53</a:t>
                      </a: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chemeClr val="tx1"/>
                          </a:solidFill>
                          <a:effectLst/>
                          <a:uLnTx/>
                          <a:uFillTx/>
                          <a:latin typeface="+mn-lt"/>
                          <a:ea typeface="+mn-ea"/>
                          <a:cs typeface="+mn-cs"/>
                        </a:rPr>
                        <a:t>-</a:t>
                      </a: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chemeClr val="tx1"/>
                          </a:solidFill>
                          <a:effectLst/>
                          <a:uLnTx/>
                          <a:uFillTx/>
                          <a:latin typeface="+mn-lt"/>
                          <a:ea typeface="+mn-ea"/>
                          <a:cs typeface="+mn-cs"/>
                        </a:rPr>
                        <a:t>-</a:t>
                      </a: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chemeClr val="tx1"/>
                          </a:solidFill>
                          <a:effectLst/>
                          <a:uLnTx/>
                          <a:uFillTx/>
                          <a:latin typeface="+mn-lt"/>
                          <a:ea typeface="+mn-ea"/>
                          <a:cs typeface="+mn-cs"/>
                        </a:rPr>
                        <a:t>$97</a:t>
                      </a: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chemeClr val="tx1"/>
                          </a:solidFill>
                          <a:effectLst/>
                          <a:uLnTx/>
                          <a:uFillTx/>
                          <a:latin typeface="+mn-lt"/>
                          <a:ea typeface="+mn-ea"/>
                          <a:cs typeface="+mn-cs"/>
                        </a:rPr>
                        <a:t>$139</a:t>
                      </a:r>
                    </a:p>
                  </a:txBody>
                  <a:tcPr anchor="ctr">
                    <a:lnL w="6350" cap="flat" cmpd="sng" algn="ctr">
                      <a:solidFill>
                        <a:schemeClr val="accent1"/>
                      </a:solidFill>
                      <a:prstDash val="sysDash"/>
                      <a:round/>
                      <a:headEnd type="none" w="med" len="med"/>
                      <a:tailEnd type="none" w="med" len="med"/>
                    </a:lnL>
                    <a:lnR w="6350" cap="flat" cmpd="sng" algn="ctr">
                      <a:solidFill>
                        <a:schemeClr val="accent1"/>
                      </a:solidFill>
                      <a:prstDash val="sysDash"/>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3179931"/>
                  </a:ext>
                </a:extLst>
              </a:tr>
            </a:tbl>
          </a:graphicData>
        </a:graphic>
      </p:graphicFrame>
      <p:sp>
        <p:nvSpPr>
          <p:cNvPr id="7" name="Title 1">
            <a:extLst>
              <a:ext uri="{FF2B5EF4-FFF2-40B4-BE49-F238E27FC236}">
                <a16:creationId xmlns:a16="http://schemas.microsoft.com/office/drawing/2014/main" id="{6517500E-998F-7E97-2803-73CE033C88BF}"/>
              </a:ext>
            </a:extLst>
          </p:cNvPr>
          <p:cNvSpPr txBox="1">
            <a:spLocks/>
          </p:cNvSpPr>
          <p:nvPr/>
        </p:nvSpPr>
        <p:spPr>
          <a:xfrm>
            <a:off x="241318" y="91472"/>
            <a:ext cx="8740665" cy="833181"/>
          </a:xfrm>
          <a:prstGeom prst="rect">
            <a:avLst/>
          </a:prstGeom>
        </p:spPr>
        <p:txBody>
          <a:bodyPr vert="horz" lIns="91440" tIns="45720" rIns="91440" bIns="45720" rtlCol="0" anchor="ctr">
            <a:normAutofit fontScale="47500" lnSpcReduction="20000"/>
          </a:bodyPr>
          <a:lstStyle>
            <a:lvl1pPr marL="0" indent="0" algn="l" defTabSz="914377" rtl="0" eaLnBrk="1" latinLnBrk="0" hangingPunct="1">
              <a:lnSpc>
                <a:spcPct val="90000"/>
              </a:lnSpc>
              <a:spcBef>
                <a:spcPct val="0"/>
              </a:spcBef>
              <a:buFontTx/>
              <a:buNone/>
              <a:defRPr sz="3200" b="0" kern="1200" cap="all" baseline="0">
                <a:solidFill>
                  <a:srgbClr val="5F8D32"/>
                </a:solidFill>
                <a:latin typeface="Aptos" panose="020B0004020202020204" pitchFamily="34" charset="0"/>
                <a:ea typeface="+mj-ea"/>
                <a:cs typeface="+mj-cs"/>
              </a:defRPr>
            </a:lvl1pPr>
          </a:lstStyle>
          <a:p>
            <a:r>
              <a:rPr lang="en-US" sz="5900" b="1" dirty="0">
                <a:latin typeface="+mj-lt"/>
              </a:rPr>
              <a:t>Generation Mining Peer Positioning</a:t>
            </a:r>
          </a:p>
          <a:p>
            <a:r>
              <a:rPr lang="en-CA" sz="5500" dirty="0">
                <a:latin typeface="+mj-lt"/>
              </a:rPr>
              <a:t>Comparable Property Production Positioning</a:t>
            </a:r>
          </a:p>
        </p:txBody>
      </p:sp>
      <p:sp>
        <p:nvSpPr>
          <p:cNvPr id="10" name="Text Placeholder 5">
            <a:extLst>
              <a:ext uri="{FF2B5EF4-FFF2-40B4-BE49-F238E27FC236}">
                <a16:creationId xmlns:a16="http://schemas.microsoft.com/office/drawing/2014/main" id="{F42E7D93-A002-C9D3-4E2C-8415ADE7F06C}"/>
              </a:ext>
            </a:extLst>
          </p:cNvPr>
          <p:cNvSpPr txBox="1">
            <a:spLocks/>
          </p:cNvSpPr>
          <p:nvPr/>
        </p:nvSpPr>
        <p:spPr>
          <a:xfrm>
            <a:off x="998313" y="514589"/>
            <a:ext cx="7688177" cy="330705"/>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dirty="0"/>
          </a:p>
        </p:txBody>
      </p:sp>
      <p:grpSp>
        <p:nvGrpSpPr>
          <p:cNvPr id="13" name="Group 12">
            <a:extLst>
              <a:ext uri="{FF2B5EF4-FFF2-40B4-BE49-F238E27FC236}">
                <a16:creationId xmlns:a16="http://schemas.microsoft.com/office/drawing/2014/main" id="{BDBFD1F1-A190-9AA5-6322-ECB46C2AC546}"/>
              </a:ext>
            </a:extLst>
          </p:cNvPr>
          <p:cNvGrpSpPr/>
          <p:nvPr/>
        </p:nvGrpSpPr>
        <p:grpSpPr>
          <a:xfrm>
            <a:off x="609289" y="947368"/>
            <a:ext cx="8683709" cy="232885"/>
            <a:chOff x="4436268" y="3060512"/>
            <a:chExt cx="4793456" cy="272437"/>
          </a:xfrm>
        </p:grpSpPr>
        <p:sp>
          <p:nvSpPr>
            <p:cNvPr id="14" name="Rectangle 13">
              <a:extLst>
                <a:ext uri="{FF2B5EF4-FFF2-40B4-BE49-F238E27FC236}">
                  <a16:creationId xmlns:a16="http://schemas.microsoft.com/office/drawing/2014/main" id="{B522DA7A-BF47-F465-01C5-D7060ABBB246}"/>
                </a:ext>
              </a:extLst>
            </p:cNvPr>
            <p:cNvSpPr/>
            <p:nvPr/>
          </p:nvSpPr>
          <p:spPr>
            <a:xfrm>
              <a:off x="4438648" y="3060512"/>
              <a:ext cx="4791076" cy="268988"/>
            </a:xfrm>
            <a:prstGeom prst="rect">
              <a:avLst/>
            </a:prstGeom>
            <a:solidFill>
              <a:srgbClr val="394A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Nirmala UI" panose="020B0502040204020203" pitchFamily="34" charset="0"/>
                  <a:cs typeface="Nirmala UI" panose="020B0502040204020203" pitchFamily="34" charset="0"/>
                </a:rPr>
                <a:t>Development Stage Assets | Average Annual Production </a:t>
              </a:r>
            </a:p>
          </p:txBody>
        </p:sp>
        <p:cxnSp>
          <p:nvCxnSpPr>
            <p:cNvPr id="15" name="Straight Connector 14">
              <a:extLst>
                <a:ext uri="{FF2B5EF4-FFF2-40B4-BE49-F238E27FC236}">
                  <a16:creationId xmlns:a16="http://schemas.microsoft.com/office/drawing/2014/main" id="{D5D2CE2D-43F5-B7DD-B3E3-3642C92AFAA4}"/>
                </a:ext>
              </a:extLst>
            </p:cNvPr>
            <p:cNvCxnSpPr>
              <a:cxnSpLocks/>
            </p:cNvCxnSpPr>
            <p:nvPr/>
          </p:nvCxnSpPr>
          <p:spPr>
            <a:xfrm>
              <a:off x="4436268" y="3332949"/>
              <a:ext cx="4791075" cy="0"/>
            </a:xfrm>
            <a:prstGeom prst="line">
              <a:avLst/>
            </a:prstGeom>
            <a:ln w="15875">
              <a:solidFill>
                <a:srgbClr val="5F8D32"/>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81FA7217-CA10-6F85-D514-5A85AF512F95}"/>
              </a:ext>
            </a:extLst>
          </p:cNvPr>
          <p:cNvSpPr/>
          <p:nvPr/>
        </p:nvSpPr>
        <p:spPr>
          <a:xfrm>
            <a:off x="4526931" y="3474189"/>
            <a:ext cx="480527" cy="2592173"/>
          </a:xfrm>
          <a:prstGeom prst="rect">
            <a:avLst/>
          </a:prstGeom>
          <a:noFill/>
          <a:ln w="6350">
            <a:solidFill>
              <a:srgbClr val="4D772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Picture 16">
            <a:extLst>
              <a:ext uri="{FF2B5EF4-FFF2-40B4-BE49-F238E27FC236}">
                <a16:creationId xmlns:a16="http://schemas.microsoft.com/office/drawing/2014/main" id="{C5E09D89-B306-CFE8-84EF-66D97B06879F}"/>
              </a:ext>
            </a:extLst>
          </p:cNvPr>
          <p:cNvPicPr>
            <a:picLocks noChangeAspect="1"/>
          </p:cNvPicPr>
          <p:nvPr/>
        </p:nvPicPr>
        <p:blipFill>
          <a:blip r:embed="rId3"/>
          <a:stretch>
            <a:fillRect/>
          </a:stretch>
        </p:blipFill>
        <p:spPr>
          <a:xfrm>
            <a:off x="4071194" y="3264876"/>
            <a:ext cx="1409700" cy="152757"/>
          </a:xfrm>
          <a:prstGeom prst="rect">
            <a:avLst/>
          </a:prstGeom>
        </p:spPr>
      </p:pic>
      <p:pic>
        <p:nvPicPr>
          <p:cNvPr id="18" name="Picture 2" descr="Canada - Wikipedia">
            <a:extLst>
              <a:ext uri="{FF2B5EF4-FFF2-40B4-BE49-F238E27FC236}">
                <a16:creationId xmlns:a16="http://schemas.microsoft.com/office/drawing/2014/main" id="{9419914B-9E80-1371-1070-B090E5FBA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691" y="4741338"/>
            <a:ext cx="265208" cy="1326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anada - Wikipedia">
            <a:extLst>
              <a:ext uri="{FF2B5EF4-FFF2-40B4-BE49-F238E27FC236}">
                <a16:creationId xmlns:a16="http://schemas.microsoft.com/office/drawing/2014/main" id="{4A3BD285-92A1-C003-AFDC-08C02E067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894" y="4731799"/>
            <a:ext cx="265208" cy="1326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Usa Flags Clipart PNG Images, Usa Flag Vector Illustration, Com Con, Flag,  American PNG Image For Free Download">
            <a:extLst>
              <a:ext uri="{FF2B5EF4-FFF2-40B4-BE49-F238E27FC236}">
                <a16:creationId xmlns:a16="http://schemas.microsoft.com/office/drawing/2014/main" id="{1D05A824-241A-AA2C-3382-0A01DA4FFA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56" t="27111" r="7333" b="27112"/>
          <a:stretch/>
        </p:blipFill>
        <p:spPr bwMode="auto">
          <a:xfrm>
            <a:off x="4178485" y="4740568"/>
            <a:ext cx="216883" cy="1166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Usa Flags Clipart PNG Images, Usa Flag Vector Illustration, Com Con, Flag,  American PNG Image For Free Download">
            <a:extLst>
              <a:ext uri="{FF2B5EF4-FFF2-40B4-BE49-F238E27FC236}">
                <a16:creationId xmlns:a16="http://schemas.microsoft.com/office/drawing/2014/main" id="{09D4829E-B3D7-1B0F-8B73-010D78D08D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56" t="27111" r="7333" b="27112"/>
          <a:stretch/>
        </p:blipFill>
        <p:spPr bwMode="auto">
          <a:xfrm>
            <a:off x="2246520" y="4754756"/>
            <a:ext cx="216883" cy="1166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Usa Flags Clipart PNG Images, Usa Flag Vector Illustration, Com Con, Flag,  American PNG Image For Free Download">
            <a:extLst>
              <a:ext uri="{FF2B5EF4-FFF2-40B4-BE49-F238E27FC236}">
                <a16:creationId xmlns:a16="http://schemas.microsoft.com/office/drawing/2014/main" id="{4E60CD03-92D2-D84A-79D0-E6AC8E5FA1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56" t="27111" r="7333" b="27112"/>
          <a:stretch/>
        </p:blipFill>
        <p:spPr bwMode="auto">
          <a:xfrm>
            <a:off x="3218587" y="4754755"/>
            <a:ext cx="216883" cy="1166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hile - Wikipedia">
            <a:extLst>
              <a:ext uri="{FF2B5EF4-FFF2-40B4-BE49-F238E27FC236}">
                <a16:creationId xmlns:a16="http://schemas.microsoft.com/office/drawing/2014/main" id="{A49209D4-2511-1C2F-BFC7-4FBB77A975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8782" y="4735046"/>
            <a:ext cx="195869" cy="1307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anada - Wikipedia">
            <a:extLst>
              <a:ext uri="{FF2B5EF4-FFF2-40B4-BE49-F238E27FC236}">
                <a16:creationId xmlns:a16="http://schemas.microsoft.com/office/drawing/2014/main" id="{BB65F873-FEF8-BBB1-126A-52E7E6B62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650" y="4733186"/>
            <a:ext cx="265208" cy="1326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Usa Flags Clipart PNG Images, Usa Flag Vector Illustration, Com Con, Flag,  American PNG Image For Free Download">
            <a:extLst>
              <a:ext uri="{FF2B5EF4-FFF2-40B4-BE49-F238E27FC236}">
                <a16:creationId xmlns:a16="http://schemas.microsoft.com/office/drawing/2014/main" id="{5EE5CE0E-1ECD-9BA2-4869-F41B24CBA3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56" t="27111" r="7333" b="27112"/>
          <a:stretch/>
        </p:blipFill>
        <p:spPr bwMode="auto">
          <a:xfrm>
            <a:off x="8039509" y="4749993"/>
            <a:ext cx="216883" cy="1166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nada - Wikipedia">
            <a:extLst>
              <a:ext uri="{FF2B5EF4-FFF2-40B4-BE49-F238E27FC236}">
                <a16:creationId xmlns:a16="http://schemas.microsoft.com/office/drawing/2014/main" id="{FC8F6500-484A-A0D0-3043-C34FE3543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3246" y="4724681"/>
            <a:ext cx="265208" cy="1326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ile - Wikipedia">
            <a:extLst>
              <a:ext uri="{FF2B5EF4-FFF2-40B4-BE49-F238E27FC236}">
                <a16:creationId xmlns:a16="http://schemas.microsoft.com/office/drawing/2014/main" id="{7DE896ED-03A4-4CED-65AF-DAE2078F57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0054" y="4740668"/>
            <a:ext cx="195869" cy="1307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Usa Flags Clipart PNG Images, Usa Flag Vector Illustration, Com Con, Flag,  American PNG Image For Free Download">
            <a:extLst>
              <a:ext uri="{FF2B5EF4-FFF2-40B4-BE49-F238E27FC236}">
                <a16:creationId xmlns:a16="http://schemas.microsoft.com/office/drawing/2014/main" id="{2ADA8EBA-96B1-195D-F56C-DA9B23F799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56" t="27111" r="7333" b="27112"/>
          <a:stretch/>
        </p:blipFill>
        <p:spPr bwMode="auto">
          <a:xfrm>
            <a:off x="3704529" y="4744010"/>
            <a:ext cx="216883" cy="11665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anada - Wikipedia">
            <a:extLst>
              <a:ext uri="{FF2B5EF4-FFF2-40B4-BE49-F238E27FC236}">
                <a16:creationId xmlns:a16="http://schemas.microsoft.com/office/drawing/2014/main" id="{49F059A0-515C-DBC4-E6D1-352960DB7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571" y="4738804"/>
            <a:ext cx="265208" cy="1326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anada - Wikipedia">
            <a:extLst>
              <a:ext uri="{FF2B5EF4-FFF2-40B4-BE49-F238E27FC236}">
                <a16:creationId xmlns:a16="http://schemas.microsoft.com/office/drawing/2014/main" id="{13B9BCF5-3EC6-07C5-A9D4-CEA005812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3090" y="4724616"/>
            <a:ext cx="265208" cy="1326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anada - Wikipedia">
            <a:extLst>
              <a:ext uri="{FF2B5EF4-FFF2-40B4-BE49-F238E27FC236}">
                <a16:creationId xmlns:a16="http://schemas.microsoft.com/office/drawing/2014/main" id="{A58DF82D-4968-56B8-6F26-A69647007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7905" y="4731799"/>
            <a:ext cx="265208" cy="1326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Usa Flags Clipart PNG Images, Usa Flag Vector Illustration, Com Con, Flag,  American PNG Image For Free Download">
            <a:extLst>
              <a:ext uri="{FF2B5EF4-FFF2-40B4-BE49-F238E27FC236}">
                <a16:creationId xmlns:a16="http://schemas.microsoft.com/office/drawing/2014/main" id="{28D85475-F877-7952-A039-A5DEAA7F63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56" t="27111" r="7333" b="27112"/>
          <a:stretch/>
        </p:blipFill>
        <p:spPr bwMode="auto">
          <a:xfrm>
            <a:off x="7557762" y="4749993"/>
            <a:ext cx="216883" cy="11665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anada - Wikipedia">
            <a:extLst>
              <a:ext uri="{FF2B5EF4-FFF2-40B4-BE49-F238E27FC236}">
                <a16:creationId xmlns:a16="http://schemas.microsoft.com/office/drawing/2014/main" id="{7A9E1B6F-2CE3-D5CA-A83F-F13F971C2F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7307" y="4731799"/>
            <a:ext cx="265208" cy="132604"/>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6">
            <a:extLst>
              <a:ext uri="{FF2B5EF4-FFF2-40B4-BE49-F238E27FC236}">
                <a16:creationId xmlns:a16="http://schemas.microsoft.com/office/drawing/2014/main" id="{DE671902-C002-C707-1775-2C29EFF12D8B}"/>
              </a:ext>
            </a:extLst>
          </p:cNvPr>
          <p:cNvSpPr txBox="1">
            <a:spLocks/>
          </p:cNvSpPr>
          <p:nvPr/>
        </p:nvSpPr>
        <p:spPr>
          <a:xfrm>
            <a:off x="503321" y="6179391"/>
            <a:ext cx="7403549" cy="54209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CA" sz="800" b="1" i="1" dirty="0">
                <a:solidFill>
                  <a:srgbClr val="293841"/>
                </a:solidFill>
              </a:rPr>
              <a:t>Source: Company Filings</a:t>
            </a:r>
          </a:p>
          <a:p>
            <a:pPr marL="0" indent="0">
              <a:spcBef>
                <a:spcPts val="0"/>
              </a:spcBef>
              <a:spcAft>
                <a:spcPts val="600"/>
              </a:spcAft>
              <a:buNone/>
            </a:pPr>
            <a:r>
              <a:rPr lang="en-CA" sz="800" b="1" dirty="0">
                <a:solidFill>
                  <a:srgbClr val="293841"/>
                </a:solidFill>
              </a:rPr>
              <a:t>(1) ATEX Resources annual production figures based off street research (2) </a:t>
            </a:r>
            <a:r>
              <a:rPr lang="en-CA" sz="800" b="1" dirty="0" err="1">
                <a:solidFill>
                  <a:srgbClr val="293841"/>
                </a:solidFill>
              </a:rPr>
              <a:t>Osisko</a:t>
            </a:r>
            <a:r>
              <a:rPr lang="en-CA" sz="800" b="1" dirty="0">
                <a:solidFill>
                  <a:srgbClr val="293841"/>
                </a:solidFill>
              </a:rPr>
              <a:t> Metals annual production figures based off historical production at Gaspe</a:t>
            </a:r>
            <a:endParaRPr lang="en-CA" sz="800" b="1" i="1" dirty="0">
              <a:solidFill>
                <a:srgbClr val="293841"/>
              </a:solidFill>
            </a:endParaRPr>
          </a:p>
        </p:txBody>
      </p:sp>
      <p:sp>
        <p:nvSpPr>
          <p:cNvPr id="2" name="Slide Number Placeholder 2">
            <a:extLst>
              <a:ext uri="{FF2B5EF4-FFF2-40B4-BE49-F238E27FC236}">
                <a16:creationId xmlns:a16="http://schemas.microsoft.com/office/drawing/2014/main" id="{D0ADDDA2-E733-1131-4836-B94D15FA5C47}"/>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28</a:t>
            </a:fld>
            <a:endParaRPr lang="en-US" b="1" dirty="0">
              <a:solidFill>
                <a:srgbClr val="293841"/>
              </a:solidFill>
            </a:endParaRPr>
          </a:p>
        </p:txBody>
      </p:sp>
    </p:spTree>
    <p:extLst>
      <p:ext uri="{BB962C8B-B14F-4D97-AF65-F5344CB8AC3E}">
        <p14:creationId xmlns:p14="http://schemas.microsoft.com/office/powerpoint/2010/main" val="4103431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99CFC-C1B1-6369-1271-8ED43BCAECB6}"/>
              </a:ext>
            </a:extLst>
          </p:cNvPr>
          <p:cNvSpPr>
            <a:spLocks noGrp="1"/>
          </p:cNvSpPr>
          <p:nvPr>
            <p:ph type="title"/>
          </p:nvPr>
        </p:nvSpPr>
        <p:spPr>
          <a:xfrm>
            <a:off x="193915" y="136527"/>
            <a:ext cx="10515600" cy="544792"/>
          </a:xfrm>
        </p:spPr>
        <p:txBody>
          <a:bodyPr>
            <a:normAutofit/>
          </a:bodyPr>
          <a:lstStyle/>
          <a:p>
            <a:r>
              <a:rPr lang="en-CA" sz="2800" b="1" dirty="0">
                <a:latin typeface="+mj-lt"/>
              </a:rPr>
              <a:t>Metal Sensitivities</a:t>
            </a:r>
          </a:p>
        </p:txBody>
      </p:sp>
      <p:graphicFrame>
        <p:nvGraphicFramePr>
          <p:cNvPr id="9" name="Table 8">
            <a:extLst>
              <a:ext uri="{FF2B5EF4-FFF2-40B4-BE49-F238E27FC236}">
                <a16:creationId xmlns:a16="http://schemas.microsoft.com/office/drawing/2014/main" id="{D0C98475-6173-FDEB-2E56-67E64F957563}"/>
              </a:ext>
            </a:extLst>
          </p:cNvPr>
          <p:cNvGraphicFramePr>
            <a:graphicFrameLocks noGrp="1"/>
          </p:cNvGraphicFramePr>
          <p:nvPr>
            <p:extLst>
              <p:ext uri="{D42A27DB-BD31-4B8C-83A1-F6EECF244321}">
                <p14:modId xmlns:p14="http://schemas.microsoft.com/office/powerpoint/2010/main" val="1664780984"/>
              </p:ext>
            </p:extLst>
          </p:nvPr>
        </p:nvGraphicFramePr>
        <p:xfrm>
          <a:off x="318181" y="1083755"/>
          <a:ext cx="5306954" cy="2157831"/>
        </p:xfrm>
        <a:graphic>
          <a:graphicData uri="http://schemas.openxmlformats.org/drawingml/2006/table">
            <a:tbl>
              <a:tblPr firstRow="1" firstCol="1" bandRow="1"/>
              <a:tblGrid>
                <a:gridCol w="811851">
                  <a:extLst>
                    <a:ext uri="{9D8B030D-6E8A-4147-A177-3AD203B41FA5}">
                      <a16:colId xmlns:a16="http://schemas.microsoft.com/office/drawing/2014/main" val="366897330"/>
                    </a:ext>
                  </a:extLst>
                </a:gridCol>
                <a:gridCol w="405927">
                  <a:extLst>
                    <a:ext uri="{9D8B030D-6E8A-4147-A177-3AD203B41FA5}">
                      <a16:colId xmlns:a16="http://schemas.microsoft.com/office/drawing/2014/main" val="4026600545"/>
                    </a:ext>
                  </a:extLst>
                </a:gridCol>
                <a:gridCol w="511147">
                  <a:extLst>
                    <a:ext uri="{9D8B030D-6E8A-4147-A177-3AD203B41FA5}">
                      <a16:colId xmlns:a16="http://schemas.microsoft.com/office/drawing/2014/main" val="3821020314"/>
                    </a:ext>
                  </a:extLst>
                </a:gridCol>
                <a:gridCol w="511147">
                  <a:extLst>
                    <a:ext uri="{9D8B030D-6E8A-4147-A177-3AD203B41FA5}">
                      <a16:colId xmlns:a16="http://schemas.microsoft.com/office/drawing/2014/main" val="2017739963"/>
                    </a:ext>
                  </a:extLst>
                </a:gridCol>
                <a:gridCol w="511147">
                  <a:extLst>
                    <a:ext uri="{9D8B030D-6E8A-4147-A177-3AD203B41FA5}">
                      <a16:colId xmlns:a16="http://schemas.microsoft.com/office/drawing/2014/main" val="577773241"/>
                    </a:ext>
                  </a:extLst>
                </a:gridCol>
                <a:gridCol w="511147">
                  <a:extLst>
                    <a:ext uri="{9D8B030D-6E8A-4147-A177-3AD203B41FA5}">
                      <a16:colId xmlns:a16="http://schemas.microsoft.com/office/drawing/2014/main" val="3841681536"/>
                    </a:ext>
                  </a:extLst>
                </a:gridCol>
                <a:gridCol w="511147">
                  <a:extLst>
                    <a:ext uri="{9D8B030D-6E8A-4147-A177-3AD203B41FA5}">
                      <a16:colId xmlns:a16="http://schemas.microsoft.com/office/drawing/2014/main" val="3340941881"/>
                    </a:ext>
                  </a:extLst>
                </a:gridCol>
                <a:gridCol w="511147">
                  <a:extLst>
                    <a:ext uri="{9D8B030D-6E8A-4147-A177-3AD203B41FA5}">
                      <a16:colId xmlns:a16="http://schemas.microsoft.com/office/drawing/2014/main" val="3532872128"/>
                    </a:ext>
                  </a:extLst>
                </a:gridCol>
                <a:gridCol w="511147">
                  <a:extLst>
                    <a:ext uri="{9D8B030D-6E8A-4147-A177-3AD203B41FA5}">
                      <a16:colId xmlns:a16="http://schemas.microsoft.com/office/drawing/2014/main" val="3910887362"/>
                    </a:ext>
                  </a:extLst>
                </a:gridCol>
                <a:gridCol w="511147">
                  <a:extLst>
                    <a:ext uri="{9D8B030D-6E8A-4147-A177-3AD203B41FA5}">
                      <a16:colId xmlns:a16="http://schemas.microsoft.com/office/drawing/2014/main" val="2703652118"/>
                    </a:ext>
                  </a:extLst>
                </a:gridCol>
              </a:tblGrid>
              <a:tr h="236955">
                <a:tc rowSpan="2" gridSpan="2">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After-Tax NPV</a:t>
                      </a:r>
                      <a:r>
                        <a:rPr lang="en-CA" sz="1100" b="1" baseline="-2500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6% </a:t>
                      </a: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Results</a:t>
                      </a:r>
                      <a:endParaRPr lang="en-CA" sz="12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rowSpan="2" hMerge="1">
                  <a:txBody>
                    <a:bodyPr/>
                    <a:lstStyle/>
                    <a:p>
                      <a:endParaRPr lang="en-CA"/>
                    </a:p>
                  </a:txBody>
                  <a:tcPr/>
                </a:tc>
                <a:tc gridSpan="8">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Palladium Price Sensitivity (US$/oz)</a:t>
                      </a:r>
                      <a:endParaRPr lang="en-CA" sz="12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667665904"/>
                  </a:ext>
                </a:extLst>
              </a:tr>
              <a:tr h="262191">
                <a:tc gridSpan="2" vMerge="1">
                  <a:txBody>
                    <a:bodyPr/>
                    <a:lstStyle/>
                    <a:p>
                      <a:endParaRPr lang="en-CA"/>
                    </a:p>
                  </a:txBody>
                  <a:tcPr/>
                </a:tc>
                <a:tc hMerge="1" vMerge="1">
                  <a:txBody>
                    <a:bodyPr/>
                    <a:lstStyle/>
                    <a:p>
                      <a:endParaRPr lang="en-CA"/>
                    </a:p>
                  </a:txBody>
                  <a:tcPr/>
                </a:tc>
                <a:tc>
                  <a:txBody>
                    <a:bodyPr/>
                    <a:lstStyle/>
                    <a:p>
                      <a:pPr algn="ctr">
                        <a:lnSpc>
                          <a:spcPct val="107000"/>
                        </a:lnSpc>
                        <a:buNone/>
                      </a:pPr>
                      <a:r>
                        <a:rPr lang="en-CA" sz="105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800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1,000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b="1">
                          <a:solidFill>
                            <a:schemeClr val="bg1"/>
                          </a:solidFill>
                          <a:effectLst/>
                          <a:latin typeface="Aptos" panose="020B0004020202020204" pitchFamily="34" charset="0"/>
                          <a:ea typeface="Times New Roman" panose="02020603050405020304" pitchFamily="18" charset="0"/>
                          <a:cs typeface="Arial" panose="020B0604020202020204" pitchFamily="34" charset="0"/>
                        </a:rPr>
                        <a:t>1,250</a:t>
                      </a:r>
                      <a:endParaRPr lang="en-CA" sz="110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1,500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1,525</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1,750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2,000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2,200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extLst>
                  <a:ext uri="{0D108BD9-81ED-4DB2-BD59-A6C34878D82A}">
                    <a16:rowId xmlns:a16="http://schemas.microsoft.com/office/drawing/2014/main" val="3760896071"/>
                  </a:ext>
                </a:extLst>
              </a:tr>
              <a:tr h="236955">
                <a:tc rowSpan="7">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Copper Price Sensitivity (US$/lb)</a:t>
                      </a:r>
                      <a:endParaRPr lang="en-CA" sz="12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2.50</a:t>
                      </a:r>
                      <a:endParaRPr lang="en-CA" sz="12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(291)</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(9)</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308</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612</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643</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916</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1,214</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1,466</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6488260"/>
                  </a:ext>
                </a:extLst>
              </a:tr>
              <a:tr h="236955">
                <a:tc vMerge="1">
                  <a:txBody>
                    <a:bodyPr/>
                    <a:lstStyle/>
                    <a:p>
                      <a:endParaRPr lang="en-CA"/>
                    </a:p>
                  </a:txBody>
                  <a:tcPr/>
                </a:tc>
                <a:tc>
                  <a:txBody>
                    <a:bodyPr/>
                    <a:lstStyle/>
                    <a:p>
                      <a:pPr algn="ctr">
                        <a:lnSpc>
                          <a:spcPct val="107000"/>
                        </a:lnSpc>
                        <a:buNone/>
                      </a:pPr>
                      <a:r>
                        <a:rPr lang="en-CA" sz="1100" b="1">
                          <a:solidFill>
                            <a:schemeClr val="bg1"/>
                          </a:solidFill>
                          <a:effectLst/>
                          <a:latin typeface="Aptos" panose="020B0004020202020204" pitchFamily="34" charset="0"/>
                          <a:ea typeface="Times New Roman" panose="02020603050405020304" pitchFamily="18" charset="0"/>
                          <a:cs typeface="Arial" panose="020B0604020202020204" pitchFamily="34" charset="0"/>
                        </a:rPr>
                        <a:t>3.00</a:t>
                      </a:r>
                      <a:endParaRPr lang="en-CA" sz="120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(120)</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145</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452</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758</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788</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1,057</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1,368</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1,606</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2424425"/>
                  </a:ext>
                </a:extLst>
              </a:tr>
              <a:tr h="236955">
                <a:tc vMerge="1">
                  <a:txBody>
                    <a:bodyPr/>
                    <a:lstStyle/>
                    <a:p>
                      <a:endParaRPr lang="en-CA"/>
                    </a:p>
                  </a:txBody>
                  <a:tcPr/>
                </a:tc>
                <a:tc>
                  <a:txBody>
                    <a:bodyPr/>
                    <a:lstStyle/>
                    <a:p>
                      <a:pPr algn="ctr">
                        <a:lnSpc>
                          <a:spcPct val="107000"/>
                        </a:lnSpc>
                        <a:buNone/>
                      </a:pPr>
                      <a:r>
                        <a:rPr lang="en-CA" sz="1100" b="1">
                          <a:solidFill>
                            <a:schemeClr val="bg1"/>
                          </a:solidFill>
                          <a:effectLst/>
                          <a:latin typeface="Aptos" panose="020B0004020202020204" pitchFamily="34" charset="0"/>
                          <a:ea typeface="Times New Roman" panose="02020603050405020304" pitchFamily="18" charset="0"/>
                          <a:cs typeface="Arial" panose="020B0604020202020204" pitchFamily="34" charset="0"/>
                        </a:rPr>
                        <a:t>3.50</a:t>
                      </a:r>
                      <a:endParaRPr lang="en-CA" sz="120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41</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296</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598</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899</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929</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1,211</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1,509</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1,746</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6549334"/>
                  </a:ext>
                </a:extLst>
              </a:tr>
              <a:tr h="236955">
                <a:tc vMerge="1">
                  <a:txBody>
                    <a:bodyPr/>
                    <a:lstStyle/>
                    <a:p>
                      <a:endParaRPr lang="en-CA"/>
                    </a:p>
                  </a:txBody>
                  <a:tcPr/>
                </a:tc>
                <a:tc>
                  <a:txBody>
                    <a:bodyPr/>
                    <a:lstStyle/>
                    <a:p>
                      <a:pPr algn="ctr">
                        <a:lnSpc>
                          <a:spcPct val="107000"/>
                        </a:lnSpc>
                        <a:buNone/>
                      </a:pPr>
                      <a:r>
                        <a:rPr lang="en-CA" sz="1100" b="1">
                          <a:solidFill>
                            <a:schemeClr val="bg1"/>
                          </a:solidFill>
                          <a:effectLst/>
                          <a:latin typeface="Aptos" panose="020B0004020202020204" pitchFamily="34" charset="0"/>
                          <a:ea typeface="Times New Roman" panose="02020603050405020304" pitchFamily="18" charset="0"/>
                          <a:cs typeface="Arial" panose="020B0604020202020204" pitchFamily="34" charset="0"/>
                        </a:rPr>
                        <a:t>4.00</a:t>
                      </a:r>
                      <a:endParaRPr lang="en-CA" sz="120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194</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438</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741</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1,040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1,070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1,352</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1,649</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1,886</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extLst>
                  <a:ext uri="{0D108BD9-81ED-4DB2-BD59-A6C34878D82A}">
                    <a16:rowId xmlns:a16="http://schemas.microsoft.com/office/drawing/2014/main" val="3721269869"/>
                  </a:ext>
                </a:extLst>
              </a:tr>
              <a:tr h="236955">
                <a:tc vMerge="1">
                  <a:txBody>
                    <a:bodyPr/>
                    <a:lstStyle/>
                    <a:p>
                      <a:endParaRPr lang="en-CA"/>
                    </a:p>
                  </a:txBody>
                  <a:tcPr/>
                </a:tc>
                <a:tc>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4.50</a:t>
                      </a:r>
                      <a:endParaRPr lang="en-CA" sz="12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337</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582</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883</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1,195</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1,225</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1,492</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1,788</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2,023</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6879196"/>
                  </a:ext>
                </a:extLst>
              </a:tr>
              <a:tr h="236955">
                <a:tc vMerge="1">
                  <a:txBody>
                    <a:bodyPr/>
                    <a:lstStyle/>
                    <a:p>
                      <a:endParaRPr lang="en-CA"/>
                    </a:p>
                  </a:txBody>
                  <a:tcPr/>
                </a:tc>
                <a:tc>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5.00</a:t>
                      </a:r>
                      <a:endParaRPr lang="en-CA" sz="12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484</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723</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1,023</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1,335</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1,365</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1,632</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1,927</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2,165</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8628774"/>
                  </a:ext>
                </a:extLst>
              </a:tr>
              <a:tr h="236955">
                <a:tc vMerge="1">
                  <a:txBody>
                    <a:bodyPr/>
                    <a:lstStyle/>
                    <a:p>
                      <a:endParaRPr lang="en-CA"/>
                    </a:p>
                  </a:txBody>
                  <a:tcPr/>
                </a:tc>
                <a:tc>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5.50</a:t>
                      </a:r>
                      <a:endParaRPr lang="en-CA" sz="12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625</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866</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1,178</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1,475</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1,505</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1,771</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2,067</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2,306</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1519409"/>
                  </a:ext>
                </a:extLst>
              </a:tr>
            </a:tbl>
          </a:graphicData>
        </a:graphic>
      </p:graphicFrame>
      <p:graphicFrame>
        <p:nvGraphicFramePr>
          <p:cNvPr id="11" name="Table 10">
            <a:extLst>
              <a:ext uri="{FF2B5EF4-FFF2-40B4-BE49-F238E27FC236}">
                <a16:creationId xmlns:a16="http://schemas.microsoft.com/office/drawing/2014/main" id="{0915ABE8-D20C-D615-9DAE-C9A31B479957}"/>
              </a:ext>
            </a:extLst>
          </p:cNvPr>
          <p:cNvGraphicFramePr>
            <a:graphicFrameLocks noGrp="1"/>
          </p:cNvGraphicFramePr>
          <p:nvPr>
            <p:extLst>
              <p:ext uri="{D42A27DB-BD31-4B8C-83A1-F6EECF244321}">
                <p14:modId xmlns:p14="http://schemas.microsoft.com/office/powerpoint/2010/main" val="3958426293"/>
              </p:ext>
            </p:extLst>
          </p:nvPr>
        </p:nvGraphicFramePr>
        <p:xfrm>
          <a:off x="5911708" y="1057987"/>
          <a:ext cx="5358921" cy="2132583"/>
        </p:xfrm>
        <a:graphic>
          <a:graphicData uri="http://schemas.openxmlformats.org/drawingml/2006/table">
            <a:tbl>
              <a:tblPr firstRow="1" firstCol="1" bandRow="1"/>
              <a:tblGrid>
                <a:gridCol w="791180">
                  <a:extLst>
                    <a:ext uri="{9D8B030D-6E8A-4147-A177-3AD203B41FA5}">
                      <a16:colId xmlns:a16="http://schemas.microsoft.com/office/drawing/2014/main" val="1820368973"/>
                    </a:ext>
                  </a:extLst>
                </a:gridCol>
                <a:gridCol w="478565">
                  <a:extLst>
                    <a:ext uri="{9D8B030D-6E8A-4147-A177-3AD203B41FA5}">
                      <a16:colId xmlns:a16="http://schemas.microsoft.com/office/drawing/2014/main" val="3015385554"/>
                    </a:ext>
                  </a:extLst>
                </a:gridCol>
                <a:gridCol w="511147">
                  <a:extLst>
                    <a:ext uri="{9D8B030D-6E8A-4147-A177-3AD203B41FA5}">
                      <a16:colId xmlns:a16="http://schemas.microsoft.com/office/drawing/2014/main" val="2518140586"/>
                    </a:ext>
                  </a:extLst>
                </a:gridCol>
                <a:gridCol w="511147">
                  <a:extLst>
                    <a:ext uri="{9D8B030D-6E8A-4147-A177-3AD203B41FA5}">
                      <a16:colId xmlns:a16="http://schemas.microsoft.com/office/drawing/2014/main" val="2852757703"/>
                    </a:ext>
                  </a:extLst>
                </a:gridCol>
                <a:gridCol w="511147">
                  <a:extLst>
                    <a:ext uri="{9D8B030D-6E8A-4147-A177-3AD203B41FA5}">
                      <a16:colId xmlns:a16="http://schemas.microsoft.com/office/drawing/2014/main" val="3302442537"/>
                    </a:ext>
                  </a:extLst>
                </a:gridCol>
                <a:gridCol w="511147">
                  <a:extLst>
                    <a:ext uri="{9D8B030D-6E8A-4147-A177-3AD203B41FA5}">
                      <a16:colId xmlns:a16="http://schemas.microsoft.com/office/drawing/2014/main" val="60719651"/>
                    </a:ext>
                  </a:extLst>
                </a:gridCol>
                <a:gridCol w="511147">
                  <a:extLst>
                    <a:ext uri="{9D8B030D-6E8A-4147-A177-3AD203B41FA5}">
                      <a16:colId xmlns:a16="http://schemas.microsoft.com/office/drawing/2014/main" val="2594279630"/>
                    </a:ext>
                  </a:extLst>
                </a:gridCol>
                <a:gridCol w="511147">
                  <a:extLst>
                    <a:ext uri="{9D8B030D-6E8A-4147-A177-3AD203B41FA5}">
                      <a16:colId xmlns:a16="http://schemas.microsoft.com/office/drawing/2014/main" val="2116648069"/>
                    </a:ext>
                  </a:extLst>
                </a:gridCol>
                <a:gridCol w="511147">
                  <a:extLst>
                    <a:ext uri="{9D8B030D-6E8A-4147-A177-3AD203B41FA5}">
                      <a16:colId xmlns:a16="http://schemas.microsoft.com/office/drawing/2014/main" val="2454580047"/>
                    </a:ext>
                  </a:extLst>
                </a:gridCol>
                <a:gridCol w="511147">
                  <a:extLst>
                    <a:ext uri="{9D8B030D-6E8A-4147-A177-3AD203B41FA5}">
                      <a16:colId xmlns:a16="http://schemas.microsoft.com/office/drawing/2014/main" val="1464320848"/>
                    </a:ext>
                  </a:extLst>
                </a:gridCol>
              </a:tblGrid>
              <a:tr h="215797">
                <a:tc rowSpan="2" gridSpan="2">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After-Tax IRR Results</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rowSpan="2" hMerge="1">
                  <a:txBody>
                    <a:bodyPr/>
                    <a:lstStyle/>
                    <a:p>
                      <a:endParaRPr lang="en-CA"/>
                    </a:p>
                  </a:txBody>
                  <a:tcPr/>
                </a:tc>
                <a:tc gridSpan="8">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Palladium Price Sensitivity (US$/oz)</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882853716"/>
                  </a:ext>
                </a:extLst>
              </a:tr>
              <a:tr h="406207">
                <a:tc gridSpan="2" vMerge="1">
                  <a:txBody>
                    <a:bodyPr/>
                    <a:lstStyle/>
                    <a:p>
                      <a:endParaRPr lang="en-CA"/>
                    </a:p>
                  </a:txBody>
                  <a:tcPr/>
                </a:tc>
                <a:tc hMerge="1" vMerge="1">
                  <a:txBody>
                    <a:bodyPr/>
                    <a:lstStyle/>
                    <a:p>
                      <a:endParaRPr lang="en-CA"/>
                    </a:p>
                  </a:txBody>
                  <a:tcPr/>
                </a:tc>
                <a:tc>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800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1,000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1,250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1,500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1,525</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1,750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2,000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2,200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extLst>
                  <a:ext uri="{0D108BD9-81ED-4DB2-BD59-A6C34878D82A}">
                    <a16:rowId xmlns:a16="http://schemas.microsoft.com/office/drawing/2014/main" val="3376855592"/>
                  </a:ext>
                </a:extLst>
              </a:tr>
              <a:tr h="215797">
                <a:tc rowSpan="7">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Copper Price Sensitivity </a:t>
                      </a:r>
                    </a:p>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(US$/lb)</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2.50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5.7%</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13.5%</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19.9%</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20.5%</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25.5%</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30.7%</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34.5%</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2928948"/>
                  </a:ext>
                </a:extLst>
              </a:tr>
              <a:tr h="215797">
                <a:tc vMerge="1">
                  <a:txBody>
                    <a:bodyPr/>
                    <a:lstStyle/>
                    <a:p>
                      <a:endParaRPr lang="en-CA"/>
                    </a:p>
                  </a:txBody>
                  <a:tcPr/>
                </a:tc>
                <a:tc>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3.00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2.8%</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9.6%</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16.4%</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22.4%</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23.0%</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27.8%</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32.7%</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36.4%</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3976573"/>
                  </a:ext>
                </a:extLst>
              </a:tr>
              <a:tr h="215797">
                <a:tc vMerge="1">
                  <a:txBody>
                    <a:bodyPr/>
                    <a:lstStyle/>
                    <a:p>
                      <a:endParaRPr lang="en-CA"/>
                    </a:p>
                  </a:txBody>
                  <a:tcPr/>
                </a:tc>
                <a:tc>
                  <a:txBody>
                    <a:bodyPr/>
                    <a:lstStyle/>
                    <a:p>
                      <a:pPr algn="ctr">
                        <a:lnSpc>
                          <a:spcPct val="107000"/>
                        </a:lnSpc>
                        <a:buNone/>
                      </a:pPr>
                      <a:r>
                        <a:rPr lang="en-CA" sz="1100" b="1">
                          <a:solidFill>
                            <a:schemeClr val="bg1"/>
                          </a:solidFill>
                          <a:effectLst/>
                          <a:latin typeface="Aptos" panose="020B0004020202020204" pitchFamily="34" charset="0"/>
                          <a:ea typeface="Times New Roman" panose="02020603050405020304" pitchFamily="18" charset="0"/>
                          <a:cs typeface="Arial" panose="020B0604020202020204" pitchFamily="34" charset="0"/>
                        </a:rPr>
                        <a:t>3.50</a:t>
                      </a:r>
                      <a:endParaRPr lang="en-CA" sz="110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7.0%</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12.9%</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19.2%</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24.8%</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25.4%</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30.0%</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34.7%</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38.3%</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1253907"/>
                  </a:ext>
                </a:extLst>
              </a:tr>
              <a:tr h="215797">
                <a:tc vMerge="1">
                  <a:txBody>
                    <a:bodyPr/>
                    <a:lstStyle/>
                    <a:p>
                      <a:endParaRPr lang="en-CA"/>
                    </a:p>
                  </a:txBody>
                  <a:tcPr/>
                </a:tc>
                <a:tc>
                  <a:txBody>
                    <a:bodyPr/>
                    <a:lstStyle/>
                    <a:p>
                      <a:pPr algn="ctr">
                        <a:lnSpc>
                          <a:spcPct val="107000"/>
                        </a:lnSpc>
                        <a:buNone/>
                      </a:pPr>
                      <a:r>
                        <a:rPr lang="en-CA" sz="1100" b="1">
                          <a:solidFill>
                            <a:schemeClr val="bg1"/>
                          </a:solidFill>
                          <a:effectLst/>
                          <a:latin typeface="Aptos" panose="020B0004020202020204" pitchFamily="34" charset="0"/>
                          <a:ea typeface="Times New Roman" panose="02020603050405020304" pitchFamily="18" charset="0"/>
                          <a:cs typeface="Arial" panose="020B0604020202020204" pitchFamily="34" charset="0"/>
                        </a:rPr>
                        <a:t>4.00</a:t>
                      </a:r>
                      <a:endParaRPr lang="en-CA" sz="110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10.5%</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15.8%</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21.7%</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27.1%</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27.6%</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32.1%</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36.6%</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40.1%</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extLst>
                  <a:ext uri="{0D108BD9-81ED-4DB2-BD59-A6C34878D82A}">
                    <a16:rowId xmlns:a16="http://schemas.microsoft.com/office/drawing/2014/main" val="20713668"/>
                  </a:ext>
                </a:extLst>
              </a:tr>
              <a:tr h="215797">
                <a:tc vMerge="1">
                  <a:txBody>
                    <a:bodyPr/>
                    <a:lstStyle/>
                    <a:p>
                      <a:endParaRPr lang="en-CA"/>
                    </a:p>
                  </a:txBody>
                  <a:tcPr/>
                </a:tc>
                <a:tc>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4.50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13.6%</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18.5%</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24.1%</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29.3%</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29.8%</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34.1%</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38.5%</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41.9%</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306674"/>
                  </a:ext>
                </a:extLst>
              </a:tr>
              <a:tr h="215797">
                <a:tc vMerge="1">
                  <a:txBody>
                    <a:bodyPr/>
                    <a:lstStyle/>
                    <a:p>
                      <a:endParaRPr lang="en-CA"/>
                    </a:p>
                  </a:txBody>
                  <a:tcPr/>
                </a:tc>
                <a:tc>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5.00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16.4%</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21.0%</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26.4%</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31.4%</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31.9%</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36.0%</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40.3%</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43.6%</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2677732"/>
                  </a:ext>
                </a:extLst>
              </a:tr>
              <a:tr h="215797">
                <a:tc vMerge="1">
                  <a:txBody>
                    <a:bodyPr/>
                    <a:lstStyle/>
                    <a:p>
                      <a:endParaRPr lang="en-CA"/>
                    </a:p>
                  </a:txBody>
                  <a:tcPr/>
                </a:tc>
                <a:tc>
                  <a:txBody>
                    <a:bodyPr/>
                    <a:lstStyle/>
                    <a:p>
                      <a:pPr algn="ctr">
                        <a:lnSpc>
                          <a:spcPct val="107000"/>
                        </a:lnSpc>
                        <a:buNone/>
                      </a:pPr>
                      <a:r>
                        <a:rPr lang="en-CA" sz="1100" b="1"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5.50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19.0%</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23.5%</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28.6%</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33.4%</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33.8%</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050">
                          <a:solidFill>
                            <a:srgbClr val="000000"/>
                          </a:solidFill>
                          <a:effectLst/>
                          <a:latin typeface="Aptos" panose="020B0004020202020204" pitchFamily="34" charset="0"/>
                          <a:ea typeface="Times New Roman" panose="02020603050405020304" pitchFamily="18" charset="0"/>
                          <a:cs typeface="Arial" panose="020B0604020202020204" pitchFamily="34" charset="0"/>
                        </a:rPr>
                        <a:t>37.8%</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42.1%</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05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45.3%</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5594775"/>
                  </a:ext>
                </a:extLst>
              </a:tr>
            </a:tbl>
          </a:graphicData>
        </a:graphic>
      </p:graphicFrame>
      <p:graphicFrame>
        <p:nvGraphicFramePr>
          <p:cNvPr id="13" name="Table 12">
            <a:extLst>
              <a:ext uri="{FF2B5EF4-FFF2-40B4-BE49-F238E27FC236}">
                <a16:creationId xmlns:a16="http://schemas.microsoft.com/office/drawing/2014/main" id="{F79B861D-A6F8-0C21-37A8-8820F8953850}"/>
              </a:ext>
            </a:extLst>
          </p:cNvPr>
          <p:cNvGraphicFramePr>
            <a:graphicFrameLocks noGrp="1"/>
          </p:cNvGraphicFramePr>
          <p:nvPr>
            <p:extLst>
              <p:ext uri="{D42A27DB-BD31-4B8C-83A1-F6EECF244321}">
                <p14:modId xmlns:p14="http://schemas.microsoft.com/office/powerpoint/2010/main" val="1156913828"/>
              </p:ext>
            </p:extLst>
          </p:nvPr>
        </p:nvGraphicFramePr>
        <p:xfrm>
          <a:off x="318180" y="4930191"/>
          <a:ext cx="5306951" cy="1171900"/>
        </p:xfrm>
        <a:graphic>
          <a:graphicData uri="http://schemas.openxmlformats.org/drawingml/2006/table">
            <a:tbl>
              <a:tblPr/>
              <a:tblGrid>
                <a:gridCol w="1338076">
                  <a:extLst>
                    <a:ext uri="{9D8B030D-6E8A-4147-A177-3AD203B41FA5}">
                      <a16:colId xmlns:a16="http://schemas.microsoft.com/office/drawing/2014/main" val="2918209411"/>
                    </a:ext>
                  </a:extLst>
                </a:gridCol>
                <a:gridCol w="793775">
                  <a:extLst>
                    <a:ext uri="{9D8B030D-6E8A-4147-A177-3AD203B41FA5}">
                      <a16:colId xmlns:a16="http://schemas.microsoft.com/office/drawing/2014/main" val="3414646928"/>
                    </a:ext>
                  </a:extLst>
                </a:gridCol>
                <a:gridCol w="793775">
                  <a:extLst>
                    <a:ext uri="{9D8B030D-6E8A-4147-A177-3AD203B41FA5}">
                      <a16:colId xmlns:a16="http://schemas.microsoft.com/office/drawing/2014/main" val="3944767997"/>
                    </a:ext>
                  </a:extLst>
                </a:gridCol>
                <a:gridCol w="793775">
                  <a:extLst>
                    <a:ext uri="{9D8B030D-6E8A-4147-A177-3AD203B41FA5}">
                      <a16:colId xmlns:a16="http://schemas.microsoft.com/office/drawing/2014/main" val="4071049725"/>
                    </a:ext>
                  </a:extLst>
                </a:gridCol>
                <a:gridCol w="793775">
                  <a:extLst>
                    <a:ext uri="{9D8B030D-6E8A-4147-A177-3AD203B41FA5}">
                      <a16:colId xmlns:a16="http://schemas.microsoft.com/office/drawing/2014/main" val="1997155502"/>
                    </a:ext>
                  </a:extLst>
                </a:gridCol>
                <a:gridCol w="793775">
                  <a:extLst>
                    <a:ext uri="{9D8B030D-6E8A-4147-A177-3AD203B41FA5}">
                      <a16:colId xmlns:a16="http://schemas.microsoft.com/office/drawing/2014/main" val="2750156748"/>
                    </a:ext>
                  </a:extLst>
                </a:gridCol>
              </a:tblGrid>
              <a:tr h="234380">
                <a:tc rowSpan="2">
                  <a:txBody>
                    <a:bodyPr/>
                    <a:lstStyle/>
                    <a:p>
                      <a:pPr>
                        <a:lnSpc>
                          <a:spcPct val="107000"/>
                        </a:lnSpc>
                        <a:buNone/>
                      </a:pPr>
                      <a:r>
                        <a:rPr lang="en-US" sz="1100" b="1" dirty="0">
                          <a:solidFill>
                            <a:schemeClr val="bg1"/>
                          </a:solidFill>
                          <a:effectLst/>
                          <a:latin typeface="Aptos" panose="020B0004020202020204" pitchFamily="34" charset="0"/>
                          <a:ea typeface="Calibri" panose="020F0502020204030204" pitchFamily="34" charset="0"/>
                          <a:cs typeface="Arial" panose="020B0604020202020204" pitchFamily="34" charset="0"/>
                        </a:rPr>
                        <a:t>After-Tax Results</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gridSpan="5">
                  <a:txBody>
                    <a:bodyPr/>
                    <a:lstStyle/>
                    <a:p>
                      <a:pPr algn="ctr">
                        <a:lnSpc>
                          <a:spcPct val="107000"/>
                        </a:lnSpc>
                        <a:buNone/>
                      </a:pPr>
                      <a:r>
                        <a:rPr lang="en-US" sz="1100" b="1" dirty="0">
                          <a:solidFill>
                            <a:schemeClr val="bg1"/>
                          </a:solidFill>
                          <a:effectLst/>
                          <a:latin typeface="Aptos" panose="020B0004020202020204" pitchFamily="34" charset="0"/>
                          <a:ea typeface="Calibri" panose="020F0502020204030204" pitchFamily="34" charset="0"/>
                          <a:cs typeface="Arial" panose="020B0604020202020204" pitchFamily="34" charset="0"/>
                        </a:rPr>
                        <a:t>FX Sensitivity</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645474618"/>
                  </a:ext>
                </a:extLst>
              </a:tr>
              <a:tr h="234380">
                <a:tc vMerge="1">
                  <a:txBody>
                    <a:bodyPr/>
                    <a:lstStyle/>
                    <a:p>
                      <a:endParaRPr lang="en-CA"/>
                    </a:p>
                  </a:txBody>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1.25</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1.30</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1.35</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1.40</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1.45</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extLst>
                  <a:ext uri="{0D108BD9-81ED-4DB2-BD59-A6C34878D82A}">
                    <a16:rowId xmlns:a16="http://schemas.microsoft.com/office/drawing/2014/main" val="1400287032"/>
                  </a:ext>
                </a:extLst>
              </a:tr>
              <a:tr h="234380">
                <a:tc>
                  <a:txBody>
                    <a:bodyPr/>
                    <a:lstStyle/>
                    <a:p>
                      <a:pPr>
                        <a:lnSpc>
                          <a:spcPct val="107000"/>
                        </a:lnSpc>
                        <a:buNone/>
                      </a:pPr>
                      <a:r>
                        <a:rPr lang="en-US" sz="1100">
                          <a:solidFill>
                            <a:srgbClr val="000000"/>
                          </a:solidFill>
                          <a:effectLst/>
                          <a:latin typeface="Aptos" panose="020B0004020202020204" pitchFamily="34" charset="0"/>
                          <a:ea typeface="Calibri" panose="020F0502020204030204" pitchFamily="34" charset="0"/>
                          <a:cs typeface="Arial" panose="020B0604020202020204" pitchFamily="34" charset="0"/>
                        </a:rPr>
                        <a:t>NPV</a:t>
                      </a:r>
                      <a:r>
                        <a:rPr lang="en-US" sz="1100" baseline="-25000">
                          <a:solidFill>
                            <a:srgbClr val="000000"/>
                          </a:solidFill>
                          <a:effectLst/>
                          <a:latin typeface="Aptos" panose="020B0004020202020204" pitchFamily="34" charset="0"/>
                          <a:ea typeface="Calibri" panose="020F0502020204030204" pitchFamily="34" charset="0"/>
                          <a:cs typeface="Arial" panose="020B0604020202020204" pitchFamily="34" charset="0"/>
                        </a:rPr>
                        <a:t>6% </a:t>
                      </a:r>
                      <a:r>
                        <a:rPr lang="en-US" sz="1100">
                          <a:solidFill>
                            <a:srgbClr val="000000"/>
                          </a:solidFill>
                          <a:effectLst/>
                          <a:latin typeface="Aptos" panose="020B0004020202020204" pitchFamily="34" charset="0"/>
                          <a:ea typeface="Calibri" panose="020F0502020204030204" pitchFamily="34" charset="0"/>
                          <a:cs typeface="Arial" panose="020B0604020202020204" pitchFamily="34" charset="0"/>
                        </a:rPr>
                        <a:t>($M)</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840</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955</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dirty="0">
                          <a:solidFill>
                            <a:schemeClr val="bg1"/>
                          </a:solidFill>
                          <a:effectLst/>
                          <a:latin typeface="Aptos" panose="020B0004020202020204" pitchFamily="34" charset="0"/>
                          <a:ea typeface="Calibri" panose="020F0502020204030204" pitchFamily="34" charset="0"/>
                          <a:cs typeface="Arial" panose="020B0604020202020204" pitchFamily="34" charset="0"/>
                        </a:rPr>
                        <a:t>1,070</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1,199</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1,313</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7225144"/>
                  </a:ext>
                </a:extLst>
              </a:tr>
              <a:tr h="234380">
                <a:tc>
                  <a:txBody>
                    <a:bodyPr/>
                    <a:lstStyle/>
                    <a:p>
                      <a:pPr>
                        <a:lnSpc>
                          <a:spcPct val="107000"/>
                        </a:lnSpc>
                        <a:buNone/>
                      </a:pPr>
                      <a:r>
                        <a:rPr lang="en-US" sz="1100">
                          <a:solidFill>
                            <a:srgbClr val="000000"/>
                          </a:solidFill>
                          <a:effectLst/>
                          <a:latin typeface="Aptos" panose="020B0004020202020204" pitchFamily="34" charset="0"/>
                          <a:ea typeface="Calibri" panose="020F0502020204030204" pitchFamily="34" charset="0"/>
                          <a:cs typeface="Arial" panose="020B0604020202020204" pitchFamily="34" charset="0"/>
                        </a:rPr>
                        <a:t>Payback (yrs)</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2.2</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2.0</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dirty="0">
                          <a:solidFill>
                            <a:schemeClr val="bg1"/>
                          </a:solidFill>
                          <a:effectLst/>
                          <a:latin typeface="Aptos" panose="020B0004020202020204" pitchFamily="34" charset="0"/>
                          <a:ea typeface="Calibri" panose="020F0502020204030204" pitchFamily="34" charset="0"/>
                          <a:cs typeface="Arial" panose="020B0604020202020204" pitchFamily="34" charset="0"/>
                        </a:rPr>
                        <a:t>1.9</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1.9</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1.6</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8822216"/>
                  </a:ext>
                </a:extLst>
              </a:tr>
              <a:tr h="234380">
                <a:tc>
                  <a:txBody>
                    <a:bodyPr/>
                    <a:lstStyle/>
                    <a:p>
                      <a:pPr>
                        <a:lnSpc>
                          <a:spcPct val="107000"/>
                        </a:lnSpc>
                        <a:buNone/>
                      </a:pPr>
                      <a:r>
                        <a:rPr lang="en-US" sz="1100">
                          <a:solidFill>
                            <a:srgbClr val="000000"/>
                          </a:solidFill>
                          <a:effectLst/>
                          <a:latin typeface="Aptos" panose="020B0004020202020204" pitchFamily="34" charset="0"/>
                          <a:ea typeface="Calibri" panose="020F0502020204030204" pitchFamily="34" charset="0"/>
                          <a:cs typeface="Arial" panose="020B0604020202020204" pitchFamily="34" charset="0"/>
                        </a:rPr>
                        <a:t>IRR (%)</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23.7%</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25.7%</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dirty="0">
                          <a:solidFill>
                            <a:schemeClr val="bg1"/>
                          </a:solidFill>
                          <a:effectLst/>
                          <a:latin typeface="Aptos" panose="020B0004020202020204" pitchFamily="34" charset="0"/>
                          <a:ea typeface="Calibri" panose="020F0502020204030204" pitchFamily="34" charset="0"/>
                          <a:cs typeface="Arial" panose="020B0604020202020204" pitchFamily="34" charset="0"/>
                        </a:rPr>
                        <a:t>27.6%</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29.5%</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31.3%</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0052507"/>
                  </a:ext>
                </a:extLst>
              </a:tr>
            </a:tbl>
          </a:graphicData>
        </a:graphic>
      </p:graphicFrame>
      <p:graphicFrame>
        <p:nvGraphicFramePr>
          <p:cNvPr id="14" name="Table 13">
            <a:extLst>
              <a:ext uri="{FF2B5EF4-FFF2-40B4-BE49-F238E27FC236}">
                <a16:creationId xmlns:a16="http://schemas.microsoft.com/office/drawing/2014/main" id="{ECBA6295-9B6D-D831-13A7-6507912A5531}"/>
              </a:ext>
            </a:extLst>
          </p:cNvPr>
          <p:cNvGraphicFramePr>
            <a:graphicFrameLocks noGrp="1"/>
          </p:cNvGraphicFramePr>
          <p:nvPr>
            <p:extLst>
              <p:ext uri="{D42A27DB-BD31-4B8C-83A1-F6EECF244321}">
                <p14:modId xmlns:p14="http://schemas.microsoft.com/office/powerpoint/2010/main" val="3777203103"/>
              </p:ext>
            </p:extLst>
          </p:nvPr>
        </p:nvGraphicFramePr>
        <p:xfrm>
          <a:off x="318181" y="3487052"/>
          <a:ext cx="5306951" cy="1171900"/>
        </p:xfrm>
        <a:graphic>
          <a:graphicData uri="http://schemas.openxmlformats.org/drawingml/2006/table">
            <a:tbl>
              <a:tblPr/>
              <a:tblGrid>
                <a:gridCol w="1338076">
                  <a:extLst>
                    <a:ext uri="{9D8B030D-6E8A-4147-A177-3AD203B41FA5}">
                      <a16:colId xmlns:a16="http://schemas.microsoft.com/office/drawing/2014/main" val="636006056"/>
                    </a:ext>
                  </a:extLst>
                </a:gridCol>
                <a:gridCol w="793775">
                  <a:extLst>
                    <a:ext uri="{9D8B030D-6E8A-4147-A177-3AD203B41FA5}">
                      <a16:colId xmlns:a16="http://schemas.microsoft.com/office/drawing/2014/main" val="1692799747"/>
                    </a:ext>
                  </a:extLst>
                </a:gridCol>
                <a:gridCol w="793775">
                  <a:extLst>
                    <a:ext uri="{9D8B030D-6E8A-4147-A177-3AD203B41FA5}">
                      <a16:colId xmlns:a16="http://schemas.microsoft.com/office/drawing/2014/main" val="869835563"/>
                    </a:ext>
                  </a:extLst>
                </a:gridCol>
                <a:gridCol w="793775">
                  <a:extLst>
                    <a:ext uri="{9D8B030D-6E8A-4147-A177-3AD203B41FA5}">
                      <a16:colId xmlns:a16="http://schemas.microsoft.com/office/drawing/2014/main" val="2532680834"/>
                    </a:ext>
                  </a:extLst>
                </a:gridCol>
                <a:gridCol w="793775">
                  <a:extLst>
                    <a:ext uri="{9D8B030D-6E8A-4147-A177-3AD203B41FA5}">
                      <a16:colId xmlns:a16="http://schemas.microsoft.com/office/drawing/2014/main" val="3972874324"/>
                    </a:ext>
                  </a:extLst>
                </a:gridCol>
                <a:gridCol w="793775">
                  <a:extLst>
                    <a:ext uri="{9D8B030D-6E8A-4147-A177-3AD203B41FA5}">
                      <a16:colId xmlns:a16="http://schemas.microsoft.com/office/drawing/2014/main" val="829606439"/>
                    </a:ext>
                  </a:extLst>
                </a:gridCol>
              </a:tblGrid>
              <a:tr h="234380">
                <a:tc rowSpan="2">
                  <a:txBody>
                    <a:bodyPr/>
                    <a:lstStyle/>
                    <a:p>
                      <a:pPr>
                        <a:lnSpc>
                          <a:spcPct val="107000"/>
                        </a:lnSpc>
                        <a:buNone/>
                      </a:pPr>
                      <a:r>
                        <a:rPr lang="en-US" sz="1100" b="1" dirty="0">
                          <a:solidFill>
                            <a:schemeClr val="bg1"/>
                          </a:solidFill>
                          <a:effectLst/>
                          <a:latin typeface="Aptos" panose="020B0004020202020204" pitchFamily="34" charset="0"/>
                          <a:ea typeface="Calibri" panose="020F0502020204030204" pitchFamily="34" charset="0"/>
                          <a:cs typeface="Arial" panose="020B0604020202020204" pitchFamily="34" charset="0"/>
                        </a:rPr>
                        <a:t>After-Tax Results</a:t>
                      </a:r>
                      <a:endParaRPr lang="en-CA" sz="12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gridSpan="5">
                  <a:txBody>
                    <a:bodyPr/>
                    <a:lstStyle/>
                    <a:p>
                      <a:pPr algn="ctr">
                        <a:lnSpc>
                          <a:spcPct val="107000"/>
                        </a:lnSpc>
                        <a:buNone/>
                      </a:pPr>
                      <a:r>
                        <a:rPr lang="en-US" sz="1100" b="1" dirty="0">
                          <a:solidFill>
                            <a:schemeClr val="bg1"/>
                          </a:solidFill>
                          <a:effectLst/>
                          <a:latin typeface="Aptos" panose="020B0004020202020204" pitchFamily="34" charset="0"/>
                          <a:ea typeface="Calibri" panose="020F0502020204030204" pitchFamily="34" charset="0"/>
                          <a:cs typeface="Arial" panose="020B0604020202020204" pitchFamily="34" charset="0"/>
                        </a:rPr>
                        <a:t>OPEX Sensitivity</a:t>
                      </a:r>
                      <a:endParaRPr lang="en-CA" sz="12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250556451"/>
                  </a:ext>
                </a:extLst>
              </a:tr>
              <a:tr h="234380">
                <a:tc vMerge="1">
                  <a:txBody>
                    <a:bodyPr/>
                    <a:lstStyle/>
                    <a:p>
                      <a:endParaRPr lang="en-CA"/>
                    </a:p>
                  </a:txBody>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+30%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+15%</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-15%</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-30%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extLst>
                  <a:ext uri="{0D108BD9-81ED-4DB2-BD59-A6C34878D82A}">
                    <a16:rowId xmlns:a16="http://schemas.microsoft.com/office/drawing/2014/main" val="1852706722"/>
                  </a:ext>
                </a:extLst>
              </a:tr>
              <a:tr h="234380">
                <a:tc>
                  <a:txBody>
                    <a:bodyPr/>
                    <a:lstStyle/>
                    <a:p>
                      <a:pPr>
                        <a:lnSpc>
                          <a:spcPct val="107000"/>
                        </a:lnSpc>
                        <a:buNone/>
                      </a:pPr>
                      <a:r>
                        <a:rPr lang="en-US" sz="1100">
                          <a:solidFill>
                            <a:srgbClr val="000000"/>
                          </a:solidFill>
                          <a:effectLst/>
                          <a:latin typeface="Aptos" panose="020B0004020202020204" pitchFamily="34" charset="0"/>
                          <a:ea typeface="Calibri" panose="020F0502020204030204" pitchFamily="34" charset="0"/>
                          <a:cs typeface="Arial" panose="020B0604020202020204" pitchFamily="34" charset="0"/>
                        </a:rPr>
                        <a:t>NPV</a:t>
                      </a:r>
                      <a:r>
                        <a:rPr lang="en-US" sz="1100" baseline="-25000">
                          <a:solidFill>
                            <a:srgbClr val="000000"/>
                          </a:solidFill>
                          <a:effectLst/>
                          <a:latin typeface="Aptos" panose="020B0004020202020204" pitchFamily="34" charset="0"/>
                          <a:ea typeface="Calibri" panose="020F0502020204030204" pitchFamily="34" charset="0"/>
                          <a:cs typeface="Arial" panose="020B0604020202020204" pitchFamily="34" charset="0"/>
                        </a:rPr>
                        <a:t>6%</a:t>
                      </a:r>
                      <a:r>
                        <a:rPr lang="en-US" sz="1100">
                          <a:solidFill>
                            <a:srgbClr val="000000"/>
                          </a:solidFill>
                          <a:effectLst/>
                          <a:latin typeface="Aptos" panose="020B0004020202020204" pitchFamily="34" charset="0"/>
                          <a:ea typeface="Calibri" panose="020F0502020204030204" pitchFamily="34" charset="0"/>
                          <a:cs typeface="Arial" panose="020B0604020202020204" pitchFamily="34" charset="0"/>
                        </a:rPr>
                        <a:t> ($M)</a:t>
                      </a:r>
                      <a:endParaRPr lang="en-CA" sz="12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669</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871</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1,070</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1,282</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1,479</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6473855"/>
                  </a:ext>
                </a:extLst>
              </a:tr>
              <a:tr h="234380">
                <a:tc>
                  <a:txBody>
                    <a:bodyPr/>
                    <a:lstStyle/>
                    <a:p>
                      <a:pPr>
                        <a:lnSpc>
                          <a:spcPct val="107000"/>
                        </a:lnSpc>
                        <a:buNone/>
                      </a:pPr>
                      <a:r>
                        <a:rPr lang="en-US" sz="1100">
                          <a:solidFill>
                            <a:srgbClr val="000000"/>
                          </a:solidFill>
                          <a:effectLst/>
                          <a:latin typeface="Aptos" panose="020B0004020202020204" pitchFamily="34" charset="0"/>
                          <a:ea typeface="Calibri" panose="020F0502020204030204" pitchFamily="34" charset="0"/>
                          <a:cs typeface="Arial" panose="020B0604020202020204" pitchFamily="34" charset="0"/>
                        </a:rPr>
                        <a:t>Payback (yrs)</a:t>
                      </a:r>
                      <a:endParaRPr lang="en-CA" sz="12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2.3</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2.1</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1.9</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1.8</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1.6</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8021792"/>
                  </a:ext>
                </a:extLst>
              </a:tr>
              <a:tr h="234380">
                <a:tc>
                  <a:txBody>
                    <a:bodyPr/>
                    <a:lstStyle/>
                    <a:p>
                      <a:pPr>
                        <a:lnSpc>
                          <a:spcPct val="107000"/>
                        </a:lnSpc>
                        <a:buNone/>
                      </a:pPr>
                      <a:r>
                        <a:rPr lang="en-US" sz="1100">
                          <a:solidFill>
                            <a:srgbClr val="000000"/>
                          </a:solidFill>
                          <a:effectLst/>
                          <a:latin typeface="Aptos" panose="020B0004020202020204" pitchFamily="34" charset="0"/>
                          <a:ea typeface="Calibri" panose="020F0502020204030204" pitchFamily="34" charset="0"/>
                          <a:cs typeface="Arial" panose="020B0604020202020204" pitchFamily="34" charset="0"/>
                        </a:rPr>
                        <a:t>IRR (%)</a:t>
                      </a:r>
                      <a:endParaRPr lang="en-CA" sz="12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21.2%</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24.6%</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27.6%</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30.5%</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33.1%</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4220947"/>
                  </a:ext>
                </a:extLst>
              </a:tr>
            </a:tbl>
          </a:graphicData>
        </a:graphic>
      </p:graphicFrame>
      <p:graphicFrame>
        <p:nvGraphicFramePr>
          <p:cNvPr id="15" name="Table 14">
            <a:extLst>
              <a:ext uri="{FF2B5EF4-FFF2-40B4-BE49-F238E27FC236}">
                <a16:creationId xmlns:a16="http://schemas.microsoft.com/office/drawing/2014/main" id="{3A5B5FD6-2081-9ED8-315D-76E83861C3DC}"/>
              </a:ext>
            </a:extLst>
          </p:cNvPr>
          <p:cNvGraphicFramePr>
            <a:graphicFrameLocks noGrp="1"/>
          </p:cNvGraphicFramePr>
          <p:nvPr>
            <p:extLst>
              <p:ext uri="{D42A27DB-BD31-4B8C-83A1-F6EECF244321}">
                <p14:modId xmlns:p14="http://schemas.microsoft.com/office/powerpoint/2010/main" val="959616936"/>
              </p:ext>
            </p:extLst>
          </p:nvPr>
        </p:nvGraphicFramePr>
        <p:xfrm>
          <a:off x="5915554" y="3500720"/>
          <a:ext cx="5355075" cy="1171900"/>
        </p:xfrm>
        <a:graphic>
          <a:graphicData uri="http://schemas.openxmlformats.org/drawingml/2006/table">
            <a:tbl>
              <a:tblPr/>
              <a:tblGrid>
                <a:gridCol w="1350210">
                  <a:extLst>
                    <a:ext uri="{9D8B030D-6E8A-4147-A177-3AD203B41FA5}">
                      <a16:colId xmlns:a16="http://schemas.microsoft.com/office/drawing/2014/main" val="2266002441"/>
                    </a:ext>
                  </a:extLst>
                </a:gridCol>
                <a:gridCol w="800973">
                  <a:extLst>
                    <a:ext uri="{9D8B030D-6E8A-4147-A177-3AD203B41FA5}">
                      <a16:colId xmlns:a16="http://schemas.microsoft.com/office/drawing/2014/main" val="630734759"/>
                    </a:ext>
                  </a:extLst>
                </a:gridCol>
                <a:gridCol w="800973">
                  <a:extLst>
                    <a:ext uri="{9D8B030D-6E8A-4147-A177-3AD203B41FA5}">
                      <a16:colId xmlns:a16="http://schemas.microsoft.com/office/drawing/2014/main" val="2399920512"/>
                    </a:ext>
                  </a:extLst>
                </a:gridCol>
                <a:gridCol w="800973">
                  <a:extLst>
                    <a:ext uri="{9D8B030D-6E8A-4147-A177-3AD203B41FA5}">
                      <a16:colId xmlns:a16="http://schemas.microsoft.com/office/drawing/2014/main" val="2919861722"/>
                    </a:ext>
                  </a:extLst>
                </a:gridCol>
                <a:gridCol w="800973">
                  <a:extLst>
                    <a:ext uri="{9D8B030D-6E8A-4147-A177-3AD203B41FA5}">
                      <a16:colId xmlns:a16="http://schemas.microsoft.com/office/drawing/2014/main" val="1406080510"/>
                    </a:ext>
                  </a:extLst>
                </a:gridCol>
                <a:gridCol w="800973">
                  <a:extLst>
                    <a:ext uri="{9D8B030D-6E8A-4147-A177-3AD203B41FA5}">
                      <a16:colId xmlns:a16="http://schemas.microsoft.com/office/drawing/2014/main" val="1630407953"/>
                    </a:ext>
                  </a:extLst>
                </a:gridCol>
              </a:tblGrid>
              <a:tr h="234380">
                <a:tc rowSpan="2">
                  <a:txBody>
                    <a:bodyPr/>
                    <a:lstStyle/>
                    <a:p>
                      <a:pPr>
                        <a:lnSpc>
                          <a:spcPct val="107000"/>
                        </a:lnSpc>
                        <a:buNone/>
                      </a:pPr>
                      <a:r>
                        <a:rPr lang="en-US" sz="1100" b="1" dirty="0">
                          <a:solidFill>
                            <a:schemeClr val="bg1"/>
                          </a:solidFill>
                          <a:effectLst/>
                          <a:latin typeface="Aptos" panose="020B0004020202020204" pitchFamily="34" charset="0"/>
                          <a:ea typeface="Calibri" panose="020F0502020204030204" pitchFamily="34" charset="0"/>
                          <a:cs typeface="Arial" panose="020B0604020202020204" pitchFamily="34" charset="0"/>
                        </a:rPr>
                        <a:t>After-Tax Results</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gridSpan="5">
                  <a:txBody>
                    <a:bodyPr/>
                    <a:lstStyle/>
                    <a:p>
                      <a:pPr algn="ctr">
                        <a:lnSpc>
                          <a:spcPct val="107000"/>
                        </a:lnSpc>
                        <a:buNone/>
                      </a:pPr>
                      <a:r>
                        <a:rPr lang="en-US" sz="1100" b="1" dirty="0">
                          <a:solidFill>
                            <a:schemeClr val="bg1"/>
                          </a:solidFill>
                          <a:effectLst/>
                          <a:latin typeface="Aptos" panose="020B0004020202020204" pitchFamily="34" charset="0"/>
                          <a:ea typeface="Calibri" panose="020F0502020204030204" pitchFamily="34" charset="0"/>
                          <a:cs typeface="Arial" panose="020B0604020202020204" pitchFamily="34" charset="0"/>
                        </a:rPr>
                        <a:t>CAPEX Sensitivity</a:t>
                      </a:r>
                      <a:endParaRPr lang="en-CA" sz="11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617987055"/>
                  </a:ext>
                </a:extLst>
              </a:tr>
              <a:tr h="234380">
                <a:tc vMerge="1">
                  <a:txBody>
                    <a:bodyPr/>
                    <a:lstStyle/>
                    <a:p>
                      <a:endParaRPr lang="en-CA"/>
                    </a:p>
                  </a:txBody>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+30%</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+15%</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0%</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-15%</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-30%</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extLst>
                  <a:ext uri="{0D108BD9-81ED-4DB2-BD59-A6C34878D82A}">
                    <a16:rowId xmlns:a16="http://schemas.microsoft.com/office/drawing/2014/main" val="2720597637"/>
                  </a:ext>
                </a:extLst>
              </a:tr>
              <a:tr h="234380">
                <a:tc>
                  <a:txBody>
                    <a:bodyPr/>
                    <a:lstStyle/>
                    <a:p>
                      <a:pPr>
                        <a:lnSpc>
                          <a:spcPct val="107000"/>
                        </a:lnSpc>
                        <a:buNone/>
                      </a:pPr>
                      <a:r>
                        <a:rPr lang="en-US" sz="1100">
                          <a:solidFill>
                            <a:srgbClr val="000000"/>
                          </a:solidFill>
                          <a:effectLst/>
                          <a:latin typeface="Aptos" panose="020B0004020202020204" pitchFamily="34" charset="0"/>
                          <a:ea typeface="Calibri" panose="020F0502020204030204" pitchFamily="34" charset="0"/>
                          <a:cs typeface="Arial" panose="020B0604020202020204" pitchFamily="34" charset="0"/>
                        </a:rPr>
                        <a:t>NPV</a:t>
                      </a:r>
                      <a:r>
                        <a:rPr lang="en-US" sz="1100" baseline="-25000">
                          <a:solidFill>
                            <a:srgbClr val="000000"/>
                          </a:solidFill>
                          <a:effectLst/>
                          <a:latin typeface="Aptos" panose="020B0004020202020204" pitchFamily="34" charset="0"/>
                          <a:ea typeface="Calibri" panose="020F0502020204030204" pitchFamily="34" charset="0"/>
                          <a:cs typeface="Arial" panose="020B0604020202020204" pitchFamily="34" charset="0"/>
                        </a:rPr>
                        <a:t>6%</a:t>
                      </a:r>
                      <a:r>
                        <a:rPr lang="en-US" sz="1100">
                          <a:solidFill>
                            <a:srgbClr val="000000"/>
                          </a:solidFill>
                          <a:effectLst/>
                          <a:latin typeface="Aptos" panose="020B0004020202020204" pitchFamily="34" charset="0"/>
                          <a:ea typeface="Calibri" panose="020F0502020204030204" pitchFamily="34" charset="0"/>
                          <a:cs typeface="Arial" panose="020B0604020202020204" pitchFamily="34" charset="0"/>
                        </a:rPr>
                        <a:t> ($M)</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860</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966</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1,070</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1,173</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1,277</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2534353"/>
                  </a:ext>
                </a:extLst>
              </a:tr>
              <a:tr h="234380">
                <a:tc>
                  <a:txBody>
                    <a:bodyPr/>
                    <a:lstStyle/>
                    <a:p>
                      <a:pPr>
                        <a:lnSpc>
                          <a:spcPct val="107000"/>
                        </a:lnSpc>
                        <a:buNone/>
                      </a:pPr>
                      <a:r>
                        <a:rPr lang="en-US" sz="1100" dirty="0">
                          <a:solidFill>
                            <a:srgbClr val="000000"/>
                          </a:solidFill>
                          <a:effectLst/>
                          <a:latin typeface="Aptos" panose="020B0004020202020204" pitchFamily="34" charset="0"/>
                          <a:ea typeface="Calibri" panose="020F0502020204030204" pitchFamily="34" charset="0"/>
                          <a:cs typeface="Arial" panose="020B0604020202020204" pitchFamily="34" charset="0"/>
                        </a:rPr>
                        <a:t>Payback (yrs)</a:t>
                      </a:r>
                      <a:endParaRPr lang="en-CA" sz="1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3.0</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2.3</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1.9</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1.5</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1.2</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2608319"/>
                  </a:ext>
                </a:extLst>
              </a:tr>
              <a:tr h="234380">
                <a:tc>
                  <a:txBody>
                    <a:bodyPr/>
                    <a:lstStyle/>
                    <a:p>
                      <a:pPr>
                        <a:lnSpc>
                          <a:spcPct val="107000"/>
                        </a:lnSpc>
                        <a:buNone/>
                      </a:pPr>
                      <a:r>
                        <a:rPr lang="en-US" sz="1100">
                          <a:solidFill>
                            <a:srgbClr val="000000"/>
                          </a:solidFill>
                          <a:effectLst/>
                          <a:latin typeface="Aptos" panose="020B0004020202020204" pitchFamily="34" charset="0"/>
                          <a:ea typeface="Calibri" panose="020F0502020204030204" pitchFamily="34" charset="0"/>
                          <a:cs typeface="Arial" panose="020B0604020202020204" pitchFamily="34" charset="0"/>
                        </a:rPr>
                        <a:t>IRR (%)</a:t>
                      </a:r>
                      <a:endParaRPr lang="en-CA" sz="110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19.6%</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a:effectLst/>
                          <a:latin typeface="Aptos" panose="020B0004020202020204" pitchFamily="34" charset="0"/>
                          <a:ea typeface="Calibri" panose="020F0502020204030204" pitchFamily="34" charset="0"/>
                          <a:cs typeface="Arial" panose="020B0604020202020204" pitchFamily="34" charset="0"/>
                        </a:rPr>
                        <a:t>23.1%</a:t>
                      </a:r>
                      <a:endParaRPr lang="en-CA" sz="105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b="1" dirty="0">
                          <a:solidFill>
                            <a:schemeClr val="bg1"/>
                          </a:solidFill>
                          <a:effectLst/>
                          <a:latin typeface="Aptos" panose="020B0004020202020204" pitchFamily="34" charset="0"/>
                          <a:ea typeface="Calibri" panose="020F0502020204030204" pitchFamily="34" charset="0"/>
                          <a:cs typeface="Arial" panose="020B0604020202020204" pitchFamily="34" charset="0"/>
                        </a:rPr>
                        <a:t>27.6%</a:t>
                      </a:r>
                      <a:endParaRPr lang="en-CA" sz="105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33.8%</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050" dirty="0">
                          <a:effectLst/>
                          <a:latin typeface="Aptos" panose="020B0004020202020204" pitchFamily="34" charset="0"/>
                          <a:ea typeface="Calibri" panose="020F0502020204030204" pitchFamily="34" charset="0"/>
                          <a:cs typeface="Arial" panose="020B0604020202020204" pitchFamily="34" charset="0"/>
                        </a:rPr>
                        <a:t>42.7%</a:t>
                      </a:r>
                      <a:endParaRPr lang="en-CA" sz="105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8904696"/>
                  </a:ext>
                </a:extLst>
              </a:tr>
            </a:tbl>
          </a:graphicData>
        </a:graphic>
      </p:graphicFrame>
      <p:sp>
        <p:nvSpPr>
          <p:cNvPr id="3" name="Slide Number Placeholder 2">
            <a:extLst>
              <a:ext uri="{FF2B5EF4-FFF2-40B4-BE49-F238E27FC236}">
                <a16:creationId xmlns:a16="http://schemas.microsoft.com/office/drawing/2014/main" id="{BB689782-5ECF-5F38-6AD8-AE6D36261047}"/>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29</a:t>
            </a:fld>
            <a:endParaRPr lang="en-US" b="1" dirty="0">
              <a:solidFill>
                <a:srgbClr val="293841"/>
              </a:solidFill>
            </a:endParaRPr>
          </a:p>
        </p:txBody>
      </p:sp>
    </p:spTree>
    <p:extLst>
      <p:ext uri="{BB962C8B-B14F-4D97-AF65-F5344CB8AC3E}">
        <p14:creationId xmlns:p14="http://schemas.microsoft.com/office/powerpoint/2010/main" val="1966484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BDCE-ECED-F7D4-597E-FBFB5FA5CEBA}"/>
              </a:ext>
            </a:extLst>
          </p:cNvPr>
          <p:cNvSpPr>
            <a:spLocks noGrp="1"/>
          </p:cNvSpPr>
          <p:nvPr>
            <p:ph type="title"/>
          </p:nvPr>
        </p:nvSpPr>
        <p:spPr>
          <a:xfrm>
            <a:off x="112902" y="136519"/>
            <a:ext cx="10515600" cy="774003"/>
          </a:xfrm>
        </p:spPr>
        <p:txBody>
          <a:bodyPr anchor="ctr">
            <a:normAutofit/>
          </a:bodyPr>
          <a:lstStyle/>
          <a:p>
            <a:r>
              <a:rPr lang="en-US" sz="2800" b="1" dirty="0">
                <a:latin typeface="+mj-lt"/>
              </a:rPr>
              <a:t>Value Proposition: </a:t>
            </a:r>
            <a:r>
              <a:rPr lang="en-US" sz="2800" dirty="0">
                <a:latin typeface="+mj-lt"/>
              </a:rPr>
              <a:t>Why Generation Mining</a:t>
            </a:r>
          </a:p>
        </p:txBody>
      </p:sp>
      <p:sp>
        <p:nvSpPr>
          <p:cNvPr id="3" name="Slide Number Placeholder 2">
            <a:extLst>
              <a:ext uri="{FF2B5EF4-FFF2-40B4-BE49-F238E27FC236}">
                <a16:creationId xmlns:a16="http://schemas.microsoft.com/office/drawing/2014/main" id="{C7E5801C-3D8E-4F4F-5C14-AF4D5A848B10}"/>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3</a:t>
            </a:fld>
            <a:endParaRPr lang="en-US" b="1" dirty="0">
              <a:solidFill>
                <a:srgbClr val="293841"/>
              </a:solidFill>
            </a:endParaRPr>
          </a:p>
        </p:txBody>
      </p:sp>
      <p:pic>
        <p:nvPicPr>
          <p:cNvPr id="8" name="Picture 7">
            <a:extLst>
              <a:ext uri="{FF2B5EF4-FFF2-40B4-BE49-F238E27FC236}">
                <a16:creationId xmlns:a16="http://schemas.microsoft.com/office/drawing/2014/main" id="{C7CCBD12-FA98-D9C2-68C1-7A330C912BF6}"/>
              </a:ext>
            </a:extLst>
          </p:cNvPr>
          <p:cNvPicPr>
            <a:picLocks noChangeAspect="1"/>
          </p:cNvPicPr>
          <p:nvPr/>
        </p:nvPicPr>
        <p:blipFill>
          <a:blip r:embed="rId2"/>
          <a:srcRect t="21403"/>
          <a:stretch>
            <a:fillRect/>
          </a:stretch>
        </p:blipFill>
        <p:spPr>
          <a:xfrm>
            <a:off x="-5554" y="1467853"/>
            <a:ext cx="12197554" cy="5390147"/>
          </a:xfrm>
          <a:prstGeom prst="rect">
            <a:avLst/>
          </a:prstGeom>
        </p:spPr>
      </p:pic>
    </p:spTree>
    <p:extLst>
      <p:ext uri="{BB962C8B-B14F-4D97-AF65-F5344CB8AC3E}">
        <p14:creationId xmlns:p14="http://schemas.microsoft.com/office/powerpoint/2010/main" val="1645459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B070DC9-CCD9-D96B-5800-33E3AB9216D4}"/>
              </a:ext>
            </a:extLst>
          </p:cNvPr>
          <p:cNvGraphicFramePr>
            <a:graphicFrameLocks noGrp="1"/>
          </p:cNvGraphicFramePr>
          <p:nvPr>
            <p:extLst>
              <p:ext uri="{D42A27DB-BD31-4B8C-83A1-F6EECF244321}">
                <p14:modId xmlns:p14="http://schemas.microsoft.com/office/powerpoint/2010/main" val="1463317425"/>
              </p:ext>
            </p:extLst>
          </p:nvPr>
        </p:nvGraphicFramePr>
        <p:xfrm>
          <a:off x="358277" y="872416"/>
          <a:ext cx="11032471" cy="5905500"/>
        </p:xfrm>
        <a:graphic>
          <a:graphicData uri="http://schemas.openxmlformats.org/drawingml/2006/table">
            <a:tbl>
              <a:tblPr firstRow="1" firstCol="1" bandRow="1"/>
              <a:tblGrid>
                <a:gridCol w="7195379">
                  <a:extLst>
                    <a:ext uri="{9D8B030D-6E8A-4147-A177-3AD203B41FA5}">
                      <a16:colId xmlns:a16="http://schemas.microsoft.com/office/drawing/2014/main" val="122381137"/>
                    </a:ext>
                  </a:extLst>
                </a:gridCol>
                <a:gridCol w="1992464">
                  <a:extLst>
                    <a:ext uri="{9D8B030D-6E8A-4147-A177-3AD203B41FA5}">
                      <a16:colId xmlns:a16="http://schemas.microsoft.com/office/drawing/2014/main" val="1658130889"/>
                    </a:ext>
                  </a:extLst>
                </a:gridCol>
                <a:gridCol w="1844628">
                  <a:extLst>
                    <a:ext uri="{9D8B030D-6E8A-4147-A177-3AD203B41FA5}">
                      <a16:colId xmlns:a16="http://schemas.microsoft.com/office/drawing/2014/main" val="2353253800"/>
                    </a:ext>
                  </a:extLst>
                </a:gridCol>
              </a:tblGrid>
              <a:tr h="236220">
                <a:tc>
                  <a:txBody>
                    <a:bodyPr/>
                    <a:lstStyle/>
                    <a:p>
                      <a:pPr>
                        <a:lnSpc>
                          <a:spcPct val="107000"/>
                        </a:lnSpc>
                        <a:buNone/>
                      </a:pPr>
                      <a:r>
                        <a:rPr lang="en-CA" sz="1500" b="1" dirty="0">
                          <a:solidFill>
                            <a:schemeClr val="bg1"/>
                          </a:solidFill>
                          <a:effectLst/>
                          <a:latin typeface="+mn-lt"/>
                          <a:ea typeface="Times New Roman" panose="02020603050405020304" pitchFamily="18" charset="0"/>
                          <a:cs typeface="Arial" panose="020B0604020202020204" pitchFamily="34" charset="0"/>
                        </a:rPr>
                        <a:t> </a:t>
                      </a:r>
                      <a:endParaRPr lang="en-CA" sz="1500" dirty="0">
                        <a:solidFill>
                          <a:schemeClr val="bg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500" b="1" dirty="0">
                          <a:solidFill>
                            <a:schemeClr val="bg1"/>
                          </a:solidFill>
                          <a:effectLst/>
                          <a:latin typeface="+mn-lt"/>
                          <a:ea typeface="Times New Roman" panose="02020603050405020304" pitchFamily="18" charset="0"/>
                          <a:cs typeface="Arial" panose="020B0604020202020204" pitchFamily="34" charset="0"/>
                        </a:rPr>
                        <a:t>Units</a:t>
                      </a:r>
                      <a:endParaRPr lang="en-CA" sz="1500" dirty="0">
                        <a:solidFill>
                          <a:schemeClr val="bg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CA" sz="1500" b="1" dirty="0">
                          <a:solidFill>
                            <a:schemeClr val="bg1"/>
                          </a:solidFill>
                          <a:effectLst/>
                          <a:latin typeface="+mn-lt"/>
                          <a:ea typeface="Times New Roman" panose="02020603050405020304" pitchFamily="18" charset="0"/>
                          <a:cs typeface="Arial" panose="020B0604020202020204" pitchFamily="34" charset="0"/>
                        </a:rPr>
                        <a:t>2025 TR</a:t>
                      </a:r>
                      <a:endParaRPr lang="en-CA" sz="1500" dirty="0">
                        <a:solidFill>
                          <a:schemeClr val="bg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extLst>
                  <a:ext uri="{0D108BD9-81ED-4DB2-BD59-A6C34878D82A}">
                    <a16:rowId xmlns:a16="http://schemas.microsoft.com/office/drawing/2014/main" val="4043035651"/>
                  </a:ext>
                </a:extLst>
              </a:tr>
              <a:tr h="230971">
                <a:tc>
                  <a:txBody>
                    <a:bodyPr/>
                    <a:lstStyle/>
                    <a:p>
                      <a:pPr>
                        <a:lnSpc>
                          <a:spcPct val="107000"/>
                        </a:lnSpc>
                        <a:buNone/>
                      </a:pPr>
                      <a:r>
                        <a:rPr lang="en-CA" sz="1500" b="1" dirty="0">
                          <a:solidFill>
                            <a:srgbClr val="293841"/>
                          </a:solidFill>
                          <a:effectLst/>
                          <a:latin typeface="+mn-lt"/>
                          <a:ea typeface="Times New Roman" panose="02020603050405020304" pitchFamily="18" charset="0"/>
                          <a:cs typeface="Arial" panose="020B0604020202020204" pitchFamily="34" charset="0"/>
                        </a:rPr>
                        <a:t>LOM Throughput</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buNone/>
                      </a:pPr>
                      <a:r>
                        <a:rPr lang="en-CA" sz="1500" b="1" dirty="0">
                          <a:solidFill>
                            <a:srgbClr val="293841"/>
                          </a:solidFill>
                          <a:effectLst/>
                          <a:latin typeface="+mn-lt"/>
                          <a:ea typeface="Times New Roman" panose="02020603050405020304" pitchFamily="18" charset="0"/>
                          <a:cs typeface="Arial" panose="020B0604020202020204" pitchFamily="34" charset="0"/>
                        </a:rPr>
                        <a:t> </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buNone/>
                      </a:pPr>
                      <a:r>
                        <a:rPr lang="en-CA" sz="1500" b="1" dirty="0">
                          <a:solidFill>
                            <a:srgbClr val="293841"/>
                          </a:solidFill>
                          <a:effectLst/>
                          <a:latin typeface="+mn-lt"/>
                          <a:ea typeface="Times New Roman" panose="02020603050405020304" pitchFamily="18" charset="0"/>
                          <a:cs typeface="Arial" panose="020B0604020202020204" pitchFamily="34" charset="0"/>
                        </a:rPr>
                        <a:t> </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5721148"/>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Peak Process Plant Throughput</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a:lnSpc>
                          <a:spcPct val="107000"/>
                        </a:lnSpc>
                        <a:buNone/>
                      </a:pPr>
                      <a:r>
                        <a:rPr lang="en-CA" sz="1500" dirty="0">
                          <a:solidFill>
                            <a:srgbClr val="293841"/>
                          </a:solidFill>
                          <a:effectLst/>
                          <a:latin typeface="+mn-lt"/>
                          <a:ea typeface="Calibri" panose="020F0502020204030204" pitchFamily="34" charset="0"/>
                          <a:cs typeface="Arial" panose="020B0604020202020204" pitchFamily="34" charset="0"/>
                        </a:rPr>
                        <a:t>TPD</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27,700</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3454156"/>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 </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Mt/year</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10.1</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3182674"/>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Peak Mining Rate</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a:lnSpc>
                          <a:spcPct val="107000"/>
                        </a:lnSpc>
                        <a:buNone/>
                      </a:pPr>
                      <a:r>
                        <a:rPr lang="en-CA" sz="1500" dirty="0" err="1">
                          <a:solidFill>
                            <a:srgbClr val="293841"/>
                          </a:solidFill>
                          <a:effectLst/>
                          <a:latin typeface="+mn-lt"/>
                          <a:ea typeface="Times New Roman" panose="02020603050405020304" pitchFamily="18" charset="0"/>
                          <a:cs typeface="Arial" panose="020B0604020202020204" pitchFamily="34" charset="0"/>
                        </a:rPr>
                        <a:t>Tpd</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164,000</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5293247"/>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 </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Mt/year</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60</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0343672"/>
                  </a:ext>
                </a:extLst>
              </a:tr>
              <a:tr h="230971">
                <a:tc>
                  <a:txBody>
                    <a:bodyPr/>
                    <a:lstStyle/>
                    <a:p>
                      <a:pPr>
                        <a:lnSpc>
                          <a:spcPct val="107000"/>
                        </a:lnSpc>
                        <a:buNone/>
                      </a:pPr>
                      <a:r>
                        <a:rPr lang="en-CA" sz="1500" b="1" dirty="0">
                          <a:solidFill>
                            <a:srgbClr val="293841"/>
                          </a:solidFill>
                          <a:effectLst/>
                          <a:latin typeface="+mn-lt"/>
                          <a:ea typeface="Times New Roman" panose="02020603050405020304" pitchFamily="18" charset="0"/>
                          <a:cs typeface="Arial" panose="020B0604020202020204" pitchFamily="34" charset="0"/>
                        </a:rPr>
                        <a:t>Mine Production (LOM)</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buNone/>
                      </a:pPr>
                      <a:r>
                        <a:rPr lang="en-CA" sz="1500" b="1" dirty="0">
                          <a:solidFill>
                            <a:srgbClr val="293841"/>
                          </a:solidFill>
                          <a:effectLst/>
                          <a:latin typeface="+mn-lt"/>
                          <a:ea typeface="Times New Roman" panose="02020603050405020304" pitchFamily="18" charset="0"/>
                          <a:cs typeface="Arial" panose="020B0604020202020204" pitchFamily="34" charset="0"/>
                        </a:rPr>
                        <a:t> </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buNone/>
                      </a:pPr>
                      <a:r>
                        <a:rPr lang="en-CA" sz="1500" b="1" dirty="0">
                          <a:solidFill>
                            <a:srgbClr val="293841"/>
                          </a:solidFill>
                          <a:effectLst/>
                          <a:latin typeface="+mn-lt"/>
                          <a:ea typeface="Times New Roman" panose="02020603050405020304" pitchFamily="18" charset="0"/>
                          <a:cs typeface="Arial" panose="020B0604020202020204" pitchFamily="34" charset="0"/>
                        </a:rPr>
                        <a:t> </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1727625"/>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Total Mined</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Mt</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489.7</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4264565"/>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Total Waste Mined</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Mt</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361.4</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1859136"/>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Total Ore Mined</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Mt</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128.3</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9047432"/>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Strip Ratio</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err="1">
                          <a:solidFill>
                            <a:srgbClr val="293841"/>
                          </a:solidFill>
                          <a:effectLst/>
                          <a:latin typeface="+mn-lt"/>
                          <a:ea typeface="Times New Roman" panose="02020603050405020304" pitchFamily="18" charset="0"/>
                          <a:cs typeface="Arial" panose="020B0604020202020204" pitchFamily="34" charset="0"/>
                        </a:rPr>
                        <a:t>Waste:Ore</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2.8</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6975241"/>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 </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 </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CA" sz="1500" dirty="0">
                        <a:solidFill>
                          <a:srgbClr val="293841"/>
                        </a:solidFill>
                        <a:effectLst/>
                        <a:latin typeface="+mn-lt"/>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0690536"/>
                  </a:ext>
                </a:extLst>
              </a:tr>
              <a:tr h="230971">
                <a:tc>
                  <a:txBody>
                    <a:bodyPr/>
                    <a:lstStyle/>
                    <a:p>
                      <a:pPr>
                        <a:lnSpc>
                          <a:spcPct val="107000"/>
                        </a:lnSpc>
                        <a:buNone/>
                      </a:pPr>
                      <a:r>
                        <a:rPr lang="en-CA" sz="1500" b="1" dirty="0">
                          <a:solidFill>
                            <a:srgbClr val="293841"/>
                          </a:solidFill>
                          <a:effectLst/>
                          <a:latin typeface="+mn-lt"/>
                          <a:ea typeface="Times New Roman" panose="02020603050405020304" pitchFamily="18" charset="0"/>
                          <a:cs typeface="Arial" panose="020B0604020202020204" pitchFamily="34" charset="0"/>
                        </a:rPr>
                        <a:t>Payable Metal (LOM)</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buNone/>
                      </a:pPr>
                      <a:r>
                        <a:rPr lang="en-CA" sz="1500" b="1" dirty="0">
                          <a:solidFill>
                            <a:srgbClr val="293841"/>
                          </a:solidFill>
                          <a:effectLst/>
                          <a:latin typeface="+mn-lt"/>
                          <a:ea typeface="Times New Roman" panose="02020603050405020304" pitchFamily="18" charset="0"/>
                          <a:cs typeface="Arial" panose="020B0604020202020204" pitchFamily="34" charset="0"/>
                        </a:rPr>
                        <a:t> </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CA" sz="1500" dirty="0">
                        <a:solidFill>
                          <a:srgbClr val="293841"/>
                        </a:solidFill>
                        <a:effectLst/>
                        <a:latin typeface="+mn-lt"/>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5436516"/>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Palladium</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k oz</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2,161</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9790939"/>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Copper</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a:solidFill>
                            <a:srgbClr val="293841"/>
                          </a:solidFill>
                          <a:effectLst/>
                          <a:latin typeface="+mn-lt"/>
                          <a:ea typeface="Times New Roman" panose="02020603050405020304" pitchFamily="18" charset="0"/>
                          <a:cs typeface="Arial" panose="020B0604020202020204" pitchFamily="34" charset="0"/>
                        </a:rPr>
                        <a:t>M lbs</a:t>
                      </a:r>
                      <a:endParaRPr lang="en-CA" sz="150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532</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6888802"/>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Platinum</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k oz</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488</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5306546"/>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Gold</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a:solidFill>
                            <a:srgbClr val="293841"/>
                          </a:solidFill>
                          <a:effectLst/>
                          <a:latin typeface="+mn-lt"/>
                          <a:ea typeface="Times New Roman" panose="02020603050405020304" pitchFamily="18" charset="0"/>
                          <a:cs typeface="Arial" panose="020B0604020202020204" pitchFamily="34" charset="0"/>
                        </a:rPr>
                        <a:t>k oz</a:t>
                      </a:r>
                      <a:endParaRPr lang="en-CA" sz="150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160</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7678091"/>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Silver</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k oz</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3,051</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3436919"/>
                  </a:ext>
                </a:extLst>
              </a:tr>
              <a:tr h="230971">
                <a:tc>
                  <a:txBody>
                    <a:bodyPr/>
                    <a:lstStyle/>
                    <a:p>
                      <a:pPr>
                        <a:lnSpc>
                          <a:spcPct val="107000"/>
                        </a:lnSpc>
                        <a:buNone/>
                      </a:pP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8593308"/>
                  </a:ext>
                </a:extLst>
              </a:tr>
              <a:tr h="230971">
                <a:tc>
                  <a:txBody>
                    <a:bodyPr/>
                    <a:lstStyle/>
                    <a:p>
                      <a:pPr>
                        <a:lnSpc>
                          <a:spcPct val="107000"/>
                        </a:lnSpc>
                        <a:buNone/>
                      </a:pPr>
                      <a:r>
                        <a:rPr lang="en-CA" sz="1500" b="1" dirty="0">
                          <a:solidFill>
                            <a:srgbClr val="293841"/>
                          </a:solidFill>
                          <a:effectLst/>
                          <a:latin typeface="+mn-lt"/>
                          <a:ea typeface="Times New Roman" panose="02020603050405020304" pitchFamily="18" charset="0"/>
                          <a:cs typeface="Arial" panose="020B0604020202020204" pitchFamily="34" charset="0"/>
                        </a:rPr>
                        <a:t>Payable Metal (Pre-Prod + 3 Yrs of Operations)</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buNone/>
                      </a:pPr>
                      <a:r>
                        <a:rPr lang="en-CA" sz="1500" b="1" dirty="0">
                          <a:solidFill>
                            <a:srgbClr val="293841"/>
                          </a:solidFill>
                          <a:effectLst/>
                          <a:latin typeface="+mn-lt"/>
                          <a:ea typeface="Times New Roman" panose="02020603050405020304" pitchFamily="18" charset="0"/>
                          <a:cs typeface="Arial" panose="020B0604020202020204" pitchFamily="34" charset="0"/>
                        </a:rPr>
                        <a:t> </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CA" sz="1500" dirty="0">
                        <a:solidFill>
                          <a:srgbClr val="293841"/>
                        </a:solidFill>
                        <a:effectLst/>
                        <a:latin typeface="+mn-lt"/>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0947182"/>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Palladium</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k oz</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720</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8067964"/>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Copper</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M lbs</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151</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2857288"/>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Platinum</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k oz</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156</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2155196"/>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Gold</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a:solidFill>
                            <a:srgbClr val="293841"/>
                          </a:solidFill>
                          <a:effectLst/>
                          <a:latin typeface="+mn-lt"/>
                          <a:ea typeface="Times New Roman" panose="02020603050405020304" pitchFamily="18" charset="0"/>
                          <a:cs typeface="Arial" panose="020B0604020202020204" pitchFamily="34" charset="0"/>
                        </a:rPr>
                        <a:t>k oz</a:t>
                      </a:r>
                      <a:endParaRPr lang="en-CA" sz="150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Calibri" panose="020F0502020204030204" pitchFamily="34" charset="0"/>
                          <a:cs typeface="Calibri" panose="020F0502020204030204" pitchFamily="34" charset="0"/>
                        </a:rPr>
                        <a:t>47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2181439"/>
                  </a:ext>
                </a:extLst>
              </a:tr>
              <a:tr h="230971">
                <a:tc>
                  <a:txBody>
                    <a:bodyPr/>
                    <a:lstStyle/>
                    <a:p>
                      <a:pP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Silver</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Times New Roman" panose="02020603050405020304" pitchFamily="18" charset="0"/>
                          <a:cs typeface="Arial" panose="020B0604020202020204" pitchFamily="34" charset="0"/>
                        </a:rPr>
                        <a:t>k oz</a:t>
                      </a:r>
                      <a:endParaRPr lang="en-CA" sz="1500" dirty="0">
                        <a:solidFill>
                          <a:srgbClr val="293841"/>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500" dirty="0">
                          <a:solidFill>
                            <a:srgbClr val="293841"/>
                          </a:solidFill>
                          <a:effectLst/>
                          <a:latin typeface="+mn-lt"/>
                          <a:ea typeface="Calibri" panose="020F0502020204030204" pitchFamily="34" charset="0"/>
                          <a:cs typeface="Calibri" panose="020F0502020204030204" pitchFamily="34" charset="0"/>
                        </a:rPr>
                        <a:t>591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7456057"/>
                  </a:ext>
                </a:extLst>
              </a:tr>
            </a:tbl>
          </a:graphicData>
        </a:graphic>
      </p:graphicFrame>
      <p:sp>
        <p:nvSpPr>
          <p:cNvPr id="2" name="Title 1">
            <a:extLst>
              <a:ext uri="{FF2B5EF4-FFF2-40B4-BE49-F238E27FC236}">
                <a16:creationId xmlns:a16="http://schemas.microsoft.com/office/drawing/2014/main" id="{B1D337BD-0B43-AE9D-BC8F-0397070D3829}"/>
              </a:ext>
            </a:extLst>
          </p:cNvPr>
          <p:cNvSpPr>
            <a:spLocks noGrp="1"/>
          </p:cNvSpPr>
          <p:nvPr>
            <p:ph type="title"/>
          </p:nvPr>
        </p:nvSpPr>
        <p:spPr>
          <a:xfrm>
            <a:off x="264031" y="116126"/>
            <a:ext cx="10515600" cy="663804"/>
          </a:xfrm>
        </p:spPr>
        <p:txBody>
          <a:bodyPr vert="horz" lIns="91440" tIns="45720" rIns="91440" bIns="45720" rtlCol="0" anchor="ctr">
            <a:normAutofit/>
          </a:bodyPr>
          <a:lstStyle/>
          <a:p>
            <a:r>
              <a:rPr lang="en-CA" sz="2800" b="1" dirty="0">
                <a:latin typeface="+mj-lt"/>
              </a:rPr>
              <a:t>Marathon critical minerals </a:t>
            </a:r>
            <a:r>
              <a:rPr lang="en-CA" sz="2800" dirty="0">
                <a:latin typeface="+mj-lt"/>
              </a:rPr>
              <a:t>Mine Plan</a:t>
            </a:r>
          </a:p>
        </p:txBody>
      </p:sp>
      <p:sp>
        <p:nvSpPr>
          <p:cNvPr id="4" name="Slide Number Placeholder 2">
            <a:extLst>
              <a:ext uri="{FF2B5EF4-FFF2-40B4-BE49-F238E27FC236}">
                <a16:creationId xmlns:a16="http://schemas.microsoft.com/office/drawing/2014/main" id="{2ABB38DE-9F7A-AD8A-BB34-CF1EEA80DD4C}"/>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30</a:t>
            </a:fld>
            <a:endParaRPr lang="en-US" b="1" dirty="0">
              <a:solidFill>
                <a:srgbClr val="293841"/>
              </a:solidFill>
            </a:endParaRPr>
          </a:p>
        </p:txBody>
      </p:sp>
    </p:spTree>
    <p:extLst>
      <p:ext uri="{BB962C8B-B14F-4D97-AF65-F5344CB8AC3E}">
        <p14:creationId xmlns:p14="http://schemas.microsoft.com/office/powerpoint/2010/main" val="919081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1606-15A5-A97B-7613-AC39B8833227}"/>
              </a:ext>
            </a:extLst>
          </p:cNvPr>
          <p:cNvSpPr>
            <a:spLocks noGrp="1"/>
          </p:cNvSpPr>
          <p:nvPr>
            <p:ph type="title"/>
          </p:nvPr>
        </p:nvSpPr>
        <p:spPr>
          <a:xfrm>
            <a:off x="416943" y="199495"/>
            <a:ext cx="10515600" cy="784831"/>
          </a:xfrm>
        </p:spPr>
        <p:txBody>
          <a:bodyPr vert="horz" lIns="91440" tIns="45720" rIns="91440" bIns="45720" rtlCol="0" anchor="ctr">
            <a:normAutofit/>
          </a:bodyPr>
          <a:lstStyle/>
          <a:p>
            <a:r>
              <a:rPr lang="en-CA" sz="2800" b="1" dirty="0">
                <a:latin typeface="+mj-lt"/>
              </a:rPr>
              <a:t>Capex and </a:t>
            </a:r>
            <a:r>
              <a:rPr lang="en-CA" sz="2800" b="1" dirty="0" err="1">
                <a:latin typeface="+mj-lt"/>
              </a:rPr>
              <a:t>Opex</a:t>
            </a:r>
            <a:endParaRPr lang="en-CA" sz="2800" b="1" dirty="0">
              <a:latin typeface="+mj-lt"/>
            </a:endParaRPr>
          </a:p>
        </p:txBody>
      </p:sp>
      <p:graphicFrame>
        <p:nvGraphicFramePr>
          <p:cNvPr id="9" name="Table 8">
            <a:extLst>
              <a:ext uri="{FF2B5EF4-FFF2-40B4-BE49-F238E27FC236}">
                <a16:creationId xmlns:a16="http://schemas.microsoft.com/office/drawing/2014/main" id="{366CB277-F788-B611-EA51-B07656D7D0B0}"/>
              </a:ext>
            </a:extLst>
          </p:cNvPr>
          <p:cNvGraphicFramePr>
            <a:graphicFrameLocks noGrp="1"/>
          </p:cNvGraphicFramePr>
          <p:nvPr>
            <p:extLst>
              <p:ext uri="{D42A27DB-BD31-4B8C-83A1-F6EECF244321}">
                <p14:modId xmlns:p14="http://schemas.microsoft.com/office/powerpoint/2010/main" val="1593884473"/>
              </p:ext>
            </p:extLst>
          </p:nvPr>
        </p:nvGraphicFramePr>
        <p:xfrm>
          <a:off x="416944" y="1368711"/>
          <a:ext cx="6080110" cy="3968155"/>
        </p:xfrm>
        <a:graphic>
          <a:graphicData uri="http://schemas.openxmlformats.org/drawingml/2006/table">
            <a:tbl>
              <a:tblPr firstRow="1" firstCol="1" bandRow="1"/>
              <a:tblGrid>
                <a:gridCol w="4590483">
                  <a:extLst>
                    <a:ext uri="{9D8B030D-6E8A-4147-A177-3AD203B41FA5}">
                      <a16:colId xmlns:a16="http://schemas.microsoft.com/office/drawing/2014/main" val="1272427170"/>
                    </a:ext>
                  </a:extLst>
                </a:gridCol>
                <a:gridCol w="1489627">
                  <a:extLst>
                    <a:ext uri="{9D8B030D-6E8A-4147-A177-3AD203B41FA5}">
                      <a16:colId xmlns:a16="http://schemas.microsoft.com/office/drawing/2014/main" val="4014008138"/>
                    </a:ext>
                  </a:extLst>
                </a:gridCol>
              </a:tblGrid>
              <a:tr h="470155">
                <a:tc>
                  <a:txBody>
                    <a:bodyPr/>
                    <a:lstStyle/>
                    <a:p>
                      <a:pPr algn="ctr">
                        <a:lnSpc>
                          <a:spcPct val="107000"/>
                        </a:lnSpc>
                        <a:buNone/>
                      </a:pPr>
                      <a:r>
                        <a:rPr lang="en-US" sz="1500" b="1" dirty="0">
                          <a:solidFill>
                            <a:schemeClr val="bg1"/>
                          </a:solidFill>
                          <a:effectLst/>
                          <a:latin typeface="Aptos" panose="020B0004020202020204" pitchFamily="34" charset="0"/>
                          <a:ea typeface="Calibri" panose="020F0502020204030204" pitchFamily="34" charset="0"/>
                          <a:cs typeface="Arial" panose="020B0604020202020204" pitchFamily="34" charset="0"/>
                        </a:rPr>
                        <a:t>Capital Area</a:t>
                      </a:r>
                      <a:endParaRPr lang="en-CA" sz="15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500" b="1" dirty="0">
                          <a:solidFill>
                            <a:schemeClr val="bg1"/>
                          </a:solidFill>
                          <a:effectLst/>
                          <a:latin typeface="Aptos" panose="020B0004020202020204" pitchFamily="34" charset="0"/>
                          <a:ea typeface="Calibri" panose="020F0502020204030204" pitchFamily="34" charset="0"/>
                          <a:cs typeface="Arial" panose="020B0604020202020204" pitchFamily="34" charset="0"/>
                        </a:rPr>
                        <a:t>2025 FS</a:t>
                      </a:r>
                      <a:endParaRPr lang="en-CA" sz="15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p>
                      <a:pPr algn="ctr">
                        <a:lnSpc>
                          <a:spcPct val="107000"/>
                        </a:lnSpc>
                        <a:buNone/>
                      </a:pPr>
                      <a:r>
                        <a:rPr lang="en-US" sz="1500" b="1" dirty="0">
                          <a:solidFill>
                            <a:schemeClr val="bg1"/>
                          </a:solidFill>
                          <a:effectLst/>
                          <a:latin typeface="Aptos" panose="020B0004020202020204" pitchFamily="34" charset="0"/>
                          <a:ea typeface="Calibri" panose="020F0502020204030204" pitchFamily="34" charset="0"/>
                          <a:cs typeface="Arial" panose="020B0604020202020204" pitchFamily="34" charset="0"/>
                        </a:rPr>
                        <a:t>($M)</a:t>
                      </a:r>
                      <a:endParaRPr lang="en-CA" sz="15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extLst>
                  <a:ext uri="{0D108BD9-81ED-4DB2-BD59-A6C34878D82A}">
                    <a16:rowId xmlns:a16="http://schemas.microsoft.com/office/drawing/2014/main" val="705843995"/>
                  </a:ext>
                </a:extLst>
              </a:tr>
              <a:tr h="280907">
                <a:tc>
                  <a:txBody>
                    <a:bodyPr/>
                    <a:lstStyle/>
                    <a:p>
                      <a:pP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Mobile Equipment for Construction</a:t>
                      </a:r>
                      <a:r>
                        <a:rPr lang="en-US" sz="1500" baseline="30000" dirty="0">
                          <a:solidFill>
                            <a:srgbClr val="293841"/>
                          </a:solidFill>
                          <a:effectLst/>
                          <a:latin typeface="Aptos" panose="020B0004020202020204" pitchFamily="34" charset="0"/>
                          <a:ea typeface="Calibri" panose="020F0502020204030204" pitchFamily="34" charset="0"/>
                          <a:cs typeface="Arial" panose="020B0604020202020204" pitchFamily="34" charset="0"/>
                        </a:rPr>
                        <a:t>(a)</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500">
                          <a:solidFill>
                            <a:srgbClr val="293841"/>
                          </a:solidFill>
                          <a:effectLst/>
                          <a:latin typeface="Aptos" panose="020B0004020202020204" pitchFamily="34" charset="0"/>
                          <a:ea typeface="Calibri" panose="020F0502020204030204" pitchFamily="34" charset="0"/>
                          <a:cs typeface="Arial" panose="020B0604020202020204" pitchFamily="34" charset="0"/>
                        </a:rPr>
                        <a:t>74</a:t>
                      </a:r>
                      <a:endParaRPr lang="en-CA" sz="150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9557462"/>
                  </a:ext>
                </a:extLst>
              </a:tr>
              <a:tr h="280907">
                <a:tc>
                  <a:txBody>
                    <a:bodyPr/>
                    <a:lstStyle/>
                    <a:p>
                      <a:pP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Processing Plant </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500">
                          <a:solidFill>
                            <a:srgbClr val="293841"/>
                          </a:solidFill>
                          <a:effectLst/>
                          <a:latin typeface="Aptos" panose="020B0004020202020204" pitchFamily="34" charset="0"/>
                          <a:ea typeface="Calibri" panose="020F0502020204030204" pitchFamily="34" charset="0"/>
                          <a:cs typeface="Arial" panose="020B0604020202020204" pitchFamily="34" charset="0"/>
                        </a:rPr>
                        <a:t>280</a:t>
                      </a:r>
                      <a:endParaRPr lang="en-CA" sz="150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7970866"/>
                  </a:ext>
                </a:extLst>
              </a:tr>
              <a:tr h="280907">
                <a:tc>
                  <a:txBody>
                    <a:bodyPr/>
                    <a:lstStyle/>
                    <a:p>
                      <a:pP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Infrastructure </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88</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8066754"/>
                  </a:ext>
                </a:extLst>
              </a:tr>
              <a:tr h="280907">
                <a:tc>
                  <a:txBody>
                    <a:bodyPr/>
                    <a:lstStyle/>
                    <a:p>
                      <a:pP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TSF, Water Management and Earthworks </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97</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5799123"/>
                  </a:ext>
                </a:extLst>
              </a:tr>
              <a:tr h="397356">
                <a:tc>
                  <a:txBody>
                    <a:bodyPr/>
                    <a:lstStyle/>
                    <a:p>
                      <a:pP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EPCM, General and Owners Cost </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198</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9779588"/>
                  </a:ext>
                </a:extLst>
              </a:tr>
              <a:tr h="280907">
                <a:tc>
                  <a:txBody>
                    <a:bodyPr/>
                    <a:lstStyle/>
                    <a:p>
                      <a:pP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Preproduction, Startup, Commissioning </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169</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1724603"/>
                  </a:ext>
                </a:extLst>
              </a:tr>
              <a:tr h="280907">
                <a:tc>
                  <a:txBody>
                    <a:bodyPr/>
                    <a:lstStyle/>
                    <a:p>
                      <a:pP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Contingency </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87</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8270981"/>
                  </a:ext>
                </a:extLst>
              </a:tr>
              <a:tr h="280907">
                <a:tc>
                  <a:txBody>
                    <a:bodyPr/>
                    <a:lstStyle/>
                    <a:p>
                      <a:pPr>
                        <a:lnSpc>
                          <a:spcPct val="107000"/>
                        </a:lnSpc>
                        <a:buNone/>
                      </a:pPr>
                      <a:r>
                        <a:rPr lang="en-US" sz="1500" b="1" dirty="0">
                          <a:solidFill>
                            <a:srgbClr val="293841"/>
                          </a:solidFill>
                          <a:effectLst/>
                          <a:latin typeface="Aptos" panose="020B0004020202020204" pitchFamily="34" charset="0"/>
                          <a:ea typeface="Calibri" panose="020F0502020204030204" pitchFamily="34" charset="0"/>
                          <a:cs typeface="Arial" panose="020B0604020202020204" pitchFamily="34" charset="0"/>
                        </a:rPr>
                        <a:t>Initial Capital</a:t>
                      </a:r>
                      <a:r>
                        <a:rPr lang="en-US" sz="1500" b="1" baseline="30000" dirty="0">
                          <a:solidFill>
                            <a:srgbClr val="293841"/>
                          </a:solidFill>
                          <a:effectLst/>
                          <a:latin typeface="Aptos" panose="020B0004020202020204" pitchFamily="34" charset="0"/>
                          <a:ea typeface="Calibri" panose="020F0502020204030204" pitchFamily="34" charset="0"/>
                          <a:cs typeface="Arial" panose="020B0604020202020204" pitchFamily="34" charset="0"/>
                        </a:rPr>
                        <a:t>(b)</a:t>
                      </a:r>
                      <a:endParaRPr lang="en-CA" sz="1500" baseline="300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07000"/>
                        </a:lnSpc>
                        <a:buNone/>
                      </a:pPr>
                      <a:r>
                        <a:rPr lang="en-US" sz="1500" b="1" dirty="0">
                          <a:solidFill>
                            <a:srgbClr val="293841"/>
                          </a:solidFill>
                          <a:effectLst/>
                          <a:latin typeface="Aptos" panose="020B0004020202020204" pitchFamily="34" charset="0"/>
                          <a:ea typeface="Calibri" panose="020F0502020204030204" pitchFamily="34" charset="0"/>
                          <a:cs typeface="Arial" panose="020B0604020202020204" pitchFamily="34" charset="0"/>
                        </a:rPr>
                        <a:t>992</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635399259"/>
                  </a:ext>
                </a:extLst>
              </a:tr>
              <a:tr h="280907">
                <a:tc>
                  <a:txBody>
                    <a:bodyPr/>
                    <a:lstStyle/>
                    <a:p>
                      <a:pP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Preproduction revenue</a:t>
                      </a:r>
                      <a:r>
                        <a:rPr lang="en-US" sz="1500" baseline="30000" dirty="0">
                          <a:solidFill>
                            <a:srgbClr val="293841"/>
                          </a:solidFill>
                          <a:effectLst/>
                          <a:latin typeface="Aptos" panose="020B0004020202020204" pitchFamily="34" charset="0"/>
                          <a:ea typeface="Calibri" panose="020F0502020204030204" pitchFamily="34" charset="0"/>
                          <a:cs typeface="Arial" panose="020B0604020202020204" pitchFamily="34" charset="0"/>
                        </a:rPr>
                        <a:t>(b)</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(184)</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1432822"/>
                  </a:ext>
                </a:extLst>
              </a:tr>
              <a:tr h="280907">
                <a:tc>
                  <a:txBody>
                    <a:bodyPr/>
                    <a:lstStyle/>
                    <a:p>
                      <a:pPr>
                        <a:lnSpc>
                          <a:spcPct val="107000"/>
                        </a:lnSpc>
                        <a:buNone/>
                      </a:pPr>
                      <a:r>
                        <a:rPr lang="en-US" sz="1500" b="1" dirty="0">
                          <a:solidFill>
                            <a:schemeClr val="bg1"/>
                          </a:solidFill>
                          <a:effectLst/>
                          <a:latin typeface="Aptos" panose="020B0004020202020204" pitchFamily="34" charset="0"/>
                          <a:ea typeface="Calibri" panose="020F0502020204030204" pitchFamily="34" charset="0"/>
                          <a:cs typeface="Arial" panose="020B0604020202020204" pitchFamily="34" charset="0"/>
                        </a:rPr>
                        <a:t>Total</a:t>
                      </a:r>
                      <a:endParaRPr lang="en-CA" sz="15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tc>
                  <a:txBody>
                    <a:bodyPr/>
                    <a:lstStyle/>
                    <a:p>
                      <a:pPr algn="ctr">
                        <a:lnSpc>
                          <a:spcPct val="107000"/>
                        </a:lnSpc>
                        <a:buNone/>
                      </a:pPr>
                      <a:r>
                        <a:rPr lang="en-US" sz="1500" b="1" dirty="0">
                          <a:solidFill>
                            <a:schemeClr val="bg1"/>
                          </a:solidFill>
                          <a:effectLst/>
                          <a:latin typeface="Aptos" panose="020B0004020202020204" pitchFamily="34" charset="0"/>
                          <a:ea typeface="Calibri" panose="020F0502020204030204" pitchFamily="34" charset="0"/>
                          <a:cs typeface="Arial" panose="020B0604020202020204" pitchFamily="34" charset="0"/>
                        </a:rPr>
                        <a:t>809</a:t>
                      </a:r>
                      <a:endParaRPr lang="en-CA" sz="15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A52"/>
                    </a:solidFill>
                  </a:tcPr>
                </a:tc>
                <a:extLst>
                  <a:ext uri="{0D108BD9-81ED-4DB2-BD59-A6C34878D82A}">
                    <a16:rowId xmlns:a16="http://schemas.microsoft.com/office/drawing/2014/main" val="642737418"/>
                  </a:ext>
                </a:extLst>
              </a:tr>
              <a:tr h="280907">
                <a:tc>
                  <a:txBody>
                    <a:bodyPr/>
                    <a:lstStyle/>
                    <a:p>
                      <a:pP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Sustaining Capital</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565</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8482315"/>
                  </a:ext>
                </a:extLst>
              </a:tr>
              <a:tr h="280907">
                <a:tc>
                  <a:txBody>
                    <a:bodyPr/>
                    <a:lstStyle/>
                    <a:p>
                      <a:pP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Closure and Reclamation Costs</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US"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72</a:t>
                      </a:r>
                      <a:endParaRPr lang="en-CA" sz="15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2603909"/>
                  </a:ext>
                </a:extLst>
              </a:tr>
            </a:tbl>
          </a:graphicData>
        </a:graphic>
      </p:graphicFrame>
      <p:sp>
        <p:nvSpPr>
          <p:cNvPr id="10" name="Rectangle 2">
            <a:extLst>
              <a:ext uri="{FF2B5EF4-FFF2-40B4-BE49-F238E27FC236}">
                <a16:creationId xmlns:a16="http://schemas.microsoft.com/office/drawing/2014/main" id="{4FC57729-A501-3A2D-EAA3-0CDC3850067A}"/>
              </a:ext>
            </a:extLst>
          </p:cNvPr>
          <p:cNvSpPr>
            <a:spLocks noChangeArrowheads="1"/>
          </p:cNvSpPr>
          <p:nvPr/>
        </p:nvSpPr>
        <p:spPr bwMode="auto">
          <a:xfrm>
            <a:off x="416942" y="5481261"/>
            <a:ext cx="6080111"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altLang="en-US" sz="900" b="1" i="1" dirty="0">
                <a:solidFill>
                  <a:srgbClr val="293841"/>
                </a:solidFill>
                <a:ea typeface="Calibri" panose="020F0502020204030204" pitchFamily="34" charset="0"/>
                <a:cs typeface="Arial" panose="020B0604020202020204" pitchFamily="34" charset="0"/>
              </a:rPr>
              <a:t>Notes</a:t>
            </a:r>
            <a:r>
              <a:rPr lang="en-US" altLang="en-US" sz="900" i="1" dirty="0">
                <a:solidFill>
                  <a:srgbClr val="293841"/>
                </a:solidFill>
                <a:ea typeface="Calibri" panose="020F0502020204030204" pitchFamily="34" charset="0"/>
                <a:cs typeface="Arial" panose="020B0604020202020204" pitchFamily="34" charset="0"/>
              </a:rPr>
              <a:t>:</a:t>
            </a:r>
            <a:endParaRPr lang="en-CA" altLang="en-US" sz="400" i="1" dirty="0">
              <a:solidFill>
                <a:srgbClr val="293841"/>
              </a:solidFill>
            </a:endParaRPr>
          </a:p>
          <a:p>
            <a:pPr algn="just" eaLnBrk="0" fontAlgn="base" hangingPunct="0">
              <a:spcBef>
                <a:spcPct val="0"/>
              </a:spcBef>
              <a:spcAft>
                <a:spcPct val="0"/>
              </a:spcAft>
            </a:pPr>
            <a:r>
              <a:rPr lang="en-US" altLang="en-US" sz="900" i="1" baseline="30000" dirty="0">
                <a:solidFill>
                  <a:srgbClr val="293841"/>
                </a:solidFill>
                <a:ea typeface="Calibri" panose="020F0502020204030204" pitchFamily="34" charset="0"/>
                <a:cs typeface="Arial" panose="020B0604020202020204" pitchFamily="34" charset="0"/>
              </a:rPr>
              <a:t>(a) </a:t>
            </a:r>
            <a:r>
              <a:rPr lang="en-US" altLang="en-US" sz="900" i="1" dirty="0">
                <a:solidFill>
                  <a:srgbClr val="293841"/>
                </a:solidFill>
                <a:ea typeface="Calibri" panose="020F0502020204030204" pitchFamily="34" charset="0"/>
                <a:cs typeface="Arial" panose="020B0604020202020204" pitchFamily="34" charset="0"/>
              </a:rPr>
              <a:t>Mobile equipment acquired for Construction is presented as the cost of equipment deposits and lease payments during the construction and pre-production period. The remainder of the equipment leasing costs are incurred during operations and included in sustaining capital. </a:t>
            </a:r>
            <a:endParaRPr lang="en-CA" altLang="en-US" sz="400" i="1" dirty="0">
              <a:solidFill>
                <a:srgbClr val="293841"/>
              </a:solidFill>
            </a:endParaRPr>
          </a:p>
          <a:p>
            <a:pPr algn="just" eaLnBrk="0" fontAlgn="base" hangingPunct="0">
              <a:spcBef>
                <a:spcPct val="0"/>
              </a:spcBef>
              <a:spcAft>
                <a:spcPct val="0"/>
              </a:spcAft>
            </a:pPr>
            <a:r>
              <a:rPr lang="en-US" altLang="en-US" sz="900" i="1" baseline="30000" dirty="0">
                <a:solidFill>
                  <a:srgbClr val="293841"/>
                </a:solidFill>
                <a:ea typeface="Calibri" panose="020F0502020204030204" pitchFamily="34" charset="0"/>
                <a:cs typeface="Arial" panose="020B0604020202020204" pitchFamily="34" charset="0"/>
              </a:rPr>
              <a:t>(b)</a:t>
            </a:r>
            <a:r>
              <a:rPr lang="en-US" altLang="en-US" sz="900" i="1" baseline="30000" dirty="0">
                <a:solidFill>
                  <a:srgbClr val="293841"/>
                </a:solidFill>
              </a:rPr>
              <a:t> </a:t>
            </a:r>
            <a:r>
              <a:rPr lang="en-US" altLang="en-US" sz="900" i="1" dirty="0">
                <a:solidFill>
                  <a:srgbClr val="293841"/>
                </a:solidFill>
              </a:rPr>
              <a:t>See Non-IFRS Financial Measures, below, for additional information on Initial Capital and Preproduction Revenue</a:t>
            </a:r>
          </a:p>
        </p:txBody>
      </p:sp>
      <p:graphicFrame>
        <p:nvGraphicFramePr>
          <p:cNvPr id="15" name="Content Placeholder 14">
            <a:extLst>
              <a:ext uri="{FF2B5EF4-FFF2-40B4-BE49-F238E27FC236}">
                <a16:creationId xmlns:a16="http://schemas.microsoft.com/office/drawing/2014/main" id="{FD33DCC2-9710-B909-BD50-CCA5E9EBFB11}"/>
              </a:ext>
            </a:extLst>
          </p:cNvPr>
          <p:cNvGraphicFramePr>
            <a:graphicFrameLocks noGrp="1"/>
          </p:cNvGraphicFramePr>
          <p:nvPr>
            <p:ph idx="1"/>
            <p:extLst>
              <p:ext uri="{D42A27DB-BD31-4B8C-83A1-F6EECF244321}">
                <p14:modId xmlns:p14="http://schemas.microsoft.com/office/powerpoint/2010/main" val="2314658698"/>
              </p:ext>
            </p:extLst>
          </p:nvPr>
        </p:nvGraphicFramePr>
        <p:xfrm>
          <a:off x="6905969" y="966999"/>
          <a:ext cx="5020628" cy="4734348"/>
        </p:xfrm>
        <a:graphic>
          <a:graphicData uri="http://schemas.openxmlformats.org/drawingml/2006/table">
            <a:tbl>
              <a:tblPr firstRow="1" firstCol="1" bandRow="1"/>
              <a:tblGrid>
                <a:gridCol w="2459104">
                  <a:extLst>
                    <a:ext uri="{9D8B030D-6E8A-4147-A177-3AD203B41FA5}">
                      <a16:colId xmlns:a16="http://schemas.microsoft.com/office/drawing/2014/main" val="4294070662"/>
                    </a:ext>
                  </a:extLst>
                </a:gridCol>
                <a:gridCol w="1280260">
                  <a:extLst>
                    <a:ext uri="{9D8B030D-6E8A-4147-A177-3AD203B41FA5}">
                      <a16:colId xmlns:a16="http://schemas.microsoft.com/office/drawing/2014/main" val="2499260008"/>
                    </a:ext>
                  </a:extLst>
                </a:gridCol>
                <a:gridCol w="1281264">
                  <a:extLst>
                    <a:ext uri="{9D8B030D-6E8A-4147-A177-3AD203B41FA5}">
                      <a16:colId xmlns:a16="http://schemas.microsoft.com/office/drawing/2014/main" val="1791796871"/>
                    </a:ext>
                  </a:extLst>
                </a:gridCol>
              </a:tblGrid>
              <a:tr h="470155">
                <a:tc>
                  <a:txBody>
                    <a:bodyPr/>
                    <a:lstStyle/>
                    <a:p>
                      <a:pPr algn="ctr">
                        <a:lnSpc>
                          <a:spcPct val="107000"/>
                        </a:lnSpc>
                        <a:spcBef>
                          <a:spcPts val="200"/>
                        </a:spcBef>
                        <a:spcAft>
                          <a:spcPts val="200"/>
                        </a:spcAft>
                        <a:buNone/>
                      </a:pPr>
                      <a:r>
                        <a:rPr lang="en-CA" sz="1500" b="1" dirty="0">
                          <a:solidFill>
                            <a:schemeClr val="bg1"/>
                          </a:solidFill>
                          <a:effectLst/>
                          <a:latin typeface="Aptos" panose="020B0004020202020204" pitchFamily="34" charset="0"/>
                          <a:ea typeface="Calibri" panose="020F0502020204030204" pitchFamily="34" charset="0"/>
                          <a:cs typeface="Arial" panose="020B0604020202020204" pitchFamily="34" charset="0"/>
                        </a:rPr>
                        <a:t>Description</a:t>
                      </a:r>
                      <a:endParaRPr lang="en-CA" sz="16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94A52"/>
                    </a:solidFill>
                  </a:tcPr>
                </a:tc>
                <a:tc>
                  <a:txBody>
                    <a:bodyPr/>
                    <a:lstStyle/>
                    <a:p>
                      <a:pPr marR="71755" algn="ctr">
                        <a:lnSpc>
                          <a:spcPct val="107000"/>
                        </a:lnSpc>
                        <a:spcBef>
                          <a:spcPts val="200"/>
                        </a:spcBef>
                        <a:spcAft>
                          <a:spcPts val="200"/>
                        </a:spcAft>
                        <a:buNone/>
                      </a:pPr>
                      <a:r>
                        <a:rPr lang="en-CA" sz="1500" b="1" dirty="0">
                          <a:solidFill>
                            <a:schemeClr val="bg1"/>
                          </a:solidFill>
                          <a:effectLst/>
                          <a:latin typeface="Aptos" panose="020B0004020202020204" pitchFamily="34" charset="0"/>
                          <a:ea typeface="Calibri" panose="020F0502020204030204" pitchFamily="34" charset="0"/>
                          <a:cs typeface="Arial" panose="020B0604020202020204" pitchFamily="34" charset="0"/>
                        </a:rPr>
                        <a:t>Units</a:t>
                      </a:r>
                      <a:endParaRPr lang="en-CA" sz="16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94A52"/>
                    </a:solidFill>
                  </a:tcPr>
                </a:tc>
                <a:tc>
                  <a:txBody>
                    <a:bodyPr/>
                    <a:lstStyle/>
                    <a:p>
                      <a:pPr marR="71755" algn="ctr">
                        <a:lnSpc>
                          <a:spcPct val="107000"/>
                        </a:lnSpc>
                        <a:spcBef>
                          <a:spcPts val="200"/>
                        </a:spcBef>
                        <a:spcAft>
                          <a:spcPts val="200"/>
                        </a:spcAft>
                        <a:buNone/>
                      </a:pPr>
                      <a:r>
                        <a:rPr lang="en-CA" sz="1500" b="1" dirty="0">
                          <a:solidFill>
                            <a:schemeClr val="bg1"/>
                          </a:solidFill>
                          <a:effectLst/>
                          <a:latin typeface="Aptos" panose="020B0004020202020204" pitchFamily="34" charset="0"/>
                          <a:ea typeface="Calibri" panose="020F0502020204030204" pitchFamily="34" charset="0"/>
                          <a:cs typeface="Arial" panose="020B0604020202020204" pitchFamily="34" charset="0"/>
                        </a:rPr>
                        <a:t>Operating Cost</a:t>
                      </a:r>
                      <a:endParaRPr lang="en-CA" sz="1600" dirty="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94A52"/>
                    </a:solidFill>
                  </a:tcPr>
                </a:tc>
                <a:extLst>
                  <a:ext uri="{0D108BD9-81ED-4DB2-BD59-A6C34878D82A}">
                    <a16:rowId xmlns:a16="http://schemas.microsoft.com/office/drawing/2014/main" val="3730934909"/>
                  </a:ext>
                </a:extLst>
              </a:tr>
              <a:tr h="308236">
                <a:tc>
                  <a:txBody>
                    <a:bodyPr/>
                    <a:lstStyle/>
                    <a:p>
                      <a:pPr>
                        <a:lnSpc>
                          <a:spcPct val="107000"/>
                        </a:lnSpc>
                        <a:spcBef>
                          <a:spcPts val="200"/>
                        </a:spcBef>
                        <a:spcAft>
                          <a:spcPts val="200"/>
                        </a:spcAft>
                        <a:buNone/>
                      </a:pPr>
                      <a:r>
                        <a:rPr lang="en-CA"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Mining</a:t>
                      </a:r>
                      <a:r>
                        <a:rPr lang="en-CA" sz="1500" baseline="30000" dirty="0">
                          <a:solidFill>
                            <a:srgbClr val="293841"/>
                          </a:solidFill>
                          <a:effectLst/>
                          <a:latin typeface="Aptos" panose="020B0004020202020204" pitchFamily="34" charset="0"/>
                          <a:ea typeface="Calibri" panose="020F0502020204030204" pitchFamily="34" charset="0"/>
                          <a:cs typeface="Arial" panose="020B0604020202020204" pitchFamily="34" charset="0"/>
                        </a:rPr>
                        <a:t>(a)</a:t>
                      </a:r>
                      <a:endParaRPr lang="en-CA" sz="16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71755" algn="ctr">
                        <a:lnSpc>
                          <a:spcPct val="107000"/>
                        </a:lnSpc>
                        <a:spcBef>
                          <a:spcPts val="200"/>
                        </a:spcBef>
                        <a:spcAft>
                          <a:spcPts val="200"/>
                        </a:spcAft>
                        <a:buNone/>
                      </a:pPr>
                      <a:r>
                        <a:rPr lang="en-CA"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$/t processed</a:t>
                      </a:r>
                      <a:endParaRPr lang="en-CA" sz="16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71755" indent="0" algn="ctr" defTabSz="914400" rtl="0" eaLnBrk="1" latinLnBrk="0" hangingPunct="1">
                        <a:lnSpc>
                          <a:spcPct val="107000"/>
                        </a:lnSpc>
                        <a:spcBef>
                          <a:spcPts val="200"/>
                        </a:spcBef>
                        <a:spcAft>
                          <a:spcPts val="200"/>
                        </a:spcAft>
                        <a:buNone/>
                        <a:tabLst/>
                      </a:pPr>
                      <a:r>
                        <a:rPr lang="en-CA" sz="1500" kern="1200" dirty="0">
                          <a:solidFill>
                            <a:srgbClr val="293841"/>
                          </a:solidFill>
                          <a:effectLst/>
                          <a:latin typeface="Aptos" panose="020B0004020202020204" pitchFamily="34" charset="0"/>
                          <a:ea typeface="Calibri" panose="020F0502020204030204" pitchFamily="34" charset="0"/>
                          <a:cs typeface="Arial" panose="020B0604020202020204" pitchFamily="34" charset="0"/>
                        </a:rPr>
                        <a:t>12.93</a:t>
                      </a: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2101462"/>
                  </a:ext>
                </a:extLst>
              </a:tr>
              <a:tr h="308236">
                <a:tc>
                  <a:txBody>
                    <a:bodyPr/>
                    <a:lstStyle/>
                    <a:p>
                      <a:pPr>
                        <a:lnSpc>
                          <a:spcPct val="107000"/>
                        </a:lnSpc>
                        <a:spcBef>
                          <a:spcPts val="200"/>
                        </a:spcBef>
                        <a:spcAft>
                          <a:spcPts val="200"/>
                        </a:spcAft>
                        <a:buNone/>
                      </a:pPr>
                      <a:r>
                        <a:rPr lang="en-CA"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Processing</a:t>
                      </a:r>
                      <a:endParaRPr lang="en-CA" sz="16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71755" algn="ctr">
                        <a:lnSpc>
                          <a:spcPct val="107000"/>
                        </a:lnSpc>
                        <a:spcBef>
                          <a:spcPts val="200"/>
                        </a:spcBef>
                        <a:spcAft>
                          <a:spcPts val="200"/>
                        </a:spcAft>
                        <a:buNone/>
                      </a:pPr>
                      <a:r>
                        <a:rPr lang="en-CA"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$/t processed</a:t>
                      </a:r>
                      <a:endParaRPr lang="en-CA" sz="16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71755" algn="ctr" defTabSz="914400" rtl="0" eaLnBrk="1" latinLnBrk="0" hangingPunct="1">
                        <a:lnSpc>
                          <a:spcPct val="107000"/>
                        </a:lnSpc>
                        <a:spcBef>
                          <a:spcPts val="200"/>
                        </a:spcBef>
                        <a:spcAft>
                          <a:spcPts val="200"/>
                        </a:spcAft>
                        <a:buNone/>
                      </a:pPr>
                      <a:r>
                        <a:rPr lang="en-CA" sz="1500" kern="1200" dirty="0">
                          <a:solidFill>
                            <a:srgbClr val="293841"/>
                          </a:solidFill>
                          <a:effectLst/>
                          <a:latin typeface="Aptos" panose="020B0004020202020204" pitchFamily="34" charset="0"/>
                          <a:ea typeface="Calibri" panose="020F0502020204030204" pitchFamily="34" charset="0"/>
                          <a:cs typeface="Arial" panose="020B0604020202020204" pitchFamily="34" charset="0"/>
                        </a:rPr>
                        <a:t>8.57</a:t>
                      </a: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39617"/>
                  </a:ext>
                </a:extLst>
              </a:tr>
              <a:tr h="308236">
                <a:tc>
                  <a:txBody>
                    <a:bodyPr/>
                    <a:lstStyle/>
                    <a:p>
                      <a:pPr>
                        <a:lnSpc>
                          <a:spcPct val="107000"/>
                        </a:lnSpc>
                        <a:spcBef>
                          <a:spcPts val="200"/>
                        </a:spcBef>
                        <a:spcAft>
                          <a:spcPts val="200"/>
                        </a:spcAft>
                        <a:buNone/>
                      </a:pPr>
                      <a:r>
                        <a:rPr lang="en-CA"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General &amp; Administration</a:t>
                      </a:r>
                      <a:endParaRPr lang="en-CA" sz="16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71755" algn="ctr">
                        <a:lnSpc>
                          <a:spcPct val="107000"/>
                        </a:lnSpc>
                        <a:spcBef>
                          <a:spcPts val="200"/>
                        </a:spcBef>
                        <a:spcAft>
                          <a:spcPts val="200"/>
                        </a:spcAft>
                        <a:buNone/>
                      </a:pPr>
                      <a:r>
                        <a:rPr lang="en-CA"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$/t processed</a:t>
                      </a:r>
                      <a:endParaRPr lang="en-CA" sz="16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71755" algn="ctr" defTabSz="914400" rtl="0" eaLnBrk="1" latinLnBrk="0" hangingPunct="1">
                        <a:lnSpc>
                          <a:spcPct val="107000"/>
                        </a:lnSpc>
                        <a:spcBef>
                          <a:spcPts val="200"/>
                        </a:spcBef>
                        <a:spcAft>
                          <a:spcPts val="200"/>
                        </a:spcAft>
                        <a:buNone/>
                      </a:pPr>
                      <a:r>
                        <a:rPr lang="en-CA" sz="1500" kern="1200" dirty="0">
                          <a:solidFill>
                            <a:srgbClr val="293841"/>
                          </a:solidFill>
                          <a:effectLst/>
                          <a:latin typeface="Aptos" panose="020B0004020202020204" pitchFamily="34" charset="0"/>
                          <a:ea typeface="Calibri" panose="020F0502020204030204" pitchFamily="34" charset="0"/>
                          <a:cs typeface="Arial" panose="020B0604020202020204" pitchFamily="34" charset="0"/>
                        </a:rPr>
                        <a:t>2.62</a:t>
                      </a: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9084784"/>
                  </a:ext>
                </a:extLst>
              </a:tr>
              <a:tr h="308236">
                <a:tc>
                  <a:txBody>
                    <a:bodyPr/>
                    <a:lstStyle/>
                    <a:p>
                      <a:pPr>
                        <a:lnSpc>
                          <a:spcPct val="107000"/>
                        </a:lnSpc>
                        <a:spcBef>
                          <a:spcPts val="200"/>
                        </a:spcBef>
                        <a:spcAft>
                          <a:spcPts val="200"/>
                        </a:spcAft>
                        <a:buNone/>
                      </a:pPr>
                      <a:r>
                        <a:rPr lang="en-CA"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Concentrate Transport Costs</a:t>
                      </a:r>
                      <a:endParaRPr lang="en-CA" sz="16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71755" algn="ctr">
                        <a:lnSpc>
                          <a:spcPct val="107000"/>
                        </a:lnSpc>
                        <a:spcBef>
                          <a:spcPts val="200"/>
                        </a:spcBef>
                        <a:spcAft>
                          <a:spcPts val="200"/>
                        </a:spcAft>
                        <a:buNone/>
                      </a:pPr>
                      <a:r>
                        <a:rPr lang="en-CA"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$/t processed</a:t>
                      </a:r>
                      <a:endParaRPr lang="en-CA" sz="16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71755" algn="ctr" defTabSz="914400" rtl="0" eaLnBrk="1" latinLnBrk="0" hangingPunct="1">
                        <a:lnSpc>
                          <a:spcPct val="107000"/>
                        </a:lnSpc>
                        <a:spcBef>
                          <a:spcPts val="200"/>
                        </a:spcBef>
                        <a:spcAft>
                          <a:spcPts val="200"/>
                        </a:spcAft>
                        <a:buNone/>
                      </a:pPr>
                      <a:r>
                        <a:rPr lang="en-CA" sz="1500" kern="1200" dirty="0">
                          <a:solidFill>
                            <a:srgbClr val="293841"/>
                          </a:solidFill>
                          <a:effectLst/>
                          <a:latin typeface="Aptos" panose="020B0004020202020204" pitchFamily="34" charset="0"/>
                          <a:ea typeface="Calibri" panose="020F0502020204030204" pitchFamily="34" charset="0"/>
                          <a:cs typeface="Arial" panose="020B0604020202020204" pitchFamily="34" charset="0"/>
                        </a:rPr>
                        <a:t>1.96</a:t>
                      </a: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526845"/>
                  </a:ext>
                </a:extLst>
              </a:tr>
              <a:tr h="308236">
                <a:tc>
                  <a:txBody>
                    <a:bodyPr/>
                    <a:lstStyle/>
                    <a:p>
                      <a:pPr>
                        <a:lnSpc>
                          <a:spcPct val="107000"/>
                        </a:lnSpc>
                        <a:spcBef>
                          <a:spcPts val="200"/>
                        </a:spcBef>
                        <a:spcAft>
                          <a:spcPts val="200"/>
                        </a:spcAft>
                        <a:buNone/>
                      </a:pPr>
                      <a:r>
                        <a:rPr lang="en-CA"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Treatment &amp; Refining Charges</a:t>
                      </a:r>
                      <a:endParaRPr lang="en-CA" sz="16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71755" algn="ctr">
                        <a:lnSpc>
                          <a:spcPct val="107000"/>
                        </a:lnSpc>
                        <a:spcBef>
                          <a:spcPts val="200"/>
                        </a:spcBef>
                        <a:spcAft>
                          <a:spcPts val="200"/>
                        </a:spcAft>
                        <a:buNone/>
                      </a:pPr>
                      <a:r>
                        <a:rPr lang="en-CA"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$/t processed</a:t>
                      </a:r>
                      <a:endParaRPr lang="en-CA" sz="16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71755" algn="ctr" defTabSz="914400" rtl="0" eaLnBrk="1" latinLnBrk="0" hangingPunct="1">
                        <a:lnSpc>
                          <a:spcPct val="107000"/>
                        </a:lnSpc>
                        <a:spcBef>
                          <a:spcPts val="200"/>
                        </a:spcBef>
                        <a:spcAft>
                          <a:spcPts val="200"/>
                        </a:spcAft>
                        <a:buNone/>
                      </a:pPr>
                      <a:r>
                        <a:rPr lang="en-CA" sz="1500" kern="1200" dirty="0">
                          <a:solidFill>
                            <a:srgbClr val="293841"/>
                          </a:solidFill>
                          <a:effectLst/>
                          <a:latin typeface="Aptos" panose="020B0004020202020204" pitchFamily="34" charset="0"/>
                          <a:ea typeface="Calibri" panose="020F0502020204030204" pitchFamily="34" charset="0"/>
                          <a:cs typeface="Arial" panose="020B0604020202020204" pitchFamily="34" charset="0"/>
                        </a:rPr>
                        <a:t>2.38</a:t>
                      </a: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1218452"/>
                  </a:ext>
                </a:extLst>
              </a:tr>
              <a:tr h="308236">
                <a:tc>
                  <a:txBody>
                    <a:bodyPr/>
                    <a:lstStyle/>
                    <a:p>
                      <a:pPr>
                        <a:lnSpc>
                          <a:spcPct val="107000"/>
                        </a:lnSpc>
                        <a:spcBef>
                          <a:spcPts val="200"/>
                        </a:spcBef>
                        <a:spcAft>
                          <a:spcPts val="200"/>
                        </a:spcAft>
                        <a:buNone/>
                      </a:pPr>
                      <a:r>
                        <a:rPr lang="en-CA"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Royalties</a:t>
                      </a:r>
                      <a:endParaRPr lang="en-CA" sz="16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71755" algn="ctr">
                        <a:lnSpc>
                          <a:spcPct val="107000"/>
                        </a:lnSpc>
                        <a:spcBef>
                          <a:spcPts val="200"/>
                        </a:spcBef>
                        <a:spcAft>
                          <a:spcPts val="200"/>
                        </a:spcAft>
                        <a:buNone/>
                      </a:pPr>
                      <a:r>
                        <a:rPr lang="en-CA"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$/t processed</a:t>
                      </a:r>
                      <a:endParaRPr lang="en-CA" sz="16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71755" algn="ctr" defTabSz="914400" rtl="0" eaLnBrk="1" latinLnBrk="0" hangingPunct="1">
                        <a:lnSpc>
                          <a:spcPct val="107000"/>
                        </a:lnSpc>
                        <a:spcBef>
                          <a:spcPts val="200"/>
                        </a:spcBef>
                        <a:spcAft>
                          <a:spcPts val="200"/>
                        </a:spcAft>
                        <a:buNone/>
                      </a:pPr>
                      <a:r>
                        <a:rPr lang="en-CA" sz="1500" kern="1200" dirty="0">
                          <a:solidFill>
                            <a:srgbClr val="293841"/>
                          </a:solidFill>
                          <a:effectLst/>
                          <a:latin typeface="Aptos" panose="020B0004020202020204" pitchFamily="34" charset="0"/>
                          <a:ea typeface="Calibri" panose="020F0502020204030204" pitchFamily="34" charset="0"/>
                          <a:cs typeface="Arial" panose="020B0604020202020204" pitchFamily="34" charset="0"/>
                        </a:rPr>
                        <a:t>0.10</a:t>
                      </a: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6150661"/>
                  </a:ext>
                </a:extLst>
              </a:tr>
              <a:tr h="308236">
                <a:tc>
                  <a:txBody>
                    <a:bodyPr/>
                    <a:lstStyle/>
                    <a:p>
                      <a:pPr>
                        <a:lnSpc>
                          <a:spcPct val="107000"/>
                        </a:lnSpc>
                        <a:spcBef>
                          <a:spcPts val="200"/>
                        </a:spcBef>
                        <a:spcAft>
                          <a:spcPts val="200"/>
                        </a:spcAft>
                        <a:buNone/>
                      </a:pPr>
                      <a:r>
                        <a:rPr lang="en-CA"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Total Operating Costs</a:t>
                      </a:r>
                      <a:endParaRPr lang="en-CA" sz="16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71755" algn="ctr">
                        <a:lnSpc>
                          <a:spcPct val="107000"/>
                        </a:lnSpc>
                        <a:spcBef>
                          <a:spcPts val="200"/>
                        </a:spcBef>
                        <a:spcAft>
                          <a:spcPts val="200"/>
                        </a:spcAft>
                        <a:buNone/>
                      </a:pPr>
                      <a:r>
                        <a:rPr lang="en-CA" sz="1500">
                          <a:solidFill>
                            <a:srgbClr val="293841"/>
                          </a:solidFill>
                          <a:effectLst/>
                          <a:latin typeface="Aptos" panose="020B0004020202020204" pitchFamily="34" charset="0"/>
                          <a:ea typeface="Calibri" panose="020F0502020204030204" pitchFamily="34" charset="0"/>
                          <a:cs typeface="Arial" panose="020B0604020202020204" pitchFamily="34" charset="0"/>
                        </a:rPr>
                        <a:t>$/t processed</a:t>
                      </a:r>
                      <a:endParaRPr lang="en-CA" sz="160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71755" algn="ctr" defTabSz="914400" rtl="0" eaLnBrk="1" latinLnBrk="0" hangingPunct="1">
                        <a:lnSpc>
                          <a:spcPct val="107000"/>
                        </a:lnSpc>
                        <a:spcBef>
                          <a:spcPts val="200"/>
                        </a:spcBef>
                        <a:spcAft>
                          <a:spcPts val="200"/>
                        </a:spcAft>
                        <a:buNone/>
                      </a:pPr>
                      <a:r>
                        <a:rPr lang="en-CA" sz="1500" kern="1200" dirty="0">
                          <a:solidFill>
                            <a:srgbClr val="293841"/>
                          </a:solidFill>
                          <a:effectLst/>
                          <a:latin typeface="Aptos" panose="020B0004020202020204" pitchFamily="34" charset="0"/>
                          <a:ea typeface="Calibri" panose="020F0502020204030204" pitchFamily="34" charset="0"/>
                          <a:cs typeface="Arial" panose="020B0604020202020204" pitchFamily="34" charset="0"/>
                        </a:rPr>
                        <a:t>28.56</a:t>
                      </a: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2039193"/>
                  </a:ext>
                </a:extLst>
              </a:tr>
              <a:tr h="470155">
                <a:tc>
                  <a:txBody>
                    <a:bodyPr/>
                    <a:lstStyle/>
                    <a:p>
                      <a:pPr>
                        <a:lnSpc>
                          <a:spcPct val="107000"/>
                        </a:lnSpc>
                        <a:spcBef>
                          <a:spcPts val="200"/>
                        </a:spcBef>
                        <a:spcAft>
                          <a:spcPts val="200"/>
                        </a:spcAft>
                        <a:buNone/>
                      </a:pPr>
                      <a:r>
                        <a:rPr lang="en-CA"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Average Operating Cost</a:t>
                      </a:r>
                      <a:endParaRPr lang="en-CA" sz="16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R="71755" algn="ctr">
                        <a:lnSpc>
                          <a:spcPct val="107000"/>
                        </a:lnSpc>
                        <a:spcBef>
                          <a:spcPts val="200"/>
                        </a:spcBef>
                        <a:spcAft>
                          <a:spcPts val="200"/>
                        </a:spcAft>
                        <a:buNone/>
                      </a:pPr>
                      <a:r>
                        <a:rPr lang="en-CA" sz="1500">
                          <a:solidFill>
                            <a:srgbClr val="293841"/>
                          </a:solidFill>
                          <a:effectLst/>
                          <a:latin typeface="Aptos" panose="020B0004020202020204" pitchFamily="34" charset="0"/>
                          <a:ea typeface="Calibri" panose="020F0502020204030204" pitchFamily="34" charset="0"/>
                          <a:cs typeface="Arial" panose="020B0604020202020204" pitchFamily="34" charset="0"/>
                        </a:rPr>
                        <a:t>US$/oz PdEq</a:t>
                      </a:r>
                      <a:r>
                        <a:rPr lang="en-CA" sz="1500" baseline="30000">
                          <a:solidFill>
                            <a:srgbClr val="293841"/>
                          </a:solidFill>
                          <a:effectLst/>
                          <a:latin typeface="Aptos" panose="020B0004020202020204" pitchFamily="34" charset="0"/>
                          <a:ea typeface="Calibri" panose="020F0502020204030204" pitchFamily="34" charset="0"/>
                          <a:cs typeface="Arial" panose="020B0604020202020204" pitchFamily="34" charset="0"/>
                        </a:rPr>
                        <a:t>(c)</a:t>
                      </a:r>
                      <a:endParaRPr lang="en-CA" sz="160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71755" algn="ctr" defTabSz="914400" rtl="0" eaLnBrk="1" latinLnBrk="0" hangingPunct="1">
                        <a:lnSpc>
                          <a:spcPct val="107000"/>
                        </a:lnSpc>
                        <a:spcBef>
                          <a:spcPts val="200"/>
                        </a:spcBef>
                        <a:spcAft>
                          <a:spcPts val="200"/>
                        </a:spcAft>
                        <a:buNone/>
                      </a:pPr>
                      <a:r>
                        <a:rPr lang="en-CA" sz="1500" kern="1200" dirty="0">
                          <a:solidFill>
                            <a:srgbClr val="293841"/>
                          </a:solidFill>
                          <a:effectLst/>
                          <a:latin typeface="Aptos" panose="020B0004020202020204" pitchFamily="34" charset="0"/>
                          <a:ea typeface="Calibri" panose="020F0502020204030204" pitchFamily="34" charset="0"/>
                          <a:cs typeface="Arial" panose="020B0604020202020204" pitchFamily="34" charset="0"/>
                        </a:rPr>
                        <a:t>663</a:t>
                      </a: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580570878"/>
                  </a:ext>
                </a:extLst>
              </a:tr>
              <a:tr h="470155">
                <a:tc>
                  <a:txBody>
                    <a:bodyPr/>
                    <a:lstStyle/>
                    <a:p>
                      <a:pPr>
                        <a:lnSpc>
                          <a:spcPct val="107000"/>
                        </a:lnSpc>
                        <a:spcBef>
                          <a:spcPts val="200"/>
                        </a:spcBef>
                        <a:spcAft>
                          <a:spcPts val="200"/>
                        </a:spcAft>
                        <a:buNone/>
                      </a:pPr>
                      <a:r>
                        <a:rPr lang="en-CA" sz="1500" b="1" dirty="0">
                          <a:solidFill>
                            <a:srgbClr val="293841"/>
                          </a:solidFill>
                          <a:effectLst/>
                          <a:latin typeface="Aptos" panose="020B0004020202020204" pitchFamily="34" charset="0"/>
                          <a:ea typeface="Calibri" panose="020F0502020204030204" pitchFamily="34" charset="0"/>
                          <a:cs typeface="Arial" panose="020B0604020202020204" pitchFamily="34" charset="0"/>
                        </a:rPr>
                        <a:t>Average All-in Sustaining Cost</a:t>
                      </a:r>
                      <a:r>
                        <a:rPr lang="en-CA" sz="1500" b="1" baseline="30000" dirty="0">
                          <a:solidFill>
                            <a:srgbClr val="293841"/>
                          </a:solidFill>
                          <a:effectLst/>
                          <a:latin typeface="Aptos" panose="020B0004020202020204" pitchFamily="34" charset="0"/>
                          <a:ea typeface="Calibri" panose="020F0502020204030204" pitchFamily="34" charset="0"/>
                          <a:cs typeface="Arial" panose="020B0604020202020204" pitchFamily="34" charset="0"/>
                        </a:rPr>
                        <a:t> (b)</a:t>
                      </a:r>
                      <a:endParaRPr lang="en-CA" sz="1600" b="1"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R="71755" algn="ctr">
                        <a:lnSpc>
                          <a:spcPct val="107000"/>
                        </a:lnSpc>
                        <a:spcBef>
                          <a:spcPts val="200"/>
                        </a:spcBef>
                        <a:spcAft>
                          <a:spcPts val="200"/>
                        </a:spcAft>
                        <a:buNone/>
                      </a:pPr>
                      <a:r>
                        <a:rPr lang="en-CA" sz="1500" b="1">
                          <a:solidFill>
                            <a:srgbClr val="293841"/>
                          </a:solidFill>
                          <a:effectLst/>
                          <a:latin typeface="Aptos" panose="020B0004020202020204" pitchFamily="34" charset="0"/>
                          <a:ea typeface="Calibri" panose="020F0502020204030204" pitchFamily="34" charset="0"/>
                          <a:cs typeface="Arial" panose="020B0604020202020204" pitchFamily="34" charset="0"/>
                        </a:rPr>
                        <a:t>US$/oz </a:t>
                      </a:r>
                      <a:r>
                        <a:rPr lang="en-CA" sz="1500" b="1" err="1">
                          <a:solidFill>
                            <a:srgbClr val="293841"/>
                          </a:solidFill>
                          <a:effectLst/>
                          <a:latin typeface="Aptos" panose="020B0004020202020204" pitchFamily="34" charset="0"/>
                          <a:ea typeface="Calibri" panose="020F0502020204030204" pitchFamily="34" charset="0"/>
                          <a:cs typeface="Arial" panose="020B0604020202020204" pitchFamily="34" charset="0"/>
                        </a:rPr>
                        <a:t>PdEq</a:t>
                      </a:r>
                      <a:r>
                        <a:rPr lang="en-CA" sz="1500" b="1" baseline="30000">
                          <a:solidFill>
                            <a:srgbClr val="293841"/>
                          </a:solidFill>
                          <a:effectLst/>
                          <a:latin typeface="Aptos" panose="020B0004020202020204" pitchFamily="34" charset="0"/>
                          <a:ea typeface="Calibri" panose="020F0502020204030204" pitchFamily="34" charset="0"/>
                          <a:cs typeface="Arial" panose="020B0604020202020204" pitchFamily="34" charset="0"/>
                        </a:rPr>
                        <a:t>(c)</a:t>
                      </a:r>
                      <a:endParaRPr lang="en-CA" sz="1600" b="1">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71755" algn="ctr" defTabSz="914400" rtl="0" eaLnBrk="1" latinLnBrk="0" hangingPunct="1">
                        <a:lnSpc>
                          <a:spcPct val="107000"/>
                        </a:lnSpc>
                        <a:spcBef>
                          <a:spcPts val="200"/>
                        </a:spcBef>
                        <a:spcAft>
                          <a:spcPts val="200"/>
                        </a:spcAft>
                        <a:buNone/>
                      </a:pPr>
                      <a:r>
                        <a:rPr lang="en-CA" sz="1500" b="1" kern="1200" dirty="0">
                          <a:solidFill>
                            <a:srgbClr val="293841"/>
                          </a:solidFill>
                          <a:effectLst/>
                          <a:latin typeface="Aptos" panose="020B0004020202020204" pitchFamily="34" charset="0"/>
                          <a:ea typeface="Calibri" panose="020F0502020204030204" pitchFamily="34" charset="0"/>
                          <a:cs typeface="Arial" panose="020B0604020202020204" pitchFamily="34" charset="0"/>
                        </a:rPr>
                        <a:t>781</a:t>
                      </a: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391550444"/>
                  </a:ext>
                </a:extLst>
              </a:tr>
              <a:tr h="470155">
                <a:tc>
                  <a:txBody>
                    <a:bodyPr/>
                    <a:lstStyle/>
                    <a:p>
                      <a:pPr>
                        <a:lnSpc>
                          <a:spcPct val="107000"/>
                        </a:lnSpc>
                        <a:spcBef>
                          <a:spcPts val="200"/>
                        </a:spcBef>
                        <a:spcAft>
                          <a:spcPts val="200"/>
                        </a:spcAft>
                        <a:buNone/>
                      </a:pPr>
                      <a:r>
                        <a:rPr lang="en-CA"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Average Operating Cost</a:t>
                      </a:r>
                      <a:endParaRPr lang="en-CA" sz="16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R="71755" algn="ctr">
                        <a:lnSpc>
                          <a:spcPct val="107000"/>
                        </a:lnSpc>
                        <a:spcBef>
                          <a:spcPts val="200"/>
                        </a:spcBef>
                        <a:spcAft>
                          <a:spcPts val="200"/>
                        </a:spcAft>
                        <a:buNone/>
                      </a:pPr>
                      <a:r>
                        <a:rPr lang="en-CA" sz="1500" dirty="0">
                          <a:solidFill>
                            <a:srgbClr val="293841"/>
                          </a:solidFill>
                          <a:effectLst/>
                          <a:latin typeface="Aptos" panose="020B0004020202020204" pitchFamily="34" charset="0"/>
                          <a:ea typeface="Calibri" panose="020F0502020204030204" pitchFamily="34" charset="0"/>
                          <a:cs typeface="Arial" panose="020B0604020202020204" pitchFamily="34" charset="0"/>
                        </a:rPr>
                        <a:t>US$/lb CuEq</a:t>
                      </a:r>
                      <a:r>
                        <a:rPr lang="en-CA" sz="1500" baseline="30000" dirty="0">
                          <a:solidFill>
                            <a:srgbClr val="293841"/>
                          </a:solidFill>
                          <a:effectLst/>
                          <a:latin typeface="Aptos" panose="020B0004020202020204" pitchFamily="34" charset="0"/>
                          <a:ea typeface="Calibri" panose="020F0502020204030204" pitchFamily="34" charset="0"/>
                          <a:cs typeface="Arial" panose="020B0604020202020204" pitchFamily="34" charset="0"/>
                        </a:rPr>
                        <a:t>(c)</a:t>
                      </a:r>
                      <a:endParaRPr lang="en-CA" sz="1600"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71755" algn="ctr" defTabSz="914400" rtl="0" eaLnBrk="1" latinLnBrk="0" hangingPunct="1">
                        <a:lnSpc>
                          <a:spcPct val="107000"/>
                        </a:lnSpc>
                        <a:spcBef>
                          <a:spcPts val="200"/>
                        </a:spcBef>
                        <a:spcAft>
                          <a:spcPts val="200"/>
                        </a:spcAft>
                        <a:buNone/>
                      </a:pPr>
                      <a:r>
                        <a:rPr lang="en-CA" sz="1500" kern="1200" dirty="0">
                          <a:solidFill>
                            <a:srgbClr val="293841"/>
                          </a:solidFill>
                          <a:effectLst/>
                          <a:latin typeface="Aptos" panose="020B0004020202020204" pitchFamily="34" charset="0"/>
                          <a:ea typeface="Calibri" panose="020F0502020204030204" pitchFamily="34" charset="0"/>
                          <a:cs typeface="Arial" panose="020B0604020202020204" pitchFamily="34" charset="0"/>
                        </a:rPr>
                        <a:t>1.74</a:t>
                      </a: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9032617"/>
                  </a:ext>
                </a:extLst>
              </a:tr>
              <a:tr h="470155">
                <a:tc>
                  <a:txBody>
                    <a:bodyPr/>
                    <a:lstStyle/>
                    <a:p>
                      <a:pPr>
                        <a:lnSpc>
                          <a:spcPct val="107000"/>
                        </a:lnSpc>
                        <a:spcBef>
                          <a:spcPts val="200"/>
                        </a:spcBef>
                        <a:spcAft>
                          <a:spcPts val="200"/>
                        </a:spcAft>
                        <a:buNone/>
                      </a:pPr>
                      <a:r>
                        <a:rPr lang="en-CA" sz="1500" b="1" dirty="0">
                          <a:solidFill>
                            <a:srgbClr val="293841"/>
                          </a:solidFill>
                          <a:effectLst/>
                          <a:latin typeface="Aptos" panose="020B0004020202020204" pitchFamily="34" charset="0"/>
                          <a:ea typeface="Calibri" panose="020F0502020204030204" pitchFamily="34" charset="0"/>
                          <a:cs typeface="Arial" panose="020B0604020202020204" pitchFamily="34" charset="0"/>
                        </a:rPr>
                        <a:t>Average All-in Sustaining Cost</a:t>
                      </a:r>
                      <a:r>
                        <a:rPr lang="en-CA" sz="1500" b="1" baseline="30000" dirty="0">
                          <a:solidFill>
                            <a:srgbClr val="293841"/>
                          </a:solidFill>
                          <a:effectLst/>
                          <a:latin typeface="Aptos" panose="020B0004020202020204" pitchFamily="34" charset="0"/>
                          <a:ea typeface="Calibri" panose="020F0502020204030204" pitchFamily="34" charset="0"/>
                          <a:cs typeface="Arial" panose="020B0604020202020204" pitchFamily="34" charset="0"/>
                        </a:rPr>
                        <a:t> (b)</a:t>
                      </a:r>
                      <a:endParaRPr lang="en-CA" sz="1600" b="1"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R="71755" algn="ctr">
                        <a:lnSpc>
                          <a:spcPct val="107000"/>
                        </a:lnSpc>
                        <a:spcBef>
                          <a:spcPts val="200"/>
                        </a:spcBef>
                        <a:spcAft>
                          <a:spcPts val="200"/>
                        </a:spcAft>
                        <a:buNone/>
                      </a:pPr>
                      <a:r>
                        <a:rPr lang="en-CA" sz="1500" b="1" dirty="0">
                          <a:solidFill>
                            <a:srgbClr val="293841"/>
                          </a:solidFill>
                          <a:effectLst/>
                          <a:latin typeface="Aptos" panose="020B0004020202020204" pitchFamily="34" charset="0"/>
                          <a:ea typeface="Calibri" panose="020F0502020204030204" pitchFamily="34" charset="0"/>
                          <a:cs typeface="Arial" panose="020B0604020202020204" pitchFamily="34" charset="0"/>
                        </a:rPr>
                        <a:t>US$/lb </a:t>
                      </a:r>
                      <a:r>
                        <a:rPr lang="en-CA" sz="1500" b="1" dirty="0" err="1">
                          <a:solidFill>
                            <a:srgbClr val="293841"/>
                          </a:solidFill>
                          <a:effectLst/>
                          <a:latin typeface="Aptos" panose="020B0004020202020204" pitchFamily="34" charset="0"/>
                          <a:ea typeface="Calibri" panose="020F0502020204030204" pitchFamily="34" charset="0"/>
                          <a:cs typeface="Arial" panose="020B0604020202020204" pitchFamily="34" charset="0"/>
                        </a:rPr>
                        <a:t>CuEq</a:t>
                      </a:r>
                      <a:r>
                        <a:rPr lang="en-CA" sz="1500" b="1" baseline="30000" dirty="0">
                          <a:solidFill>
                            <a:srgbClr val="293841"/>
                          </a:solidFill>
                          <a:effectLst/>
                          <a:latin typeface="Aptos" panose="020B0004020202020204" pitchFamily="34" charset="0"/>
                          <a:ea typeface="Calibri" panose="020F0502020204030204" pitchFamily="34" charset="0"/>
                          <a:cs typeface="Arial" panose="020B0604020202020204" pitchFamily="34" charset="0"/>
                        </a:rPr>
                        <a:t>(c)</a:t>
                      </a:r>
                      <a:endParaRPr lang="en-CA" sz="1600" b="1" dirty="0">
                        <a:solidFill>
                          <a:srgbClr val="293841"/>
                        </a:solidFill>
                        <a:effectLst/>
                        <a:latin typeface="Aptos" panose="020B000402020202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71755" algn="ctr" defTabSz="914400" rtl="0" eaLnBrk="1" latinLnBrk="0" hangingPunct="1">
                        <a:lnSpc>
                          <a:spcPct val="107000"/>
                        </a:lnSpc>
                        <a:spcBef>
                          <a:spcPts val="200"/>
                        </a:spcBef>
                        <a:spcAft>
                          <a:spcPts val="200"/>
                        </a:spcAft>
                        <a:buNone/>
                      </a:pPr>
                      <a:r>
                        <a:rPr lang="en-CA" sz="1500" b="1" kern="1200" dirty="0">
                          <a:solidFill>
                            <a:srgbClr val="293841"/>
                          </a:solidFill>
                          <a:effectLst/>
                          <a:latin typeface="Aptos" panose="020B0004020202020204" pitchFamily="34" charset="0"/>
                          <a:ea typeface="Calibri" panose="020F0502020204030204" pitchFamily="34" charset="0"/>
                          <a:cs typeface="Arial" panose="020B0604020202020204" pitchFamily="34" charset="0"/>
                        </a:rPr>
                        <a:t>2.05</a:t>
                      </a:r>
                    </a:p>
                  </a:txBody>
                  <a:tcPr marL="27305" marR="27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6834624"/>
                  </a:ext>
                </a:extLst>
              </a:tr>
            </a:tbl>
          </a:graphicData>
        </a:graphic>
      </p:graphicFrame>
      <p:sp>
        <p:nvSpPr>
          <p:cNvPr id="16" name="Rectangle 4">
            <a:extLst>
              <a:ext uri="{FF2B5EF4-FFF2-40B4-BE49-F238E27FC236}">
                <a16:creationId xmlns:a16="http://schemas.microsoft.com/office/drawing/2014/main" id="{096B48B8-EA9C-18B7-AEDD-E1622BDF2877}"/>
              </a:ext>
            </a:extLst>
          </p:cNvPr>
          <p:cNvSpPr>
            <a:spLocks noChangeArrowheads="1"/>
          </p:cNvSpPr>
          <p:nvPr/>
        </p:nvSpPr>
        <p:spPr bwMode="auto">
          <a:xfrm>
            <a:off x="6875441" y="5758259"/>
            <a:ext cx="508168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CA" altLang="en-US" sz="800" b="1" i="1" dirty="0">
                <a:solidFill>
                  <a:srgbClr val="293841"/>
                </a:solidFill>
                <a:ea typeface="Times New Roman" panose="02020603050405020304" pitchFamily="18" charset="0"/>
                <a:cs typeface="Arial" panose="020B0604020202020204" pitchFamily="34" charset="0"/>
              </a:rPr>
              <a:t>Notes: </a:t>
            </a:r>
            <a:endParaRPr lang="en-CA" altLang="en-US" sz="300" b="1" i="1" dirty="0">
              <a:solidFill>
                <a:srgbClr val="293841"/>
              </a:solidFill>
            </a:endParaRPr>
          </a:p>
          <a:p>
            <a:pPr eaLnBrk="0" fontAlgn="base" hangingPunct="0">
              <a:spcBef>
                <a:spcPct val="0"/>
              </a:spcBef>
              <a:spcAft>
                <a:spcPct val="0"/>
              </a:spcAft>
            </a:pPr>
            <a:r>
              <a:rPr lang="en-CA" altLang="en-US" sz="800" i="1" baseline="30000" dirty="0">
                <a:solidFill>
                  <a:srgbClr val="293841"/>
                </a:solidFill>
                <a:ea typeface="Times New Roman" panose="02020603050405020304" pitchFamily="18" charset="0"/>
                <a:cs typeface="Arial" panose="020B0604020202020204" pitchFamily="34" charset="0"/>
              </a:rPr>
              <a:t>(a)</a:t>
            </a:r>
            <a:r>
              <a:rPr lang="en-CA" altLang="en-US" sz="800" i="1" dirty="0">
                <a:solidFill>
                  <a:srgbClr val="293841"/>
                </a:solidFill>
                <a:ea typeface="Times New Roman" panose="02020603050405020304" pitchFamily="18" charset="0"/>
                <a:cs typeface="Arial" panose="020B0604020202020204" pitchFamily="34" charset="0"/>
              </a:rPr>
              <a:t> Mining cost per tonne mined is C$3.49/t . </a:t>
            </a:r>
            <a:endParaRPr lang="en-CA" altLang="en-US" sz="300" i="1" dirty="0">
              <a:solidFill>
                <a:srgbClr val="293841"/>
              </a:solidFill>
            </a:endParaRPr>
          </a:p>
          <a:p>
            <a:pPr eaLnBrk="0" fontAlgn="base" hangingPunct="0">
              <a:spcBef>
                <a:spcPct val="0"/>
              </a:spcBef>
              <a:spcAft>
                <a:spcPct val="0"/>
              </a:spcAft>
            </a:pPr>
            <a:r>
              <a:rPr lang="en-CA" altLang="en-US" sz="800" i="1" baseline="30000" dirty="0">
                <a:solidFill>
                  <a:srgbClr val="293841"/>
                </a:solidFill>
                <a:ea typeface="Times New Roman" panose="02020603050405020304" pitchFamily="18" charset="0"/>
                <a:cs typeface="Arial" panose="020B0604020202020204" pitchFamily="34" charset="0"/>
              </a:rPr>
              <a:t>(b)</a:t>
            </a:r>
            <a:r>
              <a:rPr lang="en-CA" altLang="en-US" sz="800" i="1" dirty="0">
                <a:solidFill>
                  <a:srgbClr val="293841"/>
                </a:solidFill>
                <a:ea typeface="Times New Roman" panose="02020603050405020304" pitchFamily="18" charset="0"/>
                <a:cs typeface="Arial" panose="020B0604020202020204" pitchFamily="34" charset="0"/>
              </a:rPr>
              <a:t> All-in sustaining cost excludes the impact of the Wheaton PMPA. </a:t>
            </a:r>
            <a:endParaRPr lang="en-CA" altLang="en-US" sz="300" i="1" dirty="0">
              <a:solidFill>
                <a:srgbClr val="293841"/>
              </a:solidFill>
            </a:endParaRPr>
          </a:p>
          <a:p>
            <a:pPr eaLnBrk="0" fontAlgn="base" hangingPunct="0">
              <a:spcBef>
                <a:spcPct val="0"/>
              </a:spcBef>
              <a:spcAft>
                <a:spcPct val="0"/>
              </a:spcAft>
            </a:pPr>
            <a:r>
              <a:rPr lang="en-CA" altLang="en-US" sz="800" i="1" baseline="30000" dirty="0">
                <a:solidFill>
                  <a:srgbClr val="293841"/>
                </a:solidFill>
                <a:ea typeface="Times New Roman" panose="02020603050405020304" pitchFamily="18" charset="0"/>
                <a:cs typeface="Arial" panose="020B0604020202020204" pitchFamily="34" charset="0"/>
              </a:rPr>
              <a:t>(c)</a:t>
            </a:r>
            <a:r>
              <a:rPr lang="en-AU" altLang="en-US" sz="800" i="1" dirty="0">
                <a:solidFill>
                  <a:srgbClr val="293841"/>
                </a:solidFill>
                <a:ea typeface="Times New Roman" panose="02020603050405020304" pitchFamily="18" charset="0"/>
                <a:cs typeface="Calibri" panose="020F0502020204030204" pitchFamily="34" charset="0"/>
              </a:rPr>
              <a:t> </a:t>
            </a:r>
            <a:r>
              <a:rPr lang="en-CA" altLang="en-US" sz="800" i="1" dirty="0">
                <a:solidFill>
                  <a:srgbClr val="293841"/>
                </a:solidFill>
                <a:ea typeface="Times New Roman" panose="02020603050405020304" pitchFamily="18" charset="0"/>
                <a:cs typeface="Arial" panose="020B0604020202020204" pitchFamily="34" charset="0"/>
              </a:rPr>
              <a:t>See Non-IFRS Financial Measures, below, for additional information on Operating Costs, AISC, </a:t>
            </a:r>
            <a:r>
              <a:rPr lang="en-CA" altLang="en-US" sz="800" i="1" dirty="0" err="1">
                <a:solidFill>
                  <a:srgbClr val="293841"/>
                </a:solidFill>
                <a:ea typeface="Times New Roman" panose="02020603050405020304" pitchFamily="18" charset="0"/>
                <a:cs typeface="Arial" panose="020B0604020202020204" pitchFamily="34" charset="0"/>
              </a:rPr>
              <a:t>PdEq</a:t>
            </a:r>
            <a:r>
              <a:rPr lang="en-CA" altLang="en-US" sz="800" i="1" dirty="0">
                <a:solidFill>
                  <a:srgbClr val="293841"/>
                </a:solidFill>
                <a:ea typeface="Times New Roman" panose="02020603050405020304" pitchFamily="18" charset="0"/>
                <a:cs typeface="Arial" panose="020B0604020202020204" pitchFamily="34" charset="0"/>
              </a:rPr>
              <a:t> and </a:t>
            </a:r>
            <a:r>
              <a:rPr lang="en-CA" altLang="en-US" sz="800" i="1" dirty="0" err="1">
                <a:solidFill>
                  <a:srgbClr val="293841"/>
                </a:solidFill>
                <a:ea typeface="Times New Roman" panose="02020603050405020304" pitchFamily="18" charset="0"/>
                <a:cs typeface="Arial" panose="020B0604020202020204" pitchFamily="34" charset="0"/>
              </a:rPr>
              <a:t>CuEq</a:t>
            </a:r>
            <a:r>
              <a:rPr lang="en-CA" altLang="en-US" sz="800" i="1" dirty="0">
                <a:solidFill>
                  <a:srgbClr val="293841"/>
                </a:solidFill>
                <a:ea typeface="Times New Roman" panose="02020603050405020304" pitchFamily="18" charset="0"/>
                <a:cs typeface="Arial" panose="020B0604020202020204" pitchFamily="34" charset="0"/>
              </a:rPr>
              <a:t>.</a:t>
            </a:r>
            <a:endParaRPr lang="en-CA" altLang="en-US" sz="300" i="1" dirty="0">
              <a:solidFill>
                <a:srgbClr val="293841"/>
              </a:solidFill>
            </a:endParaRPr>
          </a:p>
          <a:p>
            <a:pPr eaLnBrk="0" fontAlgn="base" hangingPunct="0">
              <a:spcBef>
                <a:spcPct val="0"/>
              </a:spcBef>
              <a:spcAft>
                <a:spcPct val="0"/>
              </a:spcAft>
            </a:pPr>
            <a:endParaRPr lang="en-CA" altLang="en-US" i="1" dirty="0">
              <a:solidFill>
                <a:srgbClr val="293841"/>
              </a:solidFill>
            </a:endParaRPr>
          </a:p>
        </p:txBody>
      </p:sp>
      <p:sp>
        <p:nvSpPr>
          <p:cNvPr id="4" name="Slide Number Placeholder 2">
            <a:extLst>
              <a:ext uri="{FF2B5EF4-FFF2-40B4-BE49-F238E27FC236}">
                <a16:creationId xmlns:a16="http://schemas.microsoft.com/office/drawing/2014/main" id="{791A2240-354F-0212-5960-BEF947F23348}"/>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31</a:t>
            </a:fld>
            <a:endParaRPr lang="en-US" b="1" dirty="0">
              <a:solidFill>
                <a:srgbClr val="293841"/>
              </a:solidFill>
            </a:endParaRPr>
          </a:p>
        </p:txBody>
      </p:sp>
    </p:spTree>
    <p:extLst>
      <p:ext uri="{BB962C8B-B14F-4D97-AF65-F5344CB8AC3E}">
        <p14:creationId xmlns:p14="http://schemas.microsoft.com/office/powerpoint/2010/main" val="1901051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5652B79-E3B3-D13B-0D35-78AC7E8A088A}"/>
              </a:ext>
            </a:extLst>
          </p:cNvPr>
          <p:cNvSpPr>
            <a:spLocks noGrp="1"/>
          </p:cNvSpPr>
          <p:nvPr>
            <p:ph type="title"/>
          </p:nvPr>
        </p:nvSpPr>
        <p:spPr>
          <a:xfrm>
            <a:off x="192311" y="227033"/>
            <a:ext cx="10515600" cy="675386"/>
          </a:xfrm>
        </p:spPr>
        <p:txBody>
          <a:bodyPr vert="horz" lIns="121920" tIns="60960" rIns="91440" bIns="60960" rtlCol="0" anchor="ctr">
            <a:normAutofit/>
          </a:bodyPr>
          <a:lstStyle/>
          <a:p>
            <a:r>
              <a:rPr lang="en-CA" sz="2800" b="1" dirty="0">
                <a:latin typeface="+mj-lt"/>
              </a:rPr>
              <a:t>Project footprint and Mine plan</a:t>
            </a:r>
            <a:endParaRPr lang="en-US" sz="2800" dirty="0">
              <a:latin typeface="+mj-lt"/>
            </a:endParaRPr>
          </a:p>
        </p:txBody>
      </p:sp>
      <p:pic>
        <p:nvPicPr>
          <p:cNvPr id="13" name="Picture 12" descr="Map&#10;&#10;Description automatically generated">
            <a:extLst>
              <a:ext uri="{FF2B5EF4-FFF2-40B4-BE49-F238E27FC236}">
                <a16:creationId xmlns:a16="http://schemas.microsoft.com/office/drawing/2014/main" id="{8843CB3C-A884-FBDB-A52A-C3523D4809D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9313" y="1037563"/>
            <a:ext cx="6802719" cy="4820208"/>
          </a:xfrm>
          <a:prstGeom prst="rect">
            <a:avLst/>
          </a:prstGeom>
          <a:ln>
            <a:solidFill>
              <a:srgbClr val="5F8D32"/>
            </a:solidFill>
          </a:ln>
        </p:spPr>
      </p:pic>
      <p:graphicFrame>
        <p:nvGraphicFramePr>
          <p:cNvPr id="7" name="Table 6">
            <a:extLst>
              <a:ext uri="{FF2B5EF4-FFF2-40B4-BE49-F238E27FC236}">
                <a16:creationId xmlns:a16="http://schemas.microsoft.com/office/drawing/2014/main" id="{CB070DC9-CCD9-D96B-5800-33E3AB9216D4}"/>
              </a:ext>
            </a:extLst>
          </p:cNvPr>
          <p:cNvGraphicFramePr>
            <a:graphicFrameLocks noGrp="1"/>
          </p:cNvGraphicFramePr>
          <p:nvPr>
            <p:extLst>
              <p:ext uri="{D42A27DB-BD31-4B8C-83A1-F6EECF244321}">
                <p14:modId xmlns:p14="http://schemas.microsoft.com/office/powerpoint/2010/main" val="1303405191"/>
              </p:ext>
            </p:extLst>
          </p:nvPr>
        </p:nvGraphicFramePr>
        <p:xfrm>
          <a:off x="7392202" y="1037563"/>
          <a:ext cx="4530485" cy="4820218"/>
        </p:xfrm>
        <a:graphic>
          <a:graphicData uri="http://schemas.openxmlformats.org/drawingml/2006/table">
            <a:tbl>
              <a:tblPr firstRow="1" firstCol="1" bandRow="1"/>
              <a:tblGrid>
                <a:gridCol w="2954783">
                  <a:extLst>
                    <a:ext uri="{9D8B030D-6E8A-4147-A177-3AD203B41FA5}">
                      <a16:colId xmlns:a16="http://schemas.microsoft.com/office/drawing/2014/main" val="122381137"/>
                    </a:ext>
                  </a:extLst>
                </a:gridCol>
                <a:gridCol w="818205">
                  <a:extLst>
                    <a:ext uri="{9D8B030D-6E8A-4147-A177-3AD203B41FA5}">
                      <a16:colId xmlns:a16="http://schemas.microsoft.com/office/drawing/2014/main" val="1658130889"/>
                    </a:ext>
                  </a:extLst>
                </a:gridCol>
                <a:gridCol w="757497">
                  <a:extLst>
                    <a:ext uri="{9D8B030D-6E8A-4147-A177-3AD203B41FA5}">
                      <a16:colId xmlns:a16="http://schemas.microsoft.com/office/drawing/2014/main" val="2353253800"/>
                    </a:ext>
                  </a:extLst>
                </a:gridCol>
              </a:tblGrid>
              <a:tr h="177080">
                <a:tc>
                  <a:txBody>
                    <a:bodyPr/>
                    <a:lstStyle/>
                    <a:p>
                      <a:pPr>
                        <a:lnSpc>
                          <a:spcPct val="107000"/>
                        </a:lnSpc>
                        <a:buNone/>
                      </a:pPr>
                      <a:r>
                        <a:rPr lang="en-CA"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CA" sz="11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buNone/>
                      </a:pPr>
                      <a:r>
                        <a:rPr lang="en-CA" sz="1100" b="1" dirty="0">
                          <a:solidFill>
                            <a:srgbClr val="293841"/>
                          </a:solidFill>
                          <a:effectLst/>
                          <a:latin typeface="Arial" panose="020B0604020202020204" pitchFamily="34" charset="0"/>
                          <a:ea typeface="Times New Roman" panose="02020603050405020304" pitchFamily="18" charset="0"/>
                          <a:cs typeface="Arial" panose="020B0604020202020204" pitchFamily="34" charset="0"/>
                        </a:rPr>
                        <a:t>Units</a:t>
                      </a: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buNone/>
                      </a:pPr>
                      <a:r>
                        <a:rPr lang="en-CA" sz="1100" b="1">
                          <a:solidFill>
                            <a:srgbClr val="293841"/>
                          </a:solidFill>
                          <a:effectLst/>
                          <a:latin typeface="Arial" panose="020B0604020202020204" pitchFamily="34" charset="0"/>
                          <a:ea typeface="Times New Roman" panose="02020603050405020304" pitchFamily="18" charset="0"/>
                          <a:cs typeface="Arial" panose="020B0604020202020204" pitchFamily="34" charset="0"/>
                        </a:rPr>
                        <a:t>2025 TR</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4043035651"/>
                  </a:ext>
                </a:extLst>
              </a:tr>
              <a:tr h="177080">
                <a:tc>
                  <a:txBody>
                    <a:bodyPr/>
                    <a:lstStyle/>
                    <a:p>
                      <a:pPr>
                        <a:lnSpc>
                          <a:spcPct val="107000"/>
                        </a:lnSpc>
                        <a:buNone/>
                      </a:pPr>
                      <a:r>
                        <a:rPr lang="en-CA" sz="1100" b="1" dirty="0">
                          <a:solidFill>
                            <a:srgbClr val="293841"/>
                          </a:solidFill>
                          <a:effectLst/>
                          <a:latin typeface="Arial" panose="020B0604020202020204" pitchFamily="34" charset="0"/>
                          <a:ea typeface="Times New Roman" panose="02020603050405020304" pitchFamily="18" charset="0"/>
                          <a:cs typeface="Arial" panose="020B0604020202020204" pitchFamily="34" charset="0"/>
                        </a:rPr>
                        <a:t>LOM Throughput</a:t>
                      </a: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buNone/>
                      </a:pPr>
                      <a:r>
                        <a:rPr lang="en-CA" sz="1100" b="1" dirty="0">
                          <a:solidFill>
                            <a:srgbClr val="293841"/>
                          </a:solidFill>
                          <a:effectLst/>
                          <a:latin typeface="Arial" panose="020B0604020202020204" pitchFamily="34" charset="0"/>
                          <a:ea typeface="Times New Roman" panose="02020603050405020304" pitchFamily="18" charset="0"/>
                          <a:cs typeface="Arial" panose="020B0604020202020204" pitchFamily="34" charset="0"/>
                        </a:rPr>
                        <a:t> </a:t>
                      </a: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buNone/>
                      </a:pPr>
                      <a:r>
                        <a:rPr lang="en-CA" sz="1100" b="1" dirty="0">
                          <a:solidFill>
                            <a:srgbClr val="293841"/>
                          </a:solidFill>
                          <a:effectLst/>
                          <a:latin typeface="Arial" panose="020B0604020202020204" pitchFamily="34" charset="0"/>
                          <a:ea typeface="Times New Roman" panose="02020603050405020304" pitchFamily="18" charset="0"/>
                          <a:cs typeface="Arial" panose="020B0604020202020204" pitchFamily="34" charset="0"/>
                        </a:rPr>
                        <a:t> </a:t>
                      </a: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5721148"/>
                  </a:ext>
                </a:extLst>
              </a:tr>
              <a:tr h="177080">
                <a:tc>
                  <a:txBody>
                    <a:bodyPr/>
                    <a:lstStyle/>
                    <a:p>
                      <a:pPr>
                        <a:lnSpc>
                          <a:spcPct val="107000"/>
                        </a:lnSpc>
                        <a:buNone/>
                      </a:pPr>
                      <a:r>
                        <a:rPr lang="en-CA" sz="1100" dirty="0">
                          <a:solidFill>
                            <a:srgbClr val="293841"/>
                          </a:solidFill>
                          <a:effectLst/>
                          <a:latin typeface="Arial" panose="020B0604020202020204" pitchFamily="34" charset="0"/>
                          <a:ea typeface="Times New Roman" panose="02020603050405020304" pitchFamily="18" charset="0"/>
                          <a:cs typeface="Arial" panose="020B0604020202020204" pitchFamily="34" charset="0"/>
                        </a:rPr>
                        <a:t>Peak Process Plant Throughput</a:t>
                      </a: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tpd</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27,700</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3454156"/>
                  </a:ext>
                </a:extLst>
              </a:tr>
              <a:tr h="177080">
                <a:tc>
                  <a:txBody>
                    <a:bodyPr/>
                    <a:lstStyle/>
                    <a:p>
                      <a:pPr>
                        <a:lnSpc>
                          <a:spcPct val="107000"/>
                        </a:lnSpc>
                        <a:buNone/>
                      </a:pPr>
                      <a:r>
                        <a:rPr lang="en-CA" sz="1100" dirty="0">
                          <a:solidFill>
                            <a:srgbClr val="293841"/>
                          </a:solidFill>
                          <a:effectLst/>
                          <a:latin typeface="Arial" panose="020B0604020202020204" pitchFamily="34" charset="0"/>
                          <a:ea typeface="Times New Roman" panose="02020603050405020304" pitchFamily="18" charset="0"/>
                          <a:cs typeface="Arial" panose="020B0604020202020204" pitchFamily="34" charset="0"/>
                        </a:rPr>
                        <a:t> </a:t>
                      </a: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Mt/year</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10.1</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3182674"/>
                  </a:ext>
                </a:extLst>
              </a:tr>
              <a:tr h="177080">
                <a:tc>
                  <a:txBody>
                    <a:bodyPr/>
                    <a:lstStyle/>
                    <a:p>
                      <a:pP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Peak Mining Rate</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tpd</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164,000</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5293247"/>
                  </a:ext>
                </a:extLst>
              </a:tr>
              <a:tr h="177080">
                <a:tc>
                  <a:txBody>
                    <a:bodyPr/>
                    <a:lstStyle/>
                    <a:p>
                      <a:pP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 </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Mt/year</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60</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0343672"/>
                  </a:ext>
                </a:extLst>
              </a:tr>
              <a:tr h="177080">
                <a:tc>
                  <a:txBody>
                    <a:bodyPr/>
                    <a:lstStyle/>
                    <a:p>
                      <a:pPr>
                        <a:lnSpc>
                          <a:spcPct val="107000"/>
                        </a:lnSpc>
                        <a:buNone/>
                      </a:pPr>
                      <a:r>
                        <a:rPr lang="en-CA" sz="1100" b="1">
                          <a:solidFill>
                            <a:srgbClr val="293841"/>
                          </a:solidFill>
                          <a:effectLst/>
                          <a:latin typeface="Arial" panose="020B0604020202020204" pitchFamily="34" charset="0"/>
                          <a:ea typeface="Times New Roman" panose="02020603050405020304" pitchFamily="18" charset="0"/>
                          <a:cs typeface="Arial" panose="020B0604020202020204" pitchFamily="34" charset="0"/>
                        </a:rPr>
                        <a:t>Mine Production (LOM)</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buNone/>
                      </a:pPr>
                      <a:r>
                        <a:rPr lang="en-CA" sz="1100" b="1">
                          <a:solidFill>
                            <a:srgbClr val="293841"/>
                          </a:solidFill>
                          <a:effectLst/>
                          <a:latin typeface="Arial" panose="020B0604020202020204" pitchFamily="34" charset="0"/>
                          <a:ea typeface="Times New Roman" panose="02020603050405020304" pitchFamily="18" charset="0"/>
                          <a:cs typeface="Arial" panose="020B0604020202020204" pitchFamily="34" charset="0"/>
                        </a:rPr>
                        <a:t> </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buNone/>
                      </a:pPr>
                      <a:r>
                        <a:rPr lang="en-CA" sz="1100" b="1">
                          <a:solidFill>
                            <a:srgbClr val="293841"/>
                          </a:solidFill>
                          <a:effectLst/>
                          <a:latin typeface="Arial" panose="020B0604020202020204" pitchFamily="34" charset="0"/>
                          <a:ea typeface="Times New Roman" panose="02020603050405020304" pitchFamily="18" charset="0"/>
                          <a:cs typeface="Arial" panose="020B0604020202020204" pitchFamily="34" charset="0"/>
                        </a:rPr>
                        <a:t> </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1727625"/>
                  </a:ext>
                </a:extLst>
              </a:tr>
              <a:tr h="177080">
                <a:tc>
                  <a:txBody>
                    <a:bodyPr/>
                    <a:lstStyle/>
                    <a:p>
                      <a:pPr>
                        <a:lnSpc>
                          <a:spcPct val="107000"/>
                        </a:lnSpc>
                        <a:buNone/>
                      </a:pPr>
                      <a:r>
                        <a:rPr lang="en-CA" sz="1100" dirty="0">
                          <a:solidFill>
                            <a:srgbClr val="293841"/>
                          </a:solidFill>
                          <a:effectLst/>
                          <a:latin typeface="Arial" panose="020B0604020202020204" pitchFamily="34" charset="0"/>
                          <a:ea typeface="Times New Roman" panose="02020603050405020304" pitchFamily="18" charset="0"/>
                          <a:cs typeface="Arial" panose="020B0604020202020204" pitchFamily="34" charset="0"/>
                        </a:rPr>
                        <a:t>Total Mined</a:t>
                      </a: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Mt</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489.7</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4264565"/>
                  </a:ext>
                </a:extLst>
              </a:tr>
              <a:tr h="177080">
                <a:tc>
                  <a:txBody>
                    <a:bodyPr/>
                    <a:lstStyle/>
                    <a:p>
                      <a:pP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Total Waste Mined</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Mt</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361.4</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1859136"/>
                  </a:ext>
                </a:extLst>
              </a:tr>
              <a:tr h="177080">
                <a:tc>
                  <a:txBody>
                    <a:bodyPr/>
                    <a:lstStyle/>
                    <a:p>
                      <a:pP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Total Ore Mined</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Mt</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128.3</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9047432"/>
                  </a:ext>
                </a:extLst>
              </a:tr>
              <a:tr h="363273">
                <a:tc>
                  <a:txBody>
                    <a:bodyPr/>
                    <a:lstStyle/>
                    <a:p>
                      <a:pPr>
                        <a:lnSpc>
                          <a:spcPct val="107000"/>
                        </a:lnSpc>
                        <a:buNone/>
                      </a:pPr>
                      <a:r>
                        <a:rPr lang="en-CA" sz="1100" dirty="0">
                          <a:solidFill>
                            <a:srgbClr val="293841"/>
                          </a:solidFill>
                          <a:effectLst/>
                          <a:latin typeface="Arial" panose="020B0604020202020204" pitchFamily="34" charset="0"/>
                          <a:ea typeface="Times New Roman" panose="02020603050405020304" pitchFamily="18" charset="0"/>
                          <a:cs typeface="Arial" panose="020B0604020202020204" pitchFamily="34" charset="0"/>
                        </a:rPr>
                        <a:t>Strip Ratio</a:t>
                      </a: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waste:ore</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2.8</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6975241"/>
                  </a:ext>
                </a:extLst>
              </a:tr>
              <a:tr h="187496">
                <a:tc>
                  <a:txBody>
                    <a:bodyPr/>
                    <a:lstStyle/>
                    <a:p>
                      <a:pP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 </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 </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CA" sz="1100">
                        <a:solidFill>
                          <a:srgbClr val="293841"/>
                        </a:solidFill>
                        <a:effectLst/>
                        <a:latin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0690536"/>
                  </a:ext>
                </a:extLst>
              </a:tr>
              <a:tr h="187496">
                <a:tc>
                  <a:txBody>
                    <a:bodyPr/>
                    <a:lstStyle/>
                    <a:p>
                      <a:pPr>
                        <a:lnSpc>
                          <a:spcPct val="107000"/>
                        </a:lnSpc>
                        <a:buNone/>
                      </a:pPr>
                      <a:r>
                        <a:rPr lang="en-CA" sz="1100" b="1" dirty="0">
                          <a:solidFill>
                            <a:srgbClr val="293841"/>
                          </a:solidFill>
                          <a:effectLst/>
                          <a:latin typeface="Arial" panose="020B0604020202020204" pitchFamily="34" charset="0"/>
                          <a:ea typeface="Times New Roman" panose="02020603050405020304" pitchFamily="18" charset="0"/>
                          <a:cs typeface="Arial" panose="020B0604020202020204" pitchFamily="34" charset="0"/>
                        </a:rPr>
                        <a:t>Payable Metal (LOM)</a:t>
                      </a: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buNone/>
                      </a:pPr>
                      <a:r>
                        <a:rPr lang="en-CA" sz="1100" b="1">
                          <a:solidFill>
                            <a:srgbClr val="293841"/>
                          </a:solidFill>
                          <a:effectLst/>
                          <a:latin typeface="Arial" panose="020B0604020202020204" pitchFamily="34" charset="0"/>
                          <a:ea typeface="Times New Roman" panose="02020603050405020304" pitchFamily="18" charset="0"/>
                          <a:cs typeface="Arial" panose="020B0604020202020204" pitchFamily="34" charset="0"/>
                        </a:rPr>
                        <a:t> </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CA" sz="1100">
                        <a:solidFill>
                          <a:srgbClr val="293841"/>
                        </a:solidFill>
                        <a:effectLst/>
                        <a:latin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5436516"/>
                  </a:ext>
                </a:extLst>
              </a:tr>
              <a:tr h="177080">
                <a:tc>
                  <a:txBody>
                    <a:bodyPr/>
                    <a:lstStyle/>
                    <a:p>
                      <a:pPr>
                        <a:lnSpc>
                          <a:spcPct val="107000"/>
                        </a:lnSpc>
                        <a:buNone/>
                      </a:pPr>
                      <a:r>
                        <a:rPr lang="en-CA" sz="1100" dirty="0">
                          <a:solidFill>
                            <a:srgbClr val="293841"/>
                          </a:solidFill>
                          <a:effectLst/>
                          <a:latin typeface="Arial" panose="020B0604020202020204" pitchFamily="34" charset="0"/>
                          <a:ea typeface="Times New Roman" panose="02020603050405020304" pitchFamily="18" charset="0"/>
                          <a:cs typeface="Arial" panose="020B0604020202020204" pitchFamily="34" charset="0"/>
                        </a:rPr>
                        <a:t>Palladium</a:t>
                      </a: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k oz</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2,161</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9790939"/>
                  </a:ext>
                </a:extLst>
              </a:tr>
              <a:tr h="177080">
                <a:tc>
                  <a:txBody>
                    <a:bodyPr/>
                    <a:lstStyle/>
                    <a:p>
                      <a:pP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Copper</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M lbs</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532</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6888802"/>
                  </a:ext>
                </a:extLst>
              </a:tr>
              <a:tr h="177080">
                <a:tc>
                  <a:txBody>
                    <a:bodyPr/>
                    <a:lstStyle/>
                    <a:p>
                      <a:pPr>
                        <a:lnSpc>
                          <a:spcPct val="107000"/>
                        </a:lnSpc>
                        <a:buNone/>
                      </a:pPr>
                      <a:r>
                        <a:rPr lang="en-CA" sz="1100" dirty="0">
                          <a:solidFill>
                            <a:srgbClr val="293841"/>
                          </a:solidFill>
                          <a:effectLst/>
                          <a:latin typeface="Arial" panose="020B0604020202020204" pitchFamily="34" charset="0"/>
                          <a:ea typeface="Times New Roman" panose="02020603050405020304" pitchFamily="18" charset="0"/>
                          <a:cs typeface="Arial" panose="020B0604020202020204" pitchFamily="34" charset="0"/>
                        </a:rPr>
                        <a:t>Platinum</a:t>
                      </a: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k oz</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488</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5306546"/>
                  </a:ext>
                </a:extLst>
              </a:tr>
              <a:tr h="177080">
                <a:tc>
                  <a:txBody>
                    <a:bodyPr/>
                    <a:lstStyle/>
                    <a:p>
                      <a:pPr>
                        <a:lnSpc>
                          <a:spcPct val="107000"/>
                        </a:lnSpc>
                        <a:buNone/>
                      </a:pPr>
                      <a:r>
                        <a:rPr lang="en-CA" sz="1100" dirty="0">
                          <a:solidFill>
                            <a:srgbClr val="293841"/>
                          </a:solidFill>
                          <a:effectLst/>
                          <a:latin typeface="Arial" panose="020B0604020202020204" pitchFamily="34" charset="0"/>
                          <a:ea typeface="Times New Roman" panose="02020603050405020304" pitchFamily="18" charset="0"/>
                          <a:cs typeface="Arial" panose="020B0604020202020204" pitchFamily="34" charset="0"/>
                        </a:rPr>
                        <a:t>Gold</a:t>
                      </a: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k oz</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160</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7678091"/>
                  </a:ext>
                </a:extLst>
              </a:tr>
              <a:tr h="177080">
                <a:tc>
                  <a:txBody>
                    <a:bodyPr/>
                    <a:lstStyle/>
                    <a:p>
                      <a:pP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Silver</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k oz</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3,051</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3436919"/>
                  </a:ext>
                </a:extLst>
              </a:tr>
              <a:tr h="177080">
                <a:tc>
                  <a:txBody>
                    <a:bodyPr/>
                    <a:lstStyle/>
                    <a:p>
                      <a:pPr>
                        <a:lnSpc>
                          <a:spcPct val="107000"/>
                        </a:lnSpc>
                        <a:buNone/>
                      </a:pP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8593308"/>
                  </a:ext>
                </a:extLst>
              </a:tr>
              <a:tr h="363273">
                <a:tc>
                  <a:txBody>
                    <a:bodyPr/>
                    <a:lstStyle/>
                    <a:p>
                      <a:pPr>
                        <a:lnSpc>
                          <a:spcPct val="107000"/>
                        </a:lnSpc>
                        <a:buNone/>
                      </a:pPr>
                      <a:r>
                        <a:rPr lang="en-CA" sz="1100" b="1" dirty="0">
                          <a:solidFill>
                            <a:srgbClr val="293841"/>
                          </a:solidFill>
                          <a:effectLst/>
                          <a:latin typeface="Arial" panose="020B0604020202020204" pitchFamily="34" charset="0"/>
                          <a:ea typeface="Times New Roman" panose="02020603050405020304" pitchFamily="18" charset="0"/>
                          <a:cs typeface="Arial" panose="020B0604020202020204" pitchFamily="34" charset="0"/>
                        </a:rPr>
                        <a:t>Payable Metal (Pre-Prod + 3 Yrs of Operations)</a:t>
                      </a: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buNone/>
                      </a:pPr>
                      <a:r>
                        <a:rPr lang="en-CA" sz="1100" b="1">
                          <a:solidFill>
                            <a:srgbClr val="293841"/>
                          </a:solidFill>
                          <a:effectLst/>
                          <a:latin typeface="Arial" panose="020B0604020202020204" pitchFamily="34" charset="0"/>
                          <a:ea typeface="Times New Roman" panose="02020603050405020304" pitchFamily="18" charset="0"/>
                          <a:cs typeface="Arial" panose="020B0604020202020204" pitchFamily="34" charset="0"/>
                        </a:rPr>
                        <a:t> </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CA" sz="1100">
                        <a:solidFill>
                          <a:srgbClr val="293841"/>
                        </a:solidFill>
                        <a:effectLst/>
                        <a:latin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0947182"/>
                  </a:ext>
                </a:extLst>
              </a:tr>
              <a:tr h="177080">
                <a:tc>
                  <a:txBody>
                    <a:bodyPr/>
                    <a:lstStyle/>
                    <a:p>
                      <a:pPr>
                        <a:lnSpc>
                          <a:spcPct val="107000"/>
                        </a:lnSpc>
                        <a:buNone/>
                      </a:pPr>
                      <a:r>
                        <a:rPr lang="en-CA" sz="1100" dirty="0">
                          <a:solidFill>
                            <a:srgbClr val="293841"/>
                          </a:solidFill>
                          <a:effectLst/>
                          <a:latin typeface="Arial" panose="020B0604020202020204" pitchFamily="34" charset="0"/>
                          <a:ea typeface="Times New Roman" panose="02020603050405020304" pitchFamily="18" charset="0"/>
                          <a:cs typeface="Arial" panose="020B0604020202020204" pitchFamily="34" charset="0"/>
                        </a:rPr>
                        <a:t>Palladium</a:t>
                      </a: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k oz</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720</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8067964"/>
                  </a:ext>
                </a:extLst>
              </a:tr>
              <a:tr h="177080">
                <a:tc>
                  <a:txBody>
                    <a:bodyPr/>
                    <a:lstStyle/>
                    <a:p>
                      <a:pPr>
                        <a:lnSpc>
                          <a:spcPct val="107000"/>
                        </a:lnSpc>
                        <a:buNone/>
                      </a:pPr>
                      <a:r>
                        <a:rPr lang="en-CA" sz="1100" dirty="0">
                          <a:solidFill>
                            <a:srgbClr val="293841"/>
                          </a:solidFill>
                          <a:effectLst/>
                          <a:latin typeface="Arial" panose="020B0604020202020204" pitchFamily="34" charset="0"/>
                          <a:ea typeface="Times New Roman" panose="02020603050405020304" pitchFamily="18" charset="0"/>
                          <a:cs typeface="Arial" panose="020B0604020202020204" pitchFamily="34" charset="0"/>
                        </a:rPr>
                        <a:t>Copper</a:t>
                      </a: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M lbs</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151</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2857288"/>
                  </a:ext>
                </a:extLst>
              </a:tr>
              <a:tr h="177080">
                <a:tc>
                  <a:txBody>
                    <a:bodyPr/>
                    <a:lstStyle/>
                    <a:p>
                      <a:pPr>
                        <a:lnSpc>
                          <a:spcPct val="107000"/>
                        </a:lnSpc>
                        <a:buNone/>
                      </a:pPr>
                      <a:r>
                        <a:rPr lang="en-CA" sz="1100" dirty="0">
                          <a:solidFill>
                            <a:srgbClr val="293841"/>
                          </a:solidFill>
                          <a:effectLst/>
                          <a:latin typeface="Arial" panose="020B0604020202020204" pitchFamily="34" charset="0"/>
                          <a:ea typeface="Times New Roman" panose="02020603050405020304" pitchFamily="18" charset="0"/>
                          <a:cs typeface="Arial" panose="020B0604020202020204" pitchFamily="34" charset="0"/>
                        </a:rPr>
                        <a:t>Platinum</a:t>
                      </a: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k oz</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156</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2155196"/>
                  </a:ext>
                </a:extLst>
              </a:tr>
              <a:tr h="177080">
                <a:tc>
                  <a:txBody>
                    <a:bodyPr/>
                    <a:lstStyle/>
                    <a:p>
                      <a:pP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Gold</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rial" panose="020B0604020202020204" pitchFamily="34" charset="0"/>
                          <a:ea typeface="Times New Roman" panose="02020603050405020304" pitchFamily="18" charset="0"/>
                          <a:cs typeface="Arial" panose="020B0604020202020204" pitchFamily="34" charset="0"/>
                        </a:rPr>
                        <a:t>k oz</a:t>
                      </a:r>
                      <a:endPar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rPr>
                        <a:t>47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2181439"/>
                  </a:ext>
                </a:extLst>
              </a:tr>
              <a:tr h="177080">
                <a:tc>
                  <a:txBody>
                    <a:bodyPr/>
                    <a:lstStyle/>
                    <a:p>
                      <a:pP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Silver</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a:solidFill>
                            <a:srgbClr val="293841"/>
                          </a:solidFill>
                          <a:effectLst/>
                          <a:latin typeface="Arial" panose="020B0604020202020204" pitchFamily="34" charset="0"/>
                          <a:ea typeface="Times New Roman" panose="02020603050405020304" pitchFamily="18" charset="0"/>
                          <a:cs typeface="Arial" panose="020B0604020202020204" pitchFamily="34" charset="0"/>
                        </a:rPr>
                        <a:t>k oz</a:t>
                      </a:r>
                      <a:endParaRPr lang="en-CA" sz="1100">
                        <a:solidFill>
                          <a:srgbClr val="29384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buNone/>
                      </a:pPr>
                      <a:r>
                        <a:rPr lang="en-CA" sz="1100" dirty="0">
                          <a:solidFill>
                            <a:srgbClr val="293841"/>
                          </a:solidFill>
                          <a:effectLst/>
                          <a:latin typeface="Arial" panose="020B0604020202020204" pitchFamily="34" charset="0"/>
                          <a:ea typeface="Calibri" panose="020F0502020204030204" pitchFamily="34" charset="0"/>
                          <a:cs typeface="Calibri" panose="020F0502020204030204" pitchFamily="34" charset="0"/>
                        </a:rPr>
                        <a:t>591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7456057"/>
                  </a:ext>
                </a:extLst>
              </a:tr>
            </a:tbl>
          </a:graphicData>
        </a:graphic>
      </p:graphicFrame>
      <p:sp>
        <p:nvSpPr>
          <p:cNvPr id="2" name="Slide Number Placeholder 2">
            <a:extLst>
              <a:ext uri="{FF2B5EF4-FFF2-40B4-BE49-F238E27FC236}">
                <a16:creationId xmlns:a16="http://schemas.microsoft.com/office/drawing/2014/main" id="{BF64126E-9D3E-DE68-5E6B-0EC1AD007369}"/>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32</a:t>
            </a:fld>
            <a:endParaRPr lang="en-US" b="1" dirty="0">
              <a:solidFill>
                <a:srgbClr val="293841"/>
              </a:solidFill>
            </a:endParaRPr>
          </a:p>
        </p:txBody>
      </p:sp>
    </p:spTree>
    <p:extLst>
      <p:ext uri="{BB962C8B-B14F-4D97-AF65-F5344CB8AC3E}">
        <p14:creationId xmlns:p14="http://schemas.microsoft.com/office/powerpoint/2010/main" val="1613561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7E9466-47A8-EFF1-7A0B-EB9A4E1725CB}"/>
              </a:ext>
            </a:extLst>
          </p:cNvPr>
          <p:cNvSpPr>
            <a:spLocks noGrp="1"/>
          </p:cNvSpPr>
          <p:nvPr>
            <p:ph type="title"/>
          </p:nvPr>
        </p:nvSpPr>
        <p:spPr>
          <a:xfrm>
            <a:off x="209957" y="159589"/>
            <a:ext cx="10515600" cy="823726"/>
          </a:xfrm>
        </p:spPr>
        <p:txBody>
          <a:bodyPr>
            <a:normAutofit/>
          </a:bodyPr>
          <a:lstStyle/>
          <a:p>
            <a:r>
              <a:rPr lang="en-CA" sz="2800" b="1" dirty="0">
                <a:latin typeface="+mj-lt"/>
              </a:rPr>
              <a:t>Processing and Metallurgy</a:t>
            </a:r>
            <a:endParaRPr lang="en-US" sz="2800" dirty="0">
              <a:latin typeface="+mj-lt"/>
            </a:endParaRPr>
          </a:p>
        </p:txBody>
      </p:sp>
      <p:sp>
        <p:nvSpPr>
          <p:cNvPr id="6" name="Content Placeholder 4">
            <a:extLst>
              <a:ext uri="{FF2B5EF4-FFF2-40B4-BE49-F238E27FC236}">
                <a16:creationId xmlns:a16="http://schemas.microsoft.com/office/drawing/2014/main" id="{431677F6-8247-D2FD-8ABC-287FF6A51011}"/>
              </a:ext>
            </a:extLst>
          </p:cNvPr>
          <p:cNvSpPr>
            <a:spLocks noGrp="1"/>
          </p:cNvSpPr>
          <p:nvPr>
            <p:ph idx="1"/>
          </p:nvPr>
        </p:nvSpPr>
        <p:spPr>
          <a:xfrm>
            <a:off x="335731" y="983315"/>
            <a:ext cx="11560337" cy="5128727"/>
          </a:xfrm>
          <a:noFill/>
        </p:spPr>
        <p:txBody>
          <a:bodyPr vert="horz" lIns="91440" tIns="45720" rIns="91440" bIns="45720" rtlCol="0" anchor="t">
            <a:normAutofit lnSpcReduction="10000"/>
          </a:bodyPr>
          <a:lstStyle/>
          <a:p>
            <a:pPr marL="0" indent="0">
              <a:lnSpc>
                <a:spcPct val="160000"/>
              </a:lnSpc>
              <a:spcBef>
                <a:spcPts val="0"/>
              </a:spcBef>
              <a:buClr>
                <a:srgbClr val="5F8D32"/>
              </a:buClr>
              <a:buSzPct val="75000"/>
              <a:buNone/>
            </a:pPr>
            <a:r>
              <a:rPr lang="en-CA" sz="2400" dirty="0">
                <a:solidFill>
                  <a:srgbClr val="293841"/>
                </a:solidFill>
                <a:ea typeface="+mn-lt"/>
                <a:cs typeface="+mn-lt"/>
              </a:rPr>
              <a:t>Conventional processing plant flow sheet consisting of:</a:t>
            </a:r>
          </a:p>
          <a:p>
            <a:pPr lvl="1">
              <a:lnSpc>
                <a:spcPct val="160000"/>
              </a:lnSpc>
              <a:spcBef>
                <a:spcPts val="0"/>
              </a:spcBef>
              <a:buClr>
                <a:srgbClr val="5F8D32"/>
              </a:buClr>
              <a:buSzPct val="75000"/>
              <a:buFont typeface="Courier New" panose="02070309020205020404" pitchFamily="49" charset="0"/>
              <a:buChar char="o"/>
            </a:pPr>
            <a:r>
              <a:rPr lang="en-CA" sz="2000" dirty="0">
                <a:solidFill>
                  <a:srgbClr val="293841"/>
                </a:solidFill>
                <a:ea typeface="+mn-lt"/>
                <a:cs typeface="+mn-lt"/>
              </a:rPr>
              <a:t>Primary gyratory crusher</a:t>
            </a:r>
          </a:p>
          <a:p>
            <a:pPr lvl="1">
              <a:lnSpc>
                <a:spcPct val="160000"/>
              </a:lnSpc>
              <a:spcBef>
                <a:spcPts val="0"/>
              </a:spcBef>
              <a:buClr>
                <a:srgbClr val="5F8D32"/>
              </a:buClr>
              <a:buSzPct val="75000"/>
              <a:buFont typeface="Courier New" panose="02070309020205020404" pitchFamily="49" charset="0"/>
              <a:buChar char="o"/>
            </a:pPr>
            <a:r>
              <a:rPr lang="en-CA" sz="2000" dirty="0">
                <a:solidFill>
                  <a:srgbClr val="293841"/>
                </a:solidFill>
                <a:ea typeface="+mn-lt"/>
                <a:cs typeface="+mn-lt"/>
              </a:rPr>
              <a:t>Overland conveyor and crushed ore stockpile</a:t>
            </a:r>
          </a:p>
          <a:p>
            <a:pPr lvl="1">
              <a:lnSpc>
                <a:spcPct val="160000"/>
              </a:lnSpc>
              <a:spcBef>
                <a:spcPts val="0"/>
              </a:spcBef>
              <a:buClr>
                <a:srgbClr val="5F8D32"/>
              </a:buClr>
              <a:buSzPct val="75000"/>
              <a:buFont typeface="Courier New" panose="02070309020205020404" pitchFamily="49" charset="0"/>
              <a:buChar char="o"/>
            </a:pPr>
            <a:r>
              <a:rPr lang="en-US" sz="2000" dirty="0">
                <a:solidFill>
                  <a:srgbClr val="293841"/>
                </a:solidFill>
                <a:ea typeface="+mn-lt"/>
                <a:cs typeface="+mn-lt"/>
              </a:rPr>
              <a:t>SAG-Ball Mills and Pebble crusher</a:t>
            </a:r>
          </a:p>
          <a:p>
            <a:pPr lvl="1">
              <a:lnSpc>
                <a:spcPct val="160000"/>
              </a:lnSpc>
              <a:spcBef>
                <a:spcPts val="0"/>
              </a:spcBef>
              <a:buClr>
                <a:srgbClr val="5F8D32"/>
              </a:buClr>
              <a:buSzPct val="75000"/>
              <a:buFont typeface="Courier New" panose="02070309020205020404" pitchFamily="49" charset="0"/>
              <a:buChar char="o"/>
            </a:pPr>
            <a:r>
              <a:rPr lang="en-US" sz="2000" dirty="0">
                <a:solidFill>
                  <a:srgbClr val="293841"/>
                </a:solidFill>
                <a:ea typeface="+mn-lt"/>
                <a:cs typeface="+mn-lt"/>
              </a:rPr>
              <a:t>Regrind mill</a:t>
            </a:r>
          </a:p>
          <a:p>
            <a:pPr lvl="1">
              <a:lnSpc>
                <a:spcPct val="160000"/>
              </a:lnSpc>
              <a:spcBef>
                <a:spcPts val="0"/>
              </a:spcBef>
              <a:buClr>
                <a:srgbClr val="5F8D32"/>
              </a:buClr>
              <a:buSzPct val="75000"/>
              <a:buFont typeface="Courier New" panose="02070309020205020404" pitchFamily="49" charset="0"/>
              <a:buChar char="o"/>
            </a:pPr>
            <a:r>
              <a:rPr lang="en-US" sz="2000" dirty="0">
                <a:solidFill>
                  <a:srgbClr val="293841"/>
                </a:solidFill>
                <a:ea typeface="+mn-lt"/>
                <a:cs typeface="+mn-lt"/>
              </a:rPr>
              <a:t>Rougher + cleaner flotation circuit</a:t>
            </a:r>
          </a:p>
          <a:p>
            <a:pPr lvl="1">
              <a:lnSpc>
                <a:spcPct val="160000"/>
              </a:lnSpc>
              <a:spcBef>
                <a:spcPts val="0"/>
              </a:spcBef>
              <a:buClr>
                <a:srgbClr val="5F8D32"/>
              </a:buClr>
              <a:buSzPct val="75000"/>
              <a:buFont typeface="Courier New" panose="02070309020205020404" pitchFamily="49" charset="0"/>
              <a:buChar char="o"/>
            </a:pPr>
            <a:r>
              <a:rPr lang="en-US" sz="2000" dirty="0">
                <a:solidFill>
                  <a:srgbClr val="293841"/>
                </a:solidFill>
                <a:ea typeface="+mn-lt"/>
                <a:cs typeface="+mn-lt"/>
              </a:rPr>
              <a:t>Concentrate and tailings dewatering</a:t>
            </a:r>
          </a:p>
          <a:p>
            <a:pPr lvl="1">
              <a:lnSpc>
                <a:spcPct val="160000"/>
              </a:lnSpc>
              <a:spcBef>
                <a:spcPts val="0"/>
              </a:spcBef>
              <a:buClr>
                <a:srgbClr val="5F8D32"/>
              </a:buClr>
              <a:buSzPct val="75000"/>
              <a:buFont typeface="Courier New" panose="02070309020205020404" pitchFamily="49" charset="0"/>
              <a:buChar char="o"/>
            </a:pPr>
            <a:r>
              <a:rPr lang="en-US" sz="2000" dirty="0">
                <a:solidFill>
                  <a:srgbClr val="293841"/>
                </a:solidFill>
                <a:ea typeface="+mn-lt"/>
                <a:cs typeface="+mn-lt"/>
              </a:rPr>
              <a:t>Concentrate storage</a:t>
            </a:r>
          </a:p>
          <a:p>
            <a:pPr>
              <a:lnSpc>
                <a:spcPct val="160000"/>
              </a:lnSpc>
              <a:spcBef>
                <a:spcPts val="0"/>
              </a:spcBef>
              <a:buClr>
                <a:srgbClr val="5F8D32"/>
              </a:buClr>
              <a:buSzPct val="75000"/>
              <a:buFont typeface="Courier New" panose="02070309020205020404" pitchFamily="49" charset="0"/>
              <a:buChar char="o"/>
            </a:pPr>
            <a:r>
              <a:rPr lang="en-US" sz="2400" dirty="0">
                <a:solidFill>
                  <a:srgbClr val="293841"/>
                </a:solidFill>
                <a:ea typeface="+mn-lt"/>
                <a:cs typeface="+mn-lt"/>
              </a:rPr>
              <a:t>Will produce a copper-PGM concentrate; low in deleterious elements</a:t>
            </a:r>
          </a:p>
          <a:p>
            <a:pPr>
              <a:lnSpc>
                <a:spcPct val="160000"/>
              </a:lnSpc>
              <a:spcBef>
                <a:spcPts val="0"/>
              </a:spcBef>
              <a:buClr>
                <a:srgbClr val="5F8D32"/>
              </a:buClr>
              <a:buSzPct val="75000"/>
              <a:buFont typeface="Courier New" panose="02070309020205020404" pitchFamily="49" charset="0"/>
              <a:buChar char="o"/>
            </a:pPr>
            <a:r>
              <a:rPr lang="en-US" sz="2400" dirty="0">
                <a:solidFill>
                  <a:srgbClr val="293841"/>
                </a:solidFill>
                <a:ea typeface="+mn-lt"/>
                <a:cs typeface="+mn-lt"/>
              </a:rPr>
              <a:t>Copper flotation kinetics very rapid; PGMs flotation slower than Cu but predictable</a:t>
            </a:r>
          </a:p>
          <a:p>
            <a:pPr marL="360036" indent="-360036">
              <a:lnSpc>
                <a:spcPct val="100000"/>
              </a:lnSpc>
              <a:spcBef>
                <a:spcPts val="1600"/>
              </a:spcBef>
            </a:pPr>
            <a:endParaRPr lang="en-US" sz="2400" dirty="0">
              <a:solidFill>
                <a:srgbClr val="293841"/>
              </a:solidFill>
              <a:ea typeface="+mn-lt"/>
              <a:cs typeface="+mn-lt"/>
            </a:endParaRPr>
          </a:p>
          <a:p>
            <a:pPr marL="360036" indent="-360036">
              <a:lnSpc>
                <a:spcPct val="100000"/>
              </a:lnSpc>
              <a:spcBef>
                <a:spcPts val="1600"/>
              </a:spcBef>
            </a:pPr>
            <a:endParaRPr lang="en-US" sz="2400" dirty="0">
              <a:solidFill>
                <a:srgbClr val="293841"/>
              </a:solidFill>
              <a:ea typeface="+mn-lt"/>
              <a:cs typeface="+mn-lt"/>
            </a:endParaRPr>
          </a:p>
          <a:p>
            <a:pPr marL="360036" indent="-360036">
              <a:lnSpc>
                <a:spcPct val="100000"/>
              </a:lnSpc>
              <a:spcBef>
                <a:spcPts val="1600"/>
              </a:spcBef>
            </a:pPr>
            <a:endParaRPr lang="en-CA" sz="2400" dirty="0">
              <a:solidFill>
                <a:srgbClr val="293841"/>
              </a:solidFill>
              <a:ea typeface="+mn-lt"/>
              <a:cs typeface="+mn-lt"/>
            </a:endParaRPr>
          </a:p>
        </p:txBody>
      </p:sp>
      <p:sp>
        <p:nvSpPr>
          <p:cNvPr id="2" name="Slide Number Placeholder 2">
            <a:extLst>
              <a:ext uri="{FF2B5EF4-FFF2-40B4-BE49-F238E27FC236}">
                <a16:creationId xmlns:a16="http://schemas.microsoft.com/office/drawing/2014/main" id="{2789D29E-6178-C063-2396-F0FE1E34EF21}"/>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33</a:t>
            </a:fld>
            <a:endParaRPr lang="en-US" b="1" dirty="0">
              <a:solidFill>
                <a:srgbClr val="293841"/>
              </a:solidFill>
            </a:endParaRPr>
          </a:p>
        </p:txBody>
      </p:sp>
    </p:spTree>
    <p:extLst>
      <p:ext uri="{BB962C8B-B14F-4D97-AF65-F5344CB8AC3E}">
        <p14:creationId xmlns:p14="http://schemas.microsoft.com/office/powerpoint/2010/main" val="3285679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98B51-AECF-D789-4DB7-90BAD14DB1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5C0602-C732-7AE1-06C6-27E479C4B581}"/>
              </a:ext>
            </a:extLst>
          </p:cNvPr>
          <p:cNvSpPr>
            <a:spLocks noGrp="1"/>
          </p:cNvSpPr>
          <p:nvPr>
            <p:ph type="title"/>
          </p:nvPr>
        </p:nvSpPr>
        <p:spPr>
          <a:xfrm>
            <a:off x="242309" y="136517"/>
            <a:ext cx="10515600" cy="840720"/>
          </a:xfrm>
        </p:spPr>
        <p:txBody>
          <a:bodyPr>
            <a:normAutofit/>
          </a:bodyPr>
          <a:lstStyle/>
          <a:p>
            <a:r>
              <a:rPr lang="en-CA" sz="2800" b="1" dirty="0"/>
              <a:t>Processing Flow Diagram</a:t>
            </a:r>
            <a:endParaRPr lang="en-US" sz="2800" dirty="0"/>
          </a:p>
        </p:txBody>
      </p:sp>
      <p:pic>
        <p:nvPicPr>
          <p:cNvPr id="7" name="Picture 6">
            <a:extLst>
              <a:ext uri="{FF2B5EF4-FFF2-40B4-BE49-F238E27FC236}">
                <a16:creationId xmlns:a16="http://schemas.microsoft.com/office/drawing/2014/main" id="{C78AFE64-3BD3-01D9-2425-60EF4E73C0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0254" y="968657"/>
            <a:ext cx="10515599" cy="5711348"/>
          </a:xfrm>
          <a:prstGeom prst="rect">
            <a:avLst/>
          </a:prstGeom>
        </p:spPr>
      </p:pic>
      <p:sp>
        <p:nvSpPr>
          <p:cNvPr id="3" name="Slide Number Placeholder 2">
            <a:extLst>
              <a:ext uri="{FF2B5EF4-FFF2-40B4-BE49-F238E27FC236}">
                <a16:creationId xmlns:a16="http://schemas.microsoft.com/office/drawing/2014/main" id="{4A8DDBA3-5D39-AA82-341E-9BF96590D96B}"/>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chemeClr val="tx1"/>
                </a:solidFill>
              </a:rPr>
              <a:t>34</a:t>
            </a:fld>
            <a:endParaRPr lang="en-US" b="1" dirty="0">
              <a:solidFill>
                <a:schemeClr val="tx1"/>
              </a:solidFill>
            </a:endParaRPr>
          </a:p>
        </p:txBody>
      </p:sp>
    </p:spTree>
    <p:extLst>
      <p:ext uri="{BB962C8B-B14F-4D97-AF65-F5344CB8AC3E}">
        <p14:creationId xmlns:p14="http://schemas.microsoft.com/office/powerpoint/2010/main" val="2325620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915A-DE8C-BA18-953F-CDFE7BA8CF6B}"/>
              </a:ext>
            </a:extLst>
          </p:cNvPr>
          <p:cNvSpPr>
            <a:spLocks noGrp="1"/>
          </p:cNvSpPr>
          <p:nvPr>
            <p:ph type="title"/>
          </p:nvPr>
        </p:nvSpPr>
        <p:spPr>
          <a:xfrm>
            <a:off x="193915" y="136517"/>
            <a:ext cx="10515600" cy="794449"/>
          </a:xfrm>
        </p:spPr>
        <p:txBody>
          <a:bodyPr>
            <a:normAutofit/>
          </a:bodyPr>
          <a:lstStyle/>
          <a:p>
            <a:r>
              <a:rPr lang="en-BZ" sz="2800" b="1" dirty="0">
                <a:cs typeface="Arial Black" panose="020B0604020202020204" pitchFamily="34" charset="0"/>
              </a:rPr>
              <a:t>Polymetallic Resources and </a:t>
            </a:r>
            <a:r>
              <a:rPr lang="en-BZ" sz="2800" dirty="0">
                <a:cs typeface="Arial Black" panose="020B0604020202020204" pitchFamily="34" charset="0"/>
              </a:rPr>
              <a:t>Reserves</a:t>
            </a:r>
            <a:endParaRPr lang="en-US" sz="2800" dirty="0"/>
          </a:p>
        </p:txBody>
      </p:sp>
      <p:sp>
        <p:nvSpPr>
          <p:cNvPr id="7" name="Slide Number Placeholder 2">
            <a:extLst>
              <a:ext uri="{FF2B5EF4-FFF2-40B4-BE49-F238E27FC236}">
                <a16:creationId xmlns:a16="http://schemas.microsoft.com/office/drawing/2014/main" id="{3FEF3449-AAD8-1C39-9183-209DD356ED35}"/>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4</a:t>
            </a:fld>
            <a:endParaRPr lang="en-US" b="1" dirty="0">
              <a:solidFill>
                <a:srgbClr val="293841"/>
              </a:solidFill>
            </a:endParaRPr>
          </a:p>
        </p:txBody>
      </p:sp>
      <p:pic>
        <p:nvPicPr>
          <p:cNvPr id="4" name="Picture 3">
            <a:extLst>
              <a:ext uri="{FF2B5EF4-FFF2-40B4-BE49-F238E27FC236}">
                <a16:creationId xmlns:a16="http://schemas.microsoft.com/office/drawing/2014/main" id="{AEFA16CD-4E3E-39BE-FEE1-CC8787DFDAC7}"/>
              </a:ext>
            </a:extLst>
          </p:cNvPr>
          <p:cNvPicPr>
            <a:picLocks noChangeAspect="1"/>
          </p:cNvPicPr>
          <p:nvPr/>
        </p:nvPicPr>
        <p:blipFill>
          <a:blip r:embed="rId2"/>
          <a:srcRect l="1574" t="17222" r="1945"/>
          <a:stretch>
            <a:fillRect/>
          </a:stretch>
        </p:blipFill>
        <p:spPr>
          <a:xfrm>
            <a:off x="295931" y="930966"/>
            <a:ext cx="10276819" cy="5878103"/>
          </a:xfrm>
          <a:prstGeom prst="rect">
            <a:avLst/>
          </a:prstGeom>
        </p:spPr>
      </p:pic>
    </p:spTree>
    <p:extLst>
      <p:ext uri="{BB962C8B-B14F-4D97-AF65-F5344CB8AC3E}">
        <p14:creationId xmlns:p14="http://schemas.microsoft.com/office/powerpoint/2010/main" val="2101670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D9AEF-B80A-3DF7-173E-D133A5CE685F}"/>
              </a:ext>
            </a:extLst>
          </p:cNvPr>
          <p:cNvSpPr>
            <a:spLocks noGrp="1"/>
          </p:cNvSpPr>
          <p:nvPr>
            <p:ph type="title"/>
          </p:nvPr>
        </p:nvSpPr>
        <p:spPr>
          <a:xfrm>
            <a:off x="202698" y="-209550"/>
            <a:ext cx="10515600" cy="1209065"/>
          </a:xfrm>
        </p:spPr>
        <p:txBody>
          <a:bodyPr>
            <a:normAutofit/>
          </a:bodyPr>
          <a:lstStyle/>
          <a:p>
            <a:r>
              <a:rPr lang="en-US" sz="2800" b="1" dirty="0"/>
              <a:t>Revenue percentage </a:t>
            </a:r>
            <a:r>
              <a:rPr lang="en-US" sz="2800" dirty="0"/>
              <a:t>by metal</a:t>
            </a:r>
          </a:p>
        </p:txBody>
      </p:sp>
      <p:pic>
        <p:nvPicPr>
          <p:cNvPr id="5" name="Picture 4">
            <a:extLst>
              <a:ext uri="{FF2B5EF4-FFF2-40B4-BE49-F238E27FC236}">
                <a16:creationId xmlns:a16="http://schemas.microsoft.com/office/drawing/2014/main" id="{20704D3F-D223-8C98-BBBB-D4A16226F51D}"/>
              </a:ext>
            </a:extLst>
          </p:cNvPr>
          <p:cNvPicPr>
            <a:picLocks noChangeAspect="1"/>
          </p:cNvPicPr>
          <p:nvPr/>
        </p:nvPicPr>
        <p:blipFill>
          <a:blip r:embed="rId2"/>
          <a:srcRect t="21667"/>
          <a:stretch>
            <a:fillRect/>
          </a:stretch>
        </p:blipFill>
        <p:spPr>
          <a:xfrm>
            <a:off x="5689098" y="824391"/>
            <a:ext cx="4660398" cy="5707090"/>
          </a:xfrm>
          <a:prstGeom prst="rect">
            <a:avLst/>
          </a:prstGeom>
        </p:spPr>
      </p:pic>
      <p:pic>
        <p:nvPicPr>
          <p:cNvPr id="10" name="Picture 9">
            <a:extLst>
              <a:ext uri="{FF2B5EF4-FFF2-40B4-BE49-F238E27FC236}">
                <a16:creationId xmlns:a16="http://schemas.microsoft.com/office/drawing/2014/main" id="{EC9F3174-F3A0-A34C-2B15-741AD3A6AB80}"/>
              </a:ext>
            </a:extLst>
          </p:cNvPr>
          <p:cNvPicPr>
            <a:picLocks noChangeAspect="1"/>
          </p:cNvPicPr>
          <p:nvPr/>
        </p:nvPicPr>
        <p:blipFill>
          <a:blip r:embed="rId3"/>
          <a:srcRect t="4306"/>
          <a:stretch>
            <a:fillRect/>
          </a:stretch>
        </p:blipFill>
        <p:spPr>
          <a:xfrm>
            <a:off x="683526" y="672537"/>
            <a:ext cx="4055914" cy="5821927"/>
          </a:xfrm>
          <a:prstGeom prst="rect">
            <a:avLst/>
          </a:prstGeom>
        </p:spPr>
      </p:pic>
      <p:sp>
        <p:nvSpPr>
          <p:cNvPr id="12" name="TextBox 11">
            <a:extLst>
              <a:ext uri="{FF2B5EF4-FFF2-40B4-BE49-F238E27FC236}">
                <a16:creationId xmlns:a16="http://schemas.microsoft.com/office/drawing/2014/main" id="{5C530215-A518-B5FD-449B-7F8A014A908E}"/>
              </a:ext>
            </a:extLst>
          </p:cNvPr>
          <p:cNvSpPr txBox="1"/>
          <p:nvPr/>
        </p:nvSpPr>
        <p:spPr>
          <a:xfrm>
            <a:off x="1454652" y="6494464"/>
            <a:ext cx="6134100" cy="246221"/>
          </a:xfrm>
          <a:prstGeom prst="rect">
            <a:avLst/>
          </a:prstGeom>
          <a:noFill/>
        </p:spPr>
        <p:txBody>
          <a:bodyPr wrap="square">
            <a:spAutoFit/>
          </a:bodyPr>
          <a:lstStyle/>
          <a:p>
            <a:pPr>
              <a:spcAft>
                <a:spcPts val="600"/>
              </a:spcAft>
            </a:pPr>
            <a:r>
              <a:rPr lang="en-US" sz="1000" dirty="0"/>
              <a:t>* Net of stream to Wheaton Precious Metals</a:t>
            </a:r>
          </a:p>
        </p:txBody>
      </p:sp>
      <p:sp>
        <p:nvSpPr>
          <p:cNvPr id="13" name="TextBox 12">
            <a:extLst>
              <a:ext uri="{FF2B5EF4-FFF2-40B4-BE49-F238E27FC236}">
                <a16:creationId xmlns:a16="http://schemas.microsoft.com/office/drawing/2014/main" id="{1A4EDC45-4CC4-63C1-08DB-4FC05A90F85D}"/>
              </a:ext>
            </a:extLst>
          </p:cNvPr>
          <p:cNvSpPr txBox="1"/>
          <p:nvPr/>
        </p:nvSpPr>
        <p:spPr>
          <a:xfrm>
            <a:off x="2863591" y="1365230"/>
            <a:ext cx="267284" cy="369332"/>
          </a:xfrm>
          <a:prstGeom prst="rect">
            <a:avLst/>
          </a:prstGeom>
          <a:noFill/>
        </p:spPr>
        <p:txBody>
          <a:bodyPr wrap="square" rtlCol="0">
            <a:spAutoFit/>
          </a:bodyPr>
          <a:lstStyle/>
          <a:p>
            <a:r>
              <a:rPr lang="en-US" dirty="0">
                <a:solidFill>
                  <a:schemeClr val="bg1"/>
                </a:solidFill>
              </a:rPr>
              <a:t>*</a:t>
            </a:r>
          </a:p>
        </p:txBody>
      </p:sp>
      <p:sp>
        <p:nvSpPr>
          <p:cNvPr id="14" name="TextBox 13">
            <a:extLst>
              <a:ext uri="{FF2B5EF4-FFF2-40B4-BE49-F238E27FC236}">
                <a16:creationId xmlns:a16="http://schemas.microsoft.com/office/drawing/2014/main" id="{00616EED-AF2B-0725-6497-D0A4578E5D2A}"/>
              </a:ext>
            </a:extLst>
          </p:cNvPr>
          <p:cNvSpPr txBox="1"/>
          <p:nvPr/>
        </p:nvSpPr>
        <p:spPr>
          <a:xfrm>
            <a:off x="2292091" y="2100534"/>
            <a:ext cx="267284" cy="369332"/>
          </a:xfrm>
          <a:prstGeom prst="rect">
            <a:avLst/>
          </a:prstGeom>
          <a:noFill/>
        </p:spPr>
        <p:txBody>
          <a:bodyPr wrap="square" rtlCol="0">
            <a:spAutoFit/>
          </a:bodyPr>
          <a:lstStyle/>
          <a:p>
            <a:r>
              <a:rPr lang="en-US" dirty="0">
                <a:solidFill>
                  <a:schemeClr val="bg1"/>
                </a:solidFill>
              </a:rPr>
              <a:t>*</a:t>
            </a:r>
          </a:p>
        </p:txBody>
      </p:sp>
      <p:sp>
        <p:nvSpPr>
          <p:cNvPr id="15" name="Slide Number Placeholder 2">
            <a:extLst>
              <a:ext uri="{FF2B5EF4-FFF2-40B4-BE49-F238E27FC236}">
                <a16:creationId xmlns:a16="http://schemas.microsoft.com/office/drawing/2014/main" id="{D35654BB-EDED-EAF7-9082-9B91C3054EBA}"/>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5</a:t>
            </a:fld>
            <a:endParaRPr lang="en-US" b="1" dirty="0">
              <a:solidFill>
                <a:srgbClr val="293841"/>
              </a:solidFill>
            </a:endParaRPr>
          </a:p>
        </p:txBody>
      </p:sp>
    </p:spTree>
    <p:extLst>
      <p:ext uri="{BB962C8B-B14F-4D97-AF65-F5344CB8AC3E}">
        <p14:creationId xmlns:p14="http://schemas.microsoft.com/office/powerpoint/2010/main" val="3135660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938F83A3-5CEF-C065-8774-40A7B687AF1A}"/>
              </a:ext>
            </a:extLst>
          </p:cNvPr>
          <p:cNvSpPr>
            <a:spLocks noGrp="1"/>
          </p:cNvSpPr>
          <p:nvPr>
            <p:ph type="title"/>
          </p:nvPr>
        </p:nvSpPr>
        <p:spPr>
          <a:xfrm>
            <a:off x="108376" y="110129"/>
            <a:ext cx="10515600" cy="832481"/>
          </a:xfrm>
        </p:spPr>
        <p:txBody>
          <a:bodyPr anchor="ctr">
            <a:normAutofit/>
          </a:bodyPr>
          <a:lstStyle/>
          <a:p>
            <a:r>
              <a:rPr lang="en-CA" sz="2800" b="1" dirty="0">
                <a:latin typeface="+mj-lt"/>
              </a:rPr>
              <a:t>Active mines </a:t>
            </a:r>
            <a:r>
              <a:rPr lang="en-CA" sz="2800" dirty="0">
                <a:latin typeface="+mj-lt"/>
              </a:rPr>
              <a:t>in northwestern Ontario</a:t>
            </a:r>
            <a:endParaRPr lang="en-US" sz="2800" dirty="0">
              <a:latin typeface="+mj-lt"/>
            </a:endParaRPr>
          </a:p>
        </p:txBody>
      </p:sp>
      <p:sp>
        <p:nvSpPr>
          <p:cNvPr id="3" name="TextBox 2">
            <a:extLst>
              <a:ext uri="{FF2B5EF4-FFF2-40B4-BE49-F238E27FC236}">
                <a16:creationId xmlns:a16="http://schemas.microsoft.com/office/drawing/2014/main" id="{74A19611-9BBB-0EF5-B4EC-C3EAF86193CB}"/>
              </a:ext>
            </a:extLst>
          </p:cNvPr>
          <p:cNvSpPr txBox="1"/>
          <p:nvPr/>
        </p:nvSpPr>
        <p:spPr>
          <a:xfrm>
            <a:off x="7941598" y="844245"/>
            <a:ext cx="4142026" cy="4161204"/>
          </a:xfrm>
          <a:prstGeom prst="rect">
            <a:avLst/>
          </a:prstGeom>
          <a:solidFill>
            <a:srgbClr val="3C4D57"/>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lnSpc>
                <a:spcPct val="150000"/>
              </a:lnSpc>
            </a:pPr>
            <a:r>
              <a:rPr lang="en-US" b="1" dirty="0">
                <a:solidFill>
                  <a:schemeClr val="bg1"/>
                </a:solidFill>
              </a:rPr>
              <a:t>Hemlo Mining Corp: </a:t>
            </a:r>
          </a:p>
          <a:p>
            <a:pPr algn="ctr">
              <a:lnSpc>
                <a:spcPct val="150000"/>
              </a:lnSpc>
            </a:pPr>
            <a:r>
              <a:rPr lang="en-US" sz="1400" dirty="0">
                <a:solidFill>
                  <a:schemeClr val="bg1"/>
                </a:solidFill>
              </a:rPr>
              <a:t>Hemlo Gold Mine</a:t>
            </a:r>
          </a:p>
          <a:p>
            <a:pPr algn="ctr">
              <a:lnSpc>
                <a:spcPct val="150000"/>
              </a:lnSpc>
            </a:pPr>
            <a:r>
              <a:rPr lang="en-US" sz="1200" dirty="0">
                <a:solidFill>
                  <a:schemeClr val="bg1"/>
                </a:solidFill>
              </a:rPr>
              <a:t>(Formerly owned by Barrick)</a:t>
            </a:r>
          </a:p>
          <a:p>
            <a:pPr algn="ctr">
              <a:lnSpc>
                <a:spcPct val="150000"/>
              </a:lnSpc>
            </a:pPr>
            <a:r>
              <a:rPr lang="en-US" b="1" dirty="0">
                <a:solidFill>
                  <a:schemeClr val="bg1"/>
                </a:solidFill>
              </a:rPr>
              <a:t>Alamos Gold: </a:t>
            </a:r>
          </a:p>
          <a:p>
            <a:pPr algn="ctr">
              <a:lnSpc>
                <a:spcPct val="150000"/>
              </a:lnSpc>
            </a:pPr>
            <a:r>
              <a:rPr lang="en-US" sz="1400" dirty="0" err="1">
                <a:solidFill>
                  <a:schemeClr val="bg1"/>
                </a:solidFill>
              </a:rPr>
              <a:t>Magino</a:t>
            </a:r>
            <a:r>
              <a:rPr lang="en-US" sz="1400" dirty="0">
                <a:solidFill>
                  <a:schemeClr val="bg1"/>
                </a:solidFill>
              </a:rPr>
              <a:t> &amp; Island Gold Mines</a:t>
            </a:r>
          </a:p>
          <a:p>
            <a:pPr algn="ctr">
              <a:lnSpc>
                <a:spcPct val="150000"/>
              </a:lnSpc>
            </a:pPr>
            <a:r>
              <a:rPr lang="en-US" b="1" dirty="0">
                <a:solidFill>
                  <a:schemeClr val="bg1"/>
                </a:solidFill>
              </a:rPr>
              <a:t>Equinox Gold: </a:t>
            </a:r>
          </a:p>
          <a:p>
            <a:pPr algn="ctr">
              <a:lnSpc>
                <a:spcPct val="150000"/>
              </a:lnSpc>
            </a:pPr>
            <a:r>
              <a:rPr lang="en-US" sz="1400" dirty="0">
                <a:solidFill>
                  <a:schemeClr val="bg1"/>
                </a:solidFill>
              </a:rPr>
              <a:t>Greenstone Mine</a:t>
            </a:r>
          </a:p>
          <a:p>
            <a:pPr algn="ctr">
              <a:lnSpc>
                <a:spcPct val="150000"/>
              </a:lnSpc>
            </a:pPr>
            <a:r>
              <a:rPr lang="en-US" b="1" dirty="0">
                <a:solidFill>
                  <a:schemeClr val="bg1"/>
                </a:solidFill>
              </a:rPr>
              <a:t>Impala Platinum: </a:t>
            </a:r>
          </a:p>
          <a:p>
            <a:pPr algn="ctr">
              <a:lnSpc>
                <a:spcPct val="150000"/>
              </a:lnSpc>
            </a:pPr>
            <a:r>
              <a:rPr lang="en-US" sz="1400" dirty="0">
                <a:solidFill>
                  <a:schemeClr val="bg1"/>
                </a:solidFill>
              </a:rPr>
              <a:t>Lac Des Iles Mine</a:t>
            </a:r>
          </a:p>
          <a:p>
            <a:pPr algn="ctr">
              <a:lnSpc>
                <a:spcPct val="150000"/>
              </a:lnSpc>
            </a:pPr>
            <a:r>
              <a:rPr lang="en-US" b="1" dirty="0" err="1">
                <a:solidFill>
                  <a:schemeClr val="bg1"/>
                </a:solidFill>
              </a:rPr>
              <a:t>Wesdome</a:t>
            </a:r>
            <a:r>
              <a:rPr lang="en-US" b="1" dirty="0">
                <a:solidFill>
                  <a:schemeClr val="bg1"/>
                </a:solidFill>
              </a:rPr>
              <a:t>: </a:t>
            </a:r>
          </a:p>
          <a:p>
            <a:pPr algn="ctr">
              <a:lnSpc>
                <a:spcPct val="150000"/>
              </a:lnSpc>
            </a:pPr>
            <a:r>
              <a:rPr lang="en-US" sz="1400" dirty="0">
                <a:solidFill>
                  <a:schemeClr val="bg1"/>
                </a:solidFill>
              </a:rPr>
              <a:t>Eagle River</a:t>
            </a:r>
          </a:p>
        </p:txBody>
      </p:sp>
      <p:sp>
        <p:nvSpPr>
          <p:cNvPr id="4" name="Slide Number Placeholder 2">
            <a:extLst>
              <a:ext uri="{FF2B5EF4-FFF2-40B4-BE49-F238E27FC236}">
                <a16:creationId xmlns:a16="http://schemas.microsoft.com/office/drawing/2014/main" id="{3B164A37-A056-871C-AE4A-80A4072E7EE3}"/>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6</a:t>
            </a:fld>
            <a:endParaRPr lang="en-US" b="1" dirty="0">
              <a:solidFill>
                <a:srgbClr val="293841"/>
              </a:solidFill>
            </a:endParaRPr>
          </a:p>
        </p:txBody>
      </p:sp>
      <p:pic>
        <p:nvPicPr>
          <p:cNvPr id="7" name="Picture 6">
            <a:extLst>
              <a:ext uri="{FF2B5EF4-FFF2-40B4-BE49-F238E27FC236}">
                <a16:creationId xmlns:a16="http://schemas.microsoft.com/office/drawing/2014/main" id="{1E9B170A-15ED-2C11-FAF0-BE3C21A5DE67}"/>
              </a:ext>
            </a:extLst>
          </p:cNvPr>
          <p:cNvPicPr>
            <a:picLocks noChangeAspect="1"/>
          </p:cNvPicPr>
          <p:nvPr/>
        </p:nvPicPr>
        <p:blipFill>
          <a:blip r:embed="rId2"/>
          <a:stretch>
            <a:fillRect/>
          </a:stretch>
        </p:blipFill>
        <p:spPr>
          <a:xfrm>
            <a:off x="108376" y="844245"/>
            <a:ext cx="7747174" cy="5512111"/>
          </a:xfrm>
          <a:prstGeom prst="rect">
            <a:avLst/>
          </a:prstGeom>
        </p:spPr>
      </p:pic>
    </p:spTree>
    <p:extLst>
      <p:ext uri="{BB962C8B-B14F-4D97-AF65-F5344CB8AC3E}">
        <p14:creationId xmlns:p14="http://schemas.microsoft.com/office/powerpoint/2010/main" val="270255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596A38EB-CD06-9900-1D0D-D4BC75851A68}"/>
              </a:ext>
            </a:extLst>
          </p:cNvPr>
          <p:cNvSpPr txBox="1">
            <a:spLocks/>
          </p:cNvSpPr>
          <p:nvPr/>
        </p:nvSpPr>
        <p:spPr>
          <a:xfrm>
            <a:off x="246843" y="688558"/>
            <a:ext cx="6574249" cy="6032919"/>
          </a:xfrm>
          <a:prstGeom prst="rect">
            <a:avLst/>
          </a:prstGeom>
        </p:spPr>
        <p:txBody>
          <a:bodyPr vert="horz" lIns="91440" tIns="45720" rIns="91440" bIns="45720" rtlCol="0">
            <a:noAutofit/>
          </a:bodyPr>
          <a:lstStyle>
            <a:lvl1pPr marL="228600" indent="-228600" algn="l" defTabSz="914400" rtl="0" eaLnBrk="1" latinLnBrk="0" hangingPunct="1">
              <a:lnSpc>
                <a:spcPts val="2600"/>
              </a:lnSpc>
              <a:spcBef>
                <a:spcPts val="1000"/>
              </a:spcBef>
              <a:buSzPct val="100000"/>
              <a:buFontTx/>
              <a:buBlip>
                <a:blip r:embed="rId2"/>
              </a:buBlip>
              <a:defRPr sz="2400" b="0" i="0" kern="1200">
                <a:solidFill>
                  <a:srgbClr val="54626A"/>
                </a:solidFill>
                <a:latin typeface="+mn-lt"/>
                <a:ea typeface="+mn-ea"/>
                <a:cs typeface="+mn-cs"/>
              </a:defRPr>
            </a:lvl1pPr>
            <a:lvl2pPr marL="685800" indent="-228600" algn="l" defTabSz="914400" rtl="0" eaLnBrk="1" latinLnBrk="0" hangingPunct="1">
              <a:lnSpc>
                <a:spcPct val="90000"/>
              </a:lnSpc>
              <a:spcBef>
                <a:spcPts val="500"/>
              </a:spcBef>
              <a:buClr>
                <a:srgbClr val="1A90C1"/>
              </a:buClr>
              <a:buFont typeface="Arial" panose="020B0604020202020204" pitchFamily="34" charset="0"/>
              <a:buChar char="•"/>
              <a:defRPr sz="2000" b="0" i="0" kern="1200">
                <a:solidFill>
                  <a:srgbClr val="54626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4626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4626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4626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600"/>
              </a:spcBef>
              <a:buClr>
                <a:srgbClr val="5F8D32"/>
              </a:buClr>
              <a:buSzPct val="76000"/>
              <a:buFont typeface="Courier New" panose="02070309020205020404" pitchFamily="49" charset="0"/>
              <a:buChar char="o"/>
              <a:defRPr/>
            </a:pPr>
            <a:r>
              <a:rPr lang="en-US" sz="1900" dirty="0">
                <a:solidFill>
                  <a:srgbClr val="293841"/>
                </a:solidFill>
              </a:rPr>
              <a:t>Located on </a:t>
            </a:r>
            <a:r>
              <a:rPr lang="en-US" sz="1900" b="1" dirty="0">
                <a:solidFill>
                  <a:srgbClr val="293841"/>
                </a:solidFill>
              </a:rPr>
              <a:t>Trans-Canada Highway</a:t>
            </a:r>
          </a:p>
          <a:p>
            <a:pPr>
              <a:lnSpc>
                <a:spcPct val="150000"/>
              </a:lnSpc>
              <a:spcBef>
                <a:spcPts val="600"/>
              </a:spcBef>
              <a:buClr>
                <a:srgbClr val="5F8D32"/>
              </a:buClr>
              <a:buSzPct val="76000"/>
              <a:buFont typeface="Courier New" panose="02070309020205020404" pitchFamily="49" charset="0"/>
              <a:buChar char="o"/>
              <a:defRPr/>
            </a:pPr>
            <a:r>
              <a:rPr lang="en-US" sz="1900" dirty="0">
                <a:solidFill>
                  <a:srgbClr val="293841"/>
                </a:solidFill>
              </a:rPr>
              <a:t>Served by </a:t>
            </a:r>
            <a:r>
              <a:rPr lang="en-US" sz="1900" b="1" dirty="0">
                <a:solidFill>
                  <a:srgbClr val="293841"/>
                </a:solidFill>
              </a:rPr>
              <a:t>CPR main rail line</a:t>
            </a:r>
          </a:p>
          <a:p>
            <a:pPr>
              <a:lnSpc>
                <a:spcPct val="150000"/>
              </a:lnSpc>
              <a:spcBef>
                <a:spcPts val="600"/>
              </a:spcBef>
              <a:buClr>
                <a:srgbClr val="5F8D32"/>
              </a:buClr>
              <a:buSzPct val="76000"/>
              <a:buFont typeface="Courier New" panose="02070309020205020404" pitchFamily="49" charset="0"/>
              <a:buChar char="o"/>
              <a:defRPr/>
            </a:pPr>
            <a:r>
              <a:rPr lang="en-US" sz="1900" dirty="0">
                <a:solidFill>
                  <a:srgbClr val="293841"/>
                </a:solidFill>
              </a:rPr>
              <a:t>Main Marathon deposit is 10 km from </a:t>
            </a:r>
            <a:r>
              <a:rPr lang="en-US" sz="1900" b="1" dirty="0">
                <a:solidFill>
                  <a:srgbClr val="293841"/>
                </a:solidFill>
              </a:rPr>
              <a:t>Town of Marathon </a:t>
            </a:r>
            <a:r>
              <a:rPr lang="en-US" sz="1900" dirty="0">
                <a:solidFill>
                  <a:srgbClr val="293841"/>
                </a:solidFill>
              </a:rPr>
              <a:t>(~3,000 pop.)</a:t>
            </a:r>
          </a:p>
          <a:p>
            <a:pPr>
              <a:lnSpc>
                <a:spcPct val="150000"/>
              </a:lnSpc>
              <a:spcBef>
                <a:spcPts val="600"/>
              </a:spcBef>
              <a:buClr>
                <a:srgbClr val="5F8D32"/>
              </a:buClr>
              <a:buSzPct val="76000"/>
              <a:buFont typeface="Courier New" panose="02070309020205020404" pitchFamily="49" charset="0"/>
              <a:buChar char="o"/>
              <a:defRPr/>
            </a:pPr>
            <a:r>
              <a:rPr lang="en-US" sz="1900" b="1" dirty="0">
                <a:solidFill>
                  <a:srgbClr val="293841"/>
                </a:solidFill>
              </a:rPr>
              <a:t>New 230kV power line </a:t>
            </a:r>
            <a:r>
              <a:rPr lang="en-US" sz="1900" dirty="0">
                <a:solidFill>
                  <a:srgbClr val="293841"/>
                </a:solidFill>
              </a:rPr>
              <a:t>from Wawa to Thunder Bay crosses property</a:t>
            </a:r>
          </a:p>
          <a:p>
            <a:pPr>
              <a:lnSpc>
                <a:spcPct val="150000"/>
              </a:lnSpc>
              <a:spcBef>
                <a:spcPts val="600"/>
              </a:spcBef>
              <a:buClr>
                <a:srgbClr val="5F8D32"/>
              </a:buClr>
              <a:buSzPct val="76000"/>
              <a:buFont typeface="Courier New" panose="02070309020205020404" pitchFamily="49" charset="0"/>
              <a:buChar char="o"/>
              <a:defRPr/>
            </a:pPr>
            <a:r>
              <a:rPr lang="en-US" sz="1900" dirty="0">
                <a:solidFill>
                  <a:srgbClr val="293841"/>
                </a:solidFill>
              </a:rPr>
              <a:t>276 Bed Construction Camp (Option to own) in the Town</a:t>
            </a:r>
          </a:p>
          <a:p>
            <a:pPr>
              <a:lnSpc>
                <a:spcPct val="150000"/>
              </a:lnSpc>
              <a:spcBef>
                <a:spcPts val="600"/>
              </a:spcBef>
              <a:buClr>
                <a:srgbClr val="5F8D32"/>
              </a:buClr>
              <a:buSzPct val="76000"/>
              <a:buFont typeface="Courier New" panose="02070309020205020404" pitchFamily="49" charset="0"/>
              <a:buChar char="o"/>
              <a:defRPr/>
            </a:pPr>
            <a:r>
              <a:rPr lang="en-US" sz="1900" dirty="0">
                <a:solidFill>
                  <a:srgbClr val="293841"/>
                </a:solidFill>
              </a:rPr>
              <a:t>Numerous towns, Indigenous communities </a:t>
            </a:r>
            <a:r>
              <a:rPr lang="en-US" sz="1900" b="1" dirty="0">
                <a:solidFill>
                  <a:srgbClr val="293841"/>
                </a:solidFill>
              </a:rPr>
              <a:t>nearby</a:t>
            </a:r>
            <a:r>
              <a:rPr lang="en-US" sz="1900" dirty="0">
                <a:solidFill>
                  <a:srgbClr val="293841"/>
                </a:solidFill>
              </a:rPr>
              <a:t> available for the </a:t>
            </a:r>
            <a:r>
              <a:rPr lang="en-US" sz="1900" b="1" dirty="0">
                <a:solidFill>
                  <a:srgbClr val="293841"/>
                </a:solidFill>
              </a:rPr>
              <a:t>core</a:t>
            </a:r>
            <a:r>
              <a:rPr lang="en-US" sz="1900" dirty="0">
                <a:solidFill>
                  <a:srgbClr val="293841"/>
                </a:solidFill>
              </a:rPr>
              <a:t> workforce</a:t>
            </a:r>
          </a:p>
          <a:p>
            <a:pPr>
              <a:lnSpc>
                <a:spcPct val="150000"/>
              </a:lnSpc>
              <a:spcBef>
                <a:spcPts val="600"/>
              </a:spcBef>
              <a:buClr>
                <a:srgbClr val="5F8D32"/>
              </a:buClr>
              <a:buSzPct val="76000"/>
              <a:buFont typeface="Courier New" panose="02070309020205020404" pitchFamily="49" charset="0"/>
              <a:buChar char="o"/>
              <a:defRPr/>
            </a:pPr>
            <a:r>
              <a:rPr lang="en-US" sz="1900" dirty="0">
                <a:solidFill>
                  <a:srgbClr val="293841"/>
                </a:solidFill>
              </a:rPr>
              <a:t>Commercial airport next to the Marathon Deposit</a:t>
            </a:r>
          </a:p>
          <a:p>
            <a:pPr>
              <a:lnSpc>
                <a:spcPct val="150000"/>
              </a:lnSpc>
              <a:spcBef>
                <a:spcPts val="600"/>
              </a:spcBef>
              <a:buClr>
                <a:srgbClr val="5F8D32"/>
              </a:buClr>
              <a:buSzPct val="76000"/>
              <a:buFont typeface="Courier New" panose="02070309020205020404" pitchFamily="49" charset="0"/>
              <a:buChar char="o"/>
              <a:defRPr/>
            </a:pPr>
            <a:r>
              <a:rPr lang="en-US" sz="1900" dirty="0">
                <a:solidFill>
                  <a:srgbClr val="293841"/>
                </a:solidFill>
              </a:rPr>
              <a:t>Access to the Port of Marathon, which </a:t>
            </a:r>
            <a:r>
              <a:rPr lang="en-US" sz="1900">
                <a:solidFill>
                  <a:srgbClr val="293841"/>
                </a:solidFill>
              </a:rPr>
              <a:t>recently received    </a:t>
            </a:r>
            <a:r>
              <a:rPr lang="en-US" sz="1900" dirty="0">
                <a:solidFill>
                  <a:srgbClr val="293841"/>
                </a:solidFill>
              </a:rPr>
              <a:t>$2 million from the province to revitalize the port </a:t>
            </a:r>
          </a:p>
        </p:txBody>
      </p:sp>
      <p:sp>
        <p:nvSpPr>
          <p:cNvPr id="10" name="Title 4">
            <a:extLst>
              <a:ext uri="{FF2B5EF4-FFF2-40B4-BE49-F238E27FC236}">
                <a16:creationId xmlns:a16="http://schemas.microsoft.com/office/drawing/2014/main" id="{B981257D-1F4D-0270-33E4-C2B223C6C53E}"/>
              </a:ext>
            </a:extLst>
          </p:cNvPr>
          <p:cNvSpPr>
            <a:spLocks noGrp="1"/>
          </p:cNvSpPr>
          <p:nvPr>
            <p:ph type="title"/>
          </p:nvPr>
        </p:nvSpPr>
        <p:spPr>
          <a:xfrm>
            <a:off x="217972" y="136523"/>
            <a:ext cx="10515600" cy="669851"/>
          </a:xfrm>
        </p:spPr>
        <p:txBody>
          <a:bodyPr>
            <a:normAutofit/>
          </a:bodyPr>
          <a:lstStyle/>
          <a:p>
            <a:r>
              <a:rPr lang="en-CA" sz="2800" b="1" dirty="0">
                <a:latin typeface="+mj-lt"/>
              </a:rPr>
              <a:t>Excellent location </a:t>
            </a:r>
            <a:r>
              <a:rPr lang="en-CA" sz="2800" dirty="0">
                <a:latin typeface="+mj-lt"/>
              </a:rPr>
              <a:t>and jurisdiction</a:t>
            </a:r>
            <a:endParaRPr lang="en-US" sz="2800" dirty="0">
              <a:latin typeface="+mj-lt"/>
            </a:endParaRPr>
          </a:p>
        </p:txBody>
      </p:sp>
      <p:sp>
        <p:nvSpPr>
          <p:cNvPr id="5" name="Slide Number Placeholder 2">
            <a:extLst>
              <a:ext uri="{FF2B5EF4-FFF2-40B4-BE49-F238E27FC236}">
                <a16:creationId xmlns:a16="http://schemas.microsoft.com/office/drawing/2014/main" id="{6A9D7991-CE3B-AB9A-B2BD-2791196CA279}"/>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7</a:t>
            </a:fld>
            <a:endParaRPr lang="en-US" b="1" dirty="0">
              <a:solidFill>
                <a:srgbClr val="293841"/>
              </a:solidFill>
            </a:endParaRPr>
          </a:p>
        </p:txBody>
      </p:sp>
      <p:pic>
        <p:nvPicPr>
          <p:cNvPr id="7" name="Picture 6">
            <a:extLst>
              <a:ext uri="{FF2B5EF4-FFF2-40B4-BE49-F238E27FC236}">
                <a16:creationId xmlns:a16="http://schemas.microsoft.com/office/drawing/2014/main" id="{69B28DB6-E08B-34B1-5EC4-8990B8998D02}"/>
              </a:ext>
            </a:extLst>
          </p:cNvPr>
          <p:cNvPicPr>
            <a:picLocks noChangeAspect="1"/>
          </p:cNvPicPr>
          <p:nvPr/>
        </p:nvPicPr>
        <p:blipFill>
          <a:blip r:embed="rId3"/>
          <a:stretch>
            <a:fillRect/>
          </a:stretch>
        </p:blipFill>
        <p:spPr>
          <a:xfrm>
            <a:off x="7025663" y="806374"/>
            <a:ext cx="4870406" cy="5493125"/>
          </a:xfrm>
          <a:prstGeom prst="rect">
            <a:avLst/>
          </a:prstGeom>
        </p:spPr>
      </p:pic>
      <p:sp>
        <p:nvSpPr>
          <p:cNvPr id="6" name="Oval 5">
            <a:extLst>
              <a:ext uri="{FF2B5EF4-FFF2-40B4-BE49-F238E27FC236}">
                <a16:creationId xmlns:a16="http://schemas.microsoft.com/office/drawing/2014/main" id="{3BC6442A-76CC-D2E9-E443-6E6EDC233E8A}"/>
              </a:ext>
            </a:extLst>
          </p:cNvPr>
          <p:cNvSpPr/>
          <p:nvPr/>
        </p:nvSpPr>
        <p:spPr>
          <a:xfrm>
            <a:off x="10392758" y="3281400"/>
            <a:ext cx="887506" cy="663388"/>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987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3AE1B-E082-9AFB-2159-BC02D844C09B}"/>
              </a:ext>
            </a:extLst>
          </p:cNvPr>
          <p:cNvSpPr>
            <a:spLocks noGrp="1"/>
          </p:cNvSpPr>
          <p:nvPr>
            <p:ph type="title"/>
          </p:nvPr>
        </p:nvSpPr>
        <p:spPr>
          <a:xfrm>
            <a:off x="310456" y="136519"/>
            <a:ext cx="10515600" cy="720490"/>
          </a:xfrm>
        </p:spPr>
        <p:txBody>
          <a:bodyPr>
            <a:normAutofit/>
          </a:bodyPr>
          <a:lstStyle/>
          <a:p>
            <a:r>
              <a:rPr lang="en-CA" sz="2800" b="1" dirty="0">
                <a:latin typeface="+mj-lt"/>
              </a:rPr>
              <a:t>Global copper </a:t>
            </a:r>
            <a:r>
              <a:rPr lang="en-CA" sz="2800" dirty="0">
                <a:latin typeface="+mj-lt"/>
              </a:rPr>
              <a:t>demand by sector</a:t>
            </a:r>
          </a:p>
        </p:txBody>
      </p:sp>
      <p:sp>
        <p:nvSpPr>
          <p:cNvPr id="4" name="Slide Number Placeholder 2">
            <a:extLst>
              <a:ext uri="{FF2B5EF4-FFF2-40B4-BE49-F238E27FC236}">
                <a16:creationId xmlns:a16="http://schemas.microsoft.com/office/drawing/2014/main" id="{0FC72BBB-8752-6DF3-2C0F-C761CD003142}"/>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8</a:t>
            </a:fld>
            <a:endParaRPr lang="en-US" b="1" dirty="0">
              <a:solidFill>
                <a:srgbClr val="293841"/>
              </a:solidFill>
            </a:endParaRPr>
          </a:p>
        </p:txBody>
      </p:sp>
      <p:pic>
        <p:nvPicPr>
          <p:cNvPr id="8" name="Picture 7">
            <a:extLst>
              <a:ext uri="{FF2B5EF4-FFF2-40B4-BE49-F238E27FC236}">
                <a16:creationId xmlns:a16="http://schemas.microsoft.com/office/drawing/2014/main" id="{97983949-E176-B42C-E46D-816D3BAD8189}"/>
              </a:ext>
            </a:extLst>
          </p:cNvPr>
          <p:cNvPicPr>
            <a:picLocks noChangeAspect="1"/>
          </p:cNvPicPr>
          <p:nvPr/>
        </p:nvPicPr>
        <p:blipFill>
          <a:blip r:embed="rId2"/>
          <a:srcRect t="7646"/>
          <a:stretch>
            <a:fillRect/>
          </a:stretch>
        </p:blipFill>
        <p:spPr>
          <a:xfrm>
            <a:off x="295930" y="1036584"/>
            <a:ext cx="10688901" cy="5821416"/>
          </a:xfrm>
          <a:prstGeom prst="rect">
            <a:avLst/>
          </a:prstGeom>
        </p:spPr>
      </p:pic>
    </p:spTree>
    <p:extLst>
      <p:ext uri="{BB962C8B-B14F-4D97-AF65-F5344CB8AC3E}">
        <p14:creationId xmlns:p14="http://schemas.microsoft.com/office/powerpoint/2010/main" val="2546982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5233-5569-58F3-9B52-84DF041D471D}"/>
              </a:ext>
            </a:extLst>
          </p:cNvPr>
          <p:cNvSpPr>
            <a:spLocks noGrp="1"/>
          </p:cNvSpPr>
          <p:nvPr>
            <p:ph type="title"/>
          </p:nvPr>
        </p:nvSpPr>
        <p:spPr>
          <a:xfrm>
            <a:off x="265633" y="107240"/>
            <a:ext cx="10515600" cy="833718"/>
          </a:xfrm>
        </p:spPr>
        <p:txBody>
          <a:bodyPr>
            <a:normAutofit/>
          </a:bodyPr>
          <a:lstStyle/>
          <a:p>
            <a:r>
              <a:rPr lang="en-US" sz="2800" b="1">
                <a:latin typeface="+mj-lt"/>
              </a:rPr>
              <a:t>Copper demand growing </a:t>
            </a:r>
            <a:r>
              <a:rPr lang="en-US" sz="2800">
                <a:latin typeface="+mj-lt"/>
              </a:rPr>
              <a:t>at 3.5% per year </a:t>
            </a:r>
            <a:endParaRPr lang="en-CA" sz="2800" dirty="0">
              <a:latin typeface="+mj-lt"/>
            </a:endParaRPr>
          </a:p>
        </p:txBody>
      </p:sp>
      <p:sp>
        <p:nvSpPr>
          <p:cNvPr id="4" name="Slide Number Placeholder 2">
            <a:extLst>
              <a:ext uri="{FF2B5EF4-FFF2-40B4-BE49-F238E27FC236}">
                <a16:creationId xmlns:a16="http://schemas.microsoft.com/office/drawing/2014/main" id="{AD075C79-F8E3-3CE4-7697-5B3E9BCF5B93}"/>
              </a:ext>
            </a:extLst>
          </p:cNvPr>
          <p:cNvSpPr>
            <a:spLocks noGrp="1"/>
          </p:cNvSpPr>
          <p:nvPr>
            <p:ph type="sldNum" sz="quarter" idx="12"/>
          </p:nvPr>
        </p:nvSpPr>
        <p:spPr>
          <a:xfrm>
            <a:off x="9152869" y="6356356"/>
            <a:ext cx="2743200" cy="365125"/>
          </a:xfrm>
        </p:spPr>
        <p:txBody>
          <a:bodyPr/>
          <a:lstStyle/>
          <a:p>
            <a:fld id="{48F63A3B-78C7-47BE-AE5E-E10140E04643}" type="slidenum">
              <a:rPr lang="en-US" b="1" smtClean="0">
                <a:solidFill>
                  <a:srgbClr val="293841"/>
                </a:solidFill>
              </a:rPr>
              <a:t>9</a:t>
            </a:fld>
            <a:endParaRPr lang="en-US" b="1" dirty="0">
              <a:solidFill>
                <a:srgbClr val="293841"/>
              </a:solidFill>
            </a:endParaRPr>
          </a:p>
        </p:txBody>
      </p:sp>
      <p:pic>
        <p:nvPicPr>
          <p:cNvPr id="7" name="Picture 6">
            <a:extLst>
              <a:ext uri="{FF2B5EF4-FFF2-40B4-BE49-F238E27FC236}">
                <a16:creationId xmlns:a16="http://schemas.microsoft.com/office/drawing/2014/main" id="{510C4BD1-8C8A-3D9A-07EB-0EE02A77AD13}"/>
              </a:ext>
            </a:extLst>
          </p:cNvPr>
          <p:cNvPicPr>
            <a:picLocks noChangeAspect="1"/>
          </p:cNvPicPr>
          <p:nvPr/>
        </p:nvPicPr>
        <p:blipFill>
          <a:blip r:embed="rId2"/>
          <a:stretch>
            <a:fillRect/>
          </a:stretch>
        </p:blipFill>
        <p:spPr>
          <a:xfrm>
            <a:off x="265633" y="703565"/>
            <a:ext cx="10372070" cy="6154435"/>
          </a:xfrm>
          <a:prstGeom prst="rect">
            <a:avLst/>
          </a:prstGeom>
        </p:spPr>
      </p:pic>
    </p:spTree>
    <p:extLst>
      <p:ext uri="{BB962C8B-B14F-4D97-AF65-F5344CB8AC3E}">
        <p14:creationId xmlns:p14="http://schemas.microsoft.com/office/powerpoint/2010/main" val="143923657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7887313BEFE342836D55E0211B8C3E" ma:contentTypeVersion="16" ma:contentTypeDescription="Create a new document." ma:contentTypeScope="" ma:versionID="a28ee93f050f9226a3f84e6bf05b6281">
  <xsd:schema xmlns:xsd="http://www.w3.org/2001/XMLSchema" xmlns:xs="http://www.w3.org/2001/XMLSchema" xmlns:p="http://schemas.microsoft.com/office/2006/metadata/properties" xmlns:ns2="fc3b59e8-1f0c-4648-98fa-2d80df0921df" xmlns:ns3="73f31542-d106-42e9-a91f-3a2377f7d340" xmlns:ns4="4b2dd8bd-92f9-4a7a-9e65-59df48635d96" targetNamespace="http://schemas.microsoft.com/office/2006/metadata/properties" ma:root="true" ma:fieldsID="328813fdd8c7f19d4d13eea5c412a656" ns2:_="" ns3:_="" ns4:_="">
    <xsd:import namespace="fc3b59e8-1f0c-4648-98fa-2d80df0921df"/>
    <xsd:import namespace="73f31542-d106-42e9-a91f-3a2377f7d340"/>
    <xsd:import namespace="4b2dd8bd-92f9-4a7a-9e65-59df48635d9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LengthInSeconds" minOccurs="0"/>
                <xsd:element ref="ns3:MediaServiceObjectDetectorVersions"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3b59e8-1f0c-4648-98fa-2d80df0921d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f31542-d106-42e9-a91f-3a2377f7d34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45a6f44-baf6-47b0-b949-ce643dff5631"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2dd8bd-92f9-4a7a-9e65-59df48635d9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15f21ec-ae73-4421-a5e1-0ea54cb37b77}" ma:internalName="TaxCatchAll" ma:showField="CatchAllData" ma:web="4b2dd8bd-92f9-4a7a-9e65-59df48635d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3f31542-d106-42e9-a91f-3a2377f7d340">
      <Terms xmlns="http://schemas.microsoft.com/office/infopath/2007/PartnerControls"/>
    </lcf76f155ced4ddcb4097134ff3c332f>
    <TaxCatchAll xmlns="4b2dd8bd-92f9-4a7a-9e65-59df48635d9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179C30-E75D-4EB7-ACB6-AE1B7A79AE49}">
  <ds:schemaRefs>
    <ds:schemaRef ds:uri="4b2dd8bd-92f9-4a7a-9e65-59df48635d96"/>
    <ds:schemaRef ds:uri="73f31542-d106-42e9-a91f-3a2377f7d340"/>
    <ds:schemaRef ds:uri="fc3b59e8-1f0c-4648-98fa-2d80df0921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D8C547C-C7CD-45F1-83EE-00BFD29B98F6}">
  <ds:schemaRefs>
    <ds:schemaRef ds:uri="http://purl.org/dc/terms/"/>
    <ds:schemaRef ds:uri="fc3b59e8-1f0c-4648-98fa-2d80df0921df"/>
    <ds:schemaRef ds:uri="http://schemas.microsoft.com/office/2006/metadata/properties"/>
    <ds:schemaRef ds:uri="http://www.w3.org/XML/1998/namespac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4b2dd8bd-92f9-4a7a-9e65-59df48635d96"/>
    <ds:schemaRef ds:uri="73f31542-d106-42e9-a91f-3a2377f7d340"/>
    <ds:schemaRef ds:uri="http://purl.org/dc/dcmitype/"/>
  </ds:schemaRefs>
</ds:datastoreItem>
</file>

<file path=customXml/itemProps3.xml><?xml version="1.0" encoding="utf-8"?>
<ds:datastoreItem xmlns:ds="http://schemas.openxmlformats.org/officeDocument/2006/customXml" ds:itemID="{080C58F4-1186-44B0-BE84-45FA370745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80759</TotalTime>
  <Words>6061</Words>
  <Application>Microsoft Office PowerPoint</Application>
  <PresentationFormat>Widescreen</PresentationFormat>
  <Paragraphs>1199</Paragraphs>
  <Slides>34</Slides>
  <Notes>7</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34</vt:i4>
      </vt:variant>
    </vt:vector>
  </HeadingPairs>
  <TitlesOfParts>
    <vt:vector size="51" baseType="lpstr">
      <vt:lpstr>Yu Mincho</vt:lpstr>
      <vt:lpstr>Aptos</vt:lpstr>
      <vt:lpstr>Aptos Narrow</vt:lpstr>
      <vt:lpstr>Arial</vt:lpstr>
      <vt:lpstr>Arial Black</vt:lpstr>
      <vt:lpstr>Arial Narrow</vt:lpstr>
      <vt:lpstr>Arial Narrow Regular</vt:lpstr>
      <vt:lpstr>Calibri</vt:lpstr>
      <vt:lpstr>Courier New</vt:lpstr>
      <vt:lpstr>High Tower Text</vt:lpstr>
      <vt:lpstr>Nirmala UI</vt:lpstr>
      <vt:lpstr>Times New Roman</vt:lpstr>
      <vt:lpstr>Times New Roman Bold</vt:lpstr>
      <vt:lpstr>Wingdings</vt:lpstr>
      <vt:lpstr>1_Office Theme</vt:lpstr>
      <vt:lpstr>6_Office Theme</vt:lpstr>
      <vt:lpstr>8_Office Theme</vt:lpstr>
      <vt:lpstr>PowerPoint Presentation</vt:lpstr>
      <vt:lpstr>Forward-looking statement</vt:lpstr>
      <vt:lpstr>Value Proposition: Why Generation Mining</vt:lpstr>
      <vt:lpstr>Polymetallic Resources and Reserves</vt:lpstr>
      <vt:lpstr>Revenue percentage by metal</vt:lpstr>
      <vt:lpstr>Active mines in northwestern Ontario</vt:lpstr>
      <vt:lpstr>Excellent location and jurisdiction</vt:lpstr>
      <vt:lpstr>Global copper demand by sector</vt:lpstr>
      <vt:lpstr>Copper demand growing at 3.5% per year </vt:lpstr>
      <vt:lpstr>Global Copper Discoveries Since 1990-2024 </vt:lpstr>
      <vt:lpstr>why Palladium is important for the future</vt:lpstr>
      <vt:lpstr>PowerPoint Presentation</vt:lpstr>
      <vt:lpstr>Revenue &amp; EBITDA -- Feasibility &amp; Spot Metal Prices</vt:lpstr>
      <vt:lpstr>Advancing the Marathon  Project towards production</vt:lpstr>
      <vt:lpstr>Sources of funding</vt:lpstr>
      <vt:lpstr>PowerPoint Presentation</vt:lpstr>
      <vt:lpstr>PowerPoint Presentation</vt:lpstr>
      <vt:lpstr>GENM Value proposition Generation Mining | Foran mining </vt:lpstr>
      <vt:lpstr>Management team</vt:lpstr>
      <vt:lpstr>BOARD OF DIRECTORS / Technical Advisors</vt:lpstr>
      <vt:lpstr>Corporate structure</vt:lpstr>
      <vt:lpstr>Why you should invest in generation mining</vt:lpstr>
      <vt:lpstr>PowerPoint Presentation</vt:lpstr>
      <vt:lpstr>Appendix</vt:lpstr>
      <vt:lpstr>Mineral RESOURCES AND RESERVES</vt:lpstr>
      <vt:lpstr>Mineral RESOURCES by Deposit</vt:lpstr>
      <vt:lpstr>Mineral RESOURCES AND RESERVES notes</vt:lpstr>
      <vt:lpstr>PowerPoint Presentation</vt:lpstr>
      <vt:lpstr>Metal Sensitivities</vt:lpstr>
      <vt:lpstr>Marathon critical minerals Mine Plan</vt:lpstr>
      <vt:lpstr>Capex and Opex</vt:lpstr>
      <vt:lpstr>Project footprint and Mine plan</vt:lpstr>
      <vt:lpstr>Processing and Metallurgy</vt:lpstr>
      <vt:lpstr>Processing Flow Diagram</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Joshua Nelson;Elina Chow</dc:creator>
  <cp:keywords/>
  <dc:description/>
  <cp:lastModifiedBy>Christopher Haldane</cp:lastModifiedBy>
  <cp:revision>67</cp:revision>
  <cp:lastPrinted>2026-06-03T13:38:34Z</cp:lastPrinted>
  <dcterms:created xsi:type="dcterms:W3CDTF">2016-06-16T08:22:51Z</dcterms:created>
  <dcterms:modified xsi:type="dcterms:W3CDTF">2026-06-16T14:51:56Z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0x010100C87887313BEFE342836D55E0211B8C3E</vt:lpwstr>
  </property>
</Properties>
</file>