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tags/tag9.xml" ContentType="application/vnd.openxmlformats-officedocument.presentationml.tags+xml"/>
  <Override PartName="/ppt/notesSlides/notesSlide12.xml" ContentType="application/vnd.openxmlformats-officedocument.presentationml.notesSlid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869" r:id="rId2"/>
    <p:sldId id="365" r:id="rId3"/>
    <p:sldId id="904" r:id="rId4"/>
    <p:sldId id="899" r:id="rId5"/>
    <p:sldId id="888" r:id="rId6"/>
    <p:sldId id="850" r:id="rId7"/>
    <p:sldId id="870" r:id="rId8"/>
    <p:sldId id="841" r:id="rId9"/>
    <p:sldId id="891" r:id="rId10"/>
    <p:sldId id="892" r:id="rId11"/>
    <p:sldId id="901" r:id="rId12"/>
    <p:sldId id="897" r:id="rId13"/>
    <p:sldId id="903" r:id="rId14"/>
    <p:sldId id="900" r:id="rId15"/>
    <p:sldId id="902" r:id="rId16"/>
    <p:sldId id="887" r:id="rId17"/>
    <p:sldId id="739" r:id="rId18"/>
    <p:sldId id="885" r:id="rId19"/>
    <p:sldId id="706" r:id="rId20"/>
    <p:sldId id="711" r:id="rId21"/>
    <p:sldId id="871" r:id="rId22"/>
    <p:sldId id="879" r:id="rId23"/>
    <p:sldId id="880" r:id="rId24"/>
    <p:sldId id="844" r:id="rId25"/>
    <p:sldId id="875" r:id="rId26"/>
    <p:sldId id="889" r:id="rId27"/>
    <p:sldId id="531" r:id="rId28"/>
    <p:sldId id="53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B46"/>
    <a:srgbClr val="11242E"/>
    <a:srgbClr val="6EBE49"/>
    <a:srgbClr val="FFFFFF"/>
    <a:srgbClr val="EBEBEB"/>
    <a:srgbClr val="EAEBED"/>
    <a:srgbClr val="EAEBEB"/>
    <a:srgbClr val="9BA7B3"/>
    <a:srgbClr val="D26637"/>
    <a:srgbClr val="0F9D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36" autoAdjust="0"/>
  </p:normalViewPr>
  <p:slideViewPr>
    <p:cSldViewPr snapToGrid="0" showGuides="1">
      <p:cViewPr varScale="1">
        <p:scale>
          <a:sx n="97" d="100"/>
          <a:sy n="97" d="100"/>
        </p:scale>
        <p:origin x="68" y="16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o\Downloads\SVL.AX%20(20250321000000000%20_%2020200120000000000)(2).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Silver%20Mines\Charts.xlsx" TargetMode="External"/><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220497020331344E-2"/>
          <c:y val="5.086705202312139E-2"/>
          <c:w val="0.84089837099813125"/>
          <c:h val="0.76502842566853868"/>
        </c:manualLayout>
      </c:layout>
      <c:lineChart>
        <c:grouping val="standard"/>
        <c:varyColors val="0"/>
        <c:ser>
          <c:idx val="0"/>
          <c:order val="0"/>
          <c:tx>
            <c:strRef>
              <c:f>'SVL.AX (20250321000000000 _ 202'!$B$1</c:f>
              <c:strCache>
                <c:ptCount val="1"/>
                <c:pt idx="0">
                  <c:v>SVL</c:v>
                </c:pt>
              </c:strCache>
            </c:strRef>
          </c:tx>
          <c:spPr>
            <a:ln w="28575" cap="rnd">
              <a:solidFill>
                <a:schemeClr val="accent5"/>
              </a:solidFill>
              <a:round/>
            </a:ln>
            <a:effectLst/>
          </c:spPr>
          <c:marker>
            <c:symbol val="none"/>
          </c:marker>
          <c:cat>
            <c:numRef>
              <c:f>'SVL.AX (20250321000000000 _ 202'!$A$2:$A$273</c:f>
              <c:numCache>
                <c:formatCode>[$-809]dd\ mmmm\ yyyy;@</c:formatCode>
                <c:ptCount val="272"/>
                <c:pt idx="0">
                  <c:v>43849</c:v>
                </c:pt>
                <c:pt idx="1">
                  <c:v>43856</c:v>
                </c:pt>
                <c:pt idx="2">
                  <c:v>43863</c:v>
                </c:pt>
                <c:pt idx="3">
                  <c:v>43870</c:v>
                </c:pt>
                <c:pt idx="4">
                  <c:v>43877</c:v>
                </c:pt>
                <c:pt idx="5">
                  <c:v>43884</c:v>
                </c:pt>
                <c:pt idx="6">
                  <c:v>43891</c:v>
                </c:pt>
                <c:pt idx="7">
                  <c:v>43898</c:v>
                </c:pt>
                <c:pt idx="8">
                  <c:v>43905</c:v>
                </c:pt>
                <c:pt idx="9">
                  <c:v>43912</c:v>
                </c:pt>
                <c:pt idx="10">
                  <c:v>43919</c:v>
                </c:pt>
                <c:pt idx="11">
                  <c:v>43926</c:v>
                </c:pt>
                <c:pt idx="12">
                  <c:v>43933</c:v>
                </c:pt>
                <c:pt idx="13">
                  <c:v>43940</c:v>
                </c:pt>
                <c:pt idx="14">
                  <c:v>43947</c:v>
                </c:pt>
                <c:pt idx="15">
                  <c:v>43954</c:v>
                </c:pt>
                <c:pt idx="16">
                  <c:v>43961</c:v>
                </c:pt>
                <c:pt idx="17">
                  <c:v>43968</c:v>
                </c:pt>
                <c:pt idx="18">
                  <c:v>43975</c:v>
                </c:pt>
                <c:pt idx="19">
                  <c:v>43982</c:v>
                </c:pt>
                <c:pt idx="20">
                  <c:v>43989</c:v>
                </c:pt>
                <c:pt idx="21">
                  <c:v>43996</c:v>
                </c:pt>
                <c:pt idx="22">
                  <c:v>44003</c:v>
                </c:pt>
                <c:pt idx="23">
                  <c:v>44010</c:v>
                </c:pt>
                <c:pt idx="24">
                  <c:v>44017</c:v>
                </c:pt>
                <c:pt idx="25">
                  <c:v>44024</c:v>
                </c:pt>
                <c:pt idx="26">
                  <c:v>44031</c:v>
                </c:pt>
                <c:pt idx="27">
                  <c:v>44038</c:v>
                </c:pt>
                <c:pt idx="28">
                  <c:v>44045</c:v>
                </c:pt>
                <c:pt idx="29">
                  <c:v>44052</c:v>
                </c:pt>
                <c:pt idx="30">
                  <c:v>44059</c:v>
                </c:pt>
                <c:pt idx="31">
                  <c:v>44066</c:v>
                </c:pt>
                <c:pt idx="32">
                  <c:v>44073</c:v>
                </c:pt>
                <c:pt idx="33">
                  <c:v>44080</c:v>
                </c:pt>
                <c:pt idx="34">
                  <c:v>44087</c:v>
                </c:pt>
                <c:pt idx="35">
                  <c:v>44094</c:v>
                </c:pt>
                <c:pt idx="36">
                  <c:v>44101</c:v>
                </c:pt>
                <c:pt idx="37">
                  <c:v>44108</c:v>
                </c:pt>
                <c:pt idx="38">
                  <c:v>44115</c:v>
                </c:pt>
                <c:pt idx="39">
                  <c:v>44122</c:v>
                </c:pt>
                <c:pt idx="40">
                  <c:v>44129</c:v>
                </c:pt>
                <c:pt idx="41">
                  <c:v>44136</c:v>
                </c:pt>
                <c:pt idx="42">
                  <c:v>44143</c:v>
                </c:pt>
                <c:pt idx="43">
                  <c:v>44150</c:v>
                </c:pt>
                <c:pt idx="44">
                  <c:v>44157</c:v>
                </c:pt>
                <c:pt idx="45">
                  <c:v>44164</c:v>
                </c:pt>
                <c:pt idx="46">
                  <c:v>44171</c:v>
                </c:pt>
                <c:pt idx="47">
                  <c:v>44178</c:v>
                </c:pt>
                <c:pt idx="48">
                  <c:v>44185</c:v>
                </c:pt>
                <c:pt idx="49">
                  <c:v>44192</c:v>
                </c:pt>
                <c:pt idx="50">
                  <c:v>44199</c:v>
                </c:pt>
                <c:pt idx="51">
                  <c:v>44206</c:v>
                </c:pt>
                <c:pt idx="52">
                  <c:v>44213</c:v>
                </c:pt>
                <c:pt idx="53">
                  <c:v>44220</c:v>
                </c:pt>
                <c:pt idx="54">
                  <c:v>44227</c:v>
                </c:pt>
                <c:pt idx="55">
                  <c:v>44234</c:v>
                </c:pt>
                <c:pt idx="56">
                  <c:v>44241</c:v>
                </c:pt>
                <c:pt idx="57">
                  <c:v>44248</c:v>
                </c:pt>
                <c:pt idx="58">
                  <c:v>44255</c:v>
                </c:pt>
                <c:pt idx="59">
                  <c:v>44262</c:v>
                </c:pt>
                <c:pt idx="60">
                  <c:v>44269</c:v>
                </c:pt>
                <c:pt idx="61">
                  <c:v>44276</c:v>
                </c:pt>
                <c:pt idx="62">
                  <c:v>44283</c:v>
                </c:pt>
                <c:pt idx="63">
                  <c:v>44290</c:v>
                </c:pt>
                <c:pt idx="64">
                  <c:v>44297</c:v>
                </c:pt>
                <c:pt idx="65">
                  <c:v>44304</c:v>
                </c:pt>
                <c:pt idx="66">
                  <c:v>44311</c:v>
                </c:pt>
                <c:pt idx="67">
                  <c:v>44318</c:v>
                </c:pt>
                <c:pt idx="68">
                  <c:v>44325</c:v>
                </c:pt>
                <c:pt idx="69">
                  <c:v>44332</c:v>
                </c:pt>
                <c:pt idx="70">
                  <c:v>44339</c:v>
                </c:pt>
                <c:pt idx="71">
                  <c:v>44346</c:v>
                </c:pt>
                <c:pt idx="72">
                  <c:v>44353</c:v>
                </c:pt>
                <c:pt idx="73">
                  <c:v>44360</c:v>
                </c:pt>
                <c:pt idx="74">
                  <c:v>44367</c:v>
                </c:pt>
                <c:pt idx="75">
                  <c:v>44374</c:v>
                </c:pt>
                <c:pt idx="76">
                  <c:v>44381</c:v>
                </c:pt>
                <c:pt idx="77">
                  <c:v>44388</c:v>
                </c:pt>
                <c:pt idx="78">
                  <c:v>44395</c:v>
                </c:pt>
                <c:pt idx="79">
                  <c:v>44402</c:v>
                </c:pt>
                <c:pt idx="80">
                  <c:v>44409</c:v>
                </c:pt>
                <c:pt idx="81">
                  <c:v>44416</c:v>
                </c:pt>
                <c:pt idx="82">
                  <c:v>44423</c:v>
                </c:pt>
                <c:pt idx="83">
                  <c:v>44430</c:v>
                </c:pt>
                <c:pt idx="84">
                  <c:v>44437</c:v>
                </c:pt>
                <c:pt idx="85">
                  <c:v>44444</c:v>
                </c:pt>
                <c:pt idx="86">
                  <c:v>44451</c:v>
                </c:pt>
                <c:pt idx="87">
                  <c:v>44458</c:v>
                </c:pt>
                <c:pt idx="88">
                  <c:v>44465</c:v>
                </c:pt>
                <c:pt idx="89">
                  <c:v>44472</c:v>
                </c:pt>
                <c:pt idx="90">
                  <c:v>44479</c:v>
                </c:pt>
                <c:pt idx="91">
                  <c:v>44486</c:v>
                </c:pt>
                <c:pt idx="92">
                  <c:v>44493</c:v>
                </c:pt>
                <c:pt idx="93">
                  <c:v>44500</c:v>
                </c:pt>
                <c:pt idx="94">
                  <c:v>44507</c:v>
                </c:pt>
                <c:pt idx="95">
                  <c:v>44514</c:v>
                </c:pt>
                <c:pt idx="96">
                  <c:v>44521</c:v>
                </c:pt>
                <c:pt idx="97">
                  <c:v>44528</c:v>
                </c:pt>
                <c:pt idx="98">
                  <c:v>44535</c:v>
                </c:pt>
                <c:pt idx="99">
                  <c:v>44542</c:v>
                </c:pt>
                <c:pt idx="100">
                  <c:v>44549</c:v>
                </c:pt>
                <c:pt idx="101">
                  <c:v>44556</c:v>
                </c:pt>
                <c:pt idx="102">
                  <c:v>44563</c:v>
                </c:pt>
                <c:pt idx="103">
                  <c:v>44570</c:v>
                </c:pt>
                <c:pt idx="104">
                  <c:v>44577</c:v>
                </c:pt>
                <c:pt idx="105">
                  <c:v>44584</c:v>
                </c:pt>
                <c:pt idx="106">
                  <c:v>44591</c:v>
                </c:pt>
                <c:pt idx="107">
                  <c:v>44598</c:v>
                </c:pt>
                <c:pt idx="108">
                  <c:v>44605</c:v>
                </c:pt>
                <c:pt idx="109">
                  <c:v>44612</c:v>
                </c:pt>
                <c:pt idx="110">
                  <c:v>44619</c:v>
                </c:pt>
                <c:pt idx="111">
                  <c:v>44626</c:v>
                </c:pt>
                <c:pt idx="112">
                  <c:v>44633</c:v>
                </c:pt>
                <c:pt idx="113">
                  <c:v>44640</c:v>
                </c:pt>
                <c:pt idx="114">
                  <c:v>44647</c:v>
                </c:pt>
                <c:pt idx="115">
                  <c:v>44654</c:v>
                </c:pt>
                <c:pt idx="116">
                  <c:v>44661</c:v>
                </c:pt>
                <c:pt idx="117">
                  <c:v>44668</c:v>
                </c:pt>
                <c:pt idx="118">
                  <c:v>44675</c:v>
                </c:pt>
                <c:pt idx="119">
                  <c:v>44682</c:v>
                </c:pt>
                <c:pt idx="120">
                  <c:v>44689</c:v>
                </c:pt>
                <c:pt idx="121">
                  <c:v>44696</c:v>
                </c:pt>
                <c:pt idx="122">
                  <c:v>44703</c:v>
                </c:pt>
                <c:pt idx="123">
                  <c:v>44710</c:v>
                </c:pt>
                <c:pt idx="124">
                  <c:v>44717</c:v>
                </c:pt>
                <c:pt idx="125">
                  <c:v>44724</c:v>
                </c:pt>
                <c:pt idx="126">
                  <c:v>44731</c:v>
                </c:pt>
                <c:pt idx="127">
                  <c:v>44738</c:v>
                </c:pt>
                <c:pt idx="128">
                  <c:v>44745</c:v>
                </c:pt>
                <c:pt idx="129">
                  <c:v>44752</c:v>
                </c:pt>
                <c:pt idx="130">
                  <c:v>44759</c:v>
                </c:pt>
                <c:pt idx="131">
                  <c:v>44766</c:v>
                </c:pt>
                <c:pt idx="132">
                  <c:v>44773</c:v>
                </c:pt>
                <c:pt idx="133">
                  <c:v>44780</c:v>
                </c:pt>
                <c:pt idx="134">
                  <c:v>44787</c:v>
                </c:pt>
                <c:pt idx="135">
                  <c:v>44794</c:v>
                </c:pt>
                <c:pt idx="136">
                  <c:v>44801</c:v>
                </c:pt>
                <c:pt idx="137">
                  <c:v>44808</c:v>
                </c:pt>
                <c:pt idx="138">
                  <c:v>44815</c:v>
                </c:pt>
                <c:pt idx="139">
                  <c:v>44822</c:v>
                </c:pt>
                <c:pt idx="140">
                  <c:v>44829</c:v>
                </c:pt>
                <c:pt idx="141">
                  <c:v>44836</c:v>
                </c:pt>
                <c:pt idx="142">
                  <c:v>44843</c:v>
                </c:pt>
                <c:pt idx="143">
                  <c:v>44850</c:v>
                </c:pt>
                <c:pt idx="144">
                  <c:v>44857</c:v>
                </c:pt>
                <c:pt idx="145">
                  <c:v>44864</c:v>
                </c:pt>
                <c:pt idx="146">
                  <c:v>44871</c:v>
                </c:pt>
                <c:pt idx="147">
                  <c:v>44878</c:v>
                </c:pt>
                <c:pt idx="148">
                  <c:v>44885</c:v>
                </c:pt>
                <c:pt idx="149">
                  <c:v>44892</c:v>
                </c:pt>
                <c:pt idx="150">
                  <c:v>44899</c:v>
                </c:pt>
                <c:pt idx="151">
                  <c:v>44906</c:v>
                </c:pt>
                <c:pt idx="152">
                  <c:v>44913</c:v>
                </c:pt>
                <c:pt idx="153">
                  <c:v>44920</c:v>
                </c:pt>
                <c:pt idx="154">
                  <c:v>44927</c:v>
                </c:pt>
                <c:pt idx="155">
                  <c:v>44934</c:v>
                </c:pt>
                <c:pt idx="156">
                  <c:v>44941</c:v>
                </c:pt>
                <c:pt idx="157">
                  <c:v>44948</c:v>
                </c:pt>
                <c:pt idx="158">
                  <c:v>44955</c:v>
                </c:pt>
                <c:pt idx="159">
                  <c:v>44962</c:v>
                </c:pt>
                <c:pt idx="160">
                  <c:v>44969</c:v>
                </c:pt>
                <c:pt idx="161">
                  <c:v>44976</c:v>
                </c:pt>
                <c:pt idx="162">
                  <c:v>44983</c:v>
                </c:pt>
                <c:pt idx="163">
                  <c:v>44990</c:v>
                </c:pt>
                <c:pt idx="164">
                  <c:v>44997</c:v>
                </c:pt>
                <c:pt idx="165">
                  <c:v>45004</c:v>
                </c:pt>
                <c:pt idx="166">
                  <c:v>45011</c:v>
                </c:pt>
                <c:pt idx="167">
                  <c:v>45018</c:v>
                </c:pt>
                <c:pt idx="168">
                  <c:v>45025</c:v>
                </c:pt>
                <c:pt idx="169">
                  <c:v>45032</c:v>
                </c:pt>
                <c:pt idx="170">
                  <c:v>45039</c:v>
                </c:pt>
                <c:pt idx="171">
                  <c:v>45046</c:v>
                </c:pt>
                <c:pt idx="172">
                  <c:v>45053</c:v>
                </c:pt>
                <c:pt idx="173">
                  <c:v>45060</c:v>
                </c:pt>
                <c:pt idx="174">
                  <c:v>45067</c:v>
                </c:pt>
                <c:pt idx="175">
                  <c:v>45074</c:v>
                </c:pt>
                <c:pt idx="176">
                  <c:v>45081</c:v>
                </c:pt>
                <c:pt idx="177">
                  <c:v>45088</c:v>
                </c:pt>
                <c:pt idx="178">
                  <c:v>45095</c:v>
                </c:pt>
                <c:pt idx="179">
                  <c:v>45102</c:v>
                </c:pt>
                <c:pt idx="180">
                  <c:v>45109</c:v>
                </c:pt>
                <c:pt idx="181">
                  <c:v>45116</c:v>
                </c:pt>
                <c:pt idx="182">
                  <c:v>45123</c:v>
                </c:pt>
                <c:pt idx="183">
                  <c:v>45130</c:v>
                </c:pt>
                <c:pt idx="184">
                  <c:v>45137</c:v>
                </c:pt>
                <c:pt idx="185">
                  <c:v>45144</c:v>
                </c:pt>
                <c:pt idx="186">
                  <c:v>45151</c:v>
                </c:pt>
                <c:pt idx="187">
                  <c:v>45158</c:v>
                </c:pt>
                <c:pt idx="188">
                  <c:v>45165</c:v>
                </c:pt>
                <c:pt idx="189">
                  <c:v>45172</c:v>
                </c:pt>
                <c:pt idx="190">
                  <c:v>45179</c:v>
                </c:pt>
                <c:pt idx="191">
                  <c:v>45186</c:v>
                </c:pt>
                <c:pt idx="192">
                  <c:v>45193</c:v>
                </c:pt>
                <c:pt idx="193">
                  <c:v>45200</c:v>
                </c:pt>
                <c:pt idx="194">
                  <c:v>45207</c:v>
                </c:pt>
                <c:pt idx="195">
                  <c:v>45214</c:v>
                </c:pt>
                <c:pt idx="196">
                  <c:v>45221</c:v>
                </c:pt>
                <c:pt idx="197">
                  <c:v>45228</c:v>
                </c:pt>
                <c:pt idx="198">
                  <c:v>45235</c:v>
                </c:pt>
                <c:pt idx="199">
                  <c:v>45242</c:v>
                </c:pt>
                <c:pt idx="200">
                  <c:v>45249</c:v>
                </c:pt>
                <c:pt idx="201">
                  <c:v>45256</c:v>
                </c:pt>
                <c:pt idx="202">
                  <c:v>45263</c:v>
                </c:pt>
                <c:pt idx="203">
                  <c:v>45270</c:v>
                </c:pt>
                <c:pt idx="204">
                  <c:v>45277</c:v>
                </c:pt>
                <c:pt idx="205">
                  <c:v>45284</c:v>
                </c:pt>
                <c:pt idx="206">
                  <c:v>45291</c:v>
                </c:pt>
                <c:pt idx="207">
                  <c:v>45298</c:v>
                </c:pt>
                <c:pt idx="208">
                  <c:v>45305</c:v>
                </c:pt>
                <c:pt idx="209">
                  <c:v>45312</c:v>
                </c:pt>
                <c:pt idx="210">
                  <c:v>45319</c:v>
                </c:pt>
                <c:pt idx="211">
                  <c:v>45326</c:v>
                </c:pt>
                <c:pt idx="212">
                  <c:v>45333</c:v>
                </c:pt>
                <c:pt idx="213">
                  <c:v>45340</c:v>
                </c:pt>
                <c:pt idx="214">
                  <c:v>45347</c:v>
                </c:pt>
                <c:pt idx="215">
                  <c:v>45354</c:v>
                </c:pt>
                <c:pt idx="216">
                  <c:v>45361</c:v>
                </c:pt>
                <c:pt idx="217">
                  <c:v>45368</c:v>
                </c:pt>
                <c:pt idx="218">
                  <c:v>45375</c:v>
                </c:pt>
                <c:pt idx="219">
                  <c:v>45382</c:v>
                </c:pt>
                <c:pt idx="220">
                  <c:v>45389</c:v>
                </c:pt>
                <c:pt idx="221">
                  <c:v>45396</c:v>
                </c:pt>
                <c:pt idx="222">
                  <c:v>45403</c:v>
                </c:pt>
                <c:pt idx="223">
                  <c:v>45410</c:v>
                </c:pt>
                <c:pt idx="224">
                  <c:v>45417</c:v>
                </c:pt>
                <c:pt idx="225">
                  <c:v>45424</c:v>
                </c:pt>
                <c:pt idx="226">
                  <c:v>45431</c:v>
                </c:pt>
                <c:pt idx="227">
                  <c:v>45438</c:v>
                </c:pt>
                <c:pt idx="228">
                  <c:v>45445</c:v>
                </c:pt>
                <c:pt idx="229">
                  <c:v>45452</c:v>
                </c:pt>
                <c:pt idx="230">
                  <c:v>45459</c:v>
                </c:pt>
                <c:pt idx="231">
                  <c:v>45466</c:v>
                </c:pt>
                <c:pt idx="232">
                  <c:v>45473</c:v>
                </c:pt>
                <c:pt idx="233">
                  <c:v>45480</c:v>
                </c:pt>
                <c:pt idx="234">
                  <c:v>45487</c:v>
                </c:pt>
                <c:pt idx="235">
                  <c:v>45494</c:v>
                </c:pt>
                <c:pt idx="236">
                  <c:v>45501</c:v>
                </c:pt>
                <c:pt idx="237">
                  <c:v>45508</c:v>
                </c:pt>
                <c:pt idx="238">
                  <c:v>45515</c:v>
                </c:pt>
                <c:pt idx="239">
                  <c:v>45522</c:v>
                </c:pt>
                <c:pt idx="240">
                  <c:v>45529</c:v>
                </c:pt>
                <c:pt idx="241">
                  <c:v>45536</c:v>
                </c:pt>
                <c:pt idx="242">
                  <c:v>45543</c:v>
                </c:pt>
                <c:pt idx="243">
                  <c:v>45550</c:v>
                </c:pt>
                <c:pt idx="244">
                  <c:v>45557</c:v>
                </c:pt>
                <c:pt idx="245">
                  <c:v>45564</c:v>
                </c:pt>
                <c:pt idx="246">
                  <c:v>45571</c:v>
                </c:pt>
                <c:pt idx="247">
                  <c:v>45578</c:v>
                </c:pt>
                <c:pt idx="248">
                  <c:v>45585</c:v>
                </c:pt>
                <c:pt idx="249">
                  <c:v>45592</c:v>
                </c:pt>
                <c:pt idx="250">
                  <c:v>45599</c:v>
                </c:pt>
                <c:pt idx="251">
                  <c:v>45606</c:v>
                </c:pt>
                <c:pt idx="252">
                  <c:v>45613</c:v>
                </c:pt>
                <c:pt idx="253">
                  <c:v>45620</c:v>
                </c:pt>
                <c:pt idx="254">
                  <c:v>45627</c:v>
                </c:pt>
                <c:pt idx="255">
                  <c:v>45634</c:v>
                </c:pt>
                <c:pt idx="256">
                  <c:v>45641</c:v>
                </c:pt>
                <c:pt idx="257">
                  <c:v>45648</c:v>
                </c:pt>
                <c:pt idx="258">
                  <c:v>45655</c:v>
                </c:pt>
                <c:pt idx="259">
                  <c:v>45662</c:v>
                </c:pt>
                <c:pt idx="260">
                  <c:v>45669</c:v>
                </c:pt>
                <c:pt idx="261">
                  <c:v>45676</c:v>
                </c:pt>
                <c:pt idx="262">
                  <c:v>45683</c:v>
                </c:pt>
                <c:pt idx="263">
                  <c:v>45690</c:v>
                </c:pt>
                <c:pt idx="264">
                  <c:v>45697</c:v>
                </c:pt>
                <c:pt idx="265">
                  <c:v>45704</c:v>
                </c:pt>
                <c:pt idx="266">
                  <c:v>45711</c:v>
                </c:pt>
                <c:pt idx="267">
                  <c:v>45718</c:v>
                </c:pt>
                <c:pt idx="268">
                  <c:v>45725</c:v>
                </c:pt>
                <c:pt idx="269">
                  <c:v>45732</c:v>
                </c:pt>
                <c:pt idx="270">
                  <c:v>45735</c:v>
                </c:pt>
                <c:pt idx="271">
                  <c:v>45736</c:v>
                </c:pt>
              </c:numCache>
            </c:numRef>
          </c:cat>
          <c:val>
            <c:numRef>
              <c:f>'SVL.AX (20250321000000000 _ 202'!$B$2:$B$273</c:f>
              <c:numCache>
                <c:formatCode>General</c:formatCode>
                <c:ptCount val="272"/>
                <c:pt idx="0">
                  <c:v>0.105</c:v>
                </c:pt>
                <c:pt idx="1">
                  <c:v>0.105</c:v>
                </c:pt>
                <c:pt idx="2">
                  <c:v>0.1</c:v>
                </c:pt>
                <c:pt idx="3">
                  <c:v>0.1</c:v>
                </c:pt>
                <c:pt idx="4">
                  <c:v>0.11</c:v>
                </c:pt>
                <c:pt idx="5">
                  <c:v>8.5999999999999993E-2</c:v>
                </c:pt>
                <c:pt idx="6">
                  <c:v>9.4E-2</c:v>
                </c:pt>
                <c:pt idx="7">
                  <c:v>6.3E-2</c:v>
                </c:pt>
                <c:pt idx="8">
                  <c:v>6.7000000000000004E-2</c:v>
                </c:pt>
                <c:pt idx="9">
                  <c:v>7.6999999999999999E-2</c:v>
                </c:pt>
                <c:pt idx="10">
                  <c:v>0.08</c:v>
                </c:pt>
                <c:pt idx="11">
                  <c:v>8.5999999999999993E-2</c:v>
                </c:pt>
                <c:pt idx="12">
                  <c:v>8.7999999999999995E-2</c:v>
                </c:pt>
                <c:pt idx="13">
                  <c:v>8.5999999999999993E-2</c:v>
                </c:pt>
                <c:pt idx="14">
                  <c:v>8.2000000000000003E-2</c:v>
                </c:pt>
                <c:pt idx="15">
                  <c:v>8.5000000000000006E-2</c:v>
                </c:pt>
                <c:pt idx="16">
                  <c:v>0.1</c:v>
                </c:pt>
                <c:pt idx="17">
                  <c:v>0.125</c:v>
                </c:pt>
                <c:pt idx="18">
                  <c:v>0.12</c:v>
                </c:pt>
                <c:pt idx="19">
                  <c:v>0.105</c:v>
                </c:pt>
                <c:pt idx="20">
                  <c:v>9.5000000000000001E-2</c:v>
                </c:pt>
                <c:pt idx="21">
                  <c:v>9.9000000000000005E-2</c:v>
                </c:pt>
                <c:pt idx="22">
                  <c:v>0.1</c:v>
                </c:pt>
                <c:pt idx="23">
                  <c:v>0.11</c:v>
                </c:pt>
                <c:pt idx="24">
                  <c:v>0.11</c:v>
                </c:pt>
                <c:pt idx="25">
                  <c:v>0.12</c:v>
                </c:pt>
                <c:pt idx="26">
                  <c:v>0.17499999999999999</c:v>
                </c:pt>
                <c:pt idx="27">
                  <c:v>0.215</c:v>
                </c:pt>
                <c:pt idx="28">
                  <c:v>0.27500000000000002</c:v>
                </c:pt>
                <c:pt idx="29">
                  <c:v>0.25</c:v>
                </c:pt>
                <c:pt idx="30">
                  <c:v>0.255</c:v>
                </c:pt>
                <c:pt idx="31">
                  <c:v>0.245</c:v>
                </c:pt>
                <c:pt idx="32">
                  <c:v>0.23499999999999999</c:v>
                </c:pt>
                <c:pt idx="33">
                  <c:v>0.215</c:v>
                </c:pt>
                <c:pt idx="34">
                  <c:v>0.24</c:v>
                </c:pt>
                <c:pt idx="35">
                  <c:v>0.19500000000000001</c:v>
                </c:pt>
                <c:pt idx="36">
                  <c:v>0.19</c:v>
                </c:pt>
                <c:pt idx="37">
                  <c:v>0.21</c:v>
                </c:pt>
                <c:pt idx="38">
                  <c:v>0.20499999999999999</c:v>
                </c:pt>
                <c:pt idx="39">
                  <c:v>0.21</c:v>
                </c:pt>
                <c:pt idx="40">
                  <c:v>0.19500000000000001</c:v>
                </c:pt>
                <c:pt idx="41">
                  <c:v>0.23499999999999999</c:v>
                </c:pt>
                <c:pt idx="42">
                  <c:v>0.22500000000000001</c:v>
                </c:pt>
                <c:pt idx="43">
                  <c:v>0.2</c:v>
                </c:pt>
                <c:pt idx="44">
                  <c:v>0.2</c:v>
                </c:pt>
                <c:pt idx="45">
                  <c:v>0.20499999999999999</c:v>
                </c:pt>
                <c:pt idx="46">
                  <c:v>0.20499999999999999</c:v>
                </c:pt>
                <c:pt idx="47">
                  <c:v>0.22500000000000001</c:v>
                </c:pt>
                <c:pt idx="48">
                  <c:v>0.22500000000000001</c:v>
                </c:pt>
                <c:pt idx="49">
                  <c:v>0.23</c:v>
                </c:pt>
                <c:pt idx="50">
                  <c:v>0.245</c:v>
                </c:pt>
                <c:pt idx="51">
                  <c:v>0.23499999999999999</c:v>
                </c:pt>
                <c:pt idx="52">
                  <c:v>0.22500000000000001</c:v>
                </c:pt>
                <c:pt idx="53">
                  <c:v>0.245</c:v>
                </c:pt>
                <c:pt idx="54">
                  <c:v>0.25</c:v>
                </c:pt>
                <c:pt idx="55">
                  <c:v>0.27500000000000002</c:v>
                </c:pt>
                <c:pt idx="56">
                  <c:v>0.23</c:v>
                </c:pt>
                <c:pt idx="57">
                  <c:v>0.22</c:v>
                </c:pt>
                <c:pt idx="58">
                  <c:v>0.2</c:v>
                </c:pt>
                <c:pt idx="59">
                  <c:v>0.22</c:v>
                </c:pt>
                <c:pt idx="60">
                  <c:v>0.24</c:v>
                </c:pt>
                <c:pt idx="61">
                  <c:v>0.215</c:v>
                </c:pt>
                <c:pt idx="62">
                  <c:v>0.21</c:v>
                </c:pt>
                <c:pt idx="63">
                  <c:v>0.215</c:v>
                </c:pt>
                <c:pt idx="64">
                  <c:v>0.22</c:v>
                </c:pt>
                <c:pt idx="65">
                  <c:v>0.22500000000000001</c:v>
                </c:pt>
                <c:pt idx="66">
                  <c:v>0.24</c:v>
                </c:pt>
                <c:pt idx="67">
                  <c:v>0.245</c:v>
                </c:pt>
                <c:pt idx="68">
                  <c:v>0.255</c:v>
                </c:pt>
                <c:pt idx="69">
                  <c:v>0.29499999999999998</c:v>
                </c:pt>
                <c:pt idx="70">
                  <c:v>0.29499999999999998</c:v>
                </c:pt>
                <c:pt idx="71">
                  <c:v>0.3</c:v>
                </c:pt>
                <c:pt idx="72">
                  <c:v>0.315</c:v>
                </c:pt>
                <c:pt idx="73">
                  <c:v>0.27500000000000002</c:v>
                </c:pt>
                <c:pt idx="74">
                  <c:v>0.26500000000000001</c:v>
                </c:pt>
                <c:pt idx="75">
                  <c:v>0.26500000000000001</c:v>
                </c:pt>
                <c:pt idx="76">
                  <c:v>0.26</c:v>
                </c:pt>
                <c:pt idx="77">
                  <c:v>0.25</c:v>
                </c:pt>
                <c:pt idx="78">
                  <c:v>0.22500000000000001</c:v>
                </c:pt>
                <c:pt idx="79">
                  <c:v>0.23</c:v>
                </c:pt>
                <c:pt idx="80">
                  <c:v>0.22500000000000001</c:v>
                </c:pt>
                <c:pt idx="81">
                  <c:v>0.22500000000000001</c:v>
                </c:pt>
                <c:pt idx="82">
                  <c:v>0.2</c:v>
                </c:pt>
                <c:pt idx="83">
                  <c:v>0.2</c:v>
                </c:pt>
                <c:pt idx="84">
                  <c:v>0.2</c:v>
                </c:pt>
                <c:pt idx="85">
                  <c:v>0.21</c:v>
                </c:pt>
                <c:pt idx="86">
                  <c:v>0.2</c:v>
                </c:pt>
                <c:pt idx="87">
                  <c:v>0.19</c:v>
                </c:pt>
                <c:pt idx="88">
                  <c:v>0.19</c:v>
                </c:pt>
                <c:pt idx="89">
                  <c:v>0.2</c:v>
                </c:pt>
                <c:pt idx="90">
                  <c:v>0.22500000000000001</c:v>
                </c:pt>
                <c:pt idx="91">
                  <c:v>0.22</c:v>
                </c:pt>
                <c:pt idx="92">
                  <c:v>0.22</c:v>
                </c:pt>
                <c:pt idx="93">
                  <c:v>0.22</c:v>
                </c:pt>
                <c:pt idx="94">
                  <c:v>0.24</c:v>
                </c:pt>
                <c:pt idx="95">
                  <c:v>0.23499999999999999</c:v>
                </c:pt>
                <c:pt idx="96">
                  <c:v>0.21</c:v>
                </c:pt>
                <c:pt idx="97">
                  <c:v>0.2</c:v>
                </c:pt>
                <c:pt idx="98">
                  <c:v>0.19500000000000001</c:v>
                </c:pt>
                <c:pt idx="99">
                  <c:v>0.21</c:v>
                </c:pt>
                <c:pt idx="100">
                  <c:v>0.22</c:v>
                </c:pt>
                <c:pt idx="101">
                  <c:v>0.22</c:v>
                </c:pt>
                <c:pt idx="102">
                  <c:v>0.20499999999999999</c:v>
                </c:pt>
                <c:pt idx="103">
                  <c:v>0.21</c:v>
                </c:pt>
                <c:pt idx="104">
                  <c:v>0.23</c:v>
                </c:pt>
                <c:pt idx="105">
                  <c:v>0.2</c:v>
                </c:pt>
                <c:pt idx="106">
                  <c:v>0.20499999999999999</c:v>
                </c:pt>
                <c:pt idx="107">
                  <c:v>0.2</c:v>
                </c:pt>
                <c:pt idx="108">
                  <c:v>0.21</c:v>
                </c:pt>
                <c:pt idx="109">
                  <c:v>0.215</c:v>
                </c:pt>
                <c:pt idx="110">
                  <c:v>0.23499999999999999</c:v>
                </c:pt>
                <c:pt idx="111">
                  <c:v>0.25</c:v>
                </c:pt>
                <c:pt idx="112">
                  <c:v>0.24</c:v>
                </c:pt>
                <c:pt idx="113">
                  <c:v>0.245</c:v>
                </c:pt>
                <c:pt idx="114">
                  <c:v>0.23499999999999999</c:v>
                </c:pt>
                <c:pt idx="115">
                  <c:v>0.23</c:v>
                </c:pt>
                <c:pt idx="116">
                  <c:v>0.255</c:v>
                </c:pt>
                <c:pt idx="117">
                  <c:v>0.23</c:v>
                </c:pt>
                <c:pt idx="118">
                  <c:v>0.24</c:v>
                </c:pt>
                <c:pt idx="119">
                  <c:v>0.215</c:v>
                </c:pt>
                <c:pt idx="120">
                  <c:v>0.18</c:v>
                </c:pt>
                <c:pt idx="121">
                  <c:v>0.19</c:v>
                </c:pt>
                <c:pt idx="122">
                  <c:v>0.19</c:v>
                </c:pt>
                <c:pt idx="123">
                  <c:v>0.19500000000000001</c:v>
                </c:pt>
                <c:pt idx="124">
                  <c:v>0.17499999999999999</c:v>
                </c:pt>
                <c:pt idx="125">
                  <c:v>0.17499999999999999</c:v>
                </c:pt>
                <c:pt idx="126">
                  <c:v>0.15</c:v>
                </c:pt>
                <c:pt idx="127">
                  <c:v>0.14000000000000001</c:v>
                </c:pt>
                <c:pt idx="128">
                  <c:v>0.14499999999999999</c:v>
                </c:pt>
                <c:pt idx="129">
                  <c:v>0.14499999999999999</c:v>
                </c:pt>
                <c:pt idx="130">
                  <c:v>0.16500000000000001</c:v>
                </c:pt>
                <c:pt idx="131">
                  <c:v>0.19</c:v>
                </c:pt>
                <c:pt idx="132">
                  <c:v>0.185</c:v>
                </c:pt>
                <c:pt idx="133">
                  <c:v>0.19</c:v>
                </c:pt>
                <c:pt idx="134">
                  <c:v>0.17499999999999999</c:v>
                </c:pt>
                <c:pt idx="135">
                  <c:v>0.17</c:v>
                </c:pt>
                <c:pt idx="136">
                  <c:v>0.16500000000000001</c:v>
                </c:pt>
                <c:pt idx="137">
                  <c:v>0.19</c:v>
                </c:pt>
                <c:pt idx="138">
                  <c:v>0.17</c:v>
                </c:pt>
                <c:pt idx="139">
                  <c:v>0.17</c:v>
                </c:pt>
                <c:pt idx="140">
                  <c:v>0.16500000000000001</c:v>
                </c:pt>
                <c:pt idx="141">
                  <c:v>0.18</c:v>
                </c:pt>
                <c:pt idx="142">
                  <c:v>0.18</c:v>
                </c:pt>
                <c:pt idx="143">
                  <c:v>0.16500000000000001</c:v>
                </c:pt>
                <c:pt idx="144">
                  <c:v>0.17499999999999999</c:v>
                </c:pt>
                <c:pt idx="145">
                  <c:v>0.18</c:v>
                </c:pt>
                <c:pt idx="146">
                  <c:v>0.19</c:v>
                </c:pt>
                <c:pt idx="147">
                  <c:v>0.19</c:v>
                </c:pt>
                <c:pt idx="148">
                  <c:v>0.20499999999999999</c:v>
                </c:pt>
                <c:pt idx="149">
                  <c:v>0.21</c:v>
                </c:pt>
                <c:pt idx="150">
                  <c:v>0.21</c:v>
                </c:pt>
                <c:pt idx="151">
                  <c:v>0.19500000000000001</c:v>
                </c:pt>
                <c:pt idx="152">
                  <c:v>0.2</c:v>
                </c:pt>
                <c:pt idx="153">
                  <c:v>0.2</c:v>
                </c:pt>
                <c:pt idx="154">
                  <c:v>0.20499999999999999</c:v>
                </c:pt>
                <c:pt idx="155">
                  <c:v>0.20499999999999999</c:v>
                </c:pt>
                <c:pt idx="156">
                  <c:v>0.21</c:v>
                </c:pt>
                <c:pt idx="157">
                  <c:v>0.22500000000000001</c:v>
                </c:pt>
                <c:pt idx="158">
                  <c:v>0.19500000000000001</c:v>
                </c:pt>
                <c:pt idx="159">
                  <c:v>0.16</c:v>
                </c:pt>
                <c:pt idx="160">
                  <c:v>0.155</c:v>
                </c:pt>
                <c:pt idx="161">
                  <c:v>0.14499999999999999</c:v>
                </c:pt>
                <c:pt idx="162">
                  <c:v>0.155</c:v>
                </c:pt>
                <c:pt idx="163">
                  <c:v>0.14499999999999999</c:v>
                </c:pt>
                <c:pt idx="164">
                  <c:v>0.16500000000000001</c:v>
                </c:pt>
                <c:pt idx="165">
                  <c:v>0.17</c:v>
                </c:pt>
                <c:pt idx="166">
                  <c:v>0.2</c:v>
                </c:pt>
                <c:pt idx="167">
                  <c:v>0.23</c:v>
                </c:pt>
                <c:pt idx="168">
                  <c:v>0.26</c:v>
                </c:pt>
                <c:pt idx="169">
                  <c:v>0.22</c:v>
                </c:pt>
                <c:pt idx="170">
                  <c:v>0.22</c:v>
                </c:pt>
                <c:pt idx="171">
                  <c:v>0.245</c:v>
                </c:pt>
                <c:pt idx="172">
                  <c:v>0.215</c:v>
                </c:pt>
                <c:pt idx="173">
                  <c:v>0.21</c:v>
                </c:pt>
                <c:pt idx="174">
                  <c:v>0.19500000000000001</c:v>
                </c:pt>
                <c:pt idx="175">
                  <c:v>0.2</c:v>
                </c:pt>
                <c:pt idx="176">
                  <c:v>0.20499999999999999</c:v>
                </c:pt>
                <c:pt idx="177">
                  <c:v>0.185</c:v>
                </c:pt>
                <c:pt idx="178">
                  <c:v>0.18</c:v>
                </c:pt>
                <c:pt idx="179">
                  <c:v>0.18</c:v>
                </c:pt>
                <c:pt idx="180">
                  <c:v>0.18</c:v>
                </c:pt>
                <c:pt idx="181">
                  <c:v>0.20499999999999999</c:v>
                </c:pt>
                <c:pt idx="182">
                  <c:v>0.19</c:v>
                </c:pt>
                <c:pt idx="183">
                  <c:v>0.185</c:v>
                </c:pt>
                <c:pt idx="184">
                  <c:v>0.18</c:v>
                </c:pt>
                <c:pt idx="185">
                  <c:v>0.17499999999999999</c:v>
                </c:pt>
                <c:pt idx="186">
                  <c:v>0.17499999999999999</c:v>
                </c:pt>
                <c:pt idx="187">
                  <c:v>0.18</c:v>
                </c:pt>
                <c:pt idx="188">
                  <c:v>0.17499999999999999</c:v>
                </c:pt>
                <c:pt idx="189">
                  <c:v>0.16500000000000001</c:v>
                </c:pt>
                <c:pt idx="190">
                  <c:v>0.185</c:v>
                </c:pt>
                <c:pt idx="191">
                  <c:v>0.185</c:v>
                </c:pt>
                <c:pt idx="192">
                  <c:v>0.17</c:v>
                </c:pt>
                <c:pt idx="193">
                  <c:v>0.16</c:v>
                </c:pt>
                <c:pt idx="194">
                  <c:v>0.16500000000000001</c:v>
                </c:pt>
                <c:pt idx="195">
                  <c:v>0.17</c:v>
                </c:pt>
                <c:pt idx="196">
                  <c:v>0.16</c:v>
                </c:pt>
                <c:pt idx="197">
                  <c:v>0.16500000000000001</c:v>
                </c:pt>
                <c:pt idx="198">
                  <c:v>0.16</c:v>
                </c:pt>
                <c:pt idx="199">
                  <c:v>0.16</c:v>
                </c:pt>
                <c:pt idx="200">
                  <c:v>0.17</c:v>
                </c:pt>
                <c:pt idx="201">
                  <c:v>0.17499999999999999</c:v>
                </c:pt>
                <c:pt idx="202">
                  <c:v>0.17</c:v>
                </c:pt>
                <c:pt idx="203">
                  <c:v>0.16500000000000001</c:v>
                </c:pt>
                <c:pt idx="204">
                  <c:v>0.16</c:v>
                </c:pt>
                <c:pt idx="205">
                  <c:v>0.16</c:v>
                </c:pt>
                <c:pt idx="206">
                  <c:v>0.17</c:v>
                </c:pt>
                <c:pt idx="207">
                  <c:v>0.16</c:v>
                </c:pt>
                <c:pt idx="208">
                  <c:v>0.155</c:v>
                </c:pt>
                <c:pt idx="209">
                  <c:v>0.15</c:v>
                </c:pt>
                <c:pt idx="210">
                  <c:v>0.17</c:v>
                </c:pt>
                <c:pt idx="211">
                  <c:v>0.13500000000000001</c:v>
                </c:pt>
                <c:pt idx="212">
                  <c:v>0.14000000000000001</c:v>
                </c:pt>
                <c:pt idx="213">
                  <c:v>0.13500000000000001</c:v>
                </c:pt>
                <c:pt idx="214">
                  <c:v>0.14000000000000001</c:v>
                </c:pt>
                <c:pt idx="215">
                  <c:v>0.155</c:v>
                </c:pt>
                <c:pt idx="216">
                  <c:v>0.16</c:v>
                </c:pt>
                <c:pt idx="217">
                  <c:v>0.17</c:v>
                </c:pt>
                <c:pt idx="218">
                  <c:v>0.17</c:v>
                </c:pt>
                <c:pt idx="219">
                  <c:v>0.185</c:v>
                </c:pt>
                <c:pt idx="220">
                  <c:v>0.19500000000000001</c:v>
                </c:pt>
                <c:pt idx="221">
                  <c:v>0.185</c:v>
                </c:pt>
                <c:pt idx="222">
                  <c:v>0.18</c:v>
                </c:pt>
                <c:pt idx="223">
                  <c:v>0.16500000000000001</c:v>
                </c:pt>
                <c:pt idx="224">
                  <c:v>0.19500000000000001</c:v>
                </c:pt>
                <c:pt idx="225">
                  <c:v>0.19</c:v>
                </c:pt>
                <c:pt idx="226">
                  <c:v>0.2</c:v>
                </c:pt>
                <c:pt idx="227">
                  <c:v>0.185</c:v>
                </c:pt>
                <c:pt idx="228">
                  <c:v>0.185</c:v>
                </c:pt>
                <c:pt idx="229">
                  <c:v>0.16500000000000001</c:v>
                </c:pt>
                <c:pt idx="230">
                  <c:v>0.17</c:v>
                </c:pt>
                <c:pt idx="231">
                  <c:v>0.155</c:v>
                </c:pt>
                <c:pt idx="232">
                  <c:v>0.16</c:v>
                </c:pt>
                <c:pt idx="233">
                  <c:v>0.16500000000000001</c:v>
                </c:pt>
                <c:pt idx="234">
                  <c:v>0.155</c:v>
                </c:pt>
                <c:pt idx="235">
                  <c:v>0.15</c:v>
                </c:pt>
                <c:pt idx="236">
                  <c:v>0.155</c:v>
                </c:pt>
                <c:pt idx="237">
                  <c:v>0.14499999999999999</c:v>
                </c:pt>
                <c:pt idx="238">
                  <c:v>0.09</c:v>
                </c:pt>
                <c:pt idx="239">
                  <c:v>8.7999999999999995E-2</c:v>
                </c:pt>
                <c:pt idx="240">
                  <c:v>9.4E-2</c:v>
                </c:pt>
                <c:pt idx="241">
                  <c:v>9.0999999999999998E-2</c:v>
                </c:pt>
                <c:pt idx="242">
                  <c:v>0.105</c:v>
                </c:pt>
                <c:pt idx="243">
                  <c:v>9.2999999999999999E-2</c:v>
                </c:pt>
                <c:pt idx="244">
                  <c:v>9.4E-2</c:v>
                </c:pt>
                <c:pt idx="245">
                  <c:v>0.1</c:v>
                </c:pt>
                <c:pt idx="246">
                  <c:v>0.1</c:v>
                </c:pt>
                <c:pt idx="247">
                  <c:v>0.12</c:v>
                </c:pt>
                <c:pt idx="248">
                  <c:v>0.125</c:v>
                </c:pt>
                <c:pt idx="249">
                  <c:v>0.115</c:v>
                </c:pt>
                <c:pt idx="250">
                  <c:v>0.1</c:v>
                </c:pt>
                <c:pt idx="251">
                  <c:v>0.105</c:v>
                </c:pt>
                <c:pt idx="252">
                  <c:v>0.1</c:v>
                </c:pt>
                <c:pt idx="253">
                  <c:v>0.105</c:v>
                </c:pt>
                <c:pt idx="254">
                  <c:v>0.115</c:v>
                </c:pt>
                <c:pt idx="255">
                  <c:v>9.2999999999999999E-2</c:v>
                </c:pt>
                <c:pt idx="256">
                  <c:v>7.8E-2</c:v>
                </c:pt>
                <c:pt idx="257">
                  <c:v>0.08</c:v>
                </c:pt>
                <c:pt idx="258">
                  <c:v>7.6999999999999999E-2</c:v>
                </c:pt>
                <c:pt idx="259">
                  <c:v>7.3999999999999996E-2</c:v>
                </c:pt>
                <c:pt idx="260">
                  <c:v>8.2000000000000003E-2</c:v>
                </c:pt>
                <c:pt idx="261">
                  <c:v>7.2999999999999995E-2</c:v>
                </c:pt>
                <c:pt idx="262">
                  <c:v>7.6999999999999999E-2</c:v>
                </c:pt>
                <c:pt idx="263">
                  <c:v>8.2000000000000003E-2</c:v>
                </c:pt>
                <c:pt idx="264">
                  <c:v>0.09</c:v>
                </c:pt>
                <c:pt idx="265">
                  <c:v>8.6999999999999994E-2</c:v>
                </c:pt>
                <c:pt idx="266">
                  <c:v>0.08</c:v>
                </c:pt>
                <c:pt idx="267">
                  <c:v>7.9000000000000001E-2</c:v>
                </c:pt>
                <c:pt idx="268">
                  <c:v>0.09</c:v>
                </c:pt>
                <c:pt idx="269">
                  <c:v>9.7000000000000003E-2</c:v>
                </c:pt>
                <c:pt idx="271">
                  <c:v>9.7000000000000003E-2</c:v>
                </c:pt>
              </c:numCache>
            </c:numRef>
          </c:val>
          <c:smooth val="0"/>
          <c:extLst>
            <c:ext xmlns:c16="http://schemas.microsoft.com/office/drawing/2014/chart" uri="{C3380CC4-5D6E-409C-BE32-E72D297353CC}">
              <c16:uniqueId val="{00000000-3137-4E0B-8E53-294E38EB3B1A}"/>
            </c:ext>
          </c:extLst>
        </c:ser>
        <c:dLbls>
          <c:showLegendKey val="0"/>
          <c:showVal val="0"/>
          <c:showCatName val="0"/>
          <c:showSerName val="0"/>
          <c:showPercent val="0"/>
          <c:showBubbleSize val="0"/>
        </c:dLbls>
        <c:marker val="1"/>
        <c:smooth val="0"/>
        <c:axId val="1135977903"/>
        <c:axId val="95884143"/>
      </c:lineChart>
      <c:lineChart>
        <c:grouping val="standard"/>
        <c:varyColors val="0"/>
        <c:ser>
          <c:idx val="1"/>
          <c:order val="1"/>
          <c:tx>
            <c:strRef>
              <c:f>'SVL.AX (20250321000000000 _ 202'!$C$1</c:f>
              <c:strCache>
                <c:ptCount val="1"/>
                <c:pt idx="0">
                  <c:v>XAG</c:v>
                </c:pt>
              </c:strCache>
            </c:strRef>
          </c:tx>
          <c:spPr>
            <a:ln w="28575" cap="rnd">
              <a:solidFill>
                <a:schemeClr val="accent1"/>
              </a:solidFill>
              <a:round/>
            </a:ln>
            <a:effectLst/>
          </c:spPr>
          <c:marker>
            <c:symbol val="none"/>
          </c:marker>
          <c:cat>
            <c:numRef>
              <c:f>'SVL.AX (20250321000000000 _ 202'!$A$2:$A$273</c:f>
              <c:numCache>
                <c:formatCode>[$-809]dd\ mmmm\ yyyy;@</c:formatCode>
                <c:ptCount val="272"/>
                <c:pt idx="0">
                  <c:v>43849</c:v>
                </c:pt>
                <c:pt idx="1">
                  <c:v>43856</c:v>
                </c:pt>
                <c:pt idx="2">
                  <c:v>43863</c:v>
                </c:pt>
                <c:pt idx="3">
                  <c:v>43870</c:v>
                </c:pt>
                <c:pt idx="4">
                  <c:v>43877</c:v>
                </c:pt>
                <c:pt idx="5">
                  <c:v>43884</c:v>
                </c:pt>
                <c:pt idx="6">
                  <c:v>43891</c:v>
                </c:pt>
                <c:pt idx="7">
                  <c:v>43898</c:v>
                </c:pt>
                <c:pt idx="8">
                  <c:v>43905</c:v>
                </c:pt>
                <c:pt idx="9">
                  <c:v>43912</c:v>
                </c:pt>
                <c:pt idx="10">
                  <c:v>43919</c:v>
                </c:pt>
                <c:pt idx="11">
                  <c:v>43926</c:v>
                </c:pt>
                <c:pt idx="12">
                  <c:v>43933</c:v>
                </c:pt>
                <c:pt idx="13">
                  <c:v>43940</c:v>
                </c:pt>
                <c:pt idx="14">
                  <c:v>43947</c:v>
                </c:pt>
                <c:pt idx="15">
                  <c:v>43954</c:v>
                </c:pt>
                <c:pt idx="16">
                  <c:v>43961</c:v>
                </c:pt>
                <c:pt idx="17">
                  <c:v>43968</c:v>
                </c:pt>
                <c:pt idx="18">
                  <c:v>43975</c:v>
                </c:pt>
                <c:pt idx="19">
                  <c:v>43982</c:v>
                </c:pt>
                <c:pt idx="20">
                  <c:v>43989</c:v>
                </c:pt>
                <c:pt idx="21">
                  <c:v>43996</c:v>
                </c:pt>
                <c:pt idx="22">
                  <c:v>44003</c:v>
                </c:pt>
                <c:pt idx="23">
                  <c:v>44010</c:v>
                </c:pt>
                <c:pt idx="24">
                  <c:v>44017</c:v>
                </c:pt>
                <c:pt idx="25">
                  <c:v>44024</c:v>
                </c:pt>
                <c:pt idx="26">
                  <c:v>44031</c:v>
                </c:pt>
                <c:pt idx="27">
                  <c:v>44038</c:v>
                </c:pt>
                <c:pt idx="28">
                  <c:v>44045</c:v>
                </c:pt>
                <c:pt idx="29">
                  <c:v>44052</c:v>
                </c:pt>
                <c:pt idx="30">
                  <c:v>44059</c:v>
                </c:pt>
                <c:pt idx="31">
                  <c:v>44066</c:v>
                </c:pt>
                <c:pt idx="32">
                  <c:v>44073</c:v>
                </c:pt>
                <c:pt idx="33">
                  <c:v>44080</c:v>
                </c:pt>
                <c:pt idx="34">
                  <c:v>44087</c:v>
                </c:pt>
                <c:pt idx="35">
                  <c:v>44094</c:v>
                </c:pt>
                <c:pt idx="36">
                  <c:v>44101</c:v>
                </c:pt>
                <c:pt idx="37">
                  <c:v>44108</c:v>
                </c:pt>
                <c:pt idx="38">
                  <c:v>44115</c:v>
                </c:pt>
                <c:pt idx="39">
                  <c:v>44122</c:v>
                </c:pt>
                <c:pt idx="40">
                  <c:v>44129</c:v>
                </c:pt>
                <c:pt idx="41">
                  <c:v>44136</c:v>
                </c:pt>
                <c:pt idx="42">
                  <c:v>44143</c:v>
                </c:pt>
                <c:pt idx="43">
                  <c:v>44150</c:v>
                </c:pt>
                <c:pt idx="44">
                  <c:v>44157</c:v>
                </c:pt>
                <c:pt idx="45">
                  <c:v>44164</c:v>
                </c:pt>
                <c:pt idx="46">
                  <c:v>44171</c:v>
                </c:pt>
                <c:pt idx="47">
                  <c:v>44178</c:v>
                </c:pt>
                <c:pt idx="48">
                  <c:v>44185</c:v>
                </c:pt>
                <c:pt idx="49">
                  <c:v>44192</c:v>
                </c:pt>
                <c:pt idx="50">
                  <c:v>44199</c:v>
                </c:pt>
                <c:pt idx="51">
                  <c:v>44206</c:v>
                </c:pt>
                <c:pt idx="52">
                  <c:v>44213</c:v>
                </c:pt>
                <c:pt idx="53">
                  <c:v>44220</c:v>
                </c:pt>
                <c:pt idx="54">
                  <c:v>44227</c:v>
                </c:pt>
                <c:pt idx="55">
                  <c:v>44234</c:v>
                </c:pt>
                <c:pt idx="56">
                  <c:v>44241</c:v>
                </c:pt>
                <c:pt idx="57">
                  <c:v>44248</c:v>
                </c:pt>
                <c:pt idx="58">
                  <c:v>44255</c:v>
                </c:pt>
                <c:pt idx="59">
                  <c:v>44262</c:v>
                </c:pt>
                <c:pt idx="60">
                  <c:v>44269</c:v>
                </c:pt>
                <c:pt idx="61">
                  <c:v>44276</c:v>
                </c:pt>
                <c:pt idx="62">
                  <c:v>44283</c:v>
                </c:pt>
                <c:pt idx="63">
                  <c:v>44290</c:v>
                </c:pt>
                <c:pt idx="64">
                  <c:v>44297</c:v>
                </c:pt>
                <c:pt idx="65">
                  <c:v>44304</c:v>
                </c:pt>
                <c:pt idx="66">
                  <c:v>44311</c:v>
                </c:pt>
                <c:pt idx="67">
                  <c:v>44318</c:v>
                </c:pt>
                <c:pt idx="68">
                  <c:v>44325</c:v>
                </c:pt>
                <c:pt idx="69">
                  <c:v>44332</c:v>
                </c:pt>
                <c:pt idx="70">
                  <c:v>44339</c:v>
                </c:pt>
                <c:pt idx="71">
                  <c:v>44346</c:v>
                </c:pt>
                <c:pt idx="72">
                  <c:v>44353</c:v>
                </c:pt>
                <c:pt idx="73">
                  <c:v>44360</c:v>
                </c:pt>
                <c:pt idx="74">
                  <c:v>44367</c:v>
                </c:pt>
                <c:pt idx="75">
                  <c:v>44374</c:v>
                </c:pt>
                <c:pt idx="76">
                  <c:v>44381</c:v>
                </c:pt>
                <c:pt idx="77">
                  <c:v>44388</c:v>
                </c:pt>
                <c:pt idx="78">
                  <c:v>44395</c:v>
                </c:pt>
                <c:pt idx="79">
                  <c:v>44402</c:v>
                </c:pt>
                <c:pt idx="80">
                  <c:v>44409</c:v>
                </c:pt>
                <c:pt idx="81">
                  <c:v>44416</c:v>
                </c:pt>
                <c:pt idx="82">
                  <c:v>44423</c:v>
                </c:pt>
                <c:pt idx="83">
                  <c:v>44430</c:v>
                </c:pt>
                <c:pt idx="84">
                  <c:v>44437</c:v>
                </c:pt>
                <c:pt idx="85">
                  <c:v>44444</c:v>
                </c:pt>
                <c:pt idx="86">
                  <c:v>44451</c:v>
                </c:pt>
                <c:pt idx="87">
                  <c:v>44458</c:v>
                </c:pt>
                <c:pt idx="88">
                  <c:v>44465</c:v>
                </c:pt>
                <c:pt idx="89">
                  <c:v>44472</c:v>
                </c:pt>
                <c:pt idx="90">
                  <c:v>44479</c:v>
                </c:pt>
                <c:pt idx="91">
                  <c:v>44486</c:v>
                </c:pt>
                <c:pt idx="92">
                  <c:v>44493</c:v>
                </c:pt>
                <c:pt idx="93">
                  <c:v>44500</c:v>
                </c:pt>
                <c:pt idx="94">
                  <c:v>44507</c:v>
                </c:pt>
                <c:pt idx="95">
                  <c:v>44514</c:v>
                </c:pt>
                <c:pt idx="96">
                  <c:v>44521</c:v>
                </c:pt>
                <c:pt idx="97">
                  <c:v>44528</c:v>
                </c:pt>
                <c:pt idx="98">
                  <c:v>44535</c:v>
                </c:pt>
                <c:pt idx="99">
                  <c:v>44542</c:v>
                </c:pt>
                <c:pt idx="100">
                  <c:v>44549</c:v>
                </c:pt>
                <c:pt idx="101">
                  <c:v>44556</c:v>
                </c:pt>
                <c:pt idx="102">
                  <c:v>44563</c:v>
                </c:pt>
                <c:pt idx="103">
                  <c:v>44570</c:v>
                </c:pt>
                <c:pt idx="104">
                  <c:v>44577</c:v>
                </c:pt>
                <c:pt idx="105">
                  <c:v>44584</c:v>
                </c:pt>
                <c:pt idx="106">
                  <c:v>44591</c:v>
                </c:pt>
                <c:pt idx="107">
                  <c:v>44598</c:v>
                </c:pt>
                <c:pt idx="108">
                  <c:v>44605</c:v>
                </c:pt>
                <c:pt idx="109">
                  <c:v>44612</c:v>
                </c:pt>
                <c:pt idx="110">
                  <c:v>44619</c:v>
                </c:pt>
                <c:pt idx="111">
                  <c:v>44626</c:v>
                </c:pt>
                <c:pt idx="112">
                  <c:v>44633</c:v>
                </c:pt>
                <c:pt idx="113">
                  <c:v>44640</c:v>
                </c:pt>
                <c:pt idx="114">
                  <c:v>44647</c:v>
                </c:pt>
                <c:pt idx="115">
                  <c:v>44654</c:v>
                </c:pt>
                <c:pt idx="116">
                  <c:v>44661</c:v>
                </c:pt>
                <c:pt idx="117">
                  <c:v>44668</c:v>
                </c:pt>
                <c:pt idx="118">
                  <c:v>44675</c:v>
                </c:pt>
                <c:pt idx="119">
                  <c:v>44682</c:v>
                </c:pt>
                <c:pt idx="120">
                  <c:v>44689</c:v>
                </c:pt>
                <c:pt idx="121">
                  <c:v>44696</c:v>
                </c:pt>
                <c:pt idx="122">
                  <c:v>44703</c:v>
                </c:pt>
                <c:pt idx="123">
                  <c:v>44710</c:v>
                </c:pt>
                <c:pt idx="124">
                  <c:v>44717</c:v>
                </c:pt>
                <c:pt idx="125">
                  <c:v>44724</c:v>
                </c:pt>
                <c:pt idx="126">
                  <c:v>44731</c:v>
                </c:pt>
                <c:pt idx="127">
                  <c:v>44738</c:v>
                </c:pt>
                <c:pt idx="128">
                  <c:v>44745</c:v>
                </c:pt>
                <c:pt idx="129">
                  <c:v>44752</c:v>
                </c:pt>
                <c:pt idx="130">
                  <c:v>44759</c:v>
                </c:pt>
                <c:pt idx="131">
                  <c:v>44766</c:v>
                </c:pt>
                <c:pt idx="132">
                  <c:v>44773</c:v>
                </c:pt>
                <c:pt idx="133">
                  <c:v>44780</c:v>
                </c:pt>
                <c:pt idx="134">
                  <c:v>44787</c:v>
                </c:pt>
                <c:pt idx="135">
                  <c:v>44794</c:v>
                </c:pt>
                <c:pt idx="136">
                  <c:v>44801</c:v>
                </c:pt>
                <c:pt idx="137">
                  <c:v>44808</c:v>
                </c:pt>
                <c:pt idx="138">
                  <c:v>44815</c:v>
                </c:pt>
                <c:pt idx="139">
                  <c:v>44822</c:v>
                </c:pt>
                <c:pt idx="140">
                  <c:v>44829</c:v>
                </c:pt>
                <c:pt idx="141">
                  <c:v>44836</c:v>
                </c:pt>
                <c:pt idx="142">
                  <c:v>44843</c:v>
                </c:pt>
                <c:pt idx="143">
                  <c:v>44850</c:v>
                </c:pt>
                <c:pt idx="144">
                  <c:v>44857</c:v>
                </c:pt>
                <c:pt idx="145">
                  <c:v>44864</c:v>
                </c:pt>
                <c:pt idx="146">
                  <c:v>44871</c:v>
                </c:pt>
                <c:pt idx="147">
                  <c:v>44878</c:v>
                </c:pt>
                <c:pt idx="148">
                  <c:v>44885</c:v>
                </c:pt>
                <c:pt idx="149">
                  <c:v>44892</c:v>
                </c:pt>
                <c:pt idx="150">
                  <c:v>44899</c:v>
                </c:pt>
                <c:pt idx="151">
                  <c:v>44906</c:v>
                </c:pt>
                <c:pt idx="152">
                  <c:v>44913</c:v>
                </c:pt>
                <c:pt idx="153">
                  <c:v>44920</c:v>
                </c:pt>
                <c:pt idx="154">
                  <c:v>44927</c:v>
                </c:pt>
                <c:pt idx="155">
                  <c:v>44934</c:v>
                </c:pt>
                <c:pt idx="156">
                  <c:v>44941</c:v>
                </c:pt>
                <c:pt idx="157">
                  <c:v>44948</c:v>
                </c:pt>
                <c:pt idx="158">
                  <c:v>44955</c:v>
                </c:pt>
                <c:pt idx="159">
                  <c:v>44962</c:v>
                </c:pt>
                <c:pt idx="160">
                  <c:v>44969</c:v>
                </c:pt>
                <c:pt idx="161">
                  <c:v>44976</c:v>
                </c:pt>
                <c:pt idx="162">
                  <c:v>44983</c:v>
                </c:pt>
                <c:pt idx="163">
                  <c:v>44990</c:v>
                </c:pt>
                <c:pt idx="164">
                  <c:v>44997</c:v>
                </c:pt>
                <c:pt idx="165">
                  <c:v>45004</c:v>
                </c:pt>
                <c:pt idx="166">
                  <c:v>45011</c:v>
                </c:pt>
                <c:pt idx="167">
                  <c:v>45018</c:v>
                </c:pt>
                <c:pt idx="168">
                  <c:v>45025</c:v>
                </c:pt>
                <c:pt idx="169">
                  <c:v>45032</c:v>
                </c:pt>
                <c:pt idx="170">
                  <c:v>45039</c:v>
                </c:pt>
                <c:pt idx="171">
                  <c:v>45046</c:v>
                </c:pt>
                <c:pt idx="172">
                  <c:v>45053</c:v>
                </c:pt>
                <c:pt idx="173">
                  <c:v>45060</c:v>
                </c:pt>
                <c:pt idx="174">
                  <c:v>45067</c:v>
                </c:pt>
                <c:pt idx="175">
                  <c:v>45074</c:v>
                </c:pt>
                <c:pt idx="176">
                  <c:v>45081</c:v>
                </c:pt>
                <c:pt idx="177">
                  <c:v>45088</c:v>
                </c:pt>
                <c:pt idx="178">
                  <c:v>45095</c:v>
                </c:pt>
                <c:pt idx="179">
                  <c:v>45102</c:v>
                </c:pt>
                <c:pt idx="180">
                  <c:v>45109</c:v>
                </c:pt>
                <c:pt idx="181">
                  <c:v>45116</c:v>
                </c:pt>
                <c:pt idx="182">
                  <c:v>45123</c:v>
                </c:pt>
                <c:pt idx="183">
                  <c:v>45130</c:v>
                </c:pt>
                <c:pt idx="184">
                  <c:v>45137</c:v>
                </c:pt>
                <c:pt idx="185">
                  <c:v>45144</c:v>
                </c:pt>
                <c:pt idx="186">
                  <c:v>45151</c:v>
                </c:pt>
                <c:pt idx="187">
                  <c:v>45158</c:v>
                </c:pt>
                <c:pt idx="188">
                  <c:v>45165</c:v>
                </c:pt>
                <c:pt idx="189">
                  <c:v>45172</c:v>
                </c:pt>
                <c:pt idx="190">
                  <c:v>45179</c:v>
                </c:pt>
                <c:pt idx="191">
                  <c:v>45186</c:v>
                </c:pt>
                <c:pt idx="192">
                  <c:v>45193</c:v>
                </c:pt>
                <c:pt idx="193">
                  <c:v>45200</c:v>
                </c:pt>
                <c:pt idx="194">
                  <c:v>45207</c:v>
                </c:pt>
                <c:pt idx="195">
                  <c:v>45214</c:v>
                </c:pt>
                <c:pt idx="196">
                  <c:v>45221</c:v>
                </c:pt>
                <c:pt idx="197">
                  <c:v>45228</c:v>
                </c:pt>
                <c:pt idx="198">
                  <c:v>45235</c:v>
                </c:pt>
                <c:pt idx="199">
                  <c:v>45242</c:v>
                </c:pt>
                <c:pt idx="200">
                  <c:v>45249</c:v>
                </c:pt>
                <c:pt idx="201">
                  <c:v>45256</c:v>
                </c:pt>
                <c:pt idx="202">
                  <c:v>45263</c:v>
                </c:pt>
                <c:pt idx="203">
                  <c:v>45270</c:v>
                </c:pt>
                <c:pt idx="204">
                  <c:v>45277</c:v>
                </c:pt>
                <c:pt idx="205">
                  <c:v>45284</c:v>
                </c:pt>
                <c:pt idx="206">
                  <c:v>45291</c:v>
                </c:pt>
                <c:pt idx="207">
                  <c:v>45298</c:v>
                </c:pt>
                <c:pt idx="208">
                  <c:v>45305</c:v>
                </c:pt>
                <c:pt idx="209">
                  <c:v>45312</c:v>
                </c:pt>
                <c:pt idx="210">
                  <c:v>45319</c:v>
                </c:pt>
                <c:pt idx="211">
                  <c:v>45326</c:v>
                </c:pt>
                <c:pt idx="212">
                  <c:v>45333</c:v>
                </c:pt>
                <c:pt idx="213">
                  <c:v>45340</c:v>
                </c:pt>
                <c:pt idx="214">
                  <c:v>45347</c:v>
                </c:pt>
                <c:pt idx="215">
                  <c:v>45354</c:v>
                </c:pt>
                <c:pt idx="216">
                  <c:v>45361</c:v>
                </c:pt>
                <c:pt idx="217">
                  <c:v>45368</c:v>
                </c:pt>
                <c:pt idx="218">
                  <c:v>45375</c:v>
                </c:pt>
                <c:pt idx="219">
                  <c:v>45382</c:v>
                </c:pt>
                <c:pt idx="220">
                  <c:v>45389</c:v>
                </c:pt>
                <c:pt idx="221">
                  <c:v>45396</c:v>
                </c:pt>
                <c:pt idx="222">
                  <c:v>45403</c:v>
                </c:pt>
                <c:pt idx="223">
                  <c:v>45410</c:v>
                </c:pt>
                <c:pt idx="224">
                  <c:v>45417</c:v>
                </c:pt>
                <c:pt idx="225">
                  <c:v>45424</c:v>
                </c:pt>
                <c:pt idx="226">
                  <c:v>45431</c:v>
                </c:pt>
                <c:pt idx="227">
                  <c:v>45438</c:v>
                </c:pt>
                <c:pt idx="228">
                  <c:v>45445</c:v>
                </c:pt>
                <c:pt idx="229">
                  <c:v>45452</c:v>
                </c:pt>
                <c:pt idx="230">
                  <c:v>45459</c:v>
                </c:pt>
                <c:pt idx="231">
                  <c:v>45466</c:v>
                </c:pt>
                <c:pt idx="232">
                  <c:v>45473</c:v>
                </c:pt>
                <c:pt idx="233">
                  <c:v>45480</c:v>
                </c:pt>
                <c:pt idx="234">
                  <c:v>45487</c:v>
                </c:pt>
                <c:pt idx="235">
                  <c:v>45494</c:v>
                </c:pt>
                <c:pt idx="236">
                  <c:v>45501</c:v>
                </c:pt>
                <c:pt idx="237">
                  <c:v>45508</c:v>
                </c:pt>
                <c:pt idx="238">
                  <c:v>45515</c:v>
                </c:pt>
                <c:pt idx="239">
                  <c:v>45522</c:v>
                </c:pt>
                <c:pt idx="240">
                  <c:v>45529</c:v>
                </c:pt>
                <c:pt idx="241">
                  <c:v>45536</c:v>
                </c:pt>
                <c:pt idx="242">
                  <c:v>45543</c:v>
                </c:pt>
                <c:pt idx="243">
                  <c:v>45550</c:v>
                </c:pt>
                <c:pt idx="244">
                  <c:v>45557</c:v>
                </c:pt>
                <c:pt idx="245">
                  <c:v>45564</c:v>
                </c:pt>
                <c:pt idx="246">
                  <c:v>45571</c:v>
                </c:pt>
                <c:pt idx="247">
                  <c:v>45578</c:v>
                </c:pt>
                <c:pt idx="248">
                  <c:v>45585</c:v>
                </c:pt>
                <c:pt idx="249">
                  <c:v>45592</c:v>
                </c:pt>
                <c:pt idx="250">
                  <c:v>45599</c:v>
                </c:pt>
                <c:pt idx="251">
                  <c:v>45606</c:v>
                </c:pt>
                <c:pt idx="252">
                  <c:v>45613</c:v>
                </c:pt>
                <c:pt idx="253">
                  <c:v>45620</c:v>
                </c:pt>
                <c:pt idx="254">
                  <c:v>45627</c:v>
                </c:pt>
                <c:pt idx="255">
                  <c:v>45634</c:v>
                </c:pt>
                <c:pt idx="256">
                  <c:v>45641</c:v>
                </c:pt>
                <c:pt idx="257">
                  <c:v>45648</c:v>
                </c:pt>
                <c:pt idx="258">
                  <c:v>45655</c:v>
                </c:pt>
                <c:pt idx="259">
                  <c:v>45662</c:v>
                </c:pt>
                <c:pt idx="260">
                  <c:v>45669</c:v>
                </c:pt>
                <c:pt idx="261">
                  <c:v>45676</c:v>
                </c:pt>
                <c:pt idx="262">
                  <c:v>45683</c:v>
                </c:pt>
                <c:pt idx="263">
                  <c:v>45690</c:v>
                </c:pt>
                <c:pt idx="264">
                  <c:v>45697</c:v>
                </c:pt>
                <c:pt idx="265">
                  <c:v>45704</c:v>
                </c:pt>
                <c:pt idx="266">
                  <c:v>45711</c:v>
                </c:pt>
                <c:pt idx="267">
                  <c:v>45718</c:v>
                </c:pt>
                <c:pt idx="268">
                  <c:v>45725</c:v>
                </c:pt>
                <c:pt idx="269">
                  <c:v>45732</c:v>
                </c:pt>
                <c:pt idx="270">
                  <c:v>45735</c:v>
                </c:pt>
                <c:pt idx="271">
                  <c:v>45736</c:v>
                </c:pt>
              </c:numCache>
            </c:numRef>
          </c:cat>
          <c:val>
            <c:numRef>
              <c:f>'SVL.AX (20250321000000000 _ 202'!$C$2:$C$273</c:f>
              <c:numCache>
                <c:formatCode>General</c:formatCode>
                <c:ptCount val="272"/>
                <c:pt idx="0">
                  <c:v>18.056999999999999</c:v>
                </c:pt>
                <c:pt idx="1">
                  <c:v>17.972000000000001</c:v>
                </c:pt>
                <c:pt idx="2">
                  <c:v>17.664999999999999</c:v>
                </c:pt>
                <c:pt idx="3">
                  <c:v>17.715</c:v>
                </c:pt>
                <c:pt idx="4">
                  <c:v>18.521000000000001</c:v>
                </c:pt>
                <c:pt idx="5">
                  <c:v>16.387</c:v>
                </c:pt>
                <c:pt idx="6">
                  <c:v>17.213999999999999</c:v>
                </c:pt>
                <c:pt idx="7">
                  <c:v>14.456</c:v>
                </c:pt>
                <c:pt idx="8">
                  <c:v>12.349</c:v>
                </c:pt>
                <c:pt idx="9">
                  <c:v>14.497999999999999</c:v>
                </c:pt>
                <c:pt idx="10">
                  <c:v>14.436</c:v>
                </c:pt>
                <c:pt idx="11">
                  <c:v>15.994999999999999</c:v>
                </c:pt>
                <c:pt idx="12">
                  <c:v>15.237</c:v>
                </c:pt>
                <c:pt idx="13">
                  <c:v>15.254</c:v>
                </c:pt>
                <c:pt idx="14">
                  <c:v>14.863</c:v>
                </c:pt>
                <c:pt idx="15">
                  <c:v>15.74</c:v>
                </c:pt>
                <c:pt idx="16">
                  <c:v>17.045999999999999</c:v>
                </c:pt>
                <c:pt idx="17">
                  <c:v>17.664000000000001</c:v>
                </c:pt>
                <c:pt idx="18">
                  <c:v>18.440000000000001</c:v>
                </c:pt>
                <c:pt idx="19">
                  <c:v>17.443000000000001</c:v>
                </c:pt>
                <c:pt idx="20">
                  <c:v>17.462</c:v>
                </c:pt>
                <c:pt idx="21">
                  <c:v>17.832000000000001</c:v>
                </c:pt>
                <c:pt idx="22">
                  <c:v>18.023</c:v>
                </c:pt>
                <c:pt idx="23">
                  <c:v>18.244</c:v>
                </c:pt>
                <c:pt idx="24">
                  <c:v>18.983000000000001</c:v>
                </c:pt>
                <c:pt idx="25">
                  <c:v>19.684999999999999</c:v>
                </c:pt>
                <c:pt idx="26">
                  <c:v>22.808</c:v>
                </c:pt>
                <c:pt idx="27">
                  <c:v>24.189</c:v>
                </c:pt>
                <c:pt idx="28">
                  <c:v>27.533000000000001</c:v>
                </c:pt>
                <c:pt idx="29">
                  <c:v>26.065000000000001</c:v>
                </c:pt>
                <c:pt idx="30">
                  <c:v>26.707000000000001</c:v>
                </c:pt>
                <c:pt idx="31">
                  <c:v>27.61</c:v>
                </c:pt>
                <c:pt idx="32">
                  <c:v>26.576000000000001</c:v>
                </c:pt>
                <c:pt idx="33">
                  <c:v>26.739000000000001</c:v>
                </c:pt>
                <c:pt idx="34">
                  <c:v>27.027999999999999</c:v>
                </c:pt>
                <c:pt idx="35">
                  <c:v>23.016999999999999</c:v>
                </c:pt>
                <c:pt idx="36">
                  <c:v>23.971</c:v>
                </c:pt>
                <c:pt idx="37">
                  <c:v>25.068999999999999</c:v>
                </c:pt>
                <c:pt idx="38">
                  <c:v>24.369</c:v>
                </c:pt>
                <c:pt idx="39">
                  <c:v>24.626999999999999</c:v>
                </c:pt>
                <c:pt idx="40">
                  <c:v>23.617000000000001</c:v>
                </c:pt>
                <c:pt idx="41">
                  <c:v>25.646000000000001</c:v>
                </c:pt>
                <c:pt idx="42">
                  <c:v>24.759</c:v>
                </c:pt>
                <c:pt idx="43">
                  <c:v>24.347999999999999</c:v>
                </c:pt>
                <c:pt idx="44">
                  <c:v>22.553000000000001</c:v>
                </c:pt>
                <c:pt idx="45">
                  <c:v>24.202999999999999</c:v>
                </c:pt>
                <c:pt idx="46">
                  <c:v>24.032</c:v>
                </c:pt>
                <c:pt idx="47">
                  <c:v>25.949000000000002</c:v>
                </c:pt>
                <c:pt idx="48">
                  <c:v>25.811</c:v>
                </c:pt>
                <c:pt idx="49">
                  <c:v>26.332000000000001</c:v>
                </c:pt>
                <c:pt idx="50">
                  <c:v>24.582000000000001</c:v>
                </c:pt>
                <c:pt idx="51">
                  <c:v>24.824999999999999</c:v>
                </c:pt>
                <c:pt idx="52">
                  <c:v>25.524000000000001</c:v>
                </c:pt>
                <c:pt idx="53">
                  <c:v>26.9</c:v>
                </c:pt>
                <c:pt idx="54">
                  <c:v>27.013999999999999</c:v>
                </c:pt>
                <c:pt idx="55">
                  <c:v>27.323</c:v>
                </c:pt>
                <c:pt idx="56">
                  <c:v>27.251999999999999</c:v>
                </c:pt>
                <c:pt idx="57">
                  <c:v>26.402000000000001</c:v>
                </c:pt>
                <c:pt idx="58">
                  <c:v>25.257000000000001</c:v>
                </c:pt>
                <c:pt idx="59">
                  <c:v>25.88</c:v>
                </c:pt>
                <c:pt idx="60">
                  <c:v>26.292000000000002</c:v>
                </c:pt>
                <c:pt idx="61">
                  <c:v>25.091999999999999</c:v>
                </c:pt>
                <c:pt idx="62">
                  <c:v>24.934999999999999</c:v>
                </c:pt>
                <c:pt idx="63">
                  <c:v>25.311</c:v>
                </c:pt>
                <c:pt idx="64">
                  <c:v>26.099</c:v>
                </c:pt>
                <c:pt idx="65">
                  <c:v>26.077000000000002</c:v>
                </c:pt>
                <c:pt idx="66">
                  <c:v>25.853000000000002</c:v>
                </c:pt>
                <c:pt idx="67">
                  <c:v>27.462</c:v>
                </c:pt>
                <c:pt idx="68">
                  <c:v>27.353000000000002</c:v>
                </c:pt>
                <c:pt idx="69">
                  <c:v>27.472999999999999</c:v>
                </c:pt>
                <c:pt idx="70">
                  <c:v>27.992999999999999</c:v>
                </c:pt>
                <c:pt idx="71">
                  <c:v>27.879000000000001</c:v>
                </c:pt>
                <c:pt idx="72">
                  <c:v>28.131</c:v>
                </c:pt>
                <c:pt idx="73">
                  <c:v>25.957999999999998</c:v>
                </c:pt>
                <c:pt idx="74">
                  <c:v>26.082000000000001</c:v>
                </c:pt>
                <c:pt idx="75">
                  <c:v>26.481000000000002</c:v>
                </c:pt>
                <c:pt idx="76">
                  <c:v>26.210999999999999</c:v>
                </c:pt>
                <c:pt idx="77">
                  <c:v>25.777000000000001</c:v>
                </c:pt>
                <c:pt idx="78">
                  <c:v>25.218</c:v>
                </c:pt>
                <c:pt idx="79">
                  <c:v>25.527999999999999</c:v>
                </c:pt>
                <c:pt idx="80">
                  <c:v>24.312000000000001</c:v>
                </c:pt>
                <c:pt idx="81">
                  <c:v>23.768000000000001</c:v>
                </c:pt>
                <c:pt idx="82">
                  <c:v>23.105</c:v>
                </c:pt>
                <c:pt idx="83">
                  <c:v>24.06</c:v>
                </c:pt>
                <c:pt idx="84">
                  <c:v>24.762</c:v>
                </c:pt>
                <c:pt idx="85">
                  <c:v>23.855</c:v>
                </c:pt>
                <c:pt idx="86">
                  <c:v>22.295000000000002</c:v>
                </c:pt>
                <c:pt idx="87">
                  <c:v>22.388000000000002</c:v>
                </c:pt>
                <c:pt idx="88">
                  <c:v>22.51</c:v>
                </c:pt>
                <c:pt idx="89">
                  <c:v>22.678999999999998</c:v>
                </c:pt>
                <c:pt idx="90">
                  <c:v>23.327999999999999</c:v>
                </c:pt>
                <c:pt idx="91">
                  <c:v>24.428999999999998</c:v>
                </c:pt>
                <c:pt idx="92">
                  <c:v>23.945</c:v>
                </c:pt>
                <c:pt idx="93">
                  <c:v>24.152000000000001</c:v>
                </c:pt>
                <c:pt idx="94">
                  <c:v>25.344000000000001</c:v>
                </c:pt>
                <c:pt idx="95">
                  <c:v>24.78</c:v>
                </c:pt>
                <c:pt idx="96">
                  <c:v>23.106999999999999</c:v>
                </c:pt>
                <c:pt idx="97">
                  <c:v>22.445</c:v>
                </c:pt>
                <c:pt idx="98">
                  <c:v>22.16</c:v>
                </c:pt>
                <c:pt idx="99">
                  <c:v>22.507000000000001</c:v>
                </c:pt>
                <c:pt idx="100">
                  <c:v>22.931000000000001</c:v>
                </c:pt>
                <c:pt idx="101">
                  <c:v>23.327999999999999</c:v>
                </c:pt>
                <c:pt idx="102">
                  <c:v>22.393999999999998</c:v>
                </c:pt>
                <c:pt idx="103">
                  <c:v>22.911000000000001</c:v>
                </c:pt>
                <c:pt idx="104">
                  <c:v>24.314</c:v>
                </c:pt>
                <c:pt idx="105">
                  <c:v>22.302</c:v>
                </c:pt>
                <c:pt idx="106">
                  <c:v>22.475000000000001</c:v>
                </c:pt>
                <c:pt idx="107">
                  <c:v>23.366</c:v>
                </c:pt>
                <c:pt idx="108">
                  <c:v>23.991</c:v>
                </c:pt>
                <c:pt idx="109">
                  <c:v>23.997</c:v>
                </c:pt>
                <c:pt idx="110">
                  <c:v>25.782</c:v>
                </c:pt>
                <c:pt idx="111">
                  <c:v>26.106000000000002</c:v>
                </c:pt>
                <c:pt idx="112">
                  <c:v>25.055</c:v>
                </c:pt>
                <c:pt idx="113">
                  <c:v>25.594999999999999</c:v>
                </c:pt>
                <c:pt idx="114">
                  <c:v>24.641999999999999</c:v>
                </c:pt>
                <c:pt idx="115">
                  <c:v>24.818999999999999</c:v>
                </c:pt>
                <c:pt idx="116">
                  <c:v>25.69</c:v>
                </c:pt>
                <c:pt idx="117">
                  <c:v>24.257000000000001</c:v>
                </c:pt>
                <c:pt idx="118">
                  <c:v>23.04</c:v>
                </c:pt>
                <c:pt idx="119">
                  <c:v>22.324999999999999</c:v>
                </c:pt>
                <c:pt idx="120">
                  <c:v>20.984000000000002</c:v>
                </c:pt>
                <c:pt idx="121">
                  <c:v>21.669</c:v>
                </c:pt>
                <c:pt idx="122">
                  <c:v>22.06</c:v>
                </c:pt>
                <c:pt idx="123">
                  <c:v>21.89</c:v>
                </c:pt>
                <c:pt idx="124">
                  <c:v>21.913</c:v>
                </c:pt>
                <c:pt idx="125">
                  <c:v>21.573</c:v>
                </c:pt>
                <c:pt idx="126">
                  <c:v>21.116</c:v>
                </c:pt>
                <c:pt idx="127">
                  <c:v>19.597000000000001</c:v>
                </c:pt>
                <c:pt idx="128">
                  <c:v>19.167000000000002</c:v>
                </c:pt>
                <c:pt idx="129">
                  <c:v>18.547999999999998</c:v>
                </c:pt>
                <c:pt idx="130">
                  <c:v>18.585000000000001</c:v>
                </c:pt>
                <c:pt idx="131">
                  <c:v>20.155999999999999</c:v>
                </c:pt>
                <c:pt idx="132">
                  <c:v>19.818999999999999</c:v>
                </c:pt>
                <c:pt idx="133">
                  <c:v>20.677</c:v>
                </c:pt>
                <c:pt idx="134">
                  <c:v>19.058</c:v>
                </c:pt>
                <c:pt idx="135">
                  <c:v>18.739999999999998</c:v>
                </c:pt>
                <c:pt idx="136">
                  <c:v>17.776</c:v>
                </c:pt>
                <c:pt idx="137">
                  <c:v>18.658000000000001</c:v>
                </c:pt>
                <c:pt idx="138">
                  <c:v>19.295999999999999</c:v>
                </c:pt>
                <c:pt idx="139">
                  <c:v>18.841000000000001</c:v>
                </c:pt>
                <c:pt idx="140">
                  <c:v>18.96</c:v>
                </c:pt>
                <c:pt idx="141">
                  <c:v>20.192</c:v>
                </c:pt>
                <c:pt idx="142">
                  <c:v>18.015000000000001</c:v>
                </c:pt>
                <c:pt idx="143">
                  <c:v>19.042999999999999</c:v>
                </c:pt>
                <c:pt idx="144">
                  <c:v>19.146999999999998</c:v>
                </c:pt>
                <c:pt idx="145">
                  <c:v>20.79</c:v>
                </c:pt>
                <c:pt idx="146">
                  <c:v>21.646000000000001</c:v>
                </c:pt>
                <c:pt idx="147">
                  <c:v>20.975999999999999</c:v>
                </c:pt>
                <c:pt idx="148">
                  <c:v>21.425000000000001</c:v>
                </c:pt>
                <c:pt idx="149">
                  <c:v>23.038</c:v>
                </c:pt>
                <c:pt idx="150">
                  <c:v>23.535</c:v>
                </c:pt>
                <c:pt idx="151">
                  <c:v>23.151</c:v>
                </c:pt>
                <c:pt idx="152">
                  <c:v>23.763999999999999</c:v>
                </c:pt>
                <c:pt idx="153">
                  <c:v>23.861999999999998</c:v>
                </c:pt>
                <c:pt idx="154">
                  <c:v>23.821999999999999</c:v>
                </c:pt>
                <c:pt idx="155">
                  <c:v>24.231000000000002</c:v>
                </c:pt>
                <c:pt idx="156">
                  <c:v>23.83</c:v>
                </c:pt>
                <c:pt idx="157">
                  <c:v>23.527000000000001</c:v>
                </c:pt>
                <c:pt idx="158">
                  <c:v>22.334</c:v>
                </c:pt>
                <c:pt idx="159">
                  <c:v>22.033999999999999</c:v>
                </c:pt>
                <c:pt idx="160">
                  <c:v>21.693999999999999</c:v>
                </c:pt>
                <c:pt idx="161">
                  <c:v>20.806000000000001</c:v>
                </c:pt>
                <c:pt idx="162">
                  <c:v>21.093</c:v>
                </c:pt>
                <c:pt idx="163">
                  <c:v>20.375</c:v>
                </c:pt>
                <c:pt idx="164">
                  <c:v>22.350999999999999</c:v>
                </c:pt>
                <c:pt idx="165">
                  <c:v>23.247</c:v>
                </c:pt>
                <c:pt idx="166">
                  <c:v>24.076000000000001</c:v>
                </c:pt>
                <c:pt idx="167">
                  <c:v>25.024999999999999</c:v>
                </c:pt>
                <c:pt idx="168">
                  <c:v>25.423999999999999</c:v>
                </c:pt>
                <c:pt idx="169">
                  <c:v>25.053000000000001</c:v>
                </c:pt>
                <c:pt idx="170">
                  <c:v>24.998999999999999</c:v>
                </c:pt>
                <c:pt idx="171">
                  <c:v>25.742999999999999</c:v>
                </c:pt>
                <c:pt idx="172">
                  <c:v>23.992000000000001</c:v>
                </c:pt>
                <c:pt idx="173">
                  <c:v>23.92</c:v>
                </c:pt>
                <c:pt idx="174">
                  <c:v>23.24</c:v>
                </c:pt>
                <c:pt idx="175">
                  <c:v>23.643000000000001</c:v>
                </c:pt>
                <c:pt idx="176">
                  <c:v>24.334</c:v>
                </c:pt>
                <c:pt idx="177">
                  <c:v>24.076000000000001</c:v>
                </c:pt>
                <c:pt idx="178">
                  <c:v>22.327999999999999</c:v>
                </c:pt>
                <c:pt idx="179">
                  <c:v>22.81</c:v>
                </c:pt>
                <c:pt idx="180">
                  <c:v>23.091999999999999</c:v>
                </c:pt>
                <c:pt idx="181">
                  <c:v>25.013999999999999</c:v>
                </c:pt>
                <c:pt idx="182">
                  <c:v>24.698</c:v>
                </c:pt>
                <c:pt idx="183">
                  <c:v>24.37</c:v>
                </c:pt>
                <c:pt idx="184">
                  <c:v>23.617000000000001</c:v>
                </c:pt>
                <c:pt idx="185">
                  <c:v>22.673999999999999</c:v>
                </c:pt>
                <c:pt idx="186">
                  <c:v>22.695</c:v>
                </c:pt>
                <c:pt idx="187">
                  <c:v>24.22</c:v>
                </c:pt>
                <c:pt idx="188">
                  <c:v>24.231999999999999</c:v>
                </c:pt>
                <c:pt idx="189">
                  <c:v>22.891999999999999</c:v>
                </c:pt>
                <c:pt idx="190">
                  <c:v>23.126000000000001</c:v>
                </c:pt>
                <c:pt idx="191">
                  <c:v>23.596</c:v>
                </c:pt>
                <c:pt idx="192">
                  <c:v>22.236000000000001</c:v>
                </c:pt>
                <c:pt idx="193">
                  <c:v>21.54</c:v>
                </c:pt>
                <c:pt idx="194">
                  <c:v>22.727</c:v>
                </c:pt>
                <c:pt idx="195">
                  <c:v>23.350999999999999</c:v>
                </c:pt>
                <c:pt idx="196">
                  <c:v>22.77</c:v>
                </c:pt>
                <c:pt idx="197">
                  <c:v>23.201000000000001</c:v>
                </c:pt>
                <c:pt idx="198">
                  <c:v>22.215</c:v>
                </c:pt>
                <c:pt idx="199">
                  <c:v>23.809000000000001</c:v>
                </c:pt>
                <c:pt idx="200">
                  <c:v>24.329000000000001</c:v>
                </c:pt>
                <c:pt idx="201">
                  <c:v>25.498999999999999</c:v>
                </c:pt>
                <c:pt idx="202">
                  <c:v>22.971</c:v>
                </c:pt>
                <c:pt idx="203">
                  <c:v>23.87</c:v>
                </c:pt>
                <c:pt idx="204">
                  <c:v>24.29</c:v>
                </c:pt>
                <c:pt idx="205">
                  <c:v>23.853000000000002</c:v>
                </c:pt>
                <c:pt idx="206">
                  <c:v>23.122</c:v>
                </c:pt>
                <c:pt idx="207">
                  <c:v>23.161999999999999</c:v>
                </c:pt>
                <c:pt idx="208">
                  <c:v>22.571000000000002</c:v>
                </c:pt>
                <c:pt idx="209">
                  <c:v>22.754999999999999</c:v>
                </c:pt>
                <c:pt idx="210">
                  <c:v>22.701000000000001</c:v>
                </c:pt>
                <c:pt idx="211">
                  <c:v>22.527999999999999</c:v>
                </c:pt>
                <c:pt idx="212">
                  <c:v>23.439</c:v>
                </c:pt>
                <c:pt idx="213">
                  <c:v>22.969000000000001</c:v>
                </c:pt>
                <c:pt idx="214">
                  <c:v>23.15</c:v>
                </c:pt>
                <c:pt idx="215">
                  <c:v>24.338999999999999</c:v>
                </c:pt>
                <c:pt idx="216">
                  <c:v>25.2</c:v>
                </c:pt>
                <c:pt idx="217">
                  <c:v>24.692</c:v>
                </c:pt>
                <c:pt idx="218">
                  <c:v>24.797000000000001</c:v>
                </c:pt>
                <c:pt idx="219">
                  <c:v>27.4</c:v>
                </c:pt>
                <c:pt idx="220">
                  <c:v>28.254999999999999</c:v>
                </c:pt>
                <c:pt idx="221">
                  <c:v>28.808</c:v>
                </c:pt>
                <c:pt idx="222">
                  <c:v>27.241</c:v>
                </c:pt>
                <c:pt idx="223">
                  <c:v>26.445</c:v>
                </c:pt>
                <c:pt idx="224">
                  <c:v>28.274999999999999</c:v>
                </c:pt>
                <c:pt idx="225">
                  <c:v>31.047000000000001</c:v>
                </c:pt>
                <c:pt idx="226">
                  <c:v>30.33</c:v>
                </c:pt>
                <c:pt idx="227">
                  <c:v>30.297000000000001</c:v>
                </c:pt>
                <c:pt idx="228">
                  <c:v>29.335000000000001</c:v>
                </c:pt>
                <c:pt idx="229">
                  <c:v>29.402000000000001</c:v>
                </c:pt>
                <c:pt idx="230">
                  <c:v>29.573</c:v>
                </c:pt>
                <c:pt idx="231">
                  <c:v>29.236999999999998</c:v>
                </c:pt>
                <c:pt idx="232">
                  <c:v>31.388000000000002</c:v>
                </c:pt>
                <c:pt idx="233">
                  <c:v>30.885999999999999</c:v>
                </c:pt>
                <c:pt idx="234">
                  <c:v>29.088000000000001</c:v>
                </c:pt>
                <c:pt idx="235">
                  <c:v>27.86</c:v>
                </c:pt>
                <c:pt idx="236">
                  <c:v>28.245999999999999</c:v>
                </c:pt>
                <c:pt idx="237">
                  <c:v>27.486999999999998</c:v>
                </c:pt>
                <c:pt idx="238">
                  <c:v>28.777999999999999</c:v>
                </c:pt>
                <c:pt idx="239">
                  <c:v>29.786000000000001</c:v>
                </c:pt>
                <c:pt idx="240">
                  <c:v>28.731000000000002</c:v>
                </c:pt>
                <c:pt idx="241">
                  <c:v>27.808</c:v>
                </c:pt>
                <c:pt idx="242">
                  <c:v>30.699000000000002</c:v>
                </c:pt>
                <c:pt idx="243">
                  <c:v>31.175999999999998</c:v>
                </c:pt>
                <c:pt idx="244">
                  <c:v>31.518999999999998</c:v>
                </c:pt>
                <c:pt idx="245">
                  <c:v>32.128</c:v>
                </c:pt>
                <c:pt idx="246">
                  <c:v>31.52</c:v>
                </c:pt>
                <c:pt idx="247">
                  <c:v>33.031999999999996</c:v>
                </c:pt>
                <c:pt idx="248">
                  <c:v>33.603000000000002</c:v>
                </c:pt>
                <c:pt idx="249">
                  <c:v>32.542000000000002</c:v>
                </c:pt>
                <c:pt idx="250">
                  <c:v>31.359000000000002</c:v>
                </c:pt>
                <c:pt idx="251">
                  <c:v>30.370999999999999</c:v>
                </c:pt>
                <c:pt idx="252">
                  <c:v>31.309000000000001</c:v>
                </c:pt>
                <c:pt idx="253">
                  <c:v>30.684999999999999</c:v>
                </c:pt>
                <c:pt idx="254">
                  <c:v>31.186</c:v>
                </c:pt>
                <c:pt idx="255">
                  <c:v>30.655000000000001</c:v>
                </c:pt>
                <c:pt idx="256">
                  <c:v>29.66</c:v>
                </c:pt>
                <c:pt idx="257">
                  <c:v>29.655000000000001</c:v>
                </c:pt>
                <c:pt idx="258">
                  <c:v>29.806000000000001</c:v>
                </c:pt>
                <c:pt idx="259">
                  <c:v>31.091000000000001</c:v>
                </c:pt>
                <c:pt idx="260">
                  <c:v>30.951000000000001</c:v>
                </c:pt>
                <c:pt idx="261">
                  <c:v>31.023</c:v>
                </c:pt>
                <c:pt idx="262">
                  <c:v>32.128</c:v>
                </c:pt>
                <c:pt idx="263">
                  <c:v>32.335000000000001</c:v>
                </c:pt>
                <c:pt idx="264">
                  <c:v>32.801000000000002</c:v>
                </c:pt>
                <c:pt idx="265">
                  <c:v>32.975999999999999</c:v>
                </c:pt>
                <c:pt idx="266">
                  <c:v>31.219000000000001</c:v>
                </c:pt>
                <c:pt idx="267">
                  <c:v>32.548000000000002</c:v>
                </c:pt>
                <c:pt idx="268">
                  <c:v>34.186999999999998</c:v>
                </c:pt>
                <c:pt idx="269">
                  <c:v>33.994999999999997</c:v>
                </c:pt>
                <c:pt idx="270">
                  <c:v>33.965000000000003</c:v>
                </c:pt>
              </c:numCache>
            </c:numRef>
          </c:val>
          <c:smooth val="0"/>
          <c:extLst>
            <c:ext xmlns:c16="http://schemas.microsoft.com/office/drawing/2014/chart" uri="{C3380CC4-5D6E-409C-BE32-E72D297353CC}">
              <c16:uniqueId val="{00000001-3137-4E0B-8E53-294E38EB3B1A}"/>
            </c:ext>
          </c:extLst>
        </c:ser>
        <c:dLbls>
          <c:showLegendKey val="0"/>
          <c:showVal val="0"/>
          <c:showCatName val="0"/>
          <c:showSerName val="0"/>
          <c:showPercent val="0"/>
          <c:showBubbleSize val="0"/>
        </c:dLbls>
        <c:marker val="1"/>
        <c:smooth val="0"/>
        <c:axId val="95883183"/>
        <c:axId val="95885583"/>
      </c:lineChart>
      <c:dateAx>
        <c:axId val="1135977903"/>
        <c:scaling>
          <c:orientation val="minMax"/>
        </c:scaling>
        <c:delete val="0"/>
        <c:axPos val="b"/>
        <c:numFmt formatCode="mm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n-US"/>
          </a:p>
        </c:txPr>
        <c:crossAx val="95884143"/>
        <c:crosses val="autoZero"/>
        <c:auto val="1"/>
        <c:lblOffset val="100"/>
        <c:baseTimeUnit val="days"/>
      </c:dateAx>
      <c:valAx>
        <c:axId val="958841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600" b="0" i="0" u="none" strike="noStrike" kern="1200" baseline="0">
                    <a:solidFill>
                      <a:schemeClr val="tx1"/>
                    </a:solidFill>
                    <a:latin typeface="+mn-lt"/>
                    <a:ea typeface="+mn-ea"/>
                    <a:cs typeface="+mn-cs"/>
                  </a:defRPr>
                </a:pPr>
                <a:r>
                  <a:rPr lang="en-GB"/>
                  <a:t>SVL (A$/sh)</a:t>
                </a:r>
              </a:p>
            </c:rich>
          </c:tx>
          <c:overlay val="0"/>
          <c:spPr>
            <a:noFill/>
            <a:ln>
              <a:noFill/>
            </a:ln>
            <a:effectLst/>
          </c:spPr>
          <c:txPr>
            <a:bodyPr rot="-54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n-US"/>
          </a:p>
        </c:txPr>
        <c:crossAx val="1135977903"/>
        <c:crosses val="autoZero"/>
        <c:crossBetween val="between"/>
      </c:valAx>
      <c:valAx>
        <c:axId val="95885583"/>
        <c:scaling>
          <c:orientation val="minMax"/>
        </c:scaling>
        <c:delete val="0"/>
        <c:axPos val="r"/>
        <c:title>
          <c:tx>
            <c:rich>
              <a:bodyPr rot="-5400000" spcFirstLastPara="1" vertOverflow="ellipsis" vert="horz" wrap="square" anchor="ctr" anchorCtr="1"/>
              <a:lstStyle/>
              <a:p>
                <a:pPr>
                  <a:defRPr sz="600" b="0" i="0" u="none" strike="noStrike" kern="1200" baseline="0">
                    <a:solidFill>
                      <a:schemeClr val="tx1"/>
                    </a:solidFill>
                    <a:latin typeface="+mn-lt"/>
                    <a:ea typeface="+mn-ea"/>
                    <a:cs typeface="+mn-cs"/>
                  </a:defRPr>
                </a:pPr>
                <a:r>
                  <a:rPr lang="en-GB"/>
                  <a:t>XAG (US$/oz)</a:t>
                </a:r>
              </a:p>
            </c:rich>
          </c:tx>
          <c:overlay val="0"/>
          <c:spPr>
            <a:noFill/>
            <a:ln>
              <a:noFill/>
            </a:ln>
            <a:effectLst/>
          </c:spPr>
          <c:txPr>
            <a:bodyPr rot="-54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n-US"/>
          </a:p>
        </c:txPr>
        <c:crossAx val="95883183"/>
        <c:crosses val="max"/>
        <c:crossBetween val="between"/>
      </c:valAx>
      <c:dateAx>
        <c:axId val="95883183"/>
        <c:scaling>
          <c:orientation val="minMax"/>
        </c:scaling>
        <c:delete val="1"/>
        <c:axPos val="b"/>
        <c:numFmt formatCode="[$-809]dd\ mmmm\ yyyy;@" sourceLinked="1"/>
        <c:majorTickMark val="out"/>
        <c:minorTickMark val="none"/>
        <c:tickLblPos val="nextTo"/>
        <c:crossAx val="95885583"/>
        <c:crosses val="autoZero"/>
        <c:auto val="1"/>
        <c:lblOffset val="100"/>
        <c:baseTimeUnit val="days"/>
      </c:dateAx>
      <c:spPr>
        <a:noFill/>
        <a:ln>
          <a:noFill/>
        </a:ln>
        <a:effectLst/>
      </c:spPr>
    </c:plotArea>
    <c:legend>
      <c:legendPos val="b"/>
      <c:layout>
        <c:manualLayout>
          <c:xMode val="edge"/>
          <c:yMode val="edge"/>
          <c:x val="9.1114577254537213E-2"/>
          <c:y val="0.7328563303434471"/>
          <c:w val="0.25576684164479441"/>
          <c:h val="7.8035228255427622E-2"/>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6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661514712702789E-2"/>
          <c:y val="5.0925925925925923E-2"/>
          <c:w val="0.80983000034155883"/>
          <c:h val="0.73614173228346458"/>
        </c:manualLayout>
      </c:layout>
      <c:barChart>
        <c:barDir val="col"/>
        <c:grouping val="stacked"/>
        <c:varyColors val="0"/>
        <c:ser>
          <c:idx val="0"/>
          <c:order val="0"/>
          <c:tx>
            <c:strRef>
              <c:f>Sheet1!$B$3</c:f>
              <c:strCache>
                <c:ptCount val="1"/>
                <c:pt idx="0">
                  <c:v>Ag in Conc</c:v>
                </c:pt>
              </c:strCache>
            </c:strRef>
          </c:tx>
          <c:spPr>
            <a:solidFill>
              <a:schemeClr val="accent1"/>
            </a:solidFill>
            <a:ln>
              <a:solidFill>
                <a:srgbClr val="11242E"/>
              </a:solidFill>
            </a:ln>
            <a:effectLst/>
          </c:spPr>
          <c:invertIfNegative val="0"/>
          <c:val>
            <c:numRef>
              <c:f>Sheet1!$C$3:$Q$3</c:f>
              <c:numCache>
                <c:formatCode>General</c:formatCode>
                <c:ptCount val="15"/>
                <c:pt idx="0">
                  <c:v>1219575.573623006</c:v>
                </c:pt>
                <c:pt idx="1">
                  <c:v>3872362.2897172044</c:v>
                </c:pt>
                <c:pt idx="2">
                  <c:v>4377560.0747337686</c:v>
                </c:pt>
                <c:pt idx="3">
                  <c:v>5114460.1111466046</c:v>
                </c:pt>
                <c:pt idx="4">
                  <c:v>5456599.1861184845</c:v>
                </c:pt>
                <c:pt idx="5">
                  <c:v>4274654.661259478</c:v>
                </c:pt>
                <c:pt idx="6">
                  <c:v>3392953.8788230051</c:v>
                </c:pt>
                <c:pt idx="7">
                  <c:v>3219451.4064604165</c:v>
                </c:pt>
                <c:pt idx="8">
                  <c:v>4895071.0188707141</c:v>
                </c:pt>
                <c:pt idx="9">
                  <c:v>5115104.0291173737</c:v>
                </c:pt>
                <c:pt idx="10">
                  <c:v>2679199.1747941496</c:v>
                </c:pt>
                <c:pt idx="11">
                  <c:v>2635710.6912600272</c:v>
                </c:pt>
                <c:pt idx="12">
                  <c:v>2930301.3787328498</c:v>
                </c:pt>
                <c:pt idx="13">
                  <c:v>2666861.5948646162</c:v>
                </c:pt>
                <c:pt idx="14">
                  <c:v>1143922.6482464881</c:v>
                </c:pt>
              </c:numCache>
            </c:numRef>
          </c:val>
          <c:extLst>
            <c:ext xmlns:c16="http://schemas.microsoft.com/office/drawing/2014/chart" uri="{C3380CC4-5D6E-409C-BE32-E72D297353CC}">
              <c16:uniqueId val="{00000000-1783-4123-82D3-C21CCC74909B}"/>
            </c:ext>
          </c:extLst>
        </c:ser>
        <c:ser>
          <c:idx val="2"/>
          <c:order val="2"/>
          <c:tx>
            <c:strRef>
              <c:f>Sheet1!$B$9</c:f>
              <c:strCache>
                <c:ptCount val="1"/>
                <c:pt idx="0">
                  <c:v>Zn (AgEq)</c:v>
                </c:pt>
              </c:strCache>
            </c:strRef>
          </c:tx>
          <c:spPr>
            <a:solidFill>
              <a:schemeClr val="accent5">
                <a:lumMod val="75000"/>
              </a:schemeClr>
            </a:solidFill>
            <a:ln>
              <a:solidFill>
                <a:srgbClr val="11242E"/>
              </a:solidFill>
            </a:ln>
            <a:effectLst/>
          </c:spPr>
          <c:invertIfNegative val="0"/>
          <c:val>
            <c:numRef>
              <c:f>Sheet1!$C$9:$Q$9</c:f>
              <c:numCache>
                <c:formatCode>0</c:formatCode>
                <c:ptCount val="15"/>
                <c:pt idx="0">
                  <c:v>188170.56434574083</c:v>
                </c:pt>
                <c:pt idx="1">
                  <c:v>677925.23402727686</c:v>
                </c:pt>
                <c:pt idx="2">
                  <c:v>723986.18657211622</c:v>
                </c:pt>
                <c:pt idx="3">
                  <c:v>612819.11826757994</c:v>
                </c:pt>
                <c:pt idx="4">
                  <c:v>476472.61144818197</c:v>
                </c:pt>
                <c:pt idx="5">
                  <c:v>674232.43936702621</c:v>
                </c:pt>
                <c:pt idx="6">
                  <c:v>742795.36081142584</c:v>
                </c:pt>
                <c:pt idx="7">
                  <c:v>646319.63531846926</c:v>
                </c:pt>
                <c:pt idx="8">
                  <c:v>365390.93796171696</c:v>
                </c:pt>
                <c:pt idx="9">
                  <c:v>351439.22533522279</c:v>
                </c:pt>
                <c:pt idx="10">
                  <c:v>793297.44889920752</c:v>
                </c:pt>
                <c:pt idx="11">
                  <c:v>958400.87952659163</c:v>
                </c:pt>
                <c:pt idx="12">
                  <c:v>926361.62620560417</c:v>
                </c:pt>
                <c:pt idx="13">
                  <c:v>790593.60550177912</c:v>
                </c:pt>
                <c:pt idx="14">
                  <c:v>514251.64862204489</c:v>
                </c:pt>
              </c:numCache>
            </c:numRef>
          </c:val>
          <c:extLst>
            <c:ext xmlns:c16="http://schemas.microsoft.com/office/drawing/2014/chart" uri="{C3380CC4-5D6E-409C-BE32-E72D297353CC}">
              <c16:uniqueId val="{00000001-1783-4123-82D3-C21CCC74909B}"/>
            </c:ext>
          </c:extLst>
        </c:ser>
        <c:ser>
          <c:idx val="3"/>
          <c:order val="3"/>
          <c:tx>
            <c:strRef>
              <c:f>Sheet1!$B$10</c:f>
              <c:strCache>
                <c:ptCount val="1"/>
                <c:pt idx="0">
                  <c:v>Pb (AgEq)</c:v>
                </c:pt>
              </c:strCache>
            </c:strRef>
          </c:tx>
          <c:spPr>
            <a:solidFill>
              <a:schemeClr val="accent2">
                <a:lumMod val="75000"/>
                <a:lumOff val="25000"/>
              </a:schemeClr>
            </a:solidFill>
            <a:ln>
              <a:solidFill>
                <a:srgbClr val="11242E"/>
              </a:solidFill>
            </a:ln>
            <a:effectLst/>
          </c:spPr>
          <c:invertIfNegative val="0"/>
          <c:val>
            <c:numRef>
              <c:f>Sheet1!$C$10:$Q$10</c:f>
              <c:numCache>
                <c:formatCode>General</c:formatCode>
                <c:ptCount val="15"/>
                <c:pt idx="0">
                  <c:v>103818.02943882081</c:v>
                </c:pt>
                <c:pt idx="1">
                  <c:v>292328.51115841162</c:v>
                </c:pt>
                <c:pt idx="2">
                  <c:v>374956.44981494581</c:v>
                </c:pt>
                <c:pt idx="3">
                  <c:v>474235.16773992823</c:v>
                </c:pt>
                <c:pt idx="4">
                  <c:v>521304.29765726498</c:v>
                </c:pt>
                <c:pt idx="5">
                  <c:v>449959.02042376815</c:v>
                </c:pt>
                <c:pt idx="6">
                  <c:v>283557.545810176</c:v>
                </c:pt>
                <c:pt idx="7">
                  <c:v>253428.26650338958</c:v>
                </c:pt>
                <c:pt idx="8">
                  <c:v>291441.16351336101</c:v>
                </c:pt>
                <c:pt idx="9">
                  <c:v>362137.39679061854</c:v>
                </c:pt>
                <c:pt idx="10">
                  <c:v>410826.47492984007</c:v>
                </c:pt>
                <c:pt idx="11">
                  <c:v>398776.48393808352</c:v>
                </c:pt>
                <c:pt idx="12">
                  <c:v>426602.88861913164</c:v>
                </c:pt>
                <c:pt idx="13">
                  <c:v>452434.4413056015</c:v>
                </c:pt>
                <c:pt idx="14">
                  <c:v>244708.80185174939</c:v>
                </c:pt>
              </c:numCache>
            </c:numRef>
          </c:val>
          <c:extLst>
            <c:ext xmlns:c16="http://schemas.microsoft.com/office/drawing/2014/chart" uri="{C3380CC4-5D6E-409C-BE32-E72D297353CC}">
              <c16:uniqueId val="{00000002-1783-4123-82D3-C21CCC74909B}"/>
            </c:ext>
          </c:extLst>
        </c:ser>
        <c:dLbls>
          <c:showLegendKey val="0"/>
          <c:showVal val="0"/>
          <c:showCatName val="0"/>
          <c:showSerName val="0"/>
          <c:showPercent val="0"/>
          <c:showBubbleSize val="0"/>
        </c:dLbls>
        <c:gapWidth val="150"/>
        <c:overlap val="100"/>
        <c:axId val="276834256"/>
        <c:axId val="1175337983"/>
      </c:barChart>
      <c:lineChart>
        <c:grouping val="standard"/>
        <c:varyColors val="0"/>
        <c:ser>
          <c:idx val="1"/>
          <c:order val="1"/>
          <c:tx>
            <c:strRef>
              <c:f>Sheet1!$B$4</c:f>
              <c:strCache>
                <c:ptCount val="1"/>
                <c:pt idx="0">
                  <c:v>Processed grade</c:v>
                </c:pt>
              </c:strCache>
            </c:strRef>
          </c:tx>
          <c:spPr>
            <a:ln w="28575" cap="rnd">
              <a:solidFill>
                <a:schemeClr val="accent2"/>
              </a:solidFill>
              <a:round/>
            </a:ln>
            <a:effectLst/>
          </c:spPr>
          <c:marker>
            <c:symbol val="none"/>
          </c:marker>
          <c:val>
            <c:numRef>
              <c:f>Sheet1!$C$4:$Q$4</c:f>
              <c:numCache>
                <c:formatCode>0.0</c:formatCode>
                <c:ptCount val="15"/>
                <c:pt idx="0">
                  <c:v>83.594138916727943</c:v>
                </c:pt>
                <c:pt idx="1">
                  <c:v>74.411287942878175</c:v>
                </c:pt>
                <c:pt idx="2">
                  <c:v>81.497201368812568</c:v>
                </c:pt>
                <c:pt idx="3">
                  <c:v>94.396092293420665</c:v>
                </c:pt>
                <c:pt idx="4">
                  <c:v>100.27054623167682</c:v>
                </c:pt>
                <c:pt idx="5">
                  <c:v>79.821932120987896</c:v>
                </c:pt>
                <c:pt idx="6">
                  <c:v>64.350919510290765</c:v>
                </c:pt>
                <c:pt idx="7">
                  <c:v>61.416982049795024</c:v>
                </c:pt>
                <c:pt idx="8">
                  <c:v>90.621781049745024</c:v>
                </c:pt>
                <c:pt idx="9">
                  <c:v>94.375030913358657</c:v>
                </c:pt>
                <c:pt idx="10">
                  <c:v>51.68810067448446</c:v>
                </c:pt>
                <c:pt idx="11">
                  <c:v>51.05177422747726</c:v>
                </c:pt>
                <c:pt idx="12">
                  <c:v>56.323757441405867</c:v>
                </c:pt>
                <c:pt idx="13">
                  <c:v>51.467904969353064</c:v>
                </c:pt>
                <c:pt idx="14">
                  <c:v>29.356094420623872</c:v>
                </c:pt>
              </c:numCache>
            </c:numRef>
          </c:val>
          <c:smooth val="0"/>
          <c:extLst>
            <c:ext xmlns:c16="http://schemas.microsoft.com/office/drawing/2014/chart" uri="{C3380CC4-5D6E-409C-BE32-E72D297353CC}">
              <c16:uniqueId val="{00000003-1783-4123-82D3-C21CCC74909B}"/>
            </c:ext>
          </c:extLst>
        </c:ser>
        <c:dLbls>
          <c:showLegendKey val="0"/>
          <c:showVal val="0"/>
          <c:showCatName val="0"/>
          <c:showSerName val="0"/>
          <c:showPercent val="0"/>
          <c:showBubbleSize val="0"/>
        </c:dLbls>
        <c:marker val="1"/>
        <c:smooth val="0"/>
        <c:axId val="1571003983"/>
        <c:axId val="1570995343"/>
      </c:lineChart>
      <c:catAx>
        <c:axId val="276834256"/>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5337983"/>
        <c:crosses val="autoZero"/>
        <c:auto val="1"/>
        <c:lblAlgn val="ctr"/>
        <c:lblOffset val="100"/>
        <c:noMultiLvlLbl val="0"/>
      </c:catAx>
      <c:valAx>
        <c:axId val="11753379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Metal</a:t>
                </a:r>
                <a:r>
                  <a:rPr lang="en-GB" baseline="0" dirty="0"/>
                  <a:t> </a:t>
                </a:r>
                <a:r>
                  <a:rPr lang="en-GB" dirty="0"/>
                  <a:t>in Concentrate</a:t>
                </a:r>
              </a:p>
            </c:rich>
          </c:tx>
          <c:layout>
            <c:manualLayout>
              <c:xMode val="edge"/>
              <c:yMode val="edge"/>
              <c:x val="3.4465225116307239E-3"/>
              <c:y val="0.2294703619577250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6834256"/>
        <c:crosses val="autoZero"/>
        <c:crossBetween val="between"/>
        <c:dispUnits>
          <c:builtInUnit val="millions"/>
          <c:dispUnitsLbl>
            <c:layout>
              <c:manualLayout>
                <c:xMode val="edge"/>
                <c:yMode val="edge"/>
                <c:x val="2.6685630703523235E-2"/>
                <c:y val="0.18375334537858609"/>
              </c:manualLayout>
            </c:layout>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(Ag Moz ,</a:t>
                  </a:r>
                  <a:r>
                    <a:rPr lang="en-GB" baseline="0" dirty="0"/>
                    <a:t> Zn/Pb Moz AgEq</a:t>
                  </a:r>
                  <a:r>
                    <a:rPr lang="en-GB" dirty="0"/>
                    <a:t>)</a:t>
                  </a:r>
                </a:p>
              </c:rich>
            </c:tx>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valAx>
        <c:axId val="1570995343"/>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Processed Grade (Ag g/t)</a:t>
                </a:r>
              </a:p>
            </c:rich>
          </c:tx>
          <c:layout>
            <c:manualLayout>
              <c:xMode val="edge"/>
              <c:yMode val="edge"/>
              <c:x val="0.95496589029687051"/>
              <c:y val="0.2070963925362208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1003983"/>
        <c:crosses val="max"/>
        <c:crossBetween val="between"/>
      </c:valAx>
      <c:catAx>
        <c:axId val="1571003983"/>
        <c:scaling>
          <c:orientation val="minMax"/>
        </c:scaling>
        <c:delete val="1"/>
        <c:axPos val="b"/>
        <c:majorTickMark val="out"/>
        <c:minorTickMark val="none"/>
        <c:tickLblPos val="nextTo"/>
        <c:crossAx val="157099534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Fabrication (Moz)</c:v>
                </c:pt>
              </c:strCache>
            </c:strRef>
          </c:tx>
          <c:spPr>
            <a:solidFill>
              <a:schemeClr val="accent5"/>
            </a:solidFill>
            <a:ln>
              <a:noFill/>
            </a:ln>
            <a:effectLst/>
          </c:spPr>
          <c:invertIfNegative val="0"/>
          <c:cat>
            <c:numRef>
              <c:f>Sheet1!$A$2:$A$15</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Sheet1!$B$2:$B$15</c:f>
              <c:numCache>
                <c:formatCode>General</c:formatCode>
                <c:ptCount val="14"/>
                <c:pt idx="0">
                  <c:v>34</c:v>
                </c:pt>
                <c:pt idx="1">
                  <c:v>52</c:v>
                </c:pt>
                <c:pt idx="2">
                  <c:v>54</c:v>
                </c:pt>
                <c:pt idx="3">
                  <c:v>55</c:v>
                </c:pt>
                <c:pt idx="4">
                  <c:v>61</c:v>
                </c:pt>
                <c:pt idx="5">
                  <c:v>59</c:v>
                </c:pt>
                <c:pt idx="6">
                  <c:v>82</c:v>
                </c:pt>
                <c:pt idx="7">
                  <c:v>99</c:v>
                </c:pt>
                <c:pt idx="8">
                  <c:v>87</c:v>
                </c:pt>
                <c:pt idx="9">
                  <c:v>75</c:v>
                </c:pt>
                <c:pt idx="10">
                  <c:v>83</c:v>
                </c:pt>
                <c:pt idx="11">
                  <c:v>89</c:v>
                </c:pt>
                <c:pt idx="12">
                  <c:v>118</c:v>
                </c:pt>
                <c:pt idx="13">
                  <c:v>194</c:v>
                </c:pt>
              </c:numCache>
            </c:numRef>
          </c:val>
          <c:extLst>
            <c:ext xmlns:c16="http://schemas.microsoft.com/office/drawing/2014/chart" uri="{C3380CC4-5D6E-409C-BE32-E72D297353CC}">
              <c16:uniqueId val="{00000000-9663-4519-A7DE-076F8ABEB265}"/>
            </c:ext>
          </c:extLst>
        </c:ser>
        <c:ser>
          <c:idx val="1"/>
          <c:order val="1"/>
          <c:tx>
            <c:strRef>
              <c:f>Sheet1!$C$1</c:f>
              <c:strCache>
                <c:ptCount val="1"/>
                <c:pt idx="0">
                  <c:v>Ag Loading</c:v>
                </c:pt>
              </c:strCache>
            </c:strRef>
          </c:tx>
          <c:spPr>
            <a:solidFill>
              <a:schemeClr val="accent2"/>
            </a:solidFill>
            <a:ln>
              <a:noFill/>
            </a:ln>
            <a:effectLst/>
          </c:spPr>
          <c:invertIfNegative val="0"/>
          <c:cat>
            <c:numRef>
              <c:f>Sheet1!$A$2:$A$15</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Sheet1!$C$2:$C$15</c:f>
              <c:numCache>
                <c:formatCode>General</c:formatCode>
                <c:ptCount val="14"/>
              </c:numCache>
            </c:numRef>
          </c:val>
          <c:extLst>
            <c:ext xmlns:c16="http://schemas.microsoft.com/office/drawing/2014/chart" uri="{C3380CC4-5D6E-409C-BE32-E72D297353CC}">
              <c16:uniqueId val="{00000001-9663-4519-A7DE-076F8ABEB265}"/>
            </c:ext>
          </c:extLst>
        </c:ser>
        <c:dLbls>
          <c:showLegendKey val="0"/>
          <c:showVal val="0"/>
          <c:showCatName val="0"/>
          <c:showSerName val="0"/>
          <c:showPercent val="0"/>
          <c:showBubbleSize val="0"/>
        </c:dLbls>
        <c:gapWidth val="132"/>
        <c:overlap val="33"/>
        <c:axId val="166976864"/>
        <c:axId val="225951120"/>
      </c:barChart>
      <c:catAx>
        <c:axId val="166976864"/>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25951120"/>
        <c:crosses val="autoZero"/>
        <c:auto val="1"/>
        <c:lblAlgn val="ctr"/>
        <c:lblOffset val="100"/>
        <c:noMultiLvlLbl val="0"/>
      </c:catAx>
      <c:valAx>
        <c:axId val="225951120"/>
        <c:scaling>
          <c:orientation val="minMax"/>
          <c:max val="200"/>
        </c:scaling>
        <c:delete val="0"/>
        <c:axPos val="l"/>
        <c:numFmt formatCode="General"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6976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dirty="0"/>
              <a:t>Silver supply</a:t>
            </a:r>
          </a:p>
        </c:rich>
      </c:tx>
      <c:layout>
        <c:manualLayout>
          <c:xMode val="edge"/>
          <c:yMode val="edge"/>
          <c:x val="0.27823449184375876"/>
          <c:y val="0.4149969757170418"/>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46E-4435-B195-82650B0A69E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46E-4435-B195-82650B0A69EF}"/>
              </c:ext>
            </c:extLst>
          </c:dPt>
          <c:dLbls>
            <c:dLbl>
              <c:idx val="0"/>
              <c:layout>
                <c:manualLayout>
                  <c:x val="0.14989968535834508"/>
                  <c:y val="-0.57591417038283355"/>
                </c:manualLayout>
              </c:layout>
              <c:tx>
                <c:rich>
                  <a:bodyPr/>
                  <a:lstStyle/>
                  <a:p>
                    <a:fld id="{E0AB89E9-F929-4203-80EF-043AF8429576}" type="CATEGORYNAME">
                      <a:rPr lang="en-US" smtClean="0"/>
                      <a:pPr/>
                      <a:t>[CATEGORY NAME]</a:t>
                    </a:fld>
                    <a:r>
                      <a:rPr lang="en-US" dirty="0"/>
                      <a:t>ion</a:t>
                    </a:r>
                    <a:r>
                      <a:rPr lang="en-US" baseline="0" dirty="0"/>
                      <a:t> </a:t>
                    </a:r>
                    <a:fld id="{C55F2EA8-25BB-4FA7-A2EB-9F5F996EB112}" type="VALUE">
                      <a:rPr lang="en-US" baseline="0"/>
                      <a:pPr/>
                      <a:t>[VALUE]</a:t>
                    </a:fld>
                    <a:endParaRPr lang="en-US"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9202969342929869"/>
                      <c:h val="0.18573231994846381"/>
                    </c:manualLayout>
                  </c15:layout>
                  <c15:dlblFieldTable/>
                  <c15:showDataLabelsRange val="0"/>
                </c:ext>
                <c:ext xmlns:c16="http://schemas.microsoft.com/office/drawing/2014/chart" uri="{C3380CC4-5D6E-409C-BE32-E72D297353CC}">
                  <c16:uniqueId val="{00000001-146E-4435-B195-82650B0A69EF}"/>
                </c:ext>
              </c:extLst>
            </c:dLbl>
            <c:dLbl>
              <c:idx val="1"/>
              <c:layout>
                <c:manualLayout>
                  <c:x val="-0.15473635008296172"/>
                  <c:y val="-5.5050619227770853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5690923094077189"/>
                      <c:h val="0.12805620964983006"/>
                    </c:manualLayout>
                  </c15:layout>
                </c:ext>
                <c:ext xmlns:c16="http://schemas.microsoft.com/office/drawing/2014/chart" uri="{C3380CC4-5D6E-409C-BE32-E72D297353CC}">
                  <c16:uniqueId val="{00000003-146E-4435-B195-82650B0A69E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Sheet1!$A$2:$A$3</c:f>
              <c:strCache>
                <c:ptCount val="2"/>
                <c:pt idx="0">
                  <c:v>Mine product</c:v>
                </c:pt>
                <c:pt idx="1">
                  <c:v>Recyling</c:v>
                </c:pt>
              </c:strCache>
            </c:strRef>
          </c:cat>
          <c:val>
            <c:numRef>
              <c:f>Sheet1!$B$2:$B$3</c:f>
              <c:numCache>
                <c:formatCode>0%</c:formatCode>
                <c:ptCount val="2"/>
                <c:pt idx="0">
                  <c:v>0.82</c:v>
                </c:pt>
                <c:pt idx="1">
                  <c:v>0.18</c:v>
                </c:pt>
              </c:numCache>
            </c:numRef>
          </c:val>
          <c:extLst>
            <c:ext xmlns:c16="http://schemas.microsoft.com/office/drawing/2014/chart" uri="{C3380CC4-5D6E-409C-BE32-E72D297353CC}">
              <c16:uniqueId val="{00000004-146E-4435-B195-82650B0A69EF}"/>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dirty="0"/>
              <a:t>Silver demand</a:t>
            </a:r>
          </a:p>
        </c:rich>
      </c:tx>
      <c:layout>
        <c:manualLayout>
          <c:xMode val="edge"/>
          <c:yMode val="edge"/>
          <c:x val="0.250100610010493"/>
          <c:y val="0.41076231269952096"/>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C125-435B-84B4-5D9F711DE182}"/>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C125-435B-84B4-5D9F711DE182}"/>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C125-435B-84B4-5D9F711DE182}"/>
              </c:ext>
            </c:extLst>
          </c:dPt>
          <c:dPt>
            <c:idx val="3"/>
            <c:bubble3D val="0"/>
            <c:spPr>
              <a:solidFill>
                <a:schemeClr val="accent1"/>
              </a:solidFill>
              <a:ln w="19050">
                <a:solidFill>
                  <a:schemeClr val="lt1"/>
                </a:solidFill>
              </a:ln>
              <a:effectLst/>
            </c:spPr>
            <c:extLst>
              <c:ext xmlns:c16="http://schemas.microsoft.com/office/drawing/2014/chart" uri="{C3380CC4-5D6E-409C-BE32-E72D297353CC}">
                <c16:uniqueId val="{00000007-C125-435B-84B4-5D9F711DE182}"/>
              </c:ext>
            </c:extLst>
          </c:dPt>
          <c:dPt>
            <c:idx val="4"/>
            <c:bubble3D val="0"/>
            <c:spPr>
              <a:solidFill>
                <a:srgbClr val="FFC000"/>
              </a:solidFill>
              <a:ln w="19050">
                <a:solidFill>
                  <a:schemeClr val="lt1"/>
                </a:solidFill>
              </a:ln>
              <a:effectLst/>
            </c:spPr>
            <c:extLst>
              <c:ext xmlns:c16="http://schemas.microsoft.com/office/drawing/2014/chart" uri="{C3380CC4-5D6E-409C-BE32-E72D297353CC}">
                <c16:uniqueId val="{00000009-C125-435B-84B4-5D9F711DE182}"/>
              </c:ext>
            </c:extLst>
          </c:dPt>
          <c:dLbls>
            <c:dLbl>
              <c:idx val="0"/>
              <c:layout>
                <c:manualLayout>
                  <c:x val="3.7495043341684804E-2"/>
                  <c:y val="0.23868394675928226"/>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6858479190157714"/>
                      <c:h val="0.18573231994846381"/>
                    </c:manualLayout>
                  </c15:layout>
                </c:ext>
                <c:ext xmlns:c16="http://schemas.microsoft.com/office/drawing/2014/chart" uri="{C3380CC4-5D6E-409C-BE32-E72D297353CC}">
                  <c16:uniqueId val="{00000001-C125-435B-84B4-5D9F711DE182}"/>
                </c:ext>
              </c:extLst>
            </c:dLbl>
            <c:dLbl>
              <c:idx val="1"/>
              <c:layout>
                <c:manualLayout>
                  <c:x val="-0.17818125161068318"/>
                  <c:y val="8.4693260350416702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5690923094077189"/>
                      <c:h val="0.12805620964983006"/>
                    </c:manualLayout>
                  </c15:layout>
                </c:ext>
                <c:ext xmlns:c16="http://schemas.microsoft.com/office/drawing/2014/chart" uri="{C3380CC4-5D6E-409C-BE32-E72D297353CC}">
                  <c16:uniqueId val="{00000003-C125-435B-84B4-5D9F711DE182}"/>
                </c:ext>
              </c:extLst>
            </c:dLbl>
            <c:dLbl>
              <c:idx val="2"/>
              <c:layout>
                <c:manualLayout>
                  <c:x val="-5.6267948272055376E-2"/>
                  <c:y val="-0.11221823652626929"/>
                </c:manualLayout>
              </c:layout>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618795500646488"/>
                      <c:h val="0.16455900486085964"/>
                    </c:manualLayout>
                  </c15:layout>
                </c:ext>
                <c:ext xmlns:c16="http://schemas.microsoft.com/office/drawing/2014/chart" uri="{C3380CC4-5D6E-409C-BE32-E72D297353CC}">
                  <c16:uniqueId val="{00000005-C125-435B-84B4-5D9F711DE182}"/>
                </c:ext>
              </c:extLst>
            </c:dLbl>
            <c:dLbl>
              <c:idx val="3"/>
              <c:layout>
                <c:manualLayout>
                  <c:x val="-0.11722469224413121"/>
                  <c:y val="-7.1989271297854193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7679050743627964"/>
                      <c:h val="0.12805620964983006"/>
                    </c:manualLayout>
                  </c15:layout>
                </c:ext>
                <c:ext xmlns:c16="http://schemas.microsoft.com/office/drawing/2014/chart" uri="{C3380CC4-5D6E-409C-BE32-E72D297353CC}">
                  <c16:uniqueId val="{00000007-C125-435B-84B4-5D9F711DE182}"/>
                </c:ext>
              </c:extLst>
            </c:dLbl>
            <c:dLbl>
              <c:idx val="4"/>
              <c:layout>
                <c:manualLayout>
                  <c:x val="3.5167167686058327E-2"/>
                  <c:y val="-0.10798390694678128"/>
                </c:manualLayout>
              </c:layout>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8566863013101821"/>
                      <c:h val="0.15608967882581798"/>
                    </c:manualLayout>
                  </c15:layout>
                </c:ext>
                <c:ext xmlns:c16="http://schemas.microsoft.com/office/drawing/2014/chart" uri="{C3380CC4-5D6E-409C-BE32-E72D297353CC}">
                  <c16:uniqueId val="{00000009-C125-435B-84B4-5D9F711DE182}"/>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Sheet1!$A$2:$A$6</c:f>
              <c:strCache>
                <c:ptCount val="5"/>
                <c:pt idx="0">
                  <c:v>Industrial applications</c:v>
                </c:pt>
                <c:pt idx="1">
                  <c:v>Jewellery</c:v>
                </c:pt>
                <c:pt idx="2">
                  <c:v>Investment</c:v>
                </c:pt>
                <c:pt idx="3">
                  <c:v>Silverware</c:v>
                </c:pt>
                <c:pt idx="4">
                  <c:v>Photography</c:v>
                </c:pt>
              </c:strCache>
            </c:strRef>
          </c:cat>
          <c:val>
            <c:numRef>
              <c:f>Sheet1!$B$2:$B$6</c:f>
              <c:numCache>
                <c:formatCode>0%</c:formatCode>
                <c:ptCount val="5"/>
                <c:pt idx="0">
                  <c:v>0.54700000000000004</c:v>
                </c:pt>
                <c:pt idx="1">
                  <c:v>0.17</c:v>
                </c:pt>
                <c:pt idx="2">
                  <c:v>0.20300000000000001</c:v>
                </c:pt>
                <c:pt idx="3">
                  <c:v>4.5999999999999999E-2</c:v>
                </c:pt>
                <c:pt idx="4">
                  <c:v>2.1999999999999999E-2</c:v>
                </c:pt>
              </c:numCache>
            </c:numRef>
          </c:val>
          <c:extLst>
            <c:ext xmlns:c16="http://schemas.microsoft.com/office/drawing/2014/chart" uri="{C3380CC4-5D6E-409C-BE32-E72D297353CC}">
              <c16:uniqueId val="{0000000A-C125-435B-84B4-5D9F711DE182}"/>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Sheet1!$L$21:$L$27</cx:f>
        <cx:lvl ptCount="7">
          <cx:pt idx="0">Process Plant</cx:pt>
          <cx:pt idx="1">Site Infrastructure</cx:pt>
          <cx:pt idx="2">Off-site Infrastructure</cx:pt>
          <cx:pt idx="3">Waste Management</cx:pt>
          <cx:pt idx="4">Mobile Equipment</cx:pt>
          <cx:pt idx="5">Pre-Production</cx:pt>
          <cx:pt idx="6">Indirect</cx:pt>
        </cx:lvl>
      </cx:strDim>
      <cx:numDim type="val">
        <cx:f>Sheet1!$M$21:$M$27</cx:f>
        <cx:lvl ptCount="7" formatCode="0">
          <cx:pt idx="0">93.840000000000003</cx:pt>
          <cx:pt idx="1">81.25</cx:pt>
          <cx:pt idx="2">40.789999999999999</cx:pt>
          <cx:pt idx="3">43.539999999999999</cx:pt>
          <cx:pt idx="4">6.3099999999999996</cx:pt>
          <cx:pt idx="5">28.75</cx:pt>
          <cx:pt idx="6">37.149999999999999</cx:pt>
        </cx:lvl>
      </cx:numDim>
    </cx:data>
  </cx:chartData>
  <cx:chart>
    <cx:plotArea>
      <cx:plotAreaRegion>
        <cx:series layoutId="waterfall" uniqueId="{D908BB1D-D34E-49FD-82C0-1D4D8B988210}">
          <cx:tx>
            <cx:txData>
              <cx:f>Sheet1!$M$2</cx:f>
              <cx:v>A$/t</cx:v>
            </cx:txData>
          </cx:tx>
          <cx:dataLabels pos="ctr">
            <cx:txPr>
              <a:bodyPr vertOverflow="overflow" horzOverflow="overflow" wrap="square" lIns="0" tIns="0" rIns="0" bIns="0"/>
              <a:lstStyle/>
              <a:p>
                <a:pPr algn="ctr" rtl="0">
                  <a:defRPr sz="1000" b="0" i="0">
                    <a:solidFill>
                      <a:srgbClr val="11242E"/>
                    </a:solidFill>
                    <a:latin typeface="+mn-lt"/>
                    <a:ea typeface="Open Sans" panose="020B0606030504020204" pitchFamily="34" charset="0"/>
                    <a:cs typeface="Open Sans" panose="020B0606030504020204" pitchFamily="34" charset="0"/>
                  </a:defRPr>
                </a:pPr>
                <a:endParaRPr lang="en-GB" sz="1000">
                  <a:solidFill>
                    <a:srgbClr val="11242E"/>
                  </a:solidFill>
                  <a:latin typeface="+mn-lt"/>
                </a:endParaRPr>
              </a:p>
            </cx:txPr>
            <cx:visibility seriesName="0" categoryName="0" value="1"/>
            <cx:separator>, </cx:separator>
            <cx:dataLabel idx="0">
              <cx:visibility seriesName="0" categoryName="0" value="1"/>
              <cx:separator>, </cx:separator>
            </cx:dataLabel>
            <cx:dataLabel idx="4" pos="outEnd">
              <cx:visibility seriesName="0" categoryName="0" value="1"/>
              <cx:separator>, </cx:separator>
            </cx:dataLabel>
          </cx:dataLabels>
          <cx:dataId val="0"/>
          <cx:layoutPr>
            <cx:subtotals/>
          </cx:layoutPr>
        </cx:series>
      </cx:plotAreaRegion>
      <cx:axis id="0" hidden="1">
        <cx:catScaling gapWidth="0.5"/>
        <cx:tickLabels/>
        <cx:txPr>
          <a:bodyPr vertOverflow="overflow" horzOverflow="overflow" wrap="square" lIns="0" tIns="0" rIns="0" bIns="0"/>
          <a:lstStyle/>
          <a:p>
            <a:pPr algn="ctr" rtl="0">
              <a:defRPr sz="1000" b="0" i="0">
                <a:solidFill>
                  <a:srgbClr val="11242E"/>
                </a:solidFill>
                <a:latin typeface="+mn-lt"/>
                <a:ea typeface="Open Sans" panose="020B0606030504020204" pitchFamily="34" charset="0"/>
                <a:cs typeface="Open Sans" panose="020B0606030504020204" pitchFamily="34" charset="0"/>
              </a:defRPr>
            </a:pPr>
            <a:endParaRPr lang="en-GB" sz="1000">
              <a:solidFill>
                <a:srgbClr val="11242E"/>
              </a:solidFill>
              <a:latin typeface="+mn-lt"/>
            </a:endParaRPr>
          </a:p>
        </cx:txPr>
      </cx:axis>
      <cx:axis id="1">
        <cx:valScaling/>
        <cx:title>
          <cx:tx>
            <cx:txData>
              <cx:v>A$m</cx:v>
            </cx:txData>
          </cx:tx>
          <cx:txPr>
            <a:bodyPr spcFirstLastPara="1" vertOverflow="ellipsis" horzOverflow="overflow" wrap="square" lIns="0" tIns="0" rIns="0" bIns="0" anchor="ctr" anchorCtr="1"/>
            <a:lstStyle/>
            <a:p>
              <a:pPr algn="ctr" rtl="0">
                <a:defRPr sz="1000">
                  <a:solidFill>
                    <a:srgbClr val="11242E"/>
                  </a:solidFill>
                  <a:latin typeface="+mn-lt"/>
                </a:defRPr>
              </a:pPr>
              <a:r>
                <a:rPr lang="en-US" sz="1000" b="0" i="0" u="none" strike="noStrike" baseline="0">
                  <a:solidFill>
                    <a:srgbClr val="11242E"/>
                  </a:solidFill>
                  <a:latin typeface="+mn-lt"/>
                </a:rPr>
                <a:t>A$m</a:t>
              </a:r>
            </a:p>
          </cx:txPr>
        </cx:title>
        <cx:majorGridlines/>
        <cx:tickLabels/>
        <cx:txPr>
          <a:bodyPr vertOverflow="overflow" horzOverflow="overflow" wrap="square" lIns="0" tIns="0" rIns="0" bIns="0"/>
          <a:lstStyle/>
          <a:p>
            <a:pPr algn="ctr" rtl="0">
              <a:defRPr sz="1000" b="0" i="0">
                <a:solidFill>
                  <a:srgbClr val="11242E"/>
                </a:solidFill>
                <a:latin typeface="+mn-lt"/>
                <a:ea typeface="Open Sans" panose="020B0606030504020204" pitchFamily="34" charset="0"/>
                <a:cs typeface="Open Sans" panose="020B0606030504020204" pitchFamily="34" charset="0"/>
              </a:defRPr>
            </a:pPr>
            <a:endParaRPr lang="en-GB" sz="1000">
              <a:solidFill>
                <a:srgbClr val="11242E"/>
              </a:solidFill>
              <a:latin typeface="+mn-lt"/>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818F3-56D7-409F-8E7E-F84A4E693398}" type="datetimeFigureOut">
              <a:rPr lang="en-AU" smtClean="0"/>
              <a:t>28/03/2025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BA9CFC-5232-4769-BA79-18360633552E}" type="slidenum">
              <a:rPr lang="en-AU" smtClean="0"/>
              <a:t>‹#›</a:t>
            </a:fld>
            <a:endParaRPr lang="en-AU"/>
          </a:p>
        </p:txBody>
      </p:sp>
    </p:spTree>
    <p:extLst>
      <p:ext uri="{BB962C8B-B14F-4D97-AF65-F5344CB8AC3E}">
        <p14:creationId xmlns:p14="http://schemas.microsoft.com/office/powerpoint/2010/main" val="737085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2BA9CFC-5232-4769-BA79-18360633552E}" type="slidenum">
              <a:rPr lang="en-AU" smtClean="0"/>
              <a:t>1</a:t>
            </a:fld>
            <a:endParaRPr lang="en-AU"/>
          </a:p>
        </p:txBody>
      </p:sp>
    </p:spTree>
    <p:extLst>
      <p:ext uri="{BB962C8B-B14F-4D97-AF65-F5344CB8AC3E}">
        <p14:creationId xmlns:p14="http://schemas.microsoft.com/office/powerpoint/2010/main" val="3809161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8DE58-4369-DF78-19FC-3713B0169A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5747B7-3BDF-2F90-DE24-5E44FE8038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0A3065-61F2-7D16-9583-BDB6CA3BFF66}"/>
              </a:ext>
            </a:extLst>
          </p:cNvPr>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BDD9632C-6042-9DB6-65BE-B06862518C42}"/>
              </a:ext>
            </a:extLst>
          </p:cNvPr>
          <p:cNvSpPr>
            <a:spLocks noGrp="1"/>
          </p:cNvSpPr>
          <p:nvPr>
            <p:ph type="sldNum" sz="quarter" idx="5"/>
          </p:nvPr>
        </p:nvSpPr>
        <p:spPr/>
        <p:txBody>
          <a:bodyPr/>
          <a:lstStyle/>
          <a:p>
            <a:fld id="{E2BA9CFC-5232-4769-BA79-18360633552E}" type="slidenum">
              <a:rPr lang="en-AU" smtClean="0"/>
              <a:t>12</a:t>
            </a:fld>
            <a:endParaRPr lang="en-AU"/>
          </a:p>
        </p:txBody>
      </p:sp>
    </p:spTree>
    <p:extLst>
      <p:ext uri="{BB962C8B-B14F-4D97-AF65-F5344CB8AC3E}">
        <p14:creationId xmlns:p14="http://schemas.microsoft.com/office/powerpoint/2010/main" val="3077121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8013C-A811-6C5E-310B-28D91A7EB3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3C9B77-E2E1-B1C6-B414-AB8AE9F8A8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751E83-21BF-0A51-A081-BDD8E0164A07}"/>
              </a:ext>
            </a:extLst>
          </p:cNvPr>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7DF2A525-377E-796A-26EB-B56FAFD32EFE}"/>
              </a:ext>
            </a:extLst>
          </p:cNvPr>
          <p:cNvSpPr>
            <a:spLocks noGrp="1"/>
          </p:cNvSpPr>
          <p:nvPr>
            <p:ph type="sldNum" sz="quarter" idx="5"/>
          </p:nvPr>
        </p:nvSpPr>
        <p:spPr/>
        <p:txBody>
          <a:bodyPr/>
          <a:lstStyle/>
          <a:p>
            <a:fld id="{E2BA9CFC-5232-4769-BA79-18360633552E}" type="slidenum">
              <a:rPr lang="en-AU" smtClean="0"/>
              <a:t>13</a:t>
            </a:fld>
            <a:endParaRPr lang="en-AU"/>
          </a:p>
        </p:txBody>
      </p:sp>
    </p:spTree>
    <p:extLst>
      <p:ext uri="{BB962C8B-B14F-4D97-AF65-F5344CB8AC3E}">
        <p14:creationId xmlns:p14="http://schemas.microsoft.com/office/powerpoint/2010/main" val="2754871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3B5A2-6D8E-2ED2-A770-6DF14E3A6A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0FDF9C-00E7-F870-11DE-F080E709EB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956F12-31A4-9F76-1337-EEA3FFE93EBB}"/>
              </a:ext>
            </a:extLst>
          </p:cNvPr>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CAB96997-A6C6-42AC-BE44-C03C59D070DB}"/>
              </a:ext>
            </a:extLst>
          </p:cNvPr>
          <p:cNvSpPr>
            <a:spLocks noGrp="1"/>
          </p:cNvSpPr>
          <p:nvPr>
            <p:ph type="sldNum" sz="quarter" idx="5"/>
          </p:nvPr>
        </p:nvSpPr>
        <p:spPr/>
        <p:txBody>
          <a:bodyPr/>
          <a:lstStyle/>
          <a:p>
            <a:fld id="{E2BA9CFC-5232-4769-BA79-18360633552E}" type="slidenum">
              <a:rPr lang="en-AU" smtClean="0"/>
              <a:t>14</a:t>
            </a:fld>
            <a:endParaRPr lang="en-AU"/>
          </a:p>
        </p:txBody>
      </p:sp>
    </p:spTree>
    <p:extLst>
      <p:ext uri="{BB962C8B-B14F-4D97-AF65-F5344CB8AC3E}">
        <p14:creationId xmlns:p14="http://schemas.microsoft.com/office/powerpoint/2010/main" val="151892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C3BA5-20C5-90E7-6ADF-A7B1C4476F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575804-2DF2-D983-CFE4-F6A9E65F37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A7569A-BC62-AFB6-7B9A-0C6DC846363A}"/>
              </a:ext>
            </a:extLst>
          </p:cNvPr>
          <p:cNvSpPr>
            <a:spLocks noGrp="1"/>
          </p:cNvSpPr>
          <p:nvPr>
            <p:ph type="body" idx="1"/>
          </p:nvPr>
        </p:nvSpPr>
        <p:spPr/>
        <p:txBody>
          <a:bodyPr/>
          <a:lstStyle/>
          <a:p>
            <a:pPr marL="171450" indent="-171450">
              <a:buFont typeface="Arial" panose="020B0604020202020204" pitchFamily="34" charset="0"/>
              <a:buChar char="•"/>
            </a:pPr>
            <a:r>
              <a:rPr lang="en-AU" b="0" dirty="0">
                <a:solidFill>
                  <a:schemeClr val="tx2"/>
                </a:solidFill>
              </a:rPr>
              <a:t>Northwest Zone, Aegean and Bundarra Zones contains high-grade silver directly under the planned open-cut pit</a:t>
            </a:r>
          </a:p>
          <a:p>
            <a:pPr marL="171450" indent="-171450">
              <a:buFont typeface="Arial" panose="020B0604020202020204" pitchFamily="34" charset="0"/>
              <a:buChar char="•"/>
            </a:pPr>
            <a:r>
              <a:rPr lang="en-AU" b="0" dirty="0">
                <a:solidFill>
                  <a:schemeClr val="tx2"/>
                </a:solidFill>
              </a:rPr>
              <a:t>Drilling demonstrates that the Northwest and Aegean Zones are likely to be connected</a:t>
            </a:r>
          </a:p>
          <a:p>
            <a:pPr marL="171450" indent="-171450">
              <a:buFont typeface="Arial" panose="020B0604020202020204" pitchFamily="34" charset="0"/>
              <a:buChar char="•"/>
            </a:pPr>
            <a:r>
              <a:rPr lang="en-AU" b="0" dirty="0">
                <a:solidFill>
                  <a:schemeClr val="tx2"/>
                </a:solidFill>
              </a:rPr>
              <a:t>Bundarra Zone with greater base metal (zinc &amp; lead) plus gold</a:t>
            </a:r>
          </a:p>
          <a:p>
            <a:pPr marL="171450" indent="-171450">
              <a:buFont typeface="Arial" panose="020B0604020202020204" pitchFamily="34" charset="0"/>
              <a:buChar char="•"/>
            </a:pPr>
            <a:r>
              <a:rPr lang="en-AU" b="0" dirty="0">
                <a:solidFill>
                  <a:schemeClr val="tx2"/>
                </a:solidFill>
              </a:rPr>
              <a:t>Each of the three discoveries open in several directions</a:t>
            </a:r>
          </a:p>
          <a:p>
            <a:pPr marL="171450" indent="-171450">
              <a:buFont typeface="Arial" panose="020B0604020202020204" pitchFamily="34" charset="0"/>
              <a:buChar char="•"/>
            </a:pPr>
            <a:r>
              <a:rPr lang="en-AU" b="0" dirty="0">
                <a:solidFill>
                  <a:schemeClr val="tx2"/>
                </a:solidFill>
              </a:rPr>
              <a:t>Greater gold tenor as drilling moves south and east of open-cut area</a:t>
            </a:r>
          </a:p>
          <a:p>
            <a:pPr marL="171450" indent="-171450">
              <a:buFont typeface="Arial" panose="020B0604020202020204" pitchFamily="34" charset="0"/>
              <a:buChar char="•"/>
            </a:pPr>
            <a:r>
              <a:rPr lang="en-AU" b="0" dirty="0">
                <a:solidFill>
                  <a:schemeClr val="tx2"/>
                </a:solidFill>
              </a:rPr>
              <a:t>Potential open-pit expansion and potential underground development</a:t>
            </a:r>
          </a:p>
          <a:p>
            <a:pPr marL="171450" indent="-171450">
              <a:buFont typeface="Arial" panose="020B0604020202020204" pitchFamily="34" charset="0"/>
              <a:buChar char="•"/>
            </a:pPr>
            <a:r>
              <a:rPr lang="en-AU" b="0" dirty="0">
                <a:solidFill>
                  <a:schemeClr val="tx2"/>
                </a:solidFill>
              </a:rPr>
              <a:t>Total Mineral Resource now 396 </a:t>
            </a:r>
            <a:r>
              <a:rPr lang="en-AU" b="0" dirty="0" err="1">
                <a:solidFill>
                  <a:schemeClr val="tx2"/>
                </a:solidFill>
              </a:rPr>
              <a:t>Moz</a:t>
            </a:r>
            <a:r>
              <a:rPr lang="en-AU" b="0" dirty="0">
                <a:solidFill>
                  <a:schemeClr val="tx2"/>
                </a:solidFill>
              </a:rPr>
              <a:t> </a:t>
            </a:r>
            <a:r>
              <a:rPr lang="en-AU" b="0" dirty="0" err="1">
                <a:solidFill>
                  <a:schemeClr val="tx2"/>
                </a:solidFill>
              </a:rPr>
              <a:t>AgE</a:t>
            </a:r>
            <a:endParaRPr lang="en-AU" b="0" dirty="0">
              <a:solidFill>
                <a:schemeClr val="tx2"/>
              </a:solidFill>
            </a:endParaRPr>
          </a:p>
          <a:p>
            <a:pPr marL="171450" indent="-171450">
              <a:buFont typeface="Arial" panose="020B0604020202020204" pitchFamily="34" charset="0"/>
              <a:buChar char="•"/>
            </a:pPr>
            <a:r>
              <a:rPr lang="en-AU" b="0" dirty="0">
                <a:solidFill>
                  <a:schemeClr val="tx2"/>
                </a:solidFill>
              </a:rPr>
              <a:t>Mineral Resource in Southern Gold Zone contains 190,000 ounces gold</a:t>
            </a:r>
            <a:endParaRPr lang="en-AU" dirty="0"/>
          </a:p>
        </p:txBody>
      </p:sp>
      <p:sp>
        <p:nvSpPr>
          <p:cNvPr id="4" name="Slide Number Placeholder 3">
            <a:extLst>
              <a:ext uri="{FF2B5EF4-FFF2-40B4-BE49-F238E27FC236}">
                <a16:creationId xmlns:a16="http://schemas.microsoft.com/office/drawing/2014/main" id="{C483F5B5-6CF5-DA4B-EDB2-F4B5ABAC1DFD}"/>
              </a:ext>
            </a:extLst>
          </p:cNvPr>
          <p:cNvSpPr>
            <a:spLocks noGrp="1"/>
          </p:cNvSpPr>
          <p:nvPr>
            <p:ph type="sldNum" sz="quarter" idx="10"/>
          </p:nvPr>
        </p:nvSpPr>
        <p:spPr/>
        <p:txBody>
          <a:bodyPr/>
          <a:lstStyle/>
          <a:p>
            <a:fld id="{74DD5C8A-38F9-4255-BE5A-6007245B0022}" type="slidenum">
              <a:rPr lang="en-US" smtClean="0"/>
              <a:t>15</a:t>
            </a:fld>
            <a:endParaRPr lang="en-US"/>
          </a:p>
        </p:txBody>
      </p:sp>
    </p:spTree>
    <p:extLst>
      <p:ext uri="{BB962C8B-B14F-4D97-AF65-F5344CB8AC3E}">
        <p14:creationId xmlns:p14="http://schemas.microsoft.com/office/powerpoint/2010/main" val="2170675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0" dirty="0">
                <a:solidFill>
                  <a:schemeClr val="tx2"/>
                </a:solidFill>
              </a:rPr>
              <a:t>Northwest Zone, Aegean and Bundarra Zones contains high-grade silver directly under the planned open-cut pit</a:t>
            </a:r>
          </a:p>
          <a:p>
            <a:pPr marL="171450" indent="-171450">
              <a:buFont typeface="Arial" panose="020B0604020202020204" pitchFamily="34" charset="0"/>
              <a:buChar char="•"/>
            </a:pPr>
            <a:r>
              <a:rPr lang="en-AU" b="0" dirty="0">
                <a:solidFill>
                  <a:schemeClr val="tx2"/>
                </a:solidFill>
              </a:rPr>
              <a:t>Drilling demonstrates that the Northwest and Aegean Zones are likely to be connected</a:t>
            </a:r>
          </a:p>
          <a:p>
            <a:pPr marL="171450" indent="-171450">
              <a:buFont typeface="Arial" panose="020B0604020202020204" pitchFamily="34" charset="0"/>
              <a:buChar char="•"/>
            </a:pPr>
            <a:r>
              <a:rPr lang="en-AU" b="0" dirty="0">
                <a:solidFill>
                  <a:schemeClr val="tx2"/>
                </a:solidFill>
              </a:rPr>
              <a:t>Bundarra Zone with greater base metal (zinc &amp; lead) plus gold</a:t>
            </a:r>
          </a:p>
          <a:p>
            <a:pPr marL="171450" indent="-171450">
              <a:buFont typeface="Arial" panose="020B0604020202020204" pitchFamily="34" charset="0"/>
              <a:buChar char="•"/>
            </a:pPr>
            <a:r>
              <a:rPr lang="en-AU" b="0" dirty="0">
                <a:solidFill>
                  <a:schemeClr val="tx2"/>
                </a:solidFill>
              </a:rPr>
              <a:t>Each of the three discoveries open in several directions</a:t>
            </a:r>
          </a:p>
          <a:p>
            <a:pPr marL="171450" indent="-171450">
              <a:buFont typeface="Arial" panose="020B0604020202020204" pitchFamily="34" charset="0"/>
              <a:buChar char="•"/>
            </a:pPr>
            <a:r>
              <a:rPr lang="en-AU" b="0" dirty="0">
                <a:solidFill>
                  <a:schemeClr val="tx2"/>
                </a:solidFill>
              </a:rPr>
              <a:t>Greater gold tenor as drilling moves south and east of open-cut area</a:t>
            </a:r>
          </a:p>
          <a:p>
            <a:pPr marL="171450" indent="-171450">
              <a:buFont typeface="Arial" panose="020B0604020202020204" pitchFamily="34" charset="0"/>
              <a:buChar char="•"/>
            </a:pPr>
            <a:r>
              <a:rPr lang="en-AU" b="0" dirty="0">
                <a:solidFill>
                  <a:schemeClr val="tx2"/>
                </a:solidFill>
              </a:rPr>
              <a:t>Potential open-pit expansion and potential underground development</a:t>
            </a:r>
          </a:p>
          <a:p>
            <a:pPr marL="171450" indent="-171450">
              <a:buFont typeface="Arial" panose="020B0604020202020204" pitchFamily="34" charset="0"/>
              <a:buChar char="•"/>
            </a:pPr>
            <a:r>
              <a:rPr lang="en-AU" b="0" dirty="0">
                <a:solidFill>
                  <a:schemeClr val="tx2"/>
                </a:solidFill>
              </a:rPr>
              <a:t>Total Mineral Resource now 396 </a:t>
            </a:r>
            <a:r>
              <a:rPr lang="en-AU" b="0" dirty="0" err="1">
                <a:solidFill>
                  <a:schemeClr val="tx2"/>
                </a:solidFill>
              </a:rPr>
              <a:t>Moz</a:t>
            </a:r>
            <a:r>
              <a:rPr lang="en-AU" b="0" dirty="0">
                <a:solidFill>
                  <a:schemeClr val="tx2"/>
                </a:solidFill>
              </a:rPr>
              <a:t> </a:t>
            </a:r>
            <a:r>
              <a:rPr lang="en-AU" b="0" dirty="0" err="1">
                <a:solidFill>
                  <a:schemeClr val="tx2"/>
                </a:solidFill>
              </a:rPr>
              <a:t>AgE</a:t>
            </a:r>
            <a:endParaRPr lang="en-AU" b="0" dirty="0">
              <a:solidFill>
                <a:schemeClr val="tx2"/>
              </a:solidFill>
            </a:endParaRPr>
          </a:p>
          <a:p>
            <a:pPr marL="171450" indent="-171450">
              <a:buFont typeface="Arial" panose="020B0604020202020204" pitchFamily="34" charset="0"/>
              <a:buChar char="•"/>
            </a:pPr>
            <a:r>
              <a:rPr lang="en-AU" b="0" dirty="0">
                <a:solidFill>
                  <a:schemeClr val="tx2"/>
                </a:solidFill>
              </a:rPr>
              <a:t>Mineral Resource in Southern Gold Zone contains 190,000 ounces gold</a:t>
            </a:r>
            <a:endParaRPr lang="en-AU" dirty="0"/>
          </a:p>
        </p:txBody>
      </p:sp>
      <p:sp>
        <p:nvSpPr>
          <p:cNvPr id="4" name="Slide Number Placeholder 3"/>
          <p:cNvSpPr>
            <a:spLocks noGrp="1"/>
          </p:cNvSpPr>
          <p:nvPr>
            <p:ph type="sldNum" sz="quarter" idx="10"/>
          </p:nvPr>
        </p:nvSpPr>
        <p:spPr/>
        <p:txBody>
          <a:bodyPr/>
          <a:lstStyle/>
          <a:p>
            <a:fld id="{74DD5C8A-38F9-4255-BE5A-6007245B0022}" type="slidenum">
              <a:rPr lang="en-US" smtClean="0"/>
              <a:t>16</a:t>
            </a:fld>
            <a:endParaRPr lang="en-US"/>
          </a:p>
        </p:txBody>
      </p:sp>
    </p:spTree>
    <p:extLst>
      <p:ext uri="{BB962C8B-B14F-4D97-AF65-F5344CB8AC3E}">
        <p14:creationId xmlns:p14="http://schemas.microsoft.com/office/powerpoint/2010/main" val="2111198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endParaRPr lang="en-AU" sz="1200" b="1" dirty="0">
              <a:solidFill>
                <a:schemeClr val="tx2"/>
              </a:solidFill>
            </a:endParaRPr>
          </a:p>
        </p:txBody>
      </p:sp>
      <p:sp>
        <p:nvSpPr>
          <p:cNvPr id="4" name="Slide Number Placeholder 3"/>
          <p:cNvSpPr>
            <a:spLocks noGrp="1"/>
          </p:cNvSpPr>
          <p:nvPr>
            <p:ph type="sldNum" sz="quarter" idx="10"/>
          </p:nvPr>
        </p:nvSpPr>
        <p:spPr/>
        <p:txBody>
          <a:bodyPr/>
          <a:lstStyle/>
          <a:p>
            <a:fld id="{74DD5C8A-38F9-4255-BE5A-6007245B0022}" type="slidenum">
              <a:rPr lang="en-US" smtClean="0"/>
              <a:t>17</a:t>
            </a:fld>
            <a:endParaRPr lang="en-US"/>
          </a:p>
        </p:txBody>
      </p:sp>
    </p:spTree>
    <p:extLst>
      <p:ext uri="{BB962C8B-B14F-4D97-AF65-F5344CB8AC3E}">
        <p14:creationId xmlns:p14="http://schemas.microsoft.com/office/powerpoint/2010/main" val="1180214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buFont typeface="Arial" panose="020B0604020202020204" pitchFamily="34" charset="0"/>
              <a:buChar char="•"/>
            </a:pPr>
            <a:r>
              <a:rPr lang="en-AU" sz="1200" b="1" dirty="0">
                <a:solidFill>
                  <a:schemeClr val="tx2"/>
                </a:solidFill>
              </a:rPr>
              <a:t>Extensive tenement holding </a:t>
            </a:r>
            <a:r>
              <a:rPr lang="en-AU" sz="1200" b="0" dirty="0">
                <a:solidFill>
                  <a:schemeClr val="tx2"/>
                </a:solidFill>
              </a:rPr>
              <a:t>(2,115 km</a:t>
            </a:r>
            <a:r>
              <a:rPr lang="en-AU" sz="1200" b="0" baseline="30000" dirty="0">
                <a:solidFill>
                  <a:schemeClr val="tx2"/>
                </a:solidFill>
              </a:rPr>
              <a:t>2</a:t>
            </a:r>
            <a:r>
              <a:rPr lang="en-AU" sz="1200" b="0" dirty="0">
                <a:solidFill>
                  <a:schemeClr val="tx2"/>
                </a:solidFill>
              </a:rPr>
              <a:t> = 521,000 acres) 100% controlled by Silver Mines.</a:t>
            </a:r>
            <a:endParaRPr lang="en-US" sz="1200" b="0" dirty="0">
              <a:solidFill>
                <a:schemeClr val="tx2"/>
              </a:solidFill>
            </a:endParaRPr>
          </a:p>
          <a:p>
            <a:pPr marL="171450" indent="-171450">
              <a:spcBef>
                <a:spcPts val="600"/>
              </a:spcBef>
              <a:buFont typeface="Arial" panose="020B0604020202020204" pitchFamily="34" charset="0"/>
              <a:buChar char="•"/>
            </a:pPr>
            <a:r>
              <a:rPr lang="en-AU" sz="1200" b="1" dirty="0">
                <a:solidFill>
                  <a:schemeClr val="tx2"/>
                </a:solidFill>
              </a:rPr>
              <a:t>Wide range of prospective deposit types </a:t>
            </a:r>
            <a:r>
              <a:rPr lang="en-AU" sz="1200" b="0" dirty="0">
                <a:solidFill>
                  <a:schemeClr val="tx2"/>
                </a:solidFill>
              </a:rPr>
              <a:t>over different time periods (Ordovician, </a:t>
            </a:r>
            <a:r>
              <a:rPr lang="en-AU" sz="1200" b="0" dirty="0" err="1">
                <a:solidFill>
                  <a:schemeClr val="tx2"/>
                </a:solidFill>
              </a:rPr>
              <a:t>Siluro</a:t>
            </a:r>
            <a:r>
              <a:rPr lang="en-AU" sz="1200" b="0" dirty="0">
                <a:solidFill>
                  <a:schemeClr val="tx2"/>
                </a:solidFill>
              </a:rPr>
              <a:t>-Devonian, Carboniferous and Permian).</a:t>
            </a:r>
          </a:p>
          <a:p>
            <a:pPr marL="171450" indent="-171450">
              <a:spcBef>
                <a:spcPts val="600"/>
              </a:spcBef>
              <a:buFont typeface="Arial" panose="020B0604020202020204" pitchFamily="34" charset="0"/>
              <a:buChar char="•"/>
            </a:pPr>
            <a:r>
              <a:rPr lang="en-GB" sz="1200" b="0" dirty="0">
                <a:solidFill>
                  <a:schemeClr val="tx2"/>
                </a:solidFill>
              </a:rPr>
              <a:t>Eastern limb of the Macquarie Arc has the potential for discovery of significant mineralisation.</a:t>
            </a:r>
          </a:p>
          <a:p>
            <a:pPr marL="171450" indent="-171450">
              <a:spcBef>
                <a:spcPts val="600"/>
              </a:spcBef>
              <a:buFont typeface="Arial" panose="020B0604020202020204" pitchFamily="34" charset="0"/>
              <a:buChar char="•"/>
            </a:pPr>
            <a:r>
              <a:rPr lang="en-AU" sz="1200" b="0" dirty="0">
                <a:solidFill>
                  <a:schemeClr val="tx2"/>
                </a:solidFill>
              </a:rPr>
              <a:t>Mid-Carboniferous </a:t>
            </a:r>
            <a:r>
              <a:rPr lang="en-AU" sz="1200" b="1" dirty="0">
                <a:solidFill>
                  <a:schemeClr val="tx2"/>
                </a:solidFill>
              </a:rPr>
              <a:t>Rylstone Volcanics </a:t>
            </a:r>
            <a:r>
              <a:rPr lang="en-AU" sz="1200" b="0" dirty="0">
                <a:solidFill>
                  <a:schemeClr val="tx2"/>
                </a:solidFill>
              </a:rPr>
              <a:t>(~325Ma)</a:t>
            </a:r>
            <a:r>
              <a:rPr lang="en-AU" sz="1200" dirty="0">
                <a:solidFill>
                  <a:schemeClr val="tx2"/>
                </a:solidFill>
              </a:rPr>
              <a:t> </a:t>
            </a:r>
            <a:r>
              <a:rPr lang="en-AU" sz="1200" b="0" dirty="0">
                <a:solidFill>
                  <a:schemeClr val="tx2"/>
                </a:solidFill>
              </a:rPr>
              <a:t>consisting of rhyolitic to dacitic </a:t>
            </a:r>
            <a:r>
              <a:rPr lang="en-AU" sz="1200" b="0" dirty="0" err="1">
                <a:solidFill>
                  <a:schemeClr val="tx2"/>
                </a:solidFill>
              </a:rPr>
              <a:t>pyroclastics</a:t>
            </a:r>
            <a:r>
              <a:rPr lang="en-AU" sz="1200" b="0" dirty="0">
                <a:solidFill>
                  <a:schemeClr val="tx2"/>
                </a:solidFill>
              </a:rPr>
              <a:t>, </a:t>
            </a:r>
            <a:r>
              <a:rPr lang="en-AU" sz="1200" b="0" dirty="0" err="1">
                <a:solidFill>
                  <a:schemeClr val="tx2"/>
                </a:solidFill>
              </a:rPr>
              <a:t>epiclastics</a:t>
            </a:r>
            <a:r>
              <a:rPr lang="en-AU" sz="1200" b="0" dirty="0">
                <a:solidFill>
                  <a:schemeClr val="tx2"/>
                </a:solidFill>
              </a:rPr>
              <a:t> and lavas with recently defined porphyritic intrusion within the deposit.</a:t>
            </a:r>
          </a:p>
          <a:p>
            <a:pPr marL="171450" indent="-171450">
              <a:spcBef>
                <a:spcPts val="600"/>
              </a:spcBef>
              <a:buFont typeface="Arial" panose="020B0604020202020204" pitchFamily="34" charset="0"/>
              <a:buChar char="•"/>
            </a:pPr>
            <a:r>
              <a:rPr lang="en-AU" sz="1200" b="0" dirty="0">
                <a:solidFill>
                  <a:schemeClr val="tx2"/>
                </a:solidFill>
              </a:rPr>
              <a:t>Overlain by the </a:t>
            </a:r>
            <a:r>
              <a:rPr lang="en-AU" sz="1200" b="0" dirty="0" err="1">
                <a:solidFill>
                  <a:schemeClr val="tx2"/>
                </a:solidFill>
              </a:rPr>
              <a:t>Permo</a:t>
            </a:r>
            <a:r>
              <a:rPr lang="en-AU" sz="1200" b="0" dirty="0">
                <a:solidFill>
                  <a:schemeClr val="tx2"/>
                </a:solidFill>
              </a:rPr>
              <a:t>-Triassic Sydney Basin sediments ( &lt; 270 Ma).</a:t>
            </a:r>
          </a:p>
          <a:p>
            <a:pPr marL="171450" indent="-171450">
              <a:spcBef>
                <a:spcPts val="600"/>
              </a:spcBef>
              <a:buFont typeface="Arial" panose="020B0604020202020204" pitchFamily="34" charset="0"/>
              <a:buChar char="•"/>
            </a:pPr>
            <a:r>
              <a:rPr lang="en-AU" sz="1200" b="0" dirty="0">
                <a:solidFill>
                  <a:schemeClr val="tx2"/>
                </a:solidFill>
              </a:rPr>
              <a:t>The Bowdens </a:t>
            </a:r>
            <a:r>
              <a:rPr lang="en-AU" sz="1200" b="1" dirty="0">
                <a:solidFill>
                  <a:schemeClr val="tx2"/>
                </a:solidFill>
              </a:rPr>
              <a:t>deposit is a low to intermediate </a:t>
            </a:r>
            <a:r>
              <a:rPr lang="en-AU" sz="1200" b="1" dirty="0" err="1">
                <a:solidFill>
                  <a:schemeClr val="tx2"/>
                </a:solidFill>
              </a:rPr>
              <a:t>sulphidation</a:t>
            </a:r>
            <a:r>
              <a:rPr lang="en-AU" sz="1200" b="1" dirty="0">
                <a:solidFill>
                  <a:schemeClr val="tx2"/>
                </a:solidFill>
              </a:rPr>
              <a:t>, carbonate silver-base metal-gold epithermal system. </a:t>
            </a:r>
          </a:p>
          <a:p>
            <a:pPr marL="171450" indent="-171450">
              <a:spcBef>
                <a:spcPts val="600"/>
              </a:spcBef>
              <a:buFont typeface="Arial" panose="020B0604020202020204" pitchFamily="34" charset="0"/>
              <a:buChar char="•"/>
            </a:pPr>
            <a:r>
              <a:rPr lang="en-AU" sz="1200" b="0" dirty="0">
                <a:solidFill>
                  <a:schemeClr val="tx2"/>
                </a:solidFill>
              </a:rPr>
              <a:t>Vein types include – </a:t>
            </a:r>
            <a:r>
              <a:rPr lang="en-AU" sz="1200" b="1" dirty="0">
                <a:solidFill>
                  <a:schemeClr val="tx2"/>
                </a:solidFill>
              </a:rPr>
              <a:t>breccia, stringer, dissemination, banded and collofor</a:t>
            </a:r>
            <a:r>
              <a:rPr lang="en-AU" sz="1200" dirty="0">
                <a:solidFill>
                  <a:schemeClr val="tx2"/>
                </a:solidFill>
              </a:rPr>
              <a:t>m</a:t>
            </a:r>
            <a:r>
              <a:rPr lang="en-AU" sz="1200" b="0" dirty="0">
                <a:solidFill>
                  <a:schemeClr val="tx2"/>
                </a:solidFill>
              </a:rPr>
              <a:t> textured veins.</a:t>
            </a:r>
          </a:p>
          <a:p>
            <a:pPr marL="171450" indent="-171450">
              <a:spcBef>
                <a:spcPts val="600"/>
              </a:spcBef>
              <a:buFont typeface="Arial" panose="020B0604020202020204" pitchFamily="34" charset="0"/>
              <a:buChar char="•"/>
            </a:pPr>
            <a:r>
              <a:rPr lang="en-GB" sz="1200" b="0" dirty="0">
                <a:solidFill>
                  <a:schemeClr val="tx2"/>
                </a:solidFill>
              </a:rPr>
              <a:t>Mineralisation age is ~321 Ma.</a:t>
            </a:r>
          </a:p>
          <a:p>
            <a:pPr marL="171450" indent="-171450">
              <a:spcBef>
                <a:spcPts val="600"/>
              </a:spcBef>
              <a:buFont typeface="Arial" panose="020B0604020202020204" pitchFamily="34" charset="0"/>
              <a:buChar char="•"/>
            </a:pPr>
            <a:r>
              <a:rPr lang="en-GB" sz="1200" b="0" dirty="0">
                <a:solidFill>
                  <a:schemeClr val="tx2"/>
                </a:solidFill>
              </a:rPr>
              <a:t>March 2023 Mineral Resource increased by 56% in total tonnes and 44% total silver equivalent ounces (compared to 2017 Mineral Resource).</a:t>
            </a:r>
            <a:endParaRPr lang="en-AU" sz="1200" b="0" dirty="0">
              <a:solidFill>
                <a:schemeClr val="tx2"/>
              </a:solidFill>
            </a:endParaRPr>
          </a:p>
        </p:txBody>
      </p:sp>
      <p:sp>
        <p:nvSpPr>
          <p:cNvPr id="4" name="Slide Number Placeholder 3"/>
          <p:cNvSpPr>
            <a:spLocks noGrp="1"/>
          </p:cNvSpPr>
          <p:nvPr>
            <p:ph type="sldNum" sz="quarter" idx="5"/>
          </p:nvPr>
        </p:nvSpPr>
        <p:spPr/>
        <p:txBody>
          <a:bodyPr/>
          <a:lstStyle/>
          <a:p>
            <a:fld id="{74DD5C8A-38F9-4255-BE5A-6007245B0022}" type="slidenum">
              <a:rPr lang="en-US" smtClean="0"/>
              <a:t>19</a:t>
            </a:fld>
            <a:endParaRPr lang="en-US"/>
          </a:p>
        </p:txBody>
      </p:sp>
    </p:spTree>
    <p:extLst>
      <p:ext uri="{BB962C8B-B14F-4D97-AF65-F5344CB8AC3E}">
        <p14:creationId xmlns:p14="http://schemas.microsoft.com/office/powerpoint/2010/main" val="3949088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buFont typeface="Arial" panose="020B0604020202020204" pitchFamily="34" charset="0"/>
              <a:buChar char="•"/>
            </a:pPr>
            <a:r>
              <a:rPr lang="en-AU" sz="1200" b="0" dirty="0">
                <a:solidFill>
                  <a:schemeClr val="tx2"/>
                </a:solidFill>
              </a:rPr>
              <a:t>Located south of Blayney in New South Wales</a:t>
            </a:r>
          </a:p>
          <a:p>
            <a:pPr marL="171450" indent="-171450">
              <a:spcBef>
                <a:spcPts val="600"/>
              </a:spcBef>
              <a:buFont typeface="Arial" panose="020B0604020202020204" pitchFamily="34" charset="0"/>
              <a:buChar char="•"/>
            </a:pPr>
            <a:r>
              <a:rPr lang="en-AU" sz="1200" b="0" dirty="0">
                <a:solidFill>
                  <a:schemeClr val="tx2"/>
                </a:solidFill>
              </a:rPr>
              <a:t>Historic goldfield with minimal exploration work in the modern era</a:t>
            </a:r>
          </a:p>
          <a:p>
            <a:pPr marL="171450" indent="-171450">
              <a:spcBef>
                <a:spcPts val="600"/>
              </a:spcBef>
              <a:buFont typeface="Arial" panose="020B0604020202020204" pitchFamily="34" charset="0"/>
              <a:buChar char="•"/>
            </a:pPr>
            <a:r>
              <a:rPr lang="en-AU" sz="1200" b="0" dirty="0">
                <a:solidFill>
                  <a:schemeClr val="tx2"/>
                </a:solidFill>
              </a:rPr>
              <a:t>Clear geological analogies to the </a:t>
            </a:r>
            <a:r>
              <a:rPr lang="en-AU" sz="1200" b="0" dirty="0" err="1">
                <a:solidFill>
                  <a:schemeClr val="tx2"/>
                </a:solidFill>
              </a:rPr>
              <a:t>McPhillamys</a:t>
            </a:r>
            <a:r>
              <a:rPr lang="en-AU" sz="1200" b="0" dirty="0">
                <a:solidFill>
                  <a:schemeClr val="tx2"/>
                </a:solidFill>
              </a:rPr>
              <a:t> Gold Project (2.0 </a:t>
            </a:r>
            <a:r>
              <a:rPr lang="en-AU" sz="1200" b="0" dirty="0" err="1">
                <a:solidFill>
                  <a:schemeClr val="tx2"/>
                </a:solidFill>
              </a:rPr>
              <a:t>Moz</a:t>
            </a:r>
            <a:r>
              <a:rPr lang="en-AU" sz="1200" b="0" dirty="0">
                <a:solidFill>
                  <a:schemeClr val="tx2"/>
                </a:solidFill>
              </a:rPr>
              <a:t> gold)</a:t>
            </a:r>
          </a:p>
          <a:p>
            <a:pPr marL="171450" indent="-171450">
              <a:spcBef>
                <a:spcPts val="600"/>
              </a:spcBef>
              <a:buFont typeface="Arial" panose="020B0604020202020204" pitchFamily="34" charset="0"/>
              <a:buChar char="•"/>
            </a:pPr>
            <a:r>
              <a:rPr lang="en-AU" sz="1200" b="0" dirty="0">
                <a:solidFill>
                  <a:schemeClr val="tx2"/>
                </a:solidFill>
              </a:rPr>
              <a:t>Mineral system and old gold workings extend over at least 6 kilometres of strike</a:t>
            </a:r>
          </a:p>
          <a:p>
            <a:pPr marL="171450" indent="-171450">
              <a:spcBef>
                <a:spcPts val="600"/>
              </a:spcBef>
              <a:buFont typeface="Arial" panose="020B0604020202020204" pitchFamily="34" charset="0"/>
              <a:buChar char="•"/>
            </a:pPr>
            <a:r>
              <a:rPr lang="en-AU" sz="1200" b="0" dirty="0">
                <a:solidFill>
                  <a:schemeClr val="tx2"/>
                </a:solidFill>
              </a:rPr>
              <a:t>Reconnaissance mapping is identifying previously unrecorded historic workings and shear zones with substantial width</a:t>
            </a:r>
          </a:p>
          <a:p>
            <a:pPr marL="171450" indent="-171450">
              <a:spcBef>
                <a:spcPts val="600"/>
              </a:spcBef>
              <a:buFont typeface="Arial" panose="020B0604020202020204" pitchFamily="34" charset="0"/>
              <a:buChar char="•"/>
            </a:pPr>
            <a:r>
              <a:rPr lang="en-AU" sz="1200" b="0" dirty="0">
                <a:solidFill>
                  <a:schemeClr val="tx2"/>
                </a:solidFill>
              </a:rPr>
              <a:t>Airborne magnetics and </a:t>
            </a:r>
            <a:r>
              <a:rPr lang="en-AU" sz="1200" b="0" dirty="0" err="1">
                <a:solidFill>
                  <a:schemeClr val="tx2"/>
                </a:solidFill>
              </a:rPr>
              <a:t>radiometrics</a:t>
            </a:r>
            <a:r>
              <a:rPr lang="en-AU" sz="1200" b="0" dirty="0">
                <a:solidFill>
                  <a:schemeClr val="tx2"/>
                </a:solidFill>
              </a:rPr>
              <a:t> survey completed</a:t>
            </a:r>
          </a:p>
          <a:p>
            <a:pPr marL="171450" indent="-171450">
              <a:spcBef>
                <a:spcPts val="600"/>
              </a:spcBef>
              <a:buFont typeface="Arial" panose="020B0604020202020204" pitchFamily="34" charset="0"/>
              <a:buChar char="•"/>
            </a:pPr>
            <a:r>
              <a:rPr lang="en-AU" sz="1200" b="0" dirty="0">
                <a:solidFill>
                  <a:schemeClr val="tx2"/>
                </a:solidFill>
              </a:rPr>
              <a:t>Tenement position expanded with 747 km</a:t>
            </a:r>
            <a:r>
              <a:rPr lang="en-AU" sz="1200" b="0" baseline="30000" dirty="0">
                <a:solidFill>
                  <a:schemeClr val="tx2"/>
                </a:solidFill>
              </a:rPr>
              <a:t>2</a:t>
            </a:r>
            <a:r>
              <a:rPr lang="en-AU" sz="1200" b="0" dirty="0">
                <a:solidFill>
                  <a:schemeClr val="tx2"/>
                </a:solidFill>
              </a:rPr>
              <a:t> of exploration licenses, all granted, all 100%</a:t>
            </a:r>
            <a:endParaRPr lang="en-AU" dirty="0"/>
          </a:p>
        </p:txBody>
      </p:sp>
      <p:sp>
        <p:nvSpPr>
          <p:cNvPr id="4" name="Slide Number Placeholder 3"/>
          <p:cNvSpPr>
            <a:spLocks noGrp="1"/>
          </p:cNvSpPr>
          <p:nvPr>
            <p:ph type="sldNum" sz="quarter" idx="10"/>
          </p:nvPr>
        </p:nvSpPr>
        <p:spPr/>
        <p:txBody>
          <a:bodyPr/>
          <a:lstStyle/>
          <a:p>
            <a:fld id="{DC616E14-0BDD-433F-B5C5-8F4F137C9D05}" type="slidenum">
              <a:rPr lang="en-AU" smtClean="0"/>
              <a:t>20</a:t>
            </a:fld>
            <a:endParaRPr lang="en-AU"/>
          </a:p>
        </p:txBody>
      </p:sp>
    </p:spTree>
    <p:extLst>
      <p:ext uri="{BB962C8B-B14F-4D97-AF65-F5344CB8AC3E}">
        <p14:creationId xmlns:p14="http://schemas.microsoft.com/office/powerpoint/2010/main" val="743188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a:p>
            <a:pPr marL="628650" lvl="1" indent="-171450">
              <a:buFontTx/>
              <a:buChar char="-"/>
            </a:pPr>
            <a:r>
              <a:rPr lang="en-GB" dirty="0"/>
              <a:t>Exxon Mobil Corp., Chevron Corp., Shell Plc, BP Plc, TotalEnergies Se, ConocoPhillips and Eni </a:t>
            </a:r>
            <a:r>
              <a:rPr lang="en-GB" dirty="0" err="1"/>
              <a:t>SpA</a:t>
            </a:r>
            <a:r>
              <a:rPr lang="en-GB" dirty="0"/>
              <a:t>?</a:t>
            </a:r>
          </a:p>
          <a:p>
            <a:pPr marL="171450" indent="-171450">
              <a:buFontTx/>
              <a:buChar char="-"/>
            </a:pPr>
            <a:endParaRPr lang="en-GB" dirty="0"/>
          </a:p>
          <a:p>
            <a:pPr marL="628650" lvl="1" indent="-171450">
              <a:buFontTx/>
              <a:buChar char="-"/>
            </a:pPr>
            <a:r>
              <a:rPr lang="en-GB" dirty="0" err="1"/>
              <a:t>Tongwei</a:t>
            </a:r>
            <a:r>
              <a:rPr lang="en-GB" dirty="0"/>
              <a:t> Co., GCL Technology Holdings Ltd., </a:t>
            </a:r>
            <a:r>
              <a:rPr lang="en-GB" dirty="0" err="1"/>
              <a:t>Xinte</a:t>
            </a:r>
            <a:r>
              <a:rPr lang="en-GB" dirty="0"/>
              <a:t> Energy Co., Longi Green Energy Technology Co., Trina Solar Co., JA Solar Technology Co., and Jinko Solar Co.</a:t>
            </a:r>
          </a:p>
          <a:p>
            <a:pPr marL="457200" lvl="1" indent="0">
              <a:buFontTx/>
              <a:buNone/>
            </a:pPr>
            <a:endParaRPr lang="en-GB" dirty="0"/>
          </a:p>
          <a:p>
            <a:pPr marL="171450" indent="-171450">
              <a:buFontTx/>
              <a:buChar char="-"/>
            </a:pPr>
            <a:r>
              <a:rPr lang="en-GB" dirty="0"/>
              <a:t>Recent study from School of Photovoltaic and Renewable Energy Engineering, UNSW, Australia shows that by 2050, 85-98% of current global silver reserves will have been consumed by photovoltaic technologies</a:t>
            </a:r>
          </a:p>
          <a:p>
            <a:pPr marL="0" indent="0">
              <a:buFontTx/>
              <a:buNone/>
            </a:pPr>
            <a:endParaRPr lang="en-GB" dirty="0"/>
          </a:p>
          <a:p>
            <a:pPr marL="171450" indent="-171450">
              <a:buFontTx/>
              <a:buChar char="-"/>
            </a:pPr>
            <a:r>
              <a:rPr lang="en-GB" dirty="0"/>
              <a:t>Expect technological developments…</a:t>
            </a:r>
          </a:p>
          <a:p>
            <a:pPr marL="628650" lvl="1" indent="-171450">
              <a:buFontTx/>
              <a:buChar char="-"/>
            </a:pPr>
            <a:r>
              <a:rPr lang="en-GB" dirty="0"/>
              <a:t>Still much to do to improve efficiency of PV’s</a:t>
            </a:r>
          </a:p>
          <a:p>
            <a:pPr marL="628650" lvl="1" indent="-171450">
              <a:buFontTx/>
              <a:buChar char="-"/>
            </a:pPr>
            <a:r>
              <a:rPr lang="en-GB" dirty="0"/>
              <a:t>Overheating is the most important factor for the efficiency of the solar panel</a:t>
            </a:r>
          </a:p>
          <a:p>
            <a:pPr marL="628650" lvl="1" indent="-171450">
              <a:buFontTx/>
              <a:buChar char="-"/>
            </a:pPr>
            <a:r>
              <a:rPr lang="en-GB" dirty="0"/>
              <a:t>Advancing efficiency of current PV’s could lead to silver loading going back up</a:t>
            </a:r>
          </a:p>
          <a:p>
            <a:pPr marL="628650" lvl="1" indent="-171450">
              <a:buFontTx/>
              <a:buChar char="-"/>
            </a:pPr>
            <a:r>
              <a:rPr lang="en-GB" dirty="0"/>
              <a:t>Degradation rates of c.1% pa</a:t>
            </a:r>
          </a:p>
          <a:p>
            <a:pPr marL="628650" lvl="1" indent="-171450">
              <a:buFontTx/>
              <a:buChar char="-"/>
            </a:pPr>
            <a:r>
              <a:rPr lang="en-GB" dirty="0"/>
              <a:t>However, there a number of groups working on replacing Ag with Cu</a:t>
            </a:r>
          </a:p>
          <a:p>
            <a:pPr marL="171450" indent="-171450">
              <a:buFontTx/>
              <a:buChar char="-"/>
            </a:pPr>
            <a:endParaRPr lang="en-GB" dirty="0"/>
          </a:p>
          <a:p>
            <a:endParaRPr lang="en-GB" dirty="0"/>
          </a:p>
        </p:txBody>
      </p:sp>
      <p:sp>
        <p:nvSpPr>
          <p:cNvPr id="4" name="Slide Number Placeholder 3"/>
          <p:cNvSpPr>
            <a:spLocks noGrp="1"/>
          </p:cNvSpPr>
          <p:nvPr>
            <p:ph type="sldNum" sz="quarter" idx="5"/>
          </p:nvPr>
        </p:nvSpPr>
        <p:spPr/>
        <p:txBody>
          <a:bodyPr/>
          <a:lstStyle/>
          <a:p>
            <a:fld id="{E2BA9CFC-5232-4769-BA79-18360633552E}" type="slidenum">
              <a:rPr lang="en-AU" smtClean="0"/>
              <a:t>22</a:t>
            </a:fld>
            <a:endParaRPr lang="en-AU"/>
          </a:p>
        </p:txBody>
      </p:sp>
    </p:spTree>
    <p:extLst>
      <p:ext uri="{BB962C8B-B14F-4D97-AF65-F5344CB8AC3E}">
        <p14:creationId xmlns:p14="http://schemas.microsoft.com/office/powerpoint/2010/main" val="2615084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6447" lvl="0" indent="-232172">
              <a:spcBef>
                <a:spcPts val="600"/>
              </a:spcBef>
              <a:spcAft>
                <a:spcPts val="600"/>
              </a:spcAft>
              <a:buFont typeface="Arial" panose="020B0604020202020204" pitchFamily="34" charset="0"/>
              <a:buChar char="•"/>
            </a:pPr>
            <a:r>
              <a:rPr lang="en-GB" sz="1200" b="1" dirty="0">
                <a:solidFill>
                  <a:schemeClr val="accent1">
                    <a:lumMod val="75000"/>
                  </a:schemeClr>
                </a:solidFill>
              </a:rPr>
              <a:t>Recent study from School of Photovoltaic and Renewable Energy Engineering, UNSW, Australia…</a:t>
            </a:r>
          </a:p>
          <a:p>
            <a:pPr marL="346075" lvl="1" indent="-177800">
              <a:spcBef>
                <a:spcPts val="600"/>
              </a:spcBef>
              <a:spcAft>
                <a:spcPts val="600"/>
              </a:spcAft>
              <a:buFont typeface="Arial" panose="020B0604020202020204" pitchFamily="34" charset="0"/>
              <a:buChar char="•"/>
            </a:pPr>
            <a:r>
              <a:rPr lang="en-GB" sz="1200" b="0" dirty="0">
                <a:solidFill>
                  <a:schemeClr val="accent1">
                    <a:lumMod val="75000"/>
                  </a:schemeClr>
                </a:solidFill>
              </a:rPr>
              <a:t>Forecast that the PV industry will consume 20% of silver supply by 2027 (we jumped from 11% to 19% over the last year);</a:t>
            </a:r>
          </a:p>
          <a:p>
            <a:pPr marL="346075" lvl="1" indent="-177800">
              <a:spcBef>
                <a:spcPts val="600"/>
              </a:spcBef>
              <a:spcAft>
                <a:spcPts val="600"/>
              </a:spcAft>
              <a:buFont typeface="Arial" panose="020B0604020202020204" pitchFamily="34" charset="0"/>
              <a:buChar char="•"/>
            </a:pPr>
            <a:r>
              <a:rPr lang="en-GB" sz="1200" b="0" dirty="0">
                <a:solidFill>
                  <a:schemeClr val="accent1">
                    <a:lumMod val="75000"/>
                  </a:schemeClr>
                </a:solidFill>
              </a:rPr>
              <a:t>By 2050, 85-98% of current global reserves will be consumed by photovoltaic technologies.</a:t>
            </a:r>
          </a:p>
          <a:p>
            <a:pPr marL="346075" lvl="1" indent="-177800">
              <a:spcBef>
                <a:spcPts val="600"/>
              </a:spcBef>
              <a:spcAft>
                <a:spcPts val="600"/>
              </a:spcAft>
              <a:buFont typeface="Arial" panose="020B0604020202020204" pitchFamily="34" charset="0"/>
              <a:buChar char="•"/>
            </a:pPr>
            <a:endParaRPr lang="en-GB" sz="1200" b="0" dirty="0">
              <a:solidFill>
                <a:schemeClr val="accent1">
                  <a:lumMod val="75000"/>
                </a:schemeClr>
              </a:solidFill>
            </a:endParaRPr>
          </a:p>
          <a:p>
            <a:pPr marL="171450" indent="-171450">
              <a:buFontTx/>
              <a:buChar char="-"/>
            </a:pPr>
            <a:r>
              <a:rPr lang="en-GB" dirty="0"/>
              <a:t>Demand from solar forecast to grow 3x by 2030</a:t>
            </a:r>
          </a:p>
          <a:p>
            <a:pPr marL="171450" indent="-171450">
              <a:buFontTx/>
              <a:buChar char="-"/>
            </a:pPr>
            <a:r>
              <a:rPr lang="en-GB" dirty="0"/>
              <a:t>In 2023, China installed more solar panels than the US has in its history</a:t>
            </a:r>
          </a:p>
          <a:p>
            <a:pPr marL="171450" indent="-171450">
              <a:buFontTx/>
              <a:buChar char="-"/>
            </a:pPr>
            <a:r>
              <a:rPr lang="en-GB" dirty="0"/>
              <a:t>Global annual install of solar capacity was 30GW in 2013, with total installed capacity of 100GW</a:t>
            </a:r>
          </a:p>
          <a:p>
            <a:pPr marL="171450" indent="-171450">
              <a:buFontTx/>
              <a:buChar char="-"/>
            </a:pPr>
            <a:r>
              <a:rPr lang="en-GB" dirty="0"/>
              <a:t>By 2023, installed capacity had grown 10x to 1TW with &gt;200GW installed in 2023 alone</a:t>
            </a:r>
          </a:p>
          <a:p>
            <a:pPr marL="171450" indent="-171450">
              <a:buFontTx/>
              <a:buChar char="-"/>
            </a:pPr>
            <a:r>
              <a:rPr lang="en-GB" dirty="0"/>
              <a:t>75TW of capacity required to meet  decarbonisation goals globally (75x)</a:t>
            </a:r>
          </a:p>
          <a:p>
            <a:pPr marL="171450" indent="-171450">
              <a:buFontTx/>
              <a:buChar char="-"/>
            </a:pPr>
            <a:r>
              <a:rPr lang="en-GB" dirty="0"/>
              <a:t>Solar Power’s Giants Are Providing More Energy Than Big Oil – Bloomberg recently completed an exercise comparing big oil and big solar.</a:t>
            </a:r>
          </a:p>
          <a:p>
            <a:pPr marL="346075" lvl="1" indent="-177800">
              <a:spcBef>
                <a:spcPts val="600"/>
              </a:spcBef>
              <a:spcAft>
                <a:spcPts val="600"/>
              </a:spcAft>
              <a:buFont typeface="Arial" panose="020B0604020202020204" pitchFamily="34" charset="0"/>
              <a:buChar char="•"/>
            </a:pPr>
            <a:endParaRPr lang="en-AU" b="0" dirty="0"/>
          </a:p>
          <a:p>
            <a:endParaRPr lang="en-GB" dirty="0"/>
          </a:p>
          <a:p>
            <a:pPr marL="146447" lvl="0" indent="-232172">
              <a:spcBef>
                <a:spcPts val="600"/>
              </a:spcBef>
              <a:spcAft>
                <a:spcPts val="600"/>
              </a:spcAft>
              <a:buFont typeface="Arial" panose="020B0604020202020204" pitchFamily="34" charset="0"/>
              <a:buChar char="•"/>
            </a:pPr>
            <a:r>
              <a:rPr lang="en-GB" sz="1200" b="1" dirty="0">
                <a:solidFill>
                  <a:schemeClr val="accent1">
                    <a:lumMod val="75000"/>
                  </a:schemeClr>
                </a:solidFill>
              </a:rPr>
              <a:t>Expect technological developments…</a:t>
            </a:r>
          </a:p>
          <a:p>
            <a:pPr marL="346075" lvl="1" indent="-177800">
              <a:spcBef>
                <a:spcPts val="600"/>
              </a:spcBef>
              <a:spcAft>
                <a:spcPts val="600"/>
              </a:spcAft>
              <a:buFont typeface="Arial" panose="020B0604020202020204" pitchFamily="34" charset="0"/>
              <a:buChar char="•"/>
            </a:pPr>
            <a:r>
              <a:rPr lang="en-GB" sz="1200" b="0" dirty="0">
                <a:solidFill>
                  <a:schemeClr val="accent1">
                    <a:lumMod val="75000"/>
                  </a:schemeClr>
                </a:solidFill>
              </a:rPr>
              <a:t>Still much to do to improve efficiency of PV’s</a:t>
            </a:r>
          </a:p>
          <a:p>
            <a:pPr marL="346075" lvl="1" indent="-177800">
              <a:spcBef>
                <a:spcPts val="600"/>
              </a:spcBef>
              <a:spcAft>
                <a:spcPts val="600"/>
              </a:spcAft>
              <a:buFont typeface="Arial" panose="020B0604020202020204" pitchFamily="34" charset="0"/>
              <a:buChar char="•"/>
            </a:pPr>
            <a:r>
              <a:rPr lang="en-GB" b="0" i="0" dirty="0">
                <a:solidFill>
                  <a:srgbClr val="202122"/>
                </a:solidFill>
                <a:effectLst/>
                <a:highlight>
                  <a:srgbClr val="FFFFFF"/>
                </a:highlight>
                <a:latin typeface="Arial" panose="020B0604020202020204" pitchFamily="34" charset="0"/>
              </a:rPr>
              <a:t>Overheating is the most important factor for the efficiency of the solar panel</a:t>
            </a:r>
            <a:endParaRPr lang="en-GB" sz="1200" b="0" dirty="0">
              <a:solidFill>
                <a:schemeClr val="accent1">
                  <a:lumMod val="75000"/>
                </a:schemeClr>
              </a:solidFill>
            </a:endParaRPr>
          </a:p>
          <a:p>
            <a:pPr marL="346075" lvl="1" indent="-177800">
              <a:spcBef>
                <a:spcPts val="600"/>
              </a:spcBef>
              <a:spcAft>
                <a:spcPts val="600"/>
              </a:spcAft>
              <a:buFont typeface="Arial" panose="020B0604020202020204" pitchFamily="34" charset="0"/>
              <a:buChar char="•"/>
            </a:pPr>
            <a:r>
              <a:rPr lang="en-GB" sz="1200" b="0" dirty="0">
                <a:solidFill>
                  <a:schemeClr val="accent1">
                    <a:lumMod val="75000"/>
                  </a:schemeClr>
                </a:solidFill>
              </a:rPr>
              <a:t>Advancing efficiency of current PV’s could lead to silver loading going back up</a:t>
            </a:r>
          </a:p>
          <a:p>
            <a:pPr marL="346075" lvl="1" indent="-177800">
              <a:spcBef>
                <a:spcPts val="600"/>
              </a:spcBef>
              <a:spcAft>
                <a:spcPts val="600"/>
              </a:spcAft>
              <a:buFont typeface="Arial" panose="020B0604020202020204" pitchFamily="34" charset="0"/>
              <a:buChar char="•"/>
            </a:pPr>
            <a:r>
              <a:rPr lang="en-GB" sz="1200" b="0" dirty="0">
                <a:solidFill>
                  <a:schemeClr val="accent1">
                    <a:lumMod val="75000"/>
                  </a:schemeClr>
                </a:solidFill>
              </a:rPr>
              <a:t>Degradation rates of c.1% pa</a:t>
            </a:r>
          </a:p>
          <a:p>
            <a:pPr marL="346075" marR="0" lvl="1" indent="-1778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0" dirty="0">
                <a:solidFill>
                  <a:schemeClr val="accent1">
                    <a:lumMod val="75000"/>
                  </a:schemeClr>
                </a:solidFill>
              </a:rPr>
              <a:t>However, there a number of groups working on replacing Ag with Cu</a:t>
            </a:r>
          </a:p>
          <a:p>
            <a:pPr marL="168275" lvl="1" indent="0">
              <a:spcBef>
                <a:spcPts val="600"/>
              </a:spcBef>
              <a:spcAft>
                <a:spcPts val="600"/>
              </a:spcAft>
              <a:buFont typeface="Arial" panose="020B0604020202020204" pitchFamily="34" charset="0"/>
              <a:buNone/>
            </a:pPr>
            <a:endParaRPr lang="en-AU" b="0" dirty="0"/>
          </a:p>
          <a:p>
            <a:endParaRPr lang="en-GB" dirty="0"/>
          </a:p>
        </p:txBody>
      </p:sp>
      <p:sp>
        <p:nvSpPr>
          <p:cNvPr id="4" name="Slide Number Placeholder 3"/>
          <p:cNvSpPr>
            <a:spLocks noGrp="1"/>
          </p:cNvSpPr>
          <p:nvPr>
            <p:ph type="sldNum" sz="quarter" idx="5"/>
          </p:nvPr>
        </p:nvSpPr>
        <p:spPr/>
        <p:txBody>
          <a:bodyPr/>
          <a:lstStyle/>
          <a:p>
            <a:fld id="{E2BA9CFC-5232-4769-BA79-18360633552E}" type="slidenum">
              <a:rPr lang="en-AU" smtClean="0"/>
              <a:t>23</a:t>
            </a:fld>
            <a:endParaRPr lang="en-AU"/>
          </a:p>
        </p:txBody>
      </p:sp>
    </p:spTree>
    <p:extLst>
      <p:ext uri="{BB962C8B-B14F-4D97-AF65-F5344CB8AC3E}">
        <p14:creationId xmlns:p14="http://schemas.microsoft.com/office/powerpoint/2010/main" val="1559245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4DD5C8A-38F9-4255-BE5A-6007245B0022}" type="slidenum">
              <a:rPr lang="en-US" smtClean="0"/>
              <a:t>2</a:t>
            </a:fld>
            <a:endParaRPr lang="en-US"/>
          </a:p>
        </p:txBody>
      </p:sp>
    </p:spTree>
    <p:extLst>
      <p:ext uri="{BB962C8B-B14F-4D97-AF65-F5344CB8AC3E}">
        <p14:creationId xmlns:p14="http://schemas.microsoft.com/office/powerpoint/2010/main" val="1949772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138" b="1" dirty="0"/>
              <a:t>Do deficits matter ?</a:t>
            </a:r>
          </a:p>
          <a:p>
            <a:pPr marL="171450" indent="-171450">
              <a:buFont typeface="Arial" panose="020B0604020202020204" pitchFamily="34" charset="0"/>
              <a:buChar char="•"/>
            </a:pPr>
            <a:r>
              <a:rPr lang="en-GB" sz="1138" dirty="0"/>
              <a:t>Deficit situation could ultimately play the same as the Palladium markets from 2012 through to 2021.</a:t>
            </a:r>
          </a:p>
          <a:p>
            <a:pPr marL="171450" indent="-171450">
              <a:buFont typeface="Arial" panose="020B0604020202020204" pitchFamily="34" charset="0"/>
              <a:buChar char="•"/>
            </a:pPr>
            <a:r>
              <a:rPr lang="en-GB" sz="1138" dirty="0"/>
              <a:t>Palladium price showed no interest in 4-yrs of deficits from 2012, then ripped higher from 2016 – ultimately increasing 4.5x through to 2021</a:t>
            </a:r>
          </a:p>
          <a:p>
            <a:pPr marL="171450" indent="-171450">
              <a:buFont typeface="Arial" panose="020B0604020202020204" pitchFamily="34" charset="0"/>
              <a:buChar char="•"/>
            </a:pPr>
            <a:r>
              <a:rPr lang="en-GB" sz="1138" dirty="0"/>
              <a:t>Identifiable above ground silver bullion stocks has fallen 26% in two years.</a:t>
            </a:r>
          </a:p>
          <a:p>
            <a:pPr marL="171450" indent="-171450">
              <a:buFont typeface="Arial" panose="020B0604020202020204" pitchFamily="34" charset="0"/>
              <a:buChar char="•"/>
            </a:pPr>
            <a:r>
              <a:rPr lang="en-GB" sz="1138" dirty="0"/>
              <a:t>Interesting interplay between silver’s store of wealth and industrial metal</a:t>
            </a:r>
          </a:p>
          <a:p>
            <a:pPr marL="171450" indent="-171450">
              <a:buFont typeface="Arial" panose="020B0604020202020204" pitchFamily="34" charset="0"/>
              <a:buChar char="•"/>
            </a:pPr>
            <a:endParaRPr lang="en-GB" sz="1138" dirty="0"/>
          </a:p>
          <a:p>
            <a:pPr marL="171450" indent="-171450">
              <a:buFont typeface="Arial" panose="020B0604020202020204" pitchFamily="34" charset="0"/>
              <a:buChar char="•"/>
            </a:pPr>
            <a:r>
              <a:rPr lang="en-GB" sz="1138" b="1" dirty="0"/>
              <a:t>Gold silver ratios are an interesting point</a:t>
            </a:r>
          </a:p>
          <a:p>
            <a:pPr marL="171450" indent="-171450">
              <a:buFont typeface="Arial" panose="020B0604020202020204" pitchFamily="34" charset="0"/>
              <a:buChar char="•"/>
            </a:pPr>
            <a:r>
              <a:rPr lang="en-GB" sz="1138" dirty="0"/>
              <a:t>If you were to use the variance between mine supply ratio and daily traded value ratio, and normalise them one way or the other, one could argue the silver price should be either $45/oz or $70/oz.</a:t>
            </a:r>
          </a:p>
          <a:p>
            <a:pPr marL="171450" indent="-171450">
              <a:buFont typeface="Arial" panose="020B0604020202020204" pitchFamily="34" charset="0"/>
              <a:buChar char="•"/>
            </a:pPr>
            <a:r>
              <a:rPr lang="en-GB" sz="1138" dirty="0"/>
              <a:t>This would bring the price ratio back to 35:1 or 49:1</a:t>
            </a:r>
          </a:p>
          <a:p>
            <a:pPr marL="171450" indent="-171450">
              <a:buFont typeface="Arial" panose="020B0604020202020204" pitchFamily="34" charset="0"/>
              <a:buChar char="•"/>
            </a:pPr>
            <a:r>
              <a:rPr lang="en-GB" sz="1138" dirty="0"/>
              <a:t>Either way, the silver price still has a lot of catching up to do when viewed against gold</a:t>
            </a:r>
          </a:p>
          <a:p>
            <a:pPr marL="171450" indent="-171450">
              <a:buFont typeface="Arial" panose="020B0604020202020204" pitchFamily="34" charset="0"/>
              <a:buChar char="•"/>
            </a:pPr>
            <a:endParaRPr lang="en-AU" dirty="0"/>
          </a:p>
          <a:p>
            <a:pPr marL="0" indent="0">
              <a:buFont typeface="Arial" panose="020B0604020202020204" pitchFamily="34" charset="0"/>
              <a:buNone/>
            </a:pPr>
            <a:endParaRPr lang="en-GB" sz="1138" dirty="0"/>
          </a:p>
        </p:txBody>
      </p:sp>
      <p:sp>
        <p:nvSpPr>
          <p:cNvPr id="4" name="Slide Number Placeholder 3"/>
          <p:cNvSpPr>
            <a:spLocks noGrp="1"/>
          </p:cNvSpPr>
          <p:nvPr>
            <p:ph type="sldNum" sz="quarter" idx="5"/>
          </p:nvPr>
        </p:nvSpPr>
        <p:spPr/>
        <p:txBody>
          <a:bodyPr/>
          <a:lstStyle/>
          <a:p>
            <a:fld id="{E2BA9CFC-5232-4769-BA79-18360633552E}" type="slidenum">
              <a:rPr lang="en-AU" smtClean="0"/>
              <a:t>24</a:t>
            </a:fld>
            <a:endParaRPr lang="en-AU"/>
          </a:p>
        </p:txBody>
      </p:sp>
    </p:spTree>
    <p:extLst>
      <p:ext uri="{BB962C8B-B14F-4D97-AF65-F5344CB8AC3E}">
        <p14:creationId xmlns:p14="http://schemas.microsoft.com/office/powerpoint/2010/main" val="3836458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7FBBA-1B95-8C28-2242-C2FF243489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6D4448-3E51-9013-A50D-A1AF6EBA97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CA6C59-6387-51D3-002A-BFA824A3D06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B96708D-037F-0FAB-0497-DE47796BED94}"/>
              </a:ext>
            </a:extLst>
          </p:cNvPr>
          <p:cNvSpPr>
            <a:spLocks noGrp="1"/>
          </p:cNvSpPr>
          <p:nvPr>
            <p:ph type="sldNum" sz="quarter" idx="10"/>
          </p:nvPr>
        </p:nvSpPr>
        <p:spPr/>
        <p:txBody>
          <a:bodyPr/>
          <a:lstStyle/>
          <a:p>
            <a:fld id="{74DD5C8A-38F9-4255-BE5A-6007245B0022}" type="slidenum">
              <a:rPr lang="en-US" smtClean="0"/>
              <a:t>3</a:t>
            </a:fld>
            <a:endParaRPr lang="en-US"/>
          </a:p>
        </p:txBody>
      </p:sp>
    </p:spTree>
    <p:extLst>
      <p:ext uri="{BB962C8B-B14F-4D97-AF65-F5344CB8AC3E}">
        <p14:creationId xmlns:p14="http://schemas.microsoft.com/office/powerpoint/2010/main" val="993343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74DD5C8A-38F9-4255-BE5A-6007245B0022}" type="slidenum">
              <a:rPr lang="en-US" smtClean="0"/>
              <a:t>5</a:t>
            </a:fld>
            <a:endParaRPr lang="en-US"/>
          </a:p>
        </p:txBody>
      </p:sp>
    </p:spTree>
    <p:extLst>
      <p:ext uri="{BB962C8B-B14F-4D97-AF65-F5344CB8AC3E}">
        <p14:creationId xmlns:p14="http://schemas.microsoft.com/office/powerpoint/2010/main" val="1685806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buFont typeface="Arial" panose="020B0604020202020204" pitchFamily="34" charset="0"/>
              <a:buChar char="•"/>
            </a:pPr>
            <a:r>
              <a:rPr lang="en-AU" sz="1200" b="0" dirty="0">
                <a:solidFill>
                  <a:schemeClr val="tx2"/>
                </a:solidFill>
              </a:rPr>
              <a:t>Silver Mines Limited now </a:t>
            </a:r>
            <a:r>
              <a:rPr lang="en-AU" sz="1200" b="0" dirty="0" err="1">
                <a:solidFill>
                  <a:schemeClr val="tx2"/>
                </a:solidFill>
              </a:rPr>
              <a:t>Digbee</a:t>
            </a:r>
            <a:r>
              <a:rPr lang="en-AU" sz="1200" b="0" dirty="0">
                <a:solidFill>
                  <a:schemeClr val="tx2"/>
                </a:solidFill>
              </a:rPr>
              <a:t> </a:t>
            </a:r>
            <a:r>
              <a:rPr lang="en-AU" sz="1200" b="0" dirty="0" err="1">
                <a:solidFill>
                  <a:schemeClr val="tx2"/>
                </a:solidFill>
              </a:rPr>
              <a:t>ESG</a:t>
            </a:r>
            <a:r>
              <a:rPr lang="en-AU" sz="1200" b="0" dirty="0">
                <a:solidFill>
                  <a:schemeClr val="tx2"/>
                </a:solidFill>
              </a:rPr>
              <a:t> Certified</a:t>
            </a:r>
          </a:p>
          <a:p>
            <a:pPr marL="171450" indent="-171450">
              <a:spcBef>
                <a:spcPts val="600"/>
              </a:spcBef>
              <a:buFont typeface="Arial" panose="020B0604020202020204" pitchFamily="34" charset="0"/>
              <a:buChar char="•"/>
            </a:pPr>
            <a:r>
              <a:rPr lang="en-AU" sz="1200" b="0" dirty="0" err="1">
                <a:solidFill>
                  <a:schemeClr val="tx2"/>
                </a:solidFill>
              </a:rPr>
              <a:t>Digbee</a:t>
            </a:r>
            <a:r>
              <a:rPr lang="en-AU" sz="1200" b="0" dirty="0">
                <a:solidFill>
                  <a:schemeClr val="tx2"/>
                </a:solidFill>
              </a:rPr>
              <a:t> </a:t>
            </a:r>
            <a:r>
              <a:rPr lang="en-AU" sz="1200" b="0" dirty="0" err="1">
                <a:solidFill>
                  <a:schemeClr val="tx2"/>
                </a:solidFill>
              </a:rPr>
              <a:t>ESG</a:t>
            </a:r>
            <a:r>
              <a:rPr lang="en-AU" sz="1200" b="0" dirty="0">
                <a:solidFill>
                  <a:schemeClr val="tx2"/>
                </a:solidFill>
              </a:rPr>
              <a:t> is the industry standard disclosure framework for the mining industry</a:t>
            </a:r>
          </a:p>
          <a:p>
            <a:pPr marL="171450" indent="-171450">
              <a:spcBef>
                <a:spcPts val="600"/>
              </a:spcBef>
              <a:buFont typeface="Arial" panose="020B0604020202020204" pitchFamily="34" charset="0"/>
              <a:buChar char="•"/>
            </a:pPr>
            <a:r>
              <a:rPr lang="en-AU" sz="1200" b="0" dirty="0">
                <a:solidFill>
                  <a:schemeClr val="tx2"/>
                </a:solidFill>
              </a:rPr>
              <a:t>Inaugural highly credible score of BBB reflecting a robust process of technical design, environmental and social impact studies, assessment and consultation</a:t>
            </a:r>
          </a:p>
          <a:p>
            <a:pPr marL="171450" indent="-171450">
              <a:spcBef>
                <a:spcPts val="600"/>
              </a:spcBef>
              <a:buFont typeface="Arial" panose="020B0604020202020204" pitchFamily="34" charset="0"/>
              <a:buChar char="•"/>
            </a:pPr>
            <a:r>
              <a:rPr lang="en-AU" sz="1200" b="0" dirty="0">
                <a:solidFill>
                  <a:schemeClr val="tx2"/>
                </a:solidFill>
              </a:rPr>
              <a:t>Governance policies ensure compliance with ASX corporate standards and promote a safe, non-discriminatory, diverse and inclusive workplace</a:t>
            </a:r>
          </a:p>
          <a:p>
            <a:pPr marL="171450" indent="-171450">
              <a:spcBef>
                <a:spcPts val="600"/>
              </a:spcBef>
              <a:buFont typeface="Arial" panose="020B0604020202020204" pitchFamily="34" charset="0"/>
              <a:buChar char="•"/>
            </a:pPr>
            <a:r>
              <a:rPr lang="en-AU" sz="1200" b="0" dirty="0">
                <a:solidFill>
                  <a:schemeClr val="tx2"/>
                </a:solidFill>
              </a:rPr>
              <a:t>The Company has demonstrated strong commitments to </a:t>
            </a:r>
            <a:r>
              <a:rPr lang="en-AU" sz="1200" b="0" dirty="0" err="1">
                <a:solidFill>
                  <a:schemeClr val="tx2"/>
                </a:solidFill>
              </a:rPr>
              <a:t>ESG</a:t>
            </a:r>
            <a:r>
              <a:rPr lang="en-AU" sz="1200" b="0" dirty="0">
                <a:solidFill>
                  <a:schemeClr val="tx2"/>
                </a:solidFill>
              </a:rPr>
              <a:t> through the collection of detailed baseline environmental and social information</a:t>
            </a:r>
            <a:endParaRPr lang="en-AU" dirty="0">
              <a:solidFill>
                <a:schemeClr val="tx1"/>
              </a:solidFill>
            </a:endParaRPr>
          </a:p>
        </p:txBody>
      </p:sp>
      <p:sp>
        <p:nvSpPr>
          <p:cNvPr id="4" name="Slide Number Placeholder 3"/>
          <p:cNvSpPr>
            <a:spLocks noGrp="1"/>
          </p:cNvSpPr>
          <p:nvPr>
            <p:ph type="sldNum" sz="quarter" idx="5"/>
          </p:nvPr>
        </p:nvSpPr>
        <p:spPr/>
        <p:txBody>
          <a:bodyPr/>
          <a:lstStyle/>
          <a:p>
            <a:fld id="{E2BA9CFC-5232-4769-BA79-18360633552E}" type="slidenum">
              <a:rPr lang="en-AU" smtClean="0"/>
              <a:t>6</a:t>
            </a:fld>
            <a:endParaRPr lang="en-AU"/>
          </a:p>
        </p:txBody>
      </p:sp>
    </p:spTree>
    <p:extLst>
      <p:ext uri="{BB962C8B-B14F-4D97-AF65-F5344CB8AC3E}">
        <p14:creationId xmlns:p14="http://schemas.microsoft.com/office/powerpoint/2010/main" val="1337079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E2BA9CFC-5232-4769-BA79-18360633552E}" type="slidenum">
              <a:rPr lang="en-AU" smtClean="0"/>
              <a:t>8</a:t>
            </a:fld>
            <a:endParaRPr lang="en-AU"/>
          </a:p>
        </p:txBody>
      </p:sp>
    </p:spTree>
    <p:extLst>
      <p:ext uri="{BB962C8B-B14F-4D97-AF65-F5344CB8AC3E}">
        <p14:creationId xmlns:p14="http://schemas.microsoft.com/office/powerpoint/2010/main" val="4217996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350"/>
              </a:spcBef>
              <a:buClr>
                <a:srgbClr val="0E2B46"/>
              </a:buClr>
              <a:buSzPct val="120000"/>
              <a:buFont typeface="Wingdings" panose="05000000000000000000" pitchFamily="2" charset="2"/>
              <a:buNone/>
            </a:pPr>
            <a:endParaRPr lang="en-AU" sz="1200" dirty="0">
              <a:solidFill>
                <a:schemeClr val="tx2"/>
              </a:solidFill>
            </a:endParaRPr>
          </a:p>
        </p:txBody>
      </p:sp>
      <p:sp>
        <p:nvSpPr>
          <p:cNvPr id="4" name="Slide Number Placeholder 3"/>
          <p:cNvSpPr>
            <a:spLocks noGrp="1"/>
          </p:cNvSpPr>
          <p:nvPr>
            <p:ph type="sldNum" sz="quarter" idx="5"/>
          </p:nvPr>
        </p:nvSpPr>
        <p:spPr/>
        <p:txBody>
          <a:bodyPr/>
          <a:lstStyle/>
          <a:p>
            <a:fld id="{74DD5C8A-38F9-4255-BE5A-6007245B0022}" type="slidenum">
              <a:rPr lang="en-US" smtClean="0"/>
              <a:t>9</a:t>
            </a:fld>
            <a:endParaRPr lang="en-US"/>
          </a:p>
        </p:txBody>
      </p:sp>
    </p:spTree>
    <p:extLst>
      <p:ext uri="{BB962C8B-B14F-4D97-AF65-F5344CB8AC3E}">
        <p14:creationId xmlns:p14="http://schemas.microsoft.com/office/powerpoint/2010/main" val="388003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E8FE8-BAE8-4649-2E6E-DA8D06A05F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67AFDE-1535-A13A-0EC7-DC83CE6139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23B9B2-B0E0-E859-40AA-2E69EFDD4249}"/>
              </a:ext>
            </a:extLst>
          </p:cNvPr>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D18EF2AE-EEF0-6320-5588-016D8B01723F}"/>
              </a:ext>
            </a:extLst>
          </p:cNvPr>
          <p:cNvSpPr>
            <a:spLocks noGrp="1"/>
          </p:cNvSpPr>
          <p:nvPr>
            <p:ph type="sldNum" sz="quarter" idx="5"/>
          </p:nvPr>
        </p:nvSpPr>
        <p:spPr/>
        <p:txBody>
          <a:bodyPr/>
          <a:lstStyle/>
          <a:p>
            <a:fld id="{E2BA9CFC-5232-4769-BA79-18360633552E}" type="slidenum">
              <a:rPr lang="en-AU" smtClean="0"/>
              <a:t>10</a:t>
            </a:fld>
            <a:endParaRPr lang="en-AU"/>
          </a:p>
        </p:txBody>
      </p:sp>
    </p:spTree>
    <p:extLst>
      <p:ext uri="{BB962C8B-B14F-4D97-AF65-F5344CB8AC3E}">
        <p14:creationId xmlns:p14="http://schemas.microsoft.com/office/powerpoint/2010/main" val="2479722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380A8-FB2F-E3FC-232D-5850772B9D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4CE91F-478A-D912-F524-49A32D9ED6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8E54D6-7B56-4746-09D1-B99F004A0D1A}"/>
              </a:ext>
            </a:extLst>
          </p:cNvPr>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C2DB8105-EE60-3960-E41B-0081BD307D7A}"/>
              </a:ext>
            </a:extLst>
          </p:cNvPr>
          <p:cNvSpPr>
            <a:spLocks noGrp="1"/>
          </p:cNvSpPr>
          <p:nvPr>
            <p:ph type="sldNum" sz="quarter" idx="5"/>
          </p:nvPr>
        </p:nvSpPr>
        <p:spPr/>
        <p:txBody>
          <a:bodyPr/>
          <a:lstStyle/>
          <a:p>
            <a:fld id="{E2BA9CFC-5232-4769-BA79-18360633552E}" type="slidenum">
              <a:rPr lang="en-AU" smtClean="0"/>
              <a:t>11</a:t>
            </a:fld>
            <a:endParaRPr lang="en-AU"/>
          </a:p>
        </p:txBody>
      </p:sp>
    </p:spTree>
    <p:extLst>
      <p:ext uri="{BB962C8B-B14F-4D97-AF65-F5344CB8AC3E}">
        <p14:creationId xmlns:p14="http://schemas.microsoft.com/office/powerpoint/2010/main" val="3616466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eg"/><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jpeg"/><Relationship Id="rId1" Type="http://schemas.openxmlformats.org/officeDocument/2006/relationships/slideMaster" Target="../slideMasters/slideMaster1.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A5F6A3-C99B-62E2-F331-5F3691C0DF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643D77C-6E2B-714A-83D3-A346115E5088}"/>
              </a:ext>
            </a:extLst>
          </p:cNvPr>
          <p:cNvSpPr/>
          <p:nvPr userDrawn="1"/>
        </p:nvSpPr>
        <p:spPr>
          <a:xfrm>
            <a:off x="-1" y="0"/>
            <a:ext cx="12192001" cy="6858000"/>
          </a:xfrm>
          <a:prstGeom prst="rect">
            <a:avLst/>
          </a:prstGeom>
          <a:solidFill>
            <a:srgbClr val="11242E">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39" name="Picture 38">
            <a:extLst>
              <a:ext uri="{FF2B5EF4-FFF2-40B4-BE49-F238E27FC236}">
                <a16:creationId xmlns:a16="http://schemas.microsoft.com/office/drawing/2014/main" id="{0AB29F99-3675-BC17-3501-FA698990D23F}"/>
              </a:ext>
            </a:extLst>
          </p:cNvPr>
          <p:cNvPicPr>
            <a:picLocks noChangeAspect="1"/>
          </p:cNvPicPr>
          <p:nvPr userDrawn="1"/>
        </p:nvPicPr>
        <p:blipFill rotWithShape="1">
          <a:blip r:embed="rId3" cstate="screen">
            <a:clrChange>
              <a:clrFrom>
                <a:srgbClr val="FFFFFF"/>
              </a:clrFrom>
              <a:clrTo>
                <a:srgbClr val="FFFFFF">
                  <a:alpha val="0"/>
                </a:srgbClr>
              </a:clrTo>
            </a:clrChange>
            <a:alphaModFix amt="20000"/>
            <a:lum bright="70000" contrast="-70000"/>
            <a:extLst>
              <a:ext uri="{28A0092B-C50C-407E-A947-70E740481C1C}">
                <a14:useLocalDpi xmlns:a14="http://schemas.microsoft.com/office/drawing/2010/main"/>
              </a:ext>
            </a:extLst>
          </a:blip>
          <a:srcRect/>
          <a:stretch/>
        </p:blipFill>
        <p:spPr>
          <a:xfrm flipH="1">
            <a:off x="5126742" y="4281"/>
            <a:ext cx="7065258" cy="6849438"/>
          </a:xfrm>
          <a:prstGeom prst="rect">
            <a:avLst/>
          </a:prstGeom>
        </p:spPr>
      </p:pic>
      <p:sp>
        <p:nvSpPr>
          <p:cNvPr id="9" name="Rectangle 8">
            <a:extLst>
              <a:ext uri="{FF2B5EF4-FFF2-40B4-BE49-F238E27FC236}">
                <a16:creationId xmlns:a16="http://schemas.microsoft.com/office/drawing/2014/main" id="{46FDB312-D038-9CE7-FCCF-3F7162D77113}"/>
              </a:ext>
            </a:extLst>
          </p:cNvPr>
          <p:cNvSpPr/>
          <p:nvPr userDrawn="1"/>
        </p:nvSpPr>
        <p:spPr>
          <a:xfrm>
            <a:off x="695038" y="0"/>
            <a:ext cx="3921584" cy="6858000"/>
          </a:xfrm>
          <a:prstGeom prst="rect">
            <a:avLst/>
          </a:prstGeom>
          <a:solidFill>
            <a:srgbClr val="0E2B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4CDAAB88-F270-7AF7-B4D0-80A8DBD61210}"/>
              </a:ext>
            </a:extLst>
          </p:cNvPr>
          <p:cNvSpPr>
            <a:spLocks noGrp="1"/>
          </p:cNvSpPr>
          <p:nvPr>
            <p:ph type="ctrTitle" hasCustomPrompt="1"/>
          </p:nvPr>
        </p:nvSpPr>
        <p:spPr>
          <a:xfrm>
            <a:off x="923511" y="2237173"/>
            <a:ext cx="3574128" cy="1953088"/>
          </a:xfrm>
        </p:spPr>
        <p:txBody>
          <a:bodyPr anchor="b">
            <a:noAutofit/>
          </a:bodyPr>
          <a:lstStyle>
            <a:lvl1pPr algn="l">
              <a:defRPr sz="3200" cap="all" baseline="0">
                <a:solidFill>
                  <a:schemeClr val="bg1"/>
                </a:solidFill>
                <a:latin typeface="+mj-lt"/>
              </a:defRPr>
            </a:lvl1pPr>
          </a:lstStyle>
          <a:p>
            <a:r>
              <a:rPr lang="en-US" dirty="0"/>
              <a:t>CLICK TO ADD PRESENTATION TITLE</a:t>
            </a:r>
            <a:endParaRPr lang="en-AU" dirty="0"/>
          </a:p>
        </p:txBody>
      </p:sp>
      <p:sp>
        <p:nvSpPr>
          <p:cNvPr id="3" name="Subtitle 2">
            <a:extLst>
              <a:ext uri="{FF2B5EF4-FFF2-40B4-BE49-F238E27FC236}">
                <a16:creationId xmlns:a16="http://schemas.microsoft.com/office/drawing/2014/main" id="{10E1707D-5BCE-4A22-BC1C-7FF0B6C9349B}"/>
              </a:ext>
            </a:extLst>
          </p:cNvPr>
          <p:cNvSpPr>
            <a:spLocks noGrp="1"/>
          </p:cNvSpPr>
          <p:nvPr>
            <p:ph type="subTitle" idx="1" hasCustomPrompt="1"/>
          </p:nvPr>
        </p:nvSpPr>
        <p:spPr>
          <a:xfrm>
            <a:off x="923511" y="4385568"/>
            <a:ext cx="3574128" cy="967665"/>
          </a:xfrm>
        </p:spPr>
        <p:txBody>
          <a:bodyPr>
            <a:normAutofit/>
          </a:bodyPr>
          <a:lstStyle>
            <a:lvl1pPr marL="0" indent="0" algn="l">
              <a:buNone/>
              <a:defRPr sz="1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sub-heading</a:t>
            </a:r>
            <a:endParaRPr lang="en-AU" dirty="0"/>
          </a:p>
        </p:txBody>
      </p:sp>
      <p:grpSp>
        <p:nvGrpSpPr>
          <p:cNvPr id="34" name="Group 33">
            <a:extLst>
              <a:ext uri="{FF2B5EF4-FFF2-40B4-BE49-F238E27FC236}">
                <a16:creationId xmlns:a16="http://schemas.microsoft.com/office/drawing/2014/main" id="{AA7D0803-2BA9-C7B3-BD18-2B7BA9668DF5}"/>
              </a:ext>
            </a:extLst>
          </p:cNvPr>
          <p:cNvGrpSpPr/>
          <p:nvPr userDrawn="1"/>
        </p:nvGrpSpPr>
        <p:grpSpPr>
          <a:xfrm>
            <a:off x="923511" y="752809"/>
            <a:ext cx="3033617" cy="774149"/>
            <a:chOff x="92228" y="1498535"/>
            <a:chExt cx="2784199" cy="710500"/>
          </a:xfrm>
        </p:grpSpPr>
        <p:sp>
          <p:nvSpPr>
            <p:cNvPr id="12" name="Freeform: Shape 11">
              <a:extLst>
                <a:ext uri="{FF2B5EF4-FFF2-40B4-BE49-F238E27FC236}">
                  <a16:creationId xmlns:a16="http://schemas.microsoft.com/office/drawing/2014/main" id="{F773FC98-CB5E-1AE7-1EE6-6ACC5F3B2C7D}"/>
                </a:ext>
              </a:extLst>
            </p:cNvPr>
            <p:cNvSpPr/>
            <p:nvPr/>
          </p:nvSpPr>
          <p:spPr>
            <a:xfrm flipV="1">
              <a:off x="92228" y="1498535"/>
              <a:ext cx="757842" cy="710276"/>
            </a:xfrm>
            <a:custGeom>
              <a:avLst/>
              <a:gdLst>
                <a:gd name="connsiteX0" fmla="*/ 75 w 757842"/>
                <a:gd name="connsiteY0" fmla="*/ 710195 h 710276"/>
                <a:gd name="connsiteX1" fmla="*/ 299691 w 757842"/>
                <a:gd name="connsiteY1" fmla="*/ 651933 h 710276"/>
                <a:gd name="connsiteX2" fmla="*/ 299691 w 757842"/>
                <a:gd name="connsiteY2" fmla="*/ 651933 h 710276"/>
                <a:gd name="connsiteX3" fmla="*/ 663040 w 757842"/>
                <a:gd name="connsiteY3" fmla="*/ 330653 h 710276"/>
                <a:gd name="connsiteX4" fmla="*/ 663040 w 757842"/>
                <a:gd name="connsiteY4" fmla="*/ 330653 h 710276"/>
                <a:gd name="connsiteX5" fmla="*/ 181932 w 757842"/>
                <a:gd name="connsiteY5" fmla="*/ 200 h 710276"/>
                <a:gd name="connsiteX6" fmla="*/ 181932 w 757842"/>
                <a:gd name="connsiteY6" fmla="*/ 200 h 710276"/>
                <a:gd name="connsiteX7" fmla="*/ 383763 w 757842"/>
                <a:gd name="connsiteY7" fmla="*/ 30501 h 710276"/>
                <a:gd name="connsiteX8" fmla="*/ 383763 w 757842"/>
                <a:gd name="connsiteY8" fmla="*/ 30501 h 710276"/>
                <a:gd name="connsiteX9" fmla="*/ 757472 w 757842"/>
                <a:gd name="connsiteY9" fmla="*/ 350374 h 710276"/>
                <a:gd name="connsiteX10" fmla="*/ 757472 w 757842"/>
                <a:gd name="connsiteY10" fmla="*/ 350374 h 710276"/>
                <a:gd name="connsiteX11" fmla="*/ 432821 w 757842"/>
                <a:gd name="connsiteY11" fmla="*/ 640404 h 710276"/>
                <a:gd name="connsiteX12" fmla="*/ 432821 w 757842"/>
                <a:gd name="connsiteY12" fmla="*/ 640404 h 710276"/>
                <a:gd name="connsiteX13" fmla="*/ 15052 w 757842"/>
                <a:gd name="connsiteY13" fmla="*/ 710417 h 710276"/>
                <a:gd name="connsiteX14" fmla="*/ 15052 w 757842"/>
                <a:gd name="connsiteY14" fmla="*/ 710417 h 710276"/>
                <a:gd name="connsiteX15" fmla="*/ 75 w 757842"/>
                <a:gd name="connsiteY15" fmla="*/ 710195 h 71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42" h="710276">
                  <a:moveTo>
                    <a:pt x="75" y="710195"/>
                  </a:moveTo>
                  <a:cubicBezTo>
                    <a:pt x="75" y="710195"/>
                    <a:pt x="158162" y="695234"/>
                    <a:pt x="299691" y="651933"/>
                  </a:cubicBezTo>
                  <a:lnTo>
                    <a:pt x="299691" y="651933"/>
                  </a:lnTo>
                  <a:cubicBezTo>
                    <a:pt x="545155" y="576686"/>
                    <a:pt x="666678" y="439728"/>
                    <a:pt x="663040" y="330653"/>
                  </a:cubicBezTo>
                  <a:lnTo>
                    <a:pt x="663040" y="330653"/>
                  </a:lnTo>
                  <a:cubicBezTo>
                    <a:pt x="654121" y="65436"/>
                    <a:pt x="181932" y="200"/>
                    <a:pt x="181932" y="200"/>
                  </a:cubicBezTo>
                  <a:lnTo>
                    <a:pt x="181932" y="200"/>
                  </a:lnTo>
                  <a:cubicBezTo>
                    <a:pt x="225518" y="-1192"/>
                    <a:pt x="351184" y="22151"/>
                    <a:pt x="383763" y="30501"/>
                  </a:cubicBezTo>
                  <a:lnTo>
                    <a:pt x="383763" y="30501"/>
                  </a:lnTo>
                  <a:cubicBezTo>
                    <a:pt x="763434" y="127605"/>
                    <a:pt x="760081" y="287273"/>
                    <a:pt x="757472" y="350374"/>
                  </a:cubicBezTo>
                  <a:lnTo>
                    <a:pt x="757472" y="350374"/>
                  </a:lnTo>
                  <a:cubicBezTo>
                    <a:pt x="754815" y="413460"/>
                    <a:pt x="679978" y="562848"/>
                    <a:pt x="432821" y="640404"/>
                  </a:cubicBezTo>
                  <a:lnTo>
                    <a:pt x="432821" y="640404"/>
                  </a:lnTo>
                  <a:cubicBezTo>
                    <a:pt x="226957" y="705008"/>
                    <a:pt x="63841" y="710417"/>
                    <a:pt x="15052" y="710417"/>
                  </a:cubicBezTo>
                  <a:lnTo>
                    <a:pt x="15052" y="710417"/>
                  </a:lnTo>
                  <a:cubicBezTo>
                    <a:pt x="5263" y="710417"/>
                    <a:pt x="75" y="710195"/>
                    <a:pt x="75" y="710195"/>
                  </a:cubicBezTo>
                </a:path>
              </a:pathLst>
            </a:custGeom>
            <a:gradFill>
              <a:gsLst>
                <a:gs pos="0">
                  <a:srgbClr val="FFFFFF"/>
                </a:gs>
                <a:gs pos="50000">
                  <a:srgbClr val="B9C3CB"/>
                </a:gs>
                <a:gs pos="100000">
                  <a:srgbClr val="738798"/>
                </a:gs>
              </a:gsLst>
              <a:lin ang="16200000" scaled="1"/>
            </a:gradFill>
            <a:ln w="5439"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DA9A26E6-1823-4EF7-1736-1A20F9828EE7}"/>
                </a:ext>
              </a:extLst>
            </p:cNvPr>
            <p:cNvSpPr/>
            <p:nvPr/>
          </p:nvSpPr>
          <p:spPr>
            <a:xfrm flipV="1">
              <a:off x="92322" y="1498788"/>
              <a:ext cx="662949" cy="709963"/>
            </a:xfrm>
            <a:custGeom>
              <a:avLst/>
              <a:gdLst>
                <a:gd name="connsiteX0" fmla="*/ 74 w 662949"/>
                <a:gd name="connsiteY0" fmla="*/ 710104 h 709963"/>
                <a:gd name="connsiteX1" fmla="*/ 421956 w 662949"/>
                <a:gd name="connsiteY1" fmla="*/ 302506 h 709963"/>
                <a:gd name="connsiteX2" fmla="*/ 421956 w 662949"/>
                <a:gd name="connsiteY2" fmla="*/ 302506 h 709963"/>
                <a:gd name="connsiteX3" fmla="*/ 181836 w 662949"/>
                <a:gd name="connsiteY3" fmla="*/ 140 h 709963"/>
                <a:gd name="connsiteX4" fmla="*/ 181836 w 662949"/>
                <a:gd name="connsiteY4" fmla="*/ 140 h 709963"/>
                <a:gd name="connsiteX5" fmla="*/ 662945 w 662949"/>
                <a:gd name="connsiteY5" fmla="*/ 330593 h 709963"/>
                <a:gd name="connsiteX6" fmla="*/ 662945 w 662949"/>
                <a:gd name="connsiteY6" fmla="*/ 330593 h 709963"/>
                <a:gd name="connsiteX7" fmla="*/ 299595 w 662949"/>
                <a:gd name="connsiteY7" fmla="*/ 651873 h 709963"/>
                <a:gd name="connsiteX8" fmla="*/ 299595 w 662949"/>
                <a:gd name="connsiteY8" fmla="*/ 651873 h 709963"/>
                <a:gd name="connsiteX9" fmla="*/ 264 w 662949"/>
                <a:gd name="connsiteY9" fmla="*/ 710104 h 709963"/>
                <a:gd name="connsiteX10" fmla="*/ 264 w 662949"/>
                <a:gd name="connsiteY10" fmla="*/ 710104 h 70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2949" h="709963">
                  <a:moveTo>
                    <a:pt x="74" y="710104"/>
                  </a:moveTo>
                  <a:cubicBezTo>
                    <a:pt x="7428" y="707985"/>
                    <a:pt x="425435" y="585799"/>
                    <a:pt x="421956" y="302506"/>
                  </a:cubicBezTo>
                  <a:lnTo>
                    <a:pt x="421956" y="302506"/>
                  </a:lnTo>
                  <a:cubicBezTo>
                    <a:pt x="420706" y="197985"/>
                    <a:pt x="373530" y="93432"/>
                    <a:pt x="181836" y="140"/>
                  </a:cubicBezTo>
                  <a:lnTo>
                    <a:pt x="181836" y="140"/>
                  </a:lnTo>
                  <a:cubicBezTo>
                    <a:pt x="181836" y="140"/>
                    <a:pt x="654025" y="65377"/>
                    <a:pt x="662945" y="330593"/>
                  </a:cubicBezTo>
                  <a:lnTo>
                    <a:pt x="662945" y="330593"/>
                  </a:lnTo>
                  <a:cubicBezTo>
                    <a:pt x="666582" y="439669"/>
                    <a:pt x="545060" y="576626"/>
                    <a:pt x="299595" y="651873"/>
                  </a:cubicBezTo>
                  <a:lnTo>
                    <a:pt x="299595" y="651873"/>
                  </a:lnTo>
                  <a:cubicBezTo>
                    <a:pt x="161609" y="694100"/>
                    <a:pt x="7871" y="709377"/>
                    <a:pt x="264" y="710104"/>
                  </a:cubicBezTo>
                  <a:lnTo>
                    <a:pt x="264" y="710104"/>
                  </a:lnTo>
                  <a:close/>
                </a:path>
              </a:pathLst>
            </a:custGeom>
            <a:gradFill>
              <a:gsLst>
                <a:gs pos="0">
                  <a:srgbClr val="FFFFFF"/>
                </a:gs>
                <a:gs pos="59545">
                  <a:srgbClr val="738798"/>
                </a:gs>
                <a:gs pos="100000">
                  <a:srgbClr val="738798"/>
                </a:gs>
              </a:gsLst>
              <a:lin ang="5400000" scaled="1"/>
            </a:gradFill>
            <a:ln w="5439"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AE70C176-534D-A01E-99E7-34960CC650D6}"/>
                </a:ext>
              </a:extLst>
            </p:cNvPr>
            <p:cNvSpPr/>
            <p:nvPr/>
          </p:nvSpPr>
          <p:spPr>
            <a:xfrm flipV="1">
              <a:off x="979544" y="1501697"/>
              <a:ext cx="341303" cy="452544"/>
            </a:xfrm>
            <a:custGeom>
              <a:avLst/>
              <a:gdLst>
                <a:gd name="connsiteX0" fmla="*/ 208059 w 341303"/>
                <a:gd name="connsiteY0" fmla="*/ 318943 h 452544"/>
                <a:gd name="connsiteX1" fmla="*/ 208059 w 341303"/>
                <a:gd name="connsiteY1" fmla="*/ 329254 h 452544"/>
                <a:gd name="connsiteX2" fmla="*/ 171352 w 341303"/>
                <a:gd name="connsiteY2" fmla="*/ 376288 h 452544"/>
                <a:gd name="connsiteX3" fmla="*/ 131182 w 341303"/>
                <a:gd name="connsiteY3" fmla="*/ 337810 h 452544"/>
                <a:gd name="connsiteX4" fmla="*/ 341664 w 341303"/>
                <a:gd name="connsiteY4" fmla="*/ 134699 h 452544"/>
                <a:gd name="connsiteX5" fmla="*/ 166513 w 341303"/>
                <a:gd name="connsiteY5" fmla="*/ 556 h 452544"/>
                <a:gd name="connsiteX6" fmla="*/ 361 w 341303"/>
                <a:gd name="connsiteY6" fmla="*/ 123122 h 452544"/>
                <a:gd name="connsiteX7" fmla="*/ 361 w 341303"/>
                <a:gd name="connsiteY7" fmla="*/ 138384 h 452544"/>
                <a:gd name="connsiteX8" fmla="*/ 124967 w 341303"/>
                <a:gd name="connsiteY8" fmla="*/ 138384 h 452544"/>
                <a:gd name="connsiteX9" fmla="*/ 124967 w 341303"/>
                <a:gd name="connsiteY9" fmla="*/ 128009 h 452544"/>
                <a:gd name="connsiteX10" fmla="*/ 167225 w 341303"/>
                <a:gd name="connsiteY10" fmla="*/ 77370 h 452544"/>
                <a:gd name="connsiteX11" fmla="*/ 208739 w 341303"/>
                <a:gd name="connsiteY11" fmla="*/ 119485 h 452544"/>
                <a:gd name="connsiteX12" fmla="*/ 6592 w 341303"/>
                <a:gd name="connsiteY12" fmla="*/ 317124 h 452544"/>
                <a:gd name="connsiteX13" fmla="*/ 168585 w 341303"/>
                <a:gd name="connsiteY13" fmla="*/ 453101 h 452544"/>
                <a:gd name="connsiteX14" fmla="*/ 328506 w 341303"/>
                <a:gd name="connsiteY14" fmla="*/ 318943 h 45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1303" h="452544">
                  <a:moveTo>
                    <a:pt x="208059" y="318943"/>
                  </a:moveTo>
                  <a:lnTo>
                    <a:pt x="208059" y="329254"/>
                  </a:lnTo>
                  <a:cubicBezTo>
                    <a:pt x="208059" y="354890"/>
                    <a:pt x="196277" y="376288"/>
                    <a:pt x="171352" y="376288"/>
                  </a:cubicBezTo>
                  <a:cubicBezTo>
                    <a:pt x="143645" y="376288"/>
                    <a:pt x="131182" y="357341"/>
                    <a:pt x="131182" y="337810"/>
                  </a:cubicBezTo>
                  <a:cubicBezTo>
                    <a:pt x="131182" y="251840"/>
                    <a:pt x="341664" y="293923"/>
                    <a:pt x="341664" y="134699"/>
                  </a:cubicBezTo>
                  <a:cubicBezTo>
                    <a:pt x="341664" y="42007"/>
                    <a:pt x="280033" y="556"/>
                    <a:pt x="166513" y="556"/>
                  </a:cubicBezTo>
                  <a:cubicBezTo>
                    <a:pt x="59904" y="556"/>
                    <a:pt x="361" y="32851"/>
                    <a:pt x="361" y="123122"/>
                  </a:cubicBezTo>
                  <a:lnTo>
                    <a:pt x="361" y="138384"/>
                  </a:lnTo>
                  <a:lnTo>
                    <a:pt x="124967" y="138384"/>
                  </a:lnTo>
                  <a:lnTo>
                    <a:pt x="124967" y="128009"/>
                  </a:lnTo>
                  <a:cubicBezTo>
                    <a:pt x="124967" y="90796"/>
                    <a:pt x="142300" y="77370"/>
                    <a:pt x="167225" y="77370"/>
                  </a:cubicBezTo>
                  <a:cubicBezTo>
                    <a:pt x="193493" y="77370"/>
                    <a:pt x="208739" y="95667"/>
                    <a:pt x="208739" y="119485"/>
                  </a:cubicBezTo>
                  <a:cubicBezTo>
                    <a:pt x="208739" y="205439"/>
                    <a:pt x="6592" y="162786"/>
                    <a:pt x="6592" y="317124"/>
                  </a:cubicBezTo>
                  <a:cubicBezTo>
                    <a:pt x="6592" y="404913"/>
                    <a:pt x="59904" y="453101"/>
                    <a:pt x="168585" y="453101"/>
                  </a:cubicBezTo>
                  <a:cubicBezTo>
                    <a:pt x="280745" y="453101"/>
                    <a:pt x="328506" y="412203"/>
                    <a:pt x="328506" y="318943"/>
                  </a:cubicBezTo>
                  <a:close/>
                </a:path>
              </a:pathLst>
            </a:custGeom>
            <a:solidFill>
              <a:srgbClr val="9BA7B3"/>
            </a:solidFill>
            <a:ln w="5439"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93CF84F0-D9EB-5FD5-2825-439E762AAD45}"/>
                </a:ext>
              </a:extLst>
            </p:cNvPr>
            <p:cNvSpPr/>
            <p:nvPr/>
          </p:nvSpPr>
          <p:spPr>
            <a:xfrm flipV="1">
              <a:off x="1361682" y="1510253"/>
              <a:ext cx="128781" cy="435464"/>
            </a:xfrm>
            <a:custGeom>
              <a:avLst/>
              <a:gdLst>
                <a:gd name="connsiteX0" fmla="*/ 95 w 128781"/>
                <a:gd name="connsiteY0" fmla="*/ 435586 h 435464"/>
                <a:gd name="connsiteX1" fmla="*/ 128877 w 128781"/>
                <a:gd name="connsiteY1" fmla="*/ 435586 h 435464"/>
                <a:gd name="connsiteX2" fmla="*/ 128877 w 128781"/>
                <a:gd name="connsiteY2" fmla="*/ 122 h 435464"/>
                <a:gd name="connsiteX3" fmla="*/ 95 w 128781"/>
                <a:gd name="connsiteY3" fmla="*/ 122 h 435464"/>
              </a:gdLst>
              <a:ahLst/>
              <a:cxnLst>
                <a:cxn ang="0">
                  <a:pos x="connsiteX0" y="connsiteY0"/>
                </a:cxn>
                <a:cxn ang="0">
                  <a:pos x="connsiteX1" y="connsiteY1"/>
                </a:cxn>
                <a:cxn ang="0">
                  <a:pos x="connsiteX2" y="connsiteY2"/>
                </a:cxn>
                <a:cxn ang="0">
                  <a:pos x="connsiteX3" y="connsiteY3"/>
                </a:cxn>
              </a:cxnLst>
              <a:rect l="l" t="t" r="r" b="b"/>
              <a:pathLst>
                <a:path w="128781" h="435464">
                  <a:moveTo>
                    <a:pt x="95" y="435586"/>
                  </a:moveTo>
                  <a:lnTo>
                    <a:pt x="128877" y="435586"/>
                  </a:lnTo>
                  <a:lnTo>
                    <a:pt x="128877" y="122"/>
                  </a:lnTo>
                  <a:lnTo>
                    <a:pt x="95" y="122"/>
                  </a:lnTo>
                  <a:close/>
                </a:path>
              </a:pathLst>
            </a:custGeom>
            <a:solidFill>
              <a:srgbClr val="9BA7B3"/>
            </a:solidFill>
            <a:ln w="5439"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548CD0F6-0AC5-DC48-952B-38A86998F602}"/>
                </a:ext>
              </a:extLst>
            </p:cNvPr>
            <p:cNvSpPr/>
            <p:nvPr/>
          </p:nvSpPr>
          <p:spPr>
            <a:xfrm flipV="1">
              <a:off x="1546513" y="1510253"/>
              <a:ext cx="287295" cy="435464"/>
            </a:xfrm>
            <a:custGeom>
              <a:avLst/>
              <a:gdLst>
                <a:gd name="connsiteX0" fmla="*/ 395 w 287295"/>
                <a:gd name="connsiteY0" fmla="*/ 436029 h 435464"/>
                <a:gd name="connsiteX1" fmla="*/ 129160 w 287295"/>
                <a:gd name="connsiteY1" fmla="*/ 436029 h 435464"/>
                <a:gd name="connsiteX2" fmla="*/ 129160 w 287295"/>
                <a:gd name="connsiteY2" fmla="*/ 93256 h 435464"/>
                <a:gd name="connsiteX3" fmla="*/ 287690 w 287295"/>
                <a:gd name="connsiteY3" fmla="*/ 93256 h 435464"/>
                <a:gd name="connsiteX4" fmla="*/ 287690 w 287295"/>
                <a:gd name="connsiteY4" fmla="*/ 564 h 435464"/>
                <a:gd name="connsiteX5" fmla="*/ 395 w 287295"/>
                <a:gd name="connsiteY5" fmla="*/ 564 h 43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295" h="435464">
                  <a:moveTo>
                    <a:pt x="395" y="436029"/>
                  </a:moveTo>
                  <a:lnTo>
                    <a:pt x="129160" y="436029"/>
                  </a:lnTo>
                  <a:lnTo>
                    <a:pt x="129160" y="93256"/>
                  </a:lnTo>
                  <a:lnTo>
                    <a:pt x="287690" y="93256"/>
                  </a:lnTo>
                  <a:lnTo>
                    <a:pt x="287690" y="564"/>
                  </a:lnTo>
                  <a:lnTo>
                    <a:pt x="395" y="564"/>
                  </a:lnTo>
                  <a:close/>
                </a:path>
              </a:pathLst>
            </a:custGeom>
            <a:solidFill>
              <a:srgbClr val="9BA7B3"/>
            </a:solidFill>
            <a:ln w="5439"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1CAC2C3C-ED18-B9A7-B0AD-F99F69099DDE}"/>
                </a:ext>
              </a:extLst>
            </p:cNvPr>
            <p:cNvSpPr/>
            <p:nvPr/>
          </p:nvSpPr>
          <p:spPr>
            <a:xfrm flipV="1">
              <a:off x="1775688" y="1510253"/>
              <a:ext cx="379370" cy="435464"/>
            </a:xfrm>
            <a:custGeom>
              <a:avLst/>
              <a:gdLst>
                <a:gd name="connsiteX0" fmla="*/ 415 w 379370"/>
                <a:gd name="connsiteY0" fmla="*/ 436029 h 435464"/>
                <a:gd name="connsiteX1" fmla="*/ 137452 w 379370"/>
                <a:gd name="connsiteY1" fmla="*/ 436029 h 435464"/>
                <a:gd name="connsiteX2" fmla="*/ 189389 w 379370"/>
                <a:gd name="connsiteY2" fmla="*/ 107884 h 435464"/>
                <a:gd name="connsiteX3" fmla="*/ 190764 w 379370"/>
                <a:gd name="connsiteY3" fmla="*/ 107884 h 435464"/>
                <a:gd name="connsiteX4" fmla="*/ 242685 w 379370"/>
                <a:gd name="connsiteY4" fmla="*/ 436029 h 435464"/>
                <a:gd name="connsiteX5" fmla="*/ 379785 w 379370"/>
                <a:gd name="connsiteY5" fmla="*/ 436029 h 435464"/>
                <a:gd name="connsiteX6" fmla="*/ 273161 w 379370"/>
                <a:gd name="connsiteY6" fmla="*/ 564 h 435464"/>
                <a:gd name="connsiteX7" fmla="*/ 107008 w 379370"/>
                <a:gd name="connsiteY7" fmla="*/ 564 h 43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9370" h="435464">
                  <a:moveTo>
                    <a:pt x="415" y="436029"/>
                  </a:moveTo>
                  <a:lnTo>
                    <a:pt x="137452" y="436029"/>
                  </a:lnTo>
                  <a:lnTo>
                    <a:pt x="189389" y="107884"/>
                  </a:lnTo>
                  <a:lnTo>
                    <a:pt x="190764" y="107884"/>
                  </a:lnTo>
                  <a:lnTo>
                    <a:pt x="242685" y="436029"/>
                  </a:lnTo>
                  <a:lnTo>
                    <a:pt x="379785" y="436029"/>
                  </a:lnTo>
                  <a:lnTo>
                    <a:pt x="273161" y="564"/>
                  </a:lnTo>
                  <a:lnTo>
                    <a:pt x="107008" y="564"/>
                  </a:lnTo>
                  <a:close/>
                </a:path>
              </a:pathLst>
            </a:custGeom>
            <a:solidFill>
              <a:srgbClr val="9BA7B3"/>
            </a:solidFill>
            <a:ln w="5439"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A5153502-2FFA-00AA-F9C4-B75E50BCF486}"/>
                </a:ext>
              </a:extLst>
            </p:cNvPr>
            <p:cNvSpPr/>
            <p:nvPr/>
          </p:nvSpPr>
          <p:spPr>
            <a:xfrm flipV="1">
              <a:off x="2175823" y="1510253"/>
              <a:ext cx="299061" cy="435464"/>
            </a:xfrm>
            <a:custGeom>
              <a:avLst/>
              <a:gdLst>
                <a:gd name="connsiteX0" fmla="*/ 448 w 299061"/>
                <a:gd name="connsiteY0" fmla="*/ 436029 h 435464"/>
                <a:gd name="connsiteX1" fmla="*/ 293263 w 299061"/>
                <a:gd name="connsiteY1" fmla="*/ 436029 h 435464"/>
                <a:gd name="connsiteX2" fmla="*/ 293263 w 299061"/>
                <a:gd name="connsiteY2" fmla="*/ 343353 h 435464"/>
                <a:gd name="connsiteX3" fmla="*/ 129214 w 299061"/>
                <a:gd name="connsiteY3" fmla="*/ 343353 h 435464"/>
                <a:gd name="connsiteX4" fmla="*/ 129214 w 299061"/>
                <a:gd name="connsiteY4" fmla="*/ 268928 h 435464"/>
                <a:gd name="connsiteX5" fmla="*/ 282872 w 299061"/>
                <a:gd name="connsiteY5" fmla="*/ 268928 h 435464"/>
                <a:gd name="connsiteX6" fmla="*/ 282872 w 299061"/>
                <a:gd name="connsiteY6" fmla="*/ 179874 h 435464"/>
                <a:gd name="connsiteX7" fmla="*/ 129214 w 299061"/>
                <a:gd name="connsiteY7" fmla="*/ 179874 h 435464"/>
                <a:gd name="connsiteX8" fmla="*/ 129214 w 299061"/>
                <a:gd name="connsiteY8" fmla="*/ 93256 h 435464"/>
                <a:gd name="connsiteX9" fmla="*/ 299510 w 299061"/>
                <a:gd name="connsiteY9" fmla="*/ 93256 h 435464"/>
                <a:gd name="connsiteX10" fmla="*/ 299510 w 299061"/>
                <a:gd name="connsiteY10" fmla="*/ 564 h 435464"/>
                <a:gd name="connsiteX11" fmla="*/ 448 w 299061"/>
                <a:gd name="connsiteY11" fmla="*/ 564 h 43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9061" h="435464">
                  <a:moveTo>
                    <a:pt x="448" y="436029"/>
                  </a:moveTo>
                  <a:lnTo>
                    <a:pt x="293263" y="436029"/>
                  </a:lnTo>
                  <a:lnTo>
                    <a:pt x="293263" y="343353"/>
                  </a:lnTo>
                  <a:lnTo>
                    <a:pt x="129214" y="343353"/>
                  </a:lnTo>
                  <a:lnTo>
                    <a:pt x="129214" y="268928"/>
                  </a:lnTo>
                  <a:lnTo>
                    <a:pt x="282872" y="268928"/>
                  </a:lnTo>
                  <a:lnTo>
                    <a:pt x="282872" y="179874"/>
                  </a:lnTo>
                  <a:lnTo>
                    <a:pt x="129214" y="179874"/>
                  </a:lnTo>
                  <a:lnTo>
                    <a:pt x="129214" y="93256"/>
                  </a:lnTo>
                  <a:lnTo>
                    <a:pt x="299510" y="93256"/>
                  </a:lnTo>
                  <a:lnTo>
                    <a:pt x="299510" y="564"/>
                  </a:lnTo>
                  <a:lnTo>
                    <a:pt x="448" y="564"/>
                  </a:lnTo>
                  <a:close/>
                </a:path>
              </a:pathLst>
            </a:custGeom>
            <a:solidFill>
              <a:srgbClr val="9BA7B3"/>
            </a:solidFill>
            <a:ln w="5439"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C5BFA775-3F9A-FA2D-C8F8-4A12ECA997BC}"/>
                </a:ext>
              </a:extLst>
            </p:cNvPr>
            <p:cNvSpPr/>
            <p:nvPr/>
          </p:nvSpPr>
          <p:spPr>
            <a:xfrm flipV="1">
              <a:off x="2521966" y="1510253"/>
              <a:ext cx="354461" cy="435464"/>
            </a:xfrm>
            <a:custGeom>
              <a:avLst/>
              <a:gdLst>
                <a:gd name="connsiteX0" fmla="*/ 129252 w 354461"/>
                <a:gd name="connsiteY0" fmla="*/ 251836 h 435464"/>
                <a:gd name="connsiteX1" fmla="*/ 154888 w 354461"/>
                <a:gd name="connsiteY1" fmla="*/ 251836 h 435464"/>
                <a:gd name="connsiteX2" fmla="*/ 208864 w 354461"/>
                <a:gd name="connsiteY2" fmla="*/ 303693 h 435464"/>
                <a:gd name="connsiteX3" fmla="*/ 154160 w 354461"/>
                <a:gd name="connsiteY3" fmla="*/ 354301 h 435464"/>
                <a:gd name="connsiteX4" fmla="*/ 129252 w 354461"/>
                <a:gd name="connsiteY4" fmla="*/ 354301 h 435464"/>
                <a:gd name="connsiteX5" fmla="*/ 486 w 354461"/>
                <a:gd name="connsiteY5" fmla="*/ 436017 h 435464"/>
                <a:gd name="connsiteX6" fmla="*/ 201953 w 354461"/>
                <a:gd name="connsiteY6" fmla="*/ 436017 h 435464"/>
                <a:gd name="connsiteX7" fmla="*/ 337630 w 354461"/>
                <a:gd name="connsiteY7" fmla="*/ 320157 h 435464"/>
                <a:gd name="connsiteX8" fmla="*/ 253178 w 354461"/>
                <a:gd name="connsiteY8" fmla="*/ 216458 h 435464"/>
                <a:gd name="connsiteX9" fmla="*/ 253178 w 354461"/>
                <a:gd name="connsiteY9" fmla="*/ 215272 h 435464"/>
                <a:gd name="connsiteX10" fmla="*/ 334151 w 354461"/>
                <a:gd name="connsiteY10" fmla="*/ 117646 h 435464"/>
                <a:gd name="connsiteX11" fmla="*/ 334151 w 354461"/>
                <a:gd name="connsiteY11" fmla="*/ 80466 h 435464"/>
                <a:gd name="connsiteX12" fmla="*/ 340398 w 354461"/>
                <a:gd name="connsiteY12" fmla="*/ 20084 h 435464"/>
                <a:gd name="connsiteX13" fmla="*/ 354948 w 354461"/>
                <a:gd name="connsiteY13" fmla="*/ 6641 h 435464"/>
                <a:gd name="connsiteX14" fmla="*/ 354948 w 354461"/>
                <a:gd name="connsiteY14" fmla="*/ 553 h 435464"/>
                <a:gd name="connsiteX15" fmla="*/ 217879 w 354461"/>
                <a:gd name="connsiteY15" fmla="*/ 553 h 435464"/>
                <a:gd name="connsiteX16" fmla="*/ 205401 w 354461"/>
                <a:gd name="connsiteY16" fmla="*/ 83502 h 435464"/>
                <a:gd name="connsiteX17" fmla="*/ 205401 w 354461"/>
                <a:gd name="connsiteY17" fmla="*/ 112775 h 435464"/>
                <a:gd name="connsiteX18" fmla="*/ 163191 w 354461"/>
                <a:gd name="connsiteY18" fmla="*/ 175007 h 435464"/>
                <a:gd name="connsiteX19" fmla="*/ 129252 w 354461"/>
                <a:gd name="connsiteY19" fmla="*/ 175007 h 435464"/>
                <a:gd name="connsiteX20" fmla="*/ 129252 w 354461"/>
                <a:gd name="connsiteY20" fmla="*/ 553 h 435464"/>
                <a:gd name="connsiteX21" fmla="*/ 486 w 354461"/>
                <a:gd name="connsiteY21" fmla="*/ 553 h 43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4461" h="435464">
                  <a:moveTo>
                    <a:pt x="129252" y="251836"/>
                  </a:moveTo>
                  <a:lnTo>
                    <a:pt x="154888" y="251836"/>
                  </a:lnTo>
                  <a:cubicBezTo>
                    <a:pt x="191547" y="251836"/>
                    <a:pt x="208864" y="272570"/>
                    <a:pt x="208864" y="303693"/>
                  </a:cubicBezTo>
                  <a:cubicBezTo>
                    <a:pt x="208864" y="339040"/>
                    <a:pt x="192939" y="354301"/>
                    <a:pt x="154160" y="354301"/>
                  </a:cubicBezTo>
                  <a:lnTo>
                    <a:pt x="129252" y="354301"/>
                  </a:lnTo>
                  <a:close/>
                  <a:moveTo>
                    <a:pt x="486" y="436017"/>
                  </a:moveTo>
                  <a:lnTo>
                    <a:pt x="201953" y="436017"/>
                  </a:lnTo>
                  <a:cubicBezTo>
                    <a:pt x="300259" y="436017"/>
                    <a:pt x="337630" y="387275"/>
                    <a:pt x="337630" y="320157"/>
                  </a:cubicBezTo>
                  <a:cubicBezTo>
                    <a:pt x="337630" y="262211"/>
                    <a:pt x="312010" y="224381"/>
                    <a:pt x="253178" y="216458"/>
                  </a:cubicBezTo>
                  <a:lnTo>
                    <a:pt x="253178" y="215272"/>
                  </a:lnTo>
                  <a:cubicBezTo>
                    <a:pt x="315505" y="210369"/>
                    <a:pt x="334151" y="175592"/>
                    <a:pt x="334151" y="117646"/>
                  </a:cubicBezTo>
                  <a:lnTo>
                    <a:pt x="334151" y="80466"/>
                  </a:lnTo>
                  <a:cubicBezTo>
                    <a:pt x="334151" y="57866"/>
                    <a:pt x="334151" y="28593"/>
                    <a:pt x="340398" y="20084"/>
                  </a:cubicBezTo>
                  <a:cubicBezTo>
                    <a:pt x="343861" y="15197"/>
                    <a:pt x="346645" y="10342"/>
                    <a:pt x="354948" y="6641"/>
                  </a:cubicBezTo>
                  <a:lnTo>
                    <a:pt x="354948" y="553"/>
                  </a:lnTo>
                  <a:lnTo>
                    <a:pt x="217879" y="553"/>
                  </a:lnTo>
                  <a:cubicBezTo>
                    <a:pt x="205401" y="23737"/>
                    <a:pt x="205401" y="65188"/>
                    <a:pt x="205401" y="83502"/>
                  </a:cubicBezTo>
                  <a:lnTo>
                    <a:pt x="205401" y="112775"/>
                  </a:lnTo>
                  <a:cubicBezTo>
                    <a:pt x="205401" y="162181"/>
                    <a:pt x="194330" y="175007"/>
                    <a:pt x="163191" y="175007"/>
                  </a:cubicBezTo>
                  <a:lnTo>
                    <a:pt x="129252" y="175007"/>
                  </a:lnTo>
                  <a:lnTo>
                    <a:pt x="129252" y="553"/>
                  </a:lnTo>
                  <a:lnTo>
                    <a:pt x="486" y="553"/>
                  </a:lnTo>
                  <a:close/>
                </a:path>
              </a:pathLst>
            </a:custGeom>
            <a:solidFill>
              <a:srgbClr val="9BA7B3"/>
            </a:solidFill>
            <a:ln w="5439"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AAAEED07-F745-C47E-5B3D-07366C2A74BA}"/>
                </a:ext>
              </a:extLst>
            </p:cNvPr>
            <p:cNvSpPr/>
            <p:nvPr/>
          </p:nvSpPr>
          <p:spPr>
            <a:xfrm flipV="1">
              <a:off x="985760" y="2012330"/>
              <a:ext cx="200581" cy="192973"/>
            </a:xfrm>
            <a:custGeom>
              <a:avLst/>
              <a:gdLst>
                <a:gd name="connsiteX0" fmla="*/ 346 w 200581"/>
                <a:gd name="connsiteY0" fmla="*/ 193563 h 192973"/>
                <a:gd name="connsiteX1" fmla="*/ 68051 w 200581"/>
                <a:gd name="connsiteY1" fmla="*/ 193563 h 192973"/>
                <a:gd name="connsiteX2" fmla="*/ 100329 w 200581"/>
                <a:gd name="connsiteY2" fmla="*/ 57396 h 192973"/>
                <a:gd name="connsiteX3" fmla="*/ 100962 w 200581"/>
                <a:gd name="connsiteY3" fmla="*/ 57396 h 192973"/>
                <a:gd name="connsiteX4" fmla="*/ 133556 w 200581"/>
                <a:gd name="connsiteY4" fmla="*/ 193563 h 192973"/>
                <a:gd name="connsiteX5" fmla="*/ 200928 w 200581"/>
                <a:gd name="connsiteY5" fmla="*/ 193563 h 192973"/>
                <a:gd name="connsiteX6" fmla="*/ 200928 w 200581"/>
                <a:gd name="connsiteY6" fmla="*/ 589 h 192973"/>
                <a:gd name="connsiteX7" fmla="*/ 159177 w 200581"/>
                <a:gd name="connsiteY7" fmla="*/ 589 h 192973"/>
                <a:gd name="connsiteX8" fmla="*/ 159177 w 200581"/>
                <a:gd name="connsiteY8" fmla="*/ 154626 h 192973"/>
                <a:gd name="connsiteX9" fmla="*/ 158544 w 200581"/>
                <a:gd name="connsiteY9" fmla="*/ 154626 h 192973"/>
                <a:gd name="connsiteX10" fmla="*/ 118358 w 200581"/>
                <a:gd name="connsiteY10" fmla="*/ 589 h 192973"/>
                <a:gd name="connsiteX11" fmla="*/ 82932 w 200581"/>
                <a:gd name="connsiteY11" fmla="*/ 589 h 192973"/>
                <a:gd name="connsiteX12" fmla="*/ 42762 w 200581"/>
                <a:gd name="connsiteY12" fmla="*/ 154626 h 192973"/>
                <a:gd name="connsiteX13" fmla="*/ 42098 w 200581"/>
                <a:gd name="connsiteY13" fmla="*/ 154626 h 192973"/>
                <a:gd name="connsiteX14" fmla="*/ 42098 w 200581"/>
                <a:gd name="connsiteY14" fmla="*/ 589 h 192973"/>
                <a:gd name="connsiteX15" fmla="*/ 346 w 200581"/>
                <a:gd name="connsiteY15" fmla="*/ 589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581" h="192973">
                  <a:moveTo>
                    <a:pt x="346" y="193563"/>
                  </a:moveTo>
                  <a:lnTo>
                    <a:pt x="68051" y="193563"/>
                  </a:lnTo>
                  <a:lnTo>
                    <a:pt x="100329" y="57396"/>
                  </a:lnTo>
                  <a:lnTo>
                    <a:pt x="100962" y="57396"/>
                  </a:lnTo>
                  <a:lnTo>
                    <a:pt x="133556" y="193563"/>
                  </a:lnTo>
                  <a:lnTo>
                    <a:pt x="200928" y="193563"/>
                  </a:lnTo>
                  <a:lnTo>
                    <a:pt x="200928" y="589"/>
                  </a:lnTo>
                  <a:lnTo>
                    <a:pt x="159177" y="589"/>
                  </a:lnTo>
                  <a:lnTo>
                    <a:pt x="159177" y="154626"/>
                  </a:lnTo>
                  <a:lnTo>
                    <a:pt x="158544" y="154626"/>
                  </a:lnTo>
                  <a:lnTo>
                    <a:pt x="118358" y="589"/>
                  </a:lnTo>
                  <a:lnTo>
                    <a:pt x="82932" y="589"/>
                  </a:lnTo>
                  <a:lnTo>
                    <a:pt x="42762" y="154626"/>
                  </a:lnTo>
                  <a:lnTo>
                    <a:pt x="42098" y="154626"/>
                  </a:lnTo>
                  <a:lnTo>
                    <a:pt x="42098" y="589"/>
                  </a:lnTo>
                  <a:lnTo>
                    <a:pt x="346" y="589"/>
                  </a:lnTo>
                  <a:close/>
                </a:path>
              </a:pathLst>
            </a:custGeom>
            <a:solidFill>
              <a:schemeClr val="bg1"/>
            </a:solidFill>
            <a:ln w="5439"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69A8041F-C6B9-6EB5-BE81-3B4AEC338A58}"/>
                </a:ext>
              </a:extLst>
            </p:cNvPr>
            <p:cNvSpPr/>
            <p:nvPr/>
          </p:nvSpPr>
          <p:spPr>
            <a:xfrm flipV="1">
              <a:off x="1221166" y="2012314"/>
              <a:ext cx="45563" cy="192973"/>
            </a:xfrm>
            <a:custGeom>
              <a:avLst/>
              <a:gdLst>
                <a:gd name="connsiteX0" fmla="*/ 92 w 45563"/>
                <a:gd name="connsiteY0" fmla="*/ 193152 h 192973"/>
                <a:gd name="connsiteX1" fmla="*/ 45655 w 45563"/>
                <a:gd name="connsiteY1" fmla="*/ 193152 h 192973"/>
                <a:gd name="connsiteX2" fmla="*/ 45655 w 45563"/>
                <a:gd name="connsiteY2" fmla="*/ 178 h 192973"/>
                <a:gd name="connsiteX3" fmla="*/ 92 w 45563"/>
                <a:gd name="connsiteY3" fmla="*/ 178 h 192973"/>
              </a:gdLst>
              <a:ahLst/>
              <a:cxnLst>
                <a:cxn ang="0">
                  <a:pos x="connsiteX0" y="connsiteY0"/>
                </a:cxn>
                <a:cxn ang="0">
                  <a:pos x="connsiteX1" y="connsiteY1"/>
                </a:cxn>
                <a:cxn ang="0">
                  <a:pos x="connsiteX2" y="connsiteY2"/>
                </a:cxn>
                <a:cxn ang="0">
                  <a:pos x="connsiteX3" y="connsiteY3"/>
                </a:cxn>
              </a:cxnLst>
              <a:rect l="l" t="t" r="r" b="b"/>
              <a:pathLst>
                <a:path w="45563" h="192973">
                  <a:moveTo>
                    <a:pt x="92" y="193152"/>
                  </a:moveTo>
                  <a:lnTo>
                    <a:pt x="45655" y="193152"/>
                  </a:lnTo>
                  <a:lnTo>
                    <a:pt x="45655" y="178"/>
                  </a:lnTo>
                  <a:lnTo>
                    <a:pt x="92" y="178"/>
                  </a:lnTo>
                  <a:close/>
                </a:path>
              </a:pathLst>
            </a:custGeom>
            <a:solidFill>
              <a:schemeClr val="bg1"/>
            </a:solidFill>
            <a:ln w="5439"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A6B8D639-61B3-EE64-EC7A-BE62669BB1D5}"/>
                </a:ext>
              </a:extLst>
            </p:cNvPr>
            <p:cNvSpPr/>
            <p:nvPr/>
          </p:nvSpPr>
          <p:spPr>
            <a:xfrm flipV="1">
              <a:off x="1300573" y="2012330"/>
              <a:ext cx="149989" cy="192973"/>
            </a:xfrm>
            <a:custGeom>
              <a:avLst/>
              <a:gdLst>
                <a:gd name="connsiteX0" fmla="*/ 52913 w 149989"/>
                <a:gd name="connsiteY0" fmla="*/ 193563 h 192973"/>
                <a:gd name="connsiteX1" fmla="*/ 107950 w 149989"/>
                <a:gd name="connsiteY1" fmla="*/ 61445 h 192973"/>
                <a:gd name="connsiteX2" fmla="*/ 108582 w 149989"/>
                <a:gd name="connsiteY2" fmla="*/ 61445 h 192973"/>
                <a:gd name="connsiteX3" fmla="*/ 108582 w 149989"/>
                <a:gd name="connsiteY3" fmla="*/ 193563 h 192973"/>
                <a:gd name="connsiteX4" fmla="*/ 150365 w 149989"/>
                <a:gd name="connsiteY4" fmla="*/ 193563 h 192973"/>
                <a:gd name="connsiteX5" fmla="*/ 150365 w 149989"/>
                <a:gd name="connsiteY5" fmla="*/ 589 h 192973"/>
                <a:gd name="connsiteX6" fmla="*/ 98461 w 149989"/>
                <a:gd name="connsiteY6" fmla="*/ 589 h 192973"/>
                <a:gd name="connsiteX7" fmla="*/ 42792 w 149989"/>
                <a:gd name="connsiteY7" fmla="*/ 135759 h 192973"/>
                <a:gd name="connsiteX8" fmla="*/ 42159 w 149989"/>
                <a:gd name="connsiteY8" fmla="*/ 135759 h 192973"/>
                <a:gd name="connsiteX9" fmla="*/ 42159 w 149989"/>
                <a:gd name="connsiteY9" fmla="*/ 589 h 192973"/>
                <a:gd name="connsiteX10" fmla="*/ 376 w 149989"/>
                <a:gd name="connsiteY10" fmla="*/ 589 h 192973"/>
                <a:gd name="connsiteX11" fmla="*/ 376 w 149989"/>
                <a:gd name="connsiteY11" fmla="*/ 193563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9989" h="192973">
                  <a:moveTo>
                    <a:pt x="52913" y="193563"/>
                  </a:moveTo>
                  <a:lnTo>
                    <a:pt x="107950" y="61445"/>
                  </a:lnTo>
                  <a:lnTo>
                    <a:pt x="108582" y="61445"/>
                  </a:lnTo>
                  <a:lnTo>
                    <a:pt x="108582" y="193563"/>
                  </a:lnTo>
                  <a:lnTo>
                    <a:pt x="150365" y="193563"/>
                  </a:lnTo>
                  <a:lnTo>
                    <a:pt x="150365" y="589"/>
                  </a:lnTo>
                  <a:lnTo>
                    <a:pt x="98461" y="589"/>
                  </a:lnTo>
                  <a:lnTo>
                    <a:pt x="42792" y="135759"/>
                  </a:lnTo>
                  <a:lnTo>
                    <a:pt x="42159" y="135759"/>
                  </a:lnTo>
                  <a:lnTo>
                    <a:pt x="42159" y="589"/>
                  </a:lnTo>
                  <a:lnTo>
                    <a:pt x="376" y="589"/>
                  </a:lnTo>
                  <a:lnTo>
                    <a:pt x="376" y="193563"/>
                  </a:lnTo>
                  <a:close/>
                </a:path>
              </a:pathLst>
            </a:custGeom>
            <a:solidFill>
              <a:schemeClr val="bg1"/>
            </a:solidFill>
            <a:ln w="5439"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32B4E1F1-C877-676C-BDC2-1B3F9421F8FC}"/>
                </a:ext>
              </a:extLst>
            </p:cNvPr>
            <p:cNvSpPr/>
            <p:nvPr/>
          </p:nvSpPr>
          <p:spPr>
            <a:xfrm flipV="1">
              <a:off x="1482193" y="2012330"/>
              <a:ext cx="129382" cy="192973"/>
            </a:xfrm>
            <a:custGeom>
              <a:avLst/>
              <a:gdLst>
                <a:gd name="connsiteX0" fmla="*/ 126631 w 129382"/>
                <a:gd name="connsiteY0" fmla="*/ 193563 h 192973"/>
                <a:gd name="connsiteX1" fmla="*/ 126631 w 129382"/>
                <a:gd name="connsiteY1" fmla="*/ 161664 h 192973"/>
                <a:gd name="connsiteX2" fmla="*/ 45943 w 129382"/>
                <a:gd name="connsiteY2" fmla="*/ 161664 h 192973"/>
                <a:gd name="connsiteX3" fmla="*/ 45943 w 129382"/>
                <a:gd name="connsiteY3" fmla="*/ 116291 h 192973"/>
                <a:gd name="connsiteX4" fmla="*/ 121886 w 129382"/>
                <a:gd name="connsiteY4" fmla="*/ 116291 h 192973"/>
                <a:gd name="connsiteX5" fmla="*/ 121886 w 129382"/>
                <a:gd name="connsiteY5" fmla="*/ 84392 h 192973"/>
                <a:gd name="connsiteX6" fmla="*/ 45943 w 129382"/>
                <a:gd name="connsiteY6" fmla="*/ 84392 h 192973"/>
                <a:gd name="connsiteX7" fmla="*/ 45943 w 129382"/>
                <a:gd name="connsiteY7" fmla="*/ 32535 h 192973"/>
                <a:gd name="connsiteX8" fmla="*/ 129778 w 129382"/>
                <a:gd name="connsiteY8" fmla="*/ 32535 h 192973"/>
                <a:gd name="connsiteX9" fmla="*/ 129778 w 129382"/>
                <a:gd name="connsiteY9" fmla="*/ 589 h 192973"/>
                <a:gd name="connsiteX10" fmla="*/ 396 w 129382"/>
                <a:gd name="connsiteY10" fmla="*/ 589 h 192973"/>
                <a:gd name="connsiteX11" fmla="*/ 396 w 129382"/>
                <a:gd name="connsiteY11" fmla="*/ 193563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382" h="192973">
                  <a:moveTo>
                    <a:pt x="126631" y="193563"/>
                  </a:moveTo>
                  <a:lnTo>
                    <a:pt x="126631" y="161664"/>
                  </a:lnTo>
                  <a:lnTo>
                    <a:pt x="45943" y="161664"/>
                  </a:lnTo>
                  <a:lnTo>
                    <a:pt x="45943" y="116291"/>
                  </a:lnTo>
                  <a:lnTo>
                    <a:pt x="121886" y="116291"/>
                  </a:lnTo>
                  <a:lnTo>
                    <a:pt x="121886" y="84392"/>
                  </a:lnTo>
                  <a:lnTo>
                    <a:pt x="45943" y="84392"/>
                  </a:lnTo>
                  <a:lnTo>
                    <a:pt x="45943" y="32535"/>
                  </a:lnTo>
                  <a:lnTo>
                    <a:pt x="129778" y="32535"/>
                  </a:lnTo>
                  <a:lnTo>
                    <a:pt x="129778" y="589"/>
                  </a:lnTo>
                  <a:lnTo>
                    <a:pt x="396" y="589"/>
                  </a:lnTo>
                  <a:lnTo>
                    <a:pt x="396" y="193563"/>
                  </a:lnTo>
                  <a:close/>
                </a:path>
              </a:pathLst>
            </a:custGeom>
            <a:solidFill>
              <a:schemeClr val="bg1"/>
            </a:solidFill>
            <a:ln w="5439"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4A5FE258-AC8B-AB0F-EF58-2B8B367335A9}"/>
                </a:ext>
              </a:extLst>
            </p:cNvPr>
            <p:cNvSpPr/>
            <p:nvPr/>
          </p:nvSpPr>
          <p:spPr>
            <a:xfrm flipV="1">
              <a:off x="1625493" y="2008550"/>
              <a:ext cx="150290" cy="200485"/>
            </a:xfrm>
            <a:custGeom>
              <a:avLst/>
              <a:gdLst>
                <a:gd name="connsiteX0" fmla="*/ 45950 w 150290"/>
                <a:gd name="connsiteY0" fmla="*/ 64631 h 200485"/>
                <a:gd name="connsiteX1" fmla="*/ 45950 w 150290"/>
                <a:gd name="connsiteY1" fmla="*/ 58922 h 200485"/>
                <a:gd name="connsiteX2" fmla="*/ 76046 w 150290"/>
                <a:gd name="connsiteY2" fmla="*/ 29190 h 200485"/>
                <a:gd name="connsiteX3" fmla="*/ 103232 w 150290"/>
                <a:gd name="connsiteY3" fmla="*/ 53007 h 200485"/>
                <a:gd name="connsiteX4" fmla="*/ 62746 w 150290"/>
                <a:gd name="connsiteY4" fmla="*/ 85918 h 200485"/>
                <a:gd name="connsiteX5" fmla="*/ 3582 w 150290"/>
                <a:gd name="connsiteY5" fmla="*/ 144322 h 200485"/>
                <a:gd name="connsiteX6" fmla="*/ 73516 w 150290"/>
                <a:gd name="connsiteY6" fmla="*/ 201066 h 200485"/>
                <a:gd name="connsiteX7" fmla="*/ 143418 w 150290"/>
                <a:gd name="connsiteY7" fmla="*/ 149209 h 200485"/>
                <a:gd name="connsiteX8" fmla="*/ 143418 w 150290"/>
                <a:gd name="connsiteY8" fmla="*/ 143785 h 200485"/>
                <a:gd name="connsiteX9" fmla="*/ 99753 w 150290"/>
                <a:gd name="connsiteY9" fmla="*/ 143785 h 200485"/>
                <a:gd name="connsiteX10" fmla="*/ 75081 w 150290"/>
                <a:gd name="connsiteY10" fmla="*/ 172394 h 200485"/>
                <a:gd name="connsiteX11" fmla="*/ 49129 w 150290"/>
                <a:gd name="connsiteY11" fmla="*/ 149968 h 200485"/>
                <a:gd name="connsiteX12" fmla="*/ 72535 w 150290"/>
                <a:gd name="connsiteY12" fmla="*/ 123810 h 200485"/>
                <a:gd name="connsiteX13" fmla="*/ 107676 w 150290"/>
                <a:gd name="connsiteY13" fmla="*/ 110795 h 200485"/>
                <a:gd name="connsiteX14" fmla="*/ 150693 w 150290"/>
                <a:gd name="connsiteY14" fmla="*/ 59712 h 200485"/>
                <a:gd name="connsiteX15" fmla="*/ 72250 w 150290"/>
                <a:gd name="connsiteY15" fmla="*/ 580 h 200485"/>
                <a:gd name="connsiteX16" fmla="*/ 403 w 150290"/>
                <a:gd name="connsiteY16" fmla="*/ 56771 h 200485"/>
                <a:gd name="connsiteX17" fmla="*/ 403 w 150290"/>
                <a:gd name="connsiteY17" fmla="*/ 64631 h 20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0290" h="200485">
                  <a:moveTo>
                    <a:pt x="45950" y="64631"/>
                  </a:moveTo>
                  <a:lnTo>
                    <a:pt x="45950" y="58922"/>
                  </a:lnTo>
                  <a:cubicBezTo>
                    <a:pt x="45950" y="40814"/>
                    <a:pt x="51991" y="29190"/>
                    <a:pt x="76046" y="29190"/>
                  </a:cubicBezTo>
                  <a:cubicBezTo>
                    <a:pt x="89947" y="29190"/>
                    <a:pt x="103232" y="36781"/>
                    <a:pt x="103232" y="53007"/>
                  </a:cubicBezTo>
                  <a:cubicBezTo>
                    <a:pt x="103232" y="70546"/>
                    <a:pt x="92794" y="77030"/>
                    <a:pt x="62746" y="85918"/>
                  </a:cubicBezTo>
                  <a:cubicBezTo>
                    <a:pt x="22275" y="97858"/>
                    <a:pt x="3582" y="112155"/>
                    <a:pt x="3582" y="144322"/>
                  </a:cubicBezTo>
                  <a:cubicBezTo>
                    <a:pt x="3582" y="181883"/>
                    <a:pt x="30451" y="201066"/>
                    <a:pt x="73516" y="201066"/>
                  </a:cubicBezTo>
                  <a:cubicBezTo>
                    <a:pt x="114018" y="201066"/>
                    <a:pt x="143418" y="186200"/>
                    <a:pt x="143418" y="149209"/>
                  </a:cubicBezTo>
                  <a:lnTo>
                    <a:pt x="143418" y="143785"/>
                  </a:lnTo>
                  <a:lnTo>
                    <a:pt x="99753" y="143785"/>
                  </a:lnTo>
                  <a:cubicBezTo>
                    <a:pt x="99753" y="161893"/>
                    <a:pt x="92446" y="172394"/>
                    <a:pt x="75081" y="172394"/>
                  </a:cubicBezTo>
                  <a:cubicBezTo>
                    <a:pt x="54490" y="172394"/>
                    <a:pt x="49129" y="161371"/>
                    <a:pt x="49129" y="149968"/>
                  </a:cubicBezTo>
                  <a:cubicBezTo>
                    <a:pt x="49129" y="138075"/>
                    <a:pt x="53225" y="130816"/>
                    <a:pt x="72535" y="123810"/>
                  </a:cubicBezTo>
                  <a:lnTo>
                    <a:pt x="107676" y="110795"/>
                  </a:lnTo>
                  <a:cubicBezTo>
                    <a:pt x="141836" y="98111"/>
                    <a:pt x="150693" y="83261"/>
                    <a:pt x="150693" y="59712"/>
                  </a:cubicBezTo>
                  <a:cubicBezTo>
                    <a:pt x="150693" y="18957"/>
                    <a:pt x="121577" y="580"/>
                    <a:pt x="72250" y="580"/>
                  </a:cubicBezTo>
                  <a:cubicBezTo>
                    <a:pt x="20646" y="580"/>
                    <a:pt x="403" y="21092"/>
                    <a:pt x="403" y="56771"/>
                  </a:cubicBezTo>
                  <a:lnTo>
                    <a:pt x="403" y="64631"/>
                  </a:lnTo>
                  <a:close/>
                </a:path>
              </a:pathLst>
            </a:custGeom>
            <a:solidFill>
              <a:schemeClr val="bg1"/>
            </a:solidFill>
            <a:ln w="5439"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5E9021D3-4447-0C97-2028-CB15BF7EE491}"/>
                </a:ext>
              </a:extLst>
            </p:cNvPr>
            <p:cNvSpPr/>
            <p:nvPr/>
          </p:nvSpPr>
          <p:spPr>
            <a:xfrm flipV="1">
              <a:off x="1874500" y="2012330"/>
              <a:ext cx="126267" cy="192957"/>
            </a:xfrm>
            <a:custGeom>
              <a:avLst/>
              <a:gdLst>
                <a:gd name="connsiteX0" fmla="*/ 421 w 126267"/>
                <a:gd name="connsiteY0" fmla="*/ 577 h 192957"/>
                <a:gd name="connsiteX1" fmla="*/ 421 w 126267"/>
                <a:gd name="connsiteY1" fmla="*/ 193535 h 192957"/>
                <a:gd name="connsiteX2" fmla="*/ 45984 w 126267"/>
                <a:gd name="connsiteY2" fmla="*/ 193535 h 192957"/>
                <a:gd name="connsiteX3" fmla="*/ 45984 w 126267"/>
                <a:gd name="connsiteY3" fmla="*/ 32507 h 192957"/>
                <a:gd name="connsiteX4" fmla="*/ 126688 w 126267"/>
                <a:gd name="connsiteY4" fmla="*/ 32507 h 192957"/>
                <a:gd name="connsiteX5" fmla="*/ 126688 w 126267"/>
                <a:gd name="connsiteY5" fmla="*/ 577 h 19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267" h="192957">
                  <a:moveTo>
                    <a:pt x="421" y="577"/>
                  </a:moveTo>
                  <a:lnTo>
                    <a:pt x="421" y="193535"/>
                  </a:lnTo>
                  <a:lnTo>
                    <a:pt x="45984" y="193535"/>
                  </a:lnTo>
                  <a:lnTo>
                    <a:pt x="45984" y="32507"/>
                  </a:lnTo>
                  <a:lnTo>
                    <a:pt x="126688" y="32507"/>
                  </a:lnTo>
                  <a:lnTo>
                    <a:pt x="126688" y="577"/>
                  </a:lnTo>
                  <a:close/>
                </a:path>
              </a:pathLst>
            </a:custGeom>
            <a:solidFill>
              <a:schemeClr val="bg1"/>
            </a:solidFill>
            <a:ln w="5439"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670BAEF5-59C5-14BA-A25C-0BF7DA4D7737}"/>
                </a:ext>
              </a:extLst>
            </p:cNvPr>
            <p:cNvSpPr/>
            <p:nvPr/>
          </p:nvSpPr>
          <p:spPr>
            <a:xfrm flipV="1">
              <a:off x="2023209" y="2012314"/>
              <a:ext cx="45547" cy="192973"/>
            </a:xfrm>
            <a:custGeom>
              <a:avLst/>
              <a:gdLst>
                <a:gd name="connsiteX0" fmla="*/ 108 w 45547"/>
                <a:gd name="connsiteY0" fmla="*/ 193152 h 192973"/>
                <a:gd name="connsiteX1" fmla="*/ 45656 w 45547"/>
                <a:gd name="connsiteY1" fmla="*/ 193152 h 192973"/>
                <a:gd name="connsiteX2" fmla="*/ 45656 w 45547"/>
                <a:gd name="connsiteY2" fmla="*/ 178 h 192973"/>
                <a:gd name="connsiteX3" fmla="*/ 108 w 45547"/>
                <a:gd name="connsiteY3" fmla="*/ 178 h 192973"/>
              </a:gdLst>
              <a:ahLst/>
              <a:cxnLst>
                <a:cxn ang="0">
                  <a:pos x="connsiteX0" y="connsiteY0"/>
                </a:cxn>
                <a:cxn ang="0">
                  <a:pos x="connsiteX1" y="connsiteY1"/>
                </a:cxn>
                <a:cxn ang="0">
                  <a:pos x="connsiteX2" y="connsiteY2"/>
                </a:cxn>
                <a:cxn ang="0">
                  <a:pos x="connsiteX3" y="connsiteY3"/>
                </a:cxn>
              </a:cxnLst>
              <a:rect l="l" t="t" r="r" b="b"/>
              <a:pathLst>
                <a:path w="45547" h="192973">
                  <a:moveTo>
                    <a:pt x="108" y="193152"/>
                  </a:moveTo>
                  <a:lnTo>
                    <a:pt x="45656" y="193152"/>
                  </a:lnTo>
                  <a:lnTo>
                    <a:pt x="45656" y="178"/>
                  </a:lnTo>
                  <a:lnTo>
                    <a:pt x="108" y="178"/>
                  </a:lnTo>
                  <a:close/>
                </a:path>
              </a:pathLst>
            </a:custGeom>
            <a:solidFill>
              <a:schemeClr val="bg1"/>
            </a:solidFill>
            <a:ln w="5439"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9DD7D29C-EC11-8899-0604-297F0B9FCF15}"/>
                </a:ext>
              </a:extLst>
            </p:cNvPr>
            <p:cNvSpPr/>
            <p:nvPr/>
          </p:nvSpPr>
          <p:spPr>
            <a:xfrm flipV="1">
              <a:off x="2103565" y="2012330"/>
              <a:ext cx="200613" cy="192973"/>
            </a:xfrm>
            <a:custGeom>
              <a:avLst/>
              <a:gdLst>
                <a:gd name="connsiteX0" fmla="*/ 441 w 200613"/>
                <a:gd name="connsiteY0" fmla="*/ 193563 h 192973"/>
                <a:gd name="connsiteX1" fmla="*/ 68145 w 200613"/>
                <a:gd name="connsiteY1" fmla="*/ 193563 h 192973"/>
                <a:gd name="connsiteX2" fmla="*/ 100439 w 200613"/>
                <a:gd name="connsiteY2" fmla="*/ 57396 h 192973"/>
                <a:gd name="connsiteX3" fmla="*/ 101056 w 200613"/>
                <a:gd name="connsiteY3" fmla="*/ 57396 h 192973"/>
                <a:gd name="connsiteX4" fmla="*/ 133651 w 200613"/>
                <a:gd name="connsiteY4" fmla="*/ 193563 h 192973"/>
                <a:gd name="connsiteX5" fmla="*/ 201054 w 200613"/>
                <a:gd name="connsiteY5" fmla="*/ 193563 h 192973"/>
                <a:gd name="connsiteX6" fmla="*/ 201054 w 200613"/>
                <a:gd name="connsiteY6" fmla="*/ 589 h 192973"/>
                <a:gd name="connsiteX7" fmla="*/ 159287 w 200613"/>
                <a:gd name="connsiteY7" fmla="*/ 589 h 192973"/>
                <a:gd name="connsiteX8" fmla="*/ 159287 w 200613"/>
                <a:gd name="connsiteY8" fmla="*/ 154626 h 192973"/>
                <a:gd name="connsiteX9" fmla="*/ 158638 w 200613"/>
                <a:gd name="connsiteY9" fmla="*/ 154626 h 192973"/>
                <a:gd name="connsiteX10" fmla="*/ 118452 w 200613"/>
                <a:gd name="connsiteY10" fmla="*/ 589 h 192973"/>
                <a:gd name="connsiteX11" fmla="*/ 83043 w 200613"/>
                <a:gd name="connsiteY11" fmla="*/ 589 h 192973"/>
                <a:gd name="connsiteX12" fmla="*/ 42872 w 200613"/>
                <a:gd name="connsiteY12" fmla="*/ 154626 h 192973"/>
                <a:gd name="connsiteX13" fmla="*/ 42240 w 200613"/>
                <a:gd name="connsiteY13" fmla="*/ 154626 h 192973"/>
                <a:gd name="connsiteX14" fmla="*/ 42240 w 200613"/>
                <a:gd name="connsiteY14" fmla="*/ 589 h 192973"/>
                <a:gd name="connsiteX15" fmla="*/ 441 w 200613"/>
                <a:gd name="connsiteY15" fmla="*/ 589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613" h="192973">
                  <a:moveTo>
                    <a:pt x="441" y="193563"/>
                  </a:moveTo>
                  <a:lnTo>
                    <a:pt x="68145" y="193563"/>
                  </a:lnTo>
                  <a:lnTo>
                    <a:pt x="100439" y="57396"/>
                  </a:lnTo>
                  <a:lnTo>
                    <a:pt x="101056" y="57396"/>
                  </a:lnTo>
                  <a:lnTo>
                    <a:pt x="133651" y="193563"/>
                  </a:lnTo>
                  <a:lnTo>
                    <a:pt x="201054" y="193563"/>
                  </a:lnTo>
                  <a:lnTo>
                    <a:pt x="201054" y="589"/>
                  </a:lnTo>
                  <a:lnTo>
                    <a:pt x="159287" y="589"/>
                  </a:lnTo>
                  <a:lnTo>
                    <a:pt x="159287" y="154626"/>
                  </a:lnTo>
                  <a:lnTo>
                    <a:pt x="158638" y="154626"/>
                  </a:lnTo>
                  <a:lnTo>
                    <a:pt x="118452" y="589"/>
                  </a:lnTo>
                  <a:lnTo>
                    <a:pt x="83043" y="589"/>
                  </a:lnTo>
                  <a:lnTo>
                    <a:pt x="42872" y="154626"/>
                  </a:lnTo>
                  <a:lnTo>
                    <a:pt x="42240" y="154626"/>
                  </a:lnTo>
                  <a:lnTo>
                    <a:pt x="42240" y="589"/>
                  </a:lnTo>
                  <a:lnTo>
                    <a:pt x="441" y="589"/>
                  </a:lnTo>
                  <a:close/>
                </a:path>
              </a:pathLst>
            </a:custGeom>
            <a:solidFill>
              <a:schemeClr val="bg1"/>
            </a:solidFill>
            <a:ln w="5439"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85B2E52C-99C3-3BD8-1FA7-61C42A716F33}"/>
                </a:ext>
              </a:extLst>
            </p:cNvPr>
            <p:cNvSpPr/>
            <p:nvPr/>
          </p:nvSpPr>
          <p:spPr>
            <a:xfrm flipV="1">
              <a:off x="2338955" y="2012314"/>
              <a:ext cx="45563" cy="192973"/>
            </a:xfrm>
            <a:custGeom>
              <a:avLst/>
              <a:gdLst>
                <a:gd name="connsiteX0" fmla="*/ 115 w 45563"/>
                <a:gd name="connsiteY0" fmla="*/ 193152 h 192973"/>
                <a:gd name="connsiteX1" fmla="*/ 45678 w 45563"/>
                <a:gd name="connsiteY1" fmla="*/ 193152 h 192973"/>
                <a:gd name="connsiteX2" fmla="*/ 45678 w 45563"/>
                <a:gd name="connsiteY2" fmla="*/ 178 h 192973"/>
                <a:gd name="connsiteX3" fmla="*/ 115 w 45563"/>
                <a:gd name="connsiteY3" fmla="*/ 178 h 192973"/>
              </a:gdLst>
              <a:ahLst/>
              <a:cxnLst>
                <a:cxn ang="0">
                  <a:pos x="connsiteX0" y="connsiteY0"/>
                </a:cxn>
                <a:cxn ang="0">
                  <a:pos x="connsiteX1" y="connsiteY1"/>
                </a:cxn>
                <a:cxn ang="0">
                  <a:pos x="connsiteX2" y="connsiteY2"/>
                </a:cxn>
                <a:cxn ang="0">
                  <a:pos x="connsiteX3" y="connsiteY3"/>
                </a:cxn>
              </a:cxnLst>
              <a:rect l="l" t="t" r="r" b="b"/>
              <a:pathLst>
                <a:path w="45563" h="192973">
                  <a:moveTo>
                    <a:pt x="115" y="193152"/>
                  </a:moveTo>
                  <a:lnTo>
                    <a:pt x="45678" y="193152"/>
                  </a:lnTo>
                  <a:lnTo>
                    <a:pt x="45678" y="178"/>
                  </a:lnTo>
                  <a:lnTo>
                    <a:pt x="115" y="178"/>
                  </a:lnTo>
                  <a:close/>
                </a:path>
              </a:pathLst>
            </a:custGeom>
            <a:solidFill>
              <a:schemeClr val="bg1"/>
            </a:solidFill>
            <a:ln w="5439"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F6FC4F83-873C-3AE6-C4C1-09E2B3439273}"/>
                </a:ext>
              </a:extLst>
            </p:cNvPr>
            <p:cNvSpPr/>
            <p:nvPr/>
          </p:nvSpPr>
          <p:spPr>
            <a:xfrm flipV="1">
              <a:off x="2406359" y="2012330"/>
              <a:ext cx="144296" cy="192973"/>
            </a:xfrm>
            <a:custGeom>
              <a:avLst/>
              <a:gdLst>
                <a:gd name="connsiteX0" fmla="*/ 144771 w 144296"/>
                <a:gd name="connsiteY0" fmla="*/ 193563 h 192973"/>
                <a:gd name="connsiteX1" fmla="*/ 144771 w 144296"/>
                <a:gd name="connsiteY1" fmla="*/ 161664 h 192973"/>
                <a:gd name="connsiteX2" fmla="*/ 95412 w 144296"/>
                <a:gd name="connsiteY2" fmla="*/ 161664 h 192973"/>
                <a:gd name="connsiteX3" fmla="*/ 95412 w 144296"/>
                <a:gd name="connsiteY3" fmla="*/ 589 h 192973"/>
                <a:gd name="connsiteX4" fmla="*/ 49849 w 144296"/>
                <a:gd name="connsiteY4" fmla="*/ 589 h 192973"/>
                <a:gd name="connsiteX5" fmla="*/ 49849 w 144296"/>
                <a:gd name="connsiteY5" fmla="*/ 161664 h 192973"/>
                <a:gd name="connsiteX6" fmla="*/ 475 w 144296"/>
                <a:gd name="connsiteY6" fmla="*/ 161664 h 192973"/>
                <a:gd name="connsiteX7" fmla="*/ 475 w 144296"/>
                <a:gd name="connsiteY7" fmla="*/ 193563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296" h="192973">
                  <a:moveTo>
                    <a:pt x="144771" y="193563"/>
                  </a:moveTo>
                  <a:lnTo>
                    <a:pt x="144771" y="161664"/>
                  </a:lnTo>
                  <a:lnTo>
                    <a:pt x="95412" y="161664"/>
                  </a:lnTo>
                  <a:lnTo>
                    <a:pt x="95412" y="589"/>
                  </a:lnTo>
                  <a:lnTo>
                    <a:pt x="49849" y="589"/>
                  </a:lnTo>
                  <a:lnTo>
                    <a:pt x="49849" y="161664"/>
                  </a:lnTo>
                  <a:lnTo>
                    <a:pt x="475" y="161664"/>
                  </a:lnTo>
                  <a:lnTo>
                    <a:pt x="475" y="193563"/>
                  </a:lnTo>
                  <a:close/>
                </a:path>
              </a:pathLst>
            </a:custGeom>
            <a:solidFill>
              <a:schemeClr val="bg1"/>
            </a:solidFill>
            <a:ln w="5439"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38FAF72F-27E4-0E38-9D31-FA66DA0F4783}"/>
                </a:ext>
              </a:extLst>
            </p:cNvPr>
            <p:cNvSpPr/>
            <p:nvPr/>
          </p:nvSpPr>
          <p:spPr>
            <a:xfrm flipV="1">
              <a:off x="2570250" y="2012330"/>
              <a:ext cx="129398" cy="192973"/>
            </a:xfrm>
            <a:custGeom>
              <a:avLst/>
              <a:gdLst>
                <a:gd name="connsiteX0" fmla="*/ 126723 w 129398"/>
                <a:gd name="connsiteY0" fmla="*/ 193563 h 192973"/>
                <a:gd name="connsiteX1" fmla="*/ 126723 w 129398"/>
                <a:gd name="connsiteY1" fmla="*/ 161664 h 192973"/>
                <a:gd name="connsiteX2" fmla="*/ 46050 w 129398"/>
                <a:gd name="connsiteY2" fmla="*/ 161664 h 192973"/>
                <a:gd name="connsiteX3" fmla="*/ 46050 w 129398"/>
                <a:gd name="connsiteY3" fmla="*/ 116291 h 192973"/>
                <a:gd name="connsiteX4" fmla="*/ 121994 w 129398"/>
                <a:gd name="connsiteY4" fmla="*/ 116291 h 192973"/>
                <a:gd name="connsiteX5" fmla="*/ 121994 w 129398"/>
                <a:gd name="connsiteY5" fmla="*/ 84392 h 192973"/>
                <a:gd name="connsiteX6" fmla="*/ 46050 w 129398"/>
                <a:gd name="connsiteY6" fmla="*/ 84392 h 192973"/>
                <a:gd name="connsiteX7" fmla="*/ 46050 w 129398"/>
                <a:gd name="connsiteY7" fmla="*/ 32535 h 192973"/>
                <a:gd name="connsiteX8" fmla="*/ 129886 w 129398"/>
                <a:gd name="connsiteY8" fmla="*/ 32535 h 192973"/>
                <a:gd name="connsiteX9" fmla="*/ 129886 w 129398"/>
                <a:gd name="connsiteY9" fmla="*/ 589 h 192973"/>
                <a:gd name="connsiteX10" fmla="*/ 487 w 129398"/>
                <a:gd name="connsiteY10" fmla="*/ 589 h 192973"/>
                <a:gd name="connsiteX11" fmla="*/ 487 w 129398"/>
                <a:gd name="connsiteY11" fmla="*/ 193563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398" h="192973">
                  <a:moveTo>
                    <a:pt x="126723" y="193563"/>
                  </a:moveTo>
                  <a:lnTo>
                    <a:pt x="126723" y="161664"/>
                  </a:lnTo>
                  <a:lnTo>
                    <a:pt x="46050" y="161664"/>
                  </a:lnTo>
                  <a:lnTo>
                    <a:pt x="46050" y="116291"/>
                  </a:lnTo>
                  <a:lnTo>
                    <a:pt x="121994" y="116291"/>
                  </a:lnTo>
                  <a:lnTo>
                    <a:pt x="121994" y="84392"/>
                  </a:lnTo>
                  <a:lnTo>
                    <a:pt x="46050" y="84392"/>
                  </a:lnTo>
                  <a:lnTo>
                    <a:pt x="46050" y="32535"/>
                  </a:lnTo>
                  <a:lnTo>
                    <a:pt x="129886" y="32535"/>
                  </a:lnTo>
                  <a:lnTo>
                    <a:pt x="129886" y="589"/>
                  </a:lnTo>
                  <a:lnTo>
                    <a:pt x="487" y="589"/>
                  </a:lnTo>
                  <a:lnTo>
                    <a:pt x="487" y="193563"/>
                  </a:lnTo>
                  <a:close/>
                </a:path>
              </a:pathLst>
            </a:custGeom>
            <a:solidFill>
              <a:schemeClr val="bg1"/>
            </a:solidFill>
            <a:ln w="5439"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D900C9A8-71A3-6F28-B84F-5357E47AF26F}"/>
                </a:ext>
              </a:extLst>
            </p:cNvPr>
            <p:cNvSpPr/>
            <p:nvPr/>
          </p:nvSpPr>
          <p:spPr>
            <a:xfrm flipV="1">
              <a:off x="2724652" y="2012314"/>
              <a:ext cx="149309" cy="192973"/>
            </a:xfrm>
            <a:custGeom>
              <a:avLst/>
              <a:gdLst>
                <a:gd name="connsiteX0" fmla="*/ 46027 w 149309"/>
                <a:gd name="connsiteY0" fmla="*/ 29235 h 192973"/>
                <a:gd name="connsiteX1" fmla="*/ 66286 w 149309"/>
                <a:gd name="connsiteY1" fmla="*/ 29235 h 192973"/>
                <a:gd name="connsiteX2" fmla="*/ 104274 w 149309"/>
                <a:gd name="connsiteY2" fmla="*/ 98710 h 192973"/>
                <a:gd name="connsiteX3" fmla="*/ 65353 w 149309"/>
                <a:gd name="connsiteY3" fmla="*/ 164896 h 192973"/>
                <a:gd name="connsiteX4" fmla="*/ 46027 w 149309"/>
                <a:gd name="connsiteY4" fmla="*/ 164896 h 192973"/>
                <a:gd name="connsiteX5" fmla="*/ 495 w 149309"/>
                <a:gd name="connsiteY5" fmla="*/ 193552 h 192973"/>
                <a:gd name="connsiteX6" fmla="*/ 75158 w 149309"/>
                <a:gd name="connsiteY6" fmla="*/ 193552 h 192973"/>
                <a:gd name="connsiteX7" fmla="*/ 149805 w 149309"/>
                <a:gd name="connsiteY7" fmla="*/ 99770 h 192973"/>
                <a:gd name="connsiteX8" fmla="*/ 72327 w 149309"/>
                <a:gd name="connsiteY8" fmla="*/ 578 h 192973"/>
                <a:gd name="connsiteX9" fmla="*/ 495 w 149309"/>
                <a:gd name="connsiteY9" fmla="*/ 578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309" h="192973">
                  <a:moveTo>
                    <a:pt x="46027" y="29235"/>
                  </a:moveTo>
                  <a:lnTo>
                    <a:pt x="66286" y="29235"/>
                  </a:lnTo>
                  <a:cubicBezTo>
                    <a:pt x="97932" y="29235"/>
                    <a:pt x="104274" y="46252"/>
                    <a:pt x="104274" y="98710"/>
                  </a:cubicBezTo>
                  <a:cubicBezTo>
                    <a:pt x="104274" y="142454"/>
                    <a:pt x="100146" y="164896"/>
                    <a:pt x="65353" y="164896"/>
                  </a:cubicBezTo>
                  <a:lnTo>
                    <a:pt x="46027" y="164896"/>
                  </a:lnTo>
                  <a:close/>
                  <a:moveTo>
                    <a:pt x="495" y="193552"/>
                  </a:moveTo>
                  <a:lnTo>
                    <a:pt x="75158" y="193552"/>
                  </a:lnTo>
                  <a:cubicBezTo>
                    <a:pt x="138418" y="193552"/>
                    <a:pt x="149805" y="156529"/>
                    <a:pt x="149805" y="99770"/>
                  </a:cubicBezTo>
                  <a:cubicBezTo>
                    <a:pt x="149805" y="31402"/>
                    <a:pt x="132741" y="578"/>
                    <a:pt x="72327" y="578"/>
                  </a:cubicBezTo>
                  <a:lnTo>
                    <a:pt x="495" y="578"/>
                  </a:lnTo>
                  <a:close/>
                </a:path>
              </a:pathLst>
            </a:custGeom>
            <a:solidFill>
              <a:schemeClr val="bg1"/>
            </a:solidFill>
            <a:ln w="5439" cap="flat">
              <a:noFill/>
              <a:prstDash val="solid"/>
              <a:miter/>
            </a:ln>
          </p:spPr>
          <p:txBody>
            <a:bodyPr rtlCol="0" anchor="ctr"/>
            <a:lstStyle/>
            <a:p>
              <a:endParaRPr lang="en-AU"/>
            </a:p>
          </p:txBody>
        </p:sp>
      </p:grpSp>
      <p:sp>
        <p:nvSpPr>
          <p:cNvPr id="36" name="Text Placeholder 35">
            <a:extLst>
              <a:ext uri="{FF2B5EF4-FFF2-40B4-BE49-F238E27FC236}">
                <a16:creationId xmlns:a16="http://schemas.microsoft.com/office/drawing/2014/main" id="{19EF60B6-02B7-A960-B783-4069200A6E5C}"/>
              </a:ext>
            </a:extLst>
          </p:cNvPr>
          <p:cNvSpPr>
            <a:spLocks noGrp="1"/>
          </p:cNvSpPr>
          <p:nvPr>
            <p:ph type="body" sz="quarter" idx="10" hasCustomPrompt="1"/>
          </p:nvPr>
        </p:nvSpPr>
        <p:spPr>
          <a:xfrm>
            <a:off x="923511" y="5699048"/>
            <a:ext cx="3121953" cy="275623"/>
          </a:xfrm>
        </p:spPr>
        <p:txBody>
          <a:bodyPr anchor="ctr">
            <a:noAutofit/>
          </a:bodyPr>
          <a:lstStyle>
            <a:lvl1pPr marL="0" indent="0" algn="l">
              <a:buNone/>
              <a:defRPr sz="1100">
                <a:solidFill>
                  <a:schemeClr val="accent5"/>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Click to add Presenter’s name</a:t>
            </a:r>
            <a:endParaRPr lang="en-AU" dirty="0"/>
          </a:p>
        </p:txBody>
      </p:sp>
      <p:sp>
        <p:nvSpPr>
          <p:cNvPr id="37" name="Text Placeholder 35">
            <a:extLst>
              <a:ext uri="{FF2B5EF4-FFF2-40B4-BE49-F238E27FC236}">
                <a16:creationId xmlns:a16="http://schemas.microsoft.com/office/drawing/2014/main" id="{80A86E09-D64A-B7C6-50F1-4ACB3374993A}"/>
              </a:ext>
            </a:extLst>
          </p:cNvPr>
          <p:cNvSpPr>
            <a:spLocks noGrp="1"/>
          </p:cNvSpPr>
          <p:nvPr>
            <p:ph type="body" sz="quarter" idx="11" hasCustomPrompt="1"/>
          </p:nvPr>
        </p:nvSpPr>
        <p:spPr>
          <a:xfrm>
            <a:off x="923511" y="5992011"/>
            <a:ext cx="3121953" cy="275623"/>
          </a:xfrm>
        </p:spPr>
        <p:txBody>
          <a:bodyPr anchor="ctr">
            <a:noAutofit/>
          </a:bodyPr>
          <a:lstStyle>
            <a:lvl1pPr marL="0" indent="0" algn="l">
              <a:buNone/>
              <a:defRPr sz="1100">
                <a:solidFill>
                  <a:schemeClr val="accent5"/>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Click to add Date</a:t>
            </a:r>
            <a:endParaRPr lang="en-AU" dirty="0"/>
          </a:p>
        </p:txBody>
      </p:sp>
      <p:sp>
        <p:nvSpPr>
          <p:cNvPr id="40" name="Rectangle 39">
            <a:extLst>
              <a:ext uri="{FF2B5EF4-FFF2-40B4-BE49-F238E27FC236}">
                <a16:creationId xmlns:a16="http://schemas.microsoft.com/office/drawing/2014/main" id="{90ADB081-0EE6-290B-517D-53BF0116CF21}"/>
              </a:ext>
            </a:extLst>
          </p:cNvPr>
          <p:cNvSpPr/>
          <p:nvPr userDrawn="1"/>
        </p:nvSpPr>
        <p:spPr>
          <a:xfrm>
            <a:off x="695039" y="2237173"/>
            <a:ext cx="118980" cy="195308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44752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03A35-74DB-179C-9943-7E28339A348F}"/>
              </a:ext>
            </a:extLst>
          </p:cNvPr>
          <p:cNvSpPr>
            <a:spLocks noGrp="1"/>
          </p:cNvSpPr>
          <p:nvPr>
            <p:ph type="title" hasCustomPrompt="1"/>
          </p:nvPr>
        </p:nvSpPr>
        <p:spPr/>
        <p:txBody>
          <a:bodyPr/>
          <a:lstStyle>
            <a:lvl1pPr>
              <a:defRPr/>
            </a:lvl1pPr>
          </a:lstStyle>
          <a:p>
            <a:r>
              <a:rPr lang="en-US" dirty="0"/>
              <a:t>Click to add slide title – up to two lines of text - Montserrat 32pts all caps</a:t>
            </a:r>
            <a:endParaRPr lang="en-AU" dirty="0"/>
          </a:p>
        </p:txBody>
      </p:sp>
      <p:sp>
        <p:nvSpPr>
          <p:cNvPr id="3" name="Content Placeholder 2">
            <a:extLst>
              <a:ext uri="{FF2B5EF4-FFF2-40B4-BE49-F238E27FC236}">
                <a16:creationId xmlns:a16="http://schemas.microsoft.com/office/drawing/2014/main" id="{CBB59859-AEDD-F440-37CA-39F672AEE28D}"/>
              </a:ext>
            </a:extLst>
          </p:cNvPr>
          <p:cNvSpPr>
            <a:spLocks noGrp="1"/>
          </p:cNvSpPr>
          <p:nvPr>
            <p:ph idx="1" hasCustomPrompt="1"/>
          </p:nvPr>
        </p:nvSpPr>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a:extLst>
              <a:ext uri="{FF2B5EF4-FFF2-40B4-BE49-F238E27FC236}">
                <a16:creationId xmlns:a16="http://schemas.microsoft.com/office/drawing/2014/main" id="{BBE31712-44DA-5D93-9AF5-5CCC94EFDC1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C451723-A086-9095-8EE6-6802B8A35223}"/>
              </a:ext>
            </a:extLst>
          </p:cNvPr>
          <p:cNvSpPr>
            <a:spLocks noGrp="1"/>
          </p:cNvSpPr>
          <p:nvPr>
            <p:ph type="sldNum" sz="quarter" idx="12"/>
          </p:nvPr>
        </p:nvSpPr>
        <p:spPr/>
        <p:txBody>
          <a:bodyPr/>
          <a:lstStyle/>
          <a:p>
            <a:fld id="{E90F29A2-F5BF-4AF6-B93A-7D34F714B774}" type="slidenum">
              <a:rPr lang="en-AU" smtClean="0"/>
              <a:t>‹#›</a:t>
            </a:fld>
            <a:endParaRPr lang="en-AU"/>
          </a:p>
        </p:txBody>
      </p:sp>
    </p:spTree>
    <p:extLst>
      <p:ext uri="{BB962C8B-B14F-4D97-AF65-F5344CB8AC3E}">
        <p14:creationId xmlns:p14="http://schemas.microsoft.com/office/powerpoint/2010/main" val="3703253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03A35-74DB-179C-9943-7E28339A348F}"/>
              </a:ext>
            </a:extLst>
          </p:cNvPr>
          <p:cNvSpPr>
            <a:spLocks noGrp="1"/>
          </p:cNvSpPr>
          <p:nvPr>
            <p:ph type="title" hasCustomPrompt="1"/>
          </p:nvPr>
        </p:nvSpPr>
        <p:spPr>
          <a:xfrm>
            <a:off x="467558" y="452761"/>
            <a:ext cx="11256885" cy="1109709"/>
          </a:xfrm>
        </p:spPr>
        <p:txBody>
          <a:bodyPr/>
          <a:lstStyle>
            <a:lvl1pPr>
              <a:defRPr/>
            </a:lvl1pPr>
          </a:lstStyle>
          <a:p>
            <a:r>
              <a:rPr lang="en-US" dirty="0"/>
              <a:t>Click to add slide title – up to two lines of text - Montserrat 32pts all caps</a:t>
            </a:r>
            <a:endParaRPr lang="en-AU" dirty="0"/>
          </a:p>
        </p:txBody>
      </p:sp>
      <p:sp>
        <p:nvSpPr>
          <p:cNvPr id="3" name="Content Placeholder 2">
            <a:extLst>
              <a:ext uri="{FF2B5EF4-FFF2-40B4-BE49-F238E27FC236}">
                <a16:creationId xmlns:a16="http://schemas.microsoft.com/office/drawing/2014/main" id="{CBB59859-AEDD-F440-37CA-39F672AEE28D}"/>
              </a:ext>
            </a:extLst>
          </p:cNvPr>
          <p:cNvSpPr>
            <a:spLocks noGrp="1"/>
          </p:cNvSpPr>
          <p:nvPr>
            <p:ph idx="1" hasCustomPrompt="1"/>
          </p:nvPr>
        </p:nvSpPr>
        <p:spPr>
          <a:xfrm>
            <a:off x="467559" y="1838095"/>
            <a:ext cx="5498236" cy="4047802"/>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a:extLst>
              <a:ext uri="{FF2B5EF4-FFF2-40B4-BE49-F238E27FC236}">
                <a16:creationId xmlns:a16="http://schemas.microsoft.com/office/drawing/2014/main" id="{BBE31712-44DA-5D93-9AF5-5CCC94EFDC1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C451723-A086-9095-8EE6-6802B8A35223}"/>
              </a:ext>
            </a:extLst>
          </p:cNvPr>
          <p:cNvSpPr>
            <a:spLocks noGrp="1"/>
          </p:cNvSpPr>
          <p:nvPr>
            <p:ph type="sldNum" sz="quarter" idx="12"/>
          </p:nvPr>
        </p:nvSpPr>
        <p:spPr/>
        <p:txBody>
          <a:bodyPr/>
          <a:lstStyle/>
          <a:p>
            <a:fld id="{E90F29A2-F5BF-4AF6-B93A-7D34F714B774}" type="slidenum">
              <a:rPr lang="en-AU" smtClean="0"/>
              <a:t>‹#›</a:t>
            </a:fld>
            <a:endParaRPr lang="en-AU"/>
          </a:p>
        </p:txBody>
      </p:sp>
      <p:sp>
        <p:nvSpPr>
          <p:cNvPr id="4" name="Content Placeholder 2">
            <a:extLst>
              <a:ext uri="{FF2B5EF4-FFF2-40B4-BE49-F238E27FC236}">
                <a16:creationId xmlns:a16="http://schemas.microsoft.com/office/drawing/2014/main" id="{259E5A69-69BA-6E6D-3855-41C7FB26DBF4}"/>
              </a:ext>
            </a:extLst>
          </p:cNvPr>
          <p:cNvSpPr>
            <a:spLocks noGrp="1"/>
          </p:cNvSpPr>
          <p:nvPr>
            <p:ph idx="13" hasCustomPrompt="1"/>
          </p:nvPr>
        </p:nvSpPr>
        <p:spPr>
          <a:xfrm>
            <a:off x="6226207" y="1838095"/>
            <a:ext cx="5498236" cy="4047802"/>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776884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03A35-74DB-179C-9943-7E28339A348F}"/>
              </a:ext>
            </a:extLst>
          </p:cNvPr>
          <p:cNvSpPr>
            <a:spLocks noGrp="1"/>
          </p:cNvSpPr>
          <p:nvPr>
            <p:ph type="title" hasCustomPrompt="1"/>
          </p:nvPr>
        </p:nvSpPr>
        <p:spPr>
          <a:xfrm>
            <a:off x="467558" y="452761"/>
            <a:ext cx="11256885" cy="1109709"/>
          </a:xfrm>
        </p:spPr>
        <p:txBody>
          <a:bodyPr/>
          <a:lstStyle>
            <a:lvl1pPr>
              <a:defRPr/>
            </a:lvl1pPr>
          </a:lstStyle>
          <a:p>
            <a:r>
              <a:rPr lang="en-US" dirty="0"/>
              <a:t>Click to add slide title – up to two lines of text - Montserrat 32pts all caps</a:t>
            </a:r>
            <a:endParaRPr lang="en-AU" dirty="0"/>
          </a:p>
        </p:txBody>
      </p:sp>
      <p:sp>
        <p:nvSpPr>
          <p:cNvPr id="3" name="Content Placeholder 2">
            <a:extLst>
              <a:ext uri="{FF2B5EF4-FFF2-40B4-BE49-F238E27FC236}">
                <a16:creationId xmlns:a16="http://schemas.microsoft.com/office/drawing/2014/main" id="{CBB59859-AEDD-F440-37CA-39F672AEE28D}"/>
              </a:ext>
            </a:extLst>
          </p:cNvPr>
          <p:cNvSpPr>
            <a:spLocks noGrp="1"/>
          </p:cNvSpPr>
          <p:nvPr>
            <p:ph idx="1" hasCustomPrompt="1"/>
          </p:nvPr>
        </p:nvSpPr>
        <p:spPr>
          <a:xfrm>
            <a:off x="467559" y="1838095"/>
            <a:ext cx="3642802" cy="4047802"/>
          </a:xfrm>
        </p:spPr>
        <p:txBody>
          <a:bodyPr/>
          <a:lstStyle>
            <a:lvl1pPr>
              <a:defRPr sz="1400"/>
            </a:lvl1pPr>
            <a:lvl2pPr>
              <a:defRPr sz="1200"/>
            </a:lvl2pPr>
            <a:lvl3pPr>
              <a:defRPr sz="1200"/>
            </a:lvl3pPr>
            <a:lvl4pPr>
              <a:defRPr sz="14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a:extLst>
              <a:ext uri="{FF2B5EF4-FFF2-40B4-BE49-F238E27FC236}">
                <a16:creationId xmlns:a16="http://schemas.microsoft.com/office/drawing/2014/main" id="{BBE31712-44DA-5D93-9AF5-5CCC94EFDC1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C451723-A086-9095-8EE6-6802B8A35223}"/>
              </a:ext>
            </a:extLst>
          </p:cNvPr>
          <p:cNvSpPr>
            <a:spLocks noGrp="1"/>
          </p:cNvSpPr>
          <p:nvPr>
            <p:ph type="sldNum" sz="quarter" idx="12"/>
          </p:nvPr>
        </p:nvSpPr>
        <p:spPr/>
        <p:txBody>
          <a:bodyPr/>
          <a:lstStyle/>
          <a:p>
            <a:fld id="{E90F29A2-F5BF-4AF6-B93A-7D34F714B774}" type="slidenum">
              <a:rPr lang="en-AU" smtClean="0"/>
              <a:t>‹#›</a:t>
            </a:fld>
            <a:endParaRPr lang="en-AU"/>
          </a:p>
        </p:txBody>
      </p:sp>
      <p:sp>
        <p:nvSpPr>
          <p:cNvPr id="4" name="Content Placeholder 2">
            <a:extLst>
              <a:ext uri="{FF2B5EF4-FFF2-40B4-BE49-F238E27FC236}">
                <a16:creationId xmlns:a16="http://schemas.microsoft.com/office/drawing/2014/main" id="{259E5A69-69BA-6E6D-3855-41C7FB26DBF4}"/>
              </a:ext>
            </a:extLst>
          </p:cNvPr>
          <p:cNvSpPr>
            <a:spLocks noGrp="1"/>
          </p:cNvSpPr>
          <p:nvPr>
            <p:ph idx="13" hasCustomPrompt="1"/>
          </p:nvPr>
        </p:nvSpPr>
        <p:spPr>
          <a:xfrm>
            <a:off x="4274600" y="1838095"/>
            <a:ext cx="3642802" cy="4047802"/>
          </a:xfrm>
        </p:spPr>
        <p:txBody>
          <a:bodyPr/>
          <a:lstStyle>
            <a:lvl1pPr>
              <a:defRPr sz="1400"/>
            </a:lvl1pPr>
            <a:lvl2pPr>
              <a:defRPr sz="1200"/>
            </a:lvl2pPr>
            <a:lvl3pPr>
              <a:defRPr sz="1200"/>
            </a:lvl3pPr>
            <a:lvl4pPr>
              <a:defRPr sz="14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Content Placeholder 2">
            <a:extLst>
              <a:ext uri="{FF2B5EF4-FFF2-40B4-BE49-F238E27FC236}">
                <a16:creationId xmlns:a16="http://schemas.microsoft.com/office/drawing/2014/main" id="{70321D98-0A0C-E502-8738-9670F690F5A8}"/>
              </a:ext>
            </a:extLst>
          </p:cNvPr>
          <p:cNvSpPr>
            <a:spLocks noGrp="1"/>
          </p:cNvSpPr>
          <p:nvPr>
            <p:ph idx="14" hasCustomPrompt="1"/>
          </p:nvPr>
        </p:nvSpPr>
        <p:spPr>
          <a:xfrm>
            <a:off x="8081641" y="1838095"/>
            <a:ext cx="3642802" cy="4047802"/>
          </a:xfrm>
        </p:spPr>
        <p:txBody>
          <a:bodyPr/>
          <a:lstStyle>
            <a:lvl1pPr>
              <a:defRPr sz="1400"/>
            </a:lvl1pPr>
            <a:lvl2pPr>
              <a:defRPr sz="1200"/>
            </a:lvl2pPr>
            <a:lvl3pPr>
              <a:defRPr sz="1200"/>
            </a:lvl3pPr>
            <a:lvl4pPr>
              <a:defRPr sz="14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997261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EB100515-103D-9C86-369E-CDDA72FED0B6}"/>
              </a:ext>
            </a:extLst>
          </p:cNvPr>
          <p:cNvSpPr>
            <a:spLocks noGrp="1"/>
          </p:cNvSpPr>
          <p:nvPr>
            <p:ph type="body" sz="quarter" idx="21" hasCustomPrompt="1"/>
          </p:nvPr>
        </p:nvSpPr>
        <p:spPr>
          <a:xfrm>
            <a:off x="467558" y="2592280"/>
            <a:ext cx="2692400" cy="3294863"/>
          </a:xfrm>
        </p:spPr>
        <p:txBody>
          <a:bodyPr/>
          <a:lstStyle>
            <a:lvl1pPr>
              <a:defRPr sz="1400"/>
            </a:lvl1pPr>
            <a:lvl2pPr>
              <a:defRPr sz="1200"/>
            </a:lvl2pPr>
            <a:lvl3pPr>
              <a:defRPr sz="1200"/>
            </a:lvl3pPr>
            <a:lvl4pPr>
              <a:defRPr sz="14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a:extLst>
              <a:ext uri="{FF2B5EF4-FFF2-40B4-BE49-F238E27FC236}">
                <a16:creationId xmlns:a16="http://schemas.microsoft.com/office/drawing/2014/main" id="{C7303A35-74DB-179C-9943-7E28339A348F}"/>
              </a:ext>
            </a:extLst>
          </p:cNvPr>
          <p:cNvSpPr>
            <a:spLocks noGrp="1"/>
          </p:cNvSpPr>
          <p:nvPr>
            <p:ph type="title" hasCustomPrompt="1"/>
          </p:nvPr>
        </p:nvSpPr>
        <p:spPr>
          <a:xfrm>
            <a:off x="467558" y="452761"/>
            <a:ext cx="11256885" cy="1109709"/>
          </a:xfrm>
        </p:spPr>
        <p:txBody>
          <a:bodyPr/>
          <a:lstStyle>
            <a:lvl1pPr>
              <a:defRPr/>
            </a:lvl1pPr>
          </a:lstStyle>
          <a:p>
            <a:r>
              <a:rPr lang="en-US" dirty="0"/>
              <a:t>Click to add slide title – up to two lines of text - Montserrat 32pts all caps</a:t>
            </a:r>
            <a:endParaRPr lang="en-AU" dirty="0"/>
          </a:p>
        </p:txBody>
      </p:sp>
      <p:sp>
        <p:nvSpPr>
          <p:cNvPr id="5" name="Footer Placeholder 4">
            <a:extLst>
              <a:ext uri="{FF2B5EF4-FFF2-40B4-BE49-F238E27FC236}">
                <a16:creationId xmlns:a16="http://schemas.microsoft.com/office/drawing/2014/main" id="{BBE31712-44DA-5D93-9AF5-5CCC94EFDC1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C451723-A086-9095-8EE6-6802B8A35223}"/>
              </a:ext>
            </a:extLst>
          </p:cNvPr>
          <p:cNvSpPr>
            <a:spLocks noGrp="1"/>
          </p:cNvSpPr>
          <p:nvPr>
            <p:ph type="sldNum" sz="quarter" idx="12"/>
          </p:nvPr>
        </p:nvSpPr>
        <p:spPr/>
        <p:txBody>
          <a:bodyPr/>
          <a:lstStyle/>
          <a:p>
            <a:fld id="{E90F29A2-F5BF-4AF6-B93A-7D34F714B774}" type="slidenum">
              <a:rPr lang="en-AU" smtClean="0"/>
              <a:t>‹#›</a:t>
            </a:fld>
            <a:endParaRPr lang="en-AU"/>
          </a:p>
        </p:txBody>
      </p:sp>
      <p:sp>
        <p:nvSpPr>
          <p:cNvPr id="17" name="Text Placeholder 15">
            <a:extLst>
              <a:ext uri="{FF2B5EF4-FFF2-40B4-BE49-F238E27FC236}">
                <a16:creationId xmlns:a16="http://schemas.microsoft.com/office/drawing/2014/main" id="{9A83E660-30DC-4231-85C0-086CB60D26AF}"/>
              </a:ext>
            </a:extLst>
          </p:cNvPr>
          <p:cNvSpPr>
            <a:spLocks noGrp="1"/>
          </p:cNvSpPr>
          <p:nvPr>
            <p:ph type="body" sz="quarter" idx="22" hasCustomPrompt="1"/>
          </p:nvPr>
        </p:nvSpPr>
        <p:spPr>
          <a:xfrm>
            <a:off x="3322714" y="2592280"/>
            <a:ext cx="2692400" cy="3294863"/>
          </a:xfrm>
        </p:spPr>
        <p:txBody>
          <a:bodyPr/>
          <a:lstStyle>
            <a:lvl1pPr>
              <a:defRPr sz="1400"/>
            </a:lvl1pPr>
            <a:lvl2pPr>
              <a:defRPr sz="1200"/>
            </a:lvl2pPr>
            <a:lvl3pPr>
              <a:defRPr sz="1200"/>
            </a:lvl3pPr>
            <a:lvl4pPr>
              <a:defRPr sz="14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8" name="Text Placeholder 15">
            <a:extLst>
              <a:ext uri="{FF2B5EF4-FFF2-40B4-BE49-F238E27FC236}">
                <a16:creationId xmlns:a16="http://schemas.microsoft.com/office/drawing/2014/main" id="{17AC5C68-E65B-93A3-9296-F41B8952E139}"/>
              </a:ext>
            </a:extLst>
          </p:cNvPr>
          <p:cNvSpPr>
            <a:spLocks noGrp="1"/>
          </p:cNvSpPr>
          <p:nvPr>
            <p:ph type="body" sz="quarter" idx="23" hasCustomPrompt="1"/>
          </p:nvPr>
        </p:nvSpPr>
        <p:spPr>
          <a:xfrm>
            <a:off x="6177379" y="2592280"/>
            <a:ext cx="2692400" cy="3294863"/>
          </a:xfrm>
        </p:spPr>
        <p:txBody>
          <a:bodyPr/>
          <a:lstStyle>
            <a:lvl1pPr>
              <a:defRPr sz="1400"/>
            </a:lvl1pPr>
            <a:lvl2pPr>
              <a:defRPr sz="1200"/>
            </a:lvl2pPr>
            <a:lvl3pPr>
              <a:defRPr sz="1200"/>
            </a:lvl3pPr>
            <a:lvl4pPr>
              <a:defRPr sz="14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9" name="Text Placeholder 15">
            <a:extLst>
              <a:ext uri="{FF2B5EF4-FFF2-40B4-BE49-F238E27FC236}">
                <a16:creationId xmlns:a16="http://schemas.microsoft.com/office/drawing/2014/main" id="{AB0F7573-D5C5-742A-079B-699C63EA06D9}"/>
              </a:ext>
            </a:extLst>
          </p:cNvPr>
          <p:cNvSpPr>
            <a:spLocks noGrp="1"/>
          </p:cNvSpPr>
          <p:nvPr>
            <p:ph type="body" sz="quarter" idx="24" hasCustomPrompt="1"/>
          </p:nvPr>
        </p:nvSpPr>
        <p:spPr>
          <a:xfrm>
            <a:off x="9032043" y="2592280"/>
            <a:ext cx="2692400" cy="3294863"/>
          </a:xfrm>
        </p:spPr>
        <p:txBody>
          <a:bodyPr/>
          <a:lstStyle>
            <a:lvl1pPr>
              <a:defRPr sz="1400"/>
            </a:lvl1pPr>
            <a:lvl2pPr>
              <a:defRPr sz="1200"/>
            </a:lvl2pPr>
            <a:lvl3pPr>
              <a:defRPr sz="1200"/>
            </a:lvl3pPr>
            <a:lvl4pPr>
              <a:defRPr sz="14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Text Placeholder 15">
            <a:extLst>
              <a:ext uri="{FF2B5EF4-FFF2-40B4-BE49-F238E27FC236}">
                <a16:creationId xmlns:a16="http://schemas.microsoft.com/office/drawing/2014/main" id="{783BC4D7-F123-2C59-62FA-CD480FC50A02}"/>
              </a:ext>
            </a:extLst>
          </p:cNvPr>
          <p:cNvSpPr>
            <a:spLocks noGrp="1"/>
          </p:cNvSpPr>
          <p:nvPr>
            <p:ph type="body" sz="quarter" idx="25" hasCustomPrompt="1"/>
          </p:nvPr>
        </p:nvSpPr>
        <p:spPr>
          <a:xfrm>
            <a:off x="3322714" y="1838096"/>
            <a:ext cx="2692400" cy="674286"/>
          </a:xfrm>
        </p:spPr>
        <p:txBody>
          <a:bodyPr/>
          <a:lstStyle>
            <a:lvl1pPr marL="0" indent="0">
              <a:buNone/>
              <a:defRPr sz="1400" b="1"/>
            </a:lvl1pPr>
            <a:lvl2pPr>
              <a:defRPr sz="1200"/>
            </a:lvl2pPr>
            <a:lvl3pPr>
              <a:defRPr sz="1200"/>
            </a:lvl3pPr>
            <a:lvl4pPr>
              <a:defRPr sz="1400"/>
            </a:lvl4pPr>
            <a:lvl5pPr>
              <a:defRPr sz="1200"/>
            </a:lvl5pPr>
          </a:lstStyle>
          <a:p>
            <a:pPr lvl="0"/>
            <a:r>
              <a:rPr lang="en-US" dirty="0"/>
              <a:t>Click to add heading</a:t>
            </a:r>
            <a:endParaRPr lang="en-AU" dirty="0"/>
          </a:p>
        </p:txBody>
      </p:sp>
      <p:sp>
        <p:nvSpPr>
          <p:cNvPr id="21" name="Text Placeholder 15">
            <a:extLst>
              <a:ext uri="{FF2B5EF4-FFF2-40B4-BE49-F238E27FC236}">
                <a16:creationId xmlns:a16="http://schemas.microsoft.com/office/drawing/2014/main" id="{F488FC10-59F5-834E-AE5F-6A540E6E5CBA}"/>
              </a:ext>
            </a:extLst>
          </p:cNvPr>
          <p:cNvSpPr>
            <a:spLocks noGrp="1"/>
          </p:cNvSpPr>
          <p:nvPr>
            <p:ph type="body" sz="quarter" idx="26" hasCustomPrompt="1"/>
          </p:nvPr>
        </p:nvSpPr>
        <p:spPr>
          <a:xfrm>
            <a:off x="467558" y="1838096"/>
            <a:ext cx="2692400" cy="674286"/>
          </a:xfrm>
        </p:spPr>
        <p:txBody>
          <a:bodyPr/>
          <a:lstStyle>
            <a:lvl1pPr marL="0" indent="0">
              <a:buNone/>
              <a:defRPr sz="1400" b="1"/>
            </a:lvl1pPr>
            <a:lvl2pPr>
              <a:defRPr sz="1200"/>
            </a:lvl2pPr>
            <a:lvl3pPr>
              <a:defRPr sz="1200"/>
            </a:lvl3pPr>
            <a:lvl4pPr>
              <a:defRPr sz="1400"/>
            </a:lvl4pPr>
            <a:lvl5pPr>
              <a:defRPr sz="1200"/>
            </a:lvl5pPr>
          </a:lstStyle>
          <a:p>
            <a:pPr lvl="0"/>
            <a:r>
              <a:rPr lang="en-US" dirty="0"/>
              <a:t>Click to add heading</a:t>
            </a:r>
            <a:endParaRPr lang="en-AU" dirty="0"/>
          </a:p>
        </p:txBody>
      </p:sp>
      <p:sp>
        <p:nvSpPr>
          <p:cNvPr id="22" name="Text Placeholder 15">
            <a:extLst>
              <a:ext uri="{FF2B5EF4-FFF2-40B4-BE49-F238E27FC236}">
                <a16:creationId xmlns:a16="http://schemas.microsoft.com/office/drawing/2014/main" id="{947862A9-D649-2871-8BAF-5AA6EA9E49BA}"/>
              </a:ext>
            </a:extLst>
          </p:cNvPr>
          <p:cNvSpPr>
            <a:spLocks noGrp="1"/>
          </p:cNvSpPr>
          <p:nvPr>
            <p:ph type="body" sz="quarter" idx="27" hasCustomPrompt="1"/>
          </p:nvPr>
        </p:nvSpPr>
        <p:spPr>
          <a:xfrm>
            <a:off x="6177379" y="1838096"/>
            <a:ext cx="2692400" cy="674286"/>
          </a:xfrm>
        </p:spPr>
        <p:txBody>
          <a:bodyPr/>
          <a:lstStyle>
            <a:lvl1pPr marL="0" indent="0">
              <a:buNone/>
              <a:defRPr sz="1400" b="1"/>
            </a:lvl1pPr>
            <a:lvl2pPr>
              <a:defRPr sz="1200"/>
            </a:lvl2pPr>
            <a:lvl3pPr>
              <a:defRPr sz="1200"/>
            </a:lvl3pPr>
            <a:lvl4pPr>
              <a:defRPr sz="1400"/>
            </a:lvl4pPr>
            <a:lvl5pPr>
              <a:defRPr sz="1200"/>
            </a:lvl5pPr>
          </a:lstStyle>
          <a:p>
            <a:pPr lvl="0"/>
            <a:r>
              <a:rPr lang="en-US" dirty="0"/>
              <a:t>Click to add heading</a:t>
            </a:r>
            <a:endParaRPr lang="en-AU" dirty="0"/>
          </a:p>
        </p:txBody>
      </p:sp>
      <p:sp>
        <p:nvSpPr>
          <p:cNvPr id="23" name="Text Placeholder 15">
            <a:extLst>
              <a:ext uri="{FF2B5EF4-FFF2-40B4-BE49-F238E27FC236}">
                <a16:creationId xmlns:a16="http://schemas.microsoft.com/office/drawing/2014/main" id="{00165C45-0C22-44A2-C66F-7F93DD5A927E}"/>
              </a:ext>
            </a:extLst>
          </p:cNvPr>
          <p:cNvSpPr>
            <a:spLocks noGrp="1"/>
          </p:cNvSpPr>
          <p:nvPr>
            <p:ph type="body" sz="quarter" idx="28" hasCustomPrompt="1"/>
          </p:nvPr>
        </p:nvSpPr>
        <p:spPr>
          <a:xfrm>
            <a:off x="9032043" y="1838096"/>
            <a:ext cx="2692400" cy="674286"/>
          </a:xfrm>
        </p:spPr>
        <p:txBody>
          <a:bodyPr/>
          <a:lstStyle>
            <a:lvl1pPr marL="0" indent="0">
              <a:buNone/>
              <a:defRPr sz="1400" b="1"/>
            </a:lvl1pPr>
            <a:lvl2pPr>
              <a:defRPr sz="1200"/>
            </a:lvl2pPr>
            <a:lvl3pPr>
              <a:defRPr sz="1200"/>
            </a:lvl3pPr>
            <a:lvl4pPr>
              <a:defRPr sz="1400"/>
            </a:lvl4pPr>
            <a:lvl5pPr>
              <a:defRPr sz="1200"/>
            </a:lvl5pPr>
          </a:lstStyle>
          <a:p>
            <a:pPr lvl="0"/>
            <a:r>
              <a:rPr lang="en-US" dirty="0"/>
              <a:t>Click to add heading</a:t>
            </a:r>
            <a:endParaRPr lang="en-AU" dirty="0"/>
          </a:p>
        </p:txBody>
      </p:sp>
    </p:spTree>
    <p:extLst>
      <p:ext uri="{BB962C8B-B14F-4D97-AF65-F5344CB8AC3E}">
        <p14:creationId xmlns:p14="http://schemas.microsoft.com/office/powerpoint/2010/main" val="1453787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Content + im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60245CD-AF72-22E7-47FB-33ACB8F0251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8686" y="4012706"/>
            <a:ext cx="11814628" cy="2794494"/>
          </a:xfrm>
          <a:prstGeom prst="rect">
            <a:avLst/>
          </a:prstGeom>
        </p:spPr>
      </p:pic>
      <p:sp>
        <p:nvSpPr>
          <p:cNvPr id="2" name="Title 1">
            <a:extLst>
              <a:ext uri="{FF2B5EF4-FFF2-40B4-BE49-F238E27FC236}">
                <a16:creationId xmlns:a16="http://schemas.microsoft.com/office/drawing/2014/main" id="{C7303A35-74DB-179C-9943-7E28339A348F}"/>
              </a:ext>
            </a:extLst>
          </p:cNvPr>
          <p:cNvSpPr>
            <a:spLocks noGrp="1"/>
          </p:cNvSpPr>
          <p:nvPr>
            <p:ph type="title" hasCustomPrompt="1"/>
          </p:nvPr>
        </p:nvSpPr>
        <p:spPr/>
        <p:txBody>
          <a:bodyPr/>
          <a:lstStyle>
            <a:lvl1pPr>
              <a:defRPr/>
            </a:lvl1pPr>
          </a:lstStyle>
          <a:p>
            <a:r>
              <a:rPr lang="en-US" dirty="0"/>
              <a:t>Click to add slide title – up to two lines of text - Montserrat 32pts all caps</a:t>
            </a:r>
            <a:endParaRPr lang="en-AU" dirty="0"/>
          </a:p>
        </p:txBody>
      </p:sp>
      <p:sp>
        <p:nvSpPr>
          <p:cNvPr id="3" name="Content Placeholder 2">
            <a:extLst>
              <a:ext uri="{FF2B5EF4-FFF2-40B4-BE49-F238E27FC236}">
                <a16:creationId xmlns:a16="http://schemas.microsoft.com/office/drawing/2014/main" id="{CBB59859-AEDD-F440-37CA-39F672AEE28D}"/>
              </a:ext>
            </a:extLst>
          </p:cNvPr>
          <p:cNvSpPr>
            <a:spLocks noGrp="1"/>
          </p:cNvSpPr>
          <p:nvPr>
            <p:ph idx="1" hasCustomPrompt="1"/>
          </p:nvPr>
        </p:nvSpPr>
        <p:spPr>
          <a:xfrm>
            <a:off x="467558" y="1838094"/>
            <a:ext cx="11256885" cy="207695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9" name="Graphic 8">
            <a:extLst>
              <a:ext uri="{FF2B5EF4-FFF2-40B4-BE49-F238E27FC236}">
                <a16:creationId xmlns:a16="http://schemas.microsoft.com/office/drawing/2014/main" id="{21964972-42F4-FA1A-3891-8F1CCC8F1F7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84958" y="6091467"/>
            <a:ext cx="1189607" cy="445840"/>
          </a:xfrm>
          <a:prstGeom prst="rect">
            <a:avLst/>
          </a:prstGeom>
        </p:spPr>
      </p:pic>
      <p:pic>
        <p:nvPicPr>
          <p:cNvPr id="10" name="Graphic 9">
            <a:extLst>
              <a:ext uri="{FF2B5EF4-FFF2-40B4-BE49-F238E27FC236}">
                <a16:creationId xmlns:a16="http://schemas.microsoft.com/office/drawing/2014/main" id="{09BD24AE-3660-2CF3-5F2A-C9BB9277468F}"/>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32484" t="45178" r="33095" b="45372"/>
          <a:stretch/>
        </p:blipFill>
        <p:spPr>
          <a:xfrm>
            <a:off x="390617" y="5951286"/>
            <a:ext cx="1509204" cy="586021"/>
          </a:xfrm>
          <a:prstGeom prst="rect">
            <a:avLst/>
          </a:prstGeom>
        </p:spPr>
      </p:pic>
      <p:sp>
        <p:nvSpPr>
          <p:cNvPr id="5" name="Footer Placeholder 4">
            <a:extLst>
              <a:ext uri="{FF2B5EF4-FFF2-40B4-BE49-F238E27FC236}">
                <a16:creationId xmlns:a16="http://schemas.microsoft.com/office/drawing/2014/main" id="{BBE31712-44DA-5D93-9AF5-5CCC94EFDC13}"/>
              </a:ext>
            </a:extLst>
          </p:cNvPr>
          <p:cNvSpPr>
            <a:spLocks noGrp="1"/>
          </p:cNvSpPr>
          <p:nvPr>
            <p:ph type="ftr" sz="quarter" idx="11"/>
          </p:nvPr>
        </p:nvSpPr>
        <p:spPr>
          <a:noFill/>
        </p:spPr>
        <p:txBody>
          <a:bodyPr/>
          <a:lstStyle>
            <a:lvl1pPr>
              <a:defRPr>
                <a:solidFill>
                  <a:schemeClr val="bg1"/>
                </a:solidFill>
              </a:defRPr>
            </a:lvl1pPr>
          </a:lstStyle>
          <a:p>
            <a:endParaRPr lang="en-AU"/>
          </a:p>
        </p:txBody>
      </p:sp>
      <p:sp>
        <p:nvSpPr>
          <p:cNvPr id="6" name="Slide Number Placeholder 5">
            <a:extLst>
              <a:ext uri="{FF2B5EF4-FFF2-40B4-BE49-F238E27FC236}">
                <a16:creationId xmlns:a16="http://schemas.microsoft.com/office/drawing/2014/main" id="{3C451723-A086-9095-8EE6-6802B8A35223}"/>
              </a:ext>
            </a:extLst>
          </p:cNvPr>
          <p:cNvSpPr>
            <a:spLocks noGrp="1"/>
          </p:cNvSpPr>
          <p:nvPr>
            <p:ph type="sldNum" sz="quarter" idx="12"/>
          </p:nvPr>
        </p:nvSpPr>
        <p:spPr>
          <a:noFill/>
        </p:spPr>
        <p:txBody>
          <a:bodyPr/>
          <a:lstStyle>
            <a:lvl1pPr>
              <a:defRPr>
                <a:solidFill>
                  <a:schemeClr val="bg1"/>
                </a:solidFill>
              </a:defRPr>
            </a:lvl1pPr>
          </a:lstStyle>
          <a:p>
            <a:fld id="{E90F29A2-F5BF-4AF6-B93A-7D34F714B774}" type="slidenum">
              <a:rPr lang="en-AU" smtClean="0"/>
              <a:pPr/>
              <a:t>‹#›</a:t>
            </a:fld>
            <a:endParaRPr lang="en-AU"/>
          </a:p>
        </p:txBody>
      </p:sp>
      <p:sp>
        <p:nvSpPr>
          <p:cNvPr id="11" name="Rectangle 10">
            <a:extLst>
              <a:ext uri="{FF2B5EF4-FFF2-40B4-BE49-F238E27FC236}">
                <a16:creationId xmlns:a16="http://schemas.microsoft.com/office/drawing/2014/main" id="{A2DE5010-0D9B-449A-64FE-AA102F4EE3C7}"/>
              </a:ext>
            </a:extLst>
          </p:cNvPr>
          <p:cNvSpPr/>
          <p:nvPr userDrawn="1"/>
        </p:nvSpPr>
        <p:spPr>
          <a:xfrm>
            <a:off x="188686" y="3995448"/>
            <a:ext cx="11814628" cy="1757150"/>
          </a:xfrm>
          <a:prstGeom prst="rect">
            <a:avLst/>
          </a:prstGeom>
          <a:gradFill flip="none" rotWithShape="1">
            <a:gsLst>
              <a:gs pos="0">
                <a:schemeClr val="bg1">
                  <a:alpha val="0"/>
                </a:schemeClr>
              </a:gs>
              <a:gs pos="100000">
                <a:schemeClr val="bg1"/>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reeform: Shape 6">
            <a:extLst>
              <a:ext uri="{FF2B5EF4-FFF2-40B4-BE49-F238E27FC236}">
                <a16:creationId xmlns:a16="http://schemas.microsoft.com/office/drawing/2014/main" id="{CBF1D233-7DF8-25C3-ED06-56BAF8C9E4EE}"/>
              </a:ext>
            </a:extLst>
          </p:cNvPr>
          <p:cNvSpPr/>
          <p:nvPr userDrawn="1"/>
        </p:nvSpPr>
        <p:spPr>
          <a:xfrm>
            <a:off x="0" y="0"/>
            <a:ext cx="12192000" cy="6858000"/>
          </a:xfrm>
          <a:custGeom>
            <a:avLst/>
            <a:gdLst>
              <a:gd name="connsiteX0" fmla="*/ 466526 w 12192000"/>
              <a:gd name="connsiteY0" fmla="*/ 323385 h 6858000"/>
              <a:gd name="connsiteX1" fmla="*/ 334537 w 12192000"/>
              <a:gd name="connsiteY1" fmla="*/ 455374 h 6858000"/>
              <a:gd name="connsiteX2" fmla="*/ 334537 w 12192000"/>
              <a:gd name="connsiteY2" fmla="*/ 6402626 h 6858000"/>
              <a:gd name="connsiteX3" fmla="*/ 466526 w 12192000"/>
              <a:gd name="connsiteY3" fmla="*/ 6534615 h 6858000"/>
              <a:gd name="connsiteX4" fmla="*/ 11725474 w 12192000"/>
              <a:gd name="connsiteY4" fmla="*/ 6534615 h 6858000"/>
              <a:gd name="connsiteX5" fmla="*/ 11857463 w 12192000"/>
              <a:gd name="connsiteY5" fmla="*/ 6402626 h 6858000"/>
              <a:gd name="connsiteX6" fmla="*/ 11857463 w 12192000"/>
              <a:gd name="connsiteY6" fmla="*/ 455374 h 6858000"/>
              <a:gd name="connsiteX7" fmla="*/ 11725474 w 12192000"/>
              <a:gd name="connsiteY7" fmla="*/ 323385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466526" y="323385"/>
                </a:moveTo>
                <a:cubicBezTo>
                  <a:pt x="393630" y="323385"/>
                  <a:pt x="334537" y="382478"/>
                  <a:pt x="334537" y="455374"/>
                </a:cubicBezTo>
                <a:lnTo>
                  <a:pt x="334537" y="6402626"/>
                </a:lnTo>
                <a:cubicBezTo>
                  <a:pt x="334537" y="6475522"/>
                  <a:pt x="393630" y="6534615"/>
                  <a:pt x="466526" y="6534615"/>
                </a:cubicBezTo>
                <a:lnTo>
                  <a:pt x="11725474" y="6534615"/>
                </a:lnTo>
                <a:cubicBezTo>
                  <a:pt x="11798370" y="6534615"/>
                  <a:pt x="11857463" y="6475522"/>
                  <a:pt x="11857463" y="6402626"/>
                </a:cubicBezTo>
                <a:lnTo>
                  <a:pt x="11857463" y="455374"/>
                </a:lnTo>
                <a:cubicBezTo>
                  <a:pt x="11857463" y="382478"/>
                  <a:pt x="11798370" y="323385"/>
                  <a:pt x="11725474" y="323385"/>
                </a:cubicBezTo>
                <a:close/>
                <a:moveTo>
                  <a:pt x="0" y="0"/>
                </a:moveTo>
                <a:lnTo>
                  <a:pt x="12192000" y="0"/>
                </a:lnTo>
                <a:lnTo>
                  <a:pt x="12192000" y="6858000"/>
                </a:lnTo>
                <a:lnTo>
                  <a:pt x="0" y="6858000"/>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Tree>
    <p:extLst>
      <p:ext uri="{BB962C8B-B14F-4D97-AF65-F5344CB8AC3E}">
        <p14:creationId xmlns:p14="http://schemas.microsoft.com/office/powerpoint/2010/main" val="4233549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Solar">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843A0D6-6FCA-E1EA-A6C1-143F0838042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4912" y="4012706"/>
            <a:ext cx="11593003" cy="2814222"/>
          </a:xfrm>
          <a:prstGeom prst="rect">
            <a:avLst/>
          </a:prstGeom>
        </p:spPr>
      </p:pic>
      <p:sp>
        <p:nvSpPr>
          <p:cNvPr id="13" name="Rectangle 12">
            <a:extLst>
              <a:ext uri="{FF2B5EF4-FFF2-40B4-BE49-F238E27FC236}">
                <a16:creationId xmlns:a16="http://schemas.microsoft.com/office/drawing/2014/main" id="{FF263561-F0EA-6293-0D7A-3DA09E6B1C53}"/>
              </a:ext>
            </a:extLst>
          </p:cNvPr>
          <p:cNvSpPr/>
          <p:nvPr userDrawn="1"/>
        </p:nvSpPr>
        <p:spPr>
          <a:xfrm>
            <a:off x="188686" y="3995447"/>
            <a:ext cx="11814628" cy="2165655"/>
          </a:xfrm>
          <a:prstGeom prst="rect">
            <a:avLst/>
          </a:prstGeom>
          <a:gradFill flip="none" rotWithShape="1">
            <a:gsLst>
              <a:gs pos="0">
                <a:schemeClr val="bg1">
                  <a:alpha val="0"/>
                </a:schemeClr>
              </a:gs>
              <a:gs pos="100000">
                <a:schemeClr val="bg1"/>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A2DE5010-0D9B-449A-64FE-AA102F4EE3C7}"/>
              </a:ext>
            </a:extLst>
          </p:cNvPr>
          <p:cNvSpPr/>
          <p:nvPr userDrawn="1"/>
        </p:nvSpPr>
        <p:spPr>
          <a:xfrm>
            <a:off x="188686" y="3995448"/>
            <a:ext cx="11814628" cy="1757150"/>
          </a:xfrm>
          <a:prstGeom prst="rect">
            <a:avLst/>
          </a:prstGeom>
          <a:gradFill flip="none" rotWithShape="1">
            <a:gsLst>
              <a:gs pos="0">
                <a:schemeClr val="bg1">
                  <a:alpha val="0"/>
                </a:schemeClr>
              </a:gs>
              <a:gs pos="100000">
                <a:schemeClr val="bg1"/>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C7303A35-74DB-179C-9943-7E28339A348F}"/>
              </a:ext>
            </a:extLst>
          </p:cNvPr>
          <p:cNvSpPr>
            <a:spLocks noGrp="1"/>
          </p:cNvSpPr>
          <p:nvPr>
            <p:ph type="title" hasCustomPrompt="1"/>
          </p:nvPr>
        </p:nvSpPr>
        <p:spPr/>
        <p:txBody>
          <a:bodyPr/>
          <a:lstStyle>
            <a:lvl1pPr>
              <a:defRPr/>
            </a:lvl1pPr>
          </a:lstStyle>
          <a:p>
            <a:r>
              <a:rPr lang="en-US" dirty="0"/>
              <a:t>Click to add slide title – up to two lines of text - Montserrat 32pts all caps</a:t>
            </a:r>
            <a:endParaRPr lang="en-AU" dirty="0"/>
          </a:p>
        </p:txBody>
      </p:sp>
      <p:sp>
        <p:nvSpPr>
          <p:cNvPr id="3" name="Content Placeholder 2">
            <a:extLst>
              <a:ext uri="{FF2B5EF4-FFF2-40B4-BE49-F238E27FC236}">
                <a16:creationId xmlns:a16="http://schemas.microsoft.com/office/drawing/2014/main" id="{CBB59859-AEDD-F440-37CA-39F672AEE28D}"/>
              </a:ext>
            </a:extLst>
          </p:cNvPr>
          <p:cNvSpPr>
            <a:spLocks noGrp="1"/>
          </p:cNvSpPr>
          <p:nvPr>
            <p:ph idx="1" hasCustomPrompt="1"/>
          </p:nvPr>
        </p:nvSpPr>
        <p:spPr>
          <a:xfrm>
            <a:off x="467558" y="1838094"/>
            <a:ext cx="11256885" cy="207695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9" name="Graphic 8">
            <a:extLst>
              <a:ext uri="{FF2B5EF4-FFF2-40B4-BE49-F238E27FC236}">
                <a16:creationId xmlns:a16="http://schemas.microsoft.com/office/drawing/2014/main" id="{21964972-42F4-FA1A-3891-8F1CCC8F1F7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84958" y="6091467"/>
            <a:ext cx="1189607" cy="445840"/>
          </a:xfrm>
          <a:prstGeom prst="rect">
            <a:avLst/>
          </a:prstGeom>
        </p:spPr>
      </p:pic>
      <p:pic>
        <p:nvPicPr>
          <p:cNvPr id="10" name="Graphic 9">
            <a:extLst>
              <a:ext uri="{FF2B5EF4-FFF2-40B4-BE49-F238E27FC236}">
                <a16:creationId xmlns:a16="http://schemas.microsoft.com/office/drawing/2014/main" id="{09BD24AE-3660-2CF3-5F2A-C9BB9277468F}"/>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32484" t="45178" r="33095" b="45372"/>
          <a:stretch/>
        </p:blipFill>
        <p:spPr>
          <a:xfrm>
            <a:off x="390617" y="5951286"/>
            <a:ext cx="1509204" cy="586021"/>
          </a:xfrm>
          <a:prstGeom prst="rect">
            <a:avLst/>
          </a:prstGeom>
        </p:spPr>
      </p:pic>
      <p:sp>
        <p:nvSpPr>
          <p:cNvPr id="5" name="Footer Placeholder 4">
            <a:extLst>
              <a:ext uri="{FF2B5EF4-FFF2-40B4-BE49-F238E27FC236}">
                <a16:creationId xmlns:a16="http://schemas.microsoft.com/office/drawing/2014/main" id="{BBE31712-44DA-5D93-9AF5-5CCC94EFDC13}"/>
              </a:ext>
            </a:extLst>
          </p:cNvPr>
          <p:cNvSpPr>
            <a:spLocks noGrp="1"/>
          </p:cNvSpPr>
          <p:nvPr>
            <p:ph type="ftr" sz="quarter" idx="11"/>
          </p:nvPr>
        </p:nvSpPr>
        <p:spPr>
          <a:noFill/>
        </p:spPr>
        <p:txBody>
          <a:bodyPr/>
          <a:lstStyle>
            <a:lvl1pPr>
              <a:defRPr>
                <a:solidFill>
                  <a:schemeClr val="bg1"/>
                </a:solidFill>
              </a:defRPr>
            </a:lvl1pPr>
          </a:lstStyle>
          <a:p>
            <a:endParaRPr lang="en-AU"/>
          </a:p>
        </p:txBody>
      </p:sp>
      <p:sp>
        <p:nvSpPr>
          <p:cNvPr id="6" name="Slide Number Placeholder 5">
            <a:extLst>
              <a:ext uri="{FF2B5EF4-FFF2-40B4-BE49-F238E27FC236}">
                <a16:creationId xmlns:a16="http://schemas.microsoft.com/office/drawing/2014/main" id="{3C451723-A086-9095-8EE6-6802B8A35223}"/>
              </a:ext>
            </a:extLst>
          </p:cNvPr>
          <p:cNvSpPr>
            <a:spLocks noGrp="1"/>
          </p:cNvSpPr>
          <p:nvPr>
            <p:ph type="sldNum" sz="quarter" idx="12"/>
          </p:nvPr>
        </p:nvSpPr>
        <p:spPr>
          <a:noFill/>
        </p:spPr>
        <p:txBody>
          <a:bodyPr/>
          <a:lstStyle>
            <a:lvl1pPr>
              <a:defRPr>
                <a:solidFill>
                  <a:schemeClr val="bg1"/>
                </a:solidFill>
              </a:defRPr>
            </a:lvl1pPr>
          </a:lstStyle>
          <a:p>
            <a:fld id="{E90F29A2-F5BF-4AF6-B93A-7D34F714B774}" type="slidenum">
              <a:rPr lang="en-AU" smtClean="0"/>
              <a:pPr/>
              <a:t>‹#›</a:t>
            </a:fld>
            <a:endParaRPr lang="en-AU"/>
          </a:p>
        </p:txBody>
      </p:sp>
      <p:sp>
        <p:nvSpPr>
          <p:cNvPr id="7" name="Freeform: Shape 6">
            <a:extLst>
              <a:ext uri="{FF2B5EF4-FFF2-40B4-BE49-F238E27FC236}">
                <a16:creationId xmlns:a16="http://schemas.microsoft.com/office/drawing/2014/main" id="{CBF1D233-7DF8-25C3-ED06-56BAF8C9E4EE}"/>
              </a:ext>
            </a:extLst>
          </p:cNvPr>
          <p:cNvSpPr/>
          <p:nvPr userDrawn="1"/>
        </p:nvSpPr>
        <p:spPr>
          <a:xfrm>
            <a:off x="0" y="0"/>
            <a:ext cx="12192000" cy="6858000"/>
          </a:xfrm>
          <a:custGeom>
            <a:avLst/>
            <a:gdLst>
              <a:gd name="connsiteX0" fmla="*/ 466526 w 12192000"/>
              <a:gd name="connsiteY0" fmla="*/ 323385 h 6858000"/>
              <a:gd name="connsiteX1" fmla="*/ 334537 w 12192000"/>
              <a:gd name="connsiteY1" fmla="*/ 455374 h 6858000"/>
              <a:gd name="connsiteX2" fmla="*/ 334537 w 12192000"/>
              <a:gd name="connsiteY2" fmla="*/ 6402626 h 6858000"/>
              <a:gd name="connsiteX3" fmla="*/ 466526 w 12192000"/>
              <a:gd name="connsiteY3" fmla="*/ 6534615 h 6858000"/>
              <a:gd name="connsiteX4" fmla="*/ 11725474 w 12192000"/>
              <a:gd name="connsiteY4" fmla="*/ 6534615 h 6858000"/>
              <a:gd name="connsiteX5" fmla="*/ 11857463 w 12192000"/>
              <a:gd name="connsiteY5" fmla="*/ 6402626 h 6858000"/>
              <a:gd name="connsiteX6" fmla="*/ 11857463 w 12192000"/>
              <a:gd name="connsiteY6" fmla="*/ 455374 h 6858000"/>
              <a:gd name="connsiteX7" fmla="*/ 11725474 w 12192000"/>
              <a:gd name="connsiteY7" fmla="*/ 323385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466526" y="323385"/>
                </a:moveTo>
                <a:cubicBezTo>
                  <a:pt x="393630" y="323385"/>
                  <a:pt x="334537" y="382478"/>
                  <a:pt x="334537" y="455374"/>
                </a:cubicBezTo>
                <a:lnTo>
                  <a:pt x="334537" y="6402626"/>
                </a:lnTo>
                <a:cubicBezTo>
                  <a:pt x="334537" y="6475522"/>
                  <a:pt x="393630" y="6534615"/>
                  <a:pt x="466526" y="6534615"/>
                </a:cubicBezTo>
                <a:lnTo>
                  <a:pt x="11725474" y="6534615"/>
                </a:lnTo>
                <a:cubicBezTo>
                  <a:pt x="11798370" y="6534615"/>
                  <a:pt x="11857463" y="6475522"/>
                  <a:pt x="11857463" y="6402626"/>
                </a:cubicBezTo>
                <a:lnTo>
                  <a:pt x="11857463" y="455374"/>
                </a:lnTo>
                <a:cubicBezTo>
                  <a:pt x="11857463" y="382478"/>
                  <a:pt x="11798370" y="323385"/>
                  <a:pt x="11725474" y="323385"/>
                </a:cubicBezTo>
                <a:close/>
                <a:moveTo>
                  <a:pt x="0" y="0"/>
                </a:moveTo>
                <a:lnTo>
                  <a:pt x="12192000" y="0"/>
                </a:lnTo>
                <a:lnTo>
                  <a:pt x="12192000" y="6858000"/>
                </a:lnTo>
                <a:lnTo>
                  <a:pt x="0" y="6858000"/>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Tree>
    <p:extLst>
      <p:ext uri="{BB962C8B-B14F-4D97-AF65-F5344CB8AC3E}">
        <p14:creationId xmlns:p14="http://schemas.microsoft.com/office/powerpoint/2010/main" val="611432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202CA-E6CF-4CF8-B284-B9C468062844}"/>
              </a:ext>
            </a:extLst>
          </p:cNvPr>
          <p:cNvSpPr>
            <a:spLocks noGrp="1"/>
          </p:cNvSpPr>
          <p:nvPr>
            <p:ph type="title" hasCustomPrompt="1"/>
          </p:nvPr>
        </p:nvSpPr>
        <p:spPr/>
        <p:txBody>
          <a:bodyPr/>
          <a:lstStyle>
            <a:lvl1pPr>
              <a:defRPr/>
            </a:lvl1pPr>
          </a:lstStyle>
          <a:p>
            <a:r>
              <a:rPr lang="en-US" dirty="0"/>
              <a:t>Click to add slide title – up to two lines of text - Montserrat 32pts all caps</a:t>
            </a:r>
            <a:endParaRPr lang="en-AU" dirty="0"/>
          </a:p>
        </p:txBody>
      </p:sp>
      <p:sp>
        <p:nvSpPr>
          <p:cNvPr id="4" name="Footer Placeholder 3">
            <a:extLst>
              <a:ext uri="{FF2B5EF4-FFF2-40B4-BE49-F238E27FC236}">
                <a16:creationId xmlns:a16="http://schemas.microsoft.com/office/drawing/2014/main" id="{580F64A2-24E7-78CB-27AA-1C1689ADD3F9}"/>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042F35F5-6BF6-1726-9740-167CBB8E9CC1}"/>
              </a:ext>
            </a:extLst>
          </p:cNvPr>
          <p:cNvSpPr>
            <a:spLocks noGrp="1"/>
          </p:cNvSpPr>
          <p:nvPr>
            <p:ph type="sldNum" sz="quarter" idx="12"/>
          </p:nvPr>
        </p:nvSpPr>
        <p:spPr/>
        <p:txBody>
          <a:bodyPr/>
          <a:lstStyle/>
          <a:p>
            <a:fld id="{E90F29A2-F5BF-4AF6-B93A-7D34F714B774}" type="slidenum">
              <a:rPr lang="en-AU" smtClean="0"/>
              <a:t>‹#›</a:t>
            </a:fld>
            <a:endParaRPr lang="en-AU"/>
          </a:p>
        </p:txBody>
      </p:sp>
    </p:spTree>
    <p:extLst>
      <p:ext uri="{BB962C8B-B14F-4D97-AF65-F5344CB8AC3E}">
        <p14:creationId xmlns:p14="http://schemas.microsoft.com/office/powerpoint/2010/main" val="2387659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C7517B3-568F-D121-F3F8-782D5E57409E}"/>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361BFC78-603A-4E40-B60E-94FC6C28380F}"/>
              </a:ext>
            </a:extLst>
          </p:cNvPr>
          <p:cNvSpPr>
            <a:spLocks noGrp="1"/>
          </p:cNvSpPr>
          <p:nvPr>
            <p:ph type="sldNum" sz="quarter" idx="12"/>
          </p:nvPr>
        </p:nvSpPr>
        <p:spPr/>
        <p:txBody>
          <a:bodyPr/>
          <a:lstStyle/>
          <a:p>
            <a:fld id="{E90F29A2-F5BF-4AF6-B93A-7D34F714B774}" type="slidenum">
              <a:rPr lang="en-AU" smtClean="0"/>
              <a:t>‹#›</a:t>
            </a:fld>
            <a:endParaRPr lang="en-AU"/>
          </a:p>
        </p:txBody>
      </p:sp>
    </p:spTree>
    <p:extLst>
      <p:ext uri="{BB962C8B-B14F-4D97-AF65-F5344CB8AC3E}">
        <p14:creationId xmlns:p14="http://schemas.microsoft.com/office/powerpoint/2010/main" val="326989081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ack cov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CA0E7E-EE00-F67B-6AD6-AE026E69145A}"/>
              </a:ext>
            </a:extLst>
          </p:cNvPr>
          <p:cNvSpPr/>
          <p:nvPr userDrawn="1"/>
        </p:nvSpPr>
        <p:spPr>
          <a:xfrm rot="10800000">
            <a:off x="-3" y="0"/>
            <a:ext cx="12192002" cy="6858000"/>
          </a:xfrm>
          <a:prstGeom prst="rect">
            <a:avLst/>
          </a:prstGeom>
          <a:gradFill flip="none" rotWithShape="1">
            <a:gsLst>
              <a:gs pos="0">
                <a:schemeClr val="accent6">
                  <a:lumMod val="75000"/>
                </a:schemeClr>
              </a:gs>
              <a:gs pos="24000">
                <a:schemeClr val="accent1">
                  <a:lumMod val="50000"/>
                </a:schemeClr>
              </a:gs>
              <a:gs pos="65000">
                <a:schemeClr val="accent2"/>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AU"/>
          </a:p>
        </p:txBody>
      </p:sp>
      <p:pic>
        <p:nvPicPr>
          <p:cNvPr id="6" name="Picture 5">
            <a:extLst>
              <a:ext uri="{FF2B5EF4-FFF2-40B4-BE49-F238E27FC236}">
                <a16:creationId xmlns:a16="http://schemas.microsoft.com/office/drawing/2014/main" id="{C21A48C9-24E9-2ADF-13ED-0E6C360887D4}"/>
              </a:ext>
            </a:extLst>
          </p:cNvPr>
          <p:cNvPicPr>
            <a:picLocks noChangeAspect="1"/>
          </p:cNvPicPr>
          <p:nvPr userDrawn="1"/>
        </p:nvPicPr>
        <p:blipFill rotWithShape="1">
          <a:blip r:embed="rId2" cstate="screen">
            <a:clrChange>
              <a:clrFrom>
                <a:srgbClr val="FFFFFF"/>
              </a:clrFrom>
              <a:clrTo>
                <a:srgbClr val="FFFFFF">
                  <a:alpha val="0"/>
                </a:srgbClr>
              </a:clrTo>
            </a:clrChange>
            <a:alphaModFix amt="20000"/>
            <a:lum bright="70000" contrast="-70000"/>
            <a:extLst>
              <a:ext uri="{28A0092B-C50C-407E-A947-70E740481C1C}">
                <a14:useLocalDpi xmlns:a14="http://schemas.microsoft.com/office/drawing/2010/main"/>
              </a:ext>
            </a:extLst>
          </a:blip>
          <a:srcRect/>
          <a:stretch/>
        </p:blipFill>
        <p:spPr>
          <a:xfrm>
            <a:off x="-15168" y="4281"/>
            <a:ext cx="4879044" cy="6849438"/>
          </a:xfrm>
          <a:prstGeom prst="rect">
            <a:avLst/>
          </a:prstGeom>
        </p:spPr>
      </p:pic>
      <p:grpSp>
        <p:nvGrpSpPr>
          <p:cNvPr id="7" name="Group 6">
            <a:extLst>
              <a:ext uri="{FF2B5EF4-FFF2-40B4-BE49-F238E27FC236}">
                <a16:creationId xmlns:a16="http://schemas.microsoft.com/office/drawing/2014/main" id="{5CB8D188-0D85-E579-7874-87BD0A1643C0}"/>
              </a:ext>
            </a:extLst>
          </p:cNvPr>
          <p:cNvGrpSpPr/>
          <p:nvPr userDrawn="1"/>
        </p:nvGrpSpPr>
        <p:grpSpPr>
          <a:xfrm>
            <a:off x="8724415" y="5658637"/>
            <a:ext cx="3033617" cy="774149"/>
            <a:chOff x="92228" y="1498535"/>
            <a:chExt cx="2784199" cy="710500"/>
          </a:xfrm>
        </p:grpSpPr>
        <p:sp>
          <p:nvSpPr>
            <p:cNvPr id="8" name="Freeform: Shape 7">
              <a:extLst>
                <a:ext uri="{FF2B5EF4-FFF2-40B4-BE49-F238E27FC236}">
                  <a16:creationId xmlns:a16="http://schemas.microsoft.com/office/drawing/2014/main" id="{76CE0F4D-B4C5-7FFF-2AE8-AAD206DD8582}"/>
                </a:ext>
              </a:extLst>
            </p:cNvPr>
            <p:cNvSpPr/>
            <p:nvPr/>
          </p:nvSpPr>
          <p:spPr>
            <a:xfrm flipV="1">
              <a:off x="92228" y="1498535"/>
              <a:ext cx="757842" cy="710276"/>
            </a:xfrm>
            <a:custGeom>
              <a:avLst/>
              <a:gdLst>
                <a:gd name="connsiteX0" fmla="*/ 75 w 757842"/>
                <a:gd name="connsiteY0" fmla="*/ 710195 h 710276"/>
                <a:gd name="connsiteX1" fmla="*/ 299691 w 757842"/>
                <a:gd name="connsiteY1" fmla="*/ 651933 h 710276"/>
                <a:gd name="connsiteX2" fmla="*/ 299691 w 757842"/>
                <a:gd name="connsiteY2" fmla="*/ 651933 h 710276"/>
                <a:gd name="connsiteX3" fmla="*/ 663040 w 757842"/>
                <a:gd name="connsiteY3" fmla="*/ 330653 h 710276"/>
                <a:gd name="connsiteX4" fmla="*/ 663040 w 757842"/>
                <a:gd name="connsiteY4" fmla="*/ 330653 h 710276"/>
                <a:gd name="connsiteX5" fmla="*/ 181932 w 757842"/>
                <a:gd name="connsiteY5" fmla="*/ 200 h 710276"/>
                <a:gd name="connsiteX6" fmla="*/ 181932 w 757842"/>
                <a:gd name="connsiteY6" fmla="*/ 200 h 710276"/>
                <a:gd name="connsiteX7" fmla="*/ 383763 w 757842"/>
                <a:gd name="connsiteY7" fmla="*/ 30501 h 710276"/>
                <a:gd name="connsiteX8" fmla="*/ 383763 w 757842"/>
                <a:gd name="connsiteY8" fmla="*/ 30501 h 710276"/>
                <a:gd name="connsiteX9" fmla="*/ 757472 w 757842"/>
                <a:gd name="connsiteY9" fmla="*/ 350374 h 710276"/>
                <a:gd name="connsiteX10" fmla="*/ 757472 w 757842"/>
                <a:gd name="connsiteY10" fmla="*/ 350374 h 710276"/>
                <a:gd name="connsiteX11" fmla="*/ 432821 w 757842"/>
                <a:gd name="connsiteY11" fmla="*/ 640404 h 710276"/>
                <a:gd name="connsiteX12" fmla="*/ 432821 w 757842"/>
                <a:gd name="connsiteY12" fmla="*/ 640404 h 710276"/>
                <a:gd name="connsiteX13" fmla="*/ 15052 w 757842"/>
                <a:gd name="connsiteY13" fmla="*/ 710417 h 710276"/>
                <a:gd name="connsiteX14" fmla="*/ 15052 w 757842"/>
                <a:gd name="connsiteY14" fmla="*/ 710417 h 710276"/>
                <a:gd name="connsiteX15" fmla="*/ 75 w 757842"/>
                <a:gd name="connsiteY15" fmla="*/ 710195 h 71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42" h="710276">
                  <a:moveTo>
                    <a:pt x="75" y="710195"/>
                  </a:moveTo>
                  <a:cubicBezTo>
                    <a:pt x="75" y="710195"/>
                    <a:pt x="158162" y="695234"/>
                    <a:pt x="299691" y="651933"/>
                  </a:cubicBezTo>
                  <a:lnTo>
                    <a:pt x="299691" y="651933"/>
                  </a:lnTo>
                  <a:cubicBezTo>
                    <a:pt x="545155" y="576686"/>
                    <a:pt x="666678" y="439728"/>
                    <a:pt x="663040" y="330653"/>
                  </a:cubicBezTo>
                  <a:lnTo>
                    <a:pt x="663040" y="330653"/>
                  </a:lnTo>
                  <a:cubicBezTo>
                    <a:pt x="654121" y="65436"/>
                    <a:pt x="181932" y="200"/>
                    <a:pt x="181932" y="200"/>
                  </a:cubicBezTo>
                  <a:lnTo>
                    <a:pt x="181932" y="200"/>
                  </a:lnTo>
                  <a:cubicBezTo>
                    <a:pt x="225518" y="-1192"/>
                    <a:pt x="351184" y="22151"/>
                    <a:pt x="383763" y="30501"/>
                  </a:cubicBezTo>
                  <a:lnTo>
                    <a:pt x="383763" y="30501"/>
                  </a:lnTo>
                  <a:cubicBezTo>
                    <a:pt x="763434" y="127605"/>
                    <a:pt x="760081" y="287273"/>
                    <a:pt x="757472" y="350374"/>
                  </a:cubicBezTo>
                  <a:lnTo>
                    <a:pt x="757472" y="350374"/>
                  </a:lnTo>
                  <a:cubicBezTo>
                    <a:pt x="754815" y="413460"/>
                    <a:pt x="679978" y="562848"/>
                    <a:pt x="432821" y="640404"/>
                  </a:cubicBezTo>
                  <a:lnTo>
                    <a:pt x="432821" y="640404"/>
                  </a:lnTo>
                  <a:cubicBezTo>
                    <a:pt x="226957" y="705008"/>
                    <a:pt x="63841" y="710417"/>
                    <a:pt x="15052" y="710417"/>
                  </a:cubicBezTo>
                  <a:lnTo>
                    <a:pt x="15052" y="710417"/>
                  </a:lnTo>
                  <a:cubicBezTo>
                    <a:pt x="5263" y="710417"/>
                    <a:pt x="75" y="710195"/>
                    <a:pt x="75" y="710195"/>
                  </a:cubicBezTo>
                </a:path>
              </a:pathLst>
            </a:custGeom>
            <a:gradFill>
              <a:gsLst>
                <a:gs pos="0">
                  <a:srgbClr val="FFFFFF"/>
                </a:gs>
                <a:gs pos="50000">
                  <a:srgbClr val="B9C3CB"/>
                </a:gs>
                <a:gs pos="100000">
                  <a:srgbClr val="738798"/>
                </a:gs>
              </a:gsLst>
              <a:lin ang="16200000" scaled="1"/>
            </a:gradFill>
            <a:ln w="5439" cap="flat">
              <a:noFill/>
              <a:prstDash val="solid"/>
              <a:miter/>
            </a:ln>
          </p:spPr>
          <p:txBody>
            <a:bodyPr rtlCol="0" anchor="ctr"/>
            <a:lstStyle/>
            <a:p>
              <a:endParaRPr lang="en-AU"/>
            </a:p>
          </p:txBody>
        </p:sp>
        <p:sp>
          <p:nvSpPr>
            <p:cNvPr id="9" name="Freeform: Shape 8">
              <a:extLst>
                <a:ext uri="{FF2B5EF4-FFF2-40B4-BE49-F238E27FC236}">
                  <a16:creationId xmlns:a16="http://schemas.microsoft.com/office/drawing/2014/main" id="{6E07A4F5-A30D-F8F8-791C-2B9CCC9C7D27}"/>
                </a:ext>
              </a:extLst>
            </p:cNvPr>
            <p:cNvSpPr/>
            <p:nvPr/>
          </p:nvSpPr>
          <p:spPr>
            <a:xfrm flipV="1">
              <a:off x="92322" y="1498788"/>
              <a:ext cx="662949" cy="709963"/>
            </a:xfrm>
            <a:custGeom>
              <a:avLst/>
              <a:gdLst>
                <a:gd name="connsiteX0" fmla="*/ 74 w 662949"/>
                <a:gd name="connsiteY0" fmla="*/ 710104 h 709963"/>
                <a:gd name="connsiteX1" fmla="*/ 421956 w 662949"/>
                <a:gd name="connsiteY1" fmla="*/ 302506 h 709963"/>
                <a:gd name="connsiteX2" fmla="*/ 421956 w 662949"/>
                <a:gd name="connsiteY2" fmla="*/ 302506 h 709963"/>
                <a:gd name="connsiteX3" fmla="*/ 181836 w 662949"/>
                <a:gd name="connsiteY3" fmla="*/ 140 h 709963"/>
                <a:gd name="connsiteX4" fmla="*/ 181836 w 662949"/>
                <a:gd name="connsiteY4" fmla="*/ 140 h 709963"/>
                <a:gd name="connsiteX5" fmla="*/ 662945 w 662949"/>
                <a:gd name="connsiteY5" fmla="*/ 330593 h 709963"/>
                <a:gd name="connsiteX6" fmla="*/ 662945 w 662949"/>
                <a:gd name="connsiteY6" fmla="*/ 330593 h 709963"/>
                <a:gd name="connsiteX7" fmla="*/ 299595 w 662949"/>
                <a:gd name="connsiteY7" fmla="*/ 651873 h 709963"/>
                <a:gd name="connsiteX8" fmla="*/ 299595 w 662949"/>
                <a:gd name="connsiteY8" fmla="*/ 651873 h 709963"/>
                <a:gd name="connsiteX9" fmla="*/ 264 w 662949"/>
                <a:gd name="connsiteY9" fmla="*/ 710104 h 709963"/>
                <a:gd name="connsiteX10" fmla="*/ 264 w 662949"/>
                <a:gd name="connsiteY10" fmla="*/ 710104 h 70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2949" h="709963">
                  <a:moveTo>
                    <a:pt x="74" y="710104"/>
                  </a:moveTo>
                  <a:cubicBezTo>
                    <a:pt x="7428" y="707985"/>
                    <a:pt x="425435" y="585799"/>
                    <a:pt x="421956" y="302506"/>
                  </a:cubicBezTo>
                  <a:lnTo>
                    <a:pt x="421956" y="302506"/>
                  </a:lnTo>
                  <a:cubicBezTo>
                    <a:pt x="420706" y="197985"/>
                    <a:pt x="373530" y="93432"/>
                    <a:pt x="181836" y="140"/>
                  </a:cubicBezTo>
                  <a:lnTo>
                    <a:pt x="181836" y="140"/>
                  </a:lnTo>
                  <a:cubicBezTo>
                    <a:pt x="181836" y="140"/>
                    <a:pt x="654025" y="65377"/>
                    <a:pt x="662945" y="330593"/>
                  </a:cubicBezTo>
                  <a:lnTo>
                    <a:pt x="662945" y="330593"/>
                  </a:lnTo>
                  <a:cubicBezTo>
                    <a:pt x="666582" y="439669"/>
                    <a:pt x="545060" y="576626"/>
                    <a:pt x="299595" y="651873"/>
                  </a:cubicBezTo>
                  <a:lnTo>
                    <a:pt x="299595" y="651873"/>
                  </a:lnTo>
                  <a:cubicBezTo>
                    <a:pt x="161609" y="694100"/>
                    <a:pt x="7871" y="709377"/>
                    <a:pt x="264" y="710104"/>
                  </a:cubicBezTo>
                  <a:lnTo>
                    <a:pt x="264" y="710104"/>
                  </a:lnTo>
                  <a:close/>
                </a:path>
              </a:pathLst>
            </a:custGeom>
            <a:gradFill>
              <a:gsLst>
                <a:gs pos="0">
                  <a:srgbClr val="FFFFFF"/>
                </a:gs>
                <a:gs pos="59545">
                  <a:srgbClr val="738798"/>
                </a:gs>
                <a:gs pos="100000">
                  <a:srgbClr val="738798"/>
                </a:gs>
              </a:gsLst>
              <a:lin ang="5400000" scaled="1"/>
            </a:gradFill>
            <a:ln w="5439" cap="flat">
              <a:noFill/>
              <a:prstDash val="solid"/>
              <a:miter/>
            </a:ln>
          </p:spPr>
          <p:txBody>
            <a:bodyPr rtlCol="0" anchor="ctr"/>
            <a:lstStyle/>
            <a:p>
              <a:endParaRPr lang="en-AU"/>
            </a:p>
          </p:txBody>
        </p:sp>
        <p:sp>
          <p:nvSpPr>
            <p:cNvPr id="10" name="Freeform: Shape 9">
              <a:extLst>
                <a:ext uri="{FF2B5EF4-FFF2-40B4-BE49-F238E27FC236}">
                  <a16:creationId xmlns:a16="http://schemas.microsoft.com/office/drawing/2014/main" id="{1DB47616-883C-9B6B-9352-49E854F362FC}"/>
                </a:ext>
              </a:extLst>
            </p:cNvPr>
            <p:cNvSpPr/>
            <p:nvPr/>
          </p:nvSpPr>
          <p:spPr>
            <a:xfrm flipV="1">
              <a:off x="979544" y="1501697"/>
              <a:ext cx="341303" cy="452544"/>
            </a:xfrm>
            <a:custGeom>
              <a:avLst/>
              <a:gdLst>
                <a:gd name="connsiteX0" fmla="*/ 208059 w 341303"/>
                <a:gd name="connsiteY0" fmla="*/ 318943 h 452544"/>
                <a:gd name="connsiteX1" fmla="*/ 208059 w 341303"/>
                <a:gd name="connsiteY1" fmla="*/ 329254 h 452544"/>
                <a:gd name="connsiteX2" fmla="*/ 171352 w 341303"/>
                <a:gd name="connsiteY2" fmla="*/ 376288 h 452544"/>
                <a:gd name="connsiteX3" fmla="*/ 131182 w 341303"/>
                <a:gd name="connsiteY3" fmla="*/ 337810 h 452544"/>
                <a:gd name="connsiteX4" fmla="*/ 341664 w 341303"/>
                <a:gd name="connsiteY4" fmla="*/ 134699 h 452544"/>
                <a:gd name="connsiteX5" fmla="*/ 166513 w 341303"/>
                <a:gd name="connsiteY5" fmla="*/ 556 h 452544"/>
                <a:gd name="connsiteX6" fmla="*/ 361 w 341303"/>
                <a:gd name="connsiteY6" fmla="*/ 123122 h 452544"/>
                <a:gd name="connsiteX7" fmla="*/ 361 w 341303"/>
                <a:gd name="connsiteY7" fmla="*/ 138384 h 452544"/>
                <a:gd name="connsiteX8" fmla="*/ 124967 w 341303"/>
                <a:gd name="connsiteY8" fmla="*/ 138384 h 452544"/>
                <a:gd name="connsiteX9" fmla="*/ 124967 w 341303"/>
                <a:gd name="connsiteY9" fmla="*/ 128009 h 452544"/>
                <a:gd name="connsiteX10" fmla="*/ 167225 w 341303"/>
                <a:gd name="connsiteY10" fmla="*/ 77370 h 452544"/>
                <a:gd name="connsiteX11" fmla="*/ 208739 w 341303"/>
                <a:gd name="connsiteY11" fmla="*/ 119485 h 452544"/>
                <a:gd name="connsiteX12" fmla="*/ 6592 w 341303"/>
                <a:gd name="connsiteY12" fmla="*/ 317124 h 452544"/>
                <a:gd name="connsiteX13" fmla="*/ 168585 w 341303"/>
                <a:gd name="connsiteY13" fmla="*/ 453101 h 452544"/>
                <a:gd name="connsiteX14" fmla="*/ 328506 w 341303"/>
                <a:gd name="connsiteY14" fmla="*/ 318943 h 45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1303" h="452544">
                  <a:moveTo>
                    <a:pt x="208059" y="318943"/>
                  </a:moveTo>
                  <a:lnTo>
                    <a:pt x="208059" y="329254"/>
                  </a:lnTo>
                  <a:cubicBezTo>
                    <a:pt x="208059" y="354890"/>
                    <a:pt x="196277" y="376288"/>
                    <a:pt x="171352" y="376288"/>
                  </a:cubicBezTo>
                  <a:cubicBezTo>
                    <a:pt x="143645" y="376288"/>
                    <a:pt x="131182" y="357341"/>
                    <a:pt x="131182" y="337810"/>
                  </a:cubicBezTo>
                  <a:cubicBezTo>
                    <a:pt x="131182" y="251840"/>
                    <a:pt x="341664" y="293923"/>
                    <a:pt x="341664" y="134699"/>
                  </a:cubicBezTo>
                  <a:cubicBezTo>
                    <a:pt x="341664" y="42007"/>
                    <a:pt x="280033" y="556"/>
                    <a:pt x="166513" y="556"/>
                  </a:cubicBezTo>
                  <a:cubicBezTo>
                    <a:pt x="59904" y="556"/>
                    <a:pt x="361" y="32851"/>
                    <a:pt x="361" y="123122"/>
                  </a:cubicBezTo>
                  <a:lnTo>
                    <a:pt x="361" y="138384"/>
                  </a:lnTo>
                  <a:lnTo>
                    <a:pt x="124967" y="138384"/>
                  </a:lnTo>
                  <a:lnTo>
                    <a:pt x="124967" y="128009"/>
                  </a:lnTo>
                  <a:cubicBezTo>
                    <a:pt x="124967" y="90796"/>
                    <a:pt x="142300" y="77370"/>
                    <a:pt x="167225" y="77370"/>
                  </a:cubicBezTo>
                  <a:cubicBezTo>
                    <a:pt x="193493" y="77370"/>
                    <a:pt x="208739" y="95667"/>
                    <a:pt x="208739" y="119485"/>
                  </a:cubicBezTo>
                  <a:cubicBezTo>
                    <a:pt x="208739" y="205439"/>
                    <a:pt x="6592" y="162786"/>
                    <a:pt x="6592" y="317124"/>
                  </a:cubicBezTo>
                  <a:cubicBezTo>
                    <a:pt x="6592" y="404913"/>
                    <a:pt x="59904" y="453101"/>
                    <a:pt x="168585" y="453101"/>
                  </a:cubicBezTo>
                  <a:cubicBezTo>
                    <a:pt x="280745" y="453101"/>
                    <a:pt x="328506" y="412203"/>
                    <a:pt x="328506" y="318943"/>
                  </a:cubicBezTo>
                  <a:close/>
                </a:path>
              </a:pathLst>
            </a:custGeom>
            <a:solidFill>
              <a:srgbClr val="9BA7B3"/>
            </a:solidFill>
            <a:ln w="5439"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DECEC483-8DD8-4724-352B-8A38987BD3D3}"/>
                </a:ext>
              </a:extLst>
            </p:cNvPr>
            <p:cNvSpPr/>
            <p:nvPr/>
          </p:nvSpPr>
          <p:spPr>
            <a:xfrm flipV="1">
              <a:off x="1361682" y="1510253"/>
              <a:ext cx="128781" cy="435464"/>
            </a:xfrm>
            <a:custGeom>
              <a:avLst/>
              <a:gdLst>
                <a:gd name="connsiteX0" fmla="*/ 95 w 128781"/>
                <a:gd name="connsiteY0" fmla="*/ 435586 h 435464"/>
                <a:gd name="connsiteX1" fmla="*/ 128877 w 128781"/>
                <a:gd name="connsiteY1" fmla="*/ 435586 h 435464"/>
                <a:gd name="connsiteX2" fmla="*/ 128877 w 128781"/>
                <a:gd name="connsiteY2" fmla="*/ 122 h 435464"/>
                <a:gd name="connsiteX3" fmla="*/ 95 w 128781"/>
                <a:gd name="connsiteY3" fmla="*/ 122 h 435464"/>
              </a:gdLst>
              <a:ahLst/>
              <a:cxnLst>
                <a:cxn ang="0">
                  <a:pos x="connsiteX0" y="connsiteY0"/>
                </a:cxn>
                <a:cxn ang="0">
                  <a:pos x="connsiteX1" y="connsiteY1"/>
                </a:cxn>
                <a:cxn ang="0">
                  <a:pos x="connsiteX2" y="connsiteY2"/>
                </a:cxn>
                <a:cxn ang="0">
                  <a:pos x="connsiteX3" y="connsiteY3"/>
                </a:cxn>
              </a:cxnLst>
              <a:rect l="l" t="t" r="r" b="b"/>
              <a:pathLst>
                <a:path w="128781" h="435464">
                  <a:moveTo>
                    <a:pt x="95" y="435586"/>
                  </a:moveTo>
                  <a:lnTo>
                    <a:pt x="128877" y="435586"/>
                  </a:lnTo>
                  <a:lnTo>
                    <a:pt x="128877" y="122"/>
                  </a:lnTo>
                  <a:lnTo>
                    <a:pt x="95" y="122"/>
                  </a:lnTo>
                  <a:close/>
                </a:path>
              </a:pathLst>
            </a:custGeom>
            <a:solidFill>
              <a:srgbClr val="9BA7B3"/>
            </a:solidFill>
            <a:ln w="5439"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9C59C55A-E79C-C911-057A-9737DAE81EC0}"/>
                </a:ext>
              </a:extLst>
            </p:cNvPr>
            <p:cNvSpPr/>
            <p:nvPr/>
          </p:nvSpPr>
          <p:spPr>
            <a:xfrm flipV="1">
              <a:off x="1546513" y="1510253"/>
              <a:ext cx="287295" cy="435464"/>
            </a:xfrm>
            <a:custGeom>
              <a:avLst/>
              <a:gdLst>
                <a:gd name="connsiteX0" fmla="*/ 395 w 287295"/>
                <a:gd name="connsiteY0" fmla="*/ 436029 h 435464"/>
                <a:gd name="connsiteX1" fmla="*/ 129160 w 287295"/>
                <a:gd name="connsiteY1" fmla="*/ 436029 h 435464"/>
                <a:gd name="connsiteX2" fmla="*/ 129160 w 287295"/>
                <a:gd name="connsiteY2" fmla="*/ 93256 h 435464"/>
                <a:gd name="connsiteX3" fmla="*/ 287690 w 287295"/>
                <a:gd name="connsiteY3" fmla="*/ 93256 h 435464"/>
                <a:gd name="connsiteX4" fmla="*/ 287690 w 287295"/>
                <a:gd name="connsiteY4" fmla="*/ 564 h 435464"/>
                <a:gd name="connsiteX5" fmla="*/ 395 w 287295"/>
                <a:gd name="connsiteY5" fmla="*/ 564 h 43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295" h="435464">
                  <a:moveTo>
                    <a:pt x="395" y="436029"/>
                  </a:moveTo>
                  <a:lnTo>
                    <a:pt x="129160" y="436029"/>
                  </a:lnTo>
                  <a:lnTo>
                    <a:pt x="129160" y="93256"/>
                  </a:lnTo>
                  <a:lnTo>
                    <a:pt x="287690" y="93256"/>
                  </a:lnTo>
                  <a:lnTo>
                    <a:pt x="287690" y="564"/>
                  </a:lnTo>
                  <a:lnTo>
                    <a:pt x="395" y="564"/>
                  </a:lnTo>
                  <a:close/>
                </a:path>
              </a:pathLst>
            </a:custGeom>
            <a:solidFill>
              <a:srgbClr val="9BA7B3"/>
            </a:solidFill>
            <a:ln w="5439"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2B3EC2D2-A74C-BC26-0BCA-1C9FDD636035}"/>
                </a:ext>
              </a:extLst>
            </p:cNvPr>
            <p:cNvSpPr/>
            <p:nvPr/>
          </p:nvSpPr>
          <p:spPr>
            <a:xfrm flipV="1">
              <a:off x="1775688" y="1510253"/>
              <a:ext cx="379370" cy="435464"/>
            </a:xfrm>
            <a:custGeom>
              <a:avLst/>
              <a:gdLst>
                <a:gd name="connsiteX0" fmla="*/ 415 w 379370"/>
                <a:gd name="connsiteY0" fmla="*/ 436029 h 435464"/>
                <a:gd name="connsiteX1" fmla="*/ 137452 w 379370"/>
                <a:gd name="connsiteY1" fmla="*/ 436029 h 435464"/>
                <a:gd name="connsiteX2" fmla="*/ 189389 w 379370"/>
                <a:gd name="connsiteY2" fmla="*/ 107884 h 435464"/>
                <a:gd name="connsiteX3" fmla="*/ 190764 w 379370"/>
                <a:gd name="connsiteY3" fmla="*/ 107884 h 435464"/>
                <a:gd name="connsiteX4" fmla="*/ 242685 w 379370"/>
                <a:gd name="connsiteY4" fmla="*/ 436029 h 435464"/>
                <a:gd name="connsiteX5" fmla="*/ 379785 w 379370"/>
                <a:gd name="connsiteY5" fmla="*/ 436029 h 435464"/>
                <a:gd name="connsiteX6" fmla="*/ 273161 w 379370"/>
                <a:gd name="connsiteY6" fmla="*/ 564 h 435464"/>
                <a:gd name="connsiteX7" fmla="*/ 107008 w 379370"/>
                <a:gd name="connsiteY7" fmla="*/ 564 h 43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9370" h="435464">
                  <a:moveTo>
                    <a:pt x="415" y="436029"/>
                  </a:moveTo>
                  <a:lnTo>
                    <a:pt x="137452" y="436029"/>
                  </a:lnTo>
                  <a:lnTo>
                    <a:pt x="189389" y="107884"/>
                  </a:lnTo>
                  <a:lnTo>
                    <a:pt x="190764" y="107884"/>
                  </a:lnTo>
                  <a:lnTo>
                    <a:pt x="242685" y="436029"/>
                  </a:lnTo>
                  <a:lnTo>
                    <a:pt x="379785" y="436029"/>
                  </a:lnTo>
                  <a:lnTo>
                    <a:pt x="273161" y="564"/>
                  </a:lnTo>
                  <a:lnTo>
                    <a:pt x="107008" y="564"/>
                  </a:lnTo>
                  <a:close/>
                </a:path>
              </a:pathLst>
            </a:custGeom>
            <a:solidFill>
              <a:srgbClr val="9BA7B3"/>
            </a:solidFill>
            <a:ln w="5439"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1FE41C22-F5B9-F3A2-587A-358A8869D9D8}"/>
                </a:ext>
              </a:extLst>
            </p:cNvPr>
            <p:cNvSpPr/>
            <p:nvPr/>
          </p:nvSpPr>
          <p:spPr>
            <a:xfrm flipV="1">
              <a:off x="2175823" y="1510253"/>
              <a:ext cx="299061" cy="435464"/>
            </a:xfrm>
            <a:custGeom>
              <a:avLst/>
              <a:gdLst>
                <a:gd name="connsiteX0" fmla="*/ 448 w 299061"/>
                <a:gd name="connsiteY0" fmla="*/ 436029 h 435464"/>
                <a:gd name="connsiteX1" fmla="*/ 293263 w 299061"/>
                <a:gd name="connsiteY1" fmla="*/ 436029 h 435464"/>
                <a:gd name="connsiteX2" fmla="*/ 293263 w 299061"/>
                <a:gd name="connsiteY2" fmla="*/ 343353 h 435464"/>
                <a:gd name="connsiteX3" fmla="*/ 129214 w 299061"/>
                <a:gd name="connsiteY3" fmla="*/ 343353 h 435464"/>
                <a:gd name="connsiteX4" fmla="*/ 129214 w 299061"/>
                <a:gd name="connsiteY4" fmla="*/ 268928 h 435464"/>
                <a:gd name="connsiteX5" fmla="*/ 282872 w 299061"/>
                <a:gd name="connsiteY5" fmla="*/ 268928 h 435464"/>
                <a:gd name="connsiteX6" fmla="*/ 282872 w 299061"/>
                <a:gd name="connsiteY6" fmla="*/ 179874 h 435464"/>
                <a:gd name="connsiteX7" fmla="*/ 129214 w 299061"/>
                <a:gd name="connsiteY7" fmla="*/ 179874 h 435464"/>
                <a:gd name="connsiteX8" fmla="*/ 129214 w 299061"/>
                <a:gd name="connsiteY8" fmla="*/ 93256 h 435464"/>
                <a:gd name="connsiteX9" fmla="*/ 299510 w 299061"/>
                <a:gd name="connsiteY9" fmla="*/ 93256 h 435464"/>
                <a:gd name="connsiteX10" fmla="*/ 299510 w 299061"/>
                <a:gd name="connsiteY10" fmla="*/ 564 h 435464"/>
                <a:gd name="connsiteX11" fmla="*/ 448 w 299061"/>
                <a:gd name="connsiteY11" fmla="*/ 564 h 43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9061" h="435464">
                  <a:moveTo>
                    <a:pt x="448" y="436029"/>
                  </a:moveTo>
                  <a:lnTo>
                    <a:pt x="293263" y="436029"/>
                  </a:lnTo>
                  <a:lnTo>
                    <a:pt x="293263" y="343353"/>
                  </a:lnTo>
                  <a:lnTo>
                    <a:pt x="129214" y="343353"/>
                  </a:lnTo>
                  <a:lnTo>
                    <a:pt x="129214" y="268928"/>
                  </a:lnTo>
                  <a:lnTo>
                    <a:pt x="282872" y="268928"/>
                  </a:lnTo>
                  <a:lnTo>
                    <a:pt x="282872" y="179874"/>
                  </a:lnTo>
                  <a:lnTo>
                    <a:pt x="129214" y="179874"/>
                  </a:lnTo>
                  <a:lnTo>
                    <a:pt x="129214" y="93256"/>
                  </a:lnTo>
                  <a:lnTo>
                    <a:pt x="299510" y="93256"/>
                  </a:lnTo>
                  <a:lnTo>
                    <a:pt x="299510" y="564"/>
                  </a:lnTo>
                  <a:lnTo>
                    <a:pt x="448" y="564"/>
                  </a:lnTo>
                  <a:close/>
                </a:path>
              </a:pathLst>
            </a:custGeom>
            <a:solidFill>
              <a:srgbClr val="9BA7B3"/>
            </a:solidFill>
            <a:ln w="5439"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EB15C516-45D4-9399-4398-DE7549CD4C78}"/>
                </a:ext>
              </a:extLst>
            </p:cNvPr>
            <p:cNvSpPr/>
            <p:nvPr/>
          </p:nvSpPr>
          <p:spPr>
            <a:xfrm flipV="1">
              <a:off x="2521966" y="1510253"/>
              <a:ext cx="354461" cy="435464"/>
            </a:xfrm>
            <a:custGeom>
              <a:avLst/>
              <a:gdLst>
                <a:gd name="connsiteX0" fmla="*/ 129252 w 354461"/>
                <a:gd name="connsiteY0" fmla="*/ 251836 h 435464"/>
                <a:gd name="connsiteX1" fmla="*/ 154888 w 354461"/>
                <a:gd name="connsiteY1" fmla="*/ 251836 h 435464"/>
                <a:gd name="connsiteX2" fmla="*/ 208864 w 354461"/>
                <a:gd name="connsiteY2" fmla="*/ 303693 h 435464"/>
                <a:gd name="connsiteX3" fmla="*/ 154160 w 354461"/>
                <a:gd name="connsiteY3" fmla="*/ 354301 h 435464"/>
                <a:gd name="connsiteX4" fmla="*/ 129252 w 354461"/>
                <a:gd name="connsiteY4" fmla="*/ 354301 h 435464"/>
                <a:gd name="connsiteX5" fmla="*/ 486 w 354461"/>
                <a:gd name="connsiteY5" fmla="*/ 436017 h 435464"/>
                <a:gd name="connsiteX6" fmla="*/ 201953 w 354461"/>
                <a:gd name="connsiteY6" fmla="*/ 436017 h 435464"/>
                <a:gd name="connsiteX7" fmla="*/ 337630 w 354461"/>
                <a:gd name="connsiteY7" fmla="*/ 320157 h 435464"/>
                <a:gd name="connsiteX8" fmla="*/ 253178 w 354461"/>
                <a:gd name="connsiteY8" fmla="*/ 216458 h 435464"/>
                <a:gd name="connsiteX9" fmla="*/ 253178 w 354461"/>
                <a:gd name="connsiteY9" fmla="*/ 215272 h 435464"/>
                <a:gd name="connsiteX10" fmla="*/ 334151 w 354461"/>
                <a:gd name="connsiteY10" fmla="*/ 117646 h 435464"/>
                <a:gd name="connsiteX11" fmla="*/ 334151 w 354461"/>
                <a:gd name="connsiteY11" fmla="*/ 80466 h 435464"/>
                <a:gd name="connsiteX12" fmla="*/ 340398 w 354461"/>
                <a:gd name="connsiteY12" fmla="*/ 20084 h 435464"/>
                <a:gd name="connsiteX13" fmla="*/ 354948 w 354461"/>
                <a:gd name="connsiteY13" fmla="*/ 6641 h 435464"/>
                <a:gd name="connsiteX14" fmla="*/ 354948 w 354461"/>
                <a:gd name="connsiteY14" fmla="*/ 553 h 435464"/>
                <a:gd name="connsiteX15" fmla="*/ 217879 w 354461"/>
                <a:gd name="connsiteY15" fmla="*/ 553 h 435464"/>
                <a:gd name="connsiteX16" fmla="*/ 205401 w 354461"/>
                <a:gd name="connsiteY16" fmla="*/ 83502 h 435464"/>
                <a:gd name="connsiteX17" fmla="*/ 205401 w 354461"/>
                <a:gd name="connsiteY17" fmla="*/ 112775 h 435464"/>
                <a:gd name="connsiteX18" fmla="*/ 163191 w 354461"/>
                <a:gd name="connsiteY18" fmla="*/ 175007 h 435464"/>
                <a:gd name="connsiteX19" fmla="*/ 129252 w 354461"/>
                <a:gd name="connsiteY19" fmla="*/ 175007 h 435464"/>
                <a:gd name="connsiteX20" fmla="*/ 129252 w 354461"/>
                <a:gd name="connsiteY20" fmla="*/ 553 h 435464"/>
                <a:gd name="connsiteX21" fmla="*/ 486 w 354461"/>
                <a:gd name="connsiteY21" fmla="*/ 553 h 43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4461" h="435464">
                  <a:moveTo>
                    <a:pt x="129252" y="251836"/>
                  </a:moveTo>
                  <a:lnTo>
                    <a:pt x="154888" y="251836"/>
                  </a:lnTo>
                  <a:cubicBezTo>
                    <a:pt x="191547" y="251836"/>
                    <a:pt x="208864" y="272570"/>
                    <a:pt x="208864" y="303693"/>
                  </a:cubicBezTo>
                  <a:cubicBezTo>
                    <a:pt x="208864" y="339040"/>
                    <a:pt x="192939" y="354301"/>
                    <a:pt x="154160" y="354301"/>
                  </a:cubicBezTo>
                  <a:lnTo>
                    <a:pt x="129252" y="354301"/>
                  </a:lnTo>
                  <a:close/>
                  <a:moveTo>
                    <a:pt x="486" y="436017"/>
                  </a:moveTo>
                  <a:lnTo>
                    <a:pt x="201953" y="436017"/>
                  </a:lnTo>
                  <a:cubicBezTo>
                    <a:pt x="300259" y="436017"/>
                    <a:pt x="337630" y="387275"/>
                    <a:pt x="337630" y="320157"/>
                  </a:cubicBezTo>
                  <a:cubicBezTo>
                    <a:pt x="337630" y="262211"/>
                    <a:pt x="312010" y="224381"/>
                    <a:pt x="253178" y="216458"/>
                  </a:cubicBezTo>
                  <a:lnTo>
                    <a:pt x="253178" y="215272"/>
                  </a:lnTo>
                  <a:cubicBezTo>
                    <a:pt x="315505" y="210369"/>
                    <a:pt x="334151" y="175592"/>
                    <a:pt x="334151" y="117646"/>
                  </a:cubicBezTo>
                  <a:lnTo>
                    <a:pt x="334151" y="80466"/>
                  </a:lnTo>
                  <a:cubicBezTo>
                    <a:pt x="334151" y="57866"/>
                    <a:pt x="334151" y="28593"/>
                    <a:pt x="340398" y="20084"/>
                  </a:cubicBezTo>
                  <a:cubicBezTo>
                    <a:pt x="343861" y="15197"/>
                    <a:pt x="346645" y="10342"/>
                    <a:pt x="354948" y="6641"/>
                  </a:cubicBezTo>
                  <a:lnTo>
                    <a:pt x="354948" y="553"/>
                  </a:lnTo>
                  <a:lnTo>
                    <a:pt x="217879" y="553"/>
                  </a:lnTo>
                  <a:cubicBezTo>
                    <a:pt x="205401" y="23737"/>
                    <a:pt x="205401" y="65188"/>
                    <a:pt x="205401" y="83502"/>
                  </a:cubicBezTo>
                  <a:lnTo>
                    <a:pt x="205401" y="112775"/>
                  </a:lnTo>
                  <a:cubicBezTo>
                    <a:pt x="205401" y="162181"/>
                    <a:pt x="194330" y="175007"/>
                    <a:pt x="163191" y="175007"/>
                  </a:cubicBezTo>
                  <a:lnTo>
                    <a:pt x="129252" y="175007"/>
                  </a:lnTo>
                  <a:lnTo>
                    <a:pt x="129252" y="553"/>
                  </a:lnTo>
                  <a:lnTo>
                    <a:pt x="486" y="553"/>
                  </a:lnTo>
                  <a:close/>
                </a:path>
              </a:pathLst>
            </a:custGeom>
            <a:solidFill>
              <a:srgbClr val="9BA7B3"/>
            </a:solidFill>
            <a:ln w="5439"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DA48B6BC-4291-8C96-884B-2F1F57407CEC}"/>
                </a:ext>
              </a:extLst>
            </p:cNvPr>
            <p:cNvSpPr/>
            <p:nvPr/>
          </p:nvSpPr>
          <p:spPr>
            <a:xfrm flipV="1">
              <a:off x="985760" y="2012330"/>
              <a:ext cx="200581" cy="192973"/>
            </a:xfrm>
            <a:custGeom>
              <a:avLst/>
              <a:gdLst>
                <a:gd name="connsiteX0" fmla="*/ 346 w 200581"/>
                <a:gd name="connsiteY0" fmla="*/ 193563 h 192973"/>
                <a:gd name="connsiteX1" fmla="*/ 68051 w 200581"/>
                <a:gd name="connsiteY1" fmla="*/ 193563 h 192973"/>
                <a:gd name="connsiteX2" fmla="*/ 100329 w 200581"/>
                <a:gd name="connsiteY2" fmla="*/ 57396 h 192973"/>
                <a:gd name="connsiteX3" fmla="*/ 100962 w 200581"/>
                <a:gd name="connsiteY3" fmla="*/ 57396 h 192973"/>
                <a:gd name="connsiteX4" fmla="*/ 133556 w 200581"/>
                <a:gd name="connsiteY4" fmla="*/ 193563 h 192973"/>
                <a:gd name="connsiteX5" fmla="*/ 200928 w 200581"/>
                <a:gd name="connsiteY5" fmla="*/ 193563 h 192973"/>
                <a:gd name="connsiteX6" fmla="*/ 200928 w 200581"/>
                <a:gd name="connsiteY6" fmla="*/ 589 h 192973"/>
                <a:gd name="connsiteX7" fmla="*/ 159177 w 200581"/>
                <a:gd name="connsiteY7" fmla="*/ 589 h 192973"/>
                <a:gd name="connsiteX8" fmla="*/ 159177 w 200581"/>
                <a:gd name="connsiteY8" fmla="*/ 154626 h 192973"/>
                <a:gd name="connsiteX9" fmla="*/ 158544 w 200581"/>
                <a:gd name="connsiteY9" fmla="*/ 154626 h 192973"/>
                <a:gd name="connsiteX10" fmla="*/ 118358 w 200581"/>
                <a:gd name="connsiteY10" fmla="*/ 589 h 192973"/>
                <a:gd name="connsiteX11" fmla="*/ 82932 w 200581"/>
                <a:gd name="connsiteY11" fmla="*/ 589 h 192973"/>
                <a:gd name="connsiteX12" fmla="*/ 42762 w 200581"/>
                <a:gd name="connsiteY12" fmla="*/ 154626 h 192973"/>
                <a:gd name="connsiteX13" fmla="*/ 42098 w 200581"/>
                <a:gd name="connsiteY13" fmla="*/ 154626 h 192973"/>
                <a:gd name="connsiteX14" fmla="*/ 42098 w 200581"/>
                <a:gd name="connsiteY14" fmla="*/ 589 h 192973"/>
                <a:gd name="connsiteX15" fmla="*/ 346 w 200581"/>
                <a:gd name="connsiteY15" fmla="*/ 589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581" h="192973">
                  <a:moveTo>
                    <a:pt x="346" y="193563"/>
                  </a:moveTo>
                  <a:lnTo>
                    <a:pt x="68051" y="193563"/>
                  </a:lnTo>
                  <a:lnTo>
                    <a:pt x="100329" y="57396"/>
                  </a:lnTo>
                  <a:lnTo>
                    <a:pt x="100962" y="57396"/>
                  </a:lnTo>
                  <a:lnTo>
                    <a:pt x="133556" y="193563"/>
                  </a:lnTo>
                  <a:lnTo>
                    <a:pt x="200928" y="193563"/>
                  </a:lnTo>
                  <a:lnTo>
                    <a:pt x="200928" y="589"/>
                  </a:lnTo>
                  <a:lnTo>
                    <a:pt x="159177" y="589"/>
                  </a:lnTo>
                  <a:lnTo>
                    <a:pt x="159177" y="154626"/>
                  </a:lnTo>
                  <a:lnTo>
                    <a:pt x="158544" y="154626"/>
                  </a:lnTo>
                  <a:lnTo>
                    <a:pt x="118358" y="589"/>
                  </a:lnTo>
                  <a:lnTo>
                    <a:pt x="82932" y="589"/>
                  </a:lnTo>
                  <a:lnTo>
                    <a:pt x="42762" y="154626"/>
                  </a:lnTo>
                  <a:lnTo>
                    <a:pt x="42098" y="154626"/>
                  </a:lnTo>
                  <a:lnTo>
                    <a:pt x="42098" y="589"/>
                  </a:lnTo>
                  <a:lnTo>
                    <a:pt x="346" y="589"/>
                  </a:lnTo>
                  <a:close/>
                </a:path>
              </a:pathLst>
            </a:custGeom>
            <a:solidFill>
              <a:schemeClr val="bg1"/>
            </a:solidFill>
            <a:ln w="5439"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A12A3320-9194-53FD-C8A7-2A8016C04E70}"/>
                </a:ext>
              </a:extLst>
            </p:cNvPr>
            <p:cNvSpPr/>
            <p:nvPr/>
          </p:nvSpPr>
          <p:spPr>
            <a:xfrm flipV="1">
              <a:off x="1221166" y="2012314"/>
              <a:ext cx="45563" cy="192973"/>
            </a:xfrm>
            <a:custGeom>
              <a:avLst/>
              <a:gdLst>
                <a:gd name="connsiteX0" fmla="*/ 92 w 45563"/>
                <a:gd name="connsiteY0" fmla="*/ 193152 h 192973"/>
                <a:gd name="connsiteX1" fmla="*/ 45655 w 45563"/>
                <a:gd name="connsiteY1" fmla="*/ 193152 h 192973"/>
                <a:gd name="connsiteX2" fmla="*/ 45655 w 45563"/>
                <a:gd name="connsiteY2" fmla="*/ 178 h 192973"/>
                <a:gd name="connsiteX3" fmla="*/ 92 w 45563"/>
                <a:gd name="connsiteY3" fmla="*/ 178 h 192973"/>
              </a:gdLst>
              <a:ahLst/>
              <a:cxnLst>
                <a:cxn ang="0">
                  <a:pos x="connsiteX0" y="connsiteY0"/>
                </a:cxn>
                <a:cxn ang="0">
                  <a:pos x="connsiteX1" y="connsiteY1"/>
                </a:cxn>
                <a:cxn ang="0">
                  <a:pos x="connsiteX2" y="connsiteY2"/>
                </a:cxn>
                <a:cxn ang="0">
                  <a:pos x="connsiteX3" y="connsiteY3"/>
                </a:cxn>
              </a:cxnLst>
              <a:rect l="l" t="t" r="r" b="b"/>
              <a:pathLst>
                <a:path w="45563" h="192973">
                  <a:moveTo>
                    <a:pt x="92" y="193152"/>
                  </a:moveTo>
                  <a:lnTo>
                    <a:pt x="45655" y="193152"/>
                  </a:lnTo>
                  <a:lnTo>
                    <a:pt x="45655" y="178"/>
                  </a:lnTo>
                  <a:lnTo>
                    <a:pt x="92" y="178"/>
                  </a:lnTo>
                  <a:close/>
                </a:path>
              </a:pathLst>
            </a:custGeom>
            <a:solidFill>
              <a:schemeClr val="bg1"/>
            </a:solidFill>
            <a:ln w="5439"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73AEA6FD-581A-6BB4-1219-2E7A7D97683A}"/>
                </a:ext>
              </a:extLst>
            </p:cNvPr>
            <p:cNvSpPr/>
            <p:nvPr/>
          </p:nvSpPr>
          <p:spPr>
            <a:xfrm flipV="1">
              <a:off x="1300573" y="2012330"/>
              <a:ext cx="149989" cy="192973"/>
            </a:xfrm>
            <a:custGeom>
              <a:avLst/>
              <a:gdLst>
                <a:gd name="connsiteX0" fmla="*/ 52913 w 149989"/>
                <a:gd name="connsiteY0" fmla="*/ 193563 h 192973"/>
                <a:gd name="connsiteX1" fmla="*/ 107950 w 149989"/>
                <a:gd name="connsiteY1" fmla="*/ 61445 h 192973"/>
                <a:gd name="connsiteX2" fmla="*/ 108582 w 149989"/>
                <a:gd name="connsiteY2" fmla="*/ 61445 h 192973"/>
                <a:gd name="connsiteX3" fmla="*/ 108582 w 149989"/>
                <a:gd name="connsiteY3" fmla="*/ 193563 h 192973"/>
                <a:gd name="connsiteX4" fmla="*/ 150365 w 149989"/>
                <a:gd name="connsiteY4" fmla="*/ 193563 h 192973"/>
                <a:gd name="connsiteX5" fmla="*/ 150365 w 149989"/>
                <a:gd name="connsiteY5" fmla="*/ 589 h 192973"/>
                <a:gd name="connsiteX6" fmla="*/ 98461 w 149989"/>
                <a:gd name="connsiteY6" fmla="*/ 589 h 192973"/>
                <a:gd name="connsiteX7" fmla="*/ 42792 w 149989"/>
                <a:gd name="connsiteY7" fmla="*/ 135759 h 192973"/>
                <a:gd name="connsiteX8" fmla="*/ 42159 w 149989"/>
                <a:gd name="connsiteY8" fmla="*/ 135759 h 192973"/>
                <a:gd name="connsiteX9" fmla="*/ 42159 w 149989"/>
                <a:gd name="connsiteY9" fmla="*/ 589 h 192973"/>
                <a:gd name="connsiteX10" fmla="*/ 376 w 149989"/>
                <a:gd name="connsiteY10" fmla="*/ 589 h 192973"/>
                <a:gd name="connsiteX11" fmla="*/ 376 w 149989"/>
                <a:gd name="connsiteY11" fmla="*/ 193563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9989" h="192973">
                  <a:moveTo>
                    <a:pt x="52913" y="193563"/>
                  </a:moveTo>
                  <a:lnTo>
                    <a:pt x="107950" y="61445"/>
                  </a:lnTo>
                  <a:lnTo>
                    <a:pt x="108582" y="61445"/>
                  </a:lnTo>
                  <a:lnTo>
                    <a:pt x="108582" y="193563"/>
                  </a:lnTo>
                  <a:lnTo>
                    <a:pt x="150365" y="193563"/>
                  </a:lnTo>
                  <a:lnTo>
                    <a:pt x="150365" y="589"/>
                  </a:lnTo>
                  <a:lnTo>
                    <a:pt x="98461" y="589"/>
                  </a:lnTo>
                  <a:lnTo>
                    <a:pt x="42792" y="135759"/>
                  </a:lnTo>
                  <a:lnTo>
                    <a:pt x="42159" y="135759"/>
                  </a:lnTo>
                  <a:lnTo>
                    <a:pt x="42159" y="589"/>
                  </a:lnTo>
                  <a:lnTo>
                    <a:pt x="376" y="589"/>
                  </a:lnTo>
                  <a:lnTo>
                    <a:pt x="376" y="193563"/>
                  </a:lnTo>
                  <a:close/>
                </a:path>
              </a:pathLst>
            </a:custGeom>
            <a:solidFill>
              <a:schemeClr val="bg1"/>
            </a:solidFill>
            <a:ln w="5439"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276DFB1F-CA72-7DC1-A810-B57CCE8DA074}"/>
                </a:ext>
              </a:extLst>
            </p:cNvPr>
            <p:cNvSpPr/>
            <p:nvPr/>
          </p:nvSpPr>
          <p:spPr>
            <a:xfrm flipV="1">
              <a:off x="1482193" y="2012330"/>
              <a:ext cx="129382" cy="192973"/>
            </a:xfrm>
            <a:custGeom>
              <a:avLst/>
              <a:gdLst>
                <a:gd name="connsiteX0" fmla="*/ 126631 w 129382"/>
                <a:gd name="connsiteY0" fmla="*/ 193563 h 192973"/>
                <a:gd name="connsiteX1" fmla="*/ 126631 w 129382"/>
                <a:gd name="connsiteY1" fmla="*/ 161664 h 192973"/>
                <a:gd name="connsiteX2" fmla="*/ 45943 w 129382"/>
                <a:gd name="connsiteY2" fmla="*/ 161664 h 192973"/>
                <a:gd name="connsiteX3" fmla="*/ 45943 w 129382"/>
                <a:gd name="connsiteY3" fmla="*/ 116291 h 192973"/>
                <a:gd name="connsiteX4" fmla="*/ 121886 w 129382"/>
                <a:gd name="connsiteY4" fmla="*/ 116291 h 192973"/>
                <a:gd name="connsiteX5" fmla="*/ 121886 w 129382"/>
                <a:gd name="connsiteY5" fmla="*/ 84392 h 192973"/>
                <a:gd name="connsiteX6" fmla="*/ 45943 w 129382"/>
                <a:gd name="connsiteY6" fmla="*/ 84392 h 192973"/>
                <a:gd name="connsiteX7" fmla="*/ 45943 w 129382"/>
                <a:gd name="connsiteY7" fmla="*/ 32535 h 192973"/>
                <a:gd name="connsiteX8" fmla="*/ 129778 w 129382"/>
                <a:gd name="connsiteY8" fmla="*/ 32535 h 192973"/>
                <a:gd name="connsiteX9" fmla="*/ 129778 w 129382"/>
                <a:gd name="connsiteY9" fmla="*/ 589 h 192973"/>
                <a:gd name="connsiteX10" fmla="*/ 396 w 129382"/>
                <a:gd name="connsiteY10" fmla="*/ 589 h 192973"/>
                <a:gd name="connsiteX11" fmla="*/ 396 w 129382"/>
                <a:gd name="connsiteY11" fmla="*/ 193563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382" h="192973">
                  <a:moveTo>
                    <a:pt x="126631" y="193563"/>
                  </a:moveTo>
                  <a:lnTo>
                    <a:pt x="126631" y="161664"/>
                  </a:lnTo>
                  <a:lnTo>
                    <a:pt x="45943" y="161664"/>
                  </a:lnTo>
                  <a:lnTo>
                    <a:pt x="45943" y="116291"/>
                  </a:lnTo>
                  <a:lnTo>
                    <a:pt x="121886" y="116291"/>
                  </a:lnTo>
                  <a:lnTo>
                    <a:pt x="121886" y="84392"/>
                  </a:lnTo>
                  <a:lnTo>
                    <a:pt x="45943" y="84392"/>
                  </a:lnTo>
                  <a:lnTo>
                    <a:pt x="45943" y="32535"/>
                  </a:lnTo>
                  <a:lnTo>
                    <a:pt x="129778" y="32535"/>
                  </a:lnTo>
                  <a:lnTo>
                    <a:pt x="129778" y="589"/>
                  </a:lnTo>
                  <a:lnTo>
                    <a:pt x="396" y="589"/>
                  </a:lnTo>
                  <a:lnTo>
                    <a:pt x="396" y="193563"/>
                  </a:lnTo>
                  <a:close/>
                </a:path>
              </a:pathLst>
            </a:custGeom>
            <a:solidFill>
              <a:schemeClr val="bg1"/>
            </a:solidFill>
            <a:ln w="5439"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2BCDBE76-AF60-E685-4C8F-8BFDD0A38B80}"/>
                </a:ext>
              </a:extLst>
            </p:cNvPr>
            <p:cNvSpPr/>
            <p:nvPr/>
          </p:nvSpPr>
          <p:spPr>
            <a:xfrm flipV="1">
              <a:off x="1625493" y="2008550"/>
              <a:ext cx="150290" cy="200485"/>
            </a:xfrm>
            <a:custGeom>
              <a:avLst/>
              <a:gdLst>
                <a:gd name="connsiteX0" fmla="*/ 45950 w 150290"/>
                <a:gd name="connsiteY0" fmla="*/ 64631 h 200485"/>
                <a:gd name="connsiteX1" fmla="*/ 45950 w 150290"/>
                <a:gd name="connsiteY1" fmla="*/ 58922 h 200485"/>
                <a:gd name="connsiteX2" fmla="*/ 76046 w 150290"/>
                <a:gd name="connsiteY2" fmla="*/ 29190 h 200485"/>
                <a:gd name="connsiteX3" fmla="*/ 103232 w 150290"/>
                <a:gd name="connsiteY3" fmla="*/ 53007 h 200485"/>
                <a:gd name="connsiteX4" fmla="*/ 62746 w 150290"/>
                <a:gd name="connsiteY4" fmla="*/ 85918 h 200485"/>
                <a:gd name="connsiteX5" fmla="*/ 3582 w 150290"/>
                <a:gd name="connsiteY5" fmla="*/ 144322 h 200485"/>
                <a:gd name="connsiteX6" fmla="*/ 73516 w 150290"/>
                <a:gd name="connsiteY6" fmla="*/ 201066 h 200485"/>
                <a:gd name="connsiteX7" fmla="*/ 143418 w 150290"/>
                <a:gd name="connsiteY7" fmla="*/ 149209 h 200485"/>
                <a:gd name="connsiteX8" fmla="*/ 143418 w 150290"/>
                <a:gd name="connsiteY8" fmla="*/ 143785 h 200485"/>
                <a:gd name="connsiteX9" fmla="*/ 99753 w 150290"/>
                <a:gd name="connsiteY9" fmla="*/ 143785 h 200485"/>
                <a:gd name="connsiteX10" fmla="*/ 75081 w 150290"/>
                <a:gd name="connsiteY10" fmla="*/ 172394 h 200485"/>
                <a:gd name="connsiteX11" fmla="*/ 49129 w 150290"/>
                <a:gd name="connsiteY11" fmla="*/ 149968 h 200485"/>
                <a:gd name="connsiteX12" fmla="*/ 72535 w 150290"/>
                <a:gd name="connsiteY12" fmla="*/ 123810 h 200485"/>
                <a:gd name="connsiteX13" fmla="*/ 107676 w 150290"/>
                <a:gd name="connsiteY13" fmla="*/ 110795 h 200485"/>
                <a:gd name="connsiteX14" fmla="*/ 150693 w 150290"/>
                <a:gd name="connsiteY14" fmla="*/ 59712 h 200485"/>
                <a:gd name="connsiteX15" fmla="*/ 72250 w 150290"/>
                <a:gd name="connsiteY15" fmla="*/ 580 h 200485"/>
                <a:gd name="connsiteX16" fmla="*/ 403 w 150290"/>
                <a:gd name="connsiteY16" fmla="*/ 56771 h 200485"/>
                <a:gd name="connsiteX17" fmla="*/ 403 w 150290"/>
                <a:gd name="connsiteY17" fmla="*/ 64631 h 20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0290" h="200485">
                  <a:moveTo>
                    <a:pt x="45950" y="64631"/>
                  </a:moveTo>
                  <a:lnTo>
                    <a:pt x="45950" y="58922"/>
                  </a:lnTo>
                  <a:cubicBezTo>
                    <a:pt x="45950" y="40814"/>
                    <a:pt x="51991" y="29190"/>
                    <a:pt x="76046" y="29190"/>
                  </a:cubicBezTo>
                  <a:cubicBezTo>
                    <a:pt x="89947" y="29190"/>
                    <a:pt x="103232" y="36781"/>
                    <a:pt x="103232" y="53007"/>
                  </a:cubicBezTo>
                  <a:cubicBezTo>
                    <a:pt x="103232" y="70546"/>
                    <a:pt x="92794" y="77030"/>
                    <a:pt x="62746" y="85918"/>
                  </a:cubicBezTo>
                  <a:cubicBezTo>
                    <a:pt x="22275" y="97858"/>
                    <a:pt x="3582" y="112155"/>
                    <a:pt x="3582" y="144322"/>
                  </a:cubicBezTo>
                  <a:cubicBezTo>
                    <a:pt x="3582" y="181883"/>
                    <a:pt x="30451" y="201066"/>
                    <a:pt x="73516" y="201066"/>
                  </a:cubicBezTo>
                  <a:cubicBezTo>
                    <a:pt x="114018" y="201066"/>
                    <a:pt x="143418" y="186200"/>
                    <a:pt x="143418" y="149209"/>
                  </a:cubicBezTo>
                  <a:lnTo>
                    <a:pt x="143418" y="143785"/>
                  </a:lnTo>
                  <a:lnTo>
                    <a:pt x="99753" y="143785"/>
                  </a:lnTo>
                  <a:cubicBezTo>
                    <a:pt x="99753" y="161893"/>
                    <a:pt x="92446" y="172394"/>
                    <a:pt x="75081" y="172394"/>
                  </a:cubicBezTo>
                  <a:cubicBezTo>
                    <a:pt x="54490" y="172394"/>
                    <a:pt x="49129" y="161371"/>
                    <a:pt x="49129" y="149968"/>
                  </a:cubicBezTo>
                  <a:cubicBezTo>
                    <a:pt x="49129" y="138075"/>
                    <a:pt x="53225" y="130816"/>
                    <a:pt x="72535" y="123810"/>
                  </a:cubicBezTo>
                  <a:lnTo>
                    <a:pt x="107676" y="110795"/>
                  </a:lnTo>
                  <a:cubicBezTo>
                    <a:pt x="141836" y="98111"/>
                    <a:pt x="150693" y="83261"/>
                    <a:pt x="150693" y="59712"/>
                  </a:cubicBezTo>
                  <a:cubicBezTo>
                    <a:pt x="150693" y="18957"/>
                    <a:pt x="121577" y="580"/>
                    <a:pt x="72250" y="580"/>
                  </a:cubicBezTo>
                  <a:cubicBezTo>
                    <a:pt x="20646" y="580"/>
                    <a:pt x="403" y="21092"/>
                    <a:pt x="403" y="56771"/>
                  </a:cubicBezTo>
                  <a:lnTo>
                    <a:pt x="403" y="64631"/>
                  </a:lnTo>
                  <a:close/>
                </a:path>
              </a:pathLst>
            </a:custGeom>
            <a:solidFill>
              <a:schemeClr val="bg1"/>
            </a:solidFill>
            <a:ln w="5439"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FB95CF04-DF2C-32DE-D94E-DC8F0B7BCD2B}"/>
                </a:ext>
              </a:extLst>
            </p:cNvPr>
            <p:cNvSpPr/>
            <p:nvPr/>
          </p:nvSpPr>
          <p:spPr>
            <a:xfrm flipV="1">
              <a:off x="1874500" y="2012330"/>
              <a:ext cx="126267" cy="192957"/>
            </a:xfrm>
            <a:custGeom>
              <a:avLst/>
              <a:gdLst>
                <a:gd name="connsiteX0" fmla="*/ 421 w 126267"/>
                <a:gd name="connsiteY0" fmla="*/ 577 h 192957"/>
                <a:gd name="connsiteX1" fmla="*/ 421 w 126267"/>
                <a:gd name="connsiteY1" fmla="*/ 193535 h 192957"/>
                <a:gd name="connsiteX2" fmla="*/ 45984 w 126267"/>
                <a:gd name="connsiteY2" fmla="*/ 193535 h 192957"/>
                <a:gd name="connsiteX3" fmla="*/ 45984 w 126267"/>
                <a:gd name="connsiteY3" fmla="*/ 32507 h 192957"/>
                <a:gd name="connsiteX4" fmla="*/ 126688 w 126267"/>
                <a:gd name="connsiteY4" fmla="*/ 32507 h 192957"/>
                <a:gd name="connsiteX5" fmla="*/ 126688 w 126267"/>
                <a:gd name="connsiteY5" fmla="*/ 577 h 19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267" h="192957">
                  <a:moveTo>
                    <a:pt x="421" y="577"/>
                  </a:moveTo>
                  <a:lnTo>
                    <a:pt x="421" y="193535"/>
                  </a:lnTo>
                  <a:lnTo>
                    <a:pt x="45984" y="193535"/>
                  </a:lnTo>
                  <a:lnTo>
                    <a:pt x="45984" y="32507"/>
                  </a:lnTo>
                  <a:lnTo>
                    <a:pt x="126688" y="32507"/>
                  </a:lnTo>
                  <a:lnTo>
                    <a:pt x="126688" y="577"/>
                  </a:lnTo>
                  <a:close/>
                </a:path>
              </a:pathLst>
            </a:custGeom>
            <a:solidFill>
              <a:schemeClr val="bg1"/>
            </a:solidFill>
            <a:ln w="5439"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428780B8-F848-6E47-1DBF-10274677AF1C}"/>
                </a:ext>
              </a:extLst>
            </p:cNvPr>
            <p:cNvSpPr/>
            <p:nvPr/>
          </p:nvSpPr>
          <p:spPr>
            <a:xfrm flipV="1">
              <a:off x="2023209" y="2012314"/>
              <a:ext cx="45547" cy="192973"/>
            </a:xfrm>
            <a:custGeom>
              <a:avLst/>
              <a:gdLst>
                <a:gd name="connsiteX0" fmla="*/ 108 w 45547"/>
                <a:gd name="connsiteY0" fmla="*/ 193152 h 192973"/>
                <a:gd name="connsiteX1" fmla="*/ 45656 w 45547"/>
                <a:gd name="connsiteY1" fmla="*/ 193152 h 192973"/>
                <a:gd name="connsiteX2" fmla="*/ 45656 w 45547"/>
                <a:gd name="connsiteY2" fmla="*/ 178 h 192973"/>
                <a:gd name="connsiteX3" fmla="*/ 108 w 45547"/>
                <a:gd name="connsiteY3" fmla="*/ 178 h 192973"/>
              </a:gdLst>
              <a:ahLst/>
              <a:cxnLst>
                <a:cxn ang="0">
                  <a:pos x="connsiteX0" y="connsiteY0"/>
                </a:cxn>
                <a:cxn ang="0">
                  <a:pos x="connsiteX1" y="connsiteY1"/>
                </a:cxn>
                <a:cxn ang="0">
                  <a:pos x="connsiteX2" y="connsiteY2"/>
                </a:cxn>
                <a:cxn ang="0">
                  <a:pos x="connsiteX3" y="connsiteY3"/>
                </a:cxn>
              </a:cxnLst>
              <a:rect l="l" t="t" r="r" b="b"/>
              <a:pathLst>
                <a:path w="45547" h="192973">
                  <a:moveTo>
                    <a:pt x="108" y="193152"/>
                  </a:moveTo>
                  <a:lnTo>
                    <a:pt x="45656" y="193152"/>
                  </a:lnTo>
                  <a:lnTo>
                    <a:pt x="45656" y="178"/>
                  </a:lnTo>
                  <a:lnTo>
                    <a:pt x="108" y="178"/>
                  </a:lnTo>
                  <a:close/>
                </a:path>
              </a:pathLst>
            </a:custGeom>
            <a:solidFill>
              <a:schemeClr val="bg1"/>
            </a:solidFill>
            <a:ln w="5439"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41A82487-B1CA-56A8-C4BF-5500CC222875}"/>
                </a:ext>
              </a:extLst>
            </p:cNvPr>
            <p:cNvSpPr/>
            <p:nvPr/>
          </p:nvSpPr>
          <p:spPr>
            <a:xfrm flipV="1">
              <a:off x="2103565" y="2012330"/>
              <a:ext cx="200613" cy="192973"/>
            </a:xfrm>
            <a:custGeom>
              <a:avLst/>
              <a:gdLst>
                <a:gd name="connsiteX0" fmla="*/ 441 w 200613"/>
                <a:gd name="connsiteY0" fmla="*/ 193563 h 192973"/>
                <a:gd name="connsiteX1" fmla="*/ 68145 w 200613"/>
                <a:gd name="connsiteY1" fmla="*/ 193563 h 192973"/>
                <a:gd name="connsiteX2" fmla="*/ 100439 w 200613"/>
                <a:gd name="connsiteY2" fmla="*/ 57396 h 192973"/>
                <a:gd name="connsiteX3" fmla="*/ 101056 w 200613"/>
                <a:gd name="connsiteY3" fmla="*/ 57396 h 192973"/>
                <a:gd name="connsiteX4" fmla="*/ 133651 w 200613"/>
                <a:gd name="connsiteY4" fmla="*/ 193563 h 192973"/>
                <a:gd name="connsiteX5" fmla="*/ 201054 w 200613"/>
                <a:gd name="connsiteY5" fmla="*/ 193563 h 192973"/>
                <a:gd name="connsiteX6" fmla="*/ 201054 w 200613"/>
                <a:gd name="connsiteY6" fmla="*/ 589 h 192973"/>
                <a:gd name="connsiteX7" fmla="*/ 159287 w 200613"/>
                <a:gd name="connsiteY7" fmla="*/ 589 h 192973"/>
                <a:gd name="connsiteX8" fmla="*/ 159287 w 200613"/>
                <a:gd name="connsiteY8" fmla="*/ 154626 h 192973"/>
                <a:gd name="connsiteX9" fmla="*/ 158638 w 200613"/>
                <a:gd name="connsiteY9" fmla="*/ 154626 h 192973"/>
                <a:gd name="connsiteX10" fmla="*/ 118452 w 200613"/>
                <a:gd name="connsiteY10" fmla="*/ 589 h 192973"/>
                <a:gd name="connsiteX11" fmla="*/ 83043 w 200613"/>
                <a:gd name="connsiteY11" fmla="*/ 589 h 192973"/>
                <a:gd name="connsiteX12" fmla="*/ 42872 w 200613"/>
                <a:gd name="connsiteY12" fmla="*/ 154626 h 192973"/>
                <a:gd name="connsiteX13" fmla="*/ 42240 w 200613"/>
                <a:gd name="connsiteY13" fmla="*/ 154626 h 192973"/>
                <a:gd name="connsiteX14" fmla="*/ 42240 w 200613"/>
                <a:gd name="connsiteY14" fmla="*/ 589 h 192973"/>
                <a:gd name="connsiteX15" fmla="*/ 441 w 200613"/>
                <a:gd name="connsiteY15" fmla="*/ 589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613" h="192973">
                  <a:moveTo>
                    <a:pt x="441" y="193563"/>
                  </a:moveTo>
                  <a:lnTo>
                    <a:pt x="68145" y="193563"/>
                  </a:lnTo>
                  <a:lnTo>
                    <a:pt x="100439" y="57396"/>
                  </a:lnTo>
                  <a:lnTo>
                    <a:pt x="101056" y="57396"/>
                  </a:lnTo>
                  <a:lnTo>
                    <a:pt x="133651" y="193563"/>
                  </a:lnTo>
                  <a:lnTo>
                    <a:pt x="201054" y="193563"/>
                  </a:lnTo>
                  <a:lnTo>
                    <a:pt x="201054" y="589"/>
                  </a:lnTo>
                  <a:lnTo>
                    <a:pt x="159287" y="589"/>
                  </a:lnTo>
                  <a:lnTo>
                    <a:pt x="159287" y="154626"/>
                  </a:lnTo>
                  <a:lnTo>
                    <a:pt x="158638" y="154626"/>
                  </a:lnTo>
                  <a:lnTo>
                    <a:pt x="118452" y="589"/>
                  </a:lnTo>
                  <a:lnTo>
                    <a:pt x="83043" y="589"/>
                  </a:lnTo>
                  <a:lnTo>
                    <a:pt x="42872" y="154626"/>
                  </a:lnTo>
                  <a:lnTo>
                    <a:pt x="42240" y="154626"/>
                  </a:lnTo>
                  <a:lnTo>
                    <a:pt x="42240" y="589"/>
                  </a:lnTo>
                  <a:lnTo>
                    <a:pt x="441" y="589"/>
                  </a:lnTo>
                  <a:close/>
                </a:path>
              </a:pathLst>
            </a:custGeom>
            <a:solidFill>
              <a:schemeClr val="bg1"/>
            </a:solidFill>
            <a:ln w="5439"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4C61B104-758B-DBE5-2493-0DE0969C5539}"/>
                </a:ext>
              </a:extLst>
            </p:cNvPr>
            <p:cNvSpPr/>
            <p:nvPr/>
          </p:nvSpPr>
          <p:spPr>
            <a:xfrm flipV="1">
              <a:off x="2338955" y="2012314"/>
              <a:ext cx="45563" cy="192973"/>
            </a:xfrm>
            <a:custGeom>
              <a:avLst/>
              <a:gdLst>
                <a:gd name="connsiteX0" fmla="*/ 115 w 45563"/>
                <a:gd name="connsiteY0" fmla="*/ 193152 h 192973"/>
                <a:gd name="connsiteX1" fmla="*/ 45678 w 45563"/>
                <a:gd name="connsiteY1" fmla="*/ 193152 h 192973"/>
                <a:gd name="connsiteX2" fmla="*/ 45678 w 45563"/>
                <a:gd name="connsiteY2" fmla="*/ 178 h 192973"/>
                <a:gd name="connsiteX3" fmla="*/ 115 w 45563"/>
                <a:gd name="connsiteY3" fmla="*/ 178 h 192973"/>
              </a:gdLst>
              <a:ahLst/>
              <a:cxnLst>
                <a:cxn ang="0">
                  <a:pos x="connsiteX0" y="connsiteY0"/>
                </a:cxn>
                <a:cxn ang="0">
                  <a:pos x="connsiteX1" y="connsiteY1"/>
                </a:cxn>
                <a:cxn ang="0">
                  <a:pos x="connsiteX2" y="connsiteY2"/>
                </a:cxn>
                <a:cxn ang="0">
                  <a:pos x="connsiteX3" y="connsiteY3"/>
                </a:cxn>
              </a:cxnLst>
              <a:rect l="l" t="t" r="r" b="b"/>
              <a:pathLst>
                <a:path w="45563" h="192973">
                  <a:moveTo>
                    <a:pt x="115" y="193152"/>
                  </a:moveTo>
                  <a:lnTo>
                    <a:pt x="45678" y="193152"/>
                  </a:lnTo>
                  <a:lnTo>
                    <a:pt x="45678" y="178"/>
                  </a:lnTo>
                  <a:lnTo>
                    <a:pt x="115" y="178"/>
                  </a:lnTo>
                  <a:close/>
                </a:path>
              </a:pathLst>
            </a:custGeom>
            <a:solidFill>
              <a:schemeClr val="bg1"/>
            </a:solidFill>
            <a:ln w="5439"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C06E5024-06A6-44D7-3E02-BC37CC26DF2C}"/>
                </a:ext>
              </a:extLst>
            </p:cNvPr>
            <p:cNvSpPr/>
            <p:nvPr/>
          </p:nvSpPr>
          <p:spPr>
            <a:xfrm flipV="1">
              <a:off x="2406359" y="2012330"/>
              <a:ext cx="144296" cy="192973"/>
            </a:xfrm>
            <a:custGeom>
              <a:avLst/>
              <a:gdLst>
                <a:gd name="connsiteX0" fmla="*/ 144771 w 144296"/>
                <a:gd name="connsiteY0" fmla="*/ 193563 h 192973"/>
                <a:gd name="connsiteX1" fmla="*/ 144771 w 144296"/>
                <a:gd name="connsiteY1" fmla="*/ 161664 h 192973"/>
                <a:gd name="connsiteX2" fmla="*/ 95412 w 144296"/>
                <a:gd name="connsiteY2" fmla="*/ 161664 h 192973"/>
                <a:gd name="connsiteX3" fmla="*/ 95412 w 144296"/>
                <a:gd name="connsiteY3" fmla="*/ 589 h 192973"/>
                <a:gd name="connsiteX4" fmla="*/ 49849 w 144296"/>
                <a:gd name="connsiteY4" fmla="*/ 589 h 192973"/>
                <a:gd name="connsiteX5" fmla="*/ 49849 w 144296"/>
                <a:gd name="connsiteY5" fmla="*/ 161664 h 192973"/>
                <a:gd name="connsiteX6" fmla="*/ 475 w 144296"/>
                <a:gd name="connsiteY6" fmla="*/ 161664 h 192973"/>
                <a:gd name="connsiteX7" fmla="*/ 475 w 144296"/>
                <a:gd name="connsiteY7" fmla="*/ 193563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296" h="192973">
                  <a:moveTo>
                    <a:pt x="144771" y="193563"/>
                  </a:moveTo>
                  <a:lnTo>
                    <a:pt x="144771" y="161664"/>
                  </a:lnTo>
                  <a:lnTo>
                    <a:pt x="95412" y="161664"/>
                  </a:lnTo>
                  <a:lnTo>
                    <a:pt x="95412" y="589"/>
                  </a:lnTo>
                  <a:lnTo>
                    <a:pt x="49849" y="589"/>
                  </a:lnTo>
                  <a:lnTo>
                    <a:pt x="49849" y="161664"/>
                  </a:lnTo>
                  <a:lnTo>
                    <a:pt x="475" y="161664"/>
                  </a:lnTo>
                  <a:lnTo>
                    <a:pt x="475" y="193563"/>
                  </a:lnTo>
                  <a:close/>
                </a:path>
              </a:pathLst>
            </a:custGeom>
            <a:solidFill>
              <a:schemeClr val="bg1"/>
            </a:solidFill>
            <a:ln w="5439"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A9BC7F97-9859-A44F-0119-73629F580844}"/>
                </a:ext>
              </a:extLst>
            </p:cNvPr>
            <p:cNvSpPr/>
            <p:nvPr/>
          </p:nvSpPr>
          <p:spPr>
            <a:xfrm flipV="1">
              <a:off x="2570250" y="2012330"/>
              <a:ext cx="129398" cy="192973"/>
            </a:xfrm>
            <a:custGeom>
              <a:avLst/>
              <a:gdLst>
                <a:gd name="connsiteX0" fmla="*/ 126723 w 129398"/>
                <a:gd name="connsiteY0" fmla="*/ 193563 h 192973"/>
                <a:gd name="connsiteX1" fmla="*/ 126723 w 129398"/>
                <a:gd name="connsiteY1" fmla="*/ 161664 h 192973"/>
                <a:gd name="connsiteX2" fmla="*/ 46050 w 129398"/>
                <a:gd name="connsiteY2" fmla="*/ 161664 h 192973"/>
                <a:gd name="connsiteX3" fmla="*/ 46050 w 129398"/>
                <a:gd name="connsiteY3" fmla="*/ 116291 h 192973"/>
                <a:gd name="connsiteX4" fmla="*/ 121994 w 129398"/>
                <a:gd name="connsiteY4" fmla="*/ 116291 h 192973"/>
                <a:gd name="connsiteX5" fmla="*/ 121994 w 129398"/>
                <a:gd name="connsiteY5" fmla="*/ 84392 h 192973"/>
                <a:gd name="connsiteX6" fmla="*/ 46050 w 129398"/>
                <a:gd name="connsiteY6" fmla="*/ 84392 h 192973"/>
                <a:gd name="connsiteX7" fmla="*/ 46050 w 129398"/>
                <a:gd name="connsiteY7" fmla="*/ 32535 h 192973"/>
                <a:gd name="connsiteX8" fmla="*/ 129886 w 129398"/>
                <a:gd name="connsiteY8" fmla="*/ 32535 h 192973"/>
                <a:gd name="connsiteX9" fmla="*/ 129886 w 129398"/>
                <a:gd name="connsiteY9" fmla="*/ 589 h 192973"/>
                <a:gd name="connsiteX10" fmla="*/ 487 w 129398"/>
                <a:gd name="connsiteY10" fmla="*/ 589 h 192973"/>
                <a:gd name="connsiteX11" fmla="*/ 487 w 129398"/>
                <a:gd name="connsiteY11" fmla="*/ 193563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398" h="192973">
                  <a:moveTo>
                    <a:pt x="126723" y="193563"/>
                  </a:moveTo>
                  <a:lnTo>
                    <a:pt x="126723" y="161664"/>
                  </a:lnTo>
                  <a:lnTo>
                    <a:pt x="46050" y="161664"/>
                  </a:lnTo>
                  <a:lnTo>
                    <a:pt x="46050" y="116291"/>
                  </a:lnTo>
                  <a:lnTo>
                    <a:pt x="121994" y="116291"/>
                  </a:lnTo>
                  <a:lnTo>
                    <a:pt x="121994" y="84392"/>
                  </a:lnTo>
                  <a:lnTo>
                    <a:pt x="46050" y="84392"/>
                  </a:lnTo>
                  <a:lnTo>
                    <a:pt x="46050" y="32535"/>
                  </a:lnTo>
                  <a:lnTo>
                    <a:pt x="129886" y="32535"/>
                  </a:lnTo>
                  <a:lnTo>
                    <a:pt x="129886" y="589"/>
                  </a:lnTo>
                  <a:lnTo>
                    <a:pt x="487" y="589"/>
                  </a:lnTo>
                  <a:lnTo>
                    <a:pt x="487" y="193563"/>
                  </a:lnTo>
                  <a:close/>
                </a:path>
              </a:pathLst>
            </a:custGeom>
            <a:solidFill>
              <a:schemeClr val="bg1"/>
            </a:solidFill>
            <a:ln w="5439"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A841847E-3C2A-2F82-3713-B20F5BA8A8F9}"/>
                </a:ext>
              </a:extLst>
            </p:cNvPr>
            <p:cNvSpPr/>
            <p:nvPr/>
          </p:nvSpPr>
          <p:spPr>
            <a:xfrm flipV="1">
              <a:off x="2724652" y="2012314"/>
              <a:ext cx="149309" cy="192973"/>
            </a:xfrm>
            <a:custGeom>
              <a:avLst/>
              <a:gdLst>
                <a:gd name="connsiteX0" fmla="*/ 46027 w 149309"/>
                <a:gd name="connsiteY0" fmla="*/ 29235 h 192973"/>
                <a:gd name="connsiteX1" fmla="*/ 66286 w 149309"/>
                <a:gd name="connsiteY1" fmla="*/ 29235 h 192973"/>
                <a:gd name="connsiteX2" fmla="*/ 104274 w 149309"/>
                <a:gd name="connsiteY2" fmla="*/ 98710 h 192973"/>
                <a:gd name="connsiteX3" fmla="*/ 65353 w 149309"/>
                <a:gd name="connsiteY3" fmla="*/ 164896 h 192973"/>
                <a:gd name="connsiteX4" fmla="*/ 46027 w 149309"/>
                <a:gd name="connsiteY4" fmla="*/ 164896 h 192973"/>
                <a:gd name="connsiteX5" fmla="*/ 495 w 149309"/>
                <a:gd name="connsiteY5" fmla="*/ 193552 h 192973"/>
                <a:gd name="connsiteX6" fmla="*/ 75158 w 149309"/>
                <a:gd name="connsiteY6" fmla="*/ 193552 h 192973"/>
                <a:gd name="connsiteX7" fmla="*/ 149805 w 149309"/>
                <a:gd name="connsiteY7" fmla="*/ 99770 h 192973"/>
                <a:gd name="connsiteX8" fmla="*/ 72327 w 149309"/>
                <a:gd name="connsiteY8" fmla="*/ 578 h 192973"/>
                <a:gd name="connsiteX9" fmla="*/ 495 w 149309"/>
                <a:gd name="connsiteY9" fmla="*/ 578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309" h="192973">
                  <a:moveTo>
                    <a:pt x="46027" y="29235"/>
                  </a:moveTo>
                  <a:lnTo>
                    <a:pt x="66286" y="29235"/>
                  </a:lnTo>
                  <a:cubicBezTo>
                    <a:pt x="97932" y="29235"/>
                    <a:pt x="104274" y="46252"/>
                    <a:pt x="104274" y="98710"/>
                  </a:cubicBezTo>
                  <a:cubicBezTo>
                    <a:pt x="104274" y="142454"/>
                    <a:pt x="100146" y="164896"/>
                    <a:pt x="65353" y="164896"/>
                  </a:cubicBezTo>
                  <a:lnTo>
                    <a:pt x="46027" y="164896"/>
                  </a:lnTo>
                  <a:close/>
                  <a:moveTo>
                    <a:pt x="495" y="193552"/>
                  </a:moveTo>
                  <a:lnTo>
                    <a:pt x="75158" y="193552"/>
                  </a:lnTo>
                  <a:cubicBezTo>
                    <a:pt x="138418" y="193552"/>
                    <a:pt x="149805" y="156529"/>
                    <a:pt x="149805" y="99770"/>
                  </a:cubicBezTo>
                  <a:cubicBezTo>
                    <a:pt x="149805" y="31402"/>
                    <a:pt x="132741" y="578"/>
                    <a:pt x="72327" y="578"/>
                  </a:cubicBezTo>
                  <a:lnTo>
                    <a:pt x="495" y="578"/>
                  </a:lnTo>
                  <a:close/>
                </a:path>
              </a:pathLst>
            </a:custGeom>
            <a:solidFill>
              <a:schemeClr val="bg1"/>
            </a:solidFill>
            <a:ln w="5439" cap="flat">
              <a:noFill/>
              <a:prstDash val="solid"/>
              <a:miter/>
            </a:ln>
          </p:spPr>
          <p:txBody>
            <a:bodyPr rtlCol="0" anchor="ctr"/>
            <a:lstStyle/>
            <a:p>
              <a:endParaRPr lang="en-AU"/>
            </a:p>
          </p:txBody>
        </p:sp>
      </p:grpSp>
      <p:sp>
        <p:nvSpPr>
          <p:cNvPr id="30" name="TextBox 29">
            <a:extLst>
              <a:ext uri="{FF2B5EF4-FFF2-40B4-BE49-F238E27FC236}">
                <a16:creationId xmlns:a16="http://schemas.microsoft.com/office/drawing/2014/main" id="{96B6F506-77E3-70A0-1078-6828E51162D2}"/>
              </a:ext>
            </a:extLst>
          </p:cNvPr>
          <p:cNvSpPr txBox="1"/>
          <p:nvPr userDrawn="1"/>
        </p:nvSpPr>
        <p:spPr>
          <a:xfrm>
            <a:off x="5140277" y="2517706"/>
            <a:ext cx="2485748" cy="626701"/>
          </a:xfrm>
          <a:prstGeom prst="rect">
            <a:avLst/>
          </a:prstGeom>
          <a:noFill/>
        </p:spPr>
        <p:txBody>
          <a:bodyPr wrap="square" lIns="36000" tIns="36000" rIns="36000" bIns="36000" rtlCol="0">
            <a:spAutoFit/>
          </a:bodyPr>
          <a:lstStyle/>
          <a:p>
            <a:pPr algn="l"/>
            <a:r>
              <a:rPr lang="en-AU" sz="1200" b="1" dirty="0">
                <a:solidFill>
                  <a:schemeClr val="bg1"/>
                </a:solidFill>
              </a:rPr>
              <a:t>Postal Address</a:t>
            </a:r>
            <a:br>
              <a:rPr lang="en-AU" sz="1200" dirty="0">
                <a:solidFill>
                  <a:schemeClr val="bg1"/>
                </a:solidFill>
              </a:rPr>
            </a:br>
            <a:r>
              <a:rPr lang="en-AU" sz="1200" dirty="0">
                <a:solidFill>
                  <a:schemeClr val="bg1"/>
                </a:solidFill>
              </a:rPr>
              <a:t>GPO Box 255</a:t>
            </a:r>
            <a:br>
              <a:rPr lang="en-AU" sz="1200" dirty="0">
                <a:solidFill>
                  <a:schemeClr val="bg1"/>
                </a:solidFill>
              </a:rPr>
            </a:br>
            <a:r>
              <a:rPr lang="en-AU" sz="1200" dirty="0">
                <a:solidFill>
                  <a:schemeClr val="bg1"/>
                </a:solidFill>
              </a:rPr>
              <a:t>Sydney NSW 2000</a:t>
            </a:r>
          </a:p>
        </p:txBody>
      </p:sp>
      <p:sp>
        <p:nvSpPr>
          <p:cNvPr id="29" name="TextBox 28">
            <a:extLst>
              <a:ext uri="{FF2B5EF4-FFF2-40B4-BE49-F238E27FC236}">
                <a16:creationId xmlns:a16="http://schemas.microsoft.com/office/drawing/2014/main" id="{C2DF9578-C41B-4AA6-43CC-F2D1AC17B482}"/>
              </a:ext>
            </a:extLst>
          </p:cNvPr>
          <p:cNvSpPr txBox="1"/>
          <p:nvPr userDrawn="1"/>
        </p:nvSpPr>
        <p:spPr>
          <a:xfrm>
            <a:off x="5140277" y="1652133"/>
            <a:ext cx="2485748" cy="626701"/>
          </a:xfrm>
          <a:prstGeom prst="rect">
            <a:avLst/>
          </a:prstGeom>
          <a:noFill/>
        </p:spPr>
        <p:txBody>
          <a:bodyPr wrap="square" lIns="36000" tIns="36000" rIns="36000" bIns="36000" rtlCol="0">
            <a:spAutoFit/>
          </a:bodyPr>
          <a:lstStyle/>
          <a:p>
            <a:pPr algn="l"/>
            <a:r>
              <a:rPr lang="en-AU" sz="1200" b="1" dirty="0">
                <a:solidFill>
                  <a:schemeClr val="bg1"/>
                </a:solidFill>
              </a:rPr>
              <a:t>Registered Office:</a:t>
            </a:r>
          </a:p>
          <a:p>
            <a:pPr algn="l"/>
            <a:r>
              <a:rPr lang="en-AU" sz="1200" dirty="0">
                <a:solidFill>
                  <a:schemeClr val="bg1"/>
                </a:solidFill>
              </a:rPr>
              <a:t>Level 28, 88 Phillip Street</a:t>
            </a:r>
          </a:p>
          <a:p>
            <a:pPr algn="l"/>
            <a:r>
              <a:rPr lang="en-AU" sz="1200" dirty="0">
                <a:solidFill>
                  <a:schemeClr val="bg1"/>
                </a:solidFill>
              </a:rPr>
              <a:t>Sydney NSW 2000</a:t>
            </a:r>
          </a:p>
        </p:txBody>
      </p:sp>
      <p:sp>
        <p:nvSpPr>
          <p:cNvPr id="31" name="TextBox 30">
            <a:extLst>
              <a:ext uri="{FF2B5EF4-FFF2-40B4-BE49-F238E27FC236}">
                <a16:creationId xmlns:a16="http://schemas.microsoft.com/office/drawing/2014/main" id="{1D033FA7-EBB1-3C2E-62A5-CEEE7BA76D42}"/>
              </a:ext>
            </a:extLst>
          </p:cNvPr>
          <p:cNvSpPr txBox="1"/>
          <p:nvPr userDrawn="1"/>
        </p:nvSpPr>
        <p:spPr>
          <a:xfrm>
            <a:off x="5140277" y="3383280"/>
            <a:ext cx="2485748" cy="442035"/>
          </a:xfrm>
          <a:prstGeom prst="rect">
            <a:avLst/>
          </a:prstGeom>
          <a:noFill/>
        </p:spPr>
        <p:txBody>
          <a:bodyPr wrap="square" lIns="36000" tIns="36000" rIns="36000" bIns="36000" rtlCol="0">
            <a:spAutoFit/>
          </a:bodyPr>
          <a:lstStyle/>
          <a:p>
            <a:pPr algn="l"/>
            <a:r>
              <a:rPr lang="en-AU" sz="1200" b="1" dirty="0">
                <a:solidFill>
                  <a:schemeClr val="bg1"/>
                </a:solidFill>
              </a:rPr>
              <a:t>Australian Company Number</a:t>
            </a:r>
            <a:br>
              <a:rPr lang="en-AU" sz="1200" dirty="0">
                <a:solidFill>
                  <a:schemeClr val="bg1"/>
                </a:solidFill>
              </a:rPr>
            </a:br>
            <a:r>
              <a:rPr lang="en-AU" sz="1200" dirty="0">
                <a:solidFill>
                  <a:schemeClr val="bg1"/>
                </a:solidFill>
              </a:rPr>
              <a:t>107 452 942</a:t>
            </a:r>
          </a:p>
        </p:txBody>
      </p:sp>
      <p:sp>
        <p:nvSpPr>
          <p:cNvPr id="32" name="TextBox 31">
            <a:extLst>
              <a:ext uri="{FF2B5EF4-FFF2-40B4-BE49-F238E27FC236}">
                <a16:creationId xmlns:a16="http://schemas.microsoft.com/office/drawing/2014/main" id="{9C6BE767-FF1C-9EF8-FC4B-6E33178CADAF}"/>
              </a:ext>
            </a:extLst>
          </p:cNvPr>
          <p:cNvSpPr txBox="1"/>
          <p:nvPr userDrawn="1"/>
        </p:nvSpPr>
        <p:spPr>
          <a:xfrm>
            <a:off x="8340677" y="1652133"/>
            <a:ext cx="2485748" cy="257369"/>
          </a:xfrm>
          <a:prstGeom prst="rect">
            <a:avLst/>
          </a:prstGeom>
          <a:noFill/>
        </p:spPr>
        <p:txBody>
          <a:bodyPr wrap="square" lIns="36000" tIns="36000" rIns="36000" bIns="36000" rtlCol="0">
            <a:spAutoFit/>
          </a:bodyPr>
          <a:lstStyle/>
          <a:p>
            <a:pPr algn="l"/>
            <a:r>
              <a:rPr lang="en-AU" sz="1200" b="1" dirty="0">
                <a:solidFill>
                  <a:schemeClr val="bg1"/>
                </a:solidFill>
              </a:rPr>
              <a:t>P: </a:t>
            </a:r>
            <a:r>
              <a:rPr lang="en-AU" sz="1200" dirty="0">
                <a:solidFill>
                  <a:schemeClr val="bg1"/>
                </a:solidFill>
              </a:rPr>
              <a:t>+61 2 8316 3997</a:t>
            </a:r>
          </a:p>
        </p:txBody>
      </p:sp>
      <p:sp>
        <p:nvSpPr>
          <p:cNvPr id="33" name="TextBox 32">
            <a:extLst>
              <a:ext uri="{FF2B5EF4-FFF2-40B4-BE49-F238E27FC236}">
                <a16:creationId xmlns:a16="http://schemas.microsoft.com/office/drawing/2014/main" id="{B492FFEF-1D56-4902-A933-CB85B329C62D}"/>
              </a:ext>
            </a:extLst>
          </p:cNvPr>
          <p:cNvSpPr txBox="1"/>
          <p:nvPr userDrawn="1"/>
        </p:nvSpPr>
        <p:spPr>
          <a:xfrm>
            <a:off x="8340677" y="2063768"/>
            <a:ext cx="2485748" cy="257369"/>
          </a:xfrm>
          <a:prstGeom prst="rect">
            <a:avLst/>
          </a:prstGeom>
          <a:noFill/>
        </p:spPr>
        <p:txBody>
          <a:bodyPr wrap="square" lIns="36000" tIns="36000" rIns="36000" bIns="36000" rtlCol="0">
            <a:spAutoFit/>
          </a:bodyPr>
          <a:lstStyle/>
          <a:p>
            <a:pPr algn="l"/>
            <a:r>
              <a:rPr lang="en-AU" sz="1200" b="1" dirty="0">
                <a:solidFill>
                  <a:schemeClr val="bg1"/>
                </a:solidFill>
              </a:rPr>
              <a:t>F: </a:t>
            </a:r>
            <a:r>
              <a:rPr lang="en-AU" sz="1200" dirty="0">
                <a:solidFill>
                  <a:schemeClr val="bg1"/>
                </a:solidFill>
              </a:rPr>
              <a:t>+61 2 8316 3999</a:t>
            </a:r>
          </a:p>
        </p:txBody>
      </p:sp>
      <p:sp>
        <p:nvSpPr>
          <p:cNvPr id="36" name="TextBox 35">
            <a:extLst>
              <a:ext uri="{FF2B5EF4-FFF2-40B4-BE49-F238E27FC236}">
                <a16:creationId xmlns:a16="http://schemas.microsoft.com/office/drawing/2014/main" id="{6D4DF387-E1ED-C491-AD8F-3F893D564E39}"/>
              </a:ext>
            </a:extLst>
          </p:cNvPr>
          <p:cNvSpPr txBox="1"/>
          <p:nvPr userDrawn="1"/>
        </p:nvSpPr>
        <p:spPr>
          <a:xfrm>
            <a:off x="8340677" y="2887038"/>
            <a:ext cx="2485748" cy="257369"/>
          </a:xfrm>
          <a:prstGeom prst="rect">
            <a:avLst/>
          </a:prstGeom>
          <a:noFill/>
        </p:spPr>
        <p:txBody>
          <a:bodyPr wrap="square" lIns="36000" tIns="36000" rIns="36000" bIns="36000" rtlCol="0">
            <a:spAutoFit/>
          </a:bodyPr>
          <a:lstStyle/>
          <a:p>
            <a:pPr algn="l"/>
            <a:r>
              <a:rPr lang="en-AU" sz="1200" b="1" dirty="0">
                <a:solidFill>
                  <a:schemeClr val="bg1"/>
                </a:solidFill>
              </a:rPr>
              <a:t>W: </a:t>
            </a:r>
            <a:r>
              <a:rPr lang="en-AU" sz="1200" dirty="0">
                <a:solidFill>
                  <a:schemeClr val="bg1"/>
                </a:solidFill>
              </a:rPr>
              <a:t>www.silvermines.com.au</a:t>
            </a:r>
          </a:p>
        </p:txBody>
      </p:sp>
      <p:sp>
        <p:nvSpPr>
          <p:cNvPr id="35" name="TextBox 34">
            <a:extLst>
              <a:ext uri="{FF2B5EF4-FFF2-40B4-BE49-F238E27FC236}">
                <a16:creationId xmlns:a16="http://schemas.microsoft.com/office/drawing/2014/main" id="{08F6945A-3B89-B88E-CD81-BB2E1B17E8D2}"/>
              </a:ext>
            </a:extLst>
          </p:cNvPr>
          <p:cNvSpPr txBox="1"/>
          <p:nvPr userDrawn="1"/>
        </p:nvSpPr>
        <p:spPr>
          <a:xfrm>
            <a:off x="8340677" y="2475403"/>
            <a:ext cx="2485748" cy="257369"/>
          </a:xfrm>
          <a:prstGeom prst="rect">
            <a:avLst/>
          </a:prstGeom>
          <a:noFill/>
        </p:spPr>
        <p:txBody>
          <a:bodyPr wrap="square" lIns="36000" tIns="36000" rIns="36000" bIns="36000" rtlCol="0">
            <a:spAutoFit/>
          </a:bodyPr>
          <a:lstStyle/>
          <a:p>
            <a:pPr algn="l"/>
            <a:r>
              <a:rPr lang="en-AU" sz="1200" b="1" dirty="0">
                <a:solidFill>
                  <a:schemeClr val="bg1"/>
                </a:solidFill>
              </a:rPr>
              <a:t>E: </a:t>
            </a:r>
            <a:r>
              <a:rPr lang="en-AU" sz="1200" dirty="0">
                <a:solidFill>
                  <a:schemeClr val="bg1"/>
                </a:solidFill>
              </a:rPr>
              <a:t>info@silvermines.com.au</a:t>
            </a:r>
          </a:p>
        </p:txBody>
      </p:sp>
      <p:pic>
        <p:nvPicPr>
          <p:cNvPr id="38" name="Graphic 37">
            <a:extLst>
              <a:ext uri="{FF2B5EF4-FFF2-40B4-BE49-F238E27FC236}">
                <a16:creationId xmlns:a16="http://schemas.microsoft.com/office/drawing/2014/main" id="{724691FB-7980-A49E-6D69-73AA2CE46D5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46585" y="2405208"/>
            <a:ext cx="414192" cy="414192"/>
          </a:xfrm>
          <a:prstGeom prst="rect">
            <a:avLst/>
          </a:prstGeom>
        </p:spPr>
      </p:pic>
      <p:pic>
        <p:nvPicPr>
          <p:cNvPr id="40" name="Graphic 39">
            <a:extLst>
              <a:ext uri="{FF2B5EF4-FFF2-40B4-BE49-F238E27FC236}">
                <a16:creationId xmlns:a16="http://schemas.microsoft.com/office/drawing/2014/main" id="{8FC4693E-113C-3102-ED59-CAE40FFD47CD}"/>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03129" y="2074272"/>
            <a:ext cx="301104" cy="301104"/>
          </a:xfrm>
          <a:prstGeom prst="rect">
            <a:avLst/>
          </a:prstGeom>
        </p:spPr>
      </p:pic>
      <p:pic>
        <p:nvPicPr>
          <p:cNvPr id="42" name="Graphic 41">
            <a:extLst>
              <a:ext uri="{FF2B5EF4-FFF2-40B4-BE49-F238E27FC236}">
                <a16:creationId xmlns:a16="http://schemas.microsoft.com/office/drawing/2014/main" id="{CC6E819B-3D38-15B6-6CB1-B7097AFA331D}"/>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7185" y="1466088"/>
            <a:ext cx="583800" cy="583800"/>
          </a:xfrm>
          <a:prstGeom prst="rect">
            <a:avLst/>
          </a:prstGeom>
        </p:spPr>
      </p:pic>
      <p:pic>
        <p:nvPicPr>
          <p:cNvPr id="44" name="Graphic 43">
            <a:extLst>
              <a:ext uri="{FF2B5EF4-FFF2-40B4-BE49-F238E27FC236}">
                <a16:creationId xmlns:a16="http://schemas.microsoft.com/office/drawing/2014/main" id="{D3075D1D-C35B-BDFC-3787-D9DA33A8980B}"/>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10809" y="1630680"/>
            <a:ext cx="285744" cy="285744"/>
          </a:xfrm>
          <a:prstGeom prst="rect">
            <a:avLst/>
          </a:prstGeom>
        </p:spPr>
      </p:pic>
      <p:pic>
        <p:nvPicPr>
          <p:cNvPr id="46" name="Graphic 45">
            <a:extLst>
              <a:ext uri="{FF2B5EF4-FFF2-40B4-BE49-F238E27FC236}">
                <a16:creationId xmlns:a16="http://schemas.microsoft.com/office/drawing/2014/main" id="{AE96ADC1-1D69-1D75-72C7-F57AD77B5DE1}"/>
              </a:ext>
            </a:extLst>
          </p:cNvPr>
          <p:cNvPicPr>
            <a:picLocks noChangeAspect="1"/>
          </p:cNvPicPr>
          <p:nvPr userDrawn="1"/>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910197" y="2840280"/>
            <a:ext cx="286968" cy="286968"/>
          </a:xfrm>
          <a:prstGeom prst="rect">
            <a:avLst/>
          </a:prstGeom>
        </p:spPr>
      </p:pic>
    </p:spTree>
    <p:extLst>
      <p:ext uri="{BB962C8B-B14F-4D97-AF65-F5344CB8AC3E}">
        <p14:creationId xmlns:p14="http://schemas.microsoft.com/office/powerpoint/2010/main" val="2659852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32924B-25F8-E832-BF73-EE78017299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 y="-1"/>
            <a:ext cx="12192004" cy="6858001"/>
          </a:xfrm>
          <a:prstGeom prst="rect">
            <a:avLst/>
          </a:prstGeom>
        </p:spPr>
      </p:pic>
      <p:sp>
        <p:nvSpPr>
          <p:cNvPr id="8" name="Rectangle 7">
            <a:extLst>
              <a:ext uri="{FF2B5EF4-FFF2-40B4-BE49-F238E27FC236}">
                <a16:creationId xmlns:a16="http://schemas.microsoft.com/office/drawing/2014/main" id="{2CCC343B-1C45-D2FF-E155-CEB454E881BA}"/>
              </a:ext>
            </a:extLst>
          </p:cNvPr>
          <p:cNvSpPr/>
          <p:nvPr userDrawn="1"/>
        </p:nvSpPr>
        <p:spPr>
          <a:xfrm>
            <a:off x="-1" y="0"/>
            <a:ext cx="12192001" cy="6858000"/>
          </a:xfrm>
          <a:prstGeom prst="rect">
            <a:avLst/>
          </a:prstGeom>
          <a:solidFill>
            <a:srgbClr val="11242E">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39" name="Picture 38">
            <a:extLst>
              <a:ext uri="{FF2B5EF4-FFF2-40B4-BE49-F238E27FC236}">
                <a16:creationId xmlns:a16="http://schemas.microsoft.com/office/drawing/2014/main" id="{0AB29F99-3675-BC17-3501-FA698990D23F}"/>
              </a:ext>
            </a:extLst>
          </p:cNvPr>
          <p:cNvPicPr>
            <a:picLocks noChangeAspect="1"/>
          </p:cNvPicPr>
          <p:nvPr userDrawn="1"/>
        </p:nvPicPr>
        <p:blipFill rotWithShape="1">
          <a:blip r:embed="rId3" cstate="screen">
            <a:clrChange>
              <a:clrFrom>
                <a:srgbClr val="FFFFFF"/>
              </a:clrFrom>
              <a:clrTo>
                <a:srgbClr val="FFFFFF">
                  <a:alpha val="0"/>
                </a:srgbClr>
              </a:clrTo>
            </a:clrChange>
            <a:alphaModFix amt="20000"/>
            <a:lum bright="70000" contrast="-70000"/>
            <a:extLst>
              <a:ext uri="{28A0092B-C50C-407E-A947-70E740481C1C}">
                <a14:useLocalDpi xmlns:a14="http://schemas.microsoft.com/office/drawing/2010/main"/>
              </a:ext>
            </a:extLst>
          </a:blip>
          <a:srcRect/>
          <a:stretch/>
        </p:blipFill>
        <p:spPr>
          <a:xfrm flipH="1">
            <a:off x="4448012" y="4281"/>
            <a:ext cx="7743987" cy="6849438"/>
          </a:xfrm>
          <a:prstGeom prst="rect">
            <a:avLst/>
          </a:prstGeom>
        </p:spPr>
      </p:pic>
      <p:sp>
        <p:nvSpPr>
          <p:cNvPr id="9" name="Rectangle 8">
            <a:extLst>
              <a:ext uri="{FF2B5EF4-FFF2-40B4-BE49-F238E27FC236}">
                <a16:creationId xmlns:a16="http://schemas.microsoft.com/office/drawing/2014/main" id="{46FDB312-D038-9CE7-FCCF-3F7162D77113}"/>
              </a:ext>
            </a:extLst>
          </p:cNvPr>
          <p:cNvSpPr/>
          <p:nvPr userDrawn="1"/>
        </p:nvSpPr>
        <p:spPr>
          <a:xfrm>
            <a:off x="7405225" y="0"/>
            <a:ext cx="3921584"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4CDAAB88-F270-7AF7-B4D0-80A8DBD61210}"/>
              </a:ext>
            </a:extLst>
          </p:cNvPr>
          <p:cNvSpPr>
            <a:spLocks noGrp="1"/>
          </p:cNvSpPr>
          <p:nvPr>
            <p:ph type="ctrTitle" hasCustomPrompt="1"/>
          </p:nvPr>
        </p:nvSpPr>
        <p:spPr>
          <a:xfrm>
            <a:off x="7542163" y="2237173"/>
            <a:ext cx="3574128" cy="1953088"/>
          </a:xfrm>
        </p:spPr>
        <p:txBody>
          <a:bodyPr anchor="b">
            <a:noAutofit/>
          </a:bodyPr>
          <a:lstStyle>
            <a:lvl1pPr algn="l">
              <a:defRPr sz="3200" cap="all" baseline="0">
                <a:solidFill>
                  <a:schemeClr val="bg1"/>
                </a:solidFill>
                <a:latin typeface="+mj-lt"/>
              </a:defRPr>
            </a:lvl1pPr>
          </a:lstStyle>
          <a:p>
            <a:r>
              <a:rPr lang="en-US" dirty="0"/>
              <a:t>CLICK TO ADD PRESENTATION TITLE</a:t>
            </a:r>
            <a:endParaRPr lang="en-AU" dirty="0"/>
          </a:p>
        </p:txBody>
      </p:sp>
      <p:sp>
        <p:nvSpPr>
          <p:cNvPr id="3" name="Subtitle 2">
            <a:extLst>
              <a:ext uri="{FF2B5EF4-FFF2-40B4-BE49-F238E27FC236}">
                <a16:creationId xmlns:a16="http://schemas.microsoft.com/office/drawing/2014/main" id="{10E1707D-5BCE-4A22-BC1C-7FF0B6C9349B}"/>
              </a:ext>
            </a:extLst>
          </p:cNvPr>
          <p:cNvSpPr>
            <a:spLocks noGrp="1"/>
          </p:cNvSpPr>
          <p:nvPr>
            <p:ph type="subTitle" idx="1" hasCustomPrompt="1"/>
          </p:nvPr>
        </p:nvSpPr>
        <p:spPr>
          <a:xfrm>
            <a:off x="7542163" y="4372874"/>
            <a:ext cx="3574128" cy="967665"/>
          </a:xfrm>
        </p:spPr>
        <p:txBody>
          <a:bodyPr>
            <a:normAutofit/>
          </a:bodyPr>
          <a:lstStyle>
            <a:lvl1pPr marL="0" indent="0" algn="l">
              <a:buNone/>
              <a:defRPr sz="1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sub-heading</a:t>
            </a:r>
            <a:endParaRPr lang="en-AU" dirty="0"/>
          </a:p>
        </p:txBody>
      </p:sp>
      <p:grpSp>
        <p:nvGrpSpPr>
          <p:cNvPr id="34" name="Group 33">
            <a:extLst>
              <a:ext uri="{FF2B5EF4-FFF2-40B4-BE49-F238E27FC236}">
                <a16:creationId xmlns:a16="http://schemas.microsoft.com/office/drawing/2014/main" id="{AA7D0803-2BA9-C7B3-BD18-2B7BA9668DF5}"/>
              </a:ext>
            </a:extLst>
          </p:cNvPr>
          <p:cNvGrpSpPr/>
          <p:nvPr userDrawn="1"/>
        </p:nvGrpSpPr>
        <p:grpSpPr>
          <a:xfrm>
            <a:off x="7849208" y="590366"/>
            <a:ext cx="3033617" cy="774149"/>
            <a:chOff x="92228" y="1498535"/>
            <a:chExt cx="2784199" cy="710500"/>
          </a:xfrm>
        </p:grpSpPr>
        <p:sp>
          <p:nvSpPr>
            <p:cNvPr id="12" name="Freeform: Shape 11">
              <a:extLst>
                <a:ext uri="{FF2B5EF4-FFF2-40B4-BE49-F238E27FC236}">
                  <a16:creationId xmlns:a16="http://schemas.microsoft.com/office/drawing/2014/main" id="{F773FC98-CB5E-1AE7-1EE6-6ACC5F3B2C7D}"/>
                </a:ext>
              </a:extLst>
            </p:cNvPr>
            <p:cNvSpPr/>
            <p:nvPr/>
          </p:nvSpPr>
          <p:spPr>
            <a:xfrm flipV="1">
              <a:off x="92228" y="1498535"/>
              <a:ext cx="757842" cy="710276"/>
            </a:xfrm>
            <a:custGeom>
              <a:avLst/>
              <a:gdLst>
                <a:gd name="connsiteX0" fmla="*/ 75 w 757842"/>
                <a:gd name="connsiteY0" fmla="*/ 710195 h 710276"/>
                <a:gd name="connsiteX1" fmla="*/ 299691 w 757842"/>
                <a:gd name="connsiteY1" fmla="*/ 651933 h 710276"/>
                <a:gd name="connsiteX2" fmla="*/ 299691 w 757842"/>
                <a:gd name="connsiteY2" fmla="*/ 651933 h 710276"/>
                <a:gd name="connsiteX3" fmla="*/ 663040 w 757842"/>
                <a:gd name="connsiteY3" fmla="*/ 330653 h 710276"/>
                <a:gd name="connsiteX4" fmla="*/ 663040 w 757842"/>
                <a:gd name="connsiteY4" fmla="*/ 330653 h 710276"/>
                <a:gd name="connsiteX5" fmla="*/ 181932 w 757842"/>
                <a:gd name="connsiteY5" fmla="*/ 200 h 710276"/>
                <a:gd name="connsiteX6" fmla="*/ 181932 w 757842"/>
                <a:gd name="connsiteY6" fmla="*/ 200 h 710276"/>
                <a:gd name="connsiteX7" fmla="*/ 383763 w 757842"/>
                <a:gd name="connsiteY7" fmla="*/ 30501 h 710276"/>
                <a:gd name="connsiteX8" fmla="*/ 383763 w 757842"/>
                <a:gd name="connsiteY8" fmla="*/ 30501 h 710276"/>
                <a:gd name="connsiteX9" fmla="*/ 757472 w 757842"/>
                <a:gd name="connsiteY9" fmla="*/ 350374 h 710276"/>
                <a:gd name="connsiteX10" fmla="*/ 757472 w 757842"/>
                <a:gd name="connsiteY10" fmla="*/ 350374 h 710276"/>
                <a:gd name="connsiteX11" fmla="*/ 432821 w 757842"/>
                <a:gd name="connsiteY11" fmla="*/ 640404 h 710276"/>
                <a:gd name="connsiteX12" fmla="*/ 432821 w 757842"/>
                <a:gd name="connsiteY12" fmla="*/ 640404 h 710276"/>
                <a:gd name="connsiteX13" fmla="*/ 15052 w 757842"/>
                <a:gd name="connsiteY13" fmla="*/ 710417 h 710276"/>
                <a:gd name="connsiteX14" fmla="*/ 15052 w 757842"/>
                <a:gd name="connsiteY14" fmla="*/ 710417 h 710276"/>
                <a:gd name="connsiteX15" fmla="*/ 75 w 757842"/>
                <a:gd name="connsiteY15" fmla="*/ 710195 h 71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42" h="710276">
                  <a:moveTo>
                    <a:pt x="75" y="710195"/>
                  </a:moveTo>
                  <a:cubicBezTo>
                    <a:pt x="75" y="710195"/>
                    <a:pt x="158162" y="695234"/>
                    <a:pt x="299691" y="651933"/>
                  </a:cubicBezTo>
                  <a:lnTo>
                    <a:pt x="299691" y="651933"/>
                  </a:lnTo>
                  <a:cubicBezTo>
                    <a:pt x="545155" y="576686"/>
                    <a:pt x="666678" y="439728"/>
                    <a:pt x="663040" y="330653"/>
                  </a:cubicBezTo>
                  <a:lnTo>
                    <a:pt x="663040" y="330653"/>
                  </a:lnTo>
                  <a:cubicBezTo>
                    <a:pt x="654121" y="65436"/>
                    <a:pt x="181932" y="200"/>
                    <a:pt x="181932" y="200"/>
                  </a:cubicBezTo>
                  <a:lnTo>
                    <a:pt x="181932" y="200"/>
                  </a:lnTo>
                  <a:cubicBezTo>
                    <a:pt x="225518" y="-1192"/>
                    <a:pt x="351184" y="22151"/>
                    <a:pt x="383763" y="30501"/>
                  </a:cubicBezTo>
                  <a:lnTo>
                    <a:pt x="383763" y="30501"/>
                  </a:lnTo>
                  <a:cubicBezTo>
                    <a:pt x="763434" y="127605"/>
                    <a:pt x="760081" y="287273"/>
                    <a:pt x="757472" y="350374"/>
                  </a:cubicBezTo>
                  <a:lnTo>
                    <a:pt x="757472" y="350374"/>
                  </a:lnTo>
                  <a:cubicBezTo>
                    <a:pt x="754815" y="413460"/>
                    <a:pt x="679978" y="562848"/>
                    <a:pt x="432821" y="640404"/>
                  </a:cubicBezTo>
                  <a:lnTo>
                    <a:pt x="432821" y="640404"/>
                  </a:lnTo>
                  <a:cubicBezTo>
                    <a:pt x="226957" y="705008"/>
                    <a:pt x="63841" y="710417"/>
                    <a:pt x="15052" y="710417"/>
                  </a:cubicBezTo>
                  <a:lnTo>
                    <a:pt x="15052" y="710417"/>
                  </a:lnTo>
                  <a:cubicBezTo>
                    <a:pt x="5263" y="710417"/>
                    <a:pt x="75" y="710195"/>
                    <a:pt x="75" y="710195"/>
                  </a:cubicBezTo>
                </a:path>
              </a:pathLst>
            </a:custGeom>
            <a:gradFill>
              <a:gsLst>
                <a:gs pos="0">
                  <a:srgbClr val="FFFFFF"/>
                </a:gs>
                <a:gs pos="50000">
                  <a:srgbClr val="B9C3CB"/>
                </a:gs>
                <a:gs pos="100000">
                  <a:srgbClr val="738798"/>
                </a:gs>
              </a:gsLst>
              <a:lin ang="16200000" scaled="1"/>
            </a:gradFill>
            <a:ln w="5439"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DA9A26E6-1823-4EF7-1736-1A20F9828EE7}"/>
                </a:ext>
              </a:extLst>
            </p:cNvPr>
            <p:cNvSpPr/>
            <p:nvPr/>
          </p:nvSpPr>
          <p:spPr>
            <a:xfrm flipV="1">
              <a:off x="92322" y="1498788"/>
              <a:ext cx="662949" cy="709963"/>
            </a:xfrm>
            <a:custGeom>
              <a:avLst/>
              <a:gdLst>
                <a:gd name="connsiteX0" fmla="*/ 74 w 662949"/>
                <a:gd name="connsiteY0" fmla="*/ 710104 h 709963"/>
                <a:gd name="connsiteX1" fmla="*/ 421956 w 662949"/>
                <a:gd name="connsiteY1" fmla="*/ 302506 h 709963"/>
                <a:gd name="connsiteX2" fmla="*/ 421956 w 662949"/>
                <a:gd name="connsiteY2" fmla="*/ 302506 h 709963"/>
                <a:gd name="connsiteX3" fmla="*/ 181836 w 662949"/>
                <a:gd name="connsiteY3" fmla="*/ 140 h 709963"/>
                <a:gd name="connsiteX4" fmla="*/ 181836 w 662949"/>
                <a:gd name="connsiteY4" fmla="*/ 140 h 709963"/>
                <a:gd name="connsiteX5" fmla="*/ 662945 w 662949"/>
                <a:gd name="connsiteY5" fmla="*/ 330593 h 709963"/>
                <a:gd name="connsiteX6" fmla="*/ 662945 w 662949"/>
                <a:gd name="connsiteY6" fmla="*/ 330593 h 709963"/>
                <a:gd name="connsiteX7" fmla="*/ 299595 w 662949"/>
                <a:gd name="connsiteY7" fmla="*/ 651873 h 709963"/>
                <a:gd name="connsiteX8" fmla="*/ 299595 w 662949"/>
                <a:gd name="connsiteY8" fmla="*/ 651873 h 709963"/>
                <a:gd name="connsiteX9" fmla="*/ 264 w 662949"/>
                <a:gd name="connsiteY9" fmla="*/ 710104 h 709963"/>
                <a:gd name="connsiteX10" fmla="*/ 264 w 662949"/>
                <a:gd name="connsiteY10" fmla="*/ 710104 h 70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2949" h="709963">
                  <a:moveTo>
                    <a:pt x="74" y="710104"/>
                  </a:moveTo>
                  <a:cubicBezTo>
                    <a:pt x="7428" y="707985"/>
                    <a:pt x="425435" y="585799"/>
                    <a:pt x="421956" y="302506"/>
                  </a:cubicBezTo>
                  <a:lnTo>
                    <a:pt x="421956" y="302506"/>
                  </a:lnTo>
                  <a:cubicBezTo>
                    <a:pt x="420706" y="197985"/>
                    <a:pt x="373530" y="93432"/>
                    <a:pt x="181836" y="140"/>
                  </a:cubicBezTo>
                  <a:lnTo>
                    <a:pt x="181836" y="140"/>
                  </a:lnTo>
                  <a:cubicBezTo>
                    <a:pt x="181836" y="140"/>
                    <a:pt x="654025" y="65377"/>
                    <a:pt x="662945" y="330593"/>
                  </a:cubicBezTo>
                  <a:lnTo>
                    <a:pt x="662945" y="330593"/>
                  </a:lnTo>
                  <a:cubicBezTo>
                    <a:pt x="666582" y="439669"/>
                    <a:pt x="545060" y="576626"/>
                    <a:pt x="299595" y="651873"/>
                  </a:cubicBezTo>
                  <a:lnTo>
                    <a:pt x="299595" y="651873"/>
                  </a:lnTo>
                  <a:cubicBezTo>
                    <a:pt x="161609" y="694100"/>
                    <a:pt x="7871" y="709377"/>
                    <a:pt x="264" y="710104"/>
                  </a:cubicBezTo>
                  <a:lnTo>
                    <a:pt x="264" y="710104"/>
                  </a:lnTo>
                  <a:close/>
                </a:path>
              </a:pathLst>
            </a:custGeom>
            <a:gradFill>
              <a:gsLst>
                <a:gs pos="0">
                  <a:srgbClr val="FFFFFF"/>
                </a:gs>
                <a:gs pos="59545">
                  <a:srgbClr val="738798"/>
                </a:gs>
                <a:gs pos="100000">
                  <a:srgbClr val="738798"/>
                </a:gs>
              </a:gsLst>
              <a:lin ang="5400000" scaled="1"/>
            </a:gradFill>
            <a:ln w="5439"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AE70C176-534D-A01E-99E7-34960CC650D6}"/>
                </a:ext>
              </a:extLst>
            </p:cNvPr>
            <p:cNvSpPr/>
            <p:nvPr/>
          </p:nvSpPr>
          <p:spPr>
            <a:xfrm flipV="1">
              <a:off x="979544" y="1501697"/>
              <a:ext cx="341303" cy="452544"/>
            </a:xfrm>
            <a:custGeom>
              <a:avLst/>
              <a:gdLst>
                <a:gd name="connsiteX0" fmla="*/ 208059 w 341303"/>
                <a:gd name="connsiteY0" fmla="*/ 318943 h 452544"/>
                <a:gd name="connsiteX1" fmla="*/ 208059 w 341303"/>
                <a:gd name="connsiteY1" fmla="*/ 329254 h 452544"/>
                <a:gd name="connsiteX2" fmla="*/ 171352 w 341303"/>
                <a:gd name="connsiteY2" fmla="*/ 376288 h 452544"/>
                <a:gd name="connsiteX3" fmla="*/ 131182 w 341303"/>
                <a:gd name="connsiteY3" fmla="*/ 337810 h 452544"/>
                <a:gd name="connsiteX4" fmla="*/ 341664 w 341303"/>
                <a:gd name="connsiteY4" fmla="*/ 134699 h 452544"/>
                <a:gd name="connsiteX5" fmla="*/ 166513 w 341303"/>
                <a:gd name="connsiteY5" fmla="*/ 556 h 452544"/>
                <a:gd name="connsiteX6" fmla="*/ 361 w 341303"/>
                <a:gd name="connsiteY6" fmla="*/ 123122 h 452544"/>
                <a:gd name="connsiteX7" fmla="*/ 361 w 341303"/>
                <a:gd name="connsiteY7" fmla="*/ 138384 h 452544"/>
                <a:gd name="connsiteX8" fmla="*/ 124967 w 341303"/>
                <a:gd name="connsiteY8" fmla="*/ 138384 h 452544"/>
                <a:gd name="connsiteX9" fmla="*/ 124967 w 341303"/>
                <a:gd name="connsiteY9" fmla="*/ 128009 h 452544"/>
                <a:gd name="connsiteX10" fmla="*/ 167225 w 341303"/>
                <a:gd name="connsiteY10" fmla="*/ 77370 h 452544"/>
                <a:gd name="connsiteX11" fmla="*/ 208739 w 341303"/>
                <a:gd name="connsiteY11" fmla="*/ 119485 h 452544"/>
                <a:gd name="connsiteX12" fmla="*/ 6592 w 341303"/>
                <a:gd name="connsiteY12" fmla="*/ 317124 h 452544"/>
                <a:gd name="connsiteX13" fmla="*/ 168585 w 341303"/>
                <a:gd name="connsiteY13" fmla="*/ 453101 h 452544"/>
                <a:gd name="connsiteX14" fmla="*/ 328506 w 341303"/>
                <a:gd name="connsiteY14" fmla="*/ 318943 h 45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1303" h="452544">
                  <a:moveTo>
                    <a:pt x="208059" y="318943"/>
                  </a:moveTo>
                  <a:lnTo>
                    <a:pt x="208059" y="329254"/>
                  </a:lnTo>
                  <a:cubicBezTo>
                    <a:pt x="208059" y="354890"/>
                    <a:pt x="196277" y="376288"/>
                    <a:pt x="171352" y="376288"/>
                  </a:cubicBezTo>
                  <a:cubicBezTo>
                    <a:pt x="143645" y="376288"/>
                    <a:pt x="131182" y="357341"/>
                    <a:pt x="131182" y="337810"/>
                  </a:cubicBezTo>
                  <a:cubicBezTo>
                    <a:pt x="131182" y="251840"/>
                    <a:pt x="341664" y="293923"/>
                    <a:pt x="341664" y="134699"/>
                  </a:cubicBezTo>
                  <a:cubicBezTo>
                    <a:pt x="341664" y="42007"/>
                    <a:pt x="280033" y="556"/>
                    <a:pt x="166513" y="556"/>
                  </a:cubicBezTo>
                  <a:cubicBezTo>
                    <a:pt x="59904" y="556"/>
                    <a:pt x="361" y="32851"/>
                    <a:pt x="361" y="123122"/>
                  </a:cubicBezTo>
                  <a:lnTo>
                    <a:pt x="361" y="138384"/>
                  </a:lnTo>
                  <a:lnTo>
                    <a:pt x="124967" y="138384"/>
                  </a:lnTo>
                  <a:lnTo>
                    <a:pt x="124967" y="128009"/>
                  </a:lnTo>
                  <a:cubicBezTo>
                    <a:pt x="124967" y="90796"/>
                    <a:pt x="142300" y="77370"/>
                    <a:pt x="167225" y="77370"/>
                  </a:cubicBezTo>
                  <a:cubicBezTo>
                    <a:pt x="193493" y="77370"/>
                    <a:pt x="208739" y="95667"/>
                    <a:pt x="208739" y="119485"/>
                  </a:cubicBezTo>
                  <a:cubicBezTo>
                    <a:pt x="208739" y="205439"/>
                    <a:pt x="6592" y="162786"/>
                    <a:pt x="6592" y="317124"/>
                  </a:cubicBezTo>
                  <a:cubicBezTo>
                    <a:pt x="6592" y="404913"/>
                    <a:pt x="59904" y="453101"/>
                    <a:pt x="168585" y="453101"/>
                  </a:cubicBezTo>
                  <a:cubicBezTo>
                    <a:pt x="280745" y="453101"/>
                    <a:pt x="328506" y="412203"/>
                    <a:pt x="328506" y="318943"/>
                  </a:cubicBezTo>
                  <a:close/>
                </a:path>
              </a:pathLst>
            </a:custGeom>
            <a:solidFill>
              <a:srgbClr val="9BA7B3"/>
            </a:solidFill>
            <a:ln w="5439"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93CF84F0-D9EB-5FD5-2825-439E762AAD45}"/>
                </a:ext>
              </a:extLst>
            </p:cNvPr>
            <p:cNvSpPr/>
            <p:nvPr/>
          </p:nvSpPr>
          <p:spPr>
            <a:xfrm flipV="1">
              <a:off x="1361682" y="1510253"/>
              <a:ext cx="128781" cy="435464"/>
            </a:xfrm>
            <a:custGeom>
              <a:avLst/>
              <a:gdLst>
                <a:gd name="connsiteX0" fmla="*/ 95 w 128781"/>
                <a:gd name="connsiteY0" fmla="*/ 435586 h 435464"/>
                <a:gd name="connsiteX1" fmla="*/ 128877 w 128781"/>
                <a:gd name="connsiteY1" fmla="*/ 435586 h 435464"/>
                <a:gd name="connsiteX2" fmla="*/ 128877 w 128781"/>
                <a:gd name="connsiteY2" fmla="*/ 122 h 435464"/>
                <a:gd name="connsiteX3" fmla="*/ 95 w 128781"/>
                <a:gd name="connsiteY3" fmla="*/ 122 h 435464"/>
              </a:gdLst>
              <a:ahLst/>
              <a:cxnLst>
                <a:cxn ang="0">
                  <a:pos x="connsiteX0" y="connsiteY0"/>
                </a:cxn>
                <a:cxn ang="0">
                  <a:pos x="connsiteX1" y="connsiteY1"/>
                </a:cxn>
                <a:cxn ang="0">
                  <a:pos x="connsiteX2" y="connsiteY2"/>
                </a:cxn>
                <a:cxn ang="0">
                  <a:pos x="connsiteX3" y="connsiteY3"/>
                </a:cxn>
              </a:cxnLst>
              <a:rect l="l" t="t" r="r" b="b"/>
              <a:pathLst>
                <a:path w="128781" h="435464">
                  <a:moveTo>
                    <a:pt x="95" y="435586"/>
                  </a:moveTo>
                  <a:lnTo>
                    <a:pt x="128877" y="435586"/>
                  </a:lnTo>
                  <a:lnTo>
                    <a:pt x="128877" y="122"/>
                  </a:lnTo>
                  <a:lnTo>
                    <a:pt x="95" y="122"/>
                  </a:lnTo>
                  <a:close/>
                </a:path>
              </a:pathLst>
            </a:custGeom>
            <a:solidFill>
              <a:srgbClr val="9BA7B3"/>
            </a:solidFill>
            <a:ln w="5439"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548CD0F6-0AC5-DC48-952B-38A86998F602}"/>
                </a:ext>
              </a:extLst>
            </p:cNvPr>
            <p:cNvSpPr/>
            <p:nvPr/>
          </p:nvSpPr>
          <p:spPr>
            <a:xfrm flipV="1">
              <a:off x="1546513" y="1510253"/>
              <a:ext cx="287295" cy="435464"/>
            </a:xfrm>
            <a:custGeom>
              <a:avLst/>
              <a:gdLst>
                <a:gd name="connsiteX0" fmla="*/ 395 w 287295"/>
                <a:gd name="connsiteY0" fmla="*/ 436029 h 435464"/>
                <a:gd name="connsiteX1" fmla="*/ 129160 w 287295"/>
                <a:gd name="connsiteY1" fmla="*/ 436029 h 435464"/>
                <a:gd name="connsiteX2" fmla="*/ 129160 w 287295"/>
                <a:gd name="connsiteY2" fmla="*/ 93256 h 435464"/>
                <a:gd name="connsiteX3" fmla="*/ 287690 w 287295"/>
                <a:gd name="connsiteY3" fmla="*/ 93256 h 435464"/>
                <a:gd name="connsiteX4" fmla="*/ 287690 w 287295"/>
                <a:gd name="connsiteY4" fmla="*/ 564 h 435464"/>
                <a:gd name="connsiteX5" fmla="*/ 395 w 287295"/>
                <a:gd name="connsiteY5" fmla="*/ 564 h 43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295" h="435464">
                  <a:moveTo>
                    <a:pt x="395" y="436029"/>
                  </a:moveTo>
                  <a:lnTo>
                    <a:pt x="129160" y="436029"/>
                  </a:lnTo>
                  <a:lnTo>
                    <a:pt x="129160" y="93256"/>
                  </a:lnTo>
                  <a:lnTo>
                    <a:pt x="287690" y="93256"/>
                  </a:lnTo>
                  <a:lnTo>
                    <a:pt x="287690" y="564"/>
                  </a:lnTo>
                  <a:lnTo>
                    <a:pt x="395" y="564"/>
                  </a:lnTo>
                  <a:close/>
                </a:path>
              </a:pathLst>
            </a:custGeom>
            <a:solidFill>
              <a:srgbClr val="9BA7B3"/>
            </a:solidFill>
            <a:ln w="5439"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1CAC2C3C-ED18-B9A7-B0AD-F99F69099DDE}"/>
                </a:ext>
              </a:extLst>
            </p:cNvPr>
            <p:cNvSpPr/>
            <p:nvPr/>
          </p:nvSpPr>
          <p:spPr>
            <a:xfrm flipV="1">
              <a:off x="1775688" y="1510253"/>
              <a:ext cx="379370" cy="435464"/>
            </a:xfrm>
            <a:custGeom>
              <a:avLst/>
              <a:gdLst>
                <a:gd name="connsiteX0" fmla="*/ 415 w 379370"/>
                <a:gd name="connsiteY0" fmla="*/ 436029 h 435464"/>
                <a:gd name="connsiteX1" fmla="*/ 137452 w 379370"/>
                <a:gd name="connsiteY1" fmla="*/ 436029 h 435464"/>
                <a:gd name="connsiteX2" fmla="*/ 189389 w 379370"/>
                <a:gd name="connsiteY2" fmla="*/ 107884 h 435464"/>
                <a:gd name="connsiteX3" fmla="*/ 190764 w 379370"/>
                <a:gd name="connsiteY3" fmla="*/ 107884 h 435464"/>
                <a:gd name="connsiteX4" fmla="*/ 242685 w 379370"/>
                <a:gd name="connsiteY4" fmla="*/ 436029 h 435464"/>
                <a:gd name="connsiteX5" fmla="*/ 379785 w 379370"/>
                <a:gd name="connsiteY5" fmla="*/ 436029 h 435464"/>
                <a:gd name="connsiteX6" fmla="*/ 273161 w 379370"/>
                <a:gd name="connsiteY6" fmla="*/ 564 h 435464"/>
                <a:gd name="connsiteX7" fmla="*/ 107008 w 379370"/>
                <a:gd name="connsiteY7" fmla="*/ 564 h 43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9370" h="435464">
                  <a:moveTo>
                    <a:pt x="415" y="436029"/>
                  </a:moveTo>
                  <a:lnTo>
                    <a:pt x="137452" y="436029"/>
                  </a:lnTo>
                  <a:lnTo>
                    <a:pt x="189389" y="107884"/>
                  </a:lnTo>
                  <a:lnTo>
                    <a:pt x="190764" y="107884"/>
                  </a:lnTo>
                  <a:lnTo>
                    <a:pt x="242685" y="436029"/>
                  </a:lnTo>
                  <a:lnTo>
                    <a:pt x="379785" y="436029"/>
                  </a:lnTo>
                  <a:lnTo>
                    <a:pt x="273161" y="564"/>
                  </a:lnTo>
                  <a:lnTo>
                    <a:pt x="107008" y="564"/>
                  </a:lnTo>
                  <a:close/>
                </a:path>
              </a:pathLst>
            </a:custGeom>
            <a:solidFill>
              <a:srgbClr val="9BA7B3"/>
            </a:solidFill>
            <a:ln w="5439"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A5153502-2FFA-00AA-F9C4-B75E50BCF486}"/>
                </a:ext>
              </a:extLst>
            </p:cNvPr>
            <p:cNvSpPr/>
            <p:nvPr/>
          </p:nvSpPr>
          <p:spPr>
            <a:xfrm flipV="1">
              <a:off x="2175823" y="1510253"/>
              <a:ext cx="299061" cy="435464"/>
            </a:xfrm>
            <a:custGeom>
              <a:avLst/>
              <a:gdLst>
                <a:gd name="connsiteX0" fmla="*/ 448 w 299061"/>
                <a:gd name="connsiteY0" fmla="*/ 436029 h 435464"/>
                <a:gd name="connsiteX1" fmla="*/ 293263 w 299061"/>
                <a:gd name="connsiteY1" fmla="*/ 436029 h 435464"/>
                <a:gd name="connsiteX2" fmla="*/ 293263 w 299061"/>
                <a:gd name="connsiteY2" fmla="*/ 343353 h 435464"/>
                <a:gd name="connsiteX3" fmla="*/ 129214 w 299061"/>
                <a:gd name="connsiteY3" fmla="*/ 343353 h 435464"/>
                <a:gd name="connsiteX4" fmla="*/ 129214 w 299061"/>
                <a:gd name="connsiteY4" fmla="*/ 268928 h 435464"/>
                <a:gd name="connsiteX5" fmla="*/ 282872 w 299061"/>
                <a:gd name="connsiteY5" fmla="*/ 268928 h 435464"/>
                <a:gd name="connsiteX6" fmla="*/ 282872 w 299061"/>
                <a:gd name="connsiteY6" fmla="*/ 179874 h 435464"/>
                <a:gd name="connsiteX7" fmla="*/ 129214 w 299061"/>
                <a:gd name="connsiteY7" fmla="*/ 179874 h 435464"/>
                <a:gd name="connsiteX8" fmla="*/ 129214 w 299061"/>
                <a:gd name="connsiteY8" fmla="*/ 93256 h 435464"/>
                <a:gd name="connsiteX9" fmla="*/ 299510 w 299061"/>
                <a:gd name="connsiteY9" fmla="*/ 93256 h 435464"/>
                <a:gd name="connsiteX10" fmla="*/ 299510 w 299061"/>
                <a:gd name="connsiteY10" fmla="*/ 564 h 435464"/>
                <a:gd name="connsiteX11" fmla="*/ 448 w 299061"/>
                <a:gd name="connsiteY11" fmla="*/ 564 h 43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9061" h="435464">
                  <a:moveTo>
                    <a:pt x="448" y="436029"/>
                  </a:moveTo>
                  <a:lnTo>
                    <a:pt x="293263" y="436029"/>
                  </a:lnTo>
                  <a:lnTo>
                    <a:pt x="293263" y="343353"/>
                  </a:lnTo>
                  <a:lnTo>
                    <a:pt x="129214" y="343353"/>
                  </a:lnTo>
                  <a:lnTo>
                    <a:pt x="129214" y="268928"/>
                  </a:lnTo>
                  <a:lnTo>
                    <a:pt x="282872" y="268928"/>
                  </a:lnTo>
                  <a:lnTo>
                    <a:pt x="282872" y="179874"/>
                  </a:lnTo>
                  <a:lnTo>
                    <a:pt x="129214" y="179874"/>
                  </a:lnTo>
                  <a:lnTo>
                    <a:pt x="129214" y="93256"/>
                  </a:lnTo>
                  <a:lnTo>
                    <a:pt x="299510" y="93256"/>
                  </a:lnTo>
                  <a:lnTo>
                    <a:pt x="299510" y="564"/>
                  </a:lnTo>
                  <a:lnTo>
                    <a:pt x="448" y="564"/>
                  </a:lnTo>
                  <a:close/>
                </a:path>
              </a:pathLst>
            </a:custGeom>
            <a:solidFill>
              <a:srgbClr val="9BA7B3"/>
            </a:solidFill>
            <a:ln w="5439"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C5BFA775-3F9A-FA2D-C8F8-4A12ECA997BC}"/>
                </a:ext>
              </a:extLst>
            </p:cNvPr>
            <p:cNvSpPr/>
            <p:nvPr/>
          </p:nvSpPr>
          <p:spPr>
            <a:xfrm flipV="1">
              <a:off x="2521966" y="1510253"/>
              <a:ext cx="354461" cy="435464"/>
            </a:xfrm>
            <a:custGeom>
              <a:avLst/>
              <a:gdLst>
                <a:gd name="connsiteX0" fmla="*/ 129252 w 354461"/>
                <a:gd name="connsiteY0" fmla="*/ 251836 h 435464"/>
                <a:gd name="connsiteX1" fmla="*/ 154888 w 354461"/>
                <a:gd name="connsiteY1" fmla="*/ 251836 h 435464"/>
                <a:gd name="connsiteX2" fmla="*/ 208864 w 354461"/>
                <a:gd name="connsiteY2" fmla="*/ 303693 h 435464"/>
                <a:gd name="connsiteX3" fmla="*/ 154160 w 354461"/>
                <a:gd name="connsiteY3" fmla="*/ 354301 h 435464"/>
                <a:gd name="connsiteX4" fmla="*/ 129252 w 354461"/>
                <a:gd name="connsiteY4" fmla="*/ 354301 h 435464"/>
                <a:gd name="connsiteX5" fmla="*/ 486 w 354461"/>
                <a:gd name="connsiteY5" fmla="*/ 436017 h 435464"/>
                <a:gd name="connsiteX6" fmla="*/ 201953 w 354461"/>
                <a:gd name="connsiteY6" fmla="*/ 436017 h 435464"/>
                <a:gd name="connsiteX7" fmla="*/ 337630 w 354461"/>
                <a:gd name="connsiteY7" fmla="*/ 320157 h 435464"/>
                <a:gd name="connsiteX8" fmla="*/ 253178 w 354461"/>
                <a:gd name="connsiteY8" fmla="*/ 216458 h 435464"/>
                <a:gd name="connsiteX9" fmla="*/ 253178 w 354461"/>
                <a:gd name="connsiteY9" fmla="*/ 215272 h 435464"/>
                <a:gd name="connsiteX10" fmla="*/ 334151 w 354461"/>
                <a:gd name="connsiteY10" fmla="*/ 117646 h 435464"/>
                <a:gd name="connsiteX11" fmla="*/ 334151 w 354461"/>
                <a:gd name="connsiteY11" fmla="*/ 80466 h 435464"/>
                <a:gd name="connsiteX12" fmla="*/ 340398 w 354461"/>
                <a:gd name="connsiteY12" fmla="*/ 20084 h 435464"/>
                <a:gd name="connsiteX13" fmla="*/ 354948 w 354461"/>
                <a:gd name="connsiteY13" fmla="*/ 6641 h 435464"/>
                <a:gd name="connsiteX14" fmla="*/ 354948 w 354461"/>
                <a:gd name="connsiteY14" fmla="*/ 553 h 435464"/>
                <a:gd name="connsiteX15" fmla="*/ 217879 w 354461"/>
                <a:gd name="connsiteY15" fmla="*/ 553 h 435464"/>
                <a:gd name="connsiteX16" fmla="*/ 205401 w 354461"/>
                <a:gd name="connsiteY16" fmla="*/ 83502 h 435464"/>
                <a:gd name="connsiteX17" fmla="*/ 205401 w 354461"/>
                <a:gd name="connsiteY17" fmla="*/ 112775 h 435464"/>
                <a:gd name="connsiteX18" fmla="*/ 163191 w 354461"/>
                <a:gd name="connsiteY18" fmla="*/ 175007 h 435464"/>
                <a:gd name="connsiteX19" fmla="*/ 129252 w 354461"/>
                <a:gd name="connsiteY19" fmla="*/ 175007 h 435464"/>
                <a:gd name="connsiteX20" fmla="*/ 129252 w 354461"/>
                <a:gd name="connsiteY20" fmla="*/ 553 h 435464"/>
                <a:gd name="connsiteX21" fmla="*/ 486 w 354461"/>
                <a:gd name="connsiteY21" fmla="*/ 553 h 43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4461" h="435464">
                  <a:moveTo>
                    <a:pt x="129252" y="251836"/>
                  </a:moveTo>
                  <a:lnTo>
                    <a:pt x="154888" y="251836"/>
                  </a:lnTo>
                  <a:cubicBezTo>
                    <a:pt x="191547" y="251836"/>
                    <a:pt x="208864" y="272570"/>
                    <a:pt x="208864" y="303693"/>
                  </a:cubicBezTo>
                  <a:cubicBezTo>
                    <a:pt x="208864" y="339040"/>
                    <a:pt x="192939" y="354301"/>
                    <a:pt x="154160" y="354301"/>
                  </a:cubicBezTo>
                  <a:lnTo>
                    <a:pt x="129252" y="354301"/>
                  </a:lnTo>
                  <a:close/>
                  <a:moveTo>
                    <a:pt x="486" y="436017"/>
                  </a:moveTo>
                  <a:lnTo>
                    <a:pt x="201953" y="436017"/>
                  </a:lnTo>
                  <a:cubicBezTo>
                    <a:pt x="300259" y="436017"/>
                    <a:pt x="337630" y="387275"/>
                    <a:pt x="337630" y="320157"/>
                  </a:cubicBezTo>
                  <a:cubicBezTo>
                    <a:pt x="337630" y="262211"/>
                    <a:pt x="312010" y="224381"/>
                    <a:pt x="253178" y="216458"/>
                  </a:cubicBezTo>
                  <a:lnTo>
                    <a:pt x="253178" y="215272"/>
                  </a:lnTo>
                  <a:cubicBezTo>
                    <a:pt x="315505" y="210369"/>
                    <a:pt x="334151" y="175592"/>
                    <a:pt x="334151" y="117646"/>
                  </a:cubicBezTo>
                  <a:lnTo>
                    <a:pt x="334151" y="80466"/>
                  </a:lnTo>
                  <a:cubicBezTo>
                    <a:pt x="334151" y="57866"/>
                    <a:pt x="334151" y="28593"/>
                    <a:pt x="340398" y="20084"/>
                  </a:cubicBezTo>
                  <a:cubicBezTo>
                    <a:pt x="343861" y="15197"/>
                    <a:pt x="346645" y="10342"/>
                    <a:pt x="354948" y="6641"/>
                  </a:cubicBezTo>
                  <a:lnTo>
                    <a:pt x="354948" y="553"/>
                  </a:lnTo>
                  <a:lnTo>
                    <a:pt x="217879" y="553"/>
                  </a:lnTo>
                  <a:cubicBezTo>
                    <a:pt x="205401" y="23737"/>
                    <a:pt x="205401" y="65188"/>
                    <a:pt x="205401" y="83502"/>
                  </a:cubicBezTo>
                  <a:lnTo>
                    <a:pt x="205401" y="112775"/>
                  </a:lnTo>
                  <a:cubicBezTo>
                    <a:pt x="205401" y="162181"/>
                    <a:pt x="194330" y="175007"/>
                    <a:pt x="163191" y="175007"/>
                  </a:cubicBezTo>
                  <a:lnTo>
                    <a:pt x="129252" y="175007"/>
                  </a:lnTo>
                  <a:lnTo>
                    <a:pt x="129252" y="553"/>
                  </a:lnTo>
                  <a:lnTo>
                    <a:pt x="486" y="553"/>
                  </a:lnTo>
                  <a:close/>
                </a:path>
              </a:pathLst>
            </a:custGeom>
            <a:solidFill>
              <a:srgbClr val="9BA7B3"/>
            </a:solidFill>
            <a:ln w="5439"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AAAEED07-F745-C47E-5B3D-07366C2A74BA}"/>
                </a:ext>
              </a:extLst>
            </p:cNvPr>
            <p:cNvSpPr/>
            <p:nvPr/>
          </p:nvSpPr>
          <p:spPr>
            <a:xfrm flipV="1">
              <a:off x="985760" y="2012330"/>
              <a:ext cx="200581" cy="192973"/>
            </a:xfrm>
            <a:custGeom>
              <a:avLst/>
              <a:gdLst>
                <a:gd name="connsiteX0" fmla="*/ 346 w 200581"/>
                <a:gd name="connsiteY0" fmla="*/ 193563 h 192973"/>
                <a:gd name="connsiteX1" fmla="*/ 68051 w 200581"/>
                <a:gd name="connsiteY1" fmla="*/ 193563 h 192973"/>
                <a:gd name="connsiteX2" fmla="*/ 100329 w 200581"/>
                <a:gd name="connsiteY2" fmla="*/ 57396 h 192973"/>
                <a:gd name="connsiteX3" fmla="*/ 100962 w 200581"/>
                <a:gd name="connsiteY3" fmla="*/ 57396 h 192973"/>
                <a:gd name="connsiteX4" fmla="*/ 133556 w 200581"/>
                <a:gd name="connsiteY4" fmla="*/ 193563 h 192973"/>
                <a:gd name="connsiteX5" fmla="*/ 200928 w 200581"/>
                <a:gd name="connsiteY5" fmla="*/ 193563 h 192973"/>
                <a:gd name="connsiteX6" fmla="*/ 200928 w 200581"/>
                <a:gd name="connsiteY6" fmla="*/ 589 h 192973"/>
                <a:gd name="connsiteX7" fmla="*/ 159177 w 200581"/>
                <a:gd name="connsiteY7" fmla="*/ 589 h 192973"/>
                <a:gd name="connsiteX8" fmla="*/ 159177 w 200581"/>
                <a:gd name="connsiteY8" fmla="*/ 154626 h 192973"/>
                <a:gd name="connsiteX9" fmla="*/ 158544 w 200581"/>
                <a:gd name="connsiteY9" fmla="*/ 154626 h 192973"/>
                <a:gd name="connsiteX10" fmla="*/ 118358 w 200581"/>
                <a:gd name="connsiteY10" fmla="*/ 589 h 192973"/>
                <a:gd name="connsiteX11" fmla="*/ 82932 w 200581"/>
                <a:gd name="connsiteY11" fmla="*/ 589 h 192973"/>
                <a:gd name="connsiteX12" fmla="*/ 42762 w 200581"/>
                <a:gd name="connsiteY12" fmla="*/ 154626 h 192973"/>
                <a:gd name="connsiteX13" fmla="*/ 42098 w 200581"/>
                <a:gd name="connsiteY13" fmla="*/ 154626 h 192973"/>
                <a:gd name="connsiteX14" fmla="*/ 42098 w 200581"/>
                <a:gd name="connsiteY14" fmla="*/ 589 h 192973"/>
                <a:gd name="connsiteX15" fmla="*/ 346 w 200581"/>
                <a:gd name="connsiteY15" fmla="*/ 589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581" h="192973">
                  <a:moveTo>
                    <a:pt x="346" y="193563"/>
                  </a:moveTo>
                  <a:lnTo>
                    <a:pt x="68051" y="193563"/>
                  </a:lnTo>
                  <a:lnTo>
                    <a:pt x="100329" y="57396"/>
                  </a:lnTo>
                  <a:lnTo>
                    <a:pt x="100962" y="57396"/>
                  </a:lnTo>
                  <a:lnTo>
                    <a:pt x="133556" y="193563"/>
                  </a:lnTo>
                  <a:lnTo>
                    <a:pt x="200928" y="193563"/>
                  </a:lnTo>
                  <a:lnTo>
                    <a:pt x="200928" y="589"/>
                  </a:lnTo>
                  <a:lnTo>
                    <a:pt x="159177" y="589"/>
                  </a:lnTo>
                  <a:lnTo>
                    <a:pt x="159177" y="154626"/>
                  </a:lnTo>
                  <a:lnTo>
                    <a:pt x="158544" y="154626"/>
                  </a:lnTo>
                  <a:lnTo>
                    <a:pt x="118358" y="589"/>
                  </a:lnTo>
                  <a:lnTo>
                    <a:pt x="82932" y="589"/>
                  </a:lnTo>
                  <a:lnTo>
                    <a:pt x="42762" y="154626"/>
                  </a:lnTo>
                  <a:lnTo>
                    <a:pt x="42098" y="154626"/>
                  </a:lnTo>
                  <a:lnTo>
                    <a:pt x="42098" y="589"/>
                  </a:lnTo>
                  <a:lnTo>
                    <a:pt x="346" y="589"/>
                  </a:lnTo>
                  <a:close/>
                </a:path>
              </a:pathLst>
            </a:custGeom>
            <a:solidFill>
              <a:schemeClr val="bg1"/>
            </a:solidFill>
            <a:ln w="5439"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69A8041F-C6B9-6EB5-BE81-3B4AEC338A58}"/>
                </a:ext>
              </a:extLst>
            </p:cNvPr>
            <p:cNvSpPr/>
            <p:nvPr/>
          </p:nvSpPr>
          <p:spPr>
            <a:xfrm flipV="1">
              <a:off x="1221166" y="2012314"/>
              <a:ext cx="45563" cy="192973"/>
            </a:xfrm>
            <a:custGeom>
              <a:avLst/>
              <a:gdLst>
                <a:gd name="connsiteX0" fmla="*/ 92 w 45563"/>
                <a:gd name="connsiteY0" fmla="*/ 193152 h 192973"/>
                <a:gd name="connsiteX1" fmla="*/ 45655 w 45563"/>
                <a:gd name="connsiteY1" fmla="*/ 193152 h 192973"/>
                <a:gd name="connsiteX2" fmla="*/ 45655 w 45563"/>
                <a:gd name="connsiteY2" fmla="*/ 178 h 192973"/>
                <a:gd name="connsiteX3" fmla="*/ 92 w 45563"/>
                <a:gd name="connsiteY3" fmla="*/ 178 h 192973"/>
              </a:gdLst>
              <a:ahLst/>
              <a:cxnLst>
                <a:cxn ang="0">
                  <a:pos x="connsiteX0" y="connsiteY0"/>
                </a:cxn>
                <a:cxn ang="0">
                  <a:pos x="connsiteX1" y="connsiteY1"/>
                </a:cxn>
                <a:cxn ang="0">
                  <a:pos x="connsiteX2" y="connsiteY2"/>
                </a:cxn>
                <a:cxn ang="0">
                  <a:pos x="connsiteX3" y="connsiteY3"/>
                </a:cxn>
              </a:cxnLst>
              <a:rect l="l" t="t" r="r" b="b"/>
              <a:pathLst>
                <a:path w="45563" h="192973">
                  <a:moveTo>
                    <a:pt x="92" y="193152"/>
                  </a:moveTo>
                  <a:lnTo>
                    <a:pt x="45655" y="193152"/>
                  </a:lnTo>
                  <a:lnTo>
                    <a:pt x="45655" y="178"/>
                  </a:lnTo>
                  <a:lnTo>
                    <a:pt x="92" y="178"/>
                  </a:lnTo>
                  <a:close/>
                </a:path>
              </a:pathLst>
            </a:custGeom>
            <a:solidFill>
              <a:schemeClr val="bg1"/>
            </a:solidFill>
            <a:ln w="5439"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A6B8D639-61B3-EE64-EC7A-BE62669BB1D5}"/>
                </a:ext>
              </a:extLst>
            </p:cNvPr>
            <p:cNvSpPr/>
            <p:nvPr/>
          </p:nvSpPr>
          <p:spPr>
            <a:xfrm flipV="1">
              <a:off x="1300573" y="2012330"/>
              <a:ext cx="149989" cy="192973"/>
            </a:xfrm>
            <a:custGeom>
              <a:avLst/>
              <a:gdLst>
                <a:gd name="connsiteX0" fmla="*/ 52913 w 149989"/>
                <a:gd name="connsiteY0" fmla="*/ 193563 h 192973"/>
                <a:gd name="connsiteX1" fmla="*/ 107950 w 149989"/>
                <a:gd name="connsiteY1" fmla="*/ 61445 h 192973"/>
                <a:gd name="connsiteX2" fmla="*/ 108582 w 149989"/>
                <a:gd name="connsiteY2" fmla="*/ 61445 h 192973"/>
                <a:gd name="connsiteX3" fmla="*/ 108582 w 149989"/>
                <a:gd name="connsiteY3" fmla="*/ 193563 h 192973"/>
                <a:gd name="connsiteX4" fmla="*/ 150365 w 149989"/>
                <a:gd name="connsiteY4" fmla="*/ 193563 h 192973"/>
                <a:gd name="connsiteX5" fmla="*/ 150365 w 149989"/>
                <a:gd name="connsiteY5" fmla="*/ 589 h 192973"/>
                <a:gd name="connsiteX6" fmla="*/ 98461 w 149989"/>
                <a:gd name="connsiteY6" fmla="*/ 589 h 192973"/>
                <a:gd name="connsiteX7" fmla="*/ 42792 w 149989"/>
                <a:gd name="connsiteY7" fmla="*/ 135759 h 192973"/>
                <a:gd name="connsiteX8" fmla="*/ 42159 w 149989"/>
                <a:gd name="connsiteY8" fmla="*/ 135759 h 192973"/>
                <a:gd name="connsiteX9" fmla="*/ 42159 w 149989"/>
                <a:gd name="connsiteY9" fmla="*/ 589 h 192973"/>
                <a:gd name="connsiteX10" fmla="*/ 376 w 149989"/>
                <a:gd name="connsiteY10" fmla="*/ 589 h 192973"/>
                <a:gd name="connsiteX11" fmla="*/ 376 w 149989"/>
                <a:gd name="connsiteY11" fmla="*/ 193563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9989" h="192973">
                  <a:moveTo>
                    <a:pt x="52913" y="193563"/>
                  </a:moveTo>
                  <a:lnTo>
                    <a:pt x="107950" y="61445"/>
                  </a:lnTo>
                  <a:lnTo>
                    <a:pt x="108582" y="61445"/>
                  </a:lnTo>
                  <a:lnTo>
                    <a:pt x="108582" y="193563"/>
                  </a:lnTo>
                  <a:lnTo>
                    <a:pt x="150365" y="193563"/>
                  </a:lnTo>
                  <a:lnTo>
                    <a:pt x="150365" y="589"/>
                  </a:lnTo>
                  <a:lnTo>
                    <a:pt x="98461" y="589"/>
                  </a:lnTo>
                  <a:lnTo>
                    <a:pt x="42792" y="135759"/>
                  </a:lnTo>
                  <a:lnTo>
                    <a:pt x="42159" y="135759"/>
                  </a:lnTo>
                  <a:lnTo>
                    <a:pt x="42159" y="589"/>
                  </a:lnTo>
                  <a:lnTo>
                    <a:pt x="376" y="589"/>
                  </a:lnTo>
                  <a:lnTo>
                    <a:pt x="376" y="193563"/>
                  </a:lnTo>
                  <a:close/>
                </a:path>
              </a:pathLst>
            </a:custGeom>
            <a:solidFill>
              <a:schemeClr val="bg1"/>
            </a:solidFill>
            <a:ln w="5439"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32B4E1F1-C877-676C-BDC2-1B3F9421F8FC}"/>
                </a:ext>
              </a:extLst>
            </p:cNvPr>
            <p:cNvSpPr/>
            <p:nvPr/>
          </p:nvSpPr>
          <p:spPr>
            <a:xfrm flipV="1">
              <a:off x="1482193" y="2012330"/>
              <a:ext cx="129382" cy="192973"/>
            </a:xfrm>
            <a:custGeom>
              <a:avLst/>
              <a:gdLst>
                <a:gd name="connsiteX0" fmla="*/ 126631 w 129382"/>
                <a:gd name="connsiteY0" fmla="*/ 193563 h 192973"/>
                <a:gd name="connsiteX1" fmla="*/ 126631 w 129382"/>
                <a:gd name="connsiteY1" fmla="*/ 161664 h 192973"/>
                <a:gd name="connsiteX2" fmla="*/ 45943 w 129382"/>
                <a:gd name="connsiteY2" fmla="*/ 161664 h 192973"/>
                <a:gd name="connsiteX3" fmla="*/ 45943 w 129382"/>
                <a:gd name="connsiteY3" fmla="*/ 116291 h 192973"/>
                <a:gd name="connsiteX4" fmla="*/ 121886 w 129382"/>
                <a:gd name="connsiteY4" fmla="*/ 116291 h 192973"/>
                <a:gd name="connsiteX5" fmla="*/ 121886 w 129382"/>
                <a:gd name="connsiteY5" fmla="*/ 84392 h 192973"/>
                <a:gd name="connsiteX6" fmla="*/ 45943 w 129382"/>
                <a:gd name="connsiteY6" fmla="*/ 84392 h 192973"/>
                <a:gd name="connsiteX7" fmla="*/ 45943 w 129382"/>
                <a:gd name="connsiteY7" fmla="*/ 32535 h 192973"/>
                <a:gd name="connsiteX8" fmla="*/ 129778 w 129382"/>
                <a:gd name="connsiteY8" fmla="*/ 32535 h 192973"/>
                <a:gd name="connsiteX9" fmla="*/ 129778 w 129382"/>
                <a:gd name="connsiteY9" fmla="*/ 589 h 192973"/>
                <a:gd name="connsiteX10" fmla="*/ 396 w 129382"/>
                <a:gd name="connsiteY10" fmla="*/ 589 h 192973"/>
                <a:gd name="connsiteX11" fmla="*/ 396 w 129382"/>
                <a:gd name="connsiteY11" fmla="*/ 193563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382" h="192973">
                  <a:moveTo>
                    <a:pt x="126631" y="193563"/>
                  </a:moveTo>
                  <a:lnTo>
                    <a:pt x="126631" y="161664"/>
                  </a:lnTo>
                  <a:lnTo>
                    <a:pt x="45943" y="161664"/>
                  </a:lnTo>
                  <a:lnTo>
                    <a:pt x="45943" y="116291"/>
                  </a:lnTo>
                  <a:lnTo>
                    <a:pt x="121886" y="116291"/>
                  </a:lnTo>
                  <a:lnTo>
                    <a:pt x="121886" y="84392"/>
                  </a:lnTo>
                  <a:lnTo>
                    <a:pt x="45943" y="84392"/>
                  </a:lnTo>
                  <a:lnTo>
                    <a:pt x="45943" y="32535"/>
                  </a:lnTo>
                  <a:lnTo>
                    <a:pt x="129778" y="32535"/>
                  </a:lnTo>
                  <a:lnTo>
                    <a:pt x="129778" y="589"/>
                  </a:lnTo>
                  <a:lnTo>
                    <a:pt x="396" y="589"/>
                  </a:lnTo>
                  <a:lnTo>
                    <a:pt x="396" y="193563"/>
                  </a:lnTo>
                  <a:close/>
                </a:path>
              </a:pathLst>
            </a:custGeom>
            <a:solidFill>
              <a:schemeClr val="bg1"/>
            </a:solidFill>
            <a:ln w="5439"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4A5FE258-AC8B-AB0F-EF58-2B8B367335A9}"/>
                </a:ext>
              </a:extLst>
            </p:cNvPr>
            <p:cNvSpPr/>
            <p:nvPr/>
          </p:nvSpPr>
          <p:spPr>
            <a:xfrm flipV="1">
              <a:off x="1625493" y="2008550"/>
              <a:ext cx="150290" cy="200485"/>
            </a:xfrm>
            <a:custGeom>
              <a:avLst/>
              <a:gdLst>
                <a:gd name="connsiteX0" fmla="*/ 45950 w 150290"/>
                <a:gd name="connsiteY0" fmla="*/ 64631 h 200485"/>
                <a:gd name="connsiteX1" fmla="*/ 45950 w 150290"/>
                <a:gd name="connsiteY1" fmla="*/ 58922 h 200485"/>
                <a:gd name="connsiteX2" fmla="*/ 76046 w 150290"/>
                <a:gd name="connsiteY2" fmla="*/ 29190 h 200485"/>
                <a:gd name="connsiteX3" fmla="*/ 103232 w 150290"/>
                <a:gd name="connsiteY3" fmla="*/ 53007 h 200485"/>
                <a:gd name="connsiteX4" fmla="*/ 62746 w 150290"/>
                <a:gd name="connsiteY4" fmla="*/ 85918 h 200485"/>
                <a:gd name="connsiteX5" fmla="*/ 3582 w 150290"/>
                <a:gd name="connsiteY5" fmla="*/ 144322 h 200485"/>
                <a:gd name="connsiteX6" fmla="*/ 73516 w 150290"/>
                <a:gd name="connsiteY6" fmla="*/ 201066 h 200485"/>
                <a:gd name="connsiteX7" fmla="*/ 143418 w 150290"/>
                <a:gd name="connsiteY7" fmla="*/ 149209 h 200485"/>
                <a:gd name="connsiteX8" fmla="*/ 143418 w 150290"/>
                <a:gd name="connsiteY8" fmla="*/ 143785 h 200485"/>
                <a:gd name="connsiteX9" fmla="*/ 99753 w 150290"/>
                <a:gd name="connsiteY9" fmla="*/ 143785 h 200485"/>
                <a:gd name="connsiteX10" fmla="*/ 75081 w 150290"/>
                <a:gd name="connsiteY10" fmla="*/ 172394 h 200485"/>
                <a:gd name="connsiteX11" fmla="*/ 49129 w 150290"/>
                <a:gd name="connsiteY11" fmla="*/ 149968 h 200485"/>
                <a:gd name="connsiteX12" fmla="*/ 72535 w 150290"/>
                <a:gd name="connsiteY12" fmla="*/ 123810 h 200485"/>
                <a:gd name="connsiteX13" fmla="*/ 107676 w 150290"/>
                <a:gd name="connsiteY13" fmla="*/ 110795 h 200485"/>
                <a:gd name="connsiteX14" fmla="*/ 150693 w 150290"/>
                <a:gd name="connsiteY14" fmla="*/ 59712 h 200485"/>
                <a:gd name="connsiteX15" fmla="*/ 72250 w 150290"/>
                <a:gd name="connsiteY15" fmla="*/ 580 h 200485"/>
                <a:gd name="connsiteX16" fmla="*/ 403 w 150290"/>
                <a:gd name="connsiteY16" fmla="*/ 56771 h 200485"/>
                <a:gd name="connsiteX17" fmla="*/ 403 w 150290"/>
                <a:gd name="connsiteY17" fmla="*/ 64631 h 20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0290" h="200485">
                  <a:moveTo>
                    <a:pt x="45950" y="64631"/>
                  </a:moveTo>
                  <a:lnTo>
                    <a:pt x="45950" y="58922"/>
                  </a:lnTo>
                  <a:cubicBezTo>
                    <a:pt x="45950" y="40814"/>
                    <a:pt x="51991" y="29190"/>
                    <a:pt x="76046" y="29190"/>
                  </a:cubicBezTo>
                  <a:cubicBezTo>
                    <a:pt x="89947" y="29190"/>
                    <a:pt x="103232" y="36781"/>
                    <a:pt x="103232" y="53007"/>
                  </a:cubicBezTo>
                  <a:cubicBezTo>
                    <a:pt x="103232" y="70546"/>
                    <a:pt x="92794" y="77030"/>
                    <a:pt x="62746" y="85918"/>
                  </a:cubicBezTo>
                  <a:cubicBezTo>
                    <a:pt x="22275" y="97858"/>
                    <a:pt x="3582" y="112155"/>
                    <a:pt x="3582" y="144322"/>
                  </a:cubicBezTo>
                  <a:cubicBezTo>
                    <a:pt x="3582" y="181883"/>
                    <a:pt x="30451" y="201066"/>
                    <a:pt x="73516" y="201066"/>
                  </a:cubicBezTo>
                  <a:cubicBezTo>
                    <a:pt x="114018" y="201066"/>
                    <a:pt x="143418" y="186200"/>
                    <a:pt x="143418" y="149209"/>
                  </a:cubicBezTo>
                  <a:lnTo>
                    <a:pt x="143418" y="143785"/>
                  </a:lnTo>
                  <a:lnTo>
                    <a:pt x="99753" y="143785"/>
                  </a:lnTo>
                  <a:cubicBezTo>
                    <a:pt x="99753" y="161893"/>
                    <a:pt x="92446" y="172394"/>
                    <a:pt x="75081" y="172394"/>
                  </a:cubicBezTo>
                  <a:cubicBezTo>
                    <a:pt x="54490" y="172394"/>
                    <a:pt x="49129" y="161371"/>
                    <a:pt x="49129" y="149968"/>
                  </a:cubicBezTo>
                  <a:cubicBezTo>
                    <a:pt x="49129" y="138075"/>
                    <a:pt x="53225" y="130816"/>
                    <a:pt x="72535" y="123810"/>
                  </a:cubicBezTo>
                  <a:lnTo>
                    <a:pt x="107676" y="110795"/>
                  </a:lnTo>
                  <a:cubicBezTo>
                    <a:pt x="141836" y="98111"/>
                    <a:pt x="150693" y="83261"/>
                    <a:pt x="150693" y="59712"/>
                  </a:cubicBezTo>
                  <a:cubicBezTo>
                    <a:pt x="150693" y="18957"/>
                    <a:pt x="121577" y="580"/>
                    <a:pt x="72250" y="580"/>
                  </a:cubicBezTo>
                  <a:cubicBezTo>
                    <a:pt x="20646" y="580"/>
                    <a:pt x="403" y="21092"/>
                    <a:pt x="403" y="56771"/>
                  </a:cubicBezTo>
                  <a:lnTo>
                    <a:pt x="403" y="64631"/>
                  </a:lnTo>
                  <a:close/>
                </a:path>
              </a:pathLst>
            </a:custGeom>
            <a:solidFill>
              <a:schemeClr val="bg1"/>
            </a:solidFill>
            <a:ln w="5439"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5E9021D3-4447-0C97-2028-CB15BF7EE491}"/>
                </a:ext>
              </a:extLst>
            </p:cNvPr>
            <p:cNvSpPr/>
            <p:nvPr/>
          </p:nvSpPr>
          <p:spPr>
            <a:xfrm flipV="1">
              <a:off x="1874500" y="2012330"/>
              <a:ext cx="126267" cy="192957"/>
            </a:xfrm>
            <a:custGeom>
              <a:avLst/>
              <a:gdLst>
                <a:gd name="connsiteX0" fmla="*/ 421 w 126267"/>
                <a:gd name="connsiteY0" fmla="*/ 577 h 192957"/>
                <a:gd name="connsiteX1" fmla="*/ 421 w 126267"/>
                <a:gd name="connsiteY1" fmla="*/ 193535 h 192957"/>
                <a:gd name="connsiteX2" fmla="*/ 45984 w 126267"/>
                <a:gd name="connsiteY2" fmla="*/ 193535 h 192957"/>
                <a:gd name="connsiteX3" fmla="*/ 45984 w 126267"/>
                <a:gd name="connsiteY3" fmla="*/ 32507 h 192957"/>
                <a:gd name="connsiteX4" fmla="*/ 126688 w 126267"/>
                <a:gd name="connsiteY4" fmla="*/ 32507 h 192957"/>
                <a:gd name="connsiteX5" fmla="*/ 126688 w 126267"/>
                <a:gd name="connsiteY5" fmla="*/ 577 h 19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267" h="192957">
                  <a:moveTo>
                    <a:pt x="421" y="577"/>
                  </a:moveTo>
                  <a:lnTo>
                    <a:pt x="421" y="193535"/>
                  </a:lnTo>
                  <a:lnTo>
                    <a:pt x="45984" y="193535"/>
                  </a:lnTo>
                  <a:lnTo>
                    <a:pt x="45984" y="32507"/>
                  </a:lnTo>
                  <a:lnTo>
                    <a:pt x="126688" y="32507"/>
                  </a:lnTo>
                  <a:lnTo>
                    <a:pt x="126688" y="577"/>
                  </a:lnTo>
                  <a:close/>
                </a:path>
              </a:pathLst>
            </a:custGeom>
            <a:solidFill>
              <a:schemeClr val="bg1"/>
            </a:solidFill>
            <a:ln w="5439"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670BAEF5-59C5-14BA-A25C-0BF7DA4D7737}"/>
                </a:ext>
              </a:extLst>
            </p:cNvPr>
            <p:cNvSpPr/>
            <p:nvPr/>
          </p:nvSpPr>
          <p:spPr>
            <a:xfrm flipV="1">
              <a:off x="2023209" y="2012314"/>
              <a:ext cx="45547" cy="192973"/>
            </a:xfrm>
            <a:custGeom>
              <a:avLst/>
              <a:gdLst>
                <a:gd name="connsiteX0" fmla="*/ 108 w 45547"/>
                <a:gd name="connsiteY0" fmla="*/ 193152 h 192973"/>
                <a:gd name="connsiteX1" fmla="*/ 45656 w 45547"/>
                <a:gd name="connsiteY1" fmla="*/ 193152 h 192973"/>
                <a:gd name="connsiteX2" fmla="*/ 45656 w 45547"/>
                <a:gd name="connsiteY2" fmla="*/ 178 h 192973"/>
                <a:gd name="connsiteX3" fmla="*/ 108 w 45547"/>
                <a:gd name="connsiteY3" fmla="*/ 178 h 192973"/>
              </a:gdLst>
              <a:ahLst/>
              <a:cxnLst>
                <a:cxn ang="0">
                  <a:pos x="connsiteX0" y="connsiteY0"/>
                </a:cxn>
                <a:cxn ang="0">
                  <a:pos x="connsiteX1" y="connsiteY1"/>
                </a:cxn>
                <a:cxn ang="0">
                  <a:pos x="connsiteX2" y="connsiteY2"/>
                </a:cxn>
                <a:cxn ang="0">
                  <a:pos x="connsiteX3" y="connsiteY3"/>
                </a:cxn>
              </a:cxnLst>
              <a:rect l="l" t="t" r="r" b="b"/>
              <a:pathLst>
                <a:path w="45547" h="192973">
                  <a:moveTo>
                    <a:pt x="108" y="193152"/>
                  </a:moveTo>
                  <a:lnTo>
                    <a:pt x="45656" y="193152"/>
                  </a:lnTo>
                  <a:lnTo>
                    <a:pt x="45656" y="178"/>
                  </a:lnTo>
                  <a:lnTo>
                    <a:pt x="108" y="178"/>
                  </a:lnTo>
                  <a:close/>
                </a:path>
              </a:pathLst>
            </a:custGeom>
            <a:solidFill>
              <a:schemeClr val="bg1"/>
            </a:solidFill>
            <a:ln w="5439"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9DD7D29C-EC11-8899-0604-297F0B9FCF15}"/>
                </a:ext>
              </a:extLst>
            </p:cNvPr>
            <p:cNvSpPr/>
            <p:nvPr/>
          </p:nvSpPr>
          <p:spPr>
            <a:xfrm flipV="1">
              <a:off x="2103565" y="2012330"/>
              <a:ext cx="200613" cy="192973"/>
            </a:xfrm>
            <a:custGeom>
              <a:avLst/>
              <a:gdLst>
                <a:gd name="connsiteX0" fmla="*/ 441 w 200613"/>
                <a:gd name="connsiteY0" fmla="*/ 193563 h 192973"/>
                <a:gd name="connsiteX1" fmla="*/ 68145 w 200613"/>
                <a:gd name="connsiteY1" fmla="*/ 193563 h 192973"/>
                <a:gd name="connsiteX2" fmla="*/ 100439 w 200613"/>
                <a:gd name="connsiteY2" fmla="*/ 57396 h 192973"/>
                <a:gd name="connsiteX3" fmla="*/ 101056 w 200613"/>
                <a:gd name="connsiteY3" fmla="*/ 57396 h 192973"/>
                <a:gd name="connsiteX4" fmla="*/ 133651 w 200613"/>
                <a:gd name="connsiteY4" fmla="*/ 193563 h 192973"/>
                <a:gd name="connsiteX5" fmla="*/ 201054 w 200613"/>
                <a:gd name="connsiteY5" fmla="*/ 193563 h 192973"/>
                <a:gd name="connsiteX6" fmla="*/ 201054 w 200613"/>
                <a:gd name="connsiteY6" fmla="*/ 589 h 192973"/>
                <a:gd name="connsiteX7" fmla="*/ 159287 w 200613"/>
                <a:gd name="connsiteY7" fmla="*/ 589 h 192973"/>
                <a:gd name="connsiteX8" fmla="*/ 159287 w 200613"/>
                <a:gd name="connsiteY8" fmla="*/ 154626 h 192973"/>
                <a:gd name="connsiteX9" fmla="*/ 158638 w 200613"/>
                <a:gd name="connsiteY9" fmla="*/ 154626 h 192973"/>
                <a:gd name="connsiteX10" fmla="*/ 118452 w 200613"/>
                <a:gd name="connsiteY10" fmla="*/ 589 h 192973"/>
                <a:gd name="connsiteX11" fmla="*/ 83043 w 200613"/>
                <a:gd name="connsiteY11" fmla="*/ 589 h 192973"/>
                <a:gd name="connsiteX12" fmla="*/ 42872 w 200613"/>
                <a:gd name="connsiteY12" fmla="*/ 154626 h 192973"/>
                <a:gd name="connsiteX13" fmla="*/ 42240 w 200613"/>
                <a:gd name="connsiteY13" fmla="*/ 154626 h 192973"/>
                <a:gd name="connsiteX14" fmla="*/ 42240 w 200613"/>
                <a:gd name="connsiteY14" fmla="*/ 589 h 192973"/>
                <a:gd name="connsiteX15" fmla="*/ 441 w 200613"/>
                <a:gd name="connsiteY15" fmla="*/ 589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613" h="192973">
                  <a:moveTo>
                    <a:pt x="441" y="193563"/>
                  </a:moveTo>
                  <a:lnTo>
                    <a:pt x="68145" y="193563"/>
                  </a:lnTo>
                  <a:lnTo>
                    <a:pt x="100439" y="57396"/>
                  </a:lnTo>
                  <a:lnTo>
                    <a:pt x="101056" y="57396"/>
                  </a:lnTo>
                  <a:lnTo>
                    <a:pt x="133651" y="193563"/>
                  </a:lnTo>
                  <a:lnTo>
                    <a:pt x="201054" y="193563"/>
                  </a:lnTo>
                  <a:lnTo>
                    <a:pt x="201054" y="589"/>
                  </a:lnTo>
                  <a:lnTo>
                    <a:pt x="159287" y="589"/>
                  </a:lnTo>
                  <a:lnTo>
                    <a:pt x="159287" y="154626"/>
                  </a:lnTo>
                  <a:lnTo>
                    <a:pt x="158638" y="154626"/>
                  </a:lnTo>
                  <a:lnTo>
                    <a:pt x="118452" y="589"/>
                  </a:lnTo>
                  <a:lnTo>
                    <a:pt x="83043" y="589"/>
                  </a:lnTo>
                  <a:lnTo>
                    <a:pt x="42872" y="154626"/>
                  </a:lnTo>
                  <a:lnTo>
                    <a:pt x="42240" y="154626"/>
                  </a:lnTo>
                  <a:lnTo>
                    <a:pt x="42240" y="589"/>
                  </a:lnTo>
                  <a:lnTo>
                    <a:pt x="441" y="589"/>
                  </a:lnTo>
                  <a:close/>
                </a:path>
              </a:pathLst>
            </a:custGeom>
            <a:solidFill>
              <a:schemeClr val="bg1"/>
            </a:solidFill>
            <a:ln w="5439"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85B2E52C-99C3-3BD8-1FA7-61C42A716F33}"/>
                </a:ext>
              </a:extLst>
            </p:cNvPr>
            <p:cNvSpPr/>
            <p:nvPr/>
          </p:nvSpPr>
          <p:spPr>
            <a:xfrm flipV="1">
              <a:off x="2338955" y="2012314"/>
              <a:ext cx="45563" cy="192973"/>
            </a:xfrm>
            <a:custGeom>
              <a:avLst/>
              <a:gdLst>
                <a:gd name="connsiteX0" fmla="*/ 115 w 45563"/>
                <a:gd name="connsiteY0" fmla="*/ 193152 h 192973"/>
                <a:gd name="connsiteX1" fmla="*/ 45678 w 45563"/>
                <a:gd name="connsiteY1" fmla="*/ 193152 h 192973"/>
                <a:gd name="connsiteX2" fmla="*/ 45678 w 45563"/>
                <a:gd name="connsiteY2" fmla="*/ 178 h 192973"/>
                <a:gd name="connsiteX3" fmla="*/ 115 w 45563"/>
                <a:gd name="connsiteY3" fmla="*/ 178 h 192973"/>
              </a:gdLst>
              <a:ahLst/>
              <a:cxnLst>
                <a:cxn ang="0">
                  <a:pos x="connsiteX0" y="connsiteY0"/>
                </a:cxn>
                <a:cxn ang="0">
                  <a:pos x="connsiteX1" y="connsiteY1"/>
                </a:cxn>
                <a:cxn ang="0">
                  <a:pos x="connsiteX2" y="connsiteY2"/>
                </a:cxn>
                <a:cxn ang="0">
                  <a:pos x="connsiteX3" y="connsiteY3"/>
                </a:cxn>
              </a:cxnLst>
              <a:rect l="l" t="t" r="r" b="b"/>
              <a:pathLst>
                <a:path w="45563" h="192973">
                  <a:moveTo>
                    <a:pt x="115" y="193152"/>
                  </a:moveTo>
                  <a:lnTo>
                    <a:pt x="45678" y="193152"/>
                  </a:lnTo>
                  <a:lnTo>
                    <a:pt x="45678" y="178"/>
                  </a:lnTo>
                  <a:lnTo>
                    <a:pt x="115" y="178"/>
                  </a:lnTo>
                  <a:close/>
                </a:path>
              </a:pathLst>
            </a:custGeom>
            <a:solidFill>
              <a:schemeClr val="bg1"/>
            </a:solidFill>
            <a:ln w="5439"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F6FC4F83-873C-3AE6-C4C1-09E2B3439273}"/>
                </a:ext>
              </a:extLst>
            </p:cNvPr>
            <p:cNvSpPr/>
            <p:nvPr/>
          </p:nvSpPr>
          <p:spPr>
            <a:xfrm flipV="1">
              <a:off x="2406359" y="2012330"/>
              <a:ext cx="144296" cy="192973"/>
            </a:xfrm>
            <a:custGeom>
              <a:avLst/>
              <a:gdLst>
                <a:gd name="connsiteX0" fmla="*/ 144771 w 144296"/>
                <a:gd name="connsiteY0" fmla="*/ 193563 h 192973"/>
                <a:gd name="connsiteX1" fmla="*/ 144771 w 144296"/>
                <a:gd name="connsiteY1" fmla="*/ 161664 h 192973"/>
                <a:gd name="connsiteX2" fmla="*/ 95412 w 144296"/>
                <a:gd name="connsiteY2" fmla="*/ 161664 h 192973"/>
                <a:gd name="connsiteX3" fmla="*/ 95412 w 144296"/>
                <a:gd name="connsiteY3" fmla="*/ 589 h 192973"/>
                <a:gd name="connsiteX4" fmla="*/ 49849 w 144296"/>
                <a:gd name="connsiteY4" fmla="*/ 589 h 192973"/>
                <a:gd name="connsiteX5" fmla="*/ 49849 w 144296"/>
                <a:gd name="connsiteY5" fmla="*/ 161664 h 192973"/>
                <a:gd name="connsiteX6" fmla="*/ 475 w 144296"/>
                <a:gd name="connsiteY6" fmla="*/ 161664 h 192973"/>
                <a:gd name="connsiteX7" fmla="*/ 475 w 144296"/>
                <a:gd name="connsiteY7" fmla="*/ 193563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296" h="192973">
                  <a:moveTo>
                    <a:pt x="144771" y="193563"/>
                  </a:moveTo>
                  <a:lnTo>
                    <a:pt x="144771" y="161664"/>
                  </a:lnTo>
                  <a:lnTo>
                    <a:pt x="95412" y="161664"/>
                  </a:lnTo>
                  <a:lnTo>
                    <a:pt x="95412" y="589"/>
                  </a:lnTo>
                  <a:lnTo>
                    <a:pt x="49849" y="589"/>
                  </a:lnTo>
                  <a:lnTo>
                    <a:pt x="49849" y="161664"/>
                  </a:lnTo>
                  <a:lnTo>
                    <a:pt x="475" y="161664"/>
                  </a:lnTo>
                  <a:lnTo>
                    <a:pt x="475" y="193563"/>
                  </a:lnTo>
                  <a:close/>
                </a:path>
              </a:pathLst>
            </a:custGeom>
            <a:solidFill>
              <a:schemeClr val="bg1"/>
            </a:solidFill>
            <a:ln w="5439"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38FAF72F-27E4-0E38-9D31-FA66DA0F4783}"/>
                </a:ext>
              </a:extLst>
            </p:cNvPr>
            <p:cNvSpPr/>
            <p:nvPr/>
          </p:nvSpPr>
          <p:spPr>
            <a:xfrm flipV="1">
              <a:off x="2570250" y="2012330"/>
              <a:ext cx="129398" cy="192973"/>
            </a:xfrm>
            <a:custGeom>
              <a:avLst/>
              <a:gdLst>
                <a:gd name="connsiteX0" fmla="*/ 126723 w 129398"/>
                <a:gd name="connsiteY0" fmla="*/ 193563 h 192973"/>
                <a:gd name="connsiteX1" fmla="*/ 126723 w 129398"/>
                <a:gd name="connsiteY1" fmla="*/ 161664 h 192973"/>
                <a:gd name="connsiteX2" fmla="*/ 46050 w 129398"/>
                <a:gd name="connsiteY2" fmla="*/ 161664 h 192973"/>
                <a:gd name="connsiteX3" fmla="*/ 46050 w 129398"/>
                <a:gd name="connsiteY3" fmla="*/ 116291 h 192973"/>
                <a:gd name="connsiteX4" fmla="*/ 121994 w 129398"/>
                <a:gd name="connsiteY4" fmla="*/ 116291 h 192973"/>
                <a:gd name="connsiteX5" fmla="*/ 121994 w 129398"/>
                <a:gd name="connsiteY5" fmla="*/ 84392 h 192973"/>
                <a:gd name="connsiteX6" fmla="*/ 46050 w 129398"/>
                <a:gd name="connsiteY6" fmla="*/ 84392 h 192973"/>
                <a:gd name="connsiteX7" fmla="*/ 46050 w 129398"/>
                <a:gd name="connsiteY7" fmla="*/ 32535 h 192973"/>
                <a:gd name="connsiteX8" fmla="*/ 129886 w 129398"/>
                <a:gd name="connsiteY8" fmla="*/ 32535 h 192973"/>
                <a:gd name="connsiteX9" fmla="*/ 129886 w 129398"/>
                <a:gd name="connsiteY9" fmla="*/ 589 h 192973"/>
                <a:gd name="connsiteX10" fmla="*/ 487 w 129398"/>
                <a:gd name="connsiteY10" fmla="*/ 589 h 192973"/>
                <a:gd name="connsiteX11" fmla="*/ 487 w 129398"/>
                <a:gd name="connsiteY11" fmla="*/ 193563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398" h="192973">
                  <a:moveTo>
                    <a:pt x="126723" y="193563"/>
                  </a:moveTo>
                  <a:lnTo>
                    <a:pt x="126723" y="161664"/>
                  </a:lnTo>
                  <a:lnTo>
                    <a:pt x="46050" y="161664"/>
                  </a:lnTo>
                  <a:lnTo>
                    <a:pt x="46050" y="116291"/>
                  </a:lnTo>
                  <a:lnTo>
                    <a:pt x="121994" y="116291"/>
                  </a:lnTo>
                  <a:lnTo>
                    <a:pt x="121994" y="84392"/>
                  </a:lnTo>
                  <a:lnTo>
                    <a:pt x="46050" y="84392"/>
                  </a:lnTo>
                  <a:lnTo>
                    <a:pt x="46050" y="32535"/>
                  </a:lnTo>
                  <a:lnTo>
                    <a:pt x="129886" y="32535"/>
                  </a:lnTo>
                  <a:lnTo>
                    <a:pt x="129886" y="589"/>
                  </a:lnTo>
                  <a:lnTo>
                    <a:pt x="487" y="589"/>
                  </a:lnTo>
                  <a:lnTo>
                    <a:pt x="487" y="193563"/>
                  </a:lnTo>
                  <a:close/>
                </a:path>
              </a:pathLst>
            </a:custGeom>
            <a:solidFill>
              <a:schemeClr val="bg1"/>
            </a:solidFill>
            <a:ln w="5439"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D900C9A8-71A3-6F28-B84F-5357E47AF26F}"/>
                </a:ext>
              </a:extLst>
            </p:cNvPr>
            <p:cNvSpPr/>
            <p:nvPr/>
          </p:nvSpPr>
          <p:spPr>
            <a:xfrm flipV="1">
              <a:off x="2724652" y="2012314"/>
              <a:ext cx="149309" cy="192973"/>
            </a:xfrm>
            <a:custGeom>
              <a:avLst/>
              <a:gdLst>
                <a:gd name="connsiteX0" fmla="*/ 46027 w 149309"/>
                <a:gd name="connsiteY0" fmla="*/ 29235 h 192973"/>
                <a:gd name="connsiteX1" fmla="*/ 66286 w 149309"/>
                <a:gd name="connsiteY1" fmla="*/ 29235 h 192973"/>
                <a:gd name="connsiteX2" fmla="*/ 104274 w 149309"/>
                <a:gd name="connsiteY2" fmla="*/ 98710 h 192973"/>
                <a:gd name="connsiteX3" fmla="*/ 65353 w 149309"/>
                <a:gd name="connsiteY3" fmla="*/ 164896 h 192973"/>
                <a:gd name="connsiteX4" fmla="*/ 46027 w 149309"/>
                <a:gd name="connsiteY4" fmla="*/ 164896 h 192973"/>
                <a:gd name="connsiteX5" fmla="*/ 495 w 149309"/>
                <a:gd name="connsiteY5" fmla="*/ 193552 h 192973"/>
                <a:gd name="connsiteX6" fmla="*/ 75158 w 149309"/>
                <a:gd name="connsiteY6" fmla="*/ 193552 h 192973"/>
                <a:gd name="connsiteX7" fmla="*/ 149805 w 149309"/>
                <a:gd name="connsiteY7" fmla="*/ 99770 h 192973"/>
                <a:gd name="connsiteX8" fmla="*/ 72327 w 149309"/>
                <a:gd name="connsiteY8" fmla="*/ 578 h 192973"/>
                <a:gd name="connsiteX9" fmla="*/ 495 w 149309"/>
                <a:gd name="connsiteY9" fmla="*/ 578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309" h="192973">
                  <a:moveTo>
                    <a:pt x="46027" y="29235"/>
                  </a:moveTo>
                  <a:lnTo>
                    <a:pt x="66286" y="29235"/>
                  </a:lnTo>
                  <a:cubicBezTo>
                    <a:pt x="97932" y="29235"/>
                    <a:pt x="104274" y="46252"/>
                    <a:pt x="104274" y="98710"/>
                  </a:cubicBezTo>
                  <a:cubicBezTo>
                    <a:pt x="104274" y="142454"/>
                    <a:pt x="100146" y="164896"/>
                    <a:pt x="65353" y="164896"/>
                  </a:cubicBezTo>
                  <a:lnTo>
                    <a:pt x="46027" y="164896"/>
                  </a:lnTo>
                  <a:close/>
                  <a:moveTo>
                    <a:pt x="495" y="193552"/>
                  </a:moveTo>
                  <a:lnTo>
                    <a:pt x="75158" y="193552"/>
                  </a:lnTo>
                  <a:cubicBezTo>
                    <a:pt x="138418" y="193552"/>
                    <a:pt x="149805" y="156529"/>
                    <a:pt x="149805" y="99770"/>
                  </a:cubicBezTo>
                  <a:cubicBezTo>
                    <a:pt x="149805" y="31402"/>
                    <a:pt x="132741" y="578"/>
                    <a:pt x="72327" y="578"/>
                  </a:cubicBezTo>
                  <a:lnTo>
                    <a:pt x="495" y="578"/>
                  </a:lnTo>
                  <a:close/>
                </a:path>
              </a:pathLst>
            </a:custGeom>
            <a:solidFill>
              <a:schemeClr val="bg1"/>
            </a:solidFill>
            <a:ln w="5439" cap="flat">
              <a:noFill/>
              <a:prstDash val="solid"/>
              <a:miter/>
            </a:ln>
          </p:spPr>
          <p:txBody>
            <a:bodyPr rtlCol="0" anchor="ctr"/>
            <a:lstStyle/>
            <a:p>
              <a:endParaRPr lang="en-AU"/>
            </a:p>
          </p:txBody>
        </p:sp>
      </p:grpSp>
      <p:sp>
        <p:nvSpPr>
          <p:cNvPr id="36" name="Text Placeholder 35">
            <a:extLst>
              <a:ext uri="{FF2B5EF4-FFF2-40B4-BE49-F238E27FC236}">
                <a16:creationId xmlns:a16="http://schemas.microsoft.com/office/drawing/2014/main" id="{19EF60B6-02B7-A960-B783-4069200A6E5C}"/>
              </a:ext>
            </a:extLst>
          </p:cNvPr>
          <p:cNvSpPr>
            <a:spLocks noGrp="1"/>
          </p:cNvSpPr>
          <p:nvPr>
            <p:ph type="body" sz="quarter" idx="10" hasCustomPrompt="1"/>
          </p:nvPr>
        </p:nvSpPr>
        <p:spPr>
          <a:xfrm>
            <a:off x="7686537" y="5682684"/>
            <a:ext cx="3121953" cy="275623"/>
          </a:xfrm>
        </p:spPr>
        <p:txBody>
          <a:bodyPr anchor="ctr">
            <a:noAutofit/>
          </a:bodyPr>
          <a:lstStyle>
            <a:lvl1pPr marL="0" indent="0" algn="l">
              <a:buNone/>
              <a:defRPr sz="1100">
                <a:solidFill>
                  <a:schemeClr val="accent5"/>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Click to add Presenter’s name</a:t>
            </a:r>
            <a:endParaRPr lang="en-AU" dirty="0"/>
          </a:p>
        </p:txBody>
      </p:sp>
      <p:sp>
        <p:nvSpPr>
          <p:cNvPr id="37" name="Text Placeholder 35">
            <a:extLst>
              <a:ext uri="{FF2B5EF4-FFF2-40B4-BE49-F238E27FC236}">
                <a16:creationId xmlns:a16="http://schemas.microsoft.com/office/drawing/2014/main" id="{80A86E09-D64A-B7C6-50F1-4ACB3374993A}"/>
              </a:ext>
            </a:extLst>
          </p:cNvPr>
          <p:cNvSpPr>
            <a:spLocks noGrp="1"/>
          </p:cNvSpPr>
          <p:nvPr>
            <p:ph type="body" sz="quarter" idx="11" hasCustomPrompt="1"/>
          </p:nvPr>
        </p:nvSpPr>
        <p:spPr>
          <a:xfrm>
            <a:off x="7686537" y="5978556"/>
            <a:ext cx="3121953" cy="275623"/>
          </a:xfrm>
        </p:spPr>
        <p:txBody>
          <a:bodyPr anchor="ctr">
            <a:noAutofit/>
          </a:bodyPr>
          <a:lstStyle>
            <a:lvl1pPr marL="0" indent="0" algn="l">
              <a:buNone/>
              <a:defRPr sz="1100">
                <a:solidFill>
                  <a:schemeClr val="accent5"/>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Click to add Date</a:t>
            </a:r>
            <a:endParaRPr lang="en-AU" dirty="0"/>
          </a:p>
        </p:txBody>
      </p:sp>
      <p:sp>
        <p:nvSpPr>
          <p:cNvPr id="40" name="Rectangle 39">
            <a:extLst>
              <a:ext uri="{FF2B5EF4-FFF2-40B4-BE49-F238E27FC236}">
                <a16:creationId xmlns:a16="http://schemas.microsoft.com/office/drawing/2014/main" id="{90ADB081-0EE6-290B-517D-53BF0116CF21}"/>
              </a:ext>
            </a:extLst>
          </p:cNvPr>
          <p:cNvSpPr/>
          <p:nvPr userDrawn="1"/>
        </p:nvSpPr>
        <p:spPr>
          <a:xfrm>
            <a:off x="7423183" y="2243351"/>
            <a:ext cx="118980" cy="195308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05422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8629C5-8C05-9D06-879F-1B30D3B31A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 y="-1"/>
            <a:ext cx="12192004" cy="6858001"/>
          </a:xfrm>
          <a:prstGeom prst="rect">
            <a:avLst/>
          </a:prstGeom>
        </p:spPr>
      </p:pic>
      <p:sp>
        <p:nvSpPr>
          <p:cNvPr id="9" name="Rectangle 8">
            <a:extLst>
              <a:ext uri="{FF2B5EF4-FFF2-40B4-BE49-F238E27FC236}">
                <a16:creationId xmlns:a16="http://schemas.microsoft.com/office/drawing/2014/main" id="{1E300144-B815-0338-B4B3-126F398E16D0}"/>
              </a:ext>
            </a:extLst>
          </p:cNvPr>
          <p:cNvSpPr/>
          <p:nvPr userDrawn="1"/>
        </p:nvSpPr>
        <p:spPr>
          <a:xfrm rot="10800000">
            <a:off x="-4" y="5725"/>
            <a:ext cx="12192002" cy="6858000"/>
          </a:xfrm>
          <a:prstGeom prst="rect">
            <a:avLst/>
          </a:prstGeom>
          <a:solidFill>
            <a:srgbClr val="11242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AU"/>
          </a:p>
        </p:txBody>
      </p:sp>
      <p:pic>
        <p:nvPicPr>
          <p:cNvPr id="10" name="Picture 9">
            <a:extLst>
              <a:ext uri="{FF2B5EF4-FFF2-40B4-BE49-F238E27FC236}">
                <a16:creationId xmlns:a16="http://schemas.microsoft.com/office/drawing/2014/main" id="{575E05DA-8D23-9423-2F24-B1AAB8379D7E}"/>
              </a:ext>
            </a:extLst>
          </p:cNvPr>
          <p:cNvPicPr>
            <a:picLocks noChangeAspect="1"/>
          </p:cNvPicPr>
          <p:nvPr userDrawn="1"/>
        </p:nvPicPr>
        <p:blipFill rotWithShape="1">
          <a:blip r:embed="rId3" cstate="screen">
            <a:clrChange>
              <a:clrFrom>
                <a:srgbClr val="FFFFFF"/>
              </a:clrFrom>
              <a:clrTo>
                <a:srgbClr val="FFFFFF">
                  <a:alpha val="0"/>
                </a:srgbClr>
              </a:clrTo>
            </a:clrChange>
            <a:alphaModFix amt="20000"/>
            <a:lum bright="70000" contrast="-70000"/>
            <a:extLst>
              <a:ext uri="{28A0092B-C50C-407E-A947-70E740481C1C}">
                <a14:useLocalDpi xmlns:a14="http://schemas.microsoft.com/office/drawing/2010/main"/>
              </a:ext>
            </a:extLst>
          </a:blip>
          <a:srcRect/>
          <a:stretch/>
        </p:blipFill>
        <p:spPr>
          <a:xfrm>
            <a:off x="0" y="4281"/>
            <a:ext cx="4121896" cy="6849438"/>
          </a:xfrm>
          <a:prstGeom prst="rect">
            <a:avLst/>
          </a:prstGeom>
        </p:spPr>
      </p:pic>
      <p:sp>
        <p:nvSpPr>
          <p:cNvPr id="11" name="Rectangle 10">
            <a:extLst>
              <a:ext uri="{FF2B5EF4-FFF2-40B4-BE49-F238E27FC236}">
                <a16:creationId xmlns:a16="http://schemas.microsoft.com/office/drawing/2014/main" id="{A256371D-C98D-E2EB-FFF9-3AD5F2D9EBB3}"/>
              </a:ext>
            </a:extLst>
          </p:cNvPr>
          <p:cNvSpPr/>
          <p:nvPr userDrawn="1"/>
        </p:nvSpPr>
        <p:spPr>
          <a:xfrm>
            <a:off x="-2" y="2237172"/>
            <a:ext cx="5350686" cy="195308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2714BA57-2180-1C04-6C58-EB5B34ED4A50}"/>
              </a:ext>
            </a:extLst>
          </p:cNvPr>
          <p:cNvSpPr/>
          <p:nvPr userDrawn="1"/>
        </p:nvSpPr>
        <p:spPr>
          <a:xfrm>
            <a:off x="0" y="2237173"/>
            <a:ext cx="118980" cy="195308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itle 1">
            <a:extLst>
              <a:ext uri="{FF2B5EF4-FFF2-40B4-BE49-F238E27FC236}">
                <a16:creationId xmlns:a16="http://schemas.microsoft.com/office/drawing/2014/main" id="{F72B4203-994F-C617-7449-E216830BCC3E}"/>
              </a:ext>
            </a:extLst>
          </p:cNvPr>
          <p:cNvSpPr>
            <a:spLocks noGrp="1"/>
          </p:cNvSpPr>
          <p:nvPr>
            <p:ph type="ctrTitle" hasCustomPrompt="1"/>
          </p:nvPr>
        </p:nvSpPr>
        <p:spPr>
          <a:xfrm>
            <a:off x="330389" y="2472199"/>
            <a:ext cx="4883558" cy="962526"/>
          </a:xfrm>
        </p:spPr>
        <p:txBody>
          <a:bodyPr anchor="b">
            <a:noAutofit/>
          </a:bodyPr>
          <a:lstStyle>
            <a:lvl1pPr algn="l">
              <a:defRPr sz="2800" cap="all" baseline="0">
                <a:solidFill>
                  <a:schemeClr val="bg1"/>
                </a:solidFill>
                <a:latin typeface="+mj-lt"/>
              </a:defRPr>
            </a:lvl1pPr>
          </a:lstStyle>
          <a:p>
            <a:r>
              <a:rPr lang="en-US" dirty="0"/>
              <a:t>CLICK TO ADD section title</a:t>
            </a:r>
            <a:endParaRPr lang="en-AU" dirty="0"/>
          </a:p>
        </p:txBody>
      </p:sp>
      <p:sp>
        <p:nvSpPr>
          <p:cNvPr id="14" name="Subtitle 2">
            <a:extLst>
              <a:ext uri="{FF2B5EF4-FFF2-40B4-BE49-F238E27FC236}">
                <a16:creationId xmlns:a16="http://schemas.microsoft.com/office/drawing/2014/main" id="{E287D256-6D24-D803-2014-929C9BDB2E0F}"/>
              </a:ext>
            </a:extLst>
          </p:cNvPr>
          <p:cNvSpPr>
            <a:spLocks noGrp="1"/>
          </p:cNvSpPr>
          <p:nvPr>
            <p:ph type="subTitle" idx="1" hasCustomPrompt="1"/>
          </p:nvPr>
        </p:nvSpPr>
        <p:spPr>
          <a:xfrm>
            <a:off x="330388" y="3601219"/>
            <a:ext cx="4883557" cy="378938"/>
          </a:xfrm>
        </p:spPr>
        <p:txBody>
          <a:bodyPr>
            <a:normAutofit/>
          </a:bodyPr>
          <a:lstStyle>
            <a:lvl1pPr marL="0" indent="0" algn="l">
              <a:buNone/>
              <a:defRPr sz="1400" b="0">
                <a:solidFill>
                  <a:schemeClr val="accent5"/>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other information</a:t>
            </a:r>
            <a:endParaRPr lang="en-AU" dirty="0"/>
          </a:p>
        </p:txBody>
      </p:sp>
      <p:grpSp>
        <p:nvGrpSpPr>
          <p:cNvPr id="16" name="Group 15">
            <a:extLst>
              <a:ext uri="{FF2B5EF4-FFF2-40B4-BE49-F238E27FC236}">
                <a16:creationId xmlns:a16="http://schemas.microsoft.com/office/drawing/2014/main" id="{4A6B4381-CDC6-F9E4-7F7E-28FD367A0B0A}"/>
              </a:ext>
            </a:extLst>
          </p:cNvPr>
          <p:cNvGrpSpPr/>
          <p:nvPr userDrawn="1"/>
        </p:nvGrpSpPr>
        <p:grpSpPr>
          <a:xfrm>
            <a:off x="8724415" y="5658637"/>
            <a:ext cx="3033617" cy="774149"/>
            <a:chOff x="92228" y="1498535"/>
            <a:chExt cx="2784199" cy="710500"/>
          </a:xfrm>
        </p:grpSpPr>
        <p:sp>
          <p:nvSpPr>
            <p:cNvPr id="17" name="Freeform: Shape 16">
              <a:extLst>
                <a:ext uri="{FF2B5EF4-FFF2-40B4-BE49-F238E27FC236}">
                  <a16:creationId xmlns:a16="http://schemas.microsoft.com/office/drawing/2014/main" id="{20C93A91-6CFA-AA49-2748-BC511730910C}"/>
                </a:ext>
              </a:extLst>
            </p:cNvPr>
            <p:cNvSpPr/>
            <p:nvPr/>
          </p:nvSpPr>
          <p:spPr>
            <a:xfrm flipV="1">
              <a:off x="92228" y="1498535"/>
              <a:ext cx="757842" cy="710276"/>
            </a:xfrm>
            <a:custGeom>
              <a:avLst/>
              <a:gdLst>
                <a:gd name="connsiteX0" fmla="*/ 75 w 757842"/>
                <a:gd name="connsiteY0" fmla="*/ 710195 h 710276"/>
                <a:gd name="connsiteX1" fmla="*/ 299691 w 757842"/>
                <a:gd name="connsiteY1" fmla="*/ 651933 h 710276"/>
                <a:gd name="connsiteX2" fmla="*/ 299691 w 757842"/>
                <a:gd name="connsiteY2" fmla="*/ 651933 h 710276"/>
                <a:gd name="connsiteX3" fmla="*/ 663040 w 757842"/>
                <a:gd name="connsiteY3" fmla="*/ 330653 h 710276"/>
                <a:gd name="connsiteX4" fmla="*/ 663040 w 757842"/>
                <a:gd name="connsiteY4" fmla="*/ 330653 h 710276"/>
                <a:gd name="connsiteX5" fmla="*/ 181932 w 757842"/>
                <a:gd name="connsiteY5" fmla="*/ 200 h 710276"/>
                <a:gd name="connsiteX6" fmla="*/ 181932 w 757842"/>
                <a:gd name="connsiteY6" fmla="*/ 200 h 710276"/>
                <a:gd name="connsiteX7" fmla="*/ 383763 w 757842"/>
                <a:gd name="connsiteY7" fmla="*/ 30501 h 710276"/>
                <a:gd name="connsiteX8" fmla="*/ 383763 w 757842"/>
                <a:gd name="connsiteY8" fmla="*/ 30501 h 710276"/>
                <a:gd name="connsiteX9" fmla="*/ 757472 w 757842"/>
                <a:gd name="connsiteY9" fmla="*/ 350374 h 710276"/>
                <a:gd name="connsiteX10" fmla="*/ 757472 w 757842"/>
                <a:gd name="connsiteY10" fmla="*/ 350374 h 710276"/>
                <a:gd name="connsiteX11" fmla="*/ 432821 w 757842"/>
                <a:gd name="connsiteY11" fmla="*/ 640404 h 710276"/>
                <a:gd name="connsiteX12" fmla="*/ 432821 w 757842"/>
                <a:gd name="connsiteY12" fmla="*/ 640404 h 710276"/>
                <a:gd name="connsiteX13" fmla="*/ 15052 w 757842"/>
                <a:gd name="connsiteY13" fmla="*/ 710417 h 710276"/>
                <a:gd name="connsiteX14" fmla="*/ 15052 w 757842"/>
                <a:gd name="connsiteY14" fmla="*/ 710417 h 710276"/>
                <a:gd name="connsiteX15" fmla="*/ 75 w 757842"/>
                <a:gd name="connsiteY15" fmla="*/ 710195 h 71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42" h="710276">
                  <a:moveTo>
                    <a:pt x="75" y="710195"/>
                  </a:moveTo>
                  <a:cubicBezTo>
                    <a:pt x="75" y="710195"/>
                    <a:pt x="158162" y="695234"/>
                    <a:pt x="299691" y="651933"/>
                  </a:cubicBezTo>
                  <a:lnTo>
                    <a:pt x="299691" y="651933"/>
                  </a:lnTo>
                  <a:cubicBezTo>
                    <a:pt x="545155" y="576686"/>
                    <a:pt x="666678" y="439728"/>
                    <a:pt x="663040" y="330653"/>
                  </a:cubicBezTo>
                  <a:lnTo>
                    <a:pt x="663040" y="330653"/>
                  </a:lnTo>
                  <a:cubicBezTo>
                    <a:pt x="654121" y="65436"/>
                    <a:pt x="181932" y="200"/>
                    <a:pt x="181932" y="200"/>
                  </a:cubicBezTo>
                  <a:lnTo>
                    <a:pt x="181932" y="200"/>
                  </a:lnTo>
                  <a:cubicBezTo>
                    <a:pt x="225518" y="-1192"/>
                    <a:pt x="351184" y="22151"/>
                    <a:pt x="383763" y="30501"/>
                  </a:cubicBezTo>
                  <a:lnTo>
                    <a:pt x="383763" y="30501"/>
                  </a:lnTo>
                  <a:cubicBezTo>
                    <a:pt x="763434" y="127605"/>
                    <a:pt x="760081" y="287273"/>
                    <a:pt x="757472" y="350374"/>
                  </a:cubicBezTo>
                  <a:lnTo>
                    <a:pt x="757472" y="350374"/>
                  </a:lnTo>
                  <a:cubicBezTo>
                    <a:pt x="754815" y="413460"/>
                    <a:pt x="679978" y="562848"/>
                    <a:pt x="432821" y="640404"/>
                  </a:cubicBezTo>
                  <a:lnTo>
                    <a:pt x="432821" y="640404"/>
                  </a:lnTo>
                  <a:cubicBezTo>
                    <a:pt x="226957" y="705008"/>
                    <a:pt x="63841" y="710417"/>
                    <a:pt x="15052" y="710417"/>
                  </a:cubicBezTo>
                  <a:lnTo>
                    <a:pt x="15052" y="710417"/>
                  </a:lnTo>
                  <a:cubicBezTo>
                    <a:pt x="5263" y="710417"/>
                    <a:pt x="75" y="710195"/>
                    <a:pt x="75" y="710195"/>
                  </a:cubicBezTo>
                </a:path>
              </a:pathLst>
            </a:custGeom>
            <a:gradFill>
              <a:gsLst>
                <a:gs pos="0">
                  <a:srgbClr val="FFFFFF"/>
                </a:gs>
                <a:gs pos="50000">
                  <a:srgbClr val="B9C3CB"/>
                </a:gs>
                <a:gs pos="100000">
                  <a:srgbClr val="738798"/>
                </a:gs>
              </a:gsLst>
              <a:lin ang="16200000" scaled="1"/>
            </a:gradFill>
            <a:ln w="5439"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8B886DCF-C866-86BC-34C6-CAA7A56F136C}"/>
                </a:ext>
              </a:extLst>
            </p:cNvPr>
            <p:cNvSpPr/>
            <p:nvPr/>
          </p:nvSpPr>
          <p:spPr>
            <a:xfrm flipV="1">
              <a:off x="92322" y="1498788"/>
              <a:ext cx="662949" cy="709963"/>
            </a:xfrm>
            <a:custGeom>
              <a:avLst/>
              <a:gdLst>
                <a:gd name="connsiteX0" fmla="*/ 74 w 662949"/>
                <a:gd name="connsiteY0" fmla="*/ 710104 h 709963"/>
                <a:gd name="connsiteX1" fmla="*/ 421956 w 662949"/>
                <a:gd name="connsiteY1" fmla="*/ 302506 h 709963"/>
                <a:gd name="connsiteX2" fmla="*/ 421956 w 662949"/>
                <a:gd name="connsiteY2" fmla="*/ 302506 h 709963"/>
                <a:gd name="connsiteX3" fmla="*/ 181836 w 662949"/>
                <a:gd name="connsiteY3" fmla="*/ 140 h 709963"/>
                <a:gd name="connsiteX4" fmla="*/ 181836 w 662949"/>
                <a:gd name="connsiteY4" fmla="*/ 140 h 709963"/>
                <a:gd name="connsiteX5" fmla="*/ 662945 w 662949"/>
                <a:gd name="connsiteY5" fmla="*/ 330593 h 709963"/>
                <a:gd name="connsiteX6" fmla="*/ 662945 w 662949"/>
                <a:gd name="connsiteY6" fmla="*/ 330593 h 709963"/>
                <a:gd name="connsiteX7" fmla="*/ 299595 w 662949"/>
                <a:gd name="connsiteY7" fmla="*/ 651873 h 709963"/>
                <a:gd name="connsiteX8" fmla="*/ 299595 w 662949"/>
                <a:gd name="connsiteY8" fmla="*/ 651873 h 709963"/>
                <a:gd name="connsiteX9" fmla="*/ 264 w 662949"/>
                <a:gd name="connsiteY9" fmla="*/ 710104 h 709963"/>
                <a:gd name="connsiteX10" fmla="*/ 264 w 662949"/>
                <a:gd name="connsiteY10" fmla="*/ 710104 h 70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2949" h="709963">
                  <a:moveTo>
                    <a:pt x="74" y="710104"/>
                  </a:moveTo>
                  <a:cubicBezTo>
                    <a:pt x="7428" y="707985"/>
                    <a:pt x="425435" y="585799"/>
                    <a:pt x="421956" y="302506"/>
                  </a:cubicBezTo>
                  <a:lnTo>
                    <a:pt x="421956" y="302506"/>
                  </a:lnTo>
                  <a:cubicBezTo>
                    <a:pt x="420706" y="197985"/>
                    <a:pt x="373530" y="93432"/>
                    <a:pt x="181836" y="140"/>
                  </a:cubicBezTo>
                  <a:lnTo>
                    <a:pt x="181836" y="140"/>
                  </a:lnTo>
                  <a:cubicBezTo>
                    <a:pt x="181836" y="140"/>
                    <a:pt x="654025" y="65377"/>
                    <a:pt x="662945" y="330593"/>
                  </a:cubicBezTo>
                  <a:lnTo>
                    <a:pt x="662945" y="330593"/>
                  </a:lnTo>
                  <a:cubicBezTo>
                    <a:pt x="666582" y="439669"/>
                    <a:pt x="545060" y="576626"/>
                    <a:pt x="299595" y="651873"/>
                  </a:cubicBezTo>
                  <a:lnTo>
                    <a:pt x="299595" y="651873"/>
                  </a:lnTo>
                  <a:cubicBezTo>
                    <a:pt x="161609" y="694100"/>
                    <a:pt x="7871" y="709377"/>
                    <a:pt x="264" y="710104"/>
                  </a:cubicBezTo>
                  <a:lnTo>
                    <a:pt x="264" y="710104"/>
                  </a:lnTo>
                  <a:close/>
                </a:path>
              </a:pathLst>
            </a:custGeom>
            <a:gradFill>
              <a:gsLst>
                <a:gs pos="0">
                  <a:srgbClr val="FFFFFF"/>
                </a:gs>
                <a:gs pos="59545">
                  <a:srgbClr val="738798"/>
                </a:gs>
                <a:gs pos="100000">
                  <a:srgbClr val="738798"/>
                </a:gs>
              </a:gsLst>
              <a:lin ang="5400000" scaled="1"/>
            </a:gradFill>
            <a:ln w="5439"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9AC0C7F9-6715-D945-8F8D-D135DBC48159}"/>
                </a:ext>
              </a:extLst>
            </p:cNvPr>
            <p:cNvSpPr/>
            <p:nvPr/>
          </p:nvSpPr>
          <p:spPr>
            <a:xfrm flipV="1">
              <a:off x="979544" y="1501697"/>
              <a:ext cx="341303" cy="452544"/>
            </a:xfrm>
            <a:custGeom>
              <a:avLst/>
              <a:gdLst>
                <a:gd name="connsiteX0" fmla="*/ 208059 w 341303"/>
                <a:gd name="connsiteY0" fmla="*/ 318943 h 452544"/>
                <a:gd name="connsiteX1" fmla="*/ 208059 w 341303"/>
                <a:gd name="connsiteY1" fmla="*/ 329254 h 452544"/>
                <a:gd name="connsiteX2" fmla="*/ 171352 w 341303"/>
                <a:gd name="connsiteY2" fmla="*/ 376288 h 452544"/>
                <a:gd name="connsiteX3" fmla="*/ 131182 w 341303"/>
                <a:gd name="connsiteY3" fmla="*/ 337810 h 452544"/>
                <a:gd name="connsiteX4" fmla="*/ 341664 w 341303"/>
                <a:gd name="connsiteY4" fmla="*/ 134699 h 452544"/>
                <a:gd name="connsiteX5" fmla="*/ 166513 w 341303"/>
                <a:gd name="connsiteY5" fmla="*/ 556 h 452544"/>
                <a:gd name="connsiteX6" fmla="*/ 361 w 341303"/>
                <a:gd name="connsiteY6" fmla="*/ 123122 h 452544"/>
                <a:gd name="connsiteX7" fmla="*/ 361 w 341303"/>
                <a:gd name="connsiteY7" fmla="*/ 138384 h 452544"/>
                <a:gd name="connsiteX8" fmla="*/ 124967 w 341303"/>
                <a:gd name="connsiteY8" fmla="*/ 138384 h 452544"/>
                <a:gd name="connsiteX9" fmla="*/ 124967 w 341303"/>
                <a:gd name="connsiteY9" fmla="*/ 128009 h 452544"/>
                <a:gd name="connsiteX10" fmla="*/ 167225 w 341303"/>
                <a:gd name="connsiteY10" fmla="*/ 77370 h 452544"/>
                <a:gd name="connsiteX11" fmla="*/ 208739 w 341303"/>
                <a:gd name="connsiteY11" fmla="*/ 119485 h 452544"/>
                <a:gd name="connsiteX12" fmla="*/ 6592 w 341303"/>
                <a:gd name="connsiteY12" fmla="*/ 317124 h 452544"/>
                <a:gd name="connsiteX13" fmla="*/ 168585 w 341303"/>
                <a:gd name="connsiteY13" fmla="*/ 453101 h 452544"/>
                <a:gd name="connsiteX14" fmla="*/ 328506 w 341303"/>
                <a:gd name="connsiteY14" fmla="*/ 318943 h 45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1303" h="452544">
                  <a:moveTo>
                    <a:pt x="208059" y="318943"/>
                  </a:moveTo>
                  <a:lnTo>
                    <a:pt x="208059" y="329254"/>
                  </a:lnTo>
                  <a:cubicBezTo>
                    <a:pt x="208059" y="354890"/>
                    <a:pt x="196277" y="376288"/>
                    <a:pt x="171352" y="376288"/>
                  </a:cubicBezTo>
                  <a:cubicBezTo>
                    <a:pt x="143645" y="376288"/>
                    <a:pt x="131182" y="357341"/>
                    <a:pt x="131182" y="337810"/>
                  </a:cubicBezTo>
                  <a:cubicBezTo>
                    <a:pt x="131182" y="251840"/>
                    <a:pt x="341664" y="293923"/>
                    <a:pt x="341664" y="134699"/>
                  </a:cubicBezTo>
                  <a:cubicBezTo>
                    <a:pt x="341664" y="42007"/>
                    <a:pt x="280033" y="556"/>
                    <a:pt x="166513" y="556"/>
                  </a:cubicBezTo>
                  <a:cubicBezTo>
                    <a:pt x="59904" y="556"/>
                    <a:pt x="361" y="32851"/>
                    <a:pt x="361" y="123122"/>
                  </a:cubicBezTo>
                  <a:lnTo>
                    <a:pt x="361" y="138384"/>
                  </a:lnTo>
                  <a:lnTo>
                    <a:pt x="124967" y="138384"/>
                  </a:lnTo>
                  <a:lnTo>
                    <a:pt x="124967" y="128009"/>
                  </a:lnTo>
                  <a:cubicBezTo>
                    <a:pt x="124967" y="90796"/>
                    <a:pt x="142300" y="77370"/>
                    <a:pt x="167225" y="77370"/>
                  </a:cubicBezTo>
                  <a:cubicBezTo>
                    <a:pt x="193493" y="77370"/>
                    <a:pt x="208739" y="95667"/>
                    <a:pt x="208739" y="119485"/>
                  </a:cubicBezTo>
                  <a:cubicBezTo>
                    <a:pt x="208739" y="205439"/>
                    <a:pt x="6592" y="162786"/>
                    <a:pt x="6592" y="317124"/>
                  </a:cubicBezTo>
                  <a:cubicBezTo>
                    <a:pt x="6592" y="404913"/>
                    <a:pt x="59904" y="453101"/>
                    <a:pt x="168585" y="453101"/>
                  </a:cubicBezTo>
                  <a:cubicBezTo>
                    <a:pt x="280745" y="453101"/>
                    <a:pt x="328506" y="412203"/>
                    <a:pt x="328506" y="318943"/>
                  </a:cubicBezTo>
                  <a:close/>
                </a:path>
              </a:pathLst>
            </a:custGeom>
            <a:solidFill>
              <a:srgbClr val="9BA7B3"/>
            </a:solidFill>
            <a:ln w="5439"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02E8C860-9E1C-6AE8-0BA6-93E5D8F31709}"/>
                </a:ext>
              </a:extLst>
            </p:cNvPr>
            <p:cNvSpPr/>
            <p:nvPr/>
          </p:nvSpPr>
          <p:spPr>
            <a:xfrm flipV="1">
              <a:off x="1361682" y="1510253"/>
              <a:ext cx="128781" cy="435464"/>
            </a:xfrm>
            <a:custGeom>
              <a:avLst/>
              <a:gdLst>
                <a:gd name="connsiteX0" fmla="*/ 95 w 128781"/>
                <a:gd name="connsiteY0" fmla="*/ 435586 h 435464"/>
                <a:gd name="connsiteX1" fmla="*/ 128877 w 128781"/>
                <a:gd name="connsiteY1" fmla="*/ 435586 h 435464"/>
                <a:gd name="connsiteX2" fmla="*/ 128877 w 128781"/>
                <a:gd name="connsiteY2" fmla="*/ 122 h 435464"/>
                <a:gd name="connsiteX3" fmla="*/ 95 w 128781"/>
                <a:gd name="connsiteY3" fmla="*/ 122 h 435464"/>
              </a:gdLst>
              <a:ahLst/>
              <a:cxnLst>
                <a:cxn ang="0">
                  <a:pos x="connsiteX0" y="connsiteY0"/>
                </a:cxn>
                <a:cxn ang="0">
                  <a:pos x="connsiteX1" y="connsiteY1"/>
                </a:cxn>
                <a:cxn ang="0">
                  <a:pos x="connsiteX2" y="connsiteY2"/>
                </a:cxn>
                <a:cxn ang="0">
                  <a:pos x="connsiteX3" y="connsiteY3"/>
                </a:cxn>
              </a:cxnLst>
              <a:rect l="l" t="t" r="r" b="b"/>
              <a:pathLst>
                <a:path w="128781" h="435464">
                  <a:moveTo>
                    <a:pt x="95" y="435586"/>
                  </a:moveTo>
                  <a:lnTo>
                    <a:pt x="128877" y="435586"/>
                  </a:lnTo>
                  <a:lnTo>
                    <a:pt x="128877" y="122"/>
                  </a:lnTo>
                  <a:lnTo>
                    <a:pt x="95" y="122"/>
                  </a:lnTo>
                  <a:close/>
                </a:path>
              </a:pathLst>
            </a:custGeom>
            <a:solidFill>
              <a:srgbClr val="9BA7B3"/>
            </a:solidFill>
            <a:ln w="5439"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AFDB8C11-1CA7-4067-824D-85171CAE9598}"/>
                </a:ext>
              </a:extLst>
            </p:cNvPr>
            <p:cNvSpPr/>
            <p:nvPr/>
          </p:nvSpPr>
          <p:spPr>
            <a:xfrm flipV="1">
              <a:off x="1546513" y="1510253"/>
              <a:ext cx="287295" cy="435464"/>
            </a:xfrm>
            <a:custGeom>
              <a:avLst/>
              <a:gdLst>
                <a:gd name="connsiteX0" fmla="*/ 395 w 287295"/>
                <a:gd name="connsiteY0" fmla="*/ 436029 h 435464"/>
                <a:gd name="connsiteX1" fmla="*/ 129160 w 287295"/>
                <a:gd name="connsiteY1" fmla="*/ 436029 h 435464"/>
                <a:gd name="connsiteX2" fmla="*/ 129160 w 287295"/>
                <a:gd name="connsiteY2" fmla="*/ 93256 h 435464"/>
                <a:gd name="connsiteX3" fmla="*/ 287690 w 287295"/>
                <a:gd name="connsiteY3" fmla="*/ 93256 h 435464"/>
                <a:gd name="connsiteX4" fmla="*/ 287690 w 287295"/>
                <a:gd name="connsiteY4" fmla="*/ 564 h 435464"/>
                <a:gd name="connsiteX5" fmla="*/ 395 w 287295"/>
                <a:gd name="connsiteY5" fmla="*/ 564 h 43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295" h="435464">
                  <a:moveTo>
                    <a:pt x="395" y="436029"/>
                  </a:moveTo>
                  <a:lnTo>
                    <a:pt x="129160" y="436029"/>
                  </a:lnTo>
                  <a:lnTo>
                    <a:pt x="129160" y="93256"/>
                  </a:lnTo>
                  <a:lnTo>
                    <a:pt x="287690" y="93256"/>
                  </a:lnTo>
                  <a:lnTo>
                    <a:pt x="287690" y="564"/>
                  </a:lnTo>
                  <a:lnTo>
                    <a:pt x="395" y="564"/>
                  </a:lnTo>
                  <a:close/>
                </a:path>
              </a:pathLst>
            </a:custGeom>
            <a:solidFill>
              <a:srgbClr val="9BA7B3"/>
            </a:solidFill>
            <a:ln w="5439"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7A79B6D4-D2D0-3ADC-2230-ABBEDAD29608}"/>
                </a:ext>
              </a:extLst>
            </p:cNvPr>
            <p:cNvSpPr/>
            <p:nvPr/>
          </p:nvSpPr>
          <p:spPr>
            <a:xfrm flipV="1">
              <a:off x="1775688" y="1510253"/>
              <a:ext cx="379370" cy="435464"/>
            </a:xfrm>
            <a:custGeom>
              <a:avLst/>
              <a:gdLst>
                <a:gd name="connsiteX0" fmla="*/ 415 w 379370"/>
                <a:gd name="connsiteY0" fmla="*/ 436029 h 435464"/>
                <a:gd name="connsiteX1" fmla="*/ 137452 w 379370"/>
                <a:gd name="connsiteY1" fmla="*/ 436029 h 435464"/>
                <a:gd name="connsiteX2" fmla="*/ 189389 w 379370"/>
                <a:gd name="connsiteY2" fmla="*/ 107884 h 435464"/>
                <a:gd name="connsiteX3" fmla="*/ 190764 w 379370"/>
                <a:gd name="connsiteY3" fmla="*/ 107884 h 435464"/>
                <a:gd name="connsiteX4" fmla="*/ 242685 w 379370"/>
                <a:gd name="connsiteY4" fmla="*/ 436029 h 435464"/>
                <a:gd name="connsiteX5" fmla="*/ 379785 w 379370"/>
                <a:gd name="connsiteY5" fmla="*/ 436029 h 435464"/>
                <a:gd name="connsiteX6" fmla="*/ 273161 w 379370"/>
                <a:gd name="connsiteY6" fmla="*/ 564 h 435464"/>
                <a:gd name="connsiteX7" fmla="*/ 107008 w 379370"/>
                <a:gd name="connsiteY7" fmla="*/ 564 h 43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9370" h="435464">
                  <a:moveTo>
                    <a:pt x="415" y="436029"/>
                  </a:moveTo>
                  <a:lnTo>
                    <a:pt x="137452" y="436029"/>
                  </a:lnTo>
                  <a:lnTo>
                    <a:pt x="189389" y="107884"/>
                  </a:lnTo>
                  <a:lnTo>
                    <a:pt x="190764" y="107884"/>
                  </a:lnTo>
                  <a:lnTo>
                    <a:pt x="242685" y="436029"/>
                  </a:lnTo>
                  <a:lnTo>
                    <a:pt x="379785" y="436029"/>
                  </a:lnTo>
                  <a:lnTo>
                    <a:pt x="273161" y="564"/>
                  </a:lnTo>
                  <a:lnTo>
                    <a:pt x="107008" y="564"/>
                  </a:lnTo>
                  <a:close/>
                </a:path>
              </a:pathLst>
            </a:custGeom>
            <a:solidFill>
              <a:srgbClr val="9BA7B3"/>
            </a:solidFill>
            <a:ln w="5439"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95C0ECB7-67D0-D304-90C3-D57F0A3174C2}"/>
                </a:ext>
              </a:extLst>
            </p:cNvPr>
            <p:cNvSpPr/>
            <p:nvPr/>
          </p:nvSpPr>
          <p:spPr>
            <a:xfrm flipV="1">
              <a:off x="2175823" y="1510253"/>
              <a:ext cx="299061" cy="435464"/>
            </a:xfrm>
            <a:custGeom>
              <a:avLst/>
              <a:gdLst>
                <a:gd name="connsiteX0" fmla="*/ 448 w 299061"/>
                <a:gd name="connsiteY0" fmla="*/ 436029 h 435464"/>
                <a:gd name="connsiteX1" fmla="*/ 293263 w 299061"/>
                <a:gd name="connsiteY1" fmla="*/ 436029 h 435464"/>
                <a:gd name="connsiteX2" fmla="*/ 293263 w 299061"/>
                <a:gd name="connsiteY2" fmla="*/ 343353 h 435464"/>
                <a:gd name="connsiteX3" fmla="*/ 129214 w 299061"/>
                <a:gd name="connsiteY3" fmla="*/ 343353 h 435464"/>
                <a:gd name="connsiteX4" fmla="*/ 129214 w 299061"/>
                <a:gd name="connsiteY4" fmla="*/ 268928 h 435464"/>
                <a:gd name="connsiteX5" fmla="*/ 282872 w 299061"/>
                <a:gd name="connsiteY5" fmla="*/ 268928 h 435464"/>
                <a:gd name="connsiteX6" fmla="*/ 282872 w 299061"/>
                <a:gd name="connsiteY6" fmla="*/ 179874 h 435464"/>
                <a:gd name="connsiteX7" fmla="*/ 129214 w 299061"/>
                <a:gd name="connsiteY7" fmla="*/ 179874 h 435464"/>
                <a:gd name="connsiteX8" fmla="*/ 129214 w 299061"/>
                <a:gd name="connsiteY8" fmla="*/ 93256 h 435464"/>
                <a:gd name="connsiteX9" fmla="*/ 299510 w 299061"/>
                <a:gd name="connsiteY9" fmla="*/ 93256 h 435464"/>
                <a:gd name="connsiteX10" fmla="*/ 299510 w 299061"/>
                <a:gd name="connsiteY10" fmla="*/ 564 h 435464"/>
                <a:gd name="connsiteX11" fmla="*/ 448 w 299061"/>
                <a:gd name="connsiteY11" fmla="*/ 564 h 43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9061" h="435464">
                  <a:moveTo>
                    <a:pt x="448" y="436029"/>
                  </a:moveTo>
                  <a:lnTo>
                    <a:pt x="293263" y="436029"/>
                  </a:lnTo>
                  <a:lnTo>
                    <a:pt x="293263" y="343353"/>
                  </a:lnTo>
                  <a:lnTo>
                    <a:pt x="129214" y="343353"/>
                  </a:lnTo>
                  <a:lnTo>
                    <a:pt x="129214" y="268928"/>
                  </a:lnTo>
                  <a:lnTo>
                    <a:pt x="282872" y="268928"/>
                  </a:lnTo>
                  <a:lnTo>
                    <a:pt x="282872" y="179874"/>
                  </a:lnTo>
                  <a:lnTo>
                    <a:pt x="129214" y="179874"/>
                  </a:lnTo>
                  <a:lnTo>
                    <a:pt x="129214" y="93256"/>
                  </a:lnTo>
                  <a:lnTo>
                    <a:pt x="299510" y="93256"/>
                  </a:lnTo>
                  <a:lnTo>
                    <a:pt x="299510" y="564"/>
                  </a:lnTo>
                  <a:lnTo>
                    <a:pt x="448" y="564"/>
                  </a:lnTo>
                  <a:close/>
                </a:path>
              </a:pathLst>
            </a:custGeom>
            <a:solidFill>
              <a:srgbClr val="9BA7B3"/>
            </a:solidFill>
            <a:ln w="5439"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48C93209-8216-4F9D-010E-9CA18C17574C}"/>
                </a:ext>
              </a:extLst>
            </p:cNvPr>
            <p:cNvSpPr/>
            <p:nvPr/>
          </p:nvSpPr>
          <p:spPr>
            <a:xfrm flipV="1">
              <a:off x="2521966" y="1510253"/>
              <a:ext cx="354461" cy="435464"/>
            </a:xfrm>
            <a:custGeom>
              <a:avLst/>
              <a:gdLst>
                <a:gd name="connsiteX0" fmla="*/ 129252 w 354461"/>
                <a:gd name="connsiteY0" fmla="*/ 251836 h 435464"/>
                <a:gd name="connsiteX1" fmla="*/ 154888 w 354461"/>
                <a:gd name="connsiteY1" fmla="*/ 251836 h 435464"/>
                <a:gd name="connsiteX2" fmla="*/ 208864 w 354461"/>
                <a:gd name="connsiteY2" fmla="*/ 303693 h 435464"/>
                <a:gd name="connsiteX3" fmla="*/ 154160 w 354461"/>
                <a:gd name="connsiteY3" fmla="*/ 354301 h 435464"/>
                <a:gd name="connsiteX4" fmla="*/ 129252 w 354461"/>
                <a:gd name="connsiteY4" fmla="*/ 354301 h 435464"/>
                <a:gd name="connsiteX5" fmla="*/ 486 w 354461"/>
                <a:gd name="connsiteY5" fmla="*/ 436017 h 435464"/>
                <a:gd name="connsiteX6" fmla="*/ 201953 w 354461"/>
                <a:gd name="connsiteY6" fmla="*/ 436017 h 435464"/>
                <a:gd name="connsiteX7" fmla="*/ 337630 w 354461"/>
                <a:gd name="connsiteY7" fmla="*/ 320157 h 435464"/>
                <a:gd name="connsiteX8" fmla="*/ 253178 w 354461"/>
                <a:gd name="connsiteY8" fmla="*/ 216458 h 435464"/>
                <a:gd name="connsiteX9" fmla="*/ 253178 w 354461"/>
                <a:gd name="connsiteY9" fmla="*/ 215272 h 435464"/>
                <a:gd name="connsiteX10" fmla="*/ 334151 w 354461"/>
                <a:gd name="connsiteY10" fmla="*/ 117646 h 435464"/>
                <a:gd name="connsiteX11" fmla="*/ 334151 w 354461"/>
                <a:gd name="connsiteY11" fmla="*/ 80466 h 435464"/>
                <a:gd name="connsiteX12" fmla="*/ 340398 w 354461"/>
                <a:gd name="connsiteY12" fmla="*/ 20084 h 435464"/>
                <a:gd name="connsiteX13" fmla="*/ 354948 w 354461"/>
                <a:gd name="connsiteY13" fmla="*/ 6641 h 435464"/>
                <a:gd name="connsiteX14" fmla="*/ 354948 w 354461"/>
                <a:gd name="connsiteY14" fmla="*/ 553 h 435464"/>
                <a:gd name="connsiteX15" fmla="*/ 217879 w 354461"/>
                <a:gd name="connsiteY15" fmla="*/ 553 h 435464"/>
                <a:gd name="connsiteX16" fmla="*/ 205401 w 354461"/>
                <a:gd name="connsiteY16" fmla="*/ 83502 h 435464"/>
                <a:gd name="connsiteX17" fmla="*/ 205401 w 354461"/>
                <a:gd name="connsiteY17" fmla="*/ 112775 h 435464"/>
                <a:gd name="connsiteX18" fmla="*/ 163191 w 354461"/>
                <a:gd name="connsiteY18" fmla="*/ 175007 h 435464"/>
                <a:gd name="connsiteX19" fmla="*/ 129252 w 354461"/>
                <a:gd name="connsiteY19" fmla="*/ 175007 h 435464"/>
                <a:gd name="connsiteX20" fmla="*/ 129252 w 354461"/>
                <a:gd name="connsiteY20" fmla="*/ 553 h 435464"/>
                <a:gd name="connsiteX21" fmla="*/ 486 w 354461"/>
                <a:gd name="connsiteY21" fmla="*/ 553 h 43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4461" h="435464">
                  <a:moveTo>
                    <a:pt x="129252" y="251836"/>
                  </a:moveTo>
                  <a:lnTo>
                    <a:pt x="154888" y="251836"/>
                  </a:lnTo>
                  <a:cubicBezTo>
                    <a:pt x="191547" y="251836"/>
                    <a:pt x="208864" y="272570"/>
                    <a:pt x="208864" y="303693"/>
                  </a:cubicBezTo>
                  <a:cubicBezTo>
                    <a:pt x="208864" y="339040"/>
                    <a:pt x="192939" y="354301"/>
                    <a:pt x="154160" y="354301"/>
                  </a:cubicBezTo>
                  <a:lnTo>
                    <a:pt x="129252" y="354301"/>
                  </a:lnTo>
                  <a:close/>
                  <a:moveTo>
                    <a:pt x="486" y="436017"/>
                  </a:moveTo>
                  <a:lnTo>
                    <a:pt x="201953" y="436017"/>
                  </a:lnTo>
                  <a:cubicBezTo>
                    <a:pt x="300259" y="436017"/>
                    <a:pt x="337630" y="387275"/>
                    <a:pt x="337630" y="320157"/>
                  </a:cubicBezTo>
                  <a:cubicBezTo>
                    <a:pt x="337630" y="262211"/>
                    <a:pt x="312010" y="224381"/>
                    <a:pt x="253178" y="216458"/>
                  </a:cubicBezTo>
                  <a:lnTo>
                    <a:pt x="253178" y="215272"/>
                  </a:lnTo>
                  <a:cubicBezTo>
                    <a:pt x="315505" y="210369"/>
                    <a:pt x="334151" y="175592"/>
                    <a:pt x="334151" y="117646"/>
                  </a:cubicBezTo>
                  <a:lnTo>
                    <a:pt x="334151" y="80466"/>
                  </a:lnTo>
                  <a:cubicBezTo>
                    <a:pt x="334151" y="57866"/>
                    <a:pt x="334151" y="28593"/>
                    <a:pt x="340398" y="20084"/>
                  </a:cubicBezTo>
                  <a:cubicBezTo>
                    <a:pt x="343861" y="15197"/>
                    <a:pt x="346645" y="10342"/>
                    <a:pt x="354948" y="6641"/>
                  </a:cubicBezTo>
                  <a:lnTo>
                    <a:pt x="354948" y="553"/>
                  </a:lnTo>
                  <a:lnTo>
                    <a:pt x="217879" y="553"/>
                  </a:lnTo>
                  <a:cubicBezTo>
                    <a:pt x="205401" y="23737"/>
                    <a:pt x="205401" y="65188"/>
                    <a:pt x="205401" y="83502"/>
                  </a:cubicBezTo>
                  <a:lnTo>
                    <a:pt x="205401" y="112775"/>
                  </a:lnTo>
                  <a:cubicBezTo>
                    <a:pt x="205401" y="162181"/>
                    <a:pt x="194330" y="175007"/>
                    <a:pt x="163191" y="175007"/>
                  </a:cubicBezTo>
                  <a:lnTo>
                    <a:pt x="129252" y="175007"/>
                  </a:lnTo>
                  <a:lnTo>
                    <a:pt x="129252" y="553"/>
                  </a:lnTo>
                  <a:lnTo>
                    <a:pt x="486" y="553"/>
                  </a:lnTo>
                  <a:close/>
                </a:path>
              </a:pathLst>
            </a:custGeom>
            <a:solidFill>
              <a:srgbClr val="9BA7B3"/>
            </a:solidFill>
            <a:ln w="5439"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9B22150C-58AA-3D3A-901B-90415F7DACB2}"/>
                </a:ext>
              </a:extLst>
            </p:cNvPr>
            <p:cNvSpPr/>
            <p:nvPr/>
          </p:nvSpPr>
          <p:spPr>
            <a:xfrm flipV="1">
              <a:off x="985760" y="2012330"/>
              <a:ext cx="200581" cy="192973"/>
            </a:xfrm>
            <a:custGeom>
              <a:avLst/>
              <a:gdLst>
                <a:gd name="connsiteX0" fmla="*/ 346 w 200581"/>
                <a:gd name="connsiteY0" fmla="*/ 193563 h 192973"/>
                <a:gd name="connsiteX1" fmla="*/ 68051 w 200581"/>
                <a:gd name="connsiteY1" fmla="*/ 193563 h 192973"/>
                <a:gd name="connsiteX2" fmla="*/ 100329 w 200581"/>
                <a:gd name="connsiteY2" fmla="*/ 57396 h 192973"/>
                <a:gd name="connsiteX3" fmla="*/ 100962 w 200581"/>
                <a:gd name="connsiteY3" fmla="*/ 57396 h 192973"/>
                <a:gd name="connsiteX4" fmla="*/ 133556 w 200581"/>
                <a:gd name="connsiteY4" fmla="*/ 193563 h 192973"/>
                <a:gd name="connsiteX5" fmla="*/ 200928 w 200581"/>
                <a:gd name="connsiteY5" fmla="*/ 193563 h 192973"/>
                <a:gd name="connsiteX6" fmla="*/ 200928 w 200581"/>
                <a:gd name="connsiteY6" fmla="*/ 589 h 192973"/>
                <a:gd name="connsiteX7" fmla="*/ 159177 w 200581"/>
                <a:gd name="connsiteY7" fmla="*/ 589 h 192973"/>
                <a:gd name="connsiteX8" fmla="*/ 159177 w 200581"/>
                <a:gd name="connsiteY8" fmla="*/ 154626 h 192973"/>
                <a:gd name="connsiteX9" fmla="*/ 158544 w 200581"/>
                <a:gd name="connsiteY9" fmla="*/ 154626 h 192973"/>
                <a:gd name="connsiteX10" fmla="*/ 118358 w 200581"/>
                <a:gd name="connsiteY10" fmla="*/ 589 h 192973"/>
                <a:gd name="connsiteX11" fmla="*/ 82932 w 200581"/>
                <a:gd name="connsiteY11" fmla="*/ 589 h 192973"/>
                <a:gd name="connsiteX12" fmla="*/ 42762 w 200581"/>
                <a:gd name="connsiteY12" fmla="*/ 154626 h 192973"/>
                <a:gd name="connsiteX13" fmla="*/ 42098 w 200581"/>
                <a:gd name="connsiteY13" fmla="*/ 154626 h 192973"/>
                <a:gd name="connsiteX14" fmla="*/ 42098 w 200581"/>
                <a:gd name="connsiteY14" fmla="*/ 589 h 192973"/>
                <a:gd name="connsiteX15" fmla="*/ 346 w 200581"/>
                <a:gd name="connsiteY15" fmla="*/ 589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581" h="192973">
                  <a:moveTo>
                    <a:pt x="346" y="193563"/>
                  </a:moveTo>
                  <a:lnTo>
                    <a:pt x="68051" y="193563"/>
                  </a:lnTo>
                  <a:lnTo>
                    <a:pt x="100329" y="57396"/>
                  </a:lnTo>
                  <a:lnTo>
                    <a:pt x="100962" y="57396"/>
                  </a:lnTo>
                  <a:lnTo>
                    <a:pt x="133556" y="193563"/>
                  </a:lnTo>
                  <a:lnTo>
                    <a:pt x="200928" y="193563"/>
                  </a:lnTo>
                  <a:lnTo>
                    <a:pt x="200928" y="589"/>
                  </a:lnTo>
                  <a:lnTo>
                    <a:pt x="159177" y="589"/>
                  </a:lnTo>
                  <a:lnTo>
                    <a:pt x="159177" y="154626"/>
                  </a:lnTo>
                  <a:lnTo>
                    <a:pt x="158544" y="154626"/>
                  </a:lnTo>
                  <a:lnTo>
                    <a:pt x="118358" y="589"/>
                  </a:lnTo>
                  <a:lnTo>
                    <a:pt x="82932" y="589"/>
                  </a:lnTo>
                  <a:lnTo>
                    <a:pt x="42762" y="154626"/>
                  </a:lnTo>
                  <a:lnTo>
                    <a:pt x="42098" y="154626"/>
                  </a:lnTo>
                  <a:lnTo>
                    <a:pt x="42098" y="589"/>
                  </a:lnTo>
                  <a:lnTo>
                    <a:pt x="346" y="589"/>
                  </a:lnTo>
                  <a:close/>
                </a:path>
              </a:pathLst>
            </a:custGeom>
            <a:solidFill>
              <a:schemeClr val="bg1"/>
            </a:solidFill>
            <a:ln w="5439"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9760B966-F418-6831-8581-FC162D2008F4}"/>
                </a:ext>
              </a:extLst>
            </p:cNvPr>
            <p:cNvSpPr/>
            <p:nvPr/>
          </p:nvSpPr>
          <p:spPr>
            <a:xfrm flipV="1">
              <a:off x="1221166" y="2012314"/>
              <a:ext cx="45563" cy="192973"/>
            </a:xfrm>
            <a:custGeom>
              <a:avLst/>
              <a:gdLst>
                <a:gd name="connsiteX0" fmla="*/ 92 w 45563"/>
                <a:gd name="connsiteY0" fmla="*/ 193152 h 192973"/>
                <a:gd name="connsiteX1" fmla="*/ 45655 w 45563"/>
                <a:gd name="connsiteY1" fmla="*/ 193152 h 192973"/>
                <a:gd name="connsiteX2" fmla="*/ 45655 w 45563"/>
                <a:gd name="connsiteY2" fmla="*/ 178 h 192973"/>
                <a:gd name="connsiteX3" fmla="*/ 92 w 45563"/>
                <a:gd name="connsiteY3" fmla="*/ 178 h 192973"/>
              </a:gdLst>
              <a:ahLst/>
              <a:cxnLst>
                <a:cxn ang="0">
                  <a:pos x="connsiteX0" y="connsiteY0"/>
                </a:cxn>
                <a:cxn ang="0">
                  <a:pos x="connsiteX1" y="connsiteY1"/>
                </a:cxn>
                <a:cxn ang="0">
                  <a:pos x="connsiteX2" y="connsiteY2"/>
                </a:cxn>
                <a:cxn ang="0">
                  <a:pos x="connsiteX3" y="connsiteY3"/>
                </a:cxn>
              </a:cxnLst>
              <a:rect l="l" t="t" r="r" b="b"/>
              <a:pathLst>
                <a:path w="45563" h="192973">
                  <a:moveTo>
                    <a:pt x="92" y="193152"/>
                  </a:moveTo>
                  <a:lnTo>
                    <a:pt x="45655" y="193152"/>
                  </a:lnTo>
                  <a:lnTo>
                    <a:pt x="45655" y="178"/>
                  </a:lnTo>
                  <a:lnTo>
                    <a:pt x="92" y="178"/>
                  </a:lnTo>
                  <a:close/>
                </a:path>
              </a:pathLst>
            </a:custGeom>
            <a:solidFill>
              <a:schemeClr val="bg1"/>
            </a:solidFill>
            <a:ln w="5439"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547B3223-2240-B60F-C4C6-E4592E55FB6E}"/>
                </a:ext>
              </a:extLst>
            </p:cNvPr>
            <p:cNvSpPr/>
            <p:nvPr/>
          </p:nvSpPr>
          <p:spPr>
            <a:xfrm flipV="1">
              <a:off x="1300573" y="2012330"/>
              <a:ext cx="149989" cy="192973"/>
            </a:xfrm>
            <a:custGeom>
              <a:avLst/>
              <a:gdLst>
                <a:gd name="connsiteX0" fmla="*/ 52913 w 149989"/>
                <a:gd name="connsiteY0" fmla="*/ 193563 h 192973"/>
                <a:gd name="connsiteX1" fmla="*/ 107950 w 149989"/>
                <a:gd name="connsiteY1" fmla="*/ 61445 h 192973"/>
                <a:gd name="connsiteX2" fmla="*/ 108582 w 149989"/>
                <a:gd name="connsiteY2" fmla="*/ 61445 h 192973"/>
                <a:gd name="connsiteX3" fmla="*/ 108582 w 149989"/>
                <a:gd name="connsiteY3" fmla="*/ 193563 h 192973"/>
                <a:gd name="connsiteX4" fmla="*/ 150365 w 149989"/>
                <a:gd name="connsiteY4" fmla="*/ 193563 h 192973"/>
                <a:gd name="connsiteX5" fmla="*/ 150365 w 149989"/>
                <a:gd name="connsiteY5" fmla="*/ 589 h 192973"/>
                <a:gd name="connsiteX6" fmla="*/ 98461 w 149989"/>
                <a:gd name="connsiteY6" fmla="*/ 589 h 192973"/>
                <a:gd name="connsiteX7" fmla="*/ 42792 w 149989"/>
                <a:gd name="connsiteY7" fmla="*/ 135759 h 192973"/>
                <a:gd name="connsiteX8" fmla="*/ 42159 w 149989"/>
                <a:gd name="connsiteY8" fmla="*/ 135759 h 192973"/>
                <a:gd name="connsiteX9" fmla="*/ 42159 w 149989"/>
                <a:gd name="connsiteY9" fmla="*/ 589 h 192973"/>
                <a:gd name="connsiteX10" fmla="*/ 376 w 149989"/>
                <a:gd name="connsiteY10" fmla="*/ 589 h 192973"/>
                <a:gd name="connsiteX11" fmla="*/ 376 w 149989"/>
                <a:gd name="connsiteY11" fmla="*/ 193563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9989" h="192973">
                  <a:moveTo>
                    <a:pt x="52913" y="193563"/>
                  </a:moveTo>
                  <a:lnTo>
                    <a:pt x="107950" y="61445"/>
                  </a:lnTo>
                  <a:lnTo>
                    <a:pt x="108582" y="61445"/>
                  </a:lnTo>
                  <a:lnTo>
                    <a:pt x="108582" y="193563"/>
                  </a:lnTo>
                  <a:lnTo>
                    <a:pt x="150365" y="193563"/>
                  </a:lnTo>
                  <a:lnTo>
                    <a:pt x="150365" y="589"/>
                  </a:lnTo>
                  <a:lnTo>
                    <a:pt x="98461" y="589"/>
                  </a:lnTo>
                  <a:lnTo>
                    <a:pt x="42792" y="135759"/>
                  </a:lnTo>
                  <a:lnTo>
                    <a:pt x="42159" y="135759"/>
                  </a:lnTo>
                  <a:lnTo>
                    <a:pt x="42159" y="589"/>
                  </a:lnTo>
                  <a:lnTo>
                    <a:pt x="376" y="589"/>
                  </a:lnTo>
                  <a:lnTo>
                    <a:pt x="376" y="193563"/>
                  </a:lnTo>
                  <a:close/>
                </a:path>
              </a:pathLst>
            </a:custGeom>
            <a:solidFill>
              <a:schemeClr val="bg1"/>
            </a:solidFill>
            <a:ln w="5439"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E0DE8A75-80F3-87CC-030A-7F2EFE15245C}"/>
                </a:ext>
              </a:extLst>
            </p:cNvPr>
            <p:cNvSpPr/>
            <p:nvPr/>
          </p:nvSpPr>
          <p:spPr>
            <a:xfrm flipV="1">
              <a:off x="1482193" y="2012330"/>
              <a:ext cx="129382" cy="192973"/>
            </a:xfrm>
            <a:custGeom>
              <a:avLst/>
              <a:gdLst>
                <a:gd name="connsiteX0" fmla="*/ 126631 w 129382"/>
                <a:gd name="connsiteY0" fmla="*/ 193563 h 192973"/>
                <a:gd name="connsiteX1" fmla="*/ 126631 w 129382"/>
                <a:gd name="connsiteY1" fmla="*/ 161664 h 192973"/>
                <a:gd name="connsiteX2" fmla="*/ 45943 w 129382"/>
                <a:gd name="connsiteY2" fmla="*/ 161664 h 192973"/>
                <a:gd name="connsiteX3" fmla="*/ 45943 w 129382"/>
                <a:gd name="connsiteY3" fmla="*/ 116291 h 192973"/>
                <a:gd name="connsiteX4" fmla="*/ 121886 w 129382"/>
                <a:gd name="connsiteY4" fmla="*/ 116291 h 192973"/>
                <a:gd name="connsiteX5" fmla="*/ 121886 w 129382"/>
                <a:gd name="connsiteY5" fmla="*/ 84392 h 192973"/>
                <a:gd name="connsiteX6" fmla="*/ 45943 w 129382"/>
                <a:gd name="connsiteY6" fmla="*/ 84392 h 192973"/>
                <a:gd name="connsiteX7" fmla="*/ 45943 w 129382"/>
                <a:gd name="connsiteY7" fmla="*/ 32535 h 192973"/>
                <a:gd name="connsiteX8" fmla="*/ 129778 w 129382"/>
                <a:gd name="connsiteY8" fmla="*/ 32535 h 192973"/>
                <a:gd name="connsiteX9" fmla="*/ 129778 w 129382"/>
                <a:gd name="connsiteY9" fmla="*/ 589 h 192973"/>
                <a:gd name="connsiteX10" fmla="*/ 396 w 129382"/>
                <a:gd name="connsiteY10" fmla="*/ 589 h 192973"/>
                <a:gd name="connsiteX11" fmla="*/ 396 w 129382"/>
                <a:gd name="connsiteY11" fmla="*/ 193563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382" h="192973">
                  <a:moveTo>
                    <a:pt x="126631" y="193563"/>
                  </a:moveTo>
                  <a:lnTo>
                    <a:pt x="126631" y="161664"/>
                  </a:lnTo>
                  <a:lnTo>
                    <a:pt x="45943" y="161664"/>
                  </a:lnTo>
                  <a:lnTo>
                    <a:pt x="45943" y="116291"/>
                  </a:lnTo>
                  <a:lnTo>
                    <a:pt x="121886" y="116291"/>
                  </a:lnTo>
                  <a:lnTo>
                    <a:pt x="121886" y="84392"/>
                  </a:lnTo>
                  <a:lnTo>
                    <a:pt x="45943" y="84392"/>
                  </a:lnTo>
                  <a:lnTo>
                    <a:pt x="45943" y="32535"/>
                  </a:lnTo>
                  <a:lnTo>
                    <a:pt x="129778" y="32535"/>
                  </a:lnTo>
                  <a:lnTo>
                    <a:pt x="129778" y="589"/>
                  </a:lnTo>
                  <a:lnTo>
                    <a:pt x="396" y="589"/>
                  </a:lnTo>
                  <a:lnTo>
                    <a:pt x="396" y="193563"/>
                  </a:lnTo>
                  <a:close/>
                </a:path>
              </a:pathLst>
            </a:custGeom>
            <a:solidFill>
              <a:schemeClr val="bg1"/>
            </a:solidFill>
            <a:ln w="5439"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1CBF09F4-69C8-4CE4-F268-0A630F1252B8}"/>
                </a:ext>
              </a:extLst>
            </p:cNvPr>
            <p:cNvSpPr/>
            <p:nvPr/>
          </p:nvSpPr>
          <p:spPr>
            <a:xfrm flipV="1">
              <a:off x="1625493" y="2008550"/>
              <a:ext cx="150290" cy="200485"/>
            </a:xfrm>
            <a:custGeom>
              <a:avLst/>
              <a:gdLst>
                <a:gd name="connsiteX0" fmla="*/ 45950 w 150290"/>
                <a:gd name="connsiteY0" fmla="*/ 64631 h 200485"/>
                <a:gd name="connsiteX1" fmla="*/ 45950 w 150290"/>
                <a:gd name="connsiteY1" fmla="*/ 58922 h 200485"/>
                <a:gd name="connsiteX2" fmla="*/ 76046 w 150290"/>
                <a:gd name="connsiteY2" fmla="*/ 29190 h 200485"/>
                <a:gd name="connsiteX3" fmla="*/ 103232 w 150290"/>
                <a:gd name="connsiteY3" fmla="*/ 53007 h 200485"/>
                <a:gd name="connsiteX4" fmla="*/ 62746 w 150290"/>
                <a:gd name="connsiteY4" fmla="*/ 85918 h 200485"/>
                <a:gd name="connsiteX5" fmla="*/ 3582 w 150290"/>
                <a:gd name="connsiteY5" fmla="*/ 144322 h 200485"/>
                <a:gd name="connsiteX6" fmla="*/ 73516 w 150290"/>
                <a:gd name="connsiteY6" fmla="*/ 201066 h 200485"/>
                <a:gd name="connsiteX7" fmla="*/ 143418 w 150290"/>
                <a:gd name="connsiteY7" fmla="*/ 149209 h 200485"/>
                <a:gd name="connsiteX8" fmla="*/ 143418 w 150290"/>
                <a:gd name="connsiteY8" fmla="*/ 143785 h 200485"/>
                <a:gd name="connsiteX9" fmla="*/ 99753 w 150290"/>
                <a:gd name="connsiteY9" fmla="*/ 143785 h 200485"/>
                <a:gd name="connsiteX10" fmla="*/ 75081 w 150290"/>
                <a:gd name="connsiteY10" fmla="*/ 172394 h 200485"/>
                <a:gd name="connsiteX11" fmla="*/ 49129 w 150290"/>
                <a:gd name="connsiteY11" fmla="*/ 149968 h 200485"/>
                <a:gd name="connsiteX12" fmla="*/ 72535 w 150290"/>
                <a:gd name="connsiteY12" fmla="*/ 123810 h 200485"/>
                <a:gd name="connsiteX13" fmla="*/ 107676 w 150290"/>
                <a:gd name="connsiteY13" fmla="*/ 110795 h 200485"/>
                <a:gd name="connsiteX14" fmla="*/ 150693 w 150290"/>
                <a:gd name="connsiteY14" fmla="*/ 59712 h 200485"/>
                <a:gd name="connsiteX15" fmla="*/ 72250 w 150290"/>
                <a:gd name="connsiteY15" fmla="*/ 580 h 200485"/>
                <a:gd name="connsiteX16" fmla="*/ 403 w 150290"/>
                <a:gd name="connsiteY16" fmla="*/ 56771 h 200485"/>
                <a:gd name="connsiteX17" fmla="*/ 403 w 150290"/>
                <a:gd name="connsiteY17" fmla="*/ 64631 h 20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0290" h="200485">
                  <a:moveTo>
                    <a:pt x="45950" y="64631"/>
                  </a:moveTo>
                  <a:lnTo>
                    <a:pt x="45950" y="58922"/>
                  </a:lnTo>
                  <a:cubicBezTo>
                    <a:pt x="45950" y="40814"/>
                    <a:pt x="51991" y="29190"/>
                    <a:pt x="76046" y="29190"/>
                  </a:cubicBezTo>
                  <a:cubicBezTo>
                    <a:pt x="89947" y="29190"/>
                    <a:pt x="103232" y="36781"/>
                    <a:pt x="103232" y="53007"/>
                  </a:cubicBezTo>
                  <a:cubicBezTo>
                    <a:pt x="103232" y="70546"/>
                    <a:pt x="92794" y="77030"/>
                    <a:pt x="62746" y="85918"/>
                  </a:cubicBezTo>
                  <a:cubicBezTo>
                    <a:pt x="22275" y="97858"/>
                    <a:pt x="3582" y="112155"/>
                    <a:pt x="3582" y="144322"/>
                  </a:cubicBezTo>
                  <a:cubicBezTo>
                    <a:pt x="3582" y="181883"/>
                    <a:pt x="30451" y="201066"/>
                    <a:pt x="73516" y="201066"/>
                  </a:cubicBezTo>
                  <a:cubicBezTo>
                    <a:pt x="114018" y="201066"/>
                    <a:pt x="143418" y="186200"/>
                    <a:pt x="143418" y="149209"/>
                  </a:cubicBezTo>
                  <a:lnTo>
                    <a:pt x="143418" y="143785"/>
                  </a:lnTo>
                  <a:lnTo>
                    <a:pt x="99753" y="143785"/>
                  </a:lnTo>
                  <a:cubicBezTo>
                    <a:pt x="99753" y="161893"/>
                    <a:pt x="92446" y="172394"/>
                    <a:pt x="75081" y="172394"/>
                  </a:cubicBezTo>
                  <a:cubicBezTo>
                    <a:pt x="54490" y="172394"/>
                    <a:pt x="49129" y="161371"/>
                    <a:pt x="49129" y="149968"/>
                  </a:cubicBezTo>
                  <a:cubicBezTo>
                    <a:pt x="49129" y="138075"/>
                    <a:pt x="53225" y="130816"/>
                    <a:pt x="72535" y="123810"/>
                  </a:cubicBezTo>
                  <a:lnTo>
                    <a:pt x="107676" y="110795"/>
                  </a:lnTo>
                  <a:cubicBezTo>
                    <a:pt x="141836" y="98111"/>
                    <a:pt x="150693" y="83261"/>
                    <a:pt x="150693" y="59712"/>
                  </a:cubicBezTo>
                  <a:cubicBezTo>
                    <a:pt x="150693" y="18957"/>
                    <a:pt x="121577" y="580"/>
                    <a:pt x="72250" y="580"/>
                  </a:cubicBezTo>
                  <a:cubicBezTo>
                    <a:pt x="20646" y="580"/>
                    <a:pt x="403" y="21092"/>
                    <a:pt x="403" y="56771"/>
                  </a:cubicBezTo>
                  <a:lnTo>
                    <a:pt x="403" y="64631"/>
                  </a:lnTo>
                  <a:close/>
                </a:path>
              </a:pathLst>
            </a:custGeom>
            <a:solidFill>
              <a:schemeClr val="bg1"/>
            </a:solidFill>
            <a:ln w="5439"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A0926AD0-E266-47C9-659C-02D50ABF2717}"/>
                </a:ext>
              </a:extLst>
            </p:cNvPr>
            <p:cNvSpPr/>
            <p:nvPr/>
          </p:nvSpPr>
          <p:spPr>
            <a:xfrm flipV="1">
              <a:off x="1874500" y="2012330"/>
              <a:ext cx="126267" cy="192957"/>
            </a:xfrm>
            <a:custGeom>
              <a:avLst/>
              <a:gdLst>
                <a:gd name="connsiteX0" fmla="*/ 421 w 126267"/>
                <a:gd name="connsiteY0" fmla="*/ 577 h 192957"/>
                <a:gd name="connsiteX1" fmla="*/ 421 w 126267"/>
                <a:gd name="connsiteY1" fmla="*/ 193535 h 192957"/>
                <a:gd name="connsiteX2" fmla="*/ 45984 w 126267"/>
                <a:gd name="connsiteY2" fmla="*/ 193535 h 192957"/>
                <a:gd name="connsiteX3" fmla="*/ 45984 w 126267"/>
                <a:gd name="connsiteY3" fmla="*/ 32507 h 192957"/>
                <a:gd name="connsiteX4" fmla="*/ 126688 w 126267"/>
                <a:gd name="connsiteY4" fmla="*/ 32507 h 192957"/>
                <a:gd name="connsiteX5" fmla="*/ 126688 w 126267"/>
                <a:gd name="connsiteY5" fmla="*/ 577 h 19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267" h="192957">
                  <a:moveTo>
                    <a:pt x="421" y="577"/>
                  </a:moveTo>
                  <a:lnTo>
                    <a:pt x="421" y="193535"/>
                  </a:lnTo>
                  <a:lnTo>
                    <a:pt x="45984" y="193535"/>
                  </a:lnTo>
                  <a:lnTo>
                    <a:pt x="45984" y="32507"/>
                  </a:lnTo>
                  <a:lnTo>
                    <a:pt x="126688" y="32507"/>
                  </a:lnTo>
                  <a:lnTo>
                    <a:pt x="126688" y="577"/>
                  </a:lnTo>
                  <a:close/>
                </a:path>
              </a:pathLst>
            </a:custGeom>
            <a:solidFill>
              <a:schemeClr val="bg1"/>
            </a:solidFill>
            <a:ln w="5439"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535A455C-E314-B144-1E92-1D0E43195646}"/>
                </a:ext>
              </a:extLst>
            </p:cNvPr>
            <p:cNvSpPr/>
            <p:nvPr/>
          </p:nvSpPr>
          <p:spPr>
            <a:xfrm flipV="1">
              <a:off x="2023209" y="2012314"/>
              <a:ext cx="45547" cy="192973"/>
            </a:xfrm>
            <a:custGeom>
              <a:avLst/>
              <a:gdLst>
                <a:gd name="connsiteX0" fmla="*/ 108 w 45547"/>
                <a:gd name="connsiteY0" fmla="*/ 193152 h 192973"/>
                <a:gd name="connsiteX1" fmla="*/ 45656 w 45547"/>
                <a:gd name="connsiteY1" fmla="*/ 193152 h 192973"/>
                <a:gd name="connsiteX2" fmla="*/ 45656 w 45547"/>
                <a:gd name="connsiteY2" fmla="*/ 178 h 192973"/>
                <a:gd name="connsiteX3" fmla="*/ 108 w 45547"/>
                <a:gd name="connsiteY3" fmla="*/ 178 h 192973"/>
              </a:gdLst>
              <a:ahLst/>
              <a:cxnLst>
                <a:cxn ang="0">
                  <a:pos x="connsiteX0" y="connsiteY0"/>
                </a:cxn>
                <a:cxn ang="0">
                  <a:pos x="connsiteX1" y="connsiteY1"/>
                </a:cxn>
                <a:cxn ang="0">
                  <a:pos x="connsiteX2" y="connsiteY2"/>
                </a:cxn>
                <a:cxn ang="0">
                  <a:pos x="connsiteX3" y="connsiteY3"/>
                </a:cxn>
              </a:cxnLst>
              <a:rect l="l" t="t" r="r" b="b"/>
              <a:pathLst>
                <a:path w="45547" h="192973">
                  <a:moveTo>
                    <a:pt x="108" y="193152"/>
                  </a:moveTo>
                  <a:lnTo>
                    <a:pt x="45656" y="193152"/>
                  </a:lnTo>
                  <a:lnTo>
                    <a:pt x="45656" y="178"/>
                  </a:lnTo>
                  <a:lnTo>
                    <a:pt x="108" y="178"/>
                  </a:lnTo>
                  <a:close/>
                </a:path>
              </a:pathLst>
            </a:custGeom>
            <a:solidFill>
              <a:schemeClr val="bg1"/>
            </a:solidFill>
            <a:ln w="5439"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B93B3033-958D-14A1-37A7-D2E557C4E2B2}"/>
                </a:ext>
              </a:extLst>
            </p:cNvPr>
            <p:cNvSpPr/>
            <p:nvPr/>
          </p:nvSpPr>
          <p:spPr>
            <a:xfrm flipV="1">
              <a:off x="2103565" y="2012330"/>
              <a:ext cx="200613" cy="192973"/>
            </a:xfrm>
            <a:custGeom>
              <a:avLst/>
              <a:gdLst>
                <a:gd name="connsiteX0" fmla="*/ 441 w 200613"/>
                <a:gd name="connsiteY0" fmla="*/ 193563 h 192973"/>
                <a:gd name="connsiteX1" fmla="*/ 68145 w 200613"/>
                <a:gd name="connsiteY1" fmla="*/ 193563 h 192973"/>
                <a:gd name="connsiteX2" fmla="*/ 100439 w 200613"/>
                <a:gd name="connsiteY2" fmla="*/ 57396 h 192973"/>
                <a:gd name="connsiteX3" fmla="*/ 101056 w 200613"/>
                <a:gd name="connsiteY3" fmla="*/ 57396 h 192973"/>
                <a:gd name="connsiteX4" fmla="*/ 133651 w 200613"/>
                <a:gd name="connsiteY4" fmla="*/ 193563 h 192973"/>
                <a:gd name="connsiteX5" fmla="*/ 201054 w 200613"/>
                <a:gd name="connsiteY5" fmla="*/ 193563 h 192973"/>
                <a:gd name="connsiteX6" fmla="*/ 201054 w 200613"/>
                <a:gd name="connsiteY6" fmla="*/ 589 h 192973"/>
                <a:gd name="connsiteX7" fmla="*/ 159287 w 200613"/>
                <a:gd name="connsiteY7" fmla="*/ 589 h 192973"/>
                <a:gd name="connsiteX8" fmla="*/ 159287 w 200613"/>
                <a:gd name="connsiteY8" fmla="*/ 154626 h 192973"/>
                <a:gd name="connsiteX9" fmla="*/ 158638 w 200613"/>
                <a:gd name="connsiteY9" fmla="*/ 154626 h 192973"/>
                <a:gd name="connsiteX10" fmla="*/ 118452 w 200613"/>
                <a:gd name="connsiteY10" fmla="*/ 589 h 192973"/>
                <a:gd name="connsiteX11" fmla="*/ 83043 w 200613"/>
                <a:gd name="connsiteY11" fmla="*/ 589 h 192973"/>
                <a:gd name="connsiteX12" fmla="*/ 42872 w 200613"/>
                <a:gd name="connsiteY12" fmla="*/ 154626 h 192973"/>
                <a:gd name="connsiteX13" fmla="*/ 42240 w 200613"/>
                <a:gd name="connsiteY13" fmla="*/ 154626 h 192973"/>
                <a:gd name="connsiteX14" fmla="*/ 42240 w 200613"/>
                <a:gd name="connsiteY14" fmla="*/ 589 h 192973"/>
                <a:gd name="connsiteX15" fmla="*/ 441 w 200613"/>
                <a:gd name="connsiteY15" fmla="*/ 589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613" h="192973">
                  <a:moveTo>
                    <a:pt x="441" y="193563"/>
                  </a:moveTo>
                  <a:lnTo>
                    <a:pt x="68145" y="193563"/>
                  </a:lnTo>
                  <a:lnTo>
                    <a:pt x="100439" y="57396"/>
                  </a:lnTo>
                  <a:lnTo>
                    <a:pt x="101056" y="57396"/>
                  </a:lnTo>
                  <a:lnTo>
                    <a:pt x="133651" y="193563"/>
                  </a:lnTo>
                  <a:lnTo>
                    <a:pt x="201054" y="193563"/>
                  </a:lnTo>
                  <a:lnTo>
                    <a:pt x="201054" y="589"/>
                  </a:lnTo>
                  <a:lnTo>
                    <a:pt x="159287" y="589"/>
                  </a:lnTo>
                  <a:lnTo>
                    <a:pt x="159287" y="154626"/>
                  </a:lnTo>
                  <a:lnTo>
                    <a:pt x="158638" y="154626"/>
                  </a:lnTo>
                  <a:lnTo>
                    <a:pt x="118452" y="589"/>
                  </a:lnTo>
                  <a:lnTo>
                    <a:pt x="83043" y="589"/>
                  </a:lnTo>
                  <a:lnTo>
                    <a:pt x="42872" y="154626"/>
                  </a:lnTo>
                  <a:lnTo>
                    <a:pt x="42240" y="154626"/>
                  </a:lnTo>
                  <a:lnTo>
                    <a:pt x="42240" y="589"/>
                  </a:lnTo>
                  <a:lnTo>
                    <a:pt x="441" y="589"/>
                  </a:lnTo>
                  <a:close/>
                </a:path>
              </a:pathLst>
            </a:custGeom>
            <a:solidFill>
              <a:schemeClr val="bg1"/>
            </a:solidFill>
            <a:ln w="5439"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617C5B8F-024B-2984-B955-5A8766620A71}"/>
                </a:ext>
              </a:extLst>
            </p:cNvPr>
            <p:cNvSpPr/>
            <p:nvPr/>
          </p:nvSpPr>
          <p:spPr>
            <a:xfrm flipV="1">
              <a:off x="2338955" y="2012314"/>
              <a:ext cx="45563" cy="192973"/>
            </a:xfrm>
            <a:custGeom>
              <a:avLst/>
              <a:gdLst>
                <a:gd name="connsiteX0" fmla="*/ 115 w 45563"/>
                <a:gd name="connsiteY0" fmla="*/ 193152 h 192973"/>
                <a:gd name="connsiteX1" fmla="*/ 45678 w 45563"/>
                <a:gd name="connsiteY1" fmla="*/ 193152 h 192973"/>
                <a:gd name="connsiteX2" fmla="*/ 45678 w 45563"/>
                <a:gd name="connsiteY2" fmla="*/ 178 h 192973"/>
                <a:gd name="connsiteX3" fmla="*/ 115 w 45563"/>
                <a:gd name="connsiteY3" fmla="*/ 178 h 192973"/>
              </a:gdLst>
              <a:ahLst/>
              <a:cxnLst>
                <a:cxn ang="0">
                  <a:pos x="connsiteX0" y="connsiteY0"/>
                </a:cxn>
                <a:cxn ang="0">
                  <a:pos x="connsiteX1" y="connsiteY1"/>
                </a:cxn>
                <a:cxn ang="0">
                  <a:pos x="connsiteX2" y="connsiteY2"/>
                </a:cxn>
                <a:cxn ang="0">
                  <a:pos x="connsiteX3" y="connsiteY3"/>
                </a:cxn>
              </a:cxnLst>
              <a:rect l="l" t="t" r="r" b="b"/>
              <a:pathLst>
                <a:path w="45563" h="192973">
                  <a:moveTo>
                    <a:pt x="115" y="193152"/>
                  </a:moveTo>
                  <a:lnTo>
                    <a:pt x="45678" y="193152"/>
                  </a:lnTo>
                  <a:lnTo>
                    <a:pt x="45678" y="178"/>
                  </a:lnTo>
                  <a:lnTo>
                    <a:pt x="115" y="178"/>
                  </a:lnTo>
                  <a:close/>
                </a:path>
              </a:pathLst>
            </a:custGeom>
            <a:solidFill>
              <a:schemeClr val="bg1"/>
            </a:solidFill>
            <a:ln w="5439"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87E4828A-DB61-2C7F-75AA-968C4EE6CEFF}"/>
                </a:ext>
              </a:extLst>
            </p:cNvPr>
            <p:cNvSpPr/>
            <p:nvPr/>
          </p:nvSpPr>
          <p:spPr>
            <a:xfrm flipV="1">
              <a:off x="2406359" y="2012330"/>
              <a:ext cx="144296" cy="192973"/>
            </a:xfrm>
            <a:custGeom>
              <a:avLst/>
              <a:gdLst>
                <a:gd name="connsiteX0" fmla="*/ 144771 w 144296"/>
                <a:gd name="connsiteY0" fmla="*/ 193563 h 192973"/>
                <a:gd name="connsiteX1" fmla="*/ 144771 w 144296"/>
                <a:gd name="connsiteY1" fmla="*/ 161664 h 192973"/>
                <a:gd name="connsiteX2" fmla="*/ 95412 w 144296"/>
                <a:gd name="connsiteY2" fmla="*/ 161664 h 192973"/>
                <a:gd name="connsiteX3" fmla="*/ 95412 w 144296"/>
                <a:gd name="connsiteY3" fmla="*/ 589 h 192973"/>
                <a:gd name="connsiteX4" fmla="*/ 49849 w 144296"/>
                <a:gd name="connsiteY4" fmla="*/ 589 h 192973"/>
                <a:gd name="connsiteX5" fmla="*/ 49849 w 144296"/>
                <a:gd name="connsiteY5" fmla="*/ 161664 h 192973"/>
                <a:gd name="connsiteX6" fmla="*/ 475 w 144296"/>
                <a:gd name="connsiteY6" fmla="*/ 161664 h 192973"/>
                <a:gd name="connsiteX7" fmla="*/ 475 w 144296"/>
                <a:gd name="connsiteY7" fmla="*/ 193563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296" h="192973">
                  <a:moveTo>
                    <a:pt x="144771" y="193563"/>
                  </a:moveTo>
                  <a:lnTo>
                    <a:pt x="144771" y="161664"/>
                  </a:lnTo>
                  <a:lnTo>
                    <a:pt x="95412" y="161664"/>
                  </a:lnTo>
                  <a:lnTo>
                    <a:pt x="95412" y="589"/>
                  </a:lnTo>
                  <a:lnTo>
                    <a:pt x="49849" y="589"/>
                  </a:lnTo>
                  <a:lnTo>
                    <a:pt x="49849" y="161664"/>
                  </a:lnTo>
                  <a:lnTo>
                    <a:pt x="475" y="161664"/>
                  </a:lnTo>
                  <a:lnTo>
                    <a:pt x="475" y="193563"/>
                  </a:lnTo>
                  <a:close/>
                </a:path>
              </a:pathLst>
            </a:custGeom>
            <a:solidFill>
              <a:schemeClr val="bg1"/>
            </a:solidFill>
            <a:ln w="5439"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C77D268C-553A-E9DC-F61D-93F66C06F563}"/>
                </a:ext>
              </a:extLst>
            </p:cNvPr>
            <p:cNvSpPr/>
            <p:nvPr/>
          </p:nvSpPr>
          <p:spPr>
            <a:xfrm flipV="1">
              <a:off x="2570250" y="2012330"/>
              <a:ext cx="129398" cy="192973"/>
            </a:xfrm>
            <a:custGeom>
              <a:avLst/>
              <a:gdLst>
                <a:gd name="connsiteX0" fmla="*/ 126723 w 129398"/>
                <a:gd name="connsiteY0" fmla="*/ 193563 h 192973"/>
                <a:gd name="connsiteX1" fmla="*/ 126723 w 129398"/>
                <a:gd name="connsiteY1" fmla="*/ 161664 h 192973"/>
                <a:gd name="connsiteX2" fmla="*/ 46050 w 129398"/>
                <a:gd name="connsiteY2" fmla="*/ 161664 h 192973"/>
                <a:gd name="connsiteX3" fmla="*/ 46050 w 129398"/>
                <a:gd name="connsiteY3" fmla="*/ 116291 h 192973"/>
                <a:gd name="connsiteX4" fmla="*/ 121994 w 129398"/>
                <a:gd name="connsiteY4" fmla="*/ 116291 h 192973"/>
                <a:gd name="connsiteX5" fmla="*/ 121994 w 129398"/>
                <a:gd name="connsiteY5" fmla="*/ 84392 h 192973"/>
                <a:gd name="connsiteX6" fmla="*/ 46050 w 129398"/>
                <a:gd name="connsiteY6" fmla="*/ 84392 h 192973"/>
                <a:gd name="connsiteX7" fmla="*/ 46050 w 129398"/>
                <a:gd name="connsiteY7" fmla="*/ 32535 h 192973"/>
                <a:gd name="connsiteX8" fmla="*/ 129886 w 129398"/>
                <a:gd name="connsiteY8" fmla="*/ 32535 h 192973"/>
                <a:gd name="connsiteX9" fmla="*/ 129886 w 129398"/>
                <a:gd name="connsiteY9" fmla="*/ 589 h 192973"/>
                <a:gd name="connsiteX10" fmla="*/ 487 w 129398"/>
                <a:gd name="connsiteY10" fmla="*/ 589 h 192973"/>
                <a:gd name="connsiteX11" fmla="*/ 487 w 129398"/>
                <a:gd name="connsiteY11" fmla="*/ 193563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398" h="192973">
                  <a:moveTo>
                    <a:pt x="126723" y="193563"/>
                  </a:moveTo>
                  <a:lnTo>
                    <a:pt x="126723" y="161664"/>
                  </a:lnTo>
                  <a:lnTo>
                    <a:pt x="46050" y="161664"/>
                  </a:lnTo>
                  <a:lnTo>
                    <a:pt x="46050" y="116291"/>
                  </a:lnTo>
                  <a:lnTo>
                    <a:pt x="121994" y="116291"/>
                  </a:lnTo>
                  <a:lnTo>
                    <a:pt x="121994" y="84392"/>
                  </a:lnTo>
                  <a:lnTo>
                    <a:pt x="46050" y="84392"/>
                  </a:lnTo>
                  <a:lnTo>
                    <a:pt x="46050" y="32535"/>
                  </a:lnTo>
                  <a:lnTo>
                    <a:pt x="129886" y="32535"/>
                  </a:lnTo>
                  <a:lnTo>
                    <a:pt x="129886" y="589"/>
                  </a:lnTo>
                  <a:lnTo>
                    <a:pt x="487" y="589"/>
                  </a:lnTo>
                  <a:lnTo>
                    <a:pt x="487" y="193563"/>
                  </a:lnTo>
                  <a:close/>
                </a:path>
              </a:pathLst>
            </a:custGeom>
            <a:solidFill>
              <a:schemeClr val="bg1"/>
            </a:solidFill>
            <a:ln w="5439"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id="{2DD854DF-E808-3703-B91B-6412ABF2C019}"/>
                </a:ext>
              </a:extLst>
            </p:cNvPr>
            <p:cNvSpPr/>
            <p:nvPr/>
          </p:nvSpPr>
          <p:spPr>
            <a:xfrm flipV="1">
              <a:off x="2724652" y="2012314"/>
              <a:ext cx="149309" cy="192973"/>
            </a:xfrm>
            <a:custGeom>
              <a:avLst/>
              <a:gdLst>
                <a:gd name="connsiteX0" fmla="*/ 46027 w 149309"/>
                <a:gd name="connsiteY0" fmla="*/ 29235 h 192973"/>
                <a:gd name="connsiteX1" fmla="*/ 66286 w 149309"/>
                <a:gd name="connsiteY1" fmla="*/ 29235 h 192973"/>
                <a:gd name="connsiteX2" fmla="*/ 104274 w 149309"/>
                <a:gd name="connsiteY2" fmla="*/ 98710 h 192973"/>
                <a:gd name="connsiteX3" fmla="*/ 65353 w 149309"/>
                <a:gd name="connsiteY3" fmla="*/ 164896 h 192973"/>
                <a:gd name="connsiteX4" fmla="*/ 46027 w 149309"/>
                <a:gd name="connsiteY4" fmla="*/ 164896 h 192973"/>
                <a:gd name="connsiteX5" fmla="*/ 495 w 149309"/>
                <a:gd name="connsiteY5" fmla="*/ 193552 h 192973"/>
                <a:gd name="connsiteX6" fmla="*/ 75158 w 149309"/>
                <a:gd name="connsiteY6" fmla="*/ 193552 h 192973"/>
                <a:gd name="connsiteX7" fmla="*/ 149805 w 149309"/>
                <a:gd name="connsiteY7" fmla="*/ 99770 h 192973"/>
                <a:gd name="connsiteX8" fmla="*/ 72327 w 149309"/>
                <a:gd name="connsiteY8" fmla="*/ 578 h 192973"/>
                <a:gd name="connsiteX9" fmla="*/ 495 w 149309"/>
                <a:gd name="connsiteY9" fmla="*/ 578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309" h="192973">
                  <a:moveTo>
                    <a:pt x="46027" y="29235"/>
                  </a:moveTo>
                  <a:lnTo>
                    <a:pt x="66286" y="29235"/>
                  </a:lnTo>
                  <a:cubicBezTo>
                    <a:pt x="97932" y="29235"/>
                    <a:pt x="104274" y="46252"/>
                    <a:pt x="104274" y="98710"/>
                  </a:cubicBezTo>
                  <a:cubicBezTo>
                    <a:pt x="104274" y="142454"/>
                    <a:pt x="100146" y="164896"/>
                    <a:pt x="65353" y="164896"/>
                  </a:cubicBezTo>
                  <a:lnTo>
                    <a:pt x="46027" y="164896"/>
                  </a:lnTo>
                  <a:close/>
                  <a:moveTo>
                    <a:pt x="495" y="193552"/>
                  </a:moveTo>
                  <a:lnTo>
                    <a:pt x="75158" y="193552"/>
                  </a:lnTo>
                  <a:cubicBezTo>
                    <a:pt x="138418" y="193552"/>
                    <a:pt x="149805" y="156529"/>
                    <a:pt x="149805" y="99770"/>
                  </a:cubicBezTo>
                  <a:cubicBezTo>
                    <a:pt x="149805" y="31402"/>
                    <a:pt x="132741" y="578"/>
                    <a:pt x="72327" y="578"/>
                  </a:cubicBezTo>
                  <a:lnTo>
                    <a:pt x="495" y="578"/>
                  </a:lnTo>
                  <a:close/>
                </a:path>
              </a:pathLst>
            </a:custGeom>
            <a:solidFill>
              <a:schemeClr val="bg1"/>
            </a:solidFill>
            <a:ln w="5439" cap="flat">
              <a:noFill/>
              <a:prstDash val="solid"/>
              <a:miter/>
            </a:ln>
          </p:spPr>
          <p:txBody>
            <a:bodyPr rtlCol="0" anchor="ctr"/>
            <a:lstStyle/>
            <a:p>
              <a:endParaRPr lang="en-AU"/>
            </a:p>
          </p:txBody>
        </p:sp>
      </p:grpSp>
    </p:spTree>
    <p:extLst>
      <p:ext uri="{BB962C8B-B14F-4D97-AF65-F5344CB8AC3E}">
        <p14:creationId xmlns:p14="http://schemas.microsoft.com/office/powerpoint/2010/main" val="3141733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BA0031-8462-EE3A-44E0-E1C092F5230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1E300144-B815-0338-B4B3-126F398E16D0}"/>
              </a:ext>
            </a:extLst>
          </p:cNvPr>
          <p:cNvSpPr/>
          <p:nvPr userDrawn="1"/>
        </p:nvSpPr>
        <p:spPr>
          <a:xfrm rot="10800000">
            <a:off x="-4" y="0"/>
            <a:ext cx="12192003" cy="6858000"/>
          </a:xfrm>
          <a:prstGeom prst="rect">
            <a:avLst/>
          </a:prstGeom>
          <a:solidFill>
            <a:srgbClr val="11242E">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AU"/>
          </a:p>
        </p:txBody>
      </p:sp>
      <p:pic>
        <p:nvPicPr>
          <p:cNvPr id="10" name="Picture 9">
            <a:extLst>
              <a:ext uri="{FF2B5EF4-FFF2-40B4-BE49-F238E27FC236}">
                <a16:creationId xmlns:a16="http://schemas.microsoft.com/office/drawing/2014/main" id="{575E05DA-8D23-9423-2F24-B1AAB8379D7E}"/>
              </a:ext>
            </a:extLst>
          </p:cNvPr>
          <p:cNvPicPr>
            <a:picLocks noChangeAspect="1"/>
          </p:cNvPicPr>
          <p:nvPr userDrawn="1"/>
        </p:nvPicPr>
        <p:blipFill rotWithShape="1">
          <a:blip r:embed="rId3" cstate="screen">
            <a:clrChange>
              <a:clrFrom>
                <a:srgbClr val="FFFFFF"/>
              </a:clrFrom>
              <a:clrTo>
                <a:srgbClr val="FFFFFF">
                  <a:alpha val="0"/>
                </a:srgbClr>
              </a:clrTo>
            </a:clrChange>
            <a:alphaModFix amt="20000"/>
            <a:lum bright="70000" contrast="-70000"/>
            <a:extLst>
              <a:ext uri="{28A0092B-C50C-407E-A947-70E740481C1C}">
                <a14:useLocalDpi xmlns:a14="http://schemas.microsoft.com/office/drawing/2010/main"/>
              </a:ext>
            </a:extLst>
          </a:blip>
          <a:srcRect/>
          <a:stretch/>
        </p:blipFill>
        <p:spPr>
          <a:xfrm>
            <a:off x="0" y="4281"/>
            <a:ext cx="4121896" cy="6849438"/>
          </a:xfrm>
          <a:prstGeom prst="rect">
            <a:avLst/>
          </a:prstGeom>
        </p:spPr>
      </p:pic>
      <p:sp>
        <p:nvSpPr>
          <p:cNvPr id="11" name="Rectangle 10">
            <a:extLst>
              <a:ext uri="{FF2B5EF4-FFF2-40B4-BE49-F238E27FC236}">
                <a16:creationId xmlns:a16="http://schemas.microsoft.com/office/drawing/2014/main" id="{A256371D-C98D-E2EB-FFF9-3AD5F2D9EBB3}"/>
              </a:ext>
            </a:extLst>
          </p:cNvPr>
          <p:cNvSpPr/>
          <p:nvPr userDrawn="1"/>
        </p:nvSpPr>
        <p:spPr>
          <a:xfrm>
            <a:off x="-2" y="2237172"/>
            <a:ext cx="5350686" cy="195308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2714BA57-2180-1C04-6C58-EB5B34ED4A50}"/>
              </a:ext>
            </a:extLst>
          </p:cNvPr>
          <p:cNvSpPr/>
          <p:nvPr userDrawn="1"/>
        </p:nvSpPr>
        <p:spPr>
          <a:xfrm>
            <a:off x="0" y="2237173"/>
            <a:ext cx="118980" cy="195308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itle 1">
            <a:extLst>
              <a:ext uri="{FF2B5EF4-FFF2-40B4-BE49-F238E27FC236}">
                <a16:creationId xmlns:a16="http://schemas.microsoft.com/office/drawing/2014/main" id="{F72B4203-994F-C617-7449-E216830BCC3E}"/>
              </a:ext>
            </a:extLst>
          </p:cNvPr>
          <p:cNvSpPr>
            <a:spLocks noGrp="1"/>
          </p:cNvSpPr>
          <p:nvPr>
            <p:ph type="ctrTitle" hasCustomPrompt="1"/>
          </p:nvPr>
        </p:nvSpPr>
        <p:spPr>
          <a:xfrm>
            <a:off x="330389" y="2472199"/>
            <a:ext cx="4883558" cy="962526"/>
          </a:xfrm>
        </p:spPr>
        <p:txBody>
          <a:bodyPr anchor="b">
            <a:noAutofit/>
          </a:bodyPr>
          <a:lstStyle>
            <a:lvl1pPr algn="l">
              <a:defRPr sz="2800" cap="all" baseline="0">
                <a:solidFill>
                  <a:schemeClr val="bg1"/>
                </a:solidFill>
                <a:latin typeface="+mj-lt"/>
              </a:defRPr>
            </a:lvl1pPr>
          </a:lstStyle>
          <a:p>
            <a:r>
              <a:rPr lang="en-US" dirty="0"/>
              <a:t>CLICK TO ADD section title</a:t>
            </a:r>
            <a:endParaRPr lang="en-AU" dirty="0"/>
          </a:p>
        </p:txBody>
      </p:sp>
      <p:sp>
        <p:nvSpPr>
          <p:cNvPr id="14" name="Subtitle 2">
            <a:extLst>
              <a:ext uri="{FF2B5EF4-FFF2-40B4-BE49-F238E27FC236}">
                <a16:creationId xmlns:a16="http://schemas.microsoft.com/office/drawing/2014/main" id="{E287D256-6D24-D803-2014-929C9BDB2E0F}"/>
              </a:ext>
            </a:extLst>
          </p:cNvPr>
          <p:cNvSpPr>
            <a:spLocks noGrp="1"/>
          </p:cNvSpPr>
          <p:nvPr>
            <p:ph type="subTitle" idx="1" hasCustomPrompt="1"/>
          </p:nvPr>
        </p:nvSpPr>
        <p:spPr>
          <a:xfrm>
            <a:off x="330388" y="3601219"/>
            <a:ext cx="4883557" cy="378938"/>
          </a:xfrm>
        </p:spPr>
        <p:txBody>
          <a:bodyPr>
            <a:normAutofit/>
          </a:bodyPr>
          <a:lstStyle>
            <a:lvl1pPr marL="0" indent="0" algn="l">
              <a:buNone/>
              <a:defRPr sz="1400" b="0">
                <a:solidFill>
                  <a:schemeClr val="accent5"/>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other information</a:t>
            </a:r>
            <a:endParaRPr lang="en-AU" dirty="0"/>
          </a:p>
        </p:txBody>
      </p:sp>
      <p:grpSp>
        <p:nvGrpSpPr>
          <p:cNvPr id="6" name="Group 5">
            <a:extLst>
              <a:ext uri="{FF2B5EF4-FFF2-40B4-BE49-F238E27FC236}">
                <a16:creationId xmlns:a16="http://schemas.microsoft.com/office/drawing/2014/main" id="{92346276-9D2B-A04B-42B4-6837C7C464CD}"/>
              </a:ext>
            </a:extLst>
          </p:cNvPr>
          <p:cNvGrpSpPr/>
          <p:nvPr userDrawn="1"/>
        </p:nvGrpSpPr>
        <p:grpSpPr>
          <a:xfrm>
            <a:off x="8724415" y="5658637"/>
            <a:ext cx="3033617" cy="774149"/>
            <a:chOff x="92228" y="1498535"/>
            <a:chExt cx="2784199" cy="710500"/>
          </a:xfrm>
        </p:grpSpPr>
        <p:sp>
          <p:nvSpPr>
            <p:cNvPr id="7" name="Freeform: Shape 6">
              <a:extLst>
                <a:ext uri="{FF2B5EF4-FFF2-40B4-BE49-F238E27FC236}">
                  <a16:creationId xmlns:a16="http://schemas.microsoft.com/office/drawing/2014/main" id="{4F4C37D9-3478-ABE1-D5C4-70F790562D2D}"/>
                </a:ext>
              </a:extLst>
            </p:cNvPr>
            <p:cNvSpPr/>
            <p:nvPr/>
          </p:nvSpPr>
          <p:spPr>
            <a:xfrm flipV="1">
              <a:off x="92228" y="1498535"/>
              <a:ext cx="757842" cy="710276"/>
            </a:xfrm>
            <a:custGeom>
              <a:avLst/>
              <a:gdLst>
                <a:gd name="connsiteX0" fmla="*/ 75 w 757842"/>
                <a:gd name="connsiteY0" fmla="*/ 710195 h 710276"/>
                <a:gd name="connsiteX1" fmla="*/ 299691 w 757842"/>
                <a:gd name="connsiteY1" fmla="*/ 651933 h 710276"/>
                <a:gd name="connsiteX2" fmla="*/ 299691 w 757842"/>
                <a:gd name="connsiteY2" fmla="*/ 651933 h 710276"/>
                <a:gd name="connsiteX3" fmla="*/ 663040 w 757842"/>
                <a:gd name="connsiteY3" fmla="*/ 330653 h 710276"/>
                <a:gd name="connsiteX4" fmla="*/ 663040 w 757842"/>
                <a:gd name="connsiteY4" fmla="*/ 330653 h 710276"/>
                <a:gd name="connsiteX5" fmla="*/ 181932 w 757842"/>
                <a:gd name="connsiteY5" fmla="*/ 200 h 710276"/>
                <a:gd name="connsiteX6" fmla="*/ 181932 w 757842"/>
                <a:gd name="connsiteY6" fmla="*/ 200 h 710276"/>
                <a:gd name="connsiteX7" fmla="*/ 383763 w 757842"/>
                <a:gd name="connsiteY7" fmla="*/ 30501 h 710276"/>
                <a:gd name="connsiteX8" fmla="*/ 383763 w 757842"/>
                <a:gd name="connsiteY8" fmla="*/ 30501 h 710276"/>
                <a:gd name="connsiteX9" fmla="*/ 757472 w 757842"/>
                <a:gd name="connsiteY9" fmla="*/ 350374 h 710276"/>
                <a:gd name="connsiteX10" fmla="*/ 757472 w 757842"/>
                <a:gd name="connsiteY10" fmla="*/ 350374 h 710276"/>
                <a:gd name="connsiteX11" fmla="*/ 432821 w 757842"/>
                <a:gd name="connsiteY11" fmla="*/ 640404 h 710276"/>
                <a:gd name="connsiteX12" fmla="*/ 432821 w 757842"/>
                <a:gd name="connsiteY12" fmla="*/ 640404 h 710276"/>
                <a:gd name="connsiteX13" fmla="*/ 15052 w 757842"/>
                <a:gd name="connsiteY13" fmla="*/ 710417 h 710276"/>
                <a:gd name="connsiteX14" fmla="*/ 15052 w 757842"/>
                <a:gd name="connsiteY14" fmla="*/ 710417 h 710276"/>
                <a:gd name="connsiteX15" fmla="*/ 75 w 757842"/>
                <a:gd name="connsiteY15" fmla="*/ 710195 h 71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42" h="710276">
                  <a:moveTo>
                    <a:pt x="75" y="710195"/>
                  </a:moveTo>
                  <a:cubicBezTo>
                    <a:pt x="75" y="710195"/>
                    <a:pt x="158162" y="695234"/>
                    <a:pt x="299691" y="651933"/>
                  </a:cubicBezTo>
                  <a:lnTo>
                    <a:pt x="299691" y="651933"/>
                  </a:lnTo>
                  <a:cubicBezTo>
                    <a:pt x="545155" y="576686"/>
                    <a:pt x="666678" y="439728"/>
                    <a:pt x="663040" y="330653"/>
                  </a:cubicBezTo>
                  <a:lnTo>
                    <a:pt x="663040" y="330653"/>
                  </a:lnTo>
                  <a:cubicBezTo>
                    <a:pt x="654121" y="65436"/>
                    <a:pt x="181932" y="200"/>
                    <a:pt x="181932" y="200"/>
                  </a:cubicBezTo>
                  <a:lnTo>
                    <a:pt x="181932" y="200"/>
                  </a:lnTo>
                  <a:cubicBezTo>
                    <a:pt x="225518" y="-1192"/>
                    <a:pt x="351184" y="22151"/>
                    <a:pt x="383763" y="30501"/>
                  </a:cubicBezTo>
                  <a:lnTo>
                    <a:pt x="383763" y="30501"/>
                  </a:lnTo>
                  <a:cubicBezTo>
                    <a:pt x="763434" y="127605"/>
                    <a:pt x="760081" y="287273"/>
                    <a:pt x="757472" y="350374"/>
                  </a:cubicBezTo>
                  <a:lnTo>
                    <a:pt x="757472" y="350374"/>
                  </a:lnTo>
                  <a:cubicBezTo>
                    <a:pt x="754815" y="413460"/>
                    <a:pt x="679978" y="562848"/>
                    <a:pt x="432821" y="640404"/>
                  </a:cubicBezTo>
                  <a:lnTo>
                    <a:pt x="432821" y="640404"/>
                  </a:lnTo>
                  <a:cubicBezTo>
                    <a:pt x="226957" y="705008"/>
                    <a:pt x="63841" y="710417"/>
                    <a:pt x="15052" y="710417"/>
                  </a:cubicBezTo>
                  <a:lnTo>
                    <a:pt x="15052" y="710417"/>
                  </a:lnTo>
                  <a:cubicBezTo>
                    <a:pt x="5263" y="710417"/>
                    <a:pt x="75" y="710195"/>
                    <a:pt x="75" y="710195"/>
                  </a:cubicBezTo>
                </a:path>
              </a:pathLst>
            </a:custGeom>
            <a:gradFill>
              <a:gsLst>
                <a:gs pos="0">
                  <a:srgbClr val="FFFFFF"/>
                </a:gs>
                <a:gs pos="50000">
                  <a:srgbClr val="B9C3CB"/>
                </a:gs>
                <a:gs pos="100000">
                  <a:srgbClr val="738798"/>
                </a:gs>
              </a:gsLst>
              <a:lin ang="16200000" scaled="1"/>
            </a:gradFill>
            <a:ln w="5439"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6C705A0B-E2A8-D4EE-5706-33B2D2980F2F}"/>
                </a:ext>
              </a:extLst>
            </p:cNvPr>
            <p:cNvSpPr/>
            <p:nvPr/>
          </p:nvSpPr>
          <p:spPr>
            <a:xfrm flipV="1">
              <a:off x="92322" y="1498788"/>
              <a:ext cx="662949" cy="709963"/>
            </a:xfrm>
            <a:custGeom>
              <a:avLst/>
              <a:gdLst>
                <a:gd name="connsiteX0" fmla="*/ 74 w 662949"/>
                <a:gd name="connsiteY0" fmla="*/ 710104 h 709963"/>
                <a:gd name="connsiteX1" fmla="*/ 421956 w 662949"/>
                <a:gd name="connsiteY1" fmla="*/ 302506 h 709963"/>
                <a:gd name="connsiteX2" fmla="*/ 421956 w 662949"/>
                <a:gd name="connsiteY2" fmla="*/ 302506 h 709963"/>
                <a:gd name="connsiteX3" fmla="*/ 181836 w 662949"/>
                <a:gd name="connsiteY3" fmla="*/ 140 h 709963"/>
                <a:gd name="connsiteX4" fmla="*/ 181836 w 662949"/>
                <a:gd name="connsiteY4" fmla="*/ 140 h 709963"/>
                <a:gd name="connsiteX5" fmla="*/ 662945 w 662949"/>
                <a:gd name="connsiteY5" fmla="*/ 330593 h 709963"/>
                <a:gd name="connsiteX6" fmla="*/ 662945 w 662949"/>
                <a:gd name="connsiteY6" fmla="*/ 330593 h 709963"/>
                <a:gd name="connsiteX7" fmla="*/ 299595 w 662949"/>
                <a:gd name="connsiteY7" fmla="*/ 651873 h 709963"/>
                <a:gd name="connsiteX8" fmla="*/ 299595 w 662949"/>
                <a:gd name="connsiteY8" fmla="*/ 651873 h 709963"/>
                <a:gd name="connsiteX9" fmla="*/ 264 w 662949"/>
                <a:gd name="connsiteY9" fmla="*/ 710104 h 709963"/>
                <a:gd name="connsiteX10" fmla="*/ 264 w 662949"/>
                <a:gd name="connsiteY10" fmla="*/ 710104 h 70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2949" h="709963">
                  <a:moveTo>
                    <a:pt x="74" y="710104"/>
                  </a:moveTo>
                  <a:cubicBezTo>
                    <a:pt x="7428" y="707985"/>
                    <a:pt x="425435" y="585799"/>
                    <a:pt x="421956" y="302506"/>
                  </a:cubicBezTo>
                  <a:lnTo>
                    <a:pt x="421956" y="302506"/>
                  </a:lnTo>
                  <a:cubicBezTo>
                    <a:pt x="420706" y="197985"/>
                    <a:pt x="373530" y="93432"/>
                    <a:pt x="181836" y="140"/>
                  </a:cubicBezTo>
                  <a:lnTo>
                    <a:pt x="181836" y="140"/>
                  </a:lnTo>
                  <a:cubicBezTo>
                    <a:pt x="181836" y="140"/>
                    <a:pt x="654025" y="65377"/>
                    <a:pt x="662945" y="330593"/>
                  </a:cubicBezTo>
                  <a:lnTo>
                    <a:pt x="662945" y="330593"/>
                  </a:lnTo>
                  <a:cubicBezTo>
                    <a:pt x="666582" y="439669"/>
                    <a:pt x="545060" y="576626"/>
                    <a:pt x="299595" y="651873"/>
                  </a:cubicBezTo>
                  <a:lnTo>
                    <a:pt x="299595" y="651873"/>
                  </a:lnTo>
                  <a:cubicBezTo>
                    <a:pt x="161609" y="694100"/>
                    <a:pt x="7871" y="709377"/>
                    <a:pt x="264" y="710104"/>
                  </a:cubicBezTo>
                  <a:lnTo>
                    <a:pt x="264" y="710104"/>
                  </a:lnTo>
                  <a:close/>
                </a:path>
              </a:pathLst>
            </a:custGeom>
            <a:gradFill>
              <a:gsLst>
                <a:gs pos="0">
                  <a:srgbClr val="FFFFFF"/>
                </a:gs>
                <a:gs pos="59545">
                  <a:srgbClr val="738798"/>
                </a:gs>
                <a:gs pos="100000">
                  <a:srgbClr val="738798"/>
                </a:gs>
              </a:gsLst>
              <a:lin ang="5400000" scaled="1"/>
            </a:gradFill>
            <a:ln w="5439"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83BD986E-3639-7193-AD71-E65293C614BF}"/>
                </a:ext>
              </a:extLst>
            </p:cNvPr>
            <p:cNvSpPr/>
            <p:nvPr/>
          </p:nvSpPr>
          <p:spPr>
            <a:xfrm flipV="1">
              <a:off x="979544" y="1501697"/>
              <a:ext cx="341303" cy="452544"/>
            </a:xfrm>
            <a:custGeom>
              <a:avLst/>
              <a:gdLst>
                <a:gd name="connsiteX0" fmla="*/ 208059 w 341303"/>
                <a:gd name="connsiteY0" fmla="*/ 318943 h 452544"/>
                <a:gd name="connsiteX1" fmla="*/ 208059 w 341303"/>
                <a:gd name="connsiteY1" fmla="*/ 329254 h 452544"/>
                <a:gd name="connsiteX2" fmla="*/ 171352 w 341303"/>
                <a:gd name="connsiteY2" fmla="*/ 376288 h 452544"/>
                <a:gd name="connsiteX3" fmla="*/ 131182 w 341303"/>
                <a:gd name="connsiteY3" fmla="*/ 337810 h 452544"/>
                <a:gd name="connsiteX4" fmla="*/ 341664 w 341303"/>
                <a:gd name="connsiteY4" fmla="*/ 134699 h 452544"/>
                <a:gd name="connsiteX5" fmla="*/ 166513 w 341303"/>
                <a:gd name="connsiteY5" fmla="*/ 556 h 452544"/>
                <a:gd name="connsiteX6" fmla="*/ 361 w 341303"/>
                <a:gd name="connsiteY6" fmla="*/ 123122 h 452544"/>
                <a:gd name="connsiteX7" fmla="*/ 361 w 341303"/>
                <a:gd name="connsiteY7" fmla="*/ 138384 h 452544"/>
                <a:gd name="connsiteX8" fmla="*/ 124967 w 341303"/>
                <a:gd name="connsiteY8" fmla="*/ 138384 h 452544"/>
                <a:gd name="connsiteX9" fmla="*/ 124967 w 341303"/>
                <a:gd name="connsiteY9" fmla="*/ 128009 h 452544"/>
                <a:gd name="connsiteX10" fmla="*/ 167225 w 341303"/>
                <a:gd name="connsiteY10" fmla="*/ 77370 h 452544"/>
                <a:gd name="connsiteX11" fmla="*/ 208739 w 341303"/>
                <a:gd name="connsiteY11" fmla="*/ 119485 h 452544"/>
                <a:gd name="connsiteX12" fmla="*/ 6592 w 341303"/>
                <a:gd name="connsiteY12" fmla="*/ 317124 h 452544"/>
                <a:gd name="connsiteX13" fmla="*/ 168585 w 341303"/>
                <a:gd name="connsiteY13" fmla="*/ 453101 h 452544"/>
                <a:gd name="connsiteX14" fmla="*/ 328506 w 341303"/>
                <a:gd name="connsiteY14" fmla="*/ 318943 h 45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1303" h="452544">
                  <a:moveTo>
                    <a:pt x="208059" y="318943"/>
                  </a:moveTo>
                  <a:lnTo>
                    <a:pt x="208059" y="329254"/>
                  </a:lnTo>
                  <a:cubicBezTo>
                    <a:pt x="208059" y="354890"/>
                    <a:pt x="196277" y="376288"/>
                    <a:pt x="171352" y="376288"/>
                  </a:cubicBezTo>
                  <a:cubicBezTo>
                    <a:pt x="143645" y="376288"/>
                    <a:pt x="131182" y="357341"/>
                    <a:pt x="131182" y="337810"/>
                  </a:cubicBezTo>
                  <a:cubicBezTo>
                    <a:pt x="131182" y="251840"/>
                    <a:pt x="341664" y="293923"/>
                    <a:pt x="341664" y="134699"/>
                  </a:cubicBezTo>
                  <a:cubicBezTo>
                    <a:pt x="341664" y="42007"/>
                    <a:pt x="280033" y="556"/>
                    <a:pt x="166513" y="556"/>
                  </a:cubicBezTo>
                  <a:cubicBezTo>
                    <a:pt x="59904" y="556"/>
                    <a:pt x="361" y="32851"/>
                    <a:pt x="361" y="123122"/>
                  </a:cubicBezTo>
                  <a:lnTo>
                    <a:pt x="361" y="138384"/>
                  </a:lnTo>
                  <a:lnTo>
                    <a:pt x="124967" y="138384"/>
                  </a:lnTo>
                  <a:lnTo>
                    <a:pt x="124967" y="128009"/>
                  </a:lnTo>
                  <a:cubicBezTo>
                    <a:pt x="124967" y="90796"/>
                    <a:pt x="142300" y="77370"/>
                    <a:pt x="167225" y="77370"/>
                  </a:cubicBezTo>
                  <a:cubicBezTo>
                    <a:pt x="193493" y="77370"/>
                    <a:pt x="208739" y="95667"/>
                    <a:pt x="208739" y="119485"/>
                  </a:cubicBezTo>
                  <a:cubicBezTo>
                    <a:pt x="208739" y="205439"/>
                    <a:pt x="6592" y="162786"/>
                    <a:pt x="6592" y="317124"/>
                  </a:cubicBezTo>
                  <a:cubicBezTo>
                    <a:pt x="6592" y="404913"/>
                    <a:pt x="59904" y="453101"/>
                    <a:pt x="168585" y="453101"/>
                  </a:cubicBezTo>
                  <a:cubicBezTo>
                    <a:pt x="280745" y="453101"/>
                    <a:pt x="328506" y="412203"/>
                    <a:pt x="328506" y="318943"/>
                  </a:cubicBezTo>
                  <a:close/>
                </a:path>
              </a:pathLst>
            </a:custGeom>
            <a:solidFill>
              <a:srgbClr val="9BA7B3"/>
            </a:solidFill>
            <a:ln w="5439"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E2A3DB6A-B2B9-72FE-4AD4-ABB16D9A6D47}"/>
                </a:ext>
              </a:extLst>
            </p:cNvPr>
            <p:cNvSpPr/>
            <p:nvPr/>
          </p:nvSpPr>
          <p:spPr>
            <a:xfrm flipV="1">
              <a:off x="1361682" y="1510253"/>
              <a:ext cx="128781" cy="435464"/>
            </a:xfrm>
            <a:custGeom>
              <a:avLst/>
              <a:gdLst>
                <a:gd name="connsiteX0" fmla="*/ 95 w 128781"/>
                <a:gd name="connsiteY0" fmla="*/ 435586 h 435464"/>
                <a:gd name="connsiteX1" fmla="*/ 128877 w 128781"/>
                <a:gd name="connsiteY1" fmla="*/ 435586 h 435464"/>
                <a:gd name="connsiteX2" fmla="*/ 128877 w 128781"/>
                <a:gd name="connsiteY2" fmla="*/ 122 h 435464"/>
                <a:gd name="connsiteX3" fmla="*/ 95 w 128781"/>
                <a:gd name="connsiteY3" fmla="*/ 122 h 435464"/>
              </a:gdLst>
              <a:ahLst/>
              <a:cxnLst>
                <a:cxn ang="0">
                  <a:pos x="connsiteX0" y="connsiteY0"/>
                </a:cxn>
                <a:cxn ang="0">
                  <a:pos x="connsiteX1" y="connsiteY1"/>
                </a:cxn>
                <a:cxn ang="0">
                  <a:pos x="connsiteX2" y="connsiteY2"/>
                </a:cxn>
                <a:cxn ang="0">
                  <a:pos x="connsiteX3" y="connsiteY3"/>
                </a:cxn>
              </a:cxnLst>
              <a:rect l="l" t="t" r="r" b="b"/>
              <a:pathLst>
                <a:path w="128781" h="435464">
                  <a:moveTo>
                    <a:pt x="95" y="435586"/>
                  </a:moveTo>
                  <a:lnTo>
                    <a:pt x="128877" y="435586"/>
                  </a:lnTo>
                  <a:lnTo>
                    <a:pt x="128877" y="122"/>
                  </a:lnTo>
                  <a:lnTo>
                    <a:pt x="95" y="122"/>
                  </a:lnTo>
                  <a:close/>
                </a:path>
              </a:pathLst>
            </a:custGeom>
            <a:solidFill>
              <a:srgbClr val="9BA7B3"/>
            </a:solidFill>
            <a:ln w="5439"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DFB9DAB3-8678-2EC0-76B0-535C682F3C1F}"/>
                </a:ext>
              </a:extLst>
            </p:cNvPr>
            <p:cNvSpPr/>
            <p:nvPr/>
          </p:nvSpPr>
          <p:spPr>
            <a:xfrm flipV="1">
              <a:off x="1546513" y="1510253"/>
              <a:ext cx="287295" cy="435464"/>
            </a:xfrm>
            <a:custGeom>
              <a:avLst/>
              <a:gdLst>
                <a:gd name="connsiteX0" fmla="*/ 395 w 287295"/>
                <a:gd name="connsiteY0" fmla="*/ 436029 h 435464"/>
                <a:gd name="connsiteX1" fmla="*/ 129160 w 287295"/>
                <a:gd name="connsiteY1" fmla="*/ 436029 h 435464"/>
                <a:gd name="connsiteX2" fmla="*/ 129160 w 287295"/>
                <a:gd name="connsiteY2" fmla="*/ 93256 h 435464"/>
                <a:gd name="connsiteX3" fmla="*/ 287690 w 287295"/>
                <a:gd name="connsiteY3" fmla="*/ 93256 h 435464"/>
                <a:gd name="connsiteX4" fmla="*/ 287690 w 287295"/>
                <a:gd name="connsiteY4" fmla="*/ 564 h 435464"/>
                <a:gd name="connsiteX5" fmla="*/ 395 w 287295"/>
                <a:gd name="connsiteY5" fmla="*/ 564 h 43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295" h="435464">
                  <a:moveTo>
                    <a:pt x="395" y="436029"/>
                  </a:moveTo>
                  <a:lnTo>
                    <a:pt x="129160" y="436029"/>
                  </a:lnTo>
                  <a:lnTo>
                    <a:pt x="129160" y="93256"/>
                  </a:lnTo>
                  <a:lnTo>
                    <a:pt x="287690" y="93256"/>
                  </a:lnTo>
                  <a:lnTo>
                    <a:pt x="287690" y="564"/>
                  </a:lnTo>
                  <a:lnTo>
                    <a:pt x="395" y="564"/>
                  </a:lnTo>
                  <a:close/>
                </a:path>
              </a:pathLst>
            </a:custGeom>
            <a:solidFill>
              <a:srgbClr val="9BA7B3"/>
            </a:solidFill>
            <a:ln w="5439"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BF1362BF-2111-6F38-8C7C-D3CD85183D86}"/>
                </a:ext>
              </a:extLst>
            </p:cNvPr>
            <p:cNvSpPr/>
            <p:nvPr/>
          </p:nvSpPr>
          <p:spPr>
            <a:xfrm flipV="1">
              <a:off x="1775688" y="1510253"/>
              <a:ext cx="379370" cy="435464"/>
            </a:xfrm>
            <a:custGeom>
              <a:avLst/>
              <a:gdLst>
                <a:gd name="connsiteX0" fmla="*/ 415 w 379370"/>
                <a:gd name="connsiteY0" fmla="*/ 436029 h 435464"/>
                <a:gd name="connsiteX1" fmla="*/ 137452 w 379370"/>
                <a:gd name="connsiteY1" fmla="*/ 436029 h 435464"/>
                <a:gd name="connsiteX2" fmla="*/ 189389 w 379370"/>
                <a:gd name="connsiteY2" fmla="*/ 107884 h 435464"/>
                <a:gd name="connsiteX3" fmla="*/ 190764 w 379370"/>
                <a:gd name="connsiteY3" fmla="*/ 107884 h 435464"/>
                <a:gd name="connsiteX4" fmla="*/ 242685 w 379370"/>
                <a:gd name="connsiteY4" fmla="*/ 436029 h 435464"/>
                <a:gd name="connsiteX5" fmla="*/ 379785 w 379370"/>
                <a:gd name="connsiteY5" fmla="*/ 436029 h 435464"/>
                <a:gd name="connsiteX6" fmla="*/ 273161 w 379370"/>
                <a:gd name="connsiteY6" fmla="*/ 564 h 435464"/>
                <a:gd name="connsiteX7" fmla="*/ 107008 w 379370"/>
                <a:gd name="connsiteY7" fmla="*/ 564 h 43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9370" h="435464">
                  <a:moveTo>
                    <a:pt x="415" y="436029"/>
                  </a:moveTo>
                  <a:lnTo>
                    <a:pt x="137452" y="436029"/>
                  </a:lnTo>
                  <a:lnTo>
                    <a:pt x="189389" y="107884"/>
                  </a:lnTo>
                  <a:lnTo>
                    <a:pt x="190764" y="107884"/>
                  </a:lnTo>
                  <a:lnTo>
                    <a:pt x="242685" y="436029"/>
                  </a:lnTo>
                  <a:lnTo>
                    <a:pt x="379785" y="436029"/>
                  </a:lnTo>
                  <a:lnTo>
                    <a:pt x="273161" y="564"/>
                  </a:lnTo>
                  <a:lnTo>
                    <a:pt x="107008" y="564"/>
                  </a:lnTo>
                  <a:close/>
                </a:path>
              </a:pathLst>
            </a:custGeom>
            <a:solidFill>
              <a:srgbClr val="9BA7B3"/>
            </a:solidFill>
            <a:ln w="5439"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294C0BA2-E332-2AC0-0982-0082029F864C}"/>
                </a:ext>
              </a:extLst>
            </p:cNvPr>
            <p:cNvSpPr/>
            <p:nvPr/>
          </p:nvSpPr>
          <p:spPr>
            <a:xfrm flipV="1">
              <a:off x="2175823" y="1510253"/>
              <a:ext cx="299061" cy="435464"/>
            </a:xfrm>
            <a:custGeom>
              <a:avLst/>
              <a:gdLst>
                <a:gd name="connsiteX0" fmla="*/ 448 w 299061"/>
                <a:gd name="connsiteY0" fmla="*/ 436029 h 435464"/>
                <a:gd name="connsiteX1" fmla="*/ 293263 w 299061"/>
                <a:gd name="connsiteY1" fmla="*/ 436029 h 435464"/>
                <a:gd name="connsiteX2" fmla="*/ 293263 w 299061"/>
                <a:gd name="connsiteY2" fmla="*/ 343353 h 435464"/>
                <a:gd name="connsiteX3" fmla="*/ 129214 w 299061"/>
                <a:gd name="connsiteY3" fmla="*/ 343353 h 435464"/>
                <a:gd name="connsiteX4" fmla="*/ 129214 w 299061"/>
                <a:gd name="connsiteY4" fmla="*/ 268928 h 435464"/>
                <a:gd name="connsiteX5" fmla="*/ 282872 w 299061"/>
                <a:gd name="connsiteY5" fmla="*/ 268928 h 435464"/>
                <a:gd name="connsiteX6" fmla="*/ 282872 w 299061"/>
                <a:gd name="connsiteY6" fmla="*/ 179874 h 435464"/>
                <a:gd name="connsiteX7" fmla="*/ 129214 w 299061"/>
                <a:gd name="connsiteY7" fmla="*/ 179874 h 435464"/>
                <a:gd name="connsiteX8" fmla="*/ 129214 w 299061"/>
                <a:gd name="connsiteY8" fmla="*/ 93256 h 435464"/>
                <a:gd name="connsiteX9" fmla="*/ 299510 w 299061"/>
                <a:gd name="connsiteY9" fmla="*/ 93256 h 435464"/>
                <a:gd name="connsiteX10" fmla="*/ 299510 w 299061"/>
                <a:gd name="connsiteY10" fmla="*/ 564 h 435464"/>
                <a:gd name="connsiteX11" fmla="*/ 448 w 299061"/>
                <a:gd name="connsiteY11" fmla="*/ 564 h 43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9061" h="435464">
                  <a:moveTo>
                    <a:pt x="448" y="436029"/>
                  </a:moveTo>
                  <a:lnTo>
                    <a:pt x="293263" y="436029"/>
                  </a:lnTo>
                  <a:lnTo>
                    <a:pt x="293263" y="343353"/>
                  </a:lnTo>
                  <a:lnTo>
                    <a:pt x="129214" y="343353"/>
                  </a:lnTo>
                  <a:lnTo>
                    <a:pt x="129214" y="268928"/>
                  </a:lnTo>
                  <a:lnTo>
                    <a:pt x="282872" y="268928"/>
                  </a:lnTo>
                  <a:lnTo>
                    <a:pt x="282872" y="179874"/>
                  </a:lnTo>
                  <a:lnTo>
                    <a:pt x="129214" y="179874"/>
                  </a:lnTo>
                  <a:lnTo>
                    <a:pt x="129214" y="93256"/>
                  </a:lnTo>
                  <a:lnTo>
                    <a:pt x="299510" y="93256"/>
                  </a:lnTo>
                  <a:lnTo>
                    <a:pt x="299510" y="564"/>
                  </a:lnTo>
                  <a:lnTo>
                    <a:pt x="448" y="564"/>
                  </a:lnTo>
                  <a:close/>
                </a:path>
              </a:pathLst>
            </a:custGeom>
            <a:solidFill>
              <a:srgbClr val="9BA7B3"/>
            </a:solidFill>
            <a:ln w="5439"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95DC8A57-7943-9395-9F52-6FD244DFAC76}"/>
                </a:ext>
              </a:extLst>
            </p:cNvPr>
            <p:cNvSpPr/>
            <p:nvPr/>
          </p:nvSpPr>
          <p:spPr>
            <a:xfrm flipV="1">
              <a:off x="2521966" y="1510253"/>
              <a:ext cx="354461" cy="435464"/>
            </a:xfrm>
            <a:custGeom>
              <a:avLst/>
              <a:gdLst>
                <a:gd name="connsiteX0" fmla="*/ 129252 w 354461"/>
                <a:gd name="connsiteY0" fmla="*/ 251836 h 435464"/>
                <a:gd name="connsiteX1" fmla="*/ 154888 w 354461"/>
                <a:gd name="connsiteY1" fmla="*/ 251836 h 435464"/>
                <a:gd name="connsiteX2" fmla="*/ 208864 w 354461"/>
                <a:gd name="connsiteY2" fmla="*/ 303693 h 435464"/>
                <a:gd name="connsiteX3" fmla="*/ 154160 w 354461"/>
                <a:gd name="connsiteY3" fmla="*/ 354301 h 435464"/>
                <a:gd name="connsiteX4" fmla="*/ 129252 w 354461"/>
                <a:gd name="connsiteY4" fmla="*/ 354301 h 435464"/>
                <a:gd name="connsiteX5" fmla="*/ 486 w 354461"/>
                <a:gd name="connsiteY5" fmla="*/ 436017 h 435464"/>
                <a:gd name="connsiteX6" fmla="*/ 201953 w 354461"/>
                <a:gd name="connsiteY6" fmla="*/ 436017 h 435464"/>
                <a:gd name="connsiteX7" fmla="*/ 337630 w 354461"/>
                <a:gd name="connsiteY7" fmla="*/ 320157 h 435464"/>
                <a:gd name="connsiteX8" fmla="*/ 253178 w 354461"/>
                <a:gd name="connsiteY8" fmla="*/ 216458 h 435464"/>
                <a:gd name="connsiteX9" fmla="*/ 253178 w 354461"/>
                <a:gd name="connsiteY9" fmla="*/ 215272 h 435464"/>
                <a:gd name="connsiteX10" fmla="*/ 334151 w 354461"/>
                <a:gd name="connsiteY10" fmla="*/ 117646 h 435464"/>
                <a:gd name="connsiteX11" fmla="*/ 334151 w 354461"/>
                <a:gd name="connsiteY11" fmla="*/ 80466 h 435464"/>
                <a:gd name="connsiteX12" fmla="*/ 340398 w 354461"/>
                <a:gd name="connsiteY12" fmla="*/ 20084 h 435464"/>
                <a:gd name="connsiteX13" fmla="*/ 354948 w 354461"/>
                <a:gd name="connsiteY13" fmla="*/ 6641 h 435464"/>
                <a:gd name="connsiteX14" fmla="*/ 354948 w 354461"/>
                <a:gd name="connsiteY14" fmla="*/ 553 h 435464"/>
                <a:gd name="connsiteX15" fmla="*/ 217879 w 354461"/>
                <a:gd name="connsiteY15" fmla="*/ 553 h 435464"/>
                <a:gd name="connsiteX16" fmla="*/ 205401 w 354461"/>
                <a:gd name="connsiteY16" fmla="*/ 83502 h 435464"/>
                <a:gd name="connsiteX17" fmla="*/ 205401 w 354461"/>
                <a:gd name="connsiteY17" fmla="*/ 112775 h 435464"/>
                <a:gd name="connsiteX18" fmla="*/ 163191 w 354461"/>
                <a:gd name="connsiteY18" fmla="*/ 175007 h 435464"/>
                <a:gd name="connsiteX19" fmla="*/ 129252 w 354461"/>
                <a:gd name="connsiteY19" fmla="*/ 175007 h 435464"/>
                <a:gd name="connsiteX20" fmla="*/ 129252 w 354461"/>
                <a:gd name="connsiteY20" fmla="*/ 553 h 435464"/>
                <a:gd name="connsiteX21" fmla="*/ 486 w 354461"/>
                <a:gd name="connsiteY21" fmla="*/ 553 h 43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4461" h="435464">
                  <a:moveTo>
                    <a:pt x="129252" y="251836"/>
                  </a:moveTo>
                  <a:lnTo>
                    <a:pt x="154888" y="251836"/>
                  </a:lnTo>
                  <a:cubicBezTo>
                    <a:pt x="191547" y="251836"/>
                    <a:pt x="208864" y="272570"/>
                    <a:pt x="208864" y="303693"/>
                  </a:cubicBezTo>
                  <a:cubicBezTo>
                    <a:pt x="208864" y="339040"/>
                    <a:pt x="192939" y="354301"/>
                    <a:pt x="154160" y="354301"/>
                  </a:cubicBezTo>
                  <a:lnTo>
                    <a:pt x="129252" y="354301"/>
                  </a:lnTo>
                  <a:close/>
                  <a:moveTo>
                    <a:pt x="486" y="436017"/>
                  </a:moveTo>
                  <a:lnTo>
                    <a:pt x="201953" y="436017"/>
                  </a:lnTo>
                  <a:cubicBezTo>
                    <a:pt x="300259" y="436017"/>
                    <a:pt x="337630" y="387275"/>
                    <a:pt x="337630" y="320157"/>
                  </a:cubicBezTo>
                  <a:cubicBezTo>
                    <a:pt x="337630" y="262211"/>
                    <a:pt x="312010" y="224381"/>
                    <a:pt x="253178" y="216458"/>
                  </a:cubicBezTo>
                  <a:lnTo>
                    <a:pt x="253178" y="215272"/>
                  </a:lnTo>
                  <a:cubicBezTo>
                    <a:pt x="315505" y="210369"/>
                    <a:pt x="334151" y="175592"/>
                    <a:pt x="334151" y="117646"/>
                  </a:cubicBezTo>
                  <a:lnTo>
                    <a:pt x="334151" y="80466"/>
                  </a:lnTo>
                  <a:cubicBezTo>
                    <a:pt x="334151" y="57866"/>
                    <a:pt x="334151" y="28593"/>
                    <a:pt x="340398" y="20084"/>
                  </a:cubicBezTo>
                  <a:cubicBezTo>
                    <a:pt x="343861" y="15197"/>
                    <a:pt x="346645" y="10342"/>
                    <a:pt x="354948" y="6641"/>
                  </a:cubicBezTo>
                  <a:lnTo>
                    <a:pt x="354948" y="553"/>
                  </a:lnTo>
                  <a:lnTo>
                    <a:pt x="217879" y="553"/>
                  </a:lnTo>
                  <a:cubicBezTo>
                    <a:pt x="205401" y="23737"/>
                    <a:pt x="205401" y="65188"/>
                    <a:pt x="205401" y="83502"/>
                  </a:cubicBezTo>
                  <a:lnTo>
                    <a:pt x="205401" y="112775"/>
                  </a:lnTo>
                  <a:cubicBezTo>
                    <a:pt x="205401" y="162181"/>
                    <a:pt x="194330" y="175007"/>
                    <a:pt x="163191" y="175007"/>
                  </a:cubicBezTo>
                  <a:lnTo>
                    <a:pt x="129252" y="175007"/>
                  </a:lnTo>
                  <a:lnTo>
                    <a:pt x="129252" y="553"/>
                  </a:lnTo>
                  <a:lnTo>
                    <a:pt x="486" y="553"/>
                  </a:lnTo>
                  <a:close/>
                </a:path>
              </a:pathLst>
            </a:custGeom>
            <a:solidFill>
              <a:srgbClr val="9BA7B3"/>
            </a:solidFill>
            <a:ln w="5439"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AE4647C0-26DE-4D55-22C3-A2CBF18FA246}"/>
                </a:ext>
              </a:extLst>
            </p:cNvPr>
            <p:cNvSpPr/>
            <p:nvPr/>
          </p:nvSpPr>
          <p:spPr>
            <a:xfrm flipV="1">
              <a:off x="985760" y="2012330"/>
              <a:ext cx="200581" cy="192973"/>
            </a:xfrm>
            <a:custGeom>
              <a:avLst/>
              <a:gdLst>
                <a:gd name="connsiteX0" fmla="*/ 346 w 200581"/>
                <a:gd name="connsiteY0" fmla="*/ 193563 h 192973"/>
                <a:gd name="connsiteX1" fmla="*/ 68051 w 200581"/>
                <a:gd name="connsiteY1" fmla="*/ 193563 h 192973"/>
                <a:gd name="connsiteX2" fmla="*/ 100329 w 200581"/>
                <a:gd name="connsiteY2" fmla="*/ 57396 h 192973"/>
                <a:gd name="connsiteX3" fmla="*/ 100962 w 200581"/>
                <a:gd name="connsiteY3" fmla="*/ 57396 h 192973"/>
                <a:gd name="connsiteX4" fmla="*/ 133556 w 200581"/>
                <a:gd name="connsiteY4" fmla="*/ 193563 h 192973"/>
                <a:gd name="connsiteX5" fmla="*/ 200928 w 200581"/>
                <a:gd name="connsiteY5" fmla="*/ 193563 h 192973"/>
                <a:gd name="connsiteX6" fmla="*/ 200928 w 200581"/>
                <a:gd name="connsiteY6" fmla="*/ 589 h 192973"/>
                <a:gd name="connsiteX7" fmla="*/ 159177 w 200581"/>
                <a:gd name="connsiteY7" fmla="*/ 589 h 192973"/>
                <a:gd name="connsiteX8" fmla="*/ 159177 w 200581"/>
                <a:gd name="connsiteY8" fmla="*/ 154626 h 192973"/>
                <a:gd name="connsiteX9" fmla="*/ 158544 w 200581"/>
                <a:gd name="connsiteY9" fmla="*/ 154626 h 192973"/>
                <a:gd name="connsiteX10" fmla="*/ 118358 w 200581"/>
                <a:gd name="connsiteY10" fmla="*/ 589 h 192973"/>
                <a:gd name="connsiteX11" fmla="*/ 82932 w 200581"/>
                <a:gd name="connsiteY11" fmla="*/ 589 h 192973"/>
                <a:gd name="connsiteX12" fmla="*/ 42762 w 200581"/>
                <a:gd name="connsiteY12" fmla="*/ 154626 h 192973"/>
                <a:gd name="connsiteX13" fmla="*/ 42098 w 200581"/>
                <a:gd name="connsiteY13" fmla="*/ 154626 h 192973"/>
                <a:gd name="connsiteX14" fmla="*/ 42098 w 200581"/>
                <a:gd name="connsiteY14" fmla="*/ 589 h 192973"/>
                <a:gd name="connsiteX15" fmla="*/ 346 w 200581"/>
                <a:gd name="connsiteY15" fmla="*/ 589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581" h="192973">
                  <a:moveTo>
                    <a:pt x="346" y="193563"/>
                  </a:moveTo>
                  <a:lnTo>
                    <a:pt x="68051" y="193563"/>
                  </a:lnTo>
                  <a:lnTo>
                    <a:pt x="100329" y="57396"/>
                  </a:lnTo>
                  <a:lnTo>
                    <a:pt x="100962" y="57396"/>
                  </a:lnTo>
                  <a:lnTo>
                    <a:pt x="133556" y="193563"/>
                  </a:lnTo>
                  <a:lnTo>
                    <a:pt x="200928" y="193563"/>
                  </a:lnTo>
                  <a:lnTo>
                    <a:pt x="200928" y="589"/>
                  </a:lnTo>
                  <a:lnTo>
                    <a:pt x="159177" y="589"/>
                  </a:lnTo>
                  <a:lnTo>
                    <a:pt x="159177" y="154626"/>
                  </a:lnTo>
                  <a:lnTo>
                    <a:pt x="158544" y="154626"/>
                  </a:lnTo>
                  <a:lnTo>
                    <a:pt x="118358" y="589"/>
                  </a:lnTo>
                  <a:lnTo>
                    <a:pt x="82932" y="589"/>
                  </a:lnTo>
                  <a:lnTo>
                    <a:pt x="42762" y="154626"/>
                  </a:lnTo>
                  <a:lnTo>
                    <a:pt x="42098" y="154626"/>
                  </a:lnTo>
                  <a:lnTo>
                    <a:pt x="42098" y="589"/>
                  </a:lnTo>
                  <a:lnTo>
                    <a:pt x="346" y="589"/>
                  </a:lnTo>
                  <a:close/>
                </a:path>
              </a:pathLst>
            </a:custGeom>
            <a:solidFill>
              <a:schemeClr val="bg1"/>
            </a:solidFill>
            <a:ln w="5439"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6ED19E05-B945-71C7-9336-B0877F6EF63F}"/>
                </a:ext>
              </a:extLst>
            </p:cNvPr>
            <p:cNvSpPr/>
            <p:nvPr/>
          </p:nvSpPr>
          <p:spPr>
            <a:xfrm flipV="1">
              <a:off x="1221166" y="2012314"/>
              <a:ext cx="45563" cy="192973"/>
            </a:xfrm>
            <a:custGeom>
              <a:avLst/>
              <a:gdLst>
                <a:gd name="connsiteX0" fmla="*/ 92 w 45563"/>
                <a:gd name="connsiteY0" fmla="*/ 193152 h 192973"/>
                <a:gd name="connsiteX1" fmla="*/ 45655 w 45563"/>
                <a:gd name="connsiteY1" fmla="*/ 193152 h 192973"/>
                <a:gd name="connsiteX2" fmla="*/ 45655 w 45563"/>
                <a:gd name="connsiteY2" fmla="*/ 178 h 192973"/>
                <a:gd name="connsiteX3" fmla="*/ 92 w 45563"/>
                <a:gd name="connsiteY3" fmla="*/ 178 h 192973"/>
              </a:gdLst>
              <a:ahLst/>
              <a:cxnLst>
                <a:cxn ang="0">
                  <a:pos x="connsiteX0" y="connsiteY0"/>
                </a:cxn>
                <a:cxn ang="0">
                  <a:pos x="connsiteX1" y="connsiteY1"/>
                </a:cxn>
                <a:cxn ang="0">
                  <a:pos x="connsiteX2" y="connsiteY2"/>
                </a:cxn>
                <a:cxn ang="0">
                  <a:pos x="connsiteX3" y="connsiteY3"/>
                </a:cxn>
              </a:cxnLst>
              <a:rect l="l" t="t" r="r" b="b"/>
              <a:pathLst>
                <a:path w="45563" h="192973">
                  <a:moveTo>
                    <a:pt x="92" y="193152"/>
                  </a:moveTo>
                  <a:lnTo>
                    <a:pt x="45655" y="193152"/>
                  </a:lnTo>
                  <a:lnTo>
                    <a:pt x="45655" y="178"/>
                  </a:lnTo>
                  <a:lnTo>
                    <a:pt x="92" y="178"/>
                  </a:lnTo>
                  <a:close/>
                </a:path>
              </a:pathLst>
            </a:custGeom>
            <a:solidFill>
              <a:schemeClr val="bg1"/>
            </a:solidFill>
            <a:ln w="5439"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884040E4-9817-08FA-2637-429E5982A6E1}"/>
                </a:ext>
              </a:extLst>
            </p:cNvPr>
            <p:cNvSpPr/>
            <p:nvPr/>
          </p:nvSpPr>
          <p:spPr>
            <a:xfrm flipV="1">
              <a:off x="1300573" y="2012330"/>
              <a:ext cx="149989" cy="192973"/>
            </a:xfrm>
            <a:custGeom>
              <a:avLst/>
              <a:gdLst>
                <a:gd name="connsiteX0" fmla="*/ 52913 w 149989"/>
                <a:gd name="connsiteY0" fmla="*/ 193563 h 192973"/>
                <a:gd name="connsiteX1" fmla="*/ 107950 w 149989"/>
                <a:gd name="connsiteY1" fmla="*/ 61445 h 192973"/>
                <a:gd name="connsiteX2" fmla="*/ 108582 w 149989"/>
                <a:gd name="connsiteY2" fmla="*/ 61445 h 192973"/>
                <a:gd name="connsiteX3" fmla="*/ 108582 w 149989"/>
                <a:gd name="connsiteY3" fmla="*/ 193563 h 192973"/>
                <a:gd name="connsiteX4" fmla="*/ 150365 w 149989"/>
                <a:gd name="connsiteY4" fmla="*/ 193563 h 192973"/>
                <a:gd name="connsiteX5" fmla="*/ 150365 w 149989"/>
                <a:gd name="connsiteY5" fmla="*/ 589 h 192973"/>
                <a:gd name="connsiteX6" fmla="*/ 98461 w 149989"/>
                <a:gd name="connsiteY6" fmla="*/ 589 h 192973"/>
                <a:gd name="connsiteX7" fmla="*/ 42792 w 149989"/>
                <a:gd name="connsiteY7" fmla="*/ 135759 h 192973"/>
                <a:gd name="connsiteX8" fmla="*/ 42159 w 149989"/>
                <a:gd name="connsiteY8" fmla="*/ 135759 h 192973"/>
                <a:gd name="connsiteX9" fmla="*/ 42159 w 149989"/>
                <a:gd name="connsiteY9" fmla="*/ 589 h 192973"/>
                <a:gd name="connsiteX10" fmla="*/ 376 w 149989"/>
                <a:gd name="connsiteY10" fmla="*/ 589 h 192973"/>
                <a:gd name="connsiteX11" fmla="*/ 376 w 149989"/>
                <a:gd name="connsiteY11" fmla="*/ 193563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9989" h="192973">
                  <a:moveTo>
                    <a:pt x="52913" y="193563"/>
                  </a:moveTo>
                  <a:lnTo>
                    <a:pt x="107950" y="61445"/>
                  </a:lnTo>
                  <a:lnTo>
                    <a:pt x="108582" y="61445"/>
                  </a:lnTo>
                  <a:lnTo>
                    <a:pt x="108582" y="193563"/>
                  </a:lnTo>
                  <a:lnTo>
                    <a:pt x="150365" y="193563"/>
                  </a:lnTo>
                  <a:lnTo>
                    <a:pt x="150365" y="589"/>
                  </a:lnTo>
                  <a:lnTo>
                    <a:pt x="98461" y="589"/>
                  </a:lnTo>
                  <a:lnTo>
                    <a:pt x="42792" y="135759"/>
                  </a:lnTo>
                  <a:lnTo>
                    <a:pt x="42159" y="135759"/>
                  </a:lnTo>
                  <a:lnTo>
                    <a:pt x="42159" y="589"/>
                  </a:lnTo>
                  <a:lnTo>
                    <a:pt x="376" y="589"/>
                  </a:lnTo>
                  <a:lnTo>
                    <a:pt x="376" y="193563"/>
                  </a:lnTo>
                  <a:close/>
                </a:path>
              </a:pathLst>
            </a:custGeom>
            <a:solidFill>
              <a:schemeClr val="bg1"/>
            </a:solidFill>
            <a:ln w="5439"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40F88DD0-3D78-4C4E-098A-5564965E7F40}"/>
                </a:ext>
              </a:extLst>
            </p:cNvPr>
            <p:cNvSpPr/>
            <p:nvPr/>
          </p:nvSpPr>
          <p:spPr>
            <a:xfrm flipV="1">
              <a:off x="1482193" y="2012330"/>
              <a:ext cx="129382" cy="192973"/>
            </a:xfrm>
            <a:custGeom>
              <a:avLst/>
              <a:gdLst>
                <a:gd name="connsiteX0" fmla="*/ 126631 w 129382"/>
                <a:gd name="connsiteY0" fmla="*/ 193563 h 192973"/>
                <a:gd name="connsiteX1" fmla="*/ 126631 w 129382"/>
                <a:gd name="connsiteY1" fmla="*/ 161664 h 192973"/>
                <a:gd name="connsiteX2" fmla="*/ 45943 w 129382"/>
                <a:gd name="connsiteY2" fmla="*/ 161664 h 192973"/>
                <a:gd name="connsiteX3" fmla="*/ 45943 w 129382"/>
                <a:gd name="connsiteY3" fmla="*/ 116291 h 192973"/>
                <a:gd name="connsiteX4" fmla="*/ 121886 w 129382"/>
                <a:gd name="connsiteY4" fmla="*/ 116291 h 192973"/>
                <a:gd name="connsiteX5" fmla="*/ 121886 w 129382"/>
                <a:gd name="connsiteY5" fmla="*/ 84392 h 192973"/>
                <a:gd name="connsiteX6" fmla="*/ 45943 w 129382"/>
                <a:gd name="connsiteY6" fmla="*/ 84392 h 192973"/>
                <a:gd name="connsiteX7" fmla="*/ 45943 w 129382"/>
                <a:gd name="connsiteY7" fmla="*/ 32535 h 192973"/>
                <a:gd name="connsiteX8" fmla="*/ 129778 w 129382"/>
                <a:gd name="connsiteY8" fmla="*/ 32535 h 192973"/>
                <a:gd name="connsiteX9" fmla="*/ 129778 w 129382"/>
                <a:gd name="connsiteY9" fmla="*/ 589 h 192973"/>
                <a:gd name="connsiteX10" fmla="*/ 396 w 129382"/>
                <a:gd name="connsiteY10" fmla="*/ 589 h 192973"/>
                <a:gd name="connsiteX11" fmla="*/ 396 w 129382"/>
                <a:gd name="connsiteY11" fmla="*/ 193563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382" h="192973">
                  <a:moveTo>
                    <a:pt x="126631" y="193563"/>
                  </a:moveTo>
                  <a:lnTo>
                    <a:pt x="126631" y="161664"/>
                  </a:lnTo>
                  <a:lnTo>
                    <a:pt x="45943" y="161664"/>
                  </a:lnTo>
                  <a:lnTo>
                    <a:pt x="45943" y="116291"/>
                  </a:lnTo>
                  <a:lnTo>
                    <a:pt x="121886" y="116291"/>
                  </a:lnTo>
                  <a:lnTo>
                    <a:pt x="121886" y="84392"/>
                  </a:lnTo>
                  <a:lnTo>
                    <a:pt x="45943" y="84392"/>
                  </a:lnTo>
                  <a:lnTo>
                    <a:pt x="45943" y="32535"/>
                  </a:lnTo>
                  <a:lnTo>
                    <a:pt x="129778" y="32535"/>
                  </a:lnTo>
                  <a:lnTo>
                    <a:pt x="129778" y="589"/>
                  </a:lnTo>
                  <a:lnTo>
                    <a:pt x="396" y="589"/>
                  </a:lnTo>
                  <a:lnTo>
                    <a:pt x="396" y="193563"/>
                  </a:lnTo>
                  <a:close/>
                </a:path>
              </a:pathLst>
            </a:custGeom>
            <a:solidFill>
              <a:schemeClr val="bg1"/>
            </a:solidFill>
            <a:ln w="5439"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82958833-9724-9D4B-83A6-188AE4DDBC38}"/>
                </a:ext>
              </a:extLst>
            </p:cNvPr>
            <p:cNvSpPr/>
            <p:nvPr/>
          </p:nvSpPr>
          <p:spPr>
            <a:xfrm flipV="1">
              <a:off x="1625493" y="2008550"/>
              <a:ext cx="150290" cy="200485"/>
            </a:xfrm>
            <a:custGeom>
              <a:avLst/>
              <a:gdLst>
                <a:gd name="connsiteX0" fmla="*/ 45950 w 150290"/>
                <a:gd name="connsiteY0" fmla="*/ 64631 h 200485"/>
                <a:gd name="connsiteX1" fmla="*/ 45950 w 150290"/>
                <a:gd name="connsiteY1" fmla="*/ 58922 h 200485"/>
                <a:gd name="connsiteX2" fmla="*/ 76046 w 150290"/>
                <a:gd name="connsiteY2" fmla="*/ 29190 h 200485"/>
                <a:gd name="connsiteX3" fmla="*/ 103232 w 150290"/>
                <a:gd name="connsiteY3" fmla="*/ 53007 h 200485"/>
                <a:gd name="connsiteX4" fmla="*/ 62746 w 150290"/>
                <a:gd name="connsiteY4" fmla="*/ 85918 h 200485"/>
                <a:gd name="connsiteX5" fmla="*/ 3582 w 150290"/>
                <a:gd name="connsiteY5" fmla="*/ 144322 h 200485"/>
                <a:gd name="connsiteX6" fmla="*/ 73516 w 150290"/>
                <a:gd name="connsiteY6" fmla="*/ 201066 h 200485"/>
                <a:gd name="connsiteX7" fmla="*/ 143418 w 150290"/>
                <a:gd name="connsiteY7" fmla="*/ 149209 h 200485"/>
                <a:gd name="connsiteX8" fmla="*/ 143418 w 150290"/>
                <a:gd name="connsiteY8" fmla="*/ 143785 h 200485"/>
                <a:gd name="connsiteX9" fmla="*/ 99753 w 150290"/>
                <a:gd name="connsiteY9" fmla="*/ 143785 h 200485"/>
                <a:gd name="connsiteX10" fmla="*/ 75081 w 150290"/>
                <a:gd name="connsiteY10" fmla="*/ 172394 h 200485"/>
                <a:gd name="connsiteX11" fmla="*/ 49129 w 150290"/>
                <a:gd name="connsiteY11" fmla="*/ 149968 h 200485"/>
                <a:gd name="connsiteX12" fmla="*/ 72535 w 150290"/>
                <a:gd name="connsiteY12" fmla="*/ 123810 h 200485"/>
                <a:gd name="connsiteX13" fmla="*/ 107676 w 150290"/>
                <a:gd name="connsiteY13" fmla="*/ 110795 h 200485"/>
                <a:gd name="connsiteX14" fmla="*/ 150693 w 150290"/>
                <a:gd name="connsiteY14" fmla="*/ 59712 h 200485"/>
                <a:gd name="connsiteX15" fmla="*/ 72250 w 150290"/>
                <a:gd name="connsiteY15" fmla="*/ 580 h 200485"/>
                <a:gd name="connsiteX16" fmla="*/ 403 w 150290"/>
                <a:gd name="connsiteY16" fmla="*/ 56771 h 200485"/>
                <a:gd name="connsiteX17" fmla="*/ 403 w 150290"/>
                <a:gd name="connsiteY17" fmla="*/ 64631 h 20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0290" h="200485">
                  <a:moveTo>
                    <a:pt x="45950" y="64631"/>
                  </a:moveTo>
                  <a:lnTo>
                    <a:pt x="45950" y="58922"/>
                  </a:lnTo>
                  <a:cubicBezTo>
                    <a:pt x="45950" y="40814"/>
                    <a:pt x="51991" y="29190"/>
                    <a:pt x="76046" y="29190"/>
                  </a:cubicBezTo>
                  <a:cubicBezTo>
                    <a:pt x="89947" y="29190"/>
                    <a:pt x="103232" y="36781"/>
                    <a:pt x="103232" y="53007"/>
                  </a:cubicBezTo>
                  <a:cubicBezTo>
                    <a:pt x="103232" y="70546"/>
                    <a:pt x="92794" y="77030"/>
                    <a:pt x="62746" y="85918"/>
                  </a:cubicBezTo>
                  <a:cubicBezTo>
                    <a:pt x="22275" y="97858"/>
                    <a:pt x="3582" y="112155"/>
                    <a:pt x="3582" y="144322"/>
                  </a:cubicBezTo>
                  <a:cubicBezTo>
                    <a:pt x="3582" y="181883"/>
                    <a:pt x="30451" y="201066"/>
                    <a:pt x="73516" y="201066"/>
                  </a:cubicBezTo>
                  <a:cubicBezTo>
                    <a:pt x="114018" y="201066"/>
                    <a:pt x="143418" y="186200"/>
                    <a:pt x="143418" y="149209"/>
                  </a:cubicBezTo>
                  <a:lnTo>
                    <a:pt x="143418" y="143785"/>
                  </a:lnTo>
                  <a:lnTo>
                    <a:pt x="99753" y="143785"/>
                  </a:lnTo>
                  <a:cubicBezTo>
                    <a:pt x="99753" y="161893"/>
                    <a:pt x="92446" y="172394"/>
                    <a:pt x="75081" y="172394"/>
                  </a:cubicBezTo>
                  <a:cubicBezTo>
                    <a:pt x="54490" y="172394"/>
                    <a:pt x="49129" y="161371"/>
                    <a:pt x="49129" y="149968"/>
                  </a:cubicBezTo>
                  <a:cubicBezTo>
                    <a:pt x="49129" y="138075"/>
                    <a:pt x="53225" y="130816"/>
                    <a:pt x="72535" y="123810"/>
                  </a:cubicBezTo>
                  <a:lnTo>
                    <a:pt x="107676" y="110795"/>
                  </a:lnTo>
                  <a:cubicBezTo>
                    <a:pt x="141836" y="98111"/>
                    <a:pt x="150693" y="83261"/>
                    <a:pt x="150693" y="59712"/>
                  </a:cubicBezTo>
                  <a:cubicBezTo>
                    <a:pt x="150693" y="18957"/>
                    <a:pt x="121577" y="580"/>
                    <a:pt x="72250" y="580"/>
                  </a:cubicBezTo>
                  <a:cubicBezTo>
                    <a:pt x="20646" y="580"/>
                    <a:pt x="403" y="21092"/>
                    <a:pt x="403" y="56771"/>
                  </a:cubicBezTo>
                  <a:lnTo>
                    <a:pt x="403" y="64631"/>
                  </a:lnTo>
                  <a:close/>
                </a:path>
              </a:pathLst>
            </a:custGeom>
            <a:solidFill>
              <a:schemeClr val="bg1"/>
            </a:solidFill>
            <a:ln w="5439"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3A723A4C-16E1-8757-1072-8B11DB1A7993}"/>
                </a:ext>
              </a:extLst>
            </p:cNvPr>
            <p:cNvSpPr/>
            <p:nvPr/>
          </p:nvSpPr>
          <p:spPr>
            <a:xfrm flipV="1">
              <a:off x="1874500" y="2012330"/>
              <a:ext cx="126267" cy="192957"/>
            </a:xfrm>
            <a:custGeom>
              <a:avLst/>
              <a:gdLst>
                <a:gd name="connsiteX0" fmla="*/ 421 w 126267"/>
                <a:gd name="connsiteY0" fmla="*/ 577 h 192957"/>
                <a:gd name="connsiteX1" fmla="*/ 421 w 126267"/>
                <a:gd name="connsiteY1" fmla="*/ 193535 h 192957"/>
                <a:gd name="connsiteX2" fmla="*/ 45984 w 126267"/>
                <a:gd name="connsiteY2" fmla="*/ 193535 h 192957"/>
                <a:gd name="connsiteX3" fmla="*/ 45984 w 126267"/>
                <a:gd name="connsiteY3" fmla="*/ 32507 h 192957"/>
                <a:gd name="connsiteX4" fmla="*/ 126688 w 126267"/>
                <a:gd name="connsiteY4" fmla="*/ 32507 h 192957"/>
                <a:gd name="connsiteX5" fmla="*/ 126688 w 126267"/>
                <a:gd name="connsiteY5" fmla="*/ 577 h 19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267" h="192957">
                  <a:moveTo>
                    <a:pt x="421" y="577"/>
                  </a:moveTo>
                  <a:lnTo>
                    <a:pt x="421" y="193535"/>
                  </a:lnTo>
                  <a:lnTo>
                    <a:pt x="45984" y="193535"/>
                  </a:lnTo>
                  <a:lnTo>
                    <a:pt x="45984" y="32507"/>
                  </a:lnTo>
                  <a:lnTo>
                    <a:pt x="126688" y="32507"/>
                  </a:lnTo>
                  <a:lnTo>
                    <a:pt x="126688" y="577"/>
                  </a:lnTo>
                  <a:close/>
                </a:path>
              </a:pathLst>
            </a:custGeom>
            <a:solidFill>
              <a:schemeClr val="bg1"/>
            </a:solidFill>
            <a:ln w="5439"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A52A7F7E-C7F4-8617-0132-6EC73ED0D441}"/>
                </a:ext>
              </a:extLst>
            </p:cNvPr>
            <p:cNvSpPr/>
            <p:nvPr/>
          </p:nvSpPr>
          <p:spPr>
            <a:xfrm flipV="1">
              <a:off x="2023209" y="2012314"/>
              <a:ext cx="45547" cy="192973"/>
            </a:xfrm>
            <a:custGeom>
              <a:avLst/>
              <a:gdLst>
                <a:gd name="connsiteX0" fmla="*/ 108 w 45547"/>
                <a:gd name="connsiteY0" fmla="*/ 193152 h 192973"/>
                <a:gd name="connsiteX1" fmla="*/ 45656 w 45547"/>
                <a:gd name="connsiteY1" fmla="*/ 193152 h 192973"/>
                <a:gd name="connsiteX2" fmla="*/ 45656 w 45547"/>
                <a:gd name="connsiteY2" fmla="*/ 178 h 192973"/>
                <a:gd name="connsiteX3" fmla="*/ 108 w 45547"/>
                <a:gd name="connsiteY3" fmla="*/ 178 h 192973"/>
              </a:gdLst>
              <a:ahLst/>
              <a:cxnLst>
                <a:cxn ang="0">
                  <a:pos x="connsiteX0" y="connsiteY0"/>
                </a:cxn>
                <a:cxn ang="0">
                  <a:pos x="connsiteX1" y="connsiteY1"/>
                </a:cxn>
                <a:cxn ang="0">
                  <a:pos x="connsiteX2" y="connsiteY2"/>
                </a:cxn>
                <a:cxn ang="0">
                  <a:pos x="connsiteX3" y="connsiteY3"/>
                </a:cxn>
              </a:cxnLst>
              <a:rect l="l" t="t" r="r" b="b"/>
              <a:pathLst>
                <a:path w="45547" h="192973">
                  <a:moveTo>
                    <a:pt x="108" y="193152"/>
                  </a:moveTo>
                  <a:lnTo>
                    <a:pt x="45656" y="193152"/>
                  </a:lnTo>
                  <a:lnTo>
                    <a:pt x="45656" y="178"/>
                  </a:lnTo>
                  <a:lnTo>
                    <a:pt x="108" y="178"/>
                  </a:lnTo>
                  <a:close/>
                </a:path>
              </a:pathLst>
            </a:custGeom>
            <a:solidFill>
              <a:schemeClr val="bg1"/>
            </a:solidFill>
            <a:ln w="5439"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B9A8E5FF-78FB-2367-FA5C-09315DED300E}"/>
                </a:ext>
              </a:extLst>
            </p:cNvPr>
            <p:cNvSpPr/>
            <p:nvPr/>
          </p:nvSpPr>
          <p:spPr>
            <a:xfrm flipV="1">
              <a:off x="2103565" y="2012330"/>
              <a:ext cx="200613" cy="192973"/>
            </a:xfrm>
            <a:custGeom>
              <a:avLst/>
              <a:gdLst>
                <a:gd name="connsiteX0" fmla="*/ 441 w 200613"/>
                <a:gd name="connsiteY0" fmla="*/ 193563 h 192973"/>
                <a:gd name="connsiteX1" fmla="*/ 68145 w 200613"/>
                <a:gd name="connsiteY1" fmla="*/ 193563 h 192973"/>
                <a:gd name="connsiteX2" fmla="*/ 100439 w 200613"/>
                <a:gd name="connsiteY2" fmla="*/ 57396 h 192973"/>
                <a:gd name="connsiteX3" fmla="*/ 101056 w 200613"/>
                <a:gd name="connsiteY3" fmla="*/ 57396 h 192973"/>
                <a:gd name="connsiteX4" fmla="*/ 133651 w 200613"/>
                <a:gd name="connsiteY4" fmla="*/ 193563 h 192973"/>
                <a:gd name="connsiteX5" fmla="*/ 201054 w 200613"/>
                <a:gd name="connsiteY5" fmla="*/ 193563 h 192973"/>
                <a:gd name="connsiteX6" fmla="*/ 201054 w 200613"/>
                <a:gd name="connsiteY6" fmla="*/ 589 h 192973"/>
                <a:gd name="connsiteX7" fmla="*/ 159287 w 200613"/>
                <a:gd name="connsiteY7" fmla="*/ 589 h 192973"/>
                <a:gd name="connsiteX8" fmla="*/ 159287 w 200613"/>
                <a:gd name="connsiteY8" fmla="*/ 154626 h 192973"/>
                <a:gd name="connsiteX9" fmla="*/ 158638 w 200613"/>
                <a:gd name="connsiteY9" fmla="*/ 154626 h 192973"/>
                <a:gd name="connsiteX10" fmla="*/ 118452 w 200613"/>
                <a:gd name="connsiteY10" fmla="*/ 589 h 192973"/>
                <a:gd name="connsiteX11" fmla="*/ 83043 w 200613"/>
                <a:gd name="connsiteY11" fmla="*/ 589 h 192973"/>
                <a:gd name="connsiteX12" fmla="*/ 42872 w 200613"/>
                <a:gd name="connsiteY12" fmla="*/ 154626 h 192973"/>
                <a:gd name="connsiteX13" fmla="*/ 42240 w 200613"/>
                <a:gd name="connsiteY13" fmla="*/ 154626 h 192973"/>
                <a:gd name="connsiteX14" fmla="*/ 42240 w 200613"/>
                <a:gd name="connsiteY14" fmla="*/ 589 h 192973"/>
                <a:gd name="connsiteX15" fmla="*/ 441 w 200613"/>
                <a:gd name="connsiteY15" fmla="*/ 589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613" h="192973">
                  <a:moveTo>
                    <a:pt x="441" y="193563"/>
                  </a:moveTo>
                  <a:lnTo>
                    <a:pt x="68145" y="193563"/>
                  </a:lnTo>
                  <a:lnTo>
                    <a:pt x="100439" y="57396"/>
                  </a:lnTo>
                  <a:lnTo>
                    <a:pt x="101056" y="57396"/>
                  </a:lnTo>
                  <a:lnTo>
                    <a:pt x="133651" y="193563"/>
                  </a:lnTo>
                  <a:lnTo>
                    <a:pt x="201054" y="193563"/>
                  </a:lnTo>
                  <a:lnTo>
                    <a:pt x="201054" y="589"/>
                  </a:lnTo>
                  <a:lnTo>
                    <a:pt x="159287" y="589"/>
                  </a:lnTo>
                  <a:lnTo>
                    <a:pt x="159287" y="154626"/>
                  </a:lnTo>
                  <a:lnTo>
                    <a:pt x="158638" y="154626"/>
                  </a:lnTo>
                  <a:lnTo>
                    <a:pt x="118452" y="589"/>
                  </a:lnTo>
                  <a:lnTo>
                    <a:pt x="83043" y="589"/>
                  </a:lnTo>
                  <a:lnTo>
                    <a:pt x="42872" y="154626"/>
                  </a:lnTo>
                  <a:lnTo>
                    <a:pt x="42240" y="154626"/>
                  </a:lnTo>
                  <a:lnTo>
                    <a:pt x="42240" y="589"/>
                  </a:lnTo>
                  <a:lnTo>
                    <a:pt x="441" y="589"/>
                  </a:lnTo>
                  <a:close/>
                </a:path>
              </a:pathLst>
            </a:custGeom>
            <a:solidFill>
              <a:schemeClr val="bg1"/>
            </a:solidFill>
            <a:ln w="5439"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118FC0B0-95CB-1C8A-E31C-D3DA529A6E4B}"/>
                </a:ext>
              </a:extLst>
            </p:cNvPr>
            <p:cNvSpPr/>
            <p:nvPr/>
          </p:nvSpPr>
          <p:spPr>
            <a:xfrm flipV="1">
              <a:off x="2338955" y="2012314"/>
              <a:ext cx="45563" cy="192973"/>
            </a:xfrm>
            <a:custGeom>
              <a:avLst/>
              <a:gdLst>
                <a:gd name="connsiteX0" fmla="*/ 115 w 45563"/>
                <a:gd name="connsiteY0" fmla="*/ 193152 h 192973"/>
                <a:gd name="connsiteX1" fmla="*/ 45678 w 45563"/>
                <a:gd name="connsiteY1" fmla="*/ 193152 h 192973"/>
                <a:gd name="connsiteX2" fmla="*/ 45678 w 45563"/>
                <a:gd name="connsiteY2" fmla="*/ 178 h 192973"/>
                <a:gd name="connsiteX3" fmla="*/ 115 w 45563"/>
                <a:gd name="connsiteY3" fmla="*/ 178 h 192973"/>
              </a:gdLst>
              <a:ahLst/>
              <a:cxnLst>
                <a:cxn ang="0">
                  <a:pos x="connsiteX0" y="connsiteY0"/>
                </a:cxn>
                <a:cxn ang="0">
                  <a:pos x="connsiteX1" y="connsiteY1"/>
                </a:cxn>
                <a:cxn ang="0">
                  <a:pos x="connsiteX2" y="connsiteY2"/>
                </a:cxn>
                <a:cxn ang="0">
                  <a:pos x="connsiteX3" y="connsiteY3"/>
                </a:cxn>
              </a:cxnLst>
              <a:rect l="l" t="t" r="r" b="b"/>
              <a:pathLst>
                <a:path w="45563" h="192973">
                  <a:moveTo>
                    <a:pt x="115" y="193152"/>
                  </a:moveTo>
                  <a:lnTo>
                    <a:pt x="45678" y="193152"/>
                  </a:lnTo>
                  <a:lnTo>
                    <a:pt x="45678" y="178"/>
                  </a:lnTo>
                  <a:lnTo>
                    <a:pt x="115" y="178"/>
                  </a:lnTo>
                  <a:close/>
                </a:path>
              </a:pathLst>
            </a:custGeom>
            <a:solidFill>
              <a:schemeClr val="bg1"/>
            </a:solidFill>
            <a:ln w="5439"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74D241BA-2F1D-2D9B-AC1C-C3801E9EFE8B}"/>
                </a:ext>
              </a:extLst>
            </p:cNvPr>
            <p:cNvSpPr/>
            <p:nvPr/>
          </p:nvSpPr>
          <p:spPr>
            <a:xfrm flipV="1">
              <a:off x="2406359" y="2012330"/>
              <a:ext cx="144296" cy="192973"/>
            </a:xfrm>
            <a:custGeom>
              <a:avLst/>
              <a:gdLst>
                <a:gd name="connsiteX0" fmla="*/ 144771 w 144296"/>
                <a:gd name="connsiteY0" fmla="*/ 193563 h 192973"/>
                <a:gd name="connsiteX1" fmla="*/ 144771 w 144296"/>
                <a:gd name="connsiteY1" fmla="*/ 161664 h 192973"/>
                <a:gd name="connsiteX2" fmla="*/ 95412 w 144296"/>
                <a:gd name="connsiteY2" fmla="*/ 161664 h 192973"/>
                <a:gd name="connsiteX3" fmla="*/ 95412 w 144296"/>
                <a:gd name="connsiteY3" fmla="*/ 589 h 192973"/>
                <a:gd name="connsiteX4" fmla="*/ 49849 w 144296"/>
                <a:gd name="connsiteY4" fmla="*/ 589 h 192973"/>
                <a:gd name="connsiteX5" fmla="*/ 49849 w 144296"/>
                <a:gd name="connsiteY5" fmla="*/ 161664 h 192973"/>
                <a:gd name="connsiteX6" fmla="*/ 475 w 144296"/>
                <a:gd name="connsiteY6" fmla="*/ 161664 h 192973"/>
                <a:gd name="connsiteX7" fmla="*/ 475 w 144296"/>
                <a:gd name="connsiteY7" fmla="*/ 193563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296" h="192973">
                  <a:moveTo>
                    <a:pt x="144771" y="193563"/>
                  </a:moveTo>
                  <a:lnTo>
                    <a:pt x="144771" y="161664"/>
                  </a:lnTo>
                  <a:lnTo>
                    <a:pt x="95412" y="161664"/>
                  </a:lnTo>
                  <a:lnTo>
                    <a:pt x="95412" y="589"/>
                  </a:lnTo>
                  <a:lnTo>
                    <a:pt x="49849" y="589"/>
                  </a:lnTo>
                  <a:lnTo>
                    <a:pt x="49849" y="161664"/>
                  </a:lnTo>
                  <a:lnTo>
                    <a:pt x="475" y="161664"/>
                  </a:lnTo>
                  <a:lnTo>
                    <a:pt x="475" y="193563"/>
                  </a:lnTo>
                  <a:close/>
                </a:path>
              </a:pathLst>
            </a:custGeom>
            <a:solidFill>
              <a:schemeClr val="bg1"/>
            </a:solidFill>
            <a:ln w="5439"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8EDF0C2B-FACB-6063-40BE-B55747C9ED49}"/>
                </a:ext>
              </a:extLst>
            </p:cNvPr>
            <p:cNvSpPr/>
            <p:nvPr/>
          </p:nvSpPr>
          <p:spPr>
            <a:xfrm flipV="1">
              <a:off x="2570250" y="2012330"/>
              <a:ext cx="129398" cy="192973"/>
            </a:xfrm>
            <a:custGeom>
              <a:avLst/>
              <a:gdLst>
                <a:gd name="connsiteX0" fmla="*/ 126723 w 129398"/>
                <a:gd name="connsiteY0" fmla="*/ 193563 h 192973"/>
                <a:gd name="connsiteX1" fmla="*/ 126723 w 129398"/>
                <a:gd name="connsiteY1" fmla="*/ 161664 h 192973"/>
                <a:gd name="connsiteX2" fmla="*/ 46050 w 129398"/>
                <a:gd name="connsiteY2" fmla="*/ 161664 h 192973"/>
                <a:gd name="connsiteX3" fmla="*/ 46050 w 129398"/>
                <a:gd name="connsiteY3" fmla="*/ 116291 h 192973"/>
                <a:gd name="connsiteX4" fmla="*/ 121994 w 129398"/>
                <a:gd name="connsiteY4" fmla="*/ 116291 h 192973"/>
                <a:gd name="connsiteX5" fmla="*/ 121994 w 129398"/>
                <a:gd name="connsiteY5" fmla="*/ 84392 h 192973"/>
                <a:gd name="connsiteX6" fmla="*/ 46050 w 129398"/>
                <a:gd name="connsiteY6" fmla="*/ 84392 h 192973"/>
                <a:gd name="connsiteX7" fmla="*/ 46050 w 129398"/>
                <a:gd name="connsiteY7" fmla="*/ 32535 h 192973"/>
                <a:gd name="connsiteX8" fmla="*/ 129886 w 129398"/>
                <a:gd name="connsiteY8" fmla="*/ 32535 h 192973"/>
                <a:gd name="connsiteX9" fmla="*/ 129886 w 129398"/>
                <a:gd name="connsiteY9" fmla="*/ 589 h 192973"/>
                <a:gd name="connsiteX10" fmla="*/ 487 w 129398"/>
                <a:gd name="connsiteY10" fmla="*/ 589 h 192973"/>
                <a:gd name="connsiteX11" fmla="*/ 487 w 129398"/>
                <a:gd name="connsiteY11" fmla="*/ 193563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398" h="192973">
                  <a:moveTo>
                    <a:pt x="126723" y="193563"/>
                  </a:moveTo>
                  <a:lnTo>
                    <a:pt x="126723" y="161664"/>
                  </a:lnTo>
                  <a:lnTo>
                    <a:pt x="46050" y="161664"/>
                  </a:lnTo>
                  <a:lnTo>
                    <a:pt x="46050" y="116291"/>
                  </a:lnTo>
                  <a:lnTo>
                    <a:pt x="121994" y="116291"/>
                  </a:lnTo>
                  <a:lnTo>
                    <a:pt x="121994" y="84392"/>
                  </a:lnTo>
                  <a:lnTo>
                    <a:pt x="46050" y="84392"/>
                  </a:lnTo>
                  <a:lnTo>
                    <a:pt x="46050" y="32535"/>
                  </a:lnTo>
                  <a:lnTo>
                    <a:pt x="129886" y="32535"/>
                  </a:lnTo>
                  <a:lnTo>
                    <a:pt x="129886" y="589"/>
                  </a:lnTo>
                  <a:lnTo>
                    <a:pt x="487" y="589"/>
                  </a:lnTo>
                  <a:lnTo>
                    <a:pt x="487" y="193563"/>
                  </a:lnTo>
                  <a:close/>
                </a:path>
              </a:pathLst>
            </a:custGeom>
            <a:solidFill>
              <a:schemeClr val="bg1"/>
            </a:solidFill>
            <a:ln w="5439"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38DCAE00-2EB3-0F10-6647-F430E8DFAD77}"/>
                </a:ext>
              </a:extLst>
            </p:cNvPr>
            <p:cNvSpPr/>
            <p:nvPr/>
          </p:nvSpPr>
          <p:spPr>
            <a:xfrm flipV="1">
              <a:off x="2724652" y="2012314"/>
              <a:ext cx="149309" cy="192973"/>
            </a:xfrm>
            <a:custGeom>
              <a:avLst/>
              <a:gdLst>
                <a:gd name="connsiteX0" fmla="*/ 46027 w 149309"/>
                <a:gd name="connsiteY0" fmla="*/ 29235 h 192973"/>
                <a:gd name="connsiteX1" fmla="*/ 66286 w 149309"/>
                <a:gd name="connsiteY1" fmla="*/ 29235 h 192973"/>
                <a:gd name="connsiteX2" fmla="*/ 104274 w 149309"/>
                <a:gd name="connsiteY2" fmla="*/ 98710 h 192973"/>
                <a:gd name="connsiteX3" fmla="*/ 65353 w 149309"/>
                <a:gd name="connsiteY3" fmla="*/ 164896 h 192973"/>
                <a:gd name="connsiteX4" fmla="*/ 46027 w 149309"/>
                <a:gd name="connsiteY4" fmla="*/ 164896 h 192973"/>
                <a:gd name="connsiteX5" fmla="*/ 495 w 149309"/>
                <a:gd name="connsiteY5" fmla="*/ 193552 h 192973"/>
                <a:gd name="connsiteX6" fmla="*/ 75158 w 149309"/>
                <a:gd name="connsiteY6" fmla="*/ 193552 h 192973"/>
                <a:gd name="connsiteX7" fmla="*/ 149805 w 149309"/>
                <a:gd name="connsiteY7" fmla="*/ 99770 h 192973"/>
                <a:gd name="connsiteX8" fmla="*/ 72327 w 149309"/>
                <a:gd name="connsiteY8" fmla="*/ 578 h 192973"/>
                <a:gd name="connsiteX9" fmla="*/ 495 w 149309"/>
                <a:gd name="connsiteY9" fmla="*/ 578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309" h="192973">
                  <a:moveTo>
                    <a:pt x="46027" y="29235"/>
                  </a:moveTo>
                  <a:lnTo>
                    <a:pt x="66286" y="29235"/>
                  </a:lnTo>
                  <a:cubicBezTo>
                    <a:pt x="97932" y="29235"/>
                    <a:pt x="104274" y="46252"/>
                    <a:pt x="104274" y="98710"/>
                  </a:cubicBezTo>
                  <a:cubicBezTo>
                    <a:pt x="104274" y="142454"/>
                    <a:pt x="100146" y="164896"/>
                    <a:pt x="65353" y="164896"/>
                  </a:cubicBezTo>
                  <a:lnTo>
                    <a:pt x="46027" y="164896"/>
                  </a:lnTo>
                  <a:close/>
                  <a:moveTo>
                    <a:pt x="495" y="193552"/>
                  </a:moveTo>
                  <a:lnTo>
                    <a:pt x="75158" y="193552"/>
                  </a:lnTo>
                  <a:cubicBezTo>
                    <a:pt x="138418" y="193552"/>
                    <a:pt x="149805" y="156529"/>
                    <a:pt x="149805" y="99770"/>
                  </a:cubicBezTo>
                  <a:cubicBezTo>
                    <a:pt x="149805" y="31402"/>
                    <a:pt x="132741" y="578"/>
                    <a:pt x="72327" y="578"/>
                  </a:cubicBezTo>
                  <a:lnTo>
                    <a:pt x="495" y="578"/>
                  </a:lnTo>
                  <a:close/>
                </a:path>
              </a:pathLst>
            </a:custGeom>
            <a:solidFill>
              <a:schemeClr val="bg1"/>
            </a:solidFill>
            <a:ln w="5439" cap="flat">
              <a:noFill/>
              <a:prstDash val="solid"/>
              <a:miter/>
            </a:ln>
          </p:spPr>
          <p:txBody>
            <a:bodyPr rtlCol="0" anchor="ctr"/>
            <a:lstStyle/>
            <a:p>
              <a:endParaRPr lang="en-AU"/>
            </a:p>
          </p:txBody>
        </p:sp>
      </p:grpSp>
    </p:spTree>
    <p:extLst>
      <p:ext uri="{BB962C8B-B14F-4D97-AF65-F5344CB8AC3E}">
        <p14:creationId xmlns:p14="http://schemas.microsoft.com/office/powerpoint/2010/main" val="1661270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A2C280-BB1E-1A1B-F6C1-E8365B9C42D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1E300144-B815-0338-B4B3-126F398E16D0}"/>
              </a:ext>
            </a:extLst>
          </p:cNvPr>
          <p:cNvSpPr/>
          <p:nvPr userDrawn="1"/>
        </p:nvSpPr>
        <p:spPr>
          <a:xfrm rot="10800000" flipH="1">
            <a:off x="-1" y="0"/>
            <a:ext cx="12192000" cy="6866562"/>
          </a:xfrm>
          <a:prstGeom prst="rect">
            <a:avLst/>
          </a:prstGeom>
          <a:solidFill>
            <a:srgbClr val="11242E">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AU"/>
          </a:p>
        </p:txBody>
      </p:sp>
      <p:pic>
        <p:nvPicPr>
          <p:cNvPr id="10" name="Picture 9">
            <a:extLst>
              <a:ext uri="{FF2B5EF4-FFF2-40B4-BE49-F238E27FC236}">
                <a16:creationId xmlns:a16="http://schemas.microsoft.com/office/drawing/2014/main" id="{575E05DA-8D23-9423-2F24-B1AAB8379D7E}"/>
              </a:ext>
            </a:extLst>
          </p:cNvPr>
          <p:cNvPicPr>
            <a:picLocks noChangeAspect="1"/>
          </p:cNvPicPr>
          <p:nvPr userDrawn="1"/>
        </p:nvPicPr>
        <p:blipFill rotWithShape="1">
          <a:blip r:embed="rId3" cstate="screen">
            <a:clrChange>
              <a:clrFrom>
                <a:srgbClr val="FFFFFF"/>
              </a:clrFrom>
              <a:clrTo>
                <a:srgbClr val="FFFFFF">
                  <a:alpha val="0"/>
                </a:srgbClr>
              </a:clrTo>
            </a:clrChange>
            <a:alphaModFix amt="20000"/>
            <a:lum bright="70000" contrast="-70000"/>
            <a:extLst>
              <a:ext uri="{28A0092B-C50C-407E-A947-70E740481C1C}">
                <a14:useLocalDpi xmlns:a14="http://schemas.microsoft.com/office/drawing/2010/main"/>
              </a:ext>
            </a:extLst>
          </a:blip>
          <a:srcRect/>
          <a:stretch/>
        </p:blipFill>
        <p:spPr>
          <a:xfrm>
            <a:off x="0" y="4281"/>
            <a:ext cx="4121896" cy="6849438"/>
          </a:xfrm>
          <a:prstGeom prst="rect">
            <a:avLst/>
          </a:prstGeom>
        </p:spPr>
      </p:pic>
      <p:sp>
        <p:nvSpPr>
          <p:cNvPr id="11" name="Rectangle 10">
            <a:extLst>
              <a:ext uri="{FF2B5EF4-FFF2-40B4-BE49-F238E27FC236}">
                <a16:creationId xmlns:a16="http://schemas.microsoft.com/office/drawing/2014/main" id="{A256371D-C98D-E2EB-FFF9-3AD5F2D9EBB3}"/>
              </a:ext>
            </a:extLst>
          </p:cNvPr>
          <p:cNvSpPr/>
          <p:nvPr userDrawn="1"/>
        </p:nvSpPr>
        <p:spPr>
          <a:xfrm>
            <a:off x="-2" y="2237172"/>
            <a:ext cx="5350686" cy="195308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2714BA57-2180-1C04-6C58-EB5B34ED4A50}"/>
              </a:ext>
            </a:extLst>
          </p:cNvPr>
          <p:cNvSpPr/>
          <p:nvPr userDrawn="1"/>
        </p:nvSpPr>
        <p:spPr>
          <a:xfrm>
            <a:off x="0" y="2237173"/>
            <a:ext cx="118980" cy="195308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itle 1">
            <a:extLst>
              <a:ext uri="{FF2B5EF4-FFF2-40B4-BE49-F238E27FC236}">
                <a16:creationId xmlns:a16="http://schemas.microsoft.com/office/drawing/2014/main" id="{F72B4203-994F-C617-7449-E216830BCC3E}"/>
              </a:ext>
            </a:extLst>
          </p:cNvPr>
          <p:cNvSpPr>
            <a:spLocks noGrp="1"/>
          </p:cNvSpPr>
          <p:nvPr>
            <p:ph type="ctrTitle" hasCustomPrompt="1"/>
          </p:nvPr>
        </p:nvSpPr>
        <p:spPr>
          <a:xfrm>
            <a:off x="330389" y="2472199"/>
            <a:ext cx="4883558" cy="962526"/>
          </a:xfrm>
        </p:spPr>
        <p:txBody>
          <a:bodyPr anchor="b">
            <a:noAutofit/>
          </a:bodyPr>
          <a:lstStyle>
            <a:lvl1pPr algn="l">
              <a:defRPr sz="2800" cap="all" baseline="0">
                <a:solidFill>
                  <a:schemeClr val="bg1"/>
                </a:solidFill>
                <a:latin typeface="+mj-lt"/>
              </a:defRPr>
            </a:lvl1pPr>
          </a:lstStyle>
          <a:p>
            <a:r>
              <a:rPr lang="en-US" dirty="0"/>
              <a:t>CLICK TO ADD section title</a:t>
            </a:r>
            <a:endParaRPr lang="en-AU" dirty="0"/>
          </a:p>
        </p:txBody>
      </p:sp>
      <p:sp>
        <p:nvSpPr>
          <p:cNvPr id="14" name="Subtitle 2">
            <a:extLst>
              <a:ext uri="{FF2B5EF4-FFF2-40B4-BE49-F238E27FC236}">
                <a16:creationId xmlns:a16="http://schemas.microsoft.com/office/drawing/2014/main" id="{E287D256-6D24-D803-2014-929C9BDB2E0F}"/>
              </a:ext>
            </a:extLst>
          </p:cNvPr>
          <p:cNvSpPr>
            <a:spLocks noGrp="1"/>
          </p:cNvSpPr>
          <p:nvPr>
            <p:ph type="subTitle" idx="1" hasCustomPrompt="1"/>
          </p:nvPr>
        </p:nvSpPr>
        <p:spPr>
          <a:xfrm>
            <a:off x="330388" y="3601219"/>
            <a:ext cx="4883557" cy="378938"/>
          </a:xfrm>
        </p:spPr>
        <p:txBody>
          <a:bodyPr>
            <a:normAutofit/>
          </a:bodyPr>
          <a:lstStyle>
            <a:lvl1pPr marL="0" indent="0" algn="l">
              <a:buNone/>
              <a:defRPr sz="1400" b="0">
                <a:solidFill>
                  <a:schemeClr val="accent5"/>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other information</a:t>
            </a:r>
            <a:endParaRPr lang="en-AU" dirty="0"/>
          </a:p>
        </p:txBody>
      </p:sp>
      <p:grpSp>
        <p:nvGrpSpPr>
          <p:cNvPr id="4" name="Group 3">
            <a:extLst>
              <a:ext uri="{FF2B5EF4-FFF2-40B4-BE49-F238E27FC236}">
                <a16:creationId xmlns:a16="http://schemas.microsoft.com/office/drawing/2014/main" id="{6B8EB4F4-1914-36C9-124D-34C3B45A7F5E}"/>
              </a:ext>
            </a:extLst>
          </p:cNvPr>
          <p:cNvGrpSpPr/>
          <p:nvPr userDrawn="1"/>
        </p:nvGrpSpPr>
        <p:grpSpPr>
          <a:xfrm>
            <a:off x="8724415" y="5658637"/>
            <a:ext cx="3033617" cy="774149"/>
            <a:chOff x="92228" y="1498535"/>
            <a:chExt cx="2784199" cy="710500"/>
          </a:xfrm>
        </p:grpSpPr>
        <p:sp>
          <p:nvSpPr>
            <p:cNvPr id="5" name="Freeform: Shape 4">
              <a:extLst>
                <a:ext uri="{FF2B5EF4-FFF2-40B4-BE49-F238E27FC236}">
                  <a16:creationId xmlns:a16="http://schemas.microsoft.com/office/drawing/2014/main" id="{773E4F7E-AD69-FDE6-F15A-28BF3D77DDC3}"/>
                </a:ext>
              </a:extLst>
            </p:cNvPr>
            <p:cNvSpPr/>
            <p:nvPr/>
          </p:nvSpPr>
          <p:spPr>
            <a:xfrm flipV="1">
              <a:off x="92228" y="1498535"/>
              <a:ext cx="757842" cy="710276"/>
            </a:xfrm>
            <a:custGeom>
              <a:avLst/>
              <a:gdLst>
                <a:gd name="connsiteX0" fmla="*/ 75 w 757842"/>
                <a:gd name="connsiteY0" fmla="*/ 710195 h 710276"/>
                <a:gd name="connsiteX1" fmla="*/ 299691 w 757842"/>
                <a:gd name="connsiteY1" fmla="*/ 651933 h 710276"/>
                <a:gd name="connsiteX2" fmla="*/ 299691 w 757842"/>
                <a:gd name="connsiteY2" fmla="*/ 651933 h 710276"/>
                <a:gd name="connsiteX3" fmla="*/ 663040 w 757842"/>
                <a:gd name="connsiteY3" fmla="*/ 330653 h 710276"/>
                <a:gd name="connsiteX4" fmla="*/ 663040 w 757842"/>
                <a:gd name="connsiteY4" fmla="*/ 330653 h 710276"/>
                <a:gd name="connsiteX5" fmla="*/ 181932 w 757842"/>
                <a:gd name="connsiteY5" fmla="*/ 200 h 710276"/>
                <a:gd name="connsiteX6" fmla="*/ 181932 w 757842"/>
                <a:gd name="connsiteY6" fmla="*/ 200 h 710276"/>
                <a:gd name="connsiteX7" fmla="*/ 383763 w 757842"/>
                <a:gd name="connsiteY7" fmla="*/ 30501 h 710276"/>
                <a:gd name="connsiteX8" fmla="*/ 383763 w 757842"/>
                <a:gd name="connsiteY8" fmla="*/ 30501 h 710276"/>
                <a:gd name="connsiteX9" fmla="*/ 757472 w 757842"/>
                <a:gd name="connsiteY9" fmla="*/ 350374 h 710276"/>
                <a:gd name="connsiteX10" fmla="*/ 757472 w 757842"/>
                <a:gd name="connsiteY10" fmla="*/ 350374 h 710276"/>
                <a:gd name="connsiteX11" fmla="*/ 432821 w 757842"/>
                <a:gd name="connsiteY11" fmla="*/ 640404 h 710276"/>
                <a:gd name="connsiteX12" fmla="*/ 432821 w 757842"/>
                <a:gd name="connsiteY12" fmla="*/ 640404 h 710276"/>
                <a:gd name="connsiteX13" fmla="*/ 15052 w 757842"/>
                <a:gd name="connsiteY13" fmla="*/ 710417 h 710276"/>
                <a:gd name="connsiteX14" fmla="*/ 15052 w 757842"/>
                <a:gd name="connsiteY14" fmla="*/ 710417 h 710276"/>
                <a:gd name="connsiteX15" fmla="*/ 75 w 757842"/>
                <a:gd name="connsiteY15" fmla="*/ 710195 h 71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42" h="710276">
                  <a:moveTo>
                    <a:pt x="75" y="710195"/>
                  </a:moveTo>
                  <a:cubicBezTo>
                    <a:pt x="75" y="710195"/>
                    <a:pt x="158162" y="695234"/>
                    <a:pt x="299691" y="651933"/>
                  </a:cubicBezTo>
                  <a:lnTo>
                    <a:pt x="299691" y="651933"/>
                  </a:lnTo>
                  <a:cubicBezTo>
                    <a:pt x="545155" y="576686"/>
                    <a:pt x="666678" y="439728"/>
                    <a:pt x="663040" y="330653"/>
                  </a:cubicBezTo>
                  <a:lnTo>
                    <a:pt x="663040" y="330653"/>
                  </a:lnTo>
                  <a:cubicBezTo>
                    <a:pt x="654121" y="65436"/>
                    <a:pt x="181932" y="200"/>
                    <a:pt x="181932" y="200"/>
                  </a:cubicBezTo>
                  <a:lnTo>
                    <a:pt x="181932" y="200"/>
                  </a:lnTo>
                  <a:cubicBezTo>
                    <a:pt x="225518" y="-1192"/>
                    <a:pt x="351184" y="22151"/>
                    <a:pt x="383763" y="30501"/>
                  </a:cubicBezTo>
                  <a:lnTo>
                    <a:pt x="383763" y="30501"/>
                  </a:lnTo>
                  <a:cubicBezTo>
                    <a:pt x="763434" y="127605"/>
                    <a:pt x="760081" y="287273"/>
                    <a:pt x="757472" y="350374"/>
                  </a:cubicBezTo>
                  <a:lnTo>
                    <a:pt x="757472" y="350374"/>
                  </a:lnTo>
                  <a:cubicBezTo>
                    <a:pt x="754815" y="413460"/>
                    <a:pt x="679978" y="562848"/>
                    <a:pt x="432821" y="640404"/>
                  </a:cubicBezTo>
                  <a:lnTo>
                    <a:pt x="432821" y="640404"/>
                  </a:lnTo>
                  <a:cubicBezTo>
                    <a:pt x="226957" y="705008"/>
                    <a:pt x="63841" y="710417"/>
                    <a:pt x="15052" y="710417"/>
                  </a:cubicBezTo>
                  <a:lnTo>
                    <a:pt x="15052" y="710417"/>
                  </a:lnTo>
                  <a:cubicBezTo>
                    <a:pt x="5263" y="710417"/>
                    <a:pt x="75" y="710195"/>
                    <a:pt x="75" y="710195"/>
                  </a:cubicBezTo>
                </a:path>
              </a:pathLst>
            </a:custGeom>
            <a:gradFill>
              <a:gsLst>
                <a:gs pos="0">
                  <a:srgbClr val="FFFFFF"/>
                </a:gs>
                <a:gs pos="50000">
                  <a:srgbClr val="B9C3CB"/>
                </a:gs>
                <a:gs pos="100000">
                  <a:srgbClr val="738798"/>
                </a:gs>
              </a:gsLst>
              <a:lin ang="16200000" scaled="1"/>
            </a:gradFill>
            <a:ln w="5439" cap="flat">
              <a:noFill/>
              <a:prstDash val="solid"/>
              <a:miter/>
            </a:ln>
          </p:spPr>
          <p:txBody>
            <a:bodyPr rtlCol="0" anchor="ctr"/>
            <a:lstStyle/>
            <a:p>
              <a:endParaRPr lang="en-AU"/>
            </a:p>
          </p:txBody>
        </p:sp>
        <p:sp>
          <p:nvSpPr>
            <p:cNvPr id="6" name="Freeform: Shape 5">
              <a:extLst>
                <a:ext uri="{FF2B5EF4-FFF2-40B4-BE49-F238E27FC236}">
                  <a16:creationId xmlns:a16="http://schemas.microsoft.com/office/drawing/2014/main" id="{41C7F49D-F61F-C5C8-3F7E-1DC087613FA4}"/>
                </a:ext>
              </a:extLst>
            </p:cNvPr>
            <p:cNvSpPr/>
            <p:nvPr/>
          </p:nvSpPr>
          <p:spPr>
            <a:xfrm flipV="1">
              <a:off x="92322" y="1498788"/>
              <a:ext cx="662949" cy="709963"/>
            </a:xfrm>
            <a:custGeom>
              <a:avLst/>
              <a:gdLst>
                <a:gd name="connsiteX0" fmla="*/ 74 w 662949"/>
                <a:gd name="connsiteY0" fmla="*/ 710104 h 709963"/>
                <a:gd name="connsiteX1" fmla="*/ 421956 w 662949"/>
                <a:gd name="connsiteY1" fmla="*/ 302506 h 709963"/>
                <a:gd name="connsiteX2" fmla="*/ 421956 w 662949"/>
                <a:gd name="connsiteY2" fmla="*/ 302506 h 709963"/>
                <a:gd name="connsiteX3" fmla="*/ 181836 w 662949"/>
                <a:gd name="connsiteY3" fmla="*/ 140 h 709963"/>
                <a:gd name="connsiteX4" fmla="*/ 181836 w 662949"/>
                <a:gd name="connsiteY4" fmla="*/ 140 h 709963"/>
                <a:gd name="connsiteX5" fmla="*/ 662945 w 662949"/>
                <a:gd name="connsiteY5" fmla="*/ 330593 h 709963"/>
                <a:gd name="connsiteX6" fmla="*/ 662945 w 662949"/>
                <a:gd name="connsiteY6" fmla="*/ 330593 h 709963"/>
                <a:gd name="connsiteX7" fmla="*/ 299595 w 662949"/>
                <a:gd name="connsiteY7" fmla="*/ 651873 h 709963"/>
                <a:gd name="connsiteX8" fmla="*/ 299595 w 662949"/>
                <a:gd name="connsiteY8" fmla="*/ 651873 h 709963"/>
                <a:gd name="connsiteX9" fmla="*/ 264 w 662949"/>
                <a:gd name="connsiteY9" fmla="*/ 710104 h 709963"/>
                <a:gd name="connsiteX10" fmla="*/ 264 w 662949"/>
                <a:gd name="connsiteY10" fmla="*/ 710104 h 70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2949" h="709963">
                  <a:moveTo>
                    <a:pt x="74" y="710104"/>
                  </a:moveTo>
                  <a:cubicBezTo>
                    <a:pt x="7428" y="707985"/>
                    <a:pt x="425435" y="585799"/>
                    <a:pt x="421956" y="302506"/>
                  </a:cubicBezTo>
                  <a:lnTo>
                    <a:pt x="421956" y="302506"/>
                  </a:lnTo>
                  <a:cubicBezTo>
                    <a:pt x="420706" y="197985"/>
                    <a:pt x="373530" y="93432"/>
                    <a:pt x="181836" y="140"/>
                  </a:cubicBezTo>
                  <a:lnTo>
                    <a:pt x="181836" y="140"/>
                  </a:lnTo>
                  <a:cubicBezTo>
                    <a:pt x="181836" y="140"/>
                    <a:pt x="654025" y="65377"/>
                    <a:pt x="662945" y="330593"/>
                  </a:cubicBezTo>
                  <a:lnTo>
                    <a:pt x="662945" y="330593"/>
                  </a:lnTo>
                  <a:cubicBezTo>
                    <a:pt x="666582" y="439669"/>
                    <a:pt x="545060" y="576626"/>
                    <a:pt x="299595" y="651873"/>
                  </a:cubicBezTo>
                  <a:lnTo>
                    <a:pt x="299595" y="651873"/>
                  </a:lnTo>
                  <a:cubicBezTo>
                    <a:pt x="161609" y="694100"/>
                    <a:pt x="7871" y="709377"/>
                    <a:pt x="264" y="710104"/>
                  </a:cubicBezTo>
                  <a:lnTo>
                    <a:pt x="264" y="710104"/>
                  </a:lnTo>
                  <a:close/>
                </a:path>
              </a:pathLst>
            </a:custGeom>
            <a:gradFill>
              <a:gsLst>
                <a:gs pos="0">
                  <a:srgbClr val="FFFFFF"/>
                </a:gs>
                <a:gs pos="59545">
                  <a:srgbClr val="738798"/>
                </a:gs>
                <a:gs pos="100000">
                  <a:srgbClr val="738798"/>
                </a:gs>
              </a:gsLst>
              <a:lin ang="5400000" scaled="1"/>
            </a:gradFill>
            <a:ln w="5439" cap="flat">
              <a:noFill/>
              <a:prstDash val="solid"/>
              <a:miter/>
            </a:ln>
          </p:spPr>
          <p:txBody>
            <a:bodyPr rtlCol="0" anchor="ctr"/>
            <a:lstStyle/>
            <a:p>
              <a:endParaRPr lang="en-AU"/>
            </a:p>
          </p:txBody>
        </p:sp>
        <p:sp>
          <p:nvSpPr>
            <p:cNvPr id="7" name="Freeform: Shape 6">
              <a:extLst>
                <a:ext uri="{FF2B5EF4-FFF2-40B4-BE49-F238E27FC236}">
                  <a16:creationId xmlns:a16="http://schemas.microsoft.com/office/drawing/2014/main" id="{303AFE2F-26FE-75E2-B01C-7DFFB79E9BDF}"/>
                </a:ext>
              </a:extLst>
            </p:cNvPr>
            <p:cNvSpPr/>
            <p:nvPr/>
          </p:nvSpPr>
          <p:spPr>
            <a:xfrm flipV="1">
              <a:off x="979544" y="1501697"/>
              <a:ext cx="341303" cy="452544"/>
            </a:xfrm>
            <a:custGeom>
              <a:avLst/>
              <a:gdLst>
                <a:gd name="connsiteX0" fmla="*/ 208059 w 341303"/>
                <a:gd name="connsiteY0" fmla="*/ 318943 h 452544"/>
                <a:gd name="connsiteX1" fmla="*/ 208059 w 341303"/>
                <a:gd name="connsiteY1" fmla="*/ 329254 h 452544"/>
                <a:gd name="connsiteX2" fmla="*/ 171352 w 341303"/>
                <a:gd name="connsiteY2" fmla="*/ 376288 h 452544"/>
                <a:gd name="connsiteX3" fmla="*/ 131182 w 341303"/>
                <a:gd name="connsiteY3" fmla="*/ 337810 h 452544"/>
                <a:gd name="connsiteX4" fmla="*/ 341664 w 341303"/>
                <a:gd name="connsiteY4" fmla="*/ 134699 h 452544"/>
                <a:gd name="connsiteX5" fmla="*/ 166513 w 341303"/>
                <a:gd name="connsiteY5" fmla="*/ 556 h 452544"/>
                <a:gd name="connsiteX6" fmla="*/ 361 w 341303"/>
                <a:gd name="connsiteY6" fmla="*/ 123122 h 452544"/>
                <a:gd name="connsiteX7" fmla="*/ 361 w 341303"/>
                <a:gd name="connsiteY7" fmla="*/ 138384 h 452544"/>
                <a:gd name="connsiteX8" fmla="*/ 124967 w 341303"/>
                <a:gd name="connsiteY8" fmla="*/ 138384 h 452544"/>
                <a:gd name="connsiteX9" fmla="*/ 124967 w 341303"/>
                <a:gd name="connsiteY9" fmla="*/ 128009 h 452544"/>
                <a:gd name="connsiteX10" fmla="*/ 167225 w 341303"/>
                <a:gd name="connsiteY10" fmla="*/ 77370 h 452544"/>
                <a:gd name="connsiteX11" fmla="*/ 208739 w 341303"/>
                <a:gd name="connsiteY11" fmla="*/ 119485 h 452544"/>
                <a:gd name="connsiteX12" fmla="*/ 6592 w 341303"/>
                <a:gd name="connsiteY12" fmla="*/ 317124 h 452544"/>
                <a:gd name="connsiteX13" fmla="*/ 168585 w 341303"/>
                <a:gd name="connsiteY13" fmla="*/ 453101 h 452544"/>
                <a:gd name="connsiteX14" fmla="*/ 328506 w 341303"/>
                <a:gd name="connsiteY14" fmla="*/ 318943 h 45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1303" h="452544">
                  <a:moveTo>
                    <a:pt x="208059" y="318943"/>
                  </a:moveTo>
                  <a:lnTo>
                    <a:pt x="208059" y="329254"/>
                  </a:lnTo>
                  <a:cubicBezTo>
                    <a:pt x="208059" y="354890"/>
                    <a:pt x="196277" y="376288"/>
                    <a:pt x="171352" y="376288"/>
                  </a:cubicBezTo>
                  <a:cubicBezTo>
                    <a:pt x="143645" y="376288"/>
                    <a:pt x="131182" y="357341"/>
                    <a:pt x="131182" y="337810"/>
                  </a:cubicBezTo>
                  <a:cubicBezTo>
                    <a:pt x="131182" y="251840"/>
                    <a:pt x="341664" y="293923"/>
                    <a:pt x="341664" y="134699"/>
                  </a:cubicBezTo>
                  <a:cubicBezTo>
                    <a:pt x="341664" y="42007"/>
                    <a:pt x="280033" y="556"/>
                    <a:pt x="166513" y="556"/>
                  </a:cubicBezTo>
                  <a:cubicBezTo>
                    <a:pt x="59904" y="556"/>
                    <a:pt x="361" y="32851"/>
                    <a:pt x="361" y="123122"/>
                  </a:cubicBezTo>
                  <a:lnTo>
                    <a:pt x="361" y="138384"/>
                  </a:lnTo>
                  <a:lnTo>
                    <a:pt x="124967" y="138384"/>
                  </a:lnTo>
                  <a:lnTo>
                    <a:pt x="124967" y="128009"/>
                  </a:lnTo>
                  <a:cubicBezTo>
                    <a:pt x="124967" y="90796"/>
                    <a:pt x="142300" y="77370"/>
                    <a:pt x="167225" y="77370"/>
                  </a:cubicBezTo>
                  <a:cubicBezTo>
                    <a:pt x="193493" y="77370"/>
                    <a:pt x="208739" y="95667"/>
                    <a:pt x="208739" y="119485"/>
                  </a:cubicBezTo>
                  <a:cubicBezTo>
                    <a:pt x="208739" y="205439"/>
                    <a:pt x="6592" y="162786"/>
                    <a:pt x="6592" y="317124"/>
                  </a:cubicBezTo>
                  <a:cubicBezTo>
                    <a:pt x="6592" y="404913"/>
                    <a:pt x="59904" y="453101"/>
                    <a:pt x="168585" y="453101"/>
                  </a:cubicBezTo>
                  <a:cubicBezTo>
                    <a:pt x="280745" y="453101"/>
                    <a:pt x="328506" y="412203"/>
                    <a:pt x="328506" y="318943"/>
                  </a:cubicBezTo>
                  <a:close/>
                </a:path>
              </a:pathLst>
            </a:custGeom>
            <a:solidFill>
              <a:srgbClr val="9BA7B3"/>
            </a:solidFill>
            <a:ln w="5439"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030DEBE5-A659-A3CA-CD0F-950C02E38778}"/>
                </a:ext>
              </a:extLst>
            </p:cNvPr>
            <p:cNvSpPr/>
            <p:nvPr/>
          </p:nvSpPr>
          <p:spPr>
            <a:xfrm flipV="1">
              <a:off x="1361682" y="1510253"/>
              <a:ext cx="128781" cy="435464"/>
            </a:xfrm>
            <a:custGeom>
              <a:avLst/>
              <a:gdLst>
                <a:gd name="connsiteX0" fmla="*/ 95 w 128781"/>
                <a:gd name="connsiteY0" fmla="*/ 435586 h 435464"/>
                <a:gd name="connsiteX1" fmla="*/ 128877 w 128781"/>
                <a:gd name="connsiteY1" fmla="*/ 435586 h 435464"/>
                <a:gd name="connsiteX2" fmla="*/ 128877 w 128781"/>
                <a:gd name="connsiteY2" fmla="*/ 122 h 435464"/>
                <a:gd name="connsiteX3" fmla="*/ 95 w 128781"/>
                <a:gd name="connsiteY3" fmla="*/ 122 h 435464"/>
              </a:gdLst>
              <a:ahLst/>
              <a:cxnLst>
                <a:cxn ang="0">
                  <a:pos x="connsiteX0" y="connsiteY0"/>
                </a:cxn>
                <a:cxn ang="0">
                  <a:pos x="connsiteX1" y="connsiteY1"/>
                </a:cxn>
                <a:cxn ang="0">
                  <a:pos x="connsiteX2" y="connsiteY2"/>
                </a:cxn>
                <a:cxn ang="0">
                  <a:pos x="connsiteX3" y="connsiteY3"/>
                </a:cxn>
              </a:cxnLst>
              <a:rect l="l" t="t" r="r" b="b"/>
              <a:pathLst>
                <a:path w="128781" h="435464">
                  <a:moveTo>
                    <a:pt x="95" y="435586"/>
                  </a:moveTo>
                  <a:lnTo>
                    <a:pt x="128877" y="435586"/>
                  </a:lnTo>
                  <a:lnTo>
                    <a:pt x="128877" y="122"/>
                  </a:lnTo>
                  <a:lnTo>
                    <a:pt x="95" y="122"/>
                  </a:lnTo>
                  <a:close/>
                </a:path>
              </a:pathLst>
            </a:custGeom>
            <a:solidFill>
              <a:srgbClr val="9BA7B3"/>
            </a:solidFill>
            <a:ln w="5439"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2FB4A486-AA62-845A-8240-D2CE36BFADB9}"/>
                </a:ext>
              </a:extLst>
            </p:cNvPr>
            <p:cNvSpPr/>
            <p:nvPr/>
          </p:nvSpPr>
          <p:spPr>
            <a:xfrm flipV="1">
              <a:off x="1546513" y="1510253"/>
              <a:ext cx="287295" cy="435464"/>
            </a:xfrm>
            <a:custGeom>
              <a:avLst/>
              <a:gdLst>
                <a:gd name="connsiteX0" fmla="*/ 395 w 287295"/>
                <a:gd name="connsiteY0" fmla="*/ 436029 h 435464"/>
                <a:gd name="connsiteX1" fmla="*/ 129160 w 287295"/>
                <a:gd name="connsiteY1" fmla="*/ 436029 h 435464"/>
                <a:gd name="connsiteX2" fmla="*/ 129160 w 287295"/>
                <a:gd name="connsiteY2" fmla="*/ 93256 h 435464"/>
                <a:gd name="connsiteX3" fmla="*/ 287690 w 287295"/>
                <a:gd name="connsiteY3" fmla="*/ 93256 h 435464"/>
                <a:gd name="connsiteX4" fmla="*/ 287690 w 287295"/>
                <a:gd name="connsiteY4" fmla="*/ 564 h 435464"/>
                <a:gd name="connsiteX5" fmla="*/ 395 w 287295"/>
                <a:gd name="connsiteY5" fmla="*/ 564 h 43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295" h="435464">
                  <a:moveTo>
                    <a:pt x="395" y="436029"/>
                  </a:moveTo>
                  <a:lnTo>
                    <a:pt x="129160" y="436029"/>
                  </a:lnTo>
                  <a:lnTo>
                    <a:pt x="129160" y="93256"/>
                  </a:lnTo>
                  <a:lnTo>
                    <a:pt x="287690" y="93256"/>
                  </a:lnTo>
                  <a:lnTo>
                    <a:pt x="287690" y="564"/>
                  </a:lnTo>
                  <a:lnTo>
                    <a:pt x="395" y="564"/>
                  </a:lnTo>
                  <a:close/>
                </a:path>
              </a:pathLst>
            </a:custGeom>
            <a:solidFill>
              <a:srgbClr val="9BA7B3"/>
            </a:solidFill>
            <a:ln w="5439"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74848503-D377-1FF2-8837-E42D8C2E08F3}"/>
                </a:ext>
              </a:extLst>
            </p:cNvPr>
            <p:cNvSpPr/>
            <p:nvPr/>
          </p:nvSpPr>
          <p:spPr>
            <a:xfrm flipV="1">
              <a:off x="1775688" y="1510253"/>
              <a:ext cx="379370" cy="435464"/>
            </a:xfrm>
            <a:custGeom>
              <a:avLst/>
              <a:gdLst>
                <a:gd name="connsiteX0" fmla="*/ 415 w 379370"/>
                <a:gd name="connsiteY0" fmla="*/ 436029 h 435464"/>
                <a:gd name="connsiteX1" fmla="*/ 137452 w 379370"/>
                <a:gd name="connsiteY1" fmla="*/ 436029 h 435464"/>
                <a:gd name="connsiteX2" fmla="*/ 189389 w 379370"/>
                <a:gd name="connsiteY2" fmla="*/ 107884 h 435464"/>
                <a:gd name="connsiteX3" fmla="*/ 190764 w 379370"/>
                <a:gd name="connsiteY3" fmla="*/ 107884 h 435464"/>
                <a:gd name="connsiteX4" fmla="*/ 242685 w 379370"/>
                <a:gd name="connsiteY4" fmla="*/ 436029 h 435464"/>
                <a:gd name="connsiteX5" fmla="*/ 379785 w 379370"/>
                <a:gd name="connsiteY5" fmla="*/ 436029 h 435464"/>
                <a:gd name="connsiteX6" fmla="*/ 273161 w 379370"/>
                <a:gd name="connsiteY6" fmla="*/ 564 h 435464"/>
                <a:gd name="connsiteX7" fmla="*/ 107008 w 379370"/>
                <a:gd name="connsiteY7" fmla="*/ 564 h 43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9370" h="435464">
                  <a:moveTo>
                    <a:pt x="415" y="436029"/>
                  </a:moveTo>
                  <a:lnTo>
                    <a:pt x="137452" y="436029"/>
                  </a:lnTo>
                  <a:lnTo>
                    <a:pt x="189389" y="107884"/>
                  </a:lnTo>
                  <a:lnTo>
                    <a:pt x="190764" y="107884"/>
                  </a:lnTo>
                  <a:lnTo>
                    <a:pt x="242685" y="436029"/>
                  </a:lnTo>
                  <a:lnTo>
                    <a:pt x="379785" y="436029"/>
                  </a:lnTo>
                  <a:lnTo>
                    <a:pt x="273161" y="564"/>
                  </a:lnTo>
                  <a:lnTo>
                    <a:pt x="107008" y="564"/>
                  </a:lnTo>
                  <a:close/>
                </a:path>
              </a:pathLst>
            </a:custGeom>
            <a:solidFill>
              <a:srgbClr val="9BA7B3"/>
            </a:solidFill>
            <a:ln w="5439"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D2BEEBAA-3CD1-753A-F2C2-452EF7C87216}"/>
                </a:ext>
              </a:extLst>
            </p:cNvPr>
            <p:cNvSpPr/>
            <p:nvPr/>
          </p:nvSpPr>
          <p:spPr>
            <a:xfrm flipV="1">
              <a:off x="2175823" y="1510253"/>
              <a:ext cx="299061" cy="435464"/>
            </a:xfrm>
            <a:custGeom>
              <a:avLst/>
              <a:gdLst>
                <a:gd name="connsiteX0" fmla="*/ 448 w 299061"/>
                <a:gd name="connsiteY0" fmla="*/ 436029 h 435464"/>
                <a:gd name="connsiteX1" fmla="*/ 293263 w 299061"/>
                <a:gd name="connsiteY1" fmla="*/ 436029 h 435464"/>
                <a:gd name="connsiteX2" fmla="*/ 293263 w 299061"/>
                <a:gd name="connsiteY2" fmla="*/ 343353 h 435464"/>
                <a:gd name="connsiteX3" fmla="*/ 129214 w 299061"/>
                <a:gd name="connsiteY3" fmla="*/ 343353 h 435464"/>
                <a:gd name="connsiteX4" fmla="*/ 129214 w 299061"/>
                <a:gd name="connsiteY4" fmla="*/ 268928 h 435464"/>
                <a:gd name="connsiteX5" fmla="*/ 282872 w 299061"/>
                <a:gd name="connsiteY5" fmla="*/ 268928 h 435464"/>
                <a:gd name="connsiteX6" fmla="*/ 282872 w 299061"/>
                <a:gd name="connsiteY6" fmla="*/ 179874 h 435464"/>
                <a:gd name="connsiteX7" fmla="*/ 129214 w 299061"/>
                <a:gd name="connsiteY7" fmla="*/ 179874 h 435464"/>
                <a:gd name="connsiteX8" fmla="*/ 129214 w 299061"/>
                <a:gd name="connsiteY8" fmla="*/ 93256 h 435464"/>
                <a:gd name="connsiteX9" fmla="*/ 299510 w 299061"/>
                <a:gd name="connsiteY9" fmla="*/ 93256 h 435464"/>
                <a:gd name="connsiteX10" fmla="*/ 299510 w 299061"/>
                <a:gd name="connsiteY10" fmla="*/ 564 h 435464"/>
                <a:gd name="connsiteX11" fmla="*/ 448 w 299061"/>
                <a:gd name="connsiteY11" fmla="*/ 564 h 43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9061" h="435464">
                  <a:moveTo>
                    <a:pt x="448" y="436029"/>
                  </a:moveTo>
                  <a:lnTo>
                    <a:pt x="293263" y="436029"/>
                  </a:lnTo>
                  <a:lnTo>
                    <a:pt x="293263" y="343353"/>
                  </a:lnTo>
                  <a:lnTo>
                    <a:pt x="129214" y="343353"/>
                  </a:lnTo>
                  <a:lnTo>
                    <a:pt x="129214" y="268928"/>
                  </a:lnTo>
                  <a:lnTo>
                    <a:pt x="282872" y="268928"/>
                  </a:lnTo>
                  <a:lnTo>
                    <a:pt x="282872" y="179874"/>
                  </a:lnTo>
                  <a:lnTo>
                    <a:pt x="129214" y="179874"/>
                  </a:lnTo>
                  <a:lnTo>
                    <a:pt x="129214" y="93256"/>
                  </a:lnTo>
                  <a:lnTo>
                    <a:pt x="299510" y="93256"/>
                  </a:lnTo>
                  <a:lnTo>
                    <a:pt x="299510" y="564"/>
                  </a:lnTo>
                  <a:lnTo>
                    <a:pt x="448" y="564"/>
                  </a:lnTo>
                  <a:close/>
                </a:path>
              </a:pathLst>
            </a:custGeom>
            <a:solidFill>
              <a:srgbClr val="9BA7B3"/>
            </a:solidFill>
            <a:ln w="5439"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AA69E74A-9237-B184-F954-B6EA8FC04B16}"/>
                </a:ext>
              </a:extLst>
            </p:cNvPr>
            <p:cNvSpPr/>
            <p:nvPr/>
          </p:nvSpPr>
          <p:spPr>
            <a:xfrm flipV="1">
              <a:off x="2521966" y="1510253"/>
              <a:ext cx="354461" cy="435464"/>
            </a:xfrm>
            <a:custGeom>
              <a:avLst/>
              <a:gdLst>
                <a:gd name="connsiteX0" fmla="*/ 129252 w 354461"/>
                <a:gd name="connsiteY0" fmla="*/ 251836 h 435464"/>
                <a:gd name="connsiteX1" fmla="*/ 154888 w 354461"/>
                <a:gd name="connsiteY1" fmla="*/ 251836 h 435464"/>
                <a:gd name="connsiteX2" fmla="*/ 208864 w 354461"/>
                <a:gd name="connsiteY2" fmla="*/ 303693 h 435464"/>
                <a:gd name="connsiteX3" fmla="*/ 154160 w 354461"/>
                <a:gd name="connsiteY3" fmla="*/ 354301 h 435464"/>
                <a:gd name="connsiteX4" fmla="*/ 129252 w 354461"/>
                <a:gd name="connsiteY4" fmla="*/ 354301 h 435464"/>
                <a:gd name="connsiteX5" fmla="*/ 486 w 354461"/>
                <a:gd name="connsiteY5" fmla="*/ 436017 h 435464"/>
                <a:gd name="connsiteX6" fmla="*/ 201953 w 354461"/>
                <a:gd name="connsiteY6" fmla="*/ 436017 h 435464"/>
                <a:gd name="connsiteX7" fmla="*/ 337630 w 354461"/>
                <a:gd name="connsiteY7" fmla="*/ 320157 h 435464"/>
                <a:gd name="connsiteX8" fmla="*/ 253178 w 354461"/>
                <a:gd name="connsiteY8" fmla="*/ 216458 h 435464"/>
                <a:gd name="connsiteX9" fmla="*/ 253178 w 354461"/>
                <a:gd name="connsiteY9" fmla="*/ 215272 h 435464"/>
                <a:gd name="connsiteX10" fmla="*/ 334151 w 354461"/>
                <a:gd name="connsiteY10" fmla="*/ 117646 h 435464"/>
                <a:gd name="connsiteX11" fmla="*/ 334151 w 354461"/>
                <a:gd name="connsiteY11" fmla="*/ 80466 h 435464"/>
                <a:gd name="connsiteX12" fmla="*/ 340398 w 354461"/>
                <a:gd name="connsiteY12" fmla="*/ 20084 h 435464"/>
                <a:gd name="connsiteX13" fmla="*/ 354948 w 354461"/>
                <a:gd name="connsiteY13" fmla="*/ 6641 h 435464"/>
                <a:gd name="connsiteX14" fmla="*/ 354948 w 354461"/>
                <a:gd name="connsiteY14" fmla="*/ 553 h 435464"/>
                <a:gd name="connsiteX15" fmla="*/ 217879 w 354461"/>
                <a:gd name="connsiteY15" fmla="*/ 553 h 435464"/>
                <a:gd name="connsiteX16" fmla="*/ 205401 w 354461"/>
                <a:gd name="connsiteY16" fmla="*/ 83502 h 435464"/>
                <a:gd name="connsiteX17" fmla="*/ 205401 w 354461"/>
                <a:gd name="connsiteY17" fmla="*/ 112775 h 435464"/>
                <a:gd name="connsiteX18" fmla="*/ 163191 w 354461"/>
                <a:gd name="connsiteY18" fmla="*/ 175007 h 435464"/>
                <a:gd name="connsiteX19" fmla="*/ 129252 w 354461"/>
                <a:gd name="connsiteY19" fmla="*/ 175007 h 435464"/>
                <a:gd name="connsiteX20" fmla="*/ 129252 w 354461"/>
                <a:gd name="connsiteY20" fmla="*/ 553 h 435464"/>
                <a:gd name="connsiteX21" fmla="*/ 486 w 354461"/>
                <a:gd name="connsiteY21" fmla="*/ 553 h 43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4461" h="435464">
                  <a:moveTo>
                    <a:pt x="129252" y="251836"/>
                  </a:moveTo>
                  <a:lnTo>
                    <a:pt x="154888" y="251836"/>
                  </a:lnTo>
                  <a:cubicBezTo>
                    <a:pt x="191547" y="251836"/>
                    <a:pt x="208864" y="272570"/>
                    <a:pt x="208864" y="303693"/>
                  </a:cubicBezTo>
                  <a:cubicBezTo>
                    <a:pt x="208864" y="339040"/>
                    <a:pt x="192939" y="354301"/>
                    <a:pt x="154160" y="354301"/>
                  </a:cubicBezTo>
                  <a:lnTo>
                    <a:pt x="129252" y="354301"/>
                  </a:lnTo>
                  <a:close/>
                  <a:moveTo>
                    <a:pt x="486" y="436017"/>
                  </a:moveTo>
                  <a:lnTo>
                    <a:pt x="201953" y="436017"/>
                  </a:lnTo>
                  <a:cubicBezTo>
                    <a:pt x="300259" y="436017"/>
                    <a:pt x="337630" y="387275"/>
                    <a:pt x="337630" y="320157"/>
                  </a:cubicBezTo>
                  <a:cubicBezTo>
                    <a:pt x="337630" y="262211"/>
                    <a:pt x="312010" y="224381"/>
                    <a:pt x="253178" y="216458"/>
                  </a:cubicBezTo>
                  <a:lnTo>
                    <a:pt x="253178" y="215272"/>
                  </a:lnTo>
                  <a:cubicBezTo>
                    <a:pt x="315505" y="210369"/>
                    <a:pt x="334151" y="175592"/>
                    <a:pt x="334151" y="117646"/>
                  </a:cubicBezTo>
                  <a:lnTo>
                    <a:pt x="334151" y="80466"/>
                  </a:lnTo>
                  <a:cubicBezTo>
                    <a:pt x="334151" y="57866"/>
                    <a:pt x="334151" y="28593"/>
                    <a:pt x="340398" y="20084"/>
                  </a:cubicBezTo>
                  <a:cubicBezTo>
                    <a:pt x="343861" y="15197"/>
                    <a:pt x="346645" y="10342"/>
                    <a:pt x="354948" y="6641"/>
                  </a:cubicBezTo>
                  <a:lnTo>
                    <a:pt x="354948" y="553"/>
                  </a:lnTo>
                  <a:lnTo>
                    <a:pt x="217879" y="553"/>
                  </a:lnTo>
                  <a:cubicBezTo>
                    <a:pt x="205401" y="23737"/>
                    <a:pt x="205401" y="65188"/>
                    <a:pt x="205401" y="83502"/>
                  </a:cubicBezTo>
                  <a:lnTo>
                    <a:pt x="205401" y="112775"/>
                  </a:lnTo>
                  <a:cubicBezTo>
                    <a:pt x="205401" y="162181"/>
                    <a:pt x="194330" y="175007"/>
                    <a:pt x="163191" y="175007"/>
                  </a:cubicBezTo>
                  <a:lnTo>
                    <a:pt x="129252" y="175007"/>
                  </a:lnTo>
                  <a:lnTo>
                    <a:pt x="129252" y="553"/>
                  </a:lnTo>
                  <a:lnTo>
                    <a:pt x="486" y="553"/>
                  </a:lnTo>
                  <a:close/>
                </a:path>
              </a:pathLst>
            </a:custGeom>
            <a:solidFill>
              <a:srgbClr val="9BA7B3"/>
            </a:solidFill>
            <a:ln w="5439"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412AA123-D583-8D3D-CF1E-1319FC2A85CA}"/>
                </a:ext>
              </a:extLst>
            </p:cNvPr>
            <p:cNvSpPr/>
            <p:nvPr/>
          </p:nvSpPr>
          <p:spPr>
            <a:xfrm flipV="1">
              <a:off x="985760" y="2012330"/>
              <a:ext cx="200581" cy="192973"/>
            </a:xfrm>
            <a:custGeom>
              <a:avLst/>
              <a:gdLst>
                <a:gd name="connsiteX0" fmla="*/ 346 w 200581"/>
                <a:gd name="connsiteY0" fmla="*/ 193563 h 192973"/>
                <a:gd name="connsiteX1" fmla="*/ 68051 w 200581"/>
                <a:gd name="connsiteY1" fmla="*/ 193563 h 192973"/>
                <a:gd name="connsiteX2" fmla="*/ 100329 w 200581"/>
                <a:gd name="connsiteY2" fmla="*/ 57396 h 192973"/>
                <a:gd name="connsiteX3" fmla="*/ 100962 w 200581"/>
                <a:gd name="connsiteY3" fmla="*/ 57396 h 192973"/>
                <a:gd name="connsiteX4" fmla="*/ 133556 w 200581"/>
                <a:gd name="connsiteY4" fmla="*/ 193563 h 192973"/>
                <a:gd name="connsiteX5" fmla="*/ 200928 w 200581"/>
                <a:gd name="connsiteY5" fmla="*/ 193563 h 192973"/>
                <a:gd name="connsiteX6" fmla="*/ 200928 w 200581"/>
                <a:gd name="connsiteY6" fmla="*/ 589 h 192973"/>
                <a:gd name="connsiteX7" fmla="*/ 159177 w 200581"/>
                <a:gd name="connsiteY7" fmla="*/ 589 h 192973"/>
                <a:gd name="connsiteX8" fmla="*/ 159177 w 200581"/>
                <a:gd name="connsiteY8" fmla="*/ 154626 h 192973"/>
                <a:gd name="connsiteX9" fmla="*/ 158544 w 200581"/>
                <a:gd name="connsiteY9" fmla="*/ 154626 h 192973"/>
                <a:gd name="connsiteX10" fmla="*/ 118358 w 200581"/>
                <a:gd name="connsiteY10" fmla="*/ 589 h 192973"/>
                <a:gd name="connsiteX11" fmla="*/ 82932 w 200581"/>
                <a:gd name="connsiteY11" fmla="*/ 589 h 192973"/>
                <a:gd name="connsiteX12" fmla="*/ 42762 w 200581"/>
                <a:gd name="connsiteY12" fmla="*/ 154626 h 192973"/>
                <a:gd name="connsiteX13" fmla="*/ 42098 w 200581"/>
                <a:gd name="connsiteY13" fmla="*/ 154626 h 192973"/>
                <a:gd name="connsiteX14" fmla="*/ 42098 w 200581"/>
                <a:gd name="connsiteY14" fmla="*/ 589 h 192973"/>
                <a:gd name="connsiteX15" fmla="*/ 346 w 200581"/>
                <a:gd name="connsiteY15" fmla="*/ 589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581" h="192973">
                  <a:moveTo>
                    <a:pt x="346" y="193563"/>
                  </a:moveTo>
                  <a:lnTo>
                    <a:pt x="68051" y="193563"/>
                  </a:lnTo>
                  <a:lnTo>
                    <a:pt x="100329" y="57396"/>
                  </a:lnTo>
                  <a:lnTo>
                    <a:pt x="100962" y="57396"/>
                  </a:lnTo>
                  <a:lnTo>
                    <a:pt x="133556" y="193563"/>
                  </a:lnTo>
                  <a:lnTo>
                    <a:pt x="200928" y="193563"/>
                  </a:lnTo>
                  <a:lnTo>
                    <a:pt x="200928" y="589"/>
                  </a:lnTo>
                  <a:lnTo>
                    <a:pt x="159177" y="589"/>
                  </a:lnTo>
                  <a:lnTo>
                    <a:pt x="159177" y="154626"/>
                  </a:lnTo>
                  <a:lnTo>
                    <a:pt x="158544" y="154626"/>
                  </a:lnTo>
                  <a:lnTo>
                    <a:pt x="118358" y="589"/>
                  </a:lnTo>
                  <a:lnTo>
                    <a:pt x="82932" y="589"/>
                  </a:lnTo>
                  <a:lnTo>
                    <a:pt x="42762" y="154626"/>
                  </a:lnTo>
                  <a:lnTo>
                    <a:pt x="42098" y="154626"/>
                  </a:lnTo>
                  <a:lnTo>
                    <a:pt x="42098" y="589"/>
                  </a:lnTo>
                  <a:lnTo>
                    <a:pt x="346" y="589"/>
                  </a:lnTo>
                  <a:close/>
                </a:path>
              </a:pathLst>
            </a:custGeom>
            <a:solidFill>
              <a:schemeClr val="bg1"/>
            </a:solidFill>
            <a:ln w="5439"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3B00B1DC-3A13-C2FC-C581-E228DBBD5984}"/>
                </a:ext>
              </a:extLst>
            </p:cNvPr>
            <p:cNvSpPr/>
            <p:nvPr/>
          </p:nvSpPr>
          <p:spPr>
            <a:xfrm flipV="1">
              <a:off x="1221166" y="2012314"/>
              <a:ext cx="45563" cy="192973"/>
            </a:xfrm>
            <a:custGeom>
              <a:avLst/>
              <a:gdLst>
                <a:gd name="connsiteX0" fmla="*/ 92 w 45563"/>
                <a:gd name="connsiteY0" fmla="*/ 193152 h 192973"/>
                <a:gd name="connsiteX1" fmla="*/ 45655 w 45563"/>
                <a:gd name="connsiteY1" fmla="*/ 193152 h 192973"/>
                <a:gd name="connsiteX2" fmla="*/ 45655 w 45563"/>
                <a:gd name="connsiteY2" fmla="*/ 178 h 192973"/>
                <a:gd name="connsiteX3" fmla="*/ 92 w 45563"/>
                <a:gd name="connsiteY3" fmla="*/ 178 h 192973"/>
              </a:gdLst>
              <a:ahLst/>
              <a:cxnLst>
                <a:cxn ang="0">
                  <a:pos x="connsiteX0" y="connsiteY0"/>
                </a:cxn>
                <a:cxn ang="0">
                  <a:pos x="connsiteX1" y="connsiteY1"/>
                </a:cxn>
                <a:cxn ang="0">
                  <a:pos x="connsiteX2" y="connsiteY2"/>
                </a:cxn>
                <a:cxn ang="0">
                  <a:pos x="connsiteX3" y="connsiteY3"/>
                </a:cxn>
              </a:cxnLst>
              <a:rect l="l" t="t" r="r" b="b"/>
              <a:pathLst>
                <a:path w="45563" h="192973">
                  <a:moveTo>
                    <a:pt x="92" y="193152"/>
                  </a:moveTo>
                  <a:lnTo>
                    <a:pt x="45655" y="193152"/>
                  </a:lnTo>
                  <a:lnTo>
                    <a:pt x="45655" y="178"/>
                  </a:lnTo>
                  <a:lnTo>
                    <a:pt x="92" y="178"/>
                  </a:lnTo>
                  <a:close/>
                </a:path>
              </a:pathLst>
            </a:custGeom>
            <a:solidFill>
              <a:schemeClr val="bg1"/>
            </a:solidFill>
            <a:ln w="5439"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EBDEB279-1F90-419B-37C9-134E82F69E95}"/>
                </a:ext>
              </a:extLst>
            </p:cNvPr>
            <p:cNvSpPr/>
            <p:nvPr/>
          </p:nvSpPr>
          <p:spPr>
            <a:xfrm flipV="1">
              <a:off x="1300573" y="2012330"/>
              <a:ext cx="149989" cy="192973"/>
            </a:xfrm>
            <a:custGeom>
              <a:avLst/>
              <a:gdLst>
                <a:gd name="connsiteX0" fmla="*/ 52913 w 149989"/>
                <a:gd name="connsiteY0" fmla="*/ 193563 h 192973"/>
                <a:gd name="connsiteX1" fmla="*/ 107950 w 149989"/>
                <a:gd name="connsiteY1" fmla="*/ 61445 h 192973"/>
                <a:gd name="connsiteX2" fmla="*/ 108582 w 149989"/>
                <a:gd name="connsiteY2" fmla="*/ 61445 h 192973"/>
                <a:gd name="connsiteX3" fmla="*/ 108582 w 149989"/>
                <a:gd name="connsiteY3" fmla="*/ 193563 h 192973"/>
                <a:gd name="connsiteX4" fmla="*/ 150365 w 149989"/>
                <a:gd name="connsiteY4" fmla="*/ 193563 h 192973"/>
                <a:gd name="connsiteX5" fmla="*/ 150365 w 149989"/>
                <a:gd name="connsiteY5" fmla="*/ 589 h 192973"/>
                <a:gd name="connsiteX6" fmla="*/ 98461 w 149989"/>
                <a:gd name="connsiteY6" fmla="*/ 589 h 192973"/>
                <a:gd name="connsiteX7" fmla="*/ 42792 w 149989"/>
                <a:gd name="connsiteY7" fmla="*/ 135759 h 192973"/>
                <a:gd name="connsiteX8" fmla="*/ 42159 w 149989"/>
                <a:gd name="connsiteY8" fmla="*/ 135759 h 192973"/>
                <a:gd name="connsiteX9" fmla="*/ 42159 w 149989"/>
                <a:gd name="connsiteY9" fmla="*/ 589 h 192973"/>
                <a:gd name="connsiteX10" fmla="*/ 376 w 149989"/>
                <a:gd name="connsiteY10" fmla="*/ 589 h 192973"/>
                <a:gd name="connsiteX11" fmla="*/ 376 w 149989"/>
                <a:gd name="connsiteY11" fmla="*/ 193563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9989" h="192973">
                  <a:moveTo>
                    <a:pt x="52913" y="193563"/>
                  </a:moveTo>
                  <a:lnTo>
                    <a:pt x="107950" y="61445"/>
                  </a:lnTo>
                  <a:lnTo>
                    <a:pt x="108582" y="61445"/>
                  </a:lnTo>
                  <a:lnTo>
                    <a:pt x="108582" y="193563"/>
                  </a:lnTo>
                  <a:lnTo>
                    <a:pt x="150365" y="193563"/>
                  </a:lnTo>
                  <a:lnTo>
                    <a:pt x="150365" y="589"/>
                  </a:lnTo>
                  <a:lnTo>
                    <a:pt x="98461" y="589"/>
                  </a:lnTo>
                  <a:lnTo>
                    <a:pt x="42792" y="135759"/>
                  </a:lnTo>
                  <a:lnTo>
                    <a:pt x="42159" y="135759"/>
                  </a:lnTo>
                  <a:lnTo>
                    <a:pt x="42159" y="589"/>
                  </a:lnTo>
                  <a:lnTo>
                    <a:pt x="376" y="589"/>
                  </a:lnTo>
                  <a:lnTo>
                    <a:pt x="376" y="193563"/>
                  </a:lnTo>
                  <a:close/>
                </a:path>
              </a:pathLst>
            </a:custGeom>
            <a:solidFill>
              <a:schemeClr val="bg1"/>
            </a:solidFill>
            <a:ln w="5439"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9508A432-66C0-F807-0D6D-61A35330FDB6}"/>
                </a:ext>
              </a:extLst>
            </p:cNvPr>
            <p:cNvSpPr/>
            <p:nvPr/>
          </p:nvSpPr>
          <p:spPr>
            <a:xfrm flipV="1">
              <a:off x="1482193" y="2012330"/>
              <a:ext cx="129382" cy="192973"/>
            </a:xfrm>
            <a:custGeom>
              <a:avLst/>
              <a:gdLst>
                <a:gd name="connsiteX0" fmla="*/ 126631 w 129382"/>
                <a:gd name="connsiteY0" fmla="*/ 193563 h 192973"/>
                <a:gd name="connsiteX1" fmla="*/ 126631 w 129382"/>
                <a:gd name="connsiteY1" fmla="*/ 161664 h 192973"/>
                <a:gd name="connsiteX2" fmla="*/ 45943 w 129382"/>
                <a:gd name="connsiteY2" fmla="*/ 161664 h 192973"/>
                <a:gd name="connsiteX3" fmla="*/ 45943 w 129382"/>
                <a:gd name="connsiteY3" fmla="*/ 116291 h 192973"/>
                <a:gd name="connsiteX4" fmla="*/ 121886 w 129382"/>
                <a:gd name="connsiteY4" fmla="*/ 116291 h 192973"/>
                <a:gd name="connsiteX5" fmla="*/ 121886 w 129382"/>
                <a:gd name="connsiteY5" fmla="*/ 84392 h 192973"/>
                <a:gd name="connsiteX6" fmla="*/ 45943 w 129382"/>
                <a:gd name="connsiteY6" fmla="*/ 84392 h 192973"/>
                <a:gd name="connsiteX7" fmla="*/ 45943 w 129382"/>
                <a:gd name="connsiteY7" fmla="*/ 32535 h 192973"/>
                <a:gd name="connsiteX8" fmla="*/ 129778 w 129382"/>
                <a:gd name="connsiteY8" fmla="*/ 32535 h 192973"/>
                <a:gd name="connsiteX9" fmla="*/ 129778 w 129382"/>
                <a:gd name="connsiteY9" fmla="*/ 589 h 192973"/>
                <a:gd name="connsiteX10" fmla="*/ 396 w 129382"/>
                <a:gd name="connsiteY10" fmla="*/ 589 h 192973"/>
                <a:gd name="connsiteX11" fmla="*/ 396 w 129382"/>
                <a:gd name="connsiteY11" fmla="*/ 193563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382" h="192973">
                  <a:moveTo>
                    <a:pt x="126631" y="193563"/>
                  </a:moveTo>
                  <a:lnTo>
                    <a:pt x="126631" y="161664"/>
                  </a:lnTo>
                  <a:lnTo>
                    <a:pt x="45943" y="161664"/>
                  </a:lnTo>
                  <a:lnTo>
                    <a:pt x="45943" y="116291"/>
                  </a:lnTo>
                  <a:lnTo>
                    <a:pt x="121886" y="116291"/>
                  </a:lnTo>
                  <a:lnTo>
                    <a:pt x="121886" y="84392"/>
                  </a:lnTo>
                  <a:lnTo>
                    <a:pt x="45943" y="84392"/>
                  </a:lnTo>
                  <a:lnTo>
                    <a:pt x="45943" y="32535"/>
                  </a:lnTo>
                  <a:lnTo>
                    <a:pt x="129778" y="32535"/>
                  </a:lnTo>
                  <a:lnTo>
                    <a:pt x="129778" y="589"/>
                  </a:lnTo>
                  <a:lnTo>
                    <a:pt x="396" y="589"/>
                  </a:lnTo>
                  <a:lnTo>
                    <a:pt x="396" y="193563"/>
                  </a:lnTo>
                  <a:close/>
                </a:path>
              </a:pathLst>
            </a:custGeom>
            <a:solidFill>
              <a:schemeClr val="bg1"/>
            </a:solidFill>
            <a:ln w="5439"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6ADEEDED-86D7-8E23-4D46-B1D1A6B72243}"/>
                </a:ext>
              </a:extLst>
            </p:cNvPr>
            <p:cNvSpPr/>
            <p:nvPr/>
          </p:nvSpPr>
          <p:spPr>
            <a:xfrm flipV="1">
              <a:off x="1625493" y="2008550"/>
              <a:ext cx="150290" cy="200485"/>
            </a:xfrm>
            <a:custGeom>
              <a:avLst/>
              <a:gdLst>
                <a:gd name="connsiteX0" fmla="*/ 45950 w 150290"/>
                <a:gd name="connsiteY0" fmla="*/ 64631 h 200485"/>
                <a:gd name="connsiteX1" fmla="*/ 45950 w 150290"/>
                <a:gd name="connsiteY1" fmla="*/ 58922 h 200485"/>
                <a:gd name="connsiteX2" fmla="*/ 76046 w 150290"/>
                <a:gd name="connsiteY2" fmla="*/ 29190 h 200485"/>
                <a:gd name="connsiteX3" fmla="*/ 103232 w 150290"/>
                <a:gd name="connsiteY3" fmla="*/ 53007 h 200485"/>
                <a:gd name="connsiteX4" fmla="*/ 62746 w 150290"/>
                <a:gd name="connsiteY4" fmla="*/ 85918 h 200485"/>
                <a:gd name="connsiteX5" fmla="*/ 3582 w 150290"/>
                <a:gd name="connsiteY5" fmla="*/ 144322 h 200485"/>
                <a:gd name="connsiteX6" fmla="*/ 73516 w 150290"/>
                <a:gd name="connsiteY6" fmla="*/ 201066 h 200485"/>
                <a:gd name="connsiteX7" fmla="*/ 143418 w 150290"/>
                <a:gd name="connsiteY7" fmla="*/ 149209 h 200485"/>
                <a:gd name="connsiteX8" fmla="*/ 143418 w 150290"/>
                <a:gd name="connsiteY8" fmla="*/ 143785 h 200485"/>
                <a:gd name="connsiteX9" fmla="*/ 99753 w 150290"/>
                <a:gd name="connsiteY9" fmla="*/ 143785 h 200485"/>
                <a:gd name="connsiteX10" fmla="*/ 75081 w 150290"/>
                <a:gd name="connsiteY10" fmla="*/ 172394 h 200485"/>
                <a:gd name="connsiteX11" fmla="*/ 49129 w 150290"/>
                <a:gd name="connsiteY11" fmla="*/ 149968 h 200485"/>
                <a:gd name="connsiteX12" fmla="*/ 72535 w 150290"/>
                <a:gd name="connsiteY12" fmla="*/ 123810 h 200485"/>
                <a:gd name="connsiteX13" fmla="*/ 107676 w 150290"/>
                <a:gd name="connsiteY13" fmla="*/ 110795 h 200485"/>
                <a:gd name="connsiteX14" fmla="*/ 150693 w 150290"/>
                <a:gd name="connsiteY14" fmla="*/ 59712 h 200485"/>
                <a:gd name="connsiteX15" fmla="*/ 72250 w 150290"/>
                <a:gd name="connsiteY15" fmla="*/ 580 h 200485"/>
                <a:gd name="connsiteX16" fmla="*/ 403 w 150290"/>
                <a:gd name="connsiteY16" fmla="*/ 56771 h 200485"/>
                <a:gd name="connsiteX17" fmla="*/ 403 w 150290"/>
                <a:gd name="connsiteY17" fmla="*/ 64631 h 20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0290" h="200485">
                  <a:moveTo>
                    <a:pt x="45950" y="64631"/>
                  </a:moveTo>
                  <a:lnTo>
                    <a:pt x="45950" y="58922"/>
                  </a:lnTo>
                  <a:cubicBezTo>
                    <a:pt x="45950" y="40814"/>
                    <a:pt x="51991" y="29190"/>
                    <a:pt x="76046" y="29190"/>
                  </a:cubicBezTo>
                  <a:cubicBezTo>
                    <a:pt x="89947" y="29190"/>
                    <a:pt x="103232" y="36781"/>
                    <a:pt x="103232" y="53007"/>
                  </a:cubicBezTo>
                  <a:cubicBezTo>
                    <a:pt x="103232" y="70546"/>
                    <a:pt x="92794" y="77030"/>
                    <a:pt x="62746" y="85918"/>
                  </a:cubicBezTo>
                  <a:cubicBezTo>
                    <a:pt x="22275" y="97858"/>
                    <a:pt x="3582" y="112155"/>
                    <a:pt x="3582" y="144322"/>
                  </a:cubicBezTo>
                  <a:cubicBezTo>
                    <a:pt x="3582" y="181883"/>
                    <a:pt x="30451" y="201066"/>
                    <a:pt x="73516" y="201066"/>
                  </a:cubicBezTo>
                  <a:cubicBezTo>
                    <a:pt x="114018" y="201066"/>
                    <a:pt x="143418" y="186200"/>
                    <a:pt x="143418" y="149209"/>
                  </a:cubicBezTo>
                  <a:lnTo>
                    <a:pt x="143418" y="143785"/>
                  </a:lnTo>
                  <a:lnTo>
                    <a:pt x="99753" y="143785"/>
                  </a:lnTo>
                  <a:cubicBezTo>
                    <a:pt x="99753" y="161893"/>
                    <a:pt x="92446" y="172394"/>
                    <a:pt x="75081" y="172394"/>
                  </a:cubicBezTo>
                  <a:cubicBezTo>
                    <a:pt x="54490" y="172394"/>
                    <a:pt x="49129" y="161371"/>
                    <a:pt x="49129" y="149968"/>
                  </a:cubicBezTo>
                  <a:cubicBezTo>
                    <a:pt x="49129" y="138075"/>
                    <a:pt x="53225" y="130816"/>
                    <a:pt x="72535" y="123810"/>
                  </a:cubicBezTo>
                  <a:lnTo>
                    <a:pt x="107676" y="110795"/>
                  </a:lnTo>
                  <a:cubicBezTo>
                    <a:pt x="141836" y="98111"/>
                    <a:pt x="150693" y="83261"/>
                    <a:pt x="150693" y="59712"/>
                  </a:cubicBezTo>
                  <a:cubicBezTo>
                    <a:pt x="150693" y="18957"/>
                    <a:pt x="121577" y="580"/>
                    <a:pt x="72250" y="580"/>
                  </a:cubicBezTo>
                  <a:cubicBezTo>
                    <a:pt x="20646" y="580"/>
                    <a:pt x="403" y="21092"/>
                    <a:pt x="403" y="56771"/>
                  </a:cubicBezTo>
                  <a:lnTo>
                    <a:pt x="403" y="64631"/>
                  </a:lnTo>
                  <a:close/>
                </a:path>
              </a:pathLst>
            </a:custGeom>
            <a:solidFill>
              <a:schemeClr val="bg1"/>
            </a:solidFill>
            <a:ln w="5439"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D574D13B-3BEE-E536-8734-33BD006AA094}"/>
                </a:ext>
              </a:extLst>
            </p:cNvPr>
            <p:cNvSpPr/>
            <p:nvPr/>
          </p:nvSpPr>
          <p:spPr>
            <a:xfrm flipV="1">
              <a:off x="1874500" y="2012330"/>
              <a:ext cx="126267" cy="192957"/>
            </a:xfrm>
            <a:custGeom>
              <a:avLst/>
              <a:gdLst>
                <a:gd name="connsiteX0" fmla="*/ 421 w 126267"/>
                <a:gd name="connsiteY0" fmla="*/ 577 h 192957"/>
                <a:gd name="connsiteX1" fmla="*/ 421 w 126267"/>
                <a:gd name="connsiteY1" fmla="*/ 193535 h 192957"/>
                <a:gd name="connsiteX2" fmla="*/ 45984 w 126267"/>
                <a:gd name="connsiteY2" fmla="*/ 193535 h 192957"/>
                <a:gd name="connsiteX3" fmla="*/ 45984 w 126267"/>
                <a:gd name="connsiteY3" fmla="*/ 32507 h 192957"/>
                <a:gd name="connsiteX4" fmla="*/ 126688 w 126267"/>
                <a:gd name="connsiteY4" fmla="*/ 32507 h 192957"/>
                <a:gd name="connsiteX5" fmla="*/ 126688 w 126267"/>
                <a:gd name="connsiteY5" fmla="*/ 577 h 19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267" h="192957">
                  <a:moveTo>
                    <a:pt x="421" y="577"/>
                  </a:moveTo>
                  <a:lnTo>
                    <a:pt x="421" y="193535"/>
                  </a:lnTo>
                  <a:lnTo>
                    <a:pt x="45984" y="193535"/>
                  </a:lnTo>
                  <a:lnTo>
                    <a:pt x="45984" y="32507"/>
                  </a:lnTo>
                  <a:lnTo>
                    <a:pt x="126688" y="32507"/>
                  </a:lnTo>
                  <a:lnTo>
                    <a:pt x="126688" y="577"/>
                  </a:lnTo>
                  <a:close/>
                </a:path>
              </a:pathLst>
            </a:custGeom>
            <a:solidFill>
              <a:schemeClr val="bg1"/>
            </a:solidFill>
            <a:ln w="5439"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24CD6843-FF1A-807E-3E47-0ADB1BAD7107}"/>
                </a:ext>
              </a:extLst>
            </p:cNvPr>
            <p:cNvSpPr/>
            <p:nvPr/>
          </p:nvSpPr>
          <p:spPr>
            <a:xfrm flipV="1">
              <a:off x="2023209" y="2012314"/>
              <a:ext cx="45547" cy="192973"/>
            </a:xfrm>
            <a:custGeom>
              <a:avLst/>
              <a:gdLst>
                <a:gd name="connsiteX0" fmla="*/ 108 w 45547"/>
                <a:gd name="connsiteY0" fmla="*/ 193152 h 192973"/>
                <a:gd name="connsiteX1" fmla="*/ 45656 w 45547"/>
                <a:gd name="connsiteY1" fmla="*/ 193152 h 192973"/>
                <a:gd name="connsiteX2" fmla="*/ 45656 w 45547"/>
                <a:gd name="connsiteY2" fmla="*/ 178 h 192973"/>
                <a:gd name="connsiteX3" fmla="*/ 108 w 45547"/>
                <a:gd name="connsiteY3" fmla="*/ 178 h 192973"/>
              </a:gdLst>
              <a:ahLst/>
              <a:cxnLst>
                <a:cxn ang="0">
                  <a:pos x="connsiteX0" y="connsiteY0"/>
                </a:cxn>
                <a:cxn ang="0">
                  <a:pos x="connsiteX1" y="connsiteY1"/>
                </a:cxn>
                <a:cxn ang="0">
                  <a:pos x="connsiteX2" y="connsiteY2"/>
                </a:cxn>
                <a:cxn ang="0">
                  <a:pos x="connsiteX3" y="connsiteY3"/>
                </a:cxn>
              </a:cxnLst>
              <a:rect l="l" t="t" r="r" b="b"/>
              <a:pathLst>
                <a:path w="45547" h="192973">
                  <a:moveTo>
                    <a:pt x="108" y="193152"/>
                  </a:moveTo>
                  <a:lnTo>
                    <a:pt x="45656" y="193152"/>
                  </a:lnTo>
                  <a:lnTo>
                    <a:pt x="45656" y="178"/>
                  </a:lnTo>
                  <a:lnTo>
                    <a:pt x="108" y="178"/>
                  </a:lnTo>
                  <a:close/>
                </a:path>
              </a:pathLst>
            </a:custGeom>
            <a:solidFill>
              <a:schemeClr val="bg1"/>
            </a:solidFill>
            <a:ln w="5439"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F158CD04-0CB2-1098-6032-DA78E910BEE3}"/>
                </a:ext>
              </a:extLst>
            </p:cNvPr>
            <p:cNvSpPr/>
            <p:nvPr/>
          </p:nvSpPr>
          <p:spPr>
            <a:xfrm flipV="1">
              <a:off x="2103565" y="2012330"/>
              <a:ext cx="200613" cy="192973"/>
            </a:xfrm>
            <a:custGeom>
              <a:avLst/>
              <a:gdLst>
                <a:gd name="connsiteX0" fmla="*/ 441 w 200613"/>
                <a:gd name="connsiteY0" fmla="*/ 193563 h 192973"/>
                <a:gd name="connsiteX1" fmla="*/ 68145 w 200613"/>
                <a:gd name="connsiteY1" fmla="*/ 193563 h 192973"/>
                <a:gd name="connsiteX2" fmla="*/ 100439 w 200613"/>
                <a:gd name="connsiteY2" fmla="*/ 57396 h 192973"/>
                <a:gd name="connsiteX3" fmla="*/ 101056 w 200613"/>
                <a:gd name="connsiteY3" fmla="*/ 57396 h 192973"/>
                <a:gd name="connsiteX4" fmla="*/ 133651 w 200613"/>
                <a:gd name="connsiteY4" fmla="*/ 193563 h 192973"/>
                <a:gd name="connsiteX5" fmla="*/ 201054 w 200613"/>
                <a:gd name="connsiteY5" fmla="*/ 193563 h 192973"/>
                <a:gd name="connsiteX6" fmla="*/ 201054 w 200613"/>
                <a:gd name="connsiteY6" fmla="*/ 589 h 192973"/>
                <a:gd name="connsiteX7" fmla="*/ 159287 w 200613"/>
                <a:gd name="connsiteY7" fmla="*/ 589 h 192973"/>
                <a:gd name="connsiteX8" fmla="*/ 159287 w 200613"/>
                <a:gd name="connsiteY8" fmla="*/ 154626 h 192973"/>
                <a:gd name="connsiteX9" fmla="*/ 158638 w 200613"/>
                <a:gd name="connsiteY9" fmla="*/ 154626 h 192973"/>
                <a:gd name="connsiteX10" fmla="*/ 118452 w 200613"/>
                <a:gd name="connsiteY10" fmla="*/ 589 h 192973"/>
                <a:gd name="connsiteX11" fmla="*/ 83043 w 200613"/>
                <a:gd name="connsiteY11" fmla="*/ 589 h 192973"/>
                <a:gd name="connsiteX12" fmla="*/ 42872 w 200613"/>
                <a:gd name="connsiteY12" fmla="*/ 154626 h 192973"/>
                <a:gd name="connsiteX13" fmla="*/ 42240 w 200613"/>
                <a:gd name="connsiteY13" fmla="*/ 154626 h 192973"/>
                <a:gd name="connsiteX14" fmla="*/ 42240 w 200613"/>
                <a:gd name="connsiteY14" fmla="*/ 589 h 192973"/>
                <a:gd name="connsiteX15" fmla="*/ 441 w 200613"/>
                <a:gd name="connsiteY15" fmla="*/ 589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613" h="192973">
                  <a:moveTo>
                    <a:pt x="441" y="193563"/>
                  </a:moveTo>
                  <a:lnTo>
                    <a:pt x="68145" y="193563"/>
                  </a:lnTo>
                  <a:lnTo>
                    <a:pt x="100439" y="57396"/>
                  </a:lnTo>
                  <a:lnTo>
                    <a:pt x="101056" y="57396"/>
                  </a:lnTo>
                  <a:lnTo>
                    <a:pt x="133651" y="193563"/>
                  </a:lnTo>
                  <a:lnTo>
                    <a:pt x="201054" y="193563"/>
                  </a:lnTo>
                  <a:lnTo>
                    <a:pt x="201054" y="589"/>
                  </a:lnTo>
                  <a:lnTo>
                    <a:pt x="159287" y="589"/>
                  </a:lnTo>
                  <a:lnTo>
                    <a:pt x="159287" y="154626"/>
                  </a:lnTo>
                  <a:lnTo>
                    <a:pt x="158638" y="154626"/>
                  </a:lnTo>
                  <a:lnTo>
                    <a:pt x="118452" y="589"/>
                  </a:lnTo>
                  <a:lnTo>
                    <a:pt x="83043" y="589"/>
                  </a:lnTo>
                  <a:lnTo>
                    <a:pt x="42872" y="154626"/>
                  </a:lnTo>
                  <a:lnTo>
                    <a:pt x="42240" y="154626"/>
                  </a:lnTo>
                  <a:lnTo>
                    <a:pt x="42240" y="589"/>
                  </a:lnTo>
                  <a:lnTo>
                    <a:pt x="441" y="589"/>
                  </a:lnTo>
                  <a:close/>
                </a:path>
              </a:pathLst>
            </a:custGeom>
            <a:solidFill>
              <a:schemeClr val="bg1"/>
            </a:solidFill>
            <a:ln w="5439"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6B9CFA93-B3FF-BC68-6D95-09BFE6E882FF}"/>
                </a:ext>
              </a:extLst>
            </p:cNvPr>
            <p:cNvSpPr/>
            <p:nvPr/>
          </p:nvSpPr>
          <p:spPr>
            <a:xfrm flipV="1">
              <a:off x="2338955" y="2012314"/>
              <a:ext cx="45563" cy="192973"/>
            </a:xfrm>
            <a:custGeom>
              <a:avLst/>
              <a:gdLst>
                <a:gd name="connsiteX0" fmla="*/ 115 w 45563"/>
                <a:gd name="connsiteY0" fmla="*/ 193152 h 192973"/>
                <a:gd name="connsiteX1" fmla="*/ 45678 w 45563"/>
                <a:gd name="connsiteY1" fmla="*/ 193152 h 192973"/>
                <a:gd name="connsiteX2" fmla="*/ 45678 w 45563"/>
                <a:gd name="connsiteY2" fmla="*/ 178 h 192973"/>
                <a:gd name="connsiteX3" fmla="*/ 115 w 45563"/>
                <a:gd name="connsiteY3" fmla="*/ 178 h 192973"/>
              </a:gdLst>
              <a:ahLst/>
              <a:cxnLst>
                <a:cxn ang="0">
                  <a:pos x="connsiteX0" y="connsiteY0"/>
                </a:cxn>
                <a:cxn ang="0">
                  <a:pos x="connsiteX1" y="connsiteY1"/>
                </a:cxn>
                <a:cxn ang="0">
                  <a:pos x="connsiteX2" y="connsiteY2"/>
                </a:cxn>
                <a:cxn ang="0">
                  <a:pos x="connsiteX3" y="connsiteY3"/>
                </a:cxn>
              </a:cxnLst>
              <a:rect l="l" t="t" r="r" b="b"/>
              <a:pathLst>
                <a:path w="45563" h="192973">
                  <a:moveTo>
                    <a:pt x="115" y="193152"/>
                  </a:moveTo>
                  <a:lnTo>
                    <a:pt x="45678" y="193152"/>
                  </a:lnTo>
                  <a:lnTo>
                    <a:pt x="45678" y="178"/>
                  </a:lnTo>
                  <a:lnTo>
                    <a:pt x="115" y="178"/>
                  </a:lnTo>
                  <a:close/>
                </a:path>
              </a:pathLst>
            </a:custGeom>
            <a:solidFill>
              <a:schemeClr val="bg1"/>
            </a:solidFill>
            <a:ln w="5439"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550917F2-EC10-840B-2F00-E9EF316D90E2}"/>
                </a:ext>
              </a:extLst>
            </p:cNvPr>
            <p:cNvSpPr/>
            <p:nvPr/>
          </p:nvSpPr>
          <p:spPr>
            <a:xfrm flipV="1">
              <a:off x="2406359" y="2012330"/>
              <a:ext cx="144296" cy="192973"/>
            </a:xfrm>
            <a:custGeom>
              <a:avLst/>
              <a:gdLst>
                <a:gd name="connsiteX0" fmla="*/ 144771 w 144296"/>
                <a:gd name="connsiteY0" fmla="*/ 193563 h 192973"/>
                <a:gd name="connsiteX1" fmla="*/ 144771 w 144296"/>
                <a:gd name="connsiteY1" fmla="*/ 161664 h 192973"/>
                <a:gd name="connsiteX2" fmla="*/ 95412 w 144296"/>
                <a:gd name="connsiteY2" fmla="*/ 161664 h 192973"/>
                <a:gd name="connsiteX3" fmla="*/ 95412 w 144296"/>
                <a:gd name="connsiteY3" fmla="*/ 589 h 192973"/>
                <a:gd name="connsiteX4" fmla="*/ 49849 w 144296"/>
                <a:gd name="connsiteY4" fmla="*/ 589 h 192973"/>
                <a:gd name="connsiteX5" fmla="*/ 49849 w 144296"/>
                <a:gd name="connsiteY5" fmla="*/ 161664 h 192973"/>
                <a:gd name="connsiteX6" fmla="*/ 475 w 144296"/>
                <a:gd name="connsiteY6" fmla="*/ 161664 h 192973"/>
                <a:gd name="connsiteX7" fmla="*/ 475 w 144296"/>
                <a:gd name="connsiteY7" fmla="*/ 193563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296" h="192973">
                  <a:moveTo>
                    <a:pt x="144771" y="193563"/>
                  </a:moveTo>
                  <a:lnTo>
                    <a:pt x="144771" y="161664"/>
                  </a:lnTo>
                  <a:lnTo>
                    <a:pt x="95412" y="161664"/>
                  </a:lnTo>
                  <a:lnTo>
                    <a:pt x="95412" y="589"/>
                  </a:lnTo>
                  <a:lnTo>
                    <a:pt x="49849" y="589"/>
                  </a:lnTo>
                  <a:lnTo>
                    <a:pt x="49849" y="161664"/>
                  </a:lnTo>
                  <a:lnTo>
                    <a:pt x="475" y="161664"/>
                  </a:lnTo>
                  <a:lnTo>
                    <a:pt x="475" y="193563"/>
                  </a:lnTo>
                  <a:close/>
                </a:path>
              </a:pathLst>
            </a:custGeom>
            <a:solidFill>
              <a:schemeClr val="bg1"/>
            </a:solidFill>
            <a:ln w="5439"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CFEB76D8-66BC-13BE-27B5-67B8159E9B35}"/>
                </a:ext>
              </a:extLst>
            </p:cNvPr>
            <p:cNvSpPr/>
            <p:nvPr/>
          </p:nvSpPr>
          <p:spPr>
            <a:xfrm flipV="1">
              <a:off x="2570250" y="2012330"/>
              <a:ext cx="129398" cy="192973"/>
            </a:xfrm>
            <a:custGeom>
              <a:avLst/>
              <a:gdLst>
                <a:gd name="connsiteX0" fmla="*/ 126723 w 129398"/>
                <a:gd name="connsiteY0" fmla="*/ 193563 h 192973"/>
                <a:gd name="connsiteX1" fmla="*/ 126723 w 129398"/>
                <a:gd name="connsiteY1" fmla="*/ 161664 h 192973"/>
                <a:gd name="connsiteX2" fmla="*/ 46050 w 129398"/>
                <a:gd name="connsiteY2" fmla="*/ 161664 h 192973"/>
                <a:gd name="connsiteX3" fmla="*/ 46050 w 129398"/>
                <a:gd name="connsiteY3" fmla="*/ 116291 h 192973"/>
                <a:gd name="connsiteX4" fmla="*/ 121994 w 129398"/>
                <a:gd name="connsiteY4" fmla="*/ 116291 h 192973"/>
                <a:gd name="connsiteX5" fmla="*/ 121994 w 129398"/>
                <a:gd name="connsiteY5" fmla="*/ 84392 h 192973"/>
                <a:gd name="connsiteX6" fmla="*/ 46050 w 129398"/>
                <a:gd name="connsiteY6" fmla="*/ 84392 h 192973"/>
                <a:gd name="connsiteX7" fmla="*/ 46050 w 129398"/>
                <a:gd name="connsiteY7" fmla="*/ 32535 h 192973"/>
                <a:gd name="connsiteX8" fmla="*/ 129886 w 129398"/>
                <a:gd name="connsiteY8" fmla="*/ 32535 h 192973"/>
                <a:gd name="connsiteX9" fmla="*/ 129886 w 129398"/>
                <a:gd name="connsiteY9" fmla="*/ 589 h 192973"/>
                <a:gd name="connsiteX10" fmla="*/ 487 w 129398"/>
                <a:gd name="connsiteY10" fmla="*/ 589 h 192973"/>
                <a:gd name="connsiteX11" fmla="*/ 487 w 129398"/>
                <a:gd name="connsiteY11" fmla="*/ 193563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398" h="192973">
                  <a:moveTo>
                    <a:pt x="126723" y="193563"/>
                  </a:moveTo>
                  <a:lnTo>
                    <a:pt x="126723" y="161664"/>
                  </a:lnTo>
                  <a:lnTo>
                    <a:pt x="46050" y="161664"/>
                  </a:lnTo>
                  <a:lnTo>
                    <a:pt x="46050" y="116291"/>
                  </a:lnTo>
                  <a:lnTo>
                    <a:pt x="121994" y="116291"/>
                  </a:lnTo>
                  <a:lnTo>
                    <a:pt x="121994" y="84392"/>
                  </a:lnTo>
                  <a:lnTo>
                    <a:pt x="46050" y="84392"/>
                  </a:lnTo>
                  <a:lnTo>
                    <a:pt x="46050" y="32535"/>
                  </a:lnTo>
                  <a:lnTo>
                    <a:pt x="129886" y="32535"/>
                  </a:lnTo>
                  <a:lnTo>
                    <a:pt x="129886" y="589"/>
                  </a:lnTo>
                  <a:lnTo>
                    <a:pt x="487" y="589"/>
                  </a:lnTo>
                  <a:lnTo>
                    <a:pt x="487" y="193563"/>
                  </a:lnTo>
                  <a:close/>
                </a:path>
              </a:pathLst>
            </a:custGeom>
            <a:solidFill>
              <a:schemeClr val="bg1"/>
            </a:solidFill>
            <a:ln w="5439"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E90F4410-E1E9-88F5-5F8F-E70F69D03E24}"/>
                </a:ext>
              </a:extLst>
            </p:cNvPr>
            <p:cNvSpPr/>
            <p:nvPr/>
          </p:nvSpPr>
          <p:spPr>
            <a:xfrm flipV="1">
              <a:off x="2724652" y="2012314"/>
              <a:ext cx="149309" cy="192973"/>
            </a:xfrm>
            <a:custGeom>
              <a:avLst/>
              <a:gdLst>
                <a:gd name="connsiteX0" fmla="*/ 46027 w 149309"/>
                <a:gd name="connsiteY0" fmla="*/ 29235 h 192973"/>
                <a:gd name="connsiteX1" fmla="*/ 66286 w 149309"/>
                <a:gd name="connsiteY1" fmla="*/ 29235 h 192973"/>
                <a:gd name="connsiteX2" fmla="*/ 104274 w 149309"/>
                <a:gd name="connsiteY2" fmla="*/ 98710 h 192973"/>
                <a:gd name="connsiteX3" fmla="*/ 65353 w 149309"/>
                <a:gd name="connsiteY3" fmla="*/ 164896 h 192973"/>
                <a:gd name="connsiteX4" fmla="*/ 46027 w 149309"/>
                <a:gd name="connsiteY4" fmla="*/ 164896 h 192973"/>
                <a:gd name="connsiteX5" fmla="*/ 495 w 149309"/>
                <a:gd name="connsiteY5" fmla="*/ 193552 h 192973"/>
                <a:gd name="connsiteX6" fmla="*/ 75158 w 149309"/>
                <a:gd name="connsiteY6" fmla="*/ 193552 h 192973"/>
                <a:gd name="connsiteX7" fmla="*/ 149805 w 149309"/>
                <a:gd name="connsiteY7" fmla="*/ 99770 h 192973"/>
                <a:gd name="connsiteX8" fmla="*/ 72327 w 149309"/>
                <a:gd name="connsiteY8" fmla="*/ 578 h 192973"/>
                <a:gd name="connsiteX9" fmla="*/ 495 w 149309"/>
                <a:gd name="connsiteY9" fmla="*/ 578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309" h="192973">
                  <a:moveTo>
                    <a:pt x="46027" y="29235"/>
                  </a:moveTo>
                  <a:lnTo>
                    <a:pt x="66286" y="29235"/>
                  </a:lnTo>
                  <a:cubicBezTo>
                    <a:pt x="97932" y="29235"/>
                    <a:pt x="104274" y="46252"/>
                    <a:pt x="104274" y="98710"/>
                  </a:cubicBezTo>
                  <a:cubicBezTo>
                    <a:pt x="104274" y="142454"/>
                    <a:pt x="100146" y="164896"/>
                    <a:pt x="65353" y="164896"/>
                  </a:cubicBezTo>
                  <a:lnTo>
                    <a:pt x="46027" y="164896"/>
                  </a:lnTo>
                  <a:close/>
                  <a:moveTo>
                    <a:pt x="495" y="193552"/>
                  </a:moveTo>
                  <a:lnTo>
                    <a:pt x="75158" y="193552"/>
                  </a:lnTo>
                  <a:cubicBezTo>
                    <a:pt x="138418" y="193552"/>
                    <a:pt x="149805" y="156529"/>
                    <a:pt x="149805" y="99770"/>
                  </a:cubicBezTo>
                  <a:cubicBezTo>
                    <a:pt x="149805" y="31402"/>
                    <a:pt x="132741" y="578"/>
                    <a:pt x="72327" y="578"/>
                  </a:cubicBezTo>
                  <a:lnTo>
                    <a:pt x="495" y="578"/>
                  </a:lnTo>
                  <a:close/>
                </a:path>
              </a:pathLst>
            </a:custGeom>
            <a:solidFill>
              <a:schemeClr val="bg1"/>
            </a:solidFill>
            <a:ln w="5439" cap="flat">
              <a:noFill/>
              <a:prstDash val="solid"/>
              <a:miter/>
            </a:ln>
          </p:spPr>
          <p:txBody>
            <a:bodyPr rtlCol="0" anchor="ctr"/>
            <a:lstStyle/>
            <a:p>
              <a:endParaRPr lang="en-AU"/>
            </a:p>
          </p:txBody>
        </p:sp>
      </p:grpSp>
    </p:spTree>
    <p:extLst>
      <p:ext uri="{BB962C8B-B14F-4D97-AF65-F5344CB8AC3E}">
        <p14:creationId xmlns:p14="http://schemas.microsoft.com/office/powerpoint/2010/main" val="273389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B7D0EEE-8D22-0B8C-35BB-7479F689118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1E300144-B815-0338-B4B3-126F398E16D0}"/>
              </a:ext>
            </a:extLst>
          </p:cNvPr>
          <p:cNvSpPr/>
          <p:nvPr userDrawn="1"/>
        </p:nvSpPr>
        <p:spPr>
          <a:xfrm rot="10800000">
            <a:off x="-6" y="-4281"/>
            <a:ext cx="12192006" cy="6858000"/>
          </a:xfrm>
          <a:prstGeom prst="rect">
            <a:avLst/>
          </a:prstGeom>
          <a:solidFill>
            <a:srgbClr val="11242E">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AU"/>
          </a:p>
        </p:txBody>
      </p:sp>
      <p:pic>
        <p:nvPicPr>
          <p:cNvPr id="10" name="Picture 9">
            <a:extLst>
              <a:ext uri="{FF2B5EF4-FFF2-40B4-BE49-F238E27FC236}">
                <a16:creationId xmlns:a16="http://schemas.microsoft.com/office/drawing/2014/main" id="{575E05DA-8D23-9423-2F24-B1AAB8379D7E}"/>
              </a:ext>
            </a:extLst>
          </p:cNvPr>
          <p:cNvPicPr>
            <a:picLocks noChangeAspect="1"/>
          </p:cNvPicPr>
          <p:nvPr userDrawn="1"/>
        </p:nvPicPr>
        <p:blipFill rotWithShape="1">
          <a:blip r:embed="rId3" cstate="screen">
            <a:clrChange>
              <a:clrFrom>
                <a:srgbClr val="FFFFFF"/>
              </a:clrFrom>
              <a:clrTo>
                <a:srgbClr val="FFFFFF">
                  <a:alpha val="0"/>
                </a:srgbClr>
              </a:clrTo>
            </a:clrChange>
            <a:alphaModFix amt="20000"/>
            <a:lum bright="70000" contrast="-70000"/>
            <a:extLst>
              <a:ext uri="{28A0092B-C50C-407E-A947-70E740481C1C}">
                <a14:useLocalDpi xmlns:a14="http://schemas.microsoft.com/office/drawing/2010/main"/>
              </a:ext>
            </a:extLst>
          </a:blip>
          <a:srcRect/>
          <a:stretch/>
        </p:blipFill>
        <p:spPr>
          <a:xfrm>
            <a:off x="0" y="4281"/>
            <a:ext cx="4121896" cy="6849438"/>
          </a:xfrm>
          <a:prstGeom prst="rect">
            <a:avLst/>
          </a:prstGeom>
        </p:spPr>
      </p:pic>
      <p:sp>
        <p:nvSpPr>
          <p:cNvPr id="11" name="Rectangle 10">
            <a:extLst>
              <a:ext uri="{FF2B5EF4-FFF2-40B4-BE49-F238E27FC236}">
                <a16:creationId xmlns:a16="http://schemas.microsoft.com/office/drawing/2014/main" id="{A256371D-C98D-E2EB-FFF9-3AD5F2D9EBB3}"/>
              </a:ext>
            </a:extLst>
          </p:cNvPr>
          <p:cNvSpPr/>
          <p:nvPr userDrawn="1"/>
        </p:nvSpPr>
        <p:spPr>
          <a:xfrm>
            <a:off x="-2" y="2237172"/>
            <a:ext cx="5350686" cy="195308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2714BA57-2180-1C04-6C58-EB5B34ED4A50}"/>
              </a:ext>
            </a:extLst>
          </p:cNvPr>
          <p:cNvSpPr/>
          <p:nvPr userDrawn="1"/>
        </p:nvSpPr>
        <p:spPr>
          <a:xfrm>
            <a:off x="0" y="2237173"/>
            <a:ext cx="118980" cy="195308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itle 1">
            <a:extLst>
              <a:ext uri="{FF2B5EF4-FFF2-40B4-BE49-F238E27FC236}">
                <a16:creationId xmlns:a16="http://schemas.microsoft.com/office/drawing/2014/main" id="{F72B4203-994F-C617-7449-E216830BCC3E}"/>
              </a:ext>
            </a:extLst>
          </p:cNvPr>
          <p:cNvSpPr>
            <a:spLocks noGrp="1"/>
          </p:cNvSpPr>
          <p:nvPr>
            <p:ph type="ctrTitle" hasCustomPrompt="1"/>
          </p:nvPr>
        </p:nvSpPr>
        <p:spPr>
          <a:xfrm>
            <a:off x="330389" y="2472199"/>
            <a:ext cx="4883558" cy="962526"/>
          </a:xfrm>
        </p:spPr>
        <p:txBody>
          <a:bodyPr anchor="b">
            <a:noAutofit/>
          </a:bodyPr>
          <a:lstStyle>
            <a:lvl1pPr algn="l">
              <a:defRPr sz="2800" cap="all" baseline="0">
                <a:solidFill>
                  <a:schemeClr val="bg1"/>
                </a:solidFill>
                <a:latin typeface="+mj-lt"/>
              </a:defRPr>
            </a:lvl1pPr>
          </a:lstStyle>
          <a:p>
            <a:r>
              <a:rPr lang="en-US" dirty="0"/>
              <a:t>CLICK TO ADD section title</a:t>
            </a:r>
            <a:endParaRPr lang="en-AU" dirty="0"/>
          </a:p>
        </p:txBody>
      </p:sp>
      <p:sp>
        <p:nvSpPr>
          <p:cNvPr id="14" name="Subtitle 2">
            <a:extLst>
              <a:ext uri="{FF2B5EF4-FFF2-40B4-BE49-F238E27FC236}">
                <a16:creationId xmlns:a16="http://schemas.microsoft.com/office/drawing/2014/main" id="{E287D256-6D24-D803-2014-929C9BDB2E0F}"/>
              </a:ext>
            </a:extLst>
          </p:cNvPr>
          <p:cNvSpPr>
            <a:spLocks noGrp="1"/>
          </p:cNvSpPr>
          <p:nvPr>
            <p:ph type="subTitle" idx="1" hasCustomPrompt="1"/>
          </p:nvPr>
        </p:nvSpPr>
        <p:spPr>
          <a:xfrm>
            <a:off x="330388" y="3601219"/>
            <a:ext cx="4883557" cy="378938"/>
          </a:xfrm>
        </p:spPr>
        <p:txBody>
          <a:bodyPr>
            <a:normAutofit/>
          </a:bodyPr>
          <a:lstStyle>
            <a:lvl1pPr marL="0" indent="0" algn="l">
              <a:buNone/>
              <a:defRPr sz="1400" b="0">
                <a:solidFill>
                  <a:schemeClr val="accent5"/>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other information</a:t>
            </a:r>
            <a:endParaRPr lang="en-AU" dirty="0"/>
          </a:p>
        </p:txBody>
      </p:sp>
      <p:grpSp>
        <p:nvGrpSpPr>
          <p:cNvPr id="4" name="Group 3">
            <a:extLst>
              <a:ext uri="{FF2B5EF4-FFF2-40B4-BE49-F238E27FC236}">
                <a16:creationId xmlns:a16="http://schemas.microsoft.com/office/drawing/2014/main" id="{6B8EB4F4-1914-36C9-124D-34C3B45A7F5E}"/>
              </a:ext>
            </a:extLst>
          </p:cNvPr>
          <p:cNvGrpSpPr/>
          <p:nvPr userDrawn="1"/>
        </p:nvGrpSpPr>
        <p:grpSpPr>
          <a:xfrm>
            <a:off x="8724415" y="5658637"/>
            <a:ext cx="3033617" cy="774149"/>
            <a:chOff x="92228" y="1498535"/>
            <a:chExt cx="2784199" cy="710500"/>
          </a:xfrm>
        </p:grpSpPr>
        <p:sp>
          <p:nvSpPr>
            <p:cNvPr id="5" name="Freeform: Shape 4">
              <a:extLst>
                <a:ext uri="{FF2B5EF4-FFF2-40B4-BE49-F238E27FC236}">
                  <a16:creationId xmlns:a16="http://schemas.microsoft.com/office/drawing/2014/main" id="{773E4F7E-AD69-FDE6-F15A-28BF3D77DDC3}"/>
                </a:ext>
              </a:extLst>
            </p:cNvPr>
            <p:cNvSpPr/>
            <p:nvPr/>
          </p:nvSpPr>
          <p:spPr>
            <a:xfrm flipV="1">
              <a:off x="92228" y="1498535"/>
              <a:ext cx="757842" cy="710276"/>
            </a:xfrm>
            <a:custGeom>
              <a:avLst/>
              <a:gdLst>
                <a:gd name="connsiteX0" fmla="*/ 75 w 757842"/>
                <a:gd name="connsiteY0" fmla="*/ 710195 h 710276"/>
                <a:gd name="connsiteX1" fmla="*/ 299691 w 757842"/>
                <a:gd name="connsiteY1" fmla="*/ 651933 h 710276"/>
                <a:gd name="connsiteX2" fmla="*/ 299691 w 757842"/>
                <a:gd name="connsiteY2" fmla="*/ 651933 h 710276"/>
                <a:gd name="connsiteX3" fmla="*/ 663040 w 757842"/>
                <a:gd name="connsiteY3" fmla="*/ 330653 h 710276"/>
                <a:gd name="connsiteX4" fmla="*/ 663040 w 757842"/>
                <a:gd name="connsiteY4" fmla="*/ 330653 h 710276"/>
                <a:gd name="connsiteX5" fmla="*/ 181932 w 757842"/>
                <a:gd name="connsiteY5" fmla="*/ 200 h 710276"/>
                <a:gd name="connsiteX6" fmla="*/ 181932 w 757842"/>
                <a:gd name="connsiteY6" fmla="*/ 200 h 710276"/>
                <a:gd name="connsiteX7" fmla="*/ 383763 w 757842"/>
                <a:gd name="connsiteY7" fmla="*/ 30501 h 710276"/>
                <a:gd name="connsiteX8" fmla="*/ 383763 w 757842"/>
                <a:gd name="connsiteY8" fmla="*/ 30501 h 710276"/>
                <a:gd name="connsiteX9" fmla="*/ 757472 w 757842"/>
                <a:gd name="connsiteY9" fmla="*/ 350374 h 710276"/>
                <a:gd name="connsiteX10" fmla="*/ 757472 w 757842"/>
                <a:gd name="connsiteY10" fmla="*/ 350374 h 710276"/>
                <a:gd name="connsiteX11" fmla="*/ 432821 w 757842"/>
                <a:gd name="connsiteY11" fmla="*/ 640404 h 710276"/>
                <a:gd name="connsiteX12" fmla="*/ 432821 w 757842"/>
                <a:gd name="connsiteY12" fmla="*/ 640404 h 710276"/>
                <a:gd name="connsiteX13" fmla="*/ 15052 w 757842"/>
                <a:gd name="connsiteY13" fmla="*/ 710417 h 710276"/>
                <a:gd name="connsiteX14" fmla="*/ 15052 w 757842"/>
                <a:gd name="connsiteY14" fmla="*/ 710417 h 710276"/>
                <a:gd name="connsiteX15" fmla="*/ 75 w 757842"/>
                <a:gd name="connsiteY15" fmla="*/ 710195 h 71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42" h="710276">
                  <a:moveTo>
                    <a:pt x="75" y="710195"/>
                  </a:moveTo>
                  <a:cubicBezTo>
                    <a:pt x="75" y="710195"/>
                    <a:pt x="158162" y="695234"/>
                    <a:pt x="299691" y="651933"/>
                  </a:cubicBezTo>
                  <a:lnTo>
                    <a:pt x="299691" y="651933"/>
                  </a:lnTo>
                  <a:cubicBezTo>
                    <a:pt x="545155" y="576686"/>
                    <a:pt x="666678" y="439728"/>
                    <a:pt x="663040" y="330653"/>
                  </a:cubicBezTo>
                  <a:lnTo>
                    <a:pt x="663040" y="330653"/>
                  </a:lnTo>
                  <a:cubicBezTo>
                    <a:pt x="654121" y="65436"/>
                    <a:pt x="181932" y="200"/>
                    <a:pt x="181932" y="200"/>
                  </a:cubicBezTo>
                  <a:lnTo>
                    <a:pt x="181932" y="200"/>
                  </a:lnTo>
                  <a:cubicBezTo>
                    <a:pt x="225518" y="-1192"/>
                    <a:pt x="351184" y="22151"/>
                    <a:pt x="383763" y="30501"/>
                  </a:cubicBezTo>
                  <a:lnTo>
                    <a:pt x="383763" y="30501"/>
                  </a:lnTo>
                  <a:cubicBezTo>
                    <a:pt x="763434" y="127605"/>
                    <a:pt x="760081" y="287273"/>
                    <a:pt x="757472" y="350374"/>
                  </a:cubicBezTo>
                  <a:lnTo>
                    <a:pt x="757472" y="350374"/>
                  </a:lnTo>
                  <a:cubicBezTo>
                    <a:pt x="754815" y="413460"/>
                    <a:pt x="679978" y="562848"/>
                    <a:pt x="432821" y="640404"/>
                  </a:cubicBezTo>
                  <a:lnTo>
                    <a:pt x="432821" y="640404"/>
                  </a:lnTo>
                  <a:cubicBezTo>
                    <a:pt x="226957" y="705008"/>
                    <a:pt x="63841" y="710417"/>
                    <a:pt x="15052" y="710417"/>
                  </a:cubicBezTo>
                  <a:lnTo>
                    <a:pt x="15052" y="710417"/>
                  </a:lnTo>
                  <a:cubicBezTo>
                    <a:pt x="5263" y="710417"/>
                    <a:pt x="75" y="710195"/>
                    <a:pt x="75" y="710195"/>
                  </a:cubicBezTo>
                </a:path>
              </a:pathLst>
            </a:custGeom>
            <a:gradFill>
              <a:gsLst>
                <a:gs pos="0">
                  <a:srgbClr val="FFFFFF"/>
                </a:gs>
                <a:gs pos="50000">
                  <a:srgbClr val="B9C3CB"/>
                </a:gs>
                <a:gs pos="100000">
                  <a:srgbClr val="738798"/>
                </a:gs>
              </a:gsLst>
              <a:lin ang="16200000" scaled="1"/>
            </a:gradFill>
            <a:ln w="5439" cap="flat">
              <a:noFill/>
              <a:prstDash val="solid"/>
              <a:miter/>
            </a:ln>
          </p:spPr>
          <p:txBody>
            <a:bodyPr rtlCol="0" anchor="ctr"/>
            <a:lstStyle/>
            <a:p>
              <a:endParaRPr lang="en-AU"/>
            </a:p>
          </p:txBody>
        </p:sp>
        <p:sp>
          <p:nvSpPr>
            <p:cNvPr id="6" name="Freeform: Shape 5">
              <a:extLst>
                <a:ext uri="{FF2B5EF4-FFF2-40B4-BE49-F238E27FC236}">
                  <a16:creationId xmlns:a16="http://schemas.microsoft.com/office/drawing/2014/main" id="{41C7F49D-F61F-C5C8-3F7E-1DC087613FA4}"/>
                </a:ext>
              </a:extLst>
            </p:cNvPr>
            <p:cNvSpPr/>
            <p:nvPr/>
          </p:nvSpPr>
          <p:spPr>
            <a:xfrm flipV="1">
              <a:off x="92322" y="1498788"/>
              <a:ext cx="662949" cy="709963"/>
            </a:xfrm>
            <a:custGeom>
              <a:avLst/>
              <a:gdLst>
                <a:gd name="connsiteX0" fmla="*/ 74 w 662949"/>
                <a:gd name="connsiteY0" fmla="*/ 710104 h 709963"/>
                <a:gd name="connsiteX1" fmla="*/ 421956 w 662949"/>
                <a:gd name="connsiteY1" fmla="*/ 302506 h 709963"/>
                <a:gd name="connsiteX2" fmla="*/ 421956 w 662949"/>
                <a:gd name="connsiteY2" fmla="*/ 302506 h 709963"/>
                <a:gd name="connsiteX3" fmla="*/ 181836 w 662949"/>
                <a:gd name="connsiteY3" fmla="*/ 140 h 709963"/>
                <a:gd name="connsiteX4" fmla="*/ 181836 w 662949"/>
                <a:gd name="connsiteY4" fmla="*/ 140 h 709963"/>
                <a:gd name="connsiteX5" fmla="*/ 662945 w 662949"/>
                <a:gd name="connsiteY5" fmla="*/ 330593 h 709963"/>
                <a:gd name="connsiteX6" fmla="*/ 662945 w 662949"/>
                <a:gd name="connsiteY6" fmla="*/ 330593 h 709963"/>
                <a:gd name="connsiteX7" fmla="*/ 299595 w 662949"/>
                <a:gd name="connsiteY7" fmla="*/ 651873 h 709963"/>
                <a:gd name="connsiteX8" fmla="*/ 299595 w 662949"/>
                <a:gd name="connsiteY8" fmla="*/ 651873 h 709963"/>
                <a:gd name="connsiteX9" fmla="*/ 264 w 662949"/>
                <a:gd name="connsiteY9" fmla="*/ 710104 h 709963"/>
                <a:gd name="connsiteX10" fmla="*/ 264 w 662949"/>
                <a:gd name="connsiteY10" fmla="*/ 710104 h 70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2949" h="709963">
                  <a:moveTo>
                    <a:pt x="74" y="710104"/>
                  </a:moveTo>
                  <a:cubicBezTo>
                    <a:pt x="7428" y="707985"/>
                    <a:pt x="425435" y="585799"/>
                    <a:pt x="421956" y="302506"/>
                  </a:cubicBezTo>
                  <a:lnTo>
                    <a:pt x="421956" y="302506"/>
                  </a:lnTo>
                  <a:cubicBezTo>
                    <a:pt x="420706" y="197985"/>
                    <a:pt x="373530" y="93432"/>
                    <a:pt x="181836" y="140"/>
                  </a:cubicBezTo>
                  <a:lnTo>
                    <a:pt x="181836" y="140"/>
                  </a:lnTo>
                  <a:cubicBezTo>
                    <a:pt x="181836" y="140"/>
                    <a:pt x="654025" y="65377"/>
                    <a:pt x="662945" y="330593"/>
                  </a:cubicBezTo>
                  <a:lnTo>
                    <a:pt x="662945" y="330593"/>
                  </a:lnTo>
                  <a:cubicBezTo>
                    <a:pt x="666582" y="439669"/>
                    <a:pt x="545060" y="576626"/>
                    <a:pt x="299595" y="651873"/>
                  </a:cubicBezTo>
                  <a:lnTo>
                    <a:pt x="299595" y="651873"/>
                  </a:lnTo>
                  <a:cubicBezTo>
                    <a:pt x="161609" y="694100"/>
                    <a:pt x="7871" y="709377"/>
                    <a:pt x="264" y="710104"/>
                  </a:cubicBezTo>
                  <a:lnTo>
                    <a:pt x="264" y="710104"/>
                  </a:lnTo>
                  <a:close/>
                </a:path>
              </a:pathLst>
            </a:custGeom>
            <a:gradFill>
              <a:gsLst>
                <a:gs pos="0">
                  <a:srgbClr val="FFFFFF"/>
                </a:gs>
                <a:gs pos="59545">
                  <a:srgbClr val="738798"/>
                </a:gs>
                <a:gs pos="100000">
                  <a:srgbClr val="738798"/>
                </a:gs>
              </a:gsLst>
              <a:lin ang="5400000" scaled="1"/>
            </a:gradFill>
            <a:ln w="5439" cap="flat">
              <a:noFill/>
              <a:prstDash val="solid"/>
              <a:miter/>
            </a:ln>
          </p:spPr>
          <p:txBody>
            <a:bodyPr rtlCol="0" anchor="ctr"/>
            <a:lstStyle/>
            <a:p>
              <a:endParaRPr lang="en-AU"/>
            </a:p>
          </p:txBody>
        </p:sp>
        <p:sp>
          <p:nvSpPr>
            <p:cNvPr id="7" name="Freeform: Shape 6">
              <a:extLst>
                <a:ext uri="{FF2B5EF4-FFF2-40B4-BE49-F238E27FC236}">
                  <a16:creationId xmlns:a16="http://schemas.microsoft.com/office/drawing/2014/main" id="{303AFE2F-26FE-75E2-B01C-7DFFB79E9BDF}"/>
                </a:ext>
              </a:extLst>
            </p:cNvPr>
            <p:cNvSpPr/>
            <p:nvPr/>
          </p:nvSpPr>
          <p:spPr>
            <a:xfrm flipV="1">
              <a:off x="979544" y="1501697"/>
              <a:ext cx="341303" cy="452544"/>
            </a:xfrm>
            <a:custGeom>
              <a:avLst/>
              <a:gdLst>
                <a:gd name="connsiteX0" fmla="*/ 208059 w 341303"/>
                <a:gd name="connsiteY0" fmla="*/ 318943 h 452544"/>
                <a:gd name="connsiteX1" fmla="*/ 208059 w 341303"/>
                <a:gd name="connsiteY1" fmla="*/ 329254 h 452544"/>
                <a:gd name="connsiteX2" fmla="*/ 171352 w 341303"/>
                <a:gd name="connsiteY2" fmla="*/ 376288 h 452544"/>
                <a:gd name="connsiteX3" fmla="*/ 131182 w 341303"/>
                <a:gd name="connsiteY3" fmla="*/ 337810 h 452544"/>
                <a:gd name="connsiteX4" fmla="*/ 341664 w 341303"/>
                <a:gd name="connsiteY4" fmla="*/ 134699 h 452544"/>
                <a:gd name="connsiteX5" fmla="*/ 166513 w 341303"/>
                <a:gd name="connsiteY5" fmla="*/ 556 h 452544"/>
                <a:gd name="connsiteX6" fmla="*/ 361 w 341303"/>
                <a:gd name="connsiteY6" fmla="*/ 123122 h 452544"/>
                <a:gd name="connsiteX7" fmla="*/ 361 w 341303"/>
                <a:gd name="connsiteY7" fmla="*/ 138384 h 452544"/>
                <a:gd name="connsiteX8" fmla="*/ 124967 w 341303"/>
                <a:gd name="connsiteY8" fmla="*/ 138384 h 452544"/>
                <a:gd name="connsiteX9" fmla="*/ 124967 w 341303"/>
                <a:gd name="connsiteY9" fmla="*/ 128009 h 452544"/>
                <a:gd name="connsiteX10" fmla="*/ 167225 w 341303"/>
                <a:gd name="connsiteY10" fmla="*/ 77370 h 452544"/>
                <a:gd name="connsiteX11" fmla="*/ 208739 w 341303"/>
                <a:gd name="connsiteY11" fmla="*/ 119485 h 452544"/>
                <a:gd name="connsiteX12" fmla="*/ 6592 w 341303"/>
                <a:gd name="connsiteY12" fmla="*/ 317124 h 452544"/>
                <a:gd name="connsiteX13" fmla="*/ 168585 w 341303"/>
                <a:gd name="connsiteY13" fmla="*/ 453101 h 452544"/>
                <a:gd name="connsiteX14" fmla="*/ 328506 w 341303"/>
                <a:gd name="connsiteY14" fmla="*/ 318943 h 45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1303" h="452544">
                  <a:moveTo>
                    <a:pt x="208059" y="318943"/>
                  </a:moveTo>
                  <a:lnTo>
                    <a:pt x="208059" y="329254"/>
                  </a:lnTo>
                  <a:cubicBezTo>
                    <a:pt x="208059" y="354890"/>
                    <a:pt x="196277" y="376288"/>
                    <a:pt x="171352" y="376288"/>
                  </a:cubicBezTo>
                  <a:cubicBezTo>
                    <a:pt x="143645" y="376288"/>
                    <a:pt x="131182" y="357341"/>
                    <a:pt x="131182" y="337810"/>
                  </a:cubicBezTo>
                  <a:cubicBezTo>
                    <a:pt x="131182" y="251840"/>
                    <a:pt x="341664" y="293923"/>
                    <a:pt x="341664" y="134699"/>
                  </a:cubicBezTo>
                  <a:cubicBezTo>
                    <a:pt x="341664" y="42007"/>
                    <a:pt x="280033" y="556"/>
                    <a:pt x="166513" y="556"/>
                  </a:cubicBezTo>
                  <a:cubicBezTo>
                    <a:pt x="59904" y="556"/>
                    <a:pt x="361" y="32851"/>
                    <a:pt x="361" y="123122"/>
                  </a:cubicBezTo>
                  <a:lnTo>
                    <a:pt x="361" y="138384"/>
                  </a:lnTo>
                  <a:lnTo>
                    <a:pt x="124967" y="138384"/>
                  </a:lnTo>
                  <a:lnTo>
                    <a:pt x="124967" y="128009"/>
                  </a:lnTo>
                  <a:cubicBezTo>
                    <a:pt x="124967" y="90796"/>
                    <a:pt x="142300" y="77370"/>
                    <a:pt x="167225" y="77370"/>
                  </a:cubicBezTo>
                  <a:cubicBezTo>
                    <a:pt x="193493" y="77370"/>
                    <a:pt x="208739" y="95667"/>
                    <a:pt x="208739" y="119485"/>
                  </a:cubicBezTo>
                  <a:cubicBezTo>
                    <a:pt x="208739" y="205439"/>
                    <a:pt x="6592" y="162786"/>
                    <a:pt x="6592" y="317124"/>
                  </a:cubicBezTo>
                  <a:cubicBezTo>
                    <a:pt x="6592" y="404913"/>
                    <a:pt x="59904" y="453101"/>
                    <a:pt x="168585" y="453101"/>
                  </a:cubicBezTo>
                  <a:cubicBezTo>
                    <a:pt x="280745" y="453101"/>
                    <a:pt x="328506" y="412203"/>
                    <a:pt x="328506" y="318943"/>
                  </a:cubicBezTo>
                  <a:close/>
                </a:path>
              </a:pathLst>
            </a:custGeom>
            <a:solidFill>
              <a:srgbClr val="9BA7B3"/>
            </a:solidFill>
            <a:ln w="5439"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030DEBE5-A659-A3CA-CD0F-950C02E38778}"/>
                </a:ext>
              </a:extLst>
            </p:cNvPr>
            <p:cNvSpPr/>
            <p:nvPr/>
          </p:nvSpPr>
          <p:spPr>
            <a:xfrm flipV="1">
              <a:off x="1361682" y="1510253"/>
              <a:ext cx="128781" cy="435464"/>
            </a:xfrm>
            <a:custGeom>
              <a:avLst/>
              <a:gdLst>
                <a:gd name="connsiteX0" fmla="*/ 95 w 128781"/>
                <a:gd name="connsiteY0" fmla="*/ 435586 h 435464"/>
                <a:gd name="connsiteX1" fmla="*/ 128877 w 128781"/>
                <a:gd name="connsiteY1" fmla="*/ 435586 h 435464"/>
                <a:gd name="connsiteX2" fmla="*/ 128877 w 128781"/>
                <a:gd name="connsiteY2" fmla="*/ 122 h 435464"/>
                <a:gd name="connsiteX3" fmla="*/ 95 w 128781"/>
                <a:gd name="connsiteY3" fmla="*/ 122 h 435464"/>
              </a:gdLst>
              <a:ahLst/>
              <a:cxnLst>
                <a:cxn ang="0">
                  <a:pos x="connsiteX0" y="connsiteY0"/>
                </a:cxn>
                <a:cxn ang="0">
                  <a:pos x="connsiteX1" y="connsiteY1"/>
                </a:cxn>
                <a:cxn ang="0">
                  <a:pos x="connsiteX2" y="connsiteY2"/>
                </a:cxn>
                <a:cxn ang="0">
                  <a:pos x="connsiteX3" y="connsiteY3"/>
                </a:cxn>
              </a:cxnLst>
              <a:rect l="l" t="t" r="r" b="b"/>
              <a:pathLst>
                <a:path w="128781" h="435464">
                  <a:moveTo>
                    <a:pt x="95" y="435586"/>
                  </a:moveTo>
                  <a:lnTo>
                    <a:pt x="128877" y="435586"/>
                  </a:lnTo>
                  <a:lnTo>
                    <a:pt x="128877" y="122"/>
                  </a:lnTo>
                  <a:lnTo>
                    <a:pt x="95" y="122"/>
                  </a:lnTo>
                  <a:close/>
                </a:path>
              </a:pathLst>
            </a:custGeom>
            <a:solidFill>
              <a:srgbClr val="9BA7B3"/>
            </a:solidFill>
            <a:ln w="5439"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2FB4A486-AA62-845A-8240-D2CE36BFADB9}"/>
                </a:ext>
              </a:extLst>
            </p:cNvPr>
            <p:cNvSpPr/>
            <p:nvPr/>
          </p:nvSpPr>
          <p:spPr>
            <a:xfrm flipV="1">
              <a:off x="1546513" y="1510253"/>
              <a:ext cx="287295" cy="435464"/>
            </a:xfrm>
            <a:custGeom>
              <a:avLst/>
              <a:gdLst>
                <a:gd name="connsiteX0" fmla="*/ 395 w 287295"/>
                <a:gd name="connsiteY0" fmla="*/ 436029 h 435464"/>
                <a:gd name="connsiteX1" fmla="*/ 129160 w 287295"/>
                <a:gd name="connsiteY1" fmla="*/ 436029 h 435464"/>
                <a:gd name="connsiteX2" fmla="*/ 129160 w 287295"/>
                <a:gd name="connsiteY2" fmla="*/ 93256 h 435464"/>
                <a:gd name="connsiteX3" fmla="*/ 287690 w 287295"/>
                <a:gd name="connsiteY3" fmla="*/ 93256 h 435464"/>
                <a:gd name="connsiteX4" fmla="*/ 287690 w 287295"/>
                <a:gd name="connsiteY4" fmla="*/ 564 h 435464"/>
                <a:gd name="connsiteX5" fmla="*/ 395 w 287295"/>
                <a:gd name="connsiteY5" fmla="*/ 564 h 43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295" h="435464">
                  <a:moveTo>
                    <a:pt x="395" y="436029"/>
                  </a:moveTo>
                  <a:lnTo>
                    <a:pt x="129160" y="436029"/>
                  </a:lnTo>
                  <a:lnTo>
                    <a:pt x="129160" y="93256"/>
                  </a:lnTo>
                  <a:lnTo>
                    <a:pt x="287690" y="93256"/>
                  </a:lnTo>
                  <a:lnTo>
                    <a:pt x="287690" y="564"/>
                  </a:lnTo>
                  <a:lnTo>
                    <a:pt x="395" y="564"/>
                  </a:lnTo>
                  <a:close/>
                </a:path>
              </a:pathLst>
            </a:custGeom>
            <a:solidFill>
              <a:srgbClr val="9BA7B3"/>
            </a:solidFill>
            <a:ln w="5439"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74848503-D377-1FF2-8837-E42D8C2E08F3}"/>
                </a:ext>
              </a:extLst>
            </p:cNvPr>
            <p:cNvSpPr/>
            <p:nvPr/>
          </p:nvSpPr>
          <p:spPr>
            <a:xfrm flipV="1">
              <a:off x="1775688" y="1510253"/>
              <a:ext cx="379370" cy="435464"/>
            </a:xfrm>
            <a:custGeom>
              <a:avLst/>
              <a:gdLst>
                <a:gd name="connsiteX0" fmla="*/ 415 w 379370"/>
                <a:gd name="connsiteY0" fmla="*/ 436029 h 435464"/>
                <a:gd name="connsiteX1" fmla="*/ 137452 w 379370"/>
                <a:gd name="connsiteY1" fmla="*/ 436029 h 435464"/>
                <a:gd name="connsiteX2" fmla="*/ 189389 w 379370"/>
                <a:gd name="connsiteY2" fmla="*/ 107884 h 435464"/>
                <a:gd name="connsiteX3" fmla="*/ 190764 w 379370"/>
                <a:gd name="connsiteY3" fmla="*/ 107884 h 435464"/>
                <a:gd name="connsiteX4" fmla="*/ 242685 w 379370"/>
                <a:gd name="connsiteY4" fmla="*/ 436029 h 435464"/>
                <a:gd name="connsiteX5" fmla="*/ 379785 w 379370"/>
                <a:gd name="connsiteY5" fmla="*/ 436029 h 435464"/>
                <a:gd name="connsiteX6" fmla="*/ 273161 w 379370"/>
                <a:gd name="connsiteY6" fmla="*/ 564 h 435464"/>
                <a:gd name="connsiteX7" fmla="*/ 107008 w 379370"/>
                <a:gd name="connsiteY7" fmla="*/ 564 h 43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9370" h="435464">
                  <a:moveTo>
                    <a:pt x="415" y="436029"/>
                  </a:moveTo>
                  <a:lnTo>
                    <a:pt x="137452" y="436029"/>
                  </a:lnTo>
                  <a:lnTo>
                    <a:pt x="189389" y="107884"/>
                  </a:lnTo>
                  <a:lnTo>
                    <a:pt x="190764" y="107884"/>
                  </a:lnTo>
                  <a:lnTo>
                    <a:pt x="242685" y="436029"/>
                  </a:lnTo>
                  <a:lnTo>
                    <a:pt x="379785" y="436029"/>
                  </a:lnTo>
                  <a:lnTo>
                    <a:pt x="273161" y="564"/>
                  </a:lnTo>
                  <a:lnTo>
                    <a:pt x="107008" y="564"/>
                  </a:lnTo>
                  <a:close/>
                </a:path>
              </a:pathLst>
            </a:custGeom>
            <a:solidFill>
              <a:srgbClr val="9BA7B3"/>
            </a:solidFill>
            <a:ln w="5439"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D2BEEBAA-3CD1-753A-F2C2-452EF7C87216}"/>
                </a:ext>
              </a:extLst>
            </p:cNvPr>
            <p:cNvSpPr/>
            <p:nvPr/>
          </p:nvSpPr>
          <p:spPr>
            <a:xfrm flipV="1">
              <a:off x="2175823" y="1510253"/>
              <a:ext cx="299061" cy="435464"/>
            </a:xfrm>
            <a:custGeom>
              <a:avLst/>
              <a:gdLst>
                <a:gd name="connsiteX0" fmla="*/ 448 w 299061"/>
                <a:gd name="connsiteY0" fmla="*/ 436029 h 435464"/>
                <a:gd name="connsiteX1" fmla="*/ 293263 w 299061"/>
                <a:gd name="connsiteY1" fmla="*/ 436029 h 435464"/>
                <a:gd name="connsiteX2" fmla="*/ 293263 w 299061"/>
                <a:gd name="connsiteY2" fmla="*/ 343353 h 435464"/>
                <a:gd name="connsiteX3" fmla="*/ 129214 w 299061"/>
                <a:gd name="connsiteY3" fmla="*/ 343353 h 435464"/>
                <a:gd name="connsiteX4" fmla="*/ 129214 w 299061"/>
                <a:gd name="connsiteY4" fmla="*/ 268928 h 435464"/>
                <a:gd name="connsiteX5" fmla="*/ 282872 w 299061"/>
                <a:gd name="connsiteY5" fmla="*/ 268928 h 435464"/>
                <a:gd name="connsiteX6" fmla="*/ 282872 w 299061"/>
                <a:gd name="connsiteY6" fmla="*/ 179874 h 435464"/>
                <a:gd name="connsiteX7" fmla="*/ 129214 w 299061"/>
                <a:gd name="connsiteY7" fmla="*/ 179874 h 435464"/>
                <a:gd name="connsiteX8" fmla="*/ 129214 w 299061"/>
                <a:gd name="connsiteY8" fmla="*/ 93256 h 435464"/>
                <a:gd name="connsiteX9" fmla="*/ 299510 w 299061"/>
                <a:gd name="connsiteY9" fmla="*/ 93256 h 435464"/>
                <a:gd name="connsiteX10" fmla="*/ 299510 w 299061"/>
                <a:gd name="connsiteY10" fmla="*/ 564 h 435464"/>
                <a:gd name="connsiteX11" fmla="*/ 448 w 299061"/>
                <a:gd name="connsiteY11" fmla="*/ 564 h 43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9061" h="435464">
                  <a:moveTo>
                    <a:pt x="448" y="436029"/>
                  </a:moveTo>
                  <a:lnTo>
                    <a:pt x="293263" y="436029"/>
                  </a:lnTo>
                  <a:lnTo>
                    <a:pt x="293263" y="343353"/>
                  </a:lnTo>
                  <a:lnTo>
                    <a:pt x="129214" y="343353"/>
                  </a:lnTo>
                  <a:lnTo>
                    <a:pt x="129214" y="268928"/>
                  </a:lnTo>
                  <a:lnTo>
                    <a:pt x="282872" y="268928"/>
                  </a:lnTo>
                  <a:lnTo>
                    <a:pt x="282872" y="179874"/>
                  </a:lnTo>
                  <a:lnTo>
                    <a:pt x="129214" y="179874"/>
                  </a:lnTo>
                  <a:lnTo>
                    <a:pt x="129214" y="93256"/>
                  </a:lnTo>
                  <a:lnTo>
                    <a:pt x="299510" y="93256"/>
                  </a:lnTo>
                  <a:lnTo>
                    <a:pt x="299510" y="564"/>
                  </a:lnTo>
                  <a:lnTo>
                    <a:pt x="448" y="564"/>
                  </a:lnTo>
                  <a:close/>
                </a:path>
              </a:pathLst>
            </a:custGeom>
            <a:solidFill>
              <a:srgbClr val="9BA7B3"/>
            </a:solidFill>
            <a:ln w="5439"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AA69E74A-9237-B184-F954-B6EA8FC04B16}"/>
                </a:ext>
              </a:extLst>
            </p:cNvPr>
            <p:cNvSpPr/>
            <p:nvPr/>
          </p:nvSpPr>
          <p:spPr>
            <a:xfrm flipV="1">
              <a:off x="2521966" y="1510253"/>
              <a:ext cx="354461" cy="435464"/>
            </a:xfrm>
            <a:custGeom>
              <a:avLst/>
              <a:gdLst>
                <a:gd name="connsiteX0" fmla="*/ 129252 w 354461"/>
                <a:gd name="connsiteY0" fmla="*/ 251836 h 435464"/>
                <a:gd name="connsiteX1" fmla="*/ 154888 w 354461"/>
                <a:gd name="connsiteY1" fmla="*/ 251836 h 435464"/>
                <a:gd name="connsiteX2" fmla="*/ 208864 w 354461"/>
                <a:gd name="connsiteY2" fmla="*/ 303693 h 435464"/>
                <a:gd name="connsiteX3" fmla="*/ 154160 w 354461"/>
                <a:gd name="connsiteY3" fmla="*/ 354301 h 435464"/>
                <a:gd name="connsiteX4" fmla="*/ 129252 w 354461"/>
                <a:gd name="connsiteY4" fmla="*/ 354301 h 435464"/>
                <a:gd name="connsiteX5" fmla="*/ 486 w 354461"/>
                <a:gd name="connsiteY5" fmla="*/ 436017 h 435464"/>
                <a:gd name="connsiteX6" fmla="*/ 201953 w 354461"/>
                <a:gd name="connsiteY6" fmla="*/ 436017 h 435464"/>
                <a:gd name="connsiteX7" fmla="*/ 337630 w 354461"/>
                <a:gd name="connsiteY7" fmla="*/ 320157 h 435464"/>
                <a:gd name="connsiteX8" fmla="*/ 253178 w 354461"/>
                <a:gd name="connsiteY8" fmla="*/ 216458 h 435464"/>
                <a:gd name="connsiteX9" fmla="*/ 253178 w 354461"/>
                <a:gd name="connsiteY9" fmla="*/ 215272 h 435464"/>
                <a:gd name="connsiteX10" fmla="*/ 334151 w 354461"/>
                <a:gd name="connsiteY10" fmla="*/ 117646 h 435464"/>
                <a:gd name="connsiteX11" fmla="*/ 334151 w 354461"/>
                <a:gd name="connsiteY11" fmla="*/ 80466 h 435464"/>
                <a:gd name="connsiteX12" fmla="*/ 340398 w 354461"/>
                <a:gd name="connsiteY12" fmla="*/ 20084 h 435464"/>
                <a:gd name="connsiteX13" fmla="*/ 354948 w 354461"/>
                <a:gd name="connsiteY13" fmla="*/ 6641 h 435464"/>
                <a:gd name="connsiteX14" fmla="*/ 354948 w 354461"/>
                <a:gd name="connsiteY14" fmla="*/ 553 h 435464"/>
                <a:gd name="connsiteX15" fmla="*/ 217879 w 354461"/>
                <a:gd name="connsiteY15" fmla="*/ 553 h 435464"/>
                <a:gd name="connsiteX16" fmla="*/ 205401 w 354461"/>
                <a:gd name="connsiteY16" fmla="*/ 83502 h 435464"/>
                <a:gd name="connsiteX17" fmla="*/ 205401 w 354461"/>
                <a:gd name="connsiteY17" fmla="*/ 112775 h 435464"/>
                <a:gd name="connsiteX18" fmla="*/ 163191 w 354461"/>
                <a:gd name="connsiteY18" fmla="*/ 175007 h 435464"/>
                <a:gd name="connsiteX19" fmla="*/ 129252 w 354461"/>
                <a:gd name="connsiteY19" fmla="*/ 175007 h 435464"/>
                <a:gd name="connsiteX20" fmla="*/ 129252 w 354461"/>
                <a:gd name="connsiteY20" fmla="*/ 553 h 435464"/>
                <a:gd name="connsiteX21" fmla="*/ 486 w 354461"/>
                <a:gd name="connsiteY21" fmla="*/ 553 h 43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4461" h="435464">
                  <a:moveTo>
                    <a:pt x="129252" y="251836"/>
                  </a:moveTo>
                  <a:lnTo>
                    <a:pt x="154888" y="251836"/>
                  </a:lnTo>
                  <a:cubicBezTo>
                    <a:pt x="191547" y="251836"/>
                    <a:pt x="208864" y="272570"/>
                    <a:pt x="208864" y="303693"/>
                  </a:cubicBezTo>
                  <a:cubicBezTo>
                    <a:pt x="208864" y="339040"/>
                    <a:pt x="192939" y="354301"/>
                    <a:pt x="154160" y="354301"/>
                  </a:cubicBezTo>
                  <a:lnTo>
                    <a:pt x="129252" y="354301"/>
                  </a:lnTo>
                  <a:close/>
                  <a:moveTo>
                    <a:pt x="486" y="436017"/>
                  </a:moveTo>
                  <a:lnTo>
                    <a:pt x="201953" y="436017"/>
                  </a:lnTo>
                  <a:cubicBezTo>
                    <a:pt x="300259" y="436017"/>
                    <a:pt x="337630" y="387275"/>
                    <a:pt x="337630" y="320157"/>
                  </a:cubicBezTo>
                  <a:cubicBezTo>
                    <a:pt x="337630" y="262211"/>
                    <a:pt x="312010" y="224381"/>
                    <a:pt x="253178" y="216458"/>
                  </a:cubicBezTo>
                  <a:lnTo>
                    <a:pt x="253178" y="215272"/>
                  </a:lnTo>
                  <a:cubicBezTo>
                    <a:pt x="315505" y="210369"/>
                    <a:pt x="334151" y="175592"/>
                    <a:pt x="334151" y="117646"/>
                  </a:cubicBezTo>
                  <a:lnTo>
                    <a:pt x="334151" y="80466"/>
                  </a:lnTo>
                  <a:cubicBezTo>
                    <a:pt x="334151" y="57866"/>
                    <a:pt x="334151" y="28593"/>
                    <a:pt x="340398" y="20084"/>
                  </a:cubicBezTo>
                  <a:cubicBezTo>
                    <a:pt x="343861" y="15197"/>
                    <a:pt x="346645" y="10342"/>
                    <a:pt x="354948" y="6641"/>
                  </a:cubicBezTo>
                  <a:lnTo>
                    <a:pt x="354948" y="553"/>
                  </a:lnTo>
                  <a:lnTo>
                    <a:pt x="217879" y="553"/>
                  </a:lnTo>
                  <a:cubicBezTo>
                    <a:pt x="205401" y="23737"/>
                    <a:pt x="205401" y="65188"/>
                    <a:pt x="205401" y="83502"/>
                  </a:cubicBezTo>
                  <a:lnTo>
                    <a:pt x="205401" y="112775"/>
                  </a:lnTo>
                  <a:cubicBezTo>
                    <a:pt x="205401" y="162181"/>
                    <a:pt x="194330" y="175007"/>
                    <a:pt x="163191" y="175007"/>
                  </a:cubicBezTo>
                  <a:lnTo>
                    <a:pt x="129252" y="175007"/>
                  </a:lnTo>
                  <a:lnTo>
                    <a:pt x="129252" y="553"/>
                  </a:lnTo>
                  <a:lnTo>
                    <a:pt x="486" y="553"/>
                  </a:lnTo>
                  <a:close/>
                </a:path>
              </a:pathLst>
            </a:custGeom>
            <a:solidFill>
              <a:srgbClr val="9BA7B3"/>
            </a:solidFill>
            <a:ln w="5439"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412AA123-D583-8D3D-CF1E-1319FC2A85CA}"/>
                </a:ext>
              </a:extLst>
            </p:cNvPr>
            <p:cNvSpPr/>
            <p:nvPr/>
          </p:nvSpPr>
          <p:spPr>
            <a:xfrm flipV="1">
              <a:off x="985760" y="2012330"/>
              <a:ext cx="200581" cy="192973"/>
            </a:xfrm>
            <a:custGeom>
              <a:avLst/>
              <a:gdLst>
                <a:gd name="connsiteX0" fmla="*/ 346 w 200581"/>
                <a:gd name="connsiteY0" fmla="*/ 193563 h 192973"/>
                <a:gd name="connsiteX1" fmla="*/ 68051 w 200581"/>
                <a:gd name="connsiteY1" fmla="*/ 193563 h 192973"/>
                <a:gd name="connsiteX2" fmla="*/ 100329 w 200581"/>
                <a:gd name="connsiteY2" fmla="*/ 57396 h 192973"/>
                <a:gd name="connsiteX3" fmla="*/ 100962 w 200581"/>
                <a:gd name="connsiteY3" fmla="*/ 57396 h 192973"/>
                <a:gd name="connsiteX4" fmla="*/ 133556 w 200581"/>
                <a:gd name="connsiteY4" fmla="*/ 193563 h 192973"/>
                <a:gd name="connsiteX5" fmla="*/ 200928 w 200581"/>
                <a:gd name="connsiteY5" fmla="*/ 193563 h 192973"/>
                <a:gd name="connsiteX6" fmla="*/ 200928 w 200581"/>
                <a:gd name="connsiteY6" fmla="*/ 589 h 192973"/>
                <a:gd name="connsiteX7" fmla="*/ 159177 w 200581"/>
                <a:gd name="connsiteY7" fmla="*/ 589 h 192973"/>
                <a:gd name="connsiteX8" fmla="*/ 159177 w 200581"/>
                <a:gd name="connsiteY8" fmla="*/ 154626 h 192973"/>
                <a:gd name="connsiteX9" fmla="*/ 158544 w 200581"/>
                <a:gd name="connsiteY9" fmla="*/ 154626 h 192973"/>
                <a:gd name="connsiteX10" fmla="*/ 118358 w 200581"/>
                <a:gd name="connsiteY10" fmla="*/ 589 h 192973"/>
                <a:gd name="connsiteX11" fmla="*/ 82932 w 200581"/>
                <a:gd name="connsiteY11" fmla="*/ 589 h 192973"/>
                <a:gd name="connsiteX12" fmla="*/ 42762 w 200581"/>
                <a:gd name="connsiteY12" fmla="*/ 154626 h 192973"/>
                <a:gd name="connsiteX13" fmla="*/ 42098 w 200581"/>
                <a:gd name="connsiteY13" fmla="*/ 154626 h 192973"/>
                <a:gd name="connsiteX14" fmla="*/ 42098 w 200581"/>
                <a:gd name="connsiteY14" fmla="*/ 589 h 192973"/>
                <a:gd name="connsiteX15" fmla="*/ 346 w 200581"/>
                <a:gd name="connsiteY15" fmla="*/ 589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581" h="192973">
                  <a:moveTo>
                    <a:pt x="346" y="193563"/>
                  </a:moveTo>
                  <a:lnTo>
                    <a:pt x="68051" y="193563"/>
                  </a:lnTo>
                  <a:lnTo>
                    <a:pt x="100329" y="57396"/>
                  </a:lnTo>
                  <a:lnTo>
                    <a:pt x="100962" y="57396"/>
                  </a:lnTo>
                  <a:lnTo>
                    <a:pt x="133556" y="193563"/>
                  </a:lnTo>
                  <a:lnTo>
                    <a:pt x="200928" y="193563"/>
                  </a:lnTo>
                  <a:lnTo>
                    <a:pt x="200928" y="589"/>
                  </a:lnTo>
                  <a:lnTo>
                    <a:pt x="159177" y="589"/>
                  </a:lnTo>
                  <a:lnTo>
                    <a:pt x="159177" y="154626"/>
                  </a:lnTo>
                  <a:lnTo>
                    <a:pt x="158544" y="154626"/>
                  </a:lnTo>
                  <a:lnTo>
                    <a:pt x="118358" y="589"/>
                  </a:lnTo>
                  <a:lnTo>
                    <a:pt x="82932" y="589"/>
                  </a:lnTo>
                  <a:lnTo>
                    <a:pt x="42762" y="154626"/>
                  </a:lnTo>
                  <a:lnTo>
                    <a:pt x="42098" y="154626"/>
                  </a:lnTo>
                  <a:lnTo>
                    <a:pt x="42098" y="589"/>
                  </a:lnTo>
                  <a:lnTo>
                    <a:pt x="346" y="589"/>
                  </a:lnTo>
                  <a:close/>
                </a:path>
              </a:pathLst>
            </a:custGeom>
            <a:solidFill>
              <a:schemeClr val="bg1"/>
            </a:solidFill>
            <a:ln w="5439"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3B00B1DC-3A13-C2FC-C581-E228DBBD5984}"/>
                </a:ext>
              </a:extLst>
            </p:cNvPr>
            <p:cNvSpPr/>
            <p:nvPr/>
          </p:nvSpPr>
          <p:spPr>
            <a:xfrm flipV="1">
              <a:off x="1221166" y="2012314"/>
              <a:ext cx="45563" cy="192973"/>
            </a:xfrm>
            <a:custGeom>
              <a:avLst/>
              <a:gdLst>
                <a:gd name="connsiteX0" fmla="*/ 92 w 45563"/>
                <a:gd name="connsiteY0" fmla="*/ 193152 h 192973"/>
                <a:gd name="connsiteX1" fmla="*/ 45655 w 45563"/>
                <a:gd name="connsiteY1" fmla="*/ 193152 h 192973"/>
                <a:gd name="connsiteX2" fmla="*/ 45655 w 45563"/>
                <a:gd name="connsiteY2" fmla="*/ 178 h 192973"/>
                <a:gd name="connsiteX3" fmla="*/ 92 w 45563"/>
                <a:gd name="connsiteY3" fmla="*/ 178 h 192973"/>
              </a:gdLst>
              <a:ahLst/>
              <a:cxnLst>
                <a:cxn ang="0">
                  <a:pos x="connsiteX0" y="connsiteY0"/>
                </a:cxn>
                <a:cxn ang="0">
                  <a:pos x="connsiteX1" y="connsiteY1"/>
                </a:cxn>
                <a:cxn ang="0">
                  <a:pos x="connsiteX2" y="connsiteY2"/>
                </a:cxn>
                <a:cxn ang="0">
                  <a:pos x="connsiteX3" y="connsiteY3"/>
                </a:cxn>
              </a:cxnLst>
              <a:rect l="l" t="t" r="r" b="b"/>
              <a:pathLst>
                <a:path w="45563" h="192973">
                  <a:moveTo>
                    <a:pt x="92" y="193152"/>
                  </a:moveTo>
                  <a:lnTo>
                    <a:pt x="45655" y="193152"/>
                  </a:lnTo>
                  <a:lnTo>
                    <a:pt x="45655" y="178"/>
                  </a:lnTo>
                  <a:lnTo>
                    <a:pt x="92" y="178"/>
                  </a:lnTo>
                  <a:close/>
                </a:path>
              </a:pathLst>
            </a:custGeom>
            <a:solidFill>
              <a:schemeClr val="bg1"/>
            </a:solidFill>
            <a:ln w="5439"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EBDEB279-1F90-419B-37C9-134E82F69E95}"/>
                </a:ext>
              </a:extLst>
            </p:cNvPr>
            <p:cNvSpPr/>
            <p:nvPr/>
          </p:nvSpPr>
          <p:spPr>
            <a:xfrm flipV="1">
              <a:off x="1300573" y="2012330"/>
              <a:ext cx="149989" cy="192973"/>
            </a:xfrm>
            <a:custGeom>
              <a:avLst/>
              <a:gdLst>
                <a:gd name="connsiteX0" fmla="*/ 52913 w 149989"/>
                <a:gd name="connsiteY0" fmla="*/ 193563 h 192973"/>
                <a:gd name="connsiteX1" fmla="*/ 107950 w 149989"/>
                <a:gd name="connsiteY1" fmla="*/ 61445 h 192973"/>
                <a:gd name="connsiteX2" fmla="*/ 108582 w 149989"/>
                <a:gd name="connsiteY2" fmla="*/ 61445 h 192973"/>
                <a:gd name="connsiteX3" fmla="*/ 108582 w 149989"/>
                <a:gd name="connsiteY3" fmla="*/ 193563 h 192973"/>
                <a:gd name="connsiteX4" fmla="*/ 150365 w 149989"/>
                <a:gd name="connsiteY4" fmla="*/ 193563 h 192973"/>
                <a:gd name="connsiteX5" fmla="*/ 150365 w 149989"/>
                <a:gd name="connsiteY5" fmla="*/ 589 h 192973"/>
                <a:gd name="connsiteX6" fmla="*/ 98461 w 149989"/>
                <a:gd name="connsiteY6" fmla="*/ 589 h 192973"/>
                <a:gd name="connsiteX7" fmla="*/ 42792 w 149989"/>
                <a:gd name="connsiteY7" fmla="*/ 135759 h 192973"/>
                <a:gd name="connsiteX8" fmla="*/ 42159 w 149989"/>
                <a:gd name="connsiteY8" fmla="*/ 135759 h 192973"/>
                <a:gd name="connsiteX9" fmla="*/ 42159 w 149989"/>
                <a:gd name="connsiteY9" fmla="*/ 589 h 192973"/>
                <a:gd name="connsiteX10" fmla="*/ 376 w 149989"/>
                <a:gd name="connsiteY10" fmla="*/ 589 h 192973"/>
                <a:gd name="connsiteX11" fmla="*/ 376 w 149989"/>
                <a:gd name="connsiteY11" fmla="*/ 193563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9989" h="192973">
                  <a:moveTo>
                    <a:pt x="52913" y="193563"/>
                  </a:moveTo>
                  <a:lnTo>
                    <a:pt x="107950" y="61445"/>
                  </a:lnTo>
                  <a:lnTo>
                    <a:pt x="108582" y="61445"/>
                  </a:lnTo>
                  <a:lnTo>
                    <a:pt x="108582" y="193563"/>
                  </a:lnTo>
                  <a:lnTo>
                    <a:pt x="150365" y="193563"/>
                  </a:lnTo>
                  <a:lnTo>
                    <a:pt x="150365" y="589"/>
                  </a:lnTo>
                  <a:lnTo>
                    <a:pt x="98461" y="589"/>
                  </a:lnTo>
                  <a:lnTo>
                    <a:pt x="42792" y="135759"/>
                  </a:lnTo>
                  <a:lnTo>
                    <a:pt x="42159" y="135759"/>
                  </a:lnTo>
                  <a:lnTo>
                    <a:pt x="42159" y="589"/>
                  </a:lnTo>
                  <a:lnTo>
                    <a:pt x="376" y="589"/>
                  </a:lnTo>
                  <a:lnTo>
                    <a:pt x="376" y="193563"/>
                  </a:lnTo>
                  <a:close/>
                </a:path>
              </a:pathLst>
            </a:custGeom>
            <a:solidFill>
              <a:schemeClr val="bg1"/>
            </a:solidFill>
            <a:ln w="5439"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9508A432-66C0-F807-0D6D-61A35330FDB6}"/>
                </a:ext>
              </a:extLst>
            </p:cNvPr>
            <p:cNvSpPr/>
            <p:nvPr/>
          </p:nvSpPr>
          <p:spPr>
            <a:xfrm flipV="1">
              <a:off x="1482193" y="2012330"/>
              <a:ext cx="129382" cy="192973"/>
            </a:xfrm>
            <a:custGeom>
              <a:avLst/>
              <a:gdLst>
                <a:gd name="connsiteX0" fmla="*/ 126631 w 129382"/>
                <a:gd name="connsiteY0" fmla="*/ 193563 h 192973"/>
                <a:gd name="connsiteX1" fmla="*/ 126631 w 129382"/>
                <a:gd name="connsiteY1" fmla="*/ 161664 h 192973"/>
                <a:gd name="connsiteX2" fmla="*/ 45943 w 129382"/>
                <a:gd name="connsiteY2" fmla="*/ 161664 h 192973"/>
                <a:gd name="connsiteX3" fmla="*/ 45943 w 129382"/>
                <a:gd name="connsiteY3" fmla="*/ 116291 h 192973"/>
                <a:gd name="connsiteX4" fmla="*/ 121886 w 129382"/>
                <a:gd name="connsiteY4" fmla="*/ 116291 h 192973"/>
                <a:gd name="connsiteX5" fmla="*/ 121886 w 129382"/>
                <a:gd name="connsiteY5" fmla="*/ 84392 h 192973"/>
                <a:gd name="connsiteX6" fmla="*/ 45943 w 129382"/>
                <a:gd name="connsiteY6" fmla="*/ 84392 h 192973"/>
                <a:gd name="connsiteX7" fmla="*/ 45943 w 129382"/>
                <a:gd name="connsiteY7" fmla="*/ 32535 h 192973"/>
                <a:gd name="connsiteX8" fmla="*/ 129778 w 129382"/>
                <a:gd name="connsiteY8" fmla="*/ 32535 h 192973"/>
                <a:gd name="connsiteX9" fmla="*/ 129778 w 129382"/>
                <a:gd name="connsiteY9" fmla="*/ 589 h 192973"/>
                <a:gd name="connsiteX10" fmla="*/ 396 w 129382"/>
                <a:gd name="connsiteY10" fmla="*/ 589 h 192973"/>
                <a:gd name="connsiteX11" fmla="*/ 396 w 129382"/>
                <a:gd name="connsiteY11" fmla="*/ 193563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382" h="192973">
                  <a:moveTo>
                    <a:pt x="126631" y="193563"/>
                  </a:moveTo>
                  <a:lnTo>
                    <a:pt x="126631" y="161664"/>
                  </a:lnTo>
                  <a:lnTo>
                    <a:pt x="45943" y="161664"/>
                  </a:lnTo>
                  <a:lnTo>
                    <a:pt x="45943" y="116291"/>
                  </a:lnTo>
                  <a:lnTo>
                    <a:pt x="121886" y="116291"/>
                  </a:lnTo>
                  <a:lnTo>
                    <a:pt x="121886" y="84392"/>
                  </a:lnTo>
                  <a:lnTo>
                    <a:pt x="45943" y="84392"/>
                  </a:lnTo>
                  <a:lnTo>
                    <a:pt x="45943" y="32535"/>
                  </a:lnTo>
                  <a:lnTo>
                    <a:pt x="129778" y="32535"/>
                  </a:lnTo>
                  <a:lnTo>
                    <a:pt x="129778" y="589"/>
                  </a:lnTo>
                  <a:lnTo>
                    <a:pt x="396" y="589"/>
                  </a:lnTo>
                  <a:lnTo>
                    <a:pt x="396" y="193563"/>
                  </a:lnTo>
                  <a:close/>
                </a:path>
              </a:pathLst>
            </a:custGeom>
            <a:solidFill>
              <a:schemeClr val="bg1"/>
            </a:solidFill>
            <a:ln w="5439"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6ADEEDED-86D7-8E23-4D46-B1D1A6B72243}"/>
                </a:ext>
              </a:extLst>
            </p:cNvPr>
            <p:cNvSpPr/>
            <p:nvPr/>
          </p:nvSpPr>
          <p:spPr>
            <a:xfrm flipV="1">
              <a:off x="1625493" y="2008550"/>
              <a:ext cx="150290" cy="200485"/>
            </a:xfrm>
            <a:custGeom>
              <a:avLst/>
              <a:gdLst>
                <a:gd name="connsiteX0" fmla="*/ 45950 w 150290"/>
                <a:gd name="connsiteY0" fmla="*/ 64631 h 200485"/>
                <a:gd name="connsiteX1" fmla="*/ 45950 w 150290"/>
                <a:gd name="connsiteY1" fmla="*/ 58922 h 200485"/>
                <a:gd name="connsiteX2" fmla="*/ 76046 w 150290"/>
                <a:gd name="connsiteY2" fmla="*/ 29190 h 200485"/>
                <a:gd name="connsiteX3" fmla="*/ 103232 w 150290"/>
                <a:gd name="connsiteY3" fmla="*/ 53007 h 200485"/>
                <a:gd name="connsiteX4" fmla="*/ 62746 w 150290"/>
                <a:gd name="connsiteY4" fmla="*/ 85918 h 200485"/>
                <a:gd name="connsiteX5" fmla="*/ 3582 w 150290"/>
                <a:gd name="connsiteY5" fmla="*/ 144322 h 200485"/>
                <a:gd name="connsiteX6" fmla="*/ 73516 w 150290"/>
                <a:gd name="connsiteY6" fmla="*/ 201066 h 200485"/>
                <a:gd name="connsiteX7" fmla="*/ 143418 w 150290"/>
                <a:gd name="connsiteY7" fmla="*/ 149209 h 200485"/>
                <a:gd name="connsiteX8" fmla="*/ 143418 w 150290"/>
                <a:gd name="connsiteY8" fmla="*/ 143785 h 200485"/>
                <a:gd name="connsiteX9" fmla="*/ 99753 w 150290"/>
                <a:gd name="connsiteY9" fmla="*/ 143785 h 200485"/>
                <a:gd name="connsiteX10" fmla="*/ 75081 w 150290"/>
                <a:gd name="connsiteY10" fmla="*/ 172394 h 200485"/>
                <a:gd name="connsiteX11" fmla="*/ 49129 w 150290"/>
                <a:gd name="connsiteY11" fmla="*/ 149968 h 200485"/>
                <a:gd name="connsiteX12" fmla="*/ 72535 w 150290"/>
                <a:gd name="connsiteY12" fmla="*/ 123810 h 200485"/>
                <a:gd name="connsiteX13" fmla="*/ 107676 w 150290"/>
                <a:gd name="connsiteY13" fmla="*/ 110795 h 200485"/>
                <a:gd name="connsiteX14" fmla="*/ 150693 w 150290"/>
                <a:gd name="connsiteY14" fmla="*/ 59712 h 200485"/>
                <a:gd name="connsiteX15" fmla="*/ 72250 w 150290"/>
                <a:gd name="connsiteY15" fmla="*/ 580 h 200485"/>
                <a:gd name="connsiteX16" fmla="*/ 403 w 150290"/>
                <a:gd name="connsiteY16" fmla="*/ 56771 h 200485"/>
                <a:gd name="connsiteX17" fmla="*/ 403 w 150290"/>
                <a:gd name="connsiteY17" fmla="*/ 64631 h 20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0290" h="200485">
                  <a:moveTo>
                    <a:pt x="45950" y="64631"/>
                  </a:moveTo>
                  <a:lnTo>
                    <a:pt x="45950" y="58922"/>
                  </a:lnTo>
                  <a:cubicBezTo>
                    <a:pt x="45950" y="40814"/>
                    <a:pt x="51991" y="29190"/>
                    <a:pt x="76046" y="29190"/>
                  </a:cubicBezTo>
                  <a:cubicBezTo>
                    <a:pt x="89947" y="29190"/>
                    <a:pt x="103232" y="36781"/>
                    <a:pt x="103232" y="53007"/>
                  </a:cubicBezTo>
                  <a:cubicBezTo>
                    <a:pt x="103232" y="70546"/>
                    <a:pt x="92794" y="77030"/>
                    <a:pt x="62746" y="85918"/>
                  </a:cubicBezTo>
                  <a:cubicBezTo>
                    <a:pt x="22275" y="97858"/>
                    <a:pt x="3582" y="112155"/>
                    <a:pt x="3582" y="144322"/>
                  </a:cubicBezTo>
                  <a:cubicBezTo>
                    <a:pt x="3582" y="181883"/>
                    <a:pt x="30451" y="201066"/>
                    <a:pt x="73516" y="201066"/>
                  </a:cubicBezTo>
                  <a:cubicBezTo>
                    <a:pt x="114018" y="201066"/>
                    <a:pt x="143418" y="186200"/>
                    <a:pt x="143418" y="149209"/>
                  </a:cubicBezTo>
                  <a:lnTo>
                    <a:pt x="143418" y="143785"/>
                  </a:lnTo>
                  <a:lnTo>
                    <a:pt x="99753" y="143785"/>
                  </a:lnTo>
                  <a:cubicBezTo>
                    <a:pt x="99753" y="161893"/>
                    <a:pt x="92446" y="172394"/>
                    <a:pt x="75081" y="172394"/>
                  </a:cubicBezTo>
                  <a:cubicBezTo>
                    <a:pt x="54490" y="172394"/>
                    <a:pt x="49129" y="161371"/>
                    <a:pt x="49129" y="149968"/>
                  </a:cubicBezTo>
                  <a:cubicBezTo>
                    <a:pt x="49129" y="138075"/>
                    <a:pt x="53225" y="130816"/>
                    <a:pt x="72535" y="123810"/>
                  </a:cubicBezTo>
                  <a:lnTo>
                    <a:pt x="107676" y="110795"/>
                  </a:lnTo>
                  <a:cubicBezTo>
                    <a:pt x="141836" y="98111"/>
                    <a:pt x="150693" y="83261"/>
                    <a:pt x="150693" y="59712"/>
                  </a:cubicBezTo>
                  <a:cubicBezTo>
                    <a:pt x="150693" y="18957"/>
                    <a:pt x="121577" y="580"/>
                    <a:pt x="72250" y="580"/>
                  </a:cubicBezTo>
                  <a:cubicBezTo>
                    <a:pt x="20646" y="580"/>
                    <a:pt x="403" y="21092"/>
                    <a:pt x="403" y="56771"/>
                  </a:cubicBezTo>
                  <a:lnTo>
                    <a:pt x="403" y="64631"/>
                  </a:lnTo>
                  <a:close/>
                </a:path>
              </a:pathLst>
            </a:custGeom>
            <a:solidFill>
              <a:schemeClr val="bg1"/>
            </a:solidFill>
            <a:ln w="5439"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D574D13B-3BEE-E536-8734-33BD006AA094}"/>
                </a:ext>
              </a:extLst>
            </p:cNvPr>
            <p:cNvSpPr/>
            <p:nvPr/>
          </p:nvSpPr>
          <p:spPr>
            <a:xfrm flipV="1">
              <a:off x="1874500" y="2012330"/>
              <a:ext cx="126267" cy="192957"/>
            </a:xfrm>
            <a:custGeom>
              <a:avLst/>
              <a:gdLst>
                <a:gd name="connsiteX0" fmla="*/ 421 w 126267"/>
                <a:gd name="connsiteY0" fmla="*/ 577 h 192957"/>
                <a:gd name="connsiteX1" fmla="*/ 421 w 126267"/>
                <a:gd name="connsiteY1" fmla="*/ 193535 h 192957"/>
                <a:gd name="connsiteX2" fmla="*/ 45984 w 126267"/>
                <a:gd name="connsiteY2" fmla="*/ 193535 h 192957"/>
                <a:gd name="connsiteX3" fmla="*/ 45984 w 126267"/>
                <a:gd name="connsiteY3" fmla="*/ 32507 h 192957"/>
                <a:gd name="connsiteX4" fmla="*/ 126688 w 126267"/>
                <a:gd name="connsiteY4" fmla="*/ 32507 h 192957"/>
                <a:gd name="connsiteX5" fmla="*/ 126688 w 126267"/>
                <a:gd name="connsiteY5" fmla="*/ 577 h 19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267" h="192957">
                  <a:moveTo>
                    <a:pt x="421" y="577"/>
                  </a:moveTo>
                  <a:lnTo>
                    <a:pt x="421" y="193535"/>
                  </a:lnTo>
                  <a:lnTo>
                    <a:pt x="45984" y="193535"/>
                  </a:lnTo>
                  <a:lnTo>
                    <a:pt x="45984" y="32507"/>
                  </a:lnTo>
                  <a:lnTo>
                    <a:pt x="126688" y="32507"/>
                  </a:lnTo>
                  <a:lnTo>
                    <a:pt x="126688" y="577"/>
                  </a:lnTo>
                  <a:close/>
                </a:path>
              </a:pathLst>
            </a:custGeom>
            <a:solidFill>
              <a:schemeClr val="bg1"/>
            </a:solidFill>
            <a:ln w="5439"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24CD6843-FF1A-807E-3E47-0ADB1BAD7107}"/>
                </a:ext>
              </a:extLst>
            </p:cNvPr>
            <p:cNvSpPr/>
            <p:nvPr/>
          </p:nvSpPr>
          <p:spPr>
            <a:xfrm flipV="1">
              <a:off x="2023209" y="2012314"/>
              <a:ext cx="45547" cy="192973"/>
            </a:xfrm>
            <a:custGeom>
              <a:avLst/>
              <a:gdLst>
                <a:gd name="connsiteX0" fmla="*/ 108 w 45547"/>
                <a:gd name="connsiteY0" fmla="*/ 193152 h 192973"/>
                <a:gd name="connsiteX1" fmla="*/ 45656 w 45547"/>
                <a:gd name="connsiteY1" fmla="*/ 193152 h 192973"/>
                <a:gd name="connsiteX2" fmla="*/ 45656 w 45547"/>
                <a:gd name="connsiteY2" fmla="*/ 178 h 192973"/>
                <a:gd name="connsiteX3" fmla="*/ 108 w 45547"/>
                <a:gd name="connsiteY3" fmla="*/ 178 h 192973"/>
              </a:gdLst>
              <a:ahLst/>
              <a:cxnLst>
                <a:cxn ang="0">
                  <a:pos x="connsiteX0" y="connsiteY0"/>
                </a:cxn>
                <a:cxn ang="0">
                  <a:pos x="connsiteX1" y="connsiteY1"/>
                </a:cxn>
                <a:cxn ang="0">
                  <a:pos x="connsiteX2" y="connsiteY2"/>
                </a:cxn>
                <a:cxn ang="0">
                  <a:pos x="connsiteX3" y="connsiteY3"/>
                </a:cxn>
              </a:cxnLst>
              <a:rect l="l" t="t" r="r" b="b"/>
              <a:pathLst>
                <a:path w="45547" h="192973">
                  <a:moveTo>
                    <a:pt x="108" y="193152"/>
                  </a:moveTo>
                  <a:lnTo>
                    <a:pt x="45656" y="193152"/>
                  </a:lnTo>
                  <a:lnTo>
                    <a:pt x="45656" y="178"/>
                  </a:lnTo>
                  <a:lnTo>
                    <a:pt x="108" y="178"/>
                  </a:lnTo>
                  <a:close/>
                </a:path>
              </a:pathLst>
            </a:custGeom>
            <a:solidFill>
              <a:schemeClr val="bg1"/>
            </a:solidFill>
            <a:ln w="5439"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F158CD04-0CB2-1098-6032-DA78E910BEE3}"/>
                </a:ext>
              </a:extLst>
            </p:cNvPr>
            <p:cNvSpPr/>
            <p:nvPr/>
          </p:nvSpPr>
          <p:spPr>
            <a:xfrm flipV="1">
              <a:off x="2103565" y="2012330"/>
              <a:ext cx="200613" cy="192973"/>
            </a:xfrm>
            <a:custGeom>
              <a:avLst/>
              <a:gdLst>
                <a:gd name="connsiteX0" fmla="*/ 441 w 200613"/>
                <a:gd name="connsiteY0" fmla="*/ 193563 h 192973"/>
                <a:gd name="connsiteX1" fmla="*/ 68145 w 200613"/>
                <a:gd name="connsiteY1" fmla="*/ 193563 h 192973"/>
                <a:gd name="connsiteX2" fmla="*/ 100439 w 200613"/>
                <a:gd name="connsiteY2" fmla="*/ 57396 h 192973"/>
                <a:gd name="connsiteX3" fmla="*/ 101056 w 200613"/>
                <a:gd name="connsiteY3" fmla="*/ 57396 h 192973"/>
                <a:gd name="connsiteX4" fmla="*/ 133651 w 200613"/>
                <a:gd name="connsiteY4" fmla="*/ 193563 h 192973"/>
                <a:gd name="connsiteX5" fmla="*/ 201054 w 200613"/>
                <a:gd name="connsiteY5" fmla="*/ 193563 h 192973"/>
                <a:gd name="connsiteX6" fmla="*/ 201054 w 200613"/>
                <a:gd name="connsiteY6" fmla="*/ 589 h 192973"/>
                <a:gd name="connsiteX7" fmla="*/ 159287 w 200613"/>
                <a:gd name="connsiteY7" fmla="*/ 589 h 192973"/>
                <a:gd name="connsiteX8" fmla="*/ 159287 w 200613"/>
                <a:gd name="connsiteY8" fmla="*/ 154626 h 192973"/>
                <a:gd name="connsiteX9" fmla="*/ 158638 w 200613"/>
                <a:gd name="connsiteY9" fmla="*/ 154626 h 192973"/>
                <a:gd name="connsiteX10" fmla="*/ 118452 w 200613"/>
                <a:gd name="connsiteY10" fmla="*/ 589 h 192973"/>
                <a:gd name="connsiteX11" fmla="*/ 83043 w 200613"/>
                <a:gd name="connsiteY11" fmla="*/ 589 h 192973"/>
                <a:gd name="connsiteX12" fmla="*/ 42872 w 200613"/>
                <a:gd name="connsiteY12" fmla="*/ 154626 h 192973"/>
                <a:gd name="connsiteX13" fmla="*/ 42240 w 200613"/>
                <a:gd name="connsiteY13" fmla="*/ 154626 h 192973"/>
                <a:gd name="connsiteX14" fmla="*/ 42240 w 200613"/>
                <a:gd name="connsiteY14" fmla="*/ 589 h 192973"/>
                <a:gd name="connsiteX15" fmla="*/ 441 w 200613"/>
                <a:gd name="connsiteY15" fmla="*/ 589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613" h="192973">
                  <a:moveTo>
                    <a:pt x="441" y="193563"/>
                  </a:moveTo>
                  <a:lnTo>
                    <a:pt x="68145" y="193563"/>
                  </a:lnTo>
                  <a:lnTo>
                    <a:pt x="100439" y="57396"/>
                  </a:lnTo>
                  <a:lnTo>
                    <a:pt x="101056" y="57396"/>
                  </a:lnTo>
                  <a:lnTo>
                    <a:pt x="133651" y="193563"/>
                  </a:lnTo>
                  <a:lnTo>
                    <a:pt x="201054" y="193563"/>
                  </a:lnTo>
                  <a:lnTo>
                    <a:pt x="201054" y="589"/>
                  </a:lnTo>
                  <a:lnTo>
                    <a:pt x="159287" y="589"/>
                  </a:lnTo>
                  <a:lnTo>
                    <a:pt x="159287" y="154626"/>
                  </a:lnTo>
                  <a:lnTo>
                    <a:pt x="158638" y="154626"/>
                  </a:lnTo>
                  <a:lnTo>
                    <a:pt x="118452" y="589"/>
                  </a:lnTo>
                  <a:lnTo>
                    <a:pt x="83043" y="589"/>
                  </a:lnTo>
                  <a:lnTo>
                    <a:pt x="42872" y="154626"/>
                  </a:lnTo>
                  <a:lnTo>
                    <a:pt x="42240" y="154626"/>
                  </a:lnTo>
                  <a:lnTo>
                    <a:pt x="42240" y="589"/>
                  </a:lnTo>
                  <a:lnTo>
                    <a:pt x="441" y="589"/>
                  </a:lnTo>
                  <a:close/>
                </a:path>
              </a:pathLst>
            </a:custGeom>
            <a:solidFill>
              <a:schemeClr val="bg1"/>
            </a:solidFill>
            <a:ln w="5439"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6B9CFA93-B3FF-BC68-6D95-09BFE6E882FF}"/>
                </a:ext>
              </a:extLst>
            </p:cNvPr>
            <p:cNvSpPr/>
            <p:nvPr/>
          </p:nvSpPr>
          <p:spPr>
            <a:xfrm flipV="1">
              <a:off x="2338955" y="2012314"/>
              <a:ext cx="45563" cy="192973"/>
            </a:xfrm>
            <a:custGeom>
              <a:avLst/>
              <a:gdLst>
                <a:gd name="connsiteX0" fmla="*/ 115 w 45563"/>
                <a:gd name="connsiteY0" fmla="*/ 193152 h 192973"/>
                <a:gd name="connsiteX1" fmla="*/ 45678 w 45563"/>
                <a:gd name="connsiteY1" fmla="*/ 193152 h 192973"/>
                <a:gd name="connsiteX2" fmla="*/ 45678 w 45563"/>
                <a:gd name="connsiteY2" fmla="*/ 178 h 192973"/>
                <a:gd name="connsiteX3" fmla="*/ 115 w 45563"/>
                <a:gd name="connsiteY3" fmla="*/ 178 h 192973"/>
              </a:gdLst>
              <a:ahLst/>
              <a:cxnLst>
                <a:cxn ang="0">
                  <a:pos x="connsiteX0" y="connsiteY0"/>
                </a:cxn>
                <a:cxn ang="0">
                  <a:pos x="connsiteX1" y="connsiteY1"/>
                </a:cxn>
                <a:cxn ang="0">
                  <a:pos x="connsiteX2" y="connsiteY2"/>
                </a:cxn>
                <a:cxn ang="0">
                  <a:pos x="connsiteX3" y="connsiteY3"/>
                </a:cxn>
              </a:cxnLst>
              <a:rect l="l" t="t" r="r" b="b"/>
              <a:pathLst>
                <a:path w="45563" h="192973">
                  <a:moveTo>
                    <a:pt x="115" y="193152"/>
                  </a:moveTo>
                  <a:lnTo>
                    <a:pt x="45678" y="193152"/>
                  </a:lnTo>
                  <a:lnTo>
                    <a:pt x="45678" y="178"/>
                  </a:lnTo>
                  <a:lnTo>
                    <a:pt x="115" y="178"/>
                  </a:lnTo>
                  <a:close/>
                </a:path>
              </a:pathLst>
            </a:custGeom>
            <a:solidFill>
              <a:schemeClr val="bg1"/>
            </a:solidFill>
            <a:ln w="5439"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550917F2-EC10-840B-2F00-E9EF316D90E2}"/>
                </a:ext>
              </a:extLst>
            </p:cNvPr>
            <p:cNvSpPr/>
            <p:nvPr/>
          </p:nvSpPr>
          <p:spPr>
            <a:xfrm flipV="1">
              <a:off x="2406359" y="2012330"/>
              <a:ext cx="144296" cy="192973"/>
            </a:xfrm>
            <a:custGeom>
              <a:avLst/>
              <a:gdLst>
                <a:gd name="connsiteX0" fmla="*/ 144771 w 144296"/>
                <a:gd name="connsiteY0" fmla="*/ 193563 h 192973"/>
                <a:gd name="connsiteX1" fmla="*/ 144771 w 144296"/>
                <a:gd name="connsiteY1" fmla="*/ 161664 h 192973"/>
                <a:gd name="connsiteX2" fmla="*/ 95412 w 144296"/>
                <a:gd name="connsiteY2" fmla="*/ 161664 h 192973"/>
                <a:gd name="connsiteX3" fmla="*/ 95412 w 144296"/>
                <a:gd name="connsiteY3" fmla="*/ 589 h 192973"/>
                <a:gd name="connsiteX4" fmla="*/ 49849 w 144296"/>
                <a:gd name="connsiteY4" fmla="*/ 589 h 192973"/>
                <a:gd name="connsiteX5" fmla="*/ 49849 w 144296"/>
                <a:gd name="connsiteY5" fmla="*/ 161664 h 192973"/>
                <a:gd name="connsiteX6" fmla="*/ 475 w 144296"/>
                <a:gd name="connsiteY6" fmla="*/ 161664 h 192973"/>
                <a:gd name="connsiteX7" fmla="*/ 475 w 144296"/>
                <a:gd name="connsiteY7" fmla="*/ 193563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296" h="192973">
                  <a:moveTo>
                    <a:pt x="144771" y="193563"/>
                  </a:moveTo>
                  <a:lnTo>
                    <a:pt x="144771" y="161664"/>
                  </a:lnTo>
                  <a:lnTo>
                    <a:pt x="95412" y="161664"/>
                  </a:lnTo>
                  <a:lnTo>
                    <a:pt x="95412" y="589"/>
                  </a:lnTo>
                  <a:lnTo>
                    <a:pt x="49849" y="589"/>
                  </a:lnTo>
                  <a:lnTo>
                    <a:pt x="49849" y="161664"/>
                  </a:lnTo>
                  <a:lnTo>
                    <a:pt x="475" y="161664"/>
                  </a:lnTo>
                  <a:lnTo>
                    <a:pt x="475" y="193563"/>
                  </a:lnTo>
                  <a:close/>
                </a:path>
              </a:pathLst>
            </a:custGeom>
            <a:solidFill>
              <a:schemeClr val="bg1"/>
            </a:solidFill>
            <a:ln w="5439"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CFEB76D8-66BC-13BE-27B5-67B8159E9B35}"/>
                </a:ext>
              </a:extLst>
            </p:cNvPr>
            <p:cNvSpPr/>
            <p:nvPr/>
          </p:nvSpPr>
          <p:spPr>
            <a:xfrm flipV="1">
              <a:off x="2570250" y="2012330"/>
              <a:ext cx="129398" cy="192973"/>
            </a:xfrm>
            <a:custGeom>
              <a:avLst/>
              <a:gdLst>
                <a:gd name="connsiteX0" fmla="*/ 126723 w 129398"/>
                <a:gd name="connsiteY0" fmla="*/ 193563 h 192973"/>
                <a:gd name="connsiteX1" fmla="*/ 126723 w 129398"/>
                <a:gd name="connsiteY1" fmla="*/ 161664 h 192973"/>
                <a:gd name="connsiteX2" fmla="*/ 46050 w 129398"/>
                <a:gd name="connsiteY2" fmla="*/ 161664 h 192973"/>
                <a:gd name="connsiteX3" fmla="*/ 46050 w 129398"/>
                <a:gd name="connsiteY3" fmla="*/ 116291 h 192973"/>
                <a:gd name="connsiteX4" fmla="*/ 121994 w 129398"/>
                <a:gd name="connsiteY4" fmla="*/ 116291 h 192973"/>
                <a:gd name="connsiteX5" fmla="*/ 121994 w 129398"/>
                <a:gd name="connsiteY5" fmla="*/ 84392 h 192973"/>
                <a:gd name="connsiteX6" fmla="*/ 46050 w 129398"/>
                <a:gd name="connsiteY6" fmla="*/ 84392 h 192973"/>
                <a:gd name="connsiteX7" fmla="*/ 46050 w 129398"/>
                <a:gd name="connsiteY7" fmla="*/ 32535 h 192973"/>
                <a:gd name="connsiteX8" fmla="*/ 129886 w 129398"/>
                <a:gd name="connsiteY8" fmla="*/ 32535 h 192973"/>
                <a:gd name="connsiteX9" fmla="*/ 129886 w 129398"/>
                <a:gd name="connsiteY9" fmla="*/ 589 h 192973"/>
                <a:gd name="connsiteX10" fmla="*/ 487 w 129398"/>
                <a:gd name="connsiteY10" fmla="*/ 589 h 192973"/>
                <a:gd name="connsiteX11" fmla="*/ 487 w 129398"/>
                <a:gd name="connsiteY11" fmla="*/ 193563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398" h="192973">
                  <a:moveTo>
                    <a:pt x="126723" y="193563"/>
                  </a:moveTo>
                  <a:lnTo>
                    <a:pt x="126723" y="161664"/>
                  </a:lnTo>
                  <a:lnTo>
                    <a:pt x="46050" y="161664"/>
                  </a:lnTo>
                  <a:lnTo>
                    <a:pt x="46050" y="116291"/>
                  </a:lnTo>
                  <a:lnTo>
                    <a:pt x="121994" y="116291"/>
                  </a:lnTo>
                  <a:lnTo>
                    <a:pt x="121994" y="84392"/>
                  </a:lnTo>
                  <a:lnTo>
                    <a:pt x="46050" y="84392"/>
                  </a:lnTo>
                  <a:lnTo>
                    <a:pt x="46050" y="32535"/>
                  </a:lnTo>
                  <a:lnTo>
                    <a:pt x="129886" y="32535"/>
                  </a:lnTo>
                  <a:lnTo>
                    <a:pt x="129886" y="589"/>
                  </a:lnTo>
                  <a:lnTo>
                    <a:pt x="487" y="589"/>
                  </a:lnTo>
                  <a:lnTo>
                    <a:pt x="487" y="193563"/>
                  </a:lnTo>
                  <a:close/>
                </a:path>
              </a:pathLst>
            </a:custGeom>
            <a:solidFill>
              <a:schemeClr val="bg1"/>
            </a:solidFill>
            <a:ln w="5439"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E90F4410-E1E9-88F5-5F8F-E70F69D03E24}"/>
                </a:ext>
              </a:extLst>
            </p:cNvPr>
            <p:cNvSpPr/>
            <p:nvPr/>
          </p:nvSpPr>
          <p:spPr>
            <a:xfrm flipV="1">
              <a:off x="2724652" y="2012314"/>
              <a:ext cx="149309" cy="192973"/>
            </a:xfrm>
            <a:custGeom>
              <a:avLst/>
              <a:gdLst>
                <a:gd name="connsiteX0" fmla="*/ 46027 w 149309"/>
                <a:gd name="connsiteY0" fmla="*/ 29235 h 192973"/>
                <a:gd name="connsiteX1" fmla="*/ 66286 w 149309"/>
                <a:gd name="connsiteY1" fmla="*/ 29235 h 192973"/>
                <a:gd name="connsiteX2" fmla="*/ 104274 w 149309"/>
                <a:gd name="connsiteY2" fmla="*/ 98710 h 192973"/>
                <a:gd name="connsiteX3" fmla="*/ 65353 w 149309"/>
                <a:gd name="connsiteY3" fmla="*/ 164896 h 192973"/>
                <a:gd name="connsiteX4" fmla="*/ 46027 w 149309"/>
                <a:gd name="connsiteY4" fmla="*/ 164896 h 192973"/>
                <a:gd name="connsiteX5" fmla="*/ 495 w 149309"/>
                <a:gd name="connsiteY5" fmla="*/ 193552 h 192973"/>
                <a:gd name="connsiteX6" fmla="*/ 75158 w 149309"/>
                <a:gd name="connsiteY6" fmla="*/ 193552 h 192973"/>
                <a:gd name="connsiteX7" fmla="*/ 149805 w 149309"/>
                <a:gd name="connsiteY7" fmla="*/ 99770 h 192973"/>
                <a:gd name="connsiteX8" fmla="*/ 72327 w 149309"/>
                <a:gd name="connsiteY8" fmla="*/ 578 h 192973"/>
                <a:gd name="connsiteX9" fmla="*/ 495 w 149309"/>
                <a:gd name="connsiteY9" fmla="*/ 578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309" h="192973">
                  <a:moveTo>
                    <a:pt x="46027" y="29235"/>
                  </a:moveTo>
                  <a:lnTo>
                    <a:pt x="66286" y="29235"/>
                  </a:lnTo>
                  <a:cubicBezTo>
                    <a:pt x="97932" y="29235"/>
                    <a:pt x="104274" y="46252"/>
                    <a:pt x="104274" y="98710"/>
                  </a:cubicBezTo>
                  <a:cubicBezTo>
                    <a:pt x="104274" y="142454"/>
                    <a:pt x="100146" y="164896"/>
                    <a:pt x="65353" y="164896"/>
                  </a:cubicBezTo>
                  <a:lnTo>
                    <a:pt x="46027" y="164896"/>
                  </a:lnTo>
                  <a:close/>
                  <a:moveTo>
                    <a:pt x="495" y="193552"/>
                  </a:moveTo>
                  <a:lnTo>
                    <a:pt x="75158" y="193552"/>
                  </a:lnTo>
                  <a:cubicBezTo>
                    <a:pt x="138418" y="193552"/>
                    <a:pt x="149805" y="156529"/>
                    <a:pt x="149805" y="99770"/>
                  </a:cubicBezTo>
                  <a:cubicBezTo>
                    <a:pt x="149805" y="31402"/>
                    <a:pt x="132741" y="578"/>
                    <a:pt x="72327" y="578"/>
                  </a:cubicBezTo>
                  <a:lnTo>
                    <a:pt x="495" y="578"/>
                  </a:lnTo>
                  <a:close/>
                </a:path>
              </a:pathLst>
            </a:custGeom>
            <a:solidFill>
              <a:schemeClr val="bg1"/>
            </a:solidFill>
            <a:ln w="5439" cap="flat">
              <a:noFill/>
              <a:prstDash val="solid"/>
              <a:miter/>
            </a:ln>
          </p:spPr>
          <p:txBody>
            <a:bodyPr rtlCol="0" anchor="ctr"/>
            <a:lstStyle/>
            <a:p>
              <a:endParaRPr lang="en-AU"/>
            </a:p>
          </p:txBody>
        </p:sp>
      </p:grpSp>
    </p:spTree>
    <p:extLst>
      <p:ext uri="{BB962C8B-B14F-4D97-AF65-F5344CB8AC3E}">
        <p14:creationId xmlns:p14="http://schemas.microsoft.com/office/powerpoint/2010/main" val="1937759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5">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59777C90-23DF-A85C-170E-AB47C909484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 y="0"/>
            <a:ext cx="12192000" cy="6858000"/>
          </a:xfrm>
          <a:prstGeom prst="rect">
            <a:avLst/>
          </a:prstGeom>
        </p:spPr>
      </p:pic>
      <p:sp>
        <p:nvSpPr>
          <p:cNvPr id="9" name="Rectangle 8">
            <a:extLst>
              <a:ext uri="{FF2B5EF4-FFF2-40B4-BE49-F238E27FC236}">
                <a16:creationId xmlns:a16="http://schemas.microsoft.com/office/drawing/2014/main" id="{1E300144-B815-0338-B4B3-126F398E16D0}"/>
              </a:ext>
            </a:extLst>
          </p:cNvPr>
          <p:cNvSpPr/>
          <p:nvPr userDrawn="1"/>
        </p:nvSpPr>
        <p:spPr>
          <a:xfrm>
            <a:off x="-7" y="0"/>
            <a:ext cx="12192006" cy="6858000"/>
          </a:xfrm>
          <a:prstGeom prst="rect">
            <a:avLst/>
          </a:prstGeom>
          <a:solidFill>
            <a:srgbClr val="11242E">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AU"/>
          </a:p>
        </p:txBody>
      </p:sp>
      <p:pic>
        <p:nvPicPr>
          <p:cNvPr id="10" name="Picture 9">
            <a:extLst>
              <a:ext uri="{FF2B5EF4-FFF2-40B4-BE49-F238E27FC236}">
                <a16:creationId xmlns:a16="http://schemas.microsoft.com/office/drawing/2014/main" id="{575E05DA-8D23-9423-2F24-B1AAB8379D7E}"/>
              </a:ext>
            </a:extLst>
          </p:cNvPr>
          <p:cNvPicPr>
            <a:picLocks noChangeAspect="1"/>
          </p:cNvPicPr>
          <p:nvPr userDrawn="1"/>
        </p:nvPicPr>
        <p:blipFill rotWithShape="1">
          <a:blip r:embed="rId3" cstate="screen">
            <a:clrChange>
              <a:clrFrom>
                <a:srgbClr val="FFFFFF"/>
              </a:clrFrom>
              <a:clrTo>
                <a:srgbClr val="FFFFFF">
                  <a:alpha val="0"/>
                </a:srgbClr>
              </a:clrTo>
            </a:clrChange>
            <a:alphaModFix amt="20000"/>
            <a:lum bright="70000" contrast="-70000"/>
            <a:extLst>
              <a:ext uri="{28A0092B-C50C-407E-A947-70E740481C1C}">
                <a14:useLocalDpi xmlns:a14="http://schemas.microsoft.com/office/drawing/2010/main"/>
              </a:ext>
            </a:extLst>
          </a:blip>
          <a:srcRect/>
          <a:stretch/>
        </p:blipFill>
        <p:spPr>
          <a:xfrm>
            <a:off x="0" y="4281"/>
            <a:ext cx="4121896" cy="6849438"/>
          </a:xfrm>
          <a:prstGeom prst="rect">
            <a:avLst/>
          </a:prstGeom>
        </p:spPr>
      </p:pic>
      <p:sp>
        <p:nvSpPr>
          <p:cNvPr id="11" name="Rectangle 10">
            <a:extLst>
              <a:ext uri="{FF2B5EF4-FFF2-40B4-BE49-F238E27FC236}">
                <a16:creationId xmlns:a16="http://schemas.microsoft.com/office/drawing/2014/main" id="{A256371D-C98D-E2EB-FFF9-3AD5F2D9EBB3}"/>
              </a:ext>
            </a:extLst>
          </p:cNvPr>
          <p:cNvSpPr/>
          <p:nvPr userDrawn="1"/>
        </p:nvSpPr>
        <p:spPr>
          <a:xfrm>
            <a:off x="-2" y="2237172"/>
            <a:ext cx="5350686" cy="195308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2714BA57-2180-1C04-6C58-EB5B34ED4A50}"/>
              </a:ext>
            </a:extLst>
          </p:cNvPr>
          <p:cNvSpPr/>
          <p:nvPr userDrawn="1"/>
        </p:nvSpPr>
        <p:spPr>
          <a:xfrm>
            <a:off x="0" y="2237173"/>
            <a:ext cx="118980" cy="195308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itle 1">
            <a:extLst>
              <a:ext uri="{FF2B5EF4-FFF2-40B4-BE49-F238E27FC236}">
                <a16:creationId xmlns:a16="http://schemas.microsoft.com/office/drawing/2014/main" id="{F72B4203-994F-C617-7449-E216830BCC3E}"/>
              </a:ext>
            </a:extLst>
          </p:cNvPr>
          <p:cNvSpPr>
            <a:spLocks noGrp="1"/>
          </p:cNvSpPr>
          <p:nvPr>
            <p:ph type="ctrTitle" hasCustomPrompt="1"/>
          </p:nvPr>
        </p:nvSpPr>
        <p:spPr>
          <a:xfrm>
            <a:off x="330389" y="2472199"/>
            <a:ext cx="4883558" cy="962526"/>
          </a:xfrm>
        </p:spPr>
        <p:txBody>
          <a:bodyPr anchor="b">
            <a:noAutofit/>
          </a:bodyPr>
          <a:lstStyle>
            <a:lvl1pPr algn="l">
              <a:defRPr sz="2800" cap="all" baseline="0">
                <a:solidFill>
                  <a:schemeClr val="bg1"/>
                </a:solidFill>
                <a:latin typeface="+mj-lt"/>
              </a:defRPr>
            </a:lvl1pPr>
          </a:lstStyle>
          <a:p>
            <a:r>
              <a:rPr lang="en-US" dirty="0"/>
              <a:t>CLICK TO ADD section title</a:t>
            </a:r>
            <a:endParaRPr lang="en-AU" dirty="0"/>
          </a:p>
        </p:txBody>
      </p:sp>
      <p:sp>
        <p:nvSpPr>
          <p:cNvPr id="14" name="Subtitle 2">
            <a:extLst>
              <a:ext uri="{FF2B5EF4-FFF2-40B4-BE49-F238E27FC236}">
                <a16:creationId xmlns:a16="http://schemas.microsoft.com/office/drawing/2014/main" id="{E287D256-6D24-D803-2014-929C9BDB2E0F}"/>
              </a:ext>
            </a:extLst>
          </p:cNvPr>
          <p:cNvSpPr>
            <a:spLocks noGrp="1"/>
          </p:cNvSpPr>
          <p:nvPr>
            <p:ph type="subTitle" idx="1" hasCustomPrompt="1"/>
          </p:nvPr>
        </p:nvSpPr>
        <p:spPr>
          <a:xfrm>
            <a:off x="330388" y="3601219"/>
            <a:ext cx="4883557" cy="378938"/>
          </a:xfrm>
        </p:spPr>
        <p:txBody>
          <a:bodyPr>
            <a:normAutofit/>
          </a:bodyPr>
          <a:lstStyle>
            <a:lvl1pPr marL="0" indent="0" algn="l">
              <a:buNone/>
              <a:defRPr sz="1400" b="0">
                <a:solidFill>
                  <a:schemeClr val="accent5"/>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other information</a:t>
            </a:r>
            <a:endParaRPr lang="en-AU" dirty="0"/>
          </a:p>
        </p:txBody>
      </p:sp>
      <p:grpSp>
        <p:nvGrpSpPr>
          <p:cNvPr id="4" name="Group 3">
            <a:extLst>
              <a:ext uri="{FF2B5EF4-FFF2-40B4-BE49-F238E27FC236}">
                <a16:creationId xmlns:a16="http://schemas.microsoft.com/office/drawing/2014/main" id="{6B8EB4F4-1914-36C9-124D-34C3B45A7F5E}"/>
              </a:ext>
            </a:extLst>
          </p:cNvPr>
          <p:cNvGrpSpPr/>
          <p:nvPr userDrawn="1"/>
        </p:nvGrpSpPr>
        <p:grpSpPr>
          <a:xfrm>
            <a:off x="8724415" y="5658637"/>
            <a:ext cx="3033617" cy="774149"/>
            <a:chOff x="92228" y="1498535"/>
            <a:chExt cx="2784199" cy="710500"/>
          </a:xfrm>
        </p:grpSpPr>
        <p:sp>
          <p:nvSpPr>
            <p:cNvPr id="5" name="Freeform: Shape 4">
              <a:extLst>
                <a:ext uri="{FF2B5EF4-FFF2-40B4-BE49-F238E27FC236}">
                  <a16:creationId xmlns:a16="http://schemas.microsoft.com/office/drawing/2014/main" id="{773E4F7E-AD69-FDE6-F15A-28BF3D77DDC3}"/>
                </a:ext>
              </a:extLst>
            </p:cNvPr>
            <p:cNvSpPr/>
            <p:nvPr/>
          </p:nvSpPr>
          <p:spPr>
            <a:xfrm flipV="1">
              <a:off x="92228" y="1498535"/>
              <a:ext cx="757842" cy="710276"/>
            </a:xfrm>
            <a:custGeom>
              <a:avLst/>
              <a:gdLst>
                <a:gd name="connsiteX0" fmla="*/ 75 w 757842"/>
                <a:gd name="connsiteY0" fmla="*/ 710195 h 710276"/>
                <a:gd name="connsiteX1" fmla="*/ 299691 w 757842"/>
                <a:gd name="connsiteY1" fmla="*/ 651933 h 710276"/>
                <a:gd name="connsiteX2" fmla="*/ 299691 w 757842"/>
                <a:gd name="connsiteY2" fmla="*/ 651933 h 710276"/>
                <a:gd name="connsiteX3" fmla="*/ 663040 w 757842"/>
                <a:gd name="connsiteY3" fmla="*/ 330653 h 710276"/>
                <a:gd name="connsiteX4" fmla="*/ 663040 w 757842"/>
                <a:gd name="connsiteY4" fmla="*/ 330653 h 710276"/>
                <a:gd name="connsiteX5" fmla="*/ 181932 w 757842"/>
                <a:gd name="connsiteY5" fmla="*/ 200 h 710276"/>
                <a:gd name="connsiteX6" fmla="*/ 181932 w 757842"/>
                <a:gd name="connsiteY6" fmla="*/ 200 h 710276"/>
                <a:gd name="connsiteX7" fmla="*/ 383763 w 757842"/>
                <a:gd name="connsiteY7" fmla="*/ 30501 h 710276"/>
                <a:gd name="connsiteX8" fmla="*/ 383763 w 757842"/>
                <a:gd name="connsiteY8" fmla="*/ 30501 h 710276"/>
                <a:gd name="connsiteX9" fmla="*/ 757472 w 757842"/>
                <a:gd name="connsiteY9" fmla="*/ 350374 h 710276"/>
                <a:gd name="connsiteX10" fmla="*/ 757472 w 757842"/>
                <a:gd name="connsiteY10" fmla="*/ 350374 h 710276"/>
                <a:gd name="connsiteX11" fmla="*/ 432821 w 757842"/>
                <a:gd name="connsiteY11" fmla="*/ 640404 h 710276"/>
                <a:gd name="connsiteX12" fmla="*/ 432821 w 757842"/>
                <a:gd name="connsiteY12" fmla="*/ 640404 h 710276"/>
                <a:gd name="connsiteX13" fmla="*/ 15052 w 757842"/>
                <a:gd name="connsiteY13" fmla="*/ 710417 h 710276"/>
                <a:gd name="connsiteX14" fmla="*/ 15052 w 757842"/>
                <a:gd name="connsiteY14" fmla="*/ 710417 h 710276"/>
                <a:gd name="connsiteX15" fmla="*/ 75 w 757842"/>
                <a:gd name="connsiteY15" fmla="*/ 710195 h 71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42" h="710276">
                  <a:moveTo>
                    <a:pt x="75" y="710195"/>
                  </a:moveTo>
                  <a:cubicBezTo>
                    <a:pt x="75" y="710195"/>
                    <a:pt x="158162" y="695234"/>
                    <a:pt x="299691" y="651933"/>
                  </a:cubicBezTo>
                  <a:lnTo>
                    <a:pt x="299691" y="651933"/>
                  </a:lnTo>
                  <a:cubicBezTo>
                    <a:pt x="545155" y="576686"/>
                    <a:pt x="666678" y="439728"/>
                    <a:pt x="663040" y="330653"/>
                  </a:cubicBezTo>
                  <a:lnTo>
                    <a:pt x="663040" y="330653"/>
                  </a:lnTo>
                  <a:cubicBezTo>
                    <a:pt x="654121" y="65436"/>
                    <a:pt x="181932" y="200"/>
                    <a:pt x="181932" y="200"/>
                  </a:cubicBezTo>
                  <a:lnTo>
                    <a:pt x="181932" y="200"/>
                  </a:lnTo>
                  <a:cubicBezTo>
                    <a:pt x="225518" y="-1192"/>
                    <a:pt x="351184" y="22151"/>
                    <a:pt x="383763" y="30501"/>
                  </a:cubicBezTo>
                  <a:lnTo>
                    <a:pt x="383763" y="30501"/>
                  </a:lnTo>
                  <a:cubicBezTo>
                    <a:pt x="763434" y="127605"/>
                    <a:pt x="760081" y="287273"/>
                    <a:pt x="757472" y="350374"/>
                  </a:cubicBezTo>
                  <a:lnTo>
                    <a:pt x="757472" y="350374"/>
                  </a:lnTo>
                  <a:cubicBezTo>
                    <a:pt x="754815" y="413460"/>
                    <a:pt x="679978" y="562848"/>
                    <a:pt x="432821" y="640404"/>
                  </a:cubicBezTo>
                  <a:lnTo>
                    <a:pt x="432821" y="640404"/>
                  </a:lnTo>
                  <a:cubicBezTo>
                    <a:pt x="226957" y="705008"/>
                    <a:pt x="63841" y="710417"/>
                    <a:pt x="15052" y="710417"/>
                  </a:cubicBezTo>
                  <a:lnTo>
                    <a:pt x="15052" y="710417"/>
                  </a:lnTo>
                  <a:cubicBezTo>
                    <a:pt x="5263" y="710417"/>
                    <a:pt x="75" y="710195"/>
                    <a:pt x="75" y="710195"/>
                  </a:cubicBezTo>
                </a:path>
              </a:pathLst>
            </a:custGeom>
            <a:gradFill>
              <a:gsLst>
                <a:gs pos="0">
                  <a:srgbClr val="FFFFFF"/>
                </a:gs>
                <a:gs pos="50000">
                  <a:srgbClr val="B9C3CB"/>
                </a:gs>
                <a:gs pos="100000">
                  <a:srgbClr val="738798"/>
                </a:gs>
              </a:gsLst>
              <a:lin ang="16200000" scaled="1"/>
            </a:gradFill>
            <a:ln w="5439" cap="flat">
              <a:noFill/>
              <a:prstDash val="solid"/>
              <a:miter/>
            </a:ln>
          </p:spPr>
          <p:txBody>
            <a:bodyPr rtlCol="0" anchor="ctr"/>
            <a:lstStyle/>
            <a:p>
              <a:endParaRPr lang="en-AU"/>
            </a:p>
          </p:txBody>
        </p:sp>
        <p:sp>
          <p:nvSpPr>
            <p:cNvPr id="6" name="Freeform: Shape 5">
              <a:extLst>
                <a:ext uri="{FF2B5EF4-FFF2-40B4-BE49-F238E27FC236}">
                  <a16:creationId xmlns:a16="http://schemas.microsoft.com/office/drawing/2014/main" id="{41C7F49D-F61F-C5C8-3F7E-1DC087613FA4}"/>
                </a:ext>
              </a:extLst>
            </p:cNvPr>
            <p:cNvSpPr/>
            <p:nvPr/>
          </p:nvSpPr>
          <p:spPr>
            <a:xfrm flipV="1">
              <a:off x="92322" y="1498788"/>
              <a:ext cx="662949" cy="709963"/>
            </a:xfrm>
            <a:custGeom>
              <a:avLst/>
              <a:gdLst>
                <a:gd name="connsiteX0" fmla="*/ 74 w 662949"/>
                <a:gd name="connsiteY0" fmla="*/ 710104 h 709963"/>
                <a:gd name="connsiteX1" fmla="*/ 421956 w 662949"/>
                <a:gd name="connsiteY1" fmla="*/ 302506 h 709963"/>
                <a:gd name="connsiteX2" fmla="*/ 421956 w 662949"/>
                <a:gd name="connsiteY2" fmla="*/ 302506 h 709963"/>
                <a:gd name="connsiteX3" fmla="*/ 181836 w 662949"/>
                <a:gd name="connsiteY3" fmla="*/ 140 h 709963"/>
                <a:gd name="connsiteX4" fmla="*/ 181836 w 662949"/>
                <a:gd name="connsiteY4" fmla="*/ 140 h 709963"/>
                <a:gd name="connsiteX5" fmla="*/ 662945 w 662949"/>
                <a:gd name="connsiteY5" fmla="*/ 330593 h 709963"/>
                <a:gd name="connsiteX6" fmla="*/ 662945 w 662949"/>
                <a:gd name="connsiteY6" fmla="*/ 330593 h 709963"/>
                <a:gd name="connsiteX7" fmla="*/ 299595 w 662949"/>
                <a:gd name="connsiteY7" fmla="*/ 651873 h 709963"/>
                <a:gd name="connsiteX8" fmla="*/ 299595 w 662949"/>
                <a:gd name="connsiteY8" fmla="*/ 651873 h 709963"/>
                <a:gd name="connsiteX9" fmla="*/ 264 w 662949"/>
                <a:gd name="connsiteY9" fmla="*/ 710104 h 709963"/>
                <a:gd name="connsiteX10" fmla="*/ 264 w 662949"/>
                <a:gd name="connsiteY10" fmla="*/ 710104 h 70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2949" h="709963">
                  <a:moveTo>
                    <a:pt x="74" y="710104"/>
                  </a:moveTo>
                  <a:cubicBezTo>
                    <a:pt x="7428" y="707985"/>
                    <a:pt x="425435" y="585799"/>
                    <a:pt x="421956" y="302506"/>
                  </a:cubicBezTo>
                  <a:lnTo>
                    <a:pt x="421956" y="302506"/>
                  </a:lnTo>
                  <a:cubicBezTo>
                    <a:pt x="420706" y="197985"/>
                    <a:pt x="373530" y="93432"/>
                    <a:pt x="181836" y="140"/>
                  </a:cubicBezTo>
                  <a:lnTo>
                    <a:pt x="181836" y="140"/>
                  </a:lnTo>
                  <a:cubicBezTo>
                    <a:pt x="181836" y="140"/>
                    <a:pt x="654025" y="65377"/>
                    <a:pt x="662945" y="330593"/>
                  </a:cubicBezTo>
                  <a:lnTo>
                    <a:pt x="662945" y="330593"/>
                  </a:lnTo>
                  <a:cubicBezTo>
                    <a:pt x="666582" y="439669"/>
                    <a:pt x="545060" y="576626"/>
                    <a:pt x="299595" y="651873"/>
                  </a:cubicBezTo>
                  <a:lnTo>
                    <a:pt x="299595" y="651873"/>
                  </a:lnTo>
                  <a:cubicBezTo>
                    <a:pt x="161609" y="694100"/>
                    <a:pt x="7871" y="709377"/>
                    <a:pt x="264" y="710104"/>
                  </a:cubicBezTo>
                  <a:lnTo>
                    <a:pt x="264" y="710104"/>
                  </a:lnTo>
                  <a:close/>
                </a:path>
              </a:pathLst>
            </a:custGeom>
            <a:gradFill>
              <a:gsLst>
                <a:gs pos="0">
                  <a:srgbClr val="FFFFFF"/>
                </a:gs>
                <a:gs pos="59545">
                  <a:srgbClr val="738798"/>
                </a:gs>
                <a:gs pos="100000">
                  <a:srgbClr val="738798"/>
                </a:gs>
              </a:gsLst>
              <a:lin ang="5400000" scaled="1"/>
            </a:gradFill>
            <a:ln w="5439" cap="flat">
              <a:noFill/>
              <a:prstDash val="solid"/>
              <a:miter/>
            </a:ln>
          </p:spPr>
          <p:txBody>
            <a:bodyPr rtlCol="0" anchor="ctr"/>
            <a:lstStyle/>
            <a:p>
              <a:endParaRPr lang="en-AU"/>
            </a:p>
          </p:txBody>
        </p:sp>
        <p:sp>
          <p:nvSpPr>
            <p:cNvPr id="7" name="Freeform: Shape 6">
              <a:extLst>
                <a:ext uri="{FF2B5EF4-FFF2-40B4-BE49-F238E27FC236}">
                  <a16:creationId xmlns:a16="http://schemas.microsoft.com/office/drawing/2014/main" id="{303AFE2F-26FE-75E2-B01C-7DFFB79E9BDF}"/>
                </a:ext>
              </a:extLst>
            </p:cNvPr>
            <p:cNvSpPr/>
            <p:nvPr/>
          </p:nvSpPr>
          <p:spPr>
            <a:xfrm flipV="1">
              <a:off x="979544" y="1501697"/>
              <a:ext cx="341303" cy="452544"/>
            </a:xfrm>
            <a:custGeom>
              <a:avLst/>
              <a:gdLst>
                <a:gd name="connsiteX0" fmla="*/ 208059 w 341303"/>
                <a:gd name="connsiteY0" fmla="*/ 318943 h 452544"/>
                <a:gd name="connsiteX1" fmla="*/ 208059 w 341303"/>
                <a:gd name="connsiteY1" fmla="*/ 329254 h 452544"/>
                <a:gd name="connsiteX2" fmla="*/ 171352 w 341303"/>
                <a:gd name="connsiteY2" fmla="*/ 376288 h 452544"/>
                <a:gd name="connsiteX3" fmla="*/ 131182 w 341303"/>
                <a:gd name="connsiteY3" fmla="*/ 337810 h 452544"/>
                <a:gd name="connsiteX4" fmla="*/ 341664 w 341303"/>
                <a:gd name="connsiteY4" fmla="*/ 134699 h 452544"/>
                <a:gd name="connsiteX5" fmla="*/ 166513 w 341303"/>
                <a:gd name="connsiteY5" fmla="*/ 556 h 452544"/>
                <a:gd name="connsiteX6" fmla="*/ 361 w 341303"/>
                <a:gd name="connsiteY6" fmla="*/ 123122 h 452544"/>
                <a:gd name="connsiteX7" fmla="*/ 361 w 341303"/>
                <a:gd name="connsiteY7" fmla="*/ 138384 h 452544"/>
                <a:gd name="connsiteX8" fmla="*/ 124967 w 341303"/>
                <a:gd name="connsiteY8" fmla="*/ 138384 h 452544"/>
                <a:gd name="connsiteX9" fmla="*/ 124967 w 341303"/>
                <a:gd name="connsiteY9" fmla="*/ 128009 h 452544"/>
                <a:gd name="connsiteX10" fmla="*/ 167225 w 341303"/>
                <a:gd name="connsiteY10" fmla="*/ 77370 h 452544"/>
                <a:gd name="connsiteX11" fmla="*/ 208739 w 341303"/>
                <a:gd name="connsiteY11" fmla="*/ 119485 h 452544"/>
                <a:gd name="connsiteX12" fmla="*/ 6592 w 341303"/>
                <a:gd name="connsiteY12" fmla="*/ 317124 h 452544"/>
                <a:gd name="connsiteX13" fmla="*/ 168585 w 341303"/>
                <a:gd name="connsiteY13" fmla="*/ 453101 h 452544"/>
                <a:gd name="connsiteX14" fmla="*/ 328506 w 341303"/>
                <a:gd name="connsiteY14" fmla="*/ 318943 h 45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1303" h="452544">
                  <a:moveTo>
                    <a:pt x="208059" y="318943"/>
                  </a:moveTo>
                  <a:lnTo>
                    <a:pt x="208059" y="329254"/>
                  </a:lnTo>
                  <a:cubicBezTo>
                    <a:pt x="208059" y="354890"/>
                    <a:pt x="196277" y="376288"/>
                    <a:pt x="171352" y="376288"/>
                  </a:cubicBezTo>
                  <a:cubicBezTo>
                    <a:pt x="143645" y="376288"/>
                    <a:pt x="131182" y="357341"/>
                    <a:pt x="131182" y="337810"/>
                  </a:cubicBezTo>
                  <a:cubicBezTo>
                    <a:pt x="131182" y="251840"/>
                    <a:pt x="341664" y="293923"/>
                    <a:pt x="341664" y="134699"/>
                  </a:cubicBezTo>
                  <a:cubicBezTo>
                    <a:pt x="341664" y="42007"/>
                    <a:pt x="280033" y="556"/>
                    <a:pt x="166513" y="556"/>
                  </a:cubicBezTo>
                  <a:cubicBezTo>
                    <a:pt x="59904" y="556"/>
                    <a:pt x="361" y="32851"/>
                    <a:pt x="361" y="123122"/>
                  </a:cubicBezTo>
                  <a:lnTo>
                    <a:pt x="361" y="138384"/>
                  </a:lnTo>
                  <a:lnTo>
                    <a:pt x="124967" y="138384"/>
                  </a:lnTo>
                  <a:lnTo>
                    <a:pt x="124967" y="128009"/>
                  </a:lnTo>
                  <a:cubicBezTo>
                    <a:pt x="124967" y="90796"/>
                    <a:pt x="142300" y="77370"/>
                    <a:pt x="167225" y="77370"/>
                  </a:cubicBezTo>
                  <a:cubicBezTo>
                    <a:pt x="193493" y="77370"/>
                    <a:pt x="208739" y="95667"/>
                    <a:pt x="208739" y="119485"/>
                  </a:cubicBezTo>
                  <a:cubicBezTo>
                    <a:pt x="208739" y="205439"/>
                    <a:pt x="6592" y="162786"/>
                    <a:pt x="6592" y="317124"/>
                  </a:cubicBezTo>
                  <a:cubicBezTo>
                    <a:pt x="6592" y="404913"/>
                    <a:pt x="59904" y="453101"/>
                    <a:pt x="168585" y="453101"/>
                  </a:cubicBezTo>
                  <a:cubicBezTo>
                    <a:pt x="280745" y="453101"/>
                    <a:pt x="328506" y="412203"/>
                    <a:pt x="328506" y="318943"/>
                  </a:cubicBezTo>
                  <a:close/>
                </a:path>
              </a:pathLst>
            </a:custGeom>
            <a:solidFill>
              <a:srgbClr val="9BA7B3"/>
            </a:solidFill>
            <a:ln w="5439"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030DEBE5-A659-A3CA-CD0F-950C02E38778}"/>
                </a:ext>
              </a:extLst>
            </p:cNvPr>
            <p:cNvSpPr/>
            <p:nvPr/>
          </p:nvSpPr>
          <p:spPr>
            <a:xfrm flipV="1">
              <a:off x="1361682" y="1510253"/>
              <a:ext cx="128781" cy="435464"/>
            </a:xfrm>
            <a:custGeom>
              <a:avLst/>
              <a:gdLst>
                <a:gd name="connsiteX0" fmla="*/ 95 w 128781"/>
                <a:gd name="connsiteY0" fmla="*/ 435586 h 435464"/>
                <a:gd name="connsiteX1" fmla="*/ 128877 w 128781"/>
                <a:gd name="connsiteY1" fmla="*/ 435586 h 435464"/>
                <a:gd name="connsiteX2" fmla="*/ 128877 w 128781"/>
                <a:gd name="connsiteY2" fmla="*/ 122 h 435464"/>
                <a:gd name="connsiteX3" fmla="*/ 95 w 128781"/>
                <a:gd name="connsiteY3" fmla="*/ 122 h 435464"/>
              </a:gdLst>
              <a:ahLst/>
              <a:cxnLst>
                <a:cxn ang="0">
                  <a:pos x="connsiteX0" y="connsiteY0"/>
                </a:cxn>
                <a:cxn ang="0">
                  <a:pos x="connsiteX1" y="connsiteY1"/>
                </a:cxn>
                <a:cxn ang="0">
                  <a:pos x="connsiteX2" y="connsiteY2"/>
                </a:cxn>
                <a:cxn ang="0">
                  <a:pos x="connsiteX3" y="connsiteY3"/>
                </a:cxn>
              </a:cxnLst>
              <a:rect l="l" t="t" r="r" b="b"/>
              <a:pathLst>
                <a:path w="128781" h="435464">
                  <a:moveTo>
                    <a:pt x="95" y="435586"/>
                  </a:moveTo>
                  <a:lnTo>
                    <a:pt x="128877" y="435586"/>
                  </a:lnTo>
                  <a:lnTo>
                    <a:pt x="128877" y="122"/>
                  </a:lnTo>
                  <a:lnTo>
                    <a:pt x="95" y="122"/>
                  </a:lnTo>
                  <a:close/>
                </a:path>
              </a:pathLst>
            </a:custGeom>
            <a:solidFill>
              <a:srgbClr val="9BA7B3"/>
            </a:solidFill>
            <a:ln w="5439"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2FB4A486-AA62-845A-8240-D2CE36BFADB9}"/>
                </a:ext>
              </a:extLst>
            </p:cNvPr>
            <p:cNvSpPr/>
            <p:nvPr/>
          </p:nvSpPr>
          <p:spPr>
            <a:xfrm flipV="1">
              <a:off x="1546513" y="1510253"/>
              <a:ext cx="287295" cy="435464"/>
            </a:xfrm>
            <a:custGeom>
              <a:avLst/>
              <a:gdLst>
                <a:gd name="connsiteX0" fmla="*/ 395 w 287295"/>
                <a:gd name="connsiteY0" fmla="*/ 436029 h 435464"/>
                <a:gd name="connsiteX1" fmla="*/ 129160 w 287295"/>
                <a:gd name="connsiteY1" fmla="*/ 436029 h 435464"/>
                <a:gd name="connsiteX2" fmla="*/ 129160 w 287295"/>
                <a:gd name="connsiteY2" fmla="*/ 93256 h 435464"/>
                <a:gd name="connsiteX3" fmla="*/ 287690 w 287295"/>
                <a:gd name="connsiteY3" fmla="*/ 93256 h 435464"/>
                <a:gd name="connsiteX4" fmla="*/ 287690 w 287295"/>
                <a:gd name="connsiteY4" fmla="*/ 564 h 435464"/>
                <a:gd name="connsiteX5" fmla="*/ 395 w 287295"/>
                <a:gd name="connsiteY5" fmla="*/ 564 h 43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295" h="435464">
                  <a:moveTo>
                    <a:pt x="395" y="436029"/>
                  </a:moveTo>
                  <a:lnTo>
                    <a:pt x="129160" y="436029"/>
                  </a:lnTo>
                  <a:lnTo>
                    <a:pt x="129160" y="93256"/>
                  </a:lnTo>
                  <a:lnTo>
                    <a:pt x="287690" y="93256"/>
                  </a:lnTo>
                  <a:lnTo>
                    <a:pt x="287690" y="564"/>
                  </a:lnTo>
                  <a:lnTo>
                    <a:pt x="395" y="564"/>
                  </a:lnTo>
                  <a:close/>
                </a:path>
              </a:pathLst>
            </a:custGeom>
            <a:solidFill>
              <a:srgbClr val="9BA7B3"/>
            </a:solidFill>
            <a:ln w="5439"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74848503-D377-1FF2-8837-E42D8C2E08F3}"/>
                </a:ext>
              </a:extLst>
            </p:cNvPr>
            <p:cNvSpPr/>
            <p:nvPr/>
          </p:nvSpPr>
          <p:spPr>
            <a:xfrm flipV="1">
              <a:off x="1775688" y="1510253"/>
              <a:ext cx="379370" cy="435464"/>
            </a:xfrm>
            <a:custGeom>
              <a:avLst/>
              <a:gdLst>
                <a:gd name="connsiteX0" fmla="*/ 415 w 379370"/>
                <a:gd name="connsiteY0" fmla="*/ 436029 h 435464"/>
                <a:gd name="connsiteX1" fmla="*/ 137452 w 379370"/>
                <a:gd name="connsiteY1" fmla="*/ 436029 h 435464"/>
                <a:gd name="connsiteX2" fmla="*/ 189389 w 379370"/>
                <a:gd name="connsiteY2" fmla="*/ 107884 h 435464"/>
                <a:gd name="connsiteX3" fmla="*/ 190764 w 379370"/>
                <a:gd name="connsiteY3" fmla="*/ 107884 h 435464"/>
                <a:gd name="connsiteX4" fmla="*/ 242685 w 379370"/>
                <a:gd name="connsiteY4" fmla="*/ 436029 h 435464"/>
                <a:gd name="connsiteX5" fmla="*/ 379785 w 379370"/>
                <a:gd name="connsiteY5" fmla="*/ 436029 h 435464"/>
                <a:gd name="connsiteX6" fmla="*/ 273161 w 379370"/>
                <a:gd name="connsiteY6" fmla="*/ 564 h 435464"/>
                <a:gd name="connsiteX7" fmla="*/ 107008 w 379370"/>
                <a:gd name="connsiteY7" fmla="*/ 564 h 43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9370" h="435464">
                  <a:moveTo>
                    <a:pt x="415" y="436029"/>
                  </a:moveTo>
                  <a:lnTo>
                    <a:pt x="137452" y="436029"/>
                  </a:lnTo>
                  <a:lnTo>
                    <a:pt x="189389" y="107884"/>
                  </a:lnTo>
                  <a:lnTo>
                    <a:pt x="190764" y="107884"/>
                  </a:lnTo>
                  <a:lnTo>
                    <a:pt x="242685" y="436029"/>
                  </a:lnTo>
                  <a:lnTo>
                    <a:pt x="379785" y="436029"/>
                  </a:lnTo>
                  <a:lnTo>
                    <a:pt x="273161" y="564"/>
                  </a:lnTo>
                  <a:lnTo>
                    <a:pt x="107008" y="564"/>
                  </a:lnTo>
                  <a:close/>
                </a:path>
              </a:pathLst>
            </a:custGeom>
            <a:solidFill>
              <a:srgbClr val="9BA7B3"/>
            </a:solidFill>
            <a:ln w="5439"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D2BEEBAA-3CD1-753A-F2C2-452EF7C87216}"/>
                </a:ext>
              </a:extLst>
            </p:cNvPr>
            <p:cNvSpPr/>
            <p:nvPr/>
          </p:nvSpPr>
          <p:spPr>
            <a:xfrm flipV="1">
              <a:off x="2175823" y="1510253"/>
              <a:ext cx="299061" cy="435464"/>
            </a:xfrm>
            <a:custGeom>
              <a:avLst/>
              <a:gdLst>
                <a:gd name="connsiteX0" fmla="*/ 448 w 299061"/>
                <a:gd name="connsiteY0" fmla="*/ 436029 h 435464"/>
                <a:gd name="connsiteX1" fmla="*/ 293263 w 299061"/>
                <a:gd name="connsiteY1" fmla="*/ 436029 h 435464"/>
                <a:gd name="connsiteX2" fmla="*/ 293263 w 299061"/>
                <a:gd name="connsiteY2" fmla="*/ 343353 h 435464"/>
                <a:gd name="connsiteX3" fmla="*/ 129214 w 299061"/>
                <a:gd name="connsiteY3" fmla="*/ 343353 h 435464"/>
                <a:gd name="connsiteX4" fmla="*/ 129214 w 299061"/>
                <a:gd name="connsiteY4" fmla="*/ 268928 h 435464"/>
                <a:gd name="connsiteX5" fmla="*/ 282872 w 299061"/>
                <a:gd name="connsiteY5" fmla="*/ 268928 h 435464"/>
                <a:gd name="connsiteX6" fmla="*/ 282872 w 299061"/>
                <a:gd name="connsiteY6" fmla="*/ 179874 h 435464"/>
                <a:gd name="connsiteX7" fmla="*/ 129214 w 299061"/>
                <a:gd name="connsiteY7" fmla="*/ 179874 h 435464"/>
                <a:gd name="connsiteX8" fmla="*/ 129214 w 299061"/>
                <a:gd name="connsiteY8" fmla="*/ 93256 h 435464"/>
                <a:gd name="connsiteX9" fmla="*/ 299510 w 299061"/>
                <a:gd name="connsiteY9" fmla="*/ 93256 h 435464"/>
                <a:gd name="connsiteX10" fmla="*/ 299510 w 299061"/>
                <a:gd name="connsiteY10" fmla="*/ 564 h 435464"/>
                <a:gd name="connsiteX11" fmla="*/ 448 w 299061"/>
                <a:gd name="connsiteY11" fmla="*/ 564 h 43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9061" h="435464">
                  <a:moveTo>
                    <a:pt x="448" y="436029"/>
                  </a:moveTo>
                  <a:lnTo>
                    <a:pt x="293263" y="436029"/>
                  </a:lnTo>
                  <a:lnTo>
                    <a:pt x="293263" y="343353"/>
                  </a:lnTo>
                  <a:lnTo>
                    <a:pt x="129214" y="343353"/>
                  </a:lnTo>
                  <a:lnTo>
                    <a:pt x="129214" y="268928"/>
                  </a:lnTo>
                  <a:lnTo>
                    <a:pt x="282872" y="268928"/>
                  </a:lnTo>
                  <a:lnTo>
                    <a:pt x="282872" y="179874"/>
                  </a:lnTo>
                  <a:lnTo>
                    <a:pt x="129214" y="179874"/>
                  </a:lnTo>
                  <a:lnTo>
                    <a:pt x="129214" y="93256"/>
                  </a:lnTo>
                  <a:lnTo>
                    <a:pt x="299510" y="93256"/>
                  </a:lnTo>
                  <a:lnTo>
                    <a:pt x="299510" y="564"/>
                  </a:lnTo>
                  <a:lnTo>
                    <a:pt x="448" y="564"/>
                  </a:lnTo>
                  <a:close/>
                </a:path>
              </a:pathLst>
            </a:custGeom>
            <a:solidFill>
              <a:srgbClr val="9BA7B3"/>
            </a:solidFill>
            <a:ln w="5439"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AA69E74A-9237-B184-F954-B6EA8FC04B16}"/>
                </a:ext>
              </a:extLst>
            </p:cNvPr>
            <p:cNvSpPr/>
            <p:nvPr/>
          </p:nvSpPr>
          <p:spPr>
            <a:xfrm flipV="1">
              <a:off x="2521966" y="1510253"/>
              <a:ext cx="354461" cy="435464"/>
            </a:xfrm>
            <a:custGeom>
              <a:avLst/>
              <a:gdLst>
                <a:gd name="connsiteX0" fmla="*/ 129252 w 354461"/>
                <a:gd name="connsiteY0" fmla="*/ 251836 h 435464"/>
                <a:gd name="connsiteX1" fmla="*/ 154888 w 354461"/>
                <a:gd name="connsiteY1" fmla="*/ 251836 h 435464"/>
                <a:gd name="connsiteX2" fmla="*/ 208864 w 354461"/>
                <a:gd name="connsiteY2" fmla="*/ 303693 h 435464"/>
                <a:gd name="connsiteX3" fmla="*/ 154160 w 354461"/>
                <a:gd name="connsiteY3" fmla="*/ 354301 h 435464"/>
                <a:gd name="connsiteX4" fmla="*/ 129252 w 354461"/>
                <a:gd name="connsiteY4" fmla="*/ 354301 h 435464"/>
                <a:gd name="connsiteX5" fmla="*/ 486 w 354461"/>
                <a:gd name="connsiteY5" fmla="*/ 436017 h 435464"/>
                <a:gd name="connsiteX6" fmla="*/ 201953 w 354461"/>
                <a:gd name="connsiteY6" fmla="*/ 436017 h 435464"/>
                <a:gd name="connsiteX7" fmla="*/ 337630 w 354461"/>
                <a:gd name="connsiteY7" fmla="*/ 320157 h 435464"/>
                <a:gd name="connsiteX8" fmla="*/ 253178 w 354461"/>
                <a:gd name="connsiteY8" fmla="*/ 216458 h 435464"/>
                <a:gd name="connsiteX9" fmla="*/ 253178 w 354461"/>
                <a:gd name="connsiteY9" fmla="*/ 215272 h 435464"/>
                <a:gd name="connsiteX10" fmla="*/ 334151 w 354461"/>
                <a:gd name="connsiteY10" fmla="*/ 117646 h 435464"/>
                <a:gd name="connsiteX11" fmla="*/ 334151 w 354461"/>
                <a:gd name="connsiteY11" fmla="*/ 80466 h 435464"/>
                <a:gd name="connsiteX12" fmla="*/ 340398 w 354461"/>
                <a:gd name="connsiteY12" fmla="*/ 20084 h 435464"/>
                <a:gd name="connsiteX13" fmla="*/ 354948 w 354461"/>
                <a:gd name="connsiteY13" fmla="*/ 6641 h 435464"/>
                <a:gd name="connsiteX14" fmla="*/ 354948 w 354461"/>
                <a:gd name="connsiteY14" fmla="*/ 553 h 435464"/>
                <a:gd name="connsiteX15" fmla="*/ 217879 w 354461"/>
                <a:gd name="connsiteY15" fmla="*/ 553 h 435464"/>
                <a:gd name="connsiteX16" fmla="*/ 205401 w 354461"/>
                <a:gd name="connsiteY16" fmla="*/ 83502 h 435464"/>
                <a:gd name="connsiteX17" fmla="*/ 205401 w 354461"/>
                <a:gd name="connsiteY17" fmla="*/ 112775 h 435464"/>
                <a:gd name="connsiteX18" fmla="*/ 163191 w 354461"/>
                <a:gd name="connsiteY18" fmla="*/ 175007 h 435464"/>
                <a:gd name="connsiteX19" fmla="*/ 129252 w 354461"/>
                <a:gd name="connsiteY19" fmla="*/ 175007 h 435464"/>
                <a:gd name="connsiteX20" fmla="*/ 129252 w 354461"/>
                <a:gd name="connsiteY20" fmla="*/ 553 h 435464"/>
                <a:gd name="connsiteX21" fmla="*/ 486 w 354461"/>
                <a:gd name="connsiteY21" fmla="*/ 553 h 43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4461" h="435464">
                  <a:moveTo>
                    <a:pt x="129252" y="251836"/>
                  </a:moveTo>
                  <a:lnTo>
                    <a:pt x="154888" y="251836"/>
                  </a:lnTo>
                  <a:cubicBezTo>
                    <a:pt x="191547" y="251836"/>
                    <a:pt x="208864" y="272570"/>
                    <a:pt x="208864" y="303693"/>
                  </a:cubicBezTo>
                  <a:cubicBezTo>
                    <a:pt x="208864" y="339040"/>
                    <a:pt x="192939" y="354301"/>
                    <a:pt x="154160" y="354301"/>
                  </a:cubicBezTo>
                  <a:lnTo>
                    <a:pt x="129252" y="354301"/>
                  </a:lnTo>
                  <a:close/>
                  <a:moveTo>
                    <a:pt x="486" y="436017"/>
                  </a:moveTo>
                  <a:lnTo>
                    <a:pt x="201953" y="436017"/>
                  </a:lnTo>
                  <a:cubicBezTo>
                    <a:pt x="300259" y="436017"/>
                    <a:pt x="337630" y="387275"/>
                    <a:pt x="337630" y="320157"/>
                  </a:cubicBezTo>
                  <a:cubicBezTo>
                    <a:pt x="337630" y="262211"/>
                    <a:pt x="312010" y="224381"/>
                    <a:pt x="253178" y="216458"/>
                  </a:cubicBezTo>
                  <a:lnTo>
                    <a:pt x="253178" y="215272"/>
                  </a:lnTo>
                  <a:cubicBezTo>
                    <a:pt x="315505" y="210369"/>
                    <a:pt x="334151" y="175592"/>
                    <a:pt x="334151" y="117646"/>
                  </a:cubicBezTo>
                  <a:lnTo>
                    <a:pt x="334151" y="80466"/>
                  </a:lnTo>
                  <a:cubicBezTo>
                    <a:pt x="334151" y="57866"/>
                    <a:pt x="334151" y="28593"/>
                    <a:pt x="340398" y="20084"/>
                  </a:cubicBezTo>
                  <a:cubicBezTo>
                    <a:pt x="343861" y="15197"/>
                    <a:pt x="346645" y="10342"/>
                    <a:pt x="354948" y="6641"/>
                  </a:cubicBezTo>
                  <a:lnTo>
                    <a:pt x="354948" y="553"/>
                  </a:lnTo>
                  <a:lnTo>
                    <a:pt x="217879" y="553"/>
                  </a:lnTo>
                  <a:cubicBezTo>
                    <a:pt x="205401" y="23737"/>
                    <a:pt x="205401" y="65188"/>
                    <a:pt x="205401" y="83502"/>
                  </a:cubicBezTo>
                  <a:lnTo>
                    <a:pt x="205401" y="112775"/>
                  </a:lnTo>
                  <a:cubicBezTo>
                    <a:pt x="205401" y="162181"/>
                    <a:pt x="194330" y="175007"/>
                    <a:pt x="163191" y="175007"/>
                  </a:cubicBezTo>
                  <a:lnTo>
                    <a:pt x="129252" y="175007"/>
                  </a:lnTo>
                  <a:lnTo>
                    <a:pt x="129252" y="553"/>
                  </a:lnTo>
                  <a:lnTo>
                    <a:pt x="486" y="553"/>
                  </a:lnTo>
                  <a:close/>
                </a:path>
              </a:pathLst>
            </a:custGeom>
            <a:solidFill>
              <a:srgbClr val="9BA7B3"/>
            </a:solidFill>
            <a:ln w="5439"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412AA123-D583-8D3D-CF1E-1319FC2A85CA}"/>
                </a:ext>
              </a:extLst>
            </p:cNvPr>
            <p:cNvSpPr/>
            <p:nvPr/>
          </p:nvSpPr>
          <p:spPr>
            <a:xfrm flipV="1">
              <a:off x="985760" y="2012330"/>
              <a:ext cx="200581" cy="192973"/>
            </a:xfrm>
            <a:custGeom>
              <a:avLst/>
              <a:gdLst>
                <a:gd name="connsiteX0" fmla="*/ 346 w 200581"/>
                <a:gd name="connsiteY0" fmla="*/ 193563 h 192973"/>
                <a:gd name="connsiteX1" fmla="*/ 68051 w 200581"/>
                <a:gd name="connsiteY1" fmla="*/ 193563 h 192973"/>
                <a:gd name="connsiteX2" fmla="*/ 100329 w 200581"/>
                <a:gd name="connsiteY2" fmla="*/ 57396 h 192973"/>
                <a:gd name="connsiteX3" fmla="*/ 100962 w 200581"/>
                <a:gd name="connsiteY3" fmla="*/ 57396 h 192973"/>
                <a:gd name="connsiteX4" fmla="*/ 133556 w 200581"/>
                <a:gd name="connsiteY4" fmla="*/ 193563 h 192973"/>
                <a:gd name="connsiteX5" fmla="*/ 200928 w 200581"/>
                <a:gd name="connsiteY5" fmla="*/ 193563 h 192973"/>
                <a:gd name="connsiteX6" fmla="*/ 200928 w 200581"/>
                <a:gd name="connsiteY6" fmla="*/ 589 h 192973"/>
                <a:gd name="connsiteX7" fmla="*/ 159177 w 200581"/>
                <a:gd name="connsiteY7" fmla="*/ 589 h 192973"/>
                <a:gd name="connsiteX8" fmla="*/ 159177 w 200581"/>
                <a:gd name="connsiteY8" fmla="*/ 154626 h 192973"/>
                <a:gd name="connsiteX9" fmla="*/ 158544 w 200581"/>
                <a:gd name="connsiteY9" fmla="*/ 154626 h 192973"/>
                <a:gd name="connsiteX10" fmla="*/ 118358 w 200581"/>
                <a:gd name="connsiteY10" fmla="*/ 589 h 192973"/>
                <a:gd name="connsiteX11" fmla="*/ 82932 w 200581"/>
                <a:gd name="connsiteY11" fmla="*/ 589 h 192973"/>
                <a:gd name="connsiteX12" fmla="*/ 42762 w 200581"/>
                <a:gd name="connsiteY12" fmla="*/ 154626 h 192973"/>
                <a:gd name="connsiteX13" fmla="*/ 42098 w 200581"/>
                <a:gd name="connsiteY13" fmla="*/ 154626 h 192973"/>
                <a:gd name="connsiteX14" fmla="*/ 42098 w 200581"/>
                <a:gd name="connsiteY14" fmla="*/ 589 h 192973"/>
                <a:gd name="connsiteX15" fmla="*/ 346 w 200581"/>
                <a:gd name="connsiteY15" fmla="*/ 589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581" h="192973">
                  <a:moveTo>
                    <a:pt x="346" y="193563"/>
                  </a:moveTo>
                  <a:lnTo>
                    <a:pt x="68051" y="193563"/>
                  </a:lnTo>
                  <a:lnTo>
                    <a:pt x="100329" y="57396"/>
                  </a:lnTo>
                  <a:lnTo>
                    <a:pt x="100962" y="57396"/>
                  </a:lnTo>
                  <a:lnTo>
                    <a:pt x="133556" y="193563"/>
                  </a:lnTo>
                  <a:lnTo>
                    <a:pt x="200928" y="193563"/>
                  </a:lnTo>
                  <a:lnTo>
                    <a:pt x="200928" y="589"/>
                  </a:lnTo>
                  <a:lnTo>
                    <a:pt x="159177" y="589"/>
                  </a:lnTo>
                  <a:lnTo>
                    <a:pt x="159177" y="154626"/>
                  </a:lnTo>
                  <a:lnTo>
                    <a:pt x="158544" y="154626"/>
                  </a:lnTo>
                  <a:lnTo>
                    <a:pt x="118358" y="589"/>
                  </a:lnTo>
                  <a:lnTo>
                    <a:pt x="82932" y="589"/>
                  </a:lnTo>
                  <a:lnTo>
                    <a:pt x="42762" y="154626"/>
                  </a:lnTo>
                  <a:lnTo>
                    <a:pt x="42098" y="154626"/>
                  </a:lnTo>
                  <a:lnTo>
                    <a:pt x="42098" y="589"/>
                  </a:lnTo>
                  <a:lnTo>
                    <a:pt x="346" y="589"/>
                  </a:lnTo>
                  <a:close/>
                </a:path>
              </a:pathLst>
            </a:custGeom>
            <a:solidFill>
              <a:schemeClr val="bg1"/>
            </a:solidFill>
            <a:ln w="5439"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3B00B1DC-3A13-C2FC-C581-E228DBBD5984}"/>
                </a:ext>
              </a:extLst>
            </p:cNvPr>
            <p:cNvSpPr/>
            <p:nvPr/>
          </p:nvSpPr>
          <p:spPr>
            <a:xfrm flipV="1">
              <a:off x="1221166" y="2012314"/>
              <a:ext cx="45563" cy="192973"/>
            </a:xfrm>
            <a:custGeom>
              <a:avLst/>
              <a:gdLst>
                <a:gd name="connsiteX0" fmla="*/ 92 w 45563"/>
                <a:gd name="connsiteY0" fmla="*/ 193152 h 192973"/>
                <a:gd name="connsiteX1" fmla="*/ 45655 w 45563"/>
                <a:gd name="connsiteY1" fmla="*/ 193152 h 192973"/>
                <a:gd name="connsiteX2" fmla="*/ 45655 w 45563"/>
                <a:gd name="connsiteY2" fmla="*/ 178 h 192973"/>
                <a:gd name="connsiteX3" fmla="*/ 92 w 45563"/>
                <a:gd name="connsiteY3" fmla="*/ 178 h 192973"/>
              </a:gdLst>
              <a:ahLst/>
              <a:cxnLst>
                <a:cxn ang="0">
                  <a:pos x="connsiteX0" y="connsiteY0"/>
                </a:cxn>
                <a:cxn ang="0">
                  <a:pos x="connsiteX1" y="connsiteY1"/>
                </a:cxn>
                <a:cxn ang="0">
                  <a:pos x="connsiteX2" y="connsiteY2"/>
                </a:cxn>
                <a:cxn ang="0">
                  <a:pos x="connsiteX3" y="connsiteY3"/>
                </a:cxn>
              </a:cxnLst>
              <a:rect l="l" t="t" r="r" b="b"/>
              <a:pathLst>
                <a:path w="45563" h="192973">
                  <a:moveTo>
                    <a:pt x="92" y="193152"/>
                  </a:moveTo>
                  <a:lnTo>
                    <a:pt x="45655" y="193152"/>
                  </a:lnTo>
                  <a:lnTo>
                    <a:pt x="45655" y="178"/>
                  </a:lnTo>
                  <a:lnTo>
                    <a:pt x="92" y="178"/>
                  </a:lnTo>
                  <a:close/>
                </a:path>
              </a:pathLst>
            </a:custGeom>
            <a:solidFill>
              <a:schemeClr val="bg1"/>
            </a:solidFill>
            <a:ln w="5439"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EBDEB279-1F90-419B-37C9-134E82F69E95}"/>
                </a:ext>
              </a:extLst>
            </p:cNvPr>
            <p:cNvSpPr/>
            <p:nvPr/>
          </p:nvSpPr>
          <p:spPr>
            <a:xfrm flipV="1">
              <a:off x="1300573" y="2012330"/>
              <a:ext cx="149989" cy="192973"/>
            </a:xfrm>
            <a:custGeom>
              <a:avLst/>
              <a:gdLst>
                <a:gd name="connsiteX0" fmla="*/ 52913 w 149989"/>
                <a:gd name="connsiteY0" fmla="*/ 193563 h 192973"/>
                <a:gd name="connsiteX1" fmla="*/ 107950 w 149989"/>
                <a:gd name="connsiteY1" fmla="*/ 61445 h 192973"/>
                <a:gd name="connsiteX2" fmla="*/ 108582 w 149989"/>
                <a:gd name="connsiteY2" fmla="*/ 61445 h 192973"/>
                <a:gd name="connsiteX3" fmla="*/ 108582 w 149989"/>
                <a:gd name="connsiteY3" fmla="*/ 193563 h 192973"/>
                <a:gd name="connsiteX4" fmla="*/ 150365 w 149989"/>
                <a:gd name="connsiteY4" fmla="*/ 193563 h 192973"/>
                <a:gd name="connsiteX5" fmla="*/ 150365 w 149989"/>
                <a:gd name="connsiteY5" fmla="*/ 589 h 192973"/>
                <a:gd name="connsiteX6" fmla="*/ 98461 w 149989"/>
                <a:gd name="connsiteY6" fmla="*/ 589 h 192973"/>
                <a:gd name="connsiteX7" fmla="*/ 42792 w 149989"/>
                <a:gd name="connsiteY7" fmla="*/ 135759 h 192973"/>
                <a:gd name="connsiteX8" fmla="*/ 42159 w 149989"/>
                <a:gd name="connsiteY8" fmla="*/ 135759 h 192973"/>
                <a:gd name="connsiteX9" fmla="*/ 42159 w 149989"/>
                <a:gd name="connsiteY9" fmla="*/ 589 h 192973"/>
                <a:gd name="connsiteX10" fmla="*/ 376 w 149989"/>
                <a:gd name="connsiteY10" fmla="*/ 589 h 192973"/>
                <a:gd name="connsiteX11" fmla="*/ 376 w 149989"/>
                <a:gd name="connsiteY11" fmla="*/ 193563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9989" h="192973">
                  <a:moveTo>
                    <a:pt x="52913" y="193563"/>
                  </a:moveTo>
                  <a:lnTo>
                    <a:pt x="107950" y="61445"/>
                  </a:lnTo>
                  <a:lnTo>
                    <a:pt x="108582" y="61445"/>
                  </a:lnTo>
                  <a:lnTo>
                    <a:pt x="108582" y="193563"/>
                  </a:lnTo>
                  <a:lnTo>
                    <a:pt x="150365" y="193563"/>
                  </a:lnTo>
                  <a:lnTo>
                    <a:pt x="150365" y="589"/>
                  </a:lnTo>
                  <a:lnTo>
                    <a:pt x="98461" y="589"/>
                  </a:lnTo>
                  <a:lnTo>
                    <a:pt x="42792" y="135759"/>
                  </a:lnTo>
                  <a:lnTo>
                    <a:pt x="42159" y="135759"/>
                  </a:lnTo>
                  <a:lnTo>
                    <a:pt x="42159" y="589"/>
                  </a:lnTo>
                  <a:lnTo>
                    <a:pt x="376" y="589"/>
                  </a:lnTo>
                  <a:lnTo>
                    <a:pt x="376" y="193563"/>
                  </a:lnTo>
                  <a:close/>
                </a:path>
              </a:pathLst>
            </a:custGeom>
            <a:solidFill>
              <a:schemeClr val="bg1"/>
            </a:solidFill>
            <a:ln w="5439"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9508A432-66C0-F807-0D6D-61A35330FDB6}"/>
                </a:ext>
              </a:extLst>
            </p:cNvPr>
            <p:cNvSpPr/>
            <p:nvPr/>
          </p:nvSpPr>
          <p:spPr>
            <a:xfrm flipV="1">
              <a:off x="1482193" y="2012330"/>
              <a:ext cx="129382" cy="192973"/>
            </a:xfrm>
            <a:custGeom>
              <a:avLst/>
              <a:gdLst>
                <a:gd name="connsiteX0" fmla="*/ 126631 w 129382"/>
                <a:gd name="connsiteY0" fmla="*/ 193563 h 192973"/>
                <a:gd name="connsiteX1" fmla="*/ 126631 w 129382"/>
                <a:gd name="connsiteY1" fmla="*/ 161664 h 192973"/>
                <a:gd name="connsiteX2" fmla="*/ 45943 w 129382"/>
                <a:gd name="connsiteY2" fmla="*/ 161664 h 192973"/>
                <a:gd name="connsiteX3" fmla="*/ 45943 w 129382"/>
                <a:gd name="connsiteY3" fmla="*/ 116291 h 192973"/>
                <a:gd name="connsiteX4" fmla="*/ 121886 w 129382"/>
                <a:gd name="connsiteY4" fmla="*/ 116291 h 192973"/>
                <a:gd name="connsiteX5" fmla="*/ 121886 w 129382"/>
                <a:gd name="connsiteY5" fmla="*/ 84392 h 192973"/>
                <a:gd name="connsiteX6" fmla="*/ 45943 w 129382"/>
                <a:gd name="connsiteY6" fmla="*/ 84392 h 192973"/>
                <a:gd name="connsiteX7" fmla="*/ 45943 w 129382"/>
                <a:gd name="connsiteY7" fmla="*/ 32535 h 192973"/>
                <a:gd name="connsiteX8" fmla="*/ 129778 w 129382"/>
                <a:gd name="connsiteY8" fmla="*/ 32535 h 192973"/>
                <a:gd name="connsiteX9" fmla="*/ 129778 w 129382"/>
                <a:gd name="connsiteY9" fmla="*/ 589 h 192973"/>
                <a:gd name="connsiteX10" fmla="*/ 396 w 129382"/>
                <a:gd name="connsiteY10" fmla="*/ 589 h 192973"/>
                <a:gd name="connsiteX11" fmla="*/ 396 w 129382"/>
                <a:gd name="connsiteY11" fmla="*/ 193563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382" h="192973">
                  <a:moveTo>
                    <a:pt x="126631" y="193563"/>
                  </a:moveTo>
                  <a:lnTo>
                    <a:pt x="126631" y="161664"/>
                  </a:lnTo>
                  <a:lnTo>
                    <a:pt x="45943" y="161664"/>
                  </a:lnTo>
                  <a:lnTo>
                    <a:pt x="45943" y="116291"/>
                  </a:lnTo>
                  <a:lnTo>
                    <a:pt x="121886" y="116291"/>
                  </a:lnTo>
                  <a:lnTo>
                    <a:pt x="121886" y="84392"/>
                  </a:lnTo>
                  <a:lnTo>
                    <a:pt x="45943" y="84392"/>
                  </a:lnTo>
                  <a:lnTo>
                    <a:pt x="45943" y="32535"/>
                  </a:lnTo>
                  <a:lnTo>
                    <a:pt x="129778" y="32535"/>
                  </a:lnTo>
                  <a:lnTo>
                    <a:pt x="129778" y="589"/>
                  </a:lnTo>
                  <a:lnTo>
                    <a:pt x="396" y="589"/>
                  </a:lnTo>
                  <a:lnTo>
                    <a:pt x="396" y="193563"/>
                  </a:lnTo>
                  <a:close/>
                </a:path>
              </a:pathLst>
            </a:custGeom>
            <a:solidFill>
              <a:schemeClr val="bg1"/>
            </a:solidFill>
            <a:ln w="5439"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6ADEEDED-86D7-8E23-4D46-B1D1A6B72243}"/>
                </a:ext>
              </a:extLst>
            </p:cNvPr>
            <p:cNvSpPr/>
            <p:nvPr/>
          </p:nvSpPr>
          <p:spPr>
            <a:xfrm flipV="1">
              <a:off x="1625493" y="2008550"/>
              <a:ext cx="150290" cy="200485"/>
            </a:xfrm>
            <a:custGeom>
              <a:avLst/>
              <a:gdLst>
                <a:gd name="connsiteX0" fmla="*/ 45950 w 150290"/>
                <a:gd name="connsiteY0" fmla="*/ 64631 h 200485"/>
                <a:gd name="connsiteX1" fmla="*/ 45950 w 150290"/>
                <a:gd name="connsiteY1" fmla="*/ 58922 h 200485"/>
                <a:gd name="connsiteX2" fmla="*/ 76046 w 150290"/>
                <a:gd name="connsiteY2" fmla="*/ 29190 h 200485"/>
                <a:gd name="connsiteX3" fmla="*/ 103232 w 150290"/>
                <a:gd name="connsiteY3" fmla="*/ 53007 h 200485"/>
                <a:gd name="connsiteX4" fmla="*/ 62746 w 150290"/>
                <a:gd name="connsiteY4" fmla="*/ 85918 h 200485"/>
                <a:gd name="connsiteX5" fmla="*/ 3582 w 150290"/>
                <a:gd name="connsiteY5" fmla="*/ 144322 h 200485"/>
                <a:gd name="connsiteX6" fmla="*/ 73516 w 150290"/>
                <a:gd name="connsiteY6" fmla="*/ 201066 h 200485"/>
                <a:gd name="connsiteX7" fmla="*/ 143418 w 150290"/>
                <a:gd name="connsiteY7" fmla="*/ 149209 h 200485"/>
                <a:gd name="connsiteX8" fmla="*/ 143418 w 150290"/>
                <a:gd name="connsiteY8" fmla="*/ 143785 h 200485"/>
                <a:gd name="connsiteX9" fmla="*/ 99753 w 150290"/>
                <a:gd name="connsiteY9" fmla="*/ 143785 h 200485"/>
                <a:gd name="connsiteX10" fmla="*/ 75081 w 150290"/>
                <a:gd name="connsiteY10" fmla="*/ 172394 h 200485"/>
                <a:gd name="connsiteX11" fmla="*/ 49129 w 150290"/>
                <a:gd name="connsiteY11" fmla="*/ 149968 h 200485"/>
                <a:gd name="connsiteX12" fmla="*/ 72535 w 150290"/>
                <a:gd name="connsiteY12" fmla="*/ 123810 h 200485"/>
                <a:gd name="connsiteX13" fmla="*/ 107676 w 150290"/>
                <a:gd name="connsiteY13" fmla="*/ 110795 h 200485"/>
                <a:gd name="connsiteX14" fmla="*/ 150693 w 150290"/>
                <a:gd name="connsiteY14" fmla="*/ 59712 h 200485"/>
                <a:gd name="connsiteX15" fmla="*/ 72250 w 150290"/>
                <a:gd name="connsiteY15" fmla="*/ 580 h 200485"/>
                <a:gd name="connsiteX16" fmla="*/ 403 w 150290"/>
                <a:gd name="connsiteY16" fmla="*/ 56771 h 200485"/>
                <a:gd name="connsiteX17" fmla="*/ 403 w 150290"/>
                <a:gd name="connsiteY17" fmla="*/ 64631 h 20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0290" h="200485">
                  <a:moveTo>
                    <a:pt x="45950" y="64631"/>
                  </a:moveTo>
                  <a:lnTo>
                    <a:pt x="45950" y="58922"/>
                  </a:lnTo>
                  <a:cubicBezTo>
                    <a:pt x="45950" y="40814"/>
                    <a:pt x="51991" y="29190"/>
                    <a:pt x="76046" y="29190"/>
                  </a:cubicBezTo>
                  <a:cubicBezTo>
                    <a:pt x="89947" y="29190"/>
                    <a:pt x="103232" y="36781"/>
                    <a:pt x="103232" y="53007"/>
                  </a:cubicBezTo>
                  <a:cubicBezTo>
                    <a:pt x="103232" y="70546"/>
                    <a:pt x="92794" y="77030"/>
                    <a:pt x="62746" y="85918"/>
                  </a:cubicBezTo>
                  <a:cubicBezTo>
                    <a:pt x="22275" y="97858"/>
                    <a:pt x="3582" y="112155"/>
                    <a:pt x="3582" y="144322"/>
                  </a:cubicBezTo>
                  <a:cubicBezTo>
                    <a:pt x="3582" y="181883"/>
                    <a:pt x="30451" y="201066"/>
                    <a:pt x="73516" y="201066"/>
                  </a:cubicBezTo>
                  <a:cubicBezTo>
                    <a:pt x="114018" y="201066"/>
                    <a:pt x="143418" y="186200"/>
                    <a:pt x="143418" y="149209"/>
                  </a:cubicBezTo>
                  <a:lnTo>
                    <a:pt x="143418" y="143785"/>
                  </a:lnTo>
                  <a:lnTo>
                    <a:pt x="99753" y="143785"/>
                  </a:lnTo>
                  <a:cubicBezTo>
                    <a:pt x="99753" y="161893"/>
                    <a:pt x="92446" y="172394"/>
                    <a:pt x="75081" y="172394"/>
                  </a:cubicBezTo>
                  <a:cubicBezTo>
                    <a:pt x="54490" y="172394"/>
                    <a:pt x="49129" y="161371"/>
                    <a:pt x="49129" y="149968"/>
                  </a:cubicBezTo>
                  <a:cubicBezTo>
                    <a:pt x="49129" y="138075"/>
                    <a:pt x="53225" y="130816"/>
                    <a:pt x="72535" y="123810"/>
                  </a:cubicBezTo>
                  <a:lnTo>
                    <a:pt x="107676" y="110795"/>
                  </a:lnTo>
                  <a:cubicBezTo>
                    <a:pt x="141836" y="98111"/>
                    <a:pt x="150693" y="83261"/>
                    <a:pt x="150693" y="59712"/>
                  </a:cubicBezTo>
                  <a:cubicBezTo>
                    <a:pt x="150693" y="18957"/>
                    <a:pt x="121577" y="580"/>
                    <a:pt x="72250" y="580"/>
                  </a:cubicBezTo>
                  <a:cubicBezTo>
                    <a:pt x="20646" y="580"/>
                    <a:pt x="403" y="21092"/>
                    <a:pt x="403" y="56771"/>
                  </a:cubicBezTo>
                  <a:lnTo>
                    <a:pt x="403" y="64631"/>
                  </a:lnTo>
                  <a:close/>
                </a:path>
              </a:pathLst>
            </a:custGeom>
            <a:solidFill>
              <a:schemeClr val="bg1"/>
            </a:solidFill>
            <a:ln w="5439"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D574D13B-3BEE-E536-8734-33BD006AA094}"/>
                </a:ext>
              </a:extLst>
            </p:cNvPr>
            <p:cNvSpPr/>
            <p:nvPr/>
          </p:nvSpPr>
          <p:spPr>
            <a:xfrm flipV="1">
              <a:off x="1874500" y="2012330"/>
              <a:ext cx="126267" cy="192957"/>
            </a:xfrm>
            <a:custGeom>
              <a:avLst/>
              <a:gdLst>
                <a:gd name="connsiteX0" fmla="*/ 421 w 126267"/>
                <a:gd name="connsiteY0" fmla="*/ 577 h 192957"/>
                <a:gd name="connsiteX1" fmla="*/ 421 w 126267"/>
                <a:gd name="connsiteY1" fmla="*/ 193535 h 192957"/>
                <a:gd name="connsiteX2" fmla="*/ 45984 w 126267"/>
                <a:gd name="connsiteY2" fmla="*/ 193535 h 192957"/>
                <a:gd name="connsiteX3" fmla="*/ 45984 w 126267"/>
                <a:gd name="connsiteY3" fmla="*/ 32507 h 192957"/>
                <a:gd name="connsiteX4" fmla="*/ 126688 w 126267"/>
                <a:gd name="connsiteY4" fmla="*/ 32507 h 192957"/>
                <a:gd name="connsiteX5" fmla="*/ 126688 w 126267"/>
                <a:gd name="connsiteY5" fmla="*/ 577 h 19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267" h="192957">
                  <a:moveTo>
                    <a:pt x="421" y="577"/>
                  </a:moveTo>
                  <a:lnTo>
                    <a:pt x="421" y="193535"/>
                  </a:lnTo>
                  <a:lnTo>
                    <a:pt x="45984" y="193535"/>
                  </a:lnTo>
                  <a:lnTo>
                    <a:pt x="45984" y="32507"/>
                  </a:lnTo>
                  <a:lnTo>
                    <a:pt x="126688" y="32507"/>
                  </a:lnTo>
                  <a:lnTo>
                    <a:pt x="126688" y="577"/>
                  </a:lnTo>
                  <a:close/>
                </a:path>
              </a:pathLst>
            </a:custGeom>
            <a:solidFill>
              <a:schemeClr val="bg1"/>
            </a:solidFill>
            <a:ln w="5439"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24CD6843-FF1A-807E-3E47-0ADB1BAD7107}"/>
                </a:ext>
              </a:extLst>
            </p:cNvPr>
            <p:cNvSpPr/>
            <p:nvPr/>
          </p:nvSpPr>
          <p:spPr>
            <a:xfrm flipV="1">
              <a:off x="2023209" y="2012314"/>
              <a:ext cx="45547" cy="192973"/>
            </a:xfrm>
            <a:custGeom>
              <a:avLst/>
              <a:gdLst>
                <a:gd name="connsiteX0" fmla="*/ 108 w 45547"/>
                <a:gd name="connsiteY0" fmla="*/ 193152 h 192973"/>
                <a:gd name="connsiteX1" fmla="*/ 45656 w 45547"/>
                <a:gd name="connsiteY1" fmla="*/ 193152 h 192973"/>
                <a:gd name="connsiteX2" fmla="*/ 45656 w 45547"/>
                <a:gd name="connsiteY2" fmla="*/ 178 h 192973"/>
                <a:gd name="connsiteX3" fmla="*/ 108 w 45547"/>
                <a:gd name="connsiteY3" fmla="*/ 178 h 192973"/>
              </a:gdLst>
              <a:ahLst/>
              <a:cxnLst>
                <a:cxn ang="0">
                  <a:pos x="connsiteX0" y="connsiteY0"/>
                </a:cxn>
                <a:cxn ang="0">
                  <a:pos x="connsiteX1" y="connsiteY1"/>
                </a:cxn>
                <a:cxn ang="0">
                  <a:pos x="connsiteX2" y="connsiteY2"/>
                </a:cxn>
                <a:cxn ang="0">
                  <a:pos x="connsiteX3" y="connsiteY3"/>
                </a:cxn>
              </a:cxnLst>
              <a:rect l="l" t="t" r="r" b="b"/>
              <a:pathLst>
                <a:path w="45547" h="192973">
                  <a:moveTo>
                    <a:pt x="108" y="193152"/>
                  </a:moveTo>
                  <a:lnTo>
                    <a:pt x="45656" y="193152"/>
                  </a:lnTo>
                  <a:lnTo>
                    <a:pt x="45656" y="178"/>
                  </a:lnTo>
                  <a:lnTo>
                    <a:pt x="108" y="178"/>
                  </a:lnTo>
                  <a:close/>
                </a:path>
              </a:pathLst>
            </a:custGeom>
            <a:solidFill>
              <a:schemeClr val="bg1"/>
            </a:solidFill>
            <a:ln w="5439"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F158CD04-0CB2-1098-6032-DA78E910BEE3}"/>
                </a:ext>
              </a:extLst>
            </p:cNvPr>
            <p:cNvSpPr/>
            <p:nvPr/>
          </p:nvSpPr>
          <p:spPr>
            <a:xfrm flipV="1">
              <a:off x="2103565" y="2012330"/>
              <a:ext cx="200613" cy="192973"/>
            </a:xfrm>
            <a:custGeom>
              <a:avLst/>
              <a:gdLst>
                <a:gd name="connsiteX0" fmla="*/ 441 w 200613"/>
                <a:gd name="connsiteY0" fmla="*/ 193563 h 192973"/>
                <a:gd name="connsiteX1" fmla="*/ 68145 w 200613"/>
                <a:gd name="connsiteY1" fmla="*/ 193563 h 192973"/>
                <a:gd name="connsiteX2" fmla="*/ 100439 w 200613"/>
                <a:gd name="connsiteY2" fmla="*/ 57396 h 192973"/>
                <a:gd name="connsiteX3" fmla="*/ 101056 w 200613"/>
                <a:gd name="connsiteY3" fmla="*/ 57396 h 192973"/>
                <a:gd name="connsiteX4" fmla="*/ 133651 w 200613"/>
                <a:gd name="connsiteY4" fmla="*/ 193563 h 192973"/>
                <a:gd name="connsiteX5" fmla="*/ 201054 w 200613"/>
                <a:gd name="connsiteY5" fmla="*/ 193563 h 192973"/>
                <a:gd name="connsiteX6" fmla="*/ 201054 w 200613"/>
                <a:gd name="connsiteY6" fmla="*/ 589 h 192973"/>
                <a:gd name="connsiteX7" fmla="*/ 159287 w 200613"/>
                <a:gd name="connsiteY7" fmla="*/ 589 h 192973"/>
                <a:gd name="connsiteX8" fmla="*/ 159287 w 200613"/>
                <a:gd name="connsiteY8" fmla="*/ 154626 h 192973"/>
                <a:gd name="connsiteX9" fmla="*/ 158638 w 200613"/>
                <a:gd name="connsiteY9" fmla="*/ 154626 h 192973"/>
                <a:gd name="connsiteX10" fmla="*/ 118452 w 200613"/>
                <a:gd name="connsiteY10" fmla="*/ 589 h 192973"/>
                <a:gd name="connsiteX11" fmla="*/ 83043 w 200613"/>
                <a:gd name="connsiteY11" fmla="*/ 589 h 192973"/>
                <a:gd name="connsiteX12" fmla="*/ 42872 w 200613"/>
                <a:gd name="connsiteY12" fmla="*/ 154626 h 192973"/>
                <a:gd name="connsiteX13" fmla="*/ 42240 w 200613"/>
                <a:gd name="connsiteY13" fmla="*/ 154626 h 192973"/>
                <a:gd name="connsiteX14" fmla="*/ 42240 w 200613"/>
                <a:gd name="connsiteY14" fmla="*/ 589 h 192973"/>
                <a:gd name="connsiteX15" fmla="*/ 441 w 200613"/>
                <a:gd name="connsiteY15" fmla="*/ 589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613" h="192973">
                  <a:moveTo>
                    <a:pt x="441" y="193563"/>
                  </a:moveTo>
                  <a:lnTo>
                    <a:pt x="68145" y="193563"/>
                  </a:lnTo>
                  <a:lnTo>
                    <a:pt x="100439" y="57396"/>
                  </a:lnTo>
                  <a:lnTo>
                    <a:pt x="101056" y="57396"/>
                  </a:lnTo>
                  <a:lnTo>
                    <a:pt x="133651" y="193563"/>
                  </a:lnTo>
                  <a:lnTo>
                    <a:pt x="201054" y="193563"/>
                  </a:lnTo>
                  <a:lnTo>
                    <a:pt x="201054" y="589"/>
                  </a:lnTo>
                  <a:lnTo>
                    <a:pt x="159287" y="589"/>
                  </a:lnTo>
                  <a:lnTo>
                    <a:pt x="159287" y="154626"/>
                  </a:lnTo>
                  <a:lnTo>
                    <a:pt x="158638" y="154626"/>
                  </a:lnTo>
                  <a:lnTo>
                    <a:pt x="118452" y="589"/>
                  </a:lnTo>
                  <a:lnTo>
                    <a:pt x="83043" y="589"/>
                  </a:lnTo>
                  <a:lnTo>
                    <a:pt x="42872" y="154626"/>
                  </a:lnTo>
                  <a:lnTo>
                    <a:pt x="42240" y="154626"/>
                  </a:lnTo>
                  <a:lnTo>
                    <a:pt x="42240" y="589"/>
                  </a:lnTo>
                  <a:lnTo>
                    <a:pt x="441" y="589"/>
                  </a:lnTo>
                  <a:close/>
                </a:path>
              </a:pathLst>
            </a:custGeom>
            <a:solidFill>
              <a:schemeClr val="bg1"/>
            </a:solidFill>
            <a:ln w="5439"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6B9CFA93-B3FF-BC68-6D95-09BFE6E882FF}"/>
                </a:ext>
              </a:extLst>
            </p:cNvPr>
            <p:cNvSpPr/>
            <p:nvPr/>
          </p:nvSpPr>
          <p:spPr>
            <a:xfrm flipV="1">
              <a:off x="2338955" y="2012314"/>
              <a:ext cx="45563" cy="192973"/>
            </a:xfrm>
            <a:custGeom>
              <a:avLst/>
              <a:gdLst>
                <a:gd name="connsiteX0" fmla="*/ 115 w 45563"/>
                <a:gd name="connsiteY0" fmla="*/ 193152 h 192973"/>
                <a:gd name="connsiteX1" fmla="*/ 45678 w 45563"/>
                <a:gd name="connsiteY1" fmla="*/ 193152 h 192973"/>
                <a:gd name="connsiteX2" fmla="*/ 45678 w 45563"/>
                <a:gd name="connsiteY2" fmla="*/ 178 h 192973"/>
                <a:gd name="connsiteX3" fmla="*/ 115 w 45563"/>
                <a:gd name="connsiteY3" fmla="*/ 178 h 192973"/>
              </a:gdLst>
              <a:ahLst/>
              <a:cxnLst>
                <a:cxn ang="0">
                  <a:pos x="connsiteX0" y="connsiteY0"/>
                </a:cxn>
                <a:cxn ang="0">
                  <a:pos x="connsiteX1" y="connsiteY1"/>
                </a:cxn>
                <a:cxn ang="0">
                  <a:pos x="connsiteX2" y="connsiteY2"/>
                </a:cxn>
                <a:cxn ang="0">
                  <a:pos x="connsiteX3" y="connsiteY3"/>
                </a:cxn>
              </a:cxnLst>
              <a:rect l="l" t="t" r="r" b="b"/>
              <a:pathLst>
                <a:path w="45563" h="192973">
                  <a:moveTo>
                    <a:pt x="115" y="193152"/>
                  </a:moveTo>
                  <a:lnTo>
                    <a:pt x="45678" y="193152"/>
                  </a:lnTo>
                  <a:lnTo>
                    <a:pt x="45678" y="178"/>
                  </a:lnTo>
                  <a:lnTo>
                    <a:pt x="115" y="178"/>
                  </a:lnTo>
                  <a:close/>
                </a:path>
              </a:pathLst>
            </a:custGeom>
            <a:solidFill>
              <a:schemeClr val="bg1"/>
            </a:solidFill>
            <a:ln w="5439"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550917F2-EC10-840B-2F00-E9EF316D90E2}"/>
                </a:ext>
              </a:extLst>
            </p:cNvPr>
            <p:cNvSpPr/>
            <p:nvPr/>
          </p:nvSpPr>
          <p:spPr>
            <a:xfrm flipV="1">
              <a:off x="2406359" y="2012330"/>
              <a:ext cx="144296" cy="192973"/>
            </a:xfrm>
            <a:custGeom>
              <a:avLst/>
              <a:gdLst>
                <a:gd name="connsiteX0" fmla="*/ 144771 w 144296"/>
                <a:gd name="connsiteY0" fmla="*/ 193563 h 192973"/>
                <a:gd name="connsiteX1" fmla="*/ 144771 w 144296"/>
                <a:gd name="connsiteY1" fmla="*/ 161664 h 192973"/>
                <a:gd name="connsiteX2" fmla="*/ 95412 w 144296"/>
                <a:gd name="connsiteY2" fmla="*/ 161664 h 192973"/>
                <a:gd name="connsiteX3" fmla="*/ 95412 w 144296"/>
                <a:gd name="connsiteY3" fmla="*/ 589 h 192973"/>
                <a:gd name="connsiteX4" fmla="*/ 49849 w 144296"/>
                <a:gd name="connsiteY4" fmla="*/ 589 h 192973"/>
                <a:gd name="connsiteX5" fmla="*/ 49849 w 144296"/>
                <a:gd name="connsiteY5" fmla="*/ 161664 h 192973"/>
                <a:gd name="connsiteX6" fmla="*/ 475 w 144296"/>
                <a:gd name="connsiteY6" fmla="*/ 161664 h 192973"/>
                <a:gd name="connsiteX7" fmla="*/ 475 w 144296"/>
                <a:gd name="connsiteY7" fmla="*/ 193563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296" h="192973">
                  <a:moveTo>
                    <a:pt x="144771" y="193563"/>
                  </a:moveTo>
                  <a:lnTo>
                    <a:pt x="144771" y="161664"/>
                  </a:lnTo>
                  <a:lnTo>
                    <a:pt x="95412" y="161664"/>
                  </a:lnTo>
                  <a:lnTo>
                    <a:pt x="95412" y="589"/>
                  </a:lnTo>
                  <a:lnTo>
                    <a:pt x="49849" y="589"/>
                  </a:lnTo>
                  <a:lnTo>
                    <a:pt x="49849" y="161664"/>
                  </a:lnTo>
                  <a:lnTo>
                    <a:pt x="475" y="161664"/>
                  </a:lnTo>
                  <a:lnTo>
                    <a:pt x="475" y="193563"/>
                  </a:lnTo>
                  <a:close/>
                </a:path>
              </a:pathLst>
            </a:custGeom>
            <a:solidFill>
              <a:schemeClr val="bg1"/>
            </a:solidFill>
            <a:ln w="5439"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CFEB76D8-66BC-13BE-27B5-67B8159E9B35}"/>
                </a:ext>
              </a:extLst>
            </p:cNvPr>
            <p:cNvSpPr/>
            <p:nvPr/>
          </p:nvSpPr>
          <p:spPr>
            <a:xfrm flipV="1">
              <a:off x="2570250" y="2012330"/>
              <a:ext cx="129398" cy="192973"/>
            </a:xfrm>
            <a:custGeom>
              <a:avLst/>
              <a:gdLst>
                <a:gd name="connsiteX0" fmla="*/ 126723 w 129398"/>
                <a:gd name="connsiteY0" fmla="*/ 193563 h 192973"/>
                <a:gd name="connsiteX1" fmla="*/ 126723 w 129398"/>
                <a:gd name="connsiteY1" fmla="*/ 161664 h 192973"/>
                <a:gd name="connsiteX2" fmla="*/ 46050 w 129398"/>
                <a:gd name="connsiteY2" fmla="*/ 161664 h 192973"/>
                <a:gd name="connsiteX3" fmla="*/ 46050 w 129398"/>
                <a:gd name="connsiteY3" fmla="*/ 116291 h 192973"/>
                <a:gd name="connsiteX4" fmla="*/ 121994 w 129398"/>
                <a:gd name="connsiteY4" fmla="*/ 116291 h 192973"/>
                <a:gd name="connsiteX5" fmla="*/ 121994 w 129398"/>
                <a:gd name="connsiteY5" fmla="*/ 84392 h 192973"/>
                <a:gd name="connsiteX6" fmla="*/ 46050 w 129398"/>
                <a:gd name="connsiteY6" fmla="*/ 84392 h 192973"/>
                <a:gd name="connsiteX7" fmla="*/ 46050 w 129398"/>
                <a:gd name="connsiteY7" fmla="*/ 32535 h 192973"/>
                <a:gd name="connsiteX8" fmla="*/ 129886 w 129398"/>
                <a:gd name="connsiteY8" fmla="*/ 32535 h 192973"/>
                <a:gd name="connsiteX9" fmla="*/ 129886 w 129398"/>
                <a:gd name="connsiteY9" fmla="*/ 589 h 192973"/>
                <a:gd name="connsiteX10" fmla="*/ 487 w 129398"/>
                <a:gd name="connsiteY10" fmla="*/ 589 h 192973"/>
                <a:gd name="connsiteX11" fmla="*/ 487 w 129398"/>
                <a:gd name="connsiteY11" fmla="*/ 193563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398" h="192973">
                  <a:moveTo>
                    <a:pt x="126723" y="193563"/>
                  </a:moveTo>
                  <a:lnTo>
                    <a:pt x="126723" y="161664"/>
                  </a:lnTo>
                  <a:lnTo>
                    <a:pt x="46050" y="161664"/>
                  </a:lnTo>
                  <a:lnTo>
                    <a:pt x="46050" y="116291"/>
                  </a:lnTo>
                  <a:lnTo>
                    <a:pt x="121994" y="116291"/>
                  </a:lnTo>
                  <a:lnTo>
                    <a:pt x="121994" y="84392"/>
                  </a:lnTo>
                  <a:lnTo>
                    <a:pt x="46050" y="84392"/>
                  </a:lnTo>
                  <a:lnTo>
                    <a:pt x="46050" y="32535"/>
                  </a:lnTo>
                  <a:lnTo>
                    <a:pt x="129886" y="32535"/>
                  </a:lnTo>
                  <a:lnTo>
                    <a:pt x="129886" y="589"/>
                  </a:lnTo>
                  <a:lnTo>
                    <a:pt x="487" y="589"/>
                  </a:lnTo>
                  <a:lnTo>
                    <a:pt x="487" y="193563"/>
                  </a:lnTo>
                  <a:close/>
                </a:path>
              </a:pathLst>
            </a:custGeom>
            <a:solidFill>
              <a:schemeClr val="bg1"/>
            </a:solidFill>
            <a:ln w="5439"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E90F4410-E1E9-88F5-5F8F-E70F69D03E24}"/>
                </a:ext>
              </a:extLst>
            </p:cNvPr>
            <p:cNvSpPr/>
            <p:nvPr/>
          </p:nvSpPr>
          <p:spPr>
            <a:xfrm flipV="1">
              <a:off x="2724652" y="2012314"/>
              <a:ext cx="149309" cy="192973"/>
            </a:xfrm>
            <a:custGeom>
              <a:avLst/>
              <a:gdLst>
                <a:gd name="connsiteX0" fmla="*/ 46027 w 149309"/>
                <a:gd name="connsiteY0" fmla="*/ 29235 h 192973"/>
                <a:gd name="connsiteX1" fmla="*/ 66286 w 149309"/>
                <a:gd name="connsiteY1" fmla="*/ 29235 h 192973"/>
                <a:gd name="connsiteX2" fmla="*/ 104274 w 149309"/>
                <a:gd name="connsiteY2" fmla="*/ 98710 h 192973"/>
                <a:gd name="connsiteX3" fmla="*/ 65353 w 149309"/>
                <a:gd name="connsiteY3" fmla="*/ 164896 h 192973"/>
                <a:gd name="connsiteX4" fmla="*/ 46027 w 149309"/>
                <a:gd name="connsiteY4" fmla="*/ 164896 h 192973"/>
                <a:gd name="connsiteX5" fmla="*/ 495 w 149309"/>
                <a:gd name="connsiteY5" fmla="*/ 193552 h 192973"/>
                <a:gd name="connsiteX6" fmla="*/ 75158 w 149309"/>
                <a:gd name="connsiteY6" fmla="*/ 193552 h 192973"/>
                <a:gd name="connsiteX7" fmla="*/ 149805 w 149309"/>
                <a:gd name="connsiteY7" fmla="*/ 99770 h 192973"/>
                <a:gd name="connsiteX8" fmla="*/ 72327 w 149309"/>
                <a:gd name="connsiteY8" fmla="*/ 578 h 192973"/>
                <a:gd name="connsiteX9" fmla="*/ 495 w 149309"/>
                <a:gd name="connsiteY9" fmla="*/ 578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309" h="192973">
                  <a:moveTo>
                    <a:pt x="46027" y="29235"/>
                  </a:moveTo>
                  <a:lnTo>
                    <a:pt x="66286" y="29235"/>
                  </a:lnTo>
                  <a:cubicBezTo>
                    <a:pt x="97932" y="29235"/>
                    <a:pt x="104274" y="46252"/>
                    <a:pt x="104274" y="98710"/>
                  </a:cubicBezTo>
                  <a:cubicBezTo>
                    <a:pt x="104274" y="142454"/>
                    <a:pt x="100146" y="164896"/>
                    <a:pt x="65353" y="164896"/>
                  </a:cubicBezTo>
                  <a:lnTo>
                    <a:pt x="46027" y="164896"/>
                  </a:lnTo>
                  <a:close/>
                  <a:moveTo>
                    <a:pt x="495" y="193552"/>
                  </a:moveTo>
                  <a:lnTo>
                    <a:pt x="75158" y="193552"/>
                  </a:lnTo>
                  <a:cubicBezTo>
                    <a:pt x="138418" y="193552"/>
                    <a:pt x="149805" y="156529"/>
                    <a:pt x="149805" y="99770"/>
                  </a:cubicBezTo>
                  <a:cubicBezTo>
                    <a:pt x="149805" y="31402"/>
                    <a:pt x="132741" y="578"/>
                    <a:pt x="72327" y="578"/>
                  </a:cubicBezTo>
                  <a:lnTo>
                    <a:pt x="495" y="578"/>
                  </a:lnTo>
                  <a:close/>
                </a:path>
              </a:pathLst>
            </a:custGeom>
            <a:solidFill>
              <a:schemeClr val="bg1"/>
            </a:solidFill>
            <a:ln w="5439" cap="flat">
              <a:noFill/>
              <a:prstDash val="solid"/>
              <a:miter/>
            </a:ln>
          </p:spPr>
          <p:txBody>
            <a:bodyPr rtlCol="0" anchor="ctr"/>
            <a:lstStyle/>
            <a:p>
              <a:endParaRPr lang="en-AU"/>
            </a:p>
          </p:txBody>
        </p:sp>
      </p:grpSp>
    </p:spTree>
    <p:extLst>
      <p:ext uri="{BB962C8B-B14F-4D97-AF65-F5344CB8AC3E}">
        <p14:creationId xmlns:p14="http://schemas.microsoft.com/office/powerpoint/2010/main" val="2164153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 Contents">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F3854C5-70B5-7536-CC04-C31E9BB5747E}"/>
              </a:ext>
            </a:extLst>
          </p:cNvPr>
          <p:cNvSpPr/>
          <p:nvPr userDrawn="1"/>
        </p:nvSpPr>
        <p:spPr>
          <a:xfrm rot="10800000">
            <a:off x="-3" y="0"/>
            <a:ext cx="12192002" cy="6858000"/>
          </a:xfrm>
          <a:prstGeom prst="rect">
            <a:avLst/>
          </a:prstGeom>
          <a:gradFill flip="none" rotWithShape="1">
            <a:gsLst>
              <a:gs pos="0">
                <a:schemeClr val="accent6">
                  <a:lumMod val="75000"/>
                </a:schemeClr>
              </a:gs>
              <a:gs pos="24000">
                <a:schemeClr val="accent1">
                  <a:lumMod val="50000"/>
                </a:schemeClr>
              </a:gs>
              <a:gs pos="65000">
                <a:schemeClr val="accent2"/>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AU"/>
          </a:p>
        </p:txBody>
      </p:sp>
      <p:grpSp>
        <p:nvGrpSpPr>
          <p:cNvPr id="64" name="Group 63">
            <a:extLst>
              <a:ext uri="{FF2B5EF4-FFF2-40B4-BE49-F238E27FC236}">
                <a16:creationId xmlns:a16="http://schemas.microsoft.com/office/drawing/2014/main" id="{D227C950-6BAA-CC92-7774-D2AAE14E6CEA}"/>
              </a:ext>
            </a:extLst>
          </p:cNvPr>
          <p:cNvGrpSpPr/>
          <p:nvPr userDrawn="1"/>
        </p:nvGrpSpPr>
        <p:grpSpPr>
          <a:xfrm>
            <a:off x="455353" y="6088850"/>
            <a:ext cx="1296201" cy="330778"/>
            <a:chOff x="4124192" y="8884961"/>
            <a:chExt cx="1296201" cy="330778"/>
          </a:xfrm>
        </p:grpSpPr>
        <p:sp>
          <p:nvSpPr>
            <p:cNvPr id="43" name="Freeform: Shape 42">
              <a:extLst>
                <a:ext uri="{FF2B5EF4-FFF2-40B4-BE49-F238E27FC236}">
                  <a16:creationId xmlns:a16="http://schemas.microsoft.com/office/drawing/2014/main" id="{AC01CA30-7776-9700-EED3-738DC42EFF2B}"/>
                </a:ext>
              </a:extLst>
            </p:cNvPr>
            <p:cNvSpPr/>
            <p:nvPr/>
          </p:nvSpPr>
          <p:spPr>
            <a:xfrm flipV="1">
              <a:off x="4124192" y="8884961"/>
              <a:ext cx="352818" cy="330673"/>
            </a:xfrm>
            <a:custGeom>
              <a:avLst/>
              <a:gdLst>
                <a:gd name="connsiteX0" fmla="*/ 75 w 352818"/>
                <a:gd name="connsiteY0" fmla="*/ 330711 h 330673"/>
                <a:gd name="connsiteX1" fmla="*/ 139563 w 352818"/>
                <a:gd name="connsiteY1" fmla="*/ 303586 h 330673"/>
                <a:gd name="connsiteX2" fmla="*/ 139563 w 352818"/>
                <a:gd name="connsiteY2" fmla="*/ 303586 h 330673"/>
                <a:gd name="connsiteX3" fmla="*/ 308723 w 352818"/>
                <a:gd name="connsiteY3" fmla="*/ 154012 h 330673"/>
                <a:gd name="connsiteX4" fmla="*/ 308723 w 352818"/>
                <a:gd name="connsiteY4" fmla="*/ 154012 h 330673"/>
                <a:gd name="connsiteX5" fmla="*/ 84740 w 352818"/>
                <a:gd name="connsiteY5" fmla="*/ 168 h 330673"/>
                <a:gd name="connsiteX6" fmla="*/ 84740 w 352818"/>
                <a:gd name="connsiteY6" fmla="*/ 168 h 330673"/>
                <a:gd name="connsiteX7" fmla="*/ 178704 w 352818"/>
                <a:gd name="connsiteY7" fmla="*/ 14275 h 330673"/>
                <a:gd name="connsiteX8" fmla="*/ 178704 w 352818"/>
                <a:gd name="connsiteY8" fmla="*/ 14275 h 330673"/>
                <a:gd name="connsiteX9" fmla="*/ 352686 w 352818"/>
                <a:gd name="connsiteY9" fmla="*/ 163194 h 330673"/>
                <a:gd name="connsiteX10" fmla="*/ 352686 w 352818"/>
                <a:gd name="connsiteY10" fmla="*/ 163194 h 330673"/>
                <a:gd name="connsiteX11" fmla="*/ 201543 w 352818"/>
                <a:gd name="connsiteY11" fmla="*/ 298219 h 330673"/>
                <a:gd name="connsiteX12" fmla="*/ 201543 w 352818"/>
                <a:gd name="connsiteY12" fmla="*/ 298219 h 330673"/>
                <a:gd name="connsiteX13" fmla="*/ 7048 w 352818"/>
                <a:gd name="connsiteY13" fmla="*/ 330814 h 330673"/>
                <a:gd name="connsiteX14" fmla="*/ 7048 w 352818"/>
                <a:gd name="connsiteY14" fmla="*/ 330814 h 330673"/>
                <a:gd name="connsiteX15" fmla="*/ 75 w 352818"/>
                <a:gd name="connsiteY15" fmla="*/ 330711 h 33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2818" h="330673">
                  <a:moveTo>
                    <a:pt x="75" y="330711"/>
                  </a:moveTo>
                  <a:cubicBezTo>
                    <a:pt x="75" y="330711"/>
                    <a:pt x="73674" y="323746"/>
                    <a:pt x="139563" y="303586"/>
                  </a:cubicBezTo>
                  <a:lnTo>
                    <a:pt x="139563" y="303586"/>
                  </a:lnTo>
                  <a:cubicBezTo>
                    <a:pt x="253841" y="268554"/>
                    <a:pt x="310416" y="204793"/>
                    <a:pt x="308723" y="154012"/>
                  </a:cubicBezTo>
                  <a:lnTo>
                    <a:pt x="308723" y="154012"/>
                  </a:lnTo>
                  <a:cubicBezTo>
                    <a:pt x="304570" y="30539"/>
                    <a:pt x="84740" y="168"/>
                    <a:pt x="84740" y="168"/>
                  </a:cubicBezTo>
                  <a:lnTo>
                    <a:pt x="84740" y="168"/>
                  </a:lnTo>
                  <a:cubicBezTo>
                    <a:pt x="105032" y="-480"/>
                    <a:pt x="163536" y="10387"/>
                    <a:pt x="178704" y="14275"/>
                  </a:cubicBezTo>
                  <a:lnTo>
                    <a:pt x="178704" y="14275"/>
                  </a:lnTo>
                  <a:cubicBezTo>
                    <a:pt x="355462" y="59482"/>
                    <a:pt x="353901" y="133816"/>
                    <a:pt x="352686" y="163194"/>
                  </a:cubicBezTo>
                  <a:lnTo>
                    <a:pt x="352686" y="163194"/>
                  </a:lnTo>
                  <a:cubicBezTo>
                    <a:pt x="351449" y="192564"/>
                    <a:pt x="316608" y="262112"/>
                    <a:pt x="201543" y="298219"/>
                  </a:cubicBezTo>
                  <a:lnTo>
                    <a:pt x="201543" y="298219"/>
                  </a:lnTo>
                  <a:cubicBezTo>
                    <a:pt x="105702" y="328296"/>
                    <a:pt x="29762" y="330814"/>
                    <a:pt x="7048" y="330814"/>
                  </a:cubicBezTo>
                  <a:lnTo>
                    <a:pt x="7048" y="330814"/>
                  </a:lnTo>
                  <a:cubicBezTo>
                    <a:pt x="2490" y="330814"/>
                    <a:pt x="75" y="330711"/>
                    <a:pt x="75" y="330711"/>
                  </a:cubicBezTo>
                </a:path>
              </a:pathLst>
            </a:custGeom>
            <a:gradFill>
              <a:gsLst>
                <a:gs pos="0">
                  <a:srgbClr val="FFFFFF"/>
                </a:gs>
                <a:gs pos="50000">
                  <a:srgbClr val="B9C3CB"/>
                </a:gs>
                <a:gs pos="100000">
                  <a:srgbClr val="738798"/>
                </a:gs>
              </a:gsLst>
              <a:lin ang="16200000" scaled="1"/>
            </a:gradFill>
            <a:ln w="2527" cap="flat">
              <a:noFill/>
              <a:prstDash val="solid"/>
              <a:miter/>
            </a:ln>
          </p:spPr>
          <p:txBody>
            <a:bodyPr rtlCol="0" anchor="ctr"/>
            <a:lstStyle/>
            <a:p>
              <a:endParaRPr lang="en-AU"/>
            </a:p>
          </p:txBody>
        </p:sp>
        <p:sp>
          <p:nvSpPr>
            <p:cNvPr id="44" name="Freeform: Shape 43">
              <a:extLst>
                <a:ext uri="{FF2B5EF4-FFF2-40B4-BE49-F238E27FC236}">
                  <a16:creationId xmlns:a16="http://schemas.microsoft.com/office/drawing/2014/main" id="{9D60E5EA-82B7-263C-0A99-732A4B0F9C4E}"/>
                </a:ext>
              </a:extLst>
            </p:cNvPr>
            <p:cNvSpPr/>
            <p:nvPr/>
          </p:nvSpPr>
          <p:spPr>
            <a:xfrm flipV="1">
              <a:off x="4124236" y="8885079"/>
              <a:ext cx="308640" cy="330527"/>
            </a:xfrm>
            <a:custGeom>
              <a:avLst/>
              <a:gdLst>
                <a:gd name="connsiteX0" fmla="*/ 74 w 308640"/>
                <a:gd name="connsiteY0" fmla="*/ 330668 h 330527"/>
                <a:gd name="connsiteX1" fmla="*/ 196484 w 308640"/>
                <a:gd name="connsiteY1" fmla="*/ 140908 h 330527"/>
                <a:gd name="connsiteX2" fmla="*/ 196484 w 308640"/>
                <a:gd name="connsiteY2" fmla="*/ 140908 h 330527"/>
                <a:gd name="connsiteX3" fmla="*/ 84695 w 308640"/>
                <a:gd name="connsiteY3" fmla="*/ 140 h 330527"/>
                <a:gd name="connsiteX4" fmla="*/ 84695 w 308640"/>
                <a:gd name="connsiteY4" fmla="*/ 140 h 330527"/>
                <a:gd name="connsiteX5" fmla="*/ 308678 w 308640"/>
                <a:gd name="connsiteY5" fmla="*/ 153985 h 330527"/>
                <a:gd name="connsiteX6" fmla="*/ 308678 w 308640"/>
                <a:gd name="connsiteY6" fmla="*/ 153985 h 330527"/>
                <a:gd name="connsiteX7" fmla="*/ 139518 w 308640"/>
                <a:gd name="connsiteY7" fmla="*/ 303559 h 330527"/>
                <a:gd name="connsiteX8" fmla="*/ 139518 w 308640"/>
                <a:gd name="connsiteY8" fmla="*/ 303559 h 330527"/>
                <a:gd name="connsiteX9" fmla="*/ 163 w 308640"/>
                <a:gd name="connsiteY9" fmla="*/ 330668 h 330527"/>
                <a:gd name="connsiteX10" fmla="*/ 163 w 308640"/>
                <a:gd name="connsiteY10" fmla="*/ 330668 h 33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640" h="330527">
                  <a:moveTo>
                    <a:pt x="74" y="330668"/>
                  </a:moveTo>
                  <a:cubicBezTo>
                    <a:pt x="3498" y="329682"/>
                    <a:pt x="198104" y="272797"/>
                    <a:pt x="196484" y="140908"/>
                  </a:cubicBezTo>
                  <a:lnTo>
                    <a:pt x="196484" y="140908"/>
                  </a:lnTo>
                  <a:cubicBezTo>
                    <a:pt x="195902" y="92248"/>
                    <a:pt x="173939" y="43573"/>
                    <a:pt x="84695" y="140"/>
                  </a:cubicBezTo>
                  <a:lnTo>
                    <a:pt x="84695" y="140"/>
                  </a:lnTo>
                  <a:cubicBezTo>
                    <a:pt x="84695" y="140"/>
                    <a:pt x="304525" y="30512"/>
                    <a:pt x="308678" y="153985"/>
                  </a:cubicBezTo>
                  <a:lnTo>
                    <a:pt x="308678" y="153985"/>
                  </a:lnTo>
                  <a:cubicBezTo>
                    <a:pt x="310371" y="204765"/>
                    <a:pt x="253796" y="268527"/>
                    <a:pt x="139518" y="303559"/>
                  </a:cubicBezTo>
                  <a:lnTo>
                    <a:pt x="139518" y="303559"/>
                  </a:lnTo>
                  <a:cubicBezTo>
                    <a:pt x="75278" y="323217"/>
                    <a:pt x="3704" y="330330"/>
                    <a:pt x="163" y="330668"/>
                  </a:cubicBezTo>
                  <a:lnTo>
                    <a:pt x="163" y="330668"/>
                  </a:lnTo>
                  <a:close/>
                </a:path>
              </a:pathLst>
            </a:custGeom>
            <a:gradFill>
              <a:gsLst>
                <a:gs pos="0">
                  <a:srgbClr val="FFFFFF"/>
                </a:gs>
                <a:gs pos="59545">
                  <a:srgbClr val="738798"/>
                </a:gs>
                <a:gs pos="100000">
                  <a:srgbClr val="738798"/>
                </a:gs>
              </a:gsLst>
              <a:lin ang="5400000" scaled="1"/>
            </a:gradFill>
            <a:ln w="2527" cap="flat">
              <a:noFill/>
              <a:prstDash val="solid"/>
              <a:miter/>
            </a:ln>
          </p:spPr>
          <p:txBody>
            <a:bodyPr rtlCol="0" anchor="ctr"/>
            <a:lstStyle/>
            <a:p>
              <a:endParaRPr lang="en-AU"/>
            </a:p>
          </p:txBody>
        </p:sp>
        <p:sp>
          <p:nvSpPr>
            <p:cNvPr id="46" name="Freeform: Shape 45">
              <a:extLst>
                <a:ext uri="{FF2B5EF4-FFF2-40B4-BE49-F238E27FC236}">
                  <a16:creationId xmlns:a16="http://schemas.microsoft.com/office/drawing/2014/main" id="{0CD79063-F79F-016C-13A1-CD9E5B67E2E1}"/>
                </a:ext>
              </a:extLst>
            </p:cNvPr>
            <p:cNvSpPr/>
            <p:nvPr/>
          </p:nvSpPr>
          <p:spPr>
            <a:xfrm flipV="1">
              <a:off x="4537288" y="8886434"/>
              <a:ext cx="158896" cy="210684"/>
            </a:xfrm>
            <a:custGeom>
              <a:avLst/>
              <a:gdLst>
                <a:gd name="connsiteX0" fmla="*/ 97056 w 158896"/>
                <a:gd name="connsiteY0" fmla="*/ 148783 h 210684"/>
                <a:gd name="connsiteX1" fmla="*/ 97056 w 158896"/>
                <a:gd name="connsiteY1" fmla="*/ 153584 h 210684"/>
                <a:gd name="connsiteX2" fmla="*/ 79967 w 158896"/>
                <a:gd name="connsiteY2" fmla="*/ 175480 h 210684"/>
                <a:gd name="connsiteX3" fmla="*/ 61265 w 158896"/>
                <a:gd name="connsiteY3" fmla="*/ 157567 h 210684"/>
                <a:gd name="connsiteX4" fmla="*/ 159257 w 158896"/>
                <a:gd name="connsiteY4" fmla="*/ 63007 h 210684"/>
                <a:gd name="connsiteX5" fmla="*/ 77714 w 158896"/>
                <a:gd name="connsiteY5" fmla="*/ 556 h 210684"/>
                <a:gd name="connsiteX6" fmla="*/ 361 w 158896"/>
                <a:gd name="connsiteY6" fmla="*/ 57618 h 210684"/>
                <a:gd name="connsiteX7" fmla="*/ 361 w 158896"/>
                <a:gd name="connsiteY7" fmla="*/ 64723 h 210684"/>
                <a:gd name="connsiteX8" fmla="*/ 58372 w 158896"/>
                <a:gd name="connsiteY8" fmla="*/ 64723 h 210684"/>
                <a:gd name="connsiteX9" fmla="*/ 58372 w 158896"/>
                <a:gd name="connsiteY9" fmla="*/ 59893 h 210684"/>
                <a:gd name="connsiteX10" fmla="*/ 78045 w 158896"/>
                <a:gd name="connsiteY10" fmla="*/ 36317 h 210684"/>
                <a:gd name="connsiteX11" fmla="*/ 97373 w 158896"/>
                <a:gd name="connsiteY11" fmla="*/ 55924 h 210684"/>
                <a:gd name="connsiteX12" fmla="*/ 3262 w 158896"/>
                <a:gd name="connsiteY12" fmla="*/ 147936 h 210684"/>
                <a:gd name="connsiteX13" fmla="*/ 78678 w 158896"/>
                <a:gd name="connsiteY13" fmla="*/ 211241 h 210684"/>
                <a:gd name="connsiteX14" fmla="*/ 153131 w 158896"/>
                <a:gd name="connsiteY14" fmla="*/ 148783 h 2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896" h="210684">
                  <a:moveTo>
                    <a:pt x="97056" y="148783"/>
                  </a:moveTo>
                  <a:lnTo>
                    <a:pt x="97056" y="153584"/>
                  </a:lnTo>
                  <a:cubicBezTo>
                    <a:pt x="97056" y="165519"/>
                    <a:pt x="91571" y="175480"/>
                    <a:pt x="79967" y="175480"/>
                  </a:cubicBezTo>
                  <a:cubicBezTo>
                    <a:pt x="67067" y="175480"/>
                    <a:pt x="61265" y="166660"/>
                    <a:pt x="61265" y="157567"/>
                  </a:cubicBezTo>
                  <a:cubicBezTo>
                    <a:pt x="61265" y="117543"/>
                    <a:pt x="159257" y="137135"/>
                    <a:pt x="159257" y="63007"/>
                  </a:cubicBezTo>
                  <a:cubicBezTo>
                    <a:pt x="159257" y="19854"/>
                    <a:pt x="130564" y="556"/>
                    <a:pt x="77714" y="556"/>
                  </a:cubicBezTo>
                  <a:cubicBezTo>
                    <a:pt x="28081" y="556"/>
                    <a:pt x="361" y="15591"/>
                    <a:pt x="361" y="57618"/>
                  </a:cubicBezTo>
                  <a:lnTo>
                    <a:pt x="361" y="64723"/>
                  </a:lnTo>
                  <a:lnTo>
                    <a:pt x="58372" y="64723"/>
                  </a:lnTo>
                  <a:lnTo>
                    <a:pt x="58372" y="59893"/>
                  </a:lnTo>
                  <a:cubicBezTo>
                    <a:pt x="58372" y="42568"/>
                    <a:pt x="66442" y="36317"/>
                    <a:pt x="78045" y="36317"/>
                  </a:cubicBezTo>
                  <a:cubicBezTo>
                    <a:pt x="90275" y="36317"/>
                    <a:pt x="97373" y="44836"/>
                    <a:pt x="97373" y="55924"/>
                  </a:cubicBezTo>
                  <a:cubicBezTo>
                    <a:pt x="97373" y="95941"/>
                    <a:pt x="3262" y="76083"/>
                    <a:pt x="3262" y="147936"/>
                  </a:cubicBezTo>
                  <a:cubicBezTo>
                    <a:pt x="3262" y="188807"/>
                    <a:pt x="28081" y="211241"/>
                    <a:pt x="78678" y="211241"/>
                  </a:cubicBezTo>
                  <a:cubicBezTo>
                    <a:pt x="130895" y="211241"/>
                    <a:pt x="153131" y="192201"/>
                    <a:pt x="153131" y="148783"/>
                  </a:cubicBezTo>
                  <a:close/>
                </a:path>
              </a:pathLst>
            </a:custGeom>
            <a:solidFill>
              <a:srgbClr val="9BA7B3"/>
            </a:solidFill>
            <a:ln w="2527" cap="flat">
              <a:noFill/>
              <a:prstDash val="solid"/>
              <a:miter/>
            </a:ln>
          </p:spPr>
          <p:txBody>
            <a:bodyPr rtlCol="0" anchor="ctr"/>
            <a:lstStyle/>
            <a:p>
              <a:endParaRPr lang="en-AU"/>
            </a:p>
          </p:txBody>
        </p:sp>
        <p:sp>
          <p:nvSpPr>
            <p:cNvPr id="47" name="Freeform: Shape 46">
              <a:extLst>
                <a:ext uri="{FF2B5EF4-FFF2-40B4-BE49-F238E27FC236}">
                  <a16:creationId xmlns:a16="http://schemas.microsoft.com/office/drawing/2014/main" id="{C8941546-FC68-6261-850E-F5672A697A0B}"/>
                </a:ext>
              </a:extLst>
            </p:cNvPr>
            <p:cNvSpPr/>
            <p:nvPr/>
          </p:nvSpPr>
          <p:spPr>
            <a:xfrm flipV="1">
              <a:off x="4715195" y="8890417"/>
              <a:ext cx="59955" cy="202732"/>
            </a:xfrm>
            <a:custGeom>
              <a:avLst/>
              <a:gdLst>
                <a:gd name="connsiteX0" fmla="*/ 95 w 59955"/>
                <a:gd name="connsiteY0" fmla="*/ 202855 h 202732"/>
                <a:gd name="connsiteX1" fmla="*/ 60051 w 59955"/>
                <a:gd name="connsiteY1" fmla="*/ 202855 h 202732"/>
                <a:gd name="connsiteX2" fmla="*/ 60051 w 59955"/>
                <a:gd name="connsiteY2" fmla="*/ 122 h 202732"/>
                <a:gd name="connsiteX3" fmla="*/ 95 w 59955"/>
                <a:gd name="connsiteY3" fmla="*/ 122 h 202732"/>
              </a:gdLst>
              <a:ahLst/>
              <a:cxnLst>
                <a:cxn ang="0">
                  <a:pos x="connsiteX0" y="connsiteY0"/>
                </a:cxn>
                <a:cxn ang="0">
                  <a:pos x="connsiteX1" y="connsiteY1"/>
                </a:cxn>
                <a:cxn ang="0">
                  <a:pos x="connsiteX2" y="connsiteY2"/>
                </a:cxn>
                <a:cxn ang="0">
                  <a:pos x="connsiteX3" y="connsiteY3"/>
                </a:cxn>
              </a:cxnLst>
              <a:rect l="l" t="t" r="r" b="b"/>
              <a:pathLst>
                <a:path w="59955" h="202732">
                  <a:moveTo>
                    <a:pt x="95" y="202855"/>
                  </a:moveTo>
                  <a:lnTo>
                    <a:pt x="60051" y="202855"/>
                  </a:lnTo>
                  <a:lnTo>
                    <a:pt x="60051" y="122"/>
                  </a:lnTo>
                  <a:lnTo>
                    <a:pt x="95" y="122"/>
                  </a:lnTo>
                  <a:close/>
                </a:path>
              </a:pathLst>
            </a:custGeom>
            <a:solidFill>
              <a:srgbClr val="9BA7B3"/>
            </a:solidFill>
            <a:ln w="2527" cap="flat">
              <a:noFill/>
              <a:prstDash val="solid"/>
              <a:miter/>
            </a:ln>
          </p:spPr>
          <p:txBody>
            <a:bodyPr rtlCol="0" anchor="ctr"/>
            <a:lstStyle/>
            <a:p>
              <a:endParaRPr lang="en-AU"/>
            </a:p>
          </p:txBody>
        </p:sp>
        <p:sp>
          <p:nvSpPr>
            <p:cNvPr id="48" name="Freeform: Shape 47">
              <a:extLst>
                <a:ext uri="{FF2B5EF4-FFF2-40B4-BE49-F238E27FC236}">
                  <a16:creationId xmlns:a16="http://schemas.microsoft.com/office/drawing/2014/main" id="{2A2DF76F-88DB-CC06-7DE2-1C1294FDE865}"/>
                </a:ext>
              </a:extLst>
            </p:cNvPr>
            <p:cNvSpPr/>
            <p:nvPr/>
          </p:nvSpPr>
          <p:spPr>
            <a:xfrm flipV="1">
              <a:off x="4801244" y="8890417"/>
              <a:ext cx="133752" cy="202732"/>
            </a:xfrm>
            <a:custGeom>
              <a:avLst/>
              <a:gdLst>
                <a:gd name="connsiteX0" fmla="*/ 395 w 133752"/>
                <a:gd name="connsiteY0" fmla="*/ 203297 h 202732"/>
                <a:gd name="connsiteX1" fmla="*/ 60342 w 133752"/>
                <a:gd name="connsiteY1" fmla="*/ 203297 h 202732"/>
                <a:gd name="connsiteX2" fmla="*/ 60342 w 133752"/>
                <a:gd name="connsiteY2" fmla="*/ 43717 h 202732"/>
                <a:gd name="connsiteX3" fmla="*/ 134147 w 133752"/>
                <a:gd name="connsiteY3" fmla="*/ 43717 h 202732"/>
                <a:gd name="connsiteX4" fmla="*/ 134147 w 133752"/>
                <a:gd name="connsiteY4" fmla="*/ 564 h 202732"/>
                <a:gd name="connsiteX5" fmla="*/ 395 w 133752"/>
                <a:gd name="connsiteY5" fmla="*/ 564 h 20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752" h="202732">
                  <a:moveTo>
                    <a:pt x="395" y="203297"/>
                  </a:moveTo>
                  <a:lnTo>
                    <a:pt x="60342" y="203297"/>
                  </a:lnTo>
                  <a:lnTo>
                    <a:pt x="60342" y="43717"/>
                  </a:lnTo>
                  <a:lnTo>
                    <a:pt x="134147" y="43717"/>
                  </a:lnTo>
                  <a:lnTo>
                    <a:pt x="134147" y="564"/>
                  </a:lnTo>
                  <a:lnTo>
                    <a:pt x="395" y="564"/>
                  </a:lnTo>
                  <a:close/>
                </a:path>
              </a:pathLst>
            </a:custGeom>
            <a:solidFill>
              <a:srgbClr val="9BA7B3"/>
            </a:solidFill>
            <a:ln w="2527" cap="flat">
              <a:noFill/>
              <a:prstDash val="solid"/>
              <a:miter/>
            </a:ln>
          </p:spPr>
          <p:txBody>
            <a:bodyPr rtlCol="0" anchor="ctr"/>
            <a:lstStyle/>
            <a:p>
              <a:endParaRPr lang="en-AU"/>
            </a:p>
          </p:txBody>
        </p:sp>
        <p:sp>
          <p:nvSpPr>
            <p:cNvPr id="49" name="Freeform: Shape 48">
              <a:extLst>
                <a:ext uri="{FF2B5EF4-FFF2-40B4-BE49-F238E27FC236}">
                  <a16:creationId xmlns:a16="http://schemas.microsoft.com/office/drawing/2014/main" id="{94A4B652-037C-0E57-88B9-1FAC0CB911FD}"/>
                </a:ext>
              </a:extLst>
            </p:cNvPr>
            <p:cNvSpPr/>
            <p:nvPr/>
          </p:nvSpPr>
          <p:spPr>
            <a:xfrm flipV="1">
              <a:off x="4907938" y="8890417"/>
              <a:ext cx="176618" cy="202732"/>
            </a:xfrm>
            <a:custGeom>
              <a:avLst/>
              <a:gdLst>
                <a:gd name="connsiteX0" fmla="*/ 415 w 176618"/>
                <a:gd name="connsiteY0" fmla="*/ 203297 h 202732"/>
                <a:gd name="connsiteX1" fmla="*/ 64213 w 176618"/>
                <a:gd name="connsiteY1" fmla="*/ 203297 h 202732"/>
                <a:gd name="connsiteX2" fmla="*/ 88393 w 176618"/>
                <a:gd name="connsiteY2" fmla="*/ 50528 h 202732"/>
                <a:gd name="connsiteX3" fmla="*/ 89033 w 176618"/>
                <a:gd name="connsiteY3" fmla="*/ 50528 h 202732"/>
                <a:gd name="connsiteX4" fmla="*/ 113205 w 176618"/>
                <a:gd name="connsiteY4" fmla="*/ 203297 h 202732"/>
                <a:gd name="connsiteX5" fmla="*/ 177033 w 176618"/>
                <a:gd name="connsiteY5" fmla="*/ 203297 h 202732"/>
                <a:gd name="connsiteX6" fmla="*/ 127393 w 176618"/>
                <a:gd name="connsiteY6" fmla="*/ 564 h 202732"/>
                <a:gd name="connsiteX7" fmla="*/ 50040 w 176618"/>
                <a:gd name="connsiteY7" fmla="*/ 564 h 20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618" h="202732">
                  <a:moveTo>
                    <a:pt x="415" y="203297"/>
                  </a:moveTo>
                  <a:lnTo>
                    <a:pt x="64213" y="203297"/>
                  </a:lnTo>
                  <a:lnTo>
                    <a:pt x="88393" y="50528"/>
                  </a:lnTo>
                  <a:lnTo>
                    <a:pt x="89033" y="50528"/>
                  </a:lnTo>
                  <a:lnTo>
                    <a:pt x="113205" y="203297"/>
                  </a:lnTo>
                  <a:lnTo>
                    <a:pt x="177033" y="203297"/>
                  </a:lnTo>
                  <a:lnTo>
                    <a:pt x="127393" y="564"/>
                  </a:lnTo>
                  <a:lnTo>
                    <a:pt x="50040" y="564"/>
                  </a:lnTo>
                  <a:close/>
                </a:path>
              </a:pathLst>
            </a:custGeom>
            <a:solidFill>
              <a:srgbClr val="9BA7B3"/>
            </a:solidFill>
            <a:ln w="2527" cap="flat">
              <a:noFill/>
              <a:prstDash val="solid"/>
              <a:miter/>
            </a:ln>
          </p:spPr>
          <p:txBody>
            <a:bodyPr rtlCol="0" anchor="ctr"/>
            <a:lstStyle/>
            <a:p>
              <a:endParaRPr lang="en-AU"/>
            </a:p>
          </p:txBody>
        </p:sp>
        <p:sp>
          <p:nvSpPr>
            <p:cNvPr id="50" name="Freeform: Shape 49">
              <a:extLst>
                <a:ext uri="{FF2B5EF4-FFF2-40B4-BE49-F238E27FC236}">
                  <a16:creationId xmlns:a16="http://schemas.microsoft.com/office/drawing/2014/main" id="{5AB484F9-A418-4D30-A4ED-3D2B3D0319FA}"/>
                </a:ext>
              </a:extLst>
            </p:cNvPr>
            <p:cNvSpPr/>
            <p:nvPr/>
          </p:nvSpPr>
          <p:spPr>
            <a:xfrm flipV="1">
              <a:off x="5094223" y="8890417"/>
              <a:ext cx="139230" cy="202732"/>
            </a:xfrm>
            <a:custGeom>
              <a:avLst/>
              <a:gdLst>
                <a:gd name="connsiteX0" fmla="*/ 448 w 139230"/>
                <a:gd name="connsiteY0" fmla="*/ 203297 h 202732"/>
                <a:gd name="connsiteX1" fmla="*/ 136770 w 139230"/>
                <a:gd name="connsiteY1" fmla="*/ 203297 h 202732"/>
                <a:gd name="connsiteX2" fmla="*/ 136770 w 139230"/>
                <a:gd name="connsiteY2" fmla="*/ 160152 h 202732"/>
                <a:gd name="connsiteX3" fmla="*/ 60396 w 139230"/>
                <a:gd name="connsiteY3" fmla="*/ 160152 h 202732"/>
                <a:gd name="connsiteX4" fmla="*/ 60396 w 139230"/>
                <a:gd name="connsiteY4" fmla="*/ 125503 h 202732"/>
                <a:gd name="connsiteX5" fmla="*/ 131932 w 139230"/>
                <a:gd name="connsiteY5" fmla="*/ 125503 h 202732"/>
                <a:gd name="connsiteX6" fmla="*/ 131932 w 139230"/>
                <a:gd name="connsiteY6" fmla="*/ 84043 h 202732"/>
                <a:gd name="connsiteX7" fmla="*/ 60396 w 139230"/>
                <a:gd name="connsiteY7" fmla="*/ 84043 h 202732"/>
                <a:gd name="connsiteX8" fmla="*/ 60396 w 139230"/>
                <a:gd name="connsiteY8" fmla="*/ 43717 h 202732"/>
                <a:gd name="connsiteX9" fmla="*/ 139678 w 139230"/>
                <a:gd name="connsiteY9" fmla="*/ 43717 h 202732"/>
                <a:gd name="connsiteX10" fmla="*/ 139678 w 139230"/>
                <a:gd name="connsiteY10" fmla="*/ 564 h 202732"/>
                <a:gd name="connsiteX11" fmla="*/ 448 w 139230"/>
                <a:gd name="connsiteY11" fmla="*/ 564 h 20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230" h="202732">
                  <a:moveTo>
                    <a:pt x="448" y="203297"/>
                  </a:moveTo>
                  <a:lnTo>
                    <a:pt x="136770" y="203297"/>
                  </a:lnTo>
                  <a:lnTo>
                    <a:pt x="136770" y="160152"/>
                  </a:lnTo>
                  <a:lnTo>
                    <a:pt x="60396" y="160152"/>
                  </a:lnTo>
                  <a:lnTo>
                    <a:pt x="60396" y="125503"/>
                  </a:lnTo>
                  <a:lnTo>
                    <a:pt x="131932" y="125503"/>
                  </a:lnTo>
                  <a:lnTo>
                    <a:pt x="131932" y="84043"/>
                  </a:lnTo>
                  <a:lnTo>
                    <a:pt x="60396" y="84043"/>
                  </a:lnTo>
                  <a:lnTo>
                    <a:pt x="60396" y="43717"/>
                  </a:lnTo>
                  <a:lnTo>
                    <a:pt x="139678" y="43717"/>
                  </a:lnTo>
                  <a:lnTo>
                    <a:pt x="139678" y="564"/>
                  </a:lnTo>
                  <a:lnTo>
                    <a:pt x="448" y="564"/>
                  </a:lnTo>
                  <a:close/>
                </a:path>
              </a:pathLst>
            </a:custGeom>
            <a:solidFill>
              <a:srgbClr val="9BA7B3"/>
            </a:solidFill>
            <a:ln w="2527" cap="flat">
              <a:noFill/>
              <a:prstDash val="solid"/>
              <a:miter/>
            </a:ln>
          </p:spPr>
          <p:txBody>
            <a:bodyPr rtlCol="0" anchor="ctr"/>
            <a:lstStyle/>
            <a:p>
              <a:endParaRPr lang="en-AU"/>
            </a:p>
          </p:txBody>
        </p:sp>
        <p:sp>
          <p:nvSpPr>
            <p:cNvPr id="51" name="Freeform: Shape 50">
              <a:extLst>
                <a:ext uri="{FF2B5EF4-FFF2-40B4-BE49-F238E27FC236}">
                  <a16:creationId xmlns:a16="http://schemas.microsoft.com/office/drawing/2014/main" id="{D2655E2D-316B-0FE5-5230-9C73B811101A}"/>
                </a:ext>
              </a:extLst>
            </p:cNvPr>
            <p:cNvSpPr/>
            <p:nvPr/>
          </p:nvSpPr>
          <p:spPr>
            <a:xfrm flipV="1">
              <a:off x="5255372" y="8890417"/>
              <a:ext cx="165021" cy="202732"/>
            </a:xfrm>
            <a:custGeom>
              <a:avLst/>
              <a:gdLst>
                <a:gd name="connsiteX0" fmla="*/ 60433 w 165021"/>
                <a:gd name="connsiteY0" fmla="*/ 117539 h 202732"/>
                <a:gd name="connsiteX1" fmla="*/ 72369 w 165021"/>
                <a:gd name="connsiteY1" fmla="*/ 117539 h 202732"/>
                <a:gd name="connsiteX2" fmla="*/ 97498 w 165021"/>
                <a:gd name="connsiteY2" fmla="*/ 141682 h 202732"/>
                <a:gd name="connsiteX3" fmla="*/ 72030 w 165021"/>
                <a:gd name="connsiteY3" fmla="*/ 165242 h 202732"/>
                <a:gd name="connsiteX4" fmla="*/ 60433 w 165021"/>
                <a:gd name="connsiteY4" fmla="*/ 165242 h 202732"/>
                <a:gd name="connsiteX5" fmla="*/ 486 w 165021"/>
                <a:gd name="connsiteY5" fmla="*/ 203286 h 202732"/>
                <a:gd name="connsiteX6" fmla="*/ 94280 w 165021"/>
                <a:gd name="connsiteY6" fmla="*/ 203286 h 202732"/>
                <a:gd name="connsiteX7" fmla="*/ 157445 w 165021"/>
                <a:gd name="connsiteY7" fmla="*/ 149346 h 202732"/>
                <a:gd name="connsiteX8" fmla="*/ 118128 w 165021"/>
                <a:gd name="connsiteY8" fmla="*/ 101069 h 202732"/>
                <a:gd name="connsiteX9" fmla="*/ 118128 w 165021"/>
                <a:gd name="connsiteY9" fmla="*/ 100517 h 202732"/>
                <a:gd name="connsiteX10" fmla="*/ 155826 w 165021"/>
                <a:gd name="connsiteY10" fmla="*/ 55066 h 202732"/>
                <a:gd name="connsiteX11" fmla="*/ 155826 w 165021"/>
                <a:gd name="connsiteY11" fmla="*/ 37757 h 202732"/>
                <a:gd name="connsiteX12" fmla="*/ 158734 w 165021"/>
                <a:gd name="connsiteY12" fmla="*/ 9646 h 202732"/>
                <a:gd name="connsiteX13" fmla="*/ 165508 w 165021"/>
                <a:gd name="connsiteY13" fmla="*/ 3387 h 202732"/>
                <a:gd name="connsiteX14" fmla="*/ 165508 w 165021"/>
                <a:gd name="connsiteY14" fmla="*/ 553 h 202732"/>
                <a:gd name="connsiteX15" fmla="*/ 101694 w 165021"/>
                <a:gd name="connsiteY15" fmla="*/ 553 h 202732"/>
                <a:gd name="connsiteX16" fmla="*/ 95885 w 165021"/>
                <a:gd name="connsiteY16" fmla="*/ 39170 h 202732"/>
                <a:gd name="connsiteX17" fmla="*/ 95885 w 165021"/>
                <a:gd name="connsiteY17" fmla="*/ 52799 h 202732"/>
                <a:gd name="connsiteX18" fmla="*/ 76234 w 165021"/>
                <a:gd name="connsiteY18" fmla="*/ 81771 h 202732"/>
                <a:gd name="connsiteX19" fmla="*/ 60433 w 165021"/>
                <a:gd name="connsiteY19" fmla="*/ 81771 h 202732"/>
                <a:gd name="connsiteX20" fmla="*/ 60433 w 165021"/>
                <a:gd name="connsiteY20" fmla="*/ 553 h 202732"/>
                <a:gd name="connsiteX21" fmla="*/ 486 w 165021"/>
                <a:gd name="connsiteY21" fmla="*/ 553 h 20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5021" h="202732">
                  <a:moveTo>
                    <a:pt x="60433" y="117539"/>
                  </a:moveTo>
                  <a:lnTo>
                    <a:pt x="72369" y="117539"/>
                  </a:lnTo>
                  <a:cubicBezTo>
                    <a:pt x="89435" y="117539"/>
                    <a:pt x="97498" y="127192"/>
                    <a:pt x="97498" y="141682"/>
                  </a:cubicBezTo>
                  <a:cubicBezTo>
                    <a:pt x="97498" y="158137"/>
                    <a:pt x="90083" y="165242"/>
                    <a:pt x="72030" y="165242"/>
                  </a:cubicBezTo>
                  <a:lnTo>
                    <a:pt x="60433" y="165242"/>
                  </a:lnTo>
                  <a:close/>
                  <a:moveTo>
                    <a:pt x="486" y="203286"/>
                  </a:moveTo>
                  <a:lnTo>
                    <a:pt x="94280" y="203286"/>
                  </a:lnTo>
                  <a:cubicBezTo>
                    <a:pt x="140047" y="203286"/>
                    <a:pt x="157445" y="180594"/>
                    <a:pt x="157445" y="149346"/>
                  </a:cubicBezTo>
                  <a:cubicBezTo>
                    <a:pt x="157445" y="122369"/>
                    <a:pt x="145518" y="104758"/>
                    <a:pt x="118128" y="101069"/>
                  </a:cubicBezTo>
                  <a:lnTo>
                    <a:pt x="118128" y="100517"/>
                  </a:lnTo>
                  <a:cubicBezTo>
                    <a:pt x="147145" y="98234"/>
                    <a:pt x="155826" y="82044"/>
                    <a:pt x="155826" y="55066"/>
                  </a:cubicBezTo>
                  <a:lnTo>
                    <a:pt x="155826" y="37757"/>
                  </a:lnTo>
                  <a:cubicBezTo>
                    <a:pt x="155826" y="27235"/>
                    <a:pt x="155826" y="13607"/>
                    <a:pt x="158734" y="9646"/>
                  </a:cubicBezTo>
                  <a:cubicBezTo>
                    <a:pt x="160346" y="7371"/>
                    <a:pt x="161642" y="5110"/>
                    <a:pt x="165508" y="3387"/>
                  </a:cubicBezTo>
                  <a:lnTo>
                    <a:pt x="165508" y="553"/>
                  </a:lnTo>
                  <a:lnTo>
                    <a:pt x="101694" y="553"/>
                  </a:lnTo>
                  <a:cubicBezTo>
                    <a:pt x="95885" y="11346"/>
                    <a:pt x="95885" y="30644"/>
                    <a:pt x="95885" y="39170"/>
                  </a:cubicBezTo>
                  <a:lnTo>
                    <a:pt x="95885" y="52799"/>
                  </a:lnTo>
                  <a:cubicBezTo>
                    <a:pt x="95885" y="75800"/>
                    <a:pt x="90731" y="81771"/>
                    <a:pt x="76234" y="81771"/>
                  </a:cubicBezTo>
                  <a:lnTo>
                    <a:pt x="60433" y="81771"/>
                  </a:lnTo>
                  <a:lnTo>
                    <a:pt x="60433" y="553"/>
                  </a:lnTo>
                  <a:lnTo>
                    <a:pt x="486" y="553"/>
                  </a:lnTo>
                  <a:close/>
                </a:path>
              </a:pathLst>
            </a:custGeom>
            <a:solidFill>
              <a:srgbClr val="9BA7B3"/>
            </a:solidFill>
            <a:ln w="2527"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6F732547-7EDB-1D54-1EA2-65F420ADD88F}"/>
                </a:ext>
              </a:extLst>
            </p:cNvPr>
            <p:cNvSpPr/>
            <p:nvPr/>
          </p:nvSpPr>
          <p:spPr>
            <a:xfrm flipV="1">
              <a:off x="4540182" y="9124162"/>
              <a:ext cx="93382" cy="89840"/>
            </a:xfrm>
            <a:custGeom>
              <a:avLst/>
              <a:gdLst>
                <a:gd name="connsiteX0" fmla="*/ 346 w 93382"/>
                <a:gd name="connsiteY0" fmla="*/ 90429 h 89840"/>
                <a:gd name="connsiteX1" fmla="*/ 31867 w 93382"/>
                <a:gd name="connsiteY1" fmla="*/ 90429 h 89840"/>
                <a:gd name="connsiteX2" fmla="*/ 46894 w 93382"/>
                <a:gd name="connsiteY2" fmla="*/ 27036 h 89840"/>
                <a:gd name="connsiteX3" fmla="*/ 47188 w 93382"/>
                <a:gd name="connsiteY3" fmla="*/ 27036 h 89840"/>
                <a:gd name="connsiteX4" fmla="*/ 62363 w 93382"/>
                <a:gd name="connsiteY4" fmla="*/ 90429 h 89840"/>
                <a:gd name="connsiteX5" fmla="*/ 93729 w 93382"/>
                <a:gd name="connsiteY5" fmla="*/ 90429 h 89840"/>
                <a:gd name="connsiteX6" fmla="*/ 93729 w 93382"/>
                <a:gd name="connsiteY6" fmla="*/ 589 h 89840"/>
                <a:gd name="connsiteX7" fmla="*/ 74291 w 93382"/>
                <a:gd name="connsiteY7" fmla="*/ 589 h 89840"/>
                <a:gd name="connsiteX8" fmla="*/ 74291 w 93382"/>
                <a:gd name="connsiteY8" fmla="*/ 72302 h 89840"/>
                <a:gd name="connsiteX9" fmla="*/ 73996 w 93382"/>
                <a:gd name="connsiteY9" fmla="*/ 72302 h 89840"/>
                <a:gd name="connsiteX10" fmla="*/ 55288 w 93382"/>
                <a:gd name="connsiteY10" fmla="*/ 589 h 89840"/>
                <a:gd name="connsiteX11" fmla="*/ 38795 w 93382"/>
                <a:gd name="connsiteY11" fmla="*/ 589 h 89840"/>
                <a:gd name="connsiteX12" fmla="*/ 20093 w 93382"/>
                <a:gd name="connsiteY12" fmla="*/ 72302 h 89840"/>
                <a:gd name="connsiteX13" fmla="*/ 19784 w 93382"/>
                <a:gd name="connsiteY13" fmla="*/ 72302 h 89840"/>
                <a:gd name="connsiteX14" fmla="*/ 19784 w 93382"/>
                <a:gd name="connsiteY14" fmla="*/ 589 h 89840"/>
                <a:gd name="connsiteX15" fmla="*/ 346 w 93382"/>
                <a:gd name="connsiteY15" fmla="*/ 589 h 8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382" h="89840">
                  <a:moveTo>
                    <a:pt x="346" y="90429"/>
                  </a:moveTo>
                  <a:lnTo>
                    <a:pt x="31867" y="90429"/>
                  </a:lnTo>
                  <a:lnTo>
                    <a:pt x="46894" y="27036"/>
                  </a:lnTo>
                  <a:lnTo>
                    <a:pt x="47188" y="27036"/>
                  </a:lnTo>
                  <a:lnTo>
                    <a:pt x="62363" y="90429"/>
                  </a:lnTo>
                  <a:lnTo>
                    <a:pt x="93729" y="90429"/>
                  </a:lnTo>
                  <a:lnTo>
                    <a:pt x="93729" y="589"/>
                  </a:lnTo>
                  <a:lnTo>
                    <a:pt x="74291" y="589"/>
                  </a:lnTo>
                  <a:lnTo>
                    <a:pt x="74291" y="72302"/>
                  </a:lnTo>
                  <a:lnTo>
                    <a:pt x="73996" y="72302"/>
                  </a:lnTo>
                  <a:lnTo>
                    <a:pt x="55288" y="589"/>
                  </a:lnTo>
                  <a:lnTo>
                    <a:pt x="38795" y="589"/>
                  </a:lnTo>
                  <a:lnTo>
                    <a:pt x="20093" y="72302"/>
                  </a:lnTo>
                  <a:lnTo>
                    <a:pt x="19784" y="72302"/>
                  </a:lnTo>
                  <a:lnTo>
                    <a:pt x="19784" y="589"/>
                  </a:lnTo>
                  <a:lnTo>
                    <a:pt x="346" y="589"/>
                  </a:lnTo>
                  <a:close/>
                </a:path>
              </a:pathLst>
            </a:custGeom>
            <a:solidFill>
              <a:schemeClr val="bg1"/>
            </a:solidFill>
            <a:ln w="2527" cap="flat">
              <a:noFill/>
              <a:prstDash val="solid"/>
              <a:miter/>
            </a:ln>
          </p:spPr>
          <p:txBody>
            <a:bodyPr rtlCol="0" anchor="ctr"/>
            <a:lstStyle/>
            <a:p>
              <a:endParaRPr lang="en-AU"/>
            </a:p>
          </p:txBody>
        </p:sp>
        <p:sp>
          <p:nvSpPr>
            <p:cNvPr id="53" name="Freeform: Shape 52">
              <a:extLst>
                <a:ext uri="{FF2B5EF4-FFF2-40B4-BE49-F238E27FC236}">
                  <a16:creationId xmlns:a16="http://schemas.microsoft.com/office/drawing/2014/main" id="{77F38C01-D1A3-15F0-88C4-96A1CB1A04F0}"/>
                </a:ext>
              </a:extLst>
            </p:cNvPr>
            <p:cNvSpPr/>
            <p:nvPr/>
          </p:nvSpPr>
          <p:spPr>
            <a:xfrm flipV="1">
              <a:off x="4649777" y="9124155"/>
              <a:ext cx="21212" cy="89840"/>
            </a:xfrm>
            <a:custGeom>
              <a:avLst/>
              <a:gdLst>
                <a:gd name="connsiteX0" fmla="*/ 92 w 21212"/>
                <a:gd name="connsiteY0" fmla="*/ 90018 h 89840"/>
                <a:gd name="connsiteX1" fmla="*/ 21304 w 21212"/>
                <a:gd name="connsiteY1" fmla="*/ 90018 h 89840"/>
                <a:gd name="connsiteX2" fmla="*/ 21304 w 21212"/>
                <a:gd name="connsiteY2" fmla="*/ 178 h 89840"/>
                <a:gd name="connsiteX3" fmla="*/ 92 w 21212"/>
                <a:gd name="connsiteY3" fmla="*/ 178 h 89840"/>
              </a:gdLst>
              <a:ahLst/>
              <a:cxnLst>
                <a:cxn ang="0">
                  <a:pos x="connsiteX0" y="connsiteY0"/>
                </a:cxn>
                <a:cxn ang="0">
                  <a:pos x="connsiteX1" y="connsiteY1"/>
                </a:cxn>
                <a:cxn ang="0">
                  <a:pos x="connsiteX2" y="connsiteY2"/>
                </a:cxn>
                <a:cxn ang="0">
                  <a:pos x="connsiteX3" y="connsiteY3"/>
                </a:cxn>
              </a:cxnLst>
              <a:rect l="l" t="t" r="r" b="b"/>
              <a:pathLst>
                <a:path w="21212" h="89840">
                  <a:moveTo>
                    <a:pt x="92" y="90018"/>
                  </a:moveTo>
                  <a:lnTo>
                    <a:pt x="21304" y="90018"/>
                  </a:lnTo>
                  <a:lnTo>
                    <a:pt x="21304" y="178"/>
                  </a:lnTo>
                  <a:lnTo>
                    <a:pt x="92" y="178"/>
                  </a:lnTo>
                  <a:close/>
                </a:path>
              </a:pathLst>
            </a:custGeom>
            <a:solidFill>
              <a:schemeClr val="bg1"/>
            </a:solidFill>
            <a:ln w="2527" cap="flat">
              <a:noFill/>
              <a:prstDash val="solid"/>
              <a:miter/>
            </a:ln>
          </p:spPr>
          <p:txBody>
            <a:bodyPr rtlCol="0" anchor="ctr"/>
            <a:lstStyle/>
            <a:p>
              <a:endParaRPr lang="en-AU"/>
            </a:p>
          </p:txBody>
        </p:sp>
        <p:sp>
          <p:nvSpPr>
            <p:cNvPr id="54" name="Freeform: Shape 53">
              <a:extLst>
                <a:ext uri="{FF2B5EF4-FFF2-40B4-BE49-F238E27FC236}">
                  <a16:creationId xmlns:a16="http://schemas.microsoft.com/office/drawing/2014/main" id="{47385954-9903-3D28-1520-603C07B7AA28}"/>
                </a:ext>
              </a:extLst>
            </p:cNvPr>
            <p:cNvSpPr/>
            <p:nvPr/>
          </p:nvSpPr>
          <p:spPr>
            <a:xfrm flipV="1">
              <a:off x="4686745" y="9124162"/>
              <a:ext cx="69828" cy="89840"/>
            </a:xfrm>
            <a:custGeom>
              <a:avLst/>
              <a:gdLst>
                <a:gd name="connsiteX0" fmla="*/ 24835 w 69828"/>
                <a:gd name="connsiteY0" fmla="*/ 90429 h 89840"/>
                <a:gd name="connsiteX1" fmla="*/ 50457 w 69828"/>
                <a:gd name="connsiteY1" fmla="*/ 28921 h 89840"/>
                <a:gd name="connsiteX2" fmla="*/ 50752 w 69828"/>
                <a:gd name="connsiteY2" fmla="*/ 28921 h 89840"/>
                <a:gd name="connsiteX3" fmla="*/ 50752 w 69828"/>
                <a:gd name="connsiteY3" fmla="*/ 90429 h 89840"/>
                <a:gd name="connsiteX4" fmla="*/ 70204 w 69828"/>
                <a:gd name="connsiteY4" fmla="*/ 90429 h 89840"/>
                <a:gd name="connsiteX5" fmla="*/ 70204 w 69828"/>
                <a:gd name="connsiteY5" fmla="*/ 589 h 89840"/>
                <a:gd name="connsiteX6" fmla="*/ 46040 w 69828"/>
                <a:gd name="connsiteY6" fmla="*/ 589 h 89840"/>
                <a:gd name="connsiteX7" fmla="*/ 20123 w 69828"/>
                <a:gd name="connsiteY7" fmla="*/ 63518 h 89840"/>
                <a:gd name="connsiteX8" fmla="*/ 19828 w 69828"/>
                <a:gd name="connsiteY8" fmla="*/ 63518 h 89840"/>
                <a:gd name="connsiteX9" fmla="*/ 19828 w 69828"/>
                <a:gd name="connsiteY9" fmla="*/ 589 h 89840"/>
                <a:gd name="connsiteX10" fmla="*/ 376 w 69828"/>
                <a:gd name="connsiteY10" fmla="*/ 589 h 89840"/>
                <a:gd name="connsiteX11" fmla="*/ 376 w 69828"/>
                <a:gd name="connsiteY11" fmla="*/ 90429 h 8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828" h="89840">
                  <a:moveTo>
                    <a:pt x="24835" y="90429"/>
                  </a:moveTo>
                  <a:lnTo>
                    <a:pt x="50457" y="28921"/>
                  </a:lnTo>
                  <a:lnTo>
                    <a:pt x="50752" y="28921"/>
                  </a:lnTo>
                  <a:lnTo>
                    <a:pt x="50752" y="90429"/>
                  </a:lnTo>
                  <a:lnTo>
                    <a:pt x="70204" y="90429"/>
                  </a:lnTo>
                  <a:lnTo>
                    <a:pt x="70204" y="589"/>
                  </a:lnTo>
                  <a:lnTo>
                    <a:pt x="46040" y="589"/>
                  </a:lnTo>
                  <a:lnTo>
                    <a:pt x="20123" y="63518"/>
                  </a:lnTo>
                  <a:lnTo>
                    <a:pt x="19828" y="63518"/>
                  </a:lnTo>
                  <a:lnTo>
                    <a:pt x="19828" y="589"/>
                  </a:lnTo>
                  <a:lnTo>
                    <a:pt x="376" y="589"/>
                  </a:lnTo>
                  <a:lnTo>
                    <a:pt x="376" y="90429"/>
                  </a:lnTo>
                  <a:close/>
                </a:path>
              </a:pathLst>
            </a:custGeom>
            <a:solidFill>
              <a:schemeClr val="bg1"/>
            </a:solidFill>
            <a:ln w="2527" cap="flat">
              <a:noFill/>
              <a:prstDash val="solid"/>
              <a:miter/>
            </a:ln>
          </p:spPr>
          <p:txBody>
            <a:bodyPr rtlCol="0" anchor="ctr"/>
            <a:lstStyle/>
            <a:p>
              <a:endParaRPr lang="en-AU"/>
            </a:p>
          </p:txBody>
        </p:sp>
        <p:sp>
          <p:nvSpPr>
            <p:cNvPr id="55" name="Freeform: Shape 54">
              <a:extLst>
                <a:ext uri="{FF2B5EF4-FFF2-40B4-BE49-F238E27FC236}">
                  <a16:creationId xmlns:a16="http://schemas.microsoft.com/office/drawing/2014/main" id="{EB510B3B-3859-4066-24CA-B7CDCA2516B1}"/>
                </a:ext>
              </a:extLst>
            </p:cNvPr>
            <p:cNvSpPr/>
            <p:nvPr/>
          </p:nvSpPr>
          <p:spPr>
            <a:xfrm flipV="1">
              <a:off x="4771299" y="9124162"/>
              <a:ext cx="60234" cy="89840"/>
            </a:xfrm>
            <a:custGeom>
              <a:avLst/>
              <a:gdLst>
                <a:gd name="connsiteX0" fmla="*/ 59165 w 60234"/>
                <a:gd name="connsiteY0" fmla="*/ 90429 h 89840"/>
                <a:gd name="connsiteX1" fmla="*/ 59165 w 60234"/>
                <a:gd name="connsiteY1" fmla="*/ 75578 h 89840"/>
                <a:gd name="connsiteX2" fmla="*/ 21600 w 60234"/>
                <a:gd name="connsiteY2" fmla="*/ 75578 h 89840"/>
                <a:gd name="connsiteX3" fmla="*/ 21600 w 60234"/>
                <a:gd name="connsiteY3" fmla="*/ 54455 h 89840"/>
                <a:gd name="connsiteX4" fmla="*/ 56956 w 60234"/>
                <a:gd name="connsiteY4" fmla="*/ 54455 h 89840"/>
                <a:gd name="connsiteX5" fmla="*/ 56956 w 60234"/>
                <a:gd name="connsiteY5" fmla="*/ 39604 h 89840"/>
                <a:gd name="connsiteX6" fmla="*/ 21600 w 60234"/>
                <a:gd name="connsiteY6" fmla="*/ 39604 h 89840"/>
                <a:gd name="connsiteX7" fmla="*/ 21600 w 60234"/>
                <a:gd name="connsiteY7" fmla="*/ 15462 h 89840"/>
                <a:gd name="connsiteX8" fmla="*/ 60630 w 60234"/>
                <a:gd name="connsiteY8" fmla="*/ 15462 h 89840"/>
                <a:gd name="connsiteX9" fmla="*/ 60630 w 60234"/>
                <a:gd name="connsiteY9" fmla="*/ 589 h 89840"/>
                <a:gd name="connsiteX10" fmla="*/ 396 w 60234"/>
                <a:gd name="connsiteY10" fmla="*/ 589 h 89840"/>
                <a:gd name="connsiteX11" fmla="*/ 396 w 60234"/>
                <a:gd name="connsiteY11" fmla="*/ 90429 h 8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234" h="89840">
                  <a:moveTo>
                    <a:pt x="59165" y="90429"/>
                  </a:moveTo>
                  <a:lnTo>
                    <a:pt x="59165" y="75578"/>
                  </a:lnTo>
                  <a:lnTo>
                    <a:pt x="21600" y="75578"/>
                  </a:lnTo>
                  <a:lnTo>
                    <a:pt x="21600" y="54455"/>
                  </a:lnTo>
                  <a:lnTo>
                    <a:pt x="56956" y="54455"/>
                  </a:lnTo>
                  <a:lnTo>
                    <a:pt x="56956" y="39604"/>
                  </a:lnTo>
                  <a:lnTo>
                    <a:pt x="21600" y="39604"/>
                  </a:lnTo>
                  <a:lnTo>
                    <a:pt x="21600" y="15462"/>
                  </a:lnTo>
                  <a:lnTo>
                    <a:pt x="60630" y="15462"/>
                  </a:lnTo>
                  <a:lnTo>
                    <a:pt x="60630" y="589"/>
                  </a:lnTo>
                  <a:lnTo>
                    <a:pt x="396" y="589"/>
                  </a:lnTo>
                  <a:lnTo>
                    <a:pt x="396" y="90429"/>
                  </a:lnTo>
                  <a:close/>
                </a:path>
              </a:pathLst>
            </a:custGeom>
            <a:solidFill>
              <a:schemeClr val="bg1"/>
            </a:solidFill>
            <a:ln w="2527" cap="flat">
              <a:noFill/>
              <a:prstDash val="solid"/>
              <a:miter/>
            </a:ln>
          </p:spPr>
          <p:txBody>
            <a:bodyPr rtlCol="0" anchor="ctr"/>
            <a:lstStyle/>
            <a:p>
              <a:endParaRPr lang="en-AU"/>
            </a:p>
          </p:txBody>
        </p:sp>
        <p:sp>
          <p:nvSpPr>
            <p:cNvPr id="56" name="Freeform: Shape 55">
              <a:extLst>
                <a:ext uri="{FF2B5EF4-FFF2-40B4-BE49-F238E27FC236}">
                  <a16:creationId xmlns:a16="http://schemas.microsoft.com/office/drawing/2014/main" id="{88D1DA0E-83D7-AD0F-2BD0-C39C30EDF4C0}"/>
                </a:ext>
              </a:extLst>
            </p:cNvPr>
            <p:cNvSpPr/>
            <p:nvPr/>
          </p:nvSpPr>
          <p:spPr>
            <a:xfrm flipV="1">
              <a:off x="4838013" y="9122402"/>
              <a:ext cx="69968" cy="93337"/>
            </a:xfrm>
            <a:custGeom>
              <a:avLst/>
              <a:gdLst>
                <a:gd name="connsiteX0" fmla="*/ 21608 w 69968"/>
                <a:gd name="connsiteY0" fmla="*/ 30400 h 93337"/>
                <a:gd name="connsiteX1" fmla="*/ 21608 w 69968"/>
                <a:gd name="connsiteY1" fmla="*/ 27742 h 93337"/>
                <a:gd name="connsiteX2" fmla="*/ 35619 w 69968"/>
                <a:gd name="connsiteY2" fmla="*/ 13900 h 93337"/>
                <a:gd name="connsiteX3" fmla="*/ 48276 w 69968"/>
                <a:gd name="connsiteY3" fmla="*/ 24988 h 93337"/>
                <a:gd name="connsiteX4" fmla="*/ 29427 w 69968"/>
                <a:gd name="connsiteY4" fmla="*/ 40310 h 93337"/>
                <a:gd name="connsiteX5" fmla="*/ 1883 w 69968"/>
                <a:gd name="connsiteY5" fmla="*/ 67500 h 93337"/>
                <a:gd name="connsiteX6" fmla="*/ 34441 w 69968"/>
                <a:gd name="connsiteY6" fmla="*/ 93918 h 93337"/>
                <a:gd name="connsiteX7" fmla="*/ 66984 w 69968"/>
                <a:gd name="connsiteY7" fmla="*/ 69775 h 93337"/>
                <a:gd name="connsiteX8" fmla="*/ 66984 w 69968"/>
                <a:gd name="connsiteY8" fmla="*/ 67250 h 93337"/>
                <a:gd name="connsiteX9" fmla="*/ 46656 w 69968"/>
                <a:gd name="connsiteY9" fmla="*/ 67250 h 93337"/>
                <a:gd name="connsiteX10" fmla="*/ 35170 w 69968"/>
                <a:gd name="connsiteY10" fmla="*/ 80569 h 93337"/>
                <a:gd name="connsiteX11" fmla="*/ 23087 w 69968"/>
                <a:gd name="connsiteY11" fmla="*/ 70129 h 93337"/>
                <a:gd name="connsiteX12" fmla="*/ 33984 w 69968"/>
                <a:gd name="connsiteY12" fmla="*/ 57951 h 93337"/>
                <a:gd name="connsiteX13" fmla="*/ 50344 w 69968"/>
                <a:gd name="connsiteY13" fmla="*/ 51891 h 93337"/>
                <a:gd name="connsiteX14" fmla="*/ 70371 w 69968"/>
                <a:gd name="connsiteY14" fmla="*/ 28110 h 93337"/>
                <a:gd name="connsiteX15" fmla="*/ 33852 w 69968"/>
                <a:gd name="connsiteY15" fmla="*/ 580 h 93337"/>
                <a:gd name="connsiteX16" fmla="*/ 403 w 69968"/>
                <a:gd name="connsiteY16" fmla="*/ 26740 h 93337"/>
                <a:gd name="connsiteX17" fmla="*/ 403 w 69968"/>
                <a:gd name="connsiteY17" fmla="*/ 30400 h 9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968" h="93337">
                  <a:moveTo>
                    <a:pt x="21608" y="30400"/>
                  </a:moveTo>
                  <a:lnTo>
                    <a:pt x="21608" y="27742"/>
                  </a:lnTo>
                  <a:cubicBezTo>
                    <a:pt x="21608" y="19311"/>
                    <a:pt x="24420" y="13900"/>
                    <a:pt x="35619" y="13900"/>
                  </a:cubicBezTo>
                  <a:cubicBezTo>
                    <a:pt x="42091" y="13900"/>
                    <a:pt x="48276" y="17434"/>
                    <a:pt x="48276" y="24988"/>
                  </a:cubicBezTo>
                  <a:cubicBezTo>
                    <a:pt x="48276" y="33153"/>
                    <a:pt x="43416" y="36172"/>
                    <a:pt x="29427" y="40310"/>
                  </a:cubicBezTo>
                  <a:cubicBezTo>
                    <a:pt x="10585" y="45869"/>
                    <a:pt x="1883" y="52525"/>
                    <a:pt x="1883" y="67500"/>
                  </a:cubicBezTo>
                  <a:cubicBezTo>
                    <a:pt x="1883" y="84987"/>
                    <a:pt x="14392" y="93918"/>
                    <a:pt x="34441" y="93918"/>
                  </a:cubicBezTo>
                  <a:cubicBezTo>
                    <a:pt x="53297" y="93918"/>
                    <a:pt x="66984" y="86997"/>
                    <a:pt x="66984" y="69775"/>
                  </a:cubicBezTo>
                  <a:lnTo>
                    <a:pt x="66984" y="67250"/>
                  </a:lnTo>
                  <a:lnTo>
                    <a:pt x="46656" y="67250"/>
                  </a:lnTo>
                  <a:cubicBezTo>
                    <a:pt x="46656" y="75680"/>
                    <a:pt x="43254" y="80569"/>
                    <a:pt x="35170" y="80569"/>
                  </a:cubicBezTo>
                  <a:cubicBezTo>
                    <a:pt x="25583" y="80569"/>
                    <a:pt x="23087" y="75437"/>
                    <a:pt x="23087" y="70129"/>
                  </a:cubicBezTo>
                  <a:cubicBezTo>
                    <a:pt x="23087" y="64592"/>
                    <a:pt x="24994" y="61213"/>
                    <a:pt x="33984" y="57951"/>
                  </a:cubicBezTo>
                  <a:lnTo>
                    <a:pt x="50344" y="51891"/>
                  </a:lnTo>
                  <a:cubicBezTo>
                    <a:pt x="66248" y="45986"/>
                    <a:pt x="70371" y="39073"/>
                    <a:pt x="70371" y="28110"/>
                  </a:cubicBezTo>
                  <a:cubicBezTo>
                    <a:pt x="70371" y="9136"/>
                    <a:pt x="56816" y="580"/>
                    <a:pt x="33852" y="580"/>
                  </a:cubicBezTo>
                  <a:cubicBezTo>
                    <a:pt x="9827" y="580"/>
                    <a:pt x="403" y="10130"/>
                    <a:pt x="403" y="26740"/>
                  </a:cubicBezTo>
                  <a:lnTo>
                    <a:pt x="403" y="30400"/>
                  </a:lnTo>
                  <a:close/>
                </a:path>
              </a:pathLst>
            </a:custGeom>
            <a:solidFill>
              <a:schemeClr val="bg1"/>
            </a:solidFill>
            <a:ln w="2527" cap="flat">
              <a:noFill/>
              <a:prstDash val="solid"/>
              <a:miter/>
            </a:ln>
          </p:spPr>
          <p:txBody>
            <a:bodyPr rtlCol="0" anchor="ctr"/>
            <a:lstStyle/>
            <a:p>
              <a:endParaRPr lang="en-AU"/>
            </a:p>
          </p:txBody>
        </p:sp>
        <p:sp>
          <p:nvSpPr>
            <p:cNvPr id="57" name="Freeform: Shape 56">
              <a:extLst>
                <a:ext uri="{FF2B5EF4-FFF2-40B4-BE49-F238E27FC236}">
                  <a16:creationId xmlns:a16="http://schemas.microsoft.com/office/drawing/2014/main" id="{1C2F0B6C-BCF2-A8CB-33E0-52FC5998CE93}"/>
                </a:ext>
              </a:extLst>
            </p:cNvPr>
            <p:cNvSpPr/>
            <p:nvPr/>
          </p:nvSpPr>
          <p:spPr>
            <a:xfrm flipV="1">
              <a:off x="4953940" y="9124162"/>
              <a:ext cx="58784" cy="89832"/>
            </a:xfrm>
            <a:custGeom>
              <a:avLst/>
              <a:gdLst>
                <a:gd name="connsiteX0" fmla="*/ 421 w 58784"/>
                <a:gd name="connsiteY0" fmla="*/ 577 h 89832"/>
                <a:gd name="connsiteX1" fmla="*/ 421 w 58784"/>
                <a:gd name="connsiteY1" fmla="*/ 90409 h 89832"/>
                <a:gd name="connsiteX2" fmla="*/ 21633 w 58784"/>
                <a:gd name="connsiteY2" fmla="*/ 90409 h 89832"/>
                <a:gd name="connsiteX3" fmla="*/ 21633 w 58784"/>
                <a:gd name="connsiteY3" fmla="*/ 15442 h 89832"/>
                <a:gd name="connsiteX4" fmla="*/ 59205 w 58784"/>
                <a:gd name="connsiteY4" fmla="*/ 15442 h 89832"/>
                <a:gd name="connsiteX5" fmla="*/ 59205 w 58784"/>
                <a:gd name="connsiteY5" fmla="*/ 577 h 8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784" h="89832">
                  <a:moveTo>
                    <a:pt x="421" y="577"/>
                  </a:moveTo>
                  <a:lnTo>
                    <a:pt x="421" y="90409"/>
                  </a:lnTo>
                  <a:lnTo>
                    <a:pt x="21633" y="90409"/>
                  </a:lnTo>
                  <a:lnTo>
                    <a:pt x="21633" y="15442"/>
                  </a:lnTo>
                  <a:lnTo>
                    <a:pt x="59205" y="15442"/>
                  </a:lnTo>
                  <a:lnTo>
                    <a:pt x="59205" y="577"/>
                  </a:lnTo>
                  <a:close/>
                </a:path>
              </a:pathLst>
            </a:custGeom>
            <a:solidFill>
              <a:schemeClr val="bg1"/>
            </a:solidFill>
            <a:ln w="2527" cap="flat">
              <a:noFill/>
              <a:prstDash val="solid"/>
              <a:miter/>
            </a:ln>
          </p:spPr>
          <p:txBody>
            <a:bodyPr rtlCol="0" anchor="ctr"/>
            <a:lstStyle/>
            <a:p>
              <a:endParaRPr lang="en-AU"/>
            </a:p>
          </p:txBody>
        </p:sp>
        <p:sp>
          <p:nvSpPr>
            <p:cNvPr id="58" name="Freeform: Shape 57">
              <a:extLst>
                <a:ext uri="{FF2B5EF4-FFF2-40B4-BE49-F238E27FC236}">
                  <a16:creationId xmlns:a16="http://schemas.microsoft.com/office/drawing/2014/main" id="{60B097A0-FBA2-2552-E66C-3AA28C92E1EA}"/>
                </a:ext>
              </a:extLst>
            </p:cNvPr>
            <p:cNvSpPr/>
            <p:nvPr/>
          </p:nvSpPr>
          <p:spPr>
            <a:xfrm flipV="1">
              <a:off x="5023173" y="9124155"/>
              <a:ext cx="21204" cy="89840"/>
            </a:xfrm>
            <a:custGeom>
              <a:avLst/>
              <a:gdLst>
                <a:gd name="connsiteX0" fmla="*/ 108 w 21204"/>
                <a:gd name="connsiteY0" fmla="*/ 90018 h 89840"/>
                <a:gd name="connsiteX1" fmla="*/ 21313 w 21204"/>
                <a:gd name="connsiteY1" fmla="*/ 90018 h 89840"/>
                <a:gd name="connsiteX2" fmla="*/ 21313 w 21204"/>
                <a:gd name="connsiteY2" fmla="*/ 178 h 89840"/>
                <a:gd name="connsiteX3" fmla="*/ 108 w 21204"/>
                <a:gd name="connsiteY3" fmla="*/ 178 h 89840"/>
              </a:gdLst>
              <a:ahLst/>
              <a:cxnLst>
                <a:cxn ang="0">
                  <a:pos x="connsiteX0" y="connsiteY0"/>
                </a:cxn>
                <a:cxn ang="0">
                  <a:pos x="connsiteX1" y="connsiteY1"/>
                </a:cxn>
                <a:cxn ang="0">
                  <a:pos x="connsiteX2" y="connsiteY2"/>
                </a:cxn>
                <a:cxn ang="0">
                  <a:pos x="connsiteX3" y="connsiteY3"/>
                </a:cxn>
              </a:cxnLst>
              <a:rect l="l" t="t" r="r" b="b"/>
              <a:pathLst>
                <a:path w="21204" h="89840">
                  <a:moveTo>
                    <a:pt x="108" y="90018"/>
                  </a:moveTo>
                  <a:lnTo>
                    <a:pt x="21313" y="90018"/>
                  </a:lnTo>
                  <a:lnTo>
                    <a:pt x="21313" y="178"/>
                  </a:lnTo>
                  <a:lnTo>
                    <a:pt x="108" y="178"/>
                  </a:lnTo>
                  <a:close/>
                </a:path>
              </a:pathLst>
            </a:custGeom>
            <a:solidFill>
              <a:schemeClr val="bg1"/>
            </a:solidFill>
            <a:ln w="2527" cap="flat">
              <a:noFill/>
              <a:prstDash val="solid"/>
              <a:miter/>
            </a:ln>
          </p:spPr>
          <p:txBody>
            <a:bodyPr rtlCol="0" anchor="ctr"/>
            <a:lstStyle/>
            <a:p>
              <a:endParaRPr lang="en-AU"/>
            </a:p>
          </p:txBody>
        </p:sp>
        <p:sp>
          <p:nvSpPr>
            <p:cNvPr id="59" name="Freeform: Shape 58">
              <a:extLst>
                <a:ext uri="{FF2B5EF4-FFF2-40B4-BE49-F238E27FC236}">
                  <a16:creationId xmlns:a16="http://schemas.microsoft.com/office/drawing/2014/main" id="{C25B7A24-62FC-A4A5-6136-3FE0E6C4EAB4}"/>
                </a:ext>
              </a:extLst>
            </p:cNvPr>
            <p:cNvSpPr/>
            <p:nvPr/>
          </p:nvSpPr>
          <p:spPr>
            <a:xfrm flipV="1">
              <a:off x="5060583" y="9124162"/>
              <a:ext cx="93396" cy="89840"/>
            </a:xfrm>
            <a:custGeom>
              <a:avLst/>
              <a:gdLst>
                <a:gd name="connsiteX0" fmla="*/ 441 w 93396"/>
                <a:gd name="connsiteY0" fmla="*/ 90429 h 89840"/>
                <a:gd name="connsiteX1" fmla="*/ 31961 w 93396"/>
                <a:gd name="connsiteY1" fmla="*/ 90429 h 89840"/>
                <a:gd name="connsiteX2" fmla="*/ 46996 w 93396"/>
                <a:gd name="connsiteY2" fmla="*/ 27036 h 89840"/>
                <a:gd name="connsiteX3" fmla="*/ 47283 w 93396"/>
                <a:gd name="connsiteY3" fmla="*/ 27036 h 89840"/>
                <a:gd name="connsiteX4" fmla="*/ 62457 w 93396"/>
                <a:gd name="connsiteY4" fmla="*/ 90429 h 89840"/>
                <a:gd name="connsiteX5" fmla="*/ 93838 w 93396"/>
                <a:gd name="connsiteY5" fmla="*/ 90429 h 89840"/>
                <a:gd name="connsiteX6" fmla="*/ 93838 w 93396"/>
                <a:gd name="connsiteY6" fmla="*/ 589 h 89840"/>
                <a:gd name="connsiteX7" fmla="*/ 74392 w 93396"/>
                <a:gd name="connsiteY7" fmla="*/ 589 h 89840"/>
                <a:gd name="connsiteX8" fmla="*/ 74392 w 93396"/>
                <a:gd name="connsiteY8" fmla="*/ 72302 h 89840"/>
                <a:gd name="connsiteX9" fmla="*/ 74091 w 93396"/>
                <a:gd name="connsiteY9" fmla="*/ 72302 h 89840"/>
                <a:gd name="connsiteX10" fmla="*/ 55382 w 93396"/>
                <a:gd name="connsiteY10" fmla="*/ 589 h 89840"/>
                <a:gd name="connsiteX11" fmla="*/ 38897 w 93396"/>
                <a:gd name="connsiteY11" fmla="*/ 589 h 89840"/>
                <a:gd name="connsiteX12" fmla="*/ 20195 w 93396"/>
                <a:gd name="connsiteY12" fmla="*/ 72302 h 89840"/>
                <a:gd name="connsiteX13" fmla="*/ 19901 w 93396"/>
                <a:gd name="connsiteY13" fmla="*/ 72302 h 89840"/>
                <a:gd name="connsiteX14" fmla="*/ 19901 w 93396"/>
                <a:gd name="connsiteY14" fmla="*/ 589 h 89840"/>
                <a:gd name="connsiteX15" fmla="*/ 441 w 93396"/>
                <a:gd name="connsiteY15" fmla="*/ 589 h 8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396" h="89840">
                  <a:moveTo>
                    <a:pt x="441" y="90429"/>
                  </a:moveTo>
                  <a:lnTo>
                    <a:pt x="31961" y="90429"/>
                  </a:lnTo>
                  <a:lnTo>
                    <a:pt x="46996" y="27036"/>
                  </a:lnTo>
                  <a:lnTo>
                    <a:pt x="47283" y="27036"/>
                  </a:lnTo>
                  <a:lnTo>
                    <a:pt x="62457" y="90429"/>
                  </a:lnTo>
                  <a:lnTo>
                    <a:pt x="93838" y="90429"/>
                  </a:lnTo>
                  <a:lnTo>
                    <a:pt x="93838" y="589"/>
                  </a:lnTo>
                  <a:lnTo>
                    <a:pt x="74392" y="589"/>
                  </a:lnTo>
                  <a:lnTo>
                    <a:pt x="74392" y="72302"/>
                  </a:lnTo>
                  <a:lnTo>
                    <a:pt x="74091" y="72302"/>
                  </a:lnTo>
                  <a:lnTo>
                    <a:pt x="55382" y="589"/>
                  </a:lnTo>
                  <a:lnTo>
                    <a:pt x="38897" y="589"/>
                  </a:lnTo>
                  <a:lnTo>
                    <a:pt x="20195" y="72302"/>
                  </a:lnTo>
                  <a:lnTo>
                    <a:pt x="19901" y="72302"/>
                  </a:lnTo>
                  <a:lnTo>
                    <a:pt x="19901" y="589"/>
                  </a:lnTo>
                  <a:lnTo>
                    <a:pt x="441" y="589"/>
                  </a:lnTo>
                  <a:close/>
                </a:path>
              </a:pathLst>
            </a:custGeom>
            <a:solidFill>
              <a:schemeClr val="bg1"/>
            </a:solidFill>
            <a:ln w="2527" cap="flat">
              <a:noFill/>
              <a:prstDash val="solid"/>
              <a:miter/>
            </a:ln>
          </p:spPr>
          <p:txBody>
            <a:bodyPr rtlCol="0" anchor="ctr"/>
            <a:lstStyle/>
            <a:p>
              <a:endParaRPr lang="en-AU"/>
            </a:p>
          </p:txBody>
        </p:sp>
        <p:sp>
          <p:nvSpPr>
            <p:cNvPr id="60" name="Freeform: Shape 59">
              <a:extLst>
                <a:ext uri="{FF2B5EF4-FFF2-40B4-BE49-F238E27FC236}">
                  <a16:creationId xmlns:a16="http://schemas.microsoft.com/office/drawing/2014/main" id="{AA611835-9300-3F4E-A24E-9767A65ABC77}"/>
                </a:ext>
              </a:extLst>
            </p:cNvPr>
            <p:cNvSpPr/>
            <p:nvPr/>
          </p:nvSpPr>
          <p:spPr>
            <a:xfrm flipV="1">
              <a:off x="5170170" y="9124155"/>
              <a:ext cx="21212" cy="89840"/>
            </a:xfrm>
            <a:custGeom>
              <a:avLst/>
              <a:gdLst>
                <a:gd name="connsiteX0" fmla="*/ 115 w 21212"/>
                <a:gd name="connsiteY0" fmla="*/ 90018 h 89840"/>
                <a:gd name="connsiteX1" fmla="*/ 21327 w 21212"/>
                <a:gd name="connsiteY1" fmla="*/ 90018 h 89840"/>
                <a:gd name="connsiteX2" fmla="*/ 21327 w 21212"/>
                <a:gd name="connsiteY2" fmla="*/ 178 h 89840"/>
                <a:gd name="connsiteX3" fmla="*/ 115 w 21212"/>
                <a:gd name="connsiteY3" fmla="*/ 178 h 89840"/>
              </a:gdLst>
              <a:ahLst/>
              <a:cxnLst>
                <a:cxn ang="0">
                  <a:pos x="connsiteX0" y="connsiteY0"/>
                </a:cxn>
                <a:cxn ang="0">
                  <a:pos x="connsiteX1" y="connsiteY1"/>
                </a:cxn>
                <a:cxn ang="0">
                  <a:pos x="connsiteX2" y="connsiteY2"/>
                </a:cxn>
                <a:cxn ang="0">
                  <a:pos x="connsiteX3" y="connsiteY3"/>
                </a:cxn>
              </a:cxnLst>
              <a:rect l="l" t="t" r="r" b="b"/>
              <a:pathLst>
                <a:path w="21212" h="89840">
                  <a:moveTo>
                    <a:pt x="115" y="90018"/>
                  </a:moveTo>
                  <a:lnTo>
                    <a:pt x="21327" y="90018"/>
                  </a:lnTo>
                  <a:lnTo>
                    <a:pt x="21327" y="178"/>
                  </a:lnTo>
                  <a:lnTo>
                    <a:pt x="115" y="178"/>
                  </a:lnTo>
                  <a:close/>
                </a:path>
              </a:pathLst>
            </a:custGeom>
            <a:solidFill>
              <a:schemeClr val="bg1"/>
            </a:solidFill>
            <a:ln w="2527" cap="flat">
              <a:noFill/>
              <a:prstDash val="solid"/>
              <a:miter/>
            </a:ln>
          </p:spPr>
          <p:txBody>
            <a:bodyPr rtlCol="0" anchor="ctr"/>
            <a:lstStyle/>
            <a:p>
              <a:endParaRPr lang="en-AU"/>
            </a:p>
          </p:txBody>
        </p:sp>
        <p:sp>
          <p:nvSpPr>
            <p:cNvPr id="61" name="Freeform: Shape 60">
              <a:extLst>
                <a:ext uri="{FF2B5EF4-FFF2-40B4-BE49-F238E27FC236}">
                  <a16:creationId xmlns:a16="http://schemas.microsoft.com/office/drawing/2014/main" id="{71774CB4-3BE6-98AF-592E-A8D51A1FFDE4}"/>
                </a:ext>
              </a:extLst>
            </p:cNvPr>
            <p:cNvSpPr/>
            <p:nvPr/>
          </p:nvSpPr>
          <p:spPr>
            <a:xfrm flipV="1">
              <a:off x="5201551" y="9124162"/>
              <a:ext cx="67177" cy="89840"/>
            </a:xfrm>
            <a:custGeom>
              <a:avLst/>
              <a:gdLst>
                <a:gd name="connsiteX0" fmla="*/ 67653 w 67177"/>
                <a:gd name="connsiteY0" fmla="*/ 90429 h 89840"/>
                <a:gd name="connsiteX1" fmla="*/ 67653 w 67177"/>
                <a:gd name="connsiteY1" fmla="*/ 75578 h 89840"/>
                <a:gd name="connsiteX2" fmla="*/ 44674 w 67177"/>
                <a:gd name="connsiteY2" fmla="*/ 75578 h 89840"/>
                <a:gd name="connsiteX3" fmla="*/ 44674 w 67177"/>
                <a:gd name="connsiteY3" fmla="*/ 589 h 89840"/>
                <a:gd name="connsiteX4" fmla="*/ 23461 w 67177"/>
                <a:gd name="connsiteY4" fmla="*/ 589 h 89840"/>
                <a:gd name="connsiteX5" fmla="*/ 23461 w 67177"/>
                <a:gd name="connsiteY5" fmla="*/ 75578 h 89840"/>
                <a:gd name="connsiteX6" fmla="*/ 475 w 67177"/>
                <a:gd name="connsiteY6" fmla="*/ 75578 h 89840"/>
                <a:gd name="connsiteX7" fmla="*/ 475 w 67177"/>
                <a:gd name="connsiteY7" fmla="*/ 90429 h 8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77" h="89840">
                  <a:moveTo>
                    <a:pt x="67653" y="90429"/>
                  </a:moveTo>
                  <a:lnTo>
                    <a:pt x="67653" y="75578"/>
                  </a:lnTo>
                  <a:lnTo>
                    <a:pt x="44674" y="75578"/>
                  </a:lnTo>
                  <a:lnTo>
                    <a:pt x="44674" y="589"/>
                  </a:lnTo>
                  <a:lnTo>
                    <a:pt x="23461" y="589"/>
                  </a:lnTo>
                  <a:lnTo>
                    <a:pt x="23461" y="75578"/>
                  </a:lnTo>
                  <a:lnTo>
                    <a:pt x="475" y="75578"/>
                  </a:lnTo>
                  <a:lnTo>
                    <a:pt x="475" y="90429"/>
                  </a:lnTo>
                  <a:close/>
                </a:path>
              </a:pathLst>
            </a:custGeom>
            <a:solidFill>
              <a:schemeClr val="bg1"/>
            </a:solidFill>
            <a:ln w="2527" cap="flat">
              <a:noFill/>
              <a:prstDash val="solid"/>
              <a:miter/>
            </a:ln>
          </p:spPr>
          <p:txBody>
            <a:bodyPr rtlCol="0" anchor="ctr"/>
            <a:lstStyle/>
            <a:p>
              <a:endParaRPr lang="en-AU"/>
            </a:p>
          </p:txBody>
        </p:sp>
        <p:sp>
          <p:nvSpPr>
            <p:cNvPr id="62" name="Freeform: Shape 61">
              <a:extLst>
                <a:ext uri="{FF2B5EF4-FFF2-40B4-BE49-F238E27FC236}">
                  <a16:creationId xmlns:a16="http://schemas.microsoft.com/office/drawing/2014/main" id="{DEEBB86A-2A5D-FE83-4E91-5A1B445BA436}"/>
                </a:ext>
              </a:extLst>
            </p:cNvPr>
            <p:cNvSpPr/>
            <p:nvPr/>
          </p:nvSpPr>
          <p:spPr>
            <a:xfrm flipV="1">
              <a:off x="5277851" y="9124162"/>
              <a:ext cx="60242" cy="89840"/>
            </a:xfrm>
            <a:custGeom>
              <a:avLst/>
              <a:gdLst>
                <a:gd name="connsiteX0" fmla="*/ 59257 w 60242"/>
                <a:gd name="connsiteY0" fmla="*/ 90429 h 89840"/>
                <a:gd name="connsiteX1" fmla="*/ 59257 w 60242"/>
                <a:gd name="connsiteY1" fmla="*/ 75578 h 89840"/>
                <a:gd name="connsiteX2" fmla="*/ 21699 w 60242"/>
                <a:gd name="connsiteY2" fmla="*/ 75578 h 89840"/>
                <a:gd name="connsiteX3" fmla="*/ 21699 w 60242"/>
                <a:gd name="connsiteY3" fmla="*/ 54455 h 89840"/>
                <a:gd name="connsiteX4" fmla="*/ 57056 w 60242"/>
                <a:gd name="connsiteY4" fmla="*/ 54455 h 89840"/>
                <a:gd name="connsiteX5" fmla="*/ 57056 w 60242"/>
                <a:gd name="connsiteY5" fmla="*/ 39604 h 89840"/>
                <a:gd name="connsiteX6" fmla="*/ 21699 w 60242"/>
                <a:gd name="connsiteY6" fmla="*/ 39604 h 89840"/>
                <a:gd name="connsiteX7" fmla="*/ 21699 w 60242"/>
                <a:gd name="connsiteY7" fmla="*/ 15462 h 89840"/>
                <a:gd name="connsiteX8" fmla="*/ 60730 w 60242"/>
                <a:gd name="connsiteY8" fmla="*/ 15462 h 89840"/>
                <a:gd name="connsiteX9" fmla="*/ 60730 w 60242"/>
                <a:gd name="connsiteY9" fmla="*/ 589 h 89840"/>
                <a:gd name="connsiteX10" fmla="*/ 487 w 60242"/>
                <a:gd name="connsiteY10" fmla="*/ 589 h 89840"/>
                <a:gd name="connsiteX11" fmla="*/ 487 w 60242"/>
                <a:gd name="connsiteY11" fmla="*/ 90429 h 8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242" h="89840">
                  <a:moveTo>
                    <a:pt x="59257" y="90429"/>
                  </a:moveTo>
                  <a:lnTo>
                    <a:pt x="59257" y="75578"/>
                  </a:lnTo>
                  <a:lnTo>
                    <a:pt x="21699" y="75578"/>
                  </a:lnTo>
                  <a:lnTo>
                    <a:pt x="21699" y="54455"/>
                  </a:lnTo>
                  <a:lnTo>
                    <a:pt x="57056" y="54455"/>
                  </a:lnTo>
                  <a:lnTo>
                    <a:pt x="57056" y="39604"/>
                  </a:lnTo>
                  <a:lnTo>
                    <a:pt x="21699" y="39604"/>
                  </a:lnTo>
                  <a:lnTo>
                    <a:pt x="21699" y="15462"/>
                  </a:lnTo>
                  <a:lnTo>
                    <a:pt x="60730" y="15462"/>
                  </a:lnTo>
                  <a:lnTo>
                    <a:pt x="60730" y="589"/>
                  </a:lnTo>
                  <a:lnTo>
                    <a:pt x="487" y="589"/>
                  </a:lnTo>
                  <a:lnTo>
                    <a:pt x="487" y="90429"/>
                  </a:lnTo>
                  <a:close/>
                </a:path>
              </a:pathLst>
            </a:custGeom>
            <a:solidFill>
              <a:schemeClr val="bg1"/>
            </a:solidFill>
            <a:ln w="2527" cap="flat">
              <a:noFill/>
              <a:prstDash val="solid"/>
              <a:miter/>
            </a:ln>
          </p:spPr>
          <p:txBody>
            <a:bodyPr rtlCol="0" anchor="ctr"/>
            <a:lstStyle/>
            <a:p>
              <a:endParaRPr lang="en-AU"/>
            </a:p>
          </p:txBody>
        </p:sp>
        <p:sp>
          <p:nvSpPr>
            <p:cNvPr id="63" name="Freeform: Shape 62">
              <a:extLst>
                <a:ext uri="{FF2B5EF4-FFF2-40B4-BE49-F238E27FC236}">
                  <a16:creationId xmlns:a16="http://schemas.microsoft.com/office/drawing/2014/main" id="{5DEBE378-BA50-BB32-EB89-364A325C1E0C}"/>
                </a:ext>
              </a:extLst>
            </p:cNvPr>
            <p:cNvSpPr/>
            <p:nvPr/>
          </p:nvSpPr>
          <p:spPr>
            <a:xfrm flipV="1">
              <a:off x="5349734" y="9124155"/>
              <a:ext cx="69511" cy="89840"/>
            </a:xfrm>
            <a:custGeom>
              <a:avLst/>
              <a:gdLst>
                <a:gd name="connsiteX0" fmla="*/ 21693 w 69511"/>
                <a:gd name="connsiteY0" fmla="*/ 13920 h 89840"/>
                <a:gd name="connsiteX1" fmla="*/ 31125 w 69511"/>
                <a:gd name="connsiteY1" fmla="*/ 13920 h 89840"/>
                <a:gd name="connsiteX2" fmla="*/ 48810 w 69511"/>
                <a:gd name="connsiteY2" fmla="*/ 46264 h 89840"/>
                <a:gd name="connsiteX3" fmla="*/ 30690 w 69511"/>
                <a:gd name="connsiteY3" fmla="*/ 77077 h 89840"/>
                <a:gd name="connsiteX4" fmla="*/ 21693 w 69511"/>
                <a:gd name="connsiteY4" fmla="*/ 77077 h 89840"/>
                <a:gd name="connsiteX5" fmla="*/ 495 w 69511"/>
                <a:gd name="connsiteY5" fmla="*/ 90419 h 89840"/>
                <a:gd name="connsiteX6" fmla="*/ 35255 w 69511"/>
                <a:gd name="connsiteY6" fmla="*/ 90419 h 89840"/>
                <a:gd name="connsiteX7" fmla="*/ 70007 w 69511"/>
                <a:gd name="connsiteY7" fmla="*/ 46758 h 89840"/>
                <a:gd name="connsiteX8" fmla="*/ 33937 w 69511"/>
                <a:gd name="connsiteY8" fmla="*/ 578 h 89840"/>
                <a:gd name="connsiteX9" fmla="*/ 495 w 69511"/>
                <a:gd name="connsiteY9" fmla="*/ 578 h 8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11" h="89840">
                  <a:moveTo>
                    <a:pt x="21693" y="13920"/>
                  </a:moveTo>
                  <a:lnTo>
                    <a:pt x="31125" y="13920"/>
                  </a:lnTo>
                  <a:cubicBezTo>
                    <a:pt x="45857" y="13920"/>
                    <a:pt x="48810" y="21842"/>
                    <a:pt x="48810" y="46264"/>
                  </a:cubicBezTo>
                  <a:cubicBezTo>
                    <a:pt x="48810" y="66630"/>
                    <a:pt x="46888" y="77077"/>
                    <a:pt x="30690" y="77077"/>
                  </a:cubicBezTo>
                  <a:lnTo>
                    <a:pt x="21693" y="77077"/>
                  </a:lnTo>
                  <a:close/>
                  <a:moveTo>
                    <a:pt x="495" y="90419"/>
                  </a:moveTo>
                  <a:lnTo>
                    <a:pt x="35255" y="90419"/>
                  </a:lnTo>
                  <a:cubicBezTo>
                    <a:pt x="64706" y="90419"/>
                    <a:pt x="70007" y="73182"/>
                    <a:pt x="70007" y="46758"/>
                  </a:cubicBezTo>
                  <a:cubicBezTo>
                    <a:pt x="70007" y="14928"/>
                    <a:pt x="62063" y="578"/>
                    <a:pt x="33937" y="578"/>
                  </a:cubicBezTo>
                  <a:lnTo>
                    <a:pt x="495" y="578"/>
                  </a:lnTo>
                  <a:close/>
                </a:path>
              </a:pathLst>
            </a:custGeom>
            <a:solidFill>
              <a:schemeClr val="bg1"/>
            </a:solidFill>
            <a:ln w="2527" cap="flat">
              <a:noFill/>
              <a:prstDash val="solid"/>
              <a:miter/>
            </a:ln>
          </p:spPr>
          <p:txBody>
            <a:bodyPr rtlCol="0" anchor="ctr"/>
            <a:lstStyle/>
            <a:p>
              <a:endParaRPr lang="en-AU"/>
            </a:p>
          </p:txBody>
        </p:sp>
      </p:grpSp>
      <p:pic>
        <p:nvPicPr>
          <p:cNvPr id="39" name="Picture 38">
            <a:extLst>
              <a:ext uri="{FF2B5EF4-FFF2-40B4-BE49-F238E27FC236}">
                <a16:creationId xmlns:a16="http://schemas.microsoft.com/office/drawing/2014/main" id="{9AE27BCC-F820-EF6A-F3B8-ABF4718EFDD6}"/>
              </a:ext>
            </a:extLst>
          </p:cNvPr>
          <p:cNvPicPr>
            <a:picLocks noChangeAspect="1"/>
          </p:cNvPicPr>
          <p:nvPr userDrawn="1"/>
        </p:nvPicPr>
        <p:blipFill rotWithShape="1">
          <a:blip r:embed="rId2" cstate="screen">
            <a:clrChange>
              <a:clrFrom>
                <a:srgbClr val="FFFFFF"/>
              </a:clrFrom>
              <a:clrTo>
                <a:srgbClr val="FFFFFF">
                  <a:alpha val="0"/>
                </a:srgbClr>
              </a:clrTo>
            </a:clrChange>
            <a:alphaModFix amt="20000"/>
            <a:lum bright="70000" contrast="-70000"/>
            <a:extLst>
              <a:ext uri="{28A0092B-C50C-407E-A947-70E740481C1C}">
                <a14:useLocalDpi xmlns:a14="http://schemas.microsoft.com/office/drawing/2010/main"/>
              </a:ext>
            </a:extLst>
          </a:blip>
          <a:srcRect/>
          <a:stretch/>
        </p:blipFill>
        <p:spPr>
          <a:xfrm rot="16200000" flipH="1">
            <a:off x="4685797" y="-4361946"/>
            <a:ext cx="3027347" cy="11751239"/>
          </a:xfrm>
          <a:prstGeom prst="rect">
            <a:avLst/>
          </a:prstGeom>
        </p:spPr>
      </p:pic>
      <p:pic>
        <p:nvPicPr>
          <p:cNvPr id="35" name="Graphic 34">
            <a:extLst>
              <a:ext uri="{FF2B5EF4-FFF2-40B4-BE49-F238E27FC236}">
                <a16:creationId xmlns:a16="http://schemas.microsoft.com/office/drawing/2014/main" id="{069BF5C8-7D59-659F-0D39-F2D094AD5EFA}"/>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84958" y="6073711"/>
            <a:ext cx="1189607" cy="445840"/>
          </a:xfrm>
          <a:prstGeom prst="rect">
            <a:avLst/>
          </a:prstGeom>
        </p:spPr>
      </p:pic>
      <p:sp>
        <p:nvSpPr>
          <p:cNvPr id="40" name="Title 1">
            <a:extLst>
              <a:ext uri="{FF2B5EF4-FFF2-40B4-BE49-F238E27FC236}">
                <a16:creationId xmlns:a16="http://schemas.microsoft.com/office/drawing/2014/main" id="{144228DF-BE71-84EC-4D9A-F3DA2381E33D}"/>
              </a:ext>
            </a:extLst>
          </p:cNvPr>
          <p:cNvSpPr>
            <a:spLocks noGrp="1"/>
          </p:cNvSpPr>
          <p:nvPr>
            <p:ph type="title" hasCustomPrompt="1"/>
          </p:nvPr>
        </p:nvSpPr>
        <p:spPr>
          <a:xfrm>
            <a:off x="467558" y="452761"/>
            <a:ext cx="11256885" cy="1109709"/>
          </a:xfrm>
        </p:spPr>
        <p:txBody>
          <a:bodyPr/>
          <a:lstStyle>
            <a:lvl1pPr>
              <a:defRPr>
                <a:solidFill>
                  <a:schemeClr val="bg1"/>
                </a:solidFill>
              </a:defRPr>
            </a:lvl1pPr>
          </a:lstStyle>
          <a:p>
            <a:r>
              <a:rPr lang="en-US" dirty="0"/>
              <a:t>Agenda / contents</a:t>
            </a:r>
            <a:endParaRPr lang="en-AU" dirty="0"/>
          </a:p>
        </p:txBody>
      </p:sp>
      <p:sp>
        <p:nvSpPr>
          <p:cNvPr id="41" name="Content Placeholder 2">
            <a:extLst>
              <a:ext uri="{FF2B5EF4-FFF2-40B4-BE49-F238E27FC236}">
                <a16:creationId xmlns:a16="http://schemas.microsoft.com/office/drawing/2014/main" id="{D3629B69-DFA4-3FE2-F29E-2ACF78963CF4}"/>
              </a:ext>
            </a:extLst>
          </p:cNvPr>
          <p:cNvSpPr>
            <a:spLocks noGrp="1"/>
          </p:cNvSpPr>
          <p:nvPr>
            <p:ph idx="1" hasCustomPrompt="1"/>
          </p:nvPr>
        </p:nvSpPr>
        <p:spPr>
          <a:xfrm>
            <a:off x="467558" y="1838095"/>
            <a:ext cx="11256885" cy="4047802"/>
          </a:xfrm>
        </p:spPr>
        <p:txBody>
          <a:bodyPr/>
          <a:lstStyle>
            <a:lvl1pPr>
              <a:buFont typeface="+mj-lt"/>
              <a:buAutoNum type="arabicPeriod"/>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a:p>
            <a:pPr lvl="1"/>
            <a:r>
              <a:rPr lang="en-US" dirty="0"/>
              <a:t>Second level</a:t>
            </a:r>
            <a:endParaRPr lang="en-AU" dirty="0"/>
          </a:p>
        </p:txBody>
      </p:sp>
      <p:sp>
        <p:nvSpPr>
          <p:cNvPr id="65" name="Slide Number Placeholder 5">
            <a:extLst>
              <a:ext uri="{FF2B5EF4-FFF2-40B4-BE49-F238E27FC236}">
                <a16:creationId xmlns:a16="http://schemas.microsoft.com/office/drawing/2014/main" id="{F71BA273-A33D-A403-23C8-E70C272869C3}"/>
              </a:ext>
            </a:extLst>
          </p:cNvPr>
          <p:cNvSpPr>
            <a:spLocks noGrp="1"/>
          </p:cNvSpPr>
          <p:nvPr>
            <p:ph type="sldNum" sz="quarter" idx="12"/>
          </p:nvPr>
        </p:nvSpPr>
        <p:spPr>
          <a:xfrm>
            <a:off x="10014012" y="6090021"/>
            <a:ext cx="559293" cy="365125"/>
          </a:xfrm>
        </p:spPr>
        <p:txBody>
          <a:bodyPr/>
          <a:lstStyle>
            <a:lvl1pPr>
              <a:defRPr>
                <a:solidFill>
                  <a:schemeClr val="bg1"/>
                </a:solidFill>
              </a:defRPr>
            </a:lvl1pPr>
          </a:lstStyle>
          <a:p>
            <a:fld id="{E90F29A2-F5BF-4AF6-B93A-7D34F714B774}" type="slidenum">
              <a:rPr lang="en-AU" smtClean="0"/>
              <a:pPr/>
              <a:t>‹#›</a:t>
            </a:fld>
            <a:endParaRPr lang="en-AU"/>
          </a:p>
        </p:txBody>
      </p:sp>
      <p:sp>
        <p:nvSpPr>
          <p:cNvPr id="66" name="Footer Placeholder 4">
            <a:extLst>
              <a:ext uri="{FF2B5EF4-FFF2-40B4-BE49-F238E27FC236}">
                <a16:creationId xmlns:a16="http://schemas.microsoft.com/office/drawing/2014/main" id="{DB9EEB17-9FD0-302A-E538-786407464FFD}"/>
              </a:ext>
            </a:extLst>
          </p:cNvPr>
          <p:cNvSpPr>
            <a:spLocks noGrp="1"/>
          </p:cNvSpPr>
          <p:nvPr>
            <p:ph type="ftr" sz="quarter" idx="11"/>
          </p:nvPr>
        </p:nvSpPr>
        <p:spPr>
          <a:xfrm>
            <a:off x="1890203" y="6090021"/>
            <a:ext cx="8017277" cy="365125"/>
          </a:xfrm>
        </p:spPr>
        <p:txBody>
          <a:bodyPr/>
          <a:lstStyle>
            <a:lvl1pPr>
              <a:defRPr>
                <a:solidFill>
                  <a:schemeClr val="bg1"/>
                </a:solidFill>
              </a:defRPr>
            </a:lvl1pPr>
          </a:lstStyle>
          <a:p>
            <a:endParaRPr lang="en-AU"/>
          </a:p>
        </p:txBody>
      </p:sp>
    </p:spTree>
    <p:extLst>
      <p:ext uri="{BB962C8B-B14F-4D97-AF65-F5344CB8AC3E}">
        <p14:creationId xmlns:p14="http://schemas.microsoft.com/office/powerpoint/2010/main" val="928826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Divider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760052-0B68-8629-A704-BA1F3F164C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316" y="0"/>
            <a:ext cx="12230315" cy="6853719"/>
          </a:xfrm>
          <a:prstGeom prst="rect">
            <a:avLst/>
          </a:prstGeom>
        </p:spPr>
      </p:pic>
      <p:sp>
        <p:nvSpPr>
          <p:cNvPr id="9" name="Rectangle 8">
            <a:extLst>
              <a:ext uri="{FF2B5EF4-FFF2-40B4-BE49-F238E27FC236}">
                <a16:creationId xmlns:a16="http://schemas.microsoft.com/office/drawing/2014/main" id="{1E300144-B815-0338-B4B3-126F398E16D0}"/>
              </a:ext>
            </a:extLst>
          </p:cNvPr>
          <p:cNvSpPr/>
          <p:nvPr userDrawn="1"/>
        </p:nvSpPr>
        <p:spPr>
          <a:xfrm rot="10800000">
            <a:off x="0" y="0"/>
            <a:ext cx="12192002" cy="6858000"/>
          </a:xfrm>
          <a:prstGeom prst="rect">
            <a:avLst/>
          </a:prstGeom>
          <a:solidFill>
            <a:srgbClr val="11242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AU"/>
          </a:p>
        </p:txBody>
      </p:sp>
      <p:pic>
        <p:nvPicPr>
          <p:cNvPr id="10" name="Picture 9">
            <a:extLst>
              <a:ext uri="{FF2B5EF4-FFF2-40B4-BE49-F238E27FC236}">
                <a16:creationId xmlns:a16="http://schemas.microsoft.com/office/drawing/2014/main" id="{575E05DA-8D23-9423-2F24-B1AAB8379D7E}"/>
              </a:ext>
            </a:extLst>
          </p:cNvPr>
          <p:cNvPicPr>
            <a:picLocks noChangeAspect="1"/>
          </p:cNvPicPr>
          <p:nvPr userDrawn="1"/>
        </p:nvPicPr>
        <p:blipFill rotWithShape="1">
          <a:blip r:embed="rId3" cstate="screen">
            <a:clrChange>
              <a:clrFrom>
                <a:srgbClr val="FFFFFF"/>
              </a:clrFrom>
              <a:clrTo>
                <a:srgbClr val="FFFFFF">
                  <a:alpha val="0"/>
                </a:srgbClr>
              </a:clrTo>
            </a:clrChange>
            <a:alphaModFix amt="20000"/>
            <a:lum bright="70000" contrast="-70000"/>
            <a:extLst>
              <a:ext uri="{28A0092B-C50C-407E-A947-70E740481C1C}">
                <a14:useLocalDpi xmlns:a14="http://schemas.microsoft.com/office/drawing/2010/main"/>
              </a:ext>
            </a:extLst>
          </a:blip>
          <a:srcRect/>
          <a:stretch/>
        </p:blipFill>
        <p:spPr>
          <a:xfrm>
            <a:off x="0" y="4281"/>
            <a:ext cx="4121896" cy="6849438"/>
          </a:xfrm>
          <a:prstGeom prst="rect">
            <a:avLst/>
          </a:prstGeom>
        </p:spPr>
      </p:pic>
      <p:sp>
        <p:nvSpPr>
          <p:cNvPr id="11" name="Rectangle 10">
            <a:extLst>
              <a:ext uri="{FF2B5EF4-FFF2-40B4-BE49-F238E27FC236}">
                <a16:creationId xmlns:a16="http://schemas.microsoft.com/office/drawing/2014/main" id="{A256371D-C98D-E2EB-FFF9-3AD5F2D9EBB3}"/>
              </a:ext>
            </a:extLst>
          </p:cNvPr>
          <p:cNvSpPr/>
          <p:nvPr userDrawn="1"/>
        </p:nvSpPr>
        <p:spPr>
          <a:xfrm>
            <a:off x="-2" y="2237172"/>
            <a:ext cx="5350686" cy="195308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2714BA57-2180-1C04-6C58-EB5B34ED4A50}"/>
              </a:ext>
            </a:extLst>
          </p:cNvPr>
          <p:cNvSpPr/>
          <p:nvPr userDrawn="1"/>
        </p:nvSpPr>
        <p:spPr>
          <a:xfrm>
            <a:off x="0" y="2237173"/>
            <a:ext cx="118980" cy="195308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itle 1">
            <a:extLst>
              <a:ext uri="{FF2B5EF4-FFF2-40B4-BE49-F238E27FC236}">
                <a16:creationId xmlns:a16="http://schemas.microsoft.com/office/drawing/2014/main" id="{F72B4203-994F-C617-7449-E216830BCC3E}"/>
              </a:ext>
            </a:extLst>
          </p:cNvPr>
          <p:cNvSpPr>
            <a:spLocks noGrp="1"/>
          </p:cNvSpPr>
          <p:nvPr>
            <p:ph type="ctrTitle" hasCustomPrompt="1"/>
          </p:nvPr>
        </p:nvSpPr>
        <p:spPr>
          <a:xfrm>
            <a:off x="330389" y="2472199"/>
            <a:ext cx="4883558" cy="962526"/>
          </a:xfrm>
        </p:spPr>
        <p:txBody>
          <a:bodyPr anchor="b">
            <a:noAutofit/>
          </a:bodyPr>
          <a:lstStyle>
            <a:lvl1pPr algn="l">
              <a:defRPr sz="2800" cap="all" baseline="0">
                <a:solidFill>
                  <a:schemeClr val="bg1"/>
                </a:solidFill>
                <a:latin typeface="+mj-lt"/>
              </a:defRPr>
            </a:lvl1pPr>
          </a:lstStyle>
          <a:p>
            <a:r>
              <a:rPr lang="en-US" dirty="0"/>
              <a:t>CLICK TO ADD section title</a:t>
            </a:r>
            <a:endParaRPr lang="en-AU" dirty="0"/>
          </a:p>
        </p:txBody>
      </p:sp>
      <p:sp>
        <p:nvSpPr>
          <p:cNvPr id="14" name="Subtitle 2">
            <a:extLst>
              <a:ext uri="{FF2B5EF4-FFF2-40B4-BE49-F238E27FC236}">
                <a16:creationId xmlns:a16="http://schemas.microsoft.com/office/drawing/2014/main" id="{E287D256-6D24-D803-2014-929C9BDB2E0F}"/>
              </a:ext>
            </a:extLst>
          </p:cNvPr>
          <p:cNvSpPr>
            <a:spLocks noGrp="1"/>
          </p:cNvSpPr>
          <p:nvPr>
            <p:ph type="subTitle" idx="1" hasCustomPrompt="1"/>
          </p:nvPr>
        </p:nvSpPr>
        <p:spPr>
          <a:xfrm>
            <a:off x="330388" y="3601219"/>
            <a:ext cx="4883557" cy="378938"/>
          </a:xfrm>
        </p:spPr>
        <p:txBody>
          <a:bodyPr>
            <a:normAutofit/>
          </a:bodyPr>
          <a:lstStyle>
            <a:lvl1pPr marL="0" indent="0" algn="l">
              <a:buNone/>
              <a:defRPr sz="1400" b="0">
                <a:solidFill>
                  <a:schemeClr val="accent5"/>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other information</a:t>
            </a:r>
            <a:endParaRPr lang="en-AU" dirty="0"/>
          </a:p>
        </p:txBody>
      </p:sp>
      <p:grpSp>
        <p:nvGrpSpPr>
          <p:cNvPr id="16" name="Group 15">
            <a:extLst>
              <a:ext uri="{FF2B5EF4-FFF2-40B4-BE49-F238E27FC236}">
                <a16:creationId xmlns:a16="http://schemas.microsoft.com/office/drawing/2014/main" id="{4A6B4381-CDC6-F9E4-7F7E-28FD367A0B0A}"/>
              </a:ext>
            </a:extLst>
          </p:cNvPr>
          <p:cNvGrpSpPr/>
          <p:nvPr userDrawn="1"/>
        </p:nvGrpSpPr>
        <p:grpSpPr>
          <a:xfrm>
            <a:off x="8724415" y="5658637"/>
            <a:ext cx="3033617" cy="774149"/>
            <a:chOff x="92228" y="1498535"/>
            <a:chExt cx="2784199" cy="710500"/>
          </a:xfrm>
        </p:grpSpPr>
        <p:sp>
          <p:nvSpPr>
            <p:cNvPr id="17" name="Freeform: Shape 16">
              <a:extLst>
                <a:ext uri="{FF2B5EF4-FFF2-40B4-BE49-F238E27FC236}">
                  <a16:creationId xmlns:a16="http://schemas.microsoft.com/office/drawing/2014/main" id="{20C93A91-6CFA-AA49-2748-BC511730910C}"/>
                </a:ext>
              </a:extLst>
            </p:cNvPr>
            <p:cNvSpPr/>
            <p:nvPr/>
          </p:nvSpPr>
          <p:spPr>
            <a:xfrm flipV="1">
              <a:off x="92228" y="1498535"/>
              <a:ext cx="757842" cy="710276"/>
            </a:xfrm>
            <a:custGeom>
              <a:avLst/>
              <a:gdLst>
                <a:gd name="connsiteX0" fmla="*/ 75 w 757842"/>
                <a:gd name="connsiteY0" fmla="*/ 710195 h 710276"/>
                <a:gd name="connsiteX1" fmla="*/ 299691 w 757842"/>
                <a:gd name="connsiteY1" fmla="*/ 651933 h 710276"/>
                <a:gd name="connsiteX2" fmla="*/ 299691 w 757842"/>
                <a:gd name="connsiteY2" fmla="*/ 651933 h 710276"/>
                <a:gd name="connsiteX3" fmla="*/ 663040 w 757842"/>
                <a:gd name="connsiteY3" fmla="*/ 330653 h 710276"/>
                <a:gd name="connsiteX4" fmla="*/ 663040 w 757842"/>
                <a:gd name="connsiteY4" fmla="*/ 330653 h 710276"/>
                <a:gd name="connsiteX5" fmla="*/ 181932 w 757842"/>
                <a:gd name="connsiteY5" fmla="*/ 200 h 710276"/>
                <a:gd name="connsiteX6" fmla="*/ 181932 w 757842"/>
                <a:gd name="connsiteY6" fmla="*/ 200 h 710276"/>
                <a:gd name="connsiteX7" fmla="*/ 383763 w 757842"/>
                <a:gd name="connsiteY7" fmla="*/ 30501 h 710276"/>
                <a:gd name="connsiteX8" fmla="*/ 383763 w 757842"/>
                <a:gd name="connsiteY8" fmla="*/ 30501 h 710276"/>
                <a:gd name="connsiteX9" fmla="*/ 757472 w 757842"/>
                <a:gd name="connsiteY9" fmla="*/ 350374 h 710276"/>
                <a:gd name="connsiteX10" fmla="*/ 757472 w 757842"/>
                <a:gd name="connsiteY10" fmla="*/ 350374 h 710276"/>
                <a:gd name="connsiteX11" fmla="*/ 432821 w 757842"/>
                <a:gd name="connsiteY11" fmla="*/ 640404 h 710276"/>
                <a:gd name="connsiteX12" fmla="*/ 432821 w 757842"/>
                <a:gd name="connsiteY12" fmla="*/ 640404 h 710276"/>
                <a:gd name="connsiteX13" fmla="*/ 15052 w 757842"/>
                <a:gd name="connsiteY13" fmla="*/ 710417 h 710276"/>
                <a:gd name="connsiteX14" fmla="*/ 15052 w 757842"/>
                <a:gd name="connsiteY14" fmla="*/ 710417 h 710276"/>
                <a:gd name="connsiteX15" fmla="*/ 75 w 757842"/>
                <a:gd name="connsiteY15" fmla="*/ 710195 h 71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42" h="710276">
                  <a:moveTo>
                    <a:pt x="75" y="710195"/>
                  </a:moveTo>
                  <a:cubicBezTo>
                    <a:pt x="75" y="710195"/>
                    <a:pt x="158162" y="695234"/>
                    <a:pt x="299691" y="651933"/>
                  </a:cubicBezTo>
                  <a:lnTo>
                    <a:pt x="299691" y="651933"/>
                  </a:lnTo>
                  <a:cubicBezTo>
                    <a:pt x="545155" y="576686"/>
                    <a:pt x="666678" y="439728"/>
                    <a:pt x="663040" y="330653"/>
                  </a:cubicBezTo>
                  <a:lnTo>
                    <a:pt x="663040" y="330653"/>
                  </a:lnTo>
                  <a:cubicBezTo>
                    <a:pt x="654121" y="65436"/>
                    <a:pt x="181932" y="200"/>
                    <a:pt x="181932" y="200"/>
                  </a:cubicBezTo>
                  <a:lnTo>
                    <a:pt x="181932" y="200"/>
                  </a:lnTo>
                  <a:cubicBezTo>
                    <a:pt x="225518" y="-1192"/>
                    <a:pt x="351184" y="22151"/>
                    <a:pt x="383763" y="30501"/>
                  </a:cubicBezTo>
                  <a:lnTo>
                    <a:pt x="383763" y="30501"/>
                  </a:lnTo>
                  <a:cubicBezTo>
                    <a:pt x="763434" y="127605"/>
                    <a:pt x="760081" y="287273"/>
                    <a:pt x="757472" y="350374"/>
                  </a:cubicBezTo>
                  <a:lnTo>
                    <a:pt x="757472" y="350374"/>
                  </a:lnTo>
                  <a:cubicBezTo>
                    <a:pt x="754815" y="413460"/>
                    <a:pt x="679978" y="562848"/>
                    <a:pt x="432821" y="640404"/>
                  </a:cubicBezTo>
                  <a:lnTo>
                    <a:pt x="432821" y="640404"/>
                  </a:lnTo>
                  <a:cubicBezTo>
                    <a:pt x="226957" y="705008"/>
                    <a:pt x="63841" y="710417"/>
                    <a:pt x="15052" y="710417"/>
                  </a:cubicBezTo>
                  <a:lnTo>
                    <a:pt x="15052" y="710417"/>
                  </a:lnTo>
                  <a:cubicBezTo>
                    <a:pt x="5263" y="710417"/>
                    <a:pt x="75" y="710195"/>
                    <a:pt x="75" y="710195"/>
                  </a:cubicBezTo>
                </a:path>
              </a:pathLst>
            </a:custGeom>
            <a:gradFill>
              <a:gsLst>
                <a:gs pos="0">
                  <a:srgbClr val="FFFFFF"/>
                </a:gs>
                <a:gs pos="50000">
                  <a:srgbClr val="B9C3CB"/>
                </a:gs>
                <a:gs pos="100000">
                  <a:srgbClr val="738798"/>
                </a:gs>
              </a:gsLst>
              <a:lin ang="16200000" scaled="1"/>
            </a:gradFill>
            <a:ln w="5439"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8B886DCF-C866-86BC-34C6-CAA7A56F136C}"/>
                </a:ext>
              </a:extLst>
            </p:cNvPr>
            <p:cNvSpPr/>
            <p:nvPr/>
          </p:nvSpPr>
          <p:spPr>
            <a:xfrm flipV="1">
              <a:off x="92322" y="1498788"/>
              <a:ext cx="662949" cy="709963"/>
            </a:xfrm>
            <a:custGeom>
              <a:avLst/>
              <a:gdLst>
                <a:gd name="connsiteX0" fmla="*/ 74 w 662949"/>
                <a:gd name="connsiteY0" fmla="*/ 710104 h 709963"/>
                <a:gd name="connsiteX1" fmla="*/ 421956 w 662949"/>
                <a:gd name="connsiteY1" fmla="*/ 302506 h 709963"/>
                <a:gd name="connsiteX2" fmla="*/ 421956 w 662949"/>
                <a:gd name="connsiteY2" fmla="*/ 302506 h 709963"/>
                <a:gd name="connsiteX3" fmla="*/ 181836 w 662949"/>
                <a:gd name="connsiteY3" fmla="*/ 140 h 709963"/>
                <a:gd name="connsiteX4" fmla="*/ 181836 w 662949"/>
                <a:gd name="connsiteY4" fmla="*/ 140 h 709963"/>
                <a:gd name="connsiteX5" fmla="*/ 662945 w 662949"/>
                <a:gd name="connsiteY5" fmla="*/ 330593 h 709963"/>
                <a:gd name="connsiteX6" fmla="*/ 662945 w 662949"/>
                <a:gd name="connsiteY6" fmla="*/ 330593 h 709963"/>
                <a:gd name="connsiteX7" fmla="*/ 299595 w 662949"/>
                <a:gd name="connsiteY7" fmla="*/ 651873 h 709963"/>
                <a:gd name="connsiteX8" fmla="*/ 299595 w 662949"/>
                <a:gd name="connsiteY8" fmla="*/ 651873 h 709963"/>
                <a:gd name="connsiteX9" fmla="*/ 264 w 662949"/>
                <a:gd name="connsiteY9" fmla="*/ 710104 h 709963"/>
                <a:gd name="connsiteX10" fmla="*/ 264 w 662949"/>
                <a:gd name="connsiteY10" fmla="*/ 710104 h 70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2949" h="709963">
                  <a:moveTo>
                    <a:pt x="74" y="710104"/>
                  </a:moveTo>
                  <a:cubicBezTo>
                    <a:pt x="7428" y="707985"/>
                    <a:pt x="425435" y="585799"/>
                    <a:pt x="421956" y="302506"/>
                  </a:cubicBezTo>
                  <a:lnTo>
                    <a:pt x="421956" y="302506"/>
                  </a:lnTo>
                  <a:cubicBezTo>
                    <a:pt x="420706" y="197985"/>
                    <a:pt x="373530" y="93432"/>
                    <a:pt x="181836" y="140"/>
                  </a:cubicBezTo>
                  <a:lnTo>
                    <a:pt x="181836" y="140"/>
                  </a:lnTo>
                  <a:cubicBezTo>
                    <a:pt x="181836" y="140"/>
                    <a:pt x="654025" y="65377"/>
                    <a:pt x="662945" y="330593"/>
                  </a:cubicBezTo>
                  <a:lnTo>
                    <a:pt x="662945" y="330593"/>
                  </a:lnTo>
                  <a:cubicBezTo>
                    <a:pt x="666582" y="439669"/>
                    <a:pt x="545060" y="576626"/>
                    <a:pt x="299595" y="651873"/>
                  </a:cubicBezTo>
                  <a:lnTo>
                    <a:pt x="299595" y="651873"/>
                  </a:lnTo>
                  <a:cubicBezTo>
                    <a:pt x="161609" y="694100"/>
                    <a:pt x="7871" y="709377"/>
                    <a:pt x="264" y="710104"/>
                  </a:cubicBezTo>
                  <a:lnTo>
                    <a:pt x="264" y="710104"/>
                  </a:lnTo>
                  <a:close/>
                </a:path>
              </a:pathLst>
            </a:custGeom>
            <a:gradFill>
              <a:gsLst>
                <a:gs pos="0">
                  <a:srgbClr val="FFFFFF"/>
                </a:gs>
                <a:gs pos="59545">
                  <a:srgbClr val="738798"/>
                </a:gs>
                <a:gs pos="100000">
                  <a:srgbClr val="738798"/>
                </a:gs>
              </a:gsLst>
              <a:lin ang="5400000" scaled="1"/>
            </a:gradFill>
            <a:ln w="5439"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9AC0C7F9-6715-D945-8F8D-D135DBC48159}"/>
                </a:ext>
              </a:extLst>
            </p:cNvPr>
            <p:cNvSpPr/>
            <p:nvPr/>
          </p:nvSpPr>
          <p:spPr>
            <a:xfrm flipV="1">
              <a:off x="979544" y="1501697"/>
              <a:ext cx="341303" cy="452544"/>
            </a:xfrm>
            <a:custGeom>
              <a:avLst/>
              <a:gdLst>
                <a:gd name="connsiteX0" fmla="*/ 208059 w 341303"/>
                <a:gd name="connsiteY0" fmla="*/ 318943 h 452544"/>
                <a:gd name="connsiteX1" fmla="*/ 208059 w 341303"/>
                <a:gd name="connsiteY1" fmla="*/ 329254 h 452544"/>
                <a:gd name="connsiteX2" fmla="*/ 171352 w 341303"/>
                <a:gd name="connsiteY2" fmla="*/ 376288 h 452544"/>
                <a:gd name="connsiteX3" fmla="*/ 131182 w 341303"/>
                <a:gd name="connsiteY3" fmla="*/ 337810 h 452544"/>
                <a:gd name="connsiteX4" fmla="*/ 341664 w 341303"/>
                <a:gd name="connsiteY4" fmla="*/ 134699 h 452544"/>
                <a:gd name="connsiteX5" fmla="*/ 166513 w 341303"/>
                <a:gd name="connsiteY5" fmla="*/ 556 h 452544"/>
                <a:gd name="connsiteX6" fmla="*/ 361 w 341303"/>
                <a:gd name="connsiteY6" fmla="*/ 123122 h 452544"/>
                <a:gd name="connsiteX7" fmla="*/ 361 w 341303"/>
                <a:gd name="connsiteY7" fmla="*/ 138384 h 452544"/>
                <a:gd name="connsiteX8" fmla="*/ 124967 w 341303"/>
                <a:gd name="connsiteY8" fmla="*/ 138384 h 452544"/>
                <a:gd name="connsiteX9" fmla="*/ 124967 w 341303"/>
                <a:gd name="connsiteY9" fmla="*/ 128009 h 452544"/>
                <a:gd name="connsiteX10" fmla="*/ 167225 w 341303"/>
                <a:gd name="connsiteY10" fmla="*/ 77370 h 452544"/>
                <a:gd name="connsiteX11" fmla="*/ 208739 w 341303"/>
                <a:gd name="connsiteY11" fmla="*/ 119485 h 452544"/>
                <a:gd name="connsiteX12" fmla="*/ 6592 w 341303"/>
                <a:gd name="connsiteY12" fmla="*/ 317124 h 452544"/>
                <a:gd name="connsiteX13" fmla="*/ 168585 w 341303"/>
                <a:gd name="connsiteY13" fmla="*/ 453101 h 452544"/>
                <a:gd name="connsiteX14" fmla="*/ 328506 w 341303"/>
                <a:gd name="connsiteY14" fmla="*/ 318943 h 45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1303" h="452544">
                  <a:moveTo>
                    <a:pt x="208059" y="318943"/>
                  </a:moveTo>
                  <a:lnTo>
                    <a:pt x="208059" y="329254"/>
                  </a:lnTo>
                  <a:cubicBezTo>
                    <a:pt x="208059" y="354890"/>
                    <a:pt x="196277" y="376288"/>
                    <a:pt x="171352" y="376288"/>
                  </a:cubicBezTo>
                  <a:cubicBezTo>
                    <a:pt x="143645" y="376288"/>
                    <a:pt x="131182" y="357341"/>
                    <a:pt x="131182" y="337810"/>
                  </a:cubicBezTo>
                  <a:cubicBezTo>
                    <a:pt x="131182" y="251840"/>
                    <a:pt x="341664" y="293923"/>
                    <a:pt x="341664" y="134699"/>
                  </a:cubicBezTo>
                  <a:cubicBezTo>
                    <a:pt x="341664" y="42007"/>
                    <a:pt x="280033" y="556"/>
                    <a:pt x="166513" y="556"/>
                  </a:cubicBezTo>
                  <a:cubicBezTo>
                    <a:pt x="59904" y="556"/>
                    <a:pt x="361" y="32851"/>
                    <a:pt x="361" y="123122"/>
                  </a:cubicBezTo>
                  <a:lnTo>
                    <a:pt x="361" y="138384"/>
                  </a:lnTo>
                  <a:lnTo>
                    <a:pt x="124967" y="138384"/>
                  </a:lnTo>
                  <a:lnTo>
                    <a:pt x="124967" y="128009"/>
                  </a:lnTo>
                  <a:cubicBezTo>
                    <a:pt x="124967" y="90796"/>
                    <a:pt x="142300" y="77370"/>
                    <a:pt x="167225" y="77370"/>
                  </a:cubicBezTo>
                  <a:cubicBezTo>
                    <a:pt x="193493" y="77370"/>
                    <a:pt x="208739" y="95667"/>
                    <a:pt x="208739" y="119485"/>
                  </a:cubicBezTo>
                  <a:cubicBezTo>
                    <a:pt x="208739" y="205439"/>
                    <a:pt x="6592" y="162786"/>
                    <a:pt x="6592" y="317124"/>
                  </a:cubicBezTo>
                  <a:cubicBezTo>
                    <a:pt x="6592" y="404913"/>
                    <a:pt x="59904" y="453101"/>
                    <a:pt x="168585" y="453101"/>
                  </a:cubicBezTo>
                  <a:cubicBezTo>
                    <a:pt x="280745" y="453101"/>
                    <a:pt x="328506" y="412203"/>
                    <a:pt x="328506" y="318943"/>
                  </a:cubicBezTo>
                  <a:close/>
                </a:path>
              </a:pathLst>
            </a:custGeom>
            <a:solidFill>
              <a:srgbClr val="9BA7B3"/>
            </a:solidFill>
            <a:ln w="5439"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02E8C860-9E1C-6AE8-0BA6-93E5D8F31709}"/>
                </a:ext>
              </a:extLst>
            </p:cNvPr>
            <p:cNvSpPr/>
            <p:nvPr/>
          </p:nvSpPr>
          <p:spPr>
            <a:xfrm flipV="1">
              <a:off x="1361682" y="1510253"/>
              <a:ext cx="128781" cy="435464"/>
            </a:xfrm>
            <a:custGeom>
              <a:avLst/>
              <a:gdLst>
                <a:gd name="connsiteX0" fmla="*/ 95 w 128781"/>
                <a:gd name="connsiteY0" fmla="*/ 435586 h 435464"/>
                <a:gd name="connsiteX1" fmla="*/ 128877 w 128781"/>
                <a:gd name="connsiteY1" fmla="*/ 435586 h 435464"/>
                <a:gd name="connsiteX2" fmla="*/ 128877 w 128781"/>
                <a:gd name="connsiteY2" fmla="*/ 122 h 435464"/>
                <a:gd name="connsiteX3" fmla="*/ 95 w 128781"/>
                <a:gd name="connsiteY3" fmla="*/ 122 h 435464"/>
              </a:gdLst>
              <a:ahLst/>
              <a:cxnLst>
                <a:cxn ang="0">
                  <a:pos x="connsiteX0" y="connsiteY0"/>
                </a:cxn>
                <a:cxn ang="0">
                  <a:pos x="connsiteX1" y="connsiteY1"/>
                </a:cxn>
                <a:cxn ang="0">
                  <a:pos x="connsiteX2" y="connsiteY2"/>
                </a:cxn>
                <a:cxn ang="0">
                  <a:pos x="connsiteX3" y="connsiteY3"/>
                </a:cxn>
              </a:cxnLst>
              <a:rect l="l" t="t" r="r" b="b"/>
              <a:pathLst>
                <a:path w="128781" h="435464">
                  <a:moveTo>
                    <a:pt x="95" y="435586"/>
                  </a:moveTo>
                  <a:lnTo>
                    <a:pt x="128877" y="435586"/>
                  </a:lnTo>
                  <a:lnTo>
                    <a:pt x="128877" y="122"/>
                  </a:lnTo>
                  <a:lnTo>
                    <a:pt x="95" y="122"/>
                  </a:lnTo>
                  <a:close/>
                </a:path>
              </a:pathLst>
            </a:custGeom>
            <a:solidFill>
              <a:srgbClr val="9BA7B3"/>
            </a:solidFill>
            <a:ln w="5439"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AFDB8C11-1CA7-4067-824D-85171CAE9598}"/>
                </a:ext>
              </a:extLst>
            </p:cNvPr>
            <p:cNvSpPr/>
            <p:nvPr/>
          </p:nvSpPr>
          <p:spPr>
            <a:xfrm flipV="1">
              <a:off x="1546513" y="1510253"/>
              <a:ext cx="287295" cy="435464"/>
            </a:xfrm>
            <a:custGeom>
              <a:avLst/>
              <a:gdLst>
                <a:gd name="connsiteX0" fmla="*/ 395 w 287295"/>
                <a:gd name="connsiteY0" fmla="*/ 436029 h 435464"/>
                <a:gd name="connsiteX1" fmla="*/ 129160 w 287295"/>
                <a:gd name="connsiteY1" fmla="*/ 436029 h 435464"/>
                <a:gd name="connsiteX2" fmla="*/ 129160 w 287295"/>
                <a:gd name="connsiteY2" fmla="*/ 93256 h 435464"/>
                <a:gd name="connsiteX3" fmla="*/ 287690 w 287295"/>
                <a:gd name="connsiteY3" fmla="*/ 93256 h 435464"/>
                <a:gd name="connsiteX4" fmla="*/ 287690 w 287295"/>
                <a:gd name="connsiteY4" fmla="*/ 564 h 435464"/>
                <a:gd name="connsiteX5" fmla="*/ 395 w 287295"/>
                <a:gd name="connsiteY5" fmla="*/ 564 h 43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295" h="435464">
                  <a:moveTo>
                    <a:pt x="395" y="436029"/>
                  </a:moveTo>
                  <a:lnTo>
                    <a:pt x="129160" y="436029"/>
                  </a:lnTo>
                  <a:lnTo>
                    <a:pt x="129160" y="93256"/>
                  </a:lnTo>
                  <a:lnTo>
                    <a:pt x="287690" y="93256"/>
                  </a:lnTo>
                  <a:lnTo>
                    <a:pt x="287690" y="564"/>
                  </a:lnTo>
                  <a:lnTo>
                    <a:pt x="395" y="564"/>
                  </a:lnTo>
                  <a:close/>
                </a:path>
              </a:pathLst>
            </a:custGeom>
            <a:solidFill>
              <a:srgbClr val="9BA7B3"/>
            </a:solidFill>
            <a:ln w="5439"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7A79B6D4-D2D0-3ADC-2230-ABBEDAD29608}"/>
                </a:ext>
              </a:extLst>
            </p:cNvPr>
            <p:cNvSpPr/>
            <p:nvPr/>
          </p:nvSpPr>
          <p:spPr>
            <a:xfrm flipV="1">
              <a:off x="1775688" y="1510253"/>
              <a:ext cx="379370" cy="435464"/>
            </a:xfrm>
            <a:custGeom>
              <a:avLst/>
              <a:gdLst>
                <a:gd name="connsiteX0" fmla="*/ 415 w 379370"/>
                <a:gd name="connsiteY0" fmla="*/ 436029 h 435464"/>
                <a:gd name="connsiteX1" fmla="*/ 137452 w 379370"/>
                <a:gd name="connsiteY1" fmla="*/ 436029 h 435464"/>
                <a:gd name="connsiteX2" fmla="*/ 189389 w 379370"/>
                <a:gd name="connsiteY2" fmla="*/ 107884 h 435464"/>
                <a:gd name="connsiteX3" fmla="*/ 190764 w 379370"/>
                <a:gd name="connsiteY3" fmla="*/ 107884 h 435464"/>
                <a:gd name="connsiteX4" fmla="*/ 242685 w 379370"/>
                <a:gd name="connsiteY4" fmla="*/ 436029 h 435464"/>
                <a:gd name="connsiteX5" fmla="*/ 379785 w 379370"/>
                <a:gd name="connsiteY5" fmla="*/ 436029 h 435464"/>
                <a:gd name="connsiteX6" fmla="*/ 273161 w 379370"/>
                <a:gd name="connsiteY6" fmla="*/ 564 h 435464"/>
                <a:gd name="connsiteX7" fmla="*/ 107008 w 379370"/>
                <a:gd name="connsiteY7" fmla="*/ 564 h 43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9370" h="435464">
                  <a:moveTo>
                    <a:pt x="415" y="436029"/>
                  </a:moveTo>
                  <a:lnTo>
                    <a:pt x="137452" y="436029"/>
                  </a:lnTo>
                  <a:lnTo>
                    <a:pt x="189389" y="107884"/>
                  </a:lnTo>
                  <a:lnTo>
                    <a:pt x="190764" y="107884"/>
                  </a:lnTo>
                  <a:lnTo>
                    <a:pt x="242685" y="436029"/>
                  </a:lnTo>
                  <a:lnTo>
                    <a:pt x="379785" y="436029"/>
                  </a:lnTo>
                  <a:lnTo>
                    <a:pt x="273161" y="564"/>
                  </a:lnTo>
                  <a:lnTo>
                    <a:pt x="107008" y="564"/>
                  </a:lnTo>
                  <a:close/>
                </a:path>
              </a:pathLst>
            </a:custGeom>
            <a:solidFill>
              <a:srgbClr val="9BA7B3"/>
            </a:solidFill>
            <a:ln w="5439"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95C0ECB7-67D0-D304-90C3-D57F0A3174C2}"/>
                </a:ext>
              </a:extLst>
            </p:cNvPr>
            <p:cNvSpPr/>
            <p:nvPr/>
          </p:nvSpPr>
          <p:spPr>
            <a:xfrm flipV="1">
              <a:off x="2175823" y="1510253"/>
              <a:ext cx="299061" cy="435464"/>
            </a:xfrm>
            <a:custGeom>
              <a:avLst/>
              <a:gdLst>
                <a:gd name="connsiteX0" fmla="*/ 448 w 299061"/>
                <a:gd name="connsiteY0" fmla="*/ 436029 h 435464"/>
                <a:gd name="connsiteX1" fmla="*/ 293263 w 299061"/>
                <a:gd name="connsiteY1" fmla="*/ 436029 h 435464"/>
                <a:gd name="connsiteX2" fmla="*/ 293263 w 299061"/>
                <a:gd name="connsiteY2" fmla="*/ 343353 h 435464"/>
                <a:gd name="connsiteX3" fmla="*/ 129214 w 299061"/>
                <a:gd name="connsiteY3" fmla="*/ 343353 h 435464"/>
                <a:gd name="connsiteX4" fmla="*/ 129214 w 299061"/>
                <a:gd name="connsiteY4" fmla="*/ 268928 h 435464"/>
                <a:gd name="connsiteX5" fmla="*/ 282872 w 299061"/>
                <a:gd name="connsiteY5" fmla="*/ 268928 h 435464"/>
                <a:gd name="connsiteX6" fmla="*/ 282872 w 299061"/>
                <a:gd name="connsiteY6" fmla="*/ 179874 h 435464"/>
                <a:gd name="connsiteX7" fmla="*/ 129214 w 299061"/>
                <a:gd name="connsiteY7" fmla="*/ 179874 h 435464"/>
                <a:gd name="connsiteX8" fmla="*/ 129214 w 299061"/>
                <a:gd name="connsiteY8" fmla="*/ 93256 h 435464"/>
                <a:gd name="connsiteX9" fmla="*/ 299510 w 299061"/>
                <a:gd name="connsiteY9" fmla="*/ 93256 h 435464"/>
                <a:gd name="connsiteX10" fmla="*/ 299510 w 299061"/>
                <a:gd name="connsiteY10" fmla="*/ 564 h 435464"/>
                <a:gd name="connsiteX11" fmla="*/ 448 w 299061"/>
                <a:gd name="connsiteY11" fmla="*/ 564 h 43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9061" h="435464">
                  <a:moveTo>
                    <a:pt x="448" y="436029"/>
                  </a:moveTo>
                  <a:lnTo>
                    <a:pt x="293263" y="436029"/>
                  </a:lnTo>
                  <a:lnTo>
                    <a:pt x="293263" y="343353"/>
                  </a:lnTo>
                  <a:lnTo>
                    <a:pt x="129214" y="343353"/>
                  </a:lnTo>
                  <a:lnTo>
                    <a:pt x="129214" y="268928"/>
                  </a:lnTo>
                  <a:lnTo>
                    <a:pt x="282872" y="268928"/>
                  </a:lnTo>
                  <a:lnTo>
                    <a:pt x="282872" y="179874"/>
                  </a:lnTo>
                  <a:lnTo>
                    <a:pt x="129214" y="179874"/>
                  </a:lnTo>
                  <a:lnTo>
                    <a:pt x="129214" y="93256"/>
                  </a:lnTo>
                  <a:lnTo>
                    <a:pt x="299510" y="93256"/>
                  </a:lnTo>
                  <a:lnTo>
                    <a:pt x="299510" y="564"/>
                  </a:lnTo>
                  <a:lnTo>
                    <a:pt x="448" y="564"/>
                  </a:lnTo>
                  <a:close/>
                </a:path>
              </a:pathLst>
            </a:custGeom>
            <a:solidFill>
              <a:srgbClr val="9BA7B3"/>
            </a:solidFill>
            <a:ln w="5439"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48C93209-8216-4F9D-010E-9CA18C17574C}"/>
                </a:ext>
              </a:extLst>
            </p:cNvPr>
            <p:cNvSpPr/>
            <p:nvPr/>
          </p:nvSpPr>
          <p:spPr>
            <a:xfrm flipV="1">
              <a:off x="2521966" y="1510253"/>
              <a:ext cx="354461" cy="435464"/>
            </a:xfrm>
            <a:custGeom>
              <a:avLst/>
              <a:gdLst>
                <a:gd name="connsiteX0" fmla="*/ 129252 w 354461"/>
                <a:gd name="connsiteY0" fmla="*/ 251836 h 435464"/>
                <a:gd name="connsiteX1" fmla="*/ 154888 w 354461"/>
                <a:gd name="connsiteY1" fmla="*/ 251836 h 435464"/>
                <a:gd name="connsiteX2" fmla="*/ 208864 w 354461"/>
                <a:gd name="connsiteY2" fmla="*/ 303693 h 435464"/>
                <a:gd name="connsiteX3" fmla="*/ 154160 w 354461"/>
                <a:gd name="connsiteY3" fmla="*/ 354301 h 435464"/>
                <a:gd name="connsiteX4" fmla="*/ 129252 w 354461"/>
                <a:gd name="connsiteY4" fmla="*/ 354301 h 435464"/>
                <a:gd name="connsiteX5" fmla="*/ 486 w 354461"/>
                <a:gd name="connsiteY5" fmla="*/ 436017 h 435464"/>
                <a:gd name="connsiteX6" fmla="*/ 201953 w 354461"/>
                <a:gd name="connsiteY6" fmla="*/ 436017 h 435464"/>
                <a:gd name="connsiteX7" fmla="*/ 337630 w 354461"/>
                <a:gd name="connsiteY7" fmla="*/ 320157 h 435464"/>
                <a:gd name="connsiteX8" fmla="*/ 253178 w 354461"/>
                <a:gd name="connsiteY8" fmla="*/ 216458 h 435464"/>
                <a:gd name="connsiteX9" fmla="*/ 253178 w 354461"/>
                <a:gd name="connsiteY9" fmla="*/ 215272 h 435464"/>
                <a:gd name="connsiteX10" fmla="*/ 334151 w 354461"/>
                <a:gd name="connsiteY10" fmla="*/ 117646 h 435464"/>
                <a:gd name="connsiteX11" fmla="*/ 334151 w 354461"/>
                <a:gd name="connsiteY11" fmla="*/ 80466 h 435464"/>
                <a:gd name="connsiteX12" fmla="*/ 340398 w 354461"/>
                <a:gd name="connsiteY12" fmla="*/ 20084 h 435464"/>
                <a:gd name="connsiteX13" fmla="*/ 354948 w 354461"/>
                <a:gd name="connsiteY13" fmla="*/ 6641 h 435464"/>
                <a:gd name="connsiteX14" fmla="*/ 354948 w 354461"/>
                <a:gd name="connsiteY14" fmla="*/ 553 h 435464"/>
                <a:gd name="connsiteX15" fmla="*/ 217879 w 354461"/>
                <a:gd name="connsiteY15" fmla="*/ 553 h 435464"/>
                <a:gd name="connsiteX16" fmla="*/ 205401 w 354461"/>
                <a:gd name="connsiteY16" fmla="*/ 83502 h 435464"/>
                <a:gd name="connsiteX17" fmla="*/ 205401 w 354461"/>
                <a:gd name="connsiteY17" fmla="*/ 112775 h 435464"/>
                <a:gd name="connsiteX18" fmla="*/ 163191 w 354461"/>
                <a:gd name="connsiteY18" fmla="*/ 175007 h 435464"/>
                <a:gd name="connsiteX19" fmla="*/ 129252 w 354461"/>
                <a:gd name="connsiteY19" fmla="*/ 175007 h 435464"/>
                <a:gd name="connsiteX20" fmla="*/ 129252 w 354461"/>
                <a:gd name="connsiteY20" fmla="*/ 553 h 435464"/>
                <a:gd name="connsiteX21" fmla="*/ 486 w 354461"/>
                <a:gd name="connsiteY21" fmla="*/ 553 h 43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4461" h="435464">
                  <a:moveTo>
                    <a:pt x="129252" y="251836"/>
                  </a:moveTo>
                  <a:lnTo>
                    <a:pt x="154888" y="251836"/>
                  </a:lnTo>
                  <a:cubicBezTo>
                    <a:pt x="191547" y="251836"/>
                    <a:pt x="208864" y="272570"/>
                    <a:pt x="208864" y="303693"/>
                  </a:cubicBezTo>
                  <a:cubicBezTo>
                    <a:pt x="208864" y="339040"/>
                    <a:pt x="192939" y="354301"/>
                    <a:pt x="154160" y="354301"/>
                  </a:cubicBezTo>
                  <a:lnTo>
                    <a:pt x="129252" y="354301"/>
                  </a:lnTo>
                  <a:close/>
                  <a:moveTo>
                    <a:pt x="486" y="436017"/>
                  </a:moveTo>
                  <a:lnTo>
                    <a:pt x="201953" y="436017"/>
                  </a:lnTo>
                  <a:cubicBezTo>
                    <a:pt x="300259" y="436017"/>
                    <a:pt x="337630" y="387275"/>
                    <a:pt x="337630" y="320157"/>
                  </a:cubicBezTo>
                  <a:cubicBezTo>
                    <a:pt x="337630" y="262211"/>
                    <a:pt x="312010" y="224381"/>
                    <a:pt x="253178" y="216458"/>
                  </a:cubicBezTo>
                  <a:lnTo>
                    <a:pt x="253178" y="215272"/>
                  </a:lnTo>
                  <a:cubicBezTo>
                    <a:pt x="315505" y="210369"/>
                    <a:pt x="334151" y="175592"/>
                    <a:pt x="334151" y="117646"/>
                  </a:cubicBezTo>
                  <a:lnTo>
                    <a:pt x="334151" y="80466"/>
                  </a:lnTo>
                  <a:cubicBezTo>
                    <a:pt x="334151" y="57866"/>
                    <a:pt x="334151" y="28593"/>
                    <a:pt x="340398" y="20084"/>
                  </a:cubicBezTo>
                  <a:cubicBezTo>
                    <a:pt x="343861" y="15197"/>
                    <a:pt x="346645" y="10342"/>
                    <a:pt x="354948" y="6641"/>
                  </a:cubicBezTo>
                  <a:lnTo>
                    <a:pt x="354948" y="553"/>
                  </a:lnTo>
                  <a:lnTo>
                    <a:pt x="217879" y="553"/>
                  </a:lnTo>
                  <a:cubicBezTo>
                    <a:pt x="205401" y="23737"/>
                    <a:pt x="205401" y="65188"/>
                    <a:pt x="205401" y="83502"/>
                  </a:cubicBezTo>
                  <a:lnTo>
                    <a:pt x="205401" y="112775"/>
                  </a:lnTo>
                  <a:cubicBezTo>
                    <a:pt x="205401" y="162181"/>
                    <a:pt x="194330" y="175007"/>
                    <a:pt x="163191" y="175007"/>
                  </a:cubicBezTo>
                  <a:lnTo>
                    <a:pt x="129252" y="175007"/>
                  </a:lnTo>
                  <a:lnTo>
                    <a:pt x="129252" y="553"/>
                  </a:lnTo>
                  <a:lnTo>
                    <a:pt x="486" y="553"/>
                  </a:lnTo>
                  <a:close/>
                </a:path>
              </a:pathLst>
            </a:custGeom>
            <a:solidFill>
              <a:srgbClr val="9BA7B3"/>
            </a:solidFill>
            <a:ln w="5439"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9B22150C-58AA-3D3A-901B-90415F7DACB2}"/>
                </a:ext>
              </a:extLst>
            </p:cNvPr>
            <p:cNvSpPr/>
            <p:nvPr/>
          </p:nvSpPr>
          <p:spPr>
            <a:xfrm flipV="1">
              <a:off x="985760" y="2012330"/>
              <a:ext cx="200581" cy="192973"/>
            </a:xfrm>
            <a:custGeom>
              <a:avLst/>
              <a:gdLst>
                <a:gd name="connsiteX0" fmla="*/ 346 w 200581"/>
                <a:gd name="connsiteY0" fmla="*/ 193563 h 192973"/>
                <a:gd name="connsiteX1" fmla="*/ 68051 w 200581"/>
                <a:gd name="connsiteY1" fmla="*/ 193563 h 192973"/>
                <a:gd name="connsiteX2" fmla="*/ 100329 w 200581"/>
                <a:gd name="connsiteY2" fmla="*/ 57396 h 192973"/>
                <a:gd name="connsiteX3" fmla="*/ 100962 w 200581"/>
                <a:gd name="connsiteY3" fmla="*/ 57396 h 192973"/>
                <a:gd name="connsiteX4" fmla="*/ 133556 w 200581"/>
                <a:gd name="connsiteY4" fmla="*/ 193563 h 192973"/>
                <a:gd name="connsiteX5" fmla="*/ 200928 w 200581"/>
                <a:gd name="connsiteY5" fmla="*/ 193563 h 192973"/>
                <a:gd name="connsiteX6" fmla="*/ 200928 w 200581"/>
                <a:gd name="connsiteY6" fmla="*/ 589 h 192973"/>
                <a:gd name="connsiteX7" fmla="*/ 159177 w 200581"/>
                <a:gd name="connsiteY7" fmla="*/ 589 h 192973"/>
                <a:gd name="connsiteX8" fmla="*/ 159177 w 200581"/>
                <a:gd name="connsiteY8" fmla="*/ 154626 h 192973"/>
                <a:gd name="connsiteX9" fmla="*/ 158544 w 200581"/>
                <a:gd name="connsiteY9" fmla="*/ 154626 h 192973"/>
                <a:gd name="connsiteX10" fmla="*/ 118358 w 200581"/>
                <a:gd name="connsiteY10" fmla="*/ 589 h 192973"/>
                <a:gd name="connsiteX11" fmla="*/ 82932 w 200581"/>
                <a:gd name="connsiteY11" fmla="*/ 589 h 192973"/>
                <a:gd name="connsiteX12" fmla="*/ 42762 w 200581"/>
                <a:gd name="connsiteY12" fmla="*/ 154626 h 192973"/>
                <a:gd name="connsiteX13" fmla="*/ 42098 w 200581"/>
                <a:gd name="connsiteY13" fmla="*/ 154626 h 192973"/>
                <a:gd name="connsiteX14" fmla="*/ 42098 w 200581"/>
                <a:gd name="connsiteY14" fmla="*/ 589 h 192973"/>
                <a:gd name="connsiteX15" fmla="*/ 346 w 200581"/>
                <a:gd name="connsiteY15" fmla="*/ 589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581" h="192973">
                  <a:moveTo>
                    <a:pt x="346" y="193563"/>
                  </a:moveTo>
                  <a:lnTo>
                    <a:pt x="68051" y="193563"/>
                  </a:lnTo>
                  <a:lnTo>
                    <a:pt x="100329" y="57396"/>
                  </a:lnTo>
                  <a:lnTo>
                    <a:pt x="100962" y="57396"/>
                  </a:lnTo>
                  <a:lnTo>
                    <a:pt x="133556" y="193563"/>
                  </a:lnTo>
                  <a:lnTo>
                    <a:pt x="200928" y="193563"/>
                  </a:lnTo>
                  <a:lnTo>
                    <a:pt x="200928" y="589"/>
                  </a:lnTo>
                  <a:lnTo>
                    <a:pt x="159177" y="589"/>
                  </a:lnTo>
                  <a:lnTo>
                    <a:pt x="159177" y="154626"/>
                  </a:lnTo>
                  <a:lnTo>
                    <a:pt x="158544" y="154626"/>
                  </a:lnTo>
                  <a:lnTo>
                    <a:pt x="118358" y="589"/>
                  </a:lnTo>
                  <a:lnTo>
                    <a:pt x="82932" y="589"/>
                  </a:lnTo>
                  <a:lnTo>
                    <a:pt x="42762" y="154626"/>
                  </a:lnTo>
                  <a:lnTo>
                    <a:pt x="42098" y="154626"/>
                  </a:lnTo>
                  <a:lnTo>
                    <a:pt x="42098" y="589"/>
                  </a:lnTo>
                  <a:lnTo>
                    <a:pt x="346" y="589"/>
                  </a:lnTo>
                  <a:close/>
                </a:path>
              </a:pathLst>
            </a:custGeom>
            <a:solidFill>
              <a:schemeClr val="bg1"/>
            </a:solidFill>
            <a:ln w="5439"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9760B966-F418-6831-8581-FC162D2008F4}"/>
                </a:ext>
              </a:extLst>
            </p:cNvPr>
            <p:cNvSpPr/>
            <p:nvPr/>
          </p:nvSpPr>
          <p:spPr>
            <a:xfrm flipV="1">
              <a:off x="1221166" y="2012314"/>
              <a:ext cx="45563" cy="192973"/>
            </a:xfrm>
            <a:custGeom>
              <a:avLst/>
              <a:gdLst>
                <a:gd name="connsiteX0" fmla="*/ 92 w 45563"/>
                <a:gd name="connsiteY0" fmla="*/ 193152 h 192973"/>
                <a:gd name="connsiteX1" fmla="*/ 45655 w 45563"/>
                <a:gd name="connsiteY1" fmla="*/ 193152 h 192973"/>
                <a:gd name="connsiteX2" fmla="*/ 45655 w 45563"/>
                <a:gd name="connsiteY2" fmla="*/ 178 h 192973"/>
                <a:gd name="connsiteX3" fmla="*/ 92 w 45563"/>
                <a:gd name="connsiteY3" fmla="*/ 178 h 192973"/>
              </a:gdLst>
              <a:ahLst/>
              <a:cxnLst>
                <a:cxn ang="0">
                  <a:pos x="connsiteX0" y="connsiteY0"/>
                </a:cxn>
                <a:cxn ang="0">
                  <a:pos x="connsiteX1" y="connsiteY1"/>
                </a:cxn>
                <a:cxn ang="0">
                  <a:pos x="connsiteX2" y="connsiteY2"/>
                </a:cxn>
                <a:cxn ang="0">
                  <a:pos x="connsiteX3" y="connsiteY3"/>
                </a:cxn>
              </a:cxnLst>
              <a:rect l="l" t="t" r="r" b="b"/>
              <a:pathLst>
                <a:path w="45563" h="192973">
                  <a:moveTo>
                    <a:pt x="92" y="193152"/>
                  </a:moveTo>
                  <a:lnTo>
                    <a:pt x="45655" y="193152"/>
                  </a:lnTo>
                  <a:lnTo>
                    <a:pt x="45655" y="178"/>
                  </a:lnTo>
                  <a:lnTo>
                    <a:pt x="92" y="178"/>
                  </a:lnTo>
                  <a:close/>
                </a:path>
              </a:pathLst>
            </a:custGeom>
            <a:solidFill>
              <a:schemeClr val="bg1"/>
            </a:solidFill>
            <a:ln w="5439"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547B3223-2240-B60F-C4C6-E4592E55FB6E}"/>
                </a:ext>
              </a:extLst>
            </p:cNvPr>
            <p:cNvSpPr/>
            <p:nvPr/>
          </p:nvSpPr>
          <p:spPr>
            <a:xfrm flipV="1">
              <a:off x="1300573" y="2012330"/>
              <a:ext cx="149989" cy="192973"/>
            </a:xfrm>
            <a:custGeom>
              <a:avLst/>
              <a:gdLst>
                <a:gd name="connsiteX0" fmla="*/ 52913 w 149989"/>
                <a:gd name="connsiteY0" fmla="*/ 193563 h 192973"/>
                <a:gd name="connsiteX1" fmla="*/ 107950 w 149989"/>
                <a:gd name="connsiteY1" fmla="*/ 61445 h 192973"/>
                <a:gd name="connsiteX2" fmla="*/ 108582 w 149989"/>
                <a:gd name="connsiteY2" fmla="*/ 61445 h 192973"/>
                <a:gd name="connsiteX3" fmla="*/ 108582 w 149989"/>
                <a:gd name="connsiteY3" fmla="*/ 193563 h 192973"/>
                <a:gd name="connsiteX4" fmla="*/ 150365 w 149989"/>
                <a:gd name="connsiteY4" fmla="*/ 193563 h 192973"/>
                <a:gd name="connsiteX5" fmla="*/ 150365 w 149989"/>
                <a:gd name="connsiteY5" fmla="*/ 589 h 192973"/>
                <a:gd name="connsiteX6" fmla="*/ 98461 w 149989"/>
                <a:gd name="connsiteY6" fmla="*/ 589 h 192973"/>
                <a:gd name="connsiteX7" fmla="*/ 42792 w 149989"/>
                <a:gd name="connsiteY7" fmla="*/ 135759 h 192973"/>
                <a:gd name="connsiteX8" fmla="*/ 42159 w 149989"/>
                <a:gd name="connsiteY8" fmla="*/ 135759 h 192973"/>
                <a:gd name="connsiteX9" fmla="*/ 42159 w 149989"/>
                <a:gd name="connsiteY9" fmla="*/ 589 h 192973"/>
                <a:gd name="connsiteX10" fmla="*/ 376 w 149989"/>
                <a:gd name="connsiteY10" fmla="*/ 589 h 192973"/>
                <a:gd name="connsiteX11" fmla="*/ 376 w 149989"/>
                <a:gd name="connsiteY11" fmla="*/ 193563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9989" h="192973">
                  <a:moveTo>
                    <a:pt x="52913" y="193563"/>
                  </a:moveTo>
                  <a:lnTo>
                    <a:pt x="107950" y="61445"/>
                  </a:lnTo>
                  <a:lnTo>
                    <a:pt x="108582" y="61445"/>
                  </a:lnTo>
                  <a:lnTo>
                    <a:pt x="108582" y="193563"/>
                  </a:lnTo>
                  <a:lnTo>
                    <a:pt x="150365" y="193563"/>
                  </a:lnTo>
                  <a:lnTo>
                    <a:pt x="150365" y="589"/>
                  </a:lnTo>
                  <a:lnTo>
                    <a:pt x="98461" y="589"/>
                  </a:lnTo>
                  <a:lnTo>
                    <a:pt x="42792" y="135759"/>
                  </a:lnTo>
                  <a:lnTo>
                    <a:pt x="42159" y="135759"/>
                  </a:lnTo>
                  <a:lnTo>
                    <a:pt x="42159" y="589"/>
                  </a:lnTo>
                  <a:lnTo>
                    <a:pt x="376" y="589"/>
                  </a:lnTo>
                  <a:lnTo>
                    <a:pt x="376" y="193563"/>
                  </a:lnTo>
                  <a:close/>
                </a:path>
              </a:pathLst>
            </a:custGeom>
            <a:solidFill>
              <a:schemeClr val="bg1"/>
            </a:solidFill>
            <a:ln w="5439"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E0DE8A75-80F3-87CC-030A-7F2EFE15245C}"/>
                </a:ext>
              </a:extLst>
            </p:cNvPr>
            <p:cNvSpPr/>
            <p:nvPr/>
          </p:nvSpPr>
          <p:spPr>
            <a:xfrm flipV="1">
              <a:off x="1482193" y="2012330"/>
              <a:ext cx="129382" cy="192973"/>
            </a:xfrm>
            <a:custGeom>
              <a:avLst/>
              <a:gdLst>
                <a:gd name="connsiteX0" fmla="*/ 126631 w 129382"/>
                <a:gd name="connsiteY0" fmla="*/ 193563 h 192973"/>
                <a:gd name="connsiteX1" fmla="*/ 126631 w 129382"/>
                <a:gd name="connsiteY1" fmla="*/ 161664 h 192973"/>
                <a:gd name="connsiteX2" fmla="*/ 45943 w 129382"/>
                <a:gd name="connsiteY2" fmla="*/ 161664 h 192973"/>
                <a:gd name="connsiteX3" fmla="*/ 45943 w 129382"/>
                <a:gd name="connsiteY3" fmla="*/ 116291 h 192973"/>
                <a:gd name="connsiteX4" fmla="*/ 121886 w 129382"/>
                <a:gd name="connsiteY4" fmla="*/ 116291 h 192973"/>
                <a:gd name="connsiteX5" fmla="*/ 121886 w 129382"/>
                <a:gd name="connsiteY5" fmla="*/ 84392 h 192973"/>
                <a:gd name="connsiteX6" fmla="*/ 45943 w 129382"/>
                <a:gd name="connsiteY6" fmla="*/ 84392 h 192973"/>
                <a:gd name="connsiteX7" fmla="*/ 45943 w 129382"/>
                <a:gd name="connsiteY7" fmla="*/ 32535 h 192973"/>
                <a:gd name="connsiteX8" fmla="*/ 129778 w 129382"/>
                <a:gd name="connsiteY8" fmla="*/ 32535 h 192973"/>
                <a:gd name="connsiteX9" fmla="*/ 129778 w 129382"/>
                <a:gd name="connsiteY9" fmla="*/ 589 h 192973"/>
                <a:gd name="connsiteX10" fmla="*/ 396 w 129382"/>
                <a:gd name="connsiteY10" fmla="*/ 589 h 192973"/>
                <a:gd name="connsiteX11" fmla="*/ 396 w 129382"/>
                <a:gd name="connsiteY11" fmla="*/ 193563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382" h="192973">
                  <a:moveTo>
                    <a:pt x="126631" y="193563"/>
                  </a:moveTo>
                  <a:lnTo>
                    <a:pt x="126631" y="161664"/>
                  </a:lnTo>
                  <a:lnTo>
                    <a:pt x="45943" y="161664"/>
                  </a:lnTo>
                  <a:lnTo>
                    <a:pt x="45943" y="116291"/>
                  </a:lnTo>
                  <a:lnTo>
                    <a:pt x="121886" y="116291"/>
                  </a:lnTo>
                  <a:lnTo>
                    <a:pt x="121886" y="84392"/>
                  </a:lnTo>
                  <a:lnTo>
                    <a:pt x="45943" y="84392"/>
                  </a:lnTo>
                  <a:lnTo>
                    <a:pt x="45943" y="32535"/>
                  </a:lnTo>
                  <a:lnTo>
                    <a:pt x="129778" y="32535"/>
                  </a:lnTo>
                  <a:lnTo>
                    <a:pt x="129778" y="589"/>
                  </a:lnTo>
                  <a:lnTo>
                    <a:pt x="396" y="589"/>
                  </a:lnTo>
                  <a:lnTo>
                    <a:pt x="396" y="193563"/>
                  </a:lnTo>
                  <a:close/>
                </a:path>
              </a:pathLst>
            </a:custGeom>
            <a:solidFill>
              <a:schemeClr val="bg1"/>
            </a:solidFill>
            <a:ln w="5439"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1CBF09F4-69C8-4CE4-F268-0A630F1252B8}"/>
                </a:ext>
              </a:extLst>
            </p:cNvPr>
            <p:cNvSpPr/>
            <p:nvPr/>
          </p:nvSpPr>
          <p:spPr>
            <a:xfrm flipV="1">
              <a:off x="1625493" y="2008550"/>
              <a:ext cx="150290" cy="200485"/>
            </a:xfrm>
            <a:custGeom>
              <a:avLst/>
              <a:gdLst>
                <a:gd name="connsiteX0" fmla="*/ 45950 w 150290"/>
                <a:gd name="connsiteY0" fmla="*/ 64631 h 200485"/>
                <a:gd name="connsiteX1" fmla="*/ 45950 w 150290"/>
                <a:gd name="connsiteY1" fmla="*/ 58922 h 200485"/>
                <a:gd name="connsiteX2" fmla="*/ 76046 w 150290"/>
                <a:gd name="connsiteY2" fmla="*/ 29190 h 200485"/>
                <a:gd name="connsiteX3" fmla="*/ 103232 w 150290"/>
                <a:gd name="connsiteY3" fmla="*/ 53007 h 200485"/>
                <a:gd name="connsiteX4" fmla="*/ 62746 w 150290"/>
                <a:gd name="connsiteY4" fmla="*/ 85918 h 200485"/>
                <a:gd name="connsiteX5" fmla="*/ 3582 w 150290"/>
                <a:gd name="connsiteY5" fmla="*/ 144322 h 200485"/>
                <a:gd name="connsiteX6" fmla="*/ 73516 w 150290"/>
                <a:gd name="connsiteY6" fmla="*/ 201066 h 200485"/>
                <a:gd name="connsiteX7" fmla="*/ 143418 w 150290"/>
                <a:gd name="connsiteY7" fmla="*/ 149209 h 200485"/>
                <a:gd name="connsiteX8" fmla="*/ 143418 w 150290"/>
                <a:gd name="connsiteY8" fmla="*/ 143785 h 200485"/>
                <a:gd name="connsiteX9" fmla="*/ 99753 w 150290"/>
                <a:gd name="connsiteY9" fmla="*/ 143785 h 200485"/>
                <a:gd name="connsiteX10" fmla="*/ 75081 w 150290"/>
                <a:gd name="connsiteY10" fmla="*/ 172394 h 200485"/>
                <a:gd name="connsiteX11" fmla="*/ 49129 w 150290"/>
                <a:gd name="connsiteY11" fmla="*/ 149968 h 200485"/>
                <a:gd name="connsiteX12" fmla="*/ 72535 w 150290"/>
                <a:gd name="connsiteY12" fmla="*/ 123810 h 200485"/>
                <a:gd name="connsiteX13" fmla="*/ 107676 w 150290"/>
                <a:gd name="connsiteY13" fmla="*/ 110795 h 200485"/>
                <a:gd name="connsiteX14" fmla="*/ 150693 w 150290"/>
                <a:gd name="connsiteY14" fmla="*/ 59712 h 200485"/>
                <a:gd name="connsiteX15" fmla="*/ 72250 w 150290"/>
                <a:gd name="connsiteY15" fmla="*/ 580 h 200485"/>
                <a:gd name="connsiteX16" fmla="*/ 403 w 150290"/>
                <a:gd name="connsiteY16" fmla="*/ 56771 h 200485"/>
                <a:gd name="connsiteX17" fmla="*/ 403 w 150290"/>
                <a:gd name="connsiteY17" fmla="*/ 64631 h 20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0290" h="200485">
                  <a:moveTo>
                    <a:pt x="45950" y="64631"/>
                  </a:moveTo>
                  <a:lnTo>
                    <a:pt x="45950" y="58922"/>
                  </a:lnTo>
                  <a:cubicBezTo>
                    <a:pt x="45950" y="40814"/>
                    <a:pt x="51991" y="29190"/>
                    <a:pt x="76046" y="29190"/>
                  </a:cubicBezTo>
                  <a:cubicBezTo>
                    <a:pt x="89947" y="29190"/>
                    <a:pt x="103232" y="36781"/>
                    <a:pt x="103232" y="53007"/>
                  </a:cubicBezTo>
                  <a:cubicBezTo>
                    <a:pt x="103232" y="70546"/>
                    <a:pt x="92794" y="77030"/>
                    <a:pt x="62746" y="85918"/>
                  </a:cubicBezTo>
                  <a:cubicBezTo>
                    <a:pt x="22275" y="97858"/>
                    <a:pt x="3582" y="112155"/>
                    <a:pt x="3582" y="144322"/>
                  </a:cubicBezTo>
                  <a:cubicBezTo>
                    <a:pt x="3582" y="181883"/>
                    <a:pt x="30451" y="201066"/>
                    <a:pt x="73516" y="201066"/>
                  </a:cubicBezTo>
                  <a:cubicBezTo>
                    <a:pt x="114018" y="201066"/>
                    <a:pt x="143418" y="186200"/>
                    <a:pt x="143418" y="149209"/>
                  </a:cubicBezTo>
                  <a:lnTo>
                    <a:pt x="143418" y="143785"/>
                  </a:lnTo>
                  <a:lnTo>
                    <a:pt x="99753" y="143785"/>
                  </a:lnTo>
                  <a:cubicBezTo>
                    <a:pt x="99753" y="161893"/>
                    <a:pt x="92446" y="172394"/>
                    <a:pt x="75081" y="172394"/>
                  </a:cubicBezTo>
                  <a:cubicBezTo>
                    <a:pt x="54490" y="172394"/>
                    <a:pt x="49129" y="161371"/>
                    <a:pt x="49129" y="149968"/>
                  </a:cubicBezTo>
                  <a:cubicBezTo>
                    <a:pt x="49129" y="138075"/>
                    <a:pt x="53225" y="130816"/>
                    <a:pt x="72535" y="123810"/>
                  </a:cubicBezTo>
                  <a:lnTo>
                    <a:pt x="107676" y="110795"/>
                  </a:lnTo>
                  <a:cubicBezTo>
                    <a:pt x="141836" y="98111"/>
                    <a:pt x="150693" y="83261"/>
                    <a:pt x="150693" y="59712"/>
                  </a:cubicBezTo>
                  <a:cubicBezTo>
                    <a:pt x="150693" y="18957"/>
                    <a:pt x="121577" y="580"/>
                    <a:pt x="72250" y="580"/>
                  </a:cubicBezTo>
                  <a:cubicBezTo>
                    <a:pt x="20646" y="580"/>
                    <a:pt x="403" y="21092"/>
                    <a:pt x="403" y="56771"/>
                  </a:cubicBezTo>
                  <a:lnTo>
                    <a:pt x="403" y="64631"/>
                  </a:lnTo>
                  <a:close/>
                </a:path>
              </a:pathLst>
            </a:custGeom>
            <a:solidFill>
              <a:schemeClr val="bg1"/>
            </a:solidFill>
            <a:ln w="5439"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A0926AD0-E266-47C9-659C-02D50ABF2717}"/>
                </a:ext>
              </a:extLst>
            </p:cNvPr>
            <p:cNvSpPr/>
            <p:nvPr/>
          </p:nvSpPr>
          <p:spPr>
            <a:xfrm flipV="1">
              <a:off x="1874500" y="2012330"/>
              <a:ext cx="126267" cy="192957"/>
            </a:xfrm>
            <a:custGeom>
              <a:avLst/>
              <a:gdLst>
                <a:gd name="connsiteX0" fmla="*/ 421 w 126267"/>
                <a:gd name="connsiteY0" fmla="*/ 577 h 192957"/>
                <a:gd name="connsiteX1" fmla="*/ 421 w 126267"/>
                <a:gd name="connsiteY1" fmla="*/ 193535 h 192957"/>
                <a:gd name="connsiteX2" fmla="*/ 45984 w 126267"/>
                <a:gd name="connsiteY2" fmla="*/ 193535 h 192957"/>
                <a:gd name="connsiteX3" fmla="*/ 45984 w 126267"/>
                <a:gd name="connsiteY3" fmla="*/ 32507 h 192957"/>
                <a:gd name="connsiteX4" fmla="*/ 126688 w 126267"/>
                <a:gd name="connsiteY4" fmla="*/ 32507 h 192957"/>
                <a:gd name="connsiteX5" fmla="*/ 126688 w 126267"/>
                <a:gd name="connsiteY5" fmla="*/ 577 h 19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267" h="192957">
                  <a:moveTo>
                    <a:pt x="421" y="577"/>
                  </a:moveTo>
                  <a:lnTo>
                    <a:pt x="421" y="193535"/>
                  </a:lnTo>
                  <a:lnTo>
                    <a:pt x="45984" y="193535"/>
                  </a:lnTo>
                  <a:lnTo>
                    <a:pt x="45984" y="32507"/>
                  </a:lnTo>
                  <a:lnTo>
                    <a:pt x="126688" y="32507"/>
                  </a:lnTo>
                  <a:lnTo>
                    <a:pt x="126688" y="577"/>
                  </a:lnTo>
                  <a:close/>
                </a:path>
              </a:pathLst>
            </a:custGeom>
            <a:solidFill>
              <a:schemeClr val="bg1"/>
            </a:solidFill>
            <a:ln w="5439"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535A455C-E314-B144-1E92-1D0E43195646}"/>
                </a:ext>
              </a:extLst>
            </p:cNvPr>
            <p:cNvSpPr/>
            <p:nvPr/>
          </p:nvSpPr>
          <p:spPr>
            <a:xfrm flipV="1">
              <a:off x="2023209" y="2012314"/>
              <a:ext cx="45547" cy="192973"/>
            </a:xfrm>
            <a:custGeom>
              <a:avLst/>
              <a:gdLst>
                <a:gd name="connsiteX0" fmla="*/ 108 w 45547"/>
                <a:gd name="connsiteY0" fmla="*/ 193152 h 192973"/>
                <a:gd name="connsiteX1" fmla="*/ 45656 w 45547"/>
                <a:gd name="connsiteY1" fmla="*/ 193152 h 192973"/>
                <a:gd name="connsiteX2" fmla="*/ 45656 w 45547"/>
                <a:gd name="connsiteY2" fmla="*/ 178 h 192973"/>
                <a:gd name="connsiteX3" fmla="*/ 108 w 45547"/>
                <a:gd name="connsiteY3" fmla="*/ 178 h 192973"/>
              </a:gdLst>
              <a:ahLst/>
              <a:cxnLst>
                <a:cxn ang="0">
                  <a:pos x="connsiteX0" y="connsiteY0"/>
                </a:cxn>
                <a:cxn ang="0">
                  <a:pos x="connsiteX1" y="connsiteY1"/>
                </a:cxn>
                <a:cxn ang="0">
                  <a:pos x="connsiteX2" y="connsiteY2"/>
                </a:cxn>
                <a:cxn ang="0">
                  <a:pos x="connsiteX3" y="connsiteY3"/>
                </a:cxn>
              </a:cxnLst>
              <a:rect l="l" t="t" r="r" b="b"/>
              <a:pathLst>
                <a:path w="45547" h="192973">
                  <a:moveTo>
                    <a:pt x="108" y="193152"/>
                  </a:moveTo>
                  <a:lnTo>
                    <a:pt x="45656" y="193152"/>
                  </a:lnTo>
                  <a:lnTo>
                    <a:pt x="45656" y="178"/>
                  </a:lnTo>
                  <a:lnTo>
                    <a:pt x="108" y="178"/>
                  </a:lnTo>
                  <a:close/>
                </a:path>
              </a:pathLst>
            </a:custGeom>
            <a:solidFill>
              <a:schemeClr val="bg1"/>
            </a:solidFill>
            <a:ln w="5439"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B93B3033-958D-14A1-37A7-D2E557C4E2B2}"/>
                </a:ext>
              </a:extLst>
            </p:cNvPr>
            <p:cNvSpPr/>
            <p:nvPr/>
          </p:nvSpPr>
          <p:spPr>
            <a:xfrm flipV="1">
              <a:off x="2103565" y="2012330"/>
              <a:ext cx="200613" cy="192973"/>
            </a:xfrm>
            <a:custGeom>
              <a:avLst/>
              <a:gdLst>
                <a:gd name="connsiteX0" fmla="*/ 441 w 200613"/>
                <a:gd name="connsiteY0" fmla="*/ 193563 h 192973"/>
                <a:gd name="connsiteX1" fmla="*/ 68145 w 200613"/>
                <a:gd name="connsiteY1" fmla="*/ 193563 h 192973"/>
                <a:gd name="connsiteX2" fmla="*/ 100439 w 200613"/>
                <a:gd name="connsiteY2" fmla="*/ 57396 h 192973"/>
                <a:gd name="connsiteX3" fmla="*/ 101056 w 200613"/>
                <a:gd name="connsiteY3" fmla="*/ 57396 h 192973"/>
                <a:gd name="connsiteX4" fmla="*/ 133651 w 200613"/>
                <a:gd name="connsiteY4" fmla="*/ 193563 h 192973"/>
                <a:gd name="connsiteX5" fmla="*/ 201054 w 200613"/>
                <a:gd name="connsiteY5" fmla="*/ 193563 h 192973"/>
                <a:gd name="connsiteX6" fmla="*/ 201054 w 200613"/>
                <a:gd name="connsiteY6" fmla="*/ 589 h 192973"/>
                <a:gd name="connsiteX7" fmla="*/ 159287 w 200613"/>
                <a:gd name="connsiteY7" fmla="*/ 589 h 192973"/>
                <a:gd name="connsiteX8" fmla="*/ 159287 w 200613"/>
                <a:gd name="connsiteY8" fmla="*/ 154626 h 192973"/>
                <a:gd name="connsiteX9" fmla="*/ 158638 w 200613"/>
                <a:gd name="connsiteY9" fmla="*/ 154626 h 192973"/>
                <a:gd name="connsiteX10" fmla="*/ 118452 w 200613"/>
                <a:gd name="connsiteY10" fmla="*/ 589 h 192973"/>
                <a:gd name="connsiteX11" fmla="*/ 83043 w 200613"/>
                <a:gd name="connsiteY11" fmla="*/ 589 h 192973"/>
                <a:gd name="connsiteX12" fmla="*/ 42872 w 200613"/>
                <a:gd name="connsiteY12" fmla="*/ 154626 h 192973"/>
                <a:gd name="connsiteX13" fmla="*/ 42240 w 200613"/>
                <a:gd name="connsiteY13" fmla="*/ 154626 h 192973"/>
                <a:gd name="connsiteX14" fmla="*/ 42240 w 200613"/>
                <a:gd name="connsiteY14" fmla="*/ 589 h 192973"/>
                <a:gd name="connsiteX15" fmla="*/ 441 w 200613"/>
                <a:gd name="connsiteY15" fmla="*/ 589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613" h="192973">
                  <a:moveTo>
                    <a:pt x="441" y="193563"/>
                  </a:moveTo>
                  <a:lnTo>
                    <a:pt x="68145" y="193563"/>
                  </a:lnTo>
                  <a:lnTo>
                    <a:pt x="100439" y="57396"/>
                  </a:lnTo>
                  <a:lnTo>
                    <a:pt x="101056" y="57396"/>
                  </a:lnTo>
                  <a:lnTo>
                    <a:pt x="133651" y="193563"/>
                  </a:lnTo>
                  <a:lnTo>
                    <a:pt x="201054" y="193563"/>
                  </a:lnTo>
                  <a:lnTo>
                    <a:pt x="201054" y="589"/>
                  </a:lnTo>
                  <a:lnTo>
                    <a:pt x="159287" y="589"/>
                  </a:lnTo>
                  <a:lnTo>
                    <a:pt x="159287" y="154626"/>
                  </a:lnTo>
                  <a:lnTo>
                    <a:pt x="158638" y="154626"/>
                  </a:lnTo>
                  <a:lnTo>
                    <a:pt x="118452" y="589"/>
                  </a:lnTo>
                  <a:lnTo>
                    <a:pt x="83043" y="589"/>
                  </a:lnTo>
                  <a:lnTo>
                    <a:pt x="42872" y="154626"/>
                  </a:lnTo>
                  <a:lnTo>
                    <a:pt x="42240" y="154626"/>
                  </a:lnTo>
                  <a:lnTo>
                    <a:pt x="42240" y="589"/>
                  </a:lnTo>
                  <a:lnTo>
                    <a:pt x="441" y="589"/>
                  </a:lnTo>
                  <a:close/>
                </a:path>
              </a:pathLst>
            </a:custGeom>
            <a:solidFill>
              <a:schemeClr val="bg1"/>
            </a:solidFill>
            <a:ln w="5439"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617C5B8F-024B-2984-B955-5A8766620A71}"/>
                </a:ext>
              </a:extLst>
            </p:cNvPr>
            <p:cNvSpPr/>
            <p:nvPr/>
          </p:nvSpPr>
          <p:spPr>
            <a:xfrm flipV="1">
              <a:off x="2338955" y="2012314"/>
              <a:ext cx="45563" cy="192973"/>
            </a:xfrm>
            <a:custGeom>
              <a:avLst/>
              <a:gdLst>
                <a:gd name="connsiteX0" fmla="*/ 115 w 45563"/>
                <a:gd name="connsiteY0" fmla="*/ 193152 h 192973"/>
                <a:gd name="connsiteX1" fmla="*/ 45678 w 45563"/>
                <a:gd name="connsiteY1" fmla="*/ 193152 h 192973"/>
                <a:gd name="connsiteX2" fmla="*/ 45678 w 45563"/>
                <a:gd name="connsiteY2" fmla="*/ 178 h 192973"/>
                <a:gd name="connsiteX3" fmla="*/ 115 w 45563"/>
                <a:gd name="connsiteY3" fmla="*/ 178 h 192973"/>
              </a:gdLst>
              <a:ahLst/>
              <a:cxnLst>
                <a:cxn ang="0">
                  <a:pos x="connsiteX0" y="connsiteY0"/>
                </a:cxn>
                <a:cxn ang="0">
                  <a:pos x="connsiteX1" y="connsiteY1"/>
                </a:cxn>
                <a:cxn ang="0">
                  <a:pos x="connsiteX2" y="connsiteY2"/>
                </a:cxn>
                <a:cxn ang="0">
                  <a:pos x="connsiteX3" y="connsiteY3"/>
                </a:cxn>
              </a:cxnLst>
              <a:rect l="l" t="t" r="r" b="b"/>
              <a:pathLst>
                <a:path w="45563" h="192973">
                  <a:moveTo>
                    <a:pt x="115" y="193152"/>
                  </a:moveTo>
                  <a:lnTo>
                    <a:pt x="45678" y="193152"/>
                  </a:lnTo>
                  <a:lnTo>
                    <a:pt x="45678" y="178"/>
                  </a:lnTo>
                  <a:lnTo>
                    <a:pt x="115" y="178"/>
                  </a:lnTo>
                  <a:close/>
                </a:path>
              </a:pathLst>
            </a:custGeom>
            <a:solidFill>
              <a:schemeClr val="bg1"/>
            </a:solidFill>
            <a:ln w="5439"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87E4828A-DB61-2C7F-75AA-968C4EE6CEFF}"/>
                </a:ext>
              </a:extLst>
            </p:cNvPr>
            <p:cNvSpPr/>
            <p:nvPr/>
          </p:nvSpPr>
          <p:spPr>
            <a:xfrm flipV="1">
              <a:off x="2406359" y="2012330"/>
              <a:ext cx="144296" cy="192973"/>
            </a:xfrm>
            <a:custGeom>
              <a:avLst/>
              <a:gdLst>
                <a:gd name="connsiteX0" fmla="*/ 144771 w 144296"/>
                <a:gd name="connsiteY0" fmla="*/ 193563 h 192973"/>
                <a:gd name="connsiteX1" fmla="*/ 144771 w 144296"/>
                <a:gd name="connsiteY1" fmla="*/ 161664 h 192973"/>
                <a:gd name="connsiteX2" fmla="*/ 95412 w 144296"/>
                <a:gd name="connsiteY2" fmla="*/ 161664 h 192973"/>
                <a:gd name="connsiteX3" fmla="*/ 95412 w 144296"/>
                <a:gd name="connsiteY3" fmla="*/ 589 h 192973"/>
                <a:gd name="connsiteX4" fmla="*/ 49849 w 144296"/>
                <a:gd name="connsiteY4" fmla="*/ 589 h 192973"/>
                <a:gd name="connsiteX5" fmla="*/ 49849 w 144296"/>
                <a:gd name="connsiteY5" fmla="*/ 161664 h 192973"/>
                <a:gd name="connsiteX6" fmla="*/ 475 w 144296"/>
                <a:gd name="connsiteY6" fmla="*/ 161664 h 192973"/>
                <a:gd name="connsiteX7" fmla="*/ 475 w 144296"/>
                <a:gd name="connsiteY7" fmla="*/ 193563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296" h="192973">
                  <a:moveTo>
                    <a:pt x="144771" y="193563"/>
                  </a:moveTo>
                  <a:lnTo>
                    <a:pt x="144771" y="161664"/>
                  </a:lnTo>
                  <a:lnTo>
                    <a:pt x="95412" y="161664"/>
                  </a:lnTo>
                  <a:lnTo>
                    <a:pt x="95412" y="589"/>
                  </a:lnTo>
                  <a:lnTo>
                    <a:pt x="49849" y="589"/>
                  </a:lnTo>
                  <a:lnTo>
                    <a:pt x="49849" y="161664"/>
                  </a:lnTo>
                  <a:lnTo>
                    <a:pt x="475" y="161664"/>
                  </a:lnTo>
                  <a:lnTo>
                    <a:pt x="475" y="193563"/>
                  </a:lnTo>
                  <a:close/>
                </a:path>
              </a:pathLst>
            </a:custGeom>
            <a:solidFill>
              <a:schemeClr val="bg1"/>
            </a:solidFill>
            <a:ln w="5439"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C77D268C-553A-E9DC-F61D-93F66C06F563}"/>
                </a:ext>
              </a:extLst>
            </p:cNvPr>
            <p:cNvSpPr/>
            <p:nvPr/>
          </p:nvSpPr>
          <p:spPr>
            <a:xfrm flipV="1">
              <a:off x="2570250" y="2012330"/>
              <a:ext cx="129398" cy="192973"/>
            </a:xfrm>
            <a:custGeom>
              <a:avLst/>
              <a:gdLst>
                <a:gd name="connsiteX0" fmla="*/ 126723 w 129398"/>
                <a:gd name="connsiteY0" fmla="*/ 193563 h 192973"/>
                <a:gd name="connsiteX1" fmla="*/ 126723 w 129398"/>
                <a:gd name="connsiteY1" fmla="*/ 161664 h 192973"/>
                <a:gd name="connsiteX2" fmla="*/ 46050 w 129398"/>
                <a:gd name="connsiteY2" fmla="*/ 161664 h 192973"/>
                <a:gd name="connsiteX3" fmla="*/ 46050 w 129398"/>
                <a:gd name="connsiteY3" fmla="*/ 116291 h 192973"/>
                <a:gd name="connsiteX4" fmla="*/ 121994 w 129398"/>
                <a:gd name="connsiteY4" fmla="*/ 116291 h 192973"/>
                <a:gd name="connsiteX5" fmla="*/ 121994 w 129398"/>
                <a:gd name="connsiteY5" fmla="*/ 84392 h 192973"/>
                <a:gd name="connsiteX6" fmla="*/ 46050 w 129398"/>
                <a:gd name="connsiteY6" fmla="*/ 84392 h 192973"/>
                <a:gd name="connsiteX7" fmla="*/ 46050 w 129398"/>
                <a:gd name="connsiteY7" fmla="*/ 32535 h 192973"/>
                <a:gd name="connsiteX8" fmla="*/ 129886 w 129398"/>
                <a:gd name="connsiteY8" fmla="*/ 32535 h 192973"/>
                <a:gd name="connsiteX9" fmla="*/ 129886 w 129398"/>
                <a:gd name="connsiteY9" fmla="*/ 589 h 192973"/>
                <a:gd name="connsiteX10" fmla="*/ 487 w 129398"/>
                <a:gd name="connsiteY10" fmla="*/ 589 h 192973"/>
                <a:gd name="connsiteX11" fmla="*/ 487 w 129398"/>
                <a:gd name="connsiteY11" fmla="*/ 193563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398" h="192973">
                  <a:moveTo>
                    <a:pt x="126723" y="193563"/>
                  </a:moveTo>
                  <a:lnTo>
                    <a:pt x="126723" y="161664"/>
                  </a:lnTo>
                  <a:lnTo>
                    <a:pt x="46050" y="161664"/>
                  </a:lnTo>
                  <a:lnTo>
                    <a:pt x="46050" y="116291"/>
                  </a:lnTo>
                  <a:lnTo>
                    <a:pt x="121994" y="116291"/>
                  </a:lnTo>
                  <a:lnTo>
                    <a:pt x="121994" y="84392"/>
                  </a:lnTo>
                  <a:lnTo>
                    <a:pt x="46050" y="84392"/>
                  </a:lnTo>
                  <a:lnTo>
                    <a:pt x="46050" y="32535"/>
                  </a:lnTo>
                  <a:lnTo>
                    <a:pt x="129886" y="32535"/>
                  </a:lnTo>
                  <a:lnTo>
                    <a:pt x="129886" y="589"/>
                  </a:lnTo>
                  <a:lnTo>
                    <a:pt x="487" y="589"/>
                  </a:lnTo>
                  <a:lnTo>
                    <a:pt x="487" y="193563"/>
                  </a:lnTo>
                  <a:close/>
                </a:path>
              </a:pathLst>
            </a:custGeom>
            <a:solidFill>
              <a:schemeClr val="bg1"/>
            </a:solidFill>
            <a:ln w="5439"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id="{2DD854DF-E808-3703-B91B-6412ABF2C019}"/>
                </a:ext>
              </a:extLst>
            </p:cNvPr>
            <p:cNvSpPr/>
            <p:nvPr/>
          </p:nvSpPr>
          <p:spPr>
            <a:xfrm flipV="1">
              <a:off x="2724652" y="2012314"/>
              <a:ext cx="149309" cy="192973"/>
            </a:xfrm>
            <a:custGeom>
              <a:avLst/>
              <a:gdLst>
                <a:gd name="connsiteX0" fmla="*/ 46027 w 149309"/>
                <a:gd name="connsiteY0" fmla="*/ 29235 h 192973"/>
                <a:gd name="connsiteX1" fmla="*/ 66286 w 149309"/>
                <a:gd name="connsiteY1" fmla="*/ 29235 h 192973"/>
                <a:gd name="connsiteX2" fmla="*/ 104274 w 149309"/>
                <a:gd name="connsiteY2" fmla="*/ 98710 h 192973"/>
                <a:gd name="connsiteX3" fmla="*/ 65353 w 149309"/>
                <a:gd name="connsiteY3" fmla="*/ 164896 h 192973"/>
                <a:gd name="connsiteX4" fmla="*/ 46027 w 149309"/>
                <a:gd name="connsiteY4" fmla="*/ 164896 h 192973"/>
                <a:gd name="connsiteX5" fmla="*/ 495 w 149309"/>
                <a:gd name="connsiteY5" fmla="*/ 193552 h 192973"/>
                <a:gd name="connsiteX6" fmla="*/ 75158 w 149309"/>
                <a:gd name="connsiteY6" fmla="*/ 193552 h 192973"/>
                <a:gd name="connsiteX7" fmla="*/ 149805 w 149309"/>
                <a:gd name="connsiteY7" fmla="*/ 99770 h 192973"/>
                <a:gd name="connsiteX8" fmla="*/ 72327 w 149309"/>
                <a:gd name="connsiteY8" fmla="*/ 578 h 192973"/>
                <a:gd name="connsiteX9" fmla="*/ 495 w 149309"/>
                <a:gd name="connsiteY9" fmla="*/ 578 h 19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309" h="192973">
                  <a:moveTo>
                    <a:pt x="46027" y="29235"/>
                  </a:moveTo>
                  <a:lnTo>
                    <a:pt x="66286" y="29235"/>
                  </a:lnTo>
                  <a:cubicBezTo>
                    <a:pt x="97932" y="29235"/>
                    <a:pt x="104274" y="46252"/>
                    <a:pt x="104274" y="98710"/>
                  </a:cubicBezTo>
                  <a:cubicBezTo>
                    <a:pt x="104274" y="142454"/>
                    <a:pt x="100146" y="164896"/>
                    <a:pt x="65353" y="164896"/>
                  </a:cubicBezTo>
                  <a:lnTo>
                    <a:pt x="46027" y="164896"/>
                  </a:lnTo>
                  <a:close/>
                  <a:moveTo>
                    <a:pt x="495" y="193552"/>
                  </a:moveTo>
                  <a:lnTo>
                    <a:pt x="75158" y="193552"/>
                  </a:lnTo>
                  <a:cubicBezTo>
                    <a:pt x="138418" y="193552"/>
                    <a:pt x="149805" y="156529"/>
                    <a:pt x="149805" y="99770"/>
                  </a:cubicBezTo>
                  <a:cubicBezTo>
                    <a:pt x="149805" y="31402"/>
                    <a:pt x="132741" y="578"/>
                    <a:pt x="72327" y="578"/>
                  </a:cubicBezTo>
                  <a:lnTo>
                    <a:pt x="495" y="578"/>
                  </a:lnTo>
                  <a:close/>
                </a:path>
              </a:pathLst>
            </a:custGeom>
            <a:solidFill>
              <a:schemeClr val="bg1"/>
            </a:solidFill>
            <a:ln w="5439" cap="flat">
              <a:noFill/>
              <a:prstDash val="solid"/>
              <a:miter/>
            </a:ln>
          </p:spPr>
          <p:txBody>
            <a:bodyPr rtlCol="0" anchor="ctr"/>
            <a:lstStyle/>
            <a:p>
              <a:endParaRPr lang="en-AU"/>
            </a:p>
          </p:txBody>
        </p:sp>
      </p:grpSp>
    </p:spTree>
    <p:extLst>
      <p:ext uri="{BB962C8B-B14F-4D97-AF65-F5344CB8AC3E}">
        <p14:creationId xmlns:p14="http://schemas.microsoft.com/office/powerpoint/2010/main" val="2023043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65E8522E-FFFF-1B06-0517-04A87F105D72}"/>
              </a:ext>
            </a:extLst>
          </p:cNvPr>
          <p:cNvSpPr/>
          <p:nvPr userDrawn="1"/>
        </p:nvSpPr>
        <p:spPr>
          <a:xfrm>
            <a:off x="0" y="0"/>
            <a:ext cx="12192000" cy="6858000"/>
          </a:xfrm>
          <a:custGeom>
            <a:avLst/>
            <a:gdLst>
              <a:gd name="connsiteX0" fmla="*/ 466526 w 12192000"/>
              <a:gd name="connsiteY0" fmla="*/ 323385 h 6858000"/>
              <a:gd name="connsiteX1" fmla="*/ 334537 w 12192000"/>
              <a:gd name="connsiteY1" fmla="*/ 455374 h 6858000"/>
              <a:gd name="connsiteX2" fmla="*/ 334537 w 12192000"/>
              <a:gd name="connsiteY2" fmla="*/ 6402626 h 6858000"/>
              <a:gd name="connsiteX3" fmla="*/ 466526 w 12192000"/>
              <a:gd name="connsiteY3" fmla="*/ 6534615 h 6858000"/>
              <a:gd name="connsiteX4" fmla="*/ 11725474 w 12192000"/>
              <a:gd name="connsiteY4" fmla="*/ 6534615 h 6858000"/>
              <a:gd name="connsiteX5" fmla="*/ 11857463 w 12192000"/>
              <a:gd name="connsiteY5" fmla="*/ 6402626 h 6858000"/>
              <a:gd name="connsiteX6" fmla="*/ 11857463 w 12192000"/>
              <a:gd name="connsiteY6" fmla="*/ 455374 h 6858000"/>
              <a:gd name="connsiteX7" fmla="*/ 11725474 w 12192000"/>
              <a:gd name="connsiteY7" fmla="*/ 323385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466526" y="323385"/>
                </a:moveTo>
                <a:cubicBezTo>
                  <a:pt x="393630" y="323385"/>
                  <a:pt x="334537" y="382478"/>
                  <a:pt x="334537" y="455374"/>
                </a:cubicBezTo>
                <a:lnTo>
                  <a:pt x="334537" y="6402626"/>
                </a:lnTo>
                <a:cubicBezTo>
                  <a:pt x="334537" y="6475522"/>
                  <a:pt x="393630" y="6534615"/>
                  <a:pt x="466526" y="6534615"/>
                </a:cubicBezTo>
                <a:lnTo>
                  <a:pt x="11725474" y="6534615"/>
                </a:lnTo>
                <a:cubicBezTo>
                  <a:pt x="11798370" y="6534615"/>
                  <a:pt x="11857463" y="6475522"/>
                  <a:pt x="11857463" y="6402626"/>
                </a:cubicBezTo>
                <a:lnTo>
                  <a:pt x="11857463" y="455374"/>
                </a:lnTo>
                <a:cubicBezTo>
                  <a:pt x="11857463" y="382478"/>
                  <a:pt x="11798370" y="323385"/>
                  <a:pt x="11725474" y="323385"/>
                </a:cubicBezTo>
                <a:close/>
                <a:moveTo>
                  <a:pt x="0" y="0"/>
                </a:moveTo>
                <a:lnTo>
                  <a:pt x="12192000" y="0"/>
                </a:lnTo>
                <a:lnTo>
                  <a:pt x="12192000" y="6858000"/>
                </a:lnTo>
                <a:lnTo>
                  <a:pt x="0" y="6858000"/>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pic>
        <p:nvPicPr>
          <p:cNvPr id="27" name="Picture 26">
            <a:extLst>
              <a:ext uri="{FF2B5EF4-FFF2-40B4-BE49-F238E27FC236}">
                <a16:creationId xmlns:a16="http://schemas.microsoft.com/office/drawing/2014/main" id="{200EF87B-C88F-562E-2590-842EB1A9DA4A}"/>
              </a:ext>
            </a:extLst>
          </p:cNvPr>
          <p:cNvPicPr>
            <a:picLocks noChangeAspect="1"/>
          </p:cNvPicPr>
          <p:nvPr userDrawn="1"/>
        </p:nvPicPr>
        <p:blipFill rotWithShape="1">
          <a:blip r:embed="rId20" cstate="screen">
            <a:clrChange>
              <a:clrFrom>
                <a:srgbClr val="FFFFFF"/>
              </a:clrFrom>
              <a:clrTo>
                <a:srgbClr val="FFFFFF">
                  <a:alpha val="0"/>
                </a:srgbClr>
              </a:clrTo>
            </a:clrChange>
            <a:alphaModFix amt="20000"/>
            <a:lum bright="70000" contrast="-70000"/>
            <a:extLst>
              <a:ext uri="{28A0092B-C50C-407E-A947-70E740481C1C}">
                <a14:useLocalDpi xmlns:a14="http://schemas.microsoft.com/office/drawing/2010/main"/>
              </a:ext>
            </a:extLst>
          </a:blip>
          <a:srcRect/>
          <a:stretch/>
        </p:blipFill>
        <p:spPr>
          <a:xfrm rot="16200000" flipH="1">
            <a:off x="4685797" y="-4361946"/>
            <a:ext cx="3027347" cy="11751239"/>
          </a:xfrm>
          <a:prstGeom prst="rect">
            <a:avLst/>
          </a:prstGeom>
        </p:spPr>
      </p:pic>
      <p:sp>
        <p:nvSpPr>
          <p:cNvPr id="2" name="Title Placeholder 1">
            <a:extLst>
              <a:ext uri="{FF2B5EF4-FFF2-40B4-BE49-F238E27FC236}">
                <a16:creationId xmlns:a16="http://schemas.microsoft.com/office/drawing/2014/main" id="{B9D0DADA-AD0A-8386-1099-5BF8AE3BCD14}"/>
              </a:ext>
            </a:extLst>
          </p:cNvPr>
          <p:cNvSpPr>
            <a:spLocks noGrp="1"/>
          </p:cNvSpPr>
          <p:nvPr>
            <p:ph type="title"/>
          </p:nvPr>
        </p:nvSpPr>
        <p:spPr>
          <a:xfrm>
            <a:off x="467558" y="452761"/>
            <a:ext cx="11256885" cy="1109709"/>
          </a:xfrm>
          <a:prstGeom prst="rect">
            <a:avLst/>
          </a:prstGeom>
        </p:spPr>
        <p:txBody>
          <a:bodyPr vert="horz" lIns="36000" tIns="36000" rIns="36000" bIns="36000" rtlCol="0" anchor="b">
            <a:no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E622B16-0F2C-19EE-A509-A885329840AA}"/>
              </a:ext>
            </a:extLst>
          </p:cNvPr>
          <p:cNvSpPr>
            <a:spLocks noGrp="1"/>
          </p:cNvSpPr>
          <p:nvPr>
            <p:ph type="body" idx="1"/>
          </p:nvPr>
        </p:nvSpPr>
        <p:spPr>
          <a:xfrm>
            <a:off x="467558" y="1838095"/>
            <a:ext cx="11256885" cy="4047802"/>
          </a:xfrm>
          <a:prstGeom prst="rect">
            <a:avLst/>
          </a:prstGeom>
        </p:spPr>
        <p:txBody>
          <a:bodyPr vert="horz" lIns="36000" tIns="36000" rIns="36000" bIns="36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a:extLst>
              <a:ext uri="{FF2B5EF4-FFF2-40B4-BE49-F238E27FC236}">
                <a16:creationId xmlns:a16="http://schemas.microsoft.com/office/drawing/2014/main" id="{3C5D1CF0-2C7F-EDC7-C066-CF59B9C03D7A}"/>
              </a:ext>
            </a:extLst>
          </p:cNvPr>
          <p:cNvSpPr>
            <a:spLocks noGrp="1"/>
          </p:cNvSpPr>
          <p:nvPr>
            <p:ph type="ftr" sz="quarter" idx="3"/>
          </p:nvPr>
        </p:nvSpPr>
        <p:spPr>
          <a:xfrm>
            <a:off x="1890203" y="6090021"/>
            <a:ext cx="8017277" cy="365125"/>
          </a:xfrm>
          <a:prstGeom prst="rect">
            <a:avLst/>
          </a:prstGeom>
        </p:spPr>
        <p:txBody>
          <a:bodyPr vert="horz" lIns="36000" tIns="36000" rIns="36000" bIns="36000" rtlCol="0" anchor="b">
            <a:noAutofit/>
          </a:bodyPr>
          <a:lstStyle>
            <a:lvl1pPr algn="l">
              <a:defRPr sz="800">
                <a:solidFill>
                  <a:schemeClr val="tx2"/>
                </a:solidFill>
              </a:defRPr>
            </a:lvl1pPr>
          </a:lstStyle>
          <a:p>
            <a:endParaRPr lang="en-AU" dirty="0"/>
          </a:p>
        </p:txBody>
      </p:sp>
      <p:sp>
        <p:nvSpPr>
          <p:cNvPr id="6" name="Slide Number Placeholder 5">
            <a:extLst>
              <a:ext uri="{FF2B5EF4-FFF2-40B4-BE49-F238E27FC236}">
                <a16:creationId xmlns:a16="http://schemas.microsoft.com/office/drawing/2014/main" id="{65119A73-20EB-E1B4-BD2D-5234CDEA303F}"/>
              </a:ext>
            </a:extLst>
          </p:cNvPr>
          <p:cNvSpPr>
            <a:spLocks noGrp="1"/>
          </p:cNvSpPr>
          <p:nvPr>
            <p:ph type="sldNum" sz="quarter" idx="4"/>
          </p:nvPr>
        </p:nvSpPr>
        <p:spPr>
          <a:xfrm>
            <a:off x="10014012" y="6090021"/>
            <a:ext cx="559293" cy="365125"/>
          </a:xfrm>
          <a:prstGeom prst="rect">
            <a:avLst/>
          </a:prstGeom>
        </p:spPr>
        <p:txBody>
          <a:bodyPr vert="horz" lIns="36000" tIns="36000" rIns="36000" bIns="36000" rtlCol="0" anchor="ctr">
            <a:noAutofit/>
          </a:bodyPr>
          <a:lstStyle>
            <a:lvl1pPr algn="r">
              <a:defRPr sz="1200">
                <a:solidFill>
                  <a:schemeClr val="tx1">
                    <a:tint val="82000"/>
                  </a:schemeClr>
                </a:solidFill>
              </a:defRPr>
            </a:lvl1pPr>
          </a:lstStyle>
          <a:p>
            <a:fld id="{E90F29A2-F5BF-4AF6-B93A-7D34F714B774}" type="slidenum">
              <a:rPr lang="en-AU" smtClean="0"/>
              <a:t>‹#›</a:t>
            </a:fld>
            <a:endParaRPr lang="en-AU" dirty="0"/>
          </a:p>
        </p:txBody>
      </p:sp>
      <p:pic>
        <p:nvPicPr>
          <p:cNvPr id="24" name="Graphic 23">
            <a:extLst>
              <a:ext uri="{FF2B5EF4-FFF2-40B4-BE49-F238E27FC236}">
                <a16:creationId xmlns:a16="http://schemas.microsoft.com/office/drawing/2014/main" id="{4B3B14D2-F126-E568-6AD9-F93890C87240}"/>
              </a:ext>
            </a:extLst>
          </p:cNvPr>
          <p:cNvPicPr>
            <a:picLocks noChangeAspect="1"/>
          </p:cNvPicPr>
          <p:nvPr userDrawn="1"/>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584958" y="6073711"/>
            <a:ext cx="1189607" cy="445840"/>
          </a:xfrm>
          <a:prstGeom prst="rect">
            <a:avLst/>
          </a:prstGeom>
        </p:spPr>
      </p:pic>
      <p:pic>
        <p:nvPicPr>
          <p:cNvPr id="25" name="Graphic 24">
            <a:extLst>
              <a:ext uri="{FF2B5EF4-FFF2-40B4-BE49-F238E27FC236}">
                <a16:creationId xmlns:a16="http://schemas.microsoft.com/office/drawing/2014/main" id="{44C6BEAB-740D-E8C3-A360-3E65E5932359}"/>
              </a:ext>
            </a:extLst>
          </p:cNvPr>
          <p:cNvPicPr>
            <a:picLocks noChangeAspect="1"/>
          </p:cNvPicPr>
          <p:nvPr userDrawn="1"/>
        </p:nvPicPr>
        <p:blipFill rotWithShape="1">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l="32484" t="45178" r="33095" b="45372"/>
          <a:stretch/>
        </p:blipFill>
        <p:spPr>
          <a:xfrm>
            <a:off x="390617" y="5951286"/>
            <a:ext cx="1509204" cy="586021"/>
          </a:xfrm>
          <a:prstGeom prst="rect">
            <a:avLst/>
          </a:prstGeom>
        </p:spPr>
      </p:pic>
    </p:spTree>
    <p:extLst>
      <p:ext uri="{BB962C8B-B14F-4D97-AF65-F5344CB8AC3E}">
        <p14:creationId xmlns:p14="http://schemas.microsoft.com/office/powerpoint/2010/main" val="233781565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1" r:id="rId3"/>
    <p:sldLayoutId id="2147483658" r:id="rId4"/>
    <p:sldLayoutId id="2147483659" r:id="rId5"/>
    <p:sldLayoutId id="2147483664" r:id="rId6"/>
    <p:sldLayoutId id="2147483665" r:id="rId7"/>
    <p:sldLayoutId id="2147483660" r:id="rId8"/>
    <p:sldLayoutId id="2147483670" r:id="rId9"/>
    <p:sldLayoutId id="2147483650" r:id="rId10"/>
    <p:sldLayoutId id="2147483656" r:id="rId11"/>
    <p:sldLayoutId id="2147483657" r:id="rId12"/>
    <p:sldLayoutId id="2147483662" r:id="rId13"/>
    <p:sldLayoutId id="2147483661" r:id="rId14"/>
    <p:sldLayoutId id="2147483669" r:id="rId15"/>
    <p:sldLayoutId id="2147483654" r:id="rId16"/>
    <p:sldLayoutId id="2147483655" r:id="rId17"/>
    <p:sldLayoutId id="2147483663" r:id="rId18"/>
  </p:sldLayoutIdLst>
  <p:hf hdr="0" dt="0"/>
  <p:txStyles>
    <p:titleStyle>
      <a:lvl1pPr algn="l" defTabSz="914400" rtl="0" eaLnBrk="1" latinLnBrk="0" hangingPunct="1">
        <a:lnSpc>
          <a:spcPct val="100000"/>
        </a:lnSpc>
        <a:spcBef>
          <a:spcPct val="0"/>
        </a:spcBef>
        <a:buNone/>
        <a:defRPr sz="3200" kern="1200" cap="all" baseline="0">
          <a:solidFill>
            <a:schemeClr val="tx1"/>
          </a:solidFill>
          <a:latin typeface="+mj-lt"/>
          <a:ea typeface="+mj-ea"/>
          <a:cs typeface="+mj-cs"/>
        </a:defRPr>
      </a:lvl1pPr>
    </p:titleStyle>
    <p:bodyStyle>
      <a:lvl1pPr marL="355600" indent="-355600" algn="l" defTabSz="914400" rtl="0" eaLnBrk="1" latinLnBrk="0" hangingPunct="1">
        <a:lnSpc>
          <a:spcPct val="100000"/>
        </a:lnSpc>
        <a:spcBef>
          <a:spcPts val="800"/>
        </a:spcBef>
        <a:buClr>
          <a:schemeClr val="accent5"/>
        </a:buClr>
        <a:buFont typeface="Arial" panose="020B0604020202020204" pitchFamily="34" charset="0"/>
        <a:buChar char="►"/>
        <a:defRPr sz="1600" kern="1200">
          <a:solidFill>
            <a:schemeClr val="tx1"/>
          </a:solidFill>
          <a:latin typeface="+mn-lt"/>
          <a:ea typeface="+mn-ea"/>
          <a:cs typeface="+mn-cs"/>
        </a:defRPr>
      </a:lvl1pPr>
      <a:lvl2pPr marL="630238" indent="-274638" algn="l" defTabSz="914400" rtl="0" eaLnBrk="1" latinLnBrk="0" hangingPunct="1">
        <a:lnSpc>
          <a:spcPct val="100000"/>
        </a:lnSpc>
        <a:spcBef>
          <a:spcPts val="600"/>
        </a:spcBef>
        <a:buClr>
          <a:schemeClr val="accent5"/>
        </a:buClr>
        <a:buFont typeface="Arial" panose="020B0604020202020204" pitchFamily="34" charset="0"/>
        <a:buChar char="►"/>
        <a:defRPr sz="1400" kern="1200">
          <a:solidFill>
            <a:schemeClr val="tx1"/>
          </a:solidFill>
          <a:latin typeface="+mn-lt"/>
          <a:ea typeface="+mn-ea"/>
          <a:cs typeface="+mn-cs"/>
        </a:defRPr>
      </a:lvl2pPr>
      <a:lvl3pPr marL="896938" indent="-266700" algn="l" defTabSz="914400" rtl="0" eaLnBrk="1" latinLnBrk="0" hangingPunct="1">
        <a:lnSpc>
          <a:spcPct val="100000"/>
        </a:lnSpc>
        <a:spcBef>
          <a:spcPts val="400"/>
        </a:spcBef>
        <a:buClr>
          <a:schemeClr val="accent5"/>
        </a:buClr>
        <a:buFont typeface="Arial" panose="020B0604020202020204" pitchFamily="34" charset="0"/>
        <a:buChar char="►"/>
        <a:defRPr sz="1300" kern="1200">
          <a:solidFill>
            <a:schemeClr val="tx1"/>
          </a:solidFill>
          <a:latin typeface="+mn-lt"/>
          <a:ea typeface="+mn-ea"/>
          <a:cs typeface="+mn-cs"/>
        </a:defRPr>
      </a:lvl3pPr>
      <a:lvl4pPr marL="0" indent="0" algn="l" defTabSz="914400" rtl="0" eaLnBrk="1" latinLnBrk="0" hangingPunct="1">
        <a:lnSpc>
          <a:spcPct val="100000"/>
        </a:lnSpc>
        <a:spcBef>
          <a:spcPts val="1000"/>
        </a:spcBef>
        <a:buClr>
          <a:schemeClr val="accent5"/>
        </a:buClr>
        <a:buFont typeface="Arial" panose="020B0604020202020204" pitchFamily="34" charset="0"/>
        <a:buNone/>
        <a:defRPr sz="1600" b="1" kern="1200">
          <a:solidFill>
            <a:schemeClr val="tx1"/>
          </a:solidFill>
          <a:latin typeface="+mn-lt"/>
          <a:ea typeface="+mn-ea"/>
          <a:cs typeface="+mn-cs"/>
        </a:defRPr>
      </a:lvl4pPr>
      <a:lvl5pPr marL="0" indent="0" algn="l" defTabSz="914400" rtl="0" eaLnBrk="1" latinLnBrk="0" hangingPunct="1">
        <a:lnSpc>
          <a:spcPct val="100000"/>
        </a:lnSpc>
        <a:spcBef>
          <a:spcPts val="600"/>
        </a:spcBef>
        <a:buClr>
          <a:schemeClr val="accent5"/>
        </a:buClr>
        <a:buFont typeface="Arial" panose="020B0604020202020204" pitchFamily="34" charset="0"/>
        <a:buNone/>
        <a:defRPr sz="1400" b="1"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7" userDrawn="1">
          <p15:clr>
            <a:srgbClr val="F26B43"/>
          </p15:clr>
        </p15:guide>
        <p15:guide id="2" pos="204" userDrawn="1">
          <p15:clr>
            <a:srgbClr val="F26B43"/>
          </p15:clr>
        </p15:guide>
        <p15:guide id="3" pos="7467" userDrawn="1">
          <p15:clr>
            <a:srgbClr val="F26B43"/>
          </p15:clr>
        </p15:guide>
        <p15:guide id="4" orient="horz" pos="4109" userDrawn="1">
          <p15:clr>
            <a:srgbClr val="F26B43"/>
          </p15:clr>
        </p15:guide>
        <p15:guide id="5" orient="horz" pos="1158" userDrawn="1">
          <p15:clr>
            <a:srgbClr val="F26B43"/>
          </p15:clr>
        </p15:guide>
        <p15:guide id="6" orient="horz" pos="371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xml"/><Relationship Id="rId1" Type="http://schemas.openxmlformats.org/officeDocument/2006/relationships/tags" Target="../tags/tag5.xml"/><Relationship Id="rId4" Type="http://schemas.openxmlformats.org/officeDocument/2006/relationships/image" Target="../media/image5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6.xml"/><Relationship Id="rId1" Type="http://schemas.openxmlformats.org/officeDocument/2006/relationships/tags" Target="../tags/tag6.xml"/><Relationship Id="rId4" Type="http://schemas.openxmlformats.org/officeDocument/2006/relationships/image" Target="../media/image5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6.xml"/><Relationship Id="rId1" Type="http://schemas.openxmlformats.org/officeDocument/2006/relationships/tags" Target="../tags/tag7.xml"/><Relationship Id="rId4" Type="http://schemas.openxmlformats.org/officeDocument/2006/relationships/image" Target="../media/image5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6.xml"/><Relationship Id="rId1" Type="http://schemas.openxmlformats.org/officeDocument/2006/relationships/tags" Target="../tags/tag8.xml"/><Relationship Id="rId5" Type="http://schemas.openxmlformats.org/officeDocument/2006/relationships/image" Target="../media/image570.png"/><Relationship Id="rId4" Type="http://schemas.microsoft.com/office/2014/relationships/chartEx" Target="../charts/chartEx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6.xml"/><Relationship Id="rId1" Type="http://schemas.openxmlformats.org/officeDocument/2006/relationships/tags" Target="../tags/tag9.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notesSlide" Target="../notesSlides/notesSlide13.xml"/><Relationship Id="rId7" Type="http://schemas.openxmlformats.org/officeDocument/2006/relationships/image" Target="../media/image52.png"/><Relationship Id="rId2" Type="http://schemas.openxmlformats.org/officeDocument/2006/relationships/slideLayout" Target="../slideLayouts/slideLayout16.xml"/><Relationship Id="rId1" Type="http://schemas.openxmlformats.org/officeDocument/2006/relationships/tags" Target="../tags/tag10.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6.xml"/><Relationship Id="rId1" Type="http://schemas.openxmlformats.org/officeDocument/2006/relationships/tags" Target="../tags/tag11.xml"/><Relationship Id="rId5" Type="http://schemas.openxmlformats.org/officeDocument/2006/relationships/image" Target="../media/image64.jpeg"/><Relationship Id="rId4" Type="http://schemas.openxmlformats.org/officeDocument/2006/relationships/image" Target="../media/image6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12.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6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6.xml"/><Relationship Id="rId1" Type="http://schemas.openxmlformats.org/officeDocument/2006/relationships/tags" Target="../tags/tag13.xml"/><Relationship Id="rId5" Type="http://schemas.openxmlformats.org/officeDocument/2006/relationships/image" Target="../media/image67.jpeg"/><Relationship Id="rId4" Type="http://schemas.openxmlformats.org/officeDocument/2006/relationships/image" Target="../media/image66.jpeg"/></Relationships>
</file>

<file path=ppt/slides/_rels/slide2.xml.rels><?xml version="1.0" encoding="UTF-8" standalone="yes"?>
<Relationships xmlns="http://schemas.openxmlformats.org/package/2006/relationships"><Relationship Id="rId3" Type="http://schemas.openxmlformats.org/officeDocument/2006/relationships/hyperlink" Target="http://www.asx.com.au/"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hyperlink" Target="https://www.silvermines.com.au/news-announcements/"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75.png"/><Relationship Id="rId18" Type="http://schemas.openxmlformats.org/officeDocument/2006/relationships/image" Target="../media/image80.svg"/><Relationship Id="rId3" Type="http://schemas.openxmlformats.org/officeDocument/2006/relationships/notesSlide" Target="../notesSlides/notesSlide17.xml"/><Relationship Id="rId7" Type="http://schemas.openxmlformats.org/officeDocument/2006/relationships/image" Target="../media/image33.png"/><Relationship Id="rId12" Type="http://schemas.openxmlformats.org/officeDocument/2006/relationships/image" Target="../media/image74.svg"/><Relationship Id="rId17" Type="http://schemas.openxmlformats.org/officeDocument/2006/relationships/image" Target="../media/image79.png"/><Relationship Id="rId2" Type="http://schemas.openxmlformats.org/officeDocument/2006/relationships/slideLayout" Target="../slideLayouts/slideLayout10.xml"/><Relationship Id="rId16" Type="http://schemas.openxmlformats.org/officeDocument/2006/relationships/image" Target="../media/image78.svg"/><Relationship Id="rId1" Type="http://schemas.openxmlformats.org/officeDocument/2006/relationships/tags" Target="../tags/tag14.xml"/><Relationship Id="rId6" Type="http://schemas.openxmlformats.org/officeDocument/2006/relationships/image" Target="../media/image70.svg"/><Relationship Id="rId11" Type="http://schemas.openxmlformats.org/officeDocument/2006/relationships/image" Target="../media/image73.png"/><Relationship Id="rId5" Type="http://schemas.openxmlformats.org/officeDocument/2006/relationships/image" Target="../media/image69.png"/><Relationship Id="rId15" Type="http://schemas.openxmlformats.org/officeDocument/2006/relationships/image" Target="../media/image77.png"/><Relationship Id="rId10" Type="http://schemas.openxmlformats.org/officeDocument/2006/relationships/image" Target="../media/image72.svg"/><Relationship Id="rId4" Type="http://schemas.openxmlformats.org/officeDocument/2006/relationships/image" Target="../media/image68.jpeg"/><Relationship Id="rId9" Type="http://schemas.openxmlformats.org/officeDocument/2006/relationships/image" Target="../media/image71.png"/><Relationship Id="rId14" Type="http://schemas.openxmlformats.org/officeDocument/2006/relationships/image" Target="../media/image76.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86.svg"/><Relationship Id="rId13" Type="http://schemas.openxmlformats.org/officeDocument/2006/relationships/image" Target="../media/image91.png"/><Relationship Id="rId18" Type="http://schemas.openxmlformats.org/officeDocument/2006/relationships/image" Target="../media/image96.svg"/><Relationship Id="rId26" Type="http://schemas.openxmlformats.org/officeDocument/2006/relationships/image" Target="../media/image104.svg"/><Relationship Id="rId3" Type="http://schemas.openxmlformats.org/officeDocument/2006/relationships/image" Target="../media/image81.png"/><Relationship Id="rId21" Type="http://schemas.openxmlformats.org/officeDocument/2006/relationships/image" Target="../media/image99.png"/><Relationship Id="rId7" Type="http://schemas.openxmlformats.org/officeDocument/2006/relationships/image" Target="../media/image85.png"/><Relationship Id="rId12" Type="http://schemas.openxmlformats.org/officeDocument/2006/relationships/image" Target="../media/image90.svg"/><Relationship Id="rId17" Type="http://schemas.openxmlformats.org/officeDocument/2006/relationships/image" Target="../media/image95.png"/><Relationship Id="rId25" Type="http://schemas.openxmlformats.org/officeDocument/2006/relationships/image" Target="../media/image103.png"/><Relationship Id="rId2" Type="http://schemas.openxmlformats.org/officeDocument/2006/relationships/notesSlide" Target="../notesSlides/notesSlide18.xml"/><Relationship Id="rId16" Type="http://schemas.openxmlformats.org/officeDocument/2006/relationships/image" Target="../media/image94.svg"/><Relationship Id="rId20" Type="http://schemas.openxmlformats.org/officeDocument/2006/relationships/image" Target="../media/image98.svg"/><Relationship Id="rId29" Type="http://schemas.openxmlformats.org/officeDocument/2006/relationships/image" Target="../media/image107.png"/><Relationship Id="rId1" Type="http://schemas.openxmlformats.org/officeDocument/2006/relationships/slideLayout" Target="../slideLayouts/slideLayout16.xml"/><Relationship Id="rId6" Type="http://schemas.openxmlformats.org/officeDocument/2006/relationships/image" Target="../media/image84.svg"/><Relationship Id="rId11" Type="http://schemas.openxmlformats.org/officeDocument/2006/relationships/image" Target="../media/image89.png"/><Relationship Id="rId24" Type="http://schemas.openxmlformats.org/officeDocument/2006/relationships/image" Target="../media/image102.svg"/><Relationship Id="rId5" Type="http://schemas.openxmlformats.org/officeDocument/2006/relationships/image" Target="../media/image83.png"/><Relationship Id="rId15" Type="http://schemas.openxmlformats.org/officeDocument/2006/relationships/image" Target="../media/image93.png"/><Relationship Id="rId23" Type="http://schemas.openxmlformats.org/officeDocument/2006/relationships/image" Target="../media/image101.png"/><Relationship Id="rId28" Type="http://schemas.openxmlformats.org/officeDocument/2006/relationships/image" Target="../media/image106.svg"/><Relationship Id="rId10" Type="http://schemas.openxmlformats.org/officeDocument/2006/relationships/image" Target="../media/image88.svg"/><Relationship Id="rId19" Type="http://schemas.openxmlformats.org/officeDocument/2006/relationships/image" Target="../media/image97.png"/><Relationship Id="rId4" Type="http://schemas.openxmlformats.org/officeDocument/2006/relationships/image" Target="../media/image82.svg"/><Relationship Id="rId9" Type="http://schemas.openxmlformats.org/officeDocument/2006/relationships/image" Target="../media/image87.png"/><Relationship Id="rId14" Type="http://schemas.openxmlformats.org/officeDocument/2006/relationships/image" Target="../media/image92.svg"/><Relationship Id="rId22" Type="http://schemas.openxmlformats.org/officeDocument/2006/relationships/image" Target="../media/image100.svg"/><Relationship Id="rId27" Type="http://schemas.openxmlformats.org/officeDocument/2006/relationships/image" Target="../media/image105.png"/><Relationship Id="rId30" Type="http://schemas.openxmlformats.org/officeDocument/2006/relationships/image" Target="../media/image108.svg"/></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chart" Target="../charts/char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www.asx.com.au/"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hyperlink" Target="https://www.silvermines.com.au/news-announcement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16.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slides/_rels/slide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notesSlide" Target="../notesSlides/notesSlide4.xml"/><Relationship Id="rId7" Type="http://schemas.openxmlformats.org/officeDocument/2006/relationships/image" Target="../media/image47.png"/><Relationship Id="rId2" Type="http://schemas.openxmlformats.org/officeDocument/2006/relationships/slideLayout" Target="../slideLayouts/slideLayout10.xml"/><Relationship Id="rId1" Type="http://schemas.openxmlformats.org/officeDocument/2006/relationships/tags" Target="../tags/tag1.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chart" Target="../charts/chart1.xml"/><Relationship Id="rId9"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ags" Target="../tags/tag2.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tags" Target="../tags/tag3.xml"/><Relationship Id="rId5" Type="http://schemas.openxmlformats.org/officeDocument/2006/relationships/image" Target="../media/image55.jpeg"/><Relationship Id="rId4" Type="http://schemas.openxmlformats.org/officeDocument/2006/relationships/image" Target="../media/image5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6.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B1CB4-5837-2800-7F2E-809ACA07A224}"/>
              </a:ext>
            </a:extLst>
          </p:cNvPr>
          <p:cNvSpPr>
            <a:spLocks noGrp="1"/>
          </p:cNvSpPr>
          <p:nvPr>
            <p:ph type="ctrTitle"/>
          </p:nvPr>
        </p:nvSpPr>
        <p:spPr/>
        <p:txBody>
          <a:bodyPr anchor="ctr"/>
          <a:lstStyle/>
          <a:p>
            <a:r>
              <a:rPr lang="en-AU" dirty="0"/>
              <a:t>Investor Presentation</a:t>
            </a:r>
          </a:p>
        </p:txBody>
      </p:sp>
      <p:sp>
        <p:nvSpPr>
          <p:cNvPr id="4" name="Text Placeholder 3">
            <a:extLst>
              <a:ext uri="{FF2B5EF4-FFF2-40B4-BE49-F238E27FC236}">
                <a16:creationId xmlns:a16="http://schemas.microsoft.com/office/drawing/2014/main" id="{99B63659-A06A-3F1D-E4DD-EC5B5A15C35D}"/>
              </a:ext>
            </a:extLst>
          </p:cNvPr>
          <p:cNvSpPr>
            <a:spLocks noGrp="1"/>
          </p:cNvSpPr>
          <p:nvPr>
            <p:ph type="body" sz="quarter" idx="10"/>
          </p:nvPr>
        </p:nvSpPr>
        <p:spPr>
          <a:xfrm>
            <a:off x="923511" y="5699048"/>
            <a:ext cx="3416757" cy="275623"/>
          </a:xfrm>
        </p:spPr>
        <p:txBody>
          <a:bodyPr/>
          <a:lstStyle/>
          <a:p>
            <a:r>
              <a:rPr lang="en-AU" sz="1600" dirty="0"/>
              <a:t>Jo Battershill – Managing Director</a:t>
            </a:r>
          </a:p>
        </p:txBody>
      </p:sp>
      <p:sp>
        <p:nvSpPr>
          <p:cNvPr id="7" name="Subtitle 6">
            <a:extLst>
              <a:ext uri="{FF2B5EF4-FFF2-40B4-BE49-F238E27FC236}">
                <a16:creationId xmlns:a16="http://schemas.microsoft.com/office/drawing/2014/main" id="{D18C61DD-4C26-A642-FCC3-1D8ED315E39F}"/>
              </a:ext>
            </a:extLst>
          </p:cNvPr>
          <p:cNvSpPr>
            <a:spLocks noGrp="1"/>
          </p:cNvSpPr>
          <p:nvPr>
            <p:ph type="subTitle" idx="1"/>
          </p:nvPr>
        </p:nvSpPr>
        <p:spPr/>
        <p:txBody>
          <a:bodyPr/>
          <a:lstStyle/>
          <a:p>
            <a:r>
              <a:rPr lang="en-AU" dirty="0"/>
              <a:t>European Marketing</a:t>
            </a:r>
          </a:p>
          <a:p>
            <a:endParaRPr lang="en-AU" dirty="0"/>
          </a:p>
        </p:txBody>
      </p:sp>
      <p:sp>
        <p:nvSpPr>
          <p:cNvPr id="6" name="Text Placeholder 5">
            <a:extLst>
              <a:ext uri="{FF2B5EF4-FFF2-40B4-BE49-F238E27FC236}">
                <a16:creationId xmlns:a16="http://schemas.microsoft.com/office/drawing/2014/main" id="{C5677DAA-CCFA-3630-6695-82DFAFDA5945}"/>
              </a:ext>
            </a:extLst>
          </p:cNvPr>
          <p:cNvSpPr>
            <a:spLocks noGrp="1"/>
          </p:cNvSpPr>
          <p:nvPr>
            <p:ph type="body" sz="quarter" idx="11"/>
          </p:nvPr>
        </p:nvSpPr>
        <p:spPr/>
        <p:txBody>
          <a:bodyPr/>
          <a:lstStyle/>
          <a:p>
            <a:r>
              <a:rPr lang="en-GB" dirty="0"/>
              <a:t>Date – March 2025</a:t>
            </a:r>
          </a:p>
        </p:txBody>
      </p:sp>
    </p:spTree>
    <p:extLst>
      <p:ext uri="{BB962C8B-B14F-4D97-AF65-F5344CB8AC3E}">
        <p14:creationId xmlns:p14="http://schemas.microsoft.com/office/powerpoint/2010/main" val="1506351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3EB73-4A30-32C6-DB0A-034BBBFDDC2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8C1DCB1-62E0-1B00-44A2-7961890303D6}"/>
              </a:ext>
            </a:extLst>
          </p:cNvPr>
          <p:cNvSpPr txBox="1"/>
          <p:nvPr/>
        </p:nvSpPr>
        <p:spPr>
          <a:xfrm>
            <a:off x="6168009" y="6237312"/>
            <a:ext cx="184731" cy="369332"/>
          </a:xfrm>
          <a:prstGeom prst="rect">
            <a:avLst/>
          </a:prstGeom>
          <a:noFill/>
        </p:spPr>
        <p:txBody>
          <a:bodyPr wrap="none" rtlCol="0">
            <a:spAutoFit/>
          </a:bodyPr>
          <a:lstStyle/>
          <a:p>
            <a:endParaRPr lang="en-AU" dirty="0"/>
          </a:p>
        </p:txBody>
      </p:sp>
      <p:sp>
        <p:nvSpPr>
          <p:cNvPr id="10" name="Title 9">
            <a:extLst>
              <a:ext uri="{FF2B5EF4-FFF2-40B4-BE49-F238E27FC236}">
                <a16:creationId xmlns:a16="http://schemas.microsoft.com/office/drawing/2014/main" id="{014F395E-6C95-E461-BF61-2C9D56C205EB}"/>
              </a:ext>
            </a:extLst>
          </p:cNvPr>
          <p:cNvSpPr>
            <a:spLocks noGrp="1"/>
          </p:cNvSpPr>
          <p:nvPr>
            <p:ph type="title"/>
          </p:nvPr>
        </p:nvSpPr>
        <p:spPr>
          <a:xfrm>
            <a:off x="468313" y="452438"/>
            <a:ext cx="11255375" cy="1109662"/>
          </a:xfrm>
        </p:spPr>
        <p:txBody>
          <a:bodyPr/>
          <a:lstStyle/>
          <a:p>
            <a:r>
              <a:rPr lang="en-AU" dirty="0"/>
              <a:t>Bowdens Silver project</a:t>
            </a:r>
            <a:br>
              <a:rPr lang="en-AU" dirty="0"/>
            </a:br>
            <a:r>
              <a:rPr lang="en-AU" dirty="0">
                <a:solidFill>
                  <a:schemeClr val="accent5"/>
                </a:solidFill>
              </a:rPr>
              <a:t>open pit mining</a:t>
            </a:r>
          </a:p>
        </p:txBody>
      </p:sp>
      <p:sp>
        <p:nvSpPr>
          <p:cNvPr id="9" name="Slide Number Placeholder 8">
            <a:extLst>
              <a:ext uri="{FF2B5EF4-FFF2-40B4-BE49-F238E27FC236}">
                <a16:creationId xmlns:a16="http://schemas.microsoft.com/office/drawing/2014/main" id="{C1A7F8F6-6494-4001-B991-6AE90634F052}"/>
              </a:ext>
            </a:extLst>
          </p:cNvPr>
          <p:cNvSpPr>
            <a:spLocks noGrp="1"/>
          </p:cNvSpPr>
          <p:nvPr>
            <p:ph type="sldNum" sz="quarter" idx="12"/>
          </p:nvPr>
        </p:nvSpPr>
        <p:spPr>
          <a:xfrm>
            <a:off x="10014012" y="6090021"/>
            <a:ext cx="559293" cy="365125"/>
          </a:xfrm>
        </p:spPr>
        <p:txBody>
          <a:bodyPr/>
          <a:lstStyle/>
          <a:p>
            <a:fld id="{D6FABC1D-DC78-4FD3-89D7-5D9E9D769615}" type="slidenum">
              <a:rPr lang="en-AU" smtClean="0"/>
              <a:pPr/>
              <a:t>10</a:t>
            </a:fld>
            <a:endParaRPr lang="en-AU" dirty="0"/>
          </a:p>
        </p:txBody>
      </p:sp>
      <p:sp>
        <p:nvSpPr>
          <p:cNvPr id="13" name="Footer Placeholder 8">
            <a:extLst>
              <a:ext uri="{FF2B5EF4-FFF2-40B4-BE49-F238E27FC236}">
                <a16:creationId xmlns:a16="http://schemas.microsoft.com/office/drawing/2014/main" id="{D2289D73-C4D9-C581-1C1E-6213784D5B9B}"/>
              </a:ext>
            </a:extLst>
          </p:cNvPr>
          <p:cNvSpPr>
            <a:spLocks noGrp="1"/>
          </p:cNvSpPr>
          <p:nvPr>
            <p:ph type="ftr" sz="quarter" idx="11"/>
          </p:nvPr>
        </p:nvSpPr>
        <p:spPr>
          <a:xfrm>
            <a:off x="1890203" y="6090021"/>
            <a:ext cx="8017277" cy="365125"/>
          </a:xfrm>
        </p:spPr>
        <p:txBody>
          <a:bodyPr/>
          <a:lstStyle/>
          <a:p>
            <a:r>
              <a:rPr lang="en-US" baseline="30000" dirty="0"/>
              <a:t>1</a:t>
            </a:r>
            <a:r>
              <a:rPr lang="en-GB" dirty="0"/>
              <a:t>Refer to Silver Mines Limited ASX announcement ‘Bowdens Optimisation Study Outlines Robust, High Margin Silver Project’, dated 20 December 2024</a:t>
            </a:r>
            <a:endParaRPr lang="en-US" dirty="0"/>
          </a:p>
        </p:txBody>
      </p:sp>
      <p:cxnSp>
        <p:nvCxnSpPr>
          <p:cNvPr id="17" name="Straight Connector 16">
            <a:extLst>
              <a:ext uri="{FF2B5EF4-FFF2-40B4-BE49-F238E27FC236}">
                <a16:creationId xmlns:a16="http://schemas.microsoft.com/office/drawing/2014/main" id="{46D9E1F0-15D6-451E-A9BD-685ECEBD478C}"/>
              </a:ext>
            </a:extLst>
          </p:cNvPr>
          <p:cNvCxnSpPr>
            <a:cxnSpLocks/>
          </p:cNvCxnSpPr>
          <p:nvPr/>
        </p:nvCxnSpPr>
        <p:spPr>
          <a:xfrm>
            <a:off x="4576124" y="1948934"/>
            <a:ext cx="0" cy="3764194"/>
          </a:xfrm>
          <a:prstGeom prst="line">
            <a:avLst/>
          </a:prstGeom>
          <a:ln>
            <a:prstDash val="sysDot"/>
          </a:ln>
        </p:spPr>
        <p:style>
          <a:lnRef idx="2">
            <a:schemeClr val="accent5"/>
          </a:lnRef>
          <a:fillRef idx="0">
            <a:schemeClr val="accent5"/>
          </a:fillRef>
          <a:effectRef idx="1">
            <a:schemeClr val="accent5"/>
          </a:effectRef>
          <a:fontRef idx="minor">
            <a:schemeClr val="tx1"/>
          </a:fontRef>
        </p:style>
      </p:cxnSp>
      <p:sp>
        <p:nvSpPr>
          <p:cNvPr id="20" name="TextBox 19">
            <a:extLst>
              <a:ext uri="{FF2B5EF4-FFF2-40B4-BE49-F238E27FC236}">
                <a16:creationId xmlns:a16="http://schemas.microsoft.com/office/drawing/2014/main" id="{633D84BB-8BF8-DAFE-7649-CC19D98C8E0E}"/>
              </a:ext>
            </a:extLst>
          </p:cNvPr>
          <p:cNvSpPr txBox="1"/>
          <p:nvPr/>
        </p:nvSpPr>
        <p:spPr>
          <a:xfrm>
            <a:off x="468313" y="1948934"/>
            <a:ext cx="4312408" cy="349702"/>
          </a:xfrm>
          <a:prstGeom prst="rect">
            <a:avLst/>
          </a:prstGeom>
          <a:noFill/>
        </p:spPr>
        <p:txBody>
          <a:bodyPr wrap="square" lIns="36000" tIns="36000" rIns="36000" bIns="36000">
            <a:spAutoFit/>
          </a:bodyPr>
          <a:lstStyle/>
          <a:p>
            <a:r>
              <a:rPr lang="en-AU" b="1" dirty="0">
                <a:solidFill>
                  <a:schemeClr val="accent2"/>
                </a:solidFill>
                <a:latin typeface="+mj-lt"/>
              </a:rPr>
              <a:t>Open Pit</a:t>
            </a:r>
            <a:r>
              <a:rPr lang="en-AU" sz="1800" b="1" dirty="0">
                <a:solidFill>
                  <a:schemeClr val="accent2"/>
                </a:solidFill>
                <a:latin typeface="+mj-lt"/>
              </a:rPr>
              <a:t> Design</a:t>
            </a:r>
            <a:endParaRPr lang="en-AU" sz="1800" b="1" baseline="30000" dirty="0">
              <a:solidFill>
                <a:schemeClr val="accent2"/>
              </a:solidFill>
              <a:latin typeface="+mj-lt"/>
            </a:endParaRPr>
          </a:p>
        </p:txBody>
      </p:sp>
      <p:sp>
        <p:nvSpPr>
          <p:cNvPr id="21" name="TextBox 20">
            <a:extLst>
              <a:ext uri="{FF2B5EF4-FFF2-40B4-BE49-F238E27FC236}">
                <a16:creationId xmlns:a16="http://schemas.microsoft.com/office/drawing/2014/main" id="{9C37A86E-FF02-3292-88FC-B67B31AA1B38}"/>
              </a:ext>
            </a:extLst>
          </p:cNvPr>
          <p:cNvSpPr txBox="1"/>
          <p:nvPr/>
        </p:nvSpPr>
        <p:spPr>
          <a:xfrm>
            <a:off x="4944691" y="1948934"/>
            <a:ext cx="4914898" cy="349702"/>
          </a:xfrm>
          <a:prstGeom prst="rect">
            <a:avLst/>
          </a:prstGeom>
          <a:noFill/>
        </p:spPr>
        <p:txBody>
          <a:bodyPr wrap="square" lIns="36000" tIns="36000" rIns="36000" bIns="36000">
            <a:spAutoFit/>
          </a:bodyPr>
          <a:lstStyle/>
          <a:p>
            <a:r>
              <a:rPr lang="en-AU" sz="1800" b="1" dirty="0">
                <a:solidFill>
                  <a:schemeClr val="accent2"/>
                </a:solidFill>
                <a:latin typeface="+mj-lt"/>
              </a:rPr>
              <a:t>Open Pit Mining Parameters</a:t>
            </a:r>
            <a:r>
              <a:rPr lang="en-AU" sz="1800" b="1" baseline="30000" dirty="0">
                <a:solidFill>
                  <a:schemeClr val="accent2"/>
                </a:solidFill>
                <a:latin typeface="+mj-lt"/>
              </a:rPr>
              <a:t>1</a:t>
            </a:r>
          </a:p>
        </p:txBody>
      </p:sp>
      <p:sp>
        <p:nvSpPr>
          <p:cNvPr id="18" name="TextBox 17">
            <a:extLst>
              <a:ext uri="{FF2B5EF4-FFF2-40B4-BE49-F238E27FC236}">
                <a16:creationId xmlns:a16="http://schemas.microsoft.com/office/drawing/2014/main" id="{6C39D334-8817-DBCB-0673-4F979274B842}"/>
              </a:ext>
            </a:extLst>
          </p:cNvPr>
          <p:cNvSpPr txBox="1"/>
          <p:nvPr/>
        </p:nvSpPr>
        <p:spPr>
          <a:xfrm>
            <a:off x="5449260" y="2572658"/>
            <a:ext cx="6178859" cy="3183912"/>
          </a:xfrm>
          <a:prstGeom prst="rect">
            <a:avLst/>
          </a:prstGeom>
          <a:noFill/>
        </p:spPr>
        <p:txBody>
          <a:bodyPr vert="horz" wrap="square" lIns="36000" tIns="144000" rIns="36000" bIns="144000" rtlCol="0">
            <a:spAutoFit/>
          </a:bodyPr>
          <a:lstStyle>
            <a:lvl1pPr indent="0">
              <a:lnSpc>
                <a:spcPct val="100000"/>
              </a:lnSpc>
              <a:spcBef>
                <a:spcPts val="800"/>
              </a:spcBef>
              <a:buClr>
                <a:schemeClr val="accent5"/>
              </a:buClr>
              <a:buFont typeface="Arial" panose="020B0604020202020204" pitchFamily="34" charset="0"/>
              <a:buNone/>
              <a:defRPr sz="1200"/>
            </a:lvl1pPr>
            <a:lvl2pPr marL="630238" indent="-274638">
              <a:lnSpc>
                <a:spcPct val="100000"/>
              </a:lnSpc>
              <a:spcBef>
                <a:spcPts val="600"/>
              </a:spcBef>
              <a:buClr>
                <a:schemeClr val="accent5"/>
              </a:buClr>
              <a:buFont typeface="Arial" panose="020B0604020202020204" pitchFamily="34" charset="0"/>
              <a:buChar char="►"/>
              <a:defRPr sz="1400"/>
            </a:lvl2pPr>
            <a:lvl3pPr marL="896938" indent="-266700">
              <a:lnSpc>
                <a:spcPct val="100000"/>
              </a:lnSpc>
              <a:spcBef>
                <a:spcPts val="400"/>
              </a:spcBef>
              <a:buClr>
                <a:schemeClr val="accent5"/>
              </a:buClr>
              <a:buFont typeface="Arial" panose="020B0604020202020204" pitchFamily="34" charset="0"/>
              <a:buChar char="►"/>
              <a:defRPr sz="1300"/>
            </a:lvl3pPr>
            <a:lvl4pPr marL="0" indent="0">
              <a:lnSpc>
                <a:spcPct val="100000"/>
              </a:lnSpc>
              <a:spcBef>
                <a:spcPts val="1000"/>
              </a:spcBef>
              <a:buClr>
                <a:schemeClr val="accent5"/>
              </a:buClr>
              <a:buFont typeface="Arial" panose="020B0604020202020204" pitchFamily="34" charset="0"/>
              <a:buNone/>
              <a:defRPr sz="1600" b="1"/>
            </a:lvl4pPr>
            <a:lvl5pPr marL="0" indent="0">
              <a:lnSpc>
                <a:spcPct val="100000"/>
              </a:lnSpc>
              <a:spcBef>
                <a:spcPts val="600"/>
              </a:spcBef>
              <a:buClr>
                <a:schemeClr val="accent5"/>
              </a:buClr>
              <a:buFont typeface="Arial" panose="020B0604020202020204" pitchFamily="34" charset="0"/>
              <a:buNone/>
              <a:defRPr sz="1400" b="1">
                <a:solidFill>
                  <a:schemeClr val="accent5"/>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1200"/>
              </a:spcBef>
            </a:pPr>
            <a:r>
              <a:rPr lang="en-GB" b="1" dirty="0"/>
              <a:t>Conventional open pit </a:t>
            </a:r>
            <a:r>
              <a:rPr lang="en-GB" dirty="0"/>
              <a:t>- primary fleet of 1 excavator (200t) and 7 trucks (100t)</a:t>
            </a:r>
          </a:p>
          <a:p>
            <a:pPr>
              <a:spcBef>
                <a:spcPts val="1200"/>
              </a:spcBef>
            </a:pPr>
            <a:r>
              <a:rPr lang="en-GB" b="1" dirty="0"/>
              <a:t>Five stage pit </a:t>
            </a:r>
            <a:r>
              <a:rPr lang="en-GB" dirty="0"/>
              <a:t>– 72.5% of tonnes in Stages I – IV. Stage V to commence in Yr-9</a:t>
            </a:r>
          </a:p>
          <a:p>
            <a:pPr>
              <a:spcBef>
                <a:spcPts val="1200"/>
              </a:spcBef>
            </a:pPr>
            <a:r>
              <a:rPr lang="en-GB" b="1" dirty="0"/>
              <a:t>Primary mining activities </a:t>
            </a:r>
            <a:r>
              <a:rPr lang="en-GB" dirty="0"/>
              <a:t>are planned to be 7-days per week, </a:t>
            </a:r>
            <a:r>
              <a:rPr lang="en-GB" b="1" dirty="0"/>
              <a:t>dayshift only</a:t>
            </a:r>
          </a:p>
          <a:p>
            <a:pPr>
              <a:spcBef>
                <a:spcPts val="1200"/>
              </a:spcBef>
            </a:pPr>
            <a:r>
              <a:rPr lang="en-GB" dirty="0"/>
              <a:t>Bench heights are planned at 5m</a:t>
            </a:r>
          </a:p>
          <a:p>
            <a:pPr>
              <a:spcBef>
                <a:spcPts val="1200"/>
              </a:spcBef>
            </a:pPr>
            <a:r>
              <a:rPr lang="en-GB" dirty="0"/>
              <a:t>LOM </a:t>
            </a:r>
            <a:r>
              <a:rPr lang="en-GB" b="1" dirty="0"/>
              <a:t>strip ratio of 1.49:1.0 </a:t>
            </a:r>
            <a:r>
              <a:rPr lang="en-GB" dirty="0"/>
              <a:t>(total waste of 48.2Mt)</a:t>
            </a:r>
          </a:p>
          <a:p>
            <a:pPr>
              <a:spcBef>
                <a:spcPts val="1200"/>
              </a:spcBef>
            </a:pPr>
            <a:r>
              <a:rPr lang="en-GB" dirty="0"/>
              <a:t>Mining rate limited to keep the low-grade stockpile to a maximum size of 2Mt</a:t>
            </a:r>
          </a:p>
          <a:p>
            <a:pPr>
              <a:spcBef>
                <a:spcPts val="1200"/>
              </a:spcBef>
            </a:pPr>
            <a:r>
              <a:rPr lang="en-GB" dirty="0"/>
              <a:t>LOM </a:t>
            </a:r>
            <a:r>
              <a:rPr lang="en-GB" b="1" dirty="0"/>
              <a:t>mined grade of 71 g/t Ag </a:t>
            </a:r>
            <a:r>
              <a:rPr lang="en-GB" dirty="0"/>
              <a:t>based on A$30/t NSR cut-off </a:t>
            </a:r>
          </a:p>
          <a:p>
            <a:pPr>
              <a:spcBef>
                <a:spcPts val="1200"/>
              </a:spcBef>
            </a:pPr>
            <a:r>
              <a:rPr lang="en-GB" dirty="0"/>
              <a:t>71.7Moz silver mined over 16-yrs </a:t>
            </a:r>
          </a:p>
          <a:p>
            <a:pPr>
              <a:spcBef>
                <a:spcPts val="1200"/>
              </a:spcBef>
            </a:pPr>
            <a:r>
              <a:rPr lang="en-GB" dirty="0"/>
              <a:t>LOM open pit mining cost of A$7.12/t</a:t>
            </a:r>
          </a:p>
        </p:txBody>
      </p:sp>
      <p:sp>
        <p:nvSpPr>
          <p:cNvPr id="26" name="Freeform: Shape 25">
            <a:extLst>
              <a:ext uri="{FF2B5EF4-FFF2-40B4-BE49-F238E27FC236}">
                <a16:creationId xmlns:a16="http://schemas.microsoft.com/office/drawing/2014/main" id="{59F1011D-1052-2E6E-15F9-B10B9785DBCB}"/>
              </a:ext>
            </a:extLst>
          </p:cNvPr>
          <p:cNvSpPr/>
          <p:nvPr/>
        </p:nvSpPr>
        <p:spPr>
          <a:xfrm>
            <a:off x="5030823" y="2746223"/>
            <a:ext cx="192947" cy="192947"/>
          </a:xfrm>
          <a:custGeom>
            <a:avLst/>
            <a:gdLst>
              <a:gd name="connsiteX0" fmla="*/ 1062794 w 1380226"/>
              <a:gd name="connsiteY0" fmla="*/ 324346 h 1380226"/>
              <a:gd name="connsiteX1" fmla="*/ 1016567 w 1380226"/>
              <a:gd name="connsiteY1" fmla="*/ 354375 h 1380226"/>
              <a:gd name="connsiteX2" fmla="*/ 597087 w 1380226"/>
              <a:gd name="connsiteY2" fmla="*/ 887606 h 1380226"/>
              <a:gd name="connsiteX3" fmla="*/ 575101 w 1380226"/>
              <a:gd name="connsiteY3" fmla="*/ 919281 h 1380226"/>
              <a:gd name="connsiteX4" fmla="*/ 416944 w 1380226"/>
              <a:gd name="connsiteY4" fmla="*/ 782382 h 1380226"/>
              <a:gd name="connsiteX5" fmla="*/ 262116 w 1380226"/>
              <a:gd name="connsiteY5" fmla="*/ 745743 h 1380226"/>
              <a:gd name="connsiteX6" fmla="*/ 265288 w 1380226"/>
              <a:gd name="connsiteY6" fmla="*/ 876683 h 1380226"/>
              <a:gd name="connsiteX7" fmla="*/ 513373 w 1380226"/>
              <a:gd name="connsiteY7" fmla="*/ 1140564 h 1380226"/>
              <a:gd name="connsiteX8" fmla="*/ 535316 w 1380226"/>
              <a:gd name="connsiteY8" fmla="*/ 1158324 h 1380226"/>
              <a:gd name="connsiteX9" fmla="*/ 543980 w 1380226"/>
              <a:gd name="connsiteY9" fmla="*/ 1169361 h 1380226"/>
              <a:gd name="connsiteX10" fmla="*/ 543979 w 1380226"/>
              <a:gd name="connsiteY10" fmla="*/ 1169362 h 1380226"/>
              <a:gd name="connsiteX11" fmla="*/ 623586 w 1380226"/>
              <a:gd name="connsiteY11" fmla="*/ 1170688 h 1380226"/>
              <a:gd name="connsiteX12" fmla="*/ 629017 w 1380226"/>
              <a:gd name="connsiteY12" fmla="*/ 1165426 h 1380226"/>
              <a:gd name="connsiteX13" fmla="*/ 632172 w 1380226"/>
              <a:gd name="connsiteY13" fmla="*/ 1164128 h 1380226"/>
              <a:gd name="connsiteX14" fmla="*/ 648294 w 1380226"/>
              <a:gd name="connsiteY14" fmla="*/ 1153318 h 1380226"/>
              <a:gd name="connsiteX15" fmla="*/ 648295 w 1380226"/>
              <a:gd name="connsiteY15" fmla="*/ 1153318 h 1380226"/>
              <a:gd name="connsiteX16" fmla="*/ 660395 w 1380226"/>
              <a:gd name="connsiteY16" fmla="*/ 1137113 h 1380226"/>
              <a:gd name="connsiteX17" fmla="*/ 663677 w 1380226"/>
              <a:gd name="connsiteY17" fmla="*/ 1125502 h 1380226"/>
              <a:gd name="connsiteX18" fmla="*/ 704379 w 1380226"/>
              <a:gd name="connsiteY18" fmla="*/ 1072862 h 1380226"/>
              <a:gd name="connsiteX19" fmla="*/ 1135288 w 1380226"/>
              <a:gd name="connsiteY19" fmla="*/ 435947 h 1380226"/>
              <a:gd name="connsiteX20" fmla="*/ 1136614 w 1380226"/>
              <a:gd name="connsiteY20" fmla="*/ 356341 h 1380226"/>
              <a:gd name="connsiteX21" fmla="*/ 1116713 w 1380226"/>
              <a:gd name="connsiteY21" fmla="*/ 335800 h 1380226"/>
              <a:gd name="connsiteX22" fmla="*/ 1090403 w 1380226"/>
              <a:gd name="connsiteY22" fmla="*/ 324590 h 1380226"/>
              <a:gd name="connsiteX23" fmla="*/ 1062794 w 1380226"/>
              <a:gd name="connsiteY23" fmla="*/ 324346 h 1380226"/>
              <a:gd name="connsiteX24" fmla="*/ 690113 w 1380226"/>
              <a:gd name="connsiteY24" fmla="*/ 0 h 1380226"/>
              <a:gd name="connsiteX25" fmla="*/ 1380226 w 1380226"/>
              <a:gd name="connsiteY25" fmla="*/ 690113 h 1380226"/>
              <a:gd name="connsiteX26" fmla="*/ 690113 w 1380226"/>
              <a:gd name="connsiteY26" fmla="*/ 1380226 h 1380226"/>
              <a:gd name="connsiteX27" fmla="*/ 0 w 1380226"/>
              <a:gd name="connsiteY27" fmla="*/ 690113 h 1380226"/>
              <a:gd name="connsiteX28" fmla="*/ 690113 w 1380226"/>
              <a:gd name="connsiteY28" fmla="*/ 0 h 138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0226" h="1380226">
                <a:moveTo>
                  <a:pt x="1062794" y="324346"/>
                </a:moveTo>
                <a:cubicBezTo>
                  <a:pt x="1044671" y="327708"/>
                  <a:pt x="1027830" y="337983"/>
                  <a:pt x="1016567" y="354375"/>
                </a:cubicBezTo>
                <a:cubicBezTo>
                  <a:pt x="848929" y="545453"/>
                  <a:pt x="733104" y="693861"/>
                  <a:pt x="597087" y="887606"/>
                </a:cubicBezTo>
                <a:lnTo>
                  <a:pt x="575101" y="919281"/>
                </a:lnTo>
                <a:lnTo>
                  <a:pt x="416944" y="782382"/>
                </a:lnTo>
                <a:cubicBezTo>
                  <a:pt x="383208" y="741602"/>
                  <a:pt x="302896" y="712007"/>
                  <a:pt x="262116" y="745743"/>
                </a:cubicBezTo>
                <a:cubicBezTo>
                  <a:pt x="240158" y="759469"/>
                  <a:pt x="226728" y="811543"/>
                  <a:pt x="265288" y="876683"/>
                </a:cubicBezTo>
                <a:lnTo>
                  <a:pt x="513373" y="1140564"/>
                </a:lnTo>
                <a:lnTo>
                  <a:pt x="535316" y="1158324"/>
                </a:lnTo>
                <a:lnTo>
                  <a:pt x="543980" y="1169361"/>
                </a:lnTo>
                <a:lnTo>
                  <a:pt x="543979" y="1169362"/>
                </a:lnTo>
                <a:cubicBezTo>
                  <a:pt x="568567" y="1186256"/>
                  <a:pt x="599935" y="1185802"/>
                  <a:pt x="623586" y="1170688"/>
                </a:cubicBezTo>
                <a:lnTo>
                  <a:pt x="629017" y="1165426"/>
                </a:lnTo>
                <a:lnTo>
                  <a:pt x="632172" y="1164128"/>
                </a:lnTo>
                <a:cubicBezTo>
                  <a:pt x="637793" y="1161135"/>
                  <a:pt x="643197" y="1157535"/>
                  <a:pt x="648294" y="1153318"/>
                </a:cubicBezTo>
                <a:lnTo>
                  <a:pt x="648295" y="1153318"/>
                </a:lnTo>
                <a:cubicBezTo>
                  <a:pt x="653392" y="1149101"/>
                  <a:pt x="657382" y="1143596"/>
                  <a:pt x="660395" y="1137113"/>
                </a:cubicBezTo>
                <a:lnTo>
                  <a:pt x="663677" y="1125502"/>
                </a:lnTo>
                <a:lnTo>
                  <a:pt x="704379" y="1072862"/>
                </a:lnTo>
                <a:cubicBezTo>
                  <a:pt x="845729" y="883416"/>
                  <a:pt x="992033" y="644442"/>
                  <a:pt x="1135288" y="435947"/>
                </a:cubicBezTo>
                <a:cubicBezTo>
                  <a:pt x="1152182" y="411359"/>
                  <a:pt x="1151728" y="379991"/>
                  <a:pt x="1136614" y="356341"/>
                </a:cubicBezTo>
                <a:lnTo>
                  <a:pt x="1116713" y="335800"/>
                </a:lnTo>
                <a:lnTo>
                  <a:pt x="1090403" y="324590"/>
                </a:lnTo>
                <a:cubicBezTo>
                  <a:pt x="1081237" y="322714"/>
                  <a:pt x="1071855" y="322666"/>
                  <a:pt x="1062794" y="324346"/>
                </a:cubicBezTo>
                <a:close/>
                <a:moveTo>
                  <a:pt x="690113" y="0"/>
                </a:moveTo>
                <a:cubicBezTo>
                  <a:pt x="1071252" y="0"/>
                  <a:pt x="1380226" y="308974"/>
                  <a:pt x="1380226" y="690113"/>
                </a:cubicBezTo>
                <a:cubicBezTo>
                  <a:pt x="1380226" y="1071252"/>
                  <a:pt x="1071252" y="1380226"/>
                  <a:pt x="690113" y="1380226"/>
                </a:cubicBezTo>
                <a:cubicBezTo>
                  <a:pt x="308974" y="1380226"/>
                  <a:pt x="0" y="1071252"/>
                  <a:pt x="0" y="690113"/>
                </a:cubicBezTo>
                <a:cubicBezTo>
                  <a:pt x="0" y="308974"/>
                  <a:pt x="308974" y="0"/>
                  <a:pt x="69011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Freeform: Shape 26">
            <a:extLst>
              <a:ext uri="{FF2B5EF4-FFF2-40B4-BE49-F238E27FC236}">
                <a16:creationId xmlns:a16="http://schemas.microsoft.com/office/drawing/2014/main" id="{61719109-2CEF-E590-FF2A-6D146EDBD572}"/>
              </a:ext>
            </a:extLst>
          </p:cNvPr>
          <p:cNvSpPr/>
          <p:nvPr/>
        </p:nvSpPr>
        <p:spPr>
          <a:xfrm>
            <a:off x="5031939" y="3082334"/>
            <a:ext cx="192947" cy="192947"/>
          </a:xfrm>
          <a:custGeom>
            <a:avLst/>
            <a:gdLst>
              <a:gd name="connsiteX0" fmla="*/ 1062794 w 1380226"/>
              <a:gd name="connsiteY0" fmla="*/ 324346 h 1380226"/>
              <a:gd name="connsiteX1" fmla="*/ 1016567 w 1380226"/>
              <a:gd name="connsiteY1" fmla="*/ 354375 h 1380226"/>
              <a:gd name="connsiteX2" fmla="*/ 597087 w 1380226"/>
              <a:gd name="connsiteY2" fmla="*/ 887606 h 1380226"/>
              <a:gd name="connsiteX3" fmla="*/ 575101 w 1380226"/>
              <a:gd name="connsiteY3" fmla="*/ 919281 h 1380226"/>
              <a:gd name="connsiteX4" fmla="*/ 416944 w 1380226"/>
              <a:gd name="connsiteY4" fmla="*/ 782382 h 1380226"/>
              <a:gd name="connsiteX5" fmla="*/ 262116 w 1380226"/>
              <a:gd name="connsiteY5" fmla="*/ 745743 h 1380226"/>
              <a:gd name="connsiteX6" fmla="*/ 265288 w 1380226"/>
              <a:gd name="connsiteY6" fmla="*/ 876683 h 1380226"/>
              <a:gd name="connsiteX7" fmla="*/ 513373 w 1380226"/>
              <a:gd name="connsiteY7" fmla="*/ 1140564 h 1380226"/>
              <a:gd name="connsiteX8" fmla="*/ 535316 w 1380226"/>
              <a:gd name="connsiteY8" fmla="*/ 1158324 h 1380226"/>
              <a:gd name="connsiteX9" fmla="*/ 543980 w 1380226"/>
              <a:gd name="connsiteY9" fmla="*/ 1169361 h 1380226"/>
              <a:gd name="connsiteX10" fmla="*/ 543979 w 1380226"/>
              <a:gd name="connsiteY10" fmla="*/ 1169362 h 1380226"/>
              <a:gd name="connsiteX11" fmla="*/ 623586 w 1380226"/>
              <a:gd name="connsiteY11" fmla="*/ 1170688 h 1380226"/>
              <a:gd name="connsiteX12" fmla="*/ 629017 w 1380226"/>
              <a:gd name="connsiteY12" fmla="*/ 1165426 h 1380226"/>
              <a:gd name="connsiteX13" fmla="*/ 632172 w 1380226"/>
              <a:gd name="connsiteY13" fmla="*/ 1164128 h 1380226"/>
              <a:gd name="connsiteX14" fmla="*/ 648294 w 1380226"/>
              <a:gd name="connsiteY14" fmla="*/ 1153318 h 1380226"/>
              <a:gd name="connsiteX15" fmla="*/ 648295 w 1380226"/>
              <a:gd name="connsiteY15" fmla="*/ 1153318 h 1380226"/>
              <a:gd name="connsiteX16" fmla="*/ 660395 w 1380226"/>
              <a:gd name="connsiteY16" fmla="*/ 1137113 h 1380226"/>
              <a:gd name="connsiteX17" fmla="*/ 663677 w 1380226"/>
              <a:gd name="connsiteY17" fmla="*/ 1125502 h 1380226"/>
              <a:gd name="connsiteX18" fmla="*/ 704379 w 1380226"/>
              <a:gd name="connsiteY18" fmla="*/ 1072862 h 1380226"/>
              <a:gd name="connsiteX19" fmla="*/ 1135288 w 1380226"/>
              <a:gd name="connsiteY19" fmla="*/ 435947 h 1380226"/>
              <a:gd name="connsiteX20" fmla="*/ 1136614 w 1380226"/>
              <a:gd name="connsiteY20" fmla="*/ 356341 h 1380226"/>
              <a:gd name="connsiteX21" fmla="*/ 1116713 w 1380226"/>
              <a:gd name="connsiteY21" fmla="*/ 335800 h 1380226"/>
              <a:gd name="connsiteX22" fmla="*/ 1090403 w 1380226"/>
              <a:gd name="connsiteY22" fmla="*/ 324590 h 1380226"/>
              <a:gd name="connsiteX23" fmla="*/ 1062794 w 1380226"/>
              <a:gd name="connsiteY23" fmla="*/ 324346 h 1380226"/>
              <a:gd name="connsiteX24" fmla="*/ 690113 w 1380226"/>
              <a:gd name="connsiteY24" fmla="*/ 0 h 1380226"/>
              <a:gd name="connsiteX25" fmla="*/ 1380226 w 1380226"/>
              <a:gd name="connsiteY25" fmla="*/ 690113 h 1380226"/>
              <a:gd name="connsiteX26" fmla="*/ 690113 w 1380226"/>
              <a:gd name="connsiteY26" fmla="*/ 1380226 h 1380226"/>
              <a:gd name="connsiteX27" fmla="*/ 0 w 1380226"/>
              <a:gd name="connsiteY27" fmla="*/ 690113 h 1380226"/>
              <a:gd name="connsiteX28" fmla="*/ 690113 w 1380226"/>
              <a:gd name="connsiteY28" fmla="*/ 0 h 138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0226" h="1380226">
                <a:moveTo>
                  <a:pt x="1062794" y="324346"/>
                </a:moveTo>
                <a:cubicBezTo>
                  <a:pt x="1044671" y="327708"/>
                  <a:pt x="1027830" y="337983"/>
                  <a:pt x="1016567" y="354375"/>
                </a:cubicBezTo>
                <a:cubicBezTo>
                  <a:pt x="848929" y="545453"/>
                  <a:pt x="733104" y="693861"/>
                  <a:pt x="597087" y="887606"/>
                </a:cubicBezTo>
                <a:lnTo>
                  <a:pt x="575101" y="919281"/>
                </a:lnTo>
                <a:lnTo>
                  <a:pt x="416944" y="782382"/>
                </a:lnTo>
                <a:cubicBezTo>
                  <a:pt x="383208" y="741602"/>
                  <a:pt x="302896" y="712007"/>
                  <a:pt x="262116" y="745743"/>
                </a:cubicBezTo>
                <a:cubicBezTo>
                  <a:pt x="240158" y="759469"/>
                  <a:pt x="226728" y="811543"/>
                  <a:pt x="265288" y="876683"/>
                </a:cubicBezTo>
                <a:lnTo>
                  <a:pt x="513373" y="1140564"/>
                </a:lnTo>
                <a:lnTo>
                  <a:pt x="535316" y="1158324"/>
                </a:lnTo>
                <a:lnTo>
                  <a:pt x="543980" y="1169361"/>
                </a:lnTo>
                <a:lnTo>
                  <a:pt x="543979" y="1169362"/>
                </a:lnTo>
                <a:cubicBezTo>
                  <a:pt x="568567" y="1186256"/>
                  <a:pt x="599935" y="1185802"/>
                  <a:pt x="623586" y="1170688"/>
                </a:cubicBezTo>
                <a:lnTo>
                  <a:pt x="629017" y="1165426"/>
                </a:lnTo>
                <a:lnTo>
                  <a:pt x="632172" y="1164128"/>
                </a:lnTo>
                <a:cubicBezTo>
                  <a:pt x="637793" y="1161135"/>
                  <a:pt x="643197" y="1157535"/>
                  <a:pt x="648294" y="1153318"/>
                </a:cubicBezTo>
                <a:lnTo>
                  <a:pt x="648295" y="1153318"/>
                </a:lnTo>
                <a:cubicBezTo>
                  <a:pt x="653392" y="1149101"/>
                  <a:pt x="657382" y="1143596"/>
                  <a:pt x="660395" y="1137113"/>
                </a:cubicBezTo>
                <a:lnTo>
                  <a:pt x="663677" y="1125502"/>
                </a:lnTo>
                <a:lnTo>
                  <a:pt x="704379" y="1072862"/>
                </a:lnTo>
                <a:cubicBezTo>
                  <a:pt x="845729" y="883416"/>
                  <a:pt x="992033" y="644442"/>
                  <a:pt x="1135288" y="435947"/>
                </a:cubicBezTo>
                <a:cubicBezTo>
                  <a:pt x="1152182" y="411359"/>
                  <a:pt x="1151728" y="379991"/>
                  <a:pt x="1136614" y="356341"/>
                </a:cubicBezTo>
                <a:lnTo>
                  <a:pt x="1116713" y="335800"/>
                </a:lnTo>
                <a:lnTo>
                  <a:pt x="1090403" y="324590"/>
                </a:lnTo>
                <a:cubicBezTo>
                  <a:pt x="1081237" y="322714"/>
                  <a:pt x="1071855" y="322666"/>
                  <a:pt x="1062794" y="324346"/>
                </a:cubicBezTo>
                <a:close/>
                <a:moveTo>
                  <a:pt x="690113" y="0"/>
                </a:moveTo>
                <a:cubicBezTo>
                  <a:pt x="1071252" y="0"/>
                  <a:pt x="1380226" y="308974"/>
                  <a:pt x="1380226" y="690113"/>
                </a:cubicBezTo>
                <a:cubicBezTo>
                  <a:pt x="1380226" y="1071252"/>
                  <a:pt x="1071252" y="1380226"/>
                  <a:pt x="690113" y="1380226"/>
                </a:cubicBezTo>
                <a:cubicBezTo>
                  <a:pt x="308974" y="1380226"/>
                  <a:pt x="0" y="1071252"/>
                  <a:pt x="0" y="690113"/>
                </a:cubicBezTo>
                <a:cubicBezTo>
                  <a:pt x="0" y="308974"/>
                  <a:pt x="308974" y="0"/>
                  <a:pt x="69011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Freeform: Shape 27">
            <a:extLst>
              <a:ext uri="{FF2B5EF4-FFF2-40B4-BE49-F238E27FC236}">
                <a16:creationId xmlns:a16="http://schemas.microsoft.com/office/drawing/2014/main" id="{C70D55EC-8E9A-801E-8C6F-FA3AC350023F}"/>
              </a:ext>
            </a:extLst>
          </p:cNvPr>
          <p:cNvSpPr/>
          <p:nvPr/>
        </p:nvSpPr>
        <p:spPr>
          <a:xfrm>
            <a:off x="5029687" y="3424708"/>
            <a:ext cx="192947" cy="192947"/>
          </a:xfrm>
          <a:custGeom>
            <a:avLst/>
            <a:gdLst>
              <a:gd name="connsiteX0" fmla="*/ 1062794 w 1380226"/>
              <a:gd name="connsiteY0" fmla="*/ 324346 h 1380226"/>
              <a:gd name="connsiteX1" fmla="*/ 1016567 w 1380226"/>
              <a:gd name="connsiteY1" fmla="*/ 354375 h 1380226"/>
              <a:gd name="connsiteX2" fmla="*/ 597087 w 1380226"/>
              <a:gd name="connsiteY2" fmla="*/ 887606 h 1380226"/>
              <a:gd name="connsiteX3" fmla="*/ 575101 w 1380226"/>
              <a:gd name="connsiteY3" fmla="*/ 919281 h 1380226"/>
              <a:gd name="connsiteX4" fmla="*/ 416944 w 1380226"/>
              <a:gd name="connsiteY4" fmla="*/ 782382 h 1380226"/>
              <a:gd name="connsiteX5" fmla="*/ 262116 w 1380226"/>
              <a:gd name="connsiteY5" fmla="*/ 745743 h 1380226"/>
              <a:gd name="connsiteX6" fmla="*/ 265288 w 1380226"/>
              <a:gd name="connsiteY6" fmla="*/ 876683 h 1380226"/>
              <a:gd name="connsiteX7" fmla="*/ 513373 w 1380226"/>
              <a:gd name="connsiteY7" fmla="*/ 1140564 h 1380226"/>
              <a:gd name="connsiteX8" fmla="*/ 535316 w 1380226"/>
              <a:gd name="connsiteY8" fmla="*/ 1158324 h 1380226"/>
              <a:gd name="connsiteX9" fmla="*/ 543980 w 1380226"/>
              <a:gd name="connsiteY9" fmla="*/ 1169361 h 1380226"/>
              <a:gd name="connsiteX10" fmla="*/ 543979 w 1380226"/>
              <a:gd name="connsiteY10" fmla="*/ 1169362 h 1380226"/>
              <a:gd name="connsiteX11" fmla="*/ 623586 w 1380226"/>
              <a:gd name="connsiteY11" fmla="*/ 1170688 h 1380226"/>
              <a:gd name="connsiteX12" fmla="*/ 629017 w 1380226"/>
              <a:gd name="connsiteY12" fmla="*/ 1165426 h 1380226"/>
              <a:gd name="connsiteX13" fmla="*/ 632172 w 1380226"/>
              <a:gd name="connsiteY13" fmla="*/ 1164128 h 1380226"/>
              <a:gd name="connsiteX14" fmla="*/ 648294 w 1380226"/>
              <a:gd name="connsiteY14" fmla="*/ 1153318 h 1380226"/>
              <a:gd name="connsiteX15" fmla="*/ 648295 w 1380226"/>
              <a:gd name="connsiteY15" fmla="*/ 1153318 h 1380226"/>
              <a:gd name="connsiteX16" fmla="*/ 660395 w 1380226"/>
              <a:gd name="connsiteY16" fmla="*/ 1137113 h 1380226"/>
              <a:gd name="connsiteX17" fmla="*/ 663677 w 1380226"/>
              <a:gd name="connsiteY17" fmla="*/ 1125502 h 1380226"/>
              <a:gd name="connsiteX18" fmla="*/ 704379 w 1380226"/>
              <a:gd name="connsiteY18" fmla="*/ 1072862 h 1380226"/>
              <a:gd name="connsiteX19" fmla="*/ 1135288 w 1380226"/>
              <a:gd name="connsiteY19" fmla="*/ 435947 h 1380226"/>
              <a:gd name="connsiteX20" fmla="*/ 1136614 w 1380226"/>
              <a:gd name="connsiteY20" fmla="*/ 356341 h 1380226"/>
              <a:gd name="connsiteX21" fmla="*/ 1116713 w 1380226"/>
              <a:gd name="connsiteY21" fmla="*/ 335800 h 1380226"/>
              <a:gd name="connsiteX22" fmla="*/ 1090403 w 1380226"/>
              <a:gd name="connsiteY22" fmla="*/ 324590 h 1380226"/>
              <a:gd name="connsiteX23" fmla="*/ 1062794 w 1380226"/>
              <a:gd name="connsiteY23" fmla="*/ 324346 h 1380226"/>
              <a:gd name="connsiteX24" fmla="*/ 690113 w 1380226"/>
              <a:gd name="connsiteY24" fmla="*/ 0 h 1380226"/>
              <a:gd name="connsiteX25" fmla="*/ 1380226 w 1380226"/>
              <a:gd name="connsiteY25" fmla="*/ 690113 h 1380226"/>
              <a:gd name="connsiteX26" fmla="*/ 690113 w 1380226"/>
              <a:gd name="connsiteY26" fmla="*/ 1380226 h 1380226"/>
              <a:gd name="connsiteX27" fmla="*/ 0 w 1380226"/>
              <a:gd name="connsiteY27" fmla="*/ 690113 h 1380226"/>
              <a:gd name="connsiteX28" fmla="*/ 690113 w 1380226"/>
              <a:gd name="connsiteY28" fmla="*/ 0 h 138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0226" h="1380226">
                <a:moveTo>
                  <a:pt x="1062794" y="324346"/>
                </a:moveTo>
                <a:cubicBezTo>
                  <a:pt x="1044671" y="327708"/>
                  <a:pt x="1027830" y="337983"/>
                  <a:pt x="1016567" y="354375"/>
                </a:cubicBezTo>
                <a:cubicBezTo>
                  <a:pt x="848929" y="545453"/>
                  <a:pt x="733104" y="693861"/>
                  <a:pt x="597087" y="887606"/>
                </a:cubicBezTo>
                <a:lnTo>
                  <a:pt x="575101" y="919281"/>
                </a:lnTo>
                <a:lnTo>
                  <a:pt x="416944" y="782382"/>
                </a:lnTo>
                <a:cubicBezTo>
                  <a:pt x="383208" y="741602"/>
                  <a:pt x="302896" y="712007"/>
                  <a:pt x="262116" y="745743"/>
                </a:cubicBezTo>
                <a:cubicBezTo>
                  <a:pt x="240158" y="759469"/>
                  <a:pt x="226728" y="811543"/>
                  <a:pt x="265288" y="876683"/>
                </a:cubicBezTo>
                <a:lnTo>
                  <a:pt x="513373" y="1140564"/>
                </a:lnTo>
                <a:lnTo>
                  <a:pt x="535316" y="1158324"/>
                </a:lnTo>
                <a:lnTo>
                  <a:pt x="543980" y="1169361"/>
                </a:lnTo>
                <a:lnTo>
                  <a:pt x="543979" y="1169362"/>
                </a:lnTo>
                <a:cubicBezTo>
                  <a:pt x="568567" y="1186256"/>
                  <a:pt x="599935" y="1185802"/>
                  <a:pt x="623586" y="1170688"/>
                </a:cubicBezTo>
                <a:lnTo>
                  <a:pt x="629017" y="1165426"/>
                </a:lnTo>
                <a:lnTo>
                  <a:pt x="632172" y="1164128"/>
                </a:lnTo>
                <a:cubicBezTo>
                  <a:pt x="637793" y="1161135"/>
                  <a:pt x="643197" y="1157535"/>
                  <a:pt x="648294" y="1153318"/>
                </a:cubicBezTo>
                <a:lnTo>
                  <a:pt x="648295" y="1153318"/>
                </a:lnTo>
                <a:cubicBezTo>
                  <a:pt x="653392" y="1149101"/>
                  <a:pt x="657382" y="1143596"/>
                  <a:pt x="660395" y="1137113"/>
                </a:cubicBezTo>
                <a:lnTo>
                  <a:pt x="663677" y="1125502"/>
                </a:lnTo>
                <a:lnTo>
                  <a:pt x="704379" y="1072862"/>
                </a:lnTo>
                <a:cubicBezTo>
                  <a:pt x="845729" y="883416"/>
                  <a:pt x="992033" y="644442"/>
                  <a:pt x="1135288" y="435947"/>
                </a:cubicBezTo>
                <a:cubicBezTo>
                  <a:pt x="1152182" y="411359"/>
                  <a:pt x="1151728" y="379991"/>
                  <a:pt x="1136614" y="356341"/>
                </a:cubicBezTo>
                <a:lnTo>
                  <a:pt x="1116713" y="335800"/>
                </a:lnTo>
                <a:lnTo>
                  <a:pt x="1090403" y="324590"/>
                </a:lnTo>
                <a:cubicBezTo>
                  <a:pt x="1081237" y="322714"/>
                  <a:pt x="1071855" y="322666"/>
                  <a:pt x="1062794" y="324346"/>
                </a:cubicBezTo>
                <a:close/>
                <a:moveTo>
                  <a:pt x="690113" y="0"/>
                </a:moveTo>
                <a:cubicBezTo>
                  <a:pt x="1071252" y="0"/>
                  <a:pt x="1380226" y="308974"/>
                  <a:pt x="1380226" y="690113"/>
                </a:cubicBezTo>
                <a:cubicBezTo>
                  <a:pt x="1380226" y="1071252"/>
                  <a:pt x="1071252" y="1380226"/>
                  <a:pt x="690113" y="1380226"/>
                </a:cubicBezTo>
                <a:cubicBezTo>
                  <a:pt x="308974" y="1380226"/>
                  <a:pt x="0" y="1071252"/>
                  <a:pt x="0" y="690113"/>
                </a:cubicBezTo>
                <a:cubicBezTo>
                  <a:pt x="0" y="308974"/>
                  <a:pt x="308974" y="0"/>
                  <a:pt x="69011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Freeform: Shape 28">
            <a:extLst>
              <a:ext uri="{FF2B5EF4-FFF2-40B4-BE49-F238E27FC236}">
                <a16:creationId xmlns:a16="http://schemas.microsoft.com/office/drawing/2014/main" id="{E87DDE09-E197-09DD-D55E-29B32AD55CFA}"/>
              </a:ext>
            </a:extLst>
          </p:cNvPr>
          <p:cNvSpPr/>
          <p:nvPr/>
        </p:nvSpPr>
        <p:spPr>
          <a:xfrm>
            <a:off x="5029687" y="3768181"/>
            <a:ext cx="192947" cy="192947"/>
          </a:xfrm>
          <a:custGeom>
            <a:avLst/>
            <a:gdLst>
              <a:gd name="connsiteX0" fmla="*/ 1062794 w 1380226"/>
              <a:gd name="connsiteY0" fmla="*/ 324346 h 1380226"/>
              <a:gd name="connsiteX1" fmla="*/ 1016567 w 1380226"/>
              <a:gd name="connsiteY1" fmla="*/ 354375 h 1380226"/>
              <a:gd name="connsiteX2" fmla="*/ 597087 w 1380226"/>
              <a:gd name="connsiteY2" fmla="*/ 887606 h 1380226"/>
              <a:gd name="connsiteX3" fmla="*/ 575101 w 1380226"/>
              <a:gd name="connsiteY3" fmla="*/ 919281 h 1380226"/>
              <a:gd name="connsiteX4" fmla="*/ 416944 w 1380226"/>
              <a:gd name="connsiteY4" fmla="*/ 782382 h 1380226"/>
              <a:gd name="connsiteX5" fmla="*/ 262116 w 1380226"/>
              <a:gd name="connsiteY5" fmla="*/ 745743 h 1380226"/>
              <a:gd name="connsiteX6" fmla="*/ 265288 w 1380226"/>
              <a:gd name="connsiteY6" fmla="*/ 876683 h 1380226"/>
              <a:gd name="connsiteX7" fmla="*/ 513373 w 1380226"/>
              <a:gd name="connsiteY7" fmla="*/ 1140564 h 1380226"/>
              <a:gd name="connsiteX8" fmla="*/ 535316 w 1380226"/>
              <a:gd name="connsiteY8" fmla="*/ 1158324 h 1380226"/>
              <a:gd name="connsiteX9" fmla="*/ 543980 w 1380226"/>
              <a:gd name="connsiteY9" fmla="*/ 1169361 h 1380226"/>
              <a:gd name="connsiteX10" fmla="*/ 543979 w 1380226"/>
              <a:gd name="connsiteY10" fmla="*/ 1169362 h 1380226"/>
              <a:gd name="connsiteX11" fmla="*/ 623586 w 1380226"/>
              <a:gd name="connsiteY11" fmla="*/ 1170688 h 1380226"/>
              <a:gd name="connsiteX12" fmla="*/ 629017 w 1380226"/>
              <a:gd name="connsiteY12" fmla="*/ 1165426 h 1380226"/>
              <a:gd name="connsiteX13" fmla="*/ 632172 w 1380226"/>
              <a:gd name="connsiteY13" fmla="*/ 1164128 h 1380226"/>
              <a:gd name="connsiteX14" fmla="*/ 648294 w 1380226"/>
              <a:gd name="connsiteY14" fmla="*/ 1153318 h 1380226"/>
              <a:gd name="connsiteX15" fmla="*/ 648295 w 1380226"/>
              <a:gd name="connsiteY15" fmla="*/ 1153318 h 1380226"/>
              <a:gd name="connsiteX16" fmla="*/ 660395 w 1380226"/>
              <a:gd name="connsiteY16" fmla="*/ 1137113 h 1380226"/>
              <a:gd name="connsiteX17" fmla="*/ 663677 w 1380226"/>
              <a:gd name="connsiteY17" fmla="*/ 1125502 h 1380226"/>
              <a:gd name="connsiteX18" fmla="*/ 704379 w 1380226"/>
              <a:gd name="connsiteY18" fmla="*/ 1072862 h 1380226"/>
              <a:gd name="connsiteX19" fmla="*/ 1135288 w 1380226"/>
              <a:gd name="connsiteY19" fmla="*/ 435947 h 1380226"/>
              <a:gd name="connsiteX20" fmla="*/ 1136614 w 1380226"/>
              <a:gd name="connsiteY20" fmla="*/ 356341 h 1380226"/>
              <a:gd name="connsiteX21" fmla="*/ 1116713 w 1380226"/>
              <a:gd name="connsiteY21" fmla="*/ 335800 h 1380226"/>
              <a:gd name="connsiteX22" fmla="*/ 1090403 w 1380226"/>
              <a:gd name="connsiteY22" fmla="*/ 324590 h 1380226"/>
              <a:gd name="connsiteX23" fmla="*/ 1062794 w 1380226"/>
              <a:gd name="connsiteY23" fmla="*/ 324346 h 1380226"/>
              <a:gd name="connsiteX24" fmla="*/ 690113 w 1380226"/>
              <a:gd name="connsiteY24" fmla="*/ 0 h 1380226"/>
              <a:gd name="connsiteX25" fmla="*/ 1380226 w 1380226"/>
              <a:gd name="connsiteY25" fmla="*/ 690113 h 1380226"/>
              <a:gd name="connsiteX26" fmla="*/ 690113 w 1380226"/>
              <a:gd name="connsiteY26" fmla="*/ 1380226 h 1380226"/>
              <a:gd name="connsiteX27" fmla="*/ 0 w 1380226"/>
              <a:gd name="connsiteY27" fmla="*/ 690113 h 1380226"/>
              <a:gd name="connsiteX28" fmla="*/ 690113 w 1380226"/>
              <a:gd name="connsiteY28" fmla="*/ 0 h 138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0226" h="1380226">
                <a:moveTo>
                  <a:pt x="1062794" y="324346"/>
                </a:moveTo>
                <a:cubicBezTo>
                  <a:pt x="1044671" y="327708"/>
                  <a:pt x="1027830" y="337983"/>
                  <a:pt x="1016567" y="354375"/>
                </a:cubicBezTo>
                <a:cubicBezTo>
                  <a:pt x="848929" y="545453"/>
                  <a:pt x="733104" y="693861"/>
                  <a:pt x="597087" y="887606"/>
                </a:cubicBezTo>
                <a:lnTo>
                  <a:pt x="575101" y="919281"/>
                </a:lnTo>
                <a:lnTo>
                  <a:pt x="416944" y="782382"/>
                </a:lnTo>
                <a:cubicBezTo>
                  <a:pt x="383208" y="741602"/>
                  <a:pt x="302896" y="712007"/>
                  <a:pt x="262116" y="745743"/>
                </a:cubicBezTo>
                <a:cubicBezTo>
                  <a:pt x="240158" y="759469"/>
                  <a:pt x="226728" y="811543"/>
                  <a:pt x="265288" y="876683"/>
                </a:cubicBezTo>
                <a:lnTo>
                  <a:pt x="513373" y="1140564"/>
                </a:lnTo>
                <a:lnTo>
                  <a:pt x="535316" y="1158324"/>
                </a:lnTo>
                <a:lnTo>
                  <a:pt x="543980" y="1169361"/>
                </a:lnTo>
                <a:lnTo>
                  <a:pt x="543979" y="1169362"/>
                </a:lnTo>
                <a:cubicBezTo>
                  <a:pt x="568567" y="1186256"/>
                  <a:pt x="599935" y="1185802"/>
                  <a:pt x="623586" y="1170688"/>
                </a:cubicBezTo>
                <a:lnTo>
                  <a:pt x="629017" y="1165426"/>
                </a:lnTo>
                <a:lnTo>
                  <a:pt x="632172" y="1164128"/>
                </a:lnTo>
                <a:cubicBezTo>
                  <a:pt x="637793" y="1161135"/>
                  <a:pt x="643197" y="1157535"/>
                  <a:pt x="648294" y="1153318"/>
                </a:cubicBezTo>
                <a:lnTo>
                  <a:pt x="648295" y="1153318"/>
                </a:lnTo>
                <a:cubicBezTo>
                  <a:pt x="653392" y="1149101"/>
                  <a:pt x="657382" y="1143596"/>
                  <a:pt x="660395" y="1137113"/>
                </a:cubicBezTo>
                <a:lnTo>
                  <a:pt x="663677" y="1125502"/>
                </a:lnTo>
                <a:lnTo>
                  <a:pt x="704379" y="1072862"/>
                </a:lnTo>
                <a:cubicBezTo>
                  <a:pt x="845729" y="883416"/>
                  <a:pt x="992033" y="644442"/>
                  <a:pt x="1135288" y="435947"/>
                </a:cubicBezTo>
                <a:cubicBezTo>
                  <a:pt x="1152182" y="411359"/>
                  <a:pt x="1151728" y="379991"/>
                  <a:pt x="1136614" y="356341"/>
                </a:cubicBezTo>
                <a:lnTo>
                  <a:pt x="1116713" y="335800"/>
                </a:lnTo>
                <a:lnTo>
                  <a:pt x="1090403" y="324590"/>
                </a:lnTo>
                <a:cubicBezTo>
                  <a:pt x="1081237" y="322714"/>
                  <a:pt x="1071855" y="322666"/>
                  <a:pt x="1062794" y="324346"/>
                </a:cubicBezTo>
                <a:close/>
                <a:moveTo>
                  <a:pt x="690113" y="0"/>
                </a:moveTo>
                <a:cubicBezTo>
                  <a:pt x="1071252" y="0"/>
                  <a:pt x="1380226" y="308974"/>
                  <a:pt x="1380226" y="690113"/>
                </a:cubicBezTo>
                <a:cubicBezTo>
                  <a:pt x="1380226" y="1071252"/>
                  <a:pt x="1071252" y="1380226"/>
                  <a:pt x="690113" y="1380226"/>
                </a:cubicBezTo>
                <a:cubicBezTo>
                  <a:pt x="308974" y="1380226"/>
                  <a:pt x="0" y="1071252"/>
                  <a:pt x="0" y="690113"/>
                </a:cubicBezTo>
                <a:cubicBezTo>
                  <a:pt x="0" y="308974"/>
                  <a:pt x="308974" y="0"/>
                  <a:pt x="69011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Freeform: Shape 29">
            <a:extLst>
              <a:ext uri="{FF2B5EF4-FFF2-40B4-BE49-F238E27FC236}">
                <a16:creationId xmlns:a16="http://schemas.microsoft.com/office/drawing/2014/main" id="{C09B8A25-199E-67CD-5409-344267431CF1}"/>
              </a:ext>
            </a:extLst>
          </p:cNvPr>
          <p:cNvSpPr/>
          <p:nvPr/>
        </p:nvSpPr>
        <p:spPr>
          <a:xfrm>
            <a:off x="5036866" y="4101732"/>
            <a:ext cx="192947" cy="192947"/>
          </a:xfrm>
          <a:custGeom>
            <a:avLst/>
            <a:gdLst>
              <a:gd name="connsiteX0" fmla="*/ 1062794 w 1380226"/>
              <a:gd name="connsiteY0" fmla="*/ 324346 h 1380226"/>
              <a:gd name="connsiteX1" fmla="*/ 1016567 w 1380226"/>
              <a:gd name="connsiteY1" fmla="*/ 354375 h 1380226"/>
              <a:gd name="connsiteX2" fmla="*/ 597087 w 1380226"/>
              <a:gd name="connsiteY2" fmla="*/ 887606 h 1380226"/>
              <a:gd name="connsiteX3" fmla="*/ 575101 w 1380226"/>
              <a:gd name="connsiteY3" fmla="*/ 919281 h 1380226"/>
              <a:gd name="connsiteX4" fmla="*/ 416944 w 1380226"/>
              <a:gd name="connsiteY4" fmla="*/ 782382 h 1380226"/>
              <a:gd name="connsiteX5" fmla="*/ 262116 w 1380226"/>
              <a:gd name="connsiteY5" fmla="*/ 745743 h 1380226"/>
              <a:gd name="connsiteX6" fmla="*/ 265288 w 1380226"/>
              <a:gd name="connsiteY6" fmla="*/ 876683 h 1380226"/>
              <a:gd name="connsiteX7" fmla="*/ 513373 w 1380226"/>
              <a:gd name="connsiteY7" fmla="*/ 1140564 h 1380226"/>
              <a:gd name="connsiteX8" fmla="*/ 535316 w 1380226"/>
              <a:gd name="connsiteY8" fmla="*/ 1158324 h 1380226"/>
              <a:gd name="connsiteX9" fmla="*/ 543980 w 1380226"/>
              <a:gd name="connsiteY9" fmla="*/ 1169361 h 1380226"/>
              <a:gd name="connsiteX10" fmla="*/ 543979 w 1380226"/>
              <a:gd name="connsiteY10" fmla="*/ 1169362 h 1380226"/>
              <a:gd name="connsiteX11" fmla="*/ 623586 w 1380226"/>
              <a:gd name="connsiteY11" fmla="*/ 1170688 h 1380226"/>
              <a:gd name="connsiteX12" fmla="*/ 629017 w 1380226"/>
              <a:gd name="connsiteY12" fmla="*/ 1165426 h 1380226"/>
              <a:gd name="connsiteX13" fmla="*/ 632172 w 1380226"/>
              <a:gd name="connsiteY13" fmla="*/ 1164128 h 1380226"/>
              <a:gd name="connsiteX14" fmla="*/ 648294 w 1380226"/>
              <a:gd name="connsiteY14" fmla="*/ 1153318 h 1380226"/>
              <a:gd name="connsiteX15" fmla="*/ 648295 w 1380226"/>
              <a:gd name="connsiteY15" fmla="*/ 1153318 h 1380226"/>
              <a:gd name="connsiteX16" fmla="*/ 660395 w 1380226"/>
              <a:gd name="connsiteY16" fmla="*/ 1137113 h 1380226"/>
              <a:gd name="connsiteX17" fmla="*/ 663677 w 1380226"/>
              <a:gd name="connsiteY17" fmla="*/ 1125502 h 1380226"/>
              <a:gd name="connsiteX18" fmla="*/ 704379 w 1380226"/>
              <a:gd name="connsiteY18" fmla="*/ 1072862 h 1380226"/>
              <a:gd name="connsiteX19" fmla="*/ 1135288 w 1380226"/>
              <a:gd name="connsiteY19" fmla="*/ 435947 h 1380226"/>
              <a:gd name="connsiteX20" fmla="*/ 1136614 w 1380226"/>
              <a:gd name="connsiteY20" fmla="*/ 356341 h 1380226"/>
              <a:gd name="connsiteX21" fmla="*/ 1116713 w 1380226"/>
              <a:gd name="connsiteY21" fmla="*/ 335800 h 1380226"/>
              <a:gd name="connsiteX22" fmla="*/ 1090403 w 1380226"/>
              <a:gd name="connsiteY22" fmla="*/ 324590 h 1380226"/>
              <a:gd name="connsiteX23" fmla="*/ 1062794 w 1380226"/>
              <a:gd name="connsiteY23" fmla="*/ 324346 h 1380226"/>
              <a:gd name="connsiteX24" fmla="*/ 690113 w 1380226"/>
              <a:gd name="connsiteY24" fmla="*/ 0 h 1380226"/>
              <a:gd name="connsiteX25" fmla="*/ 1380226 w 1380226"/>
              <a:gd name="connsiteY25" fmla="*/ 690113 h 1380226"/>
              <a:gd name="connsiteX26" fmla="*/ 690113 w 1380226"/>
              <a:gd name="connsiteY26" fmla="*/ 1380226 h 1380226"/>
              <a:gd name="connsiteX27" fmla="*/ 0 w 1380226"/>
              <a:gd name="connsiteY27" fmla="*/ 690113 h 1380226"/>
              <a:gd name="connsiteX28" fmla="*/ 690113 w 1380226"/>
              <a:gd name="connsiteY28" fmla="*/ 0 h 138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0226" h="1380226">
                <a:moveTo>
                  <a:pt x="1062794" y="324346"/>
                </a:moveTo>
                <a:cubicBezTo>
                  <a:pt x="1044671" y="327708"/>
                  <a:pt x="1027830" y="337983"/>
                  <a:pt x="1016567" y="354375"/>
                </a:cubicBezTo>
                <a:cubicBezTo>
                  <a:pt x="848929" y="545453"/>
                  <a:pt x="733104" y="693861"/>
                  <a:pt x="597087" y="887606"/>
                </a:cubicBezTo>
                <a:lnTo>
                  <a:pt x="575101" y="919281"/>
                </a:lnTo>
                <a:lnTo>
                  <a:pt x="416944" y="782382"/>
                </a:lnTo>
                <a:cubicBezTo>
                  <a:pt x="383208" y="741602"/>
                  <a:pt x="302896" y="712007"/>
                  <a:pt x="262116" y="745743"/>
                </a:cubicBezTo>
                <a:cubicBezTo>
                  <a:pt x="240158" y="759469"/>
                  <a:pt x="226728" y="811543"/>
                  <a:pt x="265288" y="876683"/>
                </a:cubicBezTo>
                <a:lnTo>
                  <a:pt x="513373" y="1140564"/>
                </a:lnTo>
                <a:lnTo>
                  <a:pt x="535316" y="1158324"/>
                </a:lnTo>
                <a:lnTo>
                  <a:pt x="543980" y="1169361"/>
                </a:lnTo>
                <a:lnTo>
                  <a:pt x="543979" y="1169362"/>
                </a:lnTo>
                <a:cubicBezTo>
                  <a:pt x="568567" y="1186256"/>
                  <a:pt x="599935" y="1185802"/>
                  <a:pt x="623586" y="1170688"/>
                </a:cubicBezTo>
                <a:lnTo>
                  <a:pt x="629017" y="1165426"/>
                </a:lnTo>
                <a:lnTo>
                  <a:pt x="632172" y="1164128"/>
                </a:lnTo>
                <a:cubicBezTo>
                  <a:pt x="637793" y="1161135"/>
                  <a:pt x="643197" y="1157535"/>
                  <a:pt x="648294" y="1153318"/>
                </a:cubicBezTo>
                <a:lnTo>
                  <a:pt x="648295" y="1153318"/>
                </a:lnTo>
                <a:cubicBezTo>
                  <a:pt x="653392" y="1149101"/>
                  <a:pt x="657382" y="1143596"/>
                  <a:pt x="660395" y="1137113"/>
                </a:cubicBezTo>
                <a:lnTo>
                  <a:pt x="663677" y="1125502"/>
                </a:lnTo>
                <a:lnTo>
                  <a:pt x="704379" y="1072862"/>
                </a:lnTo>
                <a:cubicBezTo>
                  <a:pt x="845729" y="883416"/>
                  <a:pt x="992033" y="644442"/>
                  <a:pt x="1135288" y="435947"/>
                </a:cubicBezTo>
                <a:cubicBezTo>
                  <a:pt x="1152182" y="411359"/>
                  <a:pt x="1151728" y="379991"/>
                  <a:pt x="1136614" y="356341"/>
                </a:cubicBezTo>
                <a:lnTo>
                  <a:pt x="1116713" y="335800"/>
                </a:lnTo>
                <a:lnTo>
                  <a:pt x="1090403" y="324590"/>
                </a:lnTo>
                <a:cubicBezTo>
                  <a:pt x="1081237" y="322714"/>
                  <a:pt x="1071855" y="322666"/>
                  <a:pt x="1062794" y="324346"/>
                </a:cubicBezTo>
                <a:close/>
                <a:moveTo>
                  <a:pt x="690113" y="0"/>
                </a:moveTo>
                <a:cubicBezTo>
                  <a:pt x="1071252" y="0"/>
                  <a:pt x="1380226" y="308974"/>
                  <a:pt x="1380226" y="690113"/>
                </a:cubicBezTo>
                <a:cubicBezTo>
                  <a:pt x="1380226" y="1071252"/>
                  <a:pt x="1071252" y="1380226"/>
                  <a:pt x="690113" y="1380226"/>
                </a:cubicBezTo>
                <a:cubicBezTo>
                  <a:pt x="308974" y="1380226"/>
                  <a:pt x="0" y="1071252"/>
                  <a:pt x="0" y="690113"/>
                </a:cubicBezTo>
                <a:cubicBezTo>
                  <a:pt x="0" y="308974"/>
                  <a:pt x="308974" y="0"/>
                  <a:pt x="69011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Freeform: Shape 33">
            <a:extLst>
              <a:ext uri="{FF2B5EF4-FFF2-40B4-BE49-F238E27FC236}">
                <a16:creationId xmlns:a16="http://schemas.microsoft.com/office/drawing/2014/main" id="{7DFC8D95-63FE-49B8-6DBF-0E2EC6B0FCE0}"/>
              </a:ext>
            </a:extLst>
          </p:cNvPr>
          <p:cNvSpPr/>
          <p:nvPr/>
        </p:nvSpPr>
        <p:spPr>
          <a:xfrm>
            <a:off x="5037854" y="4429622"/>
            <a:ext cx="192947" cy="192947"/>
          </a:xfrm>
          <a:custGeom>
            <a:avLst/>
            <a:gdLst>
              <a:gd name="connsiteX0" fmla="*/ 1062794 w 1380226"/>
              <a:gd name="connsiteY0" fmla="*/ 324346 h 1380226"/>
              <a:gd name="connsiteX1" fmla="*/ 1016567 w 1380226"/>
              <a:gd name="connsiteY1" fmla="*/ 354375 h 1380226"/>
              <a:gd name="connsiteX2" fmla="*/ 597087 w 1380226"/>
              <a:gd name="connsiteY2" fmla="*/ 887606 h 1380226"/>
              <a:gd name="connsiteX3" fmla="*/ 575101 w 1380226"/>
              <a:gd name="connsiteY3" fmla="*/ 919281 h 1380226"/>
              <a:gd name="connsiteX4" fmla="*/ 416944 w 1380226"/>
              <a:gd name="connsiteY4" fmla="*/ 782382 h 1380226"/>
              <a:gd name="connsiteX5" fmla="*/ 262116 w 1380226"/>
              <a:gd name="connsiteY5" fmla="*/ 745743 h 1380226"/>
              <a:gd name="connsiteX6" fmla="*/ 265288 w 1380226"/>
              <a:gd name="connsiteY6" fmla="*/ 876683 h 1380226"/>
              <a:gd name="connsiteX7" fmla="*/ 513373 w 1380226"/>
              <a:gd name="connsiteY7" fmla="*/ 1140564 h 1380226"/>
              <a:gd name="connsiteX8" fmla="*/ 535316 w 1380226"/>
              <a:gd name="connsiteY8" fmla="*/ 1158324 h 1380226"/>
              <a:gd name="connsiteX9" fmla="*/ 543980 w 1380226"/>
              <a:gd name="connsiteY9" fmla="*/ 1169361 h 1380226"/>
              <a:gd name="connsiteX10" fmla="*/ 543979 w 1380226"/>
              <a:gd name="connsiteY10" fmla="*/ 1169362 h 1380226"/>
              <a:gd name="connsiteX11" fmla="*/ 623586 w 1380226"/>
              <a:gd name="connsiteY11" fmla="*/ 1170688 h 1380226"/>
              <a:gd name="connsiteX12" fmla="*/ 629017 w 1380226"/>
              <a:gd name="connsiteY12" fmla="*/ 1165426 h 1380226"/>
              <a:gd name="connsiteX13" fmla="*/ 632172 w 1380226"/>
              <a:gd name="connsiteY13" fmla="*/ 1164128 h 1380226"/>
              <a:gd name="connsiteX14" fmla="*/ 648294 w 1380226"/>
              <a:gd name="connsiteY14" fmla="*/ 1153318 h 1380226"/>
              <a:gd name="connsiteX15" fmla="*/ 648295 w 1380226"/>
              <a:gd name="connsiteY15" fmla="*/ 1153318 h 1380226"/>
              <a:gd name="connsiteX16" fmla="*/ 660395 w 1380226"/>
              <a:gd name="connsiteY16" fmla="*/ 1137113 h 1380226"/>
              <a:gd name="connsiteX17" fmla="*/ 663677 w 1380226"/>
              <a:gd name="connsiteY17" fmla="*/ 1125502 h 1380226"/>
              <a:gd name="connsiteX18" fmla="*/ 704379 w 1380226"/>
              <a:gd name="connsiteY18" fmla="*/ 1072862 h 1380226"/>
              <a:gd name="connsiteX19" fmla="*/ 1135288 w 1380226"/>
              <a:gd name="connsiteY19" fmla="*/ 435947 h 1380226"/>
              <a:gd name="connsiteX20" fmla="*/ 1136614 w 1380226"/>
              <a:gd name="connsiteY20" fmla="*/ 356341 h 1380226"/>
              <a:gd name="connsiteX21" fmla="*/ 1116713 w 1380226"/>
              <a:gd name="connsiteY21" fmla="*/ 335800 h 1380226"/>
              <a:gd name="connsiteX22" fmla="*/ 1090403 w 1380226"/>
              <a:gd name="connsiteY22" fmla="*/ 324590 h 1380226"/>
              <a:gd name="connsiteX23" fmla="*/ 1062794 w 1380226"/>
              <a:gd name="connsiteY23" fmla="*/ 324346 h 1380226"/>
              <a:gd name="connsiteX24" fmla="*/ 690113 w 1380226"/>
              <a:gd name="connsiteY24" fmla="*/ 0 h 1380226"/>
              <a:gd name="connsiteX25" fmla="*/ 1380226 w 1380226"/>
              <a:gd name="connsiteY25" fmla="*/ 690113 h 1380226"/>
              <a:gd name="connsiteX26" fmla="*/ 690113 w 1380226"/>
              <a:gd name="connsiteY26" fmla="*/ 1380226 h 1380226"/>
              <a:gd name="connsiteX27" fmla="*/ 0 w 1380226"/>
              <a:gd name="connsiteY27" fmla="*/ 690113 h 1380226"/>
              <a:gd name="connsiteX28" fmla="*/ 690113 w 1380226"/>
              <a:gd name="connsiteY28" fmla="*/ 0 h 138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0226" h="1380226">
                <a:moveTo>
                  <a:pt x="1062794" y="324346"/>
                </a:moveTo>
                <a:cubicBezTo>
                  <a:pt x="1044671" y="327708"/>
                  <a:pt x="1027830" y="337983"/>
                  <a:pt x="1016567" y="354375"/>
                </a:cubicBezTo>
                <a:cubicBezTo>
                  <a:pt x="848929" y="545453"/>
                  <a:pt x="733104" y="693861"/>
                  <a:pt x="597087" y="887606"/>
                </a:cubicBezTo>
                <a:lnTo>
                  <a:pt x="575101" y="919281"/>
                </a:lnTo>
                <a:lnTo>
                  <a:pt x="416944" y="782382"/>
                </a:lnTo>
                <a:cubicBezTo>
                  <a:pt x="383208" y="741602"/>
                  <a:pt x="302896" y="712007"/>
                  <a:pt x="262116" y="745743"/>
                </a:cubicBezTo>
                <a:cubicBezTo>
                  <a:pt x="240158" y="759469"/>
                  <a:pt x="226728" y="811543"/>
                  <a:pt x="265288" y="876683"/>
                </a:cubicBezTo>
                <a:lnTo>
                  <a:pt x="513373" y="1140564"/>
                </a:lnTo>
                <a:lnTo>
                  <a:pt x="535316" y="1158324"/>
                </a:lnTo>
                <a:lnTo>
                  <a:pt x="543980" y="1169361"/>
                </a:lnTo>
                <a:lnTo>
                  <a:pt x="543979" y="1169362"/>
                </a:lnTo>
                <a:cubicBezTo>
                  <a:pt x="568567" y="1186256"/>
                  <a:pt x="599935" y="1185802"/>
                  <a:pt x="623586" y="1170688"/>
                </a:cubicBezTo>
                <a:lnTo>
                  <a:pt x="629017" y="1165426"/>
                </a:lnTo>
                <a:lnTo>
                  <a:pt x="632172" y="1164128"/>
                </a:lnTo>
                <a:cubicBezTo>
                  <a:pt x="637793" y="1161135"/>
                  <a:pt x="643197" y="1157535"/>
                  <a:pt x="648294" y="1153318"/>
                </a:cubicBezTo>
                <a:lnTo>
                  <a:pt x="648295" y="1153318"/>
                </a:lnTo>
                <a:cubicBezTo>
                  <a:pt x="653392" y="1149101"/>
                  <a:pt x="657382" y="1143596"/>
                  <a:pt x="660395" y="1137113"/>
                </a:cubicBezTo>
                <a:lnTo>
                  <a:pt x="663677" y="1125502"/>
                </a:lnTo>
                <a:lnTo>
                  <a:pt x="704379" y="1072862"/>
                </a:lnTo>
                <a:cubicBezTo>
                  <a:pt x="845729" y="883416"/>
                  <a:pt x="992033" y="644442"/>
                  <a:pt x="1135288" y="435947"/>
                </a:cubicBezTo>
                <a:cubicBezTo>
                  <a:pt x="1152182" y="411359"/>
                  <a:pt x="1151728" y="379991"/>
                  <a:pt x="1136614" y="356341"/>
                </a:cubicBezTo>
                <a:lnTo>
                  <a:pt x="1116713" y="335800"/>
                </a:lnTo>
                <a:lnTo>
                  <a:pt x="1090403" y="324590"/>
                </a:lnTo>
                <a:cubicBezTo>
                  <a:pt x="1081237" y="322714"/>
                  <a:pt x="1071855" y="322666"/>
                  <a:pt x="1062794" y="324346"/>
                </a:cubicBezTo>
                <a:close/>
                <a:moveTo>
                  <a:pt x="690113" y="0"/>
                </a:moveTo>
                <a:cubicBezTo>
                  <a:pt x="1071252" y="0"/>
                  <a:pt x="1380226" y="308974"/>
                  <a:pt x="1380226" y="690113"/>
                </a:cubicBezTo>
                <a:cubicBezTo>
                  <a:pt x="1380226" y="1071252"/>
                  <a:pt x="1071252" y="1380226"/>
                  <a:pt x="690113" y="1380226"/>
                </a:cubicBezTo>
                <a:cubicBezTo>
                  <a:pt x="308974" y="1380226"/>
                  <a:pt x="0" y="1071252"/>
                  <a:pt x="0" y="690113"/>
                </a:cubicBezTo>
                <a:cubicBezTo>
                  <a:pt x="0" y="308974"/>
                  <a:pt x="308974" y="0"/>
                  <a:pt x="69011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Freeform: Shape 34">
            <a:extLst>
              <a:ext uri="{FF2B5EF4-FFF2-40B4-BE49-F238E27FC236}">
                <a16:creationId xmlns:a16="http://schemas.microsoft.com/office/drawing/2014/main" id="{3D2FE820-1EEA-54D7-0F03-47AA77B87B7A}"/>
              </a:ext>
            </a:extLst>
          </p:cNvPr>
          <p:cNvSpPr/>
          <p:nvPr/>
        </p:nvSpPr>
        <p:spPr>
          <a:xfrm>
            <a:off x="5029686" y="4753808"/>
            <a:ext cx="192947" cy="192947"/>
          </a:xfrm>
          <a:custGeom>
            <a:avLst/>
            <a:gdLst>
              <a:gd name="connsiteX0" fmla="*/ 1062794 w 1380226"/>
              <a:gd name="connsiteY0" fmla="*/ 324346 h 1380226"/>
              <a:gd name="connsiteX1" fmla="*/ 1016567 w 1380226"/>
              <a:gd name="connsiteY1" fmla="*/ 354375 h 1380226"/>
              <a:gd name="connsiteX2" fmla="*/ 597087 w 1380226"/>
              <a:gd name="connsiteY2" fmla="*/ 887606 h 1380226"/>
              <a:gd name="connsiteX3" fmla="*/ 575101 w 1380226"/>
              <a:gd name="connsiteY3" fmla="*/ 919281 h 1380226"/>
              <a:gd name="connsiteX4" fmla="*/ 416944 w 1380226"/>
              <a:gd name="connsiteY4" fmla="*/ 782382 h 1380226"/>
              <a:gd name="connsiteX5" fmla="*/ 262116 w 1380226"/>
              <a:gd name="connsiteY5" fmla="*/ 745743 h 1380226"/>
              <a:gd name="connsiteX6" fmla="*/ 265288 w 1380226"/>
              <a:gd name="connsiteY6" fmla="*/ 876683 h 1380226"/>
              <a:gd name="connsiteX7" fmla="*/ 513373 w 1380226"/>
              <a:gd name="connsiteY7" fmla="*/ 1140564 h 1380226"/>
              <a:gd name="connsiteX8" fmla="*/ 535316 w 1380226"/>
              <a:gd name="connsiteY8" fmla="*/ 1158324 h 1380226"/>
              <a:gd name="connsiteX9" fmla="*/ 543980 w 1380226"/>
              <a:gd name="connsiteY9" fmla="*/ 1169361 h 1380226"/>
              <a:gd name="connsiteX10" fmla="*/ 543979 w 1380226"/>
              <a:gd name="connsiteY10" fmla="*/ 1169362 h 1380226"/>
              <a:gd name="connsiteX11" fmla="*/ 623586 w 1380226"/>
              <a:gd name="connsiteY11" fmla="*/ 1170688 h 1380226"/>
              <a:gd name="connsiteX12" fmla="*/ 629017 w 1380226"/>
              <a:gd name="connsiteY12" fmla="*/ 1165426 h 1380226"/>
              <a:gd name="connsiteX13" fmla="*/ 632172 w 1380226"/>
              <a:gd name="connsiteY13" fmla="*/ 1164128 h 1380226"/>
              <a:gd name="connsiteX14" fmla="*/ 648294 w 1380226"/>
              <a:gd name="connsiteY14" fmla="*/ 1153318 h 1380226"/>
              <a:gd name="connsiteX15" fmla="*/ 648295 w 1380226"/>
              <a:gd name="connsiteY15" fmla="*/ 1153318 h 1380226"/>
              <a:gd name="connsiteX16" fmla="*/ 660395 w 1380226"/>
              <a:gd name="connsiteY16" fmla="*/ 1137113 h 1380226"/>
              <a:gd name="connsiteX17" fmla="*/ 663677 w 1380226"/>
              <a:gd name="connsiteY17" fmla="*/ 1125502 h 1380226"/>
              <a:gd name="connsiteX18" fmla="*/ 704379 w 1380226"/>
              <a:gd name="connsiteY18" fmla="*/ 1072862 h 1380226"/>
              <a:gd name="connsiteX19" fmla="*/ 1135288 w 1380226"/>
              <a:gd name="connsiteY19" fmla="*/ 435947 h 1380226"/>
              <a:gd name="connsiteX20" fmla="*/ 1136614 w 1380226"/>
              <a:gd name="connsiteY20" fmla="*/ 356341 h 1380226"/>
              <a:gd name="connsiteX21" fmla="*/ 1116713 w 1380226"/>
              <a:gd name="connsiteY21" fmla="*/ 335800 h 1380226"/>
              <a:gd name="connsiteX22" fmla="*/ 1090403 w 1380226"/>
              <a:gd name="connsiteY22" fmla="*/ 324590 h 1380226"/>
              <a:gd name="connsiteX23" fmla="*/ 1062794 w 1380226"/>
              <a:gd name="connsiteY23" fmla="*/ 324346 h 1380226"/>
              <a:gd name="connsiteX24" fmla="*/ 690113 w 1380226"/>
              <a:gd name="connsiteY24" fmla="*/ 0 h 1380226"/>
              <a:gd name="connsiteX25" fmla="*/ 1380226 w 1380226"/>
              <a:gd name="connsiteY25" fmla="*/ 690113 h 1380226"/>
              <a:gd name="connsiteX26" fmla="*/ 690113 w 1380226"/>
              <a:gd name="connsiteY26" fmla="*/ 1380226 h 1380226"/>
              <a:gd name="connsiteX27" fmla="*/ 0 w 1380226"/>
              <a:gd name="connsiteY27" fmla="*/ 690113 h 1380226"/>
              <a:gd name="connsiteX28" fmla="*/ 690113 w 1380226"/>
              <a:gd name="connsiteY28" fmla="*/ 0 h 138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0226" h="1380226">
                <a:moveTo>
                  <a:pt x="1062794" y="324346"/>
                </a:moveTo>
                <a:cubicBezTo>
                  <a:pt x="1044671" y="327708"/>
                  <a:pt x="1027830" y="337983"/>
                  <a:pt x="1016567" y="354375"/>
                </a:cubicBezTo>
                <a:cubicBezTo>
                  <a:pt x="848929" y="545453"/>
                  <a:pt x="733104" y="693861"/>
                  <a:pt x="597087" y="887606"/>
                </a:cubicBezTo>
                <a:lnTo>
                  <a:pt x="575101" y="919281"/>
                </a:lnTo>
                <a:lnTo>
                  <a:pt x="416944" y="782382"/>
                </a:lnTo>
                <a:cubicBezTo>
                  <a:pt x="383208" y="741602"/>
                  <a:pt x="302896" y="712007"/>
                  <a:pt x="262116" y="745743"/>
                </a:cubicBezTo>
                <a:cubicBezTo>
                  <a:pt x="240158" y="759469"/>
                  <a:pt x="226728" y="811543"/>
                  <a:pt x="265288" y="876683"/>
                </a:cubicBezTo>
                <a:lnTo>
                  <a:pt x="513373" y="1140564"/>
                </a:lnTo>
                <a:lnTo>
                  <a:pt x="535316" y="1158324"/>
                </a:lnTo>
                <a:lnTo>
                  <a:pt x="543980" y="1169361"/>
                </a:lnTo>
                <a:lnTo>
                  <a:pt x="543979" y="1169362"/>
                </a:lnTo>
                <a:cubicBezTo>
                  <a:pt x="568567" y="1186256"/>
                  <a:pt x="599935" y="1185802"/>
                  <a:pt x="623586" y="1170688"/>
                </a:cubicBezTo>
                <a:lnTo>
                  <a:pt x="629017" y="1165426"/>
                </a:lnTo>
                <a:lnTo>
                  <a:pt x="632172" y="1164128"/>
                </a:lnTo>
                <a:cubicBezTo>
                  <a:pt x="637793" y="1161135"/>
                  <a:pt x="643197" y="1157535"/>
                  <a:pt x="648294" y="1153318"/>
                </a:cubicBezTo>
                <a:lnTo>
                  <a:pt x="648295" y="1153318"/>
                </a:lnTo>
                <a:cubicBezTo>
                  <a:pt x="653392" y="1149101"/>
                  <a:pt x="657382" y="1143596"/>
                  <a:pt x="660395" y="1137113"/>
                </a:cubicBezTo>
                <a:lnTo>
                  <a:pt x="663677" y="1125502"/>
                </a:lnTo>
                <a:lnTo>
                  <a:pt x="704379" y="1072862"/>
                </a:lnTo>
                <a:cubicBezTo>
                  <a:pt x="845729" y="883416"/>
                  <a:pt x="992033" y="644442"/>
                  <a:pt x="1135288" y="435947"/>
                </a:cubicBezTo>
                <a:cubicBezTo>
                  <a:pt x="1152182" y="411359"/>
                  <a:pt x="1151728" y="379991"/>
                  <a:pt x="1136614" y="356341"/>
                </a:cubicBezTo>
                <a:lnTo>
                  <a:pt x="1116713" y="335800"/>
                </a:lnTo>
                <a:lnTo>
                  <a:pt x="1090403" y="324590"/>
                </a:lnTo>
                <a:cubicBezTo>
                  <a:pt x="1081237" y="322714"/>
                  <a:pt x="1071855" y="322666"/>
                  <a:pt x="1062794" y="324346"/>
                </a:cubicBezTo>
                <a:close/>
                <a:moveTo>
                  <a:pt x="690113" y="0"/>
                </a:moveTo>
                <a:cubicBezTo>
                  <a:pt x="1071252" y="0"/>
                  <a:pt x="1380226" y="308974"/>
                  <a:pt x="1380226" y="690113"/>
                </a:cubicBezTo>
                <a:cubicBezTo>
                  <a:pt x="1380226" y="1071252"/>
                  <a:pt x="1071252" y="1380226"/>
                  <a:pt x="690113" y="1380226"/>
                </a:cubicBezTo>
                <a:cubicBezTo>
                  <a:pt x="308974" y="1380226"/>
                  <a:pt x="0" y="1071252"/>
                  <a:pt x="0" y="690113"/>
                </a:cubicBezTo>
                <a:cubicBezTo>
                  <a:pt x="0" y="308974"/>
                  <a:pt x="308974" y="0"/>
                  <a:pt x="69011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a:extLst>
              <a:ext uri="{FF2B5EF4-FFF2-40B4-BE49-F238E27FC236}">
                <a16:creationId xmlns:a16="http://schemas.microsoft.com/office/drawing/2014/main" id="{A33DBEB5-BF3D-D627-67D8-7AD73C8C1ED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690007" y="2572658"/>
            <a:ext cx="2688532" cy="3149256"/>
          </a:xfrm>
          <a:prstGeom prst="rect">
            <a:avLst/>
          </a:prstGeom>
          <a:ln>
            <a:noFill/>
          </a:ln>
          <a:extLst>
            <a:ext uri="{53640926-AAD7-44D8-BBD7-CCE9431645EC}">
              <a14:shadowObscured xmlns:a14="http://schemas.microsoft.com/office/drawing/2010/main"/>
            </a:ext>
          </a:extLst>
        </p:spPr>
      </p:pic>
      <p:sp>
        <p:nvSpPr>
          <p:cNvPr id="15" name="Freeform: Shape 14">
            <a:extLst>
              <a:ext uri="{FF2B5EF4-FFF2-40B4-BE49-F238E27FC236}">
                <a16:creationId xmlns:a16="http://schemas.microsoft.com/office/drawing/2014/main" id="{EF73EB87-A498-07F8-E0C3-31C33C18A712}"/>
              </a:ext>
            </a:extLst>
          </p:cNvPr>
          <p:cNvSpPr/>
          <p:nvPr/>
        </p:nvSpPr>
        <p:spPr>
          <a:xfrm>
            <a:off x="5029686" y="5077994"/>
            <a:ext cx="192947" cy="192947"/>
          </a:xfrm>
          <a:custGeom>
            <a:avLst/>
            <a:gdLst>
              <a:gd name="connsiteX0" fmla="*/ 1062794 w 1380226"/>
              <a:gd name="connsiteY0" fmla="*/ 324346 h 1380226"/>
              <a:gd name="connsiteX1" fmla="*/ 1016567 w 1380226"/>
              <a:gd name="connsiteY1" fmla="*/ 354375 h 1380226"/>
              <a:gd name="connsiteX2" fmla="*/ 597087 w 1380226"/>
              <a:gd name="connsiteY2" fmla="*/ 887606 h 1380226"/>
              <a:gd name="connsiteX3" fmla="*/ 575101 w 1380226"/>
              <a:gd name="connsiteY3" fmla="*/ 919281 h 1380226"/>
              <a:gd name="connsiteX4" fmla="*/ 416944 w 1380226"/>
              <a:gd name="connsiteY4" fmla="*/ 782382 h 1380226"/>
              <a:gd name="connsiteX5" fmla="*/ 262116 w 1380226"/>
              <a:gd name="connsiteY5" fmla="*/ 745743 h 1380226"/>
              <a:gd name="connsiteX6" fmla="*/ 265288 w 1380226"/>
              <a:gd name="connsiteY6" fmla="*/ 876683 h 1380226"/>
              <a:gd name="connsiteX7" fmla="*/ 513373 w 1380226"/>
              <a:gd name="connsiteY7" fmla="*/ 1140564 h 1380226"/>
              <a:gd name="connsiteX8" fmla="*/ 535316 w 1380226"/>
              <a:gd name="connsiteY8" fmla="*/ 1158324 h 1380226"/>
              <a:gd name="connsiteX9" fmla="*/ 543980 w 1380226"/>
              <a:gd name="connsiteY9" fmla="*/ 1169361 h 1380226"/>
              <a:gd name="connsiteX10" fmla="*/ 543979 w 1380226"/>
              <a:gd name="connsiteY10" fmla="*/ 1169362 h 1380226"/>
              <a:gd name="connsiteX11" fmla="*/ 623586 w 1380226"/>
              <a:gd name="connsiteY11" fmla="*/ 1170688 h 1380226"/>
              <a:gd name="connsiteX12" fmla="*/ 629017 w 1380226"/>
              <a:gd name="connsiteY12" fmla="*/ 1165426 h 1380226"/>
              <a:gd name="connsiteX13" fmla="*/ 632172 w 1380226"/>
              <a:gd name="connsiteY13" fmla="*/ 1164128 h 1380226"/>
              <a:gd name="connsiteX14" fmla="*/ 648294 w 1380226"/>
              <a:gd name="connsiteY14" fmla="*/ 1153318 h 1380226"/>
              <a:gd name="connsiteX15" fmla="*/ 648295 w 1380226"/>
              <a:gd name="connsiteY15" fmla="*/ 1153318 h 1380226"/>
              <a:gd name="connsiteX16" fmla="*/ 660395 w 1380226"/>
              <a:gd name="connsiteY16" fmla="*/ 1137113 h 1380226"/>
              <a:gd name="connsiteX17" fmla="*/ 663677 w 1380226"/>
              <a:gd name="connsiteY17" fmla="*/ 1125502 h 1380226"/>
              <a:gd name="connsiteX18" fmla="*/ 704379 w 1380226"/>
              <a:gd name="connsiteY18" fmla="*/ 1072862 h 1380226"/>
              <a:gd name="connsiteX19" fmla="*/ 1135288 w 1380226"/>
              <a:gd name="connsiteY19" fmla="*/ 435947 h 1380226"/>
              <a:gd name="connsiteX20" fmla="*/ 1136614 w 1380226"/>
              <a:gd name="connsiteY20" fmla="*/ 356341 h 1380226"/>
              <a:gd name="connsiteX21" fmla="*/ 1116713 w 1380226"/>
              <a:gd name="connsiteY21" fmla="*/ 335800 h 1380226"/>
              <a:gd name="connsiteX22" fmla="*/ 1090403 w 1380226"/>
              <a:gd name="connsiteY22" fmla="*/ 324590 h 1380226"/>
              <a:gd name="connsiteX23" fmla="*/ 1062794 w 1380226"/>
              <a:gd name="connsiteY23" fmla="*/ 324346 h 1380226"/>
              <a:gd name="connsiteX24" fmla="*/ 690113 w 1380226"/>
              <a:gd name="connsiteY24" fmla="*/ 0 h 1380226"/>
              <a:gd name="connsiteX25" fmla="*/ 1380226 w 1380226"/>
              <a:gd name="connsiteY25" fmla="*/ 690113 h 1380226"/>
              <a:gd name="connsiteX26" fmla="*/ 690113 w 1380226"/>
              <a:gd name="connsiteY26" fmla="*/ 1380226 h 1380226"/>
              <a:gd name="connsiteX27" fmla="*/ 0 w 1380226"/>
              <a:gd name="connsiteY27" fmla="*/ 690113 h 1380226"/>
              <a:gd name="connsiteX28" fmla="*/ 690113 w 1380226"/>
              <a:gd name="connsiteY28" fmla="*/ 0 h 138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0226" h="1380226">
                <a:moveTo>
                  <a:pt x="1062794" y="324346"/>
                </a:moveTo>
                <a:cubicBezTo>
                  <a:pt x="1044671" y="327708"/>
                  <a:pt x="1027830" y="337983"/>
                  <a:pt x="1016567" y="354375"/>
                </a:cubicBezTo>
                <a:cubicBezTo>
                  <a:pt x="848929" y="545453"/>
                  <a:pt x="733104" y="693861"/>
                  <a:pt x="597087" y="887606"/>
                </a:cubicBezTo>
                <a:lnTo>
                  <a:pt x="575101" y="919281"/>
                </a:lnTo>
                <a:lnTo>
                  <a:pt x="416944" y="782382"/>
                </a:lnTo>
                <a:cubicBezTo>
                  <a:pt x="383208" y="741602"/>
                  <a:pt x="302896" y="712007"/>
                  <a:pt x="262116" y="745743"/>
                </a:cubicBezTo>
                <a:cubicBezTo>
                  <a:pt x="240158" y="759469"/>
                  <a:pt x="226728" y="811543"/>
                  <a:pt x="265288" y="876683"/>
                </a:cubicBezTo>
                <a:lnTo>
                  <a:pt x="513373" y="1140564"/>
                </a:lnTo>
                <a:lnTo>
                  <a:pt x="535316" y="1158324"/>
                </a:lnTo>
                <a:lnTo>
                  <a:pt x="543980" y="1169361"/>
                </a:lnTo>
                <a:lnTo>
                  <a:pt x="543979" y="1169362"/>
                </a:lnTo>
                <a:cubicBezTo>
                  <a:pt x="568567" y="1186256"/>
                  <a:pt x="599935" y="1185802"/>
                  <a:pt x="623586" y="1170688"/>
                </a:cubicBezTo>
                <a:lnTo>
                  <a:pt x="629017" y="1165426"/>
                </a:lnTo>
                <a:lnTo>
                  <a:pt x="632172" y="1164128"/>
                </a:lnTo>
                <a:cubicBezTo>
                  <a:pt x="637793" y="1161135"/>
                  <a:pt x="643197" y="1157535"/>
                  <a:pt x="648294" y="1153318"/>
                </a:cubicBezTo>
                <a:lnTo>
                  <a:pt x="648295" y="1153318"/>
                </a:lnTo>
                <a:cubicBezTo>
                  <a:pt x="653392" y="1149101"/>
                  <a:pt x="657382" y="1143596"/>
                  <a:pt x="660395" y="1137113"/>
                </a:cubicBezTo>
                <a:lnTo>
                  <a:pt x="663677" y="1125502"/>
                </a:lnTo>
                <a:lnTo>
                  <a:pt x="704379" y="1072862"/>
                </a:lnTo>
                <a:cubicBezTo>
                  <a:pt x="845729" y="883416"/>
                  <a:pt x="992033" y="644442"/>
                  <a:pt x="1135288" y="435947"/>
                </a:cubicBezTo>
                <a:cubicBezTo>
                  <a:pt x="1152182" y="411359"/>
                  <a:pt x="1151728" y="379991"/>
                  <a:pt x="1136614" y="356341"/>
                </a:cubicBezTo>
                <a:lnTo>
                  <a:pt x="1116713" y="335800"/>
                </a:lnTo>
                <a:lnTo>
                  <a:pt x="1090403" y="324590"/>
                </a:lnTo>
                <a:cubicBezTo>
                  <a:pt x="1081237" y="322714"/>
                  <a:pt x="1071855" y="322666"/>
                  <a:pt x="1062794" y="324346"/>
                </a:cubicBezTo>
                <a:close/>
                <a:moveTo>
                  <a:pt x="690113" y="0"/>
                </a:moveTo>
                <a:cubicBezTo>
                  <a:pt x="1071252" y="0"/>
                  <a:pt x="1380226" y="308974"/>
                  <a:pt x="1380226" y="690113"/>
                </a:cubicBezTo>
                <a:cubicBezTo>
                  <a:pt x="1380226" y="1071252"/>
                  <a:pt x="1071252" y="1380226"/>
                  <a:pt x="690113" y="1380226"/>
                </a:cubicBezTo>
                <a:cubicBezTo>
                  <a:pt x="308974" y="1380226"/>
                  <a:pt x="0" y="1071252"/>
                  <a:pt x="0" y="690113"/>
                </a:cubicBezTo>
                <a:cubicBezTo>
                  <a:pt x="0" y="308974"/>
                  <a:pt x="308974" y="0"/>
                  <a:pt x="69011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reeform: Shape 15">
            <a:extLst>
              <a:ext uri="{FF2B5EF4-FFF2-40B4-BE49-F238E27FC236}">
                <a16:creationId xmlns:a16="http://schemas.microsoft.com/office/drawing/2014/main" id="{748855E9-903D-B310-D2E7-AF9A1C884B96}"/>
              </a:ext>
            </a:extLst>
          </p:cNvPr>
          <p:cNvSpPr/>
          <p:nvPr/>
        </p:nvSpPr>
        <p:spPr>
          <a:xfrm>
            <a:off x="5037495" y="5400822"/>
            <a:ext cx="192947" cy="192947"/>
          </a:xfrm>
          <a:custGeom>
            <a:avLst/>
            <a:gdLst>
              <a:gd name="connsiteX0" fmla="*/ 1062794 w 1380226"/>
              <a:gd name="connsiteY0" fmla="*/ 324346 h 1380226"/>
              <a:gd name="connsiteX1" fmla="*/ 1016567 w 1380226"/>
              <a:gd name="connsiteY1" fmla="*/ 354375 h 1380226"/>
              <a:gd name="connsiteX2" fmla="*/ 597087 w 1380226"/>
              <a:gd name="connsiteY2" fmla="*/ 887606 h 1380226"/>
              <a:gd name="connsiteX3" fmla="*/ 575101 w 1380226"/>
              <a:gd name="connsiteY3" fmla="*/ 919281 h 1380226"/>
              <a:gd name="connsiteX4" fmla="*/ 416944 w 1380226"/>
              <a:gd name="connsiteY4" fmla="*/ 782382 h 1380226"/>
              <a:gd name="connsiteX5" fmla="*/ 262116 w 1380226"/>
              <a:gd name="connsiteY5" fmla="*/ 745743 h 1380226"/>
              <a:gd name="connsiteX6" fmla="*/ 265288 w 1380226"/>
              <a:gd name="connsiteY6" fmla="*/ 876683 h 1380226"/>
              <a:gd name="connsiteX7" fmla="*/ 513373 w 1380226"/>
              <a:gd name="connsiteY7" fmla="*/ 1140564 h 1380226"/>
              <a:gd name="connsiteX8" fmla="*/ 535316 w 1380226"/>
              <a:gd name="connsiteY8" fmla="*/ 1158324 h 1380226"/>
              <a:gd name="connsiteX9" fmla="*/ 543980 w 1380226"/>
              <a:gd name="connsiteY9" fmla="*/ 1169361 h 1380226"/>
              <a:gd name="connsiteX10" fmla="*/ 543979 w 1380226"/>
              <a:gd name="connsiteY10" fmla="*/ 1169362 h 1380226"/>
              <a:gd name="connsiteX11" fmla="*/ 623586 w 1380226"/>
              <a:gd name="connsiteY11" fmla="*/ 1170688 h 1380226"/>
              <a:gd name="connsiteX12" fmla="*/ 629017 w 1380226"/>
              <a:gd name="connsiteY12" fmla="*/ 1165426 h 1380226"/>
              <a:gd name="connsiteX13" fmla="*/ 632172 w 1380226"/>
              <a:gd name="connsiteY13" fmla="*/ 1164128 h 1380226"/>
              <a:gd name="connsiteX14" fmla="*/ 648294 w 1380226"/>
              <a:gd name="connsiteY14" fmla="*/ 1153318 h 1380226"/>
              <a:gd name="connsiteX15" fmla="*/ 648295 w 1380226"/>
              <a:gd name="connsiteY15" fmla="*/ 1153318 h 1380226"/>
              <a:gd name="connsiteX16" fmla="*/ 660395 w 1380226"/>
              <a:gd name="connsiteY16" fmla="*/ 1137113 h 1380226"/>
              <a:gd name="connsiteX17" fmla="*/ 663677 w 1380226"/>
              <a:gd name="connsiteY17" fmla="*/ 1125502 h 1380226"/>
              <a:gd name="connsiteX18" fmla="*/ 704379 w 1380226"/>
              <a:gd name="connsiteY18" fmla="*/ 1072862 h 1380226"/>
              <a:gd name="connsiteX19" fmla="*/ 1135288 w 1380226"/>
              <a:gd name="connsiteY19" fmla="*/ 435947 h 1380226"/>
              <a:gd name="connsiteX20" fmla="*/ 1136614 w 1380226"/>
              <a:gd name="connsiteY20" fmla="*/ 356341 h 1380226"/>
              <a:gd name="connsiteX21" fmla="*/ 1116713 w 1380226"/>
              <a:gd name="connsiteY21" fmla="*/ 335800 h 1380226"/>
              <a:gd name="connsiteX22" fmla="*/ 1090403 w 1380226"/>
              <a:gd name="connsiteY22" fmla="*/ 324590 h 1380226"/>
              <a:gd name="connsiteX23" fmla="*/ 1062794 w 1380226"/>
              <a:gd name="connsiteY23" fmla="*/ 324346 h 1380226"/>
              <a:gd name="connsiteX24" fmla="*/ 690113 w 1380226"/>
              <a:gd name="connsiteY24" fmla="*/ 0 h 1380226"/>
              <a:gd name="connsiteX25" fmla="*/ 1380226 w 1380226"/>
              <a:gd name="connsiteY25" fmla="*/ 690113 h 1380226"/>
              <a:gd name="connsiteX26" fmla="*/ 690113 w 1380226"/>
              <a:gd name="connsiteY26" fmla="*/ 1380226 h 1380226"/>
              <a:gd name="connsiteX27" fmla="*/ 0 w 1380226"/>
              <a:gd name="connsiteY27" fmla="*/ 690113 h 1380226"/>
              <a:gd name="connsiteX28" fmla="*/ 690113 w 1380226"/>
              <a:gd name="connsiteY28" fmla="*/ 0 h 138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0226" h="1380226">
                <a:moveTo>
                  <a:pt x="1062794" y="324346"/>
                </a:moveTo>
                <a:cubicBezTo>
                  <a:pt x="1044671" y="327708"/>
                  <a:pt x="1027830" y="337983"/>
                  <a:pt x="1016567" y="354375"/>
                </a:cubicBezTo>
                <a:cubicBezTo>
                  <a:pt x="848929" y="545453"/>
                  <a:pt x="733104" y="693861"/>
                  <a:pt x="597087" y="887606"/>
                </a:cubicBezTo>
                <a:lnTo>
                  <a:pt x="575101" y="919281"/>
                </a:lnTo>
                <a:lnTo>
                  <a:pt x="416944" y="782382"/>
                </a:lnTo>
                <a:cubicBezTo>
                  <a:pt x="383208" y="741602"/>
                  <a:pt x="302896" y="712007"/>
                  <a:pt x="262116" y="745743"/>
                </a:cubicBezTo>
                <a:cubicBezTo>
                  <a:pt x="240158" y="759469"/>
                  <a:pt x="226728" y="811543"/>
                  <a:pt x="265288" y="876683"/>
                </a:cubicBezTo>
                <a:lnTo>
                  <a:pt x="513373" y="1140564"/>
                </a:lnTo>
                <a:lnTo>
                  <a:pt x="535316" y="1158324"/>
                </a:lnTo>
                <a:lnTo>
                  <a:pt x="543980" y="1169361"/>
                </a:lnTo>
                <a:lnTo>
                  <a:pt x="543979" y="1169362"/>
                </a:lnTo>
                <a:cubicBezTo>
                  <a:pt x="568567" y="1186256"/>
                  <a:pt x="599935" y="1185802"/>
                  <a:pt x="623586" y="1170688"/>
                </a:cubicBezTo>
                <a:lnTo>
                  <a:pt x="629017" y="1165426"/>
                </a:lnTo>
                <a:lnTo>
                  <a:pt x="632172" y="1164128"/>
                </a:lnTo>
                <a:cubicBezTo>
                  <a:pt x="637793" y="1161135"/>
                  <a:pt x="643197" y="1157535"/>
                  <a:pt x="648294" y="1153318"/>
                </a:cubicBezTo>
                <a:lnTo>
                  <a:pt x="648295" y="1153318"/>
                </a:lnTo>
                <a:cubicBezTo>
                  <a:pt x="653392" y="1149101"/>
                  <a:pt x="657382" y="1143596"/>
                  <a:pt x="660395" y="1137113"/>
                </a:cubicBezTo>
                <a:lnTo>
                  <a:pt x="663677" y="1125502"/>
                </a:lnTo>
                <a:lnTo>
                  <a:pt x="704379" y="1072862"/>
                </a:lnTo>
                <a:cubicBezTo>
                  <a:pt x="845729" y="883416"/>
                  <a:pt x="992033" y="644442"/>
                  <a:pt x="1135288" y="435947"/>
                </a:cubicBezTo>
                <a:cubicBezTo>
                  <a:pt x="1152182" y="411359"/>
                  <a:pt x="1151728" y="379991"/>
                  <a:pt x="1136614" y="356341"/>
                </a:cubicBezTo>
                <a:lnTo>
                  <a:pt x="1116713" y="335800"/>
                </a:lnTo>
                <a:lnTo>
                  <a:pt x="1090403" y="324590"/>
                </a:lnTo>
                <a:cubicBezTo>
                  <a:pt x="1081237" y="322714"/>
                  <a:pt x="1071855" y="322666"/>
                  <a:pt x="1062794" y="324346"/>
                </a:cubicBezTo>
                <a:close/>
                <a:moveTo>
                  <a:pt x="690113" y="0"/>
                </a:moveTo>
                <a:cubicBezTo>
                  <a:pt x="1071252" y="0"/>
                  <a:pt x="1380226" y="308974"/>
                  <a:pt x="1380226" y="690113"/>
                </a:cubicBezTo>
                <a:cubicBezTo>
                  <a:pt x="1380226" y="1071252"/>
                  <a:pt x="1071252" y="1380226"/>
                  <a:pt x="690113" y="1380226"/>
                </a:cubicBezTo>
                <a:cubicBezTo>
                  <a:pt x="308974" y="1380226"/>
                  <a:pt x="0" y="1071252"/>
                  <a:pt x="0" y="690113"/>
                </a:cubicBezTo>
                <a:cubicBezTo>
                  <a:pt x="0" y="308974"/>
                  <a:pt x="308974" y="0"/>
                  <a:pt x="69011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1"/>
    </p:custDataLst>
    <p:extLst>
      <p:ext uri="{BB962C8B-B14F-4D97-AF65-F5344CB8AC3E}">
        <p14:creationId xmlns:p14="http://schemas.microsoft.com/office/powerpoint/2010/main" val="762129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5C975-B863-0586-1D4C-026CBEF1208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AE0B24E-03C3-A2A0-F7CC-1435C9143D35}"/>
              </a:ext>
            </a:extLst>
          </p:cNvPr>
          <p:cNvSpPr txBox="1"/>
          <p:nvPr/>
        </p:nvSpPr>
        <p:spPr>
          <a:xfrm>
            <a:off x="6168009" y="6237312"/>
            <a:ext cx="184731" cy="369332"/>
          </a:xfrm>
          <a:prstGeom prst="rect">
            <a:avLst/>
          </a:prstGeom>
          <a:noFill/>
        </p:spPr>
        <p:txBody>
          <a:bodyPr wrap="none" rtlCol="0">
            <a:spAutoFit/>
          </a:bodyPr>
          <a:lstStyle/>
          <a:p>
            <a:endParaRPr lang="en-AU" dirty="0"/>
          </a:p>
        </p:txBody>
      </p:sp>
      <p:sp>
        <p:nvSpPr>
          <p:cNvPr id="10" name="Title 9">
            <a:extLst>
              <a:ext uri="{FF2B5EF4-FFF2-40B4-BE49-F238E27FC236}">
                <a16:creationId xmlns:a16="http://schemas.microsoft.com/office/drawing/2014/main" id="{455E88C5-6CB1-E88A-FBBE-159D977EE8B3}"/>
              </a:ext>
            </a:extLst>
          </p:cNvPr>
          <p:cNvSpPr>
            <a:spLocks noGrp="1"/>
          </p:cNvSpPr>
          <p:nvPr>
            <p:ph type="title"/>
          </p:nvPr>
        </p:nvSpPr>
        <p:spPr>
          <a:xfrm>
            <a:off x="468313" y="452438"/>
            <a:ext cx="11255375" cy="1109662"/>
          </a:xfrm>
        </p:spPr>
        <p:txBody>
          <a:bodyPr/>
          <a:lstStyle/>
          <a:p>
            <a:r>
              <a:rPr lang="en-AU" dirty="0"/>
              <a:t>Bowdens Silver project</a:t>
            </a:r>
            <a:br>
              <a:rPr lang="en-AU" dirty="0"/>
            </a:br>
            <a:r>
              <a:rPr lang="en-AU" dirty="0">
                <a:solidFill>
                  <a:srgbClr val="6EBE49"/>
                </a:solidFill>
              </a:rPr>
              <a:t>conventional</a:t>
            </a:r>
            <a:r>
              <a:rPr lang="en-AU" dirty="0"/>
              <a:t> </a:t>
            </a:r>
            <a:r>
              <a:rPr lang="en-AU" dirty="0">
                <a:solidFill>
                  <a:schemeClr val="accent5"/>
                </a:solidFill>
              </a:rPr>
              <a:t>processing</a:t>
            </a:r>
          </a:p>
        </p:txBody>
      </p:sp>
      <p:sp>
        <p:nvSpPr>
          <p:cNvPr id="9" name="Slide Number Placeholder 8">
            <a:extLst>
              <a:ext uri="{FF2B5EF4-FFF2-40B4-BE49-F238E27FC236}">
                <a16:creationId xmlns:a16="http://schemas.microsoft.com/office/drawing/2014/main" id="{4A65550E-8C19-AD41-6CE5-AAC4DA111A42}"/>
              </a:ext>
            </a:extLst>
          </p:cNvPr>
          <p:cNvSpPr>
            <a:spLocks noGrp="1"/>
          </p:cNvSpPr>
          <p:nvPr>
            <p:ph type="sldNum" sz="quarter" idx="12"/>
          </p:nvPr>
        </p:nvSpPr>
        <p:spPr>
          <a:xfrm>
            <a:off x="10014012" y="6090021"/>
            <a:ext cx="559293" cy="365125"/>
          </a:xfrm>
        </p:spPr>
        <p:txBody>
          <a:bodyPr/>
          <a:lstStyle/>
          <a:p>
            <a:fld id="{D6FABC1D-DC78-4FD3-89D7-5D9E9D769615}" type="slidenum">
              <a:rPr lang="en-AU" smtClean="0"/>
              <a:pPr/>
              <a:t>11</a:t>
            </a:fld>
            <a:endParaRPr lang="en-AU" dirty="0"/>
          </a:p>
        </p:txBody>
      </p:sp>
      <p:sp>
        <p:nvSpPr>
          <p:cNvPr id="13" name="Footer Placeholder 8">
            <a:extLst>
              <a:ext uri="{FF2B5EF4-FFF2-40B4-BE49-F238E27FC236}">
                <a16:creationId xmlns:a16="http://schemas.microsoft.com/office/drawing/2014/main" id="{369CD417-DE67-3F97-8C0C-D10E4CBAA222}"/>
              </a:ext>
            </a:extLst>
          </p:cNvPr>
          <p:cNvSpPr>
            <a:spLocks noGrp="1"/>
          </p:cNvSpPr>
          <p:nvPr>
            <p:ph type="ftr" sz="quarter" idx="11"/>
          </p:nvPr>
        </p:nvSpPr>
        <p:spPr>
          <a:xfrm>
            <a:off x="1890203" y="6090021"/>
            <a:ext cx="8017277" cy="365125"/>
          </a:xfrm>
        </p:spPr>
        <p:txBody>
          <a:bodyPr/>
          <a:lstStyle/>
          <a:p>
            <a:r>
              <a:rPr lang="en-US" baseline="30000" dirty="0"/>
              <a:t>1</a:t>
            </a:r>
            <a:r>
              <a:rPr lang="en-GB" dirty="0"/>
              <a:t>Refer to Silver Mines Limited ASX announcement ‘Bowdens Optimisation Study Outlines Robust, High Margin Silver Project’, dated 20 December 2024</a:t>
            </a:r>
            <a:endParaRPr lang="en-US" dirty="0"/>
          </a:p>
        </p:txBody>
      </p:sp>
      <p:sp>
        <p:nvSpPr>
          <p:cNvPr id="20" name="TextBox 19">
            <a:extLst>
              <a:ext uri="{FF2B5EF4-FFF2-40B4-BE49-F238E27FC236}">
                <a16:creationId xmlns:a16="http://schemas.microsoft.com/office/drawing/2014/main" id="{AC82EB02-577A-DFFE-60D0-2211423BB780}"/>
              </a:ext>
            </a:extLst>
          </p:cNvPr>
          <p:cNvSpPr txBox="1"/>
          <p:nvPr/>
        </p:nvSpPr>
        <p:spPr>
          <a:xfrm>
            <a:off x="468313" y="1948934"/>
            <a:ext cx="4312408" cy="349702"/>
          </a:xfrm>
          <a:prstGeom prst="rect">
            <a:avLst/>
          </a:prstGeom>
          <a:noFill/>
        </p:spPr>
        <p:txBody>
          <a:bodyPr wrap="square" lIns="36000" tIns="36000" rIns="36000" bIns="36000">
            <a:spAutoFit/>
          </a:bodyPr>
          <a:lstStyle/>
          <a:p>
            <a:r>
              <a:rPr lang="en-AU" b="1" dirty="0">
                <a:solidFill>
                  <a:schemeClr val="accent2"/>
                </a:solidFill>
                <a:latin typeface="+mj-lt"/>
              </a:rPr>
              <a:t>Processing Parameters</a:t>
            </a:r>
            <a:r>
              <a:rPr lang="en-AU" b="1" baseline="30000" dirty="0">
                <a:solidFill>
                  <a:schemeClr val="accent2"/>
                </a:solidFill>
                <a:latin typeface="+mj-lt"/>
              </a:rPr>
              <a:t>1</a:t>
            </a:r>
            <a:endParaRPr lang="en-AU" sz="1800" b="1" baseline="30000" dirty="0">
              <a:solidFill>
                <a:schemeClr val="accent2"/>
              </a:solidFill>
              <a:latin typeface="+mj-lt"/>
            </a:endParaRPr>
          </a:p>
        </p:txBody>
      </p:sp>
      <p:sp>
        <p:nvSpPr>
          <p:cNvPr id="18" name="TextBox 17">
            <a:extLst>
              <a:ext uri="{FF2B5EF4-FFF2-40B4-BE49-F238E27FC236}">
                <a16:creationId xmlns:a16="http://schemas.microsoft.com/office/drawing/2014/main" id="{D9D7F172-4166-1637-DD0D-2E28D6764D4C}"/>
              </a:ext>
            </a:extLst>
          </p:cNvPr>
          <p:cNvSpPr txBox="1"/>
          <p:nvPr/>
        </p:nvSpPr>
        <p:spPr>
          <a:xfrm>
            <a:off x="983940" y="2572658"/>
            <a:ext cx="6178859" cy="3183912"/>
          </a:xfrm>
          <a:prstGeom prst="rect">
            <a:avLst/>
          </a:prstGeom>
          <a:noFill/>
        </p:spPr>
        <p:txBody>
          <a:bodyPr vert="horz" wrap="square" lIns="36000" tIns="144000" rIns="36000" bIns="144000" rtlCol="0">
            <a:spAutoFit/>
          </a:bodyPr>
          <a:lstStyle>
            <a:lvl1pPr indent="0">
              <a:lnSpc>
                <a:spcPct val="100000"/>
              </a:lnSpc>
              <a:spcBef>
                <a:spcPts val="800"/>
              </a:spcBef>
              <a:buClr>
                <a:schemeClr val="accent5"/>
              </a:buClr>
              <a:buFont typeface="Arial" panose="020B0604020202020204" pitchFamily="34" charset="0"/>
              <a:buNone/>
              <a:defRPr sz="1200"/>
            </a:lvl1pPr>
            <a:lvl2pPr marL="630238" indent="-274638">
              <a:lnSpc>
                <a:spcPct val="100000"/>
              </a:lnSpc>
              <a:spcBef>
                <a:spcPts val="600"/>
              </a:spcBef>
              <a:buClr>
                <a:schemeClr val="accent5"/>
              </a:buClr>
              <a:buFont typeface="Arial" panose="020B0604020202020204" pitchFamily="34" charset="0"/>
              <a:buChar char="►"/>
              <a:defRPr sz="1400"/>
            </a:lvl2pPr>
            <a:lvl3pPr marL="896938" indent="-266700">
              <a:lnSpc>
                <a:spcPct val="100000"/>
              </a:lnSpc>
              <a:spcBef>
                <a:spcPts val="400"/>
              </a:spcBef>
              <a:buClr>
                <a:schemeClr val="accent5"/>
              </a:buClr>
              <a:buFont typeface="Arial" panose="020B0604020202020204" pitchFamily="34" charset="0"/>
              <a:buChar char="►"/>
              <a:defRPr sz="1300"/>
            </a:lvl3pPr>
            <a:lvl4pPr marL="0" indent="0">
              <a:lnSpc>
                <a:spcPct val="100000"/>
              </a:lnSpc>
              <a:spcBef>
                <a:spcPts val="1000"/>
              </a:spcBef>
              <a:buClr>
                <a:schemeClr val="accent5"/>
              </a:buClr>
              <a:buFont typeface="Arial" panose="020B0604020202020204" pitchFamily="34" charset="0"/>
              <a:buNone/>
              <a:defRPr sz="1600" b="1"/>
            </a:lvl4pPr>
            <a:lvl5pPr marL="0" indent="0">
              <a:lnSpc>
                <a:spcPct val="100000"/>
              </a:lnSpc>
              <a:spcBef>
                <a:spcPts val="600"/>
              </a:spcBef>
              <a:buClr>
                <a:schemeClr val="accent5"/>
              </a:buClr>
              <a:buFont typeface="Arial" panose="020B0604020202020204" pitchFamily="34" charset="0"/>
              <a:buNone/>
              <a:defRPr sz="1400" b="1">
                <a:solidFill>
                  <a:schemeClr val="accent5"/>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1200"/>
              </a:spcBef>
            </a:pPr>
            <a:r>
              <a:rPr lang="en-GB" b="1" dirty="0"/>
              <a:t>Cyanide eliminated from the processing flow sheet</a:t>
            </a:r>
          </a:p>
          <a:p>
            <a:pPr>
              <a:spcBef>
                <a:spcPts val="1200"/>
              </a:spcBef>
            </a:pPr>
            <a:r>
              <a:rPr lang="en-GB" dirty="0"/>
              <a:t>Processing scheduled at </a:t>
            </a:r>
            <a:r>
              <a:rPr lang="en-GB" b="1" dirty="0"/>
              <a:t>2.0Mtpa</a:t>
            </a:r>
            <a:r>
              <a:rPr lang="en-GB" dirty="0"/>
              <a:t> via a </a:t>
            </a:r>
            <a:r>
              <a:rPr lang="en-GB" b="1" dirty="0"/>
              <a:t>conventional flow sheet</a:t>
            </a:r>
          </a:p>
          <a:p>
            <a:pPr>
              <a:spcBef>
                <a:spcPts val="1200"/>
              </a:spcBef>
            </a:pPr>
            <a:r>
              <a:rPr lang="en-GB" dirty="0"/>
              <a:t>Single stage primary jaw crushing, two stage SAG and ball mill with pebble crusher</a:t>
            </a:r>
          </a:p>
          <a:p>
            <a:pPr>
              <a:spcBef>
                <a:spcPts val="1200"/>
              </a:spcBef>
            </a:pPr>
            <a:r>
              <a:rPr lang="en-GB" dirty="0"/>
              <a:t>Rougher and scavenger flotation with concentrate regrind prior to cleaner flotation</a:t>
            </a:r>
          </a:p>
          <a:p>
            <a:pPr>
              <a:spcBef>
                <a:spcPts val="1200"/>
              </a:spcBef>
            </a:pPr>
            <a:r>
              <a:rPr lang="en-GB" dirty="0"/>
              <a:t>Production of </a:t>
            </a:r>
            <a:r>
              <a:rPr lang="en-GB" b="1" dirty="0"/>
              <a:t>a high-grade, bulk silver, lead and zinc concentrate</a:t>
            </a:r>
          </a:p>
          <a:p>
            <a:pPr>
              <a:spcBef>
                <a:spcPts val="1200"/>
              </a:spcBef>
            </a:pPr>
            <a:r>
              <a:rPr lang="en-GB" dirty="0"/>
              <a:t>Grind size optimised at p80 passing 106 µm – concentrate regrind to a p80 of 17µm</a:t>
            </a:r>
          </a:p>
          <a:p>
            <a:pPr>
              <a:spcBef>
                <a:spcPts val="1200"/>
              </a:spcBef>
            </a:pPr>
            <a:r>
              <a:rPr lang="en-GB" b="1" dirty="0"/>
              <a:t>Silver recovery </a:t>
            </a:r>
            <a:r>
              <a:rPr lang="en-GB" dirty="0"/>
              <a:t>modelled at </a:t>
            </a:r>
            <a:r>
              <a:rPr lang="en-GB" b="1" dirty="0"/>
              <a:t>82.7%</a:t>
            </a:r>
            <a:r>
              <a:rPr lang="en-GB" dirty="0"/>
              <a:t> (Zn at 88.7% and Pb at 82.7%)</a:t>
            </a:r>
          </a:p>
          <a:p>
            <a:pPr>
              <a:spcBef>
                <a:spcPts val="1200"/>
              </a:spcBef>
            </a:pPr>
            <a:r>
              <a:rPr lang="en-GB" b="1" dirty="0"/>
              <a:t>Tailings are dewatered for dry stacking</a:t>
            </a:r>
          </a:p>
          <a:p>
            <a:pPr>
              <a:spcBef>
                <a:spcPts val="1200"/>
              </a:spcBef>
            </a:pPr>
            <a:r>
              <a:rPr lang="en-GB" dirty="0"/>
              <a:t>LOM processing cost of A$20.78/t</a:t>
            </a:r>
          </a:p>
        </p:txBody>
      </p:sp>
      <p:sp>
        <p:nvSpPr>
          <p:cNvPr id="26" name="Freeform: Shape 25">
            <a:extLst>
              <a:ext uri="{FF2B5EF4-FFF2-40B4-BE49-F238E27FC236}">
                <a16:creationId xmlns:a16="http://schemas.microsoft.com/office/drawing/2014/main" id="{C829F09A-67B8-44CF-E8F6-258E9C43FAA7}"/>
              </a:ext>
            </a:extLst>
          </p:cNvPr>
          <p:cNvSpPr/>
          <p:nvPr/>
        </p:nvSpPr>
        <p:spPr>
          <a:xfrm>
            <a:off x="565503" y="2746223"/>
            <a:ext cx="192947" cy="192947"/>
          </a:xfrm>
          <a:custGeom>
            <a:avLst/>
            <a:gdLst>
              <a:gd name="connsiteX0" fmla="*/ 1062794 w 1380226"/>
              <a:gd name="connsiteY0" fmla="*/ 324346 h 1380226"/>
              <a:gd name="connsiteX1" fmla="*/ 1016567 w 1380226"/>
              <a:gd name="connsiteY1" fmla="*/ 354375 h 1380226"/>
              <a:gd name="connsiteX2" fmla="*/ 597087 w 1380226"/>
              <a:gd name="connsiteY2" fmla="*/ 887606 h 1380226"/>
              <a:gd name="connsiteX3" fmla="*/ 575101 w 1380226"/>
              <a:gd name="connsiteY3" fmla="*/ 919281 h 1380226"/>
              <a:gd name="connsiteX4" fmla="*/ 416944 w 1380226"/>
              <a:gd name="connsiteY4" fmla="*/ 782382 h 1380226"/>
              <a:gd name="connsiteX5" fmla="*/ 262116 w 1380226"/>
              <a:gd name="connsiteY5" fmla="*/ 745743 h 1380226"/>
              <a:gd name="connsiteX6" fmla="*/ 265288 w 1380226"/>
              <a:gd name="connsiteY6" fmla="*/ 876683 h 1380226"/>
              <a:gd name="connsiteX7" fmla="*/ 513373 w 1380226"/>
              <a:gd name="connsiteY7" fmla="*/ 1140564 h 1380226"/>
              <a:gd name="connsiteX8" fmla="*/ 535316 w 1380226"/>
              <a:gd name="connsiteY8" fmla="*/ 1158324 h 1380226"/>
              <a:gd name="connsiteX9" fmla="*/ 543980 w 1380226"/>
              <a:gd name="connsiteY9" fmla="*/ 1169361 h 1380226"/>
              <a:gd name="connsiteX10" fmla="*/ 543979 w 1380226"/>
              <a:gd name="connsiteY10" fmla="*/ 1169362 h 1380226"/>
              <a:gd name="connsiteX11" fmla="*/ 623586 w 1380226"/>
              <a:gd name="connsiteY11" fmla="*/ 1170688 h 1380226"/>
              <a:gd name="connsiteX12" fmla="*/ 629017 w 1380226"/>
              <a:gd name="connsiteY12" fmla="*/ 1165426 h 1380226"/>
              <a:gd name="connsiteX13" fmla="*/ 632172 w 1380226"/>
              <a:gd name="connsiteY13" fmla="*/ 1164128 h 1380226"/>
              <a:gd name="connsiteX14" fmla="*/ 648294 w 1380226"/>
              <a:gd name="connsiteY14" fmla="*/ 1153318 h 1380226"/>
              <a:gd name="connsiteX15" fmla="*/ 648295 w 1380226"/>
              <a:gd name="connsiteY15" fmla="*/ 1153318 h 1380226"/>
              <a:gd name="connsiteX16" fmla="*/ 660395 w 1380226"/>
              <a:gd name="connsiteY16" fmla="*/ 1137113 h 1380226"/>
              <a:gd name="connsiteX17" fmla="*/ 663677 w 1380226"/>
              <a:gd name="connsiteY17" fmla="*/ 1125502 h 1380226"/>
              <a:gd name="connsiteX18" fmla="*/ 704379 w 1380226"/>
              <a:gd name="connsiteY18" fmla="*/ 1072862 h 1380226"/>
              <a:gd name="connsiteX19" fmla="*/ 1135288 w 1380226"/>
              <a:gd name="connsiteY19" fmla="*/ 435947 h 1380226"/>
              <a:gd name="connsiteX20" fmla="*/ 1136614 w 1380226"/>
              <a:gd name="connsiteY20" fmla="*/ 356341 h 1380226"/>
              <a:gd name="connsiteX21" fmla="*/ 1116713 w 1380226"/>
              <a:gd name="connsiteY21" fmla="*/ 335800 h 1380226"/>
              <a:gd name="connsiteX22" fmla="*/ 1090403 w 1380226"/>
              <a:gd name="connsiteY22" fmla="*/ 324590 h 1380226"/>
              <a:gd name="connsiteX23" fmla="*/ 1062794 w 1380226"/>
              <a:gd name="connsiteY23" fmla="*/ 324346 h 1380226"/>
              <a:gd name="connsiteX24" fmla="*/ 690113 w 1380226"/>
              <a:gd name="connsiteY24" fmla="*/ 0 h 1380226"/>
              <a:gd name="connsiteX25" fmla="*/ 1380226 w 1380226"/>
              <a:gd name="connsiteY25" fmla="*/ 690113 h 1380226"/>
              <a:gd name="connsiteX26" fmla="*/ 690113 w 1380226"/>
              <a:gd name="connsiteY26" fmla="*/ 1380226 h 1380226"/>
              <a:gd name="connsiteX27" fmla="*/ 0 w 1380226"/>
              <a:gd name="connsiteY27" fmla="*/ 690113 h 1380226"/>
              <a:gd name="connsiteX28" fmla="*/ 690113 w 1380226"/>
              <a:gd name="connsiteY28" fmla="*/ 0 h 138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0226" h="1380226">
                <a:moveTo>
                  <a:pt x="1062794" y="324346"/>
                </a:moveTo>
                <a:cubicBezTo>
                  <a:pt x="1044671" y="327708"/>
                  <a:pt x="1027830" y="337983"/>
                  <a:pt x="1016567" y="354375"/>
                </a:cubicBezTo>
                <a:cubicBezTo>
                  <a:pt x="848929" y="545453"/>
                  <a:pt x="733104" y="693861"/>
                  <a:pt x="597087" y="887606"/>
                </a:cubicBezTo>
                <a:lnTo>
                  <a:pt x="575101" y="919281"/>
                </a:lnTo>
                <a:lnTo>
                  <a:pt x="416944" y="782382"/>
                </a:lnTo>
                <a:cubicBezTo>
                  <a:pt x="383208" y="741602"/>
                  <a:pt x="302896" y="712007"/>
                  <a:pt x="262116" y="745743"/>
                </a:cubicBezTo>
                <a:cubicBezTo>
                  <a:pt x="240158" y="759469"/>
                  <a:pt x="226728" y="811543"/>
                  <a:pt x="265288" y="876683"/>
                </a:cubicBezTo>
                <a:lnTo>
                  <a:pt x="513373" y="1140564"/>
                </a:lnTo>
                <a:lnTo>
                  <a:pt x="535316" y="1158324"/>
                </a:lnTo>
                <a:lnTo>
                  <a:pt x="543980" y="1169361"/>
                </a:lnTo>
                <a:lnTo>
                  <a:pt x="543979" y="1169362"/>
                </a:lnTo>
                <a:cubicBezTo>
                  <a:pt x="568567" y="1186256"/>
                  <a:pt x="599935" y="1185802"/>
                  <a:pt x="623586" y="1170688"/>
                </a:cubicBezTo>
                <a:lnTo>
                  <a:pt x="629017" y="1165426"/>
                </a:lnTo>
                <a:lnTo>
                  <a:pt x="632172" y="1164128"/>
                </a:lnTo>
                <a:cubicBezTo>
                  <a:pt x="637793" y="1161135"/>
                  <a:pt x="643197" y="1157535"/>
                  <a:pt x="648294" y="1153318"/>
                </a:cubicBezTo>
                <a:lnTo>
                  <a:pt x="648295" y="1153318"/>
                </a:lnTo>
                <a:cubicBezTo>
                  <a:pt x="653392" y="1149101"/>
                  <a:pt x="657382" y="1143596"/>
                  <a:pt x="660395" y="1137113"/>
                </a:cubicBezTo>
                <a:lnTo>
                  <a:pt x="663677" y="1125502"/>
                </a:lnTo>
                <a:lnTo>
                  <a:pt x="704379" y="1072862"/>
                </a:lnTo>
                <a:cubicBezTo>
                  <a:pt x="845729" y="883416"/>
                  <a:pt x="992033" y="644442"/>
                  <a:pt x="1135288" y="435947"/>
                </a:cubicBezTo>
                <a:cubicBezTo>
                  <a:pt x="1152182" y="411359"/>
                  <a:pt x="1151728" y="379991"/>
                  <a:pt x="1136614" y="356341"/>
                </a:cubicBezTo>
                <a:lnTo>
                  <a:pt x="1116713" y="335800"/>
                </a:lnTo>
                <a:lnTo>
                  <a:pt x="1090403" y="324590"/>
                </a:lnTo>
                <a:cubicBezTo>
                  <a:pt x="1081237" y="322714"/>
                  <a:pt x="1071855" y="322666"/>
                  <a:pt x="1062794" y="324346"/>
                </a:cubicBezTo>
                <a:close/>
                <a:moveTo>
                  <a:pt x="690113" y="0"/>
                </a:moveTo>
                <a:cubicBezTo>
                  <a:pt x="1071252" y="0"/>
                  <a:pt x="1380226" y="308974"/>
                  <a:pt x="1380226" y="690113"/>
                </a:cubicBezTo>
                <a:cubicBezTo>
                  <a:pt x="1380226" y="1071252"/>
                  <a:pt x="1071252" y="1380226"/>
                  <a:pt x="690113" y="1380226"/>
                </a:cubicBezTo>
                <a:cubicBezTo>
                  <a:pt x="308974" y="1380226"/>
                  <a:pt x="0" y="1071252"/>
                  <a:pt x="0" y="690113"/>
                </a:cubicBezTo>
                <a:cubicBezTo>
                  <a:pt x="0" y="308974"/>
                  <a:pt x="308974" y="0"/>
                  <a:pt x="69011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Freeform: Shape 26">
            <a:extLst>
              <a:ext uri="{FF2B5EF4-FFF2-40B4-BE49-F238E27FC236}">
                <a16:creationId xmlns:a16="http://schemas.microsoft.com/office/drawing/2014/main" id="{090D6A08-1090-09D5-4C98-5CB9ADB03B9A}"/>
              </a:ext>
            </a:extLst>
          </p:cNvPr>
          <p:cNvSpPr/>
          <p:nvPr/>
        </p:nvSpPr>
        <p:spPr>
          <a:xfrm>
            <a:off x="566619" y="3082334"/>
            <a:ext cx="192947" cy="192947"/>
          </a:xfrm>
          <a:custGeom>
            <a:avLst/>
            <a:gdLst>
              <a:gd name="connsiteX0" fmla="*/ 1062794 w 1380226"/>
              <a:gd name="connsiteY0" fmla="*/ 324346 h 1380226"/>
              <a:gd name="connsiteX1" fmla="*/ 1016567 w 1380226"/>
              <a:gd name="connsiteY1" fmla="*/ 354375 h 1380226"/>
              <a:gd name="connsiteX2" fmla="*/ 597087 w 1380226"/>
              <a:gd name="connsiteY2" fmla="*/ 887606 h 1380226"/>
              <a:gd name="connsiteX3" fmla="*/ 575101 w 1380226"/>
              <a:gd name="connsiteY3" fmla="*/ 919281 h 1380226"/>
              <a:gd name="connsiteX4" fmla="*/ 416944 w 1380226"/>
              <a:gd name="connsiteY4" fmla="*/ 782382 h 1380226"/>
              <a:gd name="connsiteX5" fmla="*/ 262116 w 1380226"/>
              <a:gd name="connsiteY5" fmla="*/ 745743 h 1380226"/>
              <a:gd name="connsiteX6" fmla="*/ 265288 w 1380226"/>
              <a:gd name="connsiteY6" fmla="*/ 876683 h 1380226"/>
              <a:gd name="connsiteX7" fmla="*/ 513373 w 1380226"/>
              <a:gd name="connsiteY7" fmla="*/ 1140564 h 1380226"/>
              <a:gd name="connsiteX8" fmla="*/ 535316 w 1380226"/>
              <a:gd name="connsiteY8" fmla="*/ 1158324 h 1380226"/>
              <a:gd name="connsiteX9" fmla="*/ 543980 w 1380226"/>
              <a:gd name="connsiteY9" fmla="*/ 1169361 h 1380226"/>
              <a:gd name="connsiteX10" fmla="*/ 543979 w 1380226"/>
              <a:gd name="connsiteY10" fmla="*/ 1169362 h 1380226"/>
              <a:gd name="connsiteX11" fmla="*/ 623586 w 1380226"/>
              <a:gd name="connsiteY11" fmla="*/ 1170688 h 1380226"/>
              <a:gd name="connsiteX12" fmla="*/ 629017 w 1380226"/>
              <a:gd name="connsiteY12" fmla="*/ 1165426 h 1380226"/>
              <a:gd name="connsiteX13" fmla="*/ 632172 w 1380226"/>
              <a:gd name="connsiteY13" fmla="*/ 1164128 h 1380226"/>
              <a:gd name="connsiteX14" fmla="*/ 648294 w 1380226"/>
              <a:gd name="connsiteY14" fmla="*/ 1153318 h 1380226"/>
              <a:gd name="connsiteX15" fmla="*/ 648295 w 1380226"/>
              <a:gd name="connsiteY15" fmla="*/ 1153318 h 1380226"/>
              <a:gd name="connsiteX16" fmla="*/ 660395 w 1380226"/>
              <a:gd name="connsiteY16" fmla="*/ 1137113 h 1380226"/>
              <a:gd name="connsiteX17" fmla="*/ 663677 w 1380226"/>
              <a:gd name="connsiteY17" fmla="*/ 1125502 h 1380226"/>
              <a:gd name="connsiteX18" fmla="*/ 704379 w 1380226"/>
              <a:gd name="connsiteY18" fmla="*/ 1072862 h 1380226"/>
              <a:gd name="connsiteX19" fmla="*/ 1135288 w 1380226"/>
              <a:gd name="connsiteY19" fmla="*/ 435947 h 1380226"/>
              <a:gd name="connsiteX20" fmla="*/ 1136614 w 1380226"/>
              <a:gd name="connsiteY20" fmla="*/ 356341 h 1380226"/>
              <a:gd name="connsiteX21" fmla="*/ 1116713 w 1380226"/>
              <a:gd name="connsiteY21" fmla="*/ 335800 h 1380226"/>
              <a:gd name="connsiteX22" fmla="*/ 1090403 w 1380226"/>
              <a:gd name="connsiteY22" fmla="*/ 324590 h 1380226"/>
              <a:gd name="connsiteX23" fmla="*/ 1062794 w 1380226"/>
              <a:gd name="connsiteY23" fmla="*/ 324346 h 1380226"/>
              <a:gd name="connsiteX24" fmla="*/ 690113 w 1380226"/>
              <a:gd name="connsiteY24" fmla="*/ 0 h 1380226"/>
              <a:gd name="connsiteX25" fmla="*/ 1380226 w 1380226"/>
              <a:gd name="connsiteY25" fmla="*/ 690113 h 1380226"/>
              <a:gd name="connsiteX26" fmla="*/ 690113 w 1380226"/>
              <a:gd name="connsiteY26" fmla="*/ 1380226 h 1380226"/>
              <a:gd name="connsiteX27" fmla="*/ 0 w 1380226"/>
              <a:gd name="connsiteY27" fmla="*/ 690113 h 1380226"/>
              <a:gd name="connsiteX28" fmla="*/ 690113 w 1380226"/>
              <a:gd name="connsiteY28" fmla="*/ 0 h 138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0226" h="1380226">
                <a:moveTo>
                  <a:pt x="1062794" y="324346"/>
                </a:moveTo>
                <a:cubicBezTo>
                  <a:pt x="1044671" y="327708"/>
                  <a:pt x="1027830" y="337983"/>
                  <a:pt x="1016567" y="354375"/>
                </a:cubicBezTo>
                <a:cubicBezTo>
                  <a:pt x="848929" y="545453"/>
                  <a:pt x="733104" y="693861"/>
                  <a:pt x="597087" y="887606"/>
                </a:cubicBezTo>
                <a:lnTo>
                  <a:pt x="575101" y="919281"/>
                </a:lnTo>
                <a:lnTo>
                  <a:pt x="416944" y="782382"/>
                </a:lnTo>
                <a:cubicBezTo>
                  <a:pt x="383208" y="741602"/>
                  <a:pt x="302896" y="712007"/>
                  <a:pt x="262116" y="745743"/>
                </a:cubicBezTo>
                <a:cubicBezTo>
                  <a:pt x="240158" y="759469"/>
                  <a:pt x="226728" y="811543"/>
                  <a:pt x="265288" y="876683"/>
                </a:cubicBezTo>
                <a:lnTo>
                  <a:pt x="513373" y="1140564"/>
                </a:lnTo>
                <a:lnTo>
                  <a:pt x="535316" y="1158324"/>
                </a:lnTo>
                <a:lnTo>
                  <a:pt x="543980" y="1169361"/>
                </a:lnTo>
                <a:lnTo>
                  <a:pt x="543979" y="1169362"/>
                </a:lnTo>
                <a:cubicBezTo>
                  <a:pt x="568567" y="1186256"/>
                  <a:pt x="599935" y="1185802"/>
                  <a:pt x="623586" y="1170688"/>
                </a:cubicBezTo>
                <a:lnTo>
                  <a:pt x="629017" y="1165426"/>
                </a:lnTo>
                <a:lnTo>
                  <a:pt x="632172" y="1164128"/>
                </a:lnTo>
                <a:cubicBezTo>
                  <a:pt x="637793" y="1161135"/>
                  <a:pt x="643197" y="1157535"/>
                  <a:pt x="648294" y="1153318"/>
                </a:cubicBezTo>
                <a:lnTo>
                  <a:pt x="648295" y="1153318"/>
                </a:lnTo>
                <a:cubicBezTo>
                  <a:pt x="653392" y="1149101"/>
                  <a:pt x="657382" y="1143596"/>
                  <a:pt x="660395" y="1137113"/>
                </a:cubicBezTo>
                <a:lnTo>
                  <a:pt x="663677" y="1125502"/>
                </a:lnTo>
                <a:lnTo>
                  <a:pt x="704379" y="1072862"/>
                </a:lnTo>
                <a:cubicBezTo>
                  <a:pt x="845729" y="883416"/>
                  <a:pt x="992033" y="644442"/>
                  <a:pt x="1135288" y="435947"/>
                </a:cubicBezTo>
                <a:cubicBezTo>
                  <a:pt x="1152182" y="411359"/>
                  <a:pt x="1151728" y="379991"/>
                  <a:pt x="1136614" y="356341"/>
                </a:cubicBezTo>
                <a:lnTo>
                  <a:pt x="1116713" y="335800"/>
                </a:lnTo>
                <a:lnTo>
                  <a:pt x="1090403" y="324590"/>
                </a:lnTo>
                <a:cubicBezTo>
                  <a:pt x="1081237" y="322714"/>
                  <a:pt x="1071855" y="322666"/>
                  <a:pt x="1062794" y="324346"/>
                </a:cubicBezTo>
                <a:close/>
                <a:moveTo>
                  <a:pt x="690113" y="0"/>
                </a:moveTo>
                <a:cubicBezTo>
                  <a:pt x="1071252" y="0"/>
                  <a:pt x="1380226" y="308974"/>
                  <a:pt x="1380226" y="690113"/>
                </a:cubicBezTo>
                <a:cubicBezTo>
                  <a:pt x="1380226" y="1071252"/>
                  <a:pt x="1071252" y="1380226"/>
                  <a:pt x="690113" y="1380226"/>
                </a:cubicBezTo>
                <a:cubicBezTo>
                  <a:pt x="308974" y="1380226"/>
                  <a:pt x="0" y="1071252"/>
                  <a:pt x="0" y="690113"/>
                </a:cubicBezTo>
                <a:cubicBezTo>
                  <a:pt x="0" y="308974"/>
                  <a:pt x="308974" y="0"/>
                  <a:pt x="69011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Freeform: Shape 27">
            <a:extLst>
              <a:ext uri="{FF2B5EF4-FFF2-40B4-BE49-F238E27FC236}">
                <a16:creationId xmlns:a16="http://schemas.microsoft.com/office/drawing/2014/main" id="{7F68954F-524A-ACD5-36C9-839792B31073}"/>
              </a:ext>
            </a:extLst>
          </p:cNvPr>
          <p:cNvSpPr/>
          <p:nvPr/>
        </p:nvSpPr>
        <p:spPr>
          <a:xfrm>
            <a:off x="564367" y="3424708"/>
            <a:ext cx="192947" cy="192947"/>
          </a:xfrm>
          <a:custGeom>
            <a:avLst/>
            <a:gdLst>
              <a:gd name="connsiteX0" fmla="*/ 1062794 w 1380226"/>
              <a:gd name="connsiteY0" fmla="*/ 324346 h 1380226"/>
              <a:gd name="connsiteX1" fmla="*/ 1016567 w 1380226"/>
              <a:gd name="connsiteY1" fmla="*/ 354375 h 1380226"/>
              <a:gd name="connsiteX2" fmla="*/ 597087 w 1380226"/>
              <a:gd name="connsiteY2" fmla="*/ 887606 h 1380226"/>
              <a:gd name="connsiteX3" fmla="*/ 575101 w 1380226"/>
              <a:gd name="connsiteY3" fmla="*/ 919281 h 1380226"/>
              <a:gd name="connsiteX4" fmla="*/ 416944 w 1380226"/>
              <a:gd name="connsiteY4" fmla="*/ 782382 h 1380226"/>
              <a:gd name="connsiteX5" fmla="*/ 262116 w 1380226"/>
              <a:gd name="connsiteY5" fmla="*/ 745743 h 1380226"/>
              <a:gd name="connsiteX6" fmla="*/ 265288 w 1380226"/>
              <a:gd name="connsiteY6" fmla="*/ 876683 h 1380226"/>
              <a:gd name="connsiteX7" fmla="*/ 513373 w 1380226"/>
              <a:gd name="connsiteY7" fmla="*/ 1140564 h 1380226"/>
              <a:gd name="connsiteX8" fmla="*/ 535316 w 1380226"/>
              <a:gd name="connsiteY8" fmla="*/ 1158324 h 1380226"/>
              <a:gd name="connsiteX9" fmla="*/ 543980 w 1380226"/>
              <a:gd name="connsiteY9" fmla="*/ 1169361 h 1380226"/>
              <a:gd name="connsiteX10" fmla="*/ 543979 w 1380226"/>
              <a:gd name="connsiteY10" fmla="*/ 1169362 h 1380226"/>
              <a:gd name="connsiteX11" fmla="*/ 623586 w 1380226"/>
              <a:gd name="connsiteY11" fmla="*/ 1170688 h 1380226"/>
              <a:gd name="connsiteX12" fmla="*/ 629017 w 1380226"/>
              <a:gd name="connsiteY12" fmla="*/ 1165426 h 1380226"/>
              <a:gd name="connsiteX13" fmla="*/ 632172 w 1380226"/>
              <a:gd name="connsiteY13" fmla="*/ 1164128 h 1380226"/>
              <a:gd name="connsiteX14" fmla="*/ 648294 w 1380226"/>
              <a:gd name="connsiteY14" fmla="*/ 1153318 h 1380226"/>
              <a:gd name="connsiteX15" fmla="*/ 648295 w 1380226"/>
              <a:gd name="connsiteY15" fmla="*/ 1153318 h 1380226"/>
              <a:gd name="connsiteX16" fmla="*/ 660395 w 1380226"/>
              <a:gd name="connsiteY16" fmla="*/ 1137113 h 1380226"/>
              <a:gd name="connsiteX17" fmla="*/ 663677 w 1380226"/>
              <a:gd name="connsiteY17" fmla="*/ 1125502 h 1380226"/>
              <a:gd name="connsiteX18" fmla="*/ 704379 w 1380226"/>
              <a:gd name="connsiteY18" fmla="*/ 1072862 h 1380226"/>
              <a:gd name="connsiteX19" fmla="*/ 1135288 w 1380226"/>
              <a:gd name="connsiteY19" fmla="*/ 435947 h 1380226"/>
              <a:gd name="connsiteX20" fmla="*/ 1136614 w 1380226"/>
              <a:gd name="connsiteY20" fmla="*/ 356341 h 1380226"/>
              <a:gd name="connsiteX21" fmla="*/ 1116713 w 1380226"/>
              <a:gd name="connsiteY21" fmla="*/ 335800 h 1380226"/>
              <a:gd name="connsiteX22" fmla="*/ 1090403 w 1380226"/>
              <a:gd name="connsiteY22" fmla="*/ 324590 h 1380226"/>
              <a:gd name="connsiteX23" fmla="*/ 1062794 w 1380226"/>
              <a:gd name="connsiteY23" fmla="*/ 324346 h 1380226"/>
              <a:gd name="connsiteX24" fmla="*/ 690113 w 1380226"/>
              <a:gd name="connsiteY24" fmla="*/ 0 h 1380226"/>
              <a:gd name="connsiteX25" fmla="*/ 1380226 w 1380226"/>
              <a:gd name="connsiteY25" fmla="*/ 690113 h 1380226"/>
              <a:gd name="connsiteX26" fmla="*/ 690113 w 1380226"/>
              <a:gd name="connsiteY26" fmla="*/ 1380226 h 1380226"/>
              <a:gd name="connsiteX27" fmla="*/ 0 w 1380226"/>
              <a:gd name="connsiteY27" fmla="*/ 690113 h 1380226"/>
              <a:gd name="connsiteX28" fmla="*/ 690113 w 1380226"/>
              <a:gd name="connsiteY28" fmla="*/ 0 h 138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0226" h="1380226">
                <a:moveTo>
                  <a:pt x="1062794" y="324346"/>
                </a:moveTo>
                <a:cubicBezTo>
                  <a:pt x="1044671" y="327708"/>
                  <a:pt x="1027830" y="337983"/>
                  <a:pt x="1016567" y="354375"/>
                </a:cubicBezTo>
                <a:cubicBezTo>
                  <a:pt x="848929" y="545453"/>
                  <a:pt x="733104" y="693861"/>
                  <a:pt x="597087" y="887606"/>
                </a:cubicBezTo>
                <a:lnTo>
                  <a:pt x="575101" y="919281"/>
                </a:lnTo>
                <a:lnTo>
                  <a:pt x="416944" y="782382"/>
                </a:lnTo>
                <a:cubicBezTo>
                  <a:pt x="383208" y="741602"/>
                  <a:pt x="302896" y="712007"/>
                  <a:pt x="262116" y="745743"/>
                </a:cubicBezTo>
                <a:cubicBezTo>
                  <a:pt x="240158" y="759469"/>
                  <a:pt x="226728" y="811543"/>
                  <a:pt x="265288" y="876683"/>
                </a:cubicBezTo>
                <a:lnTo>
                  <a:pt x="513373" y="1140564"/>
                </a:lnTo>
                <a:lnTo>
                  <a:pt x="535316" y="1158324"/>
                </a:lnTo>
                <a:lnTo>
                  <a:pt x="543980" y="1169361"/>
                </a:lnTo>
                <a:lnTo>
                  <a:pt x="543979" y="1169362"/>
                </a:lnTo>
                <a:cubicBezTo>
                  <a:pt x="568567" y="1186256"/>
                  <a:pt x="599935" y="1185802"/>
                  <a:pt x="623586" y="1170688"/>
                </a:cubicBezTo>
                <a:lnTo>
                  <a:pt x="629017" y="1165426"/>
                </a:lnTo>
                <a:lnTo>
                  <a:pt x="632172" y="1164128"/>
                </a:lnTo>
                <a:cubicBezTo>
                  <a:pt x="637793" y="1161135"/>
                  <a:pt x="643197" y="1157535"/>
                  <a:pt x="648294" y="1153318"/>
                </a:cubicBezTo>
                <a:lnTo>
                  <a:pt x="648295" y="1153318"/>
                </a:lnTo>
                <a:cubicBezTo>
                  <a:pt x="653392" y="1149101"/>
                  <a:pt x="657382" y="1143596"/>
                  <a:pt x="660395" y="1137113"/>
                </a:cubicBezTo>
                <a:lnTo>
                  <a:pt x="663677" y="1125502"/>
                </a:lnTo>
                <a:lnTo>
                  <a:pt x="704379" y="1072862"/>
                </a:lnTo>
                <a:cubicBezTo>
                  <a:pt x="845729" y="883416"/>
                  <a:pt x="992033" y="644442"/>
                  <a:pt x="1135288" y="435947"/>
                </a:cubicBezTo>
                <a:cubicBezTo>
                  <a:pt x="1152182" y="411359"/>
                  <a:pt x="1151728" y="379991"/>
                  <a:pt x="1136614" y="356341"/>
                </a:cubicBezTo>
                <a:lnTo>
                  <a:pt x="1116713" y="335800"/>
                </a:lnTo>
                <a:lnTo>
                  <a:pt x="1090403" y="324590"/>
                </a:lnTo>
                <a:cubicBezTo>
                  <a:pt x="1081237" y="322714"/>
                  <a:pt x="1071855" y="322666"/>
                  <a:pt x="1062794" y="324346"/>
                </a:cubicBezTo>
                <a:close/>
                <a:moveTo>
                  <a:pt x="690113" y="0"/>
                </a:moveTo>
                <a:cubicBezTo>
                  <a:pt x="1071252" y="0"/>
                  <a:pt x="1380226" y="308974"/>
                  <a:pt x="1380226" y="690113"/>
                </a:cubicBezTo>
                <a:cubicBezTo>
                  <a:pt x="1380226" y="1071252"/>
                  <a:pt x="1071252" y="1380226"/>
                  <a:pt x="690113" y="1380226"/>
                </a:cubicBezTo>
                <a:cubicBezTo>
                  <a:pt x="308974" y="1380226"/>
                  <a:pt x="0" y="1071252"/>
                  <a:pt x="0" y="690113"/>
                </a:cubicBezTo>
                <a:cubicBezTo>
                  <a:pt x="0" y="308974"/>
                  <a:pt x="308974" y="0"/>
                  <a:pt x="69011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Freeform: Shape 28">
            <a:extLst>
              <a:ext uri="{FF2B5EF4-FFF2-40B4-BE49-F238E27FC236}">
                <a16:creationId xmlns:a16="http://schemas.microsoft.com/office/drawing/2014/main" id="{7D16D869-E58A-B64F-F9CD-1E973F5C0F1A}"/>
              </a:ext>
            </a:extLst>
          </p:cNvPr>
          <p:cNvSpPr/>
          <p:nvPr/>
        </p:nvSpPr>
        <p:spPr>
          <a:xfrm>
            <a:off x="564367" y="3768181"/>
            <a:ext cx="192947" cy="192947"/>
          </a:xfrm>
          <a:custGeom>
            <a:avLst/>
            <a:gdLst>
              <a:gd name="connsiteX0" fmla="*/ 1062794 w 1380226"/>
              <a:gd name="connsiteY0" fmla="*/ 324346 h 1380226"/>
              <a:gd name="connsiteX1" fmla="*/ 1016567 w 1380226"/>
              <a:gd name="connsiteY1" fmla="*/ 354375 h 1380226"/>
              <a:gd name="connsiteX2" fmla="*/ 597087 w 1380226"/>
              <a:gd name="connsiteY2" fmla="*/ 887606 h 1380226"/>
              <a:gd name="connsiteX3" fmla="*/ 575101 w 1380226"/>
              <a:gd name="connsiteY3" fmla="*/ 919281 h 1380226"/>
              <a:gd name="connsiteX4" fmla="*/ 416944 w 1380226"/>
              <a:gd name="connsiteY4" fmla="*/ 782382 h 1380226"/>
              <a:gd name="connsiteX5" fmla="*/ 262116 w 1380226"/>
              <a:gd name="connsiteY5" fmla="*/ 745743 h 1380226"/>
              <a:gd name="connsiteX6" fmla="*/ 265288 w 1380226"/>
              <a:gd name="connsiteY6" fmla="*/ 876683 h 1380226"/>
              <a:gd name="connsiteX7" fmla="*/ 513373 w 1380226"/>
              <a:gd name="connsiteY7" fmla="*/ 1140564 h 1380226"/>
              <a:gd name="connsiteX8" fmla="*/ 535316 w 1380226"/>
              <a:gd name="connsiteY8" fmla="*/ 1158324 h 1380226"/>
              <a:gd name="connsiteX9" fmla="*/ 543980 w 1380226"/>
              <a:gd name="connsiteY9" fmla="*/ 1169361 h 1380226"/>
              <a:gd name="connsiteX10" fmla="*/ 543979 w 1380226"/>
              <a:gd name="connsiteY10" fmla="*/ 1169362 h 1380226"/>
              <a:gd name="connsiteX11" fmla="*/ 623586 w 1380226"/>
              <a:gd name="connsiteY11" fmla="*/ 1170688 h 1380226"/>
              <a:gd name="connsiteX12" fmla="*/ 629017 w 1380226"/>
              <a:gd name="connsiteY12" fmla="*/ 1165426 h 1380226"/>
              <a:gd name="connsiteX13" fmla="*/ 632172 w 1380226"/>
              <a:gd name="connsiteY13" fmla="*/ 1164128 h 1380226"/>
              <a:gd name="connsiteX14" fmla="*/ 648294 w 1380226"/>
              <a:gd name="connsiteY14" fmla="*/ 1153318 h 1380226"/>
              <a:gd name="connsiteX15" fmla="*/ 648295 w 1380226"/>
              <a:gd name="connsiteY15" fmla="*/ 1153318 h 1380226"/>
              <a:gd name="connsiteX16" fmla="*/ 660395 w 1380226"/>
              <a:gd name="connsiteY16" fmla="*/ 1137113 h 1380226"/>
              <a:gd name="connsiteX17" fmla="*/ 663677 w 1380226"/>
              <a:gd name="connsiteY17" fmla="*/ 1125502 h 1380226"/>
              <a:gd name="connsiteX18" fmla="*/ 704379 w 1380226"/>
              <a:gd name="connsiteY18" fmla="*/ 1072862 h 1380226"/>
              <a:gd name="connsiteX19" fmla="*/ 1135288 w 1380226"/>
              <a:gd name="connsiteY19" fmla="*/ 435947 h 1380226"/>
              <a:gd name="connsiteX20" fmla="*/ 1136614 w 1380226"/>
              <a:gd name="connsiteY20" fmla="*/ 356341 h 1380226"/>
              <a:gd name="connsiteX21" fmla="*/ 1116713 w 1380226"/>
              <a:gd name="connsiteY21" fmla="*/ 335800 h 1380226"/>
              <a:gd name="connsiteX22" fmla="*/ 1090403 w 1380226"/>
              <a:gd name="connsiteY22" fmla="*/ 324590 h 1380226"/>
              <a:gd name="connsiteX23" fmla="*/ 1062794 w 1380226"/>
              <a:gd name="connsiteY23" fmla="*/ 324346 h 1380226"/>
              <a:gd name="connsiteX24" fmla="*/ 690113 w 1380226"/>
              <a:gd name="connsiteY24" fmla="*/ 0 h 1380226"/>
              <a:gd name="connsiteX25" fmla="*/ 1380226 w 1380226"/>
              <a:gd name="connsiteY25" fmla="*/ 690113 h 1380226"/>
              <a:gd name="connsiteX26" fmla="*/ 690113 w 1380226"/>
              <a:gd name="connsiteY26" fmla="*/ 1380226 h 1380226"/>
              <a:gd name="connsiteX27" fmla="*/ 0 w 1380226"/>
              <a:gd name="connsiteY27" fmla="*/ 690113 h 1380226"/>
              <a:gd name="connsiteX28" fmla="*/ 690113 w 1380226"/>
              <a:gd name="connsiteY28" fmla="*/ 0 h 138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0226" h="1380226">
                <a:moveTo>
                  <a:pt x="1062794" y="324346"/>
                </a:moveTo>
                <a:cubicBezTo>
                  <a:pt x="1044671" y="327708"/>
                  <a:pt x="1027830" y="337983"/>
                  <a:pt x="1016567" y="354375"/>
                </a:cubicBezTo>
                <a:cubicBezTo>
                  <a:pt x="848929" y="545453"/>
                  <a:pt x="733104" y="693861"/>
                  <a:pt x="597087" y="887606"/>
                </a:cubicBezTo>
                <a:lnTo>
                  <a:pt x="575101" y="919281"/>
                </a:lnTo>
                <a:lnTo>
                  <a:pt x="416944" y="782382"/>
                </a:lnTo>
                <a:cubicBezTo>
                  <a:pt x="383208" y="741602"/>
                  <a:pt x="302896" y="712007"/>
                  <a:pt x="262116" y="745743"/>
                </a:cubicBezTo>
                <a:cubicBezTo>
                  <a:pt x="240158" y="759469"/>
                  <a:pt x="226728" y="811543"/>
                  <a:pt x="265288" y="876683"/>
                </a:cubicBezTo>
                <a:lnTo>
                  <a:pt x="513373" y="1140564"/>
                </a:lnTo>
                <a:lnTo>
                  <a:pt x="535316" y="1158324"/>
                </a:lnTo>
                <a:lnTo>
                  <a:pt x="543980" y="1169361"/>
                </a:lnTo>
                <a:lnTo>
                  <a:pt x="543979" y="1169362"/>
                </a:lnTo>
                <a:cubicBezTo>
                  <a:pt x="568567" y="1186256"/>
                  <a:pt x="599935" y="1185802"/>
                  <a:pt x="623586" y="1170688"/>
                </a:cubicBezTo>
                <a:lnTo>
                  <a:pt x="629017" y="1165426"/>
                </a:lnTo>
                <a:lnTo>
                  <a:pt x="632172" y="1164128"/>
                </a:lnTo>
                <a:cubicBezTo>
                  <a:pt x="637793" y="1161135"/>
                  <a:pt x="643197" y="1157535"/>
                  <a:pt x="648294" y="1153318"/>
                </a:cubicBezTo>
                <a:lnTo>
                  <a:pt x="648295" y="1153318"/>
                </a:lnTo>
                <a:cubicBezTo>
                  <a:pt x="653392" y="1149101"/>
                  <a:pt x="657382" y="1143596"/>
                  <a:pt x="660395" y="1137113"/>
                </a:cubicBezTo>
                <a:lnTo>
                  <a:pt x="663677" y="1125502"/>
                </a:lnTo>
                <a:lnTo>
                  <a:pt x="704379" y="1072862"/>
                </a:lnTo>
                <a:cubicBezTo>
                  <a:pt x="845729" y="883416"/>
                  <a:pt x="992033" y="644442"/>
                  <a:pt x="1135288" y="435947"/>
                </a:cubicBezTo>
                <a:cubicBezTo>
                  <a:pt x="1152182" y="411359"/>
                  <a:pt x="1151728" y="379991"/>
                  <a:pt x="1136614" y="356341"/>
                </a:cubicBezTo>
                <a:lnTo>
                  <a:pt x="1116713" y="335800"/>
                </a:lnTo>
                <a:lnTo>
                  <a:pt x="1090403" y="324590"/>
                </a:lnTo>
                <a:cubicBezTo>
                  <a:pt x="1081237" y="322714"/>
                  <a:pt x="1071855" y="322666"/>
                  <a:pt x="1062794" y="324346"/>
                </a:cubicBezTo>
                <a:close/>
                <a:moveTo>
                  <a:pt x="690113" y="0"/>
                </a:moveTo>
                <a:cubicBezTo>
                  <a:pt x="1071252" y="0"/>
                  <a:pt x="1380226" y="308974"/>
                  <a:pt x="1380226" y="690113"/>
                </a:cubicBezTo>
                <a:cubicBezTo>
                  <a:pt x="1380226" y="1071252"/>
                  <a:pt x="1071252" y="1380226"/>
                  <a:pt x="690113" y="1380226"/>
                </a:cubicBezTo>
                <a:cubicBezTo>
                  <a:pt x="308974" y="1380226"/>
                  <a:pt x="0" y="1071252"/>
                  <a:pt x="0" y="690113"/>
                </a:cubicBezTo>
                <a:cubicBezTo>
                  <a:pt x="0" y="308974"/>
                  <a:pt x="308974" y="0"/>
                  <a:pt x="69011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Freeform: Shape 29">
            <a:extLst>
              <a:ext uri="{FF2B5EF4-FFF2-40B4-BE49-F238E27FC236}">
                <a16:creationId xmlns:a16="http://schemas.microsoft.com/office/drawing/2014/main" id="{4709BD0E-7AC8-96A1-6FAF-0809E34E8F38}"/>
              </a:ext>
            </a:extLst>
          </p:cNvPr>
          <p:cNvSpPr/>
          <p:nvPr/>
        </p:nvSpPr>
        <p:spPr>
          <a:xfrm>
            <a:off x="571546" y="4101732"/>
            <a:ext cx="192947" cy="192947"/>
          </a:xfrm>
          <a:custGeom>
            <a:avLst/>
            <a:gdLst>
              <a:gd name="connsiteX0" fmla="*/ 1062794 w 1380226"/>
              <a:gd name="connsiteY0" fmla="*/ 324346 h 1380226"/>
              <a:gd name="connsiteX1" fmla="*/ 1016567 w 1380226"/>
              <a:gd name="connsiteY1" fmla="*/ 354375 h 1380226"/>
              <a:gd name="connsiteX2" fmla="*/ 597087 w 1380226"/>
              <a:gd name="connsiteY2" fmla="*/ 887606 h 1380226"/>
              <a:gd name="connsiteX3" fmla="*/ 575101 w 1380226"/>
              <a:gd name="connsiteY3" fmla="*/ 919281 h 1380226"/>
              <a:gd name="connsiteX4" fmla="*/ 416944 w 1380226"/>
              <a:gd name="connsiteY4" fmla="*/ 782382 h 1380226"/>
              <a:gd name="connsiteX5" fmla="*/ 262116 w 1380226"/>
              <a:gd name="connsiteY5" fmla="*/ 745743 h 1380226"/>
              <a:gd name="connsiteX6" fmla="*/ 265288 w 1380226"/>
              <a:gd name="connsiteY6" fmla="*/ 876683 h 1380226"/>
              <a:gd name="connsiteX7" fmla="*/ 513373 w 1380226"/>
              <a:gd name="connsiteY7" fmla="*/ 1140564 h 1380226"/>
              <a:gd name="connsiteX8" fmla="*/ 535316 w 1380226"/>
              <a:gd name="connsiteY8" fmla="*/ 1158324 h 1380226"/>
              <a:gd name="connsiteX9" fmla="*/ 543980 w 1380226"/>
              <a:gd name="connsiteY9" fmla="*/ 1169361 h 1380226"/>
              <a:gd name="connsiteX10" fmla="*/ 543979 w 1380226"/>
              <a:gd name="connsiteY10" fmla="*/ 1169362 h 1380226"/>
              <a:gd name="connsiteX11" fmla="*/ 623586 w 1380226"/>
              <a:gd name="connsiteY11" fmla="*/ 1170688 h 1380226"/>
              <a:gd name="connsiteX12" fmla="*/ 629017 w 1380226"/>
              <a:gd name="connsiteY12" fmla="*/ 1165426 h 1380226"/>
              <a:gd name="connsiteX13" fmla="*/ 632172 w 1380226"/>
              <a:gd name="connsiteY13" fmla="*/ 1164128 h 1380226"/>
              <a:gd name="connsiteX14" fmla="*/ 648294 w 1380226"/>
              <a:gd name="connsiteY14" fmla="*/ 1153318 h 1380226"/>
              <a:gd name="connsiteX15" fmla="*/ 648295 w 1380226"/>
              <a:gd name="connsiteY15" fmla="*/ 1153318 h 1380226"/>
              <a:gd name="connsiteX16" fmla="*/ 660395 w 1380226"/>
              <a:gd name="connsiteY16" fmla="*/ 1137113 h 1380226"/>
              <a:gd name="connsiteX17" fmla="*/ 663677 w 1380226"/>
              <a:gd name="connsiteY17" fmla="*/ 1125502 h 1380226"/>
              <a:gd name="connsiteX18" fmla="*/ 704379 w 1380226"/>
              <a:gd name="connsiteY18" fmla="*/ 1072862 h 1380226"/>
              <a:gd name="connsiteX19" fmla="*/ 1135288 w 1380226"/>
              <a:gd name="connsiteY19" fmla="*/ 435947 h 1380226"/>
              <a:gd name="connsiteX20" fmla="*/ 1136614 w 1380226"/>
              <a:gd name="connsiteY20" fmla="*/ 356341 h 1380226"/>
              <a:gd name="connsiteX21" fmla="*/ 1116713 w 1380226"/>
              <a:gd name="connsiteY21" fmla="*/ 335800 h 1380226"/>
              <a:gd name="connsiteX22" fmla="*/ 1090403 w 1380226"/>
              <a:gd name="connsiteY22" fmla="*/ 324590 h 1380226"/>
              <a:gd name="connsiteX23" fmla="*/ 1062794 w 1380226"/>
              <a:gd name="connsiteY23" fmla="*/ 324346 h 1380226"/>
              <a:gd name="connsiteX24" fmla="*/ 690113 w 1380226"/>
              <a:gd name="connsiteY24" fmla="*/ 0 h 1380226"/>
              <a:gd name="connsiteX25" fmla="*/ 1380226 w 1380226"/>
              <a:gd name="connsiteY25" fmla="*/ 690113 h 1380226"/>
              <a:gd name="connsiteX26" fmla="*/ 690113 w 1380226"/>
              <a:gd name="connsiteY26" fmla="*/ 1380226 h 1380226"/>
              <a:gd name="connsiteX27" fmla="*/ 0 w 1380226"/>
              <a:gd name="connsiteY27" fmla="*/ 690113 h 1380226"/>
              <a:gd name="connsiteX28" fmla="*/ 690113 w 1380226"/>
              <a:gd name="connsiteY28" fmla="*/ 0 h 138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0226" h="1380226">
                <a:moveTo>
                  <a:pt x="1062794" y="324346"/>
                </a:moveTo>
                <a:cubicBezTo>
                  <a:pt x="1044671" y="327708"/>
                  <a:pt x="1027830" y="337983"/>
                  <a:pt x="1016567" y="354375"/>
                </a:cubicBezTo>
                <a:cubicBezTo>
                  <a:pt x="848929" y="545453"/>
                  <a:pt x="733104" y="693861"/>
                  <a:pt x="597087" y="887606"/>
                </a:cubicBezTo>
                <a:lnTo>
                  <a:pt x="575101" y="919281"/>
                </a:lnTo>
                <a:lnTo>
                  <a:pt x="416944" y="782382"/>
                </a:lnTo>
                <a:cubicBezTo>
                  <a:pt x="383208" y="741602"/>
                  <a:pt x="302896" y="712007"/>
                  <a:pt x="262116" y="745743"/>
                </a:cubicBezTo>
                <a:cubicBezTo>
                  <a:pt x="240158" y="759469"/>
                  <a:pt x="226728" y="811543"/>
                  <a:pt x="265288" y="876683"/>
                </a:cubicBezTo>
                <a:lnTo>
                  <a:pt x="513373" y="1140564"/>
                </a:lnTo>
                <a:lnTo>
                  <a:pt x="535316" y="1158324"/>
                </a:lnTo>
                <a:lnTo>
                  <a:pt x="543980" y="1169361"/>
                </a:lnTo>
                <a:lnTo>
                  <a:pt x="543979" y="1169362"/>
                </a:lnTo>
                <a:cubicBezTo>
                  <a:pt x="568567" y="1186256"/>
                  <a:pt x="599935" y="1185802"/>
                  <a:pt x="623586" y="1170688"/>
                </a:cubicBezTo>
                <a:lnTo>
                  <a:pt x="629017" y="1165426"/>
                </a:lnTo>
                <a:lnTo>
                  <a:pt x="632172" y="1164128"/>
                </a:lnTo>
                <a:cubicBezTo>
                  <a:pt x="637793" y="1161135"/>
                  <a:pt x="643197" y="1157535"/>
                  <a:pt x="648294" y="1153318"/>
                </a:cubicBezTo>
                <a:lnTo>
                  <a:pt x="648295" y="1153318"/>
                </a:lnTo>
                <a:cubicBezTo>
                  <a:pt x="653392" y="1149101"/>
                  <a:pt x="657382" y="1143596"/>
                  <a:pt x="660395" y="1137113"/>
                </a:cubicBezTo>
                <a:lnTo>
                  <a:pt x="663677" y="1125502"/>
                </a:lnTo>
                <a:lnTo>
                  <a:pt x="704379" y="1072862"/>
                </a:lnTo>
                <a:cubicBezTo>
                  <a:pt x="845729" y="883416"/>
                  <a:pt x="992033" y="644442"/>
                  <a:pt x="1135288" y="435947"/>
                </a:cubicBezTo>
                <a:cubicBezTo>
                  <a:pt x="1152182" y="411359"/>
                  <a:pt x="1151728" y="379991"/>
                  <a:pt x="1136614" y="356341"/>
                </a:cubicBezTo>
                <a:lnTo>
                  <a:pt x="1116713" y="335800"/>
                </a:lnTo>
                <a:lnTo>
                  <a:pt x="1090403" y="324590"/>
                </a:lnTo>
                <a:cubicBezTo>
                  <a:pt x="1081237" y="322714"/>
                  <a:pt x="1071855" y="322666"/>
                  <a:pt x="1062794" y="324346"/>
                </a:cubicBezTo>
                <a:close/>
                <a:moveTo>
                  <a:pt x="690113" y="0"/>
                </a:moveTo>
                <a:cubicBezTo>
                  <a:pt x="1071252" y="0"/>
                  <a:pt x="1380226" y="308974"/>
                  <a:pt x="1380226" y="690113"/>
                </a:cubicBezTo>
                <a:cubicBezTo>
                  <a:pt x="1380226" y="1071252"/>
                  <a:pt x="1071252" y="1380226"/>
                  <a:pt x="690113" y="1380226"/>
                </a:cubicBezTo>
                <a:cubicBezTo>
                  <a:pt x="308974" y="1380226"/>
                  <a:pt x="0" y="1071252"/>
                  <a:pt x="0" y="690113"/>
                </a:cubicBezTo>
                <a:cubicBezTo>
                  <a:pt x="0" y="308974"/>
                  <a:pt x="308974" y="0"/>
                  <a:pt x="69011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Freeform: Shape 33">
            <a:extLst>
              <a:ext uri="{FF2B5EF4-FFF2-40B4-BE49-F238E27FC236}">
                <a16:creationId xmlns:a16="http://schemas.microsoft.com/office/drawing/2014/main" id="{DAA4C7C0-8ACA-5F2D-6C73-B0A9F3CC0244}"/>
              </a:ext>
            </a:extLst>
          </p:cNvPr>
          <p:cNvSpPr/>
          <p:nvPr/>
        </p:nvSpPr>
        <p:spPr>
          <a:xfrm>
            <a:off x="572534" y="4429622"/>
            <a:ext cx="192947" cy="192947"/>
          </a:xfrm>
          <a:custGeom>
            <a:avLst/>
            <a:gdLst>
              <a:gd name="connsiteX0" fmla="*/ 1062794 w 1380226"/>
              <a:gd name="connsiteY0" fmla="*/ 324346 h 1380226"/>
              <a:gd name="connsiteX1" fmla="*/ 1016567 w 1380226"/>
              <a:gd name="connsiteY1" fmla="*/ 354375 h 1380226"/>
              <a:gd name="connsiteX2" fmla="*/ 597087 w 1380226"/>
              <a:gd name="connsiteY2" fmla="*/ 887606 h 1380226"/>
              <a:gd name="connsiteX3" fmla="*/ 575101 w 1380226"/>
              <a:gd name="connsiteY3" fmla="*/ 919281 h 1380226"/>
              <a:gd name="connsiteX4" fmla="*/ 416944 w 1380226"/>
              <a:gd name="connsiteY4" fmla="*/ 782382 h 1380226"/>
              <a:gd name="connsiteX5" fmla="*/ 262116 w 1380226"/>
              <a:gd name="connsiteY5" fmla="*/ 745743 h 1380226"/>
              <a:gd name="connsiteX6" fmla="*/ 265288 w 1380226"/>
              <a:gd name="connsiteY6" fmla="*/ 876683 h 1380226"/>
              <a:gd name="connsiteX7" fmla="*/ 513373 w 1380226"/>
              <a:gd name="connsiteY7" fmla="*/ 1140564 h 1380226"/>
              <a:gd name="connsiteX8" fmla="*/ 535316 w 1380226"/>
              <a:gd name="connsiteY8" fmla="*/ 1158324 h 1380226"/>
              <a:gd name="connsiteX9" fmla="*/ 543980 w 1380226"/>
              <a:gd name="connsiteY9" fmla="*/ 1169361 h 1380226"/>
              <a:gd name="connsiteX10" fmla="*/ 543979 w 1380226"/>
              <a:gd name="connsiteY10" fmla="*/ 1169362 h 1380226"/>
              <a:gd name="connsiteX11" fmla="*/ 623586 w 1380226"/>
              <a:gd name="connsiteY11" fmla="*/ 1170688 h 1380226"/>
              <a:gd name="connsiteX12" fmla="*/ 629017 w 1380226"/>
              <a:gd name="connsiteY12" fmla="*/ 1165426 h 1380226"/>
              <a:gd name="connsiteX13" fmla="*/ 632172 w 1380226"/>
              <a:gd name="connsiteY13" fmla="*/ 1164128 h 1380226"/>
              <a:gd name="connsiteX14" fmla="*/ 648294 w 1380226"/>
              <a:gd name="connsiteY14" fmla="*/ 1153318 h 1380226"/>
              <a:gd name="connsiteX15" fmla="*/ 648295 w 1380226"/>
              <a:gd name="connsiteY15" fmla="*/ 1153318 h 1380226"/>
              <a:gd name="connsiteX16" fmla="*/ 660395 w 1380226"/>
              <a:gd name="connsiteY16" fmla="*/ 1137113 h 1380226"/>
              <a:gd name="connsiteX17" fmla="*/ 663677 w 1380226"/>
              <a:gd name="connsiteY17" fmla="*/ 1125502 h 1380226"/>
              <a:gd name="connsiteX18" fmla="*/ 704379 w 1380226"/>
              <a:gd name="connsiteY18" fmla="*/ 1072862 h 1380226"/>
              <a:gd name="connsiteX19" fmla="*/ 1135288 w 1380226"/>
              <a:gd name="connsiteY19" fmla="*/ 435947 h 1380226"/>
              <a:gd name="connsiteX20" fmla="*/ 1136614 w 1380226"/>
              <a:gd name="connsiteY20" fmla="*/ 356341 h 1380226"/>
              <a:gd name="connsiteX21" fmla="*/ 1116713 w 1380226"/>
              <a:gd name="connsiteY21" fmla="*/ 335800 h 1380226"/>
              <a:gd name="connsiteX22" fmla="*/ 1090403 w 1380226"/>
              <a:gd name="connsiteY22" fmla="*/ 324590 h 1380226"/>
              <a:gd name="connsiteX23" fmla="*/ 1062794 w 1380226"/>
              <a:gd name="connsiteY23" fmla="*/ 324346 h 1380226"/>
              <a:gd name="connsiteX24" fmla="*/ 690113 w 1380226"/>
              <a:gd name="connsiteY24" fmla="*/ 0 h 1380226"/>
              <a:gd name="connsiteX25" fmla="*/ 1380226 w 1380226"/>
              <a:gd name="connsiteY25" fmla="*/ 690113 h 1380226"/>
              <a:gd name="connsiteX26" fmla="*/ 690113 w 1380226"/>
              <a:gd name="connsiteY26" fmla="*/ 1380226 h 1380226"/>
              <a:gd name="connsiteX27" fmla="*/ 0 w 1380226"/>
              <a:gd name="connsiteY27" fmla="*/ 690113 h 1380226"/>
              <a:gd name="connsiteX28" fmla="*/ 690113 w 1380226"/>
              <a:gd name="connsiteY28" fmla="*/ 0 h 138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0226" h="1380226">
                <a:moveTo>
                  <a:pt x="1062794" y="324346"/>
                </a:moveTo>
                <a:cubicBezTo>
                  <a:pt x="1044671" y="327708"/>
                  <a:pt x="1027830" y="337983"/>
                  <a:pt x="1016567" y="354375"/>
                </a:cubicBezTo>
                <a:cubicBezTo>
                  <a:pt x="848929" y="545453"/>
                  <a:pt x="733104" y="693861"/>
                  <a:pt x="597087" y="887606"/>
                </a:cubicBezTo>
                <a:lnTo>
                  <a:pt x="575101" y="919281"/>
                </a:lnTo>
                <a:lnTo>
                  <a:pt x="416944" y="782382"/>
                </a:lnTo>
                <a:cubicBezTo>
                  <a:pt x="383208" y="741602"/>
                  <a:pt x="302896" y="712007"/>
                  <a:pt x="262116" y="745743"/>
                </a:cubicBezTo>
                <a:cubicBezTo>
                  <a:pt x="240158" y="759469"/>
                  <a:pt x="226728" y="811543"/>
                  <a:pt x="265288" y="876683"/>
                </a:cubicBezTo>
                <a:lnTo>
                  <a:pt x="513373" y="1140564"/>
                </a:lnTo>
                <a:lnTo>
                  <a:pt x="535316" y="1158324"/>
                </a:lnTo>
                <a:lnTo>
                  <a:pt x="543980" y="1169361"/>
                </a:lnTo>
                <a:lnTo>
                  <a:pt x="543979" y="1169362"/>
                </a:lnTo>
                <a:cubicBezTo>
                  <a:pt x="568567" y="1186256"/>
                  <a:pt x="599935" y="1185802"/>
                  <a:pt x="623586" y="1170688"/>
                </a:cubicBezTo>
                <a:lnTo>
                  <a:pt x="629017" y="1165426"/>
                </a:lnTo>
                <a:lnTo>
                  <a:pt x="632172" y="1164128"/>
                </a:lnTo>
                <a:cubicBezTo>
                  <a:pt x="637793" y="1161135"/>
                  <a:pt x="643197" y="1157535"/>
                  <a:pt x="648294" y="1153318"/>
                </a:cubicBezTo>
                <a:lnTo>
                  <a:pt x="648295" y="1153318"/>
                </a:lnTo>
                <a:cubicBezTo>
                  <a:pt x="653392" y="1149101"/>
                  <a:pt x="657382" y="1143596"/>
                  <a:pt x="660395" y="1137113"/>
                </a:cubicBezTo>
                <a:lnTo>
                  <a:pt x="663677" y="1125502"/>
                </a:lnTo>
                <a:lnTo>
                  <a:pt x="704379" y="1072862"/>
                </a:lnTo>
                <a:cubicBezTo>
                  <a:pt x="845729" y="883416"/>
                  <a:pt x="992033" y="644442"/>
                  <a:pt x="1135288" y="435947"/>
                </a:cubicBezTo>
                <a:cubicBezTo>
                  <a:pt x="1152182" y="411359"/>
                  <a:pt x="1151728" y="379991"/>
                  <a:pt x="1136614" y="356341"/>
                </a:cubicBezTo>
                <a:lnTo>
                  <a:pt x="1116713" y="335800"/>
                </a:lnTo>
                <a:lnTo>
                  <a:pt x="1090403" y="324590"/>
                </a:lnTo>
                <a:cubicBezTo>
                  <a:pt x="1081237" y="322714"/>
                  <a:pt x="1071855" y="322666"/>
                  <a:pt x="1062794" y="324346"/>
                </a:cubicBezTo>
                <a:close/>
                <a:moveTo>
                  <a:pt x="690113" y="0"/>
                </a:moveTo>
                <a:cubicBezTo>
                  <a:pt x="1071252" y="0"/>
                  <a:pt x="1380226" y="308974"/>
                  <a:pt x="1380226" y="690113"/>
                </a:cubicBezTo>
                <a:cubicBezTo>
                  <a:pt x="1380226" y="1071252"/>
                  <a:pt x="1071252" y="1380226"/>
                  <a:pt x="690113" y="1380226"/>
                </a:cubicBezTo>
                <a:cubicBezTo>
                  <a:pt x="308974" y="1380226"/>
                  <a:pt x="0" y="1071252"/>
                  <a:pt x="0" y="690113"/>
                </a:cubicBezTo>
                <a:cubicBezTo>
                  <a:pt x="0" y="308974"/>
                  <a:pt x="308974" y="0"/>
                  <a:pt x="69011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Freeform: Shape 34">
            <a:extLst>
              <a:ext uri="{FF2B5EF4-FFF2-40B4-BE49-F238E27FC236}">
                <a16:creationId xmlns:a16="http://schemas.microsoft.com/office/drawing/2014/main" id="{A409F484-C652-1AE4-A7DB-120DE5160397}"/>
              </a:ext>
            </a:extLst>
          </p:cNvPr>
          <p:cNvSpPr/>
          <p:nvPr/>
        </p:nvSpPr>
        <p:spPr>
          <a:xfrm>
            <a:off x="564366" y="4753808"/>
            <a:ext cx="192947" cy="192947"/>
          </a:xfrm>
          <a:custGeom>
            <a:avLst/>
            <a:gdLst>
              <a:gd name="connsiteX0" fmla="*/ 1062794 w 1380226"/>
              <a:gd name="connsiteY0" fmla="*/ 324346 h 1380226"/>
              <a:gd name="connsiteX1" fmla="*/ 1016567 w 1380226"/>
              <a:gd name="connsiteY1" fmla="*/ 354375 h 1380226"/>
              <a:gd name="connsiteX2" fmla="*/ 597087 w 1380226"/>
              <a:gd name="connsiteY2" fmla="*/ 887606 h 1380226"/>
              <a:gd name="connsiteX3" fmla="*/ 575101 w 1380226"/>
              <a:gd name="connsiteY3" fmla="*/ 919281 h 1380226"/>
              <a:gd name="connsiteX4" fmla="*/ 416944 w 1380226"/>
              <a:gd name="connsiteY4" fmla="*/ 782382 h 1380226"/>
              <a:gd name="connsiteX5" fmla="*/ 262116 w 1380226"/>
              <a:gd name="connsiteY5" fmla="*/ 745743 h 1380226"/>
              <a:gd name="connsiteX6" fmla="*/ 265288 w 1380226"/>
              <a:gd name="connsiteY6" fmla="*/ 876683 h 1380226"/>
              <a:gd name="connsiteX7" fmla="*/ 513373 w 1380226"/>
              <a:gd name="connsiteY7" fmla="*/ 1140564 h 1380226"/>
              <a:gd name="connsiteX8" fmla="*/ 535316 w 1380226"/>
              <a:gd name="connsiteY8" fmla="*/ 1158324 h 1380226"/>
              <a:gd name="connsiteX9" fmla="*/ 543980 w 1380226"/>
              <a:gd name="connsiteY9" fmla="*/ 1169361 h 1380226"/>
              <a:gd name="connsiteX10" fmla="*/ 543979 w 1380226"/>
              <a:gd name="connsiteY10" fmla="*/ 1169362 h 1380226"/>
              <a:gd name="connsiteX11" fmla="*/ 623586 w 1380226"/>
              <a:gd name="connsiteY11" fmla="*/ 1170688 h 1380226"/>
              <a:gd name="connsiteX12" fmla="*/ 629017 w 1380226"/>
              <a:gd name="connsiteY12" fmla="*/ 1165426 h 1380226"/>
              <a:gd name="connsiteX13" fmla="*/ 632172 w 1380226"/>
              <a:gd name="connsiteY13" fmla="*/ 1164128 h 1380226"/>
              <a:gd name="connsiteX14" fmla="*/ 648294 w 1380226"/>
              <a:gd name="connsiteY14" fmla="*/ 1153318 h 1380226"/>
              <a:gd name="connsiteX15" fmla="*/ 648295 w 1380226"/>
              <a:gd name="connsiteY15" fmla="*/ 1153318 h 1380226"/>
              <a:gd name="connsiteX16" fmla="*/ 660395 w 1380226"/>
              <a:gd name="connsiteY16" fmla="*/ 1137113 h 1380226"/>
              <a:gd name="connsiteX17" fmla="*/ 663677 w 1380226"/>
              <a:gd name="connsiteY17" fmla="*/ 1125502 h 1380226"/>
              <a:gd name="connsiteX18" fmla="*/ 704379 w 1380226"/>
              <a:gd name="connsiteY18" fmla="*/ 1072862 h 1380226"/>
              <a:gd name="connsiteX19" fmla="*/ 1135288 w 1380226"/>
              <a:gd name="connsiteY19" fmla="*/ 435947 h 1380226"/>
              <a:gd name="connsiteX20" fmla="*/ 1136614 w 1380226"/>
              <a:gd name="connsiteY20" fmla="*/ 356341 h 1380226"/>
              <a:gd name="connsiteX21" fmla="*/ 1116713 w 1380226"/>
              <a:gd name="connsiteY21" fmla="*/ 335800 h 1380226"/>
              <a:gd name="connsiteX22" fmla="*/ 1090403 w 1380226"/>
              <a:gd name="connsiteY22" fmla="*/ 324590 h 1380226"/>
              <a:gd name="connsiteX23" fmla="*/ 1062794 w 1380226"/>
              <a:gd name="connsiteY23" fmla="*/ 324346 h 1380226"/>
              <a:gd name="connsiteX24" fmla="*/ 690113 w 1380226"/>
              <a:gd name="connsiteY24" fmla="*/ 0 h 1380226"/>
              <a:gd name="connsiteX25" fmla="*/ 1380226 w 1380226"/>
              <a:gd name="connsiteY25" fmla="*/ 690113 h 1380226"/>
              <a:gd name="connsiteX26" fmla="*/ 690113 w 1380226"/>
              <a:gd name="connsiteY26" fmla="*/ 1380226 h 1380226"/>
              <a:gd name="connsiteX27" fmla="*/ 0 w 1380226"/>
              <a:gd name="connsiteY27" fmla="*/ 690113 h 1380226"/>
              <a:gd name="connsiteX28" fmla="*/ 690113 w 1380226"/>
              <a:gd name="connsiteY28" fmla="*/ 0 h 138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0226" h="1380226">
                <a:moveTo>
                  <a:pt x="1062794" y="324346"/>
                </a:moveTo>
                <a:cubicBezTo>
                  <a:pt x="1044671" y="327708"/>
                  <a:pt x="1027830" y="337983"/>
                  <a:pt x="1016567" y="354375"/>
                </a:cubicBezTo>
                <a:cubicBezTo>
                  <a:pt x="848929" y="545453"/>
                  <a:pt x="733104" y="693861"/>
                  <a:pt x="597087" y="887606"/>
                </a:cubicBezTo>
                <a:lnTo>
                  <a:pt x="575101" y="919281"/>
                </a:lnTo>
                <a:lnTo>
                  <a:pt x="416944" y="782382"/>
                </a:lnTo>
                <a:cubicBezTo>
                  <a:pt x="383208" y="741602"/>
                  <a:pt x="302896" y="712007"/>
                  <a:pt x="262116" y="745743"/>
                </a:cubicBezTo>
                <a:cubicBezTo>
                  <a:pt x="240158" y="759469"/>
                  <a:pt x="226728" y="811543"/>
                  <a:pt x="265288" y="876683"/>
                </a:cubicBezTo>
                <a:lnTo>
                  <a:pt x="513373" y="1140564"/>
                </a:lnTo>
                <a:lnTo>
                  <a:pt x="535316" y="1158324"/>
                </a:lnTo>
                <a:lnTo>
                  <a:pt x="543980" y="1169361"/>
                </a:lnTo>
                <a:lnTo>
                  <a:pt x="543979" y="1169362"/>
                </a:lnTo>
                <a:cubicBezTo>
                  <a:pt x="568567" y="1186256"/>
                  <a:pt x="599935" y="1185802"/>
                  <a:pt x="623586" y="1170688"/>
                </a:cubicBezTo>
                <a:lnTo>
                  <a:pt x="629017" y="1165426"/>
                </a:lnTo>
                <a:lnTo>
                  <a:pt x="632172" y="1164128"/>
                </a:lnTo>
                <a:cubicBezTo>
                  <a:pt x="637793" y="1161135"/>
                  <a:pt x="643197" y="1157535"/>
                  <a:pt x="648294" y="1153318"/>
                </a:cubicBezTo>
                <a:lnTo>
                  <a:pt x="648295" y="1153318"/>
                </a:lnTo>
                <a:cubicBezTo>
                  <a:pt x="653392" y="1149101"/>
                  <a:pt x="657382" y="1143596"/>
                  <a:pt x="660395" y="1137113"/>
                </a:cubicBezTo>
                <a:lnTo>
                  <a:pt x="663677" y="1125502"/>
                </a:lnTo>
                <a:lnTo>
                  <a:pt x="704379" y="1072862"/>
                </a:lnTo>
                <a:cubicBezTo>
                  <a:pt x="845729" y="883416"/>
                  <a:pt x="992033" y="644442"/>
                  <a:pt x="1135288" y="435947"/>
                </a:cubicBezTo>
                <a:cubicBezTo>
                  <a:pt x="1152182" y="411359"/>
                  <a:pt x="1151728" y="379991"/>
                  <a:pt x="1136614" y="356341"/>
                </a:cubicBezTo>
                <a:lnTo>
                  <a:pt x="1116713" y="335800"/>
                </a:lnTo>
                <a:lnTo>
                  <a:pt x="1090403" y="324590"/>
                </a:lnTo>
                <a:cubicBezTo>
                  <a:pt x="1081237" y="322714"/>
                  <a:pt x="1071855" y="322666"/>
                  <a:pt x="1062794" y="324346"/>
                </a:cubicBezTo>
                <a:close/>
                <a:moveTo>
                  <a:pt x="690113" y="0"/>
                </a:moveTo>
                <a:cubicBezTo>
                  <a:pt x="1071252" y="0"/>
                  <a:pt x="1380226" y="308974"/>
                  <a:pt x="1380226" y="690113"/>
                </a:cubicBezTo>
                <a:cubicBezTo>
                  <a:pt x="1380226" y="1071252"/>
                  <a:pt x="1071252" y="1380226"/>
                  <a:pt x="690113" y="1380226"/>
                </a:cubicBezTo>
                <a:cubicBezTo>
                  <a:pt x="308974" y="1380226"/>
                  <a:pt x="0" y="1071252"/>
                  <a:pt x="0" y="690113"/>
                </a:cubicBezTo>
                <a:cubicBezTo>
                  <a:pt x="0" y="308974"/>
                  <a:pt x="308974" y="0"/>
                  <a:pt x="69011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Freeform: Shape 14">
            <a:extLst>
              <a:ext uri="{FF2B5EF4-FFF2-40B4-BE49-F238E27FC236}">
                <a16:creationId xmlns:a16="http://schemas.microsoft.com/office/drawing/2014/main" id="{F3D02AEC-36CC-6417-72C5-8B156E358910}"/>
              </a:ext>
            </a:extLst>
          </p:cNvPr>
          <p:cNvSpPr/>
          <p:nvPr/>
        </p:nvSpPr>
        <p:spPr>
          <a:xfrm>
            <a:off x="564366" y="5077994"/>
            <a:ext cx="192947" cy="192947"/>
          </a:xfrm>
          <a:custGeom>
            <a:avLst/>
            <a:gdLst>
              <a:gd name="connsiteX0" fmla="*/ 1062794 w 1380226"/>
              <a:gd name="connsiteY0" fmla="*/ 324346 h 1380226"/>
              <a:gd name="connsiteX1" fmla="*/ 1016567 w 1380226"/>
              <a:gd name="connsiteY1" fmla="*/ 354375 h 1380226"/>
              <a:gd name="connsiteX2" fmla="*/ 597087 w 1380226"/>
              <a:gd name="connsiteY2" fmla="*/ 887606 h 1380226"/>
              <a:gd name="connsiteX3" fmla="*/ 575101 w 1380226"/>
              <a:gd name="connsiteY3" fmla="*/ 919281 h 1380226"/>
              <a:gd name="connsiteX4" fmla="*/ 416944 w 1380226"/>
              <a:gd name="connsiteY4" fmla="*/ 782382 h 1380226"/>
              <a:gd name="connsiteX5" fmla="*/ 262116 w 1380226"/>
              <a:gd name="connsiteY5" fmla="*/ 745743 h 1380226"/>
              <a:gd name="connsiteX6" fmla="*/ 265288 w 1380226"/>
              <a:gd name="connsiteY6" fmla="*/ 876683 h 1380226"/>
              <a:gd name="connsiteX7" fmla="*/ 513373 w 1380226"/>
              <a:gd name="connsiteY7" fmla="*/ 1140564 h 1380226"/>
              <a:gd name="connsiteX8" fmla="*/ 535316 w 1380226"/>
              <a:gd name="connsiteY8" fmla="*/ 1158324 h 1380226"/>
              <a:gd name="connsiteX9" fmla="*/ 543980 w 1380226"/>
              <a:gd name="connsiteY9" fmla="*/ 1169361 h 1380226"/>
              <a:gd name="connsiteX10" fmla="*/ 543979 w 1380226"/>
              <a:gd name="connsiteY10" fmla="*/ 1169362 h 1380226"/>
              <a:gd name="connsiteX11" fmla="*/ 623586 w 1380226"/>
              <a:gd name="connsiteY11" fmla="*/ 1170688 h 1380226"/>
              <a:gd name="connsiteX12" fmla="*/ 629017 w 1380226"/>
              <a:gd name="connsiteY12" fmla="*/ 1165426 h 1380226"/>
              <a:gd name="connsiteX13" fmla="*/ 632172 w 1380226"/>
              <a:gd name="connsiteY13" fmla="*/ 1164128 h 1380226"/>
              <a:gd name="connsiteX14" fmla="*/ 648294 w 1380226"/>
              <a:gd name="connsiteY14" fmla="*/ 1153318 h 1380226"/>
              <a:gd name="connsiteX15" fmla="*/ 648295 w 1380226"/>
              <a:gd name="connsiteY15" fmla="*/ 1153318 h 1380226"/>
              <a:gd name="connsiteX16" fmla="*/ 660395 w 1380226"/>
              <a:gd name="connsiteY16" fmla="*/ 1137113 h 1380226"/>
              <a:gd name="connsiteX17" fmla="*/ 663677 w 1380226"/>
              <a:gd name="connsiteY17" fmla="*/ 1125502 h 1380226"/>
              <a:gd name="connsiteX18" fmla="*/ 704379 w 1380226"/>
              <a:gd name="connsiteY18" fmla="*/ 1072862 h 1380226"/>
              <a:gd name="connsiteX19" fmla="*/ 1135288 w 1380226"/>
              <a:gd name="connsiteY19" fmla="*/ 435947 h 1380226"/>
              <a:gd name="connsiteX20" fmla="*/ 1136614 w 1380226"/>
              <a:gd name="connsiteY20" fmla="*/ 356341 h 1380226"/>
              <a:gd name="connsiteX21" fmla="*/ 1116713 w 1380226"/>
              <a:gd name="connsiteY21" fmla="*/ 335800 h 1380226"/>
              <a:gd name="connsiteX22" fmla="*/ 1090403 w 1380226"/>
              <a:gd name="connsiteY22" fmla="*/ 324590 h 1380226"/>
              <a:gd name="connsiteX23" fmla="*/ 1062794 w 1380226"/>
              <a:gd name="connsiteY23" fmla="*/ 324346 h 1380226"/>
              <a:gd name="connsiteX24" fmla="*/ 690113 w 1380226"/>
              <a:gd name="connsiteY24" fmla="*/ 0 h 1380226"/>
              <a:gd name="connsiteX25" fmla="*/ 1380226 w 1380226"/>
              <a:gd name="connsiteY25" fmla="*/ 690113 h 1380226"/>
              <a:gd name="connsiteX26" fmla="*/ 690113 w 1380226"/>
              <a:gd name="connsiteY26" fmla="*/ 1380226 h 1380226"/>
              <a:gd name="connsiteX27" fmla="*/ 0 w 1380226"/>
              <a:gd name="connsiteY27" fmla="*/ 690113 h 1380226"/>
              <a:gd name="connsiteX28" fmla="*/ 690113 w 1380226"/>
              <a:gd name="connsiteY28" fmla="*/ 0 h 138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0226" h="1380226">
                <a:moveTo>
                  <a:pt x="1062794" y="324346"/>
                </a:moveTo>
                <a:cubicBezTo>
                  <a:pt x="1044671" y="327708"/>
                  <a:pt x="1027830" y="337983"/>
                  <a:pt x="1016567" y="354375"/>
                </a:cubicBezTo>
                <a:cubicBezTo>
                  <a:pt x="848929" y="545453"/>
                  <a:pt x="733104" y="693861"/>
                  <a:pt x="597087" y="887606"/>
                </a:cubicBezTo>
                <a:lnTo>
                  <a:pt x="575101" y="919281"/>
                </a:lnTo>
                <a:lnTo>
                  <a:pt x="416944" y="782382"/>
                </a:lnTo>
                <a:cubicBezTo>
                  <a:pt x="383208" y="741602"/>
                  <a:pt x="302896" y="712007"/>
                  <a:pt x="262116" y="745743"/>
                </a:cubicBezTo>
                <a:cubicBezTo>
                  <a:pt x="240158" y="759469"/>
                  <a:pt x="226728" y="811543"/>
                  <a:pt x="265288" y="876683"/>
                </a:cubicBezTo>
                <a:lnTo>
                  <a:pt x="513373" y="1140564"/>
                </a:lnTo>
                <a:lnTo>
                  <a:pt x="535316" y="1158324"/>
                </a:lnTo>
                <a:lnTo>
                  <a:pt x="543980" y="1169361"/>
                </a:lnTo>
                <a:lnTo>
                  <a:pt x="543979" y="1169362"/>
                </a:lnTo>
                <a:cubicBezTo>
                  <a:pt x="568567" y="1186256"/>
                  <a:pt x="599935" y="1185802"/>
                  <a:pt x="623586" y="1170688"/>
                </a:cubicBezTo>
                <a:lnTo>
                  <a:pt x="629017" y="1165426"/>
                </a:lnTo>
                <a:lnTo>
                  <a:pt x="632172" y="1164128"/>
                </a:lnTo>
                <a:cubicBezTo>
                  <a:pt x="637793" y="1161135"/>
                  <a:pt x="643197" y="1157535"/>
                  <a:pt x="648294" y="1153318"/>
                </a:cubicBezTo>
                <a:lnTo>
                  <a:pt x="648295" y="1153318"/>
                </a:lnTo>
                <a:cubicBezTo>
                  <a:pt x="653392" y="1149101"/>
                  <a:pt x="657382" y="1143596"/>
                  <a:pt x="660395" y="1137113"/>
                </a:cubicBezTo>
                <a:lnTo>
                  <a:pt x="663677" y="1125502"/>
                </a:lnTo>
                <a:lnTo>
                  <a:pt x="704379" y="1072862"/>
                </a:lnTo>
                <a:cubicBezTo>
                  <a:pt x="845729" y="883416"/>
                  <a:pt x="992033" y="644442"/>
                  <a:pt x="1135288" y="435947"/>
                </a:cubicBezTo>
                <a:cubicBezTo>
                  <a:pt x="1152182" y="411359"/>
                  <a:pt x="1151728" y="379991"/>
                  <a:pt x="1136614" y="356341"/>
                </a:cubicBezTo>
                <a:lnTo>
                  <a:pt x="1116713" y="335800"/>
                </a:lnTo>
                <a:lnTo>
                  <a:pt x="1090403" y="324590"/>
                </a:lnTo>
                <a:cubicBezTo>
                  <a:pt x="1081237" y="322714"/>
                  <a:pt x="1071855" y="322666"/>
                  <a:pt x="1062794" y="324346"/>
                </a:cubicBezTo>
                <a:close/>
                <a:moveTo>
                  <a:pt x="690113" y="0"/>
                </a:moveTo>
                <a:cubicBezTo>
                  <a:pt x="1071252" y="0"/>
                  <a:pt x="1380226" y="308974"/>
                  <a:pt x="1380226" y="690113"/>
                </a:cubicBezTo>
                <a:cubicBezTo>
                  <a:pt x="1380226" y="1071252"/>
                  <a:pt x="1071252" y="1380226"/>
                  <a:pt x="690113" y="1380226"/>
                </a:cubicBezTo>
                <a:cubicBezTo>
                  <a:pt x="308974" y="1380226"/>
                  <a:pt x="0" y="1071252"/>
                  <a:pt x="0" y="690113"/>
                </a:cubicBezTo>
                <a:cubicBezTo>
                  <a:pt x="0" y="308974"/>
                  <a:pt x="308974" y="0"/>
                  <a:pt x="69011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reeform: Shape 15">
            <a:extLst>
              <a:ext uri="{FF2B5EF4-FFF2-40B4-BE49-F238E27FC236}">
                <a16:creationId xmlns:a16="http://schemas.microsoft.com/office/drawing/2014/main" id="{26B6C781-BF19-00FE-BEE6-42ED0CB1A217}"/>
              </a:ext>
            </a:extLst>
          </p:cNvPr>
          <p:cNvSpPr/>
          <p:nvPr/>
        </p:nvSpPr>
        <p:spPr>
          <a:xfrm>
            <a:off x="572175" y="5400822"/>
            <a:ext cx="192947" cy="192947"/>
          </a:xfrm>
          <a:custGeom>
            <a:avLst/>
            <a:gdLst>
              <a:gd name="connsiteX0" fmla="*/ 1062794 w 1380226"/>
              <a:gd name="connsiteY0" fmla="*/ 324346 h 1380226"/>
              <a:gd name="connsiteX1" fmla="*/ 1016567 w 1380226"/>
              <a:gd name="connsiteY1" fmla="*/ 354375 h 1380226"/>
              <a:gd name="connsiteX2" fmla="*/ 597087 w 1380226"/>
              <a:gd name="connsiteY2" fmla="*/ 887606 h 1380226"/>
              <a:gd name="connsiteX3" fmla="*/ 575101 w 1380226"/>
              <a:gd name="connsiteY3" fmla="*/ 919281 h 1380226"/>
              <a:gd name="connsiteX4" fmla="*/ 416944 w 1380226"/>
              <a:gd name="connsiteY4" fmla="*/ 782382 h 1380226"/>
              <a:gd name="connsiteX5" fmla="*/ 262116 w 1380226"/>
              <a:gd name="connsiteY5" fmla="*/ 745743 h 1380226"/>
              <a:gd name="connsiteX6" fmla="*/ 265288 w 1380226"/>
              <a:gd name="connsiteY6" fmla="*/ 876683 h 1380226"/>
              <a:gd name="connsiteX7" fmla="*/ 513373 w 1380226"/>
              <a:gd name="connsiteY7" fmla="*/ 1140564 h 1380226"/>
              <a:gd name="connsiteX8" fmla="*/ 535316 w 1380226"/>
              <a:gd name="connsiteY8" fmla="*/ 1158324 h 1380226"/>
              <a:gd name="connsiteX9" fmla="*/ 543980 w 1380226"/>
              <a:gd name="connsiteY9" fmla="*/ 1169361 h 1380226"/>
              <a:gd name="connsiteX10" fmla="*/ 543979 w 1380226"/>
              <a:gd name="connsiteY10" fmla="*/ 1169362 h 1380226"/>
              <a:gd name="connsiteX11" fmla="*/ 623586 w 1380226"/>
              <a:gd name="connsiteY11" fmla="*/ 1170688 h 1380226"/>
              <a:gd name="connsiteX12" fmla="*/ 629017 w 1380226"/>
              <a:gd name="connsiteY12" fmla="*/ 1165426 h 1380226"/>
              <a:gd name="connsiteX13" fmla="*/ 632172 w 1380226"/>
              <a:gd name="connsiteY13" fmla="*/ 1164128 h 1380226"/>
              <a:gd name="connsiteX14" fmla="*/ 648294 w 1380226"/>
              <a:gd name="connsiteY14" fmla="*/ 1153318 h 1380226"/>
              <a:gd name="connsiteX15" fmla="*/ 648295 w 1380226"/>
              <a:gd name="connsiteY15" fmla="*/ 1153318 h 1380226"/>
              <a:gd name="connsiteX16" fmla="*/ 660395 w 1380226"/>
              <a:gd name="connsiteY16" fmla="*/ 1137113 h 1380226"/>
              <a:gd name="connsiteX17" fmla="*/ 663677 w 1380226"/>
              <a:gd name="connsiteY17" fmla="*/ 1125502 h 1380226"/>
              <a:gd name="connsiteX18" fmla="*/ 704379 w 1380226"/>
              <a:gd name="connsiteY18" fmla="*/ 1072862 h 1380226"/>
              <a:gd name="connsiteX19" fmla="*/ 1135288 w 1380226"/>
              <a:gd name="connsiteY19" fmla="*/ 435947 h 1380226"/>
              <a:gd name="connsiteX20" fmla="*/ 1136614 w 1380226"/>
              <a:gd name="connsiteY20" fmla="*/ 356341 h 1380226"/>
              <a:gd name="connsiteX21" fmla="*/ 1116713 w 1380226"/>
              <a:gd name="connsiteY21" fmla="*/ 335800 h 1380226"/>
              <a:gd name="connsiteX22" fmla="*/ 1090403 w 1380226"/>
              <a:gd name="connsiteY22" fmla="*/ 324590 h 1380226"/>
              <a:gd name="connsiteX23" fmla="*/ 1062794 w 1380226"/>
              <a:gd name="connsiteY23" fmla="*/ 324346 h 1380226"/>
              <a:gd name="connsiteX24" fmla="*/ 690113 w 1380226"/>
              <a:gd name="connsiteY24" fmla="*/ 0 h 1380226"/>
              <a:gd name="connsiteX25" fmla="*/ 1380226 w 1380226"/>
              <a:gd name="connsiteY25" fmla="*/ 690113 h 1380226"/>
              <a:gd name="connsiteX26" fmla="*/ 690113 w 1380226"/>
              <a:gd name="connsiteY26" fmla="*/ 1380226 h 1380226"/>
              <a:gd name="connsiteX27" fmla="*/ 0 w 1380226"/>
              <a:gd name="connsiteY27" fmla="*/ 690113 h 1380226"/>
              <a:gd name="connsiteX28" fmla="*/ 690113 w 1380226"/>
              <a:gd name="connsiteY28" fmla="*/ 0 h 138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0226" h="1380226">
                <a:moveTo>
                  <a:pt x="1062794" y="324346"/>
                </a:moveTo>
                <a:cubicBezTo>
                  <a:pt x="1044671" y="327708"/>
                  <a:pt x="1027830" y="337983"/>
                  <a:pt x="1016567" y="354375"/>
                </a:cubicBezTo>
                <a:cubicBezTo>
                  <a:pt x="848929" y="545453"/>
                  <a:pt x="733104" y="693861"/>
                  <a:pt x="597087" y="887606"/>
                </a:cubicBezTo>
                <a:lnTo>
                  <a:pt x="575101" y="919281"/>
                </a:lnTo>
                <a:lnTo>
                  <a:pt x="416944" y="782382"/>
                </a:lnTo>
                <a:cubicBezTo>
                  <a:pt x="383208" y="741602"/>
                  <a:pt x="302896" y="712007"/>
                  <a:pt x="262116" y="745743"/>
                </a:cubicBezTo>
                <a:cubicBezTo>
                  <a:pt x="240158" y="759469"/>
                  <a:pt x="226728" y="811543"/>
                  <a:pt x="265288" y="876683"/>
                </a:cubicBezTo>
                <a:lnTo>
                  <a:pt x="513373" y="1140564"/>
                </a:lnTo>
                <a:lnTo>
                  <a:pt x="535316" y="1158324"/>
                </a:lnTo>
                <a:lnTo>
                  <a:pt x="543980" y="1169361"/>
                </a:lnTo>
                <a:lnTo>
                  <a:pt x="543979" y="1169362"/>
                </a:lnTo>
                <a:cubicBezTo>
                  <a:pt x="568567" y="1186256"/>
                  <a:pt x="599935" y="1185802"/>
                  <a:pt x="623586" y="1170688"/>
                </a:cubicBezTo>
                <a:lnTo>
                  <a:pt x="629017" y="1165426"/>
                </a:lnTo>
                <a:lnTo>
                  <a:pt x="632172" y="1164128"/>
                </a:lnTo>
                <a:cubicBezTo>
                  <a:pt x="637793" y="1161135"/>
                  <a:pt x="643197" y="1157535"/>
                  <a:pt x="648294" y="1153318"/>
                </a:cubicBezTo>
                <a:lnTo>
                  <a:pt x="648295" y="1153318"/>
                </a:lnTo>
                <a:cubicBezTo>
                  <a:pt x="653392" y="1149101"/>
                  <a:pt x="657382" y="1143596"/>
                  <a:pt x="660395" y="1137113"/>
                </a:cubicBezTo>
                <a:lnTo>
                  <a:pt x="663677" y="1125502"/>
                </a:lnTo>
                <a:lnTo>
                  <a:pt x="704379" y="1072862"/>
                </a:lnTo>
                <a:cubicBezTo>
                  <a:pt x="845729" y="883416"/>
                  <a:pt x="992033" y="644442"/>
                  <a:pt x="1135288" y="435947"/>
                </a:cubicBezTo>
                <a:cubicBezTo>
                  <a:pt x="1152182" y="411359"/>
                  <a:pt x="1151728" y="379991"/>
                  <a:pt x="1136614" y="356341"/>
                </a:cubicBezTo>
                <a:lnTo>
                  <a:pt x="1116713" y="335800"/>
                </a:lnTo>
                <a:lnTo>
                  <a:pt x="1090403" y="324590"/>
                </a:lnTo>
                <a:cubicBezTo>
                  <a:pt x="1081237" y="322714"/>
                  <a:pt x="1071855" y="322666"/>
                  <a:pt x="1062794" y="324346"/>
                </a:cubicBezTo>
                <a:close/>
                <a:moveTo>
                  <a:pt x="690113" y="0"/>
                </a:moveTo>
                <a:cubicBezTo>
                  <a:pt x="1071252" y="0"/>
                  <a:pt x="1380226" y="308974"/>
                  <a:pt x="1380226" y="690113"/>
                </a:cubicBezTo>
                <a:cubicBezTo>
                  <a:pt x="1380226" y="1071252"/>
                  <a:pt x="1071252" y="1380226"/>
                  <a:pt x="690113" y="1380226"/>
                </a:cubicBezTo>
                <a:cubicBezTo>
                  <a:pt x="308974" y="1380226"/>
                  <a:pt x="0" y="1071252"/>
                  <a:pt x="0" y="690113"/>
                </a:cubicBezTo>
                <a:cubicBezTo>
                  <a:pt x="0" y="308974"/>
                  <a:pt x="308974" y="0"/>
                  <a:pt x="69011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D973B6EE-C2F1-4701-7E6C-FBDA6C8F65CB}"/>
              </a:ext>
            </a:extLst>
          </p:cNvPr>
          <p:cNvPicPr>
            <a:picLocks noChangeAspect="1"/>
          </p:cNvPicPr>
          <p:nvPr/>
        </p:nvPicPr>
        <p:blipFill>
          <a:blip r:embed="rId4"/>
          <a:stretch>
            <a:fillRect/>
          </a:stretch>
        </p:blipFill>
        <p:spPr>
          <a:xfrm>
            <a:off x="7240796" y="709749"/>
            <a:ext cx="4248368" cy="5131064"/>
          </a:xfrm>
          <a:prstGeom prst="rect">
            <a:avLst/>
          </a:prstGeom>
        </p:spPr>
      </p:pic>
    </p:spTree>
    <p:custDataLst>
      <p:tags r:id="rId1"/>
    </p:custDataLst>
    <p:extLst>
      <p:ext uri="{BB962C8B-B14F-4D97-AF65-F5344CB8AC3E}">
        <p14:creationId xmlns:p14="http://schemas.microsoft.com/office/powerpoint/2010/main" val="1119828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D7A38-739A-ABA7-CDB6-1980253FB78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96C6A7B-FD30-8A87-DB2A-4EA987AF471A}"/>
              </a:ext>
            </a:extLst>
          </p:cNvPr>
          <p:cNvSpPr txBox="1"/>
          <p:nvPr/>
        </p:nvSpPr>
        <p:spPr>
          <a:xfrm>
            <a:off x="6168009" y="6237312"/>
            <a:ext cx="184731" cy="369332"/>
          </a:xfrm>
          <a:prstGeom prst="rect">
            <a:avLst/>
          </a:prstGeom>
          <a:noFill/>
        </p:spPr>
        <p:txBody>
          <a:bodyPr wrap="none" rtlCol="0">
            <a:spAutoFit/>
          </a:bodyPr>
          <a:lstStyle/>
          <a:p>
            <a:endParaRPr lang="en-AU" dirty="0"/>
          </a:p>
        </p:txBody>
      </p:sp>
      <p:sp>
        <p:nvSpPr>
          <p:cNvPr id="10" name="Title 9">
            <a:extLst>
              <a:ext uri="{FF2B5EF4-FFF2-40B4-BE49-F238E27FC236}">
                <a16:creationId xmlns:a16="http://schemas.microsoft.com/office/drawing/2014/main" id="{088D8FFB-82A1-B255-E155-8679ECF3417C}"/>
              </a:ext>
            </a:extLst>
          </p:cNvPr>
          <p:cNvSpPr>
            <a:spLocks noGrp="1"/>
          </p:cNvSpPr>
          <p:nvPr>
            <p:ph type="title"/>
          </p:nvPr>
        </p:nvSpPr>
        <p:spPr>
          <a:xfrm>
            <a:off x="468313" y="452438"/>
            <a:ext cx="11255375" cy="1109662"/>
          </a:xfrm>
        </p:spPr>
        <p:txBody>
          <a:bodyPr/>
          <a:lstStyle/>
          <a:p>
            <a:r>
              <a:rPr lang="en-AU" dirty="0"/>
              <a:t>Bowdens Silver project</a:t>
            </a:r>
            <a:br>
              <a:rPr lang="en-AU" dirty="0"/>
            </a:br>
            <a:r>
              <a:rPr lang="en-AU" dirty="0">
                <a:solidFill>
                  <a:schemeClr val="accent5"/>
                </a:solidFill>
              </a:rPr>
              <a:t>SITE disturbance minimised</a:t>
            </a:r>
          </a:p>
        </p:txBody>
      </p:sp>
      <p:sp>
        <p:nvSpPr>
          <p:cNvPr id="9" name="Slide Number Placeholder 8">
            <a:extLst>
              <a:ext uri="{FF2B5EF4-FFF2-40B4-BE49-F238E27FC236}">
                <a16:creationId xmlns:a16="http://schemas.microsoft.com/office/drawing/2014/main" id="{67D7ECE0-E69B-72E6-4187-EF20B9F5BA69}"/>
              </a:ext>
            </a:extLst>
          </p:cNvPr>
          <p:cNvSpPr>
            <a:spLocks noGrp="1"/>
          </p:cNvSpPr>
          <p:nvPr>
            <p:ph type="sldNum" sz="quarter" idx="12"/>
          </p:nvPr>
        </p:nvSpPr>
        <p:spPr>
          <a:xfrm>
            <a:off x="10014012" y="6090021"/>
            <a:ext cx="559293" cy="365125"/>
          </a:xfrm>
        </p:spPr>
        <p:txBody>
          <a:bodyPr/>
          <a:lstStyle/>
          <a:p>
            <a:fld id="{D6FABC1D-DC78-4FD3-89D7-5D9E9D769615}" type="slidenum">
              <a:rPr lang="en-AU" smtClean="0"/>
              <a:pPr/>
              <a:t>12</a:t>
            </a:fld>
            <a:endParaRPr lang="en-AU" dirty="0"/>
          </a:p>
        </p:txBody>
      </p:sp>
      <p:cxnSp>
        <p:nvCxnSpPr>
          <p:cNvPr id="17" name="Straight Connector 16">
            <a:extLst>
              <a:ext uri="{FF2B5EF4-FFF2-40B4-BE49-F238E27FC236}">
                <a16:creationId xmlns:a16="http://schemas.microsoft.com/office/drawing/2014/main" id="{16153E93-08CA-3606-6B35-6B4A9681C214}"/>
              </a:ext>
            </a:extLst>
          </p:cNvPr>
          <p:cNvCxnSpPr>
            <a:cxnSpLocks/>
          </p:cNvCxnSpPr>
          <p:nvPr/>
        </p:nvCxnSpPr>
        <p:spPr>
          <a:xfrm>
            <a:off x="4957124" y="1950806"/>
            <a:ext cx="0" cy="3764194"/>
          </a:xfrm>
          <a:prstGeom prst="line">
            <a:avLst/>
          </a:prstGeom>
          <a:ln>
            <a:prstDash val="sysDot"/>
          </a:ln>
        </p:spPr>
        <p:style>
          <a:lnRef idx="2">
            <a:schemeClr val="accent5"/>
          </a:lnRef>
          <a:fillRef idx="0">
            <a:schemeClr val="accent5"/>
          </a:fillRef>
          <a:effectRef idx="1">
            <a:schemeClr val="accent5"/>
          </a:effectRef>
          <a:fontRef idx="minor">
            <a:schemeClr val="tx1"/>
          </a:fontRef>
        </p:style>
      </p:cxnSp>
      <p:sp>
        <p:nvSpPr>
          <p:cNvPr id="21" name="TextBox 20">
            <a:extLst>
              <a:ext uri="{FF2B5EF4-FFF2-40B4-BE49-F238E27FC236}">
                <a16:creationId xmlns:a16="http://schemas.microsoft.com/office/drawing/2014/main" id="{671CCCFC-B400-C4A8-0775-4FD4BBDEB3F5}"/>
              </a:ext>
            </a:extLst>
          </p:cNvPr>
          <p:cNvSpPr txBox="1"/>
          <p:nvPr/>
        </p:nvSpPr>
        <p:spPr>
          <a:xfrm>
            <a:off x="5249491" y="1948934"/>
            <a:ext cx="4914898" cy="349702"/>
          </a:xfrm>
          <a:prstGeom prst="rect">
            <a:avLst/>
          </a:prstGeom>
          <a:noFill/>
        </p:spPr>
        <p:txBody>
          <a:bodyPr wrap="square" lIns="36000" tIns="36000" rIns="36000" bIns="36000">
            <a:spAutoFit/>
          </a:bodyPr>
          <a:lstStyle/>
          <a:p>
            <a:r>
              <a:rPr lang="en-AU" b="1" dirty="0">
                <a:solidFill>
                  <a:schemeClr val="accent2"/>
                </a:solidFill>
                <a:latin typeface="+mj-lt"/>
              </a:rPr>
              <a:t>Site design optimised</a:t>
            </a:r>
            <a:r>
              <a:rPr lang="en-AU" b="1" baseline="30000" dirty="0">
                <a:solidFill>
                  <a:schemeClr val="accent2"/>
                </a:solidFill>
                <a:latin typeface="+mj-lt"/>
              </a:rPr>
              <a:t>1</a:t>
            </a:r>
            <a:endParaRPr lang="en-AU" sz="1800" b="1" baseline="30000" dirty="0">
              <a:solidFill>
                <a:schemeClr val="accent2"/>
              </a:solidFill>
              <a:latin typeface="+mj-lt"/>
            </a:endParaRPr>
          </a:p>
        </p:txBody>
      </p:sp>
      <p:sp>
        <p:nvSpPr>
          <p:cNvPr id="23" name="TextBox 22">
            <a:extLst>
              <a:ext uri="{FF2B5EF4-FFF2-40B4-BE49-F238E27FC236}">
                <a16:creationId xmlns:a16="http://schemas.microsoft.com/office/drawing/2014/main" id="{201093C7-DE77-4479-5309-13202FCADEAA}"/>
              </a:ext>
            </a:extLst>
          </p:cNvPr>
          <p:cNvSpPr txBox="1"/>
          <p:nvPr/>
        </p:nvSpPr>
        <p:spPr>
          <a:xfrm>
            <a:off x="5249492" y="3142445"/>
            <a:ext cx="2046252" cy="1214142"/>
          </a:xfrm>
          <a:prstGeom prst="rect">
            <a:avLst/>
          </a:prstGeom>
          <a:solidFill>
            <a:schemeClr val="accent1">
              <a:lumMod val="20000"/>
              <a:lumOff val="80000"/>
            </a:schemeClr>
          </a:solidFill>
        </p:spPr>
        <p:txBody>
          <a:bodyPr vert="horz" wrap="square" lIns="144000" tIns="144000" rIns="144000" bIns="144000" rtlCol="0">
            <a:noAutofit/>
          </a:bodyPr>
          <a:lstStyle>
            <a:lvl1pPr indent="0">
              <a:lnSpc>
                <a:spcPct val="100000"/>
              </a:lnSpc>
              <a:spcBef>
                <a:spcPts val="800"/>
              </a:spcBef>
              <a:buClr>
                <a:schemeClr val="accent5"/>
              </a:buClr>
              <a:buFont typeface="Arial" panose="020B0604020202020204" pitchFamily="34" charset="0"/>
              <a:buNone/>
              <a:defRPr sz="1200"/>
            </a:lvl1pPr>
            <a:lvl2pPr marL="630238" indent="-274638">
              <a:lnSpc>
                <a:spcPct val="100000"/>
              </a:lnSpc>
              <a:spcBef>
                <a:spcPts val="600"/>
              </a:spcBef>
              <a:buClr>
                <a:schemeClr val="accent5"/>
              </a:buClr>
              <a:buFont typeface="Arial" panose="020B0604020202020204" pitchFamily="34" charset="0"/>
              <a:buChar char="►"/>
              <a:defRPr sz="1400"/>
            </a:lvl2pPr>
            <a:lvl3pPr marL="896938" indent="-266700">
              <a:lnSpc>
                <a:spcPct val="100000"/>
              </a:lnSpc>
              <a:spcBef>
                <a:spcPts val="400"/>
              </a:spcBef>
              <a:buClr>
                <a:schemeClr val="accent5"/>
              </a:buClr>
              <a:buFont typeface="Arial" panose="020B0604020202020204" pitchFamily="34" charset="0"/>
              <a:buChar char="►"/>
              <a:defRPr sz="1300"/>
            </a:lvl3pPr>
            <a:lvl4pPr marL="0" indent="0">
              <a:lnSpc>
                <a:spcPct val="100000"/>
              </a:lnSpc>
              <a:spcBef>
                <a:spcPts val="1000"/>
              </a:spcBef>
              <a:buClr>
                <a:schemeClr val="accent5"/>
              </a:buClr>
              <a:buFont typeface="Arial" panose="020B0604020202020204" pitchFamily="34" charset="0"/>
              <a:buNone/>
              <a:defRPr sz="1600" b="1"/>
            </a:lvl4pPr>
            <a:lvl5pPr marL="0" indent="0">
              <a:lnSpc>
                <a:spcPct val="100000"/>
              </a:lnSpc>
              <a:spcBef>
                <a:spcPts val="600"/>
              </a:spcBef>
              <a:buClr>
                <a:schemeClr val="accent5"/>
              </a:buClr>
              <a:buFont typeface="Arial" panose="020B0604020202020204" pitchFamily="34" charset="0"/>
              <a:buNone/>
              <a:defRPr sz="1400" b="1">
                <a:solidFill>
                  <a:schemeClr val="accent5"/>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b="1" dirty="0"/>
              <a:t>Open pit </a:t>
            </a:r>
            <a:r>
              <a:rPr lang="en-AU" dirty="0"/>
              <a:t>mine design </a:t>
            </a:r>
            <a:r>
              <a:rPr lang="en-AU" b="1" dirty="0"/>
              <a:t>now smaller </a:t>
            </a:r>
            <a:r>
              <a:rPr lang="en-AU" dirty="0"/>
              <a:t>with lower strip ratio</a:t>
            </a:r>
          </a:p>
          <a:p>
            <a:r>
              <a:rPr lang="en-AU" b="1" dirty="0"/>
              <a:t>Day shift mining only</a:t>
            </a:r>
            <a:r>
              <a:rPr lang="en-AU" dirty="0"/>
              <a:t> potential to lower noise</a:t>
            </a:r>
          </a:p>
        </p:txBody>
      </p:sp>
      <p:sp>
        <p:nvSpPr>
          <p:cNvPr id="4" name="TextBox 3">
            <a:extLst>
              <a:ext uri="{FF2B5EF4-FFF2-40B4-BE49-F238E27FC236}">
                <a16:creationId xmlns:a16="http://schemas.microsoft.com/office/drawing/2014/main" id="{ED4F16EE-8E63-E6E5-020C-0A80EB86FBF9}"/>
              </a:ext>
            </a:extLst>
          </p:cNvPr>
          <p:cNvSpPr txBox="1"/>
          <p:nvPr/>
        </p:nvSpPr>
        <p:spPr>
          <a:xfrm>
            <a:off x="7413897" y="3142444"/>
            <a:ext cx="2046252" cy="1214141"/>
          </a:xfrm>
          <a:prstGeom prst="rect">
            <a:avLst/>
          </a:prstGeom>
          <a:solidFill>
            <a:schemeClr val="accent1">
              <a:lumMod val="20000"/>
              <a:lumOff val="80000"/>
            </a:schemeClr>
          </a:solidFill>
        </p:spPr>
        <p:txBody>
          <a:bodyPr vert="horz" wrap="square" lIns="144000" tIns="144000" rIns="144000" bIns="144000" rtlCol="0">
            <a:noAutofit/>
          </a:bodyPr>
          <a:lstStyle>
            <a:lvl1pPr indent="0">
              <a:lnSpc>
                <a:spcPct val="100000"/>
              </a:lnSpc>
              <a:spcBef>
                <a:spcPts val="800"/>
              </a:spcBef>
              <a:buClr>
                <a:schemeClr val="accent5"/>
              </a:buClr>
              <a:buFont typeface="Arial" panose="020B0604020202020204" pitchFamily="34" charset="0"/>
              <a:buNone/>
              <a:defRPr sz="1200"/>
            </a:lvl1pPr>
            <a:lvl2pPr marL="630238" indent="-274638">
              <a:lnSpc>
                <a:spcPct val="100000"/>
              </a:lnSpc>
              <a:spcBef>
                <a:spcPts val="600"/>
              </a:spcBef>
              <a:buClr>
                <a:schemeClr val="accent5"/>
              </a:buClr>
              <a:buFont typeface="Arial" panose="020B0604020202020204" pitchFamily="34" charset="0"/>
              <a:buChar char="►"/>
              <a:defRPr sz="1400"/>
            </a:lvl2pPr>
            <a:lvl3pPr marL="896938" indent="-266700">
              <a:lnSpc>
                <a:spcPct val="100000"/>
              </a:lnSpc>
              <a:spcBef>
                <a:spcPts val="400"/>
              </a:spcBef>
              <a:buClr>
                <a:schemeClr val="accent5"/>
              </a:buClr>
              <a:buFont typeface="Arial" panose="020B0604020202020204" pitchFamily="34" charset="0"/>
              <a:buChar char="►"/>
              <a:defRPr sz="1300"/>
            </a:lvl3pPr>
            <a:lvl4pPr marL="0" indent="0">
              <a:lnSpc>
                <a:spcPct val="100000"/>
              </a:lnSpc>
              <a:spcBef>
                <a:spcPts val="1000"/>
              </a:spcBef>
              <a:buClr>
                <a:schemeClr val="accent5"/>
              </a:buClr>
              <a:buFont typeface="Arial" panose="020B0604020202020204" pitchFamily="34" charset="0"/>
              <a:buNone/>
              <a:defRPr sz="1600" b="1"/>
            </a:lvl4pPr>
            <a:lvl5pPr marL="0" indent="0">
              <a:lnSpc>
                <a:spcPct val="100000"/>
              </a:lnSpc>
              <a:spcBef>
                <a:spcPts val="600"/>
              </a:spcBef>
              <a:buClr>
                <a:schemeClr val="accent5"/>
              </a:buClr>
              <a:buFont typeface="Arial" panose="020B0604020202020204" pitchFamily="34" charset="0"/>
              <a:buNone/>
              <a:defRPr sz="1400" b="1">
                <a:solidFill>
                  <a:schemeClr val="accent5"/>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The</a:t>
            </a:r>
            <a:r>
              <a:rPr lang="en-AU" b="1" dirty="0"/>
              <a:t> height </a:t>
            </a:r>
            <a:r>
              <a:rPr lang="en-AU" dirty="0"/>
              <a:t>of the </a:t>
            </a:r>
            <a:r>
              <a:rPr lang="en-AU" b="1" dirty="0"/>
              <a:t>Waste Rock Dump </a:t>
            </a:r>
            <a:r>
              <a:rPr lang="en-AU" dirty="0"/>
              <a:t>design</a:t>
            </a:r>
            <a:r>
              <a:rPr lang="en-AU" b="1" dirty="0"/>
              <a:t> has been lowered </a:t>
            </a:r>
            <a:r>
              <a:rPr lang="en-AU" dirty="0"/>
              <a:t>to</a:t>
            </a:r>
            <a:r>
              <a:rPr lang="en-AU" b="1" dirty="0"/>
              <a:t> reduce visual impacts</a:t>
            </a:r>
            <a:endParaRPr lang="en-AU" dirty="0"/>
          </a:p>
          <a:p>
            <a:endParaRPr lang="en-GB" b="1" dirty="0"/>
          </a:p>
        </p:txBody>
      </p:sp>
      <p:sp>
        <p:nvSpPr>
          <p:cNvPr id="6" name="TextBox 5">
            <a:extLst>
              <a:ext uri="{FF2B5EF4-FFF2-40B4-BE49-F238E27FC236}">
                <a16:creationId xmlns:a16="http://schemas.microsoft.com/office/drawing/2014/main" id="{95F7FEF3-8871-5B7C-5DE9-4E5868EF3A73}"/>
              </a:ext>
            </a:extLst>
          </p:cNvPr>
          <p:cNvSpPr txBox="1"/>
          <p:nvPr/>
        </p:nvSpPr>
        <p:spPr>
          <a:xfrm>
            <a:off x="5249492" y="4445951"/>
            <a:ext cx="2046252" cy="1053744"/>
          </a:xfrm>
          <a:prstGeom prst="rect">
            <a:avLst/>
          </a:prstGeom>
          <a:solidFill>
            <a:schemeClr val="accent1">
              <a:lumMod val="20000"/>
              <a:lumOff val="80000"/>
            </a:schemeClr>
          </a:solidFill>
        </p:spPr>
        <p:txBody>
          <a:bodyPr vert="horz" wrap="square" lIns="144000" tIns="144000" rIns="144000" bIns="144000" rtlCol="0">
            <a:noAutofit/>
          </a:bodyPr>
          <a:lstStyle>
            <a:lvl1pPr indent="0">
              <a:lnSpc>
                <a:spcPct val="100000"/>
              </a:lnSpc>
              <a:spcBef>
                <a:spcPts val="800"/>
              </a:spcBef>
              <a:buClr>
                <a:schemeClr val="accent5"/>
              </a:buClr>
              <a:buFont typeface="Arial" panose="020B0604020202020204" pitchFamily="34" charset="0"/>
              <a:buNone/>
              <a:defRPr sz="1200"/>
            </a:lvl1pPr>
            <a:lvl2pPr marL="630238" indent="-274638">
              <a:lnSpc>
                <a:spcPct val="100000"/>
              </a:lnSpc>
              <a:spcBef>
                <a:spcPts val="600"/>
              </a:spcBef>
              <a:buClr>
                <a:schemeClr val="accent5"/>
              </a:buClr>
              <a:buFont typeface="Arial" panose="020B0604020202020204" pitchFamily="34" charset="0"/>
              <a:buChar char="►"/>
              <a:defRPr sz="1400"/>
            </a:lvl2pPr>
            <a:lvl3pPr marL="896938" indent="-266700">
              <a:lnSpc>
                <a:spcPct val="100000"/>
              </a:lnSpc>
              <a:spcBef>
                <a:spcPts val="400"/>
              </a:spcBef>
              <a:buClr>
                <a:schemeClr val="accent5"/>
              </a:buClr>
              <a:buFont typeface="Arial" panose="020B0604020202020204" pitchFamily="34" charset="0"/>
              <a:buChar char="►"/>
              <a:defRPr sz="1300"/>
            </a:lvl3pPr>
            <a:lvl4pPr marL="0" indent="0">
              <a:lnSpc>
                <a:spcPct val="100000"/>
              </a:lnSpc>
              <a:spcBef>
                <a:spcPts val="1000"/>
              </a:spcBef>
              <a:buClr>
                <a:schemeClr val="accent5"/>
              </a:buClr>
              <a:buFont typeface="Arial" panose="020B0604020202020204" pitchFamily="34" charset="0"/>
              <a:buNone/>
              <a:defRPr sz="1600" b="1"/>
            </a:lvl4pPr>
            <a:lvl5pPr marL="0" indent="0">
              <a:lnSpc>
                <a:spcPct val="100000"/>
              </a:lnSpc>
              <a:spcBef>
                <a:spcPts val="600"/>
              </a:spcBef>
              <a:buClr>
                <a:schemeClr val="accent5"/>
              </a:buClr>
              <a:buFont typeface="Arial" panose="020B0604020202020204" pitchFamily="34" charset="0"/>
              <a:buNone/>
              <a:defRPr sz="1400" b="1">
                <a:solidFill>
                  <a:schemeClr val="accent5"/>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Moving to single stream concentrate, </a:t>
            </a:r>
            <a:r>
              <a:rPr lang="en-AU" b="1" dirty="0"/>
              <a:t>removes Cyanide from the process plant and tails</a:t>
            </a:r>
            <a:endParaRPr lang="en-AU" dirty="0"/>
          </a:p>
        </p:txBody>
      </p:sp>
      <p:sp>
        <p:nvSpPr>
          <p:cNvPr id="7" name="TextBox 6">
            <a:extLst>
              <a:ext uri="{FF2B5EF4-FFF2-40B4-BE49-F238E27FC236}">
                <a16:creationId xmlns:a16="http://schemas.microsoft.com/office/drawing/2014/main" id="{78FCEB53-376C-F957-59BD-877A3290433C}"/>
              </a:ext>
            </a:extLst>
          </p:cNvPr>
          <p:cNvSpPr txBox="1"/>
          <p:nvPr/>
        </p:nvSpPr>
        <p:spPr>
          <a:xfrm>
            <a:off x="7413897" y="4445951"/>
            <a:ext cx="2046252" cy="1053744"/>
          </a:xfrm>
          <a:prstGeom prst="rect">
            <a:avLst/>
          </a:prstGeom>
          <a:solidFill>
            <a:schemeClr val="accent1">
              <a:lumMod val="20000"/>
              <a:lumOff val="80000"/>
            </a:schemeClr>
          </a:solidFill>
        </p:spPr>
        <p:txBody>
          <a:bodyPr vert="horz" wrap="square" lIns="144000" tIns="144000" rIns="144000" bIns="144000" rtlCol="0">
            <a:noAutofit/>
          </a:bodyPr>
          <a:lstStyle>
            <a:lvl1pPr indent="0">
              <a:lnSpc>
                <a:spcPct val="100000"/>
              </a:lnSpc>
              <a:spcBef>
                <a:spcPts val="800"/>
              </a:spcBef>
              <a:buClr>
                <a:schemeClr val="accent5"/>
              </a:buClr>
              <a:buFont typeface="Arial" panose="020B0604020202020204" pitchFamily="34" charset="0"/>
              <a:buNone/>
              <a:defRPr sz="1200"/>
            </a:lvl1pPr>
            <a:lvl2pPr marL="630238" indent="-274638">
              <a:lnSpc>
                <a:spcPct val="100000"/>
              </a:lnSpc>
              <a:spcBef>
                <a:spcPts val="600"/>
              </a:spcBef>
              <a:buClr>
                <a:schemeClr val="accent5"/>
              </a:buClr>
              <a:buFont typeface="Arial" panose="020B0604020202020204" pitchFamily="34" charset="0"/>
              <a:buChar char="►"/>
              <a:defRPr sz="1400"/>
            </a:lvl2pPr>
            <a:lvl3pPr marL="896938" indent="-266700">
              <a:lnSpc>
                <a:spcPct val="100000"/>
              </a:lnSpc>
              <a:spcBef>
                <a:spcPts val="400"/>
              </a:spcBef>
              <a:buClr>
                <a:schemeClr val="accent5"/>
              </a:buClr>
              <a:buFont typeface="Arial" panose="020B0604020202020204" pitchFamily="34" charset="0"/>
              <a:buChar char="►"/>
              <a:defRPr sz="1300"/>
            </a:lvl3pPr>
            <a:lvl4pPr marL="0" indent="0">
              <a:lnSpc>
                <a:spcPct val="100000"/>
              </a:lnSpc>
              <a:spcBef>
                <a:spcPts val="1000"/>
              </a:spcBef>
              <a:buClr>
                <a:schemeClr val="accent5"/>
              </a:buClr>
              <a:buFont typeface="Arial" panose="020B0604020202020204" pitchFamily="34" charset="0"/>
              <a:buNone/>
              <a:defRPr sz="1600" b="1"/>
            </a:lvl4pPr>
            <a:lvl5pPr marL="0" indent="0">
              <a:lnSpc>
                <a:spcPct val="100000"/>
              </a:lnSpc>
              <a:spcBef>
                <a:spcPts val="600"/>
              </a:spcBef>
              <a:buClr>
                <a:schemeClr val="accent5"/>
              </a:buClr>
              <a:buFont typeface="Arial" panose="020B0604020202020204" pitchFamily="34" charset="0"/>
              <a:buNone/>
              <a:defRPr sz="1400" b="1">
                <a:solidFill>
                  <a:schemeClr val="accent5"/>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b="1" dirty="0"/>
              <a:t>No requirement for trucks to haul waste </a:t>
            </a:r>
            <a:r>
              <a:rPr lang="en-GB" dirty="0"/>
              <a:t>rock to the tailings site </a:t>
            </a:r>
            <a:r>
              <a:rPr lang="en-GB" b="1" dirty="0"/>
              <a:t>on public roads</a:t>
            </a:r>
            <a:endParaRPr lang="en-AU" b="1" dirty="0"/>
          </a:p>
        </p:txBody>
      </p:sp>
      <p:sp>
        <p:nvSpPr>
          <p:cNvPr id="8" name="TextBox 7">
            <a:extLst>
              <a:ext uri="{FF2B5EF4-FFF2-40B4-BE49-F238E27FC236}">
                <a16:creationId xmlns:a16="http://schemas.microsoft.com/office/drawing/2014/main" id="{EB78BD87-A00D-AC84-E078-A360AF923859}"/>
              </a:ext>
            </a:extLst>
          </p:cNvPr>
          <p:cNvSpPr txBox="1"/>
          <p:nvPr/>
        </p:nvSpPr>
        <p:spPr>
          <a:xfrm>
            <a:off x="9578300" y="3142444"/>
            <a:ext cx="2145385" cy="2357251"/>
          </a:xfrm>
          <a:prstGeom prst="rect">
            <a:avLst/>
          </a:prstGeom>
          <a:solidFill>
            <a:schemeClr val="accent1">
              <a:lumMod val="20000"/>
              <a:lumOff val="80000"/>
            </a:schemeClr>
          </a:solidFill>
        </p:spPr>
        <p:txBody>
          <a:bodyPr vert="horz" wrap="square" lIns="144000" tIns="144000" rIns="144000" bIns="144000" rtlCol="0">
            <a:noAutofit/>
          </a:bodyPr>
          <a:lstStyle>
            <a:lvl1pPr indent="0">
              <a:lnSpc>
                <a:spcPct val="100000"/>
              </a:lnSpc>
              <a:spcBef>
                <a:spcPts val="800"/>
              </a:spcBef>
              <a:buClr>
                <a:schemeClr val="accent5"/>
              </a:buClr>
              <a:buFont typeface="Arial" panose="020B0604020202020204" pitchFamily="34" charset="0"/>
              <a:buNone/>
              <a:defRPr sz="1200"/>
            </a:lvl1pPr>
            <a:lvl2pPr marL="630238" indent="-274638">
              <a:lnSpc>
                <a:spcPct val="100000"/>
              </a:lnSpc>
              <a:spcBef>
                <a:spcPts val="600"/>
              </a:spcBef>
              <a:buClr>
                <a:schemeClr val="accent5"/>
              </a:buClr>
              <a:buFont typeface="Arial" panose="020B0604020202020204" pitchFamily="34" charset="0"/>
              <a:buChar char="►"/>
              <a:defRPr sz="1400"/>
            </a:lvl2pPr>
            <a:lvl3pPr marL="896938" indent="-266700">
              <a:lnSpc>
                <a:spcPct val="100000"/>
              </a:lnSpc>
              <a:spcBef>
                <a:spcPts val="400"/>
              </a:spcBef>
              <a:buClr>
                <a:schemeClr val="accent5"/>
              </a:buClr>
              <a:buFont typeface="Arial" panose="020B0604020202020204" pitchFamily="34" charset="0"/>
              <a:buChar char="►"/>
              <a:defRPr sz="1300"/>
            </a:lvl3pPr>
            <a:lvl4pPr marL="0" indent="0">
              <a:lnSpc>
                <a:spcPct val="100000"/>
              </a:lnSpc>
              <a:spcBef>
                <a:spcPts val="1000"/>
              </a:spcBef>
              <a:buClr>
                <a:schemeClr val="accent5"/>
              </a:buClr>
              <a:buFont typeface="Arial" panose="020B0604020202020204" pitchFamily="34" charset="0"/>
              <a:buNone/>
              <a:defRPr sz="1600" b="1"/>
            </a:lvl4pPr>
            <a:lvl5pPr marL="0" indent="0">
              <a:lnSpc>
                <a:spcPct val="100000"/>
              </a:lnSpc>
              <a:spcBef>
                <a:spcPts val="600"/>
              </a:spcBef>
              <a:buClr>
                <a:schemeClr val="accent5"/>
              </a:buClr>
              <a:buFont typeface="Arial" panose="020B0604020202020204" pitchFamily="34" charset="0"/>
              <a:buNone/>
              <a:defRPr sz="1400" b="1">
                <a:solidFill>
                  <a:schemeClr val="accent5"/>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b="1" dirty="0"/>
              <a:t>Tailings Storage Facility </a:t>
            </a:r>
            <a:r>
              <a:rPr lang="en-AU" dirty="0"/>
              <a:t>design has </a:t>
            </a:r>
            <a:r>
              <a:rPr lang="en-AU" b="1" dirty="0"/>
              <a:t>changed to Dry-Stack </a:t>
            </a:r>
            <a:r>
              <a:rPr lang="en-AU" dirty="0"/>
              <a:t>(dewatered), reducing disturbance footprint to less than 50% of original design</a:t>
            </a:r>
          </a:p>
          <a:p>
            <a:r>
              <a:rPr lang="en-AU" b="1" dirty="0"/>
              <a:t>Dewatering of the tailings </a:t>
            </a:r>
            <a:r>
              <a:rPr lang="en-AU" dirty="0"/>
              <a:t>for dry stacking </a:t>
            </a:r>
            <a:r>
              <a:rPr lang="en-AU" b="1" dirty="0"/>
              <a:t>substantially reduces site water losses and seepage</a:t>
            </a:r>
            <a:endParaRPr lang="en-AU" dirty="0"/>
          </a:p>
        </p:txBody>
      </p:sp>
      <p:sp>
        <p:nvSpPr>
          <p:cNvPr id="11" name="TextBox 10">
            <a:extLst>
              <a:ext uri="{FF2B5EF4-FFF2-40B4-BE49-F238E27FC236}">
                <a16:creationId xmlns:a16="http://schemas.microsoft.com/office/drawing/2014/main" id="{18B18AA5-E601-4374-E3E7-4E1B4CD354EB}"/>
              </a:ext>
            </a:extLst>
          </p:cNvPr>
          <p:cNvSpPr txBox="1"/>
          <p:nvPr/>
        </p:nvSpPr>
        <p:spPr>
          <a:xfrm>
            <a:off x="5249491" y="2492584"/>
            <a:ext cx="6474192" cy="562389"/>
          </a:xfrm>
          <a:prstGeom prst="rect">
            <a:avLst/>
          </a:prstGeom>
          <a:solidFill>
            <a:schemeClr val="accent1">
              <a:lumMod val="20000"/>
              <a:lumOff val="80000"/>
            </a:schemeClr>
          </a:solidFill>
        </p:spPr>
        <p:txBody>
          <a:bodyPr vert="horz" wrap="square" lIns="144000" tIns="144000" rIns="144000" bIns="144000" rtlCol="0">
            <a:noAutofit/>
          </a:bodyPr>
          <a:lstStyle>
            <a:lvl1pPr indent="0">
              <a:lnSpc>
                <a:spcPct val="100000"/>
              </a:lnSpc>
              <a:spcBef>
                <a:spcPts val="800"/>
              </a:spcBef>
              <a:buClr>
                <a:schemeClr val="accent5"/>
              </a:buClr>
              <a:buFont typeface="Arial" panose="020B0604020202020204" pitchFamily="34" charset="0"/>
              <a:buNone/>
              <a:defRPr sz="1200"/>
            </a:lvl1pPr>
            <a:lvl2pPr marL="630238" indent="-274638">
              <a:lnSpc>
                <a:spcPct val="100000"/>
              </a:lnSpc>
              <a:spcBef>
                <a:spcPts val="600"/>
              </a:spcBef>
              <a:buClr>
                <a:schemeClr val="accent5"/>
              </a:buClr>
              <a:buFont typeface="Arial" panose="020B0604020202020204" pitchFamily="34" charset="0"/>
              <a:buChar char="►"/>
              <a:defRPr sz="1400"/>
            </a:lvl2pPr>
            <a:lvl3pPr marL="896938" indent="-266700">
              <a:lnSpc>
                <a:spcPct val="100000"/>
              </a:lnSpc>
              <a:spcBef>
                <a:spcPts val="400"/>
              </a:spcBef>
              <a:buClr>
                <a:schemeClr val="accent5"/>
              </a:buClr>
              <a:buFont typeface="Arial" panose="020B0604020202020204" pitchFamily="34" charset="0"/>
              <a:buChar char="►"/>
              <a:defRPr sz="1300"/>
            </a:lvl3pPr>
            <a:lvl4pPr marL="0" indent="0">
              <a:lnSpc>
                <a:spcPct val="100000"/>
              </a:lnSpc>
              <a:spcBef>
                <a:spcPts val="1000"/>
              </a:spcBef>
              <a:buClr>
                <a:schemeClr val="accent5"/>
              </a:buClr>
              <a:buFont typeface="Arial" panose="020B0604020202020204" pitchFamily="34" charset="0"/>
              <a:buNone/>
              <a:defRPr sz="1600" b="1"/>
            </a:lvl4pPr>
            <a:lvl5pPr marL="0" indent="0">
              <a:lnSpc>
                <a:spcPct val="100000"/>
              </a:lnSpc>
              <a:spcBef>
                <a:spcPts val="600"/>
              </a:spcBef>
              <a:buClr>
                <a:schemeClr val="accent5"/>
              </a:buClr>
              <a:buFont typeface="Arial" panose="020B0604020202020204" pitchFamily="34" charset="0"/>
              <a:buNone/>
              <a:defRPr sz="1400" b="1">
                <a:solidFill>
                  <a:schemeClr val="accent5"/>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Overall changes lead to </a:t>
            </a:r>
            <a:r>
              <a:rPr lang="en-AU" b="1" dirty="0"/>
              <a:t>significant reduction to the overall disturbance footprint</a:t>
            </a:r>
            <a:endParaRPr lang="en-AU" b="1" dirty="0">
              <a:solidFill>
                <a:schemeClr val="accent5"/>
              </a:solidFill>
            </a:endParaRPr>
          </a:p>
        </p:txBody>
      </p:sp>
      <p:pic>
        <p:nvPicPr>
          <p:cNvPr id="14" name="Picture 13">
            <a:extLst>
              <a:ext uri="{FF2B5EF4-FFF2-40B4-BE49-F238E27FC236}">
                <a16:creationId xmlns:a16="http://schemas.microsoft.com/office/drawing/2014/main" id="{00A1837B-CEC2-C52D-4C6D-1EFB6E2F40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3726" y="1981296"/>
            <a:ext cx="3956847" cy="3733704"/>
          </a:xfrm>
          <a:prstGeom prst="rect">
            <a:avLst/>
          </a:prstGeom>
          <a:ln w="19050">
            <a:solidFill>
              <a:schemeClr val="tx1"/>
            </a:solidFill>
          </a:ln>
        </p:spPr>
      </p:pic>
      <p:sp>
        <p:nvSpPr>
          <p:cNvPr id="3" name="Footer Placeholder 8">
            <a:extLst>
              <a:ext uri="{FF2B5EF4-FFF2-40B4-BE49-F238E27FC236}">
                <a16:creationId xmlns:a16="http://schemas.microsoft.com/office/drawing/2014/main" id="{359D13F8-B0CE-78C0-5FB2-D1D941742A65}"/>
              </a:ext>
            </a:extLst>
          </p:cNvPr>
          <p:cNvSpPr>
            <a:spLocks noGrp="1"/>
          </p:cNvSpPr>
          <p:nvPr>
            <p:ph type="ftr" sz="quarter" idx="11"/>
          </p:nvPr>
        </p:nvSpPr>
        <p:spPr>
          <a:xfrm>
            <a:off x="1890713" y="6089650"/>
            <a:ext cx="8016875" cy="365125"/>
          </a:xfrm>
        </p:spPr>
        <p:txBody>
          <a:bodyPr/>
          <a:lstStyle/>
          <a:p>
            <a:r>
              <a:rPr lang="en-AU" baseline="30000" dirty="0"/>
              <a:t>1</a:t>
            </a:r>
            <a:r>
              <a:rPr lang="en-AU" dirty="0"/>
              <a:t>Refer to Silver Mines Limited ASX announcement ‘</a:t>
            </a:r>
            <a:r>
              <a:rPr lang="en-AU" i="1" dirty="0"/>
              <a:t>Bowdens Optimisation Study Outlines Robust, High Margin Silver Project</a:t>
            </a:r>
            <a:r>
              <a:rPr lang="en-AU" dirty="0"/>
              <a:t>’, dated 20 December 2024</a:t>
            </a:r>
            <a:endParaRPr lang="en-US" dirty="0"/>
          </a:p>
        </p:txBody>
      </p:sp>
    </p:spTree>
    <p:custDataLst>
      <p:tags r:id="rId1"/>
    </p:custDataLst>
    <p:extLst>
      <p:ext uri="{BB962C8B-B14F-4D97-AF65-F5344CB8AC3E}">
        <p14:creationId xmlns:p14="http://schemas.microsoft.com/office/powerpoint/2010/main" val="2500713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4BE21-67A7-4BE3-5447-AE7DCBE96FA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453FF91-49C1-E37D-A6D2-C00E474AF630}"/>
              </a:ext>
            </a:extLst>
          </p:cNvPr>
          <p:cNvSpPr txBox="1"/>
          <p:nvPr/>
        </p:nvSpPr>
        <p:spPr>
          <a:xfrm>
            <a:off x="6168009" y="6237312"/>
            <a:ext cx="184731" cy="369332"/>
          </a:xfrm>
          <a:prstGeom prst="rect">
            <a:avLst/>
          </a:prstGeom>
          <a:noFill/>
        </p:spPr>
        <p:txBody>
          <a:bodyPr wrap="none" rtlCol="0">
            <a:spAutoFit/>
          </a:bodyPr>
          <a:lstStyle/>
          <a:p>
            <a:endParaRPr lang="en-AU" dirty="0"/>
          </a:p>
        </p:txBody>
      </p:sp>
      <p:sp>
        <p:nvSpPr>
          <p:cNvPr id="10" name="Title 9">
            <a:extLst>
              <a:ext uri="{FF2B5EF4-FFF2-40B4-BE49-F238E27FC236}">
                <a16:creationId xmlns:a16="http://schemas.microsoft.com/office/drawing/2014/main" id="{15DA3C35-8A0C-B63E-7E93-5DAB723C5BC7}"/>
              </a:ext>
            </a:extLst>
          </p:cNvPr>
          <p:cNvSpPr>
            <a:spLocks noGrp="1"/>
          </p:cNvSpPr>
          <p:nvPr>
            <p:ph type="title"/>
          </p:nvPr>
        </p:nvSpPr>
        <p:spPr>
          <a:xfrm>
            <a:off x="468313" y="452438"/>
            <a:ext cx="11255375" cy="1109662"/>
          </a:xfrm>
        </p:spPr>
        <p:txBody>
          <a:bodyPr/>
          <a:lstStyle/>
          <a:p>
            <a:r>
              <a:rPr lang="en-AU" dirty="0"/>
              <a:t>Bowdens Silver project</a:t>
            </a:r>
            <a:br>
              <a:rPr lang="en-AU" dirty="0"/>
            </a:br>
            <a:r>
              <a:rPr lang="en-AU" dirty="0">
                <a:solidFill>
                  <a:srgbClr val="6EBE49"/>
                </a:solidFill>
              </a:rPr>
              <a:t>cost summary</a:t>
            </a:r>
            <a:r>
              <a:rPr lang="en-AU" baseline="30000" dirty="0">
                <a:solidFill>
                  <a:srgbClr val="6EBE49"/>
                </a:solidFill>
              </a:rPr>
              <a:t>1</a:t>
            </a:r>
          </a:p>
        </p:txBody>
      </p:sp>
      <p:sp>
        <p:nvSpPr>
          <p:cNvPr id="9" name="Slide Number Placeholder 8">
            <a:extLst>
              <a:ext uri="{FF2B5EF4-FFF2-40B4-BE49-F238E27FC236}">
                <a16:creationId xmlns:a16="http://schemas.microsoft.com/office/drawing/2014/main" id="{8752AFB7-21C7-195A-D10D-8E743ADE58F1}"/>
              </a:ext>
            </a:extLst>
          </p:cNvPr>
          <p:cNvSpPr>
            <a:spLocks noGrp="1"/>
          </p:cNvSpPr>
          <p:nvPr>
            <p:ph type="sldNum" sz="quarter" idx="12"/>
          </p:nvPr>
        </p:nvSpPr>
        <p:spPr>
          <a:xfrm>
            <a:off x="10014012" y="6090021"/>
            <a:ext cx="559293" cy="365125"/>
          </a:xfrm>
        </p:spPr>
        <p:txBody>
          <a:bodyPr/>
          <a:lstStyle/>
          <a:p>
            <a:fld id="{D6FABC1D-DC78-4FD3-89D7-5D9E9D769615}" type="slidenum">
              <a:rPr lang="en-AU" smtClean="0"/>
              <a:pPr/>
              <a:t>13</a:t>
            </a:fld>
            <a:endParaRPr lang="en-AU" dirty="0"/>
          </a:p>
        </p:txBody>
      </p:sp>
      <p:graphicFrame>
        <p:nvGraphicFramePr>
          <p:cNvPr id="5" name="Table 4">
            <a:extLst>
              <a:ext uri="{FF2B5EF4-FFF2-40B4-BE49-F238E27FC236}">
                <a16:creationId xmlns:a16="http://schemas.microsoft.com/office/drawing/2014/main" id="{2CB2F324-8B81-7B9C-36F6-1121489253C8}"/>
              </a:ext>
            </a:extLst>
          </p:cNvPr>
          <p:cNvGraphicFramePr>
            <a:graphicFrameLocks noGrp="1"/>
          </p:cNvGraphicFramePr>
          <p:nvPr>
            <p:extLst>
              <p:ext uri="{D42A27DB-BD31-4B8C-83A1-F6EECF244321}">
                <p14:modId xmlns:p14="http://schemas.microsoft.com/office/powerpoint/2010/main" val="3021753837"/>
              </p:ext>
            </p:extLst>
          </p:nvPr>
        </p:nvGraphicFramePr>
        <p:xfrm>
          <a:off x="6400800" y="2408861"/>
          <a:ext cx="4559298" cy="3443299"/>
        </p:xfrm>
        <a:graphic>
          <a:graphicData uri="http://schemas.openxmlformats.org/drawingml/2006/table">
            <a:tbl>
              <a:tblPr firstRow="1" bandRow="1">
                <a:tableStyleId>{5C22544A-7EE6-4342-B048-85BDC9FD1C3A}</a:tableStyleId>
              </a:tblPr>
              <a:tblGrid>
                <a:gridCol w="1592580">
                  <a:extLst>
                    <a:ext uri="{9D8B030D-6E8A-4147-A177-3AD203B41FA5}">
                      <a16:colId xmlns:a16="http://schemas.microsoft.com/office/drawing/2014/main" val="3530743333"/>
                    </a:ext>
                  </a:extLst>
                </a:gridCol>
                <a:gridCol w="1508760">
                  <a:extLst>
                    <a:ext uri="{9D8B030D-6E8A-4147-A177-3AD203B41FA5}">
                      <a16:colId xmlns:a16="http://schemas.microsoft.com/office/drawing/2014/main" val="2673282984"/>
                    </a:ext>
                  </a:extLst>
                </a:gridCol>
                <a:gridCol w="1457958">
                  <a:extLst>
                    <a:ext uri="{9D8B030D-6E8A-4147-A177-3AD203B41FA5}">
                      <a16:colId xmlns:a16="http://schemas.microsoft.com/office/drawing/2014/main" val="3742024872"/>
                    </a:ext>
                  </a:extLst>
                </a:gridCol>
              </a:tblGrid>
              <a:tr h="236613">
                <a:tc>
                  <a:txBody>
                    <a:bodyPr/>
                    <a:lstStyle/>
                    <a:p>
                      <a:r>
                        <a:rPr lang="en-GB" sz="1000" b="1" dirty="0">
                          <a:solidFill>
                            <a:srgbClr val="11242E"/>
                          </a:solidFill>
                          <a:highlight>
                            <a:srgbClr val="FFFFFF"/>
                          </a:highlight>
                        </a:rPr>
                        <a:t>Cost Centre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00" b="1" dirty="0">
                          <a:solidFill>
                            <a:srgbClr val="11242E"/>
                          </a:solidFill>
                          <a:highlight>
                            <a:srgbClr val="FFFFFF"/>
                          </a:highlight>
                        </a:rPr>
                        <a:t>A$/t Ore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00" b="1" dirty="0">
                          <a:solidFill>
                            <a:srgbClr val="11242E"/>
                          </a:solidFill>
                          <a:highlight>
                            <a:srgbClr val="FFFFFF"/>
                          </a:highlight>
                        </a:rPr>
                        <a:t>A$/oz</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4441270"/>
                  </a:ext>
                </a:extLst>
              </a:tr>
              <a:tr h="236613">
                <a:tc>
                  <a:txBody>
                    <a:bodyPr/>
                    <a:lstStyle/>
                    <a:p>
                      <a:r>
                        <a:rPr lang="en-GB" sz="1000" b="1" dirty="0" err="1">
                          <a:solidFill>
                            <a:srgbClr val="11242E"/>
                          </a:solidFill>
                        </a:rPr>
                        <a:t>Opex</a:t>
                      </a:r>
                      <a:endParaRPr lang="en-GB" sz="1000" b="1" dirty="0">
                        <a:solidFill>
                          <a:srgbClr val="11242E"/>
                        </a:solidFill>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GB" sz="1000" b="1" dirty="0">
                        <a:solidFill>
                          <a:srgbClr val="11242E"/>
                        </a:solidFill>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GB" sz="1000" b="1" dirty="0">
                        <a:solidFill>
                          <a:srgbClr val="11242E"/>
                        </a:solidFill>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60888948"/>
                  </a:ext>
                </a:extLst>
              </a:tr>
              <a:tr h="236613">
                <a:tc>
                  <a:txBody>
                    <a:bodyPr/>
                    <a:lstStyle/>
                    <a:p>
                      <a:r>
                        <a:rPr lang="en-GB" sz="1000" b="0" dirty="0">
                          <a:solidFill>
                            <a:srgbClr val="11242E"/>
                          </a:solidFill>
                        </a:rPr>
                        <a:t>   Mining &amp; Rehab</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1000" b="0" dirty="0">
                          <a:solidFill>
                            <a:srgbClr val="11242E"/>
                          </a:solidFill>
                        </a:rPr>
                        <a:t>18.73</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1000" b="0" dirty="0">
                          <a:solidFill>
                            <a:srgbClr val="11242E"/>
                          </a:solidFill>
                        </a:rPr>
                        <a:t>10.45</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374176079"/>
                  </a:ext>
                </a:extLst>
              </a:tr>
              <a:tr h="236613">
                <a:tc>
                  <a:txBody>
                    <a:bodyPr/>
                    <a:lstStyle/>
                    <a:p>
                      <a:r>
                        <a:rPr lang="en-GB" sz="1000" b="0" dirty="0">
                          <a:solidFill>
                            <a:srgbClr val="11242E"/>
                          </a:solidFill>
                        </a:rPr>
                        <a:t>   Processing</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1000" b="0" dirty="0">
                          <a:solidFill>
                            <a:srgbClr val="11242E"/>
                          </a:solidFill>
                        </a:rPr>
                        <a:t>20.78</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1000" b="0" dirty="0">
                          <a:solidFill>
                            <a:srgbClr val="11242E"/>
                          </a:solidFill>
                        </a:rPr>
                        <a:t>11.60</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084815527"/>
                  </a:ext>
                </a:extLst>
              </a:tr>
              <a:tr h="236613">
                <a:tc>
                  <a:txBody>
                    <a:bodyPr/>
                    <a:lstStyle/>
                    <a:p>
                      <a:r>
                        <a:rPr lang="en-GB" sz="1000" b="0" dirty="0">
                          <a:solidFill>
                            <a:srgbClr val="11242E"/>
                          </a:solidFill>
                        </a:rPr>
                        <a:t>   G &amp; A</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1000" b="0" dirty="0">
                          <a:solidFill>
                            <a:srgbClr val="11242E"/>
                          </a:solidFill>
                        </a:rPr>
                        <a:t>5.65</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1000" b="0" dirty="0">
                          <a:solidFill>
                            <a:srgbClr val="11242E"/>
                          </a:solidFill>
                        </a:rPr>
                        <a:t>3.15</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830393058"/>
                  </a:ext>
                </a:extLst>
              </a:tr>
              <a:tr h="236613">
                <a:tc>
                  <a:txBody>
                    <a:bodyPr/>
                    <a:lstStyle/>
                    <a:p>
                      <a:r>
                        <a:rPr lang="en-GB" sz="1000" b="0" dirty="0">
                          <a:solidFill>
                            <a:srgbClr val="11242E"/>
                          </a:solidFill>
                        </a:rPr>
                        <a:t>   Realisation</a:t>
                      </a:r>
                      <a:r>
                        <a:rPr lang="en-GB" sz="1000" b="0" baseline="30000" dirty="0">
                          <a:solidFill>
                            <a:srgbClr val="11242E"/>
                          </a:solidFill>
                        </a:rPr>
                        <a:t>1</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1000" b="0" dirty="0">
                          <a:solidFill>
                            <a:srgbClr val="11242E"/>
                          </a:solidFill>
                        </a:rPr>
                        <a:t>6.15</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1000" b="0" dirty="0">
                          <a:solidFill>
                            <a:srgbClr val="11242E"/>
                          </a:solidFill>
                        </a:rPr>
                        <a:t>3.43</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827470577"/>
                  </a:ext>
                </a:extLst>
              </a:tr>
              <a:tr h="236613">
                <a:tc>
                  <a:txBody>
                    <a:bodyPr/>
                    <a:lstStyle/>
                    <a:p>
                      <a:r>
                        <a:rPr lang="en-GB" sz="1000" b="0" dirty="0">
                          <a:solidFill>
                            <a:srgbClr val="11242E"/>
                          </a:solidFill>
                        </a:rPr>
                        <a:t>   Royalties</a:t>
                      </a:r>
                      <a:r>
                        <a:rPr lang="en-GB" sz="1000" b="0" baseline="30000" dirty="0">
                          <a:solidFill>
                            <a:srgbClr val="11242E"/>
                          </a:solidFill>
                        </a:rPr>
                        <a:t>2</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1000" b="0" dirty="0">
                          <a:solidFill>
                            <a:srgbClr val="11242E"/>
                          </a:solidFill>
                        </a:rPr>
                        <a:t>4.41</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1000" b="0" dirty="0">
                          <a:solidFill>
                            <a:srgbClr val="11242E"/>
                          </a:solidFill>
                        </a:rPr>
                        <a:t>2.46</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592825974"/>
                  </a:ext>
                </a:extLst>
              </a:tr>
              <a:tr h="236613">
                <a:tc>
                  <a:txBody>
                    <a:bodyPr/>
                    <a:lstStyle/>
                    <a:p>
                      <a:r>
                        <a:rPr lang="en-GB" sz="1000" b="0" dirty="0">
                          <a:solidFill>
                            <a:srgbClr val="11242E"/>
                          </a:solidFill>
                        </a:rPr>
                        <a:t>   By-products</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1000" b="0" dirty="0">
                          <a:solidFill>
                            <a:srgbClr val="11242E"/>
                          </a:solidFill>
                        </a:rPr>
                        <a:t>(11.79)</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1000" b="0" dirty="0">
                          <a:solidFill>
                            <a:srgbClr val="11242E"/>
                          </a:solidFill>
                        </a:rPr>
                        <a:t>(6.59)</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08894610"/>
                  </a:ext>
                </a:extLst>
              </a:tr>
              <a:tr h="236613">
                <a:tc>
                  <a:txBody>
                    <a:bodyPr/>
                    <a:lstStyle/>
                    <a:p>
                      <a:r>
                        <a:rPr lang="en-GB" sz="1000" b="1" i="1" dirty="0">
                          <a:solidFill>
                            <a:srgbClr val="11242E"/>
                          </a:solidFill>
                        </a:rPr>
                        <a:t>Sub-total - </a:t>
                      </a:r>
                      <a:r>
                        <a:rPr lang="en-GB" sz="1000" b="1" i="1" dirty="0" err="1">
                          <a:solidFill>
                            <a:srgbClr val="11242E"/>
                          </a:solidFill>
                        </a:rPr>
                        <a:t>Opex</a:t>
                      </a:r>
                      <a:endParaRPr lang="en-GB" sz="1000" b="1" i="1" dirty="0">
                        <a:solidFill>
                          <a:srgbClr val="11242E"/>
                        </a:solidFill>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1000" b="1" i="1" dirty="0">
                          <a:solidFill>
                            <a:srgbClr val="11242E"/>
                          </a:solidFill>
                        </a:rPr>
                        <a:t>43.91</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1000" b="1" i="1" dirty="0">
                          <a:solidFill>
                            <a:srgbClr val="11242E"/>
                          </a:solidFill>
                        </a:rPr>
                        <a:t>24.51</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47604849"/>
                  </a:ext>
                </a:extLst>
              </a:tr>
              <a:tr h="236613">
                <a:tc>
                  <a:txBody>
                    <a:bodyPr/>
                    <a:lstStyle/>
                    <a:p>
                      <a:r>
                        <a:rPr lang="en-GB" sz="1000" b="1" dirty="0"/>
                        <a:t>Sustaining</a:t>
                      </a:r>
                    </a:p>
                  </a:txBody>
                  <a:tcPr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GB" sz="1000" b="1" dirty="0"/>
                    </a:p>
                  </a:txBody>
                  <a:tcPr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GB" sz="1000" b="1" dirty="0"/>
                    </a:p>
                  </a:txBody>
                  <a:tcPr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65368648"/>
                  </a:ext>
                </a:extLst>
              </a:tr>
              <a:tr h="236613">
                <a:tc>
                  <a:txBody>
                    <a:bodyPr/>
                    <a:lstStyle/>
                    <a:p>
                      <a:r>
                        <a:rPr lang="en-GB" sz="1000" b="0" dirty="0"/>
                        <a:t>   Plant</a:t>
                      </a:r>
                    </a:p>
                  </a:txBody>
                  <a:tcPr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a:txBody>
                    <a:bodyPr/>
                    <a:lstStyle/>
                    <a:p>
                      <a:pPr algn="ctr"/>
                      <a:r>
                        <a:rPr lang="en-GB" sz="1000" b="0" dirty="0"/>
                        <a:t>0.39</a:t>
                      </a:r>
                    </a:p>
                  </a:txBody>
                  <a:tcPr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a:txBody>
                    <a:bodyPr/>
                    <a:lstStyle/>
                    <a:p>
                      <a:pPr algn="ctr"/>
                      <a:r>
                        <a:rPr lang="en-GB" sz="1000" b="0" dirty="0"/>
                        <a:t>0.22</a:t>
                      </a:r>
                    </a:p>
                  </a:txBody>
                  <a:tcPr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51026103"/>
                  </a:ext>
                </a:extLst>
              </a:tr>
              <a:tr h="273379">
                <a:tc>
                  <a:txBody>
                    <a:bodyPr/>
                    <a:lstStyle/>
                    <a:p>
                      <a:r>
                        <a:rPr lang="en-GB" sz="1000" b="0" dirty="0"/>
                        <a:t>   Waste Management</a:t>
                      </a:r>
                    </a:p>
                  </a:txBody>
                  <a:tcPr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GB" sz="1000" b="0" dirty="0"/>
                        <a:t>0.13</a:t>
                      </a:r>
                    </a:p>
                  </a:txBody>
                  <a:tcPr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GB" sz="1000" b="0" dirty="0"/>
                        <a:t>0.07</a:t>
                      </a:r>
                    </a:p>
                  </a:txBody>
                  <a:tcPr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42987365"/>
                  </a:ext>
                </a:extLst>
              </a:tr>
              <a:tr h="236613">
                <a:tc>
                  <a:txBody>
                    <a:bodyPr/>
                    <a:lstStyle/>
                    <a:p>
                      <a:r>
                        <a:rPr lang="en-GB" sz="1000" b="1" i="1" dirty="0"/>
                        <a:t>Sub-total - Sustaining</a:t>
                      </a:r>
                    </a:p>
                  </a:txBody>
                  <a:tcPr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GB" sz="1000" b="1" i="1" dirty="0"/>
                        <a:t>0.53</a:t>
                      </a:r>
                    </a:p>
                  </a:txBody>
                  <a:tcPr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GB" sz="1000" b="1" i="1" dirty="0"/>
                        <a:t>0.29</a:t>
                      </a:r>
                    </a:p>
                  </a:txBody>
                  <a:tcPr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26848842"/>
                  </a:ext>
                </a:extLst>
              </a:tr>
              <a:tr h="236613">
                <a:tc>
                  <a:txBody>
                    <a:bodyPr/>
                    <a:lstStyle/>
                    <a:p>
                      <a:r>
                        <a:rPr lang="en-GB" sz="1000" b="1" dirty="0"/>
                        <a:t>LOM AISC</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00" b="1" dirty="0"/>
                        <a:t>44.45</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000" b="1" dirty="0"/>
                        <a:t>24.81</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4094343107"/>
                  </a:ext>
                </a:extLst>
              </a:tr>
            </a:tbl>
          </a:graphicData>
        </a:graphic>
      </p:graphicFrame>
      <mc:AlternateContent xmlns:mc="http://schemas.openxmlformats.org/markup-compatibility/2006" xmlns:cx1="http://schemas.microsoft.com/office/drawing/2015/9/8/chartex">
        <mc:Choice Requires="cx1">
          <p:graphicFrame>
            <p:nvGraphicFramePr>
              <p:cNvPr id="12" name="Chart 11">
                <a:extLst>
                  <a:ext uri="{FF2B5EF4-FFF2-40B4-BE49-F238E27FC236}">
                    <a16:creationId xmlns:a16="http://schemas.microsoft.com/office/drawing/2014/main" id="{BCE863E4-92F4-4BCF-9AAA-210D6B9BE61B}"/>
                  </a:ext>
                </a:extLst>
              </p:cNvPr>
              <p:cNvGraphicFramePr/>
              <p:nvPr>
                <p:extLst>
                  <p:ext uri="{D42A27DB-BD31-4B8C-83A1-F6EECF244321}">
                    <p14:modId xmlns:p14="http://schemas.microsoft.com/office/powerpoint/2010/main" val="2658973828"/>
                  </p:ext>
                </p:extLst>
              </p:nvPr>
            </p:nvGraphicFramePr>
            <p:xfrm>
              <a:off x="706122" y="2522219"/>
              <a:ext cx="4559298" cy="3337561"/>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12" name="Chart 11">
                <a:extLst>
                  <a:ext uri="{FF2B5EF4-FFF2-40B4-BE49-F238E27FC236}">
                    <a16:creationId xmlns:a16="http://schemas.microsoft.com/office/drawing/2014/main" id="{BCE863E4-92F4-4BCF-9AAA-210D6B9BE61B}"/>
                  </a:ext>
                </a:extLst>
              </p:cNvPr>
              <p:cNvPicPr>
                <a:picLocks noGrp="1" noRot="1" noChangeAspect="1" noMove="1" noResize="1" noEditPoints="1" noAdjustHandles="1" noChangeArrowheads="1" noChangeShapeType="1"/>
              </p:cNvPicPr>
              <p:nvPr/>
            </p:nvPicPr>
            <p:blipFill>
              <a:blip r:embed="rId5"/>
              <a:stretch>
                <a:fillRect/>
              </a:stretch>
            </p:blipFill>
            <p:spPr>
              <a:xfrm>
                <a:off x="706122" y="2522219"/>
                <a:ext cx="4559298" cy="3337561"/>
              </a:xfrm>
              <a:prstGeom prst="rect">
                <a:avLst/>
              </a:prstGeom>
            </p:spPr>
          </p:pic>
        </mc:Fallback>
      </mc:AlternateContent>
      <p:sp>
        <p:nvSpPr>
          <p:cNvPr id="13" name="TextBox 12">
            <a:extLst>
              <a:ext uri="{FF2B5EF4-FFF2-40B4-BE49-F238E27FC236}">
                <a16:creationId xmlns:a16="http://schemas.microsoft.com/office/drawing/2014/main" id="{B33331A0-31A7-4066-4643-A84498D5EC2B}"/>
              </a:ext>
            </a:extLst>
          </p:cNvPr>
          <p:cNvSpPr txBox="1"/>
          <p:nvPr/>
        </p:nvSpPr>
        <p:spPr>
          <a:xfrm>
            <a:off x="468313" y="1948934"/>
            <a:ext cx="4312408" cy="349702"/>
          </a:xfrm>
          <a:prstGeom prst="rect">
            <a:avLst/>
          </a:prstGeom>
          <a:noFill/>
        </p:spPr>
        <p:txBody>
          <a:bodyPr wrap="square" lIns="36000" tIns="36000" rIns="36000" bIns="36000">
            <a:spAutoFit/>
          </a:bodyPr>
          <a:lstStyle/>
          <a:p>
            <a:r>
              <a:rPr lang="en-AU" b="1" dirty="0">
                <a:solidFill>
                  <a:schemeClr val="accent2"/>
                </a:solidFill>
                <a:latin typeface="+mj-lt"/>
              </a:rPr>
              <a:t>Pre-Production Capex Summary</a:t>
            </a:r>
            <a:endParaRPr lang="en-AU" sz="1800" b="1" baseline="30000" dirty="0">
              <a:solidFill>
                <a:schemeClr val="accent2"/>
              </a:solidFill>
              <a:latin typeface="+mj-lt"/>
            </a:endParaRPr>
          </a:p>
        </p:txBody>
      </p:sp>
      <p:sp>
        <p:nvSpPr>
          <p:cNvPr id="15" name="TextBox 14">
            <a:extLst>
              <a:ext uri="{FF2B5EF4-FFF2-40B4-BE49-F238E27FC236}">
                <a16:creationId xmlns:a16="http://schemas.microsoft.com/office/drawing/2014/main" id="{492B043F-1B4F-0629-C2DD-4EE3F483F42E}"/>
              </a:ext>
            </a:extLst>
          </p:cNvPr>
          <p:cNvSpPr txBox="1"/>
          <p:nvPr/>
        </p:nvSpPr>
        <p:spPr>
          <a:xfrm rot="16200000">
            <a:off x="751246" y="3882501"/>
            <a:ext cx="1691640" cy="226591"/>
          </a:xfrm>
          <a:prstGeom prst="rect">
            <a:avLst/>
          </a:prstGeom>
          <a:noFill/>
        </p:spPr>
        <p:txBody>
          <a:bodyPr wrap="square" lIns="36000" tIns="36000" rIns="36000" bIns="36000" rtlCol="0">
            <a:spAutoFit/>
          </a:bodyPr>
          <a:lstStyle/>
          <a:p>
            <a:pPr algn="l"/>
            <a:r>
              <a:rPr lang="en-GB" sz="1000" dirty="0"/>
              <a:t>Process Plant</a:t>
            </a:r>
          </a:p>
        </p:txBody>
      </p:sp>
      <p:sp>
        <p:nvSpPr>
          <p:cNvPr id="16" name="TextBox 15">
            <a:extLst>
              <a:ext uri="{FF2B5EF4-FFF2-40B4-BE49-F238E27FC236}">
                <a16:creationId xmlns:a16="http://schemas.microsoft.com/office/drawing/2014/main" id="{8022A03C-D07C-95C4-85C5-804A9EBB86DB}"/>
              </a:ext>
            </a:extLst>
          </p:cNvPr>
          <p:cNvSpPr txBox="1"/>
          <p:nvPr/>
        </p:nvSpPr>
        <p:spPr>
          <a:xfrm rot="16200000">
            <a:off x="1308217" y="3145460"/>
            <a:ext cx="1691640" cy="226591"/>
          </a:xfrm>
          <a:prstGeom prst="rect">
            <a:avLst/>
          </a:prstGeom>
          <a:noFill/>
        </p:spPr>
        <p:txBody>
          <a:bodyPr wrap="square" lIns="36000" tIns="36000" rIns="36000" bIns="36000" rtlCol="0">
            <a:spAutoFit/>
          </a:bodyPr>
          <a:lstStyle/>
          <a:p>
            <a:pPr algn="l"/>
            <a:r>
              <a:rPr lang="en-GB" sz="1000" dirty="0"/>
              <a:t>Site Infrastructure</a:t>
            </a:r>
          </a:p>
        </p:txBody>
      </p:sp>
      <p:sp>
        <p:nvSpPr>
          <p:cNvPr id="17" name="TextBox 16">
            <a:extLst>
              <a:ext uri="{FF2B5EF4-FFF2-40B4-BE49-F238E27FC236}">
                <a16:creationId xmlns:a16="http://schemas.microsoft.com/office/drawing/2014/main" id="{FD3C6227-E84B-58D0-09C3-0B53E22BE695}"/>
              </a:ext>
            </a:extLst>
          </p:cNvPr>
          <p:cNvSpPr txBox="1"/>
          <p:nvPr/>
        </p:nvSpPr>
        <p:spPr>
          <a:xfrm rot="16200000">
            <a:off x="1834707" y="4677081"/>
            <a:ext cx="1691640" cy="226591"/>
          </a:xfrm>
          <a:prstGeom prst="rect">
            <a:avLst/>
          </a:prstGeom>
          <a:noFill/>
        </p:spPr>
        <p:txBody>
          <a:bodyPr wrap="square" lIns="36000" tIns="36000" rIns="36000" bIns="36000" rtlCol="0">
            <a:spAutoFit/>
          </a:bodyPr>
          <a:lstStyle/>
          <a:p>
            <a:pPr algn="l"/>
            <a:r>
              <a:rPr lang="en-GB" sz="1000" dirty="0"/>
              <a:t>Off-site Infrastructure</a:t>
            </a:r>
          </a:p>
        </p:txBody>
      </p:sp>
      <p:sp>
        <p:nvSpPr>
          <p:cNvPr id="18" name="TextBox 17">
            <a:extLst>
              <a:ext uri="{FF2B5EF4-FFF2-40B4-BE49-F238E27FC236}">
                <a16:creationId xmlns:a16="http://schemas.microsoft.com/office/drawing/2014/main" id="{BFC6FC3C-00E0-7A01-1EA8-CEEBCBDFB536}"/>
              </a:ext>
            </a:extLst>
          </p:cNvPr>
          <p:cNvSpPr txBox="1"/>
          <p:nvPr/>
        </p:nvSpPr>
        <p:spPr>
          <a:xfrm rot="16200000">
            <a:off x="2391679" y="4257981"/>
            <a:ext cx="1691640" cy="226591"/>
          </a:xfrm>
          <a:prstGeom prst="rect">
            <a:avLst/>
          </a:prstGeom>
          <a:noFill/>
        </p:spPr>
        <p:txBody>
          <a:bodyPr wrap="square" lIns="36000" tIns="36000" rIns="36000" bIns="36000" rtlCol="0">
            <a:spAutoFit/>
          </a:bodyPr>
          <a:lstStyle/>
          <a:p>
            <a:pPr algn="l"/>
            <a:r>
              <a:rPr lang="en-GB" sz="1000" dirty="0"/>
              <a:t>Waste Management</a:t>
            </a:r>
          </a:p>
        </p:txBody>
      </p:sp>
      <p:sp>
        <p:nvSpPr>
          <p:cNvPr id="19" name="TextBox 18">
            <a:extLst>
              <a:ext uri="{FF2B5EF4-FFF2-40B4-BE49-F238E27FC236}">
                <a16:creationId xmlns:a16="http://schemas.microsoft.com/office/drawing/2014/main" id="{4FD69BC4-AB08-6EA2-35CD-9CC2A63D7982}"/>
              </a:ext>
            </a:extLst>
          </p:cNvPr>
          <p:cNvSpPr txBox="1"/>
          <p:nvPr/>
        </p:nvSpPr>
        <p:spPr>
          <a:xfrm rot="16200000">
            <a:off x="2956271" y="3417994"/>
            <a:ext cx="1691640" cy="226591"/>
          </a:xfrm>
          <a:prstGeom prst="rect">
            <a:avLst/>
          </a:prstGeom>
          <a:noFill/>
        </p:spPr>
        <p:txBody>
          <a:bodyPr wrap="square" lIns="36000" tIns="36000" rIns="36000" bIns="36000" rtlCol="0">
            <a:spAutoFit/>
          </a:bodyPr>
          <a:lstStyle/>
          <a:p>
            <a:pPr algn="l"/>
            <a:r>
              <a:rPr lang="en-GB" sz="1000" dirty="0"/>
              <a:t>Mobile Plant</a:t>
            </a:r>
          </a:p>
        </p:txBody>
      </p:sp>
      <p:sp>
        <p:nvSpPr>
          <p:cNvPr id="20" name="TextBox 19">
            <a:extLst>
              <a:ext uri="{FF2B5EF4-FFF2-40B4-BE49-F238E27FC236}">
                <a16:creationId xmlns:a16="http://schemas.microsoft.com/office/drawing/2014/main" id="{EAFEE52B-2FBC-B9AB-0EAF-D860BCDE3E30}"/>
              </a:ext>
            </a:extLst>
          </p:cNvPr>
          <p:cNvSpPr txBox="1"/>
          <p:nvPr/>
        </p:nvSpPr>
        <p:spPr>
          <a:xfrm rot="16200000">
            <a:off x="3493665" y="3550137"/>
            <a:ext cx="1691640" cy="226591"/>
          </a:xfrm>
          <a:prstGeom prst="rect">
            <a:avLst/>
          </a:prstGeom>
          <a:noFill/>
        </p:spPr>
        <p:txBody>
          <a:bodyPr wrap="square" lIns="36000" tIns="36000" rIns="36000" bIns="36000" rtlCol="0">
            <a:spAutoFit/>
          </a:bodyPr>
          <a:lstStyle/>
          <a:p>
            <a:pPr algn="l"/>
            <a:r>
              <a:rPr lang="en-GB" sz="1000" dirty="0"/>
              <a:t>Pre-Production</a:t>
            </a:r>
          </a:p>
        </p:txBody>
      </p:sp>
      <p:sp>
        <p:nvSpPr>
          <p:cNvPr id="21" name="TextBox 20">
            <a:extLst>
              <a:ext uri="{FF2B5EF4-FFF2-40B4-BE49-F238E27FC236}">
                <a16:creationId xmlns:a16="http://schemas.microsoft.com/office/drawing/2014/main" id="{91580B2A-668C-2115-FCEF-ADD6A5173136}"/>
              </a:ext>
            </a:extLst>
          </p:cNvPr>
          <p:cNvSpPr txBox="1"/>
          <p:nvPr/>
        </p:nvSpPr>
        <p:spPr>
          <a:xfrm rot="16200000">
            <a:off x="4058256" y="2940590"/>
            <a:ext cx="1691640" cy="226591"/>
          </a:xfrm>
          <a:prstGeom prst="rect">
            <a:avLst/>
          </a:prstGeom>
          <a:noFill/>
        </p:spPr>
        <p:txBody>
          <a:bodyPr wrap="square" lIns="36000" tIns="36000" rIns="36000" bIns="36000" rtlCol="0">
            <a:spAutoFit/>
          </a:bodyPr>
          <a:lstStyle/>
          <a:p>
            <a:pPr algn="l"/>
            <a:r>
              <a:rPr lang="en-GB" sz="1000" dirty="0" err="1"/>
              <a:t>Indirects</a:t>
            </a:r>
            <a:endParaRPr lang="en-GB" sz="1000" dirty="0"/>
          </a:p>
        </p:txBody>
      </p:sp>
      <p:cxnSp>
        <p:nvCxnSpPr>
          <p:cNvPr id="22" name="Straight Connector 21">
            <a:extLst>
              <a:ext uri="{FF2B5EF4-FFF2-40B4-BE49-F238E27FC236}">
                <a16:creationId xmlns:a16="http://schemas.microsoft.com/office/drawing/2014/main" id="{2F439804-D308-13B9-E0E0-060CAD59C3B2}"/>
              </a:ext>
            </a:extLst>
          </p:cNvPr>
          <p:cNvCxnSpPr>
            <a:cxnSpLocks/>
          </p:cNvCxnSpPr>
          <p:nvPr/>
        </p:nvCxnSpPr>
        <p:spPr>
          <a:xfrm>
            <a:off x="5696264" y="1950806"/>
            <a:ext cx="0" cy="3764194"/>
          </a:xfrm>
          <a:prstGeom prst="line">
            <a:avLst/>
          </a:prstGeom>
          <a:ln>
            <a:prstDash val="sysDot"/>
          </a:ln>
        </p:spPr>
        <p:style>
          <a:lnRef idx="2">
            <a:schemeClr val="accent5"/>
          </a:lnRef>
          <a:fillRef idx="0">
            <a:schemeClr val="accent5"/>
          </a:fillRef>
          <a:effectRef idx="1">
            <a:schemeClr val="accent5"/>
          </a:effectRef>
          <a:fontRef idx="minor">
            <a:schemeClr val="tx1"/>
          </a:fontRef>
        </p:style>
      </p:cxnSp>
      <p:sp>
        <p:nvSpPr>
          <p:cNvPr id="23" name="TextBox 22">
            <a:extLst>
              <a:ext uri="{FF2B5EF4-FFF2-40B4-BE49-F238E27FC236}">
                <a16:creationId xmlns:a16="http://schemas.microsoft.com/office/drawing/2014/main" id="{4DCAD247-47F0-2E44-9C82-855648CCE979}"/>
              </a:ext>
            </a:extLst>
          </p:cNvPr>
          <p:cNvSpPr txBox="1"/>
          <p:nvPr/>
        </p:nvSpPr>
        <p:spPr>
          <a:xfrm>
            <a:off x="6063515" y="1948934"/>
            <a:ext cx="4312408" cy="349702"/>
          </a:xfrm>
          <a:prstGeom prst="rect">
            <a:avLst/>
          </a:prstGeom>
          <a:noFill/>
        </p:spPr>
        <p:txBody>
          <a:bodyPr wrap="square" lIns="36000" tIns="36000" rIns="36000" bIns="36000">
            <a:spAutoFit/>
          </a:bodyPr>
          <a:lstStyle/>
          <a:p>
            <a:r>
              <a:rPr lang="en-AU" b="1" dirty="0">
                <a:solidFill>
                  <a:schemeClr val="accent2"/>
                </a:solidFill>
                <a:latin typeface="+mj-lt"/>
              </a:rPr>
              <a:t>AISC Summary</a:t>
            </a:r>
            <a:endParaRPr lang="en-AU" sz="1800" b="1" baseline="30000" dirty="0">
              <a:solidFill>
                <a:schemeClr val="accent2"/>
              </a:solidFill>
              <a:latin typeface="+mj-lt"/>
            </a:endParaRPr>
          </a:p>
        </p:txBody>
      </p:sp>
      <p:sp>
        <p:nvSpPr>
          <p:cNvPr id="24" name="Footer Placeholder 8">
            <a:extLst>
              <a:ext uri="{FF2B5EF4-FFF2-40B4-BE49-F238E27FC236}">
                <a16:creationId xmlns:a16="http://schemas.microsoft.com/office/drawing/2014/main" id="{FF09CA8C-0144-3CD1-7AD7-0CC73235D6C7}"/>
              </a:ext>
            </a:extLst>
          </p:cNvPr>
          <p:cNvSpPr>
            <a:spLocks noGrp="1"/>
          </p:cNvSpPr>
          <p:nvPr>
            <p:ph type="ftr" sz="quarter" idx="11"/>
          </p:nvPr>
        </p:nvSpPr>
        <p:spPr>
          <a:xfrm>
            <a:off x="6400800" y="5893180"/>
            <a:ext cx="3868212" cy="365125"/>
          </a:xfrm>
        </p:spPr>
        <p:txBody>
          <a:bodyPr/>
          <a:lstStyle/>
          <a:p>
            <a:pPr marL="228600" indent="-228600">
              <a:buAutoNum type="arabicPeriod"/>
            </a:pPr>
            <a:r>
              <a:rPr lang="en-US" dirty="0" err="1"/>
              <a:t>Realisation</a:t>
            </a:r>
            <a:r>
              <a:rPr lang="en-US" dirty="0"/>
              <a:t> costs include Shipping and Smelter TC/RC’s</a:t>
            </a:r>
          </a:p>
          <a:p>
            <a:pPr marL="228600" indent="-228600">
              <a:buAutoNum type="arabicPeriod"/>
            </a:pPr>
            <a:r>
              <a:rPr lang="en-US" dirty="0"/>
              <a:t>Royalties include both NSW and private</a:t>
            </a:r>
          </a:p>
        </p:txBody>
      </p:sp>
      <p:sp>
        <p:nvSpPr>
          <p:cNvPr id="3" name="Footer Placeholder 8">
            <a:extLst>
              <a:ext uri="{FF2B5EF4-FFF2-40B4-BE49-F238E27FC236}">
                <a16:creationId xmlns:a16="http://schemas.microsoft.com/office/drawing/2014/main" id="{8D292705-17A9-0093-4A4A-8601C17226E8}"/>
              </a:ext>
            </a:extLst>
          </p:cNvPr>
          <p:cNvSpPr txBox="1">
            <a:spLocks/>
          </p:cNvSpPr>
          <p:nvPr/>
        </p:nvSpPr>
        <p:spPr>
          <a:xfrm>
            <a:off x="1890713" y="6089650"/>
            <a:ext cx="8016875" cy="365125"/>
          </a:xfrm>
          <a:prstGeom prst="rect">
            <a:avLst/>
          </a:prstGeom>
        </p:spPr>
        <p:txBody>
          <a:bodyPr vert="horz" lIns="36000" tIns="36000" rIns="36000" bIns="36000" rtlCol="0" anchor="b">
            <a:noAutofit/>
          </a:bodyPr>
          <a:lstStyle>
            <a:defPPr>
              <a:defRPr lang="en-US"/>
            </a:defPPr>
            <a:lvl1pPr marL="0" algn="l"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a:t>1.Refer to Silver Mines Limited ASX announcement ‘</a:t>
            </a:r>
            <a:r>
              <a:rPr lang="en-AU" i="1"/>
              <a:t>Bowdens Optimisation Study Outlines Robust, High Margin Silver Project</a:t>
            </a:r>
            <a:r>
              <a:rPr lang="en-AU"/>
              <a:t>’, dated 20 December 2024</a:t>
            </a:r>
            <a:endParaRPr lang="en-US" dirty="0"/>
          </a:p>
        </p:txBody>
      </p:sp>
    </p:spTree>
    <p:custDataLst>
      <p:tags r:id="rId1"/>
    </p:custDataLst>
    <p:extLst>
      <p:ext uri="{BB962C8B-B14F-4D97-AF65-F5344CB8AC3E}">
        <p14:creationId xmlns:p14="http://schemas.microsoft.com/office/powerpoint/2010/main" val="4056334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47020-BE5C-CD95-86AC-A7BA7BFEC904}"/>
            </a:ext>
          </a:extLst>
        </p:cNvPr>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AF209053-62A6-3A05-C82E-C0D8F2185244}"/>
              </a:ext>
            </a:extLst>
          </p:cNvPr>
          <p:cNvGraphicFramePr>
            <a:graphicFrameLocks/>
          </p:cNvGraphicFramePr>
          <p:nvPr>
            <p:extLst>
              <p:ext uri="{D42A27DB-BD31-4B8C-83A1-F6EECF244321}">
                <p14:modId xmlns:p14="http://schemas.microsoft.com/office/powerpoint/2010/main" val="4273367391"/>
              </p:ext>
            </p:extLst>
          </p:nvPr>
        </p:nvGraphicFramePr>
        <p:xfrm>
          <a:off x="1440873" y="2242684"/>
          <a:ext cx="9310254" cy="3615809"/>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6080F290-4DDC-7231-F132-57325E23C4C3}"/>
              </a:ext>
            </a:extLst>
          </p:cNvPr>
          <p:cNvSpPr txBox="1"/>
          <p:nvPr/>
        </p:nvSpPr>
        <p:spPr>
          <a:xfrm>
            <a:off x="6168009" y="6237312"/>
            <a:ext cx="184731" cy="369332"/>
          </a:xfrm>
          <a:prstGeom prst="rect">
            <a:avLst/>
          </a:prstGeom>
          <a:noFill/>
        </p:spPr>
        <p:txBody>
          <a:bodyPr wrap="none" rtlCol="0">
            <a:spAutoFit/>
          </a:bodyPr>
          <a:lstStyle/>
          <a:p>
            <a:endParaRPr lang="en-AU" dirty="0"/>
          </a:p>
        </p:txBody>
      </p:sp>
      <p:sp>
        <p:nvSpPr>
          <p:cNvPr id="10" name="Title 9">
            <a:extLst>
              <a:ext uri="{FF2B5EF4-FFF2-40B4-BE49-F238E27FC236}">
                <a16:creationId xmlns:a16="http://schemas.microsoft.com/office/drawing/2014/main" id="{DDBAB159-6F2E-E1E8-6E18-45FB0B4423AF}"/>
              </a:ext>
            </a:extLst>
          </p:cNvPr>
          <p:cNvSpPr>
            <a:spLocks noGrp="1"/>
          </p:cNvSpPr>
          <p:nvPr>
            <p:ph type="title"/>
          </p:nvPr>
        </p:nvSpPr>
        <p:spPr>
          <a:xfrm>
            <a:off x="468313" y="452438"/>
            <a:ext cx="11255375" cy="1109662"/>
          </a:xfrm>
        </p:spPr>
        <p:txBody>
          <a:bodyPr/>
          <a:lstStyle/>
          <a:p>
            <a:r>
              <a:rPr lang="en-AU" dirty="0"/>
              <a:t>Bowdens Silver project</a:t>
            </a:r>
            <a:br>
              <a:rPr lang="en-AU" dirty="0"/>
            </a:br>
            <a:r>
              <a:rPr lang="en-AU" dirty="0">
                <a:solidFill>
                  <a:srgbClr val="6EBE49"/>
                </a:solidFill>
              </a:rPr>
              <a:t>Production schedule</a:t>
            </a:r>
            <a:r>
              <a:rPr lang="en-AU" baseline="30000" dirty="0">
                <a:solidFill>
                  <a:srgbClr val="6EBE49"/>
                </a:solidFill>
              </a:rPr>
              <a:t>1</a:t>
            </a:r>
          </a:p>
        </p:txBody>
      </p:sp>
      <p:sp>
        <p:nvSpPr>
          <p:cNvPr id="9" name="Slide Number Placeholder 8">
            <a:extLst>
              <a:ext uri="{FF2B5EF4-FFF2-40B4-BE49-F238E27FC236}">
                <a16:creationId xmlns:a16="http://schemas.microsoft.com/office/drawing/2014/main" id="{9C45A522-E687-7D20-1489-DB29AAB67FC4}"/>
              </a:ext>
            </a:extLst>
          </p:cNvPr>
          <p:cNvSpPr>
            <a:spLocks noGrp="1"/>
          </p:cNvSpPr>
          <p:nvPr>
            <p:ph type="sldNum" sz="quarter" idx="12"/>
          </p:nvPr>
        </p:nvSpPr>
        <p:spPr>
          <a:xfrm>
            <a:off x="10014012" y="6090021"/>
            <a:ext cx="559293" cy="365125"/>
          </a:xfrm>
        </p:spPr>
        <p:txBody>
          <a:bodyPr/>
          <a:lstStyle/>
          <a:p>
            <a:fld id="{D6FABC1D-DC78-4FD3-89D7-5D9E9D769615}" type="slidenum">
              <a:rPr lang="en-AU" smtClean="0"/>
              <a:pPr/>
              <a:t>14</a:t>
            </a:fld>
            <a:endParaRPr lang="en-AU" dirty="0"/>
          </a:p>
        </p:txBody>
      </p:sp>
      <p:cxnSp>
        <p:nvCxnSpPr>
          <p:cNvPr id="4" name="Straight Connector 3">
            <a:extLst>
              <a:ext uri="{FF2B5EF4-FFF2-40B4-BE49-F238E27FC236}">
                <a16:creationId xmlns:a16="http://schemas.microsoft.com/office/drawing/2014/main" id="{8F21FCDB-1AC4-E369-5DE2-CA15997B9761}"/>
              </a:ext>
            </a:extLst>
          </p:cNvPr>
          <p:cNvCxnSpPr>
            <a:cxnSpLocks/>
          </p:cNvCxnSpPr>
          <p:nvPr/>
        </p:nvCxnSpPr>
        <p:spPr>
          <a:xfrm>
            <a:off x="2434442" y="2575878"/>
            <a:ext cx="4722420" cy="0"/>
          </a:xfrm>
          <a:prstGeom prst="line">
            <a:avLst/>
          </a:prstGeom>
          <a:ln>
            <a:prstDash val="sysDot"/>
            <a:headEnd type="triangle"/>
            <a:tailEnd type="triangle"/>
          </a:ln>
        </p:spPr>
        <p:style>
          <a:lnRef idx="2">
            <a:schemeClr val="accent5"/>
          </a:lnRef>
          <a:fillRef idx="0">
            <a:schemeClr val="accent5"/>
          </a:fillRef>
          <a:effectRef idx="1">
            <a:schemeClr val="accent5"/>
          </a:effectRef>
          <a:fontRef idx="minor">
            <a:schemeClr val="tx1"/>
          </a:fontRef>
        </p:style>
      </p:cxnSp>
      <p:sp>
        <p:nvSpPr>
          <p:cNvPr id="7" name="TextBox 6">
            <a:extLst>
              <a:ext uri="{FF2B5EF4-FFF2-40B4-BE49-F238E27FC236}">
                <a16:creationId xmlns:a16="http://schemas.microsoft.com/office/drawing/2014/main" id="{2D9EEC1D-AFF9-E54D-E59A-B538F5004032}"/>
              </a:ext>
            </a:extLst>
          </p:cNvPr>
          <p:cNvSpPr txBox="1"/>
          <p:nvPr/>
        </p:nvSpPr>
        <p:spPr>
          <a:xfrm>
            <a:off x="3159745" y="2197059"/>
            <a:ext cx="3625023" cy="272758"/>
          </a:xfrm>
          <a:prstGeom prst="rect">
            <a:avLst/>
          </a:prstGeom>
          <a:noFill/>
        </p:spPr>
        <p:txBody>
          <a:bodyPr wrap="square" lIns="36000" tIns="36000" rIns="36000" bIns="36000" rtlCol="0">
            <a:spAutoFit/>
          </a:bodyPr>
          <a:lstStyle/>
          <a:p>
            <a:pPr algn="ctr"/>
            <a:r>
              <a:rPr lang="en-GB" sz="1300" dirty="0"/>
              <a:t>Years 1 to 10 - Average 4.2Moz Ag at 83 g/t Ag</a:t>
            </a:r>
          </a:p>
        </p:txBody>
      </p:sp>
      <p:cxnSp>
        <p:nvCxnSpPr>
          <p:cNvPr id="11" name="Straight Connector 10">
            <a:extLst>
              <a:ext uri="{FF2B5EF4-FFF2-40B4-BE49-F238E27FC236}">
                <a16:creationId xmlns:a16="http://schemas.microsoft.com/office/drawing/2014/main" id="{485F81F1-C730-9E91-5017-F26F619739A8}"/>
              </a:ext>
            </a:extLst>
          </p:cNvPr>
          <p:cNvCxnSpPr>
            <a:cxnSpLocks/>
          </p:cNvCxnSpPr>
          <p:nvPr/>
        </p:nvCxnSpPr>
        <p:spPr>
          <a:xfrm>
            <a:off x="7524997" y="3376077"/>
            <a:ext cx="2232561" cy="0"/>
          </a:xfrm>
          <a:prstGeom prst="line">
            <a:avLst/>
          </a:prstGeom>
          <a:ln>
            <a:prstDash val="sysDot"/>
            <a:headEnd type="triangle"/>
            <a:tailEnd type="triangle"/>
          </a:ln>
        </p:spPr>
        <p:style>
          <a:lnRef idx="2">
            <a:schemeClr val="accent5"/>
          </a:lnRef>
          <a:fillRef idx="0">
            <a:schemeClr val="accent5"/>
          </a:fillRef>
          <a:effectRef idx="1">
            <a:schemeClr val="accent5"/>
          </a:effectRef>
          <a:fontRef idx="minor">
            <a:schemeClr val="tx1"/>
          </a:fontRef>
        </p:style>
      </p:cxnSp>
      <p:sp>
        <p:nvSpPr>
          <p:cNvPr id="14" name="TextBox 13">
            <a:extLst>
              <a:ext uri="{FF2B5EF4-FFF2-40B4-BE49-F238E27FC236}">
                <a16:creationId xmlns:a16="http://schemas.microsoft.com/office/drawing/2014/main" id="{FDE99CC1-1DBA-CE67-068F-D206BC767331}"/>
              </a:ext>
            </a:extLst>
          </p:cNvPr>
          <p:cNvSpPr txBox="1"/>
          <p:nvPr/>
        </p:nvSpPr>
        <p:spPr>
          <a:xfrm>
            <a:off x="7205315" y="2944128"/>
            <a:ext cx="2724970" cy="272758"/>
          </a:xfrm>
          <a:prstGeom prst="rect">
            <a:avLst/>
          </a:prstGeom>
          <a:noFill/>
        </p:spPr>
        <p:txBody>
          <a:bodyPr wrap="square" lIns="36000" tIns="36000" rIns="36000" bIns="36000" rtlCol="0">
            <a:spAutoFit/>
          </a:bodyPr>
          <a:lstStyle/>
          <a:p>
            <a:pPr algn="ctr"/>
            <a:r>
              <a:rPr lang="en-GB" sz="1300" dirty="0"/>
              <a:t>Average 2.7Moz Ag at 53 g/t Ag</a:t>
            </a:r>
          </a:p>
        </p:txBody>
      </p:sp>
      <p:sp>
        <p:nvSpPr>
          <p:cNvPr id="3" name="Footer Placeholder 8">
            <a:extLst>
              <a:ext uri="{FF2B5EF4-FFF2-40B4-BE49-F238E27FC236}">
                <a16:creationId xmlns:a16="http://schemas.microsoft.com/office/drawing/2014/main" id="{5710A791-7997-0AC5-A07B-39A1C67752EE}"/>
              </a:ext>
            </a:extLst>
          </p:cNvPr>
          <p:cNvSpPr>
            <a:spLocks noGrp="1"/>
          </p:cNvSpPr>
          <p:nvPr>
            <p:ph type="ftr" sz="quarter" idx="11"/>
          </p:nvPr>
        </p:nvSpPr>
        <p:spPr>
          <a:xfrm>
            <a:off x="1890713" y="6089650"/>
            <a:ext cx="8016875" cy="365125"/>
          </a:xfrm>
        </p:spPr>
        <p:txBody>
          <a:bodyPr/>
          <a:lstStyle/>
          <a:p>
            <a:r>
              <a:rPr lang="en-AU" baseline="30000" dirty="0"/>
              <a:t>1</a:t>
            </a:r>
            <a:r>
              <a:rPr lang="en-AU" dirty="0"/>
              <a:t>Refer to Silver Mines Limited ASX announcement ‘</a:t>
            </a:r>
            <a:r>
              <a:rPr lang="en-AU" i="1" dirty="0"/>
              <a:t>Bowdens Optimisation Study Outlines Robust, High Margin Silver Project</a:t>
            </a:r>
            <a:r>
              <a:rPr lang="en-AU" dirty="0"/>
              <a:t>’, dated 20 December 2024</a:t>
            </a:r>
            <a:endParaRPr lang="en-US" dirty="0"/>
          </a:p>
        </p:txBody>
      </p:sp>
    </p:spTree>
    <p:custDataLst>
      <p:tags r:id="rId1"/>
    </p:custDataLst>
    <p:extLst>
      <p:ext uri="{BB962C8B-B14F-4D97-AF65-F5344CB8AC3E}">
        <p14:creationId xmlns:p14="http://schemas.microsoft.com/office/powerpoint/2010/main" val="3090805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FFA13-96DF-FFA7-8481-1D09F0175ADD}"/>
            </a:ext>
          </a:extLst>
        </p:cNvPr>
        <p:cNvGrpSpPr/>
        <p:nvPr/>
      </p:nvGrpSpPr>
      <p:grpSpPr>
        <a:xfrm>
          <a:off x="0" y="0"/>
          <a:ext cx="0" cy="0"/>
          <a:chOff x="0" y="0"/>
          <a:chExt cx="0" cy="0"/>
        </a:xfrm>
      </p:grpSpPr>
      <p:pic>
        <p:nvPicPr>
          <p:cNvPr id="64" name="Picture 63">
            <a:extLst>
              <a:ext uri="{FF2B5EF4-FFF2-40B4-BE49-F238E27FC236}">
                <a16:creationId xmlns:a16="http://schemas.microsoft.com/office/drawing/2014/main" id="{CDD2F4D0-4F5C-B268-A227-D557C95C01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50646" y="1827165"/>
            <a:ext cx="2914468" cy="1512745"/>
          </a:xfrm>
          <a:prstGeom prst="rect">
            <a:avLst/>
          </a:prstGeom>
          <a:ln w="15875">
            <a:solidFill>
              <a:schemeClr val="tx1"/>
            </a:solidFill>
          </a:ln>
        </p:spPr>
      </p:pic>
      <p:pic>
        <p:nvPicPr>
          <p:cNvPr id="67" name="Picture 66">
            <a:extLst>
              <a:ext uri="{FF2B5EF4-FFF2-40B4-BE49-F238E27FC236}">
                <a16:creationId xmlns:a16="http://schemas.microsoft.com/office/drawing/2014/main" id="{434F5793-06D8-743F-A090-B8A0DA9DB15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3699" y="1827164"/>
            <a:ext cx="2244152" cy="1512745"/>
          </a:xfrm>
          <a:prstGeom prst="rect">
            <a:avLst/>
          </a:prstGeom>
          <a:ln w="15875">
            <a:solidFill>
              <a:srgbClr val="11242E"/>
            </a:solidFill>
          </a:ln>
        </p:spPr>
      </p:pic>
      <p:pic>
        <p:nvPicPr>
          <p:cNvPr id="55" name="Picture 54">
            <a:extLst>
              <a:ext uri="{FF2B5EF4-FFF2-40B4-BE49-F238E27FC236}">
                <a16:creationId xmlns:a16="http://schemas.microsoft.com/office/drawing/2014/main" id="{B22509D9-E351-5CFF-CD2F-58EE924A74D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40717" y="1832435"/>
            <a:ext cx="2479713" cy="1512745"/>
          </a:xfrm>
          <a:prstGeom prst="rect">
            <a:avLst/>
          </a:prstGeom>
          <a:ln w="15875">
            <a:solidFill>
              <a:srgbClr val="11242E"/>
            </a:solidFill>
          </a:ln>
        </p:spPr>
      </p:pic>
      <p:sp>
        <p:nvSpPr>
          <p:cNvPr id="3" name="Title 2">
            <a:extLst>
              <a:ext uri="{FF2B5EF4-FFF2-40B4-BE49-F238E27FC236}">
                <a16:creationId xmlns:a16="http://schemas.microsoft.com/office/drawing/2014/main" id="{4BD3149D-489E-CFAF-0E94-0F37DED52E09}"/>
              </a:ext>
            </a:extLst>
          </p:cNvPr>
          <p:cNvSpPr>
            <a:spLocks noGrp="1"/>
          </p:cNvSpPr>
          <p:nvPr>
            <p:ph type="title"/>
          </p:nvPr>
        </p:nvSpPr>
        <p:spPr>
          <a:xfrm>
            <a:off x="467558" y="452761"/>
            <a:ext cx="11256885" cy="1109709"/>
          </a:xfrm>
        </p:spPr>
        <p:txBody>
          <a:bodyPr/>
          <a:lstStyle/>
          <a:p>
            <a:r>
              <a:rPr lang="en-AU" dirty="0"/>
              <a:t>Bowdens Silver project</a:t>
            </a:r>
            <a:br>
              <a:rPr lang="en-AU" dirty="0"/>
            </a:br>
            <a:r>
              <a:rPr lang="en-AU" dirty="0">
                <a:solidFill>
                  <a:schemeClr val="accent5"/>
                </a:solidFill>
              </a:rPr>
              <a:t>project optionality</a:t>
            </a:r>
          </a:p>
        </p:txBody>
      </p:sp>
      <p:sp>
        <p:nvSpPr>
          <p:cNvPr id="4" name="Footer Placeholder 3">
            <a:extLst>
              <a:ext uri="{FF2B5EF4-FFF2-40B4-BE49-F238E27FC236}">
                <a16:creationId xmlns:a16="http://schemas.microsoft.com/office/drawing/2014/main" id="{FF894BFB-5E8D-FB81-1F1F-370558F9DD7E}"/>
              </a:ext>
            </a:extLst>
          </p:cNvPr>
          <p:cNvSpPr>
            <a:spLocks noGrp="1"/>
          </p:cNvSpPr>
          <p:nvPr>
            <p:ph type="ftr" sz="quarter" idx="11"/>
          </p:nvPr>
        </p:nvSpPr>
        <p:spPr/>
        <p:txBody>
          <a:bodyPr/>
          <a:lstStyle/>
          <a:p>
            <a:r>
              <a:rPr lang="en-AU" baseline="30000" dirty="0"/>
              <a:t>1</a:t>
            </a:r>
            <a:r>
              <a:rPr lang="en-AU" dirty="0"/>
              <a:t>Refer to ASX announcement, ‘</a:t>
            </a:r>
            <a:r>
              <a:rPr lang="en-AU" i="1" dirty="0"/>
              <a:t>Bonanza Grade Silver from the Aegean Zone at Bowdens Silver Deposit’</a:t>
            </a:r>
            <a:r>
              <a:rPr lang="en-AU" dirty="0"/>
              <a:t>’ – 15 May 2023 </a:t>
            </a:r>
          </a:p>
          <a:p>
            <a:r>
              <a:rPr lang="en-AU" baseline="30000" dirty="0"/>
              <a:t>2</a:t>
            </a:r>
            <a:r>
              <a:rPr lang="en-AU" dirty="0"/>
              <a:t>Refer to ASX announcement, ‘</a:t>
            </a:r>
            <a:r>
              <a:rPr lang="en-AU" i="1" dirty="0"/>
              <a:t>Semi-massive and Massive Sulphide Discovery at Bowdens Silver</a:t>
            </a:r>
            <a:r>
              <a:rPr lang="en-AU" dirty="0"/>
              <a:t>’ – 15 March 2017 </a:t>
            </a:r>
          </a:p>
          <a:p>
            <a:r>
              <a:rPr lang="en-AU" baseline="30000" dirty="0"/>
              <a:t>3</a:t>
            </a:r>
            <a:r>
              <a:rPr lang="en-AU" dirty="0"/>
              <a:t>Refer to ASX announcement, ‘</a:t>
            </a:r>
            <a:r>
              <a:rPr lang="en-AU" i="1" dirty="0"/>
              <a:t>Exceptional High-Grade Drill Results from Bowdens Silver</a:t>
            </a:r>
            <a:r>
              <a:rPr lang="en-AU" dirty="0"/>
              <a:t>’ – 14 May 2021</a:t>
            </a:r>
          </a:p>
          <a:p>
            <a:r>
              <a:rPr lang="en-AU" baseline="30000" dirty="0"/>
              <a:t>4</a:t>
            </a:r>
            <a:r>
              <a:rPr lang="en-AU" dirty="0"/>
              <a:t>Whittle shell outline at 2.0x revenue factor </a:t>
            </a:r>
            <a:r>
              <a:rPr lang="en-GB" dirty="0"/>
              <a:t>does not take into account any potential increases to costs</a:t>
            </a:r>
            <a:endParaRPr lang="en-AU" dirty="0"/>
          </a:p>
          <a:p>
            <a:r>
              <a:rPr lang="en-AU" baseline="30000" dirty="0"/>
              <a:t>5</a:t>
            </a:r>
            <a:r>
              <a:rPr lang="en-AU" dirty="0"/>
              <a:t>Refer to ASX announcement, ‘</a:t>
            </a:r>
            <a:r>
              <a:rPr lang="en-GB" i="1" dirty="0"/>
              <a:t>Significant Bulk Sampling and Blast Hole Results</a:t>
            </a:r>
            <a:r>
              <a:rPr lang="en-GB" dirty="0"/>
              <a:t>’ – 19 March 2024</a:t>
            </a:r>
            <a:endParaRPr lang="en-AU" dirty="0"/>
          </a:p>
        </p:txBody>
      </p:sp>
      <p:sp>
        <p:nvSpPr>
          <p:cNvPr id="6" name="Slide Number Placeholder 5">
            <a:extLst>
              <a:ext uri="{FF2B5EF4-FFF2-40B4-BE49-F238E27FC236}">
                <a16:creationId xmlns:a16="http://schemas.microsoft.com/office/drawing/2014/main" id="{E7FE6896-B847-B192-55CA-47992727BA2C}"/>
              </a:ext>
            </a:extLst>
          </p:cNvPr>
          <p:cNvSpPr>
            <a:spLocks noGrp="1"/>
          </p:cNvSpPr>
          <p:nvPr>
            <p:ph type="sldNum" sz="quarter" idx="12"/>
          </p:nvPr>
        </p:nvSpPr>
        <p:spPr/>
        <p:txBody>
          <a:bodyPr/>
          <a:lstStyle/>
          <a:p>
            <a:fld id="{E90F29A2-F5BF-4AF6-B93A-7D34F714B774}" type="slidenum">
              <a:rPr lang="en-AU" smtClean="0"/>
              <a:t>15</a:t>
            </a:fld>
            <a:endParaRPr lang="en-AU"/>
          </a:p>
        </p:txBody>
      </p:sp>
      <p:sp>
        <p:nvSpPr>
          <p:cNvPr id="27" name="Rectangle 26">
            <a:extLst>
              <a:ext uri="{FF2B5EF4-FFF2-40B4-BE49-F238E27FC236}">
                <a16:creationId xmlns:a16="http://schemas.microsoft.com/office/drawing/2014/main" id="{9C6B7A1A-1A88-B56D-AC55-68967802101A}"/>
              </a:ext>
            </a:extLst>
          </p:cNvPr>
          <p:cNvSpPr/>
          <p:nvPr/>
        </p:nvSpPr>
        <p:spPr>
          <a:xfrm rot="5400000">
            <a:off x="3191509" y="2917081"/>
            <a:ext cx="120711" cy="54017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32F43E9-44DC-A853-0E67-F220D1DACADC}"/>
              </a:ext>
            </a:extLst>
          </p:cNvPr>
          <p:cNvSpPr/>
          <p:nvPr/>
        </p:nvSpPr>
        <p:spPr>
          <a:xfrm>
            <a:off x="576043" y="5244989"/>
            <a:ext cx="1001932" cy="2795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373A1F2-D703-E7EB-787F-4C24F3F7AB88}"/>
              </a:ext>
            </a:extLst>
          </p:cNvPr>
          <p:cNvSpPr/>
          <p:nvPr/>
        </p:nvSpPr>
        <p:spPr>
          <a:xfrm>
            <a:off x="6392643" y="5242584"/>
            <a:ext cx="1001932" cy="2795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F739CE24-D7ED-2F1F-3BEC-463672A15B3E}"/>
              </a:ext>
            </a:extLst>
          </p:cNvPr>
          <p:cNvGrpSpPr/>
          <p:nvPr/>
        </p:nvGrpSpPr>
        <p:grpSpPr>
          <a:xfrm>
            <a:off x="656890" y="3205287"/>
            <a:ext cx="2244151" cy="2516503"/>
            <a:chOff x="678109" y="1672846"/>
            <a:chExt cx="3188847" cy="3242364"/>
          </a:xfrm>
        </p:grpSpPr>
        <p:sp>
          <p:nvSpPr>
            <p:cNvPr id="9" name="TextBox 8">
              <a:extLst>
                <a:ext uri="{FF2B5EF4-FFF2-40B4-BE49-F238E27FC236}">
                  <a16:creationId xmlns:a16="http://schemas.microsoft.com/office/drawing/2014/main" id="{85C4CFA7-6682-3BAB-31E6-2470EF6F1F37}"/>
                </a:ext>
              </a:extLst>
            </p:cNvPr>
            <p:cNvSpPr txBox="1"/>
            <p:nvPr/>
          </p:nvSpPr>
          <p:spPr>
            <a:xfrm>
              <a:off x="678109" y="1957201"/>
              <a:ext cx="3188847" cy="2958009"/>
            </a:xfrm>
            <a:prstGeom prst="rect">
              <a:avLst/>
            </a:prstGeom>
            <a:solidFill>
              <a:schemeClr val="accent1">
                <a:lumMod val="20000"/>
                <a:lumOff val="80000"/>
              </a:schemeClr>
            </a:solidFill>
          </p:spPr>
          <p:txBody>
            <a:bodyPr vert="horz" wrap="square" lIns="144000" tIns="144000" rIns="144000" bIns="144000" rtlCol="0">
              <a:noAutofit/>
            </a:bodyPr>
            <a:lstStyle>
              <a:lvl1pPr indent="0">
                <a:lnSpc>
                  <a:spcPct val="100000"/>
                </a:lnSpc>
                <a:spcBef>
                  <a:spcPts val="800"/>
                </a:spcBef>
                <a:buClr>
                  <a:schemeClr val="accent5"/>
                </a:buClr>
                <a:buFont typeface="Arial" panose="020B0604020202020204" pitchFamily="34" charset="0"/>
                <a:buNone/>
                <a:defRPr sz="1200"/>
              </a:lvl1pPr>
              <a:lvl2pPr marL="630238" indent="-274638">
                <a:lnSpc>
                  <a:spcPct val="100000"/>
                </a:lnSpc>
                <a:spcBef>
                  <a:spcPts val="600"/>
                </a:spcBef>
                <a:buClr>
                  <a:schemeClr val="accent5"/>
                </a:buClr>
                <a:buFont typeface="Arial" panose="020B0604020202020204" pitchFamily="34" charset="0"/>
                <a:buChar char="►"/>
                <a:defRPr sz="1400"/>
              </a:lvl2pPr>
              <a:lvl3pPr marL="896938" indent="-266700">
                <a:lnSpc>
                  <a:spcPct val="100000"/>
                </a:lnSpc>
                <a:spcBef>
                  <a:spcPts val="400"/>
                </a:spcBef>
                <a:buClr>
                  <a:schemeClr val="accent5"/>
                </a:buClr>
                <a:buFont typeface="Arial" panose="020B0604020202020204" pitchFamily="34" charset="0"/>
                <a:buChar char="►"/>
                <a:defRPr sz="1300"/>
              </a:lvl3pPr>
              <a:lvl4pPr marL="0" indent="0">
                <a:lnSpc>
                  <a:spcPct val="100000"/>
                </a:lnSpc>
                <a:spcBef>
                  <a:spcPts val="1000"/>
                </a:spcBef>
                <a:buClr>
                  <a:schemeClr val="accent5"/>
                </a:buClr>
                <a:buFont typeface="Arial" panose="020B0604020202020204" pitchFamily="34" charset="0"/>
                <a:buNone/>
                <a:defRPr sz="1600" b="1"/>
              </a:lvl4pPr>
              <a:lvl5pPr marL="0" indent="0">
                <a:lnSpc>
                  <a:spcPct val="100000"/>
                </a:lnSpc>
                <a:spcBef>
                  <a:spcPts val="600"/>
                </a:spcBef>
                <a:buClr>
                  <a:schemeClr val="accent5"/>
                </a:buClr>
                <a:buFont typeface="Arial" panose="020B0604020202020204" pitchFamily="34" charset="0"/>
                <a:buNone/>
                <a:defRPr sz="1400" b="1">
                  <a:solidFill>
                    <a:schemeClr val="accent5"/>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69875" indent="-269875">
                <a:buFont typeface="Arial" panose="020B0604020202020204" pitchFamily="34" charset="0"/>
                <a:buChar char="►"/>
              </a:pPr>
              <a:r>
                <a:rPr lang="en-US" dirty="0"/>
                <a:t>Mineralised system remains open beneath open pit design</a:t>
              </a:r>
            </a:p>
            <a:p>
              <a:pPr marL="612000" lvl="1" indent="-269875">
                <a:buFont typeface="Wingdings" panose="05000000000000000000" pitchFamily="2" charset="2"/>
                <a:buChar char="ü"/>
              </a:pPr>
              <a:r>
                <a:rPr lang="en-US" sz="1000" dirty="0"/>
                <a:t>6.0m @ 1251g/t AgEq</a:t>
              </a:r>
              <a:r>
                <a:rPr lang="en-US" sz="1000" baseline="30000" dirty="0"/>
                <a:t>1</a:t>
              </a:r>
            </a:p>
            <a:p>
              <a:pPr marL="612000" lvl="1" indent="-269875">
                <a:buFont typeface="Wingdings" panose="05000000000000000000" pitchFamily="2" charset="2"/>
                <a:buChar char="ü"/>
              </a:pPr>
              <a:r>
                <a:rPr lang="en-US" sz="1000" dirty="0"/>
                <a:t>18.3m @ 443g/t AgEq</a:t>
              </a:r>
              <a:r>
                <a:rPr lang="en-US" sz="1000" baseline="30000" dirty="0"/>
                <a:t>2</a:t>
              </a:r>
            </a:p>
            <a:p>
              <a:pPr marL="612000" lvl="1" indent="-269875">
                <a:buFont typeface="Wingdings" panose="05000000000000000000" pitchFamily="2" charset="2"/>
                <a:buChar char="ü"/>
              </a:pPr>
              <a:r>
                <a:rPr lang="en-US" sz="1000" dirty="0"/>
                <a:t>8.0m @ 543g/t AgEq</a:t>
              </a:r>
              <a:r>
                <a:rPr lang="en-US" sz="1000" baseline="30000" dirty="0"/>
                <a:t>3</a:t>
              </a:r>
            </a:p>
            <a:p>
              <a:pPr marL="269875" indent="-269875">
                <a:buFont typeface="Arial" panose="020B0604020202020204" pitchFamily="34" charset="0"/>
                <a:buChar char="►"/>
              </a:pPr>
              <a:r>
                <a:rPr lang="en-US" dirty="0"/>
                <a:t>Potential high-grade underground option to supplement plant feed</a:t>
              </a:r>
            </a:p>
            <a:p>
              <a:endParaRPr lang="en-US" dirty="0"/>
            </a:p>
          </p:txBody>
        </p:sp>
        <p:sp>
          <p:nvSpPr>
            <p:cNvPr id="13" name="Oval 12">
              <a:extLst>
                <a:ext uri="{FF2B5EF4-FFF2-40B4-BE49-F238E27FC236}">
                  <a16:creationId xmlns:a16="http://schemas.microsoft.com/office/drawing/2014/main" id="{15A25F36-A2EC-DB7B-9AB5-0C2E6F1C6F51}"/>
                </a:ext>
              </a:extLst>
            </p:cNvPr>
            <p:cNvSpPr/>
            <p:nvPr/>
          </p:nvSpPr>
          <p:spPr>
            <a:xfrm>
              <a:off x="3469435" y="1672846"/>
              <a:ext cx="396240" cy="3962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Graphic 14">
              <a:extLst>
                <a:ext uri="{FF2B5EF4-FFF2-40B4-BE49-F238E27FC236}">
                  <a16:creationId xmlns:a16="http://schemas.microsoft.com/office/drawing/2014/main" id="{A4B2F404-7BA3-8AD7-034F-C5E85FB8962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02795" y="1706205"/>
              <a:ext cx="329520" cy="329520"/>
            </a:xfrm>
            <a:prstGeom prst="rect">
              <a:avLst/>
            </a:prstGeom>
          </p:spPr>
        </p:pic>
      </p:grpSp>
      <p:grpSp>
        <p:nvGrpSpPr>
          <p:cNvPr id="38" name="Group 37">
            <a:extLst>
              <a:ext uri="{FF2B5EF4-FFF2-40B4-BE49-F238E27FC236}">
                <a16:creationId xmlns:a16="http://schemas.microsoft.com/office/drawing/2014/main" id="{AAFC27E6-D020-2D12-88B3-C8C09335875A}"/>
              </a:ext>
            </a:extLst>
          </p:cNvPr>
          <p:cNvGrpSpPr/>
          <p:nvPr/>
        </p:nvGrpSpPr>
        <p:grpSpPr>
          <a:xfrm>
            <a:off x="3062171" y="3207927"/>
            <a:ext cx="2902944" cy="2513863"/>
            <a:chOff x="961591" y="1650181"/>
            <a:chExt cx="4124964" cy="3238963"/>
          </a:xfrm>
        </p:grpSpPr>
        <p:sp>
          <p:nvSpPr>
            <p:cNvPr id="39" name="TextBox 38">
              <a:extLst>
                <a:ext uri="{FF2B5EF4-FFF2-40B4-BE49-F238E27FC236}">
                  <a16:creationId xmlns:a16="http://schemas.microsoft.com/office/drawing/2014/main" id="{EC9EAA75-943C-8062-8759-688529F490BA}"/>
                </a:ext>
              </a:extLst>
            </p:cNvPr>
            <p:cNvSpPr txBox="1"/>
            <p:nvPr/>
          </p:nvSpPr>
          <p:spPr>
            <a:xfrm>
              <a:off x="961591" y="1957201"/>
              <a:ext cx="4124963" cy="2931943"/>
            </a:xfrm>
            <a:prstGeom prst="rect">
              <a:avLst/>
            </a:prstGeom>
            <a:solidFill>
              <a:schemeClr val="accent1">
                <a:lumMod val="20000"/>
                <a:lumOff val="80000"/>
              </a:schemeClr>
            </a:solidFill>
          </p:spPr>
          <p:txBody>
            <a:bodyPr vert="horz" wrap="square" lIns="144000" tIns="144000" rIns="144000" bIns="144000" rtlCol="0">
              <a:noAutofit/>
            </a:bodyPr>
            <a:lstStyle>
              <a:lvl1pPr indent="0">
                <a:lnSpc>
                  <a:spcPct val="100000"/>
                </a:lnSpc>
                <a:spcBef>
                  <a:spcPts val="800"/>
                </a:spcBef>
                <a:buClr>
                  <a:schemeClr val="accent5"/>
                </a:buClr>
                <a:buFont typeface="Arial" panose="020B0604020202020204" pitchFamily="34" charset="0"/>
                <a:buNone/>
                <a:defRPr sz="1200"/>
              </a:lvl1pPr>
              <a:lvl2pPr marL="630238" indent="-274638">
                <a:lnSpc>
                  <a:spcPct val="100000"/>
                </a:lnSpc>
                <a:spcBef>
                  <a:spcPts val="600"/>
                </a:spcBef>
                <a:buClr>
                  <a:schemeClr val="accent5"/>
                </a:buClr>
                <a:buFont typeface="Arial" panose="020B0604020202020204" pitchFamily="34" charset="0"/>
                <a:buChar char="►"/>
                <a:defRPr sz="1400"/>
              </a:lvl2pPr>
              <a:lvl3pPr marL="896938" indent="-266700">
                <a:lnSpc>
                  <a:spcPct val="100000"/>
                </a:lnSpc>
                <a:spcBef>
                  <a:spcPts val="400"/>
                </a:spcBef>
                <a:buClr>
                  <a:schemeClr val="accent5"/>
                </a:buClr>
                <a:buFont typeface="Arial" panose="020B0604020202020204" pitchFamily="34" charset="0"/>
                <a:buChar char="►"/>
                <a:defRPr sz="1300"/>
              </a:lvl3pPr>
              <a:lvl4pPr marL="0" indent="0">
                <a:lnSpc>
                  <a:spcPct val="100000"/>
                </a:lnSpc>
                <a:spcBef>
                  <a:spcPts val="1000"/>
                </a:spcBef>
                <a:buClr>
                  <a:schemeClr val="accent5"/>
                </a:buClr>
                <a:buFont typeface="Arial" panose="020B0604020202020204" pitchFamily="34" charset="0"/>
                <a:buNone/>
                <a:defRPr sz="1600" b="1"/>
              </a:lvl4pPr>
              <a:lvl5pPr marL="0" indent="0">
                <a:lnSpc>
                  <a:spcPct val="100000"/>
                </a:lnSpc>
                <a:spcBef>
                  <a:spcPts val="600"/>
                </a:spcBef>
                <a:buClr>
                  <a:schemeClr val="accent5"/>
                </a:buClr>
                <a:buFont typeface="Arial" panose="020B0604020202020204" pitchFamily="34" charset="0"/>
                <a:buNone/>
                <a:defRPr sz="1400" b="1">
                  <a:solidFill>
                    <a:schemeClr val="accent5"/>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69875" indent="-269875">
                <a:buFont typeface="Arial" panose="020B0604020202020204" pitchFamily="34" charset="0"/>
                <a:buChar char="►"/>
              </a:pPr>
              <a:r>
                <a:rPr lang="en-US" dirty="0"/>
                <a:t>Potential plant modifications </a:t>
              </a:r>
            </a:p>
            <a:p>
              <a:pPr marL="612000" lvl="1" indent="-269875">
                <a:buFont typeface="Wingdings" panose="05000000000000000000" pitchFamily="2" charset="2"/>
                <a:buChar char="ü"/>
              </a:pPr>
              <a:r>
                <a:rPr lang="en-GB" sz="1000" dirty="0"/>
                <a:t>Plant expansion to lift throughput in Yr-6 or Yr-11</a:t>
              </a:r>
            </a:p>
            <a:p>
              <a:pPr marL="612000" lvl="1" indent="-269875">
                <a:buFont typeface="Wingdings" panose="05000000000000000000" pitchFamily="2" charset="2"/>
                <a:buChar char="ü"/>
              </a:pPr>
              <a:r>
                <a:rPr lang="en-GB" sz="1000" dirty="0"/>
                <a:t>Ore-Sorting to lift grade in years 11 to 15. Test-work demonstrates validity on medium-grade ore</a:t>
              </a:r>
            </a:p>
            <a:p>
              <a:pPr marL="269875" indent="-269875">
                <a:buFont typeface="Arial" panose="020B0604020202020204" pitchFamily="34" charset="0"/>
                <a:buChar char="►"/>
              </a:pPr>
              <a:r>
                <a:rPr lang="en-GB" dirty="0"/>
                <a:t>Further studies required on both options</a:t>
              </a:r>
            </a:p>
            <a:p>
              <a:endParaRPr lang="en-US" dirty="0"/>
            </a:p>
          </p:txBody>
        </p:sp>
        <p:sp>
          <p:nvSpPr>
            <p:cNvPr id="40" name="Oval 39">
              <a:extLst>
                <a:ext uri="{FF2B5EF4-FFF2-40B4-BE49-F238E27FC236}">
                  <a16:creationId xmlns:a16="http://schemas.microsoft.com/office/drawing/2014/main" id="{81CC3E61-4697-69FB-CA59-53C19BEC7BFA}"/>
                </a:ext>
              </a:extLst>
            </p:cNvPr>
            <p:cNvSpPr/>
            <p:nvPr/>
          </p:nvSpPr>
          <p:spPr>
            <a:xfrm>
              <a:off x="4690315" y="1650181"/>
              <a:ext cx="396240" cy="3962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1" name="Graphic 40">
              <a:extLst>
                <a:ext uri="{FF2B5EF4-FFF2-40B4-BE49-F238E27FC236}">
                  <a16:creationId xmlns:a16="http://schemas.microsoft.com/office/drawing/2014/main" id="{CC47CBFC-C618-F297-479D-6467761CC0F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23675" y="1683541"/>
              <a:ext cx="329520" cy="329520"/>
            </a:xfrm>
            <a:prstGeom prst="rect">
              <a:avLst/>
            </a:prstGeom>
          </p:spPr>
        </p:pic>
      </p:grpSp>
      <p:grpSp>
        <p:nvGrpSpPr>
          <p:cNvPr id="48" name="Group 47">
            <a:extLst>
              <a:ext uri="{FF2B5EF4-FFF2-40B4-BE49-F238E27FC236}">
                <a16:creationId xmlns:a16="http://schemas.microsoft.com/office/drawing/2014/main" id="{B10A5BA5-92AA-585E-B470-820988ABC41F}"/>
              </a:ext>
            </a:extLst>
          </p:cNvPr>
          <p:cNvGrpSpPr/>
          <p:nvPr/>
        </p:nvGrpSpPr>
        <p:grpSpPr>
          <a:xfrm>
            <a:off x="6126244" y="3231178"/>
            <a:ext cx="2522973" cy="2490612"/>
            <a:chOff x="2025448" y="1650181"/>
            <a:chExt cx="3585042" cy="3209005"/>
          </a:xfrm>
        </p:grpSpPr>
        <p:sp>
          <p:nvSpPr>
            <p:cNvPr id="49" name="TextBox 48">
              <a:extLst>
                <a:ext uri="{FF2B5EF4-FFF2-40B4-BE49-F238E27FC236}">
                  <a16:creationId xmlns:a16="http://schemas.microsoft.com/office/drawing/2014/main" id="{EDE5E232-85E7-A3DE-0F89-B3C7457BE7E0}"/>
                </a:ext>
              </a:extLst>
            </p:cNvPr>
            <p:cNvSpPr txBox="1"/>
            <p:nvPr/>
          </p:nvSpPr>
          <p:spPr>
            <a:xfrm>
              <a:off x="2025448" y="1957200"/>
              <a:ext cx="3585042" cy="2901986"/>
            </a:xfrm>
            <a:prstGeom prst="rect">
              <a:avLst/>
            </a:prstGeom>
            <a:solidFill>
              <a:schemeClr val="accent1">
                <a:lumMod val="20000"/>
                <a:lumOff val="80000"/>
              </a:schemeClr>
            </a:solidFill>
          </p:spPr>
          <p:txBody>
            <a:bodyPr vert="horz" wrap="square" lIns="144000" tIns="144000" rIns="144000" bIns="144000" rtlCol="0">
              <a:noAutofit/>
            </a:bodyPr>
            <a:lstStyle>
              <a:lvl1pPr indent="0">
                <a:lnSpc>
                  <a:spcPct val="100000"/>
                </a:lnSpc>
                <a:spcBef>
                  <a:spcPts val="800"/>
                </a:spcBef>
                <a:buClr>
                  <a:schemeClr val="accent5"/>
                </a:buClr>
                <a:buFont typeface="Arial" panose="020B0604020202020204" pitchFamily="34" charset="0"/>
                <a:buNone/>
                <a:defRPr sz="1200"/>
              </a:lvl1pPr>
              <a:lvl2pPr marL="630238" indent="-274638">
                <a:lnSpc>
                  <a:spcPct val="100000"/>
                </a:lnSpc>
                <a:spcBef>
                  <a:spcPts val="600"/>
                </a:spcBef>
                <a:buClr>
                  <a:schemeClr val="accent5"/>
                </a:buClr>
                <a:buFont typeface="Arial" panose="020B0604020202020204" pitchFamily="34" charset="0"/>
                <a:buChar char="►"/>
                <a:defRPr sz="1400"/>
              </a:lvl2pPr>
              <a:lvl3pPr marL="896938" indent="-266700">
                <a:lnSpc>
                  <a:spcPct val="100000"/>
                </a:lnSpc>
                <a:spcBef>
                  <a:spcPts val="400"/>
                </a:spcBef>
                <a:buClr>
                  <a:schemeClr val="accent5"/>
                </a:buClr>
                <a:buFont typeface="Arial" panose="020B0604020202020204" pitchFamily="34" charset="0"/>
                <a:buChar char="►"/>
                <a:defRPr sz="1300"/>
              </a:lvl3pPr>
              <a:lvl4pPr marL="0" indent="0">
                <a:lnSpc>
                  <a:spcPct val="100000"/>
                </a:lnSpc>
                <a:spcBef>
                  <a:spcPts val="1000"/>
                </a:spcBef>
                <a:buClr>
                  <a:schemeClr val="accent5"/>
                </a:buClr>
                <a:buFont typeface="Arial" panose="020B0604020202020204" pitchFamily="34" charset="0"/>
                <a:buNone/>
                <a:defRPr sz="1600" b="1"/>
              </a:lvl4pPr>
              <a:lvl5pPr marL="0" indent="0">
                <a:lnSpc>
                  <a:spcPct val="100000"/>
                </a:lnSpc>
                <a:spcBef>
                  <a:spcPts val="600"/>
                </a:spcBef>
                <a:buClr>
                  <a:schemeClr val="accent5"/>
                </a:buClr>
                <a:buFont typeface="Arial" panose="020B0604020202020204" pitchFamily="34" charset="0"/>
                <a:buNone/>
                <a:defRPr sz="1400" b="1">
                  <a:solidFill>
                    <a:schemeClr val="accent5"/>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69875" indent="-269875">
                <a:buFont typeface="Arial" panose="020B0604020202020204" pitchFamily="34" charset="0"/>
                <a:buChar char="►"/>
              </a:pPr>
              <a:r>
                <a:rPr lang="en-GB" dirty="0"/>
                <a:t>Opportunity to expand the  pit at higher</a:t>
              </a:r>
              <a:r>
                <a:rPr lang="en-US" dirty="0"/>
                <a:t> silver prices</a:t>
              </a:r>
              <a:r>
                <a:rPr lang="en-US" baseline="30000" dirty="0"/>
                <a:t>4</a:t>
              </a:r>
            </a:p>
            <a:p>
              <a:pPr marL="269875" indent="-269875">
                <a:buFont typeface="Arial" panose="020B0604020202020204" pitchFamily="34" charset="0"/>
                <a:buChar char="►"/>
              </a:pPr>
              <a:r>
                <a:rPr lang="en-US" dirty="0"/>
                <a:t>There is a large remaining resource base outside the current reserve estimate</a:t>
              </a:r>
            </a:p>
            <a:p>
              <a:pPr marL="269875" indent="-269875">
                <a:buFont typeface="Arial" panose="020B0604020202020204" pitchFamily="34" charset="0"/>
                <a:buChar char="►"/>
              </a:pPr>
              <a:r>
                <a:rPr lang="en-US" dirty="0"/>
                <a:t>Whittle shells at 2.0x Revenue Factor shows significant potential upside to mine life</a:t>
              </a:r>
            </a:p>
            <a:p>
              <a:endParaRPr lang="en-US" dirty="0"/>
            </a:p>
          </p:txBody>
        </p:sp>
        <p:sp>
          <p:nvSpPr>
            <p:cNvPr id="50" name="Oval 49">
              <a:extLst>
                <a:ext uri="{FF2B5EF4-FFF2-40B4-BE49-F238E27FC236}">
                  <a16:creationId xmlns:a16="http://schemas.microsoft.com/office/drawing/2014/main" id="{6ECD8097-F0FB-A594-87D8-6D4B22292251}"/>
                </a:ext>
              </a:extLst>
            </p:cNvPr>
            <p:cNvSpPr/>
            <p:nvPr/>
          </p:nvSpPr>
          <p:spPr>
            <a:xfrm>
              <a:off x="5210061" y="1650181"/>
              <a:ext cx="396240" cy="3962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1" name="Graphic 50">
              <a:extLst>
                <a:ext uri="{FF2B5EF4-FFF2-40B4-BE49-F238E27FC236}">
                  <a16:creationId xmlns:a16="http://schemas.microsoft.com/office/drawing/2014/main" id="{664B93EB-F8A0-7F1F-FC41-E15D7076EEA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46113" y="1683541"/>
              <a:ext cx="329520" cy="329520"/>
            </a:xfrm>
            <a:prstGeom prst="rect">
              <a:avLst/>
            </a:prstGeom>
          </p:spPr>
        </p:pic>
      </p:grpSp>
      <p:pic>
        <p:nvPicPr>
          <p:cNvPr id="58" name="Picture 57">
            <a:extLst>
              <a:ext uri="{FF2B5EF4-FFF2-40B4-BE49-F238E27FC236}">
                <a16:creationId xmlns:a16="http://schemas.microsoft.com/office/drawing/2014/main" id="{7C40BC23-78D6-9214-386D-D454F1533C1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810348" y="1832435"/>
            <a:ext cx="2748238" cy="1512745"/>
          </a:xfrm>
          <a:prstGeom prst="rect">
            <a:avLst/>
          </a:prstGeom>
          <a:ln w="15875">
            <a:solidFill>
              <a:srgbClr val="11242E"/>
            </a:solidFill>
          </a:ln>
        </p:spPr>
      </p:pic>
      <p:grpSp>
        <p:nvGrpSpPr>
          <p:cNvPr id="59" name="Group 58">
            <a:extLst>
              <a:ext uri="{FF2B5EF4-FFF2-40B4-BE49-F238E27FC236}">
                <a16:creationId xmlns:a16="http://schemas.microsoft.com/office/drawing/2014/main" id="{8D1A751A-D37D-4CCD-94DA-BBD4413E235D}"/>
              </a:ext>
            </a:extLst>
          </p:cNvPr>
          <p:cNvGrpSpPr/>
          <p:nvPr/>
        </p:nvGrpSpPr>
        <p:grpSpPr>
          <a:xfrm>
            <a:off x="8810346" y="3231178"/>
            <a:ext cx="2761517" cy="2490614"/>
            <a:chOff x="1686487" y="1650181"/>
            <a:chExt cx="3924003" cy="3209007"/>
          </a:xfrm>
        </p:grpSpPr>
        <p:sp>
          <p:nvSpPr>
            <p:cNvPr id="60" name="TextBox 59">
              <a:extLst>
                <a:ext uri="{FF2B5EF4-FFF2-40B4-BE49-F238E27FC236}">
                  <a16:creationId xmlns:a16="http://schemas.microsoft.com/office/drawing/2014/main" id="{C1D993C3-A4CE-382D-8959-95596F14D03E}"/>
                </a:ext>
              </a:extLst>
            </p:cNvPr>
            <p:cNvSpPr txBox="1"/>
            <p:nvPr/>
          </p:nvSpPr>
          <p:spPr>
            <a:xfrm>
              <a:off x="1686487" y="1957201"/>
              <a:ext cx="3924003" cy="2901987"/>
            </a:xfrm>
            <a:prstGeom prst="rect">
              <a:avLst/>
            </a:prstGeom>
            <a:solidFill>
              <a:schemeClr val="accent1">
                <a:lumMod val="20000"/>
                <a:lumOff val="80000"/>
              </a:schemeClr>
            </a:solidFill>
          </p:spPr>
          <p:txBody>
            <a:bodyPr vert="horz" wrap="square" lIns="144000" tIns="144000" rIns="144000" bIns="144000" rtlCol="0">
              <a:noAutofit/>
            </a:bodyPr>
            <a:lstStyle>
              <a:lvl1pPr indent="0">
                <a:lnSpc>
                  <a:spcPct val="100000"/>
                </a:lnSpc>
                <a:spcBef>
                  <a:spcPts val="800"/>
                </a:spcBef>
                <a:buClr>
                  <a:schemeClr val="accent5"/>
                </a:buClr>
                <a:buFont typeface="Arial" panose="020B0604020202020204" pitchFamily="34" charset="0"/>
                <a:buNone/>
                <a:defRPr sz="1200"/>
              </a:lvl1pPr>
              <a:lvl2pPr marL="630238" indent="-274638">
                <a:lnSpc>
                  <a:spcPct val="100000"/>
                </a:lnSpc>
                <a:spcBef>
                  <a:spcPts val="600"/>
                </a:spcBef>
                <a:buClr>
                  <a:schemeClr val="accent5"/>
                </a:buClr>
                <a:buFont typeface="Arial" panose="020B0604020202020204" pitchFamily="34" charset="0"/>
                <a:buChar char="►"/>
                <a:defRPr sz="1400"/>
              </a:lvl2pPr>
              <a:lvl3pPr marL="896938" indent="-266700">
                <a:lnSpc>
                  <a:spcPct val="100000"/>
                </a:lnSpc>
                <a:spcBef>
                  <a:spcPts val="400"/>
                </a:spcBef>
                <a:buClr>
                  <a:schemeClr val="accent5"/>
                </a:buClr>
                <a:buFont typeface="Arial" panose="020B0604020202020204" pitchFamily="34" charset="0"/>
                <a:buChar char="►"/>
                <a:defRPr sz="1300"/>
              </a:lvl3pPr>
              <a:lvl4pPr marL="0" indent="0">
                <a:lnSpc>
                  <a:spcPct val="100000"/>
                </a:lnSpc>
                <a:spcBef>
                  <a:spcPts val="1000"/>
                </a:spcBef>
                <a:buClr>
                  <a:schemeClr val="accent5"/>
                </a:buClr>
                <a:buFont typeface="Arial" panose="020B0604020202020204" pitchFamily="34" charset="0"/>
                <a:buNone/>
                <a:defRPr sz="1600" b="1"/>
              </a:lvl4pPr>
              <a:lvl5pPr marL="0" indent="0">
                <a:lnSpc>
                  <a:spcPct val="100000"/>
                </a:lnSpc>
                <a:spcBef>
                  <a:spcPts val="600"/>
                </a:spcBef>
                <a:buClr>
                  <a:schemeClr val="accent5"/>
                </a:buClr>
                <a:buFont typeface="Arial" panose="020B0604020202020204" pitchFamily="34" charset="0"/>
                <a:buNone/>
                <a:defRPr sz="1400" b="1">
                  <a:solidFill>
                    <a:schemeClr val="accent5"/>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69875" indent="-269875">
                <a:buFont typeface="Arial" panose="020B0604020202020204" pitchFamily="34" charset="0"/>
                <a:buChar char="►"/>
              </a:pPr>
              <a:r>
                <a:rPr lang="en-GB" dirty="0"/>
                <a:t>Assays from bulk samples highlight potential conservatism within the MRE</a:t>
              </a:r>
              <a:r>
                <a:rPr lang="en-GB" baseline="30000" dirty="0"/>
                <a:t>5</a:t>
              </a:r>
            </a:p>
            <a:p>
              <a:pPr marL="269875" indent="-269875">
                <a:buFont typeface="Arial" panose="020B0604020202020204" pitchFamily="34" charset="0"/>
                <a:buChar char="►"/>
              </a:pPr>
              <a:r>
                <a:rPr lang="en-GB" dirty="0"/>
                <a:t>High-grade results averaged 43% higher than block model grades</a:t>
              </a:r>
            </a:p>
            <a:p>
              <a:pPr marL="269875" indent="-269875">
                <a:buFont typeface="Arial" panose="020B0604020202020204" pitchFamily="34" charset="0"/>
                <a:buChar char="►"/>
              </a:pPr>
              <a:r>
                <a:rPr lang="en-US" dirty="0"/>
                <a:t>Results demonstrate potential for significant upside in Bowdens Silver mining scenarios</a:t>
              </a:r>
            </a:p>
          </p:txBody>
        </p:sp>
        <p:sp>
          <p:nvSpPr>
            <p:cNvPr id="61" name="Oval 60">
              <a:extLst>
                <a:ext uri="{FF2B5EF4-FFF2-40B4-BE49-F238E27FC236}">
                  <a16:creationId xmlns:a16="http://schemas.microsoft.com/office/drawing/2014/main" id="{7F01B126-70FC-8D93-C05F-32923CCC3A22}"/>
                </a:ext>
              </a:extLst>
            </p:cNvPr>
            <p:cNvSpPr/>
            <p:nvPr/>
          </p:nvSpPr>
          <p:spPr>
            <a:xfrm>
              <a:off x="5210061" y="1650181"/>
              <a:ext cx="396240" cy="3962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2" name="Graphic 61">
              <a:extLst>
                <a:ext uri="{FF2B5EF4-FFF2-40B4-BE49-F238E27FC236}">
                  <a16:creationId xmlns:a16="http://schemas.microsoft.com/office/drawing/2014/main" id="{E06EF403-87CB-67CD-3F37-4EAF77A9C56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46113" y="1683541"/>
              <a:ext cx="329520" cy="329520"/>
            </a:xfrm>
            <a:prstGeom prst="rect">
              <a:avLst/>
            </a:prstGeom>
          </p:spPr>
        </p:pic>
      </p:grpSp>
      <p:sp>
        <p:nvSpPr>
          <p:cNvPr id="56" name="Oval 55">
            <a:extLst>
              <a:ext uri="{FF2B5EF4-FFF2-40B4-BE49-F238E27FC236}">
                <a16:creationId xmlns:a16="http://schemas.microsoft.com/office/drawing/2014/main" id="{CE290687-0D63-E7C0-AA8B-5F153DA0AB32}"/>
              </a:ext>
            </a:extLst>
          </p:cNvPr>
          <p:cNvSpPr/>
          <p:nvPr/>
        </p:nvSpPr>
        <p:spPr>
          <a:xfrm rot="1346714">
            <a:off x="4038774" y="2182808"/>
            <a:ext cx="632843" cy="379811"/>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B03F86B5-C41A-85FC-9673-4498B75DA6E6}"/>
              </a:ext>
            </a:extLst>
          </p:cNvPr>
          <p:cNvSpPr/>
          <p:nvPr/>
        </p:nvSpPr>
        <p:spPr>
          <a:xfrm rot="1346714">
            <a:off x="4860227" y="2347904"/>
            <a:ext cx="901884" cy="441951"/>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30D1BD4E-1FB1-0C29-1246-91833A6DC97C}"/>
              </a:ext>
            </a:extLst>
          </p:cNvPr>
          <p:cNvSpPr/>
          <p:nvPr/>
        </p:nvSpPr>
        <p:spPr>
          <a:xfrm rot="19596283">
            <a:off x="1860801" y="2662013"/>
            <a:ext cx="984903" cy="407119"/>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469575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8FDA8C-2D8D-2785-8D43-8F13DD266E17}"/>
              </a:ext>
            </a:extLst>
          </p:cNvPr>
          <p:cNvSpPr>
            <a:spLocks noGrp="1"/>
          </p:cNvSpPr>
          <p:nvPr>
            <p:ph type="title"/>
          </p:nvPr>
        </p:nvSpPr>
        <p:spPr>
          <a:xfrm>
            <a:off x="467558" y="452761"/>
            <a:ext cx="11256885" cy="1109709"/>
          </a:xfrm>
        </p:spPr>
        <p:txBody>
          <a:bodyPr/>
          <a:lstStyle/>
          <a:p>
            <a:r>
              <a:rPr lang="en-AU" dirty="0"/>
              <a:t>Bowdens Silver exploration</a:t>
            </a:r>
            <a:br>
              <a:rPr lang="en-AU" dirty="0"/>
            </a:br>
            <a:r>
              <a:rPr lang="en-AU" dirty="0">
                <a:solidFill>
                  <a:schemeClr val="accent5"/>
                </a:solidFill>
              </a:rPr>
              <a:t>strike and depth extensions</a:t>
            </a:r>
          </a:p>
        </p:txBody>
      </p:sp>
      <p:sp>
        <p:nvSpPr>
          <p:cNvPr id="4" name="Footer Placeholder 3">
            <a:extLst>
              <a:ext uri="{FF2B5EF4-FFF2-40B4-BE49-F238E27FC236}">
                <a16:creationId xmlns:a16="http://schemas.microsoft.com/office/drawing/2014/main" id="{CFFC68AC-B6CC-945F-FE3D-CE250E26A0A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0B8DE79-B376-8969-2B43-544B9769E357}"/>
              </a:ext>
            </a:extLst>
          </p:cNvPr>
          <p:cNvSpPr>
            <a:spLocks noGrp="1"/>
          </p:cNvSpPr>
          <p:nvPr>
            <p:ph type="sldNum" sz="quarter" idx="12"/>
          </p:nvPr>
        </p:nvSpPr>
        <p:spPr/>
        <p:txBody>
          <a:bodyPr/>
          <a:lstStyle/>
          <a:p>
            <a:fld id="{E90F29A2-F5BF-4AF6-B93A-7D34F714B774}" type="slidenum">
              <a:rPr lang="en-AU" smtClean="0"/>
              <a:t>16</a:t>
            </a:fld>
            <a:endParaRPr lang="en-AU"/>
          </a:p>
        </p:txBody>
      </p:sp>
      <p:sp>
        <p:nvSpPr>
          <p:cNvPr id="14" name="Rectangle 13">
            <a:extLst>
              <a:ext uri="{FF2B5EF4-FFF2-40B4-BE49-F238E27FC236}">
                <a16:creationId xmlns:a16="http://schemas.microsoft.com/office/drawing/2014/main" id="{1C13D423-77DB-D4AF-35EA-09D3834987BD}"/>
              </a:ext>
            </a:extLst>
          </p:cNvPr>
          <p:cNvSpPr/>
          <p:nvPr/>
        </p:nvSpPr>
        <p:spPr>
          <a:xfrm>
            <a:off x="413359" y="1700688"/>
            <a:ext cx="162686" cy="39673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BC62E980-3B7A-8110-86C7-22EFEBBFCE81}"/>
              </a:ext>
            </a:extLst>
          </p:cNvPr>
          <p:cNvSpPr/>
          <p:nvPr/>
        </p:nvSpPr>
        <p:spPr>
          <a:xfrm>
            <a:off x="5920787" y="1608222"/>
            <a:ext cx="286527" cy="40598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752BEC37-E091-4FF5-4F9C-8CBC1F7B1CA1}"/>
              </a:ext>
            </a:extLst>
          </p:cNvPr>
          <p:cNvSpPr/>
          <p:nvPr/>
        </p:nvSpPr>
        <p:spPr>
          <a:xfrm>
            <a:off x="11615955" y="1744619"/>
            <a:ext cx="162686" cy="39673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CD4F18A7-9114-E3D6-61A1-1A6C344A790D}"/>
              </a:ext>
            </a:extLst>
          </p:cNvPr>
          <p:cNvSpPr/>
          <p:nvPr/>
        </p:nvSpPr>
        <p:spPr>
          <a:xfrm rot="5400000">
            <a:off x="3167488" y="-901038"/>
            <a:ext cx="161856" cy="53447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F22953AF-C63D-A3EA-8D90-6FFFA3940FDD}"/>
              </a:ext>
            </a:extLst>
          </p:cNvPr>
          <p:cNvSpPr/>
          <p:nvPr/>
        </p:nvSpPr>
        <p:spPr>
          <a:xfrm rot="5400000">
            <a:off x="3191509" y="2917081"/>
            <a:ext cx="120711" cy="54017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4961DE32-6C35-4B84-8359-75377462F7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57904" y="1817595"/>
            <a:ext cx="5283104" cy="3729721"/>
          </a:xfrm>
          <a:prstGeom prst="rect">
            <a:avLst/>
          </a:prstGeom>
        </p:spPr>
      </p:pic>
      <p:pic>
        <p:nvPicPr>
          <p:cNvPr id="10" name="Picture 9">
            <a:extLst>
              <a:ext uri="{FF2B5EF4-FFF2-40B4-BE49-F238E27FC236}">
                <a16:creationId xmlns:a16="http://schemas.microsoft.com/office/drawing/2014/main" id="{992A78F1-9480-01AD-9F0D-5D5396981EE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9042" y="1817594"/>
            <a:ext cx="5401744" cy="3729722"/>
          </a:xfrm>
          <a:prstGeom prst="rect">
            <a:avLst/>
          </a:prstGeom>
        </p:spPr>
      </p:pic>
      <p:sp>
        <p:nvSpPr>
          <p:cNvPr id="11" name="Rectangle 10">
            <a:extLst>
              <a:ext uri="{FF2B5EF4-FFF2-40B4-BE49-F238E27FC236}">
                <a16:creationId xmlns:a16="http://schemas.microsoft.com/office/drawing/2014/main" id="{3D032ECD-975C-D39D-C577-258B6ACB4FDB}"/>
              </a:ext>
            </a:extLst>
          </p:cNvPr>
          <p:cNvSpPr/>
          <p:nvPr/>
        </p:nvSpPr>
        <p:spPr>
          <a:xfrm>
            <a:off x="576043" y="5244989"/>
            <a:ext cx="1001932" cy="2795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100438D5-F556-6FBF-5CC4-02316DE5BA35}"/>
              </a:ext>
            </a:extLst>
          </p:cNvPr>
          <p:cNvSpPr/>
          <p:nvPr/>
        </p:nvSpPr>
        <p:spPr>
          <a:xfrm>
            <a:off x="6392643" y="5242584"/>
            <a:ext cx="1001932" cy="2795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831243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BC4261B0-9F3C-DBD1-7F0F-02C78881E00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438967" y="1838325"/>
            <a:ext cx="2285475" cy="4065588"/>
          </a:xfrm>
          <a:prstGeom prst="rect">
            <a:avLst/>
          </a:prstGeom>
        </p:spPr>
      </p:pic>
      <p:sp>
        <p:nvSpPr>
          <p:cNvPr id="2" name="Title 1">
            <a:extLst>
              <a:ext uri="{FF2B5EF4-FFF2-40B4-BE49-F238E27FC236}">
                <a16:creationId xmlns:a16="http://schemas.microsoft.com/office/drawing/2014/main" id="{436125F8-E698-793D-2C01-B9C8108C8C07}"/>
              </a:ext>
            </a:extLst>
          </p:cNvPr>
          <p:cNvSpPr>
            <a:spLocks noGrp="1"/>
          </p:cNvSpPr>
          <p:nvPr>
            <p:ph type="title"/>
          </p:nvPr>
        </p:nvSpPr>
        <p:spPr/>
        <p:txBody>
          <a:bodyPr/>
          <a:lstStyle/>
          <a:p>
            <a:r>
              <a:rPr lang="en-AU" dirty="0"/>
              <a:t>Bowdens Silver Project</a:t>
            </a:r>
            <a:br>
              <a:rPr lang="en-AU" dirty="0"/>
            </a:br>
            <a:r>
              <a:rPr lang="en-AU" dirty="0">
                <a:solidFill>
                  <a:schemeClr val="accent5"/>
                </a:solidFill>
              </a:rPr>
              <a:t>Key Conclusions</a:t>
            </a:r>
          </a:p>
        </p:txBody>
      </p:sp>
      <p:sp>
        <p:nvSpPr>
          <p:cNvPr id="4" name="Slide Number Placeholder 5">
            <a:extLst>
              <a:ext uri="{FF2B5EF4-FFF2-40B4-BE49-F238E27FC236}">
                <a16:creationId xmlns:a16="http://schemas.microsoft.com/office/drawing/2014/main" id="{DB1419B6-938F-0578-F34A-5E7CE32A60D2}"/>
              </a:ext>
            </a:extLst>
          </p:cNvPr>
          <p:cNvSpPr>
            <a:spLocks noGrp="1"/>
          </p:cNvSpPr>
          <p:nvPr>
            <p:ph type="sldNum" sz="quarter" idx="12"/>
          </p:nvPr>
        </p:nvSpPr>
        <p:spPr/>
        <p:txBody>
          <a:bodyPr/>
          <a:lstStyle/>
          <a:p>
            <a:fld id="{E90F29A2-F5BF-4AF6-B93A-7D34F714B774}" type="slidenum">
              <a:rPr lang="en-AU" smtClean="0"/>
              <a:t>17</a:t>
            </a:fld>
            <a:endParaRPr lang="en-AU" dirty="0"/>
          </a:p>
        </p:txBody>
      </p:sp>
      <p:grpSp>
        <p:nvGrpSpPr>
          <p:cNvPr id="42" name="Group 41">
            <a:extLst>
              <a:ext uri="{FF2B5EF4-FFF2-40B4-BE49-F238E27FC236}">
                <a16:creationId xmlns:a16="http://schemas.microsoft.com/office/drawing/2014/main" id="{4684200A-5162-2655-BCE5-955BB32305E2}"/>
              </a:ext>
            </a:extLst>
          </p:cNvPr>
          <p:cNvGrpSpPr/>
          <p:nvPr/>
        </p:nvGrpSpPr>
        <p:grpSpPr>
          <a:xfrm>
            <a:off x="467558" y="1650181"/>
            <a:ext cx="2239590" cy="2558025"/>
            <a:chOff x="467558" y="1650181"/>
            <a:chExt cx="2239590" cy="2558025"/>
          </a:xfrm>
        </p:grpSpPr>
        <p:sp>
          <p:nvSpPr>
            <p:cNvPr id="19" name="TextBox 18">
              <a:extLst>
                <a:ext uri="{FF2B5EF4-FFF2-40B4-BE49-F238E27FC236}">
                  <a16:creationId xmlns:a16="http://schemas.microsoft.com/office/drawing/2014/main" id="{36CCFBC4-BACF-8C80-BF20-4B47CC882D14}"/>
                </a:ext>
              </a:extLst>
            </p:cNvPr>
            <p:cNvSpPr txBox="1"/>
            <p:nvPr/>
          </p:nvSpPr>
          <p:spPr>
            <a:xfrm>
              <a:off x="467558" y="1838325"/>
              <a:ext cx="2099948" cy="2369881"/>
            </a:xfrm>
            <a:prstGeom prst="rect">
              <a:avLst/>
            </a:prstGeom>
            <a:solidFill>
              <a:schemeClr val="accent1">
                <a:lumMod val="20000"/>
                <a:lumOff val="80000"/>
              </a:schemeClr>
            </a:solidFill>
          </p:spPr>
          <p:txBody>
            <a:bodyPr vert="horz" wrap="square" lIns="144000" tIns="144000" rIns="144000" bIns="144000" rtlCol="0">
              <a:noAutofit/>
            </a:bodyPr>
            <a:lstStyle>
              <a:lvl1pPr indent="0">
                <a:lnSpc>
                  <a:spcPct val="100000"/>
                </a:lnSpc>
                <a:spcBef>
                  <a:spcPts val="800"/>
                </a:spcBef>
                <a:buClr>
                  <a:schemeClr val="accent5"/>
                </a:buClr>
                <a:buFont typeface="Arial" panose="020B0604020202020204" pitchFamily="34" charset="0"/>
                <a:buNone/>
                <a:defRPr sz="1200"/>
              </a:lvl1pPr>
              <a:lvl2pPr marL="630238" indent="-274638">
                <a:lnSpc>
                  <a:spcPct val="100000"/>
                </a:lnSpc>
                <a:spcBef>
                  <a:spcPts val="600"/>
                </a:spcBef>
                <a:buClr>
                  <a:schemeClr val="accent5"/>
                </a:buClr>
                <a:buFont typeface="Arial" panose="020B0604020202020204" pitchFamily="34" charset="0"/>
                <a:buChar char="►"/>
                <a:defRPr sz="1400"/>
              </a:lvl2pPr>
              <a:lvl3pPr marL="896938" indent="-266700">
                <a:lnSpc>
                  <a:spcPct val="100000"/>
                </a:lnSpc>
                <a:spcBef>
                  <a:spcPts val="400"/>
                </a:spcBef>
                <a:buClr>
                  <a:schemeClr val="accent5"/>
                </a:buClr>
                <a:buFont typeface="Arial" panose="020B0604020202020204" pitchFamily="34" charset="0"/>
                <a:buChar char="►"/>
                <a:defRPr sz="1300"/>
              </a:lvl3pPr>
              <a:lvl4pPr marL="0" indent="0">
                <a:lnSpc>
                  <a:spcPct val="100000"/>
                </a:lnSpc>
                <a:spcBef>
                  <a:spcPts val="1000"/>
                </a:spcBef>
                <a:buClr>
                  <a:schemeClr val="accent5"/>
                </a:buClr>
                <a:buFont typeface="Arial" panose="020B0604020202020204" pitchFamily="34" charset="0"/>
                <a:buNone/>
                <a:defRPr sz="1600" b="1"/>
              </a:lvl4pPr>
              <a:lvl5pPr marL="0" indent="0">
                <a:lnSpc>
                  <a:spcPct val="100000"/>
                </a:lnSpc>
                <a:spcBef>
                  <a:spcPts val="600"/>
                </a:spcBef>
                <a:buClr>
                  <a:schemeClr val="accent5"/>
                </a:buClr>
                <a:buFont typeface="Arial" panose="020B0604020202020204" pitchFamily="34" charset="0"/>
                <a:buNone/>
                <a:defRPr sz="1400" b="1">
                  <a:solidFill>
                    <a:schemeClr val="accent5"/>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69875" indent="-269875">
                <a:buFont typeface="Arial" panose="020B0604020202020204" pitchFamily="34" charset="0"/>
                <a:buChar char="►"/>
              </a:pPr>
              <a:r>
                <a:rPr lang="en-US" dirty="0"/>
                <a:t>Largest silver development project in Australia </a:t>
              </a:r>
            </a:p>
            <a:p>
              <a:pPr marL="269875" indent="-269875">
                <a:buFont typeface="Arial" panose="020B0604020202020204" pitchFamily="34" charset="0"/>
                <a:buChar char="►"/>
              </a:pPr>
              <a:r>
                <a:rPr lang="en-US" dirty="0"/>
                <a:t>M&amp;I Resource of 164 Moz Ag and Reserve of 71.7 Moz Ag</a:t>
              </a:r>
            </a:p>
            <a:p>
              <a:pPr marL="269875" indent="-269875">
                <a:buFont typeface="Arial" panose="020B0604020202020204" pitchFamily="34" charset="0"/>
                <a:buChar char="►"/>
              </a:pPr>
              <a:r>
                <a:rPr lang="en-US" dirty="0"/>
                <a:t>&gt;85% of revenue from silver </a:t>
              </a:r>
            </a:p>
            <a:p>
              <a:pPr marL="269875" indent="-269875">
                <a:buFont typeface="Arial" panose="020B0604020202020204" pitchFamily="34" charset="0"/>
                <a:buChar char="►"/>
              </a:pPr>
              <a:r>
                <a:rPr lang="en-GB" dirty="0"/>
                <a:t>Permitting activities remain ongoing</a:t>
              </a:r>
            </a:p>
          </p:txBody>
        </p:sp>
        <p:sp>
          <p:nvSpPr>
            <p:cNvPr id="17" name="Oval 16">
              <a:extLst>
                <a:ext uri="{FF2B5EF4-FFF2-40B4-BE49-F238E27FC236}">
                  <a16:creationId xmlns:a16="http://schemas.microsoft.com/office/drawing/2014/main" id="{AAF398F3-25E2-F272-912D-C88FE87319DF}"/>
                </a:ext>
              </a:extLst>
            </p:cNvPr>
            <p:cNvSpPr/>
            <p:nvPr/>
          </p:nvSpPr>
          <p:spPr>
            <a:xfrm>
              <a:off x="2310908" y="1650181"/>
              <a:ext cx="396240" cy="3962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Graphic 17">
              <a:extLst>
                <a:ext uri="{FF2B5EF4-FFF2-40B4-BE49-F238E27FC236}">
                  <a16:creationId xmlns:a16="http://schemas.microsoft.com/office/drawing/2014/main" id="{9B4C5C9A-4FFD-C1D5-6108-191A9C368D8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44268" y="1683541"/>
              <a:ext cx="329520" cy="329520"/>
            </a:xfrm>
            <a:prstGeom prst="rect">
              <a:avLst/>
            </a:prstGeom>
          </p:spPr>
        </p:pic>
      </p:grpSp>
      <p:grpSp>
        <p:nvGrpSpPr>
          <p:cNvPr id="40" name="Group 39">
            <a:extLst>
              <a:ext uri="{FF2B5EF4-FFF2-40B4-BE49-F238E27FC236}">
                <a16:creationId xmlns:a16="http://schemas.microsoft.com/office/drawing/2014/main" id="{F8327373-0598-B21C-61A0-0CD6BBD3FA8A}"/>
              </a:ext>
            </a:extLst>
          </p:cNvPr>
          <p:cNvGrpSpPr/>
          <p:nvPr/>
        </p:nvGrpSpPr>
        <p:grpSpPr>
          <a:xfrm>
            <a:off x="7100345" y="1650181"/>
            <a:ext cx="2239590" cy="2558025"/>
            <a:chOff x="2846965" y="1650181"/>
            <a:chExt cx="2239590" cy="2558025"/>
          </a:xfrm>
        </p:grpSpPr>
        <p:sp>
          <p:nvSpPr>
            <p:cNvPr id="20" name="TextBox 19">
              <a:extLst>
                <a:ext uri="{FF2B5EF4-FFF2-40B4-BE49-F238E27FC236}">
                  <a16:creationId xmlns:a16="http://schemas.microsoft.com/office/drawing/2014/main" id="{F79170DE-F02C-6624-4C78-183414B7801C}"/>
                </a:ext>
              </a:extLst>
            </p:cNvPr>
            <p:cNvSpPr txBox="1"/>
            <p:nvPr/>
          </p:nvSpPr>
          <p:spPr>
            <a:xfrm>
              <a:off x="2846965" y="1838325"/>
              <a:ext cx="2099948" cy="2369881"/>
            </a:xfrm>
            <a:prstGeom prst="rect">
              <a:avLst/>
            </a:prstGeom>
            <a:solidFill>
              <a:schemeClr val="accent1">
                <a:lumMod val="20000"/>
                <a:lumOff val="80000"/>
              </a:schemeClr>
            </a:solidFill>
          </p:spPr>
          <p:txBody>
            <a:bodyPr vert="horz" wrap="square" lIns="144000" tIns="144000" rIns="144000" bIns="144000" rtlCol="0">
              <a:noAutofit/>
            </a:bodyPr>
            <a:lstStyle>
              <a:lvl1pPr indent="0">
                <a:lnSpc>
                  <a:spcPct val="100000"/>
                </a:lnSpc>
                <a:spcBef>
                  <a:spcPts val="800"/>
                </a:spcBef>
                <a:buClr>
                  <a:schemeClr val="accent5"/>
                </a:buClr>
                <a:buFont typeface="Arial" panose="020B0604020202020204" pitchFamily="34" charset="0"/>
                <a:buNone/>
                <a:defRPr sz="1200"/>
              </a:lvl1pPr>
              <a:lvl2pPr marL="630238" indent="-274638">
                <a:lnSpc>
                  <a:spcPct val="100000"/>
                </a:lnSpc>
                <a:spcBef>
                  <a:spcPts val="600"/>
                </a:spcBef>
                <a:buClr>
                  <a:schemeClr val="accent5"/>
                </a:buClr>
                <a:buFont typeface="Arial" panose="020B0604020202020204" pitchFamily="34" charset="0"/>
                <a:buChar char="►"/>
                <a:defRPr sz="1400"/>
              </a:lvl2pPr>
              <a:lvl3pPr marL="896938" indent="-266700">
                <a:lnSpc>
                  <a:spcPct val="100000"/>
                </a:lnSpc>
                <a:spcBef>
                  <a:spcPts val="400"/>
                </a:spcBef>
                <a:buClr>
                  <a:schemeClr val="accent5"/>
                </a:buClr>
                <a:buFont typeface="Arial" panose="020B0604020202020204" pitchFamily="34" charset="0"/>
                <a:buChar char="►"/>
                <a:defRPr sz="1300"/>
              </a:lvl3pPr>
              <a:lvl4pPr marL="0" indent="0">
                <a:lnSpc>
                  <a:spcPct val="100000"/>
                </a:lnSpc>
                <a:spcBef>
                  <a:spcPts val="1000"/>
                </a:spcBef>
                <a:buClr>
                  <a:schemeClr val="accent5"/>
                </a:buClr>
                <a:buFont typeface="Arial" panose="020B0604020202020204" pitchFamily="34" charset="0"/>
                <a:buNone/>
                <a:defRPr sz="1600" b="1"/>
              </a:lvl4pPr>
              <a:lvl5pPr marL="0" indent="0">
                <a:lnSpc>
                  <a:spcPct val="100000"/>
                </a:lnSpc>
                <a:spcBef>
                  <a:spcPts val="600"/>
                </a:spcBef>
                <a:buClr>
                  <a:schemeClr val="accent5"/>
                </a:buClr>
                <a:buFont typeface="Arial" panose="020B0604020202020204" pitchFamily="34" charset="0"/>
                <a:buNone/>
                <a:defRPr sz="1400" b="1">
                  <a:solidFill>
                    <a:schemeClr val="accent5"/>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69875" indent="-269875">
                <a:buFont typeface="Arial" panose="020B0604020202020204" pitchFamily="34" charset="0"/>
                <a:buChar char="►"/>
              </a:pPr>
              <a:r>
                <a:rPr lang="en-US" dirty="0"/>
                <a:t>Considerable exploration potential </a:t>
              </a:r>
            </a:p>
            <a:p>
              <a:pPr marL="269875" indent="-269875">
                <a:buFont typeface="Arial" panose="020B0604020202020204" pitchFamily="34" charset="0"/>
                <a:buChar char="►"/>
              </a:pPr>
              <a:r>
                <a:rPr lang="en-US" dirty="0"/>
                <a:t>Large mineralised system remains open at depth</a:t>
              </a:r>
            </a:p>
            <a:p>
              <a:pPr marL="269875" indent="-269875">
                <a:buFont typeface="Arial" panose="020B0604020202020204" pitchFamily="34" charset="0"/>
                <a:buChar char="►"/>
              </a:pPr>
              <a:r>
                <a:rPr lang="en-US" dirty="0"/>
                <a:t>Gold and copper identified within the broader mineralised system</a:t>
              </a:r>
            </a:p>
          </p:txBody>
        </p:sp>
        <p:sp>
          <p:nvSpPr>
            <p:cNvPr id="21" name="Oval 20">
              <a:extLst>
                <a:ext uri="{FF2B5EF4-FFF2-40B4-BE49-F238E27FC236}">
                  <a16:creationId xmlns:a16="http://schemas.microsoft.com/office/drawing/2014/main" id="{9B677454-88AE-E96C-D9FF-FB5F9597D1C3}"/>
                </a:ext>
              </a:extLst>
            </p:cNvPr>
            <p:cNvSpPr/>
            <p:nvPr/>
          </p:nvSpPr>
          <p:spPr>
            <a:xfrm>
              <a:off x="4690315" y="1650181"/>
              <a:ext cx="396240" cy="3962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Graphic 21">
              <a:extLst>
                <a:ext uri="{FF2B5EF4-FFF2-40B4-BE49-F238E27FC236}">
                  <a16:creationId xmlns:a16="http://schemas.microsoft.com/office/drawing/2014/main" id="{BC1ACE2F-1ACD-86F7-4952-B00D60E28CD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23675" y="1683541"/>
              <a:ext cx="329520" cy="329520"/>
            </a:xfrm>
            <a:prstGeom prst="rect">
              <a:avLst/>
            </a:prstGeom>
          </p:spPr>
        </p:pic>
      </p:grpSp>
      <p:grpSp>
        <p:nvGrpSpPr>
          <p:cNvPr id="39" name="Group 38">
            <a:extLst>
              <a:ext uri="{FF2B5EF4-FFF2-40B4-BE49-F238E27FC236}">
                <a16:creationId xmlns:a16="http://schemas.microsoft.com/office/drawing/2014/main" id="{71E6F5AA-0869-5045-1574-143642E6343E}"/>
              </a:ext>
            </a:extLst>
          </p:cNvPr>
          <p:cNvGrpSpPr/>
          <p:nvPr/>
        </p:nvGrpSpPr>
        <p:grpSpPr>
          <a:xfrm>
            <a:off x="2684906" y="1650181"/>
            <a:ext cx="2239590" cy="2558025"/>
            <a:chOff x="5216538" y="1650181"/>
            <a:chExt cx="2239590" cy="2558025"/>
          </a:xfrm>
        </p:grpSpPr>
        <p:sp>
          <p:nvSpPr>
            <p:cNvPr id="23" name="TextBox 22">
              <a:extLst>
                <a:ext uri="{FF2B5EF4-FFF2-40B4-BE49-F238E27FC236}">
                  <a16:creationId xmlns:a16="http://schemas.microsoft.com/office/drawing/2014/main" id="{8AA28C95-8705-CF65-D814-1C454471434F}"/>
                </a:ext>
              </a:extLst>
            </p:cNvPr>
            <p:cNvSpPr txBox="1"/>
            <p:nvPr/>
          </p:nvSpPr>
          <p:spPr>
            <a:xfrm>
              <a:off x="5216538" y="1838325"/>
              <a:ext cx="2099948" cy="2369881"/>
            </a:xfrm>
            <a:prstGeom prst="rect">
              <a:avLst/>
            </a:prstGeom>
            <a:solidFill>
              <a:schemeClr val="accent1">
                <a:lumMod val="20000"/>
                <a:lumOff val="80000"/>
              </a:schemeClr>
            </a:solidFill>
          </p:spPr>
          <p:txBody>
            <a:bodyPr vert="horz" wrap="square" lIns="144000" tIns="144000" rIns="144000" bIns="144000" rtlCol="0">
              <a:noAutofit/>
            </a:bodyPr>
            <a:lstStyle>
              <a:lvl1pPr indent="0">
                <a:lnSpc>
                  <a:spcPct val="100000"/>
                </a:lnSpc>
                <a:spcBef>
                  <a:spcPts val="800"/>
                </a:spcBef>
                <a:buClr>
                  <a:schemeClr val="accent5"/>
                </a:buClr>
                <a:buFont typeface="Arial" panose="020B0604020202020204" pitchFamily="34" charset="0"/>
                <a:buNone/>
                <a:defRPr sz="1200"/>
              </a:lvl1pPr>
              <a:lvl2pPr marL="630238" indent="-274638">
                <a:lnSpc>
                  <a:spcPct val="100000"/>
                </a:lnSpc>
                <a:spcBef>
                  <a:spcPts val="600"/>
                </a:spcBef>
                <a:buClr>
                  <a:schemeClr val="accent5"/>
                </a:buClr>
                <a:buFont typeface="Arial" panose="020B0604020202020204" pitchFamily="34" charset="0"/>
                <a:buChar char="►"/>
                <a:defRPr sz="1400"/>
              </a:lvl2pPr>
              <a:lvl3pPr marL="896938" indent="-266700">
                <a:lnSpc>
                  <a:spcPct val="100000"/>
                </a:lnSpc>
                <a:spcBef>
                  <a:spcPts val="400"/>
                </a:spcBef>
                <a:buClr>
                  <a:schemeClr val="accent5"/>
                </a:buClr>
                <a:buFont typeface="Arial" panose="020B0604020202020204" pitchFamily="34" charset="0"/>
                <a:buChar char="►"/>
                <a:defRPr sz="1300"/>
              </a:lvl3pPr>
              <a:lvl4pPr marL="0" indent="0">
                <a:lnSpc>
                  <a:spcPct val="100000"/>
                </a:lnSpc>
                <a:spcBef>
                  <a:spcPts val="1000"/>
                </a:spcBef>
                <a:buClr>
                  <a:schemeClr val="accent5"/>
                </a:buClr>
                <a:buFont typeface="Arial" panose="020B0604020202020204" pitchFamily="34" charset="0"/>
                <a:buNone/>
                <a:defRPr sz="1600" b="1"/>
              </a:lvl4pPr>
              <a:lvl5pPr marL="0" indent="0">
                <a:lnSpc>
                  <a:spcPct val="100000"/>
                </a:lnSpc>
                <a:spcBef>
                  <a:spcPts val="600"/>
                </a:spcBef>
                <a:buClr>
                  <a:schemeClr val="accent5"/>
                </a:buClr>
                <a:buFont typeface="Arial" panose="020B0604020202020204" pitchFamily="34" charset="0"/>
                <a:buNone/>
                <a:defRPr sz="1400" b="1">
                  <a:solidFill>
                    <a:schemeClr val="accent5"/>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69875" indent="-269875">
                <a:buFont typeface="Arial" panose="020B0604020202020204" pitchFamily="34" charset="0"/>
                <a:buChar char="►"/>
              </a:pPr>
              <a:r>
                <a:rPr lang="en-US" dirty="0"/>
                <a:t>Optimisation Study completed in Dec-24</a:t>
              </a:r>
              <a:r>
                <a:rPr lang="en-US" baseline="30000" dirty="0"/>
                <a:t>2</a:t>
              </a:r>
            </a:p>
            <a:p>
              <a:pPr marL="269875" indent="-269875">
                <a:buFont typeface="Arial" panose="020B0604020202020204" pitchFamily="34" charset="0"/>
                <a:buChar char="►"/>
              </a:pPr>
              <a:r>
                <a:rPr lang="en-US" dirty="0"/>
                <a:t>16½ year mine life at 2Mtpa producing total of ~53Moz Ag</a:t>
              </a:r>
            </a:p>
            <a:p>
              <a:pPr marL="269875" indent="-269875">
                <a:buFont typeface="Arial" panose="020B0604020202020204" pitchFamily="34" charset="0"/>
                <a:buChar char="►"/>
              </a:pPr>
              <a:r>
                <a:rPr lang="en-US" dirty="0"/>
                <a:t>Pre-production capex of A$331m</a:t>
              </a:r>
            </a:p>
            <a:p>
              <a:pPr marL="269875" indent="-269875">
                <a:buFont typeface="Arial" panose="020B0604020202020204" pitchFamily="34" charset="0"/>
                <a:buChar char="►"/>
              </a:pPr>
              <a:r>
                <a:rPr lang="en-US" dirty="0"/>
                <a:t>Average output of 4.25Moz Ag p.a. in the first 10 years</a:t>
              </a:r>
            </a:p>
            <a:p>
              <a:endParaRPr lang="en-US" dirty="0"/>
            </a:p>
          </p:txBody>
        </p:sp>
        <p:sp>
          <p:nvSpPr>
            <p:cNvPr id="24" name="Oval 23">
              <a:extLst>
                <a:ext uri="{FF2B5EF4-FFF2-40B4-BE49-F238E27FC236}">
                  <a16:creationId xmlns:a16="http://schemas.microsoft.com/office/drawing/2014/main" id="{8326C41C-B6E1-A519-524D-67F42BEE77C2}"/>
                </a:ext>
              </a:extLst>
            </p:cNvPr>
            <p:cNvSpPr/>
            <p:nvPr/>
          </p:nvSpPr>
          <p:spPr>
            <a:xfrm>
              <a:off x="7059888" y="1650181"/>
              <a:ext cx="396240" cy="3962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5" name="Graphic 24">
              <a:extLst>
                <a:ext uri="{FF2B5EF4-FFF2-40B4-BE49-F238E27FC236}">
                  <a16:creationId xmlns:a16="http://schemas.microsoft.com/office/drawing/2014/main" id="{0DC02F21-DA7D-6829-855D-397295F5F57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93248" y="1683541"/>
              <a:ext cx="329520" cy="329520"/>
            </a:xfrm>
            <a:prstGeom prst="rect">
              <a:avLst/>
            </a:prstGeom>
          </p:spPr>
        </p:pic>
      </p:grpSp>
      <p:grpSp>
        <p:nvGrpSpPr>
          <p:cNvPr id="32" name="Group 31">
            <a:extLst>
              <a:ext uri="{FF2B5EF4-FFF2-40B4-BE49-F238E27FC236}">
                <a16:creationId xmlns:a16="http://schemas.microsoft.com/office/drawing/2014/main" id="{6CE09BED-60D0-0F7F-4438-55BC06796F97}"/>
              </a:ext>
            </a:extLst>
          </p:cNvPr>
          <p:cNvGrpSpPr/>
          <p:nvPr/>
        </p:nvGrpSpPr>
        <p:grpSpPr>
          <a:xfrm>
            <a:off x="4894600" y="1651989"/>
            <a:ext cx="2239590" cy="2558025"/>
            <a:chOff x="7595945" y="1650181"/>
            <a:chExt cx="2239590" cy="2558025"/>
          </a:xfrm>
        </p:grpSpPr>
        <p:sp>
          <p:nvSpPr>
            <p:cNvPr id="26" name="TextBox 25">
              <a:extLst>
                <a:ext uri="{FF2B5EF4-FFF2-40B4-BE49-F238E27FC236}">
                  <a16:creationId xmlns:a16="http://schemas.microsoft.com/office/drawing/2014/main" id="{09AC5071-C381-EEA5-FAB3-1651DCB1C087}"/>
                </a:ext>
              </a:extLst>
            </p:cNvPr>
            <p:cNvSpPr txBox="1"/>
            <p:nvPr/>
          </p:nvSpPr>
          <p:spPr>
            <a:xfrm>
              <a:off x="7595945" y="1838325"/>
              <a:ext cx="2099948" cy="2369881"/>
            </a:xfrm>
            <a:prstGeom prst="rect">
              <a:avLst/>
            </a:prstGeom>
            <a:solidFill>
              <a:schemeClr val="accent1">
                <a:lumMod val="20000"/>
                <a:lumOff val="80000"/>
              </a:schemeClr>
            </a:solidFill>
          </p:spPr>
          <p:txBody>
            <a:bodyPr vert="horz" wrap="square" lIns="144000" tIns="144000" rIns="144000" bIns="144000" rtlCol="0">
              <a:noAutofit/>
            </a:bodyPr>
            <a:lstStyle>
              <a:lvl1pPr indent="0">
                <a:lnSpc>
                  <a:spcPct val="100000"/>
                </a:lnSpc>
                <a:spcBef>
                  <a:spcPts val="800"/>
                </a:spcBef>
                <a:buClr>
                  <a:schemeClr val="accent5"/>
                </a:buClr>
                <a:buFont typeface="Arial" panose="020B0604020202020204" pitchFamily="34" charset="0"/>
                <a:buNone/>
                <a:defRPr sz="1200"/>
              </a:lvl1pPr>
              <a:lvl2pPr marL="630238" indent="-274638">
                <a:lnSpc>
                  <a:spcPct val="100000"/>
                </a:lnSpc>
                <a:spcBef>
                  <a:spcPts val="600"/>
                </a:spcBef>
                <a:buClr>
                  <a:schemeClr val="accent5"/>
                </a:buClr>
                <a:buFont typeface="Arial" panose="020B0604020202020204" pitchFamily="34" charset="0"/>
                <a:buChar char="►"/>
                <a:defRPr sz="1400"/>
              </a:lvl2pPr>
              <a:lvl3pPr marL="896938" indent="-266700">
                <a:lnSpc>
                  <a:spcPct val="100000"/>
                </a:lnSpc>
                <a:spcBef>
                  <a:spcPts val="400"/>
                </a:spcBef>
                <a:buClr>
                  <a:schemeClr val="accent5"/>
                </a:buClr>
                <a:buFont typeface="Arial" panose="020B0604020202020204" pitchFamily="34" charset="0"/>
                <a:buChar char="►"/>
                <a:defRPr sz="1300"/>
              </a:lvl3pPr>
              <a:lvl4pPr marL="0" indent="0">
                <a:lnSpc>
                  <a:spcPct val="100000"/>
                </a:lnSpc>
                <a:spcBef>
                  <a:spcPts val="1000"/>
                </a:spcBef>
                <a:buClr>
                  <a:schemeClr val="accent5"/>
                </a:buClr>
                <a:buFont typeface="Arial" panose="020B0604020202020204" pitchFamily="34" charset="0"/>
                <a:buNone/>
                <a:defRPr sz="1600" b="1"/>
              </a:lvl4pPr>
              <a:lvl5pPr marL="0" indent="0">
                <a:lnSpc>
                  <a:spcPct val="100000"/>
                </a:lnSpc>
                <a:spcBef>
                  <a:spcPts val="600"/>
                </a:spcBef>
                <a:buClr>
                  <a:schemeClr val="accent5"/>
                </a:buClr>
                <a:buFont typeface="Arial" panose="020B0604020202020204" pitchFamily="34" charset="0"/>
                <a:buNone/>
                <a:defRPr sz="1400" b="1">
                  <a:solidFill>
                    <a:schemeClr val="accent5"/>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69875" indent="-269875">
                <a:buFont typeface="Arial" panose="020B0604020202020204" pitchFamily="34" charset="0"/>
                <a:buChar char="►"/>
              </a:pPr>
              <a:r>
                <a:rPr lang="en-US" dirty="0"/>
                <a:t>AISC of &lt;A$23/oz (~US$15/oz) over the first 10 years</a:t>
              </a:r>
            </a:p>
            <a:p>
              <a:pPr marL="269875" indent="-269875">
                <a:buFont typeface="Arial" panose="020B0604020202020204" pitchFamily="34" charset="0"/>
                <a:buChar char="►"/>
              </a:pPr>
              <a:r>
                <a:rPr lang="en-US" dirty="0"/>
                <a:t>LOM operating margin of A$948m</a:t>
              </a:r>
            </a:p>
            <a:p>
              <a:pPr marL="269875" indent="-269875">
                <a:buFont typeface="Arial" panose="020B0604020202020204" pitchFamily="34" charset="0"/>
                <a:buChar char="►"/>
              </a:pPr>
              <a:r>
                <a:rPr lang="en-US" dirty="0"/>
                <a:t>Pre-tax NPV</a:t>
              </a:r>
              <a:r>
                <a:rPr lang="en-US" baseline="-25000" dirty="0"/>
                <a:t>5</a:t>
              </a:r>
              <a:r>
                <a:rPr lang="en-US" dirty="0"/>
                <a:t> $359m</a:t>
              </a:r>
            </a:p>
            <a:p>
              <a:pPr marL="269875" indent="-269875">
                <a:buFont typeface="Arial" panose="020B0604020202020204" pitchFamily="34" charset="0"/>
                <a:buChar char="►"/>
              </a:pPr>
              <a:r>
                <a:rPr lang="en-US" dirty="0"/>
                <a:t>Profitability Index of 1.76x</a:t>
              </a:r>
            </a:p>
            <a:p>
              <a:pPr marL="269875" indent="-269875">
                <a:buFont typeface="Arial" panose="020B0604020202020204" pitchFamily="34" charset="0"/>
                <a:buChar char="►"/>
              </a:pPr>
              <a:r>
                <a:rPr lang="en-US" dirty="0"/>
                <a:t>Payback of 3.9 years</a:t>
              </a:r>
            </a:p>
          </p:txBody>
        </p:sp>
        <p:sp>
          <p:nvSpPr>
            <p:cNvPr id="27" name="Oval 26">
              <a:extLst>
                <a:ext uri="{FF2B5EF4-FFF2-40B4-BE49-F238E27FC236}">
                  <a16:creationId xmlns:a16="http://schemas.microsoft.com/office/drawing/2014/main" id="{6A6CB603-8B39-28A3-E377-5B53A58ADA4F}"/>
                </a:ext>
              </a:extLst>
            </p:cNvPr>
            <p:cNvSpPr/>
            <p:nvPr/>
          </p:nvSpPr>
          <p:spPr>
            <a:xfrm>
              <a:off x="9439295" y="1650181"/>
              <a:ext cx="396240" cy="3962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1" name="Graphic 30">
              <a:extLst>
                <a:ext uri="{FF2B5EF4-FFF2-40B4-BE49-F238E27FC236}">
                  <a16:creationId xmlns:a16="http://schemas.microsoft.com/office/drawing/2014/main" id="{2D59967C-F709-3FDC-3660-1B9AFD26263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72655" y="1683541"/>
              <a:ext cx="329520" cy="329520"/>
            </a:xfrm>
            <a:prstGeom prst="rect">
              <a:avLst/>
            </a:prstGeom>
          </p:spPr>
        </p:pic>
      </p:grpSp>
      <p:grpSp>
        <p:nvGrpSpPr>
          <p:cNvPr id="47" name="Group 46">
            <a:extLst>
              <a:ext uri="{FF2B5EF4-FFF2-40B4-BE49-F238E27FC236}">
                <a16:creationId xmlns:a16="http://schemas.microsoft.com/office/drawing/2014/main" id="{BDAB064D-4589-5642-591E-78421D8406D4}"/>
              </a:ext>
            </a:extLst>
          </p:cNvPr>
          <p:cNvGrpSpPr/>
          <p:nvPr/>
        </p:nvGrpSpPr>
        <p:grpSpPr>
          <a:xfrm>
            <a:off x="467558" y="4177072"/>
            <a:ext cx="4453159" cy="1726841"/>
            <a:chOff x="633396" y="1650181"/>
            <a:chExt cx="4453159" cy="1726841"/>
          </a:xfrm>
        </p:grpSpPr>
        <p:sp>
          <p:nvSpPr>
            <p:cNvPr id="48" name="TextBox 47">
              <a:extLst>
                <a:ext uri="{FF2B5EF4-FFF2-40B4-BE49-F238E27FC236}">
                  <a16:creationId xmlns:a16="http://schemas.microsoft.com/office/drawing/2014/main" id="{F5829E1C-4542-2815-A237-C6D4769B6E99}"/>
                </a:ext>
              </a:extLst>
            </p:cNvPr>
            <p:cNvSpPr txBox="1"/>
            <p:nvPr/>
          </p:nvSpPr>
          <p:spPr>
            <a:xfrm>
              <a:off x="633396" y="1838325"/>
              <a:ext cx="4313517" cy="1538697"/>
            </a:xfrm>
            <a:prstGeom prst="rect">
              <a:avLst/>
            </a:prstGeom>
            <a:solidFill>
              <a:schemeClr val="accent1">
                <a:lumMod val="20000"/>
                <a:lumOff val="80000"/>
              </a:schemeClr>
            </a:solidFill>
          </p:spPr>
          <p:txBody>
            <a:bodyPr vert="horz" wrap="square" lIns="144000" tIns="144000" rIns="144000" bIns="144000" rtlCol="0">
              <a:noAutofit/>
            </a:bodyPr>
            <a:lstStyle>
              <a:lvl1pPr indent="0">
                <a:lnSpc>
                  <a:spcPct val="100000"/>
                </a:lnSpc>
                <a:spcBef>
                  <a:spcPts val="800"/>
                </a:spcBef>
                <a:buClr>
                  <a:schemeClr val="accent5"/>
                </a:buClr>
                <a:buFont typeface="Arial" panose="020B0604020202020204" pitchFamily="34" charset="0"/>
                <a:buNone/>
                <a:defRPr sz="1200"/>
              </a:lvl1pPr>
              <a:lvl2pPr marL="630238" indent="-274638">
                <a:lnSpc>
                  <a:spcPct val="100000"/>
                </a:lnSpc>
                <a:spcBef>
                  <a:spcPts val="600"/>
                </a:spcBef>
                <a:buClr>
                  <a:schemeClr val="accent5"/>
                </a:buClr>
                <a:buFont typeface="Arial" panose="020B0604020202020204" pitchFamily="34" charset="0"/>
                <a:buChar char="►"/>
                <a:defRPr sz="1400"/>
              </a:lvl2pPr>
              <a:lvl3pPr marL="896938" indent="-266700">
                <a:lnSpc>
                  <a:spcPct val="100000"/>
                </a:lnSpc>
                <a:spcBef>
                  <a:spcPts val="400"/>
                </a:spcBef>
                <a:buClr>
                  <a:schemeClr val="accent5"/>
                </a:buClr>
                <a:buFont typeface="Arial" panose="020B0604020202020204" pitchFamily="34" charset="0"/>
                <a:buChar char="►"/>
                <a:defRPr sz="1300"/>
              </a:lvl3pPr>
              <a:lvl4pPr marL="0" indent="0">
                <a:lnSpc>
                  <a:spcPct val="100000"/>
                </a:lnSpc>
                <a:spcBef>
                  <a:spcPts val="1000"/>
                </a:spcBef>
                <a:buClr>
                  <a:schemeClr val="accent5"/>
                </a:buClr>
                <a:buFont typeface="Arial" panose="020B0604020202020204" pitchFamily="34" charset="0"/>
                <a:buNone/>
                <a:defRPr sz="1600" b="1"/>
              </a:lvl4pPr>
              <a:lvl5pPr marL="0" indent="0">
                <a:lnSpc>
                  <a:spcPct val="100000"/>
                </a:lnSpc>
                <a:spcBef>
                  <a:spcPts val="600"/>
                </a:spcBef>
                <a:buClr>
                  <a:schemeClr val="accent5"/>
                </a:buClr>
                <a:buFont typeface="Arial" panose="020B0604020202020204" pitchFamily="34" charset="0"/>
                <a:buNone/>
                <a:defRPr sz="1400" b="1">
                  <a:solidFill>
                    <a:schemeClr val="accent5"/>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69875" indent="-269875">
                <a:buFont typeface="Arial" panose="020B0604020202020204" pitchFamily="34" charset="0"/>
                <a:buChar char="►"/>
              </a:pPr>
              <a:r>
                <a:rPr lang="en-US" dirty="0"/>
                <a:t>Assets located in a low-risk jurisdiction for mining development </a:t>
              </a:r>
            </a:p>
            <a:p>
              <a:pPr marL="269875" indent="-269875">
                <a:buFont typeface="Arial" panose="020B0604020202020204" pitchFamily="34" charset="0"/>
                <a:buChar char="►"/>
              </a:pPr>
              <a:r>
                <a:rPr lang="en-US" dirty="0"/>
                <a:t>Ready access to existing infrastructure</a:t>
              </a:r>
            </a:p>
            <a:p>
              <a:pPr marL="269875" indent="-269875">
                <a:buFont typeface="Arial" panose="020B0604020202020204" pitchFamily="34" charset="0"/>
                <a:buChar char="►"/>
              </a:pPr>
              <a:r>
                <a:rPr lang="en-US" dirty="0"/>
                <a:t>Substantial leverage to the silver price</a:t>
              </a:r>
            </a:p>
          </p:txBody>
        </p:sp>
        <p:sp>
          <p:nvSpPr>
            <p:cNvPr id="49" name="Oval 48">
              <a:extLst>
                <a:ext uri="{FF2B5EF4-FFF2-40B4-BE49-F238E27FC236}">
                  <a16:creationId xmlns:a16="http://schemas.microsoft.com/office/drawing/2014/main" id="{613E3AD1-E6F7-3599-DE42-E8C45FDD693E}"/>
                </a:ext>
              </a:extLst>
            </p:cNvPr>
            <p:cNvSpPr/>
            <p:nvPr/>
          </p:nvSpPr>
          <p:spPr>
            <a:xfrm>
              <a:off x="4690315" y="1650181"/>
              <a:ext cx="396240" cy="3962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0" name="Graphic 49">
              <a:extLst>
                <a:ext uri="{FF2B5EF4-FFF2-40B4-BE49-F238E27FC236}">
                  <a16:creationId xmlns:a16="http://schemas.microsoft.com/office/drawing/2014/main" id="{27CFE41F-76AC-1D48-8BAC-F01EC1681E7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23675" y="1683541"/>
              <a:ext cx="329520" cy="329520"/>
            </a:xfrm>
            <a:prstGeom prst="rect">
              <a:avLst/>
            </a:prstGeom>
          </p:spPr>
        </p:pic>
      </p:grpSp>
      <p:grpSp>
        <p:nvGrpSpPr>
          <p:cNvPr id="51" name="Group 50">
            <a:extLst>
              <a:ext uri="{FF2B5EF4-FFF2-40B4-BE49-F238E27FC236}">
                <a16:creationId xmlns:a16="http://schemas.microsoft.com/office/drawing/2014/main" id="{8D3C51A7-125C-EDDB-8D4D-202982428A19}"/>
              </a:ext>
            </a:extLst>
          </p:cNvPr>
          <p:cNvGrpSpPr/>
          <p:nvPr/>
        </p:nvGrpSpPr>
        <p:grpSpPr>
          <a:xfrm>
            <a:off x="4894696" y="4177072"/>
            <a:ext cx="4453159" cy="1726841"/>
            <a:chOff x="3002969" y="1650181"/>
            <a:chExt cx="4453159" cy="1726841"/>
          </a:xfrm>
        </p:grpSpPr>
        <p:sp>
          <p:nvSpPr>
            <p:cNvPr id="52" name="TextBox 51">
              <a:extLst>
                <a:ext uri="{FF2B5EF4-FFF2-40B4-BE49-F238E27FC236}">
                  <a16:creationId xmlns:a16="http://schemas.microsoft.com/office/drawing/2014/main" id="{5FEB7AAF-8CBE-37CA-75C9-D1014B257BB4}"/>
                </a:ext>
              </a:extLst>
            </p:cNvPr>
            <p:cNvSpPr txBox="1"/>
            <p:nvPr/>
          </p:nvSpPr>
          <p:spPr>
            <a:xfrm>
              <a:off x="3002969" y="1838325"/>
              <a:ext cx="4313517" cy="1538697"/>
            </a:xfrm>
            <a:prstGeom prst="rect">
              <a:avLst/>
            </a:prstGeom>
            <a:solidFill>
              <a:schemeClr val="accent1">
                <a:lumMod val="20000"/>
                <a:lumOff val="80000"/>
              </a:schemeClr>
            </a:solidFill>
          </p:spPr>
          <p:txBody>
            <a:bodyPr vert="horz" wrap="square" lIns="144000" tIns="144000" rIns="144000" bIns="144000" rtlCol="0">
              <a:noAutofit/>
            </a:bodyPr>
            <a:lstStyle>
              <a:lvl1pPr indent="0">
                <a:lnSpc>
                  <a:spcPct val="100000"/>
                </a:lnSpc>
                <a:spcBef>
                  <a:spcPts val="800"/>
                </a:spcBef>
                <a:buClr>
                  <a:schemeClr val="accent5"/>
                </a:buClr>
                <a:buFont typeface="Arial" panose="020B0604020202020204" pitchFamily="34" charset="0"/>
                <a:buNone/>
                <a:defRPr sz="1200"/>
              </a:lvl1pPr>
              <a:lvl2pPr marL="630238" indent="-274638">
                <a:lnSpc>
                  <a:spcPct val="100000"/>
                </a:lnSpc>
                <a:spcBef>
                  <a:spcPts val="600"/>
                </a:spcBef>
                <a:buClr>
                  <a:schemeClr val="accent5"/>
                </a:buClr>
                <a:buFont typeface="Arial" panose="020B0604020202020204" pitchFamily="34" charset="0"/>
                <a:buChar char="►"/>
                <a:defRPr sz="1400"/>
              </a:lvl2pPr>
              <a:lvl3pPr marL="896938" indent="-266700">
                <a:lnSpc>
                  <a:spcPct val="100000"/>
                </a:lnSpc>
                <a:spcBef>
                  <a:spcPts val="400"/>
                </a:spcBef>
                <a:buClr>
                  <a:schemeClr val="accent5"/>
                </a:buClr>
                <a:buFont typeface="Arial" panose="020B0604020202020204" pitchFamily="34" charset="0"/>
                <a:buChar char="►"/>
                <a:defRPr sz="1300"/>
              </a:lvl3pPr>
              <a:lvl4pPr marL="0" indent="0">
                <a:lnSpc>
                  <a:spcPct val="100000"/>
                </a:lnSpc>
                <a:spcBef>
                  <a:spcPts val="1000"/>
                </a:spcBef>
                <a:buClr>
                  <a:schemeClr val="accent5"/>
                </a:buClr>
                <a:buFont typeface="Arial" panose="020B0604020202020204" pitchFamily="34" charset="0"/>
                <a:buNone/>
                <a:defRPr sz="1600" b="1"/>
              </a:lvl4pPr>
              <a:lvl5pPr marL="0" indent="0">
                <a:lnSpc>
                  <a:spcPct val="100000"/>
                </a:lnSpc>
                <a:spcBef>
                  <a:spcPts val="600"/>
                </a:spcBef>
                <a:buClr>
                  <a:schemeClr val="accent5"/>
                </a:buClr>
                <a:buFont typeface="Arial" panose="020B0604020202020204" pitchFamily="34" charset="0"/>
                <a:buNone/>
                <a:defRPr sz="1400" b="1">
                  <a:solidFill>
                    <a:schemeClr val="accent5"/>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69875" indent="-269875">
                <a:buFont typeface="Arial" panose="020B0604020202020204" pitchFamily="34" charset="0"/>
                <a:buChar char="►"/>
              </a:pPr>
              <a:r>
                <a:rPr lang="en-US" dirty="0"/>
                <a:t>Single open-cut mine with uncomplicated mining</a:t>
              </a:r>
            </a:p>
            <a:p>
              <a:pPr marL="269875" indent="-269875">
                <a:buFont typeface="Arial" panose="020B0604020202020204" pitchFamily="34" charset="0"/>
                <a:buChar char="►"/>
              </a:pPr>
              <a:r>
                <a:rPr lang="en-US" dirty="0"/>
                <a:t>Low strip ratio and standard metallurgy </a:t>
              </a:r>
            </a:p>
            <a:p>
              <a:pPr marL="269875" indent="-269875">
                <a:buFont typeface="Arial" panose="020B0604020202020204" pitchFamily="34" charset="0"/>
                <a:buChar char="►"/>
              </a:pPr>
              <a:r>
                <a:rPr lang="en-US" dirty="0"/>
                <a:t>Potential expansion opportunities from open pit and underground</a:t>
              </a:r>
            </a:p>
            <a:p>
              <a:pPr marL="269875" indent="-269875">
                <a:buFont typeface="Arial" panose="020B0604020202020204" pitchFamily="34" charset="0"/>
                <a:buChar char="►"/>
              </a:pPr>
              <a:r>
                <a:rPr lang="en-US" dirty="0"/>
                <a:t>Long mine life</a:t>
              </a:r>
            </a:p>
          </p:txBody>
        </p:sp>
        <p:sp>
          <p:nvSpPr>
            <p:cNvPr id="53" name="Oval 52">
              <a:extLst>
                <a:ext uri="{FF2B5EF4-FFF2-40B4-BE49-F238E27FC236}">
                  <a16:creationId xmlns:a16="http://schemas.microsoft.com/office/drawing/2014/main" id="{EF9BAC2F-DD3F-0455-7DE2-7B626FB61319}"/>
                </a:ext>
              </a:extLst>
            </p:cNvPr>
            <p:cNvSpPr/>
            <p:nvPr/>
          </p:nvSpPr>
          <p:spPr>
            <a:xfrm>
              <a:off x="7059888" y="1650181"/>
              <a:ext cx="396240" cy="3962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4" name="Graphic 53">
              <a:extLst>
                <a:ext uri="{FF2B5EF4-FFF2-40B4-BE49-F238E27FC236}">
                  <a16:creationId xmlns:a16="http://schemas.microsoft.com/office/drawing/2014/main" id="{E58C8FF8-371C-18AD-00E6-511AC8CD608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93248" y="1683541"/>
              <a:ext cx="329520" cy="329520"/>
            </a:xfrm>
            <a:prstGeom prst="rect">
              <a:avLst/>
            </a:prstGeom>
          </p:spPr>
        </p:pic>
      </p:grpSp>
      <p:sp>
        <p:nvSpPr>
          <p:cNvPr id="5" name="Footer Placeholder 3">
            <a:extLst>
              <a:ext uri="{FF2B5EF4-FFF2-40B4-BE49-F238E27FC236}">
                <a16:creationId xmlns:a16="http://schemas.microsoft.com/office/drawing/2014/main" id="{322F02FE-A85A-BEDA-86AF-EA3FF4EFD63F}"/>
              </a:ext>
            </a:extLst>
          </p:cNvPr>
          <p:cNvSpPr>
            <a:spLocks noGrp="1"/>
          </p:cNvSpPr>
          <p:nvPr>
            <p:ph type="ftr" sz="quarter" idx="11"/>
          </p:nvPr>
        </p:nvSpPr>
        <p:spPr>
          <a:xfrm>
            <a:off x="1894672" y="5989861"/>
            <a:ext cx="8016875" cy="365125"/>
          </a:xfrm>
        </p:spPr>
        <p:txBody>
          <a:bodyPr/>
          <a:lstStyle/>
          <a:p>
            <a:r>
              <a:rPr lang="en-AU" baseline="30000" dirty="0"/>
              <a:t>1</a:t>
            </a:r>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r>
              <a:rPr lang="en-AU" baseline="30000" dirty="0"/>
              <a:t>1</a:t>
            </a:r>
            <a:r>
              <a:rPr lang="en-AU" dirty="0"/>
              <a:t>Refer to Appendices 1 &amp; 2 for further details regarding mineral resource estimates and ore reserves. </a:t>
            </a:r>
          </a:p>
          <a:p>
            <a:r>
              <a:rPr lang="en-AU" baseline="30000" dirty="0"/>
              <a:t>2</a:t>
            </a:r>
            <a:r>
              <a:rPr lang="en-AU" dirty="0"/>
              <a:t>Refer to Silver Mines Limited ASX announcement ‘</a:t>
            </a:r>
            <a:r>
              <a:rPr lang="en-AU" i="1" dirty="0"/>
              <a:t>Bowdens Optimisation Study Outlines Robust, High Margin Silver Project</a:t>
            </a:r>
            <a:r>
              <a:rPr lang="en-AU" dirty="0"/>
              <a:t>’, dated 20 December 2024.</a:t>
            </a:r>
          </a:p>
        </p:txBody>
      </p:sp>
    </p:spTree>
    <p:custDataLst>
      <p:tags r:id="rId1"/>
    </p:custDataLst>
    <p:extLst>
      <p:ext uri="{BB962C8B-B14F-4D97-AF65-F5344CB8AC3E}">
        <p14:creationId xmlns:p14="http://schemas.microsoft.com/office/powerpoint/2010/main" val="444360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FDFB861-4E4F-13EE-F38A-35FA6D76E502}"/>
              </a:ext>
            </a:extLst>
          </p:cNvPr>
          <p:cNvSpPr>
            <a:spLocks noGrp="1"/>
          </p:cNvSpPr>
          <p:nvPr>
            <p:ph type="ctrTitle"/>
          </p:nvPr>
        </p:nvSpPr>
        <p:spPr>
          <a:xfrm>
            <a:off x="330200" y="2913864"/>
            <a:ext cx="4883150" cy="963612"/>
          </a:xfrm>
        </p:spPr>
        <p:txBody>
          <a:bodyPr/>
          <a:lstStyle/>
          <a:p>
            <a:r>
              <a:rPr lang="en-AU" dirty="0"/>
              <a:t>Regional exploration</a:t>
            </a:r>
            <a:br>
              <a:rPr lang="en-AU" dirty="0"/>
            </a:br>
            <a:r>
              <a:rPr lang="en-AU" dirty="0">
                <a:solidFill>
                  <a:schemeClr val="accent5"/>
                </a:solidFill>
              </a:rPr>
              <a:t>A MAJOR mineralised SYSTEM</a:t>
            </a:r>
          </a:p>
        </p:txBody>
      </p:sp>
    </p:spTree>
    <p:extLst>
      <p:ext uri="{BB962C8B-B14F-4D97-AF65-F5344CB8AC3E}">
        <p14:creationId xmlns:p14="http://schemas.microsoft.com/office/powerpoint/2010/main" val="1858590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E1666-1799-92F6-5D4A-533EA7440F04}"/>
              </a:ext>
            </a:extLst>
          </p:cNvPr>
          <p:cNvSpPr>
            <a:spLocks noGrp="1"/>
          </p:cNvSpPr>
          <p:nvPr>
            <p:ph type="title"/>
          </p:nvPr>
        </p:nvSpPr>
        <p:spPr/>
        <p:txBody>
          <a:bodyPr/>
          <a:lstStyle/>
          <a:p>
            <a:r>
              <a:rPr lang="en-AU" dirty="0"/>
              <a:t>Bowdens Silver Project</a:t>
            </a:r>
            <a:br>
              <a:rPr lang="en-AU" dirty="0"/>
            </a:br>
            <a:r>
              <a:rPr lang="en-AU" dirty="0">
                <a:solidFill>
                  <a:schemeClr val="accent5"/>
                </a:solidFill>
              </a:rPr>
              <a:t>regional geology</a:t>
            </a:r>
          </a:p>
        </p:txBody>
      </p:sp>
      <p:sp>
        <p:nvSpPr>
          <p:cNvPr id="3" name="Footer Placeholder 3">
            <a:extLst>
              <a:ext uri="{FF2B5EF4-FFF2-40B4-BE49-F238E27FC236}">
                <a16:creationId xmlns:a16="http://schemas.microsoft.com/office/drawing/2014/main" id="{8A9D7476-6958-CB68-2CCB-CDD442BEA20E}"/>
              </a:ext>
            </a:extLst>
          </p:cNvPr>
          <p:cNvSpPr>
            <a:spLocks noGrp="1"/>
          </p:cNvSpPr>
          <p:nvPr>
            <p:ph type="ftr" sz="quarter" idx="11"/>
          </p:nvPr>
        </p:nvSpPr>
        <p:spPr>
          <a:xfrm>
            <a:off x="1890203" y="6090021"/>
            <a:ext cx="8017277" cy="365125"/>
          </a:xfrm>
        </p:spPr>
        <p:txBody>
          <a:bodyPr/>
          <a:lstStyle/>
          <a:p>
            <a:endParaRPr lang="en-AU"/>
          </a:p>
        </p:txBody>
      </p:sp>
      <p:sp>
        <p:nvSpPr>
          <p:cNvPr id="4" name="Slide Number Placeholder 5">
            <a:extLst>
              <a:ext uri="{FF2B5EF4-FFF2-40B4-BE49-F238E27FC236}">
                <a16:creationId xmlns:a16="http://schemas.microsoft.com/office/drawing/2014/main" id="{E57B2AB9-B929-1217-B0C0-297113522D98}"/>
              </a:ext>
            </a:extLst>
          </p:cNvPr>
          <p:cNvSpPr>
            <a:spLocks noGrp="1"/>
          </p:cNvSpPr>
          <p:nvPr>
            <p:ph type="sldNum" sz="quarter" idx="12"/>
          </p:nvPr>
        </p:nvSpPr>
        <p:spPr>
          <a:xfrm>
            <a:off x="10014012" y="6090021"/>
            <a:ext cx="559293" cy="365125"/>
          </a:xfrm>
        </p:spPr>
        <p:txBody>
          <a:bodyPr/>
          <a:lstStyle/>
          <a:p>
            <a:fld id="{E90F29A2-F5BF-4AF6-B93A-7D34F714B774}" type="slidenum">
              <a:rPr lang="en-AU" smtClean="0"/>
              <a:t>19</a:t>
            </a:fld>
            <a:endParaRPr lang="en-AU"/>
          </a:p>
        </p:txBody>
      </p:sp>
      <p:sp>
        <p:nvSpPr>
          <p:cNvPr id="8" name="TextBox 7">
            <a:extLst>
              <a:ext uri="{FF2B5EF4-FFF2-40B4-BE49-F238E27FC236}">
                <a16:creationId xmlns:a16="http://schemas.microsoft.com/office/drawing/2014/main" id="{01ADED2E-9F19-D810-FFB7-298AC6537707}"/>
              </a:ext>
            </a:extLst>
          </p:cNvPr>
          <p:cNvSpPr txBox="1"/>
          <p:nvPr/>
        </p:nvSpPr>
        <p:spPr>
          <a:xfrm>
            <a:off x="984319" y="1849060"/>
            <a:ext cx="5475286" cy="3522466"/>
          </a:xfrm>
          <a:prstGeom prst="rect">
            <a:avLst/>
          </a:prstGeom>
          <a:noFill/>
        </p:spPr>
        <p:txBody>
          <a:bodyPr vert="horz" wrap="square" lIns="36000" tIns="144000" rIns="36000" bIns="144000" rtlCol="0">
            <a:spAutoFit/>
          </a:bodyPr>
          <a:lstStyle>
            <a:lvl1pPr indent="0">
              <a:lnSpc>
                <a:spcPct val="100000"/>
              </a:lnSpc>
              <a:spcBef>
                <a:spcPts val="800"/>
              </a:spcBef>
              <a:buClr>
                <a:schemeClr val="accent5"/>
              </a:buClr>
              <a:buFont typeface="Arial" panose="020B0604020202020204" pitchFamily="34" charset="0"/>
              <a:buNone/>
              <a:defRPr sz="1200"/>
            </a:lvl1pPr>
            <a:lvl2pPr marL="630238" indent="-274638">
              <a:lnSpc>
                <a:spcPct val="100000"/>
              </a:lnSpc>
              <a:spcBef>
                <a:spcPts val="600"/>
              </a:spcBef>
              <a:buClr>
                <a:schemeClr val="accent5"/>
              </a:buClr>
              <a:buFont typeface="Arial" panose="020B0604020202020204" pitchFamily="34" charset="0"/>
              <a:buChar char="►"/>
              <a:defRPr sz="1400"/>
            </a:lvl2pPr>
            <a:lvl3pPr marL="896938" indent="-266700">
              <a:lnSpc>
                <a:spcPct val="100000"/>
              </a:lnSpc>
              <a:spcBef>
                <a:spcPts val="400"/>
              </a:spcBef>
              <a:buClr>
                <a:schemeClr val="accent5"/>
              </a:buClr>
              <a:buFont typeface="Arial" panose="020B0604020202020204" pitchFamily="34" charset="0"/>
              <a:buChar char="►"/>
              <a:defRPr sz="1300"/>
            </a:lvl3pPr>
            <a:lvl4pPr marL="0" indent="0">
              <a:lnSpc>
                <a:spcPct val="100000"/>
              </a:lnSpc>
              <a:spcBef>
                <a:spcPts val="1000"/>
              </a:spcBef>
              <a:buClr>
                <a:schemeClr val="accent5"/>
              </a:buClr>
              <a:buFont typeface="Arial" panose="020B0604020202020204" pitchFamily="34" charset="0"/>
              <a:buNone/>
              <a:defRPr sz="1600" b="1"/>
            </a:lvl4pPr>
            <a:lvl5pPr marL="0" indent="0">
              <a:lnSpc>
                <a:spcPct val="100000"/>
              </a:lnSpc>
              <a:spcBef>
                <a:spcPts val="600"/>
              </a:spcBef>
              <a:buClr>
                <a:schemeClr val="accent5"/>
              </a:buClr>
              <a:buFont typeface="Arial" panose="020B0604020202020204" pitchFamily="34" charset="0"/>
              <a:buNone/>
              <a:defRPr sz="1400" b="1">
                <a:solidFill>
                  <a:schemeClr val="accent5"/>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1200"/>
              </a:spcBef>
            </a:pPr>
            <a:r>
              <a:rPr lang="en-US" dirty="0"/>
              <a:t>Extensive </a:t>
            </a:r>
            <a:r>
              <a:rPr lang="en-US" b="1" dirty="0"/>
              <a:t>tenement holding </a:t>
            </a:r>
            <a:r>
              <a:rPr lang="en-US" dirty="0"/>
              <a:t>(2,115 km</a:t>
            </a:r>
            <a:r>
              <a:rPr lang="en-US" baseline="30000" dirty="0"/>
              <a:t>2</a:t>
            </a:r>
            <a:r>
              <a:rPr lang="en-US" dirty="0"/>
              <a:t> = 521,000 acres) </a:t>
            </a:r>
          </a:p>
          <a:p>
            <a:pPr>
              <a:spcBef>
                <a:spcPts val="1200"/>
              </a:spcBef>
            </a:pPr>
            <a:r>
              <a:rPr lang="en-US" b="1" dirty="0"/>
              <a:t>100% controlled </a:t>
            </a:r>
            <a:r>
              <a:rPr lang="en-US" dirty="0"/>
              <a:t>by Silver Mines</a:t>
            </a:r>
          </a:p>
          <a:p>
            <a:pPr>
              <a:spcBef>
                <a:spcPts val="1200"/>
              </a:spcBef>
            </a:pPr>
            <a:r>
              <a:rPr lang="en-US" b="1" dirty="0"/>
              <a:t>Wide range of prospective deposit types </a:t>
            </a:r>
          </a:p>
          <a:p>
            <a:pPr>
              <a:spcBef>
                <a:spcPts val="1200"/>
              </a:spcBef>
            </a:pPr>
            <a:r>
              <a:rPr lang="en-US" dirty="0"/>
              <a:t>Eastern limb of the </a:t>
            </a:r>
            <a:r>
              <a:rPr lang="en-US" b="1" dirty="0"/>
              <a:t>Macquarie Arc</a:t>
            </a:r>
          </a:p>
          <a:p>
            <a:pPr>
              <a:spcBef>
                <a:spcPts val="1200"/>
              </a:spcBef>
            </a:pPr>
            <a:r>
              <a:rPr lang="en-AU" sz="1200" b="0" dirty="0">
                <a:solidFill>
                  <a:schemeClr val="tx2"/>
                </a:solidFill>
              </a:rPr>
              <a:t>Mid-to late Carboniferous </a:t>
            </a:r>
            <a:r>
              <a:rPr lang="en-AU" sz="1200" b="1" dirty="0">
                <a:solidFill>
                  <a:schemeClr val="tx2"/>
                </a:solidFill>
              </a:rPr>
              <a:t>Rylstone Volcanics </a:t>
            </a:r>
            <a:r>
              <a:rPr lang="en-AU" sz="1200" b="0" dirty="0">
                <a:solidFill>
                  <a:schemeClr val="tx2"/>
                </a:solidFill>
              </a:rPr>
              <a:t>(325 – 315 Ma)</a:t>
            </a:r>
            <a:endParaRPr lang="en-US" dirty="0"/>
          </a:p>
          <a:p>
            <a:pPr>
              <a:spcBef>
                <a:spcPts val="1200"/>
              </a:spcBef>
            </a:pPr>
            <a:r>
              <a:rPr lang="en-US" dirty="0"/>
              <a:t>Overlain by the </a:t>
            </a:r>
            <a:r>
              <a:rPr lang="en-US" dirty="0" err="1"/>
              <a:t>Permo</a:t>
            </a:r>
            <a:r>
              <a:rPr lang="en-US" dirty="0"/>
              <a:t>-Triassic Sydney Basin </a:t>
            </a:r>
            <a:r>
              <a:rPr lang="en-US" b="1" dirty="0"/>
              <a:t>sediments</a:t>
            </a:r>
            <a:r>
              <a:rPr lang="en-US" dirty="0"/>
              <a:t> ( &lt; 270 Ma)</a:t>
            </a:r>
          </a:p>
          <a:p>
            <a:pPr>
              <a:spcBef>
                <a:spcPts val="1200"/>
              </a:spcBef>
            </a:pPr>
            <a:r>
              <a:rPr lang="en-US" dirty="0"/>
              <a:t>Bowdens deposit </a:t>
            </a:r>
            <a:r>
              <a:rPr lang="en-US" b="1" dirty="0"/>
              <a:t>low to intermediate </a:t>
            </a:r>
            <a:r>
              <a:rPr lang="en-US" b="1" dirty="0" err="1"/>
              <a:t>sulphidation</a:t>
            </a:r>
            <a:endParaRPr lang="en-US" b="1" dirty="0"/>
          </a:p>
          <a:p>
            <a:pPr>
              <a:spcBef>
                <a:spcPts val="1200"/>
              </a:spcBef>
            </a:pPr>
            <a:r>
              <a:rPr lang="en-US" b="1" dirty="0"/>
              <a:t>Carbonate silver-base metal-gold epithermal system</a:t>
            </a:r>
          </a:p>
          <a:p>
            <a:pPr>
              <a:spcBef>
                <a:spcPts val="1200"/>
              </a:spcBef>
            </a:pPr>
            <a:r>
              <a:rPr lang="en-US" b="1" dirty="0"/>
              <a:t>Vein types: </a:t>
            </a:r>
            <a:r>
              <a:rPr lang="en-US" dirty="0"/>
              <a:t>breccia, stringer, </a:t>
            </a:r>
            <a:r>
              <a:rPr lang="en-US" dirty="0" err="1"/>
              <a:t>dissemined</a:t>
            </a:r>
            <a:r>
              <a:rPr lang="en-US" dirty="0"/>
              <a:t>, banded and colloform</a:t>
            </a:r>
          </a:p>
          <a:p>
            <a:pPr>
              <a:spcBef>
                <a:spcPts val="1200"/>
              </a:spcBef>
            </a:pPr>
            <a:r>
              <a:rPr lang="en-US" b="1" dirty="0"/>
              <a:t>Mineralisation age is ~290 – 300 Ma</a:t>
            </a:r>
          </a:p>
        </p:txBody>
      </p:sp>
      <p:sp>
        <p:nvSpPr>
          <p:cNvPr id="9" name="Freeform: Shape 8">
            <a:extLst>
              <a:ext uri="{FF2B5EF4-FFF2-40B4-BE49-F238E27FC236}">
                <a16:creationId xmlns:a16="http://schemas.microsoft.com/office/drawing/2014/main" id="{047961DF-B377-3960-250F-E0EC7549B8C6}"/>
              </a:ext>
            </a:extLst>
          </p:cNvPr>
          <p:cNvSpPr/>
          <p:nvPr/>
        </p:nvSpPr>
        <p:spPr>
          <a:xfrm>
            <a:off x="696913" y="1987049"/>
            <a:ext cx="192947" cy="192947"/>
          </a:xfrm>
          <a:custGeom>
            <a:avLst/>
            <a:gdLst>
              <a:gd name="connsiteX0" fmla="*/ 1062794 w 1380226"/>
              <a:gd name="connsiteY0" fmla="*/ 324346 h 1380226"/>
              <a:gd name="connsiteX1" fmla="*/ 1016567 w 1380226"/>
              <a:gd name="connsiteY1" fmla="*/ 354375 h 1380226"/>
              <a:gd name="connsiteX2" fmla="*/ 597087 w 1380226"/>
              <a:gd name="connsiteY2" fmla="*/ 887606 h 1380226"/>
              <a:gd name="connsiteX3" fmla="*/ 575101 w 1380226"/>
              <a:gd name="connsiteY3" fmla="*/ 919281 h 1380226"/>
              <a:gd name="connsiteX4" fmla="*/ 416944 w 1380226"/>
              <a:gd name="connsiteY4" fmla="*/ 782382 h 1380226"/>
              <a:gd name="connsiteX5" fmla="*/ 262116 w 1380226"/>
              <a:gd name="connsiteY5" fmla="*/ 745743 h 1380226"/>
              <a:gd name="connsiteX6" fmla="*/ 265288 w 1380226"/>
              <a:gd name="connsiteY6" fmla="*/ 876683 h 1380226"/>
              <a:gd name="connsiteX7" fmla="*/ 513373 w 1380226"/>
              <a:gd name="connsiteY7" fmla="*/ 1140564 h 1380226"/>
              <a:gd name="connsiteX8" fmla="*/ 535316 w 1380226"/>
              <a:gd name="connsiteY8" fmla="*/ 1158324 h 1380226"/>
              <a:gd name="connsiteX9" fmla="*/ 543980 w 1380226"/>
              <a:gd name="connsiteY9" fmla="*/ 1169361 h 1380226"/>
              <a:gd name="connsiteX10" fmla="*/ 543979 w 1380226"/>
              <a:gd name="connsiteY10" fmla="*/ 1169362 h 1380226"/>
              <a:gd name="connsiteX11" fmla="*/ 623586 w 1380226"/>
              <a:gd name="connsiteY11" fmla="*/ 1170688 h 1380226"/>
              <a:gd name="connsiteX12" fmla="*/ 629017 w 1380226"/>
              <a:gd name="connsiteY12" fmla="*/ 1165426 h 1380226"/>
              <a:gd name="connsiteX13" fmla="*/ 632172 w 1380226"/>
              <a:gd name="connsiteY13" fmla="*/ 1164128 h 1380226"/>
              <a:gd name="connsiteX14" fmla="*/ 648294 w 1380226"/>
              <a:gd name="connsiteY14" fmla="*/ 1153318 h 1380226"/>
              <a:gd name="connsiteX15" fmla="*/ 648295 w 1380226"/>
              <a:gd name="connsiteY15" fmla="*/ 1153318 h 1380226"/>
              <a:gd name="connsiteX16" fmla="*/ 660395 w 1380226"/>
              <a:gd name="connsiteY16" fmla="*/ 1137113 h 1380226"/>
              <a:gd name="connsiteX17" fmla="*/ 663677 w 1380226"/>
              <a:gd name="connsiteY17" fmla="*/ 1125502 h 1380226"/>
              <a:gd name="connsiteX18" fmla="*/ 704379 w 1380226"/>
              <a:gd name="connsiteY18" fmla="*/ 1072862 h 1380226"/>
              <a:gd name="connsiteX19" fmla="*/ 1135288 w 1380226"/>
              <a:gd name="connsiteY19" fmla="*/ 435947 h 1380226"/>
              <a:gd name="connsiteX20" fmla="*/ 1136614 w 1380226"/>
              <a:gd name="connsiteY20" fmla="*/ 356341 h 1380226"/>
              <a:gd name="connsiteX21" fmla="*/ 1116713 w 1380226"/>
              <a:gd name="connsiteY21" fmla="*/ 335800 h 1380226"/>
              <a:gd name="connsiteX22" fmla="*/ 1090403 w 1380226"/>
              <a:gd name="connsiteY22" fmla="*/ 324590 h 1380226"/>
              <a:gd name="connsiteX23" fmla="*/ 1062794 w 1380226"/>
              <a:gd name="connsiteY23" fmla="*/ 324346 h 1380226"/>
              <a:gd name="connsiteX24" fmla="*/ 690113 w 1380226"/>
              <a:gd name="connsiteY24" fmla="*/ 0 h 1380226"/>
              <a:gd name="connsiteX25" fmla="*/ 1380226 w 1380226"/>
              <a:gd name="connsiteY25" fmla="*/ 690113 h 1380226"/>
              <a:gd name="connsiteX26" fmla="*/ 690113 w 1380226"/>
              <a:gd name="connsiteY26" fmla="*/ 1380226 h 1380226"/>
              <a:gd name="connsiteX27" fmla="*/ 0 w 1380226"/>
              <a:gd name="connsiteY27" fmla="*/ 690113 h 1380226"/>
              <a:gd name="connsiteX28" fmla="*/ 690113 w 1380226"/>
              <a:gd name="connsiteY28" fmla="*/ 0 h 138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0226" h="1380226">
                <a:moveTo>
                  <a:pt x="1062794" y="324346"/>
                </a:moveTo>
                <a:cubicBezTo>
                  <a:pt x="1044671" y="327708"/>
                  <a:pt x="1027830" y="337983"/>
                  <a:pt x="1016567" y="354375"/>
                </a:cubicBezTo>
                <a:cubicBezTo>
                  <a:pt x="848929" y="545453"/>
                  <a:pt x="733104" y="693861"/>
                  <a:pt x="597087" y="887606"/>
                </a:cubicBezTo>
                <a:lnTo>
                  <a:pt x="575101" y="919281"/>
                </a:lnTo>
                <a:lnTo>
                  <a:pt x="416944" y="782382"/>
                </a:lnTo>
                <a:cubicBezTo>
                  <a:pt x="383208" y="741602"/>
                  <a:pt x="302896" y="712007"/>
                  <a:pt x="262116" y="745743"/>
                </a:cubicBezTo>
                <a:cubicBezTo>
                  <a:pt x="240158" y="759469"/>
                  <a:pt x="226728" y="811543"/>
                  <a:pt x="265288" y="876683"/>
                </a:cubicBezTo>
                <a:lnTo>
                  <a:pt x="513373" y="1140564"/>
                </a:lnTo>
                <a:lnTo>
                  <a:pt x="535316" y="1158324"/>
                </a:lnTo>
                <a:lnTo>
                  <a:pt x="543980" y="1169361"/>
                </a:lnTo>
                <a:lnTo>
                  <a:pt x="543979" y="1169362"/>
                </a:lnTo>
                <a:cubicBezTo>
                  <a:pt x="568567" y="1186256"/>
                  <a:pt x="599935" y="1185802"/>
                  <a:pt x="623586" y="1170688"/>
                </a:cubicBezTo>
                <a:lnTo>
                  <a:pt x="629017" y="1165426"/>
                </a:lnTo>
                <a:lnTo>
                  <a:pt x="632172" y="1164128"/>
                </a:lnTo>
                <a:cubicBezTo>
                  <a:pt x="637793" y="1161135"/>
                  <a:pt x="643197" y="1157535"/>
                  <a:pt x="648294" y="1153318"/>
                </a:cubicBezTo>
                <a:lnTo>
                  <a:pt x="648295" y="1153318"/>
                </a:lnTo>
                <a:cubicBezTo>
                  <a:pt x="653392" y="1149101"/>
                  <a:pt x="657382" y="1143596"/>
                  <a:pt x="660395" y="1137113"/>
                </a:cubicBezTo>
                <a:lnTo>
                  <a:pt x="663677" y="1125502"/>
                </a:lnTo>
                <a:lnTo>
                  <a:pt x="704379" y="1072862"/>
                </a:lnTo>
                <a:cubicBezTo>
                  <a:pt x="845729" y="883416"/>
                  <a:pt x="992033" y="644442"/>
                  <a:pt x="1135288" y="435947"/>
                </a:cubicBezTo>
                <a:cubicBezTo>
                  <a:pt x="1152182" y="411359"/>
                  <a:pt x="1151728" y="379991"/>
                  <a:pt x="1136614" y="356341"/>
                </a:cubicBezTo>
                <a:lnTo>
                  <a:pt x="1116713" y="335800"/>
                </a:lnTo>
                <a:lnTo>
                  <a:pt x="1090403" y="324590"/>
                </a:lnTo>
                <a:cubicBezTo>
                  <a:pt x="1081237" y="322714"/>
                  <a:pt x="1071855" y="322666"/>
                  <a:pt x="1062794" y="324346"/>
                </a:cubicBezTo>
                <a:close/>
                <a:moveTo>
                  <a:pt x="690113" y="0"/>
                </a:moveTo>
                <a:cubicBezTo>
                  <a:pt x="1071252" y="0"/>
                  <a:pt x="1380226" y="308974"/>
                  <a:pt x="1380226" y="690113"/>
                </a:cubicBezTo>
                <a:cubicBezTo>
                  <a:pt x="1380226" y="1071252"/>
                  <a:pt x="1071252" y="1380226"/>
                  <a:pt x="690113" y="1380226"/>
                </a:cubicBezTo>
                <a:cubicBezTo>
                  <a:pt x="308974" y="1380226"/>
                  <a:pt x="0" y="1071252"/>
                  <a:pt x="0" y="690113"/>
                </a:cubicBezTo>
                <a:cubicBezTo>
                  <a:pt x="0" y="308974"/>
                  <a:pt x="308974" y="0"/>
                  <a:pt x="69011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Freeform: Shape 9">
            <a:extLst>
              <a:ext uri="{FF2B5EF4-FFF2-40B4-BE49-F238E27FC236}">
                <a16:creationId xmlns:a16="http://schemas.microsoft.com/office/drawing/2014/main" id="{E8F5A4CB-BE9A-D588-7784-A84CDEADAB94}"/>
              </a:ext>
            </a:extLst>
          </p:cNvPr>
          <p:cNvSpPr/>
          <p:nvPr/>
        </p:nvSpPr>
        <p:spPr>
          <a:xfrm>
            <a:off x="696913" y="2321936"/>
            <a:ext cx="192947" cy="192947"/>
          </a:xfrm>
          <a:custGeom>
            <a:avLst/>
            <a:gdLst>
              <a:gd name="connsiteX0" fmla="*/ 1062794 w 1380226"/>
              <a:gd name="connsiteY0" fmla="*/ 324346 h 1380226"/>
              <a:gd name="connsiteX1" fmla="*/ 1016567 w 1380226"/>
              <a:gd name="connsiteY1" fmla="*/ 354375 h 1380226"/>
              <a:gd name="connsiteX2" fmla="*/ 597087 w 1380226"/>
              <a:gd name="connsiteY2" fmla="*/ 887606 h 1380226"/>
              <a:gd name="connsiteX3" fmla="*/ 575101 w 1380226"/>
              <a:gd name="connsiteY3" fmla="*/ 919281 h 1380226"/>
              <a:gd name="connsiteX4" fmla="*/ 416944 w 1380226"/>
              <a:gd name="connsiteY4" fmla="*/ 782382 h 1380226"/>
              <a:gd name="connsiteX5" fmla="*/ 262116 w 1380226"/>
              <a:gd name="connsiteY5" fmla="*/ 745743 h 1380226"/>
              <a:gd name="connsiteX6" fmla="*/ 265288 w 1380226"/>
              <a:gd name="connsiteY6" fmla="*/ 876683 h 1380226"/>
              <a:gd name="connsiteX7" fmla="*/ 513373 w 1380226"/>
              <a:gd name="connsiteY7" fmla="*/ 1140564 h 1380226"/>
              <a:gd name="connsiteX8" fmla="*/ 535316 w 1380226"/>
              <a:gd name="connsiteY8" fmla="*/ 1158324 h 1380226"/>
              <a:gd name="connsiteX9" fmla="*/ 543980 w 1380226"/>
              <a:gd name="connsiteY9" fmla="*/ 1169361 h 1380226"/>
              <a:gd name="connsiteX10" fmla="*/ 543979 w 1380226"/>
              <a:gd name="connsiteY10" fmla="*/ 1169362 h 1380226"/>
              <a:gd name="connsiteX11" fmla="*/ 623586 w 1380226"/>
              <a:gd name="connsiteY11" fmla="*/ 1170688 h 1380226"/>
              <a:gd name="connsiteX12" fmla="*/ 629017 w 1380226"/>
              <a:gd name="connsiteY12" fmla="*/ 1165426 h 1380226"/>
              <a:gd name="connsiteX13" fmla="*/ 632172 w 1380226"/>
              <a:gd name="connsiteY13" fmla="*/ 1164128 h 1380226"/>
              <a:gd name="connsiteX14" fmla="*/ 648294 w 1380226"/>
              <a:gd name="connsiteY14" fmla="*/ 1153318 h 1380226"/>
              <a:gd name="connsiteX15" fmla="*/ 648295 w 1380226"/>
              <a:gd name="connsiteY15" fmla="*/ 1153318 h 1380226"/>
              <a:gd name="connsiteX16" fmla="*/ 660395 w 1380226"/>
              <a:gd name="connsiteY16" fmla="*/ 1137113 h 1380226"/>
              <a:gd name="connsiteX17" fmla="*/ 663677 w 1380226"/>
              <a:gd name="connsiteY17" fmla="*/ 1125502 h 1380226"/>
              <a:gd name="connsiteX18" fmla="*/ 704379 w 1380226"/>
              <a:gd name="connsiteY18" fmla="*/ 1072862 h 1380226"/>
              <a:gd name="connsiteX19" fmla="*/ 1135288 w 1380226"/>
              <a:gd name="connsiteY19" fmla="*/ 435947 h 1380226"/>
              <a:gd name="connsiteX20" fmla="*/ 1136614 w 1380226"/>
              <a:gd name="connsiteY20" fmla="*/ 356341 h 1380226"/>
              <a:gd name="connsiteX21" fmla="*/ 1116713 w 1380226"/>
              <a:gd name="connsiteY21" fmla="*/ 335800 h 1380226"/>
              <a:gd name="connsiteX22" fmla="*/ 1090403 w 1380226"/>
              <a:gd name="connsiteY22" fmla="*/ 324590 h 1380226"/>
              <a:gd name="connsiteX23" fmla="*/ 1062794 w 1380226"/>
              <a:gd name="connsiteY23" fmla="*/ 324346 h 1380226"/>
              <a:gd name="connsiteX24" fmla="*/ 690113 w 1380226"/>
              <a:gd name="connsiteY24" fmla="*/ 0 h 1380226"/>
              <a:gd name="connsiteX25" fmla="*/ 1380226 w 1380226"/>
              <a:gd name="connsiteY25" fmla="*/ 690113 h 1380226"/>
              <a:gd name="connsiteX26" fmla="*/ 690113 w 1380226"/>
              <a:gd name="connsiteY26" fmla="*/ 1380226 h 1380226"/>
              <a:gd name="connsiteX27" fmla="*/ 0 w 1380226"/>
              <a:gd name="connsiteY27" fmla="*/ 690113 h 1380226"/>
              <a:gd name="connsiteX28" fmla="*/ 690113 w 1380226"/>
              <a:gd name="connsiteY28" fmla="*/ 0 h 138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0226" h="1380226">
                <a:moveTo>
                  <a:pt x="1062794" y="324346"/>
                </a:moveTo>
                <a:cubicBezTo>
                  <a:pt x="1044671" y="327708"/>
                  <a:pt x="1027830" y="337983"/>
                  <a:pt x="1016567" y="354375"/>
                </a:cubicBezTo>
                <a:cubicBezTo>
                  <a:pt x="848929" y="545453"/>
                  <a:pt x="733104" y="693861"/>
                  <a:pt x="597087" y="887606"/>
                </a:cubicBezTo>
                <a:lnTo>
                  <a:pt x="575101" y="919281"/>
                </a:lnTo>
                <a:lnTo>
                  <a:pt x="416944" y="782382"/>
                </a:lnTo>
                <a:cubicBezTo>
                  <a:pt x="383208" y="741602"/>
                  <a:pt x="302896" y="712007"/>
                  <a:pt x="262116" y="745743"/>
                </a:cubicBezTo>
                <a:cubicBezTo>
                  <a:pt x="240158" y="759469"/>
                  <a:pt x="226728" y="811543"/>
                  <a:pt x="265288" y="876683"/>
                </a:cubicBezTo>
                <a:lnTo>
                  <a:pt x="513373" y="1140564"/>
                </a:lnTo>
                <a:lnTo>
                  <a:pt x="535316" y="1158324"/>
                </a:lnTo>
                <a:lnTo>
                  <a:pt x="543980" y="1169361"/>
                </a:lnTo>
                <a:lnTo>
                  <a:pt x="543979" y="1169362"/>
                </a:lnTo>
                <a:cubicBezTo>
                  <a:pt x="568567" y="1186256"/>
                  <a:pt x="599935" y="1185802"/>
                  <a:pt x="623586" y="1170688"/>
                </a:cubicBezTo>
                <a:lnTo>
                  <a:pt x="629017" y="1165426"/>
                </a:lnTo>
                <a:lnTo>
                  <a:pt x="632172" y="1164128"/>
                </a:lnTo>
                <a:cubicBezTo>
                  <a:pt x="637793" y="1161135"/>
                  <a:pt x="643197" y="1157535"/>
                  <a:pt x="648294" y="1153318"/>
                </a:cubicBezTo>
                <a:lnTo>
                  <a:pt x="648295" y="1153318"/>
                </a:lnTo>
                <a:cubicBezTo>
                  <a:pt x="653392" y="1149101"/>
                  <a:pt x="657382" y="1143596"/>
                  <a:pt x="660395" y="1137113"/>
                </a:cubicBezTo>
                <a:lnTo>
                  <a:pt x="663677" y="1125502"/>
                </a:lnTo>
                <a:lnTo>
                  <a:pt x="704379" y="1072862"/>
                </a:lnTo>
                <a:cubicBezTo>
                  <a:pt x="845729" y="883416"/>
                  <a:pt x="992033" y="644442"/>
                  <a:pt x="1135288" y="435947"/>
                </a:cubicBezTo>
                <a:cubicBezTo>
                  <a:pt x="1152182" y="411359"/>
                  <a:pt x="1151728" y="379991"/>
                  <a:pt x="1136614" y="356341"/>
                </a:cubicBezTo>
                <a:lnTo>
                  <a:pt x="1116713" y="335800"/>
                </a:lnTo>
                <a:lnTo>
                  <a:pt x="1090403" y="324590"/>
                </a:lnTo>
                <a:cubicBezTo>
                  <a:pt x="1081237" y="322714"/>
                  <a:pt x="1071855" y="322666"/>
                  <a:pt x="1062794" y="324346"/>
                </a:cubicBezTo>
                <a:close/>
                <a:moveTo>
                  <a:pt x="690113" y="0"/>
                </a:moveTo>
                <a:cubicBezTo>
                  <a:pt x="1071252" y="0"/>
                  <a:pt x="1380226" y="308974"/>
                  <a:pt x="1380226" y="690113"/>
                </a:cubicBezTo>
                <a:cubicBezTo>
                  <a:pt x="1380226" y="1071252"/>
                  <a:pt x="1071252" y="1380226"/>
                  <a:pt x="690113" y="1380226"/>
                </a:cubicBezTo>
                <a:cubicBezTo>
                  <a:pt x="308974" y="1380226"/>
                  <a:pt x="0" y="1071252"/>
                  <a:pt x="0" y="690113"/>
                </a:cubicBezTo>
                <a:cubicBezTo>
                  <a:pt x="0" y="308974"/>
                  <a:pt x="308974" y="0"/>
                  <a:pt x="69011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Shape 10">
            <a:extLst>
              <a:ext uri="{FF2B5EF4-FFF2-40B4-BE49-F238E27FC236}">
                <a16:creationId xmlns:a16="http://schemas.microsoft.com/office/drawing/2014/main" id="{15207367-92B7-0877-2DDC-50E15AC5DDC6}"/>
              </a:ext>
            </a:extLst>
          </p:cNvPr>
          <p:cNvSpPr/>
          <p:nvPr/>
        </p:nvSpPr>
        <p:spPr>
          <a:xfrm>
            <a:off x="696913" y="2656823"/>
            <a:ext cx="192947" cy="192947"/>
          </a:xfrm>
          <a:custGeom>
            <a:avLst/>
            <a:gdLst>
              <a:gd name="connsiteX0" fmla="*/ 1062794 w 1380226"/>
              <a:gd name="connsiteY0" fmla="*/ 324346 h 1380226"/>
              <a:gd name="connsiteX1" fmla="*/ 1016567 w 1380226"/>
              <a:gd name="connsiteY1" fmla="*/ 354375 h 1380226"/>
              <a:gd name="connsiteX2" fmla="*/ 597087 w 1380226"/>
              <a:gd name="connsiteY2" fmla="*/ 887606 h 1380226"/>
              <a:gd name="connsiteX3" fmla="*/ 575101 w 1380226"/>
              <a:gd name="connsiteY3" fmla="*/ 919281 h 1380226"/>
              <a:gd name="connsiteX4" fmla="*/ 416944 w 1380226"/>
              <a:gd name="connsiteY4" fmla="*/ 782382 h 1380226"/>
              <a:gd name="connsiteX5" fmla="*/ 262116 w 1380226"/>
              <a:gd name="connsiteY5" fmla="*/ 745743 h 1380226"/>
              <a:gd name="connsiteX6" fmla="*/ 265288 w 1380226"/>
              <a:gd name="connsiteY6" fmla="*/ 876683 h 1380226"/>
              <a:gd name="connsiteX7" fmla="*/ 513373 w 1380226"/>
              <a:gd name="connsiteY7" fmla="*/ 1140564 h 1380226"/>
              <a:gd name="connsiteX8" fmla="*/ 535316 w 1380226"/>
              <a:gd name="connsiteY8" fmla="*/ 1158324 h 1380226"/>
              <a:gd name="connsiteX9" fmla="*/ 543980 w 1380226"/>
              <a:gd name="connsiteY9" fmla="*/ 1169361 h 1380226"/>
              <a:gd name="connsiteX10" fmla="*/ 543979 w 1380226"/>
              <a:gd name="connsiteY10" fmla="*/ 1169362 h 1380226"/>
              <a:gd name="connsiteX11" fmla="*/ 623586 w 1380226"/>
              <a:gd name="connsiteY11" fmla="*/ 1170688 h 1380226"/>
              <a:gd name="connsiteX12" fmla="*/ 629017 w 1380226"/>
              <a:gd name="connsiteY12" fmla="*/ 1165426 h 1380226"/>
              <a:gd name="connsiteX13" fmla="*/ 632172 w 1380226"/>
              <a:gd name="connsiteY13" fmla="*/ 1164128 h 1380226"/>
              <a:gd name="connsiteX14" fmla="*/ 648294 w 1380226"/>
              <a:gd name="connsiteY14" fmla="*/ 1153318 h 1380226"/>
              <a:gd name="connsiteX15" fmla="*/ 648295 w 1380226"/>
              <a:gd name="connsiteY15" fmla="*/ 1153318 h 1380226"/>
              <a:gd name="connsiteX16" fmla="*/ 660395 w 1380226"/>
              <a:gd name="connsiteY16" fmla="*/ 1137113 h 1380226"/>
              <a:gd name="connsiteX17" fmla="*/ 663677 w 1380226"/>
              <a:gd name="connsiteY17" fmla="*/ 1125502 h 1380226"/>
              <a:gd name="connsiteX18" fmla="*/ 704379 w 1380226"/>
              <a:gd name="connsiteY18" fmla="*/ 1072862 h 1380226"/>
              <a:gd name="connsiteX19" fmla="*/ 1135288 w 1380226"/>
              <a:gd name="connsiteY19" fmla="*/ 435947 h 1380226"/>
              <a:gd name="connsiteX20" fmla="*/ 1136614 w 1380226"/>
              <a:gd name="connsiteY20" fmla="*/ 356341 h 1380226"/>
              <a:gd name="connsiteX21" fmla="*/ 1116713 w 1380226"/>
              <a:gd name="connsiteY21" fmla="*/ 335800 h 1380226"/>
              <a:gd name="connsiteX22" fmla="*/ 1090403 w 1380226"/>
              <a:gd name="connsiteY22" fmla="*/ 324590 h 1380226"/>
              <a:gd name="connsiteX23" fmla="*/ 1062794 w 1380226"/>
              <a:gd name="connsiteY23" fmla="*/ 324346 h 1380226"/>
              <a:gd name="connsiteX24" fmla="*/ 690113 w 1380226"/>
              <a:gd name="connsiteY24" fmla="*/ 0 h 1380226"/>
              <a:gd name="connsiteX25" fmla="*/ 1380226 w 1380226"/>
              <a:gd name="connsiteY25" fmla="*/ 690113 h 1380226"/>
              <a:gd name="connsiteX26" fmla="*/ 690113 w 1380226"/>
              <a:gd name="connsiteY26" fmla="*/ 1380226 h 1380226"/>
              <a:gd name="connsiteX27" fmla="*/ 0 w 1380226"/>
              <a:gd name="connsiteY27" fmla="*/ 690113 h 1380226"/>
              <a:gd name="connsiteX28" fmla="*/ 690113 w 1380226"/>
              <a:gd name="connsiteY28" fmla="*/ 0 h 138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0226" h="1380226">
                <a:moveTo>
                  <a:pt x="1062794" y="324346"/>
                </a:moveTo>
                <a:cubicBezTo>
                  <a:pt x="1044671" y="327708"/>
                  <a:pt x="1027830" y="337983"/>
                  <a:pt x="1016567" y="354375"/>
                </a:cubicBezTo>
                <a:cubicBezTo>
                  <a:pt x="848929" y="545453"/>
                  <a:pt x="733104" y="693861"/>
                  <a:pt x="597087" y="887606"/>
                </a:cubicBezTo>
                <a:lnTo>
                  <a:pt x="575101" y="919281"/>
                </a:lnTo>
                <a:lnTo>
                  <a:pt x="416944" y="782382"/>
                </a:lnTo>
                <a:cubicBezTo>
                  <a:pt x="383208" y="741602"/>
                  <a:pt x="302896" y="712007"/>
                  <a:pt x="262116" y="745743"/>
                </a:cubicBezTo>
                <a:cubicBezTo>
                  <a:pt x="240158" y="759469"/>
                  <a:pt x="226728" y="811543"/>
                  <a:pt x="265288" y="876683"/>
                </a:cubicBezTo>
                <a:lnTo>
                  <a:pt x="513373" y="1140564"/>
                </a:lnTo>
                <a:lnTo>
                  <a:pt x="535316" y="1158324"/>
                </a:lnTo>
                <a:lnTo>
                  <a:pt x="543980" y="1169361"/>
                </a:lnTo>
                <a:lnTo>
                  <a:pt x="543979" y="1169362"/>
                </a:lnTo>
                <a:cubicBezTo>
                  <a:pt x="568567" y="1186256"/>
                  <a:pt x="599935" y="1185802"/>
                  <a:pt x="623586" y="1170688"/>
                </a:cubicBezTo>
                <a:lnTo>
                  <a:pt x="629017" y="1165426"/>
                </a:lnTo>
                <a:lnTo>
                  <a:pt x="632172" y="1164128"/>
                </a:lnTo>
                <a:cubicBezTo>
                  <a:pt x="637793" y="1161135"/>
                  <a:pt x="643197" y="1157535"/>
                  <a:pt x="648294" y="1153318"/>
                </a:cubicBezTo>
                <a:lnTo>
                  <a:pt x="648295" y="1153318"/>
                </a:lnTo>
                <a:cubicBezTo>
                  <a:pt x="653392" y="1149101"/>
                  <a:pt x="657382" y="1143596"/>
                  <a:pt x="660395" y="1137113"/>
                </a:cubicBezTo>
                <a:lnTo>
                  <a:pt x="663677" y="1125502"/>
                </a:lnTo>
                <a:lnTo>
                  <a:pt x="704379" y="1072862"/>
                </a:lnTo>
                <a:cubicBezTo>
                  <a:pt x="845729" y="883416"/>
                  <a:pt x="992033" y="644442"/>
                  <a:pt x="1135288" y="435947"/>
                </a:cubicBezTo>
                <a:cubicBezTo>
                  <a:pt x="1152182" y="411359"/>
                  <a:pt x="1151728" y="379991"/>
                  <a:pt x="1136614" y="356341"/>
                </a:cubicBezTo>
                <a:lnTo>
                  <a:pt x="1116713" y="335800"/>
                </a:lnTo>
                <a:lnTo>
                  <a:pt x="1090403" y="324590"/>
                </a:lnTo>
                <a:cubicBezTo>
                  <a:pt x="1081237" y="322714"/>
                  <a:pt x="1071855" y="322666"/>
                  <a:pt x="1062794" y="324346"/>
                </a:cubicBezTo>
                <a:close/>
                <a:moveTo>
                  <a:pt x="690113" y="0"/>
                </a:moveTo>
                <a:cubicBezTo>
                  <a:pt x="1071252" y="0"/>
                  <a:pt x="1380226" y="308974"/>
                  <a:pt x="1380226" y="690113"/>
                </a:cubicBezTo>
                <a:cubicBezTo>
                  <a:pt x="1380226" y="1071252"/>
                  <a:pt x="1071252" y="1380226"/>
                  <a:pt x="690113" y="1380226"/>
                </a:cubicBezTo>
                <a:cubicBezTo>
                  <a:pt x="308974" y="1380226"/>
                  <a:pt x="0" y="1071252"/>
                  <a:pt x="0" y="690113"/>
                </a:cubicBezTo>
                <a:cubicBezTo>
                  <a:pt x="0" y="308974"/>
                  <a:pt x="308974" y="0"/>
                  <a:pt x="69011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Shape 11">
            <a:extLst>
              <a:ext uri="{FF2B5EF4-FFF2-40B4-BE49-F238E27FC236}">
                <a16:creationId xmlns:a16="http://schemas.microsoft.com/office/drawing/2014/main" id="{2CA3937A-D5AD-8548-3B29-14B4ACD5C160}"/>
              </a:ext>
            </a:extLst>
          </p:cNvPr>
          <p:cNvSpPr/>
          <p:nvPr/>
        </p:nvSpPr>
        <p:spPr>
          <a:xfrm>
            <a:off x="696913" y="2991710"/>
            <a:ext cx="192947" cy="192947"/>
          </a:xfrm>
          <a:custGeom>
            <a:avLst/>
            <a:gdLst>
              <a:gd name="connsiteX0" fmla="*/ 1062794 w 1380226"/>
              <a:gd name="connsiteY0" fmla="*/ 324346 h 1380226"/>
              <a:gd name="connsiteX1" fmla="*/ 1016567 w 1380226"/>
              <a:gd name="connsiteY1" fmla="*/ 354375 h 1380226"/>
              <a:gd name="connsiteX2" fmla="*/ 597087 w 1380226"/>
              <a:gd name="connsiteY2" fmla="*/ 887606 h 1380226"/>
              <a:gd name="connsiteX3" fmla="*/ 575101 w 1380226"/>
              <a:gd name="connsiteY3" fmla="*/ 919281 h 1380226"/>
              <a:gd name="connsiteX4" fmla="*/ 416944 w 1380226"/>
              <a:gd name="connsiteY4" fmla="*/ 782382 h 1380226"/>
              <a:gd name="connsiteX5" fmla="*/ 262116 w 1380226"/>
              <a:gd name="connsiteY5" fmla="*/ 745743 h 1380226"/>
              <a:gd name="connsiteX6" fmla="*/ 265288 w 1380226"/>
              <a:gd name="connsiteY6" fmla="*/ 876683 h 1380226"/>
              <a:gd name="connsiteX7" fmla="*/ 513373 w 1380226"/>
              <a:gd name="connsiteY7" fmla="*/ 1140564 h 1380226"/>
              <a:gd name="connsiteX8" fmla="*/ 535316 w 1380226"/>
              <a:gd name="connsiteY8" fmla="*/ 1158324 h 1380226"/>
              <a:gd name="connsiteX9" fmla="*/ 543980 w 1380226"/>
              <a:gd name="connsiteY9" fmla="*/ 1169361 h 1380226"/>
              <a:gd name="connsiteX10" fmla="*/ 543979 w 1380226"/>
              <a:gd name="connsiteY10" fmla="*/ 1169362 h 1380226"/>
              <a:gd name="connsiteX11" fmla="*/ 623586 w 1380226"/>
              <a:gd name="connsiteY11" fmla="*/ 1170688 h 1380226"/>
              <a:gd name="connsiteX12" fmla="*/ 629017 w 1380226"/>
              <a:gd name="connsiteY12" fmla="*/ 1165426 h 1380226"/>
              <a:gd name="connsiteX13" fmla="*/ 632172 w 1380226"/>
              <a:gd name="connsiteY13" fmla="*/ 1164128 h 1380226"/>
              <a:gd name="connsiteX14" fmla="*/ 648294 w 1380226"/>
              <a:gd name="connsiteY14" fmla="*/ 1153318 h 1380226"/>
              <a:gd name="connsiteX15" fmla="*/ 648295 w 1380226"/>
              <a:gd name="connsiteY15" fmla="*/ 1153318 h 1380226"/>
              <a:gd name="connsiteX16" fmla="*/ 660395 w 1380226"/>
              <a:gd name="connsiteY16" fmla="*/ 1137113 h 1380226"/>
              <a:gd name="connsiteX17" fmla="*/ 663677 w 1380226"/>
              <a:gd name="connsiteY17" fmla="*/ 1125502 h 1380226"/>
              <a:gd name="connsiteX18" fmla="*/ 704379 w 1380226"/>
              <a:gd name="connsiteY18" fmla="*/ 1072862 h 1380226"/>
              <a:gd name="connsiteX19" fmla="*/ 1135288 w 1380226"/>
              <a:gd name="connsiteY19" fmla="*/ 435947 h 1380226"/>
              <a:gd name="connsiteX20" fmla="*/ 1136614 w 1380226"/>
              <a:gd name="connsiteY20" fmla="*/ 356341 h 1380226"/>
              <a:gd name="connsiteX21" fmla="*/ 1116713 w 1380226"/>
              <a:gd name="connsiteY21" fmla="*/ 335800 h 1380226"/>
              <a:gd name="connsiteX22" fmla="*/ 1090403 w 1380226"/>
              <a:gd name="connsiteY22" fmla="*/ 324590 h 1380226"/>
              <a:gd name="connsiteX23" fmla="*/ 1062794 w 1380226"/>
              <a:gd name="connsiteY23" fmla="*/ 324346 h 1380226"/>
              <a:gd name="connsiteX24" fmla="*/ 690113 w 1380226"/>
              <a:gd name="connsiteY24" fmla="*/ 0 h 1380226"/>
              <a:gd name="connsiteX25" fmla="*/ 1380226 w 1380226"/>
              <a:gd name="connsiteY25" fmla="*/ 690113 h 1380226"/>
              <a:gd name="connsiteX26" fmla="*/ 690113 w 1380226"/>
              <a:gd name="connsiteY26" fmla="*/ 1380226 h 1380226"/>
              <a:gd name="connsiteX27" fmla="*/ 0 w 1380226"/>
              <a:gd name="connsiteY27" fmla="*/ 690113 h 1380226"/>
              <a:gd name="connsiteX28" fmla="*/ 690113 w 1380226"/>
              <a:gd name="connsiteY28" fmla="*/ 0 h 138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0226" h="1380226">
                <a:moveTo>
                  <a:pt x="1062794" y="324346"/>
                </a:moveTo>
                <a:cubicBezTo>
                  <a:pt x="1044671" y="327708"/>
                  <a:pt x="1027830" y="337983"/>
                  <a:pt x="1016567" y="354375"/>
                </a:cubicBezTo>
                <a:cubicBezTo>
                  <a:pt x="848929" y="545453"/>
                  <a:pt x="733104" y="693861"/>
                  <a:pt x="597087" y="887606"/>
                </a:cubicBezTo>
                <a:lnTo>
                  <a:pt x="575101" y="919281"/>
                </a:lnTo>
                <a:lnTo>
                  <a:pt x="416944" y="782382"/>
                </a:lnTo>
                <a:cubicBezTo>
                  <a:pt x="383208" y="741602"/>
                  <a:pt x="302896" y="712007"/>
                  <a:pt x="262116" y="745743"/>
                </a:cubicBezTo>
                <a:cubicBezTo>
                  <a:pt x="240158" y="759469"/>
                  <a:pt x="226728" y="811543"/>
                  <a:pt x="265288" y="876683"/>
                </a:cubicBezTo>
                <a:lnTo>
                  <a:pt x="513373" y="1140564"/>
                </a:lnTo>
                <a:lnTo>
                  <a:pt x="535316" y="1158324"/>
                </a:lnTo>
                <a:lnTo>
                  <a:pt x="543980" y="1169361"/>
                </a:lnTo>
                <a:lnTo>
                  <a:pt x="543979" y="1169362"/>
                </a:lnTo>
                <a:cubicBezTo>
                  <a:pt x="568567" y="1186256"/>
                  <a:pt x="599935" y="1185802"/>
                  <a:pt x="623586" y="1170688"/>
                </a:cubicBezTo>
                <a:lnTo>
                  <a:pt x="629017" y="1165426"/>
                </a:lnTo>
                <a:lnTo>
                  <a:pt x="632172" y="1164128"/>
                </a:lnTo>
                <a:cubicBezTo>
                  <a:pt x="637793" y="1161135"/>
                  <a:pt x="643197" y="1157535"/>
                  <a:pt x="648294" y="1153318"/>
                </a:cubicBezTo>
                <a:lnTo>
                  <a:pt x="648295" y="1153318"/>
                </a:lnTo>
                <a:cubicBezTo>
                  <a:pt x="653392" y="1149101"/>
                  <a:pt x="657382" y="1143596"/>
                  <a:pt x="660395" y="1137113"/>
                </a:cubicBezTo>
                <a:lnTo>
                  <a:pt x="663677" y="1125502"/>
                </a:lnTo>
                <a:lnTo>
                  <a:pt x="704379" y="1072862"/>
                </a:lnTo>
                <a:cubicBezTo>
                  <a:pt x="845729" y="883416"/>
                  <a:pt x="992033" y="644442"/>
                  <a:pt x="1135288" y="435947"/>
                </a:cubicBezTo>
                <a:cubicBezTo>
                  <a:pt x="1152182" y="411359"/>
                  <a:pt x="1151728" y="379991"/>
                  <a:pt x="1136614" y="356341"/>
                </a:cubicBezTo>
                <a:lnTo>
                  <a:pt x="1116713" y="335800"/>
                </a:lnTo>
                <a:lnTo>
                  <a:pt x="1090403" y="324590"/>
                </a:lnTo>
                <a:cubicBezTo>
                  <a:pt x="1081237" y="322714"/>
                  <a:pt x="1071855" y="322666"/>
                  <a:pt x="1062794" y="324346"/>
                </a:cubicBezTo>
                <a:close/>
                <a:moveTo>
                  <a:pt x="690113" y="0"/>
                </a:moveTo>
                <a:cubicBezTo>
                  <a:pt x="1071252" y="0"/>
                  <a:pt x="1380226" y="308974"/>
                  <a:pt x="1380226" y="690113"/>
                </a:cubicBezTo>
                <a:cubicBezTo>
                  <a:pt x="1380226" y="1071252"/>
                  <a:pt x="1071252" y="1380226"/>
                  <a:pt x="690113" y="1380226"/>
                </a:cubicBezTo>
                <a:cubicBezTo>
                  <a:pt x="308974" y="1380226"/>
                  <a:pt x="0" y="1071252"/>
                  <a:pt x="0" y="690113"/>
                </a:cubicBezTo>
                <a:cubicBezTo>
                  <a:pt x="0" y="308974"/>
                  <a:pt x="308974" y="0"/>
                  <a:pt x="69011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Shape 12">
            <a:extLst>
              <a:ext uri="{FF2B5EF4-FFF2-40B4-BE49-F238E27FC236}">
                <a16:creationId xmlns:a16="http://schemas.microsoft.com/office/drawing/2014/main" id="{D989C2AC-59A8-BF02-A1E9-818C61B29515}"/>
              </a:ext>
            </a:extLst>
          </p:cNvPr>
          <p:cNvSpPr/>
          <p:nvPr/>
        </p:nvSpPr>
        <p:spPr>
          <a:xfrm>
            <a:off x="696913" y="3326597"/>
            <a:ext cx="192947" cy="192947"/>
          </a:xfrm>
          <a:custGeom>
            <a:avLst/>
            <a:gdLst>
              <a:gd name="connsiteX0" fmla="*/ 1062794 w 1380226"/>
              <a:gd name="connsiteY0" fmla="*/ 324346 h 1380226"/>
              <a:gd name="connsiteX1" fmla="*/ 1016567 w 1380226"/>
              <a:gd name="connsiteY1" fmla="*/ 354375 h 1380226"/>
              <a:gd name="connsiteX2" fmla="*/ 597087 w 1380226"/>
              <a:gd name="connsiteY2" fmla="*/ 887606 h 1380226"/>
              <a:gd name="connsiteX3" fmla="*/ 575101 w 1380226"/>
              <a:gd name="connsiteY3" fmla="*/ 919281 h 1380226"/>
              <a:gd name="connsiteX4" fmla="*/ 416944 w 1380226"/>
              <a:gd name="connsiteY4" fmla="*/ 782382 h 1380226"/>
              <a:gd name="connsiteX5" fmla="*/ 262116 w 1380226"/>
              <a:gd name="connsiteY5" fmla="*/ 745743 h 1380226"/>
              <a:gd name="connsiteX6" fmla="*/ 265288 w 1380226"/>
              <a:gd name="connsiteY6" fmla="*/ 876683 h 1380226"/>
              <a:gd name="connsiteX7" fmla="*/ 513373 w 1380226"/>
              <a:gd name="connsiteY7" fmla="*/ 1140564 h 1380226"/>
              <a:gd name="connsiteX8" fmla="*/ 535316 w 1380226"/>
              <a:gd name="connsiteY8" fmla="*/ 1158324 h 1380226"/>
              <a:gd name="connsiteX9" fmla="*/ 543980 w 1380226"/>
              <a:gd name="connsiteY9" fmla="*/ 1169361 h 1380226"/>
              <a:gd name="connsiteX10" fmla="*/ 543979 w 1380226"/>
              <a:gd name="connsiteY10" fmla="*/ 1169362 h 1380226"/>
              <a:gd name="connsiteX11" fmla="*/ 623586 w 1380226"/>
              <a:gd name="connsiteY11" fmla="*/ 1170688 h 1380226"/>
              <a:gd name="connsiteX12" fmla="*/ 629017 w 1380226"/>
              <a:gd name="connsiteY12" fmla="*/ 1165426 h 1380226"/>
              <a:gd name="connsiteX13" fmla="*/ 632172 w 1380226"/>
              <a:gd name="connsiteY13" fmla="*/ 1164128 h 1380226"/>
              <a:gd name="connsiteX14" fmla="*/ 648294 w 1380226"/>
              <a:gd name="connsiteY14" fmla="*/ 1153318 h 1380226"/>
              <a:gd name="connsiteX15" fmla="*/ 648295 w 1380226"/>
              <a:gd name="connsiteY15" fmla="*/ 1153318 h 1380226"/>
              <a:gd name="connsiteX16" fmla="*/ 660395 w 1380226"/>
              <a:gd name="connsiteY16" fmla="*/ 1137113 h 1380226"/>
              <a:gd name="connsiteX17" fmla="*/ 663677 w 1380226"/>
              <a:gd name="connsiteY17" fmla="*/ 1125502 h 1380226"/>
              <a:gd name="connsiteX18" fmla="*/ 704379 w 1380226"/>
              <a:gd name="connsiteY18" fmla="*/ 1072862 h 1380226"/>
              <a:gd name="connsiteX19" fmla="*/ 1135288 w 1380226"/>
              <a:gd name="connsiteY19" fmla="*/ 435947 h 1380226"/>
              <a:gd name="connsiteX20" fmla="*/ 1136614 w 1380226"/>
              <a:gd name="connsiteY20" fmla="*/ 356341 h 1380226"/>
              <a:gd name="connsiteX21" fmla="*/ 1116713 w 1380226"/>
              <a:gd name="connsiteY21" fmla="*/ 335800 h 1380226"/>
              <a:gd name="connsiteX22" fmla="*/ 1090403 w 1380226"/>
              <a:gd name="connsiteY22" fmla="*/ 324590 h 1380226"/>
              <a:gd name="connsiteX23" fmla="*/ 1062794 w 1380226"/>
              <a:gd name="connsiteY23" fmla="*/ 324346 h 1380226"/>
              <a:gd name="connsiteX24" fmla="*/ 690113 w 1380226"/>
              <a:gd name="connsiteY24" fmla="*/ 0 h 1380226"/>
              <a:gd name="connsiteX25" fmla="*/ 1380226 w 1380226"/>
              <a:gd name="connsiteY25" fmla="*/ 690113 h 1380226"/>
              <a:gd name="connsiteX26" fmla="*/ 690113 w 1380226"/>
              <a:gd name="connsiteY26" fmla="*/ 1380226 h 1380226"/>
              <a:gd name="connsiteX27" fmla="*/ 0 w 1380226"/>
              <a:gd name="connsiteY27" fmla="*/ 690113 h 1380226"/>
              <a:gd name="connsiteX28" fmla="*/ 690113 w 1380226"/>
              <a:gd name="connsiteY28" fmla="*/ 0 h 138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0226" h="1380226">
                <a:moveTo>
                  <a:pt x="1062794" y="324346"/>
                </a:moveTo>
                <a:cubicBezTo>
                  <a:pt x="1044671" y="327708"/>
                  <a:pt x="1027830" y="337983"/>
                  <a:pt x="1016567" y="354375"/>
                </a:cubicBezTo>
                <a:cubicBezTo>
                  <a:pt x="848929" y="545453"/>
                  <a:pt x="733104" y="693861"/>
                  <a:pt x="597087" y="887606"/>
                </a:cubicBezTo>
                <a:lnTo>
                  <a:pt x="575101" y="919281"/>
                </a:lnTo>
                <a:lnTo>
                  <a:pt x="416944" y="782382"/>
                </a:lnTo>
                <a:cubicBezTo>
                  <a:pt x="383208" y="741602"/>
                  <a:pt x="302896" y="712007"/>
                  <a:pt x="262116" y="745743"/>
                </a:cubicBezTo>
                <a:cubicBezTo>
                  <a:pt x="240158" y="759469"/>
                  <a:pt x="226728" y="811543"/>
                  <a:pt x="265288" y="876683"/>
                </a:cubicBezTo>
                <a:lnTo>
                  <a:pt x="513373" y="1140564"/>
                </a:lnTo>
                <a:lnTo>
                  <a:pt x="535316" y="1158324"/>
                </a:lnTo>
                <a:lnTo>
                  <a:pt x="543980" y="1169361"/>
                </a:lnTo>
                <a:lnTo>
                  <a:pt x="543979" y="1169362"/>
                </a:lnTo>
                <a:cubicBezTo>
                  <a:pt x="568567" y="1186256"/>
                  <a:pt x="599935" y="1185802"/>
                  <a:pt x="623586" y="1170688"/>
                </a:cubicBezTo>
                <a:lnTo>
                  <a:pt x="629017" y="1165426"/>
                </a:lnTo>
                <a:lnTo>
                  <a:pt x="632172" y="1164128"/>
                </a:lnTo>
                <a:cubicBezTo>
                  <a:pt x="637793" y="1161135"/>
                  <a:pt x="643197" y="1157535"/>
                  <a:pt x="648294" y="1153318"/>
                </a:cubicBezTo>
                <a:lnTo>
                  <a:pt x="648295" y="1153318"/>
                </a:lnTo>
                <a:cubicBezTo>
                  <a:pt x="653392" y="1149101"/>
                  <a:pt x="657382" y="1143596"/>
                  <a:pt x="660395" y="1137113"/>
                </a:cubicBezTo>
                <a:lnTo>
                  <a:pt x="663677" y="1125502"/>
                </a:lnTo>
                <a:lnTo>
                  <a:pt x="704379" y="1072862"/>
                </a:lnTo>
                <a:cubicBezTo>
                  <a:pt x="845729" y="883416"/>
                  <a:pt x="992033" y="644442"/>
                  <a:pt x="1135288" y="435947"/>
                </a:cubicBezTo>
                <a:cubicBezTo>
                  <a:pt x="1152182" y="411359"/>
                  <a:pt x="1151728" y="379991"/>
                  <a:pt x="1136614" y="356341"/>
                </a:cubicBezTo>
                <a:lnTo>
                  <a:pt x="1116713" y="335800"/>
                </a:lnTo>
                <a:lnTo>
                  <a:pt x="1090403" y="324590"/>
                </a:lnTo>
                <a:cubicBezTo>
                  <a:pt x="1081237" y="322714"/>
                  <a:pt x="1071855" y="322666"/>
                  <a:pt x="1062794" y="324346"/>
                </a:cubicBezTo>
                <a:close/>
                <a:moveTo>
                  <a:pt x="690113" y="0"/>
                </a:moveTo>
                <a:cubicBezTo>
                  <a:pt x="1071252" y="0"/>
                  <a:pt x="1380226" y="308974"/>
                  <a:pt x="1380226" y="690113"/>
                </a:cubicBezTo>
                <a:cubicBezTo>
                  <a:pt x="1380226" y="1071252"/>
                  <a:pt x="1071252" y="1380226"/>
                  <a:pt x="690113" y="1380226"/>
                </a:cubicBezTo>
                <a:cubicBezTo>
                  <a:pt x="308974" y="1380226"/>
                  <a:pt x="0" y="1071252"/>
                  <a:pt x="0" y="690113"/>
                </a:cubicBezTo>
                <a:cubicBezTo>
                  <a:pt x="0" y="308974"/>
                  <a:pt x="308974" y="0"/>
                  <a:pt x="69011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Freeform: Shape 13">
            <a:extLst>
              <a:ext uri="{FF2B5EF4-FFF2-40B4-BE49-F238E27FC236}">
                <a16:creationId xmlns:a16="http://schemas.microsoft.com/office/drawing/2014/main" id="{552DDDAE-3F30-F85C-14D3-543540D46B57}"/>
              </a:ext>
            </a:extLst>
          </p:cNvPr>
          <p:cNvSpPr/>
          <p:nvPr/>
        </p:nvSpPr>
        <p:spPr>
          <a:xfrm>
            <a:off x="696913" y="3661484"/>
            <a:ext cx="192947" cy="192947"/>
          </a:xfrm>
          <a:custGeom>
            <a:avLst/>
            <a:gdLst>
              <a:gd name="connsiteX0" fmla="*/ 1062794 w 1380226"/>
              <a:gd name="connsiteY0" fmla="*/ 324346 h 1380226"/>
              <a:gd name="connsiteX1" fmla="*/ 1016567 w 1380226"/>
              <a:gd name="connsiteY1" fmla="*/ 354375 h 1380226"/>
              <a:gd name="connsiteX2" fmla="*/ 597087 w 1380226"/>
              <a:gd name="connsiteY2" fmla="*/ 887606 h 1380226"/>
              <a:gd name="connsiteX3" fmla="*/ 575101 w 1380226"/>
              <a:gd name="connsiteY3" fmla="*/ 919281 h 1380226"/>
              <a:gd name="connsiteX4" fmla="*/ 416944 w 1380226"/>
              <a:gd name="connsiteY4" fmla="*/ 782382 h 1380226"/>
              <a:gd name="connsiteX5" fmla="*/ 262116 w 1380226"/>
              <a:gd name="connsiteY5" fmla="*/ 745743 h 1380226"/>
              <a:gd name="connsiteX6" fmla="*/ 265288 w 1380226"/>
              <a:gd name="connsiteY6" fmla="*/ 876683 h 1380226"/>
              <a:gd name="connsiteX7" fmla="*/ 513373 w 1380226"/>
              <a:gd name="connsiteY7" fmla="*/ 1140564 h 1380226"/>
              <a:gd name="connsiteX8" fmla="*/ 535316 w 1380226"/>
              <a:gd name="connsiteY8" fmla="*/ 1158324 h 1380226"/>
              <a:gd name="connsiteX9" fmla="*/ 543980 w 1380226"/>
              <a:gd name="connsiteY9" fmla="*/ 1169361 h 1380226"/>
              <a:gd name="connsiteX10" fmla="*/ 543979 w 1380226"/>
              <a:gd name="connsiteY10" fmla="*/ 1169362 h 1380226"/>
              <a:gd name="connsiteX11" fmla="*/ 623586 w 1380226"/>
              <a:gd name="connsiteY11" fmla="*/ 1170688 h 1380226"/>
              <a:gd name="connsiteX12" fmla="*/ 629017 w 1380226"/>
              <a:gd name="connsiteY12" fmla="*/ 1165426 h 1380226"/>
              <a:gd name="connsiteX13" fmla="*/ 632172 w 1380226"/>
              <a:gd name="connsiteY13" fmla="*/ 1164128 h 1380226"/>
              <a:gd name="connsiteX14" fmla="*/ 648294 w 1380226"/>
              <a:gd name="connsiteY14" fmla="*/ 1153318 h 1380226"/>
              <a:gd name="connsiteX15" fmla="*/ 648295 w 1380226"/>
              <a:gd name="connsiteY15" fmla="*/ 1153318 h 1380226"/>
              <a:gd name="connsiteX16" fmla="*/ 660395 w 1380226"/>
              <a:gd name="connsiteY16" fmla="*/ 1137113 h 1380226"/>
              <a:gd name="connsiteX17" fmla="*/ 663677 w 1380226"/>
              <a:gd name="connsiteY17" fmla="*/ 1125502 h 1380226"/>
              <a:gd name="connsiteX18" fmla="*/ 704379 w 1380226"/>
              <a:gd name="connsiteY18" fmla="*/ 1072862 h 1380226"/>
              <a:gd name="connsiteX19" fmla="*/ 1135288 w 1380226"/>
              <a:gd name="connsiteY19" fmla="*/ 435947 h 1380226"/>
              <a:gd name="connsiteX20" fmla="*/ 1136614 w 1380226"/>
              <a:gd name="connsiteY20" fmla="*/ 356341 h 1380226"/>
              <a:gd name="connsiteX21" fmla="*/ 1116713 w 1380226"/>
              <a:gd name="connsiteY21" fmla="*/ 335800 h 1380226"/>
              <a:gd name="connsiteX22" fmla="*/ 1090403 w 1380226"/>
              <a:gd name="connsiteY22" fmla="*/ 324590 h 1380226"/>
              <a:gd name="connsiteX23" fmla="*/ 1062794 w 1380226"/>
              <a:gd name="connsiteY23" fmla="*/ 324346 h 1380226"/>
              <a:gd name="connsiteX24" fmla="*/ 690113 w 1380226"/>
              <a:gd name="connsiteY24" fmla="*/ 0 h 1380226"/>
              <a:gd name="connsiteX25" fmla="*/ 1380226 w 1380226"/>
              <a:gd name="connsiteY25" fmla="*/ 690113 h 1380226"/>
              <a:gd name="connsiteX26" fmla="*/ 690113 w 1380226"/>
              <a:gd name="connsiteY26" fmla="*/ 1380226 h 1380226"/>
              <a:gd name="connsiteX27" fmla="*/ 0 w 1380226"/>
              <a:gd name="connsiteY27" fmla="*/ 690113 h 1380226"/>
              <a:gd name="connsiteX28" fmla="*/ 690113 w 1380226"/>
              <a:gd name="connsiteY28" fmla="*/ 0 h 138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0226" h="1380226">
                <a:moveTo>
                  <a:pt x="1062794" y="324346"/>
                </a:moveTo>
                <a:cubicBezTo>
                  <a:pt x="1044671" y="327708"/>
                  <a:pt x="1027830" y="337983"/>
                  <a:pt x="1016567" y="354375"/>
                </a:cubicBezTo>
                <a:cubicBezTo>
                  <a:pt x="848929" y="545453"/>
                  <a:pt x="733104" y="693861"/>
                  <a:pt x="597087" y="887606"/>
                </a:cubicBezTo>
                <a:lnTo>
                  <a:pt x="575101" y="919281"/>
                </a:lnTo>
                <a:lnTo>
                  <a:pt x="416944" y="782382"/>
                </a:lnTo>
                <a:cubicBezTo>
                  <a:pt x="383208" y="741602"/>
                  <a:pt x="302896" y="712007"/>
                  <a:pt x="262116" y="745743"/>
                </a:cubicBezTo>
                <a:cubicBezTo>
                  <a:pt x="240158" y="759469"/>
                  <a:pt x="226728" y="811543"/>
                  <a:pt x="265288" y="876683"/>
                </a:cubicBezTo>
                <a:lnTo>
                  <a:pt x="513373" y="1140564"/>
                </a:lnTo>
                <a:lnTo>
                  <a:pt x="535316" y="1158324"/>
                </a:lnTo>
                <a:lnTo>
                  <a:pt x="543980" y="1169361"/>
                </a:lnTo>
                <a:lnTo>
                  <a:pt x="543979" y="1169362"/>
                </a:lnTo>
                <a:cubicBezTo>
                  <a:pt x="568567" y="1186256"/>
                  <a:pt x="599935" y="1185802"/>
                  <a:pt x="623586" y="1170688"/>
                </a:cubicBezTo>
                <a:lnTo>
                  <a:pt x="629017" y="1165426"/>
                </a:lnTo>
                <a:lnTo>
                  <a:pt x="632172" y="1164128"/>
                </a:lnTo>
                <a:cubicBezTo>
                  <a:pt x="637793" y="1161135"/>
                  <a:pt x="643197" y="1157535"/>
                  <a:pt x="648294" y="1153318"/>
                </a:cubicBezTo>
                <a:lnTo>
                  <a:pt x="648295" y="1153318"/>
                </a:lnTo>
                <a:cubicBezTo>
                  <a:pt x="653392" y="1149101"/>
                  <a:pt x="657382" y="1143596"/>
                  <a:pt x="660395" y="1137113"/>
                </a:cubicBezTo>
                <a:lnTo>
                  <a:pt x="663677" y="1125502"/>
                </a:lnTo>
                <a:lnTo>
                  <a:pt x="704379" y="1072862"/>
                </a:lnTo>
                <a:cubicBezTo>
                  <a:pt x="845729" y="883416"/>
                  <a:pt x="992033" y="644442"/>
                  <a:pt x="1135288" y="435947"/>
                </a:cubicBezTo>
                <a:cubicBezTo>
                  <a:pt x="1152182" y="411359"/>
                  <a:pt x="1151728" y="379991"/>
                  <a:pt x="1136614" y="356341"/>
                </a:cubicBezTo>
                <a:lnTo>
                  <a:pt x="1116713" y="335800"/>
                </a:lnTo>
                <a:lnTo>
                  <a:pt x="1090403" y="324590"/>
                </a:lnTo>
                <a:cubicBezTo>
                  <a:pt x="1081237" y="322714"/>
                  <a:pt x="1071855" y="322666"/>
                  <a:pt x="1062794" y="324346"/>
                </a:cubicBezTo>
                <a:close/>
                <a:moveTo>
                  <a:pt x="690113" y="0"/>
                </a:moveTo>
                <a:cubicBezTo>
                  <a:pt x="1071252" y="0"/>
                  <a:pt x="1380226" y="308974"/>
                  <a:pt x="1380226" y="690113"/>
                </a:cubicBezTo>
                <a:cubicBezTo>
                  <a:pt x="1380226" y="1071252"/>
                  <a:pt x="1071252" y="1380226"/>
                  <a:pt x="690113" y="1380226"/>
                </a:cubicBezTo>
                <a:cubicBezTo>
                  <a:pt x="308974" y="1380226"/>
                  <a:pt x="0" y="1071252"/>
                  <a:pt x="0" y="690113"/>
                </a:cubicBezTo>
                <a:cubicBezTo>
                  <a:pt x="0" y="308974"/>
                  <a:pt x="308974" y="0"/>
                  <a:pt x="69011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Freeform: Shape 14">
            <a:extLst>
              <a:ext uri="{FF2B5EF4-FFF2-40B4-BE49-F238E27FC236}">
                <a16:creationId xmlns:a16="http://schemas.microsoft.com/office/drawing/2014/main" id="{3CC2B1E0-FDF5-3DCE-4A9F-AE3F7EA360DA}"/>
              </a:ext>
            </a:extLst>
          </p:cNvPr>
          <p:cNvSpPr/>
          <p:nvPr/>
        </p:nvSpPr>
        <p:spPr>
          <a:xfrm>
            <a:off x="696913" y="4666145"/>
            <a:ext cx="192947" cy="192947"/>
          </a:xfrm>
          <a:custGeom>
            <a:avLst/>
            <a:gdLst>
              <a:gd name="connsiteX0" fmla="*/ 1062794 w 1380226"/>
              <a:gd name="connsiteY0" fmla="*/ 324346 h 1380226"/>
              <a:gd name="connsiteX1" fmla="*/ 1016567 w 1380226"/>
              <a:gd name="connsiteY1" fmla="*/ 354375 h 1380226"/>
              <a:gd name="connsiteX2" fmla="*/ 597087 w 1380226"/>
              <a:gd name="connsiteY2" fmla="*/ 887606 h 1380226"/>
              <a:gd name="connsiteX3" fmla="*/ 575101 w 1380226"/>
              <a:gd name="connsiteY3" fmla="*/ 919281 h 1380226"/>
              <a:gd name="connsiteX4" fmla="*/ 416944 w 1380226"/>
              <a:gd name="connsiteY4" fmla="*/ 782382 h 1380226"/>
              <a:gd name="connsiteX5" fmla="*/ 262116 w 1380226"/>
              <a:gd name="connsiteY5" fmla="*/ 745743 h 1380226"/>
              <a:gd name="connsiteX6" fmla="*/ 265288 w 1380226"/>
              <a:gd name="connsiteY6" fmla="*/ 876683 h 1380226"/>
              <a:gd name="connsiteX7" fmla="*/ 513373 w 1380226"/>
              <a:gd name="connsiteY7" fmla="*/ 1140564 h 1380226"/>
              <a:gd name="connsiteX8" fmla="*/ 535316 w 1380226"/>
              <a:gd name="connsiteY8" fmla="*/ 1158324 h 1380226"/>
              <a:gd name="connsiteX9" fmla="*/ 543980 w 1380226"/>
              <a:gd name="connsiteY9" fmla="*/ 1169361 h 1380226"/>
              <a:gd name="connsiteX10" fmla="*/ 543979 w 1380226"/>
              <a:gd name="connsiteY10" fmla="*/ 1169362 h 1380226"/>
              <a:gd name="connsiteX11" fmla="*/ 623586 w 1380226"/>
              <a:gd name="connsiteY11" fmla="*/ 1170688 h 1380226"/>
              <a:gd name="connsiteX12" fmla="*/ 629017 w 1380226"/>
              <a:gd name="connsiteY12" fmla="*/ 1165426 h 1380226"/>
              <a:gd name="connsiteX13" fmla="*/ 632172 w 1380226"/>
              <a:gd name="connsiteY13" fmla="*/ 1164128 h 1380226"/>
              <a:gd name="connsiteX14" fmla="*/ 648294 w 1380226"/>
              <a:gd name="connsiteY14" fmla="*/ 1153318 h 1380226"/>
              <a:gd name="connsiteX15" fmla="*/ 648295 w 1380226"/>
              <a:gd name="connsiteY15" fmla="*/ 1153318 h 1380226"/>
              <a:gd name="connsiteX16" fmla="*/ 660395 w 1380226"/>
              <a:gd name="connsiteY16" fmla="*/ 1137113 h 1380226"/>
              <a:gd name="connsiteX17" fmla="*/ 663677 w 1380226"/>
              <a:gd name="connsiteY17" fmla="*/ 1125502 h 1380226"/>
              <a:gd name="connsiteX18" fmla="*/ 704379 w 1380226"/>
              <a:gd name="connsiteY18" fmla="*/ 1072862 h 1380226"/>
              <a:gd name="connsiteX19" fmla="*/ 1135288 w 1380226"/>
              <a:gd name="connsiteY19" fmla="*/ 435947 h 1380226"/>
              <a:gd name="connsiteX20" fmla="*/ 1136614 w 1380226"/>
              <a:gd name="connsiteY20" fmla="*/ 356341 h 1380226"/>
              <a:gd name="connsiteX21" fmla="*/ 1116713 w 1380226"/>
              <a:gd name="connsiteY21" fmla="*/ 335800 h 1380226"/>
              <a:gd name="connsiteX22" fmla="*/ 1090403 w 1380226"/>
              <a:gd name="connsiteY22" fmla="*/ 324590 h 1380226"/>
              <a:gd name="connsiteX23" fmla="*/ 1062794 w 1380226"/>
              <a:gd name="connsiteY23" fmla="*/ 324346 h 1380226"/>
              <a:gd name="connsiteX24" fmla="*/ 690113 w 1380226"/>
              <a:gd name="connsiteY24" fmla="*/ 0 h 1380226"/>
              <a:gd name="connsiteX25" fmla="*/ 1380226 w 1380226"/>
              <a:gd name="connsiteY25" fmla="*/ 690113 h 1380226"/>
              <a:gd name="connsiteX26" fmla="*/ 690113 w 1380226"/>
              <a:gd name="connsiteY26" fmla="*/ 1380226 h 1380226"/>
              <a:gd name="connsiteX27" fmla="*/ 0 w 1380226"/>
              <a:gd name="connsiteY27" fmla="*/ 690113 h 1380226"/>
              <a:gd name="connsiteX28" fmla="*/ 690113 w 1380226"/>
              <a:gd name="connsiteY28" fmla="*/ 0 h 138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0226" h="1380226">
                <a:moveTo>
                  <a:pt x="1062794" y="324346"/>
                </a:moveTo>
                <a:cubicBezTo>
                  <a:pt x="1044671" y="327708"/>
                  <a:pt x="1027830" y="337983"/>
                  <a:pt x="1016567" y="354375"/>
                </a:cubicBezTo>
                <a:cubicBezTo>
                  <a:pt x="848929" y="545453"/>
                  <a:pt x="733104" y="693861"/>
                  <a:pt x="597087" y="887606"/>
                </a:cubicBezTo>
                <a:lnTo>
                  <a:pt x="575101" y="919281"/>
                </a:lnTo>
                <a:lnTo>
                  <a:pt x="416944" y="782382"/>
                </a:lnTo>
                <a:cubicBezTo>
                  <a:pt x="383208" y="741602"/>
                  <a:pt x="302896" y="712007"/>
                  <a:pt x="262116" y="745743"/>
                </a:cubicBezTo>
                <a:cubicBezTo>
                  <a:pt x="240158" y="759469"/>
                  <a:pt x="226728" y="811543"/>
                  <a:pt x="265288" y="876683"/>
                </a:cubicBezTo>
                <a:lnTo>
                  <a:pt x="513373" y="1140564"/>
                </a:lnTo>
                <a:lnTo>
                  <a:pt x="535316" y="1158324"/>
                </a:lnTo>
                <a:lnTo>
                  <a:pt x="543980" y="1169361"/>
                </a:lnTo>
                <a:lnTo>
                  <a:pt x="543979" y="1169362"/>
                </a:lnTo>
                <a:cubicBezTo>
                  <a:pt x="568567" y="1186256"/>
                  <a:pt x="599935" y="1185802"/>
                  <a:pt x="623586" y="1170688"/>
                </a:cubicBezTo>
                <a:lnTo>
                  <a:pt x="629017" y="1165426"/>
                </a:lnTo>
                <a:lnTo>
                  <a:pt x="632172" y="1164128"/>
                </a:lnTo>
                <a:cubicBezTo>
                  <a:pt x="637793" y="1161135"/>
                  <a:pt x="643197" y="1157535"/>
                  <a:pt x="648294" y="1153318"/>
                </a:cubicBezTo>
                <a:lnTo>
                  <a:pt x="648295" y="1153318"/>
                </a:lnTo>
                <a:cubicBezTo>
                  <a:pt x="653392" y="1149101"/>
                  <a:pt x="657382" y="1143596"/>
                  <a:pt x="660395" y="1137113"/>
                </a:cubicBezTo>
                <a:lnTo>
                  <a:pt x="663677" y="1125502"/>
                </a:lnTo>
                <a:lnTo>
                  <a:pt x="704379" y="1072862"/>
                </a:lnTo>
                <a:cubicBezTo>
                  <a:pt x="845729" y="883416"/>
                  <a:pt x="992033" y="644442"/>
                  <a:pt x="1135288" y="435947"/>
                </a:cubicBezTo>
                <a:cubicBezTo>
                  <a:pt x="1152182" y="411359"/>
                  <a:pt x="1151728" y="379991"/>
                  <a:pt x="1136614" y="356341"/>
                </a:cubicBezTo>
                <a:lnTo>
                  <a:pt x="1116713" y="335800"/>
                </a:lnTo>
                <a:lnTo>
                  <a:pt x="1090403" y="324590"/>
                </a:lnTo>
                <a:cubicBezTo>
                  <a:pt x="1081237" y="322714"/>
                  <a:pt x="1071855" y="322666"/>
                  <a:pt x="1062794" y="324346"/>
                </a:cubicBezTo>
                <a:close/>
                <a:moveTo>
                  <a:pt x="690113" y="0"/>
                </a:moveTo>
                <a:cubicBezTo>
                  <a:pt x="1071252" y="0"/>
                  <a:pt x="1380226" y="308974"/>
                  <a:pt x="1380226" y="690113"/>
                </a:cubicBezTo>
                <a:cubicBezTo>
                  <a:pt x="1380226" y="1071252"/>
                  <a:pt x="1071252" y="1380226"/>
                  <a:pt x="690113" y="1380226"/>
                </a:cubicBezTo>
                <a:cubicBezTo>
                  <a:pt x="308974" y="1380226"/>
                  <a:pt x="0" y="1071252"/>
                  <a:pt x="0" y="690113"/>
                </a:cubicBezTo>
                <a:cubicBezTo>
                  <a:pt x="0" y="308974"/>
                  <a:pt x="308974" y="0"/>
                  <a:pt x="69011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reeform: Shape 15">
            <a:extLst>
              <a:ext uri="{FF2B5EF4-FFF2-40B4-BE49-F238E27FC236}">
                <a16:creationId xmlns:a16="http://schemas.microsoft.com/office/drawing/2014/main" id="{B6CF648E-6284-05FB-C3E7-16E88F951C20}"/>
              </a:ext>
            </a:extLst>
          </p:cNvPr>
          <p:cNvSpPr/>
          <p:nvPr/>
        </p:nvSpPr>
        <p:spPr>
          <a:xfrm>
            <a:off x="696913" y="5001032"/>
            <a:ext cx="192947" cy="192947"/>
          </a:xfrm>
          <a:custGeom>
            <a:avLst/>
            <a:gdLst>
              <a:gd name="connsiteX0" fmla="*/ 1062794 w 1380226"/>
              <a:gd name="connsiteY0" fmla="*/ 324346 h 1380226"/>
              <a:gd name="connsiteX1" fmla="*/ 1016567 w 1380226"/>
              <a:gd name="connsiteY1" fmla="*/ 354375 h 1380226"/>
              <a:gd name="connsiteX2" fmla="*/ 597087 w 1380226"/>
              <a:gd name="connsiteY2" fmla="*/ 887606 h 1380226"/>
              <a:gd name="connsiteX3" fmla="*/ 575101 w 1380226"/>
              <a:gd name="connsiteY3" fmla="*/ 919281 h 1380226"/>
              <a:gd name="connsiteX4" fmla="*/ 416944 w 1380226"/>
              <a:gd name="connsiteY4" fmla="*/ 782382 h 1380226"/>
              <a:gd name="connsiteX5" fmla="*/ 262116 w 1380226"/>
              <a:gd name="connsiteY5" fmla="*/ 745743 h 1380226"/>
              <a:gd name="connsiteX6" fmla="*/ 265288 w 1380226"/>
              <a:gd name="connsiteY6" fmla="*/ 876683 h 1380226"/>
              <a:gd name="connsiteX7" fmla="*/ 513373 w 1380226"/>
              <a:gd name="connsiteY7" fmla="*/ 1140564 h 1380226"/>
              <a:gd name="connsiteX8" fmla="*/ 535316 w 1380226"/>
              <a:gd name="connsiteY8" fmla="*/ 1158324 h 1380226"/>
              <a:gd name="connsiteX9" fmla="*/ 543980 w 1380226"/>
              <a:gd name="connsiteY9" fmla="*/ 1169361 h 1380226"/>
              <a:gd name="connsiteX10" fmla="*/ 543979 w 1380226"/>
              <a:gd name="connsiteY10" fmla="*/ 1169362 h 1380226"/>
              <a:gd name="connsiteX11" fmla="*/ 623586 w 1380226"/>
              <a:gd name="connsiteY11" fmla="*/ 1170688 h 1380226"/>
              <a:gd name="connsiteX12" fmla="*/ 629017 w 1380226"/>
              <a:gd name="connsiteY12" fmla="*/ 1165426 h 1380226"/>
              <a:gd name="connsiteX13" fmla="*/ 632172 w 1380226"/>
              <a:gd name="connsiteY13" fmla="*/ 1164128 h 1380226"/>
              <a:gd name="connsiteX14" fmla="*/ 648294 w 1380226"/>
              <a:gd name="connsiteY14" fmla="*/ 1153318 h 1380226"/>
              <a:gd name="connsiteX15" fmla="*/ 648295 w 1380226"/>
              <a:gd name="connsiteY15" fmla="*/ 1153318 h 1380226"/>
              <a:gd name="connsiteX16" fmla="*/ 660395 w 1380226"/>
              <a:gd name="connsiteY16" fmla="*/ 1137113 h 1380226"/>
              <a:gd name="connsiteX17" fmla="*/ 663677 w 1380226"/>
              <a:gd name="connsiteY17" fmla="*/ 1125502 h 1380226"/>
              <a:gd name="connsiteX18" fmla="*/ 704379 w 1380226"/>
              <a:gd name="connsiteY18" fmla="*/ 1072862 h 1380226"/>
              <a:gd name="connsiteX19" fmla="*/ 1135288 w 1380226"/>
              <a:gd name="connsiteY19" fmla="*/ 435947 h 1380226"/>
              <a:gd name="connsiteX20" fmla="*/ 1136614 w 1380226"/>
              <a:gd name="connsiteY20" fmla="*/ 356341 h 1380226"/>
              <a:gd name="connsiteX21" fmla="*/ 1116713 w 1380226"/>
              <a:gd name="connsiteY21" fmla="*/ 335800 h 1380226"/>
              <a:gd name="connsiteX22" fmla="*/ 1090403 w 1380226"/>
              <a:gd name="connsiteY22" fmla="*/ 324590 h 1380226"/>
              <a:gd name="connsiteX23" fmla="*/ 1062794 w 1380226"/>
              <a:gd name="connsiteY23" fmla="*/ 324346 h 1380226"/>
              <a:gd name="connsiteX24" fmla="*/ 690113 w 1380226"/>
              <a:gd name="connsiteY24" fmla="*/ 0 h 1380226"/>
              <a:gd name="connsiteX25" fmla="*/ 1380226 w 1380226"/>
              <a:gd name="connsiteY25" fmla="*/ 690113 h 1380226"/>
              <a:gd name="connsiteX26" fmla="*/ 690113 w 1380226"/>
              <a:gd name="connsiteY26" fmla="*/ 1380226 h 1380226"/>
              <a:gd name="connsiteX27" fmla="*/ 0 w 1380226"/>
              <a:gd name="connsiteY27" fmla="*/ 690113 h 1380226"/>
              <a:gd name="connsiteX28" fmla="*/ 690113 w 1380226"/>
              <a:gd name="connsiteY28" fmla="*/ 0 h 138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0226" h="1380226">
                <a:moveTo>
                  <a:pt x="1062794" y="324346"/>
                </a:moveTo>
                <a:cubicBezTo>
                  <a:pt x="1044671" y="327708"/>
                  <a:pt x="1027830" y="337983"/>
                  <a:pt x="1016567" y="354375"/>
                </a:cubicBezTo>
                <a:cubicBezTo>
                  <a:pt x="848929" y="545453"/>
                  <a:pt x="733104" y="693861"/>
                  <a:pt x="597087" y="887606"/>
                </a:cubicBezTo>
                <a:lnTo>
                  <a:pt x="575101" y="919281"/>
                </a:lnTo>
                <a:lnTo>
                  <a:pt x="416944" y="782382"/>
                </a:lnTo>
                <a:cubicBezTo>
                  <a:pt x="383208" y="741602"/>
                  <a:pt x="302896" y="712007"/>
                  <a:pt x="262116" y="745743"/>
                </a:cubicBezTo>
                <a:cubicBezTo>
                  <a:pt x="240158" y="759469"/>
                  <a:pt x="226728" y="811543"/>
                  <a:pt x="265288" y="876683"/>
                </a:cubicBezTo>
                <a:lnTo>
                  <a:pt x="513373" y="1140564"/>
                </a:lnTo>
                <a:lnTo>
                  <a:pt x="535316" y="1158324"/>
                </a:lnTo>
                <a:lnTo>
                  <a:pt x="543980" y="1169361"/>
                </a:lnTo>
                <a:lnTo>
                  <a:pt x="543979" y="1169362"/>
                </a:lnTo>
                <a:cubicBezTo>
                  <a:pt x="568567" y="1186256"/>
                  <a:pt x="599935" y="1185802"/>
                  <a:pt x="623586" y="1170688"/>
                </a:cubicBezTo>
                <a:lnTo>
                  <a:pt x="629017" y="1165426"/>
                </a:lnTo>
                <a:lnTo>
                  <a:pt x="632172" y="1164128"/>
                </a:lnTo>
                <a:cubicBezTo>
                  <a:pt x="637793" y="1161135"/>
                  <a:pt x="643197" y="1157535"/>
                  <a:pt x="648294" y="1153318"/>
                </a:cubicBezTo>
                <a:lnTo>
                  <a:pt x="648295" y="1153318"/>
                </a:lnTo>
                <a:cubicBezTo>
                  <a:pt x="653392" y="1149101"/>
                  <a:pt x="657382" y="1143596"/>
                  <a:pt x="660395" y="1137113"/>
                </a:cubicBezTo>
                <a:lnTo>
                  <a:pt x="663677" y="1125502"/>
                </a:lnTo>
                <a:lnTo>
                  <a:pt x="704379" y="1072862"/>
                </a:lnTo>
                <a:cubicBezTo>
                  <a:pt x="845729" y="883416"/>
                  <a:pt x="992033" y="644442"/>
                  <a:pt x="1135288" y="435947"/>
                </a:cubicBezTo>
                <a:cubicBezTo>
                  <a:pt x="1152182" y="411359"/>
                  <a:pt x="1151728" y="379991"/>
                  <a:pt x="1136614" y="356341"/>
                </a:cubicBezTo>
                <a:lnTo>
                  <a:pt x="1116713" y="335800"/>
                </a:lnTo>
                <a:lnTo>
                  <a:pt x="1090403" y="324590"/>
                </a:lnTo>
                <a:cubicBezTo>
                  <a:pt x="1081237" y="322714"/>
                  <a:pt x="1071855" y="322666"/>
                  <a:pt x="1062794" y="324346"/>
                </a:cubicBezTo>
                <a:close/>
                <a:moveTo>
                  <a:pt x="690113" y="0"/>
                </a:moveTo>
                <a:cubicBezTo>
                  <a:pt x="1071252" y="0"/>
                  <a:pt x="1380226" y="308974"/>
                  <a:pt x="1380226" y="690113"/>
                </a:cubicBezTo>
                <a:cubicBezTo>
                  <a:pt x="1380226" y="1071252"/>
                  <a:pt x="1071252" y="1380226"/>
                  <a:pt x="690113" y="1380226"/>
                </a:cubicBezTo>
                <a:cubicBezTo>
                  <a:pt x="308974" y="1380226"/>
                  <a:pt x="0" y="1071252"/>
                  <a:pt x="0" y="690113"/>
                </a:cubicBezTo>
                <a:cubicBezTo>
                  <a:pt x="0" y="308974"/>
                  <a:pt x="308974" y="0"/>
                  <a:pt x="69011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Freeform: Shape 17">
            <a:extLst>
              <a:ext uri="{FF2B5EF4-FFF2-40B4-BE49-F238E27FC236}">
                <a16:creationId xmlns:a16="http://schemas.microsoft.com/office/drawing/2014/main" id="{9F821FCC-0851-95A6-D80F-A75D024C43FF}"/>
              </a:ext>
            </a:extLst>
          </p:cNvPr>
          <p:cNvSpPr/>
          <p:nvPr/>
        </p:nvSpPr>
        <p:spPr>
          <a:xfrm>
            <a:off x="696913" y="3996371"/>
            <a:ext cx="192947" cy="192947"/>
          </a:xfrm>
          <a:custGeom>
            <a:avLst/>
            <a:gdLst>
              <a:gd name="connsiteX0" fmla="*/ 1062794 w 1380226"/>
              <a:gd name="connsiteY0" fmla="*/ 324346 h 1380226"/>
              <a:gd name="connsiteX1" fmla="*/ 1016567 w 1380226"/>
              <a:gd name="connsiteY1" fmla="*/ 354375 h 1380226"/>
              <a:gd name="connsiteX2" fmla="*/ 597087 w 1380226"/>
              <a:gd name="connsiteY2" fmla="*/ 887606 h 1380226"/>
              <a:gd name="connsiteX3" fmla="*/ 575101 w 1380226"/>
              <a:gd name="connsiteY3" fmla="*/ 919281 h 1380226"/>
              <a:gd name="connsiteX4" fmla="*/ 416944 w 1380226"/>
              <a:gd name="connsiteY4" fmla="*/ 782382 h 1380226"/>
              <a:gd name="connsiteX5" fmla="*/ 262116 w 1380226"/>
              <a:gd name="connsiteY5" fmla="*/ 745743 h 1380226"/>
              <a:gd name="connsiteX6" fmla="*/ 265288 w 1380226"/>
              <a:gd name="connsiteY6" fmla="*/ 876683 h 1380226"/>
              <a:gd name="connsiteX7" fmla="*/ 513373 w 1380226"/>
              <a:gd name="connsiteY7" fmla="*/ 1140564 h 1380226"/>
              <a:gd name="connsiteX8" fmla="*/ 535316 w 1380226"/>
              <a:gd name="connsiteY8" fmla="*/ 1158324 h 1380226"/>
              <a:gd name="connsiteX9" fmla="*/ 543980 w 1380226"/>
              <a:gd name="connsiteY9" fmla="*/ 1169361 h 1380226"/>
              <a:gd name="connsiteX10" fmla="*/ 543979 w 1380226"/>
              <a:gd name="connsiteY10" fmla="*/ 1169362 h 1380226"/>
              <a:gd name="connsiteX11" fmla="*/ 623586 w 1380226"/>
              <a:gd name="connsiteY11" fmla="*/ 1170688 h 1380226"/>
              <a:gd name="connsiteX12" fmla="*/ 629017 w 1380226"/>
              <a:gd name="connsiteY12" fmla="*/ 1165426 h 1380226"/>
              <a:gd name="connsiteX13" fmla="*/ 632172 w 1380226"/>
              <a:gd name="connsiteY13" fmla="*/ 1164128 h 1380226"/>
              <a:gd name="connsiteX14" fmla="*/ 648294 w 1380226"/>
              <a:gd name="connsiteY14" fmla="*/ 1153318 h 1380226"/>
              <a:gd name="connsiteX15" fmla="*/ 648295 w 1380226"/>
              <a:gd name="connsiteY15" fmla="*/ 1153318 h 1380226"/>
              <a:gd name="connsiteX16" fmla="*/ 660395 w 1380226"/>
              <a:gd name="connsiteY16" fmla="*/ 1137113 h 1380226"/>
              <a:gd name="connsiteX17" fmla="*/ 663677 w 1380226"/>
              <a:gd name="connsiteY17" fmla="*/ 1125502 h 1380226"/>
              <a:gd name="connsiteX18" fmla="*/ 704379 w 1380226"/>
              <a:gd name="connsiteY18" fmla="*/ 1072862 h 1380226"/>
              <a:gd name="connsiteX19" fmla="*/ 1135288 w 1380226"/>
              <a:gd name="connsiteY19" fmla="*/ 435947 h 1380226"/>
              <a:gd name="connsiteX20" fmla="*/ 1136614 w 1380226"/>
              <a:gd name="connsiteY20" fmla="*/ 356341 h 1380226"/>
              <a:gd name="connsiteX21" fmla="*/ 1116713 w 1380226"/>
              <a:gd name="connsiteY21" fmla="*/ 335800 h 1380226"/>
              <a:gd name="connsiteX22" fmla="*/ 1090403 w 1380226"/>
              <a:gd name="connsiteY22" fmla="*/ 324590 h 1380226"/>
              <a:gd name="connsiteX23" fmla="*/ 1062794 w 1380226"/>
              <a:gd name="connsiteY23" fmla="*/ 324346 h 1380226"/>
              <a:gd name="connsiteX24" fmla="*/ 690113 w 1380226"/>
              <a:gd name="connsiteY24" fmla="*/ 0 h 1380226"/>
              <a:gd name="connsiteX25" fmla="*/ 1380226 w 1380226"/>
              <a:gd name="connsiteY25" fmla="*/ 690113 h 1380226"/>
              <a:gd name="connsiteX26" fmla="*/ 690113 w 1380226"/>
              <a:gd name="connsiteY26" fmla="*/ 1380226 h 1380226"/>
              <a:gd name="connsiteX27" fmla="*/ 0 w 1380226"/>
              <a:gd name="connsiteY27" fmla="*/ 690113 h 1380226"/>
              <a:gd name="connsiteX28" fmla="*/ 690113 w 1380226"/>
              <a:gd name="connsiteY28" fmla="*/ 0 h 138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0226" h="1380226">
                <a:moveTo>
                  <a:pt x="1062794" y="324346"/>
                </a:moveTo>
                <a:cubicBezTo>
                  <a:pt x="1044671" y="327708"/>
                  <a:pt x="1027830" y="337983"/>
                  <a:pt x="1016567" y="354375"/>
                </a:cubicBezTo>
                <a:cubicBezTo>
                  <a:pt x="848929" y="545453"/>
                  <a:pt x="733104" y="693861"/>
                  <a:pt x="597087" y="887606"/>
                </a:cubicBezTo>
                <a:lnTo>
                  <a:pt x="575101" y="919281"/>
                </a:lnTo>
                <a:lnTo>
                  <a:pt x="416944" y="782382"/>
                </a:lnTo>
                <a:cubicBezTo>
                  <a:pt x="383208" y="741602"/>
                  <a:pt x="302896" y="712007"/>
                  <a:pt x="262116" y="745743"/>
                </a:cubicBezTo>
                <a:cubicBezTo>
                  <a:pt x="240158" y="759469"/>
                  <a:pt x="226728" y="811543"/>
                  <a:pt x="265288" y="876683"/>
                </a:cubicBezTo>
                <a:lnTo>
                  <a:pt x="513373" y="1140564"/>
                </a:lnTo>
                <a:lnTo>
                  <a:pt x="535316" y="1158324"/>
                </a:lnTo>
                <a:lnTo>
                  <a:pt x="543980" y="1169361"/>
                </a:lnTo>
                <a:lnTo>
                  <a:pt x="543979" y="1169362"/>
                </a:lnTo>
                <a:cubicBezTo>
                  <a:pt x="568567" y="1186256"/>
                  <a:pt x="599935" y="1185802"/>
                  <a:pt x="623586" y="1170688"/>
                </a:cubicBezTo>
                <a:lnTo>
                  <a:pt x="629017" y="1165426"/>
                </a:lnTo>
                <a:lnTo>
                  <a:pt x="632172" y="1164128"/>
                </a:lnTo>
                <a:cubicBezTo>
                  <a:pt x="637793" y="1161135"/>
                  <a:pt x="643197" y="1157535"/>
                  <a:pt x="648294" y="1153318"/>
                </a:cubicBezTo>
                <a:lnTo>
                  <a:pt x="648295" y="1153318"/>
                </a:lnTo>
                <a:cubicBezTo>
                  <a:pt x="653392" y="1149101"/>
                  <a:pt x="657382" y="1143596"/>
                  <a:pt x="660395" y="1137113"/>
                </a:cubicBezTo>
                <a:lnTo>
                  <a:pt x="663677" y="1125502"/>
                </a:lnTo>
                <a:lnTo>
                  <a:pt x="704379" y="1072862"/>
                </a:lnTo>
                <a:cubicBezTo>
                  <a:pt x="845729" y="883416"/>
                  <a:pt x="992033" y="644442"/>
                  <a:pt x="1135288" y="435947"/>
                </a:cubicBezTo>
                <a:cubicBezTo>
                  <a:pt x="1152182" y="411359"/>
                  <a:pt x="1151728" y="379991"/>
                  <a:pt x="1136614" y="356341"/>
                </a:cubicBezTo>
                <a:lnTo>
                  <a:pt x="1116713" y="335800"/>
                </a:lnTo>
                <a:lnTo>
                  <a:pt x="1090403" y="324590"/>
                </a:lnTo>
                <a:cubicBezTo>
                  <a:pt x="1081237" y="322714"/>
                  <a:pt x="1071855" y="322666"/>
                  <a:pt x="1062794" y="324346"/>
                </a:cubicBezTo>
                <a:close/>
                <a:moveTo>
                  <a:pt x="690113" y="0"/>
                </a:moveTo>
                <a:cubicBezTo>
                  <a:pt x="1071252" y="0"/>
                  <a:pt x="1380226" y="308974"/>
                  <a:pt x="1380226" y="690113"/>
                </a:cubicBezTo>
                <a:cubicBezTo>
                  <a:pt x="1380226" y="1071252"/>
                  <a:pt x="1071252" y="1380226"/>
                  <a:pt x="690113" y="1380226"/>
                </a:cubicBezTo>
                <a:cubicBezTo>
                  <a:pt x="308974" y="1380226"/>
                  <a:pt x="0" y="1071252"/>
                  <a:pt x="0" y="690113"/>
                </a:cubicBezTo>
                <a:cubicBezTo>
                  <a:pt x="0" y="308974"/>
                  <a:pt x="308974" y="0"/>
                  <a:pt x="69011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Freeform: Shape 18">
            <a:extLst>
              <a:ext uri="{FF2B5EF4-FFF2-40B4-BE49-F238E27FC236}">
                <a16:creationId xmlns:a16="http://schemas.microsoft.com/office/drawing/2014/main" id="{965D9A26-15D2-E09C-A3BD-FD1BAE4F3EA2}"/>
              </a:ext>
            </a:extLst>
          </p:cNvPr>
          <p:cNvSpPr/>
          <p:nvPr/>
        </p:nvSpPr>
        <p:spPr>
          <a:xfrm>
            <a:off x="696913" y="4331258"/>
            <a:ext cx="192947" cy="192947"/>
          </a:xfrm>
          <a:custGeom>
            <a:avLst/>
            <a:gdLst>
              <a:gd name="connsiteX0" fmla="*/ 1062794 w 1380226"/>
              <a:gd name="connsiteY0" fmla="*/ 324346 h 1380226"/>
              <a:gd name="connsiteX1" fmla="*/ 1016567 w 1380226"/>
              <a:gd name="connsiteY1" fmla="*/ 354375 h 1380226"/>
              <a:gd name="connsiteX2" fmla="*/ 597087 w 1380226"/>
              <a:gd name="connsiteY2" fmla="*/ 887606 h 1380226"/>
              <a:gd name="connsiteX3" fmla="*/ 575101 w 1380226"/>
              <a:gd name="connsiteY3" fmla="*/ 919281 h 1380226"/>
              <a:gd name="connsiteX4" fmla="*/ 416944 w 1380226"/>
              <a:gd name="connsiteY4" fmla="*/ 782382 h 1380226"/>
              <a:gd name="connsiteX5" fmla="*/ 262116 w 1380226"/>
              <a:gd name="connsiteY5" fmla="*/ 745743 h 1380226"/>
              <a:gd name="connsiteX6" fmla="*/ 265288 w 1380226"/>
              <a:gd name="connsiteY6" fmla="*/ 876683 h 1380226"/>
              <a:gd name="connsiteX7" fmla="*/ 513373 w 1380226"/>
              <a:gd name="connsiteY7" fmla="*/ 1140564 h 1380226"/>
              <a:gd name="connsiteX8" fmla="*/ 535316 w 1380226"/>
              <a:gd name="connsiteY8" fmla="*/ 1158324 h 1380226"/>
              <a:gd name="connsiteX9" fmla="*/ 543980 w 1380226"/>
              <a:gd name="connsiteY9" fmla="*/ 1169361 h 1380226"/>
              <a:gd name="connsiteX10" fmla="*/ 543979 w 1380226"/>
              <a:gd name="connsiteY10" fmla="*/ 1169362 h 1380226"/>
              <a:gd name="connsiteX11" fmla="*/ 623586 w 1380226"/>
              <a:gd name="connsiteY11" fmla="*/ 1170688 h 1380226"/>
              <a:gd name="connsiteX12" fmla="*/ 629017 w 1380226"/>
              <a:gd name="connsiteY12" fmla="*/ 1165426 h 1380226"/>
              <a:gd name="connsiteX13" fmla="*/ 632172 w 1380226"/>
              <a:gd name="connsiteY13" fmla="*/ 1164128 h 1380226"/>
              <a:gd name="connsiteX14" fmla="*/ 648294 w 1380226"/>
              <a:gd name="connsiteY14" fmla="*/ 1153318 h 1380226"/>
              <a:gd name="connsiteX15" fmla="*/ 648295 w 1380226"/>
              <a:gd name="connsiteY15" fmla="*/ 1153318 h 1380226"/>
              <a:gd name="connsiteX16" fmla="*/ 660395 w 1380226"/>
              <a:gd name="connsiteY16" fmla="*/ 1137113 h 1380226"/>
              <a:gd name="connsiteX17" fmla="*/ 663677 w 1380226"/>
              <a:gd name="connsiteY17" fmla="*/ 1125502 h 1380226"/>
              <a:gd name="connsiteX18" fmla="*/ 704379 w 1380226"/>
              <a:gd name="connsiteY18" fmla="*/ 1072862 h 1380226"/>
              <a:gd name="connsiteX19" fmla="*/ 1135288 w 1380226"/>
              <a:gd name="connsiteY19" fmla="*/ 435947 h 1380226"/>
              <a:gd name="connsiteX20" fmla="*/ 1136614 w 1380226"/>
              <a:gd name="connsiteY20" fmla="*/ 356341 h 1380226"/>
              <a:gd name="connsiteX21" fmla="*/ 1116713 w 1380226"/>
              <a:gd name="connsiteY21" fmla="*/ 335800 h 1380226"/>
              <a:gd name="connsiteX22" fmla="*/ 1090403 w 1380226"/>
              <a:gd name="connsiteY22" fmla="*/ 324590 h 1380226"/>
              <a:gd name="connsiteX23" fmla="*/ 1062794 w 1380226"/>
              <a:gd name="connsiteY23" fmla="*/ 324346 h 1380226"/>
              <a:gd name="connsiteX24" fmla="*/ 690113 w 1380226"/>
              <a:gd name="connsiteY24" fmla="*/ 0 h 1380226"/>
              <a:gd name="connsiteX25" fmla="*/ 1380226 w 1380226"/>
              <a:gd name="connsiteY25" fmla="*/ 690113 h 1380226"/>
              <a:gd name="connsiteX26" fmla="*/ 690113 w 1380226"/>
              <a:gd name="connsiteY26" fmla="*/ 1380226 h 1380226"/>
              <a:gd name="connsiteX27" fmla="*/ 0 w 1380226"/>
              <a:gd name="connsiteY27" fmla="*/ 690113 h 1380226"/>
              <a:gd name="connsiteX28" fmla="*/ 690113 w 1380226"/>
              <a:gd name="connsiteY28" fmla="*/ 0 h 138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0226" h="1380226">
                <a:moveTo>
                  <a:pt x="1062794" y="324346"/>
                </a:moveTo>
                <a:cubicBezTo>
                  <a:pt x="1044671" y="327708"/>
                  <a:pt x="1027830" y="337983"/>
                  <a:pt x="1016567" y="354375"/>
                </a:cubicBezTo>
                <a:cubicBezTo>
                  <a:pt x="848929" y="545453"/>
                  <a:pt x="733104" y="693861"/>
                  <a:pt x="597087" y="887606"/>
                </a:cubicBezTo>
                <a:lnTo>
                  <a:pt x="575101" y="919281"/>
                </a:lnTo>
                <a:lnTo>
                  <a:pt x="416944" y="782382"/>
                </a:lnTo>
                <a:cubicBezTo>
                  <a:pt x="383208" y="741602"/>
                  <a:pt x="302896" y="712007"/>
                  <a:pt x="262116" y="745743"/>
                </a:cubicBezTo>
                <a:cubicBezTo>
                  <a:pt x="240158" y="759469"/>
                  <a:pt x="226728" y="811543"/>
                  <a:pt x="265288" y="876683"/>
                </a:cubicBezTo>
                <a:lnTo>
                  <a:pt x="513373" y="1140564"/>
                </a:lnTo>
                <a:lnTo>
                  <a:pt x="535316" y="1158324"/>
                </a:lnTo>
                <a:lnTo>
                  <a:pt x="543980" y="1169361"/>
                </a:lnTo>
                <a:lnTo>
                  <a:pt x="543979" y="1169362"/>
                </a:lnTo>
                <a:cubicBezTo>
                  <a:pt x="568567" y="1186256"/>
                  <a:pt x="599935" y="1185802"/>
                  <a:pt x="623586" y="1170688"/>
                </a:cubicBezTo>
                <a:lnTo>
                  <a:pt x="629017" y="1165426"/>
                </a:lnTo>
                <a:lnTo>
                  <a:pt x="632172" y="1164128"/>
                </a:lnTo>
                <a:cubicBezTo>
                  <a:pt x="637793" y="1161135"/>
                  <a:pt x="643197" y="1157535"/>
                  <a:pt x="648294" y="1153318"/>
                </a:cubicBezTo>
                <a:lnTo>
                  <a:pt x="648295" y="1153318"/>
                </a:lnTo>
                <a:cubicBezTo>
                  <a:pt x="653392" y="1149101"/>
                  <a:pt x="657382" y="1143596"/>
                  <a:pt x="660395" y="1137113"/>
                </a:cubicBezTo>
                <a:lnTo>
                  <a:pt x="663677" y="1125502"/>
                </a:lnTo>
                <a:lnTo>
                  <a:pt x="704379" y="1072862"/>
                </a:lnTo>
                <a:cubicBezTo>
                  <a:pt x="845729" y="883416"/>
                  <a:pt x="992033" y="644442"/>
                  <a:pt x="1135288" y="435947"/>
                </a:cubicBezTo>
                <a:cubicBezTo>
                  <a:pt x="1152182" y="411359"/>
                  <a:pt x="1151728" y="379991"/>
                  <a:pt x="1136614" y="356341"/>
                </a:cubicBezTo>
                <a:lnTo>
                  <a:pt x="1116713" y="335800"/>
                </a:lnTo>
                <a:lnTo>
                  <a:pt x="1090403" y="324590"/>
                </a:lnTo>
                <a:cubicBezTo>
                  <a:pt x="1081237" y="322714"/>
                  <a:pt x="1071855" y="322666"/>
                  <a:pt x="1062794" y="324346"/>
                </a:cubicBezTo>
                <a:close/>
                <a:moveTo>
                  <a:pt x="690113" y="0"/>
                </a:moveTo>
                <a:cubicBezTo>
                  <a:pt x="1071252" y="0"/>
                  <a:pt x="1380226" y="308974"/>
                  <a:pt x="1380226" y="690113"/>
                </a:cubicBezTo>
                <a:cubicBezTo>
                  <a:pt x="1380226" y="1071252"/>
                  <a:pt x="1071252" y="1380226"/>
                  <a:pt x="690113" y="1380226"/>
                </a:cubicBezTo>
                <a:cubicBezTo>
                  <a:pt x="308974" y="1380226"/>
                  <a:pt x="0" y="1071252"/>
                  <a:pt x="0" y="690113"/>
                </a:cubicBezTo>
                <a:cubicBezTo>
                  <a:pt x="0" y="308974"/>
                  <a:pt x="308974" y="0"/>
                  <a:pt x="69011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9D76E022-9D8A-FF08-B9CB-794116E465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2027635"/>
            <a:ext cx="2091384" cy="2973397"/>
          </a:xfrm>
          <a:prstGeom prst="rect">
            <a:avLst/>
          </a:prstGeom>
        </p:spPr>
      </p:pic>
      <p:sp>
        <p:nvSpPr>
          <p:cNvPr id="6" name="Rectangle 5">
            <a:extLst>
              <a:ext uri="{FF2B5EF4-FFF2-40B4-BE49-F238E27FC236}">
                <a16:creationId xmlns:a16="http://schemas.microsoft.com/office/drawing/2014/main" id="{86D9BCD7-0EFA-EFFF-A172-7EA85C0DA7FB}"/>
              </a:ext>
            </a:extLst>
          </p:cNvPr>
          <p:cNvSpPr/>
          <p:nvPr/>
        </p:nvSpPr>
        <p:spPr>
          <a:xfrm>
            <a:off x="7365304" y="3445828"/>
            <a:ext cx="219206" cy="36512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Connector 19">
            <a:extLst>
              <a:ext uri="{FF2B5EF4-FFF2-40B4-BE49-F238E27FC236}">
                <a16:creationId xmlns:a16="http://schemas.microsoft.com/office/drawing/2014/main" id="{C8377CA1-05F2-135C-1F5C-D8825A616045}"/>
              </a:ext>
            </a:extLst>
          </p:cNvPr>
          <p:cNvCxnSpPr>
            <a:cxnSpLocks/>
          </p:cNvCxnSpPr>
          <p:nvPr/>
        </p:nvCxnSpPr>
        <p:spPr>
          <a:xfrm flipH="1">
            <a:off x="7584510" y="1515649"/>
            <a:ext cx="1127342" cy="1913351"/>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3A0E8EAE-70B0-4691-63D3-9B4DC7D3B9E3}"/>
              </a:ext>
            </a:extLst>
          </p:cNvPr>
          <p:cNvCxnSpPr>
            <a:cxnSpLocks/>
          </p:cNvCxnSpPr>
          <p:nvPr/>
        </p:nvCxnSpPr>
        <p:spPr>
          <a:xfrm flipH="1" flipV="1">
            <a:off x="7582073" y="3810953"/>
            <a:ext cx="1127342" cy="1700499"/>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7" name="Picture 6" descr="A map of a project&#10;&#10;Description automatically generated">
            <a:extLst>
              <a:ext uri="{FF2B5EF4-FFF2-40B4-BE49-F238E27FC236}">
                <a16:creationId xmlns:a16="http://schemas.microsoft.com/office/drawing/2014/main" id="{61B161D2-CF1D-FBE5-394E-0C8F44BA647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645448" y="1440493"/>
            <a:ext cx="3182555" cy="4158102"/>
          </a:xfrm>
          <a:prstGeom prst="rect">
            <a:avLst/>
          </a:prstGeom>
        </p:spPr>
      </p:pic>
    </p:spTree>
    <p:custDataLst>
      <p:tags r:id="rId1"/>
    </p:custDataLst>
    <p:extLst>
      <p:ext uri="{BB962C8B-B14F-4D97-AF65-F5344CB8AC3E}">
        <p14:creationId xmlns:p14="http://schemas.microsoft.com/office/powerpoint/2010/main" val="1576497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FC163-3189-BD48-AF89-B20F86FC63B4}"/>
              </a:ext>
            </a:extLst>
          </p:cNvPr>
          <p:cNvSpPr>
            <a:spLocks noGrp="1"/>
          </p:cNvSpPr>
          <p:nvPr>
            <p:ph type="title"/>
          </p:nvPr>
        </p:nvSpPr>
        <p:spPr>
          <a:xfrm>
            <a:off x="520185" y="473646"/>
            <a:ext cx="11256885" cy="529658"/>
          </a:xfrm>
        </p:spPr>
        <p:txBody>
          <a:bodyPr/>
          <a:lstStyle/>
          <a:p>
            <a:r>
              <a:rPr lang="en-AU" dirty="0"/>
              <a:t>Important notices and disclaimer</a:t>
            </a:r>
          </a:p>
        </p:txBody>
      </p:sp>
      <p:sp>
        <p:nvSpPr>
          <p:cNvPr id="9" name="Footer Placeholder 8">
            <a:extLst>
              <a:ext uri="{FF2B5EF4-FFF2-40B4-BE49-F238E27FC236}">
                <a16:creationId xmlns:a16="http://schemas.microsoft.com/office/drawing/2014/main" id="{7C5F67D2-EA5F-58FF-9B79-5F577B34CBA7}"/>
              </a:ext>
            </a:extLst>
          </p:cNvPr>
          <p:cNvSpPr>
            <a:spLocks noGrp="1"/>
          </p:cNvSpPr>
          <p:nvPr>
            <p:ph type="ftr" sz="quarter" idx="11"/>
          </p:nvPr>
        </p:nvSpPr>
        <p:spPr/>
        <p:txBody>
          <a:bodyPr/>
          <a:lstStyle/>
          <a:p>
            <a:endParaRPr lang="en-AU"/>
          </a:p>
        </p:txBody>
      </p:sp>
      <p:sp>
        <p:nvSpPr>
          <p:cNvPr id="10" name="Slide Number Placeholder 9">
            <a:extLst>
              <a:ext uri="{FF2B5EF4-FFF2-40B4-BE49-F238E27FC236}">
                <a16:creationId xmlns:a16="http://schemas.microsoft.com/office/drawing/2014/main" id="{EBA2AE0D-8FC5-5CCB-ACB3-7B44C7CBCA57}"/>
              </a:ext>
            </a:extLst>
          </p:cNvPr>
          <p:cNvSpPr>
            <a:spLocks noGrp="1"/>
          </p:cNvSpPr>
          <p:nvPr>
            <p:ph type="sldNum" sz="quarter" idx="12"/>
          </p:nvPr>
        </p:nvSpPr>
        <p:spPr/>
        <p:txBody>
          <a:bodyPr/>
          <a:lstStyle/>
          <a:p>
            <a:fld id="{E90F29A2-F5BF-4AF6-B93A-7D34F714B774}" type="slidenum">
              <a:rPr lang="en-AU" smtClean="0"/>
              <a:t>2</a:t>
            </a:fld>
            <a:endParaRPr lang="en-AU"/>
          </a:p>
        </p:txBody>
      </p:sp>
      <p:sp>
        <p:nvSpPr>
          <p:cNvPr id="7" name="Content Placeholder 2">
            <a:extLst>
              <a:ext uri="{FF2B5EF4-FFF2-40B4-BE49-F238E27FC236}">
                <a16:creationId xmlns:a16="http://schemas.microsoft.com/office/drawing/2014/main" id="{D88632ED-41E7-DCAE-7D36-DE5662D9A9DA}"/>
              </a:ext>
            </a:extLst>
          </p:cNvPr>
          <p:cNvSpPr>
            <a:spLocks noGrp="1"/>
          </p:cNvSpPr>
          <p:nvPr>
            <p:ph idx="1"/>
          </p:nvPr>
        </p:nvSpPr>
        <p:spPr>
          <a:xfrm>
            <a:off x="520185" y="1003304"/>
            <a:ext cx="11256885" cy="4443625"/>
          </a:xfrm>
        </p:spPr>
        <p:txBody>
          <a:bodyPr/>
          <a:lstStyle/>
          <a:p>
            <a:pPr marL="0" indent="0">
              <a:spcBef>
                <a:spcPts val="200"/>
              </a:spcBef>
              <a:buNone/>
            </a:pPr>
            <a:r>
              <a:rPr lang="en-GB" sz="700" dirty="0"/>
              <a:t>You are advised to read the following carefully before making any use of the information contained in this presentation. </a:t>
            </a:r>
          </a:p>
          <a:p>
            <a:pPr marL="0" indent="0">
              <a:spcBef>
                <a:spcPts val="200"/>
              </a:spcBef>
              <a:buNone/>
            </a:pPr>
            <a:r>
              <a:rPr lang="en-GB" sz="700" dirty="0"/>
              <a:t>This presentation is dated 20 March 2025  (“Presentation”) and has been prepared by Silver Mines Limited (ACN 107 452 942) (ASX ticker SVL) (“Silver Mines” or the “Company”). This Presentation has been authorised for release to ASX by the Managing Director of the Company. </a:t>
            </a:r>
          </a:p>
          <a:p>
            <a:pPr marL="0" indent="0">
              <a:spcBef>
                <a:spcPts val="600"/>
              </a:spcBef>
              <a:buNone/>
            </a:pPr>
            <a:r>
              <a:rPr lang="en-GB" sz="700" b="1" dirty="0"/>
              <a:t>Summary information </a:t>
            </a:r>
          </a:p>
          <a:p>
            <a:pPr marL="0" indent="0">
              <a:spcBef>
                <a:spcPts val="200"/>
              </a:spcBef>
              <a:buNone/>
            </a:pPr>
            <a:r>
              <a:rPr lang="en-GB" sz="700" dirty="0"/>
              <a:t>The material contained in this Presentation is a summary and for information purposes only. </a:t>
            </a:r>
          </a:p>
          <a:p>
            <a:pPr marL="0" indent="0">
              <a:spcBef>
                <a:spcPts val="200"/>
              </a:spcBef>
              <a:buNone/>
            </a:pPr>
            <a:r>
              <a:rPr lang="en-GB" sz="700" dirty="0"/>
              <a:t>The information in this Presentation is general in nature and does not purport to be accurate nor complete, nor does it contain all of the information that an investor may require in evaluating a possible investment in the Company, nor does it contain all the information which would be required in a disclosure document or prospectus prepared in accordance with the requirements of the Corporations Act 2001 (Cth) (“Corporations Act”). It has been prepared by the Company with due care but no representation or warranty, express or implied, is provided in relation to the accuracy, reliability, fairness or completeness of the information, opinions or conclusions in this Presentation by the Company or any other party involved in its preparation. </a:t>
            </a:r>
          </a:p>
          <a:p>
            <a:pPr marL="0" indent="0">
              <a:spcBef>
                <a:spcPts val="200"/>
              </a:spcBef>
              <a:buNone/>
            </a:pPr>
            <a:r>
              <a:rPr lang="en-GB" sz="700" dirty="0"/>
              <a:t>Reliance should not be placed on information or opinions contained in this Presentation and, the Company does not have any obligation to finalise, correct or update the content of this Presentation. Certain data used in this Presentation may have been obtained from research, surveys or studies conducted by third parties, including industry or general publications. </a:t>
            </a:r>
          </a:p>
          <a:p>
            <a:pPr marL="0" indent="0">
              <a:spcBef>
                <a:spcPts val="200"/>
              </a:spcBef>
              <a:buNone/>
            </a:pPr>
            <a:r>
              <a:rPr lang="en-GB" sz="700" dirty="0"/>
              <a:t>To the maximum extent permitted by law, the Company is not responsible for updating, nor undertakes to update, this Presentation. It should be read in conjunction with the Company’s other periodic and continuous disclosure announcements lodged with the ASX, which are available at </a:t>
            </a:r>
            <a:r>
              <a:rPr lang="en-GB" sz="700" dirty="0">
                <a:hlinkClick r:id="rId3"/>
              </a:rPr>
              <a:t>www.asx.com.au</a:t>
            </a:r>
            <a:r>
              <a:rPr lang="en-GB" sz="700" dirty="0"/>
              <a:t> or at </a:t>
            </a:r>
            <a:r>
              <a:rPr lang="en-GB" sz="700" dirty="0">
                <a:hlinkClick r:id="rId4"/>
              </a:rPr>
              <a:t>https://www.silvermines.com.au/news-announcements/</a:t>
            </a:r>
            <a:r>
              <a:rPr lang="en-GB" sz="700" dirty="0"/>
              <a:t>.</a:t>
            </a:r>
          </a:p>
          <a:p>
            <a:pPr marL="0" indent="0">
              <a:spcBef>
                <a:spcPts val="600"/>
              </a:spcBef>
              <a:buNone/>
            </a:pPr>
            <a:r>
              <a:rPr lang="en-GB" sz="700" b="1" dirty="0"/>
              <a:t>Past performance </a:t>
            </a:r>
          </a:p>
          <a:p>
            <a:pPr marL="0" indent="0">
              <a:spcBef>
                <a:spcPts val="200"/>
              </a:spcBef>
              <a:buNone/>
            </a:pPr>
            <a:r>
              <a:rPr lang="en-GB" sz="700" dirty="0"/>
              <a:t>Past performance metrics and figures (including past share price performance of the Company), as well as any historic or pro forma financial information, that is included in this Presentation are provided for illustrative purposes only and should not be relied upon as (and is not) an indication of the Company’s views, or that of any other party involved in its preparation, on the Company’s future financial performance or condition or prospects. Investors should note that past performance of the Company, including in relation to the historical trading price of the Company’s shares, production, mineral resources and ore reserves, costs and other historical financial information cannot be relied upon as an indicator of (and provides no guidance, assurance or guarantee as to) future performance, including the future trading price of shares. The historical information included in this presentation is, or is based on, information that has previously been released to the market. </a:t>
            </a:r>
          </a:p>
          <a:p>
            <a:pPr marL="0" indent="0">
              <a:spcBef>
                <a:spcPts val="600"/>
              </a:spcBef>
              <a:buNone/>
            </a:pPr>
            <a:r>
              <a:rPr lang="en-GB" sz="700" b="1" dirty="0"/>
              <a:t>Forward-looking statements and forecasts </a:t>
            </a:r>
          </a:p>
          <a:p>
            <a:pPr marL="0" indent="0">
              <a:spcBef>
                <a:spcPts val="200"/>
              </a:spcBef>
              <a:buNone/>
            </a:pPr>
            <a:r>
              <a:rPr lang="en-GB" sz="700" dirty="0"/>
              <a:t>The material in this presentation contains certain forecasts and forward-looking information, including regarding possible or assumed future performance or potential growth of Silver Mines. Such information is not a guarantee of future performance and involves unknown risks and uncertainties, as well as other factors, many of which are beyond the control of Silver Mines. Actual results and developments may differ materially from those expressed or implied by these forward-looking statements depending on a variety of factors.</a:t>
            </a:r>
          </a:p>
          <a:p>
            <a:pPr marL="0" indent="0">
              <a:spcBef>
                <a:spcPts val="200"/>
              </a:spcBef>
              <a:buNone/>
            </a:pPr>
            <a:r>
              <a:rPr lang="en-GB" sz="700" dirty="0"/>
              <a:t>No representation or warranty, expressed or implied, is made or given by or on behalf of Silver Mines, any of Silver Mines’ directors, or any other person as to the accuracy or completeness or fairness of the information or opinions contained in this presentation and no responsibility or liability is accepted by any of them for such information or opinions or for any errors, omissions, misstatements, negligent or otherwise, or for any communication written or otherwise, contained or referred to in this presentation.</a:t>
            </a:r>
          </a:p>
          <a:p>
            <a:pPr marL="0" indent="0">
              <a:spcBef>
                <a:spcPts val="200"/>
              </a:spcBef>
              <a:buNone/>
            </a:pPr>
            <a:r>
              <a:rPr lang="en-GB" sz="700" dirty="0"/>
              <a:t>Investors are cautioned not to place undue reliance on such statements. The Company undertakes no obligation to update publicly or release any revisions to these forward-looking statements.</a:t>
            </a:r>
          </a:p>
          <a:p>
            <a:pPr marL="0" indent="0">
              <a:spcBef>
                <a:spcPts val="200"/>
              </a:spcBef>
              <a:buNone/>
            </a:pPr>
            <a:r>
              <a:rPr lang="en-GB" sz="700" dirty="0"/>
              <a:t>Accordingly, neither Silver Mines nor any of the Silver Mines directors, officers, employees, advisers, associated persons or subsidiary undertakings shall be liable for any direct, indirect or consequential loss or damage suffered by any person as a result of relying upon the statement or as a result of any admission in, or any document supplied with, this presentation or by any future communications in connection with such documents and any such liabilities are expressly disclaimed.</a:t>
            </a:r>
          </a:p>
          <a:p>
            <a:pPr marL="0" indent="0">
              <a:spcBef>
                <a:spcPts val="600"/>
              </a:spcBef>
              <a:buNone/>
            </a:pPr>
            <a:r>
              <a:rPr lang="en-GB" sz="700" b="1" dirty="0"/>
              <a:t>Not an offer </a:t>
            </a:r>
          </a:p>
          <a:p>
            <a:pPr marL="0" indent="0">
              <a:spcBef>
                <a:spcPts val="200"/>
              </a:spcBef>
              <a:buNone/>
            </a:pPr>
            <a:r>
              <a:rPr lang="en-GB" sz="700" dirty="0"/>
              <a:t>This Presentation is not an offer or invitation for subscription or purchase of, or a recommendation in relation to, securities in the Company and neither this Presentation nor anything contained in it shall form the basis of any contract or commitment. This Presentation is not a prospectus, product disclosure statement or other offering document under Australian law or any other law and will not be lodged with the Australian Securities and Investments Commission.</a:t>
            </a:r>
          </a:p>
          <a:p>
            <a:pPr marL="0" indent="0">
              <a:spcBef>
                <a:spcPts val="200"/>
              </a:spcBef>
              <a:buNone/>
            </a:pPr>
            <a:endParaRPr lang="en-GB" sz="700" dirty="0"/>
          </a:p>
        </p:txBody>
      </p:sp>
    </p:spTree>
    <p:extLst>
      <p:ext uri="{BB962C8B-B14F-4D97-AF65-F5344CB8AC3E}">
        <p14:creationId xmlns:p14="http://schemas.microsoft.com/office/powerpoint/2010/main" val="165337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85F49BD-9584-9581-AF73-BC30EB6981D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854215" y="514596"/>
            <a:ext cx="3811095" cy="5389318"/>
          </a:xfrm>
          <a:prstGeom prst="rect">
            <a:avLst/>
          </a:prstGeom>
        </p:spPr>
      </p:pic>
      <p:sp>
        <p:nvSpPr>
          <p:cNvPr id="3" name="Title 2">
            <a:extLst>
              <a:ext uri="{FF2B5EF4-FFF2-40B4-BE49-F238E27FC236}">
                <a16:creationId xmlns:a16="http://schemas.microsoft.com/office/drawing/2014/main" id="{0120B56C-589B-D927-6592-DBAF048F1A7E}"/>
              </a:ext>
            </a:extLst>
          </p:cNvPr>
          <p:cNvSpPr>
            <a:spLocks noGrp="1"/>
          </p:cNvSpPr>
          <p:nvPr>
            <p:ph type="title"/>
          </p:nvPr>
        </p:nvSpPr>
        <p:spPr>
          <a:xfrm>
            <a:off x="467558" y="452761"/>
            <a:ext cx="11256885" cy="1109709"/>
          </a:xfrm>
        </p:spPr>
        <p:txBody>
          <a:bodyPr/>
          <a:lstStyle/>
          <a:p>
            <a:r>
              <a:rPr lang="en-AU" dirty="0"/>
              <a:t>Silver mines limited</a:t>
            </a:r>
            <a:br>
              <a:rPr lang="en-AU" dirty="0"/>
            </a:br>
            <a:r>
              <a:rPr lang="en-AU" dirty="0">
                <a:solidFill>
                  <a:schemeClr val="accent5"/>
                </a:solidFill>
              </a:rPr>
              <a:t>TUENA GOLD PROJECT</a:t>
            </a:r>
          </a:p>
        </p:txBody>
      </p:sp>
      <p:sp>
        <p:nvSpPr>
          <p:cNvPr id="5" name="Footer Placeholder 3">
            <a:extLst>
              <a:ext uri="{FF2B5EF4-FFF2-40B4-BE49-F238E27FC236}">
                <a16:creationId xmlns:a16="http://schemas.microsoft.com/office/drawing/2014/main" id="{222330BC-4865-EB7E-83A1-B6A815390139}"/>
              </a:ext>
            </a:extLst>
          </p:cNvPr>
          <p:cNvSpPr>
            <a:spLocks noGrp="1"/>
          </p:cNvSpPr>
          <p:nvPr>
            <p:ph type="ftr" sz="quarter" idx="11"/>
          </p:nvPr>
        </p:nvSpPr>
        <p:spPr>
          <a:xfrm>
            <a:off x="1890203" y="6090021"/>
            <a:ext cx="8017277" cy="365125"/>
          </a:xfrm>
        </p:spPr>
        <p:txBody>
          <a:bodyPr/>
          <a:lstStyle/>
          <a:p>
            <a:endParaRPr lang="en-AU"/>
          </a:p>
        </p:txBody>
      </p:sp>
      <p:sp>
        <p:nvSpPr>
          <p:cNvPr id="6" name="Slide Number Placeholder 5">
            <a:extLst>
              <a:ext uri="{FF2B5EF4-FFF2-40B4-BE49-F238E27FC236}">
                <a16:creationId xmlns:a16="http://schemas.microsoft.com/office/drawing/2014/main" id="{696EA97E-70D7-928E-A3FA-55BA401DD380}"/>
              </a:ext>
            </a:extLst>
          </p:cNvPr>
          <p:cNvSpPr>
            <a:spLocks noGrp="1"/>
          </p:cNvSpPr>
          <p:nvPr>
            <p:ph type="sldNum" sz="quarter" idx="12"/>
          </p:nvPr>
        </p:nvSpPr>
        <p:spPr>
          <a:xfrm>
            <a:off x="10014012" y="6090021"/>
            <a:ext cx="559293" cy="365125"/>
          </a:xfrm>
        </p:spPr>
        <p:txBody>
          <a:bodyPr/>
          <a:lstStyle/>
          <a:p>
            <a:fld id="{E90F29A2-F5BF-4AF6-B93A-7D34F714B774}" type="slidenum">
              <a:rPr lang="en-AU" smtClean="0"/>
              <a:pPr/>
              <a:t>20</a:t>
            </a:fld>
            <a:endParaRPr lang="en-AU"/>
          </a:p>
        </p:txBody>
      </p:sp>
      <p:grpSp>
        <p:nvGrpSpPr>
          <p:cNvPr id="52" name="Group 51">
            <a:extLst>
              <a:ext uri="{FF2B5EF4-FFF2-40B4-BE49-F238E27FC236}">
                <a16:creationId xmlns:a16="http://schemas.microsoft.com/office/drawing/2014/main" id="{09CA3F29-EB3C-6FAA-DEAB-482BDEB24D59}"/>
              </a:ext>
            </a:extLst>
          </p:cNvPr>
          <p:cNvGrpSpPr/>
          <p:nvPr/>
        </p:nvGrpSpPr>
        <p:grpSpPr>
          <a:xfrm>
            <a:off x="525117" y="2040835"/>
            <a:ext cx="3468110" cy="692426"/>
            <a:chOff x="525117" y="2040835"/>
            <a:chExt cx="3468110" cy="692426"/>
          </a:xfrm>
        </p:grpSpPr>
        <p:grpSp>
          <p:nvGrpSpPr>
            <p:cNvPr id="19" name="Group 18">
              <a:extLst>
                <a:ext uri="{FF2B5EF4-FFF2-40B4-BE49-F238E27FC236}">
                  <a16:creationId xmlns:a16="http://schemas.microsoft.com/office/drawing/2014/main" id="{7820A654-6339-9A54-6567-F0C60409E712}"/>
                </a:ext>
              </a:extLst>
            </p:cNvPr>
            <p:cNvGrpSpPr/>
            <p:nvPr/>
          </p:nvGrpSpPr>
          <p:grpSpPr>
            <a:xfrm>
              <a:off x="1334248" y="2118303"/>
              <a:ext cx="2658979" cy="584775"/>
              <a:chOff x="1374005" y="2376720"/>
              <a:chExt cx="2658979" cy="584775"/>
            </a:xfrm>
          </p:grpSpPr>
          <p:sp>
            <p:nvSpPr>
              <p:cNvPr id="2" name="TextBox 1">
                <a:extLst>
                  <a:ext uri="{FF2B5EF4-FFF2-40B4-BE49-F238E27FC236}">
                    <a16:creationId xmlns:a16="http://schemas.microsoft.com/office/drawing/2014/main" id="{C3FACB42-EE1F-DB8E-17B6-EEEA000249E5}"/>
                  </a:ext>
                </a:extLst>
              </p:cNvPr>
              <p:cNvSpPr txBox="1"/>
              <p:nvPr/>
            </p:nvSpPr>
            <p:spPr>
              <a:xfrm>
                <a:off x="1374005" y="2376720"/>
                <a:ext cx="2658979" cy="584775"/>
              </a:xfrm>
              <a:prstGeom prst="rect">
                <a:avLst/>
              </a:prstGeom>
              <a:noFill/>
            </p:spPr>
            <p:txBody>
              <a:bodyPr wrap="square">
                <a:spAutoFit/>
              </a:bodyPr>
              <a:lstStyle/>
              <a:p>
                <a:r>
                  <a:rPr lang="en-GB" b="1" dirty="0">
                    <a:solidFill>
                      <a:schemeClr val="accent5"/>
                    </a:solidFill>
                  </a:rPr>
                  <a:t>Location</a:t>
                </a:r>
                <a:br>
                  <a:rPr lang="en-GB" b="1" dirty="0">
                    <a:solidFill>
                      <a:schemeClr val="accent5"/>
                    </a:solidFill>
                  </a:rPr>
                </a:br>
                <a:r>
                  <a:rPr lang="en-GB" sz="1400" b="0" dirty="0">
                    <a:solidFill>
                      <a:schemeClr val="tx2"/>
                    </a:solidFill>
                  </a:rPr>
                  <a:t>South of Blayney, NSW</a:t>
                </a:r>
                <a:endParaRPr lang="en-AU" dirty="0"/>
              </a:p>
            </p:txBody>
          </p:sp>
          <p:cxnSp>
            <p:nvCxnSpPr>
              <p:cNvPr id="10" name="Straight Connector 9">
                <a:extLst>
                  <a:ext uri="{FF2B5EF4-FFF2-40B4-BE49-F238E27FC236}">
                    <a16:creationId xmlns:a16="http://schemas.microsoft.com/office/drawing/2014/main" id="{1A1534BD-F059-5FE3-2ED7-E74CA1A2BF65}"/>
                  </a:ext>
                </a:extLst>
              </p:cNvPr>
              <p:cNvCxnSpPr>
                <a:cxnSpLocks/>
              </p:cNvCxnSpPr>
              <p:nvPr/>
            </p:nvCxnSpPr>
            <p:spPr>
              <a:xfrm>
                <a:off x="1374005" y="2424307"/>
                <a:ext cx="0" cy="489600"/>
              </a:xfrm>
              <a:prstGeom prst="line">
                <a:avLst/>
              </a:prstGeom>
            </p:spPr>
            <p:style>
              <a:lnRef idx="2">
                <a:schemeClr val="accent5"/>
              </a:lnRef>
              <a:fillRef idx="0">
                <a:schemeClr val="accent5"/>
              </a:fillRef>
              <a:effectRef idx="1">
                <a:schemeClr val="accent5"/>
              </a:effectRef>
              <a:fontRef idx="minor">
                <a:schemeClr val="tx1"/>
              </a:fontRef>
            </p:style>
          </p:cxnSp>
        </p:grpSp>
        <p:pic>
          <p:nvPicPr>
            <p:cNvPr id="21" name="Graphic 20" descr="Marker with solid fill">
              <a:extLst>
                <a:ext uri="{FF2B5EF4-FFF2-40B4-BE49-F238E27FC236}">
                  <a16:creationId xmlns:a16="http://schemas.microsoft.com/office/drawing/2014/main" id="{6E1FA186-89F1-1714-BC11-2C49B2F0D4E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5117" y="2040835"/>
              <a:ext cx="692426" cy="692426"/>
            </a:xfrm>
            <a:prstGeom prst="rect">
              <a:avLst/>
            </a:prstGeom>
          </p:spPr>
        </p:pic>
      </p:grpSp>
      <p:grpSp>
        <p:nvGrpSpPr>
          <p:cNvPr id="53" name="Group 52">
            <a:extLst>
              <a:ext uri="{FF2B5EF4-FFF2-40B4-BE49-F238E27FC236}">
                <a16:creationId xmlns:a16="http://schemas.microsoft.com/office/drawing/2014/main" id="{B2F114C5-D003-F9A7-C99B-59015A764200}"/>
              </a:ext>
            </a:extLst>
          </p:cNvPr>
          <p:cNvGrpSpPr/>
          <p:nvPr/>
        </p:nvGrpSpPr>
        <p:grpSpPr>
          <a:xfrm>
            <a:off x="477078" y="2888975"/>
            <a:ext cx="3516149" cy="788504"/>
            <a:chOff x="477078" y="2888975"/>
            <a:chExt cx="3516149" cy="788504"/>
          </a:xfrm>
        </p:grpSpPr>
        <p:grpSp>
          <p:nvGrpSpPr>
            <p:cNvPr id="18" name="Group 17">
              <a:extLst>
                <a:ext uri="{FF2B5EF4-FFF2-40B4-BE49-F238E27FC236}">
                  <a16:creationId xmlns:a16="http://schemas.microsoft.com/office/drawing/2014/main" id="{F4C46A3E-79FE-FF24-C61F-162719E9054B}"/>
                </a:ext>
              </a:extLst>
            </p:cNvPr>
            <p:cNvGrpSpPr/>
            <p:nvPr/>
          </p:nvGrpSpPr>
          <p:grpSpPr>
            <a:xfrm>
              <a:off x="1334248" y="3018536"/>
              <a:ext cx="2658979" cy="584775"/>
              <a:chOff x="1374005" y="3431753"/>
              <a:chExt cx="2658979" cy="584775"/>
            </a:xfrm>
          </p:grpSpPr>
          <p:sp>
            <p:nvSpPr>
              <p:cNvPr id="7" name="TextBox 6">
                <a:extLst>
                  <a:ext uri="{FF2B5EF4-FFF2-40B4-BE49-F238E27FC236}">
                    <a16:creationId xmlns:a16="http://schemas.microsoft.com/office/drawing/2014/main" id="{404D7D42-35AB-C10B-6112-CD9A8A927849}"/>
                  </a:ext>
                </a:extLst>
              </p:cNvPr>
              <p:cNvSpPr txBox="1"/>
              <p:nvPr/>
            </p:nvSpPr>
            <p:spPr>
              <a:xfrm>
                <a:off x="1374005" y="3431753"/>
                <a:ext cx="2658979" cy="584775"/>
              </a:xfrm>
              <a:prstGeom prst="rect">
                <a:avLst/>
              </a:prstGeom>
              <a:noFill/>
            </p:spPr>
            <p:txBody>
              <a:bodyPr wrap="square">
                <a:spAutoFit/>
              </a:bodyPr>
              <a:lstStyle/>
              <a:p>
                <a:r>
                  <a:rPr lang="en-US" b="1" dirty="0">
                    <a:solidFill>
                      <a:schemeClr val="accent5"/>
                    </a:solidFill>
                  </a:rPr>
                  <a:t>Historic goldmine</a:t>
                </a:r>
                <a:br>
                  <a:rPr lang="en-US" b="1" dirty="0">
                    <a:solidFill>
                      <a:schemeClr val="accent5"/>
                    </a:solidFill>
                  </a:rPr>
                </a:br>
                <a:r>
                  <a:rPr lang="en-US" sz="1400" dirty="0">
                    <a:solidFill>
                      <a:schemeClr val="tx2"/>
                    </a:solidFill>
                  </a:rPr>
                  <a:t>minimal work in modern era</a:t>
                </a:r>
                <a:endParaRPr lang="en-AU" sz="1400" dirty="0">
                  <a:solidFill>
                    <a:schemeClr val="tx2"/>
                  </a:solidFill>
                </a:endParaRPr>
              </a:p>
            </p:txBody>
          </p:sp>
          <p:cxnSp>
            <p:nvCxnSpPr>
              <p:cNvPr id="12" name="Straight Connector 11">
                <a:extLst>
                  <a:ext uri="{FF2B5EF4-FFF2-40B4-BE49-F238E27FC236}">
                    <a16:creationId xmlns:a16="http://schemas.microsoft.com/office/drawing/2014/main" id="{027E2D80-3884-8D94-B128-E38F05BF781C}"/>
                  </a:ext>
                </a:extLst>
              </p:cNvPr>
              <p:cNvCxnSpPr>
                <a:cxnSpLocks/>
              </p:cNvCxnSpPr>
              <p:nvPr/>
            </p:nvCxnSpPr>
            <p:spPr>
              <a:xfrm>
                <a:off x="1374005" y="3478696"/>
                <a:ext cx="0" cy="490889"/>
              </a:xfrm>
              <a:prstGeom prst="line">
                <a:avLst/>
              </a:prstGeom>
            </p:spPr>
            <p:style>
              <a:lnRef idx="2">
                <a:schemeClr val="accent5"/>
              </a:lnRef>
              <a:fillRef idx="0">
                <a:schemeClr val="accent5"/>
              </a:fillRef>
              <a:effectRef idx="1">
                <a:schemeClr val="accent5"/>
              </a:effectRef>
              <a:fontRef idx="minor">
                <a:schemeClr val="tx1"/>
              </a:fontRef>
            </p:style>
          </p:cxnSp>
        </p:grpSp>
        <p:pic>
          <p:nvPicPr>
            <p:cNvPr id="23" name="Graphic 22" descr="Gold bars outline">
              <a:extLst>
                <a:ext uri="{FF2B5EF4-FFF2-40B4-BE49-F238E27FC236}">
                  <a16:creationId xmlns:a16="http://schemas.microsoft.com/office/drawing/2014/main" id="{6A39B42E-42AF-87D5-2F2F-B047734CC6B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7078" y="2888975"/>
              <a:ext cx="788504" cy="788504"/>
            </a:xfrm>
            <a:prstGeom prst="rect">
              <a:avLst/>
            </a:prstGeom>
          </p:spPr>
        </p:pic>
      </p:grpSp>
      <p:grpSp>
        <p:nvGrpSpPr>
          <p:cNvPr id="54" name="Group 53">
            <a:extLst>
              <a:ext uri="{FF2B5EF4-FFF2-40B4-BE49-F238E27FC236}">
                <a16:creationId xmlns:a16="http://schemas.microsoft.com/office/drawing/2014/main" id="{07FA87B1-47DE-1319-F0F3-202D14B8E977}"/>
              </a:ext>
            </a:extLst>
          </p:cNvPr>
          <p:cNvGrpSpPr/>
          <p:nvPr/>
        </p:nvGrpSpPr>
        <p:grpSpPr>
          <a:xfrm>
            <a:off x="543339" y="3866321"/>
            <a:ext cx="3449888" cy="655983"/>
            <a:chOff x="543339" y="3866321"/>
            <a:chExt cx="3449888" cy="655983"/>
          </a:xfrm>
        </p:grpSpPr>
        <p:grpSp>
          <p:nvGrpSpPr>
            <p:cNvPr id="17" name="Group 16">
              <a:extLst>
                <a:ext uri="{FF2B5EF4-FFF2-40B4-BE49-F238E27FC236}">
                  <a16:creationId xmlns:a16="http://schemas.microsoft.com/office/drawing/2014/main" id="{0025D089-B367-9FC3-6FC3-C03B9B253CBE}"/>
                </a:ext>
              </a:extLst>
            </p:cNvPr>
            <p:cNvGrpSpPr/>
            <p:nvPr/>
          </p:nvGrpSpPr>
          <p:grpSpPr>
            <a:xfrm>
              <a:off x="1334248" y="3918770"/>
              <a:ext cx="2658979" cy="584775"/>
              <a:chOff x="1374005" y="4177187"/>
              <a:chExt cx="2658979" cy="584775"/>
            </a:xfrm>
          </p:grpSpPr>
          <p:sp>
            <p:nvSpPr>
              <p:cNvPr id="15" name="TextBox 14">
                <a:extLst>
                  <a:ext uri="{FF2B5EF4-FFF2-40B4-BE49-F238E27FC236}">
                    <a16:creationId xmlns:a16="http://schemas.microsoft.com/office/drawing/2014/main" id="{86B9F26C-E162-A9E8-35A0-1FFA3898D8A1}"/>
                  </a:ext>
                </a:extLst>
              </p:cNvPr>
              <p:cNvSpPr txBox="1"/>
              <p:nvPr/>
            </p:nvSpPr>
            <p:spPr>
              <a:xfrm>
                <a:off x="1374005" y="4177187"/>
                <a:ext cx="2658979" cy="584775"/>
              </a:xfrm>
              <a:prstGeom prst="rect">
                <a:avLst/>
              </a:prstGeom>
              <a:noFill/>
            </p:spPr>
            <p:txBody>
              <a:bodyPr wrap="square">
                <a:spAutoFit/>
              </a:bodyPr>
              <a:lstStyle/>
              <a:p>
                <a:r>
                  <a:rPr lang="en-US" b="1" dirty="0">
                    <a:solidFill>
                      <a:schemeClr val="accent5"/>
                    </a:solidFill>
                  </a:rPr>
                  <a:t>Geological analogies</a:t>
                </a:r>
                <a:br>
                  <a:rPr lang="en-US" b="1" dirty="0">
                    <a:solidFill>
                      <a:schemeClr val="accent5"/>
                    </a:solidFill>
                  </a:rPr>
                </a:br>
                <a:r>
                  <a:rPr lang="en-US" sz="1400" dirty="0">
                    <a:solidFill>
                      <a:schemeClr val="tx2"/>
                    </a:solidFill>
                  </a:rPr>
                  <a:t>to </a:t>
                </a:r>
                <a:r>
                  <a:rPr lang="en-US" sz="1400" dirty="0" err="1">
                    <a:solidFill>
                      <a:schemeClr val="tx2"/>
                    </a:solidFill>
                  </a:rPr>
                  <a:t>McPhillamys</a:t>
                </a:r>
                <a:r>
                  <a:rPr lang="en-US" sz="1400" dirty="0">
                    <a:solidFill>
                      <a:schemeClr val="tx2"/>
                    </a:solidFill>
                  </a:rPr>
                  <a:t> Gold Project</a:t>
                </a:r>
                <a:endParaRPr lang="en-AU" sz="1400" dirty="0">
                  <a:solidFill>
                    <a:schemeClr val="tx2"/>
                  </a:solidFill>
                </a:endParaRPr>
              </a:p>
            </p:txBody>
          </p:sp>
          <p:cxnSp>
            <p:nvCxnSpPr>
              <p:cNvPr id="16" name="Straight Connector 15">
                <a:extLst>
                  <a:ext uri="{FF2B5EF4-FFF2-40B4-BE49-F238E27FC236}">
                    <a16:creationId xmlns:a16="http://schemas.microsoft.com/office/drawing/2014/main" id="{60B3FFF3-FF00-E79E-5B57-3C1DE9E4E095}"/>
                  </a:ext>
                </a:extLst>
              </p:cNvPr>
              <p:cNvCxnSpPr>
                <a:cxnSpLocks/>
              </p:cNvCxnSpPr>
              <p:nvPr/>
            </p:nvCxnSpPr>
            <p:spPr>
              <a:xfrm>
                <a:off x="1374005" y="4224130"/>
                <a:ext cx="0" cy="490889"/>
              </a:xfrm>
              <a:prstGeom prst="line">
                <a:avLst/>
              </a:prstGeom>
            </p:spPr>
            <p:style>
              <a:lnRef idx="2">
                <a:schemeClr val="accent5"/>
              </a:lnRef>
              <a:fillRef idx="0">
                <a:schemeClr val="accent5"/>
              </a:fillRef>
              <a:effectRef idx="1">
                <a:schemeClr val="accent5"/>
              </a:effectRef>
              <a:fontRef idx="minor">
                <a:schemeClr val="tx1"/>
              </a:fontRef>
            </p:style>
          </p:cxnSp>
        </p:grpSp>
        <p:pic>
          <p:nvPicPr>
            <p:cNvPr id="25" name="Graphic 24" descr="Topography Map outline">
              <a:extLst>
                <a:ext uri="{FF2B5EF4-FFF2-40B4-BE49-F238E27FC236}">
                  <a16:creationId xmlns:a16="http://schemas.microsoft.com/office/drawing/2014/main" id="{8847B501-5806-9670-B8D2-9254A39D924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3339" y="3866321"/>
              <a:ext cx="655983" cy="655983"/>
            </a:xfrm>
            <a:prstGeom prst="rect">
              <a:avLst/>
            </a:prstGeom>
          </p:spPr>
        </p:pic>
      </p:grpSp>
      <p:grpSp>
        <p:nvGrpSpPr>
          <p:cNvPr id="58" name="Group 57">
            <a:extLst>
              <a:ext uri="{FF2B5EF4-FFF2-40B4-BE49-F238E27FC236}">
                <a16:creationId xmlns:a16="http://schemas.microsoft.com/office/drawing/2014/main" id="{285ED877-70C3-2CFB-0AFC-350607A2D021}"/>
              </a:ext>
            </a:extLst>
          </p:cNvPr>
          <p:cNvGrpSpPr/>
          <p:nvPr/>
        </p:nvGrpSpPr>
        <p:grpSpPr>
          <a:xfrm>
            <a:off x="1843639" y="5019974"/>
            <a:ext cx="4476839" cy="646497"/>
            <a:chOff x="2308459" y="4981874"/>
            <a:chExt cx="4476839" cy="646497"/>
          </a:xfrm>
        </p:grpSpPr>
        <p:grpSp>
          <p:nvGrpSpPr>
            <p:cNvPr id="38" name="Group 37">
              <a:extLst>
                <a:ext uri="{FF2B5EF4-FFF2-40B4-BE49-F238E27FC236}">
                  <a16:creationId xmlns:a16="http://schemas.microsoft.com/office/drawing/2014/main" id="{E04B6F79-90C2-82CC-C2EC-648CB80E9299}"/>
                </a:ext>
              </a:extLst>
            </p:cNvPr>
            <p:cNvGrpSpPr/>
            <p:nvPr/>
          </p:nvGrpSpPr>
          <p:grpSpPr>
            <a:xfrm>
              <a:off x="2974205" y="5012074"/>
              <a:ext cx="3811093" cy="584775"/>
              <a:chOff x="1374005" y="4177187"/>
              <a:chExt cx="3811093" cy="584775"/>
            </a:xfrm>
          </p:grpSpPr>
          <p:sp>
            <p:nvSpPr>
              <p:cNvPr id="39" name="TextBox 38">
                <a:extLst>
                  <a:ext uri="{FF2B5EF4-FFF2-40B4-BE49-F238E27FC236}">
                    <a16:creationId xmlns:a16="http://schemas.microsoft.com/office/drawing/2014/main" id="{D3361F84-426D-A760-4359-A4E5D45BAF1E}"/>
                  </a:ext>
                </a:extLst>
              </p:cNvPr>
              <p:cNvSpPr txBox="1"/>
              <p:nvPr/>
            </p:nvSpPr>
            <p:spPr>
              <a:xfrm>
                <a:off x="1374005" y="4177187"/>
                <a:ext cx="3811093" cy="584775"/>
              </a:xfrm>
              <a:prstGeom prst="rect">
                <a:avLst/>
              </a:prstGeom>
              <a:noFill/>
            </p:spPr>
            <p:txBody>
              <a:bodyPr wrap="square">
                <a:spAutoFit/>
              </a:bodyPr>
              <a:lstStyle/>
              <a:p>
                <a:r>
                  <a:rPr lang="en-US" b="1" dirty="0">
                    <a:solidFill>
                      <a:schemeClr val="accent5"/>
                    </a:solidFill>
                  </a:rPr>
                  <a:t>929 km</a:t>
                </a:r>
                <a:r>
                  <a:rPr lang="en-US" b="1" baseline="30000" dirty="0">
                    <a:solidFill>
                      <a:schemeClr val="accent5"/>
                    </a:solidFill>
                  </a:rPr>
                  <a:t>2</a:t>
                </a:r>
                <a:r>
                  <a:rPr lang="en-US" b="1" dirty="0">
                    <a:solidFill>
                      <a:schemeClr val="accent5"/>
                    </a:solidFill>
                  </a:rPr>
                  <a:t> of exploration licenses</a:t>
                </a:r>
                <a:br>
                  <a:rPr lang="en-US" b="1" dirty="0">
                    <a:solidFill>
                      <a:schemeClr val="accent5"/>
                    </a:solidFill>
                  </a:rPr>
                </a:br>
                <a:r>
                  <a:rPr lang="en-US" sz="1400" dirty="0">
                    <a:solidFill>
                      <a:schemeClr val="tx2"/>
                    </a:solidFill>
                  </a:rPr>
                  <a:t>extending over 60km - all granted, all 100%</a:t>
                </a:r>
                <a:endParaRPr lang="en-AU" sz="1400" dirty="0">
                  <a:solidFill>
                    <a:schemeClr val="tx2"/>
                  </a:solidFill>
                </a:endParaRPr>
              </a:p>
            </p:txBody>
          </p:sp>
          <p:cxnSp>
            <p:nvCxnSpPr>
              <p:cNvPr id="40" name="Straight Connector 39">
                <a:extLst>
                  <a:ext uri="{FF2B5EF4-FFF2-40B4-BE49-F238E27FC236}">
                    <a16:creationId xmlns:a16="http://schemas.microsoft.com/office/drawing/2014/main" id="{42DFD1C4-342F-7735-7E20-F01E9CC94435}"/>
                  </a:ext>
                </a:extLst>
              </p:cNvPr>
              <p:cNvCxnSpPr>
                <a:cxnSpLocks/>
              </p:cNvCxnSpPr>
              <p:nvPr/>
            </p:nvCxnSpPr>
            <p:spPr>
              <a:xfrm>
                <a:off x="1374005" y="4224130"/>
                <a:ext cx="0" cy="490889"/>
              </a:xfrm>
              <a:prstGeom prst="line">
                <a:avLst/>
              </a:prstGeom>
            </p:spPr>
            <p:style>
              <a:lnRef idx="2">
                <a:schemeClr val="accent5"/>
              </a:lnRef>
              <a:fillRef idx="0">
                <a:schemeClr val="accent5"/>
              </a:fillRef>
              <a:effectRef idx="1">
                <a:schemeClr val="accent5"/>
              </a:effectRef>
              <a:fontRef idx="minor">
                <a:schemeClr val="tx1"/>
              </a:fontRef>
            </p:style>
          </p:cxnSp>
        </p:grpSp>
        <p:pic>
          <p:nvPicPr>
            <p:cNvPr id="45" name="Graphic 44" descr="Checklist outline">
              <a:extLst>
                <a:ext uri="{FF2B5EF4-FFF2-40B4-BE49-F238E27FC236}">
                  <a16:creationId xmlns:a16="http://schemas.microsoft.com/office/drawing/2014/main" id="{1D23BA63-3582-3B09-0DD9-4C9B6FAD34C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308459" y="4981874"/>
              <a:ext cx="646497" cy="646497"/>
            </a:xfrm>
            <a:prstGeom prst="rect">
              <a:avLst/>
            </a:prstGeom>
          </p:spPr>
        </p:pic>
      </p:grpSp>
      <p:grpSp>
        <p:nvGrpSpPr>
          <p:cNvPr id="55" name="Group 54">
            <a:extLst>
              <a:ext uri="{FF2B5EF4-FFF2-40B4-BE49-F238E27FC236}">
                <a16:creationId xmlns:a16="http://schemas.microsoft.com/office/drawing/2014/main" id="{22CEFA32-28D4-214D-49BD-D1CBE08684C8}"/>
              </a:ext>
            </a:extLst>
          </p:cNvPr>
          <p:cNvGrpSpPr/>
          <p:nvPr/>
        </p:nvGrpSpPr>
        <p:grpSpPr>
          <a:xfrm>
            <a:off x="4116403" y="1963554"/>
            <a:ext cx="3494667" cy="786866"/>
            <a:chOff x="4116403" y="1963554"/>
            <a:chExt cx="3494667" cy="786866"/>
          </a:xfrm>
        </p:grpSpPr>
        <p:grpSp>
          <p:nvGrpSpPr>
            <p:cNvPr id="26" name="Group 25">
              <a:extLst>
                <a:ext uri="{FF2B5EF4-FFF2-40B4-BE49-F238E27FC236}">
                  <a16:creationId xmlns:a16="http://schemas.microsoft.com/office/drawing/2014/main" id="{C7D3F90E-AD39-8AD0-80D4-545354046582}"/>
                </a:ext>
              </a:extLst>
            </p:cNvPr>
            <p:cNvGrpSpPr/>
            <p:nvPr/>
          </p:nvGrpSpPr>
          <p:grpSpPr>
            <a:xfrm>
              <a:off x="4952091" y="2118303"/>
              <a:ext cx="2658979" cy="584775"/>
              <a:chOff x="1374005" y="2376720"/>
              <a:chExt cx="2658979" cy="584775"/>
            </a:xfrm>
          </p:grpSpPr>
          <p:sp>
            <p:nvSpPr>
              <p:cNvPr id="27" name="TextBox 26">
                <a:extLst>
                  <a:ext uri="{FF2B5EF4-FFF2-40B4-BE49-F238E27FC236}">
                    <a16:creationId xmlns:a16="http://schemas.microsoft.com/office/drawing/2014/main" id="{9D583D5C-92D5-C176-C76B-01D330137E89}"/>
                  </a:ext>
                </a:extLst>
              </p:cNvPr>
              <p:cNvSpPr txBox="1"/>
              <p:nvPr/>
            </p:nvSpPr>
            <p:spPr>
              <a:xfrm>
                <a:off x="1374005" y="2376720"/>
                <a:ext cx="2658979" cy="584775"/>
              </a:xfrm>
              <a:prstGeom prst="rect">
                <a:avLst/>
              </a:prstGeom>
              <a:noFill/>
            </p:spPr>
            <p:txBody>
              <a:bodyPr wrap="square">
                <a:spAutoFit/>
              </a:bodyPr>
              <a:lstStyle/>
              <a:p>
                <a:r>
                  <a:rPr lang="en-GB" sz="1400" dirty="0">
                    <a:solidFill>
                      <a:schemeClr val="tx2"/>
                    </a:solidFill>
                  </a:rPr>
                  <a:t>Limited modern drilling </a:t>
                </a:r>
                <a:br>
                  <a:rPr lang="en-GB" sz="1400" b="0" dirty="0">
                    <a:solidFill>
                      <a:schemeClr val="tx2"/>
                    </a:solidFill>
                  </a:rPr>
                </a:br>
                <a:r>
                  <a:rPr lang="en-GB" b="1" dirty="0">
                    <a:solidFill>
                      <a:schemeClr val="accent5"/>
                    </a:solidFill>
                  </a:rPr>
                  <a:t>Best hit 4m @ 6.9g/t</a:t>
                </a:r>
                <a:endParaRPr lang="en-AU" b="1" dirty="0">
                  <a:solidFill>
                    <a:schemeClr val="accent5"/>
                  </a:solidFill>
                </a:endParaRPr>
              </a:p>
            </p:txBody>
          </p:sp>
          <p:cxnSp>
            <p:nvCxnSpPr>
              <p:cNvPr id="28" name="Straight Connector 27">
                <a:extLst>
                  <a:ext uri="{FF2B5EF4-FFF2-40B4-BE49-F238E27FC236}">
                    <a16:creationId xmlns:a16="http://schemas.microsoft.com/office/drawing/2014/main" id="{61FABBC4-4F23-985B-8160-F1EE4BA94C78}"/>
                  </a:ext>
                </a:extLst>
              </p:cNvPr>
              <p:cNvCxnSpPr>
                <a:cxnSpLocks/>
              </p:cNvCxnSpPr>
              <p:nvPr/>
            </p:nvCxnSpPr>
            <p:spPr>
              <a:xfrm>
                <a:off x="1374005" y="2424307"/>
                <a:ext cx="0" cy="489600"/>
              </a:xfrm>
              <a:prstGeom prst="line">
                <a:avLst/>
              </a:prstGeom>
            </p:spPr>
            <p:style>
              <a:lnRef idx="2">
                <a:schemeClr val="accent5"/>
              </a:lnRef>
              <a:fillRef idx="0">
                <a:schemeClr val="accent5"/>
              </a:fillRef>
              <a:effectRef idx="1">
                <a:schemeClr val="accent5"/>
              </a:effectRef>
              <a:fontRef idx="minor">
                <a:schemeClr val="tx1"/>
              </a:fontRef>
            </p:style>
          </p:cxnSp>
        </p:grpSp>
        <p:pic>
          <p:nvPicPr>
            <p:cNvPr id="47" name="Graphic 46">
              <a:extLst>
                <a:ext uri="{FF2B5EF4-FFF2-40B4-BE49-F238E27FC236}">
                  <a16:creationId xmlns:a16="http://schemas.microsoft.com/office/drawing/2014/main" id="{02D4356A-DBF4-4915-1B11-FD22CC68615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4116403" y="1963554"/>
              <a:ext cx="786866" cy="786866"/>
            </a:xfrm>
            <a:prstGeom prst="rect">
              <a:avLst/>
            </a:prstGeom>
          </p:spPr>
        </p:pic>
      </p:grpSp>
      <p:grpSp>
        <p:nvGrpSpPr>
          <p:cNvPr id="56" name="Group 55">
            <a:extLst>
              <a:ext uri="{FF2B5EF4-FFF2-40B4-BE49-F238E27FC236}">
                <a16:creationId xmlns:a16="http://schemas.microsoft.com/office/drawing/2014/main" id="{CF4A5124-8C4E-0499-92CB-E5703F18024A}"/>
              </a:ext>
            </a:extLst>
          </p:cNvPr>
          <p:cNvGrpSpPr/>
          <p:nvPr/>
        </p:nvGrpSpPr>
        <p:grpSpPr>
          <a:xfrm>
            <a:off x="4186588" y="2941319"/>
            <a:ext cx="3526175" cy="661992"/>
            <a:chOff x="4186588" y="2941319"/>
            <a:chExt cx="3526175" cy="661992"/>
          </a:xfrm>
        </p:grpSpPr>
        <p:grpSp>
          <p:nvGrpSpPr>
            <p:cNvPr id="29" name="Group 28">
              <a:extLst>
                <a:ext uri="{FF2B5EF4-FFF2-40B4-BE49-F238E27FC236}">
                  <a16:creationId xmlns:a16="http://schemas.microsoft.com/office/drawing/2014/main" id="{F0FED818-AC16-94C2-726B-74A4E49901F9}"/>
                </a:ext>
              </a:extLst>
            </p:cNvPr>
            <p:cNvGrpSpPr/>
            <p:nvPr/>
          </p:nvGrpSpPr>
          <p:grpSpPr>
            <a:xfrm>
              <a:off x="4952091" y="3018536"/>
              <a:ext cx="2760672" cy="584775"/>
              <a:chOff x="1374005" y="3431753"/>
              <a:chExt cx="2760672" cy="584775"/>
            </a:xfrm>
          </p:grpSpPr>
          <p:sp>
            <p:nvSpPr>
              <p:cNvPr id="30" name="TextBox 29">
                <a:extLst>
                  <a:ext uri="{FF2B5EF4-FFF2-40B4-BE49-F238E27FC236}">
                    <a16:creationId xmlns:a16="http://schemas.microsoft.com/office/drawing/2014/main" id="{9261F4BA-5240-FAF4-B309-0792A739657D}"/>
                  </a:ext>
                </a:extLst>
              </p:cNvPr>
              <p:cNvSpPr txBox="1"/>
              <p:nvPr/>
            </p:nvSpPr>
            <p:spPr>
              <a:xfrm>
                <a:off x="1374005" y="3431753"/>
                <a:ext cx="2760672" cy="584775"/>
              </a:xfrm>
              <a:prstGeom prst="rect">
                <a:avLst/>
              </a:prstGeom>
              <a:noFill/>
            </p:spPr>
            <p:txBody>
              <a:bodyPr wrap="square">
                <a:spAutoFit/>
              </a:bodyPr>
              <a:lstStyle/>
              <a:p>
                <a:r>
                  <a:rPr lang="en-US" sz="1400" dirty="0">
                    <a:solidFill>
                      <a:schemeClr val="tx2"/>
                    </a:solidFill>
                  </a:rPr>
                  <a:t>Previously unrecorded historic workings </a:t>
                </a:r>
                <a:r>
                  <a:rPr lang="en-US" b="1" dirty="0">
                    <a:solidFill>
                      <a:schemeClr val="accent5"/>
                    </a:solidFill>
                  </a:rPr>
                  <a:t>identified</a:t>
                </a:r>
                <a:endParaRPr lang="en-AU" b="1" dirty="0">
                  <a:solidFill>
                    <a:schemeClr val="accent5"/>
                  </a:solidFill>
                </a:endParaRPr>
              </a:p>
            </p:txBody>
          </p:sp>
          <p:cxnSp>
            <p:nvCxnSpPr>
              <p:cNvPr id="31" name="Straight Connector 30">
                <a:extLst>
                  <a:ext uri="{FF2B5EF4-FFF2-40B4-BE49-F238E27FC236}">
                    <a16:creationId xmlns:a16="http://schemas.microsoft.com/office/drawing/2014/main" id="{5762A834-DFF5-1187-03CB-1623D516EBC2}"/>
                  </a:ext>
                </a:extLst>
              </p:cNvPr>
              <p:cNvCxnSpPr>
                <a:cxnSpLocks/>
              </p:cNvCxnSpPr>
              <p:nvPr/>
            </p:nvCxnSpPr>
            <p:spPr>
              <a:xfrm>
                <a:off x="1374005" y="3478696"/>
                <a:ext cx="0" cy="490889"/>
              </a:xfrm>
              <a:prstGeom prst="line">
                <a:avLst/>
              </a:prstGeom>
            </p:spPr>
            <p:style>
              <a:lnRef idx="2">
                <a:schemeClr val="accent5"/>
              </a:lnRef>
              <a:fillRef idx="0">
                <a:schemeClr val="accent5"/>
              </a:fillRef>
              <a:effectRef idx="1">
                <a:schemeClr val="accent5"/>
              </a:effectRef>
              <a:fontRef idx="minor">
                <a:schemeClr val="tx1"/>
              </a:fontRef>
            </p:style>
          </p:cxnSp>
        </p:grpSp>
        <p:pic>
          <p:nvPicPr>
            <p:cNvPr id="49" name="Graphic 48" descr="Magnifying glass outline">
              <a:extLst>
                <a:ext uri="{FF2B5EF4-FFF2-40B4-BE49-F238E27FC236}">
                  <a16:creationId xmlns:a16="http://schemas.microsoft.com/office/drawing/2014/main" id="{95F09D7E-8D42-196A-AADC-DA0DD621092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186588" y="2941319"/>
              <a:ext cx="646497" cy="646497"/>
            </a:xfrm>
            <a:prstGeom prst="rect">
              <a:avLst/>
            </a:prstGeom>
          </p:spPr>
        </p:pic>
      </p:grpSp>
      <p:grpSp>
        <p:nvGrpSpPr>
          <p:cNvPr id="57" name="Group 56">
            <a:extLst>
              <a:ext uri="{FF2B5EF4-FFF2-40B4-BE49-F238E27FC236}">
                <a16:creationId xmlns:a16="http://schemas.microsoft.com/office/drawing/2014/main" id="{0466F27B-2B07-FC83-52CC-56C0A7077528}"/>
              </a:ext>
            </a:extLst>
          </p:cNvPr>
          <p:cNvGrpSpPr/>
          <p:nvPr/>
        </p:nvGrpSpPr>
        <p:grpSpPr>
          <a:xfrm>
            <a:off x="4143274" y="3797968"/>
            <a:ext cx="3467796" cy="1198020"/>
            <a:chOff x="4143274" y="3797968"/>
            <a:chExt cx="3467796" cy="1198020"/>
          </a:xfrm>
        </p:grpSpPr>
        <p:grpSp>
          <p:nvGrpSpPr>
            <p:cNvPr id="32" name="Group 31">
              <a:extLst>
                <a:ext uri="{FF2B5EF4-FFF2-40B4-BE49-F238E27FC236}">
                  <a16:creationId xmlns:a16="http://schemas.microsoft.com/office/drawing/2014/main" id="{193B5746-C0D0-116B-4EEC-495786024431}"/>
                </a:ext>
              </a:extLst>
            </p:cNvPr>
            <p:cNvGrpSpPr/>
            <p:nvPr/>
          </p:nvGrpSpPr>
          <p:grpSpPr>
            <a:xfrm>
              <a:off x="4952091" y="3918770"/>
              <a:ext cx="2658979" cy="1077218"/>
              <a:chOff x="1374005" y="4177187"/>
              <a:chExt cx="2658979" cy="1077218"/>
            </a:xfrm>
          </p:grpSpPr>
          <p:sp>
            <p:nvSpPr>
              <p:cNvPr id="33" name="TextBox 32">
                <a:extLst>
                  <a:ext uri="{FF2B5EF4-FFF2-40B4-BE49-F238E27FC236}">
                    <a16:creationId xmlns:a16="http://schemas.microsoft.com/office/drawing/2014/main" id="{2878B2CB-F725-13F4-5482-D373C31CB6CE}"/>
                  </a:ext>
                </a:extLst>
              </p:cNvPr>
              <p:cNvSpPr txBox="1"/>
              <p:nvPr/>
            </p:nvSpPr>
            <p:spPr>
              <a:xfrm>
                <a:off x="1374006" y="4177187"/>
                <a:ext cx="2658978" cy="1077218"/>
              </a:xfrm>
              <a:prstGeom prst="rect">
                <a:avLst/>
              </a:prstGeom>
              <a:noFill/>
            </p:spPr>
            <p:txBody>
              <a:bodyPr wrap="square">
                <a:spAutoFit/>
              </a:bodyPr>
              <a:lstStyle/>
              <a:p>
                <a:r>
                  <a:rPr lang="en-US" b="1" dirty="0">
                    <a:solidFill>
                      <a:schemeClr val="accent5"/>
                    </a:solidFill>
                  </a:rPr>
                  <a:t>Airborne magnetics </a:t>
                </a:r>
                <a:br>
                  <a:rPr lang="en-US" b="1" dirty="0">
                    <a:solidFill>
                      <a:schemeClr val="accent5"/>
                    </a:solidFill>
                  </a:rPr>
                </a:br>
                <a:r>
                  <a:rPr lang="en-US" b="1" dirty="0">
                    <a:solidFill>
                      <a:schemeClr val="accent5"/>
                    </a:solidFill>
                  </a:rPr>
                  <a:t>&amp; </a:t>
                </a:r>
                <a:r>
                  <a:rPr lang="en-US" b="1" dirty="0" err="1">
                    <a:solidFill>
                      <a:schemeClr val="accent5"/>
                    </a:solidFill>
                  </a:rPr>
                  <a:t>radiometrics</a:t>
                </a:r>
                <a:br>
                  <a:rPr lang="en-US" b="1" dirty="0">
                    <a:solidFill>
                      <a:schemeClr val="accent5"/>
                    </a:solidFill>
                  </a:rPr>
                </a:br>
                <a:r>
                  <a:rPr lang="en-US" sz="1400" dirty="0">
                    <a:solidFill>
                      <a:schemeClr val="tx2"/>
                    </a:solidFill>
                  </a:rPr>
                  <a:t>completed on EL8526 &amp; EL9588</a:t>
                </a:r>
                <a:endParaRPr lang="en-AU" sz="1400" dirty="0">
                  <a:solidFill>
                    <a:schemeClr val="tx2"/>
                  </a:solidFill>
                </a:endParaRPr>
              </a:p>
            </p:txBody>
          </p:sp>
          <p:cxnSp>
            <p:nvCxnSpPr>
              <p:cNvPr id="34" name="Straight Connector 33">
                <a:extLst>
                  <a:ext uri="{FF2B5EF4-FFF2-40B4-BE49-F238E27FC236}">
                    <a16:creationId xmlns:a16="http://schemas.microsoft.com/office/drawing/2014/main" id="{6C8CCE6A-0464-E027-1A11-C5E1788B6AEC}"/>
                  </a:ext>
                </a:extLst>
              </p:cNvPr>
              <p:cNvCxnSpPr>
                <a:cxnSpLocks/>
              </p:cNvCxnSpPr>
              <p:nvPr/>
            </p:nvCxnSpPr>
            <p:spPr>
              <a:xfrm>
                <a:off x="1374005" y="4224130"/>
                <a:ext cx="0" cy="490889"/>
              </a:xfrm>
              <a:prstGeom prst="line">
                <a:avLst/>
              </a:prstGeom>
            </p:spPr>
            <p:style>
              <a:lnRef idx="2">
                <a:schemeClr val="accent5"/>
              </a:lnRef>
              <a:fillRef idx="0">
                <a:schemeClr val="accent5"/>
              </a:fillRef>
              <a:effectRef idx="1">
                <a:schemeClr val="accent5"/>
              </a:effectRef>
              <a:fontRef idx="minor">
                <a:schemeClr val="tx1"/>
              </a:fontRef>
            </p:style>
          </p:cxnSp>
        </p:grpSp>
        <p:pic>
          <p:nvPicPr>
            <p:cNvPr id="51" name="Graphic 50">
              <a:extLst>
                <a:ext uri="{FF2B5EF4-FFF2-40B4-BE49-F238E27FC236}">
                  <a16:creationId xmlns:a16="http://schemas.microsoft.com/office/drawing/2014/main" id="{198A0AA2-7308-A3F4-57B4-3FFBC17A301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4143274" y="3797968"/>
              <a:ext cx="733124" cy="733124"/>
            </a:xfrm>
            <a:prstGeom prst="rect">
              <a:avLst/>
            </a:prstGeom>
          </p:spPr>
        </p:pic>
      </p:grpSp>
    </p:spTree>
    <p:custDataLst>
      <p:tags r:id="rId1"/>
    </p:custDataLst>
    <p:extLst>
      <p:ext uri="{BB962C8B-B14F-4D97-AF65-F5344CB8AC3E}">
        <p14:creationId xmlns:p14="http://schemas.microsoft.com/office/powerpoint/2010/main" val="1409528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5D032-FC19-1B60-9998-EEA4D4008C6F}"/>
              </a:ext>
            </a:extLst>
          </p:cNvPr>
          <p:cNvSpPr>
            <a:spLocks noGrp="1"/>
          </p:cNvSpPr>
          <p:nvPr>
            <p:ph type="ctrTitle"/>
          </p:nvPr>
        </p:nvSpPr>
        <p:spPr>
          <a:xfrm>
            <a:off x="330389" y="2472199"/>
            <a:ext cx="5073818" cy="962526"/>
          </a:xfrm>
        </p:spPr>
        <p:txBody>
          <a:bodyPr/>
          <a:lstStyle/>
          <a:p>
            <a:r>
              <a:rPr lang="en-AU" dirty="0"/>
              <a:t>Silver</a:t>
            </a:r>
            <a:br>
              <a:rPr lang="en-AU" dirty="0"/>
            </a:br>
            <a:r>
              <a:rPr lang="en-AU" dirty="0">
                <a:solidFill>
                  <a:schemeClr val="accent5"/>
                </a:solidFill>
              </a:rPr>
              <a:t>metal of innovation</a:t>
            </a:r>
          </a:p>
        </p:txBody>
      </p:sp>
      <p:sp>
        <p:nvSpPr>
          <p:cNvPr id="8" name="Subtitle 7">
            <a:extLst>
              <a:ext uri="{FF2B5EF4-FFF2-40B4-BE49-F238E27FC236}">
                <a16:creationId xmlns:a16="http://schemas.microsoft.com/office/drawing/2014/main" id="{034966BA-D4BA-42E0-826D-E907BB434C79}"/>
              </a:ext>
            </a:extLst>
          </p:cNvPr>
          <p:cNvSpPr>
            <a:spLocks noGrp="1"/>
          </p:cNvSpPr>
          <p:nvPr>
            <p:ph type="subTitle" idx="1"/>
          </p:nvPr>
        </p:nvSpPr>
        <p:spPr/>
        <p:txBody>
          <a:bodyPr/>
          <a:lstStyle/>
          <a:p>
            <a:endParaRPr lang="en-AU" dirty="0"/>
          </a:p>
        </p:txBody>
      </p:sp>
    </p:spTree>
    <p:extLst>
      <p:ext uri="{BB962C8B-B14F-4D97-AF65-F5344CB8AC3E}">
        <p14:creationId xmlns:p14="http://schemas.microsoft.com/office/powerpoint/2010/main" val="4239149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212F272-FAB0-C9D5-2A23-1EF911B730EE}"/>
              </a:ext>
            </a:extLst>
          </p:cNvPr>
          <p:cNvSpPr>
            <a:spLocks noGrp="1"/>
          </p:cNvSpPr>
          <p:nvPr>
            <p:ph type="title"/>
          </p:nvPr>
        </p:nvSpPr>
        <p:spPr/>
        <p:txBody>
          <a:bodyPr/>
          <a:lstStyle/>
          <a:p>
            <a:r>
              <a:rPr lang="en-AU" dirty="0"/>
              <a:t>Silver</a:t>
            </a:r>
            <a:br>
              <a:rPr lang="en-AU" dirty="0"/>
            </a:br>
            <a:r>
              <a:rPr lang="en-AU" dirty="0">
                <a:solidFill>
                  <a:schemeClr val="accent5"/>
                </a:solidFill>
              </a:rPr>
              <a:t>WHY SILVER?</a:t>
            </a:r>
          </a:p>
        </p:txBody>
      </p:sp>
      <p:sp>
        <p:nvSpPr>
          <p:cNvPr id="4" name="Footer Placeholder 3">
            <a:extLst>
              <a:ext uri="{FF2B5EF4-FFF2-40B4-BE49-F238E27FC236}">
                <a16:creationId xmlns:a16="http://schemas.microsoft.com/office/drawing/2014/main" id="{CABBE7E7-6CEE-38A7-160F-A940101061CC}"/>
              </a:ext>
            </a:extLst>
          </p:cNvPr>
          <p:cNvSpPr>
            <a:spLocks noGrp="1"/>
          </p:cNvSpPr>
          <p:nvPr>
            <p:ph type="ftr" sz="quarter" idx="11"/>
          </p:nvPr>
        </p:nvSpPr>
        <p:spPr/>
        <p:txBody>
          <a:bodyPr/>
          <a:lstStyle/>
          <a:p>
            <a:pPr algn="ctr"/>
            <a:r>
              <a:rPr lang="en-AU" dirty="0"/>
              <a:t>* Excluding Photovoltaics</a:t>
            </a:r>
          </a:p>
          <a:p>
            <a:endParaRPr lang="en-AU" dirty="0"/>
          </a:p>
        </p:txBody>
      </p:sp>
      <p:sp>
        <p:nvSpPr>
          <p:cNvPr id="5" name="Slide Number Placeholder 4">
            <a:extLst>
              <a:ext uri="{FF2B5EF4-FFF2-40B4-BE49-F238E27FC236}">
                <a16:creationId xmlns:a16="http://schemas.microsoft.com/office/drawing/2014/main" id="{C77C5B10-F1E5-44EB-5FAA-66E950D11AD1}"/>
              </a:ext>
            </a:extLst>
          </p:cNvPr>
          <p:cNvSpPr>
            <a:spLocks noGrp="1"/>
          </p:cNvSpPr>
          <p:nvPr>
            <p:ph type="sldNum" sz="quarter" idx="12"/>
          </p:nvPr>
        </p:nvSpPr>
        <p:spPr>
          <a:xfrm>
            <a:off x="10198944" y="6090021"/>
            <a:ext cx="559293" cy="365125"/>
          </a:xfrm>
        </p:spPr>
        <p:txBody>
          <a:bodyPr/>
          <a:lstStyle/>
          <a:p>
            <a:pPr algn="ctr"/>
            <a:fld id="{E90F29A2-F5BF-4AF6-B93A-7D34F714B774}" type="slidenum">
              <a:rPr lang="en-AU" smtClean="0"/>
              <a:pPr algn="ctr"/>
              <a:t>22</a:t>
            </a:fld>
            <a:endParaRPr lang="en-AU" dirty="0"/>
          </a:p>
        </p:txBody>
      </p:sp>
      <p:sp>
        <p:nvSpPr>
          <p:cNvPr id="2" name="TextBox 1">
            <a:extLst>
              <a:ext uri="{FF2B5EF4-FFF2-40B4-BE49-F238E27FC236}">
                <a16:creationId xmlns:a16="http://schemas.microsoft.com/office/drawing/2014/main" id="{AECDC30D-EEB4-DCC5-6BAC-0F60E50165A5}"/>
              </a:ext>
            </a:extLst>
          </p:cNvPr>
          <p:cNvSpPr txBox="1"/>
          <p:nvPr/>
        </p:nvSpPr>
        <p:spPr>
          <a:xfrm>
            <a:off x="521726" y="1853110"/>
            <a:ext cx="2511272" cy="4092748"/>
          </a:xfrm>
          <a:prstGeom prst="rect">
            <a:avLst/>
          </a:prstGeom>
          <a:solidFill>
            <a:schemeClr val="accent1">
              <a:lumMod val="20000"/>
              <a:lumOff val="80000"/>
            </a:schemeClr>
          </a:solidFill>
        </p:spPr>
        <p:txBody>
          <a:bodyPr vert="horz" wrap="square" lIns="144000" tIns="144000" rIns="144000" bIns="144000" rtlCol="0">
            <a:noAutofit/>
          </a:bodyPr>
          <a:lstStyle>
            <a:defPPr>
              <a:defRPr lang="en-US"/>
            </a:defPPr>
            <a:lvl1pPr marL="269875" indent="-269875">
              <a:lnSpc>
                <a:spcPct val="100000"/>
              </a:lnSpc>
              <a:spcBef>
                <a:spcPts val="800"/>
              </a:spcBef>
              <a:buClr>
                <a:schemeClr val="accent5"/>
              </a:buClr>
              <a:buFont typeface="Arial" panose="020B0604020202020204" pitchFamily="34" charset="0"/>
              <a:buChar char="►"/>
              <a:defRPr sz="1200"/>
            </a:lvl1pPr>
            <a:lvl2pPr marL="630238" indent="-274638">
              <a:lnSpc>
                <a:spcPct val="100000"/>
              </a:lnSpc>
              <a:spcBef>
                <a:spcPts val="600"/>
              </a:spcBef>
              <a:buClr>
                <a:schemeClr val="accent5"/>
              </a:buClr>
              <a:buFont typeface="Arial" panose="020B0604020202020204" pitchFamily="34" charset="0"/>
              <a:buChar char="►"/>
              <a:defRPr sz="1400"/>
            </a:lvl2pPr>
            <a:lvl3pPr marL="896938" indent="-266700">
              <a:lnSpc>
                <a:spcPct val="100000"/>
              </a:lnSpc>
              <a:spcBef>
                <a:spcPts val="400"/>
              </a:spcBef>
              <a:buClr>
                <a:schemeClr val="accent5"/>
              </a:buClr>
              <a:buFont typeface="Arial" panose="020B0604020202020204" pitchFamily="34" charset="0"/>
              <a:buChar char="►"/>
              <a:defRPr sz="1300"/>
            </a:lvl3pPr>
            <a:lvl4pPr marL="0" indent="0">
              <a:lnSpc>
                <a:spcPct val="100000"/>
              </a:lnSpc>
              <a:spcBef>
                <a:spcPts val="1000"/>
              </a:spcBef>
              <a:buClr>
                <a:schemeClr val="accent5"/>
              </a:buClr>
              <a:buFont typeface="Arial" panose="020B0604020202020204" pitchFamily="34" charset="0"/>
              <a:buNone/>
              <a:defRPr sz="1600" b="1"/>
            </a:lvl4pPr>
            <a:lvl5pPr marL="0" indent="0">
              <a:lnSpc>
                <a:spcPct val="100000"/>
              </a:lnSpc>
              <a:spcBef>
                <a:spcPts val="600"/>
              </a:spcBef>
              <a:buClr>
                <a:schemeClr val="accent5"/>
              </a:buClr>
              <a:buFont typeface="Arial" panose="020B0604020202020204" pitchFamily="34" charset="0"/>
              <a:buNone/>
              <a:defRPr sz="1400" b="1">
                <a:solidFill>
                  <a:schemeClr val="accent5"/>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b="1" dirty="0"/>
              <a:t>Monetary value and store of wealth</a:t>
            </a:r>
          </a:p>
          <a:p>
            <a:r>
              <a:rPr lang="en-GB" b="1" dirty="0"/>
              <a:t>Highest electrical and </a:t>
            </a:r>
            <a:r>
              <a:rPr lang="en-GB" b="1" dirty="0" err="1"/>
              <a:t>themal</a:t>
            </a:r>
            <a:r>
              <a:rPr lang="en-GB" b="1" dirty="0"/>
              <a:t> conductivity of all metals</a:t>
            </a:r>
          </a:p>
          <a:p>
            <a:r>
              <a:rPr lang="en-GB" b="1" dirty="0"/>
              <a:t>The best reflector </a:t>
            </a:r>
            <a:r>
              <a:rPr lang="en-GB" dirty="0"/>
              <a:t>of visible light</a:t>
            </a:r>
          </a:p>
          <a:p>
            <a:r>
              <a:rPr lang="en-US" dirty="0"/>
              <a:t>Global efforts to electrify and decarbonize </a:t>
            </a:r>
            <a:r>
              <a:rPr lang="en-US" b="1" dirty="0"/>
              <a:t>will contribute to increased silver demand:</a:t>
            </a:r>
          </a:p>
          <a:p>
            <a:pPr marL="536575"/>
            <a:r>
              <a:rPr lang="en-US" dirty="0"/>
              <a:t>Solar powered renewable energy</a:t>
            </a:r>
          </a:p>
          <a:p>
            <a:pPr marL="536575"/>
            <a:r>
              <a:rPr lang="en-US" dirty="0"/>
              <a:t>Electric vehicles – solid state Ag-C batteries</a:t>
            </a:r>
          </a:p>
          <a:p>
            <a:pPr marL="536575"/>
            <a:r>
              <a:rPr lang="en-US" dirty="0"/>
              <a:t>Broadband cellular (5G)</a:t>
            </a:r>
          </a:p>
          <a:p>
            <a:endParaRPr lang="en-US" dirty="0"/>
          </a:p>
        </p:txBody>
      </p:sp>
      <p:grpSp>
        <p:nvGrpSpPr>
          <p:cNvPr id="47" name="Group 46">
            <a:extLst>
              <a:ext uri="{FF2B5EF4-FFF2-40B4-BE49-F238E27FC236}">
                <a16:creationId xmlns:a16="http://schemas.microsoft.com/office/drawing/2014/main" id="{F9C56735-93EF-D4BD-BA1D-A6C9BA2BE2DD}"/>
              </a:ext>
            </a:extLst>
          </p:cNvPr>
          <p:cNvGrpSpPr/>
          <p:nvPr/>
        </p:nvGrpSpPr>
        <p:grpSpPr>
          <a:xfrm>
            <a:off x="5126657" y="2391571"/>
            <a:ext cx="1717608" cy="1411367"/>
            <a:chOff x="5291041" y="2193861"/>
            <a:chExt cx="1717608" cy="1411367"/>
          </a:xfrm>
        </p:grpSpPr>
        <p:sp>
          <p:nvSpPr>
            <p:cNvPr id="17" name="TextBox 16">
              <a:extLst>
                <a:ext uri="{FF2B5EF4-FFF2-40B4-BE49-F238E27FC236}">
                  <a16:creationId xmlns:a16="http://schemas.microsoft.com/office/drawing/2014/main" id="{E0CFCD23-9124-9805-E64E-EB75DF81A705}"/>
                </a:ext>
              </a:extLst>
            </p:cNvPr>
            <p:cNvSpPr txBox="1"/>
            <p:nvPr/>
          </p:nvSpPr>
          <p:spPr>
            <a:xfrm>
              <a:off x="5291041" y="3163193"/>
              <a:ext cx="1717608" cy="442035"/>
            </a:xfrm>
            <a:prstGeom prst="rect">
              <a:avLst/>
            </a:prstGeom>
            <a:noFill/>
          </p:spPr>
          <p:txBody>
            <a:bodyPr wrap="square" lIns="36000" tIns="36000" rIns="36000" bIns="36000" rtlCol="0">
              <a:spAutoFit/>
            </a:bodyPr>
            <a:lstStyle/>
            <a:p>
              <a:pPr algn="ctr"/>
              <a:r>
                <a:rPr lang="en-US" sz="1200" b="1" dirty="0"/>
                <a:t>Portfolio diversification</a:t>
              </a:r>
            </a:p>
          </p:txBody>
        </p:sp>
        <p:sp>
          <p:nvSpPr>
            <p:cNvPr id="26" name="Oval 25">
              <a:extLst>
                <a:ext uri="{FF2B5EF4-FFF2-40B4-BE49-F238E27FC236}">
                  <a16:creationId xmlns:a16="http://schemas.microsoft.com/office/drawing/2014/main" id="{EA68055E-139C-1D5E-990D-C6F2E1A02C46}"/>
                </a:ext>
              </a:extLst>
            </p:cNvPr>
            <p:cNvSpPr/>
            <p:nvPr/>
          </p:nvSpPr>
          <p:spPr>
            <a:xfrm>
              <a:off x="5712524" y="2193861"/>
              <a:ext cx="874643" cy="874643"/>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2" name="Graphic 31">
              <a:extLst>
                <a:ext uri="{FF2B5EF4-FFF2-40B4-BE49-F238E27FC236}">
                  <a16:creationId xmlns:a16="http://schemas.microsoft.com/office/drawing/2014/main" id="{3B1FF77B-30C9-7E51-D2A0-E221F0FA0C9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29316" y="2310653"/>
              <a:ext cx="641058" cy="641058"/>
            </a:xfrm>
            <a:prstGeom prst="rect">
              <a:avLst/>
            </a:prstGeom>
          </p:spPr>
        </p:pic>
      </p:grpSp>
      <p:grpSp>
        <p:nvGrpSpPr>
          <p:cNvPr id="46" name="Group 45">
            <a:extLst>
              <a:ext uri="{FF2B5EF4-FFF2-40B4-BE49-F238E27FC236}">
                <a16:creationId xmlns:a16="http://schemas.microsoft.com/office/drawing/2014/main" id="{73C5E041-C601-1F9A-7F45-BC4D512A80A0}"/>
              </a:ext>
            </a:extLst>
          </p:cNvPr>
          <p:cNvGrpSpPr/>
          <p:nvPr/>
        </p:nvGrpSpPr>
        <p:grpSpPr>
          <a:xfrm>
            <a:off x="6950098" y="4130917"/>
            <a:ext cx="1717608" cy="1391512"/>
            <a:chOff x="7278867" y="3933207"/>
            <a:chExt cx="1717608" cy="1391512"/>
          </a:xfrm>
        </p:grpSpPr>
        <p:sp>
          <p:nvSpPr>
            <p:cNvPr id="20" name="TextBox 19">
              <a:extLst>
                <a:ext uri="{FF2B5EF4-FFF2-40B4-BE49-F238E27FC236}">
                  <a16:creationId xmlns:a16="http://schemas.microsoft.com/office/drawing/2014/main" id="{98890F01-EC4C-FDDB-A30E-8261BB178247}"/>
                </a:ext>
              </a:extLst>
            </p:cNvPr>
            <p:cNvSpPr txBox="1"/>
            <p:nvPr/>
          </p:nvSpPr>
          <p:spPr>
            <a:xfrm>
              <a:off x="7278867" y="4882684"/>
              <a:ext cx="1717608" cy="442035"/>
            </a:xfrm>
            <a:prstGeom prst="rect">
              <a:avLst/>
            </a:prstGeom>
            <a:noFill/>
          </p:spPr>
          <p:txBody>
            <a:bodyPr wrap="square" lIns="36000" tIns="36000" rIns="36000" bIns="36000" rtlCol="0">
              <a:spAutoFit/>
            </a:bodyPr>
            <a:lstStyle/>
            <a:p>
              <a:pPr algn="ctr"/>
              <a:r>
                <a:rPr lang="en-US" sz="1200" b="1" dirty="0"/>
                <a:t>A tangible</a:t>
              </a:r>
              <a:br>
                <a:rPr lang="en-US" sz="1200" b="1" dirty="0"/>
              </a:br>
              <a:r>
                <a:rPr lang="en-US" sz="1200" b="1" dirty="0"/>
                <a:t>asset</a:t>
              </a:r>
            </a:p>
          </p:txBody>
        </p:sp>
        <p:sp>
          <p:nvSpPr>
            <p:cNvPr id="30" name="Oval 29">
              <a:extLst>
                <a:ext uri="{FF2B5EF4-FFF2-40B4-BE49-F238E27FC236}">
                  <a16:creationId xmlns:a16="http://schemas.microsoft.com/office/drawing/2014/main" id="{D5A3E7D1-8BBB-395D-B586-9503A7A4D420}"/>
                </a:ext>
              </a:extLst>
            </p:cNvPr>
            <p:cNvSpPr/>
            <p:nvPr/>
          </p:nvSpPr>
          <p:spPr>
            <a:xfrm>
              <a:off x="7700350" y="3933207"/>
              <a:ext cx="874643" cy="874643"/>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4" name="Graphic 33">
              <a:extLst>
                <a:ext uri="{FF2B5EF4-FFF2-40B4-BE49-F238E27FC236}">
                  <a16:creationId xmlns:a16="http://schemas.microsoft.com/office/drawing/2014/main" id="{D36CAF17-BED5-8A9A-0F16-A2C25D7B623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67671" y="4100528"/>
              <a:ext cx="540000" cy="540000"/>
            </a:xfrm>
            <a:prstGeom prst="rect">
              <a:avLst/>
            </a:prstGeom>
          </p:spPr>
        </p:pic>
      </p:grpSp>
      <p:grpSp>
        <p:nvGrpSpPr>
          <p:cNvPr id="45" name="Group 44">
            <a:extLst>
              <a:ext uri="{FF2B5EF4-FFF2-40B4-BE49-F238E27FC236}">
                <a16:creationId xmlns:a16="http://schemas.microsoft.com/office/drawing/2014/main" id="{D144B787-7913-9707-25EB-50274711A3D6}"/>
              </a:ext>
            </a:extLst>
          </p:cNvPr>
          <p:cNvGrpSpPr/>
          <p:nvPr/>
        </p:nvGrpSpPr>
        <p:grpSpPr>
          <a:xfrm>
            <a:off x="5126657" y="4130917"/>
            <a:ext cx="1717608" cy="1391512"/>
            <a:chOff x="5291041" y="3933207"/>
            <a:chExt cx="1717608" cy="1391512"/>
          </a:xfrm>
        </p:grpSpPr>
        <p:sp>
          <p:nvSpPr>
            <p:cNvPr id="18" name="TextBox 17">
              <a:extLst>
                <a:ext uri="{FF2B5EF4-FFF2-40B4-BE49-F238E27FC236}">
                  <a16:creationId xmlns:a16="http://schemas.microsoft.com/office/drawing/2014/main" id="{118C0B18-E264-8EF8-927A-33C598ED7E70}"/>
                </a:ext>
              </a:extLst>
            </p:cNvPr>
            <p:cNvSpPr txBox="1"/>
            <p:nvPr/>
          </p:nvSpPr>
          <p:spPr>
            <a:xfrm>
              <a:off x="5291041" y="4882684"/>
              <a:ext cx="1717608" cy="442035"/>
            </a:xfrm>
            <a:prstGeom prst="rect">
              <a:avLst/>
            </a:prstGeom>
            <a:noFill/>
          </p:spPr>
          <p:txBody>
            <a:bodyPr wrap="square" lIns="36000" tIns="36000" rIns="36000" bIns="36000" rtlCol="0">
              <a:spAutoFit/>
            </a:bodyPr>
            <a:lstStyle/>
            <a:p>
              <a:pPr algn="ctr"/>
              <a:r>
                <a:rPr lang="en-US" sz="1200" dirty="0"/>
                <a:t>Universal recognition with </a:t>
              </a:r>
              <a:r>
                <a:rPr lang="en-US" sz="1200" b="1" dirty="0"/>
                <a:t>good liquidity</a:t>
              </a:r>
            </a:p>
          </p:txBody>
        </p:sp>
        <p:sp>
          <p:nvSpPr>
            <p:cNvPr id="29" name="Oval 28">
              <a:extLst>
                <a:ext uri="{FF2B5EF4-FFF2-40B4-BE49-F238E27FC236}">
                  <a16:creationId xmlns:a16="http://schemas.microsoft.com/office/drawing/2014/main" id="{F51527C3-731F-8A7E-4F24-ABE1AF751135}"/>
                </a:ext>
              </a:extLst>
            </p:cNvPr>
            <p:cNvSpPr/>
            <p:nvPr/>
          </p:nvSpPr>
          <p:spPr>
            <a:xfrm>
              <a:off x="5712524" y="3933207"/>
              <a:ext cx="874643" cy="874643"/>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6" name="Graphic 35">
              <a:extLst>
                <a:ext uri="{FF2B5EF4-FFF2-40B4-BE49-F238E27FC236}">
                  <a16:creationId xmlns:a16="http://schemas.microsoft.com/office/drawing/2014/main" id="{3789D686-5A3F-6E0B-B2A9-AB877A29422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79845" y="4100528"/>
              <a:ext cx="540000" cy="540000"/>
            </a:xfrm>
            <a:prstGeom prst="rect">
              <a:avLst/>
            </a:prstGeom>
          </p:spPr>
        </p:pic>
      </p:grpSp>
      <p:grpSp>
        <p:nvGrpSpPr>
          <p:cNvPr id="44" name="Group 43">
            <a:extLst>
              <a:ext uri="{FF2B5EF4-FFF2-40B4-BE49-F238E27FC236}">
                <a16:creationId xmlns:a16="http://schemas.microsoft.com/office/drawing/2014/main" id="{F9C9E75D-7EB2-A22C-14CA-8A9CE50D245F}"/>
              </a:ext>
            </a:extLst>
          </p:cNvPr>
          <p:cNvGrpSpPr/>
          <p:nvPr/>
        </p:nvGrpSpPr>
        <p:grpSpPr>
          <a:xfrm>
            <a:off x="3303216" y="4130917"/>
            <a:ext cx="1717608" cy="1576178"/>
            <a:chOff x="3303216" y="3933207"/>
            <a:chExt cx="1717608" cy="1576178"/>
          </a:xfrm>
        </p:grpSpPr>
        <p:sp>
          <p:nvSpPr>
            <p:cNvPr id="16" name="TextBox 15">
              <a:extLst>
                <a:ext uri="{FF2B5EF4-FFF2-40B4-BE49-F238E27FC236}">
                  <a16:creationId xmlns:a16="http://schemas.microsoft.com/office/drawing/2014/main" id="{C82C01EB-57D0-0422-BC3C-5B22694E9142}"/>
                </a:ext>
              </a:extLst>
            </p:cNvPr>
            <p:cNvSpPr txBox="1"/>
            <p:nvPr/>
          </p:nvSpPr>
          <p:spPr>
            <a:xfrm>
              <a:off x="3303216" y="4882684"/>
              <a:ext cx="1717608" cy="626701"/>
            </a:xfrm>
            <a:prstGeom prst="rect">
              <a:avLst/>
            </a:prstGeom>
            <a:noFill/>
          </p:spPr>
          <p:txBody>
            <a:bodyPr wrap="square" lIns="36000" tIns="36000" rIns="36000" bIns="36000" rtlCol="0">
              <a:spAutoFit/>
            </a:bodyPr>
            <a:lstStyle/>
            <a:p>
              <a:pPr algn="ctr"/>
              <a:r>
                <a:rPr lang="en-US" sz="1200" dirty="0"/>
                <a:t>A </a:t>
              </a:r>
              <a:r>
                <a:rPr lang="en-US" sz="1200" b="1" dirty="0"/>
                <a:t>store of value </a:t>
              </a:r>
              <a:br>
                <a:rPr lang="en-US" sz="1200" b="1" dirty="0"/>
              </a:br>
              <a:r>
                <a:rPr lang="en-US" sz="1200" b="1" dirty="0"/>
                <a:t>and wealth </a:t>
              </a:r>
              <a:br>
                <a:rPr lang="en-US" sz="1200" b="1" dirty="0"/>
              </a:br>
              <a:r>
                <a:rPr lang="en-US" sz="1200" dirty="0"/>
                <a:t>for over 4,000 </a:t>
              </a:r>
              <a:r>
                <a:rPr lang="en-US" sz="1200" dirty="0" err="1"/>
                <a:t>yrs</a:t>
              </a:r>
              <a:endParaRPr lang="en-US" sz="1200" dirty="0"/>
            </a:p>
          </p:txBody>
        </p:sp>
        <p:sp>
          <p:nvSpPr>
            <p:cNvPr id="28" name="Oval 27">
              <a:extLst>
                <a:ext uri="{FF2B5EF4-FFF2-40B4-BE49-F238E27FC236}">
                  <a16:creationId xmlns:a16="http://schemas.microsoft.com/office/drawing/2014/main" id="{178CF4D9-9A7C-5076-CA73-C98CFEE1603B}"/>
                </a:ext>
              </a:extLst>
            </p:cNvPr>
            <p:cNvSpPr/>
            <p:nvPr/>
          </p:nvSpPr>
          <p:spPr>
            <a:xfrm>
              <a:off x="3724699" y="3933207"/>
              <a:ext cx="874643" cy="874643"/>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8" name="Graphic 37">
              <a:extLst>
                <a:ext uri="{FF2B5EF4-FFF2-40B4-BE49-F238E27FC236}">
                  <a16:creationId xmlns:a16="http://schemas.microsoft.com/office/drawing/2014/main" id="{31DD04E1-D1C6-149C-C3C0-7EF2F22E4F1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92020" y="4100528"/>
              <a:ext cx="540000" cy="540000"/>
            </a:xfrm>
            <a:prstGeom prst="rect">
              <a:avLst/>
            </a:prstGeom>
          </p:spPr>
        </p:pic>
      </p:grpSp>
      <p:grpSp>
        <p:nvGrpSpPr>
          <p:cNvPr id="48" name="Group 47">
            <a:extLst>
              <a:ext uri="{FF2B5EF4-FFF2-40B4-BE49-F238E27FC236}">
                <a16:creationId xmlns:a16="http://schemas.microsoft.com/office/drawing/2014/main" id="{2278BCBA-7CE7-660B-14C3-CCA11AA06E8E}"/>
              </a:ext>
            </a:extLst>
          </p:cNvPr>
          <p:cNvGrpSpPr/>
          <p:nvPr/>
        </p:nvGrpSpPr>
        <p:grpSpPr>
          <a:xfrm>
            <a:off x="6950098" y="2391571"/>
            <a:ext cx="1717608" cy="1411367"/>
            <a:chOff x="7278867" y="2193861"/>
            <a:chExt cx="1717608" cy="1411367"/>
          </a:xfrm>
        </p:grpSpPr>
        <p:sp>
          <p:nvSpPr>
            <p:cNvPr id="19" name="TextBox 18">
              <a:extLst>
                <a:ext uri="{FF2B5EF4-FFF2-40B4-BE49-F238E27FC236}">
                  <a16:creationId xmlns:a16="http://schemas.microsoft.com/office/drawing/2014/main" id="{368FD302-E18C-C92E-96C7-6071C22AEDBB}"/>
                </a:ext>
              </a:extLst>
            </p:cNvPr>
            <p:cNvSpPr txBox="1"/>
            <p:nvPr/>
          </p:nvSpPr>
          <p:spPr>
            <a:xfrm>
              <a:off x="7278867" y="3163193"/>
              <a:ext cx="1717608" cy="442035"/>
            </a:xfrm>
            <a:prstGeom prst="rect">
              <a:avLst/>
            </a:prstGeom>
            <a:noFill/>
          </p:spPr>
          <p:txBody>
            <a:bodyPr wrap="square" lIns="36000" tIns="36000" rIns="36000" bIns="36000" rtlCol="0">
              <a:spAutoFit/>
            </a:bodyPr>
            <a:lstStyle/>
            <a:p>
              <a:pPr algn="ctr"/>
              <a:r>
                <a:rPr lang="en-US" sz="1200" b="1" dirty="0"/>
                <a:t>Hedge against inflation</a:t>
              </a:r>
            </a:p>
          </p:txBody>
        </p:sp>
        <p:sp>
          <p:nvSpPr>
            <p:cNvPr id="27" name="Oval 26">
              <a:extLst>
                <a:ext uri="{FF2B5EF4-FFF2-40B4-BE49-F238E27FC236}">
                  <a16:creationId xmlns:a16="http://schemas.microsoft.com/office/drawing/2014/main" id="{424854FF-51E7-A6F5-9704-E45959025980}"/>
                </a:ext>
              </a:extLst>
            </p:cNvPr>
            <p:cNvSpPr/>
            <p:nvPr/>
          </p:nvSpPr>
          <p:spPr>
            <a:xfrm>
              <a:off x="7700350" y="2193861"/>
              <a:ext cx="874643" cy="874643"/>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0" name="Graphic 39">
              <a:extLst>
                <a:ext uri="{FF2B5EF4-FFF2-40B4-BE49-F238E27FC236}">
                  <a16:creationId xmlns:a16="http://schemas.microsoft.com/office/drawing/2014/main" id="{B75B225F-35A3-FEB4-4537-6D43065500F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17142" y="2310653"/>
              <a:ext cx="641058" cy="641058"/>
            </a:xfrm>
            <a:prstGeom prst="rect">
              <a:avLst/>
            </a:prstGeom>
          </p:spPr>
        </p:pic>
      </p:grpSp>
      <p:grpSp>
        <p:nvGrpSpPr>
          <p:cNvPr id="43" name="Group 42">
            <a:extLst>
              <a:ext uri="{FF2B5EF4-FFF2-40B4-BE49-F238E27FC236}">
                <a16:creationId xmlns:a16="http://schemas.microsoft.com/office/drawing/2014/main" id="{3204B5BB-C15B-0B88-9E62-87C34B4D3A5E}"/>
              </a:ext>
            </a:extLst>
          </p:cNvPr>
          <p:cNvGrpSpPr/>
          <p:nvPr/>
        </p:nvGrpSpPr>
        <p:grpSpPr>
          <a:xfrm>
            <a:off x="3303216" y="2391571"/>
            <a:ext cx="1717608" cy="1411367"/>
            <a:chOff x="3303216" y="2193861"/>
            <a:chExt cx="1717608" cy="1411367"/>
          </a:xfrm>
        </p:grpSpPr>
        <p:sp>
          <p:nvSpPr>
            <p:cNvPr id="15" name="Oval 14">
              <a:extLst>
                <a:ext uri="{FF2B5EF4-FFF2-40B4-BE49-F238E27FC236}">
                  <a16:creationId xmlns:a16="http://schemas.microsoft.com/office/drawing/2014/main" id="{5121734A-0843-9EB2-4933-4B2CD811C40B}"/>
                </a:ext>
              </a:extLst>
            </p:cNvPr>
            <p:cNvSpPr/>
            <p:nvPr/>
          </p:nvSpPr>
          <p:spPr>
            <a:xfrm>
              <a:off x="3724699" y="2193861"/>
              <a:ext cx="874643" cy="874643"/>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A8680C6D-0529-C18F-9057-1929575C6149}"/>
                </a:ext>
              </a:extLst>
            </p:cNvPr>
            <p:cNvSpPr txBox="1"/>
            <p:nvPr/>
          </p:nvSpPr>
          <p:spPr>
            <a:xfrm>
              <a:off x="3303216" y="3163193"/>
              <a:ext cx="1717608" cy="442035"/>
            </a:xfrm>
            <a:prstGeom prst="rect">
              <a:avLst/>
            </a:prstGeom>
            <a:noFill/>
          </p:spPr>
          <p:txBody>
            <a:bodyPr wrap="square" lIns="36000" tIns="36000" rIns="36000" bIns="36000" rtlCol="0">
              <a:spAutoFit/>
            </a:bodyPr>
            <a:lstStyle/>
            <a:p>
              <a:pPr algn="ctr"/>
              <a:r>
                <a:rPr lang="en-US" sz="1200" dirty="0"/>
                <a:t>A </a:t>
              </a:r>
              <a:r>
                <a:rPr lang="en-US" sz="1200" b="1" dirty="0"/>
                <a:t>safe haven </a:t>
              </a:r>
              <a:r>
                <a:rPr lang="en-US" sz="1200" dirty="0"/>
                <a:t>in times of geopolitical risk</a:t>
              </a:r>
            </a:p>
          </p:txBody>
        </p:sp>
        <p:pic>
          <p:nvPicPr>
            <p:cNvPr id="42" name="Graphic 41">
              <a:extLst>
                <a:ext uri="{FF2B5EF4-FFF2-40B4-BE49-F238E27FC236}">
                  <a16:creationId xmlns:a16="http://schemas.microsoft.com/office/drawing/2014/main" id="{53F7C178-C5A4-DC01-E33A-5216DC13FEC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892020" y="2361182"/>
              <a:ext cx="540000" cy="540000"/>
            </a:xfrm>
            <a:prstGeom prst="rect">
              <a:avLst/>
            </a:prstGeom>
          </p:spPr>
        </p:pic>
      </p:grpSp>
      <p:grpSp>
        <p:nvGrpSpPr>
          <p:cNvPr id="7" name="Group 6">
            <a:extLst>
              <a:ext uri="{FF2B5EF4-FFF2-40B4-BE49-F238E27FC236}">
                <a16:creationId xmlns:a16="http://schemas.microsoft.com/office/drawing/2014/main" id="{9AD74165-8D94-FE7C-CE36-7F2B2BD43968}"/>
              </a:ext>
            </a:extLst>
          </p:cNvPr>
          <p:cNvGrpSpPr/>
          <p:nvPr/>
        </p:nvGrpSpPr>
        <p:grpSpPr>
          <a:xfrm>
            <a:off x="10435621" y="2066380"/>
            <a:ext cx="1381561" cy="1316195"/>
            <a:chOff x="502735" y="2762801"/>
            <a:chExt cx="1381561" cy="1316195"/>
          </a:xfrm>
        </p:grpSpPr>
        <p:pic>
          <p:nvPicPr>
            <p:cNvPr id="8" name="Graphic 7">
              <a:extLst>
                <a:ext uri="{FF2B5EF4-FFF2-40B4-BE49-F238E27FC236}">
                  <a16:creationId xmlns:a16="http://schemas.microsoft.com/office/drawing/2014/main" id="{7513721D-E37A-EC67-4870-EF9B5E2559AC}"/>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64700" y="2762801"/>
              <a:ext cx="857631" cy="857631"/>
            </a:xfrm>
            <a:prstGeom prst="rect">
              <a:avLst/>
            </a:prstGeom>
          </p:spPr>
        </p:pic>
        <p:sp>
          <p:nvSpPr>
            <p:cNvPr id="9" name="TextBox 8">
              <a:extLst>
                <a:ext uri="{FF2B5EF4-FFF2-40B4-BE49-F238E27FC236}">
                  <a16:creationId xmlns:a16="http://schemas.microsoft.com/office/drawing/2014/main" id="{5D7F24B9-CF10-F528-19F2-999C35BE128E}"/>
                </a:ext>
              </a:extLst>
            </p:cNvPr>
            <p:cNvSpPr txBox="1"/>
            <p:nvPr/>
          </p:nvSpPr>
          <p:spPr>
            <a:xfrm>
              <a:off x="502735" y="3636961"/>
              <a:ext cx="1381561" cy="442035"/>
            </a:xfrm>
            <a:prstGeom prst="rect">
              <a:avLst/>
            </a:prstGeom>
            <a:noFill/>
          </p:spPr>
          <p:txBody>
            <a:bodyPr wrap="square" lIns="36000" tIns="36000" rIns="36000" bIns="36000" rtlCol="0">
              <a:spAutoFit/>
            </a:bodyPr>
            <a:lstStyle/>
            <a:p>
              <a:pPr algn="ctr"/>
              <a:r>
                <a:rPr lang="en-US" sz="1200" dirty="0"/>
                <a:t>Photovoltaics (</a:t>
              </a:r>
              <a:r>
                <a:rPr lang="en-US" sz="1200" b="1" dirty="0"/>
                <a:t>19% </a:t>
              </a:r>
              <a:r>
                <a:rPr lang="en-US" sz="1200" dirty="0"/>
                <a:t>of demand)</a:t>
              </a:r>
              <a:endParaRPr lang="en-AU" sz="1200" dirty="0" err="1"/>
            </a:p>
          </p:txBody>
        </p:sp>
      </p:grpSp>
      <p:grpSp>
        <p:nvGrpSpPr>
          <p:cNvPr id="10" name="Group 9">
            <a:extLst>
              <a:ext uri="{FF2B5EF4-FFF2-40B4-BE49-F238E27FC236}">
                <a16:creationId xmlns:a16="http://schemas.microsoft.com/office/drawing/2014/main" id="{1D32891E-87B2-1EE1-988E-BB554C9C4F55}"/>
              </a:ext>
            </a:extLst>
          </p:cNvPr>
          <p:cNvGrpSpPr/>
          <p:nvPr/>
        </p:nvGrpSpPr>
        <p:grpSpPr>
          <a:xfrm>
            <a:off x="8844552" y="4758162"/>
            <a:ext cx="1381561" cy="1069394"/>
            <a:chOff x="4196528" y="2783840"/>
            <a:chExt cx="1381561" cy="1069394"/>
          </a:xfrm>
        </p:grpSpPr>
        <p:grpSp>
          <p:nvGrpSpPr>
            <p:cNvPr id="12" name="Group 11">
              <a:extLst>
                <a:ext uri="{FF2B5EF4-FFF2-40B4-BE49-F238E27FC236}">
                  <a16:creationId xmlns:a16="http://schemas.microsoft.com/office/drawing/2014/main" id="{3057A8BD-F31F-A4E6-BEDD-1D38C902DAFF}"/>
                </a:ext>
              </a:extLst>
            </p:cNvPr>
            <p:cNvGrpSpPr/>
            <p:nvPr/>
          </p:nvGrpSpPr>
          <p:grpSpPr>
            <a:xfrm>
              <a:off x="4294657" y="2783840"/>
              <a:ext cx="1185302" cy="815552"/>
              <a:chOff x="4297110" y="2783840"/>
              <a:chExt cx="1185302" cy="815552"/>
            </a:xfrm>
          </p:grpSpPr>
          <p:pic>
            <p:nvPicPr>
              <p:cNvPr id="14" name="Graphic 13">
                <a:extLst>
                  <a:ext uri="{FF2B5EF4-FFF2-40B4-BE49-F238E27FC236}">
                    <a16:creationId xmlns:a16="http://schemas.microsoft.com/office/drawing/2014/main" id="{7304E657-89B5-14F6-9F5C-592299E098F2}"/>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666858" y="2783840"/>
                <a:ext cx="815554" cy="815552"/>
              </a:xfrm>
              <a:prstGeom prst="rect">
                <a:avLst/>
              </a:prstGeom>
            </p:spPr>
          </p:pic>
          <p:pic>
            <p:nvPicPr>
              <p:cNvPr id="21" name="Graphic 20">
                <a:extLst>
                  <a:ext uri="{FF2B5EF4-FFF2-40B4-BE49-F238E27FC236}">
                    <a16:creationId xmlns:a16="http://schemas.microsoft.com/office/drawing/2014/main" id="{AB099E4B-824E-B727-4B3A-E0E02EDD7171}"/>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297110" y="2983052"/>
                <a:ext cx="417130" cy="417128"/>
              </a:xfrm>
              <a:prstGeom prst="rect">
                <a:avLst/>
              </a:prstGeom>
            </p:spPr>
          </p:pic>
        </p:grpSp>
        <p:sp>
          <p:nvSpPr>
            <p:cNvPr id="13" name="TextBox 12">
              <a:extLst>
                <a:ext uri="{FF2B5EF4-FFF2-40B4-BE49-F238E27FC236}">
                  <a16:creationId xmlns:a16="http://schemas.microsoft.com/office/drawing/2014/main" id="{F77F6832-1C17-2FC0-D441-886CFB7F4616}"/>
                </a:ext>
              </a:extLst>
            </p:cNvPr>
            <p:cNvSpPr txBox="1"/>
            <p:nvPr/>
          </p:nvSpPr>
          <p:spPr>
            <a:xfrm>
              <a:off x="4196528" y="3595865"/>
              <a:ext cx="1381561" cy="257369"/>
            </a:xfrm>
            <a:prstGeom prst="rect">
              <a:avLst/>
            </a:prstGeom>
            <a:noFill/>
          </p:spPr>
          <p:txBody>
            <a:bodyPr wrap="square" lIns="36000" tIns="36000" rIns="36000" bIns="36000" rtlCol="0">
              <a:spAutoFit/>
            </a:bodyPr>
            <a:lstStyle/>
            <a:p>
              <a:pPr algn="ctr"/>
              <a:r>
                <a:rPr lang="en-US" sz="1200" dirty="0"/>
                <a:t>Batteries</a:t>
              </a:r>
              <a:endParaRPr lang="en-AU" sz="1200" dirty="0" err="1"/>
            </a:p>
          </p:txBody>
        </p:sp>
      </p:grpSp>
      <p:grpSp>
        <p:nvGrpSpPr>
          <p:cNvPr id="22" name="Group 21">
            <a:extLst>
              <a:ext uri="{FF2B5EF4-FFF2-40B4-BE49-F238E27FC236}">
                <a16:creationId xmlns:a16="http://schemas.microsoft.com/office/drawing/2014/main" id="{96BA4C93-AE21-472C-84A4-0D7823BD8D74}"/>
              </a:ext>
            </a:extLst>
          </p:cNvPr>
          <p:cNvGrpSpPr/>
          <p:nvPr/>
        </p:nvGrpSpPr>
        <p:grpSpPr>
          <a:xfrm>
            <a:off x="8844553" y="3581252"/>
            <a:ext cx="1381561" cy="1058481"/>
            <a:chOff x="7554273" y="2835849"/>
            <a:chExt cx="1381561" cy="1058481"/>
          </a:xfrm>
        </p:grpSpPr>
        <p:pic>
          <p:nvPicPr>
            <p:cNvPr id="23" name="Graphic 22">
              <a:extLst>
                <a:ext uri="{FF2B5EF4-FFF2-40B4-BE49-F238E27FC236}">
                  <a16:creationId xmlns:a16="http://schemas.microsoft.com/office/drawing/2014/main" id="{67A104D6-1809-BD6B-6B5E-7F0EDAD654D0}"/>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889285" y="2835849"/>
              <a:ext cx="711536" cy="711534"/>
            </a:xfrm>
            <a:prstGeom prst="rect">
              <a:avLst/>
            </a:prstGeom>
          </p:spPr>
        </p:pic>
        <p:sp>
          <p:nvSpPr>
            <p:cNvPr id="24" name="TextBox 23">
              <a:extLst>
                <a:ext uri="{FF2B5EF4-FFF2-40B4-BE49-F238E27FC236}">
                  <a16:creationId xmlns:a16="http://schemas.microsoft.com/office/drawing/2014/main" id="{3EBDBACC-0DED-C9A5-F251-3C9B9B934A0F}"/>
                </a:ext>
              </a:extLst>
            </p:cNvPr>
            <p:cNvSpPr txBox="1"/>
            <p:nvPr/>
          </p:nvSpPr>
          <p:spPr>
            <a:xfrm>
              <a:off x="7554273" y="3636961"/>
              <a:ext cx="1381561" cy="257369"/>
            </a:xfrm>
            <a:prstGeom prst="rect">
              <a:avLst/>
            </a:prstGeom>
            <a:noFill/>
          </p:spPr>
          <p:txBody>
            <a:bodyPr wrap="square" lIns="36000" tIns="36000" rIns="36000" bIns="36000" rtlCol="0">
              <a:spAutoFit/>
            </a:bodyPr>
            <a:lstStyle/>
            <a:p>
              <a:pPr algn="ctr"/>
              <a:r>
                <a:rPr lang="en-US" sz="1200" dirty="0"/>
                <a:t>Jewellery</a:t>
              </a:r>
              <a:endParaRPr lang="en-AU" sz="1200" dirty="0" err="1"/>
            </a:p>
          </p:txBody>
        </p:sp>
      </p:grpSp>
      <p:grpSp>
        <p:nvGrpSpPr>
          <p:cNvPr id="25" name="Group 24">
            <a:extLst>
              <a:ext uri="{FF2B5EF4-FFF2-40B4-BE49-F238E27FC236}">
                <a16:creationId xmlns:a16="http://schemas.microsoft.com/office/drawing/2014/main" id="{CD13DBD2-738A-6050-FB3C-EF43AF475B23}"/>
              </a:ext>
            </a:extLst>
          </p:cNvPr>
          <p:cNvGrpSpPr/>
          <p:nvPr/>
        </p:nvGrpSpPr>
        <p:grpSpPr>
          <a:xfrm>
            <a:off x="10435620" y="4835562"/>
            <a:ext cx="1381561" cy="988342"/>
            <a:chOff x="5875401" y="2885440"/>
            <a:chExt cx="1381561" cy="988342"/>
          </a:xfrm>
        </p:grpSpPr>
        <p:sp>
          <p:nvSpPr>
            <p:cNvPr id="31" name="TextBox 30">
              <a:extLst>
                <a:ext uri="{FF2B5EF4-FFF2-40B4-BE49-F238E27FC236}">
                  <a16:creationId xmlns:a16="http://schemas.microsoft.com/office/drawing/2014/main" id="{A7E54770-2EC5-4AA6-DBF9-88CEA91DEF33}"/>
                </a:ext>
              </a:extLst>
            </p:cNvPr>
            <p:cNvSpPr txBox="1"/>
            <p:nvPr/>
          </p:nvSpPr>
          <p:spPr>
            <a:xfrm>
              <a:off x="5875401" y="3616413"/>
              <a:ext cx="1381561" cy="257369"/>
            </a:xfrm>
            <a:prstGeom prst="rect">
              <a:avLst/>
            </a:prstGeom>
            <a:noFill/>
          </p:spPr>
          <p:txBody>
            <a:bodyPr wrap="square" lIns="36000" tIns="36000" rIns="36000" bIns="36000" rtlCol="0">
              <a:spAutoFit/>
            </a:bodyPr>
            <a:lstStyle/>
            <a:p>
              <a:pPr algn="ctr"/>
              <a:r>
                <a:rPr lang="en-US" sz="1200" dirty="0"/>
                <a:t>Water purification</a:t>
              </a:r>
              <a:endParaRPr lang="en-AU" sz="1200" dirty="0" err="1"/>
            </a:p>
          </p:txBody>
        </p:sp>
        <p:pic>
          <p:nvPicPr>
            <p:cNvPr id="33" name="Graphic 32">
              <a:extLst>
                <a:ext uri="{FF2B5EF4-FFF2-40B4-BE49-F238E27FC236}">
                  <a16:creationId xmlns:a16="http://schemas.microsoft.com/office/drawing/2014/main" id="{72F7077B-56E1-45A2-62BA-0BC10430E79B}"/>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260005" y="2885440"/>
              <a:ext cx="612352" cy="612352"/>
            </a:xfrm>
            <a:prstGeom prst="rect">
              <a:avLst/>
            </a:prstGeom>
          </p:spPr>
        </p:pic>
      </p:grpSp>
      <p:grpSp>
        <p:nvGrpSpPr>
          <p:cNvPr id="35" name="Group 34">
            <a:extLst>
              <a:ext uri="{FF2B5EF4-FFF2-40B4-BE49-F238E27FC236}">
                <a16:creationId xmlns:a16="http://schemas.microsoft.com/office/drawing/2014/main" id="{3F1978A9-DDC9-EE0A-283F-D6F37FE82467}"/>
              </a:ext>
            </a:extLst>
          </p:cNvPr>
          <p:cNvGrpSpPr/>
          <p:nvPr/>
        </p:nvGrpSpPr>
        <p:grpSpPr>
          <a:xfrm>
            <a:off x="8676528" y="2179685"/>
            <a:ext cx="1717608" cy="1192180"/>
            <a:chOff x="2181608" y="2886816"/>
            <a:chExt cx="1717608" cy="1192180"/>
          </a:xfrm>
        </p:grpSpPr>
        <p:sp>
          <p:nvSpPr>
            <p:cNvPr id="37" name="TextBox 36">
              <a:extLst>
                <a:ext uri="{FF2B5EF4-FFF2-40B4-BE49-F238E27FC236}">
                  <a16:creationId xmlns:a16="http://schemas.microsoft.com/office/drawing/2014/main" id="{87D0D5CE-4B0D-B996-730E-595822E9EB62}"/>
                </a:ext>
              </a:extLst>
            </p:cNvPr>
            <p:cNvSpPr txBox="1"/>
            <p:nvPr/>
          </p:nvSpPr>
          <p:spPr>
            <a:xfrm>
              <a:off x="2181608" y="3636961"/>
              <a:ext cx="1717608" cy="442035"/>
            </a:xfrm>
            <a:prstGeom prst="rect">
              <a:avLst/>
            </a:prstGeom>
            <a:noFill/>
          </p:spPr>
          <p:txBody>
            <a:bodyPr wrap="square" lIns="36000" tIns="36000" rIns="36000" bIns="36000" rtlCol="0">
              <a:spAutoFit/>
            </a:bodyPr>
            <a:lstStyle/>
            <a:p>
              <a:pPr algn="ctr"/>
              <a:r>
                <a:rPr lang="en-US" sz="1200" dirty="0"/>
                <a:t>Electrical </a:t>
              </a:r>
            </a:p>
            <a:p>
              <a:pPr algn="ctr"/>
              <a:r>
                <a:rPr lang="en-US" sz="1200" dirty="0"/>
                <a:t>(</a:t>
              </a:r>
              <a:r>
                <a:rPr lang="en-US" sz="1200" b="1" dirty="0"/>
                <a:t>21% </a:t>
              </a:r>
              <a:r>
                <a:rPr lang="en-US" sz="1200" dirty="0"/>
                <a:t>of demand*)</a:t>
              </a:r>
              <a:endParaRPr lang="en-AU" sz="1200" dirty="0" err="1"/>
            </a:p>
          </p:txBody>
        </p:sp>
        <p:grpSp>
          <p:nvGrpSpPr>
            <p:cNvPr id="39" name="Group 38">
              <a:extLst>
                <a:ext uri="{FF2B5EF4-FFF2-40B4-BE49-F238E27FC236}">
                  <a16:creationId xmlns:a16="http://schemas.microsoft.com/office/drawing/2014/main" id="{2A9E314F-7A26-2501-CCF5-7724D845E27D}"/>
                </a:ext>
              </a:extLst>
            </p:cNvPr>
            <p:cNvGrpSpPr/>
            <p:nvPr/>
          </p:nvGrpSpPr>
          <p:grpSpPr>
            <a:xfrm>
              <a:off x="2452770" y="2886816"/>
              <a:ext cx="1175285" cy="609600"/>
              <a:chOff x="2509235" y="4457559"/>
              <a:chExt cx="1175285" cy="609600"/>
            </a:xfrm>
          </p:grpSpPr>
          <p:pic>
            <p:nvPicPr>
              <p:cNvPr id="41" name="Graphic 40">
                <a:extLst>
                  <a:ext uri="{FF2B5EF4-FFF2-40B4-BE49-F238E27FC236}">
                    <a16:creationId xmlns:a16="http://schemas.microsoft.com/office/drawing/2014/main" id="{731FE91F-71D7-D88C-D010-F4D30A042C97}"/>
                  </a:ext>
                </a:extLst>
              </p:cNvPr>
              <p:cNvPicPr>
                <a:picLocks noChangeAspect="1"/>
              </p:cNvPicPr>
              <p:nvPr/>
            </p:nvPicPr>
            <p:blipFill rotWithShape="1">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rcRect l="12544" t="15149" r="12822" b="13772"/>
              <a:stretch/>
            </p:blipFill>
            <p:spPr>
              <a:xfrm>
                <a:off x="2509235" y="4457559"/>
                <a:ext cx="640080" cy="609600"/>
              </a:xfrm>
              <a:prstGeom prst="rect">
                <a:avLst/>
              </a:prstGeom>
            </p:spPr>
          </p:pic>
          <p:pic>
            <p:nvPicPr>
              <p:cNvPr id="49" name="Graphic 48">
                <a:extLst>
                  <a:ext uri="{FF2B5EF4-FFF2-40B4-BE49-F238E27FC236}">
                    <a16:creationId xmlns:a16="http://schemas.microsoft.com/office/drawing/2014/main" id="{424ED872-A3C6-259C-9EE1-F7D3A272A7BC}"/>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3144520" y="4492359"/>
                <a:ext cx="540000" cy="540000"/>
              </a:xfrm>
              <a:prstGeom prst="rect">
                <a:avLst/>
              </a:prstGeom>
            </p:spPr>
          </p:pic>
        </p:grpSp>
      </p:grpSp>
      <p:grpSp>
        <p:nvGrpSpPr>
          <p:cNvPr id="50" name="Group 49">
            <a:extLst>
              <a:ext uri="{FF2B5EF4-FFF2-40B4-BE49-F238E27FC236}">
                <a16:creationId xmlns:a16="http://schemas.microsoft.com/office/drawing/2014/main" id="{F5AB248D-AA7C-17A9-D98A-5A3AAC842761}"/>
              </a:ext>
            </a:extLst>
          </p:cNvPr>
          <p:cNvGrpSpPr/>
          <p:nvPr/>
        </p:nvGrpSpPr>
        <p:grpSpPr>
          <a:xfrm>
            <a:off x="10435620" y="3531555"/>
            <a:ext cx="1381561" cy="1075198"/>
            <a:chOff x="502735" y="4414824"/>
            <a:chExt cx="1381561" cy="1075198"/>
          </a:xfrm>
        </p:grpSpPr>
        <p:pic>
          <p:nvPicPr>
            <p:cNvPr id="51" name="Graphic 50">
              <a:extLst>
                <a:ext uri="{FF2B5EF4-FFF2-40B4-BE49-F238E27FC236}">
                  <a16:creationId xmlns:a16="http://schemas.microsoft.com/office/drawing/2014/main" id="{E17D7596-2C14-2C7F-717D-39814D5B6123}"/>
                </a:ext>
              </a:extLst>
            </p:cNvPr>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764700" y="4414824"/>
              <a:ext cx="857631" cy="857631"/>
            </a:xfrm>
            <a:prstGeom prst="rect">
              <a:avLst/>
            </a:prstGeom>
          </p:spPr>
        </p:pic>
        <p:sp>
          <p:nvSpPr>
            <p:cNvPr id="52" name="TextBox 51">
              <a:extLst>
                <a:ext uri="{FF2B5EF4-FFF2-40B4-BE49-F238E27FC236}">
                  <a16:creationId xmlns:a16="http://schemas.microsoft.com/office/drawing/2014/main" id="{EEE7FB06-64F3-5E7B-801D-CEE312B3A06A}"/>
                </a:ext>
              </a:extLst>
            </p:cNvPr>
            <p:cNvSpPr txBox="1"/>
            <p:nvPr/>
          </p:nvSpPr>
          <p:spPr>
            <a:xfrm>
              <a:off x="502735" y="5232653"/>
              <a:ext cx="1381561" cy="257369"/>
            </a:xfrm>
            <a:prstGeom prst="rect">
              <a:avLst/>
            </a:prstGeom>
            <a:noFill/>
          </p:spPr>
          <p:txBody>
            <a:bodyPr wrap="square" lIns="36000" tIns="36000" rIns="36000" bIns="36000" rtlCol="0">
              <a:spAutoFit/>
            </a:bodyPr>
            <a:lstStyle/>
            <a:p>
              <a:pPr algn="ctr"/>
              <a:r>
                <a:rPr lang="en-US" sz="1200" dirty="0"/>
                <a:t>5G networks</a:t>
              </a:r>
              <a:endParaRPr lang="en-AU" sz="1200" dirty="0" err="1"/>
            </a:p>
          </p:txBody>
        </p:sp>
      </p:grpSp>
      <p:cxnSp>
        <p:nvCxnSpPr>
          <p:cNvPr id="3" name="Straight Connector 2">
            <a:extLst>
              <a:ext uri="{FF2B5EF4-FFF2-40B4-BE49-F238E27FC236}">
                <a16:creationId xmlns:a16="http://schemas.microsoft.com/office/drawing/2014/main" id="{C46DED73-A5F1-12CE-630D-54C177AA658D}"/>
              </a:ext>
            </a:extLst>
          </p:cNvPr>
          <p:cNvCxnSpPr>
            <a:cxnSpLocks/>
          </p:cNvCxnSpPr>
          <p:nvPr/>
        </p:nvCxnSpPr>
        <p:spPr>
          <a:xfrm>
            <a:off x="3416643" y="2199511"/>
            <a:ext cx="4979773" cy="0"/>
          </a:xfrm>
          <a:prstGeom prst="line">
            <a:avLst/>
          </a:prstGeom>
          <a:ln>
            <a:prstDash val="sysDot"/>
          </a:ln>
        </p:spPr>
        <p:style>
          <a:lnRef idx="2">
            <a:schemeClr val="accent5"/>
          </a:lnRef>
          <a:fillRef idx="0">
            <a:schemeClr val="accent5"/>
          </a:fillRef>
          <a:effectRef idx="1">
            <a:schemeClr val="accent5"/>
          </a:effectRef>
          <a:fontRef idx="minor">
            <a:schemeClr val="tx1"/>
          </a:fontRef>
        </p:style>
      </p:cxnSp>
      <p:cxnSp>
        <p:nvCxnSpPr>
          <p:cNvPr id="55" name="Straight Connector 54">
            <a:extLst>
              <a:ext uri="{FF2B5EF4-FFF2-40B4-BE49-F238E27FC236}">
                <a16:creationId xmlns:a16="http://schemas.microsoft.com/office/drawing/2014/main" id="{7C88A9A1-8DFC-D6D0-7C50-134AFD5BBEEF}"/>
              </a:ext>
            </a:extLst>
          </p:cNvPr>
          <p:cNvCxnSpPr>
            <a:cxnSpLocks/>
          </p:cNvCxnSpPr>
          <p:nvPr/>
        </p:nvCxnSpPr>
        <p:spPr>
          <a:xfrm>
            <a:off x="8844552" y="1956487"/>
            <a:ext cx="2824899" cy="0"/>
          </a:xfrm>
          <a:prstGeom prst="line">
            <a:avLst/>
          </a:prstGeom>
          <a:ln>
            <a:solidFill>
              <a:schemeClr val="accent1"/>
            </a:solidFill>
            <a:prstDash val="sysDot"/>
          </a:ln>
        </p:spPr>
        <p:style>
          <a:lnRef idx="2">
            <a:schemeClr val="accent5"/>
          </a:lnRef>
          <a:fillRef idx="0">
            <a:schemeClr val="accent5"/>
          </a:fillRef>
          <a:effectRef idx="1">
            <a:schemeClr val="accent5"/>
          </a:effectRef>
          <a:fontRef idx="minor">
            <a:schemeClr val="tx1"/>
          </a:fontRef>
        </p:style>
      </p:cxnSp>
      <p:sp>
        <p:nvSpPr>
          <p:cNvPr id="57" name="TextBox 56">
            <a:extLst>
              <a:ext uri="{FF2B5EF4-FFF2-40B4-BE49-F238E27FC236}">
                <a16:creationId xmlns:a16="http://schemas.microsoft.com/office/drawing/2014/main" id="{DE1E9E27-60CB-99DC-6EFF-BE06E318C548}"/>
              </a:ext>
            </a:extLst>
          </p:cNvPr>
          <p:cNvSpPr txBox="1"/>
          <p:nvPr/>
        </p:nvSpPr>
        <p:spPr>
          <a:xfrm>
            <a:off x="3375521" y="1826749"/>
            <a:ext cx="2879940" cy="349702"/>
          </a:xfrm>
          <a:prstGeom prst="rect">
            <a:avLst/>
          </a:prstGeom>
          <a:noFill/>
        </p:spPr>
        <p:txBody>
          <a:bodyPr wrap="square" lIns="36000" tIns="36000" rIns="36000" bIns="36000">
            <a:spAutoFit/>
          </a:bodyPr>
          <a:lstStyle/>
          <a:p>
            <a:r>
              <a:rPr lang="en-AU" b="1" dirty="0">
                <a:solidFill>
                  <a:schemeClr val="accent2"/>
                </a:solidFill>
                <a:latin typeface="+mj-lt"/>
              </a:rPr>
              <a:t>Financial</a:t>
            </a:r>
            <a:endParaRPr lang="en-AU" sz="1800" b="1" dirty="0">
              <a:solidFill>
                <a:schemeClr val="accent2"/>
              </a:solidFill>
              <a:latin typeface="+mj-lt"/>
            </a:endParaRPr>
          </a:p>
        </p:txBody>
      </p:sp>
      <p:sp>
        <p:nvSpPr>
          <p:cNvPr id="58" name="TextBox 57">
            <a:extLst>
              <a:ext uri="{FF2B5EF4-FFF2-40B4-BE49-F238E27FC236}">
                <a16:creationId xmlns:a16="http://schemas.microsoft.com/office/drawing/2014/main" id="{091BC873-C0BD-F204-4B62-42EA7D40FED3}"/>
              </a:ext>
            </a:extLst>
          </p:cNvPr>
          <p:cNvSpPr txBox="1"/>
          <p:nvPr/>
        </p:nvSpPr>
        <p:spPr>
          <a:xfrm>
            <a:off x="8789511" y="1602304"/>
            <a:ext cx="2879940" cy="349702"/>
          </a:xfrm>
          <a:prstGeom prst="rect">
            <a:avLst/>
          </a:prstGeom>
          <a:noFill/>
        </p:spPr>
        <p:txBody>
          <a:bodyPr wrap="square" lIns="36000" tIns="36000" rIns="36000" bIns="36000">
            <a:spAutoFit/>
          </a:bodyPr>
          <a:lstStyle/>
          <a:p>
            <a:r>
              <a:rPr lang="en-AU" b="1" dirty="0">
                <a:solidFill>
                  <a:schemeClr val="accent2"/>
                </a:solidFill>
                <a:latin typeface="+mj-lt"/>
              </a:rPr>
              <a:t>Industrial</a:t>
            </a:r>
            <a:endParaRPr lang="en-AU" sz="1800" b="1" dirty="0">
              <a:solidFill>
                <a:schemeClr val="accent2"/>
              </a:solidFill>
              <a:latin typeface="+mj-lt"/>
            </a:endParaRPr>
          </a:p>
        </p:txBody>
      </p:sp>
    </p:spTree>
    <p:extLst>
      <p:ext uri="{BB962C8B-B14F-4D97-AF65-F5344CB8AC3E}">
        <p14:creationId xmlns:p14="http://schemas.microsoft.com/office/powerpoint/2010/main" val="24004089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4160D-2A34-8374-AF4B-3904933F80B5}"/>
              </a:ext>
            </a:extLst>
          </p:cNvPr>
          <p:cNvSpPr>
            <a:spLocks noGrp="1"/>
          </p:cNvSpPr>
          <p:nvPr>
            <p:ph type="title"/>
          </p:nvPr>
        </p:nvSpPr>
        <p:spPr>
          <a:xfrm>
            <a:off x="467558" y="452761"/>
            <a:ext cx="11256885" cy="1109709"/>
          </a:xfrm>
        </p:spPr>
        <p:txBody>
          <a:bodyPr/>
          <a:lstStyle/>
          <a:p>
            <a:r>
              <a:rPr lang="en-AU" dirty="0"/>
              <a:t>Silver</a:t>
            </a:r>
            <a:br>
              <a:rPr lang="en-AU" dirty="0"/>
            </a:br>
            <a:r>
              <a:rPr lang="en-AU" dirty="0">
                <a:solidFill>
                  <a:schemeClr val="accent5"/>
                </a:solidFill>
              </a:rPr>
              <a:t>solar leading the charge</a:t>
            </a:r>
          </a:p>
        </p:txBody>
      </p:sp>
      <p:sp>
        <p:nvSpPr>
          <p:cNvPr id="3" name="Footer Placeholder 2">
            <a:extLst>
              <a:ext uri="{FF2B5EF4-FFF2-40B4-BE49-F238E27FC236}">
                <a16:creationId xmlns:a16="http://schemas.microsoft.com/office/drawing/2014/main" id="{EEDE0C4A-C21F-0923-1B9E-E5C859DEBE62}"/>
              </a:ext>
            </a:extLst>
          </p:cNvPr>
          <p:cNvSpPr>
            <a:spLocks noGrp="1"/>
          </p:cNvSpPr>
          <p:nvPr>
            <p:ph type="ftr" sz="quarter" idx="11"/>
          </p:nvPr>
        </p:nvSpPr>
        <p:spPr/>
        <p:txBody>
          <a:bodyPr/>
          <a:lstStyle/>
          <a:p>
            <a:r>
              <a:rPr lang="en-AU" dirty="0"/>
              <a:t>Index is based on silver loadings per cell. Source: Metals Focus, April 2023</a:t>
            </a:r>
          </a:p>
        </p:txBody>
      </p:sp>
      <p:sp>
        <p:nvSpPr>
          <p:cNvPr id="4" name="Slide Number Placeholder 3">
            <a:extLst>
              <a:ext uri="{FF2B5EF4-FFF2-40B4-BE49-F238E27FC236}">
                <a16:creationId xmlns:a16="http://schemas.microsoft.com/office/drawing/2014/main" id="{90ABD1D3-13CB-466B-778B-B5BBE846A547}"/>
              </a:ext>
            </a:extLst>
          </p:cNvPr>
          <p:cNvSpPr>
            <a:spLocks noGrp="1"/>
          </p:cNvSpPr>
          <p:nvPr>
            <p:ph type="sldNum" sz="quarter" idx="12"/>
          </p:nvPr>
        </p:nvSpPr>
        <p:spPr/>
        <p:txBody>
          <a:bodyPr/>
          <a:lstStyle/>
          <a:p>
            <a:fld id="{E90F29A2-F5BF-4AF6-B93A-7D34F714B774}" type="slidenum">
              <a:rPr lang="en-AU" smtClean="0"/>
              <a:t>23</a:t>
            </a:fld>
            <a:endParaRPr lang="en-AU"/>
          </a:p>
        </p:txBody>
      </p:sp>
      <p:sp>
        <p:nvSpPr>
          <p:cNvPr id="54" name="TextBox 53">
            <a:extLst>
              <a:ext uri="{FF2B5EF4-FFF2-40B4-BE49-F238E27FC236}">
                <a16:creationId xmlns:a16="http://schemas.microsoft.com/office/drawing/2014/main" id="{4C5B8926-1169-11E5-5FB2-5BBED13C4DE1}"/>
              </a:ext>
            </a:extLst>
          </p:cNvPr>
          <p:cNvSpPr txBox="1"/>
          <p:nvPr/>
        </p:nvSpPr>
        <p:spPr>
          <a:xfrm>
            <a:off x="467557" y="1948934"/>
            <a:ext cx="6136439" cy="369332"/>
          </a:xfrm>
          <a:prstGeom prst="rect">
            <a:avLst/>
          </a:prstGeom>
          <a:noFill/>
        </p:spPr>
        <p:txBody>
          <a:bodyPr wrap="square" rtlCol="0">
            <a:spAutoFit/>
          </a:bodyPr>
          <a:lstStyle/>
          <a:p>
            <a:pPr>
              <a:spcBef>
                <a:spcPts val="488"/>
              </a:spcBef>
              <a:spcAft>
                <a:spcPts val="488"/>
              </a:spcAft>
            </a:pPr>
            <a:r>
              <a:rPr lang="en-AU" b="1" dirty="0">
                <a:solidFill>
                  <a:schemeClr val="accent2"/>
                </a:solidFill>
                <a:latin typeface="+mj-lt"/>
              </a:rPr>
              <a:t>PV sector consumed 19% of total supply in 2023</a:t>
            </a:r>
            <a:endParaRPr lang="en-US" b="1" i="1" dirty="0">
              <a:solidFill>
                <a:schemeClr val="accent2"/>
              </a:solidFill>
              <a:latin typeface="+mj-lt"/>
            </a:endParaRPr>
          </a:p>
        </p:txBody>
      </p:sp>
      <p:cxnSp>
        <p:nvCxnSpPr>
          <p:cNvPr id="68" name="Straight Connector 67">
            <a:extLst>
              <a:ext uri="{FF2B5EF4-FFF2-40B4-BE49-F238E27FC236}">
                <a16:creationId xmlns:a16="http://schemas.microsoft.com/office/drawing/2014/main" id="{07F5BBFD-8435-B5B4-2083-CE00A2FA9C5A}"/>
              </a:ext>
            </a:extLst>
          </p:cNvPr>
          <p:cNvCxnSpPr>
            <a:cxnSpLocks/>
          </p:cNvCxnSpPr>
          <p:nvPr/>
        </p:nvCxnSpPr>
        <p:spPr>
          <a:xfrm>
            <a:off x="6578329" y="1950806"/>
            <a:ext cx="0" cy="3764194"/>
          </a:xfrm>
          <a:prstGeom prst="line">
            <a:avLst/>
          </a:prstGeom>
          <a:ln>
            <a:prstDash val="sysDot"/>
          </a:ln>
        </p:spPr>
        <p:style>
          <a:lnRef idx="2">
            <a:schemeClr val="accent5"/>
          </a:lnRef>
          <a:fillRef idx="0">
            <a:schemeClr val="accent5"/>
          </a:fillRef>
          <a:effectRef idx="1">
            <a:schemeClr val="accent5"/>
          </a:effectRef>
          <a:fontRef idx="minor">
            <a:schemeClr val="tx1"/>
          </a:fontRef>
        </p:style>
      </p:cxnSp>
      <p:sp>
        <p:nvSpPr>
          <p:cNvPr id="71" name="TextBox 70">
            <a:extLst>
              <a:ext uri="{FF2B5EF4-FFF2-40B4-BE49-F238E27FC236}">
                <a16:creationId xmlns:a16="http://schemas.microsoft.com/office/drawing/2014/main" id="{D9C69D82-74DF-4DA5-F9AF-05E94064D9CE}"/>
              </a:ext>
            </a:extLst>
          </p:cNvPr>
          <p:cNvSpPr txBox="1"/>
          <p:nvPr/>
        </p:nvSpPr>
        <p:spPr>
          <a:xfrm>
            <a:off x="6857687" y="1948933"/>
            <a:ext cx="2521883" cy="3876697"/>
          </a:xfrm>
          <a:prstGeom prst="rect">
            <a:avLst/>
          </a:prstGeom>
          <a:solidFill>
            <a:schemeClr val="accent1">
              <a:lumMod val="20000"/>
              <a:lumOff val="80000"/>
            </a:schemeClr>
          </a:solidFill>
        </p:spPr>
        <p:txBody>
          <a:bodyPr vert="horz" wrap="square" lIns="144000" tIns="144000" rIns="144000" bIns="144000" rtlCol="0">
            <a:noAutofit/>
          </a:bodyPr>
          <a:lstStyle>
            <a:lvl1pPr indent="0">
              <a:lnSpc>
                <a:spcPct val="100000"/>
              </a:lnSpc>
              <a:spcBef>
                <a:spcPts val="800"/>
              </a:spcBef>
              <a:buClr>
                <a:schemeClr val="accent5"/>
              </a:buClr>
              <a:buFont typeface="Arial" panose="020B0604020202020204" pitchFamily="34" charset="0"/>
              <a:buNone/>
              <a:defRPr sz="1200"/>
            </a:lvl1pPr>
            <a:lvl2pPr marL="630238" indent="-274638">
              <a:lnSpc>
                <a:spcPct val="100000"/>
              </a:lnSpc>
              <a:spcBef>
                <a:spcPts val="600"/>
              </a:spcBef>
              <a:buClr>
                <a:schemeClr val="accent5"/>
              </a:buClr>
              <a:buFont typeface="Arial" panose="020B0604020202020204" pitchFamily="34" charset="0"/>
              <a:buChar char="►"/>
              <a:defRPr sz="1400"/>
            </a:lvl2pPr>
            <a:lvl3pPr marL="896938" indent="-266700">
              <a:lnSpc>
                <a:spcPct val="100000"/>
              </a:lnSpc>
              <a:spcBef>
                <a:spcPts val="400"/>
              </a:spcBef>
              <a:buClr>
                <a:schemeClr val="accent5"/>
              </a:buClr>
              <a:buFont typeface="Arial" panose="020B0604020202020204" pitchFamily="34" charset="0"/>
              <a:buChar char="►"/>
              <a:defRPr sz="1300"/>
            </a:lvl3pPr>
            <a:lvl4pPr marL="0" indent="0">
              <a:lnSpc>
                <a:spcPct val="100000"/>
              </a:lnSpc>
              <a:spcBef>
                <a:spcPts val="1000"/>
              </a:spcBef>
              <a:buClr>
                <a:schemeClr val="accent5"/>
              </a:buClr>
              <a:buFont typeface="Arial" panose="020B0604020202020204" pitchFamily="34" charset="0"/>
              <a:buNone/>
              <a:defRPr sz="1600" b="1"/>
            </a:lvl4pPr>
            <a:lvl5pPr marL="0" indent="0">
              <a:lnSpc>
                <a:spcPct val="100000"/>
              </a:lnSpc>
              <a:spcBef>
                <a:spcPts val="600"/>
              </a:spcBef>
              <a:buClr>
                <a:schemeClr val="accent5"/>
              </a:buClr>
              <a:buFont typeface="Arial" panose="020B0604020202020204" pitchFamily="34" charset="0"/>
              <a:buNone/>
              <a:defRPr sz="1400" b="1">
                <a:solidFill>
                  <a:schemeClr val="accent5"/>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69875" indent="-269875">
              <a:buFont typeface="Arial" panose="020B0604020202020204" pitchFamily="34" charset="0"/>
              <a:buChar char="►"/>
            </a:pPr>
            <a:r>
              <a:rPr lang="en-US" dirty="0"/>
              <a:t>3 million solar panels are required to generate 1GW of energy</a:t>
            </a:r>
          </a:p>
          <a:p>
            <a:pPr marL="269875" indent="-269875">
              <a:buFont typeface="Arial" panose="020B0604020202020204" pitchFamily="34" charset="0"/>
              <a:buChar char="►"/>
            </a:pPr>
            <a:r>
              <a:rPr lang="en-GB" dirty="0"/>
              <a:t>Solar capacity in China is now greater than the rest of the world combined</a:t>
            </a:r>
          </a:p>
          <a:p>
            <a:pPr marL="269875" indent="-269875">
              <a:buFont typeface="Arial" panose="020B0604020202020204" pitchFamily="34" charset="0"/>
              <a:buChar char="►"/>
            </a:pPr>
            <a:r>
              <a:rPr lang="en-GB" dirty="0"/>
              <a:t>In 2023, China installed more solar panels than the US has in its history</a:t>
            </a:r>
          </a:p>
          <a:p>
            <a:pPr marL="269875" indent="-269875">
              <a:buFont typeface="Arial" panose="020B0604020202020204" pitchFamily="34" charset="0"/>
              <a:buChar char="►"/>
            </a:pPr>
            <a:r>
              <a:rPr lang="en-GB" dirty="0"/>
              <a:t>Global install of solar was 30GW in 2013, with total capacity of 100GW</a:t>
            </a:r>
          </a:p>
          <a:p>
            <a:pPr marL="269875" indent="-269875">
              <a:buFont typeface="Arial" panose="020B0604020202020204" pitchFamily="34" charset="0"/>
              <a:buChar char="►"/>
            </a:pPr>
            <a:r>
              <a:rPr lang="en-GB" dirty="0"/>
              <a:t>By 2023, installed capacity had grown 10x to 1TW with &gt;200GW installed in 2023</a:t>
            </a:r>
          </a:p>
          <a:p>
            <a:pPr marL="269875" indent="-269875">
              <a:buFont typeface="Arial" panose="020B0604020202020204" pitchFamily="34" charset="0"/>
              <a:buChar char="►"/>
            </a:pPr>
            <a:r>
              <a:rPr lang="en-US" sz="1200" dirty="0"/>
              <a:t>Cost per watt has dropped 98% since 1998</a:t>
            </a:r>
            <a:endParaRPr lang="en-AU" sz="1200" dirty="0"/>
          </a:p>
          <a:p>
            <a:pPr marL="269875" indent="-269875">
              <a:buFont typeface="Arial" panose="020B0604020202020204" pitchFamily="34" charset="0"/>
              <a:buChar char="►"/>
            </a:pPr>
            <a:endParaRPr lang="en-GB" dirty="0"/>
          </a:p>
          <a:p>
            <a:pPr marL="269875" indent="-269875">
              <a:buFont typeface="Arial" panose="020B0604020202020204" pitchFamily="34" charset="0"/>
              <a:buChar char="►"/>
            </a:pPr>
            <a:endParaRPr lang="en-AU" dirty="0"/>
          </a:p>
        </p:txBody>
      </p:sp>
      <p:sp>
        <p:nvSpPr>
          <p:cNvPr id="72" name="TextBox 71">
            <a:extLst>
              <a:ext uri="{FF2B5EF4-FFF2-40B4-BE49-F238E27FC236}">
                <a16:creationId xmlns:a16="http://schemas.microsoft.com/office/drawing/2014/main" id="{77B5B3E7-3D88-7DDB-32BC-DFD73CC50DDF}"/>
              </a:ext>
            </a:extLst>
          </p:cNvPr>
          <p:cNvSpPr txBox="1"/>
          <p:nvPr/>
        </p:nvSpPr>
        <p:spPr>
          <a:xfrm>
            <a:off x="9405257" y="1948934"/>
            <a:ext cx="2319186" cy="4078039"/>
          </a:xfrm>
          <a:prstGeom prst="rect">
            <a:avLst/>
          </a:prstGeom>
          <a:noFill/>
        </p:spPr>
        <p:txBody>
          <a:bodyPr wrap="square" rtlCol="0">
            <a:spAutoFit/>
          </a:bodyPr>
          <a:lstStyle/>
          <a:p>
            <a:pPr algn="r">
              <a:spcBef>
                <a:spcPts val="488"/>
              </a:spcBef>
              <a:spcAft>
                <a:spcPts val="488"/>
              </a:spcAft>
            </a:pPr>
            <a:r>
              <a:rPr lang="en-GB" b="1" dirty="0">
                <a:solidFill>
                  <a:schemeClr val="accent5"/>
                </a:solidFill>
                <a:latin typeface="+mj-lt"/>
              </a:rPr>
              <a:t>The global solar industry is now valued at over $350bn pa and is still growing</a:t>
            </a:r>
          </a:p>
          <a:p>
            <a:pPr algn="r">
              <a:spcBef>
                <a:spcPts val="488"/>
              </a:spcBef>
              <a:spcAft>
                <a:spcPts val="488"/>
              </a:spcAft>
            </a:pPr>
            <a:r>
              <a:rPr lang="en-AU" b="1" i="1" dirty="0">
                <a:latin typeface="+mj-lt"/>
              </a:rPr>
              <a:t>Demand from solar forecast to grow 3x by 2030</a:t>
            </a:r>
          </a:p>
          <a:p>
            <a:pPr algn="r">
              <a:spcBef>
                <a:spcPts val="488"/>
              </a:spcBef>
              <a:spcAft>
                <a:spcPts val="488"/>
              </a:spcAft>
            </a:pPr>
            <a:r>
              <a:rPr lang="en-AU" b="1" i="1" dirty="0">
                <a:latin typeface="+mj-lt"/>
              </a:rPr>
              <a:t>75TW of capacity required to meet  decarbonisation goals globally</a:t>
            </a:r>
            <a:endParaRPr lang="en-US" b="1" i="1" dirty="0">
              <a:latin typeface="+mj-lt"/>
            </a:endParaRPr>
          </a:p>
          <a:p>
            <a:pPr algn="r">
              <a:spcBef>
                <a:spcPts val="488"/>
              </a:spcBef>
              <a:spcAft>
                <a:spcPts val="488"/>
              </a:spcAft>
            </a:pPr>
            <a:endParaRPr lang="en-US" b="1" i="1" dirty="0">
              <a:latin typeface="+mj-lt"/>
            </a:endParaRPr>
          </a:p>
        </p:txBody>
      </p:sp>
      <p:grpSp>
        <p:nvGrpSpPr>
          <p:cNvPr id="76" name="Group 75">
            <a:extLst>
              <a:ext uri="{FF2B5EF4-FFF2-40B4-BE49-F238E27FC236}">
                <a16:creationId xmlns:a16="http://schemas.microsoft.com/office/drawing/2014/main" id="{92E13E51-5FC8-AB11-F806-759371A943ED}"/>
              </a:ext>
            </a:extLst>
          </p:cNvPr>
          <p:cNvGrpSpPr/>
          <p:nvPr/>
        </p:nvGrpSpPr>
        <p:grpSpPr>
          <a:xfrm>
            <a:off x="384946" y="2830657"/>
            <a:ext cx="5948101" cy="2994973"/>
            <a:chOff x="392621" y="2830657"/>
            <a:chExt cx="5854755" cy="2994973"/>
          </a:xfrm>
        </p:grpSpPr>
        <p:sp>
          <p:nvSpPr>
            <p:cNvPr id="56" name="TextBox 55">
              <a:extLst>
                <a:ext uri="{FF2B5EF4-FFF2-40B4-BE49-F238E27FC236}">
                  <a16:creationId xmlns:a16="http://schemas.microsoft.com/office/drawing/2014/main" id="{0B8E9B02-1A24-EE7C-7FAD-1A0475A22617}"/>
                </a:ext>
              </a:extLst>
            </p:cNvPr>
            <p:cNvSpPr txBox="1"/>
            <p:nvPr/>
          </p:nvSpPr>
          <p:spPr>
            <a:xfrm rot="5400000">
              <a:off x="5638289" y="3894101"/>
              <a:ext cx="1010285" cy="207889"/>
            </a:xfrm>
            <a:prstGeom prst="rect">
              <a:avLst/>
            </a:prstGeom>
            <a:noFill/>
          </p:spPr>
          <p:txBody>
            <a:bodyPr wrap="none" lIns="36000" tIns="36000" rIns="36000" bIns="36000" rtlCol="0">
              <a:spAutoFit/>
            </a:bodyPr>
            <a:lstStyle/>
            <a:p>
              <a:pPr algn="l"/>
              <a:r>
                <a:rPr lang="en-AU" sz="900" dirty="0"/>
                <a:t>Index (2010=100)</a:t>
              </a:r>
            </a:p>
          </p:txBody>
        </p:sp>
        <p:sp>
          <p:nvSpPr>
            <p:cNvPr id="57" name="TextBox 56">
              <a:extLst>
                <a:ext uri="{FF2B5EF4-FFF2-40B4-BE49-F238E27FC236}">
                  <a16:creationId xmlns:a16="http://schemas.microsoft.com/office/drawing/2014/main" id="{6088D43A-9E55-1292-0029-291A458608D4}"/>
                </a:ext>
              </a:extLst>
            </p:cNvPr>
            <p:cNvSpPr txBox="1"/>
            <p:nvPr/>
          </p:nvSpPr>
          <p:spPr>
            <a:xfrm rot="16200000">
              <a:off x="304610" y="3810796"/>
              <a:ext cx="383912" cy="207889"/>
            </a:xfrm>
            <a:prstGeom prst="rect">
              <a:avLst/>
            </a:prstGeom>
            <a:noFill/>
          </p:spPr>
          <p:txBody>
            <a:bodyPr wrap="square" lIns="36000" tIns="36000" rIns="36000" bIns="36000" rtlCol="0">
              <a:spAutoFit/>
            </a:bodyPr>
            <a:lstStyle/>
            <a:p>
              <a:pPr algn="r"/>
              <a:r>
                <a:rPr lang="en-AU" sz="900" dirty="0" err="1"/>
                <a:t>Moz</a:t>
              </a:r>
              <a:endParaRPr lang="en-AU" sz="900" dirty="0"/>
            </a:p>
          </p:txBody>
        </p:sp>
        <p:grpSp>
          <p:nvGrpSpPr>
            <p:cNvPr id="58" name="Group 57">
              <a:extLst>
                <a:ext uri="{FF2B5EF4-FFF2-40B4-BE49-F238E27FC236}">
                  <a16:creationId xmlns:a16="http://schemas.microsoft.com/office/drawing/2014/main" id="{7A1CA856-0112-EBBB-80A4-A568597C5147}"/>
                </a:ext>
              </a:extLst>
            </p:cNvPr>
            <p:cNvGrpSpPr/>
            <p:nvPr/>
          </p:nvGrpSpPr>
          <p:grpSpPr>
            <a:xfrm>
              <a:off x="5744175" y="2830657"/>
              <a:ext cx="269873" cy="2513983"/>
              <a:chOff x="248250" y="2811995"/>
              <a:chExt cx="269873" cy="2513983"/>
            </a:xfrm>
          </p:grpSpPr>
          <p:sp>
            <p:nvSpPr>
              <p:cNvPr id="62" name="TextBox 61">
                <a:extLst>
                  <a:ext uri="{FF2B5EF4-FFF2-40B4-BE49-F238E27FC236}">
                    <a16:creationId xmlns:a16="http://schemas.microsoft.com/office/drawing/2014/main" id="{223FD6B1-6462-315E-5F2F-98F380CBD413}"/>
                  </a:ext>
                </a:extLst>
              </p:cNvPr>
              <p:cNvSpPr txBox="1"/>
              <p:nvPr/>
            </p:nvSpPr>
            <p:spPr>
              <a:xfrm>
                <a:off x="248250" y="2811995"/>
                <a:ext cx="269873" cy="211203"/>
              </a:xfrm>
              <a:prstGeom prst="rect">
                <a:avLst/>
              </a:prstGeom>
              <a:noFill/>
            </p:spPr>
            <p:txBody>
              <a:bodyPr wrap="none" lIns="36000" tIns="36000" rIns="36000" bIns="36000" rtlCol="0">
                <a:spAutoFit/>
              </a:bodyPr>
              <a:lstStyle/>
              <a:p>
                <a:pPr algn="r"/>
                <a:r>
                  <a:rPr lang="en-AU" sz="900" dirty="0"/>
                  <a:t>100</a:t>
                </a:r>
              </a:p>
            </p:txBody>
          </p:sp>
          <p:sp>
            <p:nvSpPr>
              <p:cNvPr id="63" name="TextBox 62">
                <a:extLst>
                  <a:ext uri="{FF2B5EF4-FFF2-40B4-BE49-F238E27FC236}">
                    <a16:creationId xmlns:a16="http://schemas.microsoft.com/office/drawing/2014/main" id="{A2E2ADA8-E44E-5489-FCC4-98A8E0D1B53A}"/>
                  </a:ext>
                </a:extLst>
              </p:cNvPr>
              <p:cNvSpPr txBox="1"/>
              <p:nvPr/>
            </p:nvSpPr>
            <p:spPr>
              <a:xfrm>
                <a:off x="313974" y="3290088"/>
                <a:ext cx="204149" cy="211203"/>
              </a:xfrm>
              <a:prstGeom prst="rect">
                <a:avLst/>
              </a:prstGeom>
              <a:noFill/>
            </p:spPr>
            <p:txBody>
              <a:bodyPr wrap="none" lIns="36000" tIns="36000" rIns="36000" bIns="36000" rtlCol="0">
                <a:spAutoFit/>
              </a:bodyPr>
              <a:lstStyle/>
              <a:p>
                <a:pPr algn="r"/>
                <a:r>
                  <a:rPr lang="en-AU" sz="900" dirty="0"/>
                  <a:t>80</a:t>
                </a:r>
              </a:p>
            </p:txBody>
          </p:sp>
          <p:sp>
            <p:nvSpPr>
              <p:cNvPr id="64" name="TextBox 63">
                <a:extLst>
                  <a:ext uri="{FF2B5EF4-FFF2-40B4-BE49-F238E27FC236}">
                    <a16:creationId xmlns:a16="http://schemas.microsoft.com/office/drawing/2014/main" id="{1A9745BD-01EC-27F4-0526-C9E495344461}"/>
                  </a:ext>
                </a:extLst>
              </p:cNvPr>
              <p:cNvSpPr txBox="1"/>
              <p:nvPr/>
            </p:nvSpPr>
            <p:spPr>
              <a:xfrm>
                <a:off x="313974" y="3768181"/>
                <a:ext cx="204149" cy="211203"/>
              </a:xfrm>
              <a:prstGeom prst="rect">
                <a:avLst/>
              </a:prstGeom>
              <a:noFill/>
            </p:spPr>
            <p:txBody>
              <a:bodyPr wrap="none" lIns="36000" tIns="36000" rIns="36000" bIns="36000" rtlCol="0">
                <a:spAutoFit/>
              </a:bodyPr>
              <a:lstStyle/>
              <a:p>
                <a:pPr algn="r"/>
                <a:r>
                  <a:rPr lang="en-AU" sz="900" dirty="0"/>
                  <a:t>60</a:t>
                </a:r>
              </a:p>
            </p:txBody>
          </p:sp>
          <p:sp>
            <p:nvSpPr>
              <p:cNvPr id="65" name="TextBox 64">
                <a:extLst>
                  <a:ext uri="{FF2B5EF4-FFF2-40B4-BE49-F238E27FC236}">
                    <a16:creationId xmlns:a16="http://schemas.microsoft.com/office/drawing/2014/main" id="{0F22E37B-CBBE-44C4-1326-88D650CBE48E}"/>
                  </a:ext>
                </a:extLst>
              </p:cNvPr>
              <p:cNvSpPr txBox="1"/>
              <p:nvPr/>
            </p:nvSpPr>
            <p:spPr>
              <a:xfrm>
                <a:off x="313974" y="4240011"/>
                <a:ext cx="204149" cy="211203"/>
              </a:xfrm>
              <a:prstGeom prst="rect">
                <a:avLst/>
              </a:prstGeom>
              <a:noFill/>
            </p:spPr>
            <p:txBody>
              <a:bodyPr wrap="none" lIns="36000" tIns="36000" rIns="36000" bIns="36000" rtlCol="0">
                <a:spAutoFit/>
              </a:bodyPr>
              <a:lstStyle/>
              <a:p>
                <a:pPr algn="r"/>
                <a:r>
                  <a:rPr lang="en-AU" sz="900" dirty="0"/>
                  <a:t>40</a:t>
                </a:r>
              </a:p>
            </p:txBody>
          </p:sp>
          <p:sp>
            <p:nvSpPr>
              <p:cNvPr id="66" name="TextBox 65">
                <a:extLst>
                  <a:ext uri="{FF2B5EF4-FFF2-40B4-BE49-F238E27FC236}">
                    <a16:creationId xmlns:a16="http://schemas.microsoft.com/office/drawing/2014/main" id="{8C3B6625-A723-5EB9-9D58-36D6DC97C2F2}"/>
                  </a:ext>
                </a:extLst>
              </p:cNvPr>
              <p:cNvSpPr txBox="1"/>
              <p:nvPr/>
            </p:nvSpPr>
            <p:spPr>
              <a:xfrm>
                <a:off x="379697" y="5114775"/>
                <a:ext cx="138426" cy="211203"/>
              </a:xfrm>
              <a:prstGeom prst="rect">
                <a:avLst/>
              </a:prstGeom>
              <a:noFill/>
            </p:spPr>
            <p:txBody>
              <a:bodyPr wrap="none" lIns="36000" tIns="36000" rIns="36000" bIns="36000" rtlCol="0">
                <a:spAutoFit/>
              </a:bodyPr>
              <a:lstStyle/>
              <a:p>
                <a:pPr algn="r"/>
                <a:r>
                  <a:rPr lang="en-AU" sz="900" dirty="0"/>
                  <a:t>0</a:t>
                </a:r>
              </a:p>
            </p:txBody>
          </p:sp>
          <p:sp>
            <p:nvSpPr>
              <p:cNvPr id="67" name="TextBox 66">
                <a:extLst>
                  <a:ext uri="{FF2B5EF4-FFF2-40B4-BE49-F238E27FC236}">
                    <a16:creationId xmlns:a16="http://schemas.microsoft.com/office/drawing/2014/main" id="{E79DD351-087E-0CF9-89FB-A9318898EB82}"/>
                  </a:ext>
                </a:extLst>
              </p:cNvPr>
              <p:cNvSpPr txBox="1"/>
              <p:nvPr/>
            </p:nvSpPr>
            <p:spPr>
              <a:xfrm>
                <a:off x="313974" y="4730630"/>
                <a:ext cx="204149" cy="211203"/>
              </a:xfrm>
              <a:prstGeom prst="rect">
                <a:avLst/>
              </a:prstGeom>
              <a:noFill/>
            </p:spPr>
            <p:txBody>
              <a:bodyPr wrap="none" lIns="36000" tIns="36000" rIns="36000" bIns="36000" rtlCol="0">
                <a:spAutoFit/>
              </a:bodyPr>
              <a:lstStyle/>
              <a:p>
                <a:pPr algn="r"/>
                <a:r>
                  <a:rPr lang="en-AU" sz="900" dirty="0"/>
                  <a:t>20</a:t>
                </a:r>
              </a:p>
            </p:txBody>
          </p:sp>
        </p:grpSp>
        <p:sp>
          <p:nvSpPr>
            <p:cNvPr id="75" name="Rectangle: Rounded Corners 74">
              <a:extLst>
                <a:ext uri="{FF2B5EF4-FFF2-40B4-BE49-F238E27FC236}">
                  <a16:creationId xmlns:a16="http://schemas.microsoft.com/office/drawing/2014/main" id="{F1A2B66F-0B1A-FA4A-F6AE-154B1D770342}"/>
                </a:ext>
              </a:extLst>
            </p:cNvPr>
            <p:cNvSpPr/>
            <p:nvPr/>
          </p:nvSpPr>
          <p:spPr>
            <a:xfrm>
              <a:off x="2071396" y="5570376"/>
              <a:ext cx="2416628" cy="255254"/>
            </a:xfrm>
            <a:prstGeom prst="roundRect">
              <a:avLst>
                <a:gd name="adj" fmla="val 50000"/>
              </a:avLst>
            </a:prstGeom>
            <a:solidFill>
              <a:srgbClr val="FFFF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900"/>
            </a:p>
          </p:txBody>
        </p:sp>
      </p:grpSp>
      <p:sp>
        <p:nvSpPr>
          <p:cNvPr id="5" name="TextBox 4">
            <a:extLst>
              <a:ext uri="{FF2B5EF4-FFF2-40B4-BE49-F238E27FC236}">
                <a16:creationId xmlns:a16="http://schemas.microsoft.com/office/drawing/2014/main" id="{69A5FE15-48CA-0AC0-B1CE-58534D14D1DC}"/>
              </a:ext>
            </a:extLst>
          </p:cNvPr>
          <p:cNvSpPr txBox="1"/>
          <p:nvPr/>
        </p:nvSpPr>
        <p:spPr>
          <a:xfrm>
            <a:off x="3595138" y="3251773"/>
            <a:ext cx="1713482" cy="442035"/>
          </a:xfrm>
          <a:prstGeom prst="rect">
            <a:avLst/>
          </a:prstGeom>
          <a:noFill/>
        </p:spPr>
        <p:txBody>
          <a:bodyPr wrap="square" lIns="36000" tIns="36000" rIns="36000" bIns="36000" rtlCol="0">
            <a:spAutoFit/>
          </a:bodyPr>
          <a:lstStyle/>
          <a:p>
            <a:pPr algn="ctr"/>
            <a:r>
              <a:rPr lang="en-GB" sz="1200" dirty="0"/>
              <a:t>Demand has surged despite thrifting</a:t>
            </a:r>
          </a:p>
        </p:txBody>
      </p:sp>
      <p:graphicFrame>
        <p:nvGraphicFramePr>
          <p:cNvPr id="53" name="Content Placeholder 15">
            <a:extLst>
              <a:ext uri="{FF2B5EF4-FFF2-40B4-BE49-F238E27FC236}">
                <a16:creationId xmlns:a16="http://schemas.microsoft.com/office/drawing/2014/main" id="{61FEBDD1-5D90-B6AA-CD71-62B87C9493D3}"/>
              </a:ext>
            </a:extLst>
          </p:cNvPr>
          <p:cNvGraphicFramePr>
            <a:graphicFrameLocks noGrp="1"/>
          </p:cNvGraphicFramePr>
          <p:nvPr>
            <p:ph idx="1"/>
            <p:extLst>
              <p:ext uri="{D42A27DB-BD31-4B8C-83A1-F6EECF244321}">
                <p14:modId xmlns:p14="http://schemas.microsoft.com/office/powerpoint/2010/main" val="2216163676"/>
              </p:ext>
            </p:extLst>
          </p:nvPr>
        </p:nvGraphicFramePr>
        <p:xfrm>
          <a:off x="538628" y="2722447"/>
          <a:ext cx="5487054" cy="3179762"/>
        </p:xfrm>
        <a:graphic>
          <a:graphicData uri="http://schemas.openxmlformats.org/drawingml/2006/chart">
            <c:chart xmlns:c="http://schemas.openxmlformats.org/drawingml/2006/chart" xmlns:r="http://schemas.openxmlformats.org/officeDocument/2006/relationships" r:id="rId3"/>
          </a:graphicData>
        </a:graphic>
      </p:graphicFrame>
      <p:sp>
        <p:nvSpPr>
          <p:cNvPr id="77" name="Freeform: Shape 76">
            <a:extLst>
              <a:ext uri="{FF2B5EF4-FFF2-40B4-BE49-F238E27FC236}">
                <a16:creationId xmlns:a16="http://schemas.microsoft.com/office/drawing/2014/main" id="{13776F9B-ED5A-237A-8218-3D6CF26BBDDF}"/>
              </a:ext>
            </a:extLst>
          </p:cNvPr>
          <p:cNvSpPr/>
          <p:nvPr/>
        </p:nvSpPr>
        <p:spPr>
          <a:xfrm>
            <a:off x="1026367" y="2893844"/>
            <a:ext cx="4622232" cy="2041795"/>
          </a:xfrm>
          <a:custGeom>
            <a:avLst/>
            <a:gdLst>
              <a:gd name="connsiteX0" fmla="*/ 0 w 4553339"/>
              <a:gd name="connsiteY0" fmla="*/ 0 h 1670179"/>
              <a:gd name="connsiteX1" fmla="*/ 401217 w 4553339"/>
              <a:gd name="connsiteY1" fmla="*/ 625151 h 1670179"/>
              <a:gd name="connsiteX2" fmla="*/ 793102 w 4553339"/>
              <a:gd name="connsiteY2" fmla="*/ 877077 h 1670179"/>
              <a:gd name="connsiteX3" fmla="*/ 1091682 w 4553339"/>
              <a:gd name="connsiteY3" fmla="*/ 1203648 h 1670179"/>
              <a:gd name="connsiteX4" fmla="*/ 1912776 w 4553339"/>
              <a:gd name="connsiteY4" fmla="*/ 1352938 h 1670179"/>
              <a:gd name="connsiteX5" fmla="*/ 2286000 w 4553339"/>
              <a:gd name="connsiteY5" fmla="*/ 1427583 h 1670179"/>
              <a:gd name="connsiteX6" fmla="*/ 2659225 w 4553339"/>
              <a:gd name="connsiteY6" fmla="*/ 1427583 h 1670179"/>
              <a:gd name="connsiteX7" fmla="*/ 3041780 w 4553339"/>
              <a:gd name="connsiteY7" fmla="*/ 1446244 h 1670179"/>
              <a:gd name="connsiteX8" fmla="*/ 3424335 w 4553339"/>
              <a:gd name="connsiteY8" fmla="*/ 1492897 h 1670179"/>
              <a:gd name="connsiteX9" fmla="*/ 3760237 w 4553339"/>
              <a:gd name="connsiteY9" fmla="*/ 1511559 h 1670179"/>
              <a:gd name="connsiteX10" fmla="*/ 4170784 w 4553339"/>
              <a:gd name="connsiteY10" fmla="*/ 1586204 h 1670179"/>
              <a:gd name="connsiteX11" fmla="*/ 4553339 w 4553339"/>
              <a:gd name="connsiteY11" fmla="*/ 1670179 h 1670179"/>
              <a:gd name="connsiteX0" fmla="*/ 0 w 4553339"/>
              <a:gd name="connsiteY0" fmla="*/ 0 h 1670179"/>
              <a:gd name="connsiteX1" fmla="*/ 401217 w 4553339"/>
              <a:gd name="connsiteY1" fmla="*/ 625151 h 1670179"/>
              <a:gd name="connsiteX2" fmla="*/ 793102 w 4553339"/>
              <a:gd name="connsiteY2" fmla="*/ 877077 h 1670179"/>
              <a:gd name="connsiteX3" fmla="*/ 1091682 w 4553339"/>
              <a:gd name="connsiteY3" fmla="*/ 1203648 h 1670179"/>
              <a:gd name="connsiteX4" fmla="*/ 1912776 w 4553339"/>
              <a:gd name="connsiteY4" fmla="*/ 1352938 h 1670179"/>
              <a:gd name="connsiteX5" fmla="*/ 2286000 w 4553339"/>
              <a:gd name="connsiteY5" fmla="*/ 1427583 h 1670179"/>
              <a:gd name="connsiteX6" fmla="*/ 2659225 w 4553339"/>
              <a:gd name="connsiteY6" fmla="*/ 1427583 h 1670179"/>
              <a:gd name="connsiteX7" fmla="*/ 3041780 w 4553339"/>
              <a:gd name="connsiteY7" fmla="*/ 1446244 h 1670179"/>
              <a:gd name="connsiteX8" fmla="*/ 3424335 w 4553339"/>
              <a:gd name="connsiteY8" fmla="*/ 1492897 h 1670179"/>
              <a:gd name="connsiteX9" fmla="*/ 3760237 w 4553339"/>
              <a:gd name="connsiteY9" fmla="*/ 1511559 h 1670179"/>
              <a:gd name="connsiteX10" fmla="*/ 4170784 w 4553339"/>
              <a:gd name="connsiteY10" fmla="*/ 1586204 h 1670179"/>
              <a:gd name="connsiteX11" fmla="*/ 4428718 w 4553339"/>
              <a:gd name="connsiteY11" fmla="*/ 1639687 h 1670179"/>
              <a:gd name="connsiteX12" fmla="*/ 4553339 w 4553339"/>
              <a:gd name="connsiteY12" fmla="*/ 1670179 h 1670179"/>
              <a:gd name="connsiteX0" fmla="*/ 0 w 4659810"/>
              <a:gd name="connsiteY0" fmla="*/ 0 h 1780850"/>
              <a:gd name="connsiteX1" fmla="*/ 401217 w 4659810"/>
              <a:gd name="connsiteY1" fmla="*/ 625151 h 1780850"/>
              <a:gd name="connsiteX2" fmla="*/ 793102 w 4659810"/>
              <a:gd name="connsiteY2" fmla="*/ 877077 h 1780850"/>
              <a:gd name="connsiteX3" fmla="*/ 1091682 w 4659810"/>
              <a:gd name="connsiteY3" fmla="*/ 1203648 h 1780850"/>
              <a:gd name="connsiteX4" fmla="*/ 1912776 w 4659810"/>
              <a:gd name="connsiteY4" fmla="*/ 1352938 h 1780850"/>
              <a:gd name="connsiteX5" fmla="*/ 2286000 w 4659810"/>
              <a:gd name="connsiteY5" fmla="*/ 1427583 h 1780850"/>
              <a:gd name="connsiteX6" fmla="*/ 2659225 w 4659810"/>
              <a:gd name="connsiteY6" fmla="*/ 1427583 h 1780850"/>
              <a:gd name="connsiteX7" fmla="*/ 3041780 w 4659810"/>
              <a:gd name="connsiteY7" fmla="*/ 1446244 h 1780850"/>
              <a:gd name="connsiteX8" fmla="*/ 3424335 w 4659810"/>
              <a:gd name="connsiteY8" fmla="*/ 1492897 h 1780850"/>
              <a:gd name="connsiteX9" fmla="*/ 3760237 w 4659810"/>
              <a:gd name="connsiteY9" fmla="*/ 1511559 h 1780850"/>
              <a:gd name="connsiteX10" fmla="*/ 4170784 w 4659810"/>
              <a:gd name="connsiteY10" fmla="*/ 1586204 h 1780850"/>
              <a:gd name="connsiteX11" fmla="*/ 4428718 w 4659810"/>
              <a:gd name="connsiteY11" fmla="*/ 1639687 h 1780850"/>
              <a:gd name="connsiteX12" fmla="*/ 4659810 w 4659810"/>
              <a:gd name="connsiteY12" fmla="*/ 1780850 h 1780850"/>
              <a:gd name="connsiteX0" fmla="*/ 0 w 4659810"/>
              <a:gd name="connsiteY0" fmla="*/ 0 h 1780850"/>
              <a:gd name="connsiteX1" fmla="*/ 445058 w 4659810"/>
              <a:gd name="connsiteY1" fmla="*/ 630182 h 1780850"/>
              <a:gd name="connsiteX2" fmla="*/ 793102 w 4659810"/>
              <a:gd name="connsiteY2" fmla="*/ 877077 h 1780850"/>
              <a:gd name="connsiteX3" fmla="*/ 1091682 w 4659810"/>
              <a:gd name="connsiteY3" fmla="*/ 1203648 h 1780850"/>
              <a:gd name="connsiteX4" fmla="*/ 1912776 w 4659810"/>
              <a:gd name="connsiteY4" fmla="*/ 1352938 h 1780850"/>
              <a:gd name="connsiteX5" fmla="*/ 2286000 w 4659810"/>
              <a:gd name="connsiteY5" fmla="*/ 1427583 h 1780850"/>
              <a:gd name="connsiteX6" fmla="*/ 2659225 w 4659810"/>
              <a:gd name="connsiteY6" fmla="*/ 1427583 h 1780850"/>
              <a:gd name="connsiteX7" fmla="*/ 3041780 w 4659810"/>
              <a:gd name="connsiteY7" fmla="*/ 1446244 h 1780850"/>
              <a:gd name="connsiteX8" fmla="*/ 3424335 w 4659810"/>
              <a:gd name="connsiteY8" fmla="*/ 1492897 h 1780850"/>
              <a:gd name="connsiteX9" fmla="*/ 3760237 w 4659810"/>
              <a:gd name="connsiteY9" fmla="*/ 1511559 h 1780850"/>
              <a:gd name="connsiteX10" fmla="*/ 4170784 w 4659810"/>
              <a:gd name="connsiteY10" fmla="*/ 1586204 h 1780850"/>
              <a:gd name="connsiteX11" fmla="*/ 4428718 w 4659810"/>
              <a:gd name="connsiteY11" fmla="*/ 1639687 h 1780850"/>
              <a:gd name="connsiteX12" fmla="*/ 4659810 w 4659810"/>
              <a:gd name="connsiteY12" fmla="*/ 1780850 h 1780850"/>
              <a:gd name="connsiteX0" fmla="*/ 0 w 4659810"/>
              <a:gd name="connsiteY0" fmla="*/ 0 h 1780850"/>
              <a:gd name="connsiteX1" fmla="*/ 445058 w 4659810"/>
              <a:gd name="connsiteY1" fmla="*/ 630182 h 1780850"/>
              <a:gd name="connsiteX2" fmla="*/ 836943 w 4659810"/>
              <a:gd name="connsiteY2" fmla="*/ 877077 h 1780850"/>
              <a:gd name="connsiteX3" fmla="*/ 1091682 w 4659810"/>
              <a:gd name="connsiteY3" fmla="*/ 1203648 h 1780850"/>
              <a:gd name="connsiteX4" fmla="*/ 1912776 w 4659810"/>
              <a:gd name="connsiteY4" fmla="*/ 1352938 h 1780850"/>
              <a:gd name="connsiteX5" fmla="*/ 2286000 w 4659810"/>
              <a:gd name="connsiteY5" fmla="*/ 1427583 h 1780850"/>
              <a:gd name="connsiteX6" fmla="*/ 2659225 w 4659810"/>
              <a:gd name="connsiteY6" fmla="*/ 1427583 h 1780850"/>
              <a:gd name="connsiteX7" fmla="*/ 3041780 w 4659810"/>
              <a:gd name="connsiteY7" fmla="*/ 1446244 h 1780850"/>
              <a:gd name="connsiteX8" fmla="*/ 3424335 w 4659810"/>
              <a:gd name="connsiteY8" fmla="*/ 1492897 h 1780850"/>
              <a:gd name="connsiteX9" fmla="*/ 3760237 w 4659810"/>
              <a:gd name="connsiteY9" fmla="*/ 1511559 h 1780850"/>
              <a:gd name="connsiteX10" fmla="*/ 4170784 w 4659810"/>
              <a:gd name="connsiteY10" fmla="*/ 1586204 h 1780850"/>
              <a:gd name="connsiteX11" fmla="*/ 4428718 w 4659810"/>
              <a:gd name="connsiteY11" fmla="*/ 1639687 h 1780850"/>
              <a:gd name="connsiteX12" fmla="*/ 4659810 w 4659810"/>
              <a:gd name="connsiteY12" fmla="*/ 1780850 h 1780850"/>
              <a:gd name="connsiteX0" fmla="*/ 0 w 4659810"/>
              <a:gd name="connsiteY0" fmla="*/ 0 h 1780850"/>
              <a:gd name="connsiteX1" fmla="*/ 445058 w 4659810"/>
              <a:gd name="connsiteY1" fmla="*/ 630182 h 1780850"/>
              <a:gd name="connsiteX2" fmla="*/ 836943 w 4659810"/>
              <a:gd name="connsiteY2" fmla="*/ 877077 h 1780850"/>
              <a:gd name="connsiteX3" fmla="*/ 1204416 w 4659810"/>
              <a:gd name="connsiteY3" fmla="*/ 1198618 h 1780850"/>
              <a:gd name="connsiteX4" fmla="*/ 1912776 w 4659810"/>
              <a:gd name="connsiteY4" fmla="*/ 1352938 h 1780850"/>
              <a:gd name="connsiteX5" fmla="*/ 2286000 w 4659810"/>
              <a:gd name="connsiteY5" fmla="*/ 1427583 h 1780850"/>
              <a:gd name="connsiteX6" fmla="*/ 2659225 w 4659810"/>
              <a:gd name="connsiteY6" fmla="*/ 1427583 h 1780850"/>
              <a:gd name="connsiteX7" fmla="*/ 3041780 w 4659810"/>
              <a:gd name="connsiteY7" fmla="*/ 1446244 h 1780850"/>
              <a:gd name="connsiteX8" fmla="*/ 3424335 w 4659810"/>
              <a:gd name="connsiteY8" fmla="*/ 1492897 h 1780850"/>
              <a:gd name="connsiteX9" fmla="*/ 3760237 w 4659810"/>
              <a:gd name="connsiteY9" fmla="*/ 1511559 h 1780850"/>
              <a:gd name="connsiteX10" fmla="*/ 4170784 w 4659810"/>
              <a:gd name="connsiteY10" fmla="*/ 1586204 h 1780850"/>
              <a:gd name="connsiteX11" fmla="*/ 4428718 w 4659810"/>
              <a:gd name="connsiteY11" fmla="*/ 1639687 h 1780850"/>
              <a:gd name="connsiteX12" fmla="*/ 4659810 w 4659810"/>
              <a:gd name="connsiteY12" fmla="*/ 1780850 h 1780850"/>
              <a:gd name="connsiteX0" fmla="*/ 0 w 4659810"/>
              <a:gd name="connsiteY0" fmla="*/ 0 h 1780850"/>
              <a:gd name="connsiteX1" fmla="*/ 445058 w 4659810"/>
              <a:gd name="connsiteY1" fmla="*/ 630182 h 1780850"/>
              <a:gd name="connsiteX2" fmla="*/ 836943 w 4659810"/>
              <a:gd name="connsiteY2" fmla="*/ 877077 h 1780850"/>
              <a:gd name="connsiteX3" fmla="*/ 1204416 w 4659810"/>
              <a:gd name="connsiteY3" fmla="*/ 1198618 h 1780850"/>
              <a:gd name="connsiteX4" fmla="*/ 1956618 w 4659810"/>
              <a:gd name="connsiteY4" fmla="*/ 1352938 h 1780850"/>
              <a:gd name="connsiteX5" fmla="*/ 2286000 w 4659810"/>
              <a:gd name="connsiteY5" fmla="*/ 1427583 h 1780850"/>
              <a:gd name="connsiteX6" fmla="*/ 2659225 w 4659810"/>
              <a:gd name="connsiteY6" fmla="*/ 1427583 h 1780850"/>
              <a:gd name="connsiteX7" fmla="*/ 3041780 w 4659810"/>
              <a:gd name="connsiteY7" fmla="*/ 1446244 h 1780850"/>
              <a:gd name="connsiteX8" fmla="*/ 3424335 w 4659810"/>
              <a:gd name="connsiteY8" fmla="*/ 1492897 h 1780850"/>
              <a:gd name="connsiteX9" fmla="*/ 3760237 w 4659810"/>
              <a:gd name="connsiteY9" fmla="*/ 1511559 h 1780850"/>
              <a:gd name="connsiteX10" fmla="*/ 4170784 w 4659810"/>
              <a:gd name="connsiteY10" fmla="*/ 1586204 h 1780850"/>
              <a:gd name="connsiteX11" fmla="*/ 4428718 w 4659810"/>
              <a:gd name="connsiteY11" fmla="*/ 1639687 h 1780850"/>
              <a:gd name="connsiteX12" fmla="*/ 4659810 w 4659810"/>
              <a:gd name="connsiteY12" fmla="*/ 1780850 h 1780850"/>
              <a:gd name="connsiteX0" fmla="*/ 0 w 4659810"/>
              <a:gd name="connsiteY0" fmla="*/ 0 h 1780850"/>
              <a:gd name="connsiteX1" fmla="*/ 445058 w 4659810"/>
              <a:gd name="connsiteY1" fmla="*/ 630182 h 1780850"/>
              <a:gd name="connsiteX2" fmla="*/ 836943 w 4659810"/>
              <a:gd name="connsiteY2" fmla="*/ 877077 h 1780850"/>
              <a:gd name="connsiteX3" fmla="*/ 1204416 w 4659810"/>
              <a:gd name="connsiteY3" fmla="*/ 1198618 h 1780850"/>
              <a:gd name="connsiteX4" fmla="*/ 1956618 w 4659810"/>
              <a:gd name="connsiteY4" fmla="*/ 1352938 h 1780850"/>
              <a:gd name="connsiteX5" fmla="*/ 2317315 w 4659810"/>
              <a:gd name="connsiteY5" fmla="*/ 1427583 h 1780850"/>
              <a:gd name="connsiteX6" fmla="*/ 2659225 w 4659810"/>
              <a:gd name="connsiteY6" fmla="*/ 1427583 h 1780850"/>
              <a:gd name="connsiteX7" fmla="*/ 3041780 w 4659810"/>
              <a:gd name="connsiteY7" fmla="*/ 1446244 h 1780850"/>
              <a:gd name="connsiteX8" fmla="*/ 3424335 w 4659810"/>
              <a:gd name="connsiteY8" fmla="*/ 1492897 h 1780850"/>
              <a:gd name="connsiteX9" fmla="*/ 3760237 w 4659810"/>
              <a:gd name="connsiteY9" fmla="*/ 1511559 h 1780850"/>
              <a:gd name="connsiteX10" fmla="*/ 4170784 w 4659810"/>
              <a:gd name="connsiteY10" fmla="*/ 1586204 h 1780850"/>
              <a:gd name="connsiteX11" fmla="*/ 4428718 w 4659810"/>
              <a:gd name="connsiteY11" fmla="*/ 1639687 h 1780850"/>
              <a:gd name="connsiteX12" fmla="*/ 4659810 w 4659810"/>
              <a:gd name="connsiteY12" fmla="*/ 1780850 h 1780850"/>
              <a:gd name="connsiteX0" fmla="*/ 0 w 4659810"/>
              <a:gd name="connsiteY0" fmla="*/ 0 h 1780850"/>
              <a:gd name="connsiteX1" fmla="*/ 445058 w 4659810"/>
              <a:gd name="connsiteY1" fmla="*/ 630182 h 1780850"/>
              <a:gd name="connsiteX2" fmla="*/ 836943 w 4659810"/>
              <a:gd name="connsiteY2" fmla="*/ 877077 h 1780850"/>
              <a:gd name="connsiteX3" fmla="*/ 1204416 w 4659810"/>
              <a:gd name="connsiteY3" fmla="*/ 1198618 h 1780850"/>
              <a:gd name="connsiteX4" fmla="*/ 1956618 w 4659810"/>
              <a:gd name="connsiteY4" fmla="*/ 1352938 h 1780850"/>
              <a:gd name="connsiteX5" fmla="*/ 2317315 w 4659810"/>
              <a:gd name="connsiteY5" fmla="*/ 1427583 h 1780850"/>
              <a:gd name="connsiteX6" fmla="*/ 2728118 w 4659810"/>
              <a:gd name="connsiteY6" fmla="*/ 1422553 h 1780850"/>
              <a:gd name="connsiteX7" fmla="*/ 3041780 w 4659810"/>
              <a:gd name="connsiteY7" fmla="*/ 1446244 h 1780850"/>
              <a:gd name="connsiteX8" fmla="*/ 3424335 w 4659810"/>
              <a:gd name="connsiteY8" fmla="*/ 1492897 h 1780850"/>
              <a:gd name="connsiteX9" fmla="*/ 3760237 w 4659810"/>
              <a:gd name="connsiteY9" fmla="*/ 1511559 h 1780850"/>
              <a:gd name="connsiteX10" fmla="*/ 4170784 w 4659810"/>
              <a:gd name="connsiteY10" fmla="*/ 1586204 h 1780850"/>
              <a:gd name="connsiteX11" fmla="*/ 4428718 w 4659810"/>
              <a:gd name="connsiteY11" fmla="*/ 1639687 h 1780850"/>
              <a:gd name="connsiteX12" fmla="*/ 4659810 w 4659810"/>
              <a:gd name="connsiteY12" fmla="*/ 1780850 h 1780850"/>
              <a:gd name="connsiteX0" fmla="*/ 0 w 4659810"/>
              <a:gd name="connsiteY0" fmla="*/ 0 h 1780850"/>
              <a:gd name="connsiteX1" fmla="*/ 445058 w 4659810"/>
              <a:gd name="connsiteY1" fmla="*/ 630182 h 1780850"/>
              <a:gd name="connsiteX2" fmla="*/ 836943 w 4659810"/>
              <a:gd name="connsiteY2" fmla="*/ 877077 h 1780850"/>
              <a:gd name="connsiteX3" fmla="*/ 1204416 w 4659810"/>
              <a:gd name="connsiteY3" fmla="*/ 1198618 h 1780850"/>
              <a:gd name="connsiteX4" fmla="*/ 1956618 w 4659810"/>
              <a:gd name="connsiteY4" fmla="*/ 1352938 h 1780850"/>
              <a:gd name="connsiteX5" fmla="*/ 2317315 w 4659810"/>
              <a:gd name="connsiteY5" fmla="*/ 1427583 h 1780850"/>
              <a:gd name="connsiteX6" fmla="*/ 2728118 w 4659810"/>
              <a:gd name="connsiteY6" fmla="*/ 1422553 h 1780850"/>
              <a:gd name="connsiteX7" fmla="*/ 3091884 w 4659810"/>
              <a:gd name="connsiteY7" fmla="*/ 1466366 h 1780850"/>
              <a:gd name="connsiteX8" fmla="*/ 3424335 w 4659810"/>
              <a:gd name="connsiteY8" fmla="*/ 1492897 h 1780850"/>
              <a:gd name="connsiteX9" fmla="*/ 3760237 w 4659810"/>
              <a:gd name="connsiteY9" fmla="*/ 1511559 h 1780850"/>
              <a:gd name="connsiteX10" fmla="*/ 4170784 w 4659810"/>
              <a:gd name="connsiteY10" fmla="*/ 1586204 h 1780850"/>
              <a:gd name="connsiteX11" fmla="*/ 4428718 w 4659810"/>
              <a:gd name="connsiteY11" fmla="*/ 1639687 h 1780850"/>
              <a:gd name="connsiteX12" fmla="*/ 4659810 w 4659810"/>
              <a:gd name="connsiteY12" fmla="*/ 1780850 h 1780850"/>
              <a:gd name="connsiteX0" fmla="*/ 0 w 4659810"/>
              <a:gd name="connsiteY0" fmla="*/ 0 h 1780850"/>
              <a:gd name="connsiteX1" fmla="*/ 445058 w 4659810"/>
              <a:gd name="connsiteY1" fmla="*/ 630182 h 1780850"/>
              <a:gd name="connsiteX2" fmla="*/ 836943 w 4659810"/>
              <a:gd name="connsiteY2" fmla="*/ 877077 h 1780850"/>
              <a:gd name="connsiteX3" fmla="*/ 1204416 w 4659810"/>
              <a:gd name="connsiteY3" fmla="*/ 1198618 h 1780850"/>
              <a:gd name="connsiteX4" fmla="*/ 1956618 w 4659810"/>
              <a:gd name="connsiteY4" fmla="*/ 1352938 h 1780850"/>
              <a:gd name="connsiteX5" fmla="*/ 2317315 w 4659810"/>
              <a:gd name="connsiteY5" fmla="*/ 1427583 h 1780850"/>
              <a:gd name="connsiteX6" fmla="*/ 2728118 w 4659810"/>
              <a:gd name="connsiteY6" fmla="*/ 1422553 h 1780850"/>
              <a:gd name="connsiteX7" fmla="*/ 3091884 w 4659810"/>
              <a:gd name="connsiteY7" fmla="*/ 1466366 h 1780850"/>
              <a:gd name="connsiteX8" fmla="*/ 3480702 w 4659810"/>
              <a:gd name="connsiteY8" fmla="*/ 1502958 h 1780850"/>
              <a:gd name="connsiteX9" fmla="*/ 3760237 w 4659810"/>
              <a:gd name="connsiteY9" fmla="*/ 1511559 h 1780850"/>
              <a:gd name="connsiteX10" fmla="*/ 4170784 w 4659810"/>
              <a:gd name="connsiteY10" fmla="*/ 1586204 h 1780850"/>
              <a:gd name="connsiteX11" fmla="*/ 4428718 w 4659810"/>
              <a:gd name="connsiteY11" fmla="*/ 1639687 h 1780850"/>
              <a:gd name="connsiteX12" fmla="*/ 4659810 w 4659810"/>
              <a:gd name="connsiteY12" fmla="*/ 1780850 h 1780850"/>
              <a:gd name="connsiteX0" fmla="*/ 0 w 4659810"/>
              <a:gd name="connsiteY0" fmla="*/ 0 h 1780850"/>
              <a:gd name="connsiteX1" fmla="*/ 445058 w 4659810"/>
              <a:gd name="connsiteY1" fmla="*/ 630182 h 1780850"/>
              <a:gd name="connsiteX2" fmla="*/ 836943 w 4659810"/>
              <a:gd name="connsiteY2" fmla="*/ 877077 h 1780850"/>
              <a:gd name="connsiteX3" fmla="*/ 1204416 w 4659810"/>
              <a:gd name="connsiteY3" fmla="*/ 1198618 h 1780850"/>
              <a:gd name="connsiteX4" fmla="*/ 1956618 w 4659810"/>
              <a:gd name="connsiteY4" fmla="*/ 1352938 h 1780850"/>
              <a:gd name="connsiteX5" fmla="*/ 2317315 w 4659810"/>
              <a:gd name="connsiteY5" fmla="*/ 1427583 h 1780850"/>
              <a:gd name="connsiteX6" fmla="*/ 2728118 w 4659810"/>
              <a:gd name="connsiteY6" fmla="*/ 1422553 h 1780850"/>
              <a:gd name="connsiteX7" fmla="*/ 3091884 w 4659810"/>
              <a:gd name="connsiteY7" fmla="*/ 1466366 h 1780850"/>
              <a:gd name="connsiteX8" fmla="*/ 3480702 w 4659810"/>
              <a:gd name="connsiteY8" fmla="*/ 1502958 h 1780850"/>
              <a:gd name="connsiteX9" fmla="*/ 3854183 w 4659810"/>
              <a:gd name="connsiteY9" fmla="*/ 1531682 h 1780850"/>
              <a:gd name="connsiteX10" fmla="*/ 4170784 w 4659810"/>
              <a:gd name="connsiteY10" fmla="*/ 1586204 h 1780850"/>
              <a:gd name="connsiteX11" fmla="*/ 4428718 w 4659810"/>
              <a:gd name="connsiteY11" fmla="*/ 1639687 h 1780850"/>
              <a:gd name="connsiteX12" fmla="*/ 4659810 w 4659810"/>
              <a:gd name="connsiteY12" fmla="*/ 1780850 h 1780850"/>
              <a:gd name="connsiteX0" fmla="*/ 0 w 4659810"/>
              <a:gd name="connsiteY0" fmla="*/ 0 h 1780850"/>
              <a:gd name="connsiteX1" fmla="*/ 445058 w 4659810"/>
              <a:gd name="connsiteY1" fmla="*/ 630182 h 1780850"/>
              <a:gd name="connsiteX2" fmla="*/ 836943 w 4659810"/>
              <a:gd name="connsiteY2" fmla="*/ 877077 h 1780850"/>
              <a:gd name="connsiteX3" fmla="*/ 1204416 w 4659810"/>
              <a:gd name="connsiteY3" fmla="*/ 1198618 h 1780850"/>
              <a:gd name="connsiteX4" fmla="*/ 1956618 w 4659810"/>
              <a:gd name="connsiteY4" fmla="*/ 1352938 h 1780850"/>
              <a:gd name="connsiteX5" fmla="*/ 2317315 w 4659810"/>
              <a:gd name="connsiteY5" fmla="*/ 1427583 h 1780850"/>
              <a:gd name="connsiteX6" fmla="*/ 2728118 w 4659810"/>
              <a:gd name="connsiteY6" fmla="*/ 1422553 h 1780850"/>
              <a:gd name="connsiteX7" fmla="*/ 3091884 w 4659810"/>
              <a:gd name="connsiteY7" fmla="*/ 1466366 h 1780850"/>
              <a:gd name="connsiteX8" fmla="*/ 3480702 w 4659810"/>
              <a:gd name="connsiteY8" fmla="*/ 1502958 h 1780850"/>
              <a:gd name="connsiteX9" fmla="*/ 3854183 w 4659810"/>
              <a:gd name="connsiteY9" fmla="*/ 1531682 h 1780850"/>
              <a:gd name="connsiteX10" fmla="*/ 4245941 w 4659810"/>
              <a:gd name="connsiteY10" fmla="*/ 1606326 h 1780850"/>
              <a:gd name="connsiteX11" fmla="*/ 4428718 w 4659810"/>
              <a:gd name="connsiteY11" fmla="*/ 1639687 h 1780850"/>
              <a:gd name="connsiteX12" fmla="*/ 4659810 w 4659810"/>
              <a:gd name="connsiteY12" fmla="*/ 1780850 h 1780850"/>
              <a:gd name="connsiteX0" fmla="*/ 0 w 4659810"/>
              <a:gd name="connsiteY0" fmla="*/ 0 h 1780850"/>
              <a:gd name="connsiteX1" fmla="*/ 445058 w 4659810"/>
              <a:gd name="connsiteY1" fmla="*/ 630182 h 1780850"/>
              <a:gd name="connsiteX2" fmla="*/ 836943 w 4659810"/>
              <a:gd name="connsiteY2" fmla="*/ 877077 h 1780850"/>
              <a:gd name="connsiteX3" fmla="*/ 1204416 w 4659810"/>
              <a:gd name="connsiteY3" fmla="*/ 1198618 h 1780850"/>
              <a:gd name="connsiteX4" fmla="*/ 1956618 w 4659810"/>
              <a:gd name="connsiteY4" fmla="*/ 1352938 h 1780850"/>
              <a:gd name="connsiteX5" fmla="*/ 2317315 w 4659810"/>
              <a:gd name="connsiteY5" fmla="*/ 1427583 h 1780850"/>
              <a:gd name="connsiteX6" fmla="*/ 2728118 w 4659810"/>
              <a:gd name="connsiteY6" fmla="*/ 1422553 h 1780850"/>
              <a:gd name="connsiteX7" fmla="*/ 3091884 w 4659810"/>
              <a:gd name="connsiteY7" fmla="*/ 1466366 h 1780850"/>
              <a:gd name="connsiteX8" fmla="*/ 3480702 w 4659810"/>
              <a:gd name="connsiteY8" fmla="*/ 1502958 h 1780850"/>
              <a:gd name="connsiteX9" fmla="*/ 3854183 w 4659810"/>
              <a:gd name="connsiteY9" fmla="*/ 1531682 h 1780850"/>
              <a:gd name="connsiteX10" fmla="*/ 4245941 w 4659810"/>
              <a:gd name="connsiteY10" fmla="*/ 1606326 h 1780850"/>
              <a:gd name="connsiteX11" fmla="*/ 4659810 w 4659810"/>
              <a:gd name="connsiteY11" fmla="*/ 1780850 h 1780850"/>
              <a:gd name="connsiteX0" fmla="*/ 0 w 4628495"/>
              <a:gd name="connsiteY0" fmla="*/ 0 h 1690301"/>
              <a:gd name="connsiteX1" fmla="*/ 445058 w 4628495"/>
              <a:gd name="connsiteY1" fmla="*/ 630182 h 1690301"/>
              <a:gd name="connsiteX2" fmla="*/ 836943 w 4628495"/>
              <a:gd name="connsiteY2" fmla="*/ 877077 h 1690301"/>
              <a:gd name="connsiteX3" fmla="*/ 1204416 w 4628495"/>
              <a:gd name="connsiteY3" fmla="*/ 1198618 h 1690301"/>
              <a:gd name="connsiteX4" fmla="*/ 1956618 w 4628495"/>
              <a:gd name="connsiteY4" fmla="*/ 1352938 h 1690301"/>
              <a:gd name="connsiteX5" fmla="*/ 2317315 w 4628495"/>
              <a:gd name="connsiteY5" fmla="*/ 1427583 h 1690301"/>
              <a:gd name="connsiteX6" fmla="*/ 2728118 w 4628495"/>
              <a:gd name="connsiteY6" fmla="*/ 1422553 h 1690301"/>
              <a:gd name="connsiteX7" fmla="*/ 3091884 w 4628495"/>
              <a:gd name="connsiteY7" fmla="*/ 1466366 h 1690301"/>
              <a:gd name="connsiteX8" fmla="*/ 3480702 w 4628495"/>
              <a:gd name="connsiteY8" fmla="*/ 1502958 h 1690301"/>
              <a:gd name="connsiteX9" fmla="*/ 3854183 w 4628495"/>
              <a:gd name="connsiteY9" fmla="*/ 1531682 h 1690301"/>
              <a:gd name="connsiteX10" fmla="*/ 4245941 w 4628495"/>
              <a:gd name="connsiteY10" fmla="*/ 1606326 h 1690301"/>
              <a:gd name="connsiteX11" fmla="*/ 4628495 w 4628495"/>
              <a:gd name="connsiteY11" fmla="*/ 1690301 h 1690301"/>
              <a:gd name="connsiteX0" fmla="*/ 0 w 4628495"/>
              <a:gd name="connsiteY0" fmla="*/ 0 h 1690301"/>
              <a:gd name="connsiteX1" fmla="*/ 445058 w 4628495"/>
              <a:gd name="connsiteY1" fmla="*/ 630182 h 1690301"/>
              <a:gd name="connsiteX2" fmla="*/ 774313 w 4628495"/>
              <a:gd name="connsiteY2" fmla="*/ 887138 h 1690301"/>
              <a:gd name="connsiteX3" fmla="*/ 1204416 w 4628495"/>
              <a:gd name="connsiteY3" fmla="*/ 1198618 h 1690301"/>
              <a:gd name="connsiteX4" fmla="*/ 1956618 w 4628495"/>
              <a:gd name="connsiteY4" fmla="*/ 1352938 h 1690301"/>
              <a:gd name="connsiteX5" fmla="*/ 2317315 w 4628495"/>
              <a:gd name="connsiteY5" fmla="*/ 1427583 h 1690301"/>
              <a:gd name="connsiteX6" fmla="*/ 2728118 w 4628495"/>
              <a:gd name="connsiteY6" fmla="*/ 1422553 h 1690301"/>
              <a:gd name="connsiteX7" fmla="*/ 3091884 w 4628495"/>
              <a:gd name="connsiteY7" fmla="*/ 1466366 h 1690301"/>
              <a:gd name="connsiteX8" fmla="*/ 3480702 w 4628495"/>
              <a:gd name="connsiteY8" fmla="*/ 1502958 h 1690301"/>
              <a:gd name="connsiteX9" fmla="*/ 3854183 w 4628495"/>
              <a:gd name="connsiteY9" fmla="*/ 1531682 h 1690301"/>
              <a:gd name="connsiteX10" fmla="*/ 4245941 w 4628495"/>
              <a:gd name="connsiteY10" fmla="*/ 1606326 h 1690301"/>
              <a:gd name="connsiteX11" fmla="*/ 4628495 w 4628495"/>
              <a:gd name="connsiteY11" fmla="*/ 1690301 h 1690301"/>
              <a:gd name="connsiteX0" fmla="*/ 0 w 4628495"/>
              <a:gd name="connsiteY0" fmla="*/ 0 h 1690301"/>
              <a:gd name="connsiteX1" fmla="*/ 445058 w 4628495"/>
              <a:gd name="connsiteY1" fmla="*/ 630182 h 1690301"/>
              <a:gd name="connsiteX2" fmla="*/ 774313 w 4628495"/>
              <a:gd name="connsiteY2" fmla="*/ 887138 h 1690301"/>
              <a:gd name="connsiteX3" fmla="*/ 1122997 w 4628495"/>
              <a:gd name="connsiteY3" fmla="*/ 1198618 h 1690301"/>
              <a:gd name="connsiteX4" fmla="*/ 1956618 w 4628495"/>
              <a:gd name="connsiteY4" fmla="*/ 1352938 h 1690301"/>
              <a:gd name="connsiteX5" fmla="*/ 2317315 w 4628495"/>
              <a:gd name="connsiteY5" fmla="*/ 1427583 h 1690301"/>
              <a:gd name="connsiteX6" fmla="*/ 2728118 w 4628495"/>
              <a:gd name="connsiteY6" fmla="*/ 1422553 h 1690301"/>
              <a:gd name="connsiteX7" fmla="*/ 3091884 w 4628495"/>
              <a:gd name="connsiteY7" fmla="*/ 1466366 h 1690301"/>
              <a:gd name="connsiteX8" fmla="*/ 3480702 w 4628495"/>
              <a:gd name="connsiteY8" fmla="*/ 1502958 h 1690301"/>
              <a:gd name="connsiteX9" fmla="*/ 3854183 w 4628495"/>
              <a:gd name="connsiteY9" fmla="*/ 1531682 h 1690301"/>
              <a:gd name="connsiteX10" fmla="*/ 4245941 w 4628495"/>
              <a:gd name="connsiteY10" fmla="*/ 1606326 h 1690301"/>
              <a:gd name="connsiteX11" fmla="*/ 4628495 w 4628495"/>
              <a:gd name="connsiteY11" fmla="*/ 1690301 h 1690301"/>
              <a:gd name="connsiteX0" fmla="*/ 0 w 4628495"/>
              <a:gd name="connsiteY0" fmla="*/ 0 h 1690301"/>
              <a:gd name="connsiteX1" fmla="*/ 445058 w 4628495"/>
              <a:gd name="connsiteY1" fmla="*/ 630182 h 1690301"/>
              <a:gd name="connsiteX2" fmla="*/ 774313 w 4628495"/>
              <a:gd name="connsiteY2" fmla="*/ 887138 h 1690301"/>
              <a:gd name="connsiteX3" fmla="*/ 1122997 w 4628495"/>
              <a:gd name="connsiteY3" fmla="*/ 1198618 h 1690301"/>
              <a:gd name="connsiteX4" fmla="*/ 1781253 w 4628495"/>
              <a:gd name="connsiteY4" fmla="*/ 1342877 h 1690301"/>
              <a:gd name="connsiteX5" fmla="*/ 2317315 w 4628495"/>
              <a:gd name="connsiteY5" fmla="*/ 1427583 h 1690301"/>
              <a:gd name="connsiteX6" fmla="*/ 2728118 w 4628495"/>
              <a:gd name="connsiteY6" fmla="*/ 1422553 h 1690301"/>
              <a:gd name="connsiteX7" fmla="*/ 3091884 w 4628495"/>
              <a:gd name="connsiteY7" fmla="*/ 1466366 h 1690301"/>
              <a:gd name="connsiteX8" fmla="*/ 3480702 w 4628495"/>
              <a:gd name="connsiteY8" fmla="*/ 1502958 h 1690301"/>
              <a:gd name="connsiteX9" fmla="*/ 3854183 w 4628495"/>
              <a:gd name="connsiteY9" fmla="*/ 1531682 h 1690301"/>
              <a:gd name="connsiteX10" fmla="*/ 4245941 w 4628495"/>
              <a:gd name="connsiteY10" fmla="*/ 1606326 h 1690301"/>
              <a:gd name="connsiteX11" fmla="*/ 4628495 w 4628495"/>
              <a:gd name="connsiteY11" fmla="*/ 1690301 h 1690301"/>
              <a:gd name="connsiteX0" fmla="*/ 0 w 4628495"/>
              <a:gd name="connsiteY0" fmla="*/ 0 h 1690301"/>
              <a:gd name="connsiteX1" fmla="*/ 445058 w 4628495"/>
              <a:gd name="connsiteY1" fmla="*/ 630182 h 1690301"/>
              <a:gd name="connsiteX2" fmla="*/ 774313 w 4628495"/>
              <a:gd name="connsiteY2" fmla="*/ 887138 h 1690301"/>
              <a:gd name="connsiteX3" fmla="*/ 1122997 w 4628495"/>
              <a:gd name="connsiteY3" fmla="*/ 1198618 h 1690301"/>
              <a:gd name="connsiteX4" fmla="*/ 1781253 w 4628495"/>
              <a:gd name="connsiteY4" fmla="*/ 1342877 h 1690301"/>
              <a:gd name="connsiteX5" fmla="*/ 2173266 w 4628495"/>
              <a:gd name="connsiteY5" fmla="*/ 1407461 h 1690301"/>
              <a:gd name="connsiteX6" fmla="*/ 2728118 w 4628495"/>
              <a:gd name="connsiteY6" fmla="*/ 1422553 h 1690301"/>
              <a:gd name="connsiteX7" fmla="*/ 3091884 w 4628495"/>
              <a:gd name="connsiteY7" fmla="*/ 1466366 h 1690301"/>
              <a:gd name="connsiteX8" fmla="*/ 3480702 w 4628495"/>
              <a:gd name="connsiteY8" fmla="*/ 1502958 h 1690301"/>
              <a:gd name="connsiteX9" fmla="*/ 3854183 w 4628495"/>
              <a:gd name="connsiteY9" fmla="*/ 1531682 h 1690301"/>
              <a:gd name="connsiteX10" fmla="*/ 4245941 w 4628495"/>
              <a:gd name="connsiteY10" fmla="*/ 1606326 h 1690301"/>
              <a:gd name="connsiteX11" fmla="*/ 4628495 w 4628495"/>
              <a:gd name="connsiteY11" fmla="*/ 1690301 h 1690301"/>
              <a:gd name="connsiteX0" fmla="*/ 0 w 4628495"/>
              <a:gd name="connsiteY0" fmla="*/ 0 h 1690301"/>
              <a:gd name="connsiteX1" fmla="*/ 445058 w 4628495"/>
              <a:gd name="connsiteY1" fmla="*/ 630182 h 1690301"/>
              <a:gd name="connsiteX2" fmla="*/ 774313 w 4628495"/>
              <a:gd name="connsiteY2" fmla="*/ 887138 h 1690301"/>
              <a:gd name="connsiteX3" fmla="*/ 1122997 w 4628495"/>
              <a:gd name="connsiteY3" fmla="*/ 1198618 h 1690301"/>
              <a:gd name="connsiteX4" fmla="*/ 1781253 w 4628495"/>
              <a:gd name="connsiteY4" fmla="*/ 1342877 h 1690301"/>
              <a:gd name="connsiteX5" fmla="*/ 2173266 w 4628495"/>
              <a:gd name="connsiteY5" fmla="*/ 1407461 h 1690301"/>
              <a:gd name="connsiteX6" fmla="*/ 2502650 w 4628495"/>
              <a:gd name="connsiteY6" fmla="*/ 1417523 h 1690301"/>
              <a:gd name="connsiteX7" fmla="*/ 3091884 w 4628495"/>
              <a:gd name="connsiteY7" fmla="*/ 1466366 h 1690301"/>
              <a:gd name="connsiteX8" fmla="*/ 3480702 w 4628495"/>
              <a:gd name="connsiteY8" fmla="*/ 1502958 h 1690301"/>
              <a:gd name="connsiteX9" fmla="*/ 3854183 w 4628495"/>
              <a:gd name="connsiteY9" fmla="*/ 1531682 h 1690301"/>
              <a:gd name="connsiteX10" fmla="*/ 4245941 w 4628495"/>
              <a:gd name="connsiteY10" fmla="*/ 1606326 h 1690301"/>
              <a:gd name="connsiteX11" fmla="*/ 4628495 w 4628495"/>
              <a:gd name="connsiteY11" fmla="*/ 1690301 h 1690301"/>
              <a:gd name="connsiteX0" fmla="*/ 0 w 4628495"/>
              <a:gd name="connsiteY0" fmla="*/ 0 h 1690301"/>
              <a:gd name="connsiteX1" fmla="*/ 445058 w 4628495"/>
              <a:gd name="connsiteY1" fmla="*/ 630182 h 1690301"/>
              <a:gd name="connsiteX2" fmla="*/ 774313 w 4628495"/>
              <a:gd name="connsiteY2" fmla="*/ 887138 h 1690301"/>
              <a:gd name="connsiteX3" fmla="*/ 1122997 w 4628495"/>
              <a:gd name="connsiteY3" fmla="*/ 1198618 h 1690301"/>
              <a:gd name="connsiteX4" fmla="*/ 1781253 w 4628495"/>
              <a:gd name="connsiteY4" fmla="*/ 1342877 h 1690301"/>
              <a:gd name="connsiteX5" fmla="*/ 2173266 w 4628495"/>
              <a:gd name="connsiteY5" fmla="*/ 1407461 h 1690301"/>
              <a:gd name="connsiteX6" fmla="*/ 2502650 w 4628495"/>
              <a:gd name="connsiteY6" fmla="*/ 1417523 h 1690301"/>
              <a:gd name="connsiteX7" fmla="*/ 2878942 w 4628495"/>
              <a:gd name="connsiteY7" fmla="*/ 1446244 h 1690301"/>
              <a:gd name="connsiteX8" fmla="*/ 3480702 w 4628495"/>
              <a:gd name="connsiteY8" fmla="*/ 1502958 h 1690301"/>
              <a:gd name="connsiteX9" fmla="*/ 3854183 w 4628495"/>
              <a:gd name="connsiteY9" fmla="*/ 1531682 h 1690301"/>
              <a:gd name="connsiteX10" fmla="*/ 4245941 w 4628495"/>
              <a:gd name="connsiteY10" fmla="*/ 1606326 h 1690301"/>
              <a:gd name="connsiteX11" fmla="*/ 4628495 w 4628495"/>
              <a:gd name="connsiteY11" fmla="*/ 1690301 h 1690301"/>
              <a:gd name="connsiteX0" fmla="*/ 0 w 4628495"/>
              <a:gd name="connsiteY0" fmla="*/ 0 h 1690301"/>
              <a:gd name="connsiteX1" fmla="*/ 445058 w 4628495"/>
              <a:gd name="connsiteY1" fmla="*/ 630182 h 1690301"/>
              <a:gd name="connsiteX2" fmla="*/ 774313 w 4628495"/>
              <a:gd name="connsiteY2" fmla="*/ 887138 h 1690301"/>
              <a:gd name="connsiteX3" fmla="*/ 1122997 w 4628495"/>
              <a:gd name="connsiteY3" fmla="*/ 1198618 h 1690301"/>
              <a:gd name="connsiteX4" fmla="*/ 1781253 w 4628495"/>
              <a:gd name="connsiteY4" fmla="*/ 1342877 h 1690301"/>
              <a:gd name="connsiteX5" fmla="*/ 2173266 w 4628495"/>
              <a:gd name="connsiteY5" fmla="*/ 1407461 h 1690301"/>
              <a:gd name="connsiteX6" fmla="*/ 2502650 w 4628495"/>
              <a:gd name="connsiteY6" fmla="*/ 1417523 h 1690301"/>
              <a:gd name="connsiteX7" fmla="*/ 2878942 w 4628495"/>
              <a:gd name="connsiteY7" fmla="*/ 1446244 h 1690301"/>
              <a:gd name="connsiteX8" fmla="*/ 3223918 w 4628495"/>
              <a:gd name="connsiteY8" fmla="*/ 1482836 h 1690301"/>
              <a:gd name="connsiteX9" fmla="*/ 3854183 w 4628495"/>
              <a:gd name="connsiteY9" fmla="*/ 1531682 h 1690301"/>
              <a:gd name="connsiteX10" fmla="*/ 4245941 w 4628495"/>
              <a:gd name="connsiteY10" fmla="*/ 1606326 h 1690301"/>
              <a:gd name="connsiteX11" fmla="*/ 4628495 w 4628495"/>
              <a:gd name="connsiteY11" fmla="*/ 1690301 h 1690301"/>
              <a:gd name="connsiteX0" fmla="*/ 0 w 4628495"/>
              <a:gd name="connsiteY0" fmla="*/ 0 h 1690301"/>
              <a:gd name="connsiteX1" fmla="*/ 445058 w 4628495"/>
              <a:gd name="connsiteY1" fmla="*/ 630182 h 1690301"/>
              <a:gd name="connsiteX2" fmla="*/ 774313 w 4628495"/>
              <a:gd name="connsiteY2" fmla="*/ 887138 h 1690301"/>
              <a:gd name="connsiteX3" fmla="*/ 1122997 w 4628495"/>
              <a:gd name="connsiteY3" fmla="*/ 1198618 h 1690301"/>
              <a:gd name="connsiteX4" fmla="*/ 1781253 w 4628495"/>
              <a:gd name="connsiteY4" fmla="*/ 1342877 h 1690301"/>
              <a:gd name="connsiteX5" fmla="*/ 2173266 w 4628495"/>
              <a:gd name="connsiteY5" fmla="*/ 1407461 h 1690301"/>
              <a:gd name="connsiteX6" fmla="*/ 2502650 w 4628495"/>
              <a:gd name="connsiteY6" fmla="*/ 1417523 h 1690301"/>
              <a:gd name="connsiteX7" fmla="*/ 2878942 w 4628495"/>
              <a:gd name="connsiteY7" fmla="*/ 1446244 h 1690301"/>
              <a:gd name="connsiteX8" fmla="*/ 3223918 w 4628495"/>
              <a:gd name="connsiteY8" fmla="*/ 1482836 h 1690301"/>
              <a:gd name="connsiteX9" fmla="*/ 3584873 w 4628495"/>
              <a:gd name="connsiteY9" fmla="*/ 1516590 h 1690301"/>
              <a:gd name="connsiteX10" fmla="*/ 4245941 w 4628495"/>
              <a:gd name="connsiteY10" fmla="*/ 1606326 h 1690301"/>
              <a:gd name="connsiteX11" fmla="*/ 4628495 w 4628495"/>
              <a:gd name="connsiteY11" fmla="*/ 1690301 h 1690301"/>
              <a:gd name="connsiteX0" fmla="*/ 0 w 4628495"/>
              <a:gd name="connsiteY0" fmla="*/ 0 h 1690301"/>
              <a:gd name="connsiteX1" fmla="*/ 445058 w 4628495"/>
              <a:gd name="connsiteY1" fmla="*/ 630182 h 1690301"/>
              <a:gd name="connsiteX2" fmla="*/ 774313 w 4628495"/>
              <a:gd name="connsiteY2" fmla="*/ 887138 h 1690301"/>
              <a:gd name="connsiteX3" fmla="*/ 1122997 w 4628495"/>
              <a:gd name="connsiteY3" fmla="*/ 1198618 h 1690301"/>
              <a:gd name="connsiteX4" fmla="*/ 1781253 w 4628495"/>
              <a:gd name="connsiteY4" fmla="*/ 1342877 h 1690301"/>
              <a:gd name="connsiteX5" fmla="*/ 2173266 w 4628495"/>
              <a:gd name="connsiteY5" fmla="*/ 1407461 h 1690301"/>
              <a:gd name="connsiteX6" fmla="*/ 2502650 w 4628495"/>
              <a:gd name="connsiteY6" fmla="*/ 1417523 h 1690301"/>
              <a:gd name="connsiteX7" fmla="*/ 2878942 w 4628495"/>
              <a:gd name="connsiteY7" fmla="*/ 1446244 h 1690301"/>
              <a:gd name="connsiteX8" fmla="*/ 3223918 w 4628495"/>
              <a:gd name="connsiteY8" fmla="*/ 1482836 h 1690301"/>
              <a:gd name="connsiteX9" fmla="*/ 3584873 w 4628495"/>
              <a:gd name="connsiteY9" fmla="*/ 1516590 h 1690301"/>
              <a:gd name="connsiteX10" fmla="*/ 3945316 w 4628495"/>
              <a:gd name="connsiteY10" fmla="*/ 1571112 h 1690301"/>
              <a:gd name="connsiteX11" fmla="*/ 4628495 w 4628495"/>
              <a:gd name="connsiteY11" fmla="*/ 1690301 h 1690301"/>
              <a:gd name="connsiteX0" fmla="*/ 0 w 4628495"/>
              <a:gd name="connsiteY0" fmla="*/ 0 h 1690301"/>
              <a:gd name="connsiteX1" fmla="*/ 445058 w 4628495"/>
              <a:gd name="connsiteY1" fmla="*/ 630182 h 1690301"/>
              <a:gd name="connsiteX2" fmla="*/ 774313 w 4628495"/>
              <a:gd name="connsiteY2" fmla="*/ 887138 h 1690301"/>
              <a:gd name="connsiteX3" fmla="*/ 1122997 w 4628495"/>
              <a:gd name="connsiteY3" fmla="*/ 1198618 h 1690301"/>
              <a:gd name="connsiteX4" fmla="*/ 1781253 w 4628495"/>
              <a:gd name="connsiteY4" fmla="*/ 1342877 h 1690301"/>
              <a:gd name="connsiteX5" fmla="*/ 2173266 w 4628495"/>
              <a:gd name="connsiteY5" fmla="*/ 1407461 h 1690301"/>
              <a:gd name="connsiteX6" fmla="*/ 2502650 w 4628495"/>
              <a:gd name="connsiteY6" fmla="*/ 1417523 h 1690301"/>
              <a:gd name="connsiteX7" fmla="*/ 2878942 w 4628495"/>
              <a:gd name="connsiteY7" fmla="*/ 1446244 h 1690301"/>
              <a:gd name="connsiteX8" fmla="*/ 3223918 w 4628495"/>
              <a:gd name="connsiteY8" fmla="*/ 1482836 h 1690301"/>
              <a:gd name="connsiteX9" fmla="*/ 3584873 w 4628495"/>
              <a:gd name="connsiteY9" fmla="*/ 1516590 h 1690301"/>
              <a:gd name="connsiteX10" fmla="*/ 3945316 w 4628495"/>
              <a:gd name="connsiteY10" fmla="*/ 1571112 h 1690301"/>
              <a:gd name="connsiteX11" fmla="*/ 4309721 w 4628495"/>
              <a:gd name="connsiteY11" fmla="*/ 1634657 h 1690301"/>
              <a:gd name="connsiteX12" fmla="*/ 4628495 w 4628495"/>
              <a:gd name="connsiteY12" fmla="*/ 1690301 h 1690301"/>
              <a:gd name="connsiteX0" fmla="*/ 0 w 4628495"/>
              <a:gd name="connsiteY0" fmla="*/ 0 h 1690301"/>
              <a:gd name="connsiteX1" fmla="*/ 445058 w 4628495"/>
              <a:gd name="connsiteY1" fmla="*/ 630182 h 1690301"/>
              <a:gd name="connsiteX2" fmla="*/ 774313 w 4628495"/>
              <a:gd name="connsiteY2" fmla="*/ 887138 h 1690301"/>
              <a:gd name="connsiteX3" fmla="*/ 1122997 w 4628495"/>
              <a:gd name="connsiteY3" fmla="*/ 1198618 h 1690301"/>
              <a:gd name="connsiteX4" fmla="*/ 1781253 w 4628495"/>
              <a:gd name="connsiteY4" fmla="*/ 1342877 h 1690301"/>
              <a:gd name="connsiteX5" fmla="*/ 2173266 w 4628495"/>
              <a:gd name="connsiteY5" fmla="*/ 1407461 h 1690301"/>
              <a:gd name="connsiteX6" fmla="*/ 2502650 w 4628495"/>
              <a:gd name="connsiteY6" fmla="*/ 1417523 h 1690301"/>
              <a:gd name="connsiteX7" fmla="*/ 2878942 w 4628495"/>
              <a:gd name="connsiteY7" fmla="*/ 1446244 h 1690301"/>
              <a:gd name="connsiteX8" fmla="*/ 3223918 w 4628495"/>
              <a:gd name="connsiteY8" fmla="*/ 1482836 h 1690301"/>
              <a:gd name="connsiteX9" fmla="*/ 3584873 w 4628495"/>
              <a:gd name="connsiteY9" fmla="*/ 1516590 h 1690301"/>
              <a:gd name="connsiteX10" fmla="*/ 3945316 w 4628495"/>
              <a:gd name="connsiteY10" fmla="*/ 1571112 h 1690301"/>
              <a:gd name="connsiteX11" fmla="*/ 4315984 w 4628495"/>
              <a:gd name="connsiteY11" fmla="*/ 1614535 h 1690301"/>
              <a:gd name="connsiteX12" fmla="*/ 4628495 w 4628495"/>
              <a:gd name="connsiteY12" fmla="*/ 1690301 h 1690301"/>
              <a:gd name="connsiteX0" fmla="*/ 0 w 4622232"/>
              <a:gd name="connsiteY0" fmla="*/ 0 h 1639996"/>
              <a:gd name="connsiteX1" fmla="*/ 445058 w 4622232"/>
              <a:gd name="connsiteY1" fmla="*/ 630182 h 1639996"/>
              <a:gd name="connsiteX2" fmla="*/ 774313 w 4622232"/>
              <a:gd name="connsiteY2" fmla="*/ 887138 h 1639996"/>
              <a:gd name="connsiteX3" fmla="*/ 1122997 w 4622232"/>
              <a:gd name="connsiteY3" fmla="*/ 1198618 h 1639996"/>
              <a:gd name="connsiteX4" fmla="*/ 1781253 w 4622232"/>
              <a:gd name="connsiteY4" fmla="*/ 1342877 h 1639996"/>
              <a:gd name="connsiteX5" fmla="*/ 2173266 w 4622232"/>
              <a:gd name="connsiteY5" fmla="*/ 1407461 h 1639996"/>
              <a:gd name="connsiteX6" fmla="*/ 2502650 w 4622232"/>
              <a:gd name="connsiteY6" fmla="*/ 1417523 h 1639996"/>
              <a:gd name="connsiteX7" fmla="*/ 2878942 w 4622232"/>
              <a:gd name="connsiteY7" fmla="*/ 1446244 h 1639996"/>
              <a:gd name="connsiteX8" fmla="*/ 3223918 w 4622232"/>
              <a:gd name="connsiteY8" fmla="*/ 1482836 h 1639996"/>
              <a:gd name="connsiteX9" fmla="*/ 3584873 w 4622232"/>
              <a:gd name="connsiteY9" fmla="*/ 1516590 h 1639996"/>
              <a:gd name="connsiteX10" fmla="*/ 3945316 w 4622232"/>
              <a:gd name="connsiteY10" fmla="*/ 1571112 h 1639996"/>
              <a:gd name="connsiteX11" fmla="*/ 4315984 w 4622232"/>
              <a:gd name="connsiteY11" fmla="*/ 1614535 h 1639996"/>
              <a:gd name="connsiteX12" fmla="*/ 4622232 w 4622232"/>
              <a:gd name="connsiteY12" fmla="*/ 1639996 h 1639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2232" h="1639996">
                <a:moveTo>
                  <a:pt x="0" y="0"/>
                </a:moveTo>
                <a:lnTo>
                  <a:pt x="445058" y="630182"/>
                </a:lnTo>
                <a:lnTo>
                  <a:pt x="774313" y="887138"/>
                </a:lnTo>
                <a:lnTo>
                  <a:pt x="1122997" y="1198618"/>
                </a:lnTo>
                <a:lnTo>
                  <a:pt x="1781253" y="1342877"/>
                </a:lnTo>
                <a:lnTo>
                  <a:pt x="2173266" y="1407461"/>
                </a:lnTo>
                <a:lnTo>
                  <a:pt x="2502650" y="1417523"/>
                </a:lnTo>
                <a:lnTo>
                  <a:pt x="2878942" y="1446244"/>
                </a:lnTo>
                <a:lnTo>
                  <a:pt x="3223918" y="1482836"/>
                </a:lnTo>
                <a:lnTo>
                  <a:pt x="3584873" y="1516590"/>
                </a:lnTo>
                <a:lnTo>
                  <a:pt x="3945316" y="1571112"/>
                </a:lnTo>
                <a:lnTo>
                  <a:pt x="4315984" y="1614535"/>
                </a:lnTo>
                <a:lnTo>
                  <a:pt x="4622232" y="1639996"/>
                </a:lnTo>
              </a:path>
            </a:pathLst>
          </a:cu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319950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A7320-6595-1400-4922-3CD26D510CCD}"/>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8505C15E-9C0A-7C41-2E40-F1329EE0D0F4}"/>
              </a:ext>
            </a:extLst>
          </p:cNvPr>
          <p:cNvSpPr/>
          <p:nvPr/>
        </p:nvSpPr>
        <p:spPr>
          <a:xfrm>
            <a:off x="5916129" y="1688723"/>
            <a:ext cx="3018721" cy="421519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9" name="Group 8">
            <a:extLst>
              <a:ext uri="{FF2B5EF4-FFF2-40B4-BE49-F238E27FC236}">
                <a16:creationId xmlns:a16="http://schemas.microsoft.com/office/drawing/2014/main" id="{C4C59AF0-E46B-7377-492F-4216EDAD67BB}"/>
              </a:ext>
            </a:extLst>
          </p:cNvPr>
          <p:cNvGrpSpPr/>
          <p:nvPr/>
        </p:nvGrpSpPr>
        <p:grpSpPr>
          <a:xfrm>
            <a:off x="9086456" y="232171"/>
            <a:ext cx="2708478" cy="2999058"/>
            <a:chOff x="432052" y="2081073"/>
            <a:chExt cx="2708478" cy="2999058"/>
          </a:xfrm>
        </p:grpSpPr>
        <p:graphicFrame>
          <p:nvGraphicFramePr>
            <p:cNvPr id="10" name="Chart 9">
              <a:extLst>
                <a:ext uri="{FF2B5EF4-FFF2-40B4-BE49-F238E27FC236}">
                  <a16:creationId xmlns:a16="http://schemas.microsoft.com/office/drawing/2014/main" id="{3B09040D-58A8-FC68-D8A7-C5D112EC12B3}"/>
                </a:ext>
              </a:extLst>
            </p:cNvPr>
            <p:cNvGraphicFramePr/>
            <p:nvPr/>
          </p:nvGraphicFramePr>
          <p:xfrm>
            <a:off x="432052" y="2081073"/>
            <a:ext cx="2708478" cy="299905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2809AC88-EBCD-D9CB-D456-C513FF2A891E}"/>
                </a:ext>
              </a:extLst>
            </p:cNvPr>
            <p:cNvSpPr txBox="1"/>
            <p:nvPr/>
          </p:nvSpPr>
          <p:spPr>
            <a:xfrm>
              <a:off x="1009650" y="3556103"/>
              <a:ext cx="1524001" cy="646331"/>
            </a:xfrm>
            <a:prstGeom prst="rect">
              <a:avLst/>
            </a:prstGeom>
            <a:noFill/>
          </p:spPr>
          <p:txBody>
            <a:bodyPr wrap="square" rtlCol="0">
              <a:spAutoFit/>
            </a:bodyPr>
            <a:lstStyle/>
            <a:p>
              <a:pPr algn="ctr">
                <a:spcBef>
                  <a:spcPts val="488"/>
                </a:spcBef>
                <a:spcAft>
                  <a:spcPts val="488"/>
                </a:spcAft>
              </a:pPr>
              <a:r>
                <a:rPr lang="en-AU" sz="3600" b="1" dirty="0">
                  <a:solidFill>
                    <a:schemeClr val="accent5"/>
                  </a:solidFill>
                  <a:latin typeface="+mj-lt"/>
                </a:rPr>
                <a:t>1,010</a:t>
              </a:r>
              <a:endParaRPr lang="en-US" sz="3600" b="1" i="1" dirty="0">
                <a:solidFill>
                  <a:schemeClr val="accent5"/>
                </a:solidFill>
                <a:latin typeface="+mj-lt"/>
              </a:endParaRPr>
            </a:p>
          </p:txBody>
        </p:sp>
      </p:grpSp>
      <p:grpSp>
        <p:nvGrpSpPr>
          <p:cNvPr id="14" name="Group 13">
            <a:extLst>
              <a:ext uri="{FF2B5EF4-FFF2-40B4-BE49-F238E27FC236}">
                <a16:creationId xmlns:a16="http://schemas.microsoft.com/office/drawing/2014/main" id="{809109B8-0F4A-AF78-A4ED-2C45547FB910}"/>
              </a:ext>
            </a:extLst>
          </p:cNvPr>
          <p:cNvGrpSpPr/>
          <p:nvPr/>
        </p:nvGrpSpPr>
        <p:grpSpPr>
          <a:xfrm>
            <a:off x="9086456" y="2905032"/>
            <a:ext cx="2708478" cy="2999058"/>
            <a:chOff x="3622927" y="2081073"/>
            <a:chExt cx="2708478" cy="2999058"/>
          </a:xfrm>
        </p:grpSpPr>
        <p:graphicFrame>
          <p:nvGraphicFramePr>
            <p:cNvPr id="18" name="Chart 17">
              <a:extLst>
                <a:ext uri="{FF2B5EF4-FFF2-40B4-BE49-F238E27FC236}">
                  <a16:creationId xmlns:a16="http://schemas.microsoft.com/office/drawing/2014/main" id="{B18B8355-3DB5-6AA4-9FDC-A6470A6C1745}"/>
                </a:ext>
              </a:extLst>
            </p:cNvPr>
            <p:cNvGraphicFramePr/>
            <p:nvPr/>
          </p:nvGraphicFramePr>
          <p:xfrm>
            <a:off x="3622927" y="2081073"/>
            <a:ext cx="2708478" cy="2999058"/>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FB97324A-B682-0483-E9CB-DDF923A78E6E}"/>
                </a:ext>
              </a:extLst>
            </p:cNvPr>
            <p:cNvSpPr txBox="1"/>
            <p:nvPr/>
          </p:nvSpPr>
          <p:spPr>
            <a:xfrm>
              <a:off x="4200525" y="3556103"/>
              <a:ext cx="1524001" cy="646332"/>
            </a:xfrm>
            <a:prstGeom prst="rect">
              <a:avLst/>
            </a:prstGeom>
            <a:noFill/>
          </p:spPr>
          <p:txBody>
            <a:bodyPr wrap="square" rtlCol="0">
              <a:spAutoFit/>
            </a:bodyPr>
            <a:lstStyle/>
            <a:p>
              <a:pPr algn="ctr">
                <a:spcBef>
                  <a:spcPts val="488"/>
                </a:spcBef>
                <a:spcAft>
                  <a:spcPts val="488"/>
                </a:spcAft>
              </a:pPr>
              <a:r>
                <a:rPr lang="en-AU" sz="3600" b="1" dirty="0">
                  <a:solidFill>
                    <a:schemeClr val="accent5"/>
                  </a:solidFill>
                  <a:latin typeface="+mj-lt"/>
                </a:rPr>
                <a:t>1,195</a:t>
              </a:r>
              <a:endParaRPr lang="en-US" sz="3600" b="1" i="1" dirty="0">
                <a:solidFill>
                  <a:schemeClr val="accent5"/>
                </a:solidFill>
                <a:latin typeface="+mj-lt"/>
              </a:endParaRPr>
            </a:p>
          </p:txBody>
        </p:sp>
      </p:grpSp>
      <p:sp>
        <p:nvSpPr>
          <p:cNvPr id="2" name="Title 1">
            <a:extLst>
              <a:ext uri="{FF2B5EF4-FFF2-40B4-BE49-F238E27FC236}">
                <a16:creationId xmlns:a16="http://schemas.microsoft.com/office/drawing/2014/main" id="{939DEF28-1777-BCC4-9D9C-830BA281EE2A}"/>
              </a:ext>
            </a:extLst>
          </p:cNvPr>
          <p:cNvSpPr>
            <a:spLocks noGrp="1"/>
          </p:cNvSpPr>
          <p:nvPr>
            <p:ph type="title"/>
          </p:nvPr>
        </p:nvSpPr>
        <p:spPr/>
        <p:txBody>
          <a:bodyPr>
            <a:normAutofit/>
          </a:bodyPr>
          <a:lstStyle/>
          <a:p>
            <a:r>
              <a:rPr lang="en-GB" dirty="0"/>
              <a:t>Silver</a:t>
            </a:r>
            <a:br>
              <a:rPr lang="en-GB" dirty="0"/>
            </a:br>
            <a:r>
              <a:rPr lang="en-GB" dirty="0">
                <a:solidFill>
                  <a:schemeClr val="accent5"/>
                </a:solidFill>
              </a:rPr>
              <a:t>Key statistics / supply &amp; demand</a:t>
            </a:r>
          </a:p>
        </p:txBody>
      </p:sp>
      <p:sp>
        <p:nvSpPr>
          <p:cNvPr id="4" name="Footer Placeholder 3">
            <a:extLst>
              <a:ext uri="{FF2B5EF4-FFF2-40B4-BE49-F238E27FC236}">
                <a16:creationId xmlns:a16="http://schemas.microsoft.com/office/drawing/2014/main" id="{FAA559F3-7DC3-E459-F8BE-9BD4726297A4}"/>
              </a:ext>
            </a:extLst>
          </p:cNvPr>
          <p:cNvSpPr>
            <a:spLocks noGrp="1"/>
          </p:cNvSpPr>
          <p:nvPr>
            <p:ph type="ftr" sz="quarter" idx="11"/>
          </p:nvPr>
        </p:nvSpPr>
        <p:spPr/>
        <p:txBody>
          <a:bodyPr/>
          <a:lstStyle/>
          <a:p>
            <a:pPr algn="ctr"/>
            <a:r>
              <a:rPr lang="en-AU" dirty="0"/>
              <a:t>Supply and demand information relates to 2024 estimates from the Silver Institute (www.silverinstitute.org)</a:t>
            </a:r>
          </a:p>
        </p:txBody>
      </p:sp>
      <p:sp>
        <p:nvSpPr>
          <p:cNvPr id="6" name="Slide Number Placeholder 5">
            <a:extLst>
              <a:ext uri="{FF2B5EF4-FFF2-40B4-BE49-F238E27FC236}">
                <a16:creationId xmlns:a16="http://schemas.microsoft.com/office/drawing/2014/main" id="{134FCFD0-8EED-6C5E-4018-DC882B4E1884}"/>
              </a:ext>
            </a:extLst>
          </p:cNvPr>
          <p:cNvSpPr>
            <a:spLocks noGrp="1"/>
          </p:cNvSpPr>
          <p:nvPr>
            <p:ph type="sldNum" sz="quarter" idx="12"/>
          </p:nvPr>
        </p:nvSpPr>
        <p:spPr/>
        <p:txBody>
          <a:bodyPr/>
          <a:lstStyle/>
          <a:p>
            <a:fld id="{E90F29A2-F5BF-4AF6-B93A-7D34F714B774}" type="slidenum">
              <a:rPr lang="en-AU" smtClean="0"/>
              <a:t>24</a:t>
            </a:fld>
            <a:endParaRPr lang="en-AU"/>
          </a:p>
        </p:txBody>
      </p:sp>
      <p:grpSp>
        <p:nvGrpSpPr>
          <p:cNvPr id="46" name="Group 45">
            <a:extLst>
              <a:ext uri="{FF2B5EF4-FFF2-40B4-BE49-F238E27FC236}">
                <a16:creationId xmlns:a16="http://schemas.microsoft.com/office/drawing/2014/main" id="{955D3877-7DB2-9183-9F0E-CA5F41C200D9}"/>
              </a:ext>
            </a:extLst>
          </p:cNvPr>
          <p:cNvGrpSpPr/>
          <p:nvPr/>
        </p:nvGrpSpPr>
        <p:grpSpPr>
          <a:xfrm>
            <a:off x="560864" y="3429000"/>
            <a:ext cx="2658979" cy="584775"/>
            <a:chOff x="1374005" y="2376720"/>
            <a:chExt cx="2658979" cy="584775"/>
          </a:xfrm>
        </p:grpSpPr>
        <p:sp>
          <p:nvSpPr>
            <p:cNvPr id="47" name="TextBox 46">
              <a:extLst>
                <a:ext uri="{FF2B5EF4-FFF2-40B4-BE49-F238E27FC236}">
                  <a16:creationId xmlns:a16="http://schemas.microsoft.com/office/drawing/2014/main" id="{01170EF2-020B-7E0B-C87C-8723C9AF94E1}"/>
                </a:ext>
              </a:extLst>
            </p:cNvPr>
            <p:cNvSpPr txBox="1"/>
            <p:nvPr/>
          </p:nvSpPr>
          <p:spPr>
            <a:xfrm>
              <a:off x="1374005" y="2376720"/>
              <a:ext cx="2658979" cy="584775"/>
            </a:xfrm>
            <a:prstGeom prst="rect">
              <a:avLst/>
            </a:prstGeom>
            <a:noFill/>
          </p:spPr>
          <p:txBody>
            <a:bodyPr wrap="square" anchor="ctr">
              <a:spAutoFit/>
            </a:bodyPr>
            <a:lstStyle/>
            <a:p>
              <a:r>
                <a:rPr lang="en-GB" b="1" dirty="0">
                  <a:solidFill>
                    <a:schemeClr val="accent5"/>
                  </a:solidFill>
                </a:rPr>
                <a:t>82% </a:t>
              </a:r>
              <a:r>
                <a:rPr lang="en-GB" sz="1400" b="0" dirty="0">
                  <a:solidFill>
                    <a:schemeClr val="tx2"/>
                  </a:solidFill>
                </a:rPr>
                <a:t>of annual silver supply</a:t>
              </a:r>
              <a:br>
                <a:rPr lang="en-GB" sz="1400" b="0" dirty="0">
                  <a:solidFill>
                    <a:schemeClr val="tx2"/>
                  </a:solidFill>
                </a:rPr>
              </a:br>
              <a:r>
                <a:rPr lang="en-GB" sz="1400" b="1" dirty="0">
                  <a:solidFill>
                    <a:schemeClr val="tx2"/>
                  </a:solidFill>
                </a:rPr>
                <a:t>sourced from mining</a:t>
              </a:r>
              <a:endParaRPr lang="en-AU" b="1" dirty="0"/>
            </a:p>
          </p:txBody>
        </p:sp>
        <p:cxnSp>
          <p:nvCxnSpPr>
            <p:cNvPr id="48" name="Straight Connector 47">
              <a:extLst>
                <a:ext uri="{FF2B5EF4-FFF2-40B4-BE49-F238E27FC236}">
                  <a16:creationId xmlns:a16="http://schemas.microsoft.com/office/drawing/2014/main" id="{E2475961-BF04-2A4D-FB20-97D448FE7532}"/>
                </a:ext>
              </a:extLst>
            </p:cNvPr>
            <p:cNvCxnSpPr>
              <a:cxnSpLocks/>
            </p:cNvCxnSpPr>
            <p:nvPr/>
          </p:nvCxnSpPr>
          <p:spPr>
            <a:xfrm>
              <a:off x="1374005" y="2424307"/>
              <a:ext cx="0" cy="489600"/>
            </a:xfrm>
            <a:prstGeom prst="line">
              <a:avLst/>
            </a:prstGeom>
          </p:spPr>
          <p:style>
            <a:lnRef idx="2">
              <a:schemeClr val="accent5"/>
            </a:lnRef>
            <a:fillRef idx="0">
              <a:schemeClr val="accent5"/>
            </a:fillRef>
            <a:effectRef idx="1">
              <a:schemeClr val="accent5"/>
            </a:effectRef>
            <a:fontRef idx="minor">
              <a:schemeClr val="tx1"/>
            </a:fontRef>
          </p:style>
        </p:cxnSp>
      </p:grpSp>
      <p:grpSp>
        <p:nvGrpSpPr>
          <p:cNvPr id="49" name="Group 48">
            <a:extLst>
              <a:ext uri="{FF2B5EF4-FFF2-40B4-BE49-F238E27FC236}">
                <a16:creationId xmlns:a16="http://schemas.microsoft.com/office/drawing/2014/main" id="{AA273058-9342-A3FC-4F0C-15D2FCF3734E}"/>
              </a:ext>
            </a:extLst>
          </p:cNvPr>
          <p:cNvGrpSpPr/>
          <p:nvPr/>
        </p:nvGrpSpPr>
        <p:grpSpPr>
          <a:xfrm>
            <a:off x="560864" y="4223333"/>
            <a:ext cx="2658979" cy="584775"/>
            <a:chOff x="1374005" y="2376720"/>
            <a:chExt cx="2658979" cy="584775"/>
          </a:xfrm>
        </p:grpSpPr>
        <p:sp>
          <p:nvSpPr>
            <p:cNvPr id="50" name="TextBox 49">
              <a:extLst>
                <a:ext uri="{FF2B5EF4-FFF2-40B4-BE49-F238E27FC236}">
                  <a16:creationId xmlns:a16="http://schemas.microsoft.com/office/drawing/2014/main" id="{295CEBED-AABE-A529-D3DC-6FDF686C069C}"/>
                </a:ext>
              </a:extLst>
            </p:cNvPr>
            <p:cNvSpPr txBox="1"/>
            <p:nvPr/>
          </p:nvSpPr>
          <p:spPr>
            <a:xfrm>
              <a:off x="1374005" y="2376720"/>
              <a:ext cx="2658979" cy="584775"/>
            </a:xfrm>
            <a:prstGeom prst="rect">
              <a:avLst/>
            </a:prstGeom>
            <a:noFill/>
          </p:spPr>
          <p:txBody>
            <a:bodyPr wrap="square" anchor="ctr">
              <a:spAutoFit/>
            </a:bodyPr>
            <a:lstStyle/>
            <a:p>
              <a:r>
                <a:rPr lang="en-GB" b="1" dirty="0">
                  <a:solidFill>
                    <a:schemeClr val="accent5"/>
                  </a:solidFill>
                </a:rPr>
                <a:t>18% </a:t>
              </a:r>
              <a:r>
                <a:rPr lang="en-GB" sz="1400" b="0" dirty="0">
                  <a:solidFill>
                    <a:schemeClr val="tx2"/>
                  </a:solidFill>
                </a:rPr>
                <a:t>of annual silver supply</a:t>
              </a:r>
              <a:br>
                <a:rPr lang="en-GB" sz="1400" b="0" dirty="0">
                  <a:solidFill>
                    <a:schemeClr val="tx2"/>
                  </a:solidFill>
                </a:rPr>
              </a:br>
              <a:r>
                <a:rPr lang="en-GB" sz="1400" b="1" dirty="0">
                  <a:solidFill>
                    <a:schemeClr val="tx2"/>
                  </a:solidFill>
                </a:rPr>
                <a:t>sourced from recycling</a:t>
              </a:r>
              <a:endParaRPr lang="en-AU" b="1" dirty="0"/>
            </a:p>
          </p:txBody>
        </p:sp>
        <p:cxnSp>
          <p:nvCxnSpPr>
            <p:cNvPr id="51" name="Straight Connector 50">
              <a:extLst>
                <a:ext uri="{FF2B5EF4-FFF2-40B4-BE49-F238E27FC236}">
                  <a16:creationId xmlns:a16="http://schemas.microsoft.com/office/drawing/2014/main" id="{79D6F1C8-D2D4-F137-458B-5FAB4973C4A1}"/>
                </a:ext>
              </a:extLst>
            </p:cNvPr>
            <p:cNvCxnSpPr>
              <a:cxnSpLocks/>
            </p:cNvCxnSpPr>
            <p:nvPr/>
          </p:nvCxnSpPr>
          <p:spPr>
            <a:xfrm>
              <a:off x="1374005" y="2424307"/>
              <a:ext cx="0" cy="489600"/>
            </a:xfrm>
            <a:prstGeom prst="line">
              <a:avLst/>
            </a:prstGeom>
          </p:spPr>
          <p:style>
            <a:lnRef idx="2">
              <a:schemeClr val="accent5"/>
            </a:lnRef>
            <a:fillRef idx="0">
              <a:schemeClr val="accent5"/>
            </a:fillRef>
            <a:effectRef idx="1">
              <a:schemeClr val="accent5"/>
            </a:effectRef>
            <a:fontRef idx="minor">
              <a:schemeClr val="tx1"/>
            </a:fontRef>
          </p:style>
        </p:cxnSp>
      </p:grpSp>
      <p:grpSp>
        <p:nvGrpSpPr>
          <p:cNvPr id="54" name="Group 53">
            <a:extLst>
              <a:ext uri="{FF2B5EF4-FFF2-40B4-BE49-F238E27FC236}">
                <a16:creationId xmlns:a16="http://schemas.microsoft.com/office/drawing/2014/main" id="{BEF6C017-6147-9441-3E73-42013C31BAD7}"/>
              </a:ext>
            </a:extLst>
          </p:cNvPr>
          <p:cNvGrpSpPr/>
          <p:nvPr/>
        </p:nvGrpSpPr>
        <p:grpSpPr>
          <a:xfrm>
            <a:off x="560864" y="2641904"/>
            <a:ext cx="2658979" cy="584775"/>
            <a:chOff x="1374005" y="2376720"/>
            <a:chExt cx="2658979" cy="584775"/>
          </a:xfrm>
        </p:grpSpPr>
        <p:sp>
          <p:nvSpPr>
            <p:cNvPr id="55" name="TextBox 54">
              <a:extLst>
                <a:ext uri="{FF2B5EF4-FFF2-40B4-BE49-F238E27FC236}">
                  <a16:creationId xmlns:a16="http://schemas.microsoft.com/office/drawing/2014/main" id="{8F6533EA-6E6A-8D7E-F92B-25579AC3D5F0}"/>
                </a:ext>
              </a:extLst>
            </p:cNvPr>
            <p:cNvSpPr txBox="1"/>
            <p:nvPr/>
          </p:nvSpPr>
          <p:spPr>
            <a:xfrm>
              <a:off x="1374005" y="2376720"/>
              <a:ext cx="2658979" cy="584775"/>
            </a:xfrm>
            <a:prstGeom prst="rect">
              <a:avLst/>
            </a:prstGeom>
            <a:noFill/>
          </p:spPr>
          <p:txBody>
            <a:bodyPr wrap="square" anchor="ctr">
              <a:spAutoFit/>
            </a:bodyPr>
            <a:lstStyle/>
            <a:p>
              <a:r>
                <a:rPr lang="en-GB" b="1" dirty="0">
                  <a:solidFill>
                    <a:schemeClr val="accent5"/>
                  </a:solidFill>
                </a:rPr>
                <a:t>~830M </a:t>
              </a:r>
              <a:r>
                <a:rPr lang="en-GB" sz="1400" b="0" dirty="0">
                  <a:solidFill>
                    <a:schemeClr val="tx2"/>
                  </a:solidFill>
                </a:rPr>
                <a:t>annual </a:t>
              </a:r>
              <a:br>
                <a:rPr lang="en-GB" sz="1400" b="0" dirty="0">
                  <a:solidFill>
                    <a:schemeClr val="tx2"/>
                  </a:solidFill>
                </a:rPr>
              </a:br>
              <a:r>
                <a:rPr lang="en-GB" sz="1400" b="1" dirty="0">
                  <a:solidFill>
                    <a:schemeClr val="tx2"/>
                  </a:solidFill>
                </a:rPr>
                <a:t>mine production</a:t>
              </a:r>
              <a:endParaRPr lang="en-AU" b="1" dirty="0"/>
            </a:p>
          </p:txBody>
        </p:sp>
        <p:cxnSp>
          <p:nvCxnSpPr>
            <p:cNvPr id="56" name="Straight Connector 55">
              <a:extLst>
                <a:ext uri="{FF2B5EF4-FFF2-40B4-BE49-F238E27FC236}">
                  <a16:creationId xmlns:a16="http://schemas.microsoft.com/office/drawing/2014/main" id="{D73FEB2F-693C-BDAA-E396-37ACDCEB54E3}"/>
                </a:ext>
              </a:extLst>
            </p:cNvPr>
            <p:cNvCxnSpPr>
              <a:cxnSpLocks/>
            </p:cNvCxnSpPr>
            <p:nvPr/>
          </p:nvCxnSpPr>
          <p:spPr>
            <a:xfrm>
              <a:off x="1374005" y="2424307"/>
              <a:ext cx="0" cy="489600"/>
            </a:xfrm>
            <a:prstGeom prst="line">
              <a:avLst/>
            </a:prstGeom>
          </p:spPr>
          <p:style>
            <a:lnRef idx="2">
              <a:schemeClr val="accent5"/>
            </a:lnRef>
            <a:fillRef idx="0">
              <a:schemeClr val="accent5"/>
            </a:fillRef>
            <a:effectRef idx="1">
              <a:schemeClr val="accent5"/>
            </a:effectRef>
            <a:fontRef idx="minor">
              <a:schemeClr val="tx1"/>
            </a:fontRef>
          </p:style>
        </p:cxnSp>
      </p:grpSp>
      <p:grpSp>
        <p:nvGrpSpPr>
          <p:cNvPr id="41" name="Group 40">
            <a:extLst>
              <a:ext uri="{FF2B5EF4-FFF2-40B4-BE49-F238E27FC236}">
                <a16:creationId xmlns:a16="http://schemas.microsoft.com/office/drawing/2014/main" id="{9CB72F82-5468-7387-15C1-990EC2424E36}"/>
              </a:ext>
            </a:extLst>
          </p:cNvPr>
          <p:cNvGrpSpPr/>
          <p:nvPr/>
        </p:nvGrpSpPr>
        <p:grpSpPr>
          <a:xfrm>
            <a:off x="560864" y="1823890"/>
            <a:ext cx="5270647" cy="625415"/>
            <a:chOff x="560864" y="2014809"/>
            <a:chExt cx="5270647" cy="625415"/>
          </a:xfrm>
        </p:grpSpPr>
        <p:grpSp>
          <p:nvGrpSpPr>
            <p:cNvPr id="8" name="Group 7">
              <a:extLst>
                <a:ext uri="{FF2B5EF4-FFF2-40B4-BE49-F238E27FC236}">
                  <a16:creationId xmlns:a16="http://schemas.microsoft.com/office/drawing/2014/main" id="{BF516227-B894-6644-6AE6-D28825F58E32}"/>
                </a:ext>
              </a:extLst>
            </p:cNvPr>
            <p:cNvGrpSpPr/>
            <p:nvPr/>
          </p:nvGrpSpPr>
          <p:grpSpPr>
            <a:xfrm>
              <a:off x="560864" y="2035129"/>
              <a:ext cx="2658979" cy="584775"/>
              <a:chOff x="1374005" y="2376720"/>
              <a:chExt cx="2658979" cy="584775"/>
            </a:xfrm>
          </p:grpSpPr>
          <p:sp>
            <p:nvSpPr>
              <p:cNvPr id="11" name="TextBox 10">
                <a:extLst>
                  <a:ext uri="{FF2B5EF4-FFF2-40B4-BE49-F238E27FC236}">
                    <a16:creationId xmlns:a16="http://schemas.microsoft.com/office/drawing/2014/main" id="{39518D38-BF30-3F49-4BE9-2160DECCEE57}"/>
                  </a:ext>
                </a:extLst>
              </p:cNvPr>
              <p:cNvSpPr txBox="1"/>
              <p:nvPr/>
            </p:nvSpPr>
            <p:spPr>
              <a:xfrm>
                <a:off x="1374005" y="2376720"/>
                <a:ext cx="2658979" cy="584775"/>
              </a:xfrm>
              <a:prstGeom prst="rect">
                <a:avLst/>
              </a:prstGeom>
              <a:noFill/>
            </p:spPr>
            <p:txBody>
              <a:bodyPr wrap="square" anchor="ctr">
                <a:spAutoFit/>
              </a:bodyPr>
              <a:lstStyle/>
              <a:p>
                <a:r>
                  <a:rPr lang="en-GB" b="1" dirty="0">
                    <a:solidFill>
                      <a:schemeClr val="accent5"/>
                    </a:solidFill>
                  </a:rPr>
                  <a:t>~1,220M </a:t>
                </a:r>
                <a:r>
                  <a:rPr lang="en-GB" sz="1400" b="0" dirty="0">
                    <a:solidFill>
                      <a:schemeClr val="tx2"/>
                    </a:solidFill>
                  </a:rPr>
                  <a:t>annual </a:t>
                </a:r>
                <a:r>
                  <a:rPr lang="en-GB" sz="1400" b="1" dirty="0">
                    <a:solidFill>
                      <a:schemeClr val="tx2"/>
                    </a:solidFill>
                  </a:rPr>
                  <a:t>consumption</a:t>
                </a:r>
                <a:endParaRPr lang="en-AU" b="1" dirty="0"/>
              </a:p>
            </p:txBody>
          </p:sp>
          <p:cxnSp>
            <p:nvCxnSpPr>
              <p:cNvPr id="12" name="Straight Connector 11">
                <a:extLst>
                  <a:ext uri="{FF2B5EF4-FFF2-40B4-BE49-F238E27FC236}">
                    <a16:creationId xmlns:a16="http://schemas.microsoft.com/office/drawing/2014/main" id="{E34CF7F0-A3C0-A731-2ECB-8D6C67120CB1}"/>
                  </a:ext>
                </a:extLst>
              </p:cNvPr>
              <p:cNvCxnSpPr>
                <a:cxnSpLocks/>
              </p:cNvCxnSpPr>
              <p:nvPr/>
            </p:nvCxnSpPr>
            <p:spPr>
              <a:xfrm>
                <a:off x="1374005" y="2424307"/>
                <a:ext cx="0" cy="489600"/>
              </a:xfrm>
              <a:prstGeom prst="line">
                <a:avLst/>
              </a:prstGeom>
            </p:spPr>
            <p:style>
              <a:lnRef idx="2">
                <a:schemeClr val="accent5"/>
              </a:lnRef>
              <a:fillRef idx="0">
                <a:schemeClr val="accent5"/>
              </a:fillRef>
              <a:effectRef idx="1">
                <a:schemeClr val="accent5"/>
              </a:effectRef>
              <a:fontRef idx="minor">
                <a:schemeClr val="tx1"/>
              </a:fontRef>
            </p:style>
          </p:cxnSp>
        </p:grpSp>
        <p:sp>
          <p:nvSpPr>
            <p:cNvPr id="57" name="Right Brace 56">
              <a:extLst>
                <a:ext uri="{FF2B5EF4-FFF2-40B4-BE49-F238E27FC236}">
                  <a16:creationId xmlns:a16="http://schemas.microsoft.com/office/drawing/2014/main" id="{B758FEF4-DF64-FB49-01C1-FD1D65C84A6A}"/>
                </a:ext>
              </a:extLst>
            </p:cNvPr>
            <p:cNvSpPr/>
            <p:nvPr/>
          </p:nvSpPr>
          <p:spPr>
            <a:xfrm>
              <a:off x="2400529" y="2014809"/>
              <a:ext cx="119074" cy="625415"/>
            </a:xfrm>
            <a:prstGeom prst="rightBrace">
              <a:avLst>
                <a:gd name="adj1" fmla="val 64529"/>
                <a:gd name="adj2" fmla="val 50000"/>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AU" dirty="0"/>
            </a:p>
          </p:txBody>
        </p:sp>
        <p:sp>
          <p:nvSpPr>
            <p:cNvPr id="58" name="TextBox 57">
              <a:extLst>
                <a:ext uri="{FF2B5EF4-FFF2-40B4-BE49-F238E27FC236}">
                  <a16:creationId xmlns:a16="http://schemas.microsoft.com/office/drawing/2014/main" id="{88B86452-5A15-4FA9-8792-71DD95524FC4}"/>
                </a:ext>
              </a:extLst>
            </p:cNvPr>
            <p:cNvSpPr txBox="1"/>
            <p:nvPr/>
          </p:nvSpPr>
          <p:spPr>
            <a:xfrm>
              <a:off x="2657942" y="2050517"/>
              <a:ext cx="3173569" cy="553998"/>
            </a:xfrm>
            <a:prstGeom prst="rect">
              <a:avLst/>
            </a:prstGeom>
            <a:noFill/>
          </p:spPr>
          <p:txBody>
            <a:bodyPr vert="horz" wrap="square" lIns="0" tIns="0" rIns="0" bIns="0" numCol="1" rtlCol="0" anchor="ctr">
              <a:spAutoFit/>
            </a:bodyPr>
            <a:lstStyle>
              <a:lvl1pPr indent="0">
                <a:lnSpc>
                  <a:spcPct val="100000"/>
                </a:lnSpc>
                <a:spcBef>
                  <a:spcPts val="800"/>
                </a:spcBef>
                <a:buClr>
                  <a:schemeClr val="accent5"/>
                </a:buClr>
                <a:buFont typeface="Arial" panose="020B0604020202020204" pitchFamily="34" charset="0"/>
                <a:buNone/>
                <a:defRPr sz="1200"/>
              </a:lvl1pPr>
              <a:lvl2pPr marL="630238" indent="-274638">
                <a:lnSpc>
                  <a:spcPct val="100000"/>
                </a:lnSpc>
                <a:spcBef>
                  <a:spcPts val="600"/>
                </a:spcBef>
                <a:buClr>
                  <a:schemeClr val="accent5"/>
                </a:buClr>
                <a:buFont typeface="Arial" panose="020B0604020202020204" pitchFamily="34" charset="0"/>
                <a:buChar char="►"/>
                <a:defRPr sz="1400"/>
              </a:lvl2pPr>
              <a:lvl3pPr marL="896938" indent="-266700">
                <a:lnSpc>
                  <a:spcPct val="100000"/>
                </a:lnSpc>
                <a:spcBef>
                  <a:spcPts val="400"/>
                </a:spcBef>
                <a:buClr>
                  <a:schemeClr val="accent5"/>
                </a:buClr>
                <a:buFont typeface="Arial" panose="020B0604020202020204" pitchFamily="34" charset="0"/>
                <a:buChar char="►"/>
                <a:defRPr sz="1300"/>
              </a:lvl3pPr>
              <a:lvl4pPr marL="0" indent="0">
                <a:lnSpc>
                  <a:spcPct val="100000"/>
                </a:lnSpc>
                <a:spcBef>
                  <a:spcPts val="1000"/>
                </a:spcBef>
                <a:buClr>
                  <a:schemeClr val="accent5"/>
                </a:buClr>
                <a:buFont typeface="Arial" panose="020B0604020202020204" pitchFamily="34" charset="0"/>
                <a:buNone/>
                <a:defRPr sz="1600" b="1"/>
              </a:lvl4pPr>
              <a:lvl5pPr marL="0" indent="0">
                <a:lnSpc>
                  <a:spcPct val="100000"/>
                </a:lnSpc>
                <a:spcBef>
                  <a:spcPts val="600"/>
                </a:spcBef>
                <a:buClr>
                  <a:schemeClr val="accent5"/>
                </a:buClr>
                <a:buFont typeface="Arial" panose="020B0604020202020204" pitchFamily="34" charset="0"/>
                <a:buNone/>
                <a:defRPr sz="1400" b="1">
                  <a:solidFill>
                    <a:schemeClr val="accent5"/>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182563" indent="-182563">
                <a:buFont typeface="Arial" panose="020B0604020202020204" pitchFamily="34" charset="0"/>
                <a:buChar char="►"/>
              </a:pPr>
              <a:r>
                <a:rPr lang="en-US" dirty="0"/>
                <a:t>Industrial applications: </a:t>
              </a:r>
              <a:br>
                <a:rPr lang="en-US" dirty="0"/>
              </a:br>
              <a:r>
                <a:rPr lang="en-US" dirty="0"/>
                <a:t>electronics </a:t>
              </a:r>
              <a:r>
                <a:rPr lang="en-US" dirty="0">
                  <a:solidFill>
                    <a:schemeClr val="accent5"/>
                  </a:solidFill>
                </a:rPr>
                <a:t>|</a:t>
              </a:r>
              <a:r>
                <a:rPr lang="en-US" dirty="0"/>
                <a:t> solar </a:t>
              </a:r>
              <a:r>
                <a:rPr lang="en-US" dirty="0">
                  <a:solidFill>
                    <a:schemeClr val="accent5"/>
                  </a:solidFill>
                </a:rPr>
                <a:t>|</a:t>
              </a:r>
              <a:r>
                <a:rPr lang="en-US" dirty="0"/>
                <a:t> medicine </a:t>
              </a:r>
              <a:r>
                <a:rPr lang="en-US" dirty="0">
                  <a:solidFill>
                    <a:schemeClr val="accent5"/>
                  </a:solidFill>
                </a:rPr>
                <a:t>|</a:t>
              </a:r>
              <a:r>
                <a:rPr lang="en-US" dirty="0"/>
                <a:t> water purification </a:t>
              </a:r>
              <a:r>
                <a:rPr lang="en-US" dirty="0">
                  <a:solidFill>
                    <a:schemeClr val="accent5"/>
                  </a:solidFill>
                </a:rPr>
                <a:t>|</a:t>
              </a:r>
              <a:r>
                <a:rPr lang="en-US" dirty="0"/>
                <a:t> window manufacturing</a:t>
              </a:r>
            </a:p>
          </p:txBody>
        </p:sp>
      </p:grpSp>
      <p:grpSp>
        <p:nvGrpSpPr>
          <p:cNvPr id="63" name="Group 62">
            <a:extLst>
              <a:ext uri="{FF2B5EF4-FFF2-40B4-BE49-F238E27FC236}">
                <a16:creationId xmlns:a16="http://schemas.microsoft.com/office/drawing/2014/main" id="{F2FF47A3-EC54-D3C6-D21F-BE053E5ED864}"/>
              </a:ext>
            </a:extLst>
          </p:cNvPr>
          <p:cNvGrpSpPr/>
          <p:nvPr/>
        </p:nvGrpSpPr>
        <p:grpSpPr>
          <a:xfrm>
            <a:off x="3257150" y="4676466"/>
            <a:ext cx="1845833" cy="584775"/>
            <a:chOff x="1374005" y="2376720"/>
            <a:chExt cx="1845833" cy="584775"/>
          </a:xfrm>
        </p:grpSpPr>
        <p:sp>
          <p:nvSpPr>
            <p:cNvPr id="64" name="TextBox 63">
              <a:extLst>
                <a:ext uri="{FF2B5EF4-FFF2-40B4-BE49-F238E27FC236}">
                  <a16:creationId xmlns:a16="http://schemas.microsoft.com/office/drawing/2014/main" id="{3B6FDFDD-9E55-1045-4FB6-B4131B17B68A}"/>
                </a:ext>
              </a:extLst>
            </p:cNvPr>
            <p:cNvSpPr txBox="1"/>
            <p:nvPr/>
          </p:nvSpPr>
          <p:spPr>
            <a:xfrm>
              <a:off x="1374006" y="2376720"/>
              <a:ext cx="1845832" cy="584775"/>
            </a:xfrm>
            <a:prstGeom prst="rect">
              <a:avLst/>
            </a:prstGeom>
            <a:noFill/>
          </p:spPr>
          <p:txBody>
            <a:bodyPr wrap="square" anchor="ctr">
              <a:spAutoFit/>
            </a:bodyPr>
            <a:lstStyle/>
            <a:p>
              <a:r>
                <a:rPr lang="en-GB" b="1" dirty="0">
                  <a:solidFill>
                    <a:schemeClr val="accent5"/>
                  </a:solidFill>
                </a:rPr>
                <a:t>7:1 </a:t>
              </a:r>
              <a:r>
                <a:rPr lang="en-GB" sz="1400" b="1" dirty="0">
                  <a:solidFill>
                    <a:schemeClr val="tx2"/>
                  </a:solidFill>
                </a:rPr>
                <a:t>silver : gold mine supply ratio</a:t>
              </a:r>
              <a:endParaRPr lang="en-AU" b="1" dirty="0"/>
            </a:p>
          </p:txBody>
        </p:sp>
        <p:cxnSp>
          <p:nvCxnSpPr>
            <p:cNvPr id="65" name="Straight Connector 64">
              <a:extLst>
                <a:ext uri="{FF2B5EF4-FFF2-40B4-BE49-F238E27FC236}">
                  <a16:creationId xmlns:a16="http://schemas.microsoft.com/office/drawing/2014/main" id="{23214902-99FD-5591-F8DA-39255B3141D6}"/>
                </a:ext>
              </a:extLst>
            </p:cNvPr>
            <p:cNvCxnSpPr>
              <a:cxnSpLocks/>
            </p:cNvCxnSpPr>
            <p:nvPr/>
          </p:nvCxnSpPr>
          <p:spPr>
            <a:xfrm>
              <a:off x="1374005" y="2424307"/>
              <a:ext cx="0" cy="489600"/>
            </a:xfrm>
            <a:prstGeom prst="line">
              <a:avLst/>
            </a:prstGeom>
          </p:spPr>
          <p:style>
            <a:lnRef idx="2">
              <a:schemeClr val="accent5"/>
            </a:lnRef>
            <a:fillRef idx="0">
              <a:schemeClr val="accent5"/>
            </a:fillRef>
            <a:effectRef idx="1">
              <a:schemeClr val="accent5"/>
            </a:effectRef>
            <a:fontRef idx="minor">
              <a:schemeClr val="tx1"/>
            </a:fontRef>
          </p:style>
        </p:cxnSp>
      </p:grpSp>
      <p:grpSp>
        <p:nvGrpSpPr>
          <p:cNvPr id="27" name="Group 26">
            <a:extLst>
              <a:ext uri="{FF2B5EF4-FFF2-40B4-BE49-F238E27FC236}">
                <a16:creationId xmlns:a16="http://schemas.microsoft.com/office/drawing/2014/main" id="{77D5FBE2-D8FA-E823-C7E1-CCB716E9FD01}"/>
              </a:ext>
            </a:extLst>
          </p:cNvPr>
          <p:cNvGrpSpPr/>
          <p:nvPr/>
        </p:nvGrpSpPr>
        <p:grpSpPr>
          <a:xfrm>
            <a:off x="6122154" y="1750455"/>
            <a:ext cx="2357423" cy="1261884"/>
            <a:chOff x="1374005" y="2144399"/>
            <a:chExt cx="2357423" cy="1261884"/>
          </a:xfrm>
        </p:grpSpPr>
        <p:sp>
          <p:nvSpPr>
            <p:cNvPr id="28" name="TextBox 27">
              <a:extLst>
                <a:ext uri="{FF2B5EF4-FFF2-40B4-BE49-F238E27FC236}">
                  <a16:creationId xmlns:a16="http://schemas.microsoft.com/office/drawing/2014/main" id="{89D1A904-5AC3-7EEE-C341-A9D17CB33628}"/>
                </a:ext>
              </a:extLst>
            </p:cNvPr>
            <p:cNvSpPr txBox="1"/>
            <p:nvPr/>
          </p:nvSpPr>
          <p:spPr>
            <a:xfrm>
              <a:off x="1374005" y="2144399"/>
              <a:ext cx="2357423" cy="1261884"/>
            </a:xfrm>
            <a:prstGeom prst="rect">
              <a:avLst/>
            </a:prstGeom>
            <a:noFill/>
          </p:spPr>
          <p:txBody>
            <a:bodyPr wrap="square" anchor="ctr">
              <a:spAutoFit/>
            </a:bodyPr>
            <a:lstStyle/>
            <a:p>
              <a:r>
                <a:rPr lang="en-GB" b="1" dirty="0">
                  <a:solidFill>
                    <a:schemeClr val="accent5"/>
                  </a:solidFill>
                </a:rPr>
                <a:t>Deficit </a:t>
              </a:r>
            </a:p>
            <a:p>
              <a:r>
                <a:rPr lang="en-GB" sz="800" b="1" dirty="0">
                  <a:solidFill>
                    <a:schemeClr val="accent5"/>
                  </a:solidFill>
                </a:rPr>
                <a:t> </a:t>
              </a:r>
              <a:br>
                <a:rPr lang="en-GB" b="1" dirty="0">
                  <a:solidFill>
                    <a:schemeClr val="accent5"/>
                  </a:solidFill>
                </a:rPr>
              </a:br>
              <a:r>
                <a:rPr lang="en-GB" sz="1400" b="0" dirty="0">
                  <a:solidFill>
                    <a:schemeClr val="tx2"/>
                  </a:solidFill>
                </a:rPr>
                <a:t>Cumulative deficit of </a:t>
              </a:r>
              <a:r>
                <a:rPr lang="en-GB" sz="1400" b="1" dirty="0">
                  <a:solidFill>
                    <a:schemeClr val="tx2"/>
                  </a:solidFill>
                </a:rPr>
                <a:t>543Moz</a:t>
              </a:r>
              <a:r>
                <a:rPr lang="en-GB" sz="1400" b="0" dirty="0">
                  <a:solidFill>
                    <a:schemeClr val="tx2"/>
                  </a:solidFill>
                </a:rPr>
                <a:t> 2021 – 2023</a:t>
              </a:r>
            </a:p>
            <a:p>
              <a:endParaRPr lang="en-GB" sz="800" b="0" dirty="0">
                <a:solidFill>
                  <a:schemeClr val="tx2"/>
                </a:solidFill>
              </a:endParaRPr>
            </a:p>
            <a:p>
              <a:r>
                <a:rPr lang="en-GB" sz="1400" b="0" dirty="0">
                  <a:solidFill>
                    <a:schemeClr val="tx2"/>
                  </a:solidFill>
                </a:rPr>
                <a:t>215Moz forecast in 2024</a:t>
              </a:r>
              <a:endParaRPr lang="en-AU" b="1" dirty="0"/>
            </a:p>
          </p:txBody>
        </p:sp>
        <p:cxnSp>
          <p:nvCxnSpPr>
            <p:cNvPr id="29" name="Straight Connector 28">
              <a:extLst>
                <a:ext uri="{FF2B5EF4-FFF2-40B4-BE49-F238E27FC236}">
                  <a16:creationId xmlns:a16="http://schemas.microsoft.com/office/drawing/2014/main" id="{738BF51B-B94C-4010-A54D-392703E98E1E}"/>
                </a:ext>
              </a:extLst>
            </p:cNvPr>
            <p:cNvCxnSpPr>
              <a:cxnSpLocks/>
            </p:cNvCxnSpPr>
            <p:nvPr/>
          </p:nvCxnSpPr>
          <p:spPr>
            <a:xfrm>
              <a:off x="1374005" y="2238154"/>
              <a:ext cx="0" cy="1088201"/>
            </a:xfrm>
            <a:prstGeom prst="line">
              <a:avLst/>
            </a:prstGeom>
          </p:spPr>
          <p:style>
            <a:lnRef idx="2">
              <a:schemeClr val="accent5"/>
            </a:lnRef>
            <a:fillRef idx="0">
              <a:schemeClr val="accent5"/>
            </a:fillRef>
            <a:effectRef idx="1">
              <a:schemeClr val="accent5"/>
            </a:effectRef>
            <a:fontRef idx="minor">
              <a:schemeClr val="tx1"/>
            </a:fontRef>
          </p:style>
        </p:cxnSp>
      </p:grpSp>
      <p:grpSp>
        <p:nvGrpSpPr>
          <p:cNvPr id="30" name="Group 29">
            <a:extLst>
              <a:ext uri="{FF2B5EF4-FFF2-40B4-BE49-F238E27FC236}">
                <a16:creationId xmlns:a16="http://schemas.microsoft.com/office/drawing/2014/main" id="{AAD2150C-A99D-CD2C-A24C-CB4BB959CC80}"/>
              </a:ext>
            </a:extLst>
          </p:cNvPr>
          <p:cNvGrpSpPr/>
          <p:nvPr/>
        </p:nvGrpSpPr>
        <p:grpSpPr>
          <a:xfrm>
            <a:off x="3257150" y="2827823"/>
            <a:ext cx="2658979" cy="800219"/>
            <a:chOff x="1374005" y="2268998"/>
            <a:chExt cx="2658979" cy="800219"/>
          </a:xfrm>
        </p:grpSpPr>
        <p:sp>
          <p:nvSpPr>
            <p:cNvPr id="31" name="TextBox 30">
              <a:extLst>
                <a:ext uri="{FF2B5EF4-FFF2-40B4-BE49-F238E27FC236}">
                  <a16:creationId xmlns:a16="http://schemas.microsoft.com/office/drawing/2014/main" id="{9DC981C7-86ED-30FD-F4F1-EA5EAFAFC063}"/>
                </a:ext>
              </a:extLst>
            </p:cNvPr>
            <p:cNvSpPr txBox="1"/>
            <p:nvPr/>
          </p:nvSpPr>
          <p:spPr>
            <a:xfrm>
              <a:off x="1374005" y="2268998"/>
              <a:ext cx="2658979" cy="800219"/>
            </a:xfrm>
            <a:prstGeom prst="rect">
              <a:avLst/>
            </a:prstGeom>
            <a:noFill/>
          </p:spPr>
          <p:txBody>
            <a:bodyPr wrap="square" anchor="ctr">
              <a:spAutoFit/>
            </a:bodyPr>
            <a:lstStyle/>
            <a:p>
              <a:r>
                <a:rPr lang="en-GB" b="1" dirty="0">
                  <a:solidFill>
                    <a:schemeClr val="accent5"/>
                  </a:solidFill>
                </a:rPr>
                <a:t>Silver price CAGR</a:t>
              </a:r>
              <a:br>
                <a:rPr lang="en-GB" b="1" dirty="0">
                  <a:solidFill>
                    <a:schemeClr val="accent5"/>
                  </a:solidFill>
                </a:rPr>
              </a:br>
              <a:r>
                <a:rPr lang="en-GB" sz="1400" b="0" dirty="0">
                  <a:solidFill>
                    <a:schemeClr val="tx2"/>
                  </a:solidFill>
                </a:rPr>
                <a:t>7.8% since 2003 low vs</a:t>
              </a:r>
              <a:br>
                <a:rPr lang="en-GB" sz="1400" b="0" dirty="0">
                  <a:solidFill>
                    <a:schemeClr val="tx2"/>
                  </a:solidFill>
                </a:rPr>
              </a:br>
              <a:r>
                <a:rPr lang="en-GB" sz="1400" b="0" dirty="0">
                  <a:solidFill>
                    <a:schemeClr val="tx2"/>
                  </a:solidFill>
                </a:rPr>
                <a:t>US average annual CPI 2.5%</a:t>
              </a:r>
              <a:endParaRPr lang="en-AU" b="1" dirty="0"/>
            </a:p>
          </p:txBody>
        </p:sp>
        <p:cxnSp>
          <p:nvCxnSpPr>
            <p:cNvPr id="32" name="Straight Connector 31">
              <a:extLst>
                <a:ext uri="{FF2B5EF4-FFF2-40B4-BE49-F238E27FC236}">
                  <a16:creationId xmlns:a16="http://schemas.microsoft.com/office/drawing/2014/main" id="{C901D73B-2FBA-4F9E-3014-DB5FF4193880}"/>
                </a:ext>
              </a:extLst>
            </p:cNvPr>
            <p:cNvCxnSpPr>
              <a:cxnSpLocks/>
            </p:cNvCxnSpPr>
            <p:nvPr/>
          </p:nvCxnSpPr>
          <p:spPr>
            <a:xfrm>
              <a:off x="1374005" y="2360522"/>
              <a:ext cx="0" cy="671804"/>
            </a:xfrm>
            <a:prstGeom prst="line">
              <a:avLst/>
            </a:prstGeom>
          </p:spPr>
          <p:style>
            <a:lnRef idx="2">
              <a:schemeClr val="accent5"/>
            </a:lnRef>
            <a:fillRef idx="0">
              <a:schemeClr val="accent5"/>
            </a:fillRef>
            <a:effectRef idx="1">
              <a:schemeClr val="accent5"/>
            </a:effectRef>
            <a:fontRef idx="minor">
              <a:schemeClr val="tx1"/>
            </a:fontRef>
          </p:style>
        </p:cxnSp>
      </p:grpSp>
      <p:sp>
        <p:nvSpPr>
          <p:cNvPr id="35" name="TextBox 34">
            <a:extLst>
              <a:ext uri="{FF2B5EF4-FFF2-40B4-BE49-F238E27FC236}">
                <a16:creationId xmlns:a16="http://schemas.microsoft.com/office/drawing/2014/main" id="{F57B3DED-33F8-FEBE-2074-A56FF5FA53CC}"/>
              </a:ext>
            </a:extLst>
          </p:cNvPr>
          <p:cNvSpPr txBox="1"/>
          <p:nvPr/>
        </p:nvSpPr>
        <p:spPr>
          <a:xfrm>
            <a:off x="6129704" y="3273151"/>
            <a:ext cx="2730961" cy="2359620"/>
          </a:xfrm>
          <a:prstGeom prst="rect">
            <a:avLst/>
          </a:prstGeom>
          <a:noFill/>
        </p:spPr>
        <p:txBody>
          <a:bodyPr vert="horz" wrap="square" lIns="0" tIns="0" rIns="0" bIns="0" numCol="1" rtlCol="0" anchor="ctr">
            <a:spAutoFit/>
          </a:bodyPr>
          <a:lstStyle>
            <a:lvl1pPr indent="0">
              <a:lnSpc>
                <a:spcPct val="100000"/>
              </a:lnSpc>
              <a:spcBef>
                <a:spcPts val="800"/>
              </a:spcBef>
              <a:buClr>
                <a:schemeClr val="accent5"/>
              </a:buClr>
              <a:buFont typeface="Arial" panose="020B0604020202020204" pitchFamily="34" charset="0"/>
              <a:buNone/>
              <a:defRPr sz="1200"/>
            </a:lvl1pPr>
            <a:lvl2pPr marL="630238" indent="-274638">
              <a:lnSpc>
                <a:spcPct val="100000"/>
              </a:lnSpc>
              <a:spcBef>
                <a:spcPts val="600"/>
              </a:spcBef>
              <a:buClr>
                <a:schemeClr val="accent5"/>
              </a:buClr>
              <a:buFont typeface="Arial" panose="020B0604020202020204" pitchFamily="34" charset="0"/>
              <a:buChar char="►"/>
              <a:defRPr sz="1400"/>
            </a:lvl2pPr>
            <a:lvl3pPr marL="896938" indent="-266700">
              <a:lnSpc>
                <a:spcPct val="100000"/>
              </a:lnSpc>
              <a:spcBef>
                <a:spcPts val="400"/>
              </a:spcBef>
              <a:buClr>
                <a:schemeClr val="accent5"/>
              </a:buClr>
              <a:buFont typeface="Arial" panose="020B0604020202020204" pitchFamily="34" charset="0"/>
              <a:buChar char="►"/>
              <a:defRPr sz="1300"/>
            </a:lvl3pPr>
            <a:lvl4pPr marL="0" indent="0">
              <a:lnSpc>
                <a:spcPct val="100000"/>
              </a:lnSpc>
              <a:spcBef>
                <a:spcPts val="1000"/>
              </a:spcBef>
              <a:buClr>
                <a:schemeClr val="accent5"/>
              </a:buClr>
              <a:buFont typeface="Arial" panose="020B0604020202020204" pitchFamily="34" charset="0"/>
              <a:buNone/>
              <a:defRPr sz="1600" b="1"/>
            </a:lvl4pPr>
            <a:lvl5pPr marL="0" indent="0">
              <a:lnSpc>
                <a:spcPct val="100000"/>
              </a:lnSpc>
              <a:spcBef>
                <a:spcPts val="600"/>
              </a:spcBef>
              <a:buClr>
                <a:schemeClr val="accent5"/>
              </a:buClr>
              <a:buFont typeface="Arial" panose="020B0604020202020204" pitchFamily="34" charset="0"/>
              <a:buNone/>
              <a:defRPr sz="1400" b="1">
                <a:solidFill>
                  <a:schemeClr val="accent5"/>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69875" indent="-269875">
              <a:buFont typeface="Arial" panose="020B0604020202020204" pitchFamily="34" charset="0"/>
              <a:buChar char="►"/>
            </a:pPr>
            <a:r>
              <a:rPr lang="en-US" dirty="0"/>
              <a:t>Five distinct periods of silver demand, three that are strengthening:</a:t>
            </a:r>
          </a:p>
          <a:p>
            <a:pPr marL="536575" lvl="1" indent="-269875">
              <a:spcBef>
                <a:spcPts val="800"/>
              </a:spcBef>
            </a:pPr>
            <a:r>
              <a:rPr lang="en-US" sz="1200" dirty="0"/>
              <a:t>Monetary </a:t>
            </a:r>
            <a:br>
              <a:rPr lang="en-US" sz="1200" dirty="0"/>
            </a:br>
            <a:r>
              <a:rPr lang="en-US" sz="1200" i="1" dirty="0"/>
              <a:t>(2000 BC to 1936 AD)</a:t>
            </a:r>
          </a:p>
          <a:p>
            <a:pPr marL="536575" lvl="1" indent="-269875">
              <a:spcBef>
                <a:spcPts val="800"/>
              </a:spcBef>
            </a:pPr>
            <a:r>
              <a:rPr lang="en-US" sz="1200" dirty="0"/>
              <a:t>Photographic </a:t>
            </a:r>
            <a:br>
              <a:rPr lang="en-US" sz="1200" dirty="0"/>
            </a:br>
            <a:r>
              <a:rPr lang="en-US" sz="1200" i="1" dirty="0"/>
              <a:t>(1900 – 1999)</a:t>
            </a:r>
          </a:p>
          <a:p>
            <a:pPr marL="536575" lvl="1" indent="-269875">
              <a:spcBef>
                <a:spcPts val="800"/>
              </a:spcBef>
            </a:pPr>
            <a:r>
              <a:rPr lang="en-US" sz="1200" dirty="0"/>
              <a:t>Industrial </a:t>
            </a:r>
            <a:r>
              <a:rPr lang="en-US" sz="1200" b="1" dirty="0"/>
              <a:t>(1940 to present)</a:t>
            </a:r>
          </a:p>
          <a:p>
            <a:pPr marL="536575" lvl="1" indent="-269875">
              <a:spcBef>
                <a:spcPts val="800"/>
              </a:spcBef>
            </a:pPr>
            <a:r>
              <a:rPr lang="en-US" sz="1200" dirty="0"/>
              <a:t>Investment </a:t>
            </a:r>
            <a:r>
              <a:rPr lang="en-US" sz="1200" b="1" dirty="0"/>
              <a:t>(2000 to present)</a:t>
            </a:r>
          </a:p>
          <a:p>
            <a:pPr marL="536575" lvl="1" indent="-269875">
              <a:spcBef>
                <a:spcPts val="800"/>
              </a:spcBef>
            </a:pPr>
            <a:r>
              <a:rPr lang="en-US" sz="1200" dirty="0"/>
              <a:t>Energy </a:t>
            </a:r>
            <a:r>
              <a:rPr lang="en-US" sz="1200" b="1" dirty="0"/>
              <a:t>(2010 to present)</a:t>
            </a:r>
            <a:endParaRPr lang="en-AU" sz="1200" b="1" dirty="0"/>
          </a:p>
        </p:txBody>
      </p:sp>
      <p:grpSp>
        <p:nvGrpSpPr>
          <p:cNvPr id="22" name="Group 21">
            <a:extLst>
              <a:ext uri="{FF2B5EF4-FFF2-40B4-BE49-F238E27FC236}">
                <a16:creationId xmlns:a16="http://schemas.microsoft.com/office/drawing/2014/main" id="{35DB3EA9-1BC0-F797-754A-3DE8E22E6921}"/>
              </a:ext>
            </a:extLst>
          </p:cNvPr>
          <p:cNvGrpSpPr/>
          <p:nvPr/>
        </p:nvGrpSpPr>
        <p:grpSpPr>
          <a:xfrm>
            <a:off x="3256068" y="3818005"/>
            <a:ext cx="1987968" cy="769441"/>
            <a:chOff x="1374006" y="2284387"/>
            <a:chExt cx="1845832" cy="769441"/>
          </a:xfrm>
        </p:grpSpPr>
        <p:sp>
          <p:nvSpPr>
            <p:cNvPr id="23" name="TextBox 22">
              <a:extLst>
                <a:ext uri="{FF2B5EF4-FFF2-40B4-BE49-F238E27FC236}">
                  <a16:creationId xmlns:a16="http://schemas.microsoft.com/office/drawing/2014/main" id="{EDA2C244-DB9F-10EB-6761-64E79EE572B9}"/>
                </a:ext>
              </a:extLst>
            </p:cNvPr>
            <p:cNvSpPr txBox="1"/>
            <p:nvPr/>
          </p:nvSpPr>
          <p:spPr>
            <a:xfrm>
              <a:off x="1374006" y="2284387"/>
              <a:ext cx="1845832" cy="769441"/>
            </a:xfrm>
            <a:prstGeom prst="rect">
              <a:avLst/>
            </a:prstGeom>
            <a:noFill/>
          </p:spPr>
          <p:txBody>
            <a:bodyPr wrap="square" anchor="ctr">
              <a:spAutoFit/>
            </a:bodyPr>
            <a:lstStyle/>
            <a:p>
              <a:r>
                <a:rPr lang="en-GB" b="1" dirty="0">
                  <a:solidFill>
                    <a:schemeClr val="accent5"/>
                  </a:solidFill>
                </a:rPr>
                <a:t>87:1 </a:t>
              </a:r>
              <a:r>
                <a:rPr lang="en-GB" sz="1400" b="1" dirty="0">
                  <a:solidFill>
                    <a:schemeClr val="tx2"/>
                  </a:solidFill>
                </a:rPr>
                <a:t>silver : gold price ratio</a:t>
              </a:r>
            </a:p>
            <a:p>
              <a:r>
                <a:rPr lang="en-GB" sz="1200" dirty="0">
                  <a:solidFill>
                    <a:schemeClr val="tx2"/>
                  </a:solidFill>
                </a:rPr>
                <a:t>(Long term average 60:1)</a:t>
              </a:r>
              <a:endParaRPr lang="en-AU" sz="1200" dirty="0"/>
            </a:p>
          </p:txBody>
        </p:sp>
        <p:cxnSp>
          <p:nvCxnSpPr>
            <p:cNvPr id="24" name="Straight Connector 23">
              <a:extLst>
                <a:ext uri="{FF2B5EF4-FFF2-40B4-BE49-F238E27FC236}">
                  <a16:creationId xmlns:a16="http://schemas.microsoft.com/office/drawing/2014/main" id="{D43FDAEB-5AC8-9009-723D-352EC3FF4CC8}"/>
                </a:ext>
              </a:extLst>
            </p:cNvPr>
            <p:cNvCxnSpPr>
              <a:cxnSpLocks/>
            </p:cNvCxnSpPr>
            <p:nvPr/>
          </p:nvCxnSpPr>
          <p:spPr>
            <a:xfrm>
              <a:off x="1374006" y="2363898"/>
              <a:ext cx="0" cy="689930"/>
            </a:xfrm>
            <a:prstGeom prst="line">
              <a:avLst/>
            </a:prstGeom>
          </p:spPr>
          <p:style>
            <a:lnRef idx="2">
              <a:schemeClr val="accent5"/>
            </a:lnRef>
            <a:fillRef idx="0">
              <a:schemeClr val="accent5"/>
            </a:fillRef>
            <a:effectRef idx="1">
              <a:schemeClr val="accent5"/>
            </a:effectRef>
            <a:fontRef idx="minor">
              <a:schemeClr val="tx1"/>
            </a:fontRef>
          </p:style>
        </p:cxnSp>
      </p:grpSp>
      <p:sp>
        <p:nvSpPr>
          <p:cNvPr id="16" name="TextBox 15">
            <a:extLst>
              <a:ext uri="{FF2B5EF4-FFF2-40B4-BE49-F238E27FC236}">
                <a16:creationId xmlns:a16="http://schemas.microsoft.com/office/drawing/2014/main" id="{C19834A8-FB46-B4CB-A094-26C81E2E0571}"/>
              </a:ext>
            </a:extLst>
          </p:cNvPr>
          <p:cNvSpPr txBox="1"/>
          <p:nvPr/>
        </p:nvSpPr>
        <p:spPr>
          <a:xfrm>
            <a:off x="9885559" y="5626369"/>
            <a:ext cx="1186909" cy="442035"/>
          </a:xfrm>
          <a:prstGeom prst="rect">
            <a:avLst/>
          </a:prstGeom>
          <a:noFill/>
        </p:spPr>
        <p:txBody>
          <a:bodyPr wrap="square" lIns="36000" tIns="36000" rIns="36000" bIns="36000" rtlCol="0">
            <a:spAutoFit/>
          </a:bodyPr>
          <a:lstStyle/>
          <a:p>
            <a:pPr algn="r"/>
            <a:r>
              <a:rPr lang="en-GB" sz="600" dirty="0"/>
              <a:t>Electrical/electronics </a:t>
            </a:r>
            <a:r>
              <a:rPr lang="en-GB" sz="600" b="1" dirty="0">
                <a:solidFill>
                  <a:schemeClr val="accent5"/>
                </a:solidFill>
              </a:rPr>
              <a:t>38%</a:t>
            </a:r>
            <a:r>
              <a:rPr lang="en-GB" sz="600" dirty="0">
                <a:solidFill>
                  <a:schemeClr val="accent5"/>
                </a:solidFill>
              </a:rPr>
              <a:t> </a:t>
            </a:r>
          </a:p>
          <a:p>
            <a:pPr algn="r"/>
            <a:r>
              <a:rPr lang="en-GB" sz="600" dirty="0"/>
              <a:t>Photovoltaics</a:t>
            </a:r>
            <a:r>
              <a:rPr lang="en-GB" sz="600" b="1" dirty="0">
                <a:solidFill>
                  <a:schemeClr val="accent5"/>
                </a:solidFill>
              </a:rPr>
              <a:t> 30% </a:t>
            </a:r>
          </a:p>
          <a:p>
            <a:pPr algn="r"/>
            <a:r>
              <a:rPr lang="en-GB" sz="600" dirty="0"/>
              <a:t>Other Uses</a:t>
            </a:r>
            <a:r>
              <a:rPr lang="en-GB" sz="600" b="1" dirty="0">
                <a:solidFill>
                  <a:schemeClr val="accent5"/>
                </a:solidFill>
              </a:rPr>
              <a:t> 24%</a:t>
            </a:r>
            <a:endParaRPr lang="en-GB" sz="600" dirty="0"/>
          </a:p>
          <a:p>
            <a:pPr algn="r"/>
            <a:r>
              <a:rPr lang="en-GB" sz="600" dirty="0"/>
              <a:t>Brazing Alloys </a:t>
            </a:r>
            <a:r>
              <a:rPr lang="en-GB" sz="600" b="1" dirty="0">
                <a:solidFill>
                  <a:schemeClr val="accent5"/>
                </a:solidFill>
              </a:rPr>
              <a:t> 8%</a:t>
            </a:r>
            <a:endParaRPr lang="en-GB" sz="600" dirty="0"/>
          </a:p>
        </p:txBody>
      </p:sp>
      <p:sp>
        <p:nvSpPr>
          <p:cNvPr id="33" name="Right Brace 32">
            <a:extLst>
              <a:ext uri="{FF2B5EF4-FFF2-40B4-BE49-F238E27FC236}">
                <a16:creationId xmlns:a16="http://schemas.microsoft.com/office/drawing/2014/main" id="{0D79FF67-6741-28C2-0F37-294FCFA1C177}"/>
              </a:ext>
            </a:extLst>
          </p:cNvPr>
          <p:cNvSpPr/>
          <p:nvPr/>
        </p:nvSpPr>
        <p:spPr>
          <a:xfrm>
            <a:off x="11053707" y="5626369"/>
            <a:ext cx="131407" cy="463652"/>
          </a:xfrm>
          <a:prstGeom prst="rightBrace">
            <a:avLst>
              <a:gd name="adj1" fmla="val 64529"/>
              <a:gd name="adj2" fmla="val 50000"/>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AU" dirty="0"/>
          </a:p>
        </p:txBody>
      </p:sp>
      <p:cxnSp>
        <p:nvCxnSpPr>
          <p:cNvPr id="36" name="Connector: Elbow 35">
            <a:extLst>
              <a:ext uri="{FF2B5EF4-FFF2-40B4-BE49-F238E27FC236}">
                <a16:creationId xmlns:a16="http://schemas.microsoft.com/office/drawing/2014/main" id="{C4156E20-01C0-CC76-4A09-A067C138228A}"/>
              </a:ext>
            </a:extLst>
          </p:cNvPr>
          <p:cNvCxnSpPr>
            <a:cxnSpLocks/>
          </p:cNvCxnSpPr>
          <p:nvPr/>
        </p:nvCxnSpPr>
        <p:spPr>
          <a:xfrm rot="10800000" flipV="1">
            <a:off x="11224074" y="5720416"/>
            <a:ext cx="199428" cy="138678"/>
          </a:xfrm>
          <a:prstGeom prst="bentConnector3">
            <a:avLst>
              <a:gd name="adj1" fmla="val 4366"/>
            </a:avLst>
          </a:prstGeom>
          <a:ln>
            <a:tailEnd type="triangle"/>
          </a:ln>
        </p:spPr>
        <p:style>
          <a:lnRef idx="2">
            <a:schemeClr val="accent5"/>
          </a:lnRef>
          <a:fillRef idx="0">
            <a:schemeClr val="accent5"/>
          </a:fillRef>
          <a:effectRef idx="1">
            <a:schemeClr val="accent5"/>
          </a:effectRef>
          <a:fontRef idx="minor">
            <a:schemeClr val="tx1"/>
          </a:fontRef>
        </p:style>
      </p:cxnSp>
      <p:grpSp>
        <p:nvGrpSpPr>
          <p:cNvPr id="3" name="Group 2">
            <a:extLst>
              <a:ext uri="{FF2B5EF4-FFF2-40B4-BE49-F238E27FC236}">
                <a16:creationId xmlns:a16="http://schemas.microsoft.com/office/drawing/2014/main" id="{0D880F94-9A45-FB08-0DEB-B7DD685C1A2D}"/>
              </a:ext>
            </a:extLst>
          </p:cNvPr>
          <p:cNvGrpSpPr/>
          <p:nvPr/>
        </p:nvGrpSpPr>
        <p:grpSpPr>
          <a:xfrm>
            <a:off x="3257152" y="5390213"/>
            <a:ext cx="2584792" cy="584775"/>
            <a:chOff x="1374005" y="2376720"/>
            <a:chExt cx="1845833" cy="584775"/>
          </a:xfrm>
        </p:grpSpPr>
        <p:sp>
          <p:nvSpPr>
            <p:cNvPr id="5" name="TextBox 4">
              <a:extLst>
                <a:ext uri="{FF2B5EF4-FFF2-40B4-BE49-F238E27FC236}">
                  <a16:creationId xmlns:a16="http://schemas.microsoft.com/office/drawing/2014/main" id="{761531B2-ACCD-4278-466D-7B46AD9FB91B}"/>
                </a:ext>
              </a:extLst>
            </p:cNvPr>
            <p:cNvSpPr txBox="1"/>
            <p:nvPr/>
          </p:nvSpPr>
          <p:spPr>
            <a:xfrm>
              <a:off x="1374006" y="2376720"/>
              <a:ext cx="1845832" cy="584775"/>
            </a:xfrm>
            <a:prstGeom prst="rect">
              <a:avLst/>
            </a:prstGeom>
            <a:noFill/>
          </p:spPr>
          <p:txBody>
            <a:bodyPr wrap="square" anchor="ctr">
              <a:spAutoFit/>
            </a:bodyPr>
            <a:lstStyle/>
            <a:p>
              <a:r>
                <a:rPr lang="en-GB" b="1" dirty="0">
                  <a:solidFill>
                    <a:schemeClr val="accent5"/>
                  </a:solidFill>
                </a:rPr>
                <a:t>5:1 </a:t>
              </a:r>
              <a:r>
                <a:rPr lang="en-GB" sz="1400" b="1" dirty="0">
                  <a:solidFill>
                    <a:schemeClr val="tx2"/>
                  </a:solidFill>
                </a:rPr>
                <a:t>gold : silver </a:t>
              </a:r>
            </a:p>
            <a:p>
              <a:r>
                <a:rPr lang="en-GB" sz="1400" b="1" dirty="0">
                  <a:solidFill>
                    <a:schemeClr val="tx2"/>
                  </a:solidFill>
                </a:rPr>
                <a:t>daily traded value ratio</a:t>
              </a:r>
              <a:endParaRPr lang="en-AU" b="1" dirty="0"/>
            </a:p>
          </p:txBody>
        </p:sp>
        <p:cxnSp>
          <p:nvCxnSpPr>
            <p:cNvPr id="7" name="Straight Connector 6">
              <a:extLst>
                <a:ext uri="{FF2B5EF4-FFF2-40B4-BE49-F238E27FC236}">
                  <a16:creationId xmlns:a16="http://schemas.microsoft.com/office/drawing/2014/main" id="{F12B0662-9D97-1D94-CA31-F1C1981E502A}"/>
                </a:ext>
              </a:extLst>
            </p:cNvPr>
            <p:cNvCxnSpPr>
              <a:cxnSpLocks/>
            </p:cNvCxnSpPr>
            <p:nvPr/>
          </p:nvCxnSpPr>
          <p:spPr>
            <a:xfrm>
              <a:off x="1374005" y="2424307"/>
              <a:ext cx="0" cy="489600"/>
            </a:xfrm>
            <a:prstGeom prst="line">
              <a:avLst/>
            </a:prstGeom>
          </p:spPr>
          <p:style>
            <a:lnRef idx="2">
              <a:schemeClr val="accent5"/>
            </a:lnRef>
            <a:fillRef idx="0">
              <a:schemeClr val="accent5"/>
            </a:fillRef>
            <a:effectRef idx="1">
              <a:schemeClr val="accent5"/>
            </a:effectRef>
            <a:fontRef idx="minor">
              <a:schemeClr val="tx1"/>
            </a:fontRef>
          </p:style>
        </p:cxnSp>
      </p:grpSp>
    </p:spTree>
    <p:extLst>
      <p:ext uri="{BB962C8B-B14F-4D97-AF65-F5344CB8AC3E}">
        <p14:creationId xmlns:p14="http://schemas.microsoft.com/office/powerpoint/2010/main" val="3992037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178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1FE9565-F309-FD19-5195-25CB6970F25E}"/>
              </a:ext>
            </a:extLst>
          </p:cNvPr>
          <p:cNvSpPr txBox="1">
            <a:spLocks/>
          </p:cNvSpPr>
          <p:nvPr/>
        </p:nvSpPr>
        <p:spPr>
          <a:xfrm>
            <a:off x="482789" y="2624599"/>
            <a:ext cx="4883558" cy="962526"/>
          </a:xfrm>
          <a:prstGeom prst="rect">
            <a:avLst/>
          </a:prstGeom>
        </p:spPr>
        <p:txBody>
          <a:bodyPr vert="horz" lIns="36000" tIns="36000" rIns="36000" bIns="36000" rtlCol="0" anchor="b">
            <a:noAutofit/>
          </a:bodyPr>
          <a:lstStyle>
            <a:lvl1pPr algn="l" defTabSz="914400" rtl="0" eaLnBrk="1" latinLnBrk="0" hangingPunct="1">
              <a:lnSpc>
                <a:spcPct val="100000"/>
              </a:lnSpc>
              <a:spcBef>
                <a:spcPct val="0"/>
              </a:spcBef>
              <a:buNone/>
              <a:defRPr sz="2800" kern="1200" cap="all" baseline="0">
                <a:solidFill>
                  <a:schemeClr val="bg1"/>
                </a:solidFill>
                <a:latin typeface="+mj-lt"/>
                <a:ea typeface="+mj-ea"/>
                <a:cs typeface="+mj-cs"/>
              </a:defRPr>
            </a:lvl1pPr>
          </a:lstStyle>
          <a:p>
            <a:r>
              <a:rPr lang="en-AU"/>
              <a:t>appendix</a:t>
            </a:r>
            <a:endParaRPr lang="en-AU" dirty="0"/>
          </a:p>
        </p:txBody>
      </p:sp>
    </p:spTree>
    <p:extLst>
      <p:ext uri="{BB962C8B-B14F-4D97-AF65-F5344CB8AC3E}">
        <p14:creationId xmlns:p14="http://schemas.microsoft.com/office/powerpoint/2010/main" val="1873395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44E11-90ED-37B2-9171-454ABABFC89C}"/>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0B3C2480-0258-8031-164F-DCF5B57BA2CE}"/>
              </a:ext>
            </a:extLst>
          </p:cNvPr>
          <p:cNvGraphicFramePr>
            <a:graphicFrameLocks noGrp="1"/>
          </p:cNvGraphicFramePr>
          <p:nvPr>
            <p:extLst>
              <p:ext uri="{D42A27DB-BD31-4B8C-83A1-F6EECF244321}">
                <p14:modId xmlns:p14="http://schemas.microsoft.com/office/powerpoint/2010/main" val="1312762151"/>
              </p:ext>
            </p:extLst>
          </p:nvPr>
        </p:nvGraphicFramePr>
        <p:xfrm>
          <a:off x="467556" y="1838325"/>
          <a:ext cx="11255374" cy="2271449"/>
        </p:xfrm>
        <a:graphic>
          <a:graphicData uri="http://schemas.openxmlformats.org/drawingml/2006/table">
            <a:tbl>
              <a:tblPr firstRow="1" bandRow="1">
                <a:tableStyleId>{3B4B98B0-60AC-42C2-AFA5-B58CD77FA1E5}</a:tableStyleId>
              </a:tblPr>
              <a:tblGrid>
                <a:gridCol w="1957454">
                  <a:extLst>
                    <a:ext uri="{9D8B030D-6E8A-4147-A177-3AD203B41FA5}">
                      <a16:colId xmlns:a16="http://schemas.microsoft.com/office/drawing/2014/main" val="20000"/>
                    </a:ext>
                  </a:extLst>
                </a:gridCol>
                <a:gridCol w="1162240">
                  <a:extLst>
                    <a:ext uri="{9D8B030D-6E8A-4147-A177-3AD203B41FA5}">
                      <a16:colId xmlns:a16="http://schemas.microsoft.com/office/drawing/2014/main" val="20001"/>
                    </a:ext>
                  </a:extLst>
                </a:gridCol>
                <a:gridCol w="1162240">
                  <a:extLst>
                    <a:ext uri="{9D8B030D-6E8A-4147-A177-3AD203B41FA5}">
                      <a16:colId xmlns:a16="http://schemas.microsoft.com/office/drawing/2014/main" val="3613884093"/>
                    </a:ext>
                  </a:extLst>
                </a:gridCol>
                <a:gridCol w="1162240">
                  <a:extLst>
                    <a:ext uri="{9D8B030D-6E8A-4147-A177-3AD203B41FA5}">
                      <a16:colId xmlns:a16="http://schemas.microsoft.com/office/drawing/2014/main" val="20002"/>
                    </a:ext>
                  </a:extLst>
                </a:gridCol>
                <a:gridCol w="1162240">
                  <a:extLst>
                    <a:ext uri="{9D8B030D-6E8A-4147-A177-3AD203B41FA5}">
                      <a16:colId xmlns:a16="http://schemas.microsoft.com/office/drawing/2014/main" val="20003"/>
                    </a:ext>
                  </a:extLst>
                </a:gridCol>
                <a:gridCol w="1162240">
                  <a:extLst>
                    <a:ext uri="{9D8B030D-6E8A-4147-A177-3AD203B41FA5}">
                      <a16:colId xmlns:a16="http://schemas.microsoft.com/office/drawing/2014/main" val="20004"/>
                    </a:ext>
                  </a:extLst>
                </a:gridCol>
                <a:gridCol w="1162240">
                  <a:extLst>
                    <a:ext uri="{9D8B030D-6E8A-4147-A177-3AD203B41FA5}">
                      <a16:colId xmlns:a16="http://schemas.microsoft.com/office/drawing/2014/main" val="2941676526"/>
                    </a:ext>
                  </a:extLst>
                </a:gridCol>
                <a:gridCol w="1162240">
                  <a:extLst>
                    <a:ext uri="{9D8B030D-6E8A-4147-A177-3AD203B41FA5}">
                      <a16:colId xmlns:a16="http://schemas.microsoft.com/office/drawing/2014/main" val="20005"/>
                    </a:ext>
                  </a:extLst>
                </a:gridCol>
                <a:gridCol w="1162240">
                  <a:extLst>
                    <a:ext uri="{9D8B030D-6E8A-4147-A177-3AD203B41FA5}">
                      <a16:colId xmlns:a16="http://schemas.microsoft.com/office/drawing/2014/main" val="20006"/>
                    </a:ext>
                  </a:extLst>
                </a:gridCol>
              </a:tblGrid>
              <a:tr h="723054">
                <a:tc>
                  <a:txBody>
                    <a:bodyPr/>
                    <a:lstStyle/>
                    <a:p>
                      <a:pPr algn="l">
                        <a:lnSpc>
                          <a:spcPct val="150000"/>
                        </a:lnSpc>
                        <a:spcAft>
                          <a:spcPts val="0"/>
                        </a:spcAft>
                      </a:pPr>
                      <a:r>
                        <a:rPr lang="en-AU" sz="1200" dirty="0">
                          <a:ln>
                            <a:noFill/>
                          </a:ln>
                          <a:solidFill>
                            <a:schemeClr val="tx2"/>
                          </a:solidFill>
                          <a:effectLst/>
                        </a:rPr>
                        <a:t>30 g/t Ag </a:t>
                      </a:r>
                      <a:r>
                        <a:rPr lang="en-AU" sz="1200" dirty="0" err="1">
                          <a:ln>
                            <a:noFill/>
                          </a:ln>
                          <a:solidFill>
                            <a:schemeClr val="tx2"/>
                          </a:solidFill>
                          <a:effectLst/>
                        </a:rPr>
                        <a:t>Eq</a:t>
                      </a:r>
                      <a:r>
                        <a:rPr lang="en-AU" sz="1200" dirty="0">
                          <a:ln>
                            <a:noFill/>
                          </a:ln>
                          <a:solidFill>
                            <a:schemeClr val="tx2"/>
                          </a:solidFill>
                          <a:effectLst/>
                        </a:rPr>
                        <a:t> Cut</a:t>
                      </a:r>
                      <a:endParaRPr lang="en-AU" sz="1200" dirty="0">
                        <a:ln>
                          <a:noFill/>
                        </a:ln>
                        <a:solidFill>
                          <a:schemeClr val="tx2"/>
                        </a:solidFill>
                        <a:effectLst/>
                        <a:latin typeface="Cordia New" panose="020B0304020202020204" pitchFamily="34" charset="-34"/>
                        <a:ea typeface="Calibri"/>
                        <a:cs typeface="Cordia New" panose="020B0304020202020204" pitchFamily="34" charset="-34"/>
                      </a:endParaRPr>
                    </a:p>
                  </a:txBody>
                  <a:tcPr marL="63305" marR="63305" marT="0" marB="0" anchor="ctr"/>
                </a:tc>
                <a:tc>
                  <a:txBody>
                    <a:bodyPr/>
                    <a:lstStyle/>
                    <a:p>
                      <a:pPr algn="ctr">
                        <a:lnSpc>
                          <a:spcPct val="107000"/>
                        </a:lnSpc>
                        <a:spcAft>
                          <a:spcPts val="0"/>
                        </a:spcAft>
                      </a:pPr>
                      <a:r>
                        <a:rPr lang="en-AU" sz="1200" dirty="0">
                          <a:ln>
                            <a:noFill/>
                          </a:ln>
                          <a:solidFill>
                            <a:schemeClr val="tx2"/>
                          </a:solidFill>
                          <a:effectLst/>
                        </a:rPr>
                        <a:t>Tonnes</a:t>
                      </a:r>
                    </a:p>
                    <a:p>
                      <a:pPr algn="ctr">
                        <a:lnSpc>
                          <a:spcPct val="107000"/>
                        </a:lnSpc>
                        <a:spcAft>
                          <a:spcPts val="0"/>
                        </a:spcAft>
                      </a:pPr>
                      <a:r>
                        <a:rPr lang="en-AU" sz="1200" dirty="0">
                          <a:ln>
                            <a:noFill/>
                          </a:ln>
                          <a:solidFill>
                            <a:schemeClr val="tx2"/>
                          </a:solidFill>
                          <a:effectLst/>
                        </a:rPr>
                        <a:t> (Mt)</a:t>
                      </a:r>
                      <a:endParaRPr lang="en-AU" sz="1200" dirty="0">
                        <a:ln>
                          <a:noFill/>
                        </a:ln>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dirty="0">
                          <a:ln>
                            <a:noFill/>
                          </a:ln>
                          <a:solidFill>
                            <a:schemeClr val="tx2"/>
                          </a:solidFill>
                          <a:effectLst/>
                        </a:rPr>
                        <a:t>Silver Eq.</a:t>
                      </a:r>
                    </a:p>
                    <a:p>
                      <a:pPr algn="ctr">
                        <a:lnSpc>
                          <a:spcPct val="107000"/>
                        </a:lnSpc>
                        <a:spcAft>
                          <a:spcPts val="0"/>
                        </a:spcAft>
                      </a:pPr>
                      <a:r>
                        <a:rPr lang="en-AU" sz="1200" dirty="0">
                          <a:ln>
                            <a:noFill/>
                          </a:ln>
                          <a:solidFill>
                            <a:schemeClr val="tx2"/>
                          </a:solidFill>
                          <a:effectLst/>
                        </a:rPr>
                        <a:t> (g/t)</a:t>
                      </a:r>
                      <a:endParaRPr lang="en-AU" sz="1200" dirty="0">
                        <a:ln>
                          <a:noFill/>
                        </a:ln>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dirty="0">
                          <a:ln>
                            <a:noFill/>
                          </a:ln>
                          <a:solidFill>
                            <a:schemeClr val="tx2"/>
                          </a:solidFill>
                          <a:effectLst/>
                        </a:rPr>
                        <a:t>Silver</a:t>
                      </a:r>
                    </a:p>
                    <a:p>
                      <a:pPr algn="ctr">
                        <a:lnSpc>
                          <a:spcPct val="107000"/>
                        </a:lnSpc>
                        <a:spcAft>
                          <a:spcPts val="0"/>
                        </a:spcAft>
                      </a:pPr>
                      <a:r>
                        <a:rPr lang="en-AU" sz="1200" dirty="0">
                          <a:ln>
                            <a:noFill/>
                          </a:ln>
                          <a:solidFill>
                            <a:schemeClr val="tx2"/>
                          </a:solidFill>
                          <a:effectLst/>
                        </a:rPr>
                        <a:t>(g/t)</a:t>
                      </a:r>
                      <a:endParaRPr lang="en-AU" sz="1200" dirty="0">
                        <a:ln>
                          <a:noFill/>
                        </a:ln>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dirty="0">
                          <a:ln>
                            <a:noFill/>
                          </a:ln>
                          <a:solidFill>
                            <a:schemeClr val="tx2"/>
                          </a:solidFill>
                          <a:effectLst/>
                        </a:rPr>
                        <a:t>Zinc</a:t>
                      </a:r>
                    </a:p>
                    <a:p>
                      <a:pPr algn="ctr">
                        <a:lnSpc>
                          <a:spcPct val="107000"/>
                        </a:lnSpc>
                        <a:spcAft>
                          <a:spcPts val="0"/>
                        </a:spcAft>
                      </a:pPr>
                      <a:r>
                        <a:rPr lang="en-AU" sz="1200" dirty="0">
                          <a:ln>
                            <a:noFill/>
                          </a:ln>
                          <a:solidFill>
                            <a:schemeClr val="tx2"/>
                          </a:solidFill>
                          <a:effectLst/>
                        </a:rPr>
                        <a:t>(%)</a:t>
                      </a:r>
                      <a:endParaRPr lang="en-AU" sz="1200" dirty="0">
                        <a:ln>
                          <a:noFill/>
                        </a:ln>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dirty="0">
                          <a:ln>
                            <a:noFill/>
                          </a:ln>
                          <a:solidFill>
                            <a:schemeClr val="tx2"/>
                          </a:solidFill>
                          <a:effectLst/>
                        </a:rPr>
                        <a:t>Lead</a:t>
                      </a:r>
                    </a:p>
                    <a:p>
                      <a:pPr algn="ctr">
                        <a:lnSpc>
                          <a:spcPct val="107000"/>
                        </a:lnSpc>
                        <a:spcAft>
                          <a:spcPts val="0"/>
                        </a:spcAft>
                      </a:pPr>
                      <a:r>
                        <a:rPr lang="en-AU" sz="1200" dirty="0">
                          <a:ln>
                            <a:noFill/>
                          </a:ln>
                          <a:solidFill>
                            <a:schemeClr val="tx2"/>
                          </a:solidFill>
                          <a:effectLst/>
                        </a:rPr>
                        <a:t>(%)</a:t>
                      </a:r>
                      <a:endParaRPr lang="en-AU" sz="1200" dirty="0">
                        <a:ln>
                          <a:noFill/>
                        </a:ln>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dirty="0">
                          <a:ln>
                            <a:noFill/>
                          </a:ln>
                          <a:solidFill>
                            <a:schemeClr val="tx2"/>
                          </a:solidFill>
                          <a:effectLst/>
                        </a:rPr>
                        <a:t>Gold</a:t>
                      </a:r>
                    </a:p>
                    <a:p>
                      <a:pPr algn="ctr">
                        <a:lnSpc>
                          <a:spcPct val="107000"/>
                        </a:lnSpc>
                        <a:spcAft>
                          <a:spcPts val="0"/>
                        </a:spcAft>
                      </a:pPr>
                      <a:r>
                        <a:rPr lang="en-AU" sz="1200" dirty="0">
                          <a:ln>
                            <a:noFill/>
                          </a:ln>
                          <a:solidFill>
                            <a:schemeClr val="tx2"/>
                          </a:solidFill>
                          <a:effectLst/>
                        </a:rPr>
                        <a:t>(g/t)</a:t>
                      </a:r>
                      <a:endParaRPr lang="en-AU" sz="1200" dirty="0">
                        <a:ln>
                          <a:noFill/>
                        </a:ln>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dirty="0">
                          <a:ln>
                            <a:noFill/>
                          </a:ln>
                          <a:solidFill>
                            <a:schemeClr val="tx2"/>
                          </a:solidFill>
                          <a:effectLst/>
                        </a:rPr>
                        <a:t>Silver </a:t>
                      </a:r>
                    </a:p>
                    <a:p>
                      <a:pPr algn="ctr">
                        <a:lnSpc>
                          <a:spcPct val="107000"/>
                        </a:lnSpc>
                        <a:spcAft>
                          <a:spcPts val="0"/>
                        </a:spcAft>
                      </a:pPr>
                      <a:r>
                        <a:rPr lang="en-AU" sz="1200" dirty="0">
                          <a:ln>
                            <a:noFill/>
                          </a:ln>
                          <a:solidFill>
                            <a:schemeClr val="tx2"/>
                          </a:solidFill>
                          <a:effectLst/>
                        </a:rPr>
                        <a:t>(Moz)</a:t>
                      </a:r>
                      <a:endParaRPr lang="en-AU" sz="1200" dirty="0">
                        <a:ln>
                          <a:noFill/>
                        </a:ln>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dirty="0">
                          <a:ln>
                            <a:noFill/>
                          </a:ln>
                          <a:solidFill>
                            <a:schemeClr val="tx2"/>
                          </a:solidFill>
                          <a:effectLst/>
                        </a:rPr>
                        <a:t>Silver Eq. (Moz)</a:t>
                      </a:r>
                      <a:endParaRPr lang="en-AU" sz="1200" dirty="0">
                        <a:ln>
                          <a:noFill/>
                        </a:ln>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extLst>
                  <a:ext uri="{0D108BD9-81ED-4DB2-BD59-A6C34878D82A}">
                    <a16:rowId xmlns:a16="http://schemas.microsoft.com/office/drawing/2014/main" val="10000"/>
                  </a:ext>
                </a:extLst>
              </a:tr>
              <a:tr h="309679">
                <a:tc>
                  <a:txBody>
                    <a:bodyPr/>
                    <a:lstStyle/>
                    <a:p>
                      <a:pPr>
                        <a:lnSpc>
                          <a:spcPct val="150000"/>
                        </a:lnSpc>
                        <a:spcAft>
                          <a:spcPts val="0"/>
                        </a:spcAft>
                      </a:pPr>
                      <a:r>
                        <a:rPr lang="en-AU" sz="1200" dirty="0">
                          <a:solidFill>
                            <a:schemeClr val="tx2"/>
                          </a:solidFill>
                          <a:effectLst/>
                        </a:rPr>
                        <a:t>Measured</a:t>
                      </a:r>
                      <a:endParaRPr lang="en-AU" sz="1200" dirty="0">
                        <a:solidFill>
                          <a:schemeClr val="tx2"/>
                        </a:solidFill>
                        <a:effectLst/>
                        <a:latin typeface="Cordia New" panose="020B0304020202020204" pitchFamily="34" charset="-34"/>
                        <a:ea typeface="Calibri"/>
                        <a:cs typeface="Cordia New" panose="020B0304020202020204" pitchFamily="34" charset="-34"/>
                      </a:endParaRPr>
                    </a:p>
                  </a:txBody>
                  <a:tcPr marL="63305" marR="63305" marT="0" marB="0" anchor="ctr"/>
                </a:tc>
                <a:tc>
                  <a:txBody>
                    <a:bodyPr/>
                    <a:lstStyle/>
                    <a:p>
                      <a:pPr algn="ctr">
                        <a:lnSpc>
                          <a:spcPct val="107000"/>
                        </a:lnSpc>
                        <a:spcAft>
                          <a:spcPts val="0"/>
                        </a:spcAft>
                      </a:pPr>
                      <a:r>
                        <a:rPr lang="en-AU" sz="1200" dirty="0">
                          <a:solidFill>
                            <a:schemeClr val="tx2"/>
                          </a:solidFill>
                          <a:effectLst/>
                        </a:rPr>
                        <a:t>100</a:t>
                      </a:r>
                      <a:endParaRPr lang="en-AU" sz="1200" dirty="0">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dirty="0">
                          <a:solidFill>
                            <a:schemeClr val="tx2"/>
                          </a:solidFill>
                          <a:effectLst/>
                        </a:rPr>
                        <a:t>65</a:t>
                      </a:r>
                      <a:endParaRPr lang="en-AU" sz="1200" dirty="0">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dirty="0">
                          <a:solidFill>
                            <a:schemeClr val="tx2"/>
                          </a:solidFill>
                          <a:effectLst/>
                        </a:rPr>
                        <a:t>42</a:t>
                      </a:r>
                      <a:endParaRPr lang="en-AU" sz="1200" dirty="0">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dirty="0">
                          <a:solidFill>
                            <a:schemeClr val="tx2"/>
                          </a:solidFill>
                          <a:effectLst/>
                        </a:rPr>
                        <a:t>0.37</a:t>
                      </a:r>
                      <a:endParaRPr lang="en-AU" sz="1200" dirty="0">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dirty="0">
                          <a:solidFill>
                            <a:schemeClr val="tx2"/>
                          </a:solidFill>
                          <a:effectLst/>
                        </a:rPr>
                        <a:t>0.27</a:t>
                      </a:r>
                      <a:endParaRPr lang="en-AU" sz="1200" dirty="0">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dirty="0">
                          <a:solidFill>
                            <a:schemeClr val="tx2"/>
                          </a:solidFill>
                          <a:effectLst/>
                        </a:rPr>
                        <a:t>0.03</a:t>
                      </a:r>
                      <a:endParaRPr lang="en-AU" sz="1200" dirty="0">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dirty="0">
                          <a:solidFill>
                            <a:schemeClr val="tx2"/>
                          </a:solidFill>
                          <a:effectLst/>
                        </a:rPr>
                        <a:t>135</a:t>
                      </a:r>
                      <a:endParaRPr lang="en-AU" sz="1200" dirty="0">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dirty="0">
                          <a:solidFill>
                            <a:schemeClr val="tx2"/>
                          </a:solidFill>
                          <a:effectLst/>
                        </a:rPr>
                        <a:t>207</a:t>
                      </a:r>
                      <a:endParaRPr lang="en-AU" sz="1200" dirty="0">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extLst>
                  <a:ext uri="{0D108BD9-81ED-4DB2-BD59-A6C34878D82A}">
                    <a16:rowId xmlns:a16="http://schemas.microsoft.com/office/drawing/2014/main" val="10001"/>
                  </a:ext>
                </a:extLst>
              </a:tr>
              <a:tr h="309679">
                <a:tc>
                  <a:txBody>
                    <a:bodyPr/>
                    <a:lstStyle/>
                    <a:p>
                      <a:pPr>
                        <a:lnSpc>
                          <a:spcPct val="150000"/>
                        </a:lnSpc>
                        <a:spcAft>
                          <a:spcPts val="0"/>
                        </a:spcAft>
                      </a:pPr>
                      <a:r>
                        <a:rPr lang="en-AU" sz="1200" dirty="0">
                          <a:solidFill>
                            <a:schemeClr val="tx2"/>
                          </a:solidFill>
                          <a:effectLst/>
                        </a:rPr>
                        <a:t>Indicated</a:t>
                      </a:r>
                      <a:endParaRPr lang="en-AU" sz="1200" dirty="0">
                        <a:solidFill>
                          <a:schemeClr val="tx2"/>
                        </a:solidFill>
                        <a:effectLst/>
                        <a:latin typeface="Cordia New" panose="020B0304020202020204" pitchFamily="34" charset="-34"/>
                        <a:ea typeface="Calibri"/>
                        <a:cs typeface="Cordia New" panose="020B0304020202020204" pitchFamily="34" charset="-34"/>
                      </a:endParaRPr>
                    </a:p>
                  </a:txBody>
                  <a:tcPr marL="63305" marR="63305" marT="0" marB="0" anchor="ctr"/>
                </a:tc>
                <a:tc>
                  <a:txBody>
                    <a:bodyPr/>
                    <a:lstStyle/>
                    <a:p>
                      <a:pPr algn="ctr">
                        <a:lnSpc>
                          <a:spcPct val="107000"/>
                        </a:lnSpc>
                        <a:spcAft>
                          <a:spcPts val="0"/>
                        </a:spcAft>
                      </a:pPr>
                      <a:r>
                        <a:rPr lang="en-AU" sz="1200" dirty="0">
                          <a:solidFill>
                            <a:schemeClr val="tx2"/>
                          </a:solidFill>
                          <a:effectLst/>
                        </a:rPr>
                        <a:t>43</a:t>
                      </a:r>
                      <a:endParaRPr lang="en-AU" sz="1200" dirty="0">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dirty="0">
                          <a:solidFill>
                            <a:schemeClr val="tx2"/>
                          </a:solidFill>
                          <a:effectLst/>
                        </a:rPr>
                        <a:t>52</a:t>
                      </a:r>
                      <a:endParaRPr lang="en-AU" sz="1200" dirty="0">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dirty="0">
                          <a:solidFill>
                            <a:schemeClr val="tx2"/>
                          </a:solidFill>
                          <a:effectLst/>
                        </a:rPr>
                        <a:t>21</a:t>
                      </a:r>
                      <a:endParaRPr lang="en-AU" sz="1200" dirty="0">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dirty="0">
                          <a:solidFill>
                            <a:schemeClr val="tx2"/>
                          </a:solidFill>
                          <a:effectLst/>
                        </a:rPr>
                        <a:t>0.41</a:t>
                      </a:r>
                      <a:endParaRPr lang="en-AU" sz="1200" dirty="0">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dirty="0">
                          <a:solidFill>
                            <a:schemeClr val="tx2"/>
                          </a:solidFill>
                          <a:effectLst/>
                        </a:rPr>
                        <a:t>0.28</a:t>
                      </a:r>
                      <a:endParaRPr lang="en-AU" sz="1200" dirty="0">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dirty="0">
                          <a:solidFill>
                            <a:schemeClr val="tx2"/>
                          </a:solidFill>
                          <a:effectLst/>
                        </a:rPr>
                        <a:t>0.11</a:t>
                      </a:r>
                      <a:endParaRPr lang="en-AU" sz="1200" dirty="0">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dirty="0">
                          <a:solidFill>
                            <a:schemeClr val="tx2"/>
                          </a:solidFill>
                          <a:effectLst/>
                        </a:rPr>
                        <a:t>30</a:t>
                      </a:r>
                      <a:endParaRPr lang="en-AU" sz="1200" dirty="0">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dirty="0">
                          <a:solidFill>
                            <a:schemeClr val="tx2"/>
                          </a:solidFill>
                          <a:effectLst/>
                        </a:rPr>
                        <a:t>71</a:t>
                      </a:r>
                      <a:endParaRPr lang="en-AU" sz="1200" dirty="0">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extLst>
                  <a:ext uri="{0D108BD9-81ED-4DB2-BD59-A6C34878D82A}">
                    <a16:rowId xmlns:a16="http://schemas.microsoft.com/office/drawing/2014/main" val="3567171767"/>
                  </a:ext>
                </a:extLst>
              </a:tr>
              <a:tr h="309679">
                <a:tc>
                  <a:txBody>
                    <a:bodyPr/>
                    <a:lstStyle/>
                    <a:p>
                      <a:pPr>
                        <a:lnSpc>
                          <a:spcPct val="150000"/>
                        </a:lnSpc>
                        <a:spcAft>
                          <a:spcPts val="0"/>
                        </a:spcAft>
                      </a:pPr>
                      <a:r>
                        <a:rPr lang="en-AU" sz="1200" b="1" dirty="0">
                          <a:solidFill>
                            <a:schemeClr val="tx2"/>
                          </a:solidFill>
                          <a:effectLst/>
                        </a:rPr>
                        <a:t>Measured &amp; Indicated</a:t>
                      </a:r>
                      <a:endParaRPr lang="en-AU" sz="1200" b="1" dirty="0">
                        <a:solidFill>
                          <a:schemeClr val="tx2"/>
                        </a:solidFill>
                        <a:effectLst/>
                        <a:latin typeface="Cordia New" panose="020B0304020202020204" pitchFamily="34" charset="-34"/>
                        <a:ea typeface="Calibri"/>
                        <a:cs typeface="Cordia New" panose="020B0304020202020204" pitchFamily="34" charset="-34"/>
                      </a:endParaRPr>
                    </a:p>
                  </a:txBody>
                  <a:tcPr marL="63305" marR="63305" marT="0" marB="0" anchor="ctr"/>
                </a:tc>
                <a:tc>
                  <a:txBody>
                    <a:bodyPr/>
                    <a:lstStyle/>
                    <a:p>
                      <a:pPr algn="ctr">
                        <a:lnSpc>
                          <a:spcPct val="107000"/>
                        </a:lnSpc>
                        <a:spcAft>
                          <a:spcPts val="0"/>
                        </a:spcAft>
                      </a:pPr>
                      <a:r>
                        <a:rPr lang="en-AU" sz="1200" b="1" dirty="0">
                          <a:solidFill>
                            <a:schemeClr val="tx2"/>
                          </a:solidFill>
                          <a:effectLst/>
                        </a:rPr>
                        <a:t>143</a:t>
                      </a:r>
                      <a:endParaRPr lang="en-AU" sz="1200" b="1" dirty="0">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b="1" dirty="0">
                          <a:solidFill>
                            <a:schemeClr val="tx2"/>
                          </a:solidFill>
                          <a:effectLst/>
                        </a:rPr>
                        <a:t>61</a:t>
                      </a:r>
                      <a:endParaRPr lang="en-AU" sz="1200" b="1" dirty="0">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b="1" dirty="0">
                          <a:solidFill>
                            <a:schemeClr val="tx2"/>
                          </a:solidFill>
                          <a:effectLst/>
                        </a:rPr>
                        <a:t>36</a:t>
                      </a:r>
                      <a:endParaRPr lang="en-AU" sz="1200" b="1" dirty="0">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b="1" dirty="0">
                          <a:solidFill>
                            <a:schemeClr val="tx2"/>
                          </a:solidFill>
                          <a:effectLst/>
                        </a:rPr>
                        <a:t>0.38</a:t>
                      </a:r>
                      <a:endParaRPr lang="en-AU" sz="1200" b="1" dirty="0">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b="1" dirty="0">
                          <a:solidFill>
                            <a:schemeClr val="tx2"/>
                          </a:solidFill>
                          <a:effectLst/>
                        </a:rPr>
                        <a:t>0.27</a:t>
                      </a:r>
                      <a:endParaRPr lang="en-AU" sz="1200" b="1" dirty="0">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b="1" dirty="0">
                          <a:solidFill>
                            <a:schemeClr val="tx2"/>
                          </a:solidFill>
                          <a:effectLst/>
                        </a:rPr>
                        <a:t>0.06</a:t>
                      </a:r>
                      <a:endParaRPr lang="en-AU" sz="1200" b="1" dirty="0">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b="1" dirty="0">
                          <a:solidFill>
                            <a:schemeClr val="tx2"/>
                          </a:solidFill>
                          <a:effectLst/>
                        </a:rPr>
                        <a:t>164</a:t>
                      </a:r>
                      <a:endParaRPr lang="en-AU" sz="1200" b="1" dirty="0">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b="1" dirty="0">
                          <a:solidFill>
                            <a:schemeClr val="tx2"/>
                          </a:solidFill>
                          <a:effectLst/>
                        </a:rPr>
                        <a:t>278</a:t>
                      </a:r>
                      <a:endParaRPr lang="en-AU" sz="1200" b="1" dirty="0">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extLst>
                  <a:ext uri="{0D108BD9-81ED-4DB2-BD59-A6C34878D82A}">
                    <a16:rowId xmlns:a16="http://schemas.microsoft.com/office/drawing/2014/main" val="2730742467"/>
                  </a:ext>
                </a:extLst>
              </a:tr>
              <a:tr h="309679">
                <a:tc>
                  <a:txBody>
                    <a:bodyPr/>
                    <a:lstStyle/>
                    <a:p>
                      <a:pPr>
                        <a:lnSpc>
                          <a:spcPct val="150000"/>
                        </a:lnSpc>
                        <a:spcAft>
                          <a:spcPts val="0"/>
                        </a:spcAft>
                      </a:pPr>
                      <a:r>
                        <a:rPr lang="en-AU" sz="1200" dirty="0">
                          <a:solidFill>
                            <a:schemeClr val="tx2"/>
                          </a:solidFill>
                          <a:effectLst/>
                        </a:rPr>
                        <a:t>Inferred</a:t>
                      </a:r>
                      <a:endParaRPr lang="en-AU" sz="1200" dirty="0">
                        <a:solidFill>
                          <a:schemeClr val="tx2"/>
                        </a:solidFill>
                        <a:effectLst/>
                        <a:latin typeface="Cordia New" panose="020B0304020202020204" pitchFamily="34" charset="-34"/>
                        <a:ea typeface="Calibri"/>
                        <a:cs typeface="Cordia New" panose="020B0304020202020204" pitchFamily="34" charset="-34"/>
                      </a:endParaRPr>
                    </a:p>
                  </a:txBody>
                  <a:tcPr marL="63305" marR="63305" marT="0" marB="0" anchor="ctr"/>
                </a:tc>
                <a:tc>
                  <a:txBody>
                    <a:bodyPr/>
                    <a:lstStyle/>
                    <a:p>
                      <a:pPr algn="ctr">
                        <a:lnSpc>
                          <a:spcPct val="107000"/>
                        </a:lnSpc>
                        <a:spcAft>
                          <a:spcPts val="0"/>
                        </a:spcAft>
                      </a:pPr>
                      <a:r>
                        <a:rPr lang="en-AU" sz="1200" dirty="0">
                          <a:solidFill>
                            <a:schemeClr val="tx2"/>
                          </a:solidFill>
                          <a:effectLst/>
                        </a:rPr>
                        <a:t>36</a:t>
                      </a:r>
                      <a:endParaRPr lang="en-AU" sz="1200" dirty="0">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dirty="0">
                          <a:solidFill>
                            <a:schemeClr val="tx2"/>
                          </a:solidFill>
                          <a:effectLst/>
                        </a:rPr>
                        <a:t>48</a:t>
                      </a:r>
                      <a:endParaRPr lang="en-AU" sz="1200" dirty="0">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dirty="0">
                          <a:solidFill>
                            <a:schemeClr val="tx2"/>
                          </a:solidFill>
                          <a:effectLst/>
                        </a:rPr>
                        <a:t>14</a:t>
                      </a:r>
                      <a:endParaRPr lang="en-AU" sz="1200" dirty="0">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dirty="0">
                          <a:solidFill>
                            <a:schemeClr val="tx2"/>
                          </a:solidFill>
                          <a:effectLst/>
                        </a:rPr>
                        <a:t>0.42</a:t>
                      </a:r>
                      <a:endParaRPr lang="en-AU" sz="1200" dirty="0">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dirty="0">
                          <a:solidFill>
                            <a:schemeClr val="tx2"/>
                          </a:solidFill>
                          <a:effectLst/>
                        </a:rPr>
                        <a:t>0.32</a:t>
                      </a:r>
                      <a:endParaRPr lang="en-AU" sz="1200" dirty="0">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dirty="0">
                          <a:solidFill>
                            <a:schemeClr val="tx2"/>
                          </a:solidFill>
                          <a:effectLst/>
                        </a:rPr>
                        <a:t>0.14</a:t>
                      </a:r>
                      <a:endParaRPr lang="en-AU" sz="1200" dirty="0">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dirty="0">
                          <a:solidFill>
                            <a:schemeClr val="tx2"/>
                          </a:solidFill>
                          <a:effectLst/>
                        </a:rPr>
                        <a:t>16</a:t>
                      </a:r>
                      <a:endParaRPr lang="en-AU" sz="1200" dirty="0">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dirty="0">
                          <a:solidFill>
                            <a:schemeClr val="tx2"/>
                          </a:solidFill>
                          <a:effectLst/>
                        </a:rPr>
                        <a:t>55</a:t>
                      </a:r>
                      <a:endParaRPr lang="en-AU" sz="1200" dirty="0">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extLst>
                  <a:ext uri="{0D108BD9-81ED-4DB2-BD59-A6C34878D82A}">
                    <a16:rowId xmlns:a16="http://schemas.microsoft.com/office/drawing/2014/main" val="10002"/>
                  </a:ext>
                </a:extLst>
              </a:tr>
              <a:tr h="309679">
                <a:tc>
                  <a:txBody>
                    <a:bodyPr/>
                    <a:lstStyle/>
                    <a:p>
                      <a:pPr>
                        <a:lnSpc>
                          <a:spcPct val="150000"/>
                        </a:lnSpc>
                        <a:spcAft>
                          <a:spcPts val="0"/>
                        </a:spcAft>
                      </a:pPr>
                      <a:r>
                        <a:rPr lang="en-AU" sz="1200" b="1" dirty="0">
                          <a:solidFill>
                            <a:schemeClr val="tx2"/>
                          </a:solidFill>
                          <a:effectLst/>
                        </a:rPr>
                        <a:t>Total</a:t>
                      </a:r>
                      <a:endParaRPr lang="en-AU" sz="1200" b="1" dirty="0">
                        <a:solidFill>
                          <a:schemeClr val="tx2"/>
                        </a:solidFill>
                        <a:effectLst/>
                        <a:latin typeface="Cordia New" panose="020B0304020202020204" pitchFamily="34" charset="-34"/>
                        <a:ea typeface="Calibri"/>
                        <a:cs typeface="Cordia New" panose="020B0304020202020204" pitchFamily="34" charset="-34"/>
                      </a:endParaRPr>
                    </a:p>
                  </a:txBody>
                  <a:tcPr marL="63305" marR="63305" marT="0" marB="0" anchor="ctr"/>
                </a:tc>
                <a:tc>
                  <a:txBody>
                    <a:bodyPr/>
                    <a:lstStyle/>
                    <a:p>
                      <a:pPr algn="ctr">
                        <a:lnSpc>
                          <a:spcPct val="107000"/>
                        </a:lnSpc>
                        <a:spcAft>
                          <a:spcPts val="0"/>
                        </a:spcAft>
                      </a:pPr>
                      <a:r>
                        <a:rPr lang="en-AU" sz="1200" b="1" dirty="0">
                          <a:solidFill>
                            <a:schemeClr val="tx2"/>
                          </a:solidFill>
                          <a:effectLst/>
                        </a:rPr>
                        <a:t>179</a:t>
                      </a:r>
                      <a:endParaRPr lang="en-AU" sz="1200" b="1" dirty="0">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b="1" dirty="0">
                          <a:solidFill>
                            <a:schemeClr val="tx2"/>
                          </a:solidFill>
                          <a:effectLst/>
                        </a:rPr>
                        <a:t>58</a:t>
                      </a:r>
                      <a:endParaRPr lang="en-AU" sz="1200" b="1" dirty="0">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b="1" dirty="0">
                          <a:solidFill>
                            <a:schemeClr val="tx2"/>
                          </a:solidFill>
                          <a:effectLst/>
                        </a:rPr>
                        <a:t>31</a:t>
                      </a:r>
                      <a:endParaRPr lang="en-AU" sz="1200" b="1" dirty="0">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b="1" dirty="0">
                          <a:solidFill>
                            <a:schemeClr val="tx2"/>
                          </a:solidFill>
                          <a:effectLst/>
                        </a:rPr>
                        <a:t>0.39</a:t>
                      </a:r>
                      <a:endParaRPr lang="en-AU" sz="1200" b="1" dirty="0">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b="1" dirty="0">
                          <a:solidFill>
                            <a:schemeClr val="tx2"/>
                          </a:solidFill>
                          <a:effectLst/>
                        </a:rPr>
                        <a:t>0.28</a:t>
                      </a:r>
                      <a:endParaRPr lang="en-AU" sz="1200" b="1" dirty="0">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b="1" dirty="0">
                          <a:solidFill>
                            <a:schemeClr val="tx2"/>
                          </a:solidFill>
                          <a:effectLst/>
                        </a:rPr>
                        <a:t>0.07</a:t>
                      </a:r>
                      <a:endParaRPr lang="en-AU" sz="1200" b="1" dirty="0">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b="1" dirty="0">
                          <a:solidFill>
                            <a:schemeClr val="tx2"/>
                          </a:solidFill>
                          <a:effectLst/>
                        </a:rPr>
                        <a:t>180</a:t>
                      </a:r>
                      <a:endParaRPr lang="en-AU" sz="1200" b="1" dirty="0">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b="1" dirty="0">
                          <a:solidFill>
                            <a:schemeClr val="tx2"/>
                          </a:solidFill>
                          <a:effectLst/>
                        </a:rPr>
                        <a:t>334</a:t>
                      </a:r>
                      <a:endParaRPr lang="en-AU" sz="1200" b="1" dirty="0">
                        <a:solidFill>
                          <a:schemeClr val="tx2"/>
                        </a:solidFill>
                        <a:effectLst/>
                        <a:latin typeface="Cordia New" panose="020B0304020202020204" pitchFamily="34" charset="-34"/>
                        <a:ea typeface="Calibri" panose="020F0502020204030204" pitchFamily="34" charset="0"/>
                        <a:cs typeface="Cordia New" panose="020B0304020202020204" pitchFamily="34" charset="-34"/>
                      </a:endParaRPr>
                    </a:p>
                  </a:txBody>
                  <a:tcPr marL="68580" marR="68580" marT="0" marB="0" anchor="ctr"/>
                </a:tc>
                <a:extLst>
                  <a:ext uri="{0D108BD9-81ED-4DB2-BD59-A6C34878D82A}">
                    <a16:rowId xmlns:a16="http://schemas.microsoft.com/office/drawing/2014/main" val="10003"/>
                  </a:ext>
                </a:extLst>
              </a:tr>
            </a:tbl>
          </a:graphicData>
        </a:graphic>
      </p:graphicFrame>
      <p:sp>
        <p:nvSpPr>
          <p:cNvPr id="3" name="Title 2">
            <a:extLst>
              <a:ext uri="{FF2B5EF4-FFF2-40B4-BE49-F238E27FC236}">
                <a16:creationId xmlns:a16="http://schemas.microsoft.com/office/drawing/2014/main" id="{1E961753-883D-5A7C-33C3-6F25F178E54F}"/>
              </a:ext>
            </a:extLst>
          </p:cNvPr>
          <p:cNvSpPr>
            <a:spLocks noGrp="1"/>
          </p:cNvSpPr>
          <p:nvPr>
            <p:ph type="title"/>
          </p:nvPr>
        </p:nvSpPr>
        <p:spPr/>
        <p:txBody>
          <a:bodyPr/>
          <a:lstStyle/>
          <a:p>
            <a:r>
              <a:rPr lang="en-AU" dirty="0"/>
              <a:t>APPENDIX 1: </a:t>
            </a:r>
            <a:r>
              <a:rPr lang="en-AU" sz="3100" dirty="0"/>
              <a:t>BOWDENS SILVER MINERAL RESOURCES</a:t>
            </a:r>
            <a:br>
              <a:rPr lang="en-AU" dirty="0"/>
            </a:br>
            <a:r>
              <a:rPr lang="en-AU" dirty="0">
                <a:solidFill>
                  <a:schemeClr val="accent5"/>
                </a:solidFill>
              </a:rPr>
              <a:t>(AS AT December 2024)</a:t>
            </a:r>
          </a:p>
        </p:txBody>
      </p:sp>
      <p:sp>
        <p:nvSpPr>
          <p:cNvPr id="4" name="TextBox 3">
            <a:extLst>
              <a:ext uri="{FF2B5EF4-FFF2-40B4-BE49-F238E27FC236}">
                <a16:creationId xmlns:a16="http://schemas.microsoft.com/office/drawing/2014/main" id="{38CB5516-5CA7-D3CE-EAD5-101B90DAE018}"/>
              </a:ext>
            </a:extLst>
          </p:cNvPr>
          <p:cNvSpPr txBox="1"/>
          <p:nvPr/>
        </p:nvSpPr>
        <p:spPr>
          <a:xfrm>
            <a:off x="467556" y="4123603"/>
            <a:ext cx="11255377" cy="1985159"/>
          </a:xfrm>
          <a:prstGeom prst="rect">
            <a:avLst/>
          </a:prstGeom>
          <a:noFill/>
        </p:spPr>
        <p:txBody>
          <a:bodyPr wrap="square">
            <a:spAutoFit/>
          </a:bodyPr>
          <a:lstStyle/>
          <a:p>
            <a:pPr>
              <a:spcBef>
                <a:spcPts val="300"/>
              </a:spcBef>
            </a:pPr>
            <a:r>
              <a:rPr lang="en-US" sz="900" dirty="0"/>
              <a:t>The Bowdens Mineral Resource Estimate has been compiled by H&amp;S Consultants Pty Ltd using Multiple Indicator Kriging and the reporting is compliant with the 2012 JORC Code and Guidelines. For full disclosures refer to the Silver Mines Limited announcement of 20 December 2024 (and the amendment to announcement 10 January 2025).</a:t>
            </a:r>
          </a:p>
          <a:p>
            <a:pPr marL="228600" indent="-228600">
              <a:spcBef>
                <a:spcPts val="300"/>
              </a:spcBef>
              <a:buFont typeface="+mj-lt"/>
              <a:buAutoNum type="arabicPeriod"/>
            </a:pPr>
            <a:r>
              <a:rPr lang="en-GB" sz="900" dirty="0"/>
              <a:t>Bowdens Silver Mineral Resource Estimate reported to a 30g/t AgEq cut off extends from surface and is trimmed to above 300 metres RL, approximately 320 metres below surface, representing a potential target volume for future open-pit mining and expansion.</a:t>
            </a:r>
          </a:p>
          <a:p>
            <a:pPr marL="228600" indent="-228600">
              <a:spcBef>
                <a:spcPts val="300"/>
              </a:spcBef>
              <a:buFont typeface="+mj-lt"/>
              <a:buAutoNum type="arabicPeriod"/>
            </a:pPr>
            <a:r>
              <a:rPr lang="en-GB" sz="900" dirty="0"/>
              <a:t>Bowdens’ silver equivalent (AgEq) assumes prices of US$27.50/oz silver, US$2,950/t zinc, US$2,350/t lead and US$2,200/oz gold with metallurgical recoveries of 86.2% silver, 92.2% zinc, 84.7% lead and 80% gold estimated from test work commissioned by Silver Mines Limited. AgEq formulae AgEq = Ag + Pb*0.002612 + Zn*0.003569 + Au*74.25 with all metals stated in g/t. It should be noted metal prices used in the Ore Reserve differ due to different timing of the Ore Reserve reporting.</a:t>
            </a:r>
          </a:p>
          <a:p>
            <a:pPr marL="228600" indent="-228600">
              <a:spcBef>
                <a:spcPts val="300"/>
              </a:spcBef>
              <a:buFont typeface="+mj-lt"/>
              <a:buAutoNum type="arabicPeriod"/>
            </a:pPr>
            <a:r>
              <a:rPr lang="en-GB" sz="900" dirty="0"/>
              <a:t>In the Company’s opinion, the silver, zinc, lead and gold included in the metal equivalent calculations have a reasonable potential to be recovered and sold.</a:t>
            </a:r>
          </a:p>
          <a:p>
            <a:pPr marL="228600" indent="-228600">
              <a:spcBef>
                <a:spcPts val="300"/>
              </a:spcBef>
              <a:buFont typeface="+mj-lt"/>
              <a:buAutoNum type="arabicPeriod"/>
            </a:pPr>
            <a:r>
              <a:rPr lang="en-GB" sz="900" dirty="0"/>
              <a:t>Stated Mineral Resources are partially inclusive of areas of the total Underground Mineral Resource Estimate at 150 g/t Silver Equivalent (AgEq) Cut-off Grade above 300mRL. See ASX announcement dated 5 September 2022.</a:t>
            </a:r>
          </a:p>
          <a:p>
            <a:pPr marL="228600" indent="-228600">
              <a:spcBef>
                <a:spcPts val="300"/>
              </a:spcBef>
              <a:buFont typeface="+mj-lt"/>
              <a:buAutoNum type="arabicPeriod"/>
            </a:pPr>
            <a:r>
              <a:rPr lang="en-GB" sz="900" dirty="0"/>
              <a:t>Variability of summation may occur due to rounding.</a:t>
            </a:r>
          </a:p>
          <a:p>
            <a:pPr marL="228600" indent="-228600">
              <a:spcBef>
                <a:spcPts val="300"/>
              </a:spcBef>
              <a:buFont typeface="+mj-lt"/>
              <a:buAutoNum type="arabicPeriod"/>
            </a:pPr>
            <a:r>
              <a:rPr lang="en-GB" sz="900" dirty="0"/>
              <a:t>Oxide and transitional material comprise 0.4% and 2.9% of the Resource tonnage, containing 1 Moz and 9 Moz AgEq respectively.</a:t>
            </a:r>
          </a:p>
        </p:txBody>
      </p:sp>
      <p:sp>
        <p:nvSpPr>
          <p:cNvPr id="8" name="Slide Number Placeholder 10">
            <a:extLst>
              <a:ext uri="{FF2B5EF4-FFF2-40B4-BE49-F238E27FC236}">
                <a16:creationId xmlns:a16="http://schemas.microsoft.com/office/drawing/2014/main" id="{F50E5DE1-CFD0-C396-E981-68D39C02801C}"/>
              </a:ext>
            </a:extLst>
          </p:cNvPr>
          <p:cNvSpPr>
            <a:spLocks noGrp="1"/>
          </p:cNvSpPr>
          <p:nvPr>
            <p:ph type="sldNum" sz="quarter" idx="12"/>
          </p:nvPr>
        </p:nvSpPr>
        <p:spPr>
          <a:xfrm>
            <a:off x="10014012" y="6090021"/>
            <a:ext cx="559293" cy="365125"/>
          </a:xfrm>
        </p:spPr>
        <p:txBody>
          <a:bodyPr/>
          <a:lstStyle/>
          <a:p>
            <a:fld id="{E90F29A2-F5BF-4AF6-B93A-7D34F714B774}" type="slidenum">
              <a:rPr lang="en-AU" smtClean="0"/>
              <a:t>27</a:t>
            </a:fld>
            <a:endParaRPr lang="en-AU"/>
          </a:p>
        </p:txBody>
      </p:sp>
      <p:sp>
        <p:nvSpPr>
          <p:cNvPr id="9" name="Footer Placeholder 13">
            <a:extLst>
              <a:ext uri="{FF2B5EF4-FFF2-40B4-BE49-F238E27FC236}">
                <a16:creationId xmlns:a16="http://schemas.microsoft.com/office/drawing/2014/main" id="{FC8898D7-E678-9BB6-4668-1408D3A53531}"/>
              </a:ext>
            </a:extLst>
          </p:cNvPr>
          <p:cNvSpPr>
            <a:spLocks noGrp="1"/>
          </p:cNvSpPr>
          <p:nvPr>
            <p:ph type="ftr" sz="quarter" idx="11"/>
          </p:nvPr>
        </p:nvSpPr>
        <p:spPr>
          <a:xfrm>
            <a:off x="1890203" y="6090021"/>
            <a:ext cx="8017277" cy="365125"/>
          </a:xfrm>
        </p:spPr>
        <p:txBody>
          <a:bodyPr/>
          <a:lstStyle/>
          <a:p>
            <a:endParaRPr lang="en-AU" dirty="0"/>
          </a:p>
        </p:txBody>
      </p:sp>
    </p:spTree>
    <p:extLst>
      <p:ext uri="{BB962C8B-B14F-4D97-AF65-F5344CB8AC3E}">
        <p14:creationId xmlns:p14="http://schemas.microsoft.com/office/powerpoint/2010/main" val="950575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58C0A-763D-C0B1-2B1A-79A1836BE5A3}"/>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C49B0377-32DF-EB7C-15A6-D1133602A1A6}"/>
              </a:ext>
            </a:extLst>
          </p:cNvPr>
          <p:cNvGraphicFramePr>
            <a:graphicFrameLocks noGrp="1"/>
          </p:cNvGraphicFramePr>
          <p:nvPr>
            <p:extLst>
              <p:ext uri="{D42A27DB-BD31-4B8C-83A1-F6EECF244321}">
                <p14:modId xmlns:p14="http://schemas.microsoft.com/office/powerpoint/2010/main" val="537069293"/>
              </p:ext>
            </p:extLst>
          </p:nvPr>
        </p:nvGraphicFramePr>
        <p:xfrm>
          <a:off x="1342316" y="1838095"/>
          <a:ext cx="9113049" cy="1829096"/>
        </p:xfrm>
        <a:graphic>
          <a:graphicData uri="http://schemas.openxmlformats.org/drawingml/2006/table">
            <a:tbl>
              <a:tblPr firstRow="1" bandRow="1">
                <a:tableStyleId>{3B4B98B0-60AC-42C2-AFA5-B58CD77FA1E5}</a:tableStyleId>
              </a:tblPr>
              <a:tblGrid>
                <a:gridCol w="1614901">
                  <a:extLst>
                    <a:ext uri="{9D8B030D-6E8A-4147-A177-3AD203B41FA5}">
                      <a16:colId xmlns:a16="http://schemas.microsoft.com/office/drawing/2014/main" val="20000"/>
                    </a:ext>
                  </a:extLst>
                </a:gridCol>
                <a:gridCol w="1071164">
                  <a:extLst>
                    <a:ext uri="{9D8B030D-6E8A-4147-A177-3AD203B41FA5}">
                      <a16:colId xmlns:a16="http://schemas.microsoft.com/office/drawing/2014/main" val="20001"/>
                    </a:ext>
                  </a:extLst>
                </a:gridCol>
                <a:gridCol w="1071164">
                  <a:extLst>
                    <a:ext uri="{9D8B030D-6E8A-4147-A177-3AD203B41FA5}">
                      <a16:colId xmlns:a16="http://schemas.microsoft.com/office/drawing/2014/main" val="20002"/>
                    </a:ext>
                  </a:extLst>
                </a:gridCol>
                <a:gridCol w="1071164">
                  <a:extLst>
                    <a:ext uri="{9D8B030D-6E8A-4147-A177-3AD203B41FA5}">
                      <a16:colId xmlns:a16="http://schemas.microsoft.com/office/drawing/2014/main" val="20003"/>
                    </a:ext>
                  </a:extLst>
                </a:gridCol>
                <a:gridCol w="1071164">
                  <a:extLst>
                    <a:ext uri="{9D8B030D-6E8A-4147-A177-3AD203B41FA5}">
                      <a16:colId xmlns:a16="http://schemas.microsoft.com/office/drawing/2014/main" val="20004"/>
                    </a:ext>
                  </a:extLst>
                </a:gridCol>
                <a:gridCol w="1071164">
                  <a:extLst>
                    <a:ext uri="{9D8B030D-6E8A-4147-A177-3AD203B41FA5}">
                      <a16:colId xmlns:a16="http://schemas.microsoft.com/office/drawing/2014/main" val="407472913"/>
                    </a:ext>
                  </a:extLst>
                </a:gridCol>
                <a:gridCol w="1071164">
                  <a:extLst>
                    <a:ext uri="{9D8B030D-6E8A-4147-A177-3AD203B41FA5}">
                      <a16:colId xmlns:a16="http://schemas.microsoft.com/office/drawing/2014/main" val="2802070372"/>
                    </a:ext>
                  </a:extLst>
                </a:gridCol>
                <a:gridCol w="1071164">
                  <a:extLst>
                    <a:ext uri="{9D8B030D-6E8A-4147-A177-3AD203B41FA5}">
                      <a16:colId xmlns:a16="http://schemas.microsoft.com/office/drawing/2014/main" val="553286462"/>
                    </a:ext>
                  </a:extLst>
                </a:gridCol>
              </a:tblGrid>
              <a:tr h="766622">
                <a:tc>
                  <a:txBody>
                    <a:bodyPr/>
                    <a:lstStyle/>
                    <a:p>
                      <a:pPr algn="l">
                        <a:lnSpc>
                          <a:spcPct val="150000"/>
                        </a:lnSpc>
                        <a:spcAft>
                          <a:spcPts val="0"/>
                        </a:spcAft>
                      </a:pPr>
                      <a:endParaRPr lang="en-AU" sz="1200" dirty="0">
                        <a:solidFill>
                          <a:schemeClr val="tx2"/>
                        </a:solidFill>
                        <a:effectLst/>
                        <a:latin typeface="+mn-lt"/>
                        <a:ea typeface="Calibri"/>
                        <a:cs typeface="Cordia New" panose="020B0304020202020204" pitchFamily="34" charset="-34"/>
                      </a:endParaRPr>
                    </a:p>
                  </a:txBody>
                  <a:tcPr marL="63305" marR="63305" marT="0" marB="0" anchor="ctr"/>
                </a:tc>
                <a:tc>
                  <a:txBody>
                    <a:bodyPr/>
                    <a:lstStyle/>
                    <a:p>
                      <a:pPr algn="ctr">
                        <a:lnSpc>
                          <a:spcPct val="107000"/>
                        </a:lnSpc>
                        <a:spcAft>
                          <a:spcPts val="0"/>
                        </a:spcAft>
                      </a:pPr>
                      <a:r>
                        <a:rPr lang="en-AU" sz="1200" dirty="0">
                          <a:solidFill>
                            <a:schemeClr val="tx2"/>
                          </a:solidFill>
                          <a:effectLst/>
                        </a:rPr>
                        <a:t>Tonnes</a:t>
                      </a:r>
                    </a:p>
                    <a:p>
                      <a:pPr algn="ctr">
                        <a:lnSpc>
                          <a:spcPct val="107000"/>
                        </a:lnSpc>
                        <a:spcAft>
                          <a:spcPts val="0"/>
                        </a:spcAft>
                      </a:pPr>
                      <a:r>
                        <a:rPr lang="en-AU" sz="1200" dirty="0">
                          <a:solidFill>
                            <a:schemeClr val="tx2"/>
                          </a:solidFill>
                          <a:effectLst/>
                        </a:rPr>
                        <a:t> (Mt)</a:t>
                      </a:r>
                      <a:endParaRPr lang="en-AU" sz="1200" dirty="0">
                        <a:solidFill>
                          <a:schemeClr val="tx2"/>
                        </a:solidFill>
                        <a:effectLst/>
                        <a:latin typeface="+mn-lt"/>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dirty="0">
                          <a:solidFill>
                            <a:schemeClr val="tx2"/>
                          </a:solidFill>
                          <a:effectLst/>
                        </a:rPr>
                        <a:t>Silver</a:t>
                      </a:r>
                    </a:p>
                    <a:p>
                      <a:pPr algn="ctr">
                        <a:lnSpc>
                          <a:spcPct val="107000"/>
                        </a:lnSpc>
                        <a:spcAft>
                          <a:spcPts val="0"/>
                        </a:spcAft>
                      </a:pPr>
                      <a:r>
                        <a:rPr lang="en-AU" sz="1200" dirty="0">
                          <a:solidFill>
                            <a:schemeClr val="tx2"/>
                          </a:solidFill>
                          <a:effectLst/>
                        </a:rPr>
                        <a:t>(g/t)</a:t>
                      </a:r>
                      <a:endParaRPr lang="en-AU" sz="1200" dirty="0">
                        <a:solidFill>
                          <a:schemeClr val="tx2"/>
                        </a:solidFill>
                        <a:effectLst/>
                        <a:latin typeface="+mn-lt"/>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dirty="0">
                          <a:solidFill>
                            <a:schemeClr val="tx2"/>
                          </a:solidFill>
                          <a:effectLst/>
                        </a:rPr>
                        <a:t>Zinc</a:t>
                      </a:r>
                    </a:p>
                    <a:p>
                      <a:pPr algn="ctr">
                        <a:lnSpc>
                          <a:spcPct val="107000"/>
                        </a:lnSpc>
                        <a:spcAft>
                          <a:spcPts val="0"/>
                        </a:spcAft>
                      </a:pPr>
                      <a:r>
                        <a:rPr lang="en-AU" sz="1200" dirty="0">
                          <a:solidFill>
                            <a:schemeClr val="tx2"/>
                          </a:solidFill>
                          <a:effectLst/>
                        </a:rPr>
                        <a:t>(%)</a:t>
                      </a:r>
                      <a:endParaRPr lang="en-AU" sz="1200" dirty="0">
                        <a:solidFill>
                          <a:schemeClr val="tx2"/>
                        </a:solidFill>
                        <a:effectLst/>
                        <a:latin typeface="+mn-lt"/>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dirty="0">
                          <a:solidFill>
                            <a:schemeClr val="tx2"/>
                          </a:solidFill>
                          <a:effectLst/>
                        </a:rPr>
                        <a:t>Lead</a:t>
                      </a:r>
                    </a:p>
                    <a:p>
                      <a:pPr algn="ctr">
                        <a:lnSpc>
                          <a:spcPct val="107000"/>
                        </a:lnSpc>
                        <a:spcAft>
                          <a:spcPts val="0"/>
                        </a:spcAft>
                      </a:pPr>
                      <a:r>
                        <a:rPr lang="en-AU" sz="1200" dirty="0">
                          <a:solidFill>
                            <a:schemeClr val="tx2"/>
                          </a:solidFill>
                          <a:effectLst/>
                        </a:rPr>
                        <a:t>(% )</a:t>
                      </a:r>
                      <a:endParaRPr lang="en-AU" sz="1200" dirty="0">
                        <a:solidFill>
                          <a:schemeClr val="tx2"/>
                        </a:solidFill>
                        <a:effectLst/>
                        <a:latin typeface="+mn-lt"/>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dirty="0">
                          <a:solidFill>
                            <a:schemeClr val="tx2"/>
                          </a:solidFill>
                          <a:effectLst/>
                        </a:rPr>
                        <a:t>Silver</a:t>
                      </a:r>
                    </a:p>
                    <a:p>
                      <a:pPr algn="ctr">
                        <a:lnSpc>
                          <a:spcPct val="107000"/>
                        </a:lnSpc>
                        <a:spcAft>
                          <a:spcPts val="0"/>
                        </a:spcAft>
                      </a:pPr>
                      <a:r>
                        <a:rPr lang="en-AU" sz="1200" dirty="0">
                          <a:solidFill>
                            <a:schemeClr val="tx2"/>
                          </a:solidFill>
                          <a:effectLst/>
                        </a:rPr>
                        <a:t>(Moz)</a:t>
                      </a:r>
                      <a:endParaRPr lang="en-AU" sz="1200" dirty="0">
                        <a:solidFill>
                          <a:schemeClr val="tx2"/>
                        </a:solidFill>
                        <a:effectLst/>
                        <a:latin typeface="+mn-lt"/>
                      </a:endParaRPr>
                    </a:p>
                  </a:txBody>
                  <a:tcPr marL="68580" marR="68580" marT="0" marB="0" anchor="ctr"/>
                </a:tc>
                <a:tc>
                  <a:txBody>
                    <a:bodyPr/>
                    <a:lstStyle/>
                    <a:p>
                      <a:pPr algn="ctr">
                        <a:lnSpc>
                          <a:spcPct val="107000"/>
                        </a:lnSpc>
                        <a:spcAft>
                          <a:spcPts val="0"/>
                        </a:spcAft>
                      </a:pPr>
                      <a:r>
                        <a:rPr lang="en-AU" sz="1200" dirty="0">
                          <a:solidFill>
                            <a:schemeClr val="tx2"/>
                          </a:solidFill>
                          <a:effectLst/>
                        </a:rPr>
                        <a:t>Zinc</a:t>
                      </a:r>
                    </a:p>
                    <a:p>
                      <a:pPr algn="ctr">
                        <a:lnSpc>
                          <a:spcPct val="107000"/>
                        </a:lnSpc>
                        <a:spcAft>
                          <a:spcPts val="0"/>
                        </a:spcAft>
                      </a:pPr>
                      <a:r>
                        <a:rPr lang="en-AU" sz="1200" dirty="0">
                          <a:solidFill>
                            <a:schemeClr val="tx2"/>
                          </a:solidFill>
                          <a:effectLst/>
                        </a:rPr>
                        <a:t>(kt)</a:t>
                      </a:r>
                      <a:endParaRPr lang="en-AU" sz="1200" dirty="0">
                        <a:solidFill>
                          <a:schemeClr val="tx2"/>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n-AU" sz="1200" dirty="0">
                          <a:solidFill>
                            <a:schemeClr val="tx2"/>
                          </a:solidFill>
                          <a:effectLst/>
                        </a:rPr>
                        <a:t>Lead</a:t>
                      </a:r>
                    </a:p>
                    <a:p>
                      <a:pPr algn="ctr">
                        <a:lnSpc>
                          <a:spcPct val="107000"/>
                        </a:lnSpc>
                        <a:spcAft>
                          <a:spcPts val="0"/>
                        </a:spcAft>
                      </a:pPr>
                      <a:r>
                        <a:rPr lang="en-AU" sz="1200" dirty="0">
                          <a:solidFill>
                            <a:schemeClr val="tx2"/>
                          </a:solidFill>
                          <a:effectLst/>
                        </a:rPr>
                        <a:t>(kt)</a:t>
                      </a:r>
                      <a:endParaRPr lang="en-AU" sz="1200" dirty="0">
                        <a:solidFill>
                          <a:schemeClr val="tx2"/>
                        </a:solidFill>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000"/>
                  </a:ext>
                </a:extLst>
              </a:tr>
              <a:tr h="354158">
                <a:tc>
                  <a:txBody>
                    <a:bodyPr/>
                    <a:lstStyle/>
                    <a:p>
                      <a:pPr>
                        <a:lnSpc>
                          <a:spcPct val="150000"/>
                        </a:lnSpc>
                        <a:spcAft>
                          <a:spcPts val="0"/>
                        </a:spcAft>
                      </a:pPr>
                      <a:r>
                        <a:rPr lang="en-AU" sz="1200" dirty="0">
                          <a:solidFill>
                            <a:schemeClr val="tx2"/>
                          </a:solidFill>
                          <a:effectLst/>
                        </a:rPr>
                        <a:t>Proved</a:t>
                      </a:r>
                      <a:endParaRPr lang="en-AU" sz="1200" dirty="0">
                        <a:solidFill>
                          <a:schemeClr val="tx2"/>
                        </a:solidFill>
                        <a:effectLst/>
                        <a:latin typeface="+mn-lt"/>
                        <a:ea typeface="Calibri"/>
                        <a:cs typeface="Cordia New" panose="020B0304020202020204" pitchFamily="34" charset="-34"/>
                      </a:endParaRPr>
                    </a:p>
                  </a:txBody>
                  <a:tcPr marL="63305" marR="63305" marT="0" marB="0" anchor="ctr"/>
                </a:tc>
                <a:tc>
                  <a:txBody>
                    <a:bodyPr/>
                    <a:lstStyle/>
                    <a:p>
                      <a:pPr algn="ctr">
                        <a:lnSpc>
                          <a:spcPct val="107000"/>
                        </a:lnSpc>
                        <a:spcAft>
                          <a:spcPts val="0"/>
                        </a:spcAft>
                      </a:pPr>
                      <a:r>
                        <a:rPr lang="en-AU" sz="1200" dirty="0">
                          <a:solidFill>
                            <a:schemeClr val="tx2"/>
                          </a:solidFill>
                          <a:effectLst/>
                          <a:latin typeface="+mn-lt"/>
                          <a:ea typeface="Calibri" panose="020F0502020204030204" pitchFamily="34" charset="0"/>
                          <a:cs typeface="Cordia New" panose="020B0304020202020204" pitchFamily="34" charset="-34"/>
                        </a:rPr>
                        <a:t>31.5</a:t>
                      </a:r>
                    </a:p>
                  </a:txBody>
                  <a:tcPr marL="68580" marR="68580" marT="0" marB="0" anchor="ctr"/>
                </a:tc>
                <a:tc>
                  <a:txBody>
                    <a:bodyPr/>
                    <a:lstStyle/>
                    <a:p>
                      <a:pPr algn="ctr">
                        <a:lnSpc>
                          <a:spcPct val="107000"/>
                        </a:lnSpc>
                        <a:spcAft>
                          <a:spcPts val="0"/>
                        </a:spcAft>
                      </a:pPr>
                      <a:r>
                        <a:rPr lang="en-AU" sz="1200" dirty="0">
                          <a:solidFill>
                            <a:schemeClr val="tx2"/>
                          </a:solidFill>
                          <a:effectLst/>
                        </a:rPr>
                        <a:t>68.7</a:t>
                      </a:r>
                      <a:endParaRPr lang="en-AU" sz="1200" dirty="0">
                        <a:solidFill>
                          <a:schemeClr val="tx2"/>
                        </a:solidFill>
                        <a:effectLst/>
                        <a:latin typeface="+mn-lt"/>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dirty="0">
                          <a:solidFill>
                            <a:schemeClr val="tx2"/>
                          </a:solidFill>
                          <a:effectLst/>
                        </a:rPr>
                        <a:t>0.38</a:t>
                      </a:r>
                      <a:endParaRPr lang="en-AU" sz="1200" dirty="0">
                        <a:solidFill>
                          <a:schemeClr val="tx2"/>
                        </a:solidFill>
                        <a:effectLst/>
                        <a:latin typeface="+mn-lt"/>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dirty="0">
                          <a:solidFill>
                            <a:schemeClr val="tx2"/>
                          </a:solidFill>
                          <a:effectLst/>
                        </a:rPr>
                        <a:t>0.30</a:t>
                      </a:r>
                      <a:endParaRPr lang="en-AU" sz="1200" dirty="0">
                        <a:solidFill>
                          <a:schemeClr val="tx2"/>
                        </a:solidFill>
                        <a:effectLst/>
                        <a:latin typeface="+mn-lt"/>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dirty="0">
                          <a:solidFill>
                            <a:schemeClr val="tx2"/>
                          </a:solidFill>
                          <a:effectLst/>
                        </a:rPr>
                        <a:t>69.6</a:t>
                      </a:r>
                      <a:endParaRPr lang="en-AU" sz="1200" dirty="0">
                        <a:solidFill>
                          <a:schemeClr val="tx2"/>
                        </a:solidFill>
                        <a:effectLst/>
                        <a:latin typeface="+mn-lt"/>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dirty="0">
                          <a:solidFill>
                            <a:schemeClr val="tx2"/>
                          </a:solidFill>
                          <a:effectLst/>
                        </a:rPr>
                        <a:t>120.8</a:t>
                      </a:r>
                      <a:endParaRPr lang="en-AU" sz="1200" dirty="0">
                        <a:solidFill>
                          <a:schemeClr val="tx2"/>
                        </a:solidFill>
                        <a:effectLst/>
                        <a:latin typeface="+mn-lt"/>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dirty="0">
                          <a:solidFill>
                            <a:schemeClr val="tx2"/>
                          </a:solidFill>
                          <a:effectLst/>
                        </a:rPr>
                        <a:t>93.5</a:t>
                      </a:r>
                      <a:endParaRPr lang="en-AU" sz="1200" dirty="0">
                        <a:solidFill>
                          <a:schemeClr val="tx2"/>
                        </a:solidFill>
                        <a:effectLst/>
                        <a:latin typeface="+mn-lt"/>
                        <a:ea typeface="Calibri" panose="020F0502020204030204" pitchFamily="34" charset="0"/>
                        <a:cs typeface="Cordia New" panose="020B0304020202020204" pitchFamily="34" charset="-34"/>
                      </a:endParaRPr>
                    </a:p>
                  </a:txBody>
                  <a:tcPr marL="68580" marR="68580" marT="0" marB="0" anchor="ctr"/>
                </a:tc>
                <a:extLst>
                  <a:ext uri="{0D108BD9-81ED-4DB2-BD59-A6C34878D82A}">
                    <a16:rowId xmlns:a16="http://schemas.microsoft.com/office/drawing/2014/main" val="10001"/>
                  </a:ext>
                </a:extLst>
              </a:tr>
              <a:tr h="354158">
                <a:tc>
                  <a:txBody>
                    <a:bodyPr/>
                    <a:lstStyle/>
                    <a:p>
                      <a:pPr>
                        <a:lnSpc>
                          <a:spcPct val="150000"/>
                        </a:lnSpc>
                        <a:spcAft>
                          <a:spcPts val="0"/>
                        </a:spcAft>
                      </a:pPr>
                      <a:r>
                        <a:rPr lang="en-AU" sz="1200" dirty="0">
                          <a:solidFill>
                            <a:schemeClr val="tx2"/>
                          </a:solidFill>
                          <a:effectLst/>
                        </a:rPr>
                        <a:t>Probable</a:t>
                      </a:r>
                      <a:endParaRPr lang="en-AU" sz="1200" dirty="0">
                        <a:solidFill>
                          <a:schemeClr val="tx2"/>
                        </a:solidFill>
                        <a:effectLst/>
                        <a:latin typeface="+mn-lt"/>
                        <a:ea typeface="Calibri"/>
                        <a:cs typeface="Cordia New" panose="020B0304020202020204" pitchFamily="34" charset="-34"/>
                      </a:endParaRPr>
                    </a:p>
                  </a:txBody>
                  <a:tcPr marL="63305" marR="63305" marT="0" marB="0" anchor="ctr"/>
                </a:tc>
                <a:tc>
                  <a:txBody>
                    <a:bodyPr/>
                    <a:lstStyle/>
                    <a:p>
                      <a:pPr algn="ctr">
                        <a:lnSpc>
                          <a:spcPct val="107000"/>
                        </a:lnSpc>
                        <a:spcAft>
                          <a:spcPts val="0"/>
                        </a:spcAft>
                      </a:pPr>
                      <a:r>
                        <a:rPr lang="en-AU" sz="1200" dirty="0">
                          <a:solidFill>
                            <a:schemeClr val="tx2"/>
                          </a:solidFill>
                          <a:effectLst/>
                        </a:rPr>
                        <a:t>1.3</a:t>
                      </a:r>
                      <a:endParaRPr lang="en-AU" sz="1200" dirty="0">
                        <a:solidFill>
                          <a:schemeClr val="tx2"/>
                        </a:solidFill>
                        <a:effectLst/>
                        <a:latin typeface="+mn-lt"/>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dirty="0">
                          <a:solidFill>
                            <a:schemeClr val="tx2"/>
                          </a:solidFill>
                          <a:effectLst/>
                        </a:rPr>
                        <a:t>50.6</a:t>
                      </a:r>
                      <a:endParaRPr lang="en-AU" sz="1200" dirty="0">
                        <a:solidFill>
                          <a:schemeClr val="tx2"/>
                        </a:solidFill>
                        <a:effectLst/>
                        <a:latin typeface="+mn-lt"/>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dirty="0">
                          <a:solidFill>
                            <a:schemeClr val="tx2"/>
                          </a:solidFill>
                          <a:effectLst/>
                        </a:rPr>
                        <a:t>0.19</a:t>
                      </a:r>
                      <a:endParaRPr lang="en-AU" sz="1200" dirty="0">
                        <a:solidFill>
                          <a:schemeClr val="tx2"/>
                        </a:solidFill>
                        <a:effectLst/>
                        <a:latin typeface="+mn-lt"/>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dirty="0">
                          <a:solidFill>
                            <a:schemeClr val="tx2"/>
                          </a:solidFill>
                          <a:effectLst/>
                        </a:rPr>
                        <a:t>0.16</a:t>
                      </a:r>
                      <a:endParaRPr lang="en-AU" sz="1200" dirty="0">
                        <a:solidFill>
                          <a:schemeClr val="tx2"/>
                        </a:solidFill>
                        <a:effectLst/>
                        <a:latin typeface="+mn-lt"/>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dirty="0">
                          <a:solidFill>
                            <a:schemeClr val="tx2"/>
                          </a:solidFill>
                          <a:effectLst/>
                        </a:rPr>
                        <a:t>2.1</a:t>
                      </a:r>
                      <a:endParaRPr lang="en-AU" sz="1200" dirty="0">
                        <a:solidFill>
                          <a:schemeClr val="tx2"/>
                        </a:solidFill>
                        <a:effectLst/>
                        <a:latin typeface="+mn-lt"/>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dirty="0">
                          <a:solidFill>
                            <a:schemeClr val="tx2"/>
                          </a:solidFill>
                          <a:effectLst/>
                        </a:rPr>
                        <a:t>2.5</a:t>
                      </a:r>
                      <a:endParaRPr lang="en-AU" sz="1200" dirty="0">
                        <a:solidFill>
                          <a:schemeClr val="tx2"/>
                        </a:solidFill>
                        <a:effectLst/>
                        <a:latin typeface="+mn-lt"/>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dirty="0">
                          <a:solidFill>
                            <a:schemeClr val="tx2"/>
                          </a:solidFill>
                          <a:effectLst/>
                        </a:rPr>
                        <a:t>2.0</a:t>
                      </a:r>
                      <a:endParaRPr lang="en-AU" sz="1200" dirty="0">
                        <a:solidFill>
                          <a:schemeClr val="tx2"/>
                        </a:solidFill>
                        <a:effectLst/>
                        <a:latin typeface="+mn-lt"/>
                        <a:ea typeface="Calibri" panose="020F0502020204030204" pitchFamily="34" charset="0"/>
                        <a:cs typeface="Cordia New" panose="020B0304020202020204" pitchFamily="34" charset="-34"/>
                      </a:endParaRPr>
                    </a:p>
                  </a:txBody>
                  <a:tcPr marL="68580" marR="68580" marT="0" marB="0" anchor="ctr"/>
                </a:tc>
                <a:extLst>
                  <a:ext uri="{0D108BD9-81ED-4DB2-BD59-A6C34878D82A}">
                    <a16:rowId xmlns:a16="http://schemas.microsoft.com/office/drawing/2014/main" val="3567171767"/>
                  </a:ext>
                </a:extLst>
              </a:tr>
              <a:tr h="354158">
                <a:tc>
                  <a:txBody>
                    <a:bodyPr/>
                    <a:lstStyle/>
                    <a:p>
                      <a:pPr>
                        <a:lnSpc>
                          <a:spcPct val="150000"/>
                        </a:lnSpc>
                        <a:spcAft>
                          <a:spcPts val="0"/>
                        </a:spcAft>
                      </a:pPr>
                      <a:r>
                        <a:rPr lang="en-AU" sz="1200" b="1" dirty="0">
                          <a:solidFill>
                            <a:schemeClr val="tx2"/>
                          </a:solidFill>
                          <a:effectLst/>
                        </a:rPr>
                        <a:t>Total</a:t>
                      </a:r>
                      <a:endParaRPr lang="en-AU" sz="1200" b="1" dirty="0">
                        <a:solidFill>
                          <a:schemeClr val="tx2"/>
                        </a:solidFill>
                        <a:effectLst/>
                        <a:latin typeface="+mn-lt"/>
                        <a:ea typeface="Calibri"/>
                        <a:cs typeface="Cordia New" panose="020B0304020202020204" pitchFamily="34" charset="-34"/>
                      </a:endParaRPr>
                    </a:p>
                  </a:txBody>
                  <a:tcPr marL="63305" marR="63305" marT="0" marB="0" anchor="ctr"/>
                </a:tc>
                <a:tc>
                  <a:txBody>
                    <a:bodyPr/>
                    <a:lstStyle/>
                    <a:p>
                      <a:pPr algn="ctr">
                        <a:lnSpc>
                          <a:spcPct val="107000"/>
                        </a:lnSpc>
                        <a:spcAft>
                          <a:spcPts val="0"/>
                        </a:spcAft>
                      </a:pPr>
                      <a:r>
                        <a:rPr lang="en-AU" sz="1200" b="1" dirty="0">
                          <a:solidFill>
                            <a:schemeClr val="tx2"/>
                          </a:solidFill>
                          <a:effectLst/>
                          <a:latin typeface="+mn-lt"/>
                          <a:ea typeface="Calibri" panose="020F0502020204030204" pitchFamily="34" charset="0"/>
                          <a:cs typeface="Cordia New" panose="020B0304020202020204" pitchFamily="34" charset="-34"/>
                        </a:rPr>
                        <a:t>32.8</a:t>
                      </a:r>
                    </a:p>
                  </a:txBody>
                  <a:tcPr marL="68580" marR="68580" marT="0" marB="0" anchor="ctr"/>
                </a:tc>
                <a:tc>
                  <a:txBody>
                    <a:bodyPr/>
                    <a:lstStyle/>
                    <a:p>
                      <a:pPr algn="ctr">
                        <a:lnSpc>
                          <a:spcPct val="107000"/>
                        </a:lnSpc>
                        <a:spcAft>
                          <a:spcPts val="0"/>
                        </a:spcAft>
                      </a:pPr>
                      <a:r>
                        <a:rPr lang="en-AU" sz="1200" b="1" dirty="0">
                          <a:solidFill>
                            <a:schemeClr val="tx2"/>
                          </a:solidFill>
                          <a:effectLst/>
                        </a:rPr>
                        <a:t>68.0</a:t>
                      </a:r>
                      <a:endParaRPr lang="en-AU" sz="1200" b="1" dirty="0">
                        <a:solidFill>
                          <a:schemeClr val="tx2"/>
                        </a:solidFill>
                        <a:effectLst/>
                        <a:latin typeface="+mn-lt"/>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b="1" dirty="0">
                          <a:solidFill>
                            <a:schemeClr val="tx2"/>
                          </a:solidFill>
                          <a:effectLst/>
                        </a:rPr>
                        <a:t>0.38</a:t>
                      </a:r>
                      <a:endParaRPr lang="en-AU" sz="1200" b="1" dirty="0">
                        <a:solidFill>
                          <a:schemeClr val="tx2"/>
                        </a:solidFill>
                        <a:effectLst/>
                        <a:latin typeface="+mn-lt"/>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b="1" dirty="0">
                          <a:solidFill>
                            <a:schemeClr val="tx2"/>
                          </a:solidFill>
                          <a:effectLst/>
                        </a:rPr>
                        <a:t>0.29</a:t>
                      </a:r>
                      <a:endParaRPr lang="en-AU" sz="1200" b="1" dirty="0">
                        <a:solidFill>
                          <a:schemeClr val="tx2"/>
                        </a:solidFill>
                        <a:effectLst/>
                        <a:latin typeface="+mn-lt"/>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b="1" dirty="0">
                          <a:solidFill>
                            <a:schemeClr val="tx2"/>
                          </a:solidFill>
                          <a:effectLst/>
                        </a:rPr>
                        <a:t>71.7</a:t>
                      </a:r>
                      <a:endParaRPr lang="en-AU" sz="1200" b="1" dirty="0">
                        <a:solidFill>
                          <a:schemeClr val="tx2"/>
                        </a:solidFill>
                        <a:effectLst/>
                        <a:latin typeface="+mn-lt"/>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b="1" dirty="0">
                          <a:solidFill>
                            <a:schemeClr val="tx2"/>
                          </a:solidFill>
                          <a:effectLst/>
                        </a:rPr>
                        <a:t>123.3</a:t>
                      </a:r>
                      <a:endParaRPr lang="en-AU" sz="1200" b="1" dirty="0">
                        <a:solidFill>
                          <a:schemeClr val="tx2"/>
                        </a:solidFill>
                        <a:effectLst/>
                        <a:latin typeface="+mn-lt"/>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07000"/>
                        </a:lnSpc>
                        <a:spcAft>
                          <a:spcPts val="0"/>
                        </a:spcAft>
                      </a:pPr>
                      <a:r>
                        <a:rPr lang="en-AU" sz="1200" b="1" dirty="0">
                          <a:solidFill>
                            <a:schemeClr val="tx2"/>
                          </a:solidFill>
                          <a:effectLst/>
                        </a:rPr>
                        <a:t>95.6</a:t>
                      </a:r>
                      <a:endParaRPr lang="en-AU" sz="1200" b="1" dirty="0">
                        <a:solidFill>
                          <a:schemeClr val="tx2"/>
                        </a:solidFill>
                        <a:effectLst/>
                        <a:latin typeface="+mn-lt"/>
                        <a:ea typeface="Calibri" panose="020F0502020204030204" pitchFamily="34" charset="0"/>
                        <a:cs typeface="Cordia New" panose="020B0304020202020204" pitchFamily="34" charset="-34"/>
                      </a:endParaRPr>
                    </a:p>
                  </a:txBody>
                  <a:tcPr marL="68580" marR="68580" marT="0" marB="0" anchor="ctr"/>
                </a:tc>
                <a:extLst>
                  <a:ext uri="{0D108BD9-81ED-4DB2-BD59-A6C34878D82A}">
                    <a16:rowId xmlns:a16="http://schemas.microsoft.com/office/drawing/2014/main" val="2730742467"/>
                  </a:ext>
                </a:extLst>
              </a:tr>
            </a:tbl>
          </a:graphicData>
        </a:graphic>
      </p:graphicFrame>
      <p:sp>
        <p:nvSpPr>
          <p:cNvPr id="3" name="Title 2">
            <a:extLst>
              <a:ext uri="{FF2B5EF4-FFF2-40B4-BE49-F238E27FC236}">
                <a16:creationId xmlns:a16="http://schemas.microsoft.com/office/drawing/2014/main" id="{C735B39D-6DD7-5376-082A-FB7033C1B8FA}"/>
              </a:ext>
            </a:extLst>
          </p:cNvPr>
          <p:cNvSpPr>
            <a:spLocks noGrp="1"/>
          </p:cNvSpPr>
          <p:nvPr>
            <p:ph type="title"/>
          </p:nvPr>
        </p:nvSpPr>
        <p:spPr>
          <a:xfrm>
            <a:off x="467558" y="452761"/>
            <a:ext cx="11256885" cy="1109709"/>
          </a:xfrm>
        </p:spPr>
        <p:txBody>
          <a:bodyPr/>
          <a:lstStyle/>
          <a:p>
            <a:r>
              <a:rPr lang="en-AU" dirty="0"/>
              <a:t>Appendix 2: Bowdens Silver Ore Reserve</a:t>
            </a:r>
            <a:br>
              <a:rPr lang="en-AU" dirty="0"/>
            </a:br>
            <a:r>
              <a:rPr lang="en-AU" dirty="0">
                <a:solidFill>
                  <a:schemeClr val="accent5"/>
                </a:solidFill>
              </a:rPr>
              <a:t>(as at December 2024)</a:t>
            </a:r>
          </a:p>
        </p:txBody>
      </p:sp>
      <p:sp>
        <p:nvSpPr>
          <p:cNvPr id="11" name="Slide Number Placeholder 10">
            <a:extLst>
              <a:ext uri="{FF2B5EF4-FFF2-40B4-BE49-F238E27FC236}">
                <a16:creationId xmlns:a16="http://schemas.microsoft.com/office/drawing/2014/main" id="{21DDCE4A-F083-08B7-BA4A-940D0A1FAB0E}"/>
              </a:ext>
            </a:extLst>
          </p:cNvPr>
          <p:cNvSpPr>
            <a:spLocks noGrp="1"/>
          </p:cNvSpPr>
          <p:nvPr>
            <p:ph type="sldNum" sz="quarter" idx="12"/>
          </p:nvPr>
        </p:nvSpPr>
        <p:spPr/>
        <p:txBody>
          <a:bodyPr/>
          <a:lstStyle/>
          <a:p>
            <a:fld id="{E90F29A2-F5BF-4AF6-B93A-7D34F714B774}" type="slidenum">
              <a:rPr lang="en-AU" smtClean="0"/>
              <a:t>28</a:t>
            </a:fld>
            <a:endParaRPr lang="en-AU"/>
          </a:p>
        </p:txBody>
      </p:sp>
      <p:sp>
        <p:nvSpPr>
          <p:cNvPr id="13" name="TextBox 12">
            <a:extLst>
              <a:ext uri="{FF2B5EF4-FFF2-40B4-BE49-F238E27FC236}">
                <a16:creationId xmlns:a16="http://schemas.microsoft.com/office/drawing/2014/main" id="{366CB657-F53D-4771-4BB4-37D0D545E6A0}"/>
              </a:ext>
            </a:extLst>
          </p:cNvPr>
          <p:cNvSpPr txBox="1"/>
          <p:nvPr/>
        </p:nvSpPr>
        <p:spPr>
          <a:xfrm>
            <a:off x="1342316" y="3816087"/>
            <a:ext cx="9113049" cy="1923604"/>
          </a:xfrm>
          <a:prstGeom prst="rect">
            <a:avLst/>
          </a:prstGeom>
          <a:noFill/>
        </p:spPr>
        <p:txBody>
          <a:bodyPr wrap="square">
            <a:spAutoFit/>
          </a:bodyPr>
          <a:lstStyle/>
          <a:p>
            <a:pPr>
              <a:spcBef>
                <a:spcPts val="300"/>
              </a:spcBef>
            </a:pPr>
            <a:r>
              <a:rPr lang="en-US" sz="900" u="sng" dirty="0"/>
              <a:t>Notes</a:t>
            </a:r>
            <a:r>
              <a:rPr lang="en-US" sz="900" dirty="0"/>
              <a:t>:</a:t>
            </a:r>
          </a:p>
          <a:p>
            <a:pPr>
              <a:spcBef>
                <a:spcPts val="300"/>
              </a:spcBef>
            </a:pPr>
            <a:r>
              <a:rPr lang="en-US" sz="900" dirty="0"/>
              <a:t>The Bowdens Reserve has been compiled by Resolve Mining Services and is based on the December 2024 Mineral Resource Estimate generated for Silver Mines by H &amp; S Consultants Pty Ltd (see ASX announcement 20 December 2024). For full disclosures refer to the Silver Mines Limited announcement of 20 December 2024 (and the amendment to announcement 10 January 2025).</a:t>
            </a:r>
          </a:p>
          <a:p>
            <a:pPr>
              <a:spcBef>
                <a:spcPts val="300"/>
              </a:spcBef>
            </a:pPr>
            <a:endParaRPr lang="en-US" sz="900" dirty="0"/>
          </a:p>
          <a:p>
            <a:pPr marL="180975" indent="-180975">
              <a:spcBef>
                <a:spcPts val="300"/>
              </a:spcBef>
              <a:buFont typeface="+mj-lt"/>
              <a:buAutoNum type="arabicPeriod"/>
            </a:pPr>
            <a:r>
              <a:rPr lang="en-GB" sz="900" dirty="0"/>
              <a:t>Ore Reserves are a subset of Mineral Resources. </a:t>
            </a:r>
          </a:p>
          <a:p>
            <a:pPr marL="180975" indent="-180975">
              <a:spcBef>
                <a:spcPts val="300"/>
              </a:spcBef>
              <a:buFont typeface="+mj-lt"/>
              <a:buAutoNum type="arabicPeriod"/>
            </a:pPr>
            <a:r>
              <a:rPr lang="en-GB" sz="900" dirty="0"/>
              <a:t>Ore Reserves conform with and use the JORC Code 2012 definitions. </a:t>
            </a:r>
          </a:p>
          <a:p>
            <a:pPr marL="180975" indent="-180975">
              <a:spcBef>
                <a:spcPts val="300"/>
              </a:spcBef>
              <a:buFont typeface="+mj-lt"/>
              <a:buAutoNum type="arabicPeriod"/>
            </a:pPr>
            <a:r>
              <a:rPr lang="en-GB" sz="900" dirty="0"/>
              <a:t>Ore Reserves are calculated using Silver, Lead and Zinc pricing of US$29/oz, US$1.05/lb and US$1.35/lb respectively </a:t>
            </a:r>
          </a:p>
          <a:p>
            <a:pPr marL="180975" indent="-180975">
              <a:spcBef>
                <a:spcPts val="300"/>
              </a:spcBef>
              <a:buFont typeface="+mj-lt"/>
              <a:buAutoNum type="arabicPeriod"/>
            </a:pPr>
            <a:r>
              <a:rPr lang="en-GB" sz="900" dirty="0"/>
              <a:t>Ore Reserves are calculated using a Net Smelter Return cut-off grade of 27g/t Ag under these assumptions</a:t>
            </a:r>
          </a:p>
          <a:p>
            <a:pPr marL="180975" indent="-180975">
              <a:spcBef>
                <a:spcPts val="300"/>
              </a:spcBef>
              <a:buFont typeface="+mj-lt"/>
              <a:buAutoNum type="arabicPeriod"/>
            </a:pPr>
            <a:r>
              <a:rPr lang="en-GB" sz="900" dirty="0"/>
              <a:t>Tonnages are reported including mining dilution </a:t>
            </a:r>
          </a:p>
          <a:p>
            <a:pPr marL="180975" indent="-180975">
              <a:spcBef>
                <a:spcPts val="300"/>
              </a:spcBef>
              <a:buFont typeface="+mj-lt"/>
              <a:buAutoNum type="arabicPeriod"/>
            </a:pPr>
            <a:r>
              <a:rPr lang="en-GB" sz="900" dirty="0"/>
              <a:t>All figures are rounded to reflect appropriate levels of confidence which may result in apparent errors of summation.</a:t>
            </a:r>
          </a:p>
        </p:txBody>
      </p:sp>
      <p:sp>
        <p:nvSpPr>
          <p:cNvPr id="14" name="Footer Placeholder 13">
            <a:extLst>
              <a:ext uri="{FF2B5EF4-FFF2-40B4-BE49-F238E27FC236}">
                <a16:creationId xmlns:a16="http://schemas.microsoft.com/office/drawing/2014/main" id="{A2D9C127-9503-2624-1B76-A3A78CD41A09}"/>
              </a:ext>
            </a:extLst>
          </p:cNvPr>
          <p:cNvSpPr>
            <a:spLocks noGrp="1"/>
          </p:cNvSpPr>
          <p:nvPr>
            <p:ph type="ftr" sz="quarter" idx="11"/>
          </p:nvPr>
        </p:nvSpPr>
        <p:spPr/>
        <p:txBody>
          <a:bodyPr/>
          <a:lstStyle/>
          <a:p>
            <a:endParaRPr lang="en-AU" dirty="0"/>
          </a:p>
        </p:txBody>
      </p:sp>
    </p:spTree>
    <p:extLst>
      <p:ext uri="{BB962C8B-B14F-4D97-AF65-F5344CB8AC3E}">
        <p14:creationId xmlns:p14="http://schemas.microsoft.com/office/powerpoint/2010/main" val="1153715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686F7-4D10-2047-B59F-A11713EAD2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1F43EE-4834-04D7-CD26-61CB9C498A5D}"/>
              </a:ext>
            </a:extLst>
          </p:cNvPr>
          <p:cNvSpPr>
            <a:spLocks noGrp="1"/>
          </p:cNvSpPr>
          <p:nvPr>
            <p:ph type="title"/>
          </p:nvPr>
        </p:nvSpPr>
        <p:spPr>
          <a:xfrm>
            <a:off x="467556" y="402854"/>
            <a:ext cx="11256885" cy="483610"/>
          </a:xfrm>
        </p:spPr>
        <p:txBody>
          <a:bodyPr/>
          <a:lstStyle/>
          <a:p>
            <a:r>
              <a:rPr lang="en-AU" dirty="0"/>
              <a:t>Important notices and disclaimer</a:t>
            </a:r>
          </a:p>
        </p:txBody>
      </p:sp>
      <p:sp>
        <p:nvSpPr>
          <p:cNvPr id="9" name="Footer Placeholder 8">
            <a:extLst>
              <a:ext uri="{FF2B5EF4-FFF2-40B4-BE49-F238E27FC236}">
                <a16:creationId xmlns:a16="http://schemas.microsoft.com/office/drawing/2014/main" id="{76ED6632-EDE5-12F7-5CE6-4B76776761AD}"/>
              </a:ext>
            </a:extLst>
          </p:cNvPr>
          <p:cNvSpPr>
            <a:spLocks noGrp="1"/>
          </p:cNvSpPr>
          <p:nvPr>
            <p:ph type="ftr" sz="quarter" idx="11"/>
          </p:nvPr>
        </p:nvSpPr>
        <p:spPr/>
        <p:txBody>
          <a:bodyPr/>
          <a:lstStyle/>
          <a:p>
            <a:endParaRPr lang="en-AU"/>
          </a:p>
        </p:txBody>
      </p:sp>
      <p:sp>
        <p:nvSpPr>
          <p:cNvPr id="10" name="Slide Number Placeholder 9">
            <a:extLst>
              <a:ext uri="{FF2B5EF4-FFF2-40B4-BE49-F238E27FC236}">
                <a16:creationId xmlns:a16="http://schemas.microsoft.com/office/drawing/2014/main" id="{7A3F8DC8-1D24-6808-4E02-5014ACD3FE88}"/>
              </a:ext>
            </a:extLst>
          </p:cNvPr>
          <p:cNvSpPr>
            <a:spLocks noGrp="1"/>
          </p:cNvSpPr>
          <p:nvPr>
            <p:ph type="sldNum" sz="quarter" idx="12"/>
          </p:nvPr>
        </p:nvSpPr>
        <p:spPr/>
        <p:txBody>
          <a:bodyPr/>
          <a:lstStyle/>
          <a:p>
            <a:fld id="{E90F29A2-F5BF-4AF6-B93A-7D34F714B774}" type="slidenum">
              <a:rPr lang="en-AU" smtClean="0"/>
              <a:t>3</a:t>
            </a:fld>
            <a:endParaRPr lang="en-AU"/>
          </a:p>
        </p:txBody>
      </p:sp>
      <p:sp>
        <p:nvSpPr>
          <p:cNvPr id="6" name="Content Placeholder 2">
            <a:extLst>
              <a:ext uri="{FF2B5EF4-FFF2-40B4-BE49-F238E27FC236}">
                <a16:creationId xmlns:a16="http://schemas.microsoft.com/office/drawing/2014/main" id="{3ED53AD0-0AED-B6F0-1594-717F1FFCDADA}"/>
              </a:ext>
            </a:extLst>
          </p:cNvPr>
          <p:cNvSpPr>
            <a:spLocks noGrp="1"/>
          </p:cNvSpPr>
          <p:nvPr>
            <p:ph idx="1"/>
          </p:nvPr>
        </p:nvSpPr>
        <p:spPr>
          <a:xfrm>
            <a:off x="467556" y="886464"/>
            <a:ext cx="11256885" cy="4323427"/>
          </a:xfrm>
        </p:spPr>
        <p:txBody>
          <a:bodyPr/>
          <a:lstStyle/>
          <a:p>
            <a:pPr marL="0" indent="0">
              <a:spcBef>
                <a:spcPts val="600"/>
              </a:spcBef>
              <a:buNone/>
            </a:pPr>
            <a:r>
              <a:rPr lang="en-GB" sz="700" b="1" dirty="0"/>
              <a:t> JORC Code </a:t>
            </a:r>
          </a:p>
          <a:p>
            <a:pPr marL="0" indent="0">
              <a:spcBef>
                <a:spcPts val="200"/>
              </a:spcBef>
              <a:buNone/>
            </a:pPr>
            <a:r>
              <a:rPr lang="en-GB" sz="700" dirty="0"/>
              <a:t>It is a requirement of the ASX Listing Rules that the reporting of Ore Reserves and Mineral Resources in Australia comply with the Joint Ore Reserves Committee’s Australasian Code for Reporting of Mineral Resources and Ore Reserves ("JORC Code"). Investors outside Australia should note that while Ore Reserves and Mineral Resources estimates of the Company in this document comply with the JORC Code (such JORC Code-compliant Ore Reserves and Mineral Resources being "Ore Reserves" and "Mineral Resources" respectively), they may not comply with the relevant guidelines in other countries and, in particular, do not comply with (</a:t>
            </a:r>
            <a:r>
              <a:rPr lang="en-GB" sz="700" dirty="0" err="1"/>
              <a:t>i</a:t>
            </a:r>
            <a:r>
              <a:rPr lang="en-GB" sz="700" dirty="0"/>
              <a:t>) National Instrument 43-101 (Standards of Disclosure for Mineral Projects) of the Canadian Securities Administrators (the "Canadian NI 43-101 Standards"); or (ii) Item 1300 of Regulation S-K, which governs disclosures of mineral reserves in registration statements filed with the SEC. Information contained in this document describing mineral deposits may not be comparable to similar information made public by companies subject to the reporting and disclosure requirements of Canadian or US securities laws. </a:t>
            </a:r>
          </a:p>
          <a:p>
            <a:pPr marL="0" indent="0">
              <a:spcBef>
                <a:spcPts val="600"/>
              </a:spcBef>
              <a:buNone/>
            </a:pPr>
            <a:r>
              <a:rPr lang="en-GB" sz="700" b="1" dirty="0"/>
              <a:t>Mineral Resources and Ore Reserves </a:t>
            </a:r>
          </a:p>
          <a:p>
            <a:pPr marL="0" indent="0">
              <a:spcBef>
                <a:spcPts val="200"/>
              </a:spcBef>
              <a:buNone/>
            </a:pPr>
            <a:r>
              <a:rPr lang="en-GB" sz="700" dirty="0"/>
              <a:t>This Presentation contains estimates of the Company's Mineral Resources and Ore Reserves – refer to Appendix 1 and Appendix 2 in particular. </a:t>
            </a:r>
          </a:p>
          <a:p>
            <a:pPr marL="0" indent="0">
              <a:spcBef>
                <a:spcPts val="200"/>
              </a:spcBef>
              <a:buNone/>
            </a:pPr>
            <a:r>
              <a:rPr lang="en-GB" sz="700" dirty="0"/>
              <a:t>The information in this Presentation that relates to the Company’s Mineral Resources and Ore Reserves has been extracted from the Company's previous ASX announcements including: </a:t>
            </a:r>
          </a:p>
          <a:p>
            <a:pPr marL="228600" indent="-228600">
              <a:spcBef>
                <a:spcPts val="200"/>
              </a:spcBef>
              <a:buAutoNum type="arabicPeriod"/>
            </a:pPr>
            <a:r>
              <a:rPr lang="en-GB" sz="700" dirty="0"/>
              <a:t>ASX Announcement “Bowdens Silver Project Ore Reserves Increased to 71.7Moz Silver” dated 20 December 2024; and </a:t>
            </a:r>
          </a:p>
          <a:p>
            <a:pPr marL="228600" indent="-228600">
              <a:spcBef>
                <a:spcPts val="200"/>
              </a:spcBef>
              <a:buAutoNum type="arabicPeriod"/>
            </a:pPr>
            <a:r>
              <a:rPr lang="en-GB" sz="700" dirty="0"/>
              <a:t>ASX Announcement “Amendment to Announcement – Bowdens Silver Project Ore Reserves Increased to 71.7Moz Silver” dated 10 January 2025.</a:t>
            </a:r>
          </a:p>
          <a:p>
            <a:pPr marL="0" indent="0">
              <a:spcBef>
                <a:spcPts val="200"/>
              </a:spcBef>
              <a:buNone/>
            </a:pPr>
            <a:r>
              <a:rPr lang="en-GB" sz="700" dirty="0"/>
              <a:t>Copies of these announcements are available at </a:t>
            </a:r>
            <a:r>
              <a:rPr lang="en-GB" sz="700" dirty="0">
                <a:hlinkClick r:id="rId3"/>
              </a:rPr>
              <a:t>www.asx.com.au</a:t>
            </a:r>
            <a:r>
              <a:rPr lang="en-GB" sz="700" dirty="0"/>
              <a:t> or </a:t>
            </a:r>
            <a:r>
              <a:rPr lang="en-GB" sz="700" dirty="0">
                <a:hlinkClick r:id="rId4"/>
              </a:rPr>
              <a:t>https://www.silvermines.com.au/news-announcements/</a:t>
            </a:r>
            <a:r>
              <a:rPr lang="en-GB" sz="700" dirty="0"/>
              <a:t>. The Company confirms that it is not aware of any new information or data that materially affects the information included in those announcements and, in relation to the estimates of the Company’s Mineral Resources and Ore Reserves, that all material assumptions and technical parameters underpinning the estimates in the announcements continue to apply and have not materially changed. The Company confirms that the form and context in which the Competent Person's findings are presented have not been materially modified from those announcements.</a:t>
            </a:r>
          </a:p>
          <a:p>
            <a:pPr marL="0" indent="0">
              <a:spcBef>
                <a:spcPts val="600"/>
              </a:spcBef>
              <a:buNone/>
            </a:pPr>
            <a:r>
              <a:rPr lang="en-GB" sz="700" b="1" dirty="0"/>
              <a:t>Production Targets </a:t>
            </a:r>
          </a:p>
          <a:p>
            <a:pPr marL="0" indent="0">
              <a:spcBef>
                <a:spcPts val="200"/>
              </a:spcBef>
              <a:buNone/>
            </a:pPr>
            <a:r>
              <a:rPr lang="en-GB" sz="700" dirty="0"/>
              <a:t>The information in this Presentation that relates to Production Targets has been extracted from the Company's ASX Announcement “Bowdens Optimisation Study Outlines Robust, High Margin Silver Project” dated 20 December 2024. </a:t>
            </a:r>
          </a:p>
          <a:p>
            <a:pPr marL="0" indent="0">
              <a:spcBef>
                <a:spcPts val="200"/>
              </a:spcBef>
              <a:buNone/>
            </a:pPr>
            <a:r>
              <a:rPr lang="en-GB" sz="700" dirty="0"/>
              <a:t>A copy of this announcements is available at </a:t>
            </a:r>
            <a:r>
              <a:rPr lang="en-GB" sz="700" dirty="0">
                <a:hlinkClick r:id="rId3"/>
              </a:rPr>
              <a:t>www.asx.com.au</a:t>
            </a:r>
            <a:r>
              <a:rPr lang="en-GB" sz="700" dirty="0"/>
              <a:t> or </a:t>
            </a:r>
            <a:r>
              <a:rPr lang="en-GB" sz="700" dirty="0">
                <a:hlinkClick r:id="rId4"/>
              </a:rPr>
              <a:t>https://www.silvermines.com.au/news-announcements/</a:t>
            </a:r>
            <a:r>
              <a:rPr lang="en-GB" sz="700" dirty="0"/>
              <a:t>. The Company confirms that it is not aware of any new information or data that materially affects the information included in those announcements and, in relation to the Production Targets, that all material assumptions and technical parameters underpinning the estimates in the announcements continue to apply and have not materially changed. The Company confirms that the form and context in which the Competent Person's findings are presented have not been materially modified from that announcement. The Ore Reserves underpinning the production targets were prepared by a Competent Person in accordance with the JORC Code. </a:t>
            </a:r>
            <a:endParaRPr lang="en-GB" sz="700" b="1" dirty="0"/>
          </a:p>
          <a:p>
            <a:pPr marL="0" indent="0">
              <a:spcBef>
                <a:spcPts val="600"/>
              </a:spcBef>
              <a:buNone/>
            </a:pPr>
            <a:r>
              <a:rPr lang="en-GB" sz="700" b="1" dirty="0"/>
              <a:t>Exploration Results </a:t>
            </a:r>
          </a:p>
          <a:p>
            <a:pPr marL="0" indent="0">
              <a:spcBef>
                <a:spcPts val="200"/>
              </a:spcBef>
              <a:buNone/>
            </a:pPr>
            <a:r>
              <a:rPr lang="en-GB" sz="700" dirty="0"/>
              <a:t>The information in this presentation that relates to Exploration Results has been extracted from various Silver Mines ASX announcements and are available to view on the Company’s website at www.silvermines.com.au or through the ASX website at www.asx.com.au (using ticker code “SVL”). The Company confirms that it is not aware of any new information or data that materially affects the information included in the original market announcement. The Company confirms that the form and context in which the Competent Person’s findings are presented have not been materially modified from the original market announcement.</a:t>
            </a:r>
          </a:p>
          <a:p>
            <a:pPr marL="0" indent="0">
              <a:spcBef>
                <a:spcPts val="600"/>
              </a:spcBef>
              <a:buNone/>
            </a:pPr>
            <a:r>
              <a:rPr lang="en-GB" sz="700" b="1" dirty="0"/>
              <a:t>Silver Equivalents (</a:t>
            </a:r>
            <a:r>
              <a:rPr lang="en-GB" sz="700" b="1" dirty="0" err="1"/>
              <a:t>AgEq</a:t>
            </a:r>
            <a:r>
              <a:rPr lang="en-GB" sz="700" b="1" dirty="0"/>
              <a:t>) </a:t>
            </a:r>
          </a:p>
          <a:p>
            <a:pPr marL="0" indent="0">
              <a:spcBef>
                <a:spcPts val="200"/>
              </a:spcBef>
              <a:buNone/>
            </a:pPr>
            <a:r>
              <a:rPr lang="en-GB" sz="700" dirty="0"/>
              <a:t>Silver Equivalent references in this report are based on prices of US$27.50/oz Ag, US$2,950/t Zn, US$2,350/t Pb and US$2,200/oz Au with metallurgical recoveries of 86.2% Ag, 92.2% Zn, 84.7% Pb and 80% Au estimated from test work commissioned by Silver Mines Limited. Silver equivalent formulae </a:t>
            </a:r>
            <a:r>
              <a:rPr lang="en-GB" sz="700" dirty="0" err="1"/>
              <a:t>AgEq</a:t>
            </a:r>
            <a:r>
              <a:rPr lang="en-GB" sz="700" dirty="0"/>
              <a:t> = Ag + Pb*0.002612 + Zn*0.003569 + Au*74.25 with all metals stated in g/t. It is the Company’s opinion that all metals included in the equivalents calculations have a reasonable potential to be recovered and sold.</a:t>
            </a:r>
          </a:p>
          <a:p>
            <a:pPr marL="0" indent="0">
              <a:spcBef>
                <a:spcPts val="600"/>
              </a:spcBef>
              <a:buNone/>
            </a:pPr>
            <a:r>
              <a:rPr lang="en-GB" sz="700" b="1" dirty="0"/>
              <a:t>No liability</a:t>
            </a:r>
          </a:p>
          <a:p>
            <a:pPr marL="0" indent="0">
              <a:spcBef>
                <a:spcPts val="200"/>
              </a:spcBef>
              <a:buNone/>
            </a:pPr>
            <a:r>
              <a:rPr lang="en-GB" sz="700" dirty="0"/>
              <a:t>This Presentation has been prepared by the Company in good faith, based on information available to it, including information from third parties, and has not been independently verified. No representation or warranty is made as to the accuracy, completeness or reliability of the information. </a:t>
            </a:r>
          </a:p>
          <a:p>
            <a:pPr marL="0" indent="0">
              <a:spcBef>
                <a:spcPts val="200"/>
              </a:spcBef>
              <a:buNone/>
            </a:pPr>
            <a:r>
              <a:rPr lang="en-GB" sz="700" dirty="0"/>
              <a:t>To the maximum extent permitted by law, each of the Company and its related bodies corporate, and their respective its directors, employees, agents and advisers:</a:t>
            </a:r>
          </a:p>
          <a:p>
            <a:pPr marL="228600" indent="-228600">
              <a:spcBef>
                <a:spcPts val="200"/>
              </a:spcBef>
              <a:buAutoNum type="arabicPeriod"/>
            </a:pPr>
            <a:r>
              <a:rPr lang="en-GB" sz="700" dirty="0"/>
              <a:t>expressly disclaims any and all liability, including, without limitation, any liability arising out of fault or negligence, for any loss arising from the use of or reliance on information contained in this presentation including representations or warranties or in relation to the accuracy or completeness of the information, statements, opinions, forecasts, reports or other matters, express or implied, contained in, arising out of or derived from, or for omissions from, this presentation including, without limitation, any financial information, any estimates or projections and any other financial information derived therefrom, whether by way of negligence or otherwise; and</a:t>
            </a:r>
          </a:p>
          <a:p>
            <a:pPr marL="228600" indent="-228600">
              <a:spcBef>
                <a:spcPts val="200"/>
              </a:spcBef>
              <a:buAutoNum type="arabicPeriod"/>
            </a:pPr>
            <a:r>
              <a:rPr lang="en-GB" sz="700" dirty="0"/>
              <a:t>expressly excludes and disclaims all liabilities in respect of, makes no representations regarding, any part of this Presentation and make no representation or warranty as to the currency, accuracy, adequacy, reliability or completeness or fairness of any statements, estimates, options, conclusions or other information contained in this Presentation; and</a:t>
            </a:r>
          </a:p>
          <a:p>
            <a:pPr marL="228600" indent="-228600">
              <a:spcBef>
                <a:spcPts val="200"/>
              </a:spcBef>
              <a:buAutoNum type="arabicPeriod"/>
            </a:pPr>
            <a:r>
              <a:rPr lang="en-GB" sz="700" dirty="0"/>
              <a:t>expressly excludes and disclaim all liability, for any expenses, losses, damages or costs incurred by you as a result of the information in this Presentation being inaccurate or incomplete in any way for any reason, whether by negligence or otherwise. </a:t>
            </a:r>
          </a:p>
          <a:p>
            <a:pPr marL="0" indent="0">
              <a:spcBef>
                <a:spcPts val="200"/>
              </a:spcBef>
              <a:buNone/>
            </a:pPr>
            <a:r>
              <a:rPr lang="en-GB" sz="700" dirty="0"/>
              <a:t>Statements made and information presented in this Presentation are made and presented only as at the date of this Presentation, and is current as at the date of this Presentation (unless otherwise indicated). The information in this Presentation remains subject to change without notice.  </a:t>
            </a:r>
            <a:r>
              <a:rPr lang="en-GB" sz="700" b="1" dirty="0"/>
              <a:t> </a:t>
            </a:r>
          </a:p>
          <a:p>
            <a:pPr marL="0" indent="0">
              <a:spcBef>
                <a:spcPts val="200"/>
              </a:spcBef>
              <a:buNone/>
            </a:pPr>
            <a:endParaRPr lang="en-GB" sz="700" dirty="0"/>
          </a:p>
          <a:p>
            <a:pPr marL="0" indent="0">
              <a:spcBef>
                <a:spcPts val="200"/>
              </a:spcBef>
              <a:buNone/>
            </a:pPr>
            <a:endParaRPr lang="en-GB" sz="700" dirty="0"/>
          </a:p>
          <a:p>
            <a:pPr marL="0" indent="0">
              <a:spcBef>
                <a:spcPts val="200"/>
              </a:spcBef>
              <a:buNone/>
            </a:pPr>
            <a:endParaRPr lang="en-GB" sz="700" dirty="0"/>
          </a:p>
          <a:p>
            <a:pPr marL="0" indent="0">
              <a:spcBef>
                <a:spcPts val="200"/>
              </a:spcBef>
              <a:buNone/>
            </a:pPr>
            <a:endParaRPr lang="en-GB" sz="700" dirty="0"/>
          </a:p>
          <a:p>
            <a:pPr marL="0" indent="0">
              <a:spcBef>
                <a:spcPts val="200"/>
              </a:spcBef>
              <a:buNone/>
            </a:pPr>
            <a:endParaRPr lang="en-AU" sz="700" dirty="0"/>
          </a:p>
        </p:txBody>
      </p:sp>
    </p:spTree>
    <p:extLst>
      <p:ext uri="{BB962C8B-B14F-4D97-AF65-F5344CB8AC3E}">
        <p14:creationId xmlns:p14="http://schemas.microsoft.com/office/powerpoint/2010/main" val="3655846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5B80E-D133-6BC7-4C5C-8FB1F3322F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F4D9C7-544B-1F51-1F2B-F57C40DCC1DC}"/>
              </a:ext>
            </a:extLst>
          </p:cNvPr>
          <p:cNvSpPr>
            <a:spLocks noGrp="1"/>
          </p:cNvSpPr>
          <p:nvPr>
            <p:ph type="title"/>
          </p:nvPr>
        </p:nvSpPr>
        <p:spPr/>
        <p:txBody>
          <a:bodyPr/>
          <a:lstStyle/>
          <a:p>
            <a:r>
              <a:rPr lang="en-GB" dirty="0"/>
              <a:t>Bowdens silver project</a:t>
            </a:r>
            <a:br>
              <a:rPr lang="en-GB" dirty="0"/>
            </a:br>
            <a:r>
              <a:rPr lang="en-GB" dirty="0">
                <a:solidFill>
                  <a:srgbClr val="6EBE49"/>
                </a:solidFill>
              </a:rPr>
              <a:t>Optimisation study highlights</a:t>
            </a:r>
            <a:r>
              <a:rPr lang="en-GB" baseline="30000" dirty="0">
                <a:solidFill>
                  <a:srgbClr val="6EBE49"/>
                </a:solidFill>
              </a:rPr>
              <a:t>1</a:t>
            </a:r>
          </a:p>
        </p:txBody>
      </p:sp>
      <p:sp>
        <p:nvSpPr>
          <p:cNvPr id="4" name="Slide Number Placeholder 3">
            <a:extLst>
              <a:ext uri="{FF2B5EF4-FFF2-40B4-BE49-F238E27FC236}">
                <a16:creationId xmlns:a16="http://schemas.microsoft.com/office/drawing/2014/main" id="{A403CFAF-3238-1D91-C818-D58F0A09A114}"/>
              </a:ext>
            </a:extLst>
          </p:cNvPr>
          <p:cNvSpPr>
            <a:spLocks noGrp="1"/>
          </p:cNvSpPr>
          <p:nvPr>
            <p:ph type="sldNum" sz="quarter" idx="12"/>
          </p:nvPr>
        </p:nvSpPr>
        <p:spPr/>
        <p:txBody>
          <a:bodyPr/>
          <a:lstStyle/>
          <a:p>
            <a:fld id="{E90F29A2-F5BF-4AF6-B93A-7D34F714B774}" type="slidenum">
              <a:rPr lang="en-AU" smtClean="0"/>
              <a:t>4</a:t>
            </a:fld>
            <a:endParaRPr lang="en-AU"/>
          </a:p>
        </p:txBody>
      </p:sp>
      <p:sp>
        <p:nvSpPr>
          <p:cNvPr id="5" name="Footer Placeholder 3">
            <a:extLst>
              <a:ext uri="{FF2B5EF4-FFF2-40B4-BE49-F238E27FC236}">
                <a16:creationId xmlns:a16="http://schemas.microsoft.com/office/drawing/2014/main" id="{E8800A22-BC18-E328-1439-1AFFD47243B2}"/>
              </a:ext>
            </a:extLst>
          </p:cNvPr>
          <p:cNvSpPr txBox="1">
            <a:spLocks/>
          </p:cNvSpPr>
          <p:nvPr/>
        </p:nvSpPr>
        <p:spPr>
          <a:xfrm>
            <a:off x="2087361" y="5952207"/>
            <a:ext cx="8017277" cy="502940"/>
          </a:xfrm>
          <a:prstGeom prst="rect">
            <a:avLst/>
          </a:prstGeom>
        </p:spPr>
        <p:txBody>
          <a:bodyPr vert="horz" lIns="36000" tIns="36000" rIns="36000" bIns="36000" rtlCol="0" anchor="b">
            <a:noAutofit/>
          </a:bodyPr>
          <a:lstStyle>
            <a:defPPr>
              <a:defRPr lang="en-US"/>
            </a:defPPr>
            <a:lvl1pPr marL="0" algn="l"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AutoNum type="arabicPeriod"/>
            </a:pPr>
            <a:r>
              <a:rPr lang="en-AU" dirty="0"/>
              <a:t>Refer to Silver Mines Limited announcement ‘</a:t>
            </a:r>
            <a:r>
              <a:rPr lang="en-AU" i="1" dirty="0"/>
              <a:t>Bowdens Optimisation Study Outlines Robust, High Margin Silver Project</a:t>
            </a:r>
            <a:r>
              <a:rPr lang="en-AU" dirty="0"/>
              <a:t>’, 20 December 2024.</a:t>
            </a:r>
          </a:p>
          <a:p>
            <a:pPr marL="228600" indent="-228600">
              <a:buAutoNum type="arabicPeriod"/>
            </a:pPr>
            <a:r>
              <a:rPr lang="en-AU" dirty="0"/>
              <a:t>Financial estimates based on silver price assumption of US$29/oz, Zn at US$1.35/lb, Pb at US$1.05/lb and a AUDUSD FX forecast of 0.67.</a:t>
            </a:r>
          </a:p>
          <a:p>
            <a:pPr marL="228600" indent="-228600">
              <a:buAutoNum type="arabicPeriod"/>
            </a:pPr>
            <a:r>
              <a:rPr lang="en-AU" dirty="0"/>
              <a:t>Spot estimate based on silver price of US$33.45 and AUDUSD FX rate of 0.6310.</a:t>
            </a:r>
          </a:p>
          <a:p>
            <a:pPr marL="228600" indent="-228600">
              <a:buFontTx/>
              <a:buAutoNum type="arabicPeriod"/>
            </a:pPr>
            <a:r>
              <a:rPr lang="en-AU" dirty="0"/>
              <a:t>Refer to Appendices 1 &amp; 2. </a:t>
            </a:r>
          </a:p>
        </p:txBody>
      </p:sp>
      <p:grpSp>
        <p:nvGrpSpPr>
          <p:cNvPr id="3" name="Group 2">
            <a:extLst>
              <a:ext uri="{FF2B5EF4-FFF2-40B4-BE49-F238E27FC236}">
                <a16:creationId xmlns:a16="http://schemas.microsoft.com/office/drawing/2014/main" id="{1AF6B359-92A7-DB51-322A-8F43625D4471}"/>
              </a:ext>
            </a:extLst>
          </p:cNvPr>
          <p:cNvGrpSpPr/>
          <p:nvPr/>
        </p:nvGrpSpPr>
        <p:grpSpPr>
          <a:xfrm>
            <a:off x="525117" y="2040835"/>
            <a:ext cx="3468110" cy="692426"/>
            <a:chOff x="525117" y="2040835"/>
            <a:chExt cx="3468110" cy="692426"/>
          </a:xfrm>
        </p:grpSpPr>
        <p:grpSp>
          <p:nvGrpSpPr>
            <p:cNvPr id="7" name="Group 6">
              <a:extLst>
                <a:ext uri="{FF2B5EF4-FFF2-40B4-BE49-F238E27FC236}">
                  <a16:creationId xmlns:a16="http://schemas.microsoft.com/office/drawing/2014/main" id="{C2C26C0B-45A2-F202-6D66-8AFE2D6F986C}"/>
                </a:ext>
              </a:extLst>
            </p:cNvPr>
            <p:cNvGrpSpPr/>
            <p:nvPr/>
          </p:nvGrpSpPr>
          <p:grpSpPr>
            <a:xfrm>
              <a:off x="1334248" y="2118303"/>
              <a:ext cx="2658979" cy="584775"/>
              <a:chOff x="1374005" y="2376720"/>
              <a:chExt cx="2658979" cy="584775"/>
            </a:xfrm>
          </p:grpSpPr>
          <p:sp>
            <p:nvSpPr>
              <p:cNvPr id="12" name="TextBox 11">
                <a:extLst>
                  <a:ext uri="{FF2B5EF4-FFF2-40B4-BE49-F238E27FC236}">
                    <a16:creationId xmlns:a16="http://schemas.microsoft.com/office/drawing/2014/main" id="{478E4B14-B195-9367-A263-1C524BB902A6}"/>
                  </a:ext>
                </a:extLst>
              </p:cNvPr>
              <p:cNvSpPr txBox="1"/>
              <p:nvPr/>
            </p:nvSpPr>
            <p:spPr>
              <a:xfrm>
                <a:off x="1374005" y="2376720"/>
                <a:ext cx="2658979" cy="584775"/>
              </a:xfrm>
              <a:prstGeom prst="rect">
                <a:avLst/>
              </a:prstGeom>
              <a:noFill/>
            </p:spPr>
            <p:txBody>
              <a:bodyPr wrap="square">
                <a:spAutoFit/>
              </a:bodyPr>
              <a:lstStyle/>
              <a:p>
                <a:r>
                  <a:rPr lang="en-GB" b="1" dirty="0">
                    <a:solidFill>
                      <a:schemeClr val="accent5"/>
                    </a:solidFill>
                  </a:rPr>
                  <a:t>Significant Reserves</a:t>
                </a:r>
                <a:br>
                  <a:rPr lang="en-GB" b="1" dirty="0">
                    <a:solidFill>
                      <a:schemeClr val="accent5"/>
                    </a:solidFill>
                  </a:rPr>
                </a:br>
                <a:r>
                  <a:rPr lang="en-GB" sz="1400" b="0" dirty="0">
                    <a:solidFill>
                      <a:schemeClr val="tx2"/>
                    </a:solidFill>
                  </a:rPr>
                  <a:t>LOM ~72Moz Silver</a:t>
                </a:r>
                <a:endParaRPr lang="en-AU" dirty="0"/>
              </a:p>
            </p:txBody>
          </p:sp>
          <p:cxnSp>
            <p:nvCxnSpPr>
              <p:cNvPr id="13" name="Straight Connector 12">
                <a:extLst>
                  <a:ext uri="{FF2B5EF4-FFF2-40B4-BE49-F238E27FC236}">
                    <a16:creationId xmlns:a16="http://schemas.microsoft.com/office/drawing/2014/main" id="{F66E0162-B7C2-D391-69B5-7E05FCF9BA46}"/>
                  </a:ext>
                </a:extLst>
              </p:cNvPr>
              <p:cNvCxnSpPr>
                <a:cxnSpLocks/>
              </p:cNvCxnSpPr>
              <p:nvPr/>
            </p:nvCxnSpPr>
            <p:spPr>
              <a:xfrm>
                <a:off x="1374005" y="2424307"/>
                <a:ext cx="0" cy="489600"/>
              </a:xfrm>
              <a:prstGeom prst="line">
                <a:avLst/>
              </a:prstGeom>
            </p:spPr>
            <p:style>
              <a:lnRef idx="2">
                <a:schemeClr val="accent5"/>
              </a:lnRef>
              <a:fillRef idx="0">
                <a:schemeClr val="accent5"/>
              </a:fillRef>
              <a:effectRef idx="1">
                <a:schemeClr val="accent5"/>
              </a:effectRef>
              <a:fontRef idx="minor">
                <a:schemeClr val="tx1"/>
              </a:fontRef>
            </p:style>
          </p:cxnSp>
        </p:grpSp>
        <p:pic>
          <p:nvPicPr>
            <p:cNvPr id="8" name="Graphic 7" descr="Gold bars outline">
              <a:extLst>
                <a:ext uri="{FF2B5EF4-FFF2-40B4-BE49-F238E27FC236}">
                  <a16:creationId xmlns:a16="http://schemas.microsoft.com/office/drawing/2014/main" id="{4A2DE63A-EC13-521F-6CAF-B4E0EC99EA56}"/>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525117" y="2040835"/>
              <a:ext cx="692426" cy="692426"/>
            </a:xfrm>
            <a:prstGeom prst="rect">
              <a:avLst/>
            </a:prstGeom>
          </p:spPr>
        </p:pic>
      </p:grpSp>
      <p:grpSp>
        <p:nvGrpSpPr>
          <p:cNvPr id="14" name="Group 13">
            <a:extLst>
              <a:ext uri="{FF2B5EF4-FFF2-40B4-BE49-F238E27FC236}">
                <a16:creationId xmlns:a16="http://schemas.microsoft.com/office/drawing/2014/main" id="{F9A63A88-CB6E-85C8-B1F6-0A2C34BB6C96}"/>
              </a:ext>
            </a:extLst>
          </p:cNvPr>
          <p:cNvGrpSpPr/>
          <p:nvPr/>
        </p:nvGrpSpPr>
        <p:grpSpPr>
          <a:xfrm>
            <a:off x="5057992" y="2040835"/>
            <a:ext cx="3468110" cy="692426"/>
            <a:chOff x="525117" y="2040835"/>
            <a:chExt cx="3468110" cy="692426"/>
          </a:xfrm>
        </p:grpSpPr>
        <p:grpSp>
          <p:nvGrpSpPr>
            <p:cNvPr id="15" name="Group 14">
              <a:extLst>
                <a:ext uri="{FF2B5EF4-FFF2-40B4-BE49-F238E27FC236}">
                  <a16:creationId xmlns:a16="http://schemas.microsoft.com/office/drawing/2014/main" id="{53D26451-BD46-5DDC-426B-C6C814CB3EE7}"/>
                </a:ext>
              </a:extLst>
            </p:cNvPr>
            <p:cNvGrpSpPr/>
            <p:nvPr/>
          </p:nvGrpSpPr>
          <p:grpSpPr>
            <a:xfrm>
              <a:off x="1334248" y="2118303"/>
              <a:ext cx="2658979" cy="584775"/>
              <a:chOff x="1374005" y="2376720"/>
              <a:chExt cx="2658979" cy="584775"/>
            </a:xfrm>
          </p:grpSpPr>
          <p:sp>
            <p:nvSpPr>
              <p:cNvPr id="17" name="TextBox 16">
                <a:extLst>
                  <a:ext uri="{FF2B5EF4-FFF2-40B4-BE49-F238E27FC236}">
                    <a16:creationId xmlns:a16="http://schemas.microsoft.com/office/drawing/2014/main" id="{8F82337C-B891-08AD-99EA-4401EE486CAE}"/>
                  </a:ext>
                </a:extLst>
              </p:cNvPr>
              <p:cNvSpPr txBox="1"/>
              <p:nvPr/>
            </p:nvSpPr>
            <p:spPr>
              <a:xfrm>
                <a:off x="1374005" y="2376720"/>
                <a:ext cx="2658979" cy="584775"/>
              </a:xfrm>
              <a:prstGeom prst="rect">
                <a:avLst/>
              </a:prstGeom>
              <a:noFill/>
            </p:spPr>
            <p:txBody>
              <a:bodyPr wrap="square">
                <a:spAutoFit/>
              </a:bodyPr>
              <a:lstStyle/>
              <a:p>
                <a:r>
                  <a:rPr lang="en-GB" b="1" dirty="0">
                    <a:solidFill>
                      <a:schemeClr val="accent5"/>
                    </a:solidFill>
                  </a:rPr>
                  <a:t>Long Life Operation</a:t>
                </a:r>
                <a:br>
                  <a:rPr lang="en-GB" b="1" dirty="0">
                    <a:solidFill>
                      <a:schemeClr val="accent5"/>
                    </a:solidFill>
                  </a:rPr>
                </a:br>
                <a:r>
                  <a:rPr lang="en-GB" sz="1400" b="0" dirty="0">
                    <a:solidFill>
                      <a:schemeClr val="tx2"/>
                    </a:solidFill>
                  </a:rPr>
                  <a:t>16½ year mine life</a:t>
                </a:r>
                <a:endParaRPr lang="en-AU" dirty="0"/>
              </a:p>
            </p:txBody>
          </p:sp>
          <p:cxnSp>
            <p:nvCxnSpPr>
              <p:cNvPr id="18" name="Straight Connector 17">
                <a:extLst>
                  <a:ext uri="{FF2B5EF4-FFF2-40B4-BE49-F238E27FC236}">
                    <a16:creationId xmlns:a16="http://schemas.microsoft.com/office/drawing/2014/main" id="{DB50A83B-AA38-3F06-5CA2-A424DC9B9342}"/>
                  </a:ext>
                </a:extLst>
              </p:cNvPr>
              <p:cNvCxnSpPr>
                <a:cxnSpLocks/>
              </p:cNvCxnSpPr>
              <p:nvPr/>
            </p:nvCxnSpPr>
            <p:spPr>
              <a:xfrm>
                <a:off x="1374005" y="2424307"/>
                <a:ext cx="0" cy="489600"/>
              </a:xfrm>
              <a:prstGeom prst="line">
                <a:avLst/>
              </a:prstGeom>
            </p:spPr>
            <p:style>
              <a:lnRef idx="2">
                <a:schemeClr val="accent5"/>
              </a:lnRef>
              <a:fillRef idx="0">
                <a:schemeClr val="accent5"/>
              </a:fillRef>
              <a:effectRef idx="1">
                <a:schemeClr val="accent5"/>
              </a:effectRef>
              <a:fontRef idx="minor">
                <a:schemeClr val="tx1"/>
              </a:fontRef>
            </p:style>
          </p:cxnSp>
        </p:grpSp>
        <p:pic>
          <p:nvPicPr>
            <p:cNvPr id="16" name="Graphic 15" descr="Daily calendar outline">
              <a:extLst>
                <a:ext uri="{FF2B5EF4-FFF2-40B4-BE49-F238E27FC236}">
                  <a16:creationId xmlns:a16="http://schemas.microsoft.com/office/drawing/2014/main" id="{59102EB4-7665-AC68-59CB-7EED2B97D7A8}"/>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25117" y="2040835"/>
              <a:ext cx="692426" cy="692426"/>
            </a:xfrm>
            <a:prstGeom prst="rect">
              <a:avLst/>
            </a:prstGeom>
          </p:spPr>
        </p:pic>
      </p:grpSp>
      <p:grpSp>
        <p:nvGrpSpPr>
          <p:cNvPr id="19" name="Group 18">
            <a:extLst>
              <a:ext uri="{FF2B5EF4-FFF2-40B4-BE49-F238E27FC236}">
                <a16:creationId xmlns:a16="http://schemas.microsoft.com/office/drawing/2014/main" id="{41540ADA-B5AD-CC62-E100-2328C494E9B3}"/>
              </a:ext>
            </a:extLst>
          </p:cNvPr>
          <p:cNvGrpSpPr/>
          <p:nvPr/>
        </p:nvGrpSpPr>
        <p:grpSpPr>
          <a:xfrm>
            <a:off x="525117" y="4165022"/>
            <a:ext cx="4294018" cy="692426"/>
            <a:chOff x="525117" y="2040835"/>
            <a:chExt cx="4294018" cy="692426"/>
          </a:xfrm>
        </p:grpSpPr>
        <p:grpSp>
          <p:nvGrpSpPr>
            <p:cNvPr id="20" name="Group 19">
              <a:extLst>
                <a:ext uri="{FF2B5EF4-FFF2-40B4-BE49-F238E27FC236}">
                  <a16:creationId xmlns:a16="http://schemas.microsoft.com/office/drawing/2014/main" id="{413BF5F6-1B9E-1A77-F1CE-84B4A10B52BF}"/>
                </a:ext>
              </a:extLst>
            </p:cNvPr>
            <p:cNvGrpSpPr/>
            <p:nvPr/>
          </p:nvGrpSpPr>
          <p:grpSpPr>
            <a:xfrm>
              <a:off x="1334248" y="2118303"/>
              <a:ext cx="3484887" cy="584775"/>
              <a:chOff x="1374005" y="2376720"/>
              <a:chExt cx="3484887" cy="584775"/>
            </a:xfrm>
          </p:grpSpPr>
          <p:sp>
            <p:nvSpPr>
              <p:cNvPr id="22" name="TextBox 21">
                <a:extLst>
                  <a:ext uri="{FF2B5EF4-FFF2-40B4-BE49-F238E27FC236}">
                    <a16:creationId xmlns:a16="http://schemas.microsoft.com/office/drawing/2014/main" id="{F22C31AD-CE5A-FD04-08BB-C8F957B0ECF4}"/>
                  </a:ext>
                </a:extLst>
              </p:cNvPr>
              <p:cNvSpPr txBox="1"/>
              <p:nvPr/>
            </p:nvSpPr>
            <p:spPr>
              <a:xfrm>
                <a:off x="1374005" y="2376720"/>
                <a:ext cx="3484887" cy="584775"/>
              </a:xfrm>
              <a:prstGeom prst="rect">
                <a:avLst/>
              </a:prstGeom>
              <a:noFill/>
            </p:spPr>
            <p:txBody>
              <a:bodyPr wrap="square">
                <a:spAutoFit/>
              </a:bodyPr>
              <a:lstStyle/>
              <a:p>
                <a:r>
                  <a:rPr lang="en-GB" b="1" dirty="0">
                    <a:solidFill>
                      <a:schemeClr val="accent5"/>
                    </a:solidFill>
                  </a:rPr>
                  <a:t>Low Cost – High Margin</a:t>
                </a:r>
                <a:br>
                  <a:rPr lang="en-GB" b="1" dirty="0">
                    <a:solidFill>
                      <a:schemeClr val="accent5"/>
                    </a:solidFill>
                  </a:rPr>
                </a:br>
                <a:r>
                  <a:rPr lang="en-GB" sz="1400" dirty="0">
                    <a:solidFill>
                      <a:schemeClr val="tx2"/>
                    </a:solidFill>
                  </a:rPr>
                  <a:t>LOM AISC &lt;A$25/oz (vs Spot</a:t>
                </a:r>
                <a:r>
                  <a:rPr lang="en-GB" sz="1400" baseline="30000" dirty="0">
                    <a:solidFill>
                      <a:schemeClr val="tx2"/>
                    </a:solidFill>
                  </a:rPr>
                  <a:t>3</a:t>
                </a:r>
                <a:r>
                  <a:rPr lang="en-GB" sz="1400" dirty="0">
                    <a:solidFill>
                      <a:schemeClr val="tx2"/>
                    </a:solidFill>
                  </a:rPr>
                  <a:t> A$53/oz)</a:t>
                </a:r>
                <a:endParaRPr lang="en-AU" dirty="0"/>
              </a:p>
            </p:txBody>
          </p:sp>
          <p:cxnSp>
            <p:nvCxnSpPr>
              <p:cNvPr id="23" name="Straight Connector 22">
                <a:extLst>
                  <a:ext uri="{FF2B5EF4-FFF2-40B4-BE49-F238E27FC236}">
                    <a16:creationId xmlns:a16="http://schemas.microsoft.com/office/drawing/2014/main" id="{262A324B-DB2C-8E2B-90E9-EEA49C3EDE85}"/>
                  </a:ext>
                </a:extLst>
              </p:cNvPr>
              <p:cNvCxnSpPr>
                <a:cxnSpLocks/>
              </p:cNvCxnSpPr>
              <p:nvPr/>
            </p:nvCxnSpPr>
            <p:spPr>
              <a:xfrm>
                <a:off x="1374005" y="2424307"/>
                <a:ext cx="0" cy="489600"/>
              </a:xfrm>
              <a:prstGeom prst="line">
                <a:avLst/>
              </a:prstGeom>
            </p:spPr>
            <p:style>
              <a:lnRef idx="2">
                <a:schemeClr val="accent5"/>
              </a:lnRef>
              <a:fillRef idx="0">
                <a:schemeClr val="accent5"/>
              </a:fillRef>
              <a:effectRef idx="1">
                <a:schemeClr val="accent5"/>
              </a:effectRef>
              <a:fontRef idx="minor">
                <a:schemeClr val="tx1"/>
              </a:fontRef>
            </p:style>
          </p:cxnSp>
        </p:grpSp>
        <p:pic>
          <p:nvPicPr>
            <p:cNvPr id="21" name="Graphic 20" descr="Money outline">
              <a:extLst>
                <a:ext uri="{FF2B5EF4-FFF2-40B4-BE49-F238E27FC236}">
                  <a16:creationId xmlns:a16="http://schemas.microsoft.com/office/drawing/2014/main" id="{55A76569-2715-8C0D-9E63-E6CA50ABE0D9}"/>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25117" y="2040835"/>
              <a:ext cx="692426" cy="692426"/>
            </a:xfrm>
            <a:prstGeom prst="rect">
              <a:avLst/>
            </a:prstGeom>
          </p:spPr>
        </p:pic>
      </p:grpSp>
      <p:grpSp>
        <p:nvGrpSpPr>
          <p:cNvPr id="24" name="Group 23">
            <a:extLst>
              <a:ext uri="{FF2B5EF4-FFF2-40B4-BE49-F238E27FC236}">
                <a16:creationId xmlns:a16="http://schemas.microsoft.com/office/drawing/2014/main" id="{D8E3B94D-CD7E-212D-80BE-A2FA7FE7F90E}"/>
              </a:ext>
            </a:extLst>
          </p:cNvPr>
          <p:cNvGrpSpPr/>
          <p:nvPr/>
        </p:nvGrpSpPr>
        <p:grpSpPr>
          <a:xfrm>
            <a:off x="5057992" y="4165022"/>
            <a:ext cx="4135439" cy="692426"/>
            <a:chOff x="525117" y="2040835"/>
            <a:chExt cx="4135439" cy="692426"/>
          </a:xfrm>
        </p:grpSpPr>
        <p:grpSp>
          <p:nvGrpSpPr>
            <p:cNvPr id="25" name="Group 24">
              <a:extLst>
                <a:ext uri="{FF2B5EF4-FFF2-40B4-BE49-F238E27FC236}">
                  <a16:creationId xmlns:a16="http://schemas.microsoft.com/office/drawing/2014/main" id="{D446E9D3-6EEA-A176-24D5-C61CE0FBAEE5}"/>
                </a:ext>
              </a:extLst>
            </p:cNvPr>
            <p:cNvGrpSpPr/>
            <p:nvPr/>
          </p:nvGrpSpPr>
          <p:grpSpPr>
            <a:xfrm>
              <a:off x="1334248" y="2118303"/>
              <a:ext cx="3326308" cy="584775"/>
              <a:chOff x="1374005" y="2376720"/>
              <a:chExt cx="3326308" cy="584775"/>
            </a:xfrm>
          </p:grpSpPr>
          <p:sp>
            <p:nvSpPr>
              <p:cNvPr id="27" name="TextBox 26">
                <a:extLst>
                  <a:ext uri="{FF2B5EF4-FFF2-40B4-BE49-F238E27FC236}">
                    <a16:creationId xmlns:a16="http://schemas.microsoft.com/office/drawing/2014/main" id="{FD3D9D37-EEB4-17B9-AF1D-6238E51074F7}"/>
                  </a:ext>
                </a:extLst>
              </p:cNvPr>
              <p:cNvSpPr txBox="1"/>
              <p:nvPr/>
            </p:nvSpPr>
            <p:spPr>
              <a:xfrm>
                <a:off x="1374005" y="2376720"/>
                <a:ext cx="3326308" cy="584775"/>
              </a:xfrm>
              <a:prstGeom prst="rect">
                <a:avLst/>
              </a:prstGeom>
              <a:noFill/>
            </p:spPr>
            <p:txBody>
              <a:bodyPr wrap="square">
                <a:spAutoFit/>
              </a:bodyPr>
              <a:lstStyle/>
              <a:p>
                <a:r>
                  <a:rPr lang="en-GB" b="1" dirty="0">
                    <a:solidFill>
                      <a:schemeClr val="accent5"/>
                    </a:solidFill>
                  </a:rPr>
                  <a:t>Robust Operating Margin</a:t>
                </a:r>
                <a:br>
                  <a:rPr lang="en-GB" b="1" dirty="0">
                    <a:solidFill>
                      <a:schemeClr val="accent5"/>
                    </a:solidFill>
                  </a:rPr>
                </a:br>
                <a:r>
                  <a:rPr lang="en-GB" sz="1400" b="0" dirty="0">
                    <a:solidFill>
                      <a:schemeClr val="tx2"/>
                    </a:solidFill>
                  </a:rPr>
                  <a:t>LOM Operating Margin A$948m</a:t>
                </a:r>
                <a:r>
                  <a:rPr lang="en-GB" sz="1400" b="0" baseline="30000" dirty="0">
                    <a:solidFill>
                      <a:schemeClr val="tx2"/>
                    </a:solidFill>
                  </a:rPr>
                  <a:t>2</a:t>
                </a:r>
                <a:endParaRPr lang="en-AU" baseline="30000" dirty="0"/>
              </a:p>
            </p:txBody>
          </p:sp>
          <p:cxnSp>
            <p:nvCxnSpPr>
              <p:cNvPr id="28" name="Straight Connector 27">
                <a:extLst>
                  <a:ext uri="{FF2B5EF4-FFF2-40B4-BE49-F238E27FC236}">
                    <a16:creationId xmlns:a16="http://schemas.microsoft.com/office/drawing/2014/main" id="{B6334E2E-8A11-765D-F075-1896BB557A7F}"/>
                  </a:ext>
                </a:extLst>
              </p:cNvPr>
              <p:cNvCxnSpPr>
                <a:cxnSpLocks/>
              </p:cNvCxnSpPr>
              <p:nvPr/>
            </p:nvCxnSpPr>
            <p:spPr>
              <a:xfrm>
                <a:off x="1374005" y="2424307"/>
                <a:ext cx="0" cy="489600"/>
              </a:xfrm>
              <a:prstGeom prst="line">
                <a:avLst/>
              </a:prstGeom>
            </p:spPr>
            <p:style>
              <a:lnRef idx="2">
                <a:schemeClr val="accent5"/>
              </a:lnRef>
              <a:fillRef idx="0">
                <a:schemeClr val="accent5"/>
              </a:fillRef>
              <a:effectRef idx="1">
                <a:schemeClr val="accent5"/>
              </a:effectRef>
              <a:fontRef idx="minor">
                <a:schemeClr val="tx1"/>
              </a:fontRef>
            </p:style>
          </p:cxnSp>
        </p:grpSp>
        <p:pic>
          <p:nvPicPr>
            <p:cNvPr id="26" name="Graphic 25" descr="Register outline">
              <a:extLst>
                <a:ext uri="{FF2B5EF4-FFF2-40B4-BE49-F238E27FC236}">
                  <a16:creationId xmlns:a16="http://schemas.microsoft.com/office/drawing/2014/main" id="{7B63D2F4-2195-35F5-F711-AEC77E28DC73}"/>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25117" y="2040835"/>
              <a:ext cx="692426" cy="692426"/>
            </a:xfrm>
            <a:prstGeom prst="rect">
              <a:avLst/>
            </a:prstGeom>
          </p:spPr>
        </p:pic>
      </p:grpSp>
      <p:grpSp>
        <p:nvGrpSpPr>
          <p:cNvPr id="29" name="Group 28">
            <a:extLst>
              <a:ext uri="{FF2B5EF4-FFF2-40B4-BE49-F238E27FC236}">
                <a16:creationId xmlns:a16="http://schemas.microsoft.com/office/drawing/2014/main" id="{89242107-FD3C-178A-2A3A-3DAB27B0F01D}"/>
              </a:ext>
            </a:extLst>
          </p:cNvPr>
          <p:cNvGrpSpPr/>
          <p:nvPr/>
        </p:nvGrpSpPr>
        <p:grpSpPr>
          <a:xfrm>
            <a:off x="525117" y="3050533"/>
            <a:ext cx="4432001" cy="692426"/>
            <a:chOff x="525117" y="2040835"/>
            <a:chExt cx="4432001" cy="692426"/>
          </a:xfrm>
        </p:grpSpPr>
        <p:grpSp>
          <p:nvGrpSpPr>
            <p:cNvPr id="30" name="Group 29">
              <a:extLst>
                <a:ext uri="{FF2B5EF4-FFF2-40B4-BE49-F238E27FC236}">
                  <a16:creationId xmlns:a16="http://schemas.microsoft.com/office/drawing/2014/main" id="{306D3CD7-425C-9CFE-E8B0-9DB4574BF346}"/>
                </a:ext>
              </a:extLst>
            </p:cNvPr>
            <p:cNvGrpSpPr/>
            <p:nvPr/>
          </p:nvGrpSpPr>
          <p:grpSpPr>
            <a:xfrm>
              <a:off x="1334248" y="2118303"/>
              <a:ext cx="3622870" cy="584775"/>
              <a:chOff x="1374005" y="2376720"/>
              <a:chExt cx="3622870" cy="584775"/>
            </a:xfrm>
          </p:grpSpPr>
          <p:sp>
            <p:nvSpPr>
              <p:cNvPr id="32" name="TextBox 31">
                <a:extLst>
                  <a:ext uri="{FF2B5EF4-FFF2-40B4-BE49-F238E27FC236}">
                    <a16:creationId xmlns:a16="http://schemas.microsoft.com/office/drawing/2014/main" id="{41110A52-3DBD-8242-BE60-856651D97CF6}"/>
                  </a:ext>
                </a:extLst>
              </p:cNvPr>
              <p:cNvSpPr txBox="1"/>
              <p:nvPr/>
            </p:nvSpPr>
            <p:spPr>
              <a:xfrm>
                <a:off x="1374005" y="2376720"/>
                <a:ext cx="3622870" cy="584775"/>
              </a:xfrm>
              <a:prstGeom prst="rect">
                <a:avLst/>
              </a:prstGeom>
              <a:noFill/>
            </p:spPr>
            <p:txBody>
              <a:bodyPr wrap="square">
                <a:spAutoFit/>
              </a:bodyPr>
              <a:lstStyle/>
              <a:p>
                <a:r>
                  <a:rPr lang="en-GB" b="1" dirty="0">
                    <a:solidFill>
                      <a:schemeClr val="accent5"/>
                    </a:solidFill>
                  </a:rPr>
                  <a:t>Pre-Production Capital Costs</a:t>
                </a:r>
                <a:br>
                  <a:rPr lang="en-GB" b="1" dirty="0">
                    <a:solidFill>
                      <a:schemeClr val="accent5"/>
                    </a:solidFill>
                  </a:rPr>
                </a:br>
                <a:r>
                  <a:rPr lang="en-GB" sz="1400" b="0" dirty="0">
                    <a:solidFill>
                      <a:schemeClr val="tx2"/>
                    </a:solidFill>
                  </a:rPr>
                  <a:t>A$331m (US$205m)</a:t>
                </a:r>
                <a:endParaRPr lang="en-AU" dirty="0"/>
              </a:p>
            </p:txBody>
          </p:sp>
          <p:cxnSp>
            <p:nvCxnSpPr>
              <p:cNvPr id="33" name="Straight Connector 32">
                <a:extLst>
                  <a:ext uri="{FF2B5EF4-FFF2-40B4-BE49-F238E27FC236}">
                    <a16:creationId xmlns:a16="http://schemas.microsoft.com/office/drawing/2014/main" id="{CB32AFA9-ADCE-0E65-68A7-33FF92B9FB03}"/>
                  </a:ext>
                </a:extLst>
              </p:cNvPr>
              <p:cNvCxnSpPr>
                <a:cxnSpLocks/>
              </p:cNvCxnSpPr>
              <p:nvPr/>
            </p:nvCxnSpPr>
            <p:spPr>
              <a:xfrm>
                <a:off x="1374005" y="2424307"/>
                <a:ext cx="0" cy="489600"/>
              </a:xfrm>
              <a:prstGeom prst="line">
                <a:avLst/>
              </a:prstGeom>
            </p:spPr>
            <p:style>
              <a:lnRef idx="2">
                <a:schemeClr val="accent5"/>
              </a:lnRef>
              <a:fillRef idx="0">
                <a:schemeClr val="accent5"/>
              </a:fillRef>
              <a:effectRef idx="1">
                <a:schemeClr val="accent5"/>
              </a:effectRef>
              <a:fontRef idx="minor">
                <a:schemeClr val="tx1"/>
              </a:fontRef>
            </p:style>
          </p:cxnSp>
        </p:grpSp>
        <p:pic>
          <p:nvPicPr>
            <p:cNvPr id="31" name="Graphic 30" descr="Crane outline">
              <a:extLst>
                <a:ext uri="{FF2B5EF4-FFF2-40B4-BE49-F238E27FC236}">
                  <a16:creationId xmlns:a16="http://schemas.microsoft.com/office/drawing/2014/main" id="{020F2E9A-157B-538B-9BC6-180554E86436}"/>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25117" y="2040835"/>
              <a:ext cx="692426" cy="692426"/>
            </a:xfrm>
            <a:prstGeom prst="rect">
              <a:avLst/>
            </a:prstGeom>
          </p:spPr>
        </p:pic>
      </p:grpSp>
      <p:grpSp>
        <p:nvGrpSpPr>
          <p:cNvPr id="34" name="Group 33">
            <a:extLst>
              <a:ext uri="{FF2B5EF4-FFF2-40B4-BE49-F238E27FC236}">
                <a16:creationId xmlns:a16="http://schemas.microsoft.com/office/drawing/2014/main" id="{16362AF5-4654-C3B5-755B-A1FE5C6F4704}"/>
              </a:ext>
            </a:extLst>
          </p:cNvPr>
          <p:cNvGrpSpPr/>
          <p:nvPr/>
        </p:nvGrpSpPr>
        <p:grpSpPr>
          <a:xfrm>
            <a:off x="5057992" y="3045677"/>
            <a:ext cx="3978629" cy="692426"/>
            <a:chOff x="525117" y="2040835"/>
            <a:chExt cx="3978629" cy="692426"/>
          </a:xfrm>
        </p:grpSpPr>
        <p:grpSp>
          <p:nvGrpSpPr>
            <p:cNvPr id="35" name="Group 34">
              <a:extLst>
                <a:ext uri="{FF2B5EF4-FFF2-40B4-BE49-F238E27FC236}">
                  <a16:creationId xmlns:a16="http://schemas.microsoft.com/office/drawing/2014/main" id="{7483DB47-E3EA-CE4B-E900-B854464F22F5}"/>
                </a:ext>
              </a:extLst>
            </p:cNvPr>
            <p:cNvGrpSpPr/>
            <p:nvPr/>
          </p:nvGrpSpPr>
          <p:grpSpPr>
            <a:xfrm>
              <a:off x="1334247" y="2118303"/>
              <a:ext cx="3169499" cy="584775"/>
              <a:chOff x="1374004" y="2376720"/>
              <a:chExt cx="3169499" cy="584775"/>
            </a:xfrm>
          </p:grpSpPr>
          <p:sp>
            <p:nvSpPr>
              <p:cNvPr id="37" name="TextBox 36">
                <a:extLst>
                  <a:ext uri="{FF2B5EF4-FFF2-40B4-BE49-F238E27FC236}">
                    <a16:creationId xmlns:a16="http://schemas.microsoft.com/office/drawing/2014/main" id="{1B4BD5A8-98EB-6454-73C7-EF44089DEB50}"/>
                  </a:ext>
                </a:extLst>
              </p:cNvPr>
              <p:cNvSpPr txBox="1"/>
              <p:nvPr/>
            </p:nvSpPr>
            <p:spPr>
              <a:xfrm>
                <a:off x="1374004" y="2376720"/>
                <a:ext cx="3169499" cy="584775"/>
              </a:xfrm>
              <a:prstGeom prst="rect">
                <a:avLst/>
              </a:prstGeom>
              <a:noFill/>
            </p:spPr>
            <p:txBody>
              <a:bodyPr wrap="square">
                <a:spAutoFit/>
              </a:bodyPr>
              <a:lstStyle/>
              <a:p>
                <a:r>
                  <a:rPr lang="en-GB" b="1" dirty="0">
                    <a:solidFill>
                      <a:schemeClr val="accent5"/>
                    </a:solidFill>
                  </a:rPr>
                  <a:t>NPV and Payback Period</a:t>
                </a:r>
                <a:br>
                  <a:rPr lang="en-GB" b="1" dirty="0">
                    <a:solidFill>
                      <a:schemeClr val="accent5"/>
                    </a:solidFill>
                  </a:rPr>
                </a:br>
                <a:r>
                  <a:rPr lang="en-GB" sz="1400" b="0" dirty="0">
                    <a:solidFill>
                      <a:schemeClr val="tx2"/>
                    </a:solidFill>
                  </a:rPr>
                  <a:t>NPV</a:t>
                </a:r>
                <a:r>
                  <a:rPr lang="en-GB" sz="1400" b="0" baseline="-25000" dirty="0">
                    <a:solidFill>
                      <a:schemeClr val="tx2"/>
                    </a:solidFill>
                  </a:rPr>
                  <a:t>5</a:t>
                </a:r>
                <a:r>
                  <a:rPr lang="en-GB" sz="1400" b="0" dirty="0">
                    <a:solidFill>
                      <a:schemeClr val="tx2"/>
                    </a:solidFill>
                  </a:rPr>
                  <a:t> A$359m (pre-tax) &amp; 3.9 Years</a:t>
                </a:r>
                <a:r>
                  <a:rPr lang="en-GB" sz="1400" b="0" baseline="30000" dirty="0">
                    <a:solidFill>
                      <a:schemeClr val="tx2"/>
                    </a:solidFill>
                  </a:rPr>
                  <a:t>2</a:t>
                </a:r>
                <a:endParaRPr lang="en-AU" baseline="30000" dirty="0"/>
              </a:p>
            </p:txBody>
          </p:sp>
          <p:cxnSp>
            <p:nvCxnSpPr>
              <p:cNvPr id="38" name="Straight Connector 37">
                <a:extLst>
                  <a:ext uri="{FF2B5EF4-FFF2-40B4-BE49-F238E27FC236}">
                    <a16:creationId xmlns:a16="http://schemas.microsoft.com/office/drawing/2014/main" id="{B030AA23-A600-36B7-9841-108B823ABC65}"/>
                  </a:ext>
                </a:extLst>
              </p:cNvPr>
              <p:cNvCxnSpPr>
                <a:cxnSpLocks/>
              </p:cNvCxnSpPr>
              <p:nvPr/>
            </p:nvCxnSpPr>
            <p:spPr>
              <a:xfrm>
                <a:off x="1374005" y="2424307"/>
                <a:ext cx="0" cy="489600"/>
              </a:xfrm>
              <a:prstGeom prst="line">
                <a:avLst/>
              </a:prstGeom>
            </p:spPr>
            <p:style>
              <a:lnRef idx="2">
                <a:schemeClr val="accent5"/>
              </a:lnRef>
              <a:fillRef idx="0">
                <a:schemeClr val="accent5"/>
              </a:fillRef>
              <a:effectRef idx="1">
                <a:schemeClr val="accent5"/>
              </a:effectRef>
              <a:fontRef idx="minor">
                <a:schemeClr val="tx1"/>
              </a:fontRef>
            </p:style>
          </p:cxnSp>
        </p:grpSp>
        <p:pic>
          <p:nvPicPr>
            <p:cNvPr id="36" name="Graphic 35" descr="Gantt Chart outline">
              <a:extLst>
                <a:ext uri="{FF2B5EF4-FFF2-40B4-BE49-F238E27FC236}">
                  <a16:creationId xmlns:a16="http://schemas.microsoft.com/office/drawing/2014/main" id="{BFB32496-AD1E-F601-1C33-3E9E5ED32B3A}"/>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525117" y="2040835"/>
              <a:ext cx="692426" cy="692426"/>
            </a:xfrm>
            <a:prstGeom prst="rect">
              <a:avLst/>
            </a:prstGeom>
          </p:spPr>
        </p:pic>
      </p:grpSp>
      <p:sp>
        <p:nvSpPr>
          <p:cNvPr id="41" name="Rectangle 40">
            <a:extLst>
              <a:ext uri="{FF2B5EF4-FFF2-40B4-BE49-F238E27FC236}">
                <a16:creationId xmlns:a16="http://schemas.microsoft.com/office/drawing/2014/main" id="{151C7C66-F55D-CD5F-8EDF-525695F70835}"/>
              </a:ext>
            </a:extLst>
          </p:cNvPr>
          <p:cNvSpPr/>
          <p:nvPr/>
        </p:nvSpPr>
        <p:spPr>
          <a:xfrm>
            <a:off x="529260" y="5169151"/>
            <a:ext cx="11133478" cy="606579"/>
          </a:xfrm>
          <a:prstGeom prst="rect">
            <a:avLst/>
          </a:prstGeom>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42" name="Rectangle 41">
            <a:extLst>
              <a:ext uri="{FF2B5EF4-FFF2-40B4-BE49-F238E27FC236}">
                <a16:creationId xmlns:a16="http://schemas.microsoft.com/office/drawing/2014/main" id="{E11864C9-DD61-4CA1-AE77-1C8B470F5918}"/>
              </a:ext>
            </a:extLst>
          </p:cNvPr>
          <p:cNvSpPr/>
          <p:nvPr/>
        </p:nvSpPr>
        <p:spPr>
          <a:xfrm>
            <a:off x="9088395" y="2040835"/>
            <a:ext cx="2570199" cy="3732167"/>
          </a:xfrm>
          <a:prstGeom prst="rect">
            <a:avLst/>
          </a:prstGeom>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43" name="TextBox 42">
            <a:extLst>
              <a:ext uri="{FF2B5EF4-FFF2-40B4-BE49-F238E27FC236}">
                <a16:creationId xmlns:a16="http://schemas.microsoft.com/office/drawing/2014/main" id="{93C5A36F-D5FD-EE35-377B-6C28DBCB2656}"/>
              </a:ext>
            </a:extLst>
          </p:cNvPr>
          <p:cNvSpPr txBox="1"/>
          <p:nvPr/>
        </p:nvSpPr>
        <p:spPr>
          <a:xfrm>
            <a:off x="9652734" y="2250125"/>
            <a:ext cx="1977075" cy="472813"/>
          </a:xfrm>
          <a:prstGeom prst="rect">
            <a:avLst/>
          </a:prstGeom>
          <a:noFill/>
        </p:spPr>
        <p:txBody>
          <a:bodyPr wrap="square" lIns="36000" tIns="36000" rIns="36000" bIns="36000" rtlCol="0">
            <a:spAutoFit/>
          </a:bodyPr>
          <a:lstStyle/>
          <a:p>
            <a:pPr algn="ctr"/>
            <a:r>
              <a:rPr lang="en-GB" sz="1300" dirty="0"/>
              <a:t>Ore Reserves of 32.8Mt</a:t>
            </a:r>
            <a:r>
              <a:rPr lang="en-GB" sz="1300" baseline="30000" dirty="0"/>
              <a:t>4</a:t>
            </a:r>
            <a:r>
              <a:rPr lang="en-GB" sz="1300" dirty="0"/>
              <a:t> (28.1Mt in Optimisation)</a:t>
            </a:r>
          </a:p>
        </p:txBody>
      </p:sp>
      <p:sp>
        <p:nvSpPr>
          <p:cNvPr id="44" name="Freeform: Shape 43">
            <a:extLst>
              <a:ext uri="{FF2B5EF4-FFF2-40B4-BE49-F238E27FC236}">
                <a16:creationId xmlns:a16="http://schemas.microsoft.com/office/drawing/2014/main" id="{862E0569-795C-165C-2B03-9CE7548F1CCC}"/>
              </a:ext>
            </a:extLst>
          </p:cNvPr>
          <p:cNvSpPr/>
          <p:nvPr/>
        </p:nvSpPr>
        <p:spPr>
          <a:xfrm>
            <a:off x="9288678" y="2365289"/>
            <a:ext cx="297592" cy="293031"/>
          </a:xfrm>
          <a:custGeom>
            <a:avLst/>
            <a:gdLst>
              <a:gd name="connsiteX0" fmla="*/ 1062794 w 1380226"/>
              <a:gd name="connsiteY0" fmla="*/ 324346 h 1380226"/>
              <a:gd name="connsiteX1" fmla="*/ 1016567 w 1380226"/>
              <a:gd name="connsiteY1" fmla="*/ 354375 h 1380226"/>
              <a:gd name="connsiteX2" fmla="*/ 597087 w 1380226"/>
              <a:gd name="connsiteY2" fmla="*/ 887606 h 1380226"/>
              <a:gd name="connsiteX3" fmla="*/ 575101 w 1380226"/>
              <a:gd name="connsiteY3" fmla="*/ 919281 h 1380226"/>
              <a:gd name="connsiteX4" fmla="*/ 416944 w 1380226"/>
              <a:gd name="connsiteY4" fmla="*/ 782382 h 1380226"/>
              <a:gd name="connsiteX5" fmla="*/ 262116 w 1380226"/>
              <a:gd name="connsiteY5" fmla="*/ 745743 h 1380226"/>
              <a:gd name="connsiteX6" fmla="*/ 265288 w 1380226"/>
              <a:gd name="connsiteY6" fmla="*/ 876683 h 1380226"/>
              <a:gd name="connsiteX7" fmla="*/ 513373 w 1380226"/>
              <a:gd name="connsiteY7" fmla="*/ 1140564 h 1380226"/>
              <a:gd name="connsiteX8" fmla="*/ 535316 w 1380226"/>
              <a:gd name="connsiteY8" fmla="*/ 1158324 h 1380226"/>
              <a:gd name="connsiteX9" fmla="*/ 543980 w 1380226"/>
              <a:gd name="connsiteY9" fmla="*/ 1169361 h 1380226"/>
              <a:gd name="connsiteX10" fmla="*/ 543979 w 1380226"/>
              <a:gd name="connsiteY10" fmla="*/ 1169362 h 1380226"/>
              <a:gd name="connsiteX11" fmla="*/ 623586 w 1380226"/>
              <a:gd name="connsiteY11" fmla="*/ 1170688 h 1380226"/>
              <a:gd name="connsiteX12" fmla="*/ 629017 w 1380226"/>
              <a:gd name="connsiteY12" fmla="*/ 1165426 h 1380226"/>
              <a:gd name="connsiteX13" fmla="*/ 632172 w 1380226"/>
              <a:gd name="connsiteY13" fmla="*/ 1164128 h 1380226"/>
              <a:gd name="connsiteX14" fmla="*/ 648294 w 1380226"/>
              <a:gd name="connsiteY14" fmla="*/ 1153318 h 1380226"/>
              <a:gd name="connsiteX15" fmla="*/ 648295 w 1380226"/>
              <a:gd name="connsiteY15" fmla="*/ 1153318 h 1380226"/>
              <a:gd name="connsiteX16" fmla="*/ 660395 w 1380226"/>
              <a:gd name="connsiteY16" fmla="*/ 1137113 h 1380226"/>
              <a:gd name="connsiteX17" fmla="*/ 663677 w 1380226"/>
              <a:gd name="connsiteY17" fmla="*/ 1125502 h 1380226"/>
              <a:gd name="connsiteX18" fmla="*/ 704379 w 1380226"/>
              <a:gd name="connsiteY18" fmla="*/ 1072862 h 1380226"/>
              <a:gd name="connsiteX19" fmla="*/ 1135288 w 1380226"/>
              <a:gd name="connsiteY19" fmla="*/ 435947 h 1380226"/>
              <a:gd name="connsiteX20" fmla="*/ 1136614 w 1380226"/>
              <a:gd name="connsiteY20" fmla="*/ 356341 h 1380226"/>
              <a:gd name="connsiteX21" fmla="*/ 1116713 w 1380226"/>
              <a:gd name="connsiteY21" fmla="*/ 335800 h 1380226"/>
              <a:gd name="connsiteX22" fmla="*/ 1090403 w 1380226"/>
              <a:gd name="connsiteY22" fmla="*/ 324590 h 1380226"/>
              <a:gd name="connsiteX23" fmla="*/ 1062794 w 1380226"/>
              <a:gd name="connsiteY23" fmla="*/ 324346 h 1380226"/>
              <a:gd name="connsiteX24" fmla="*/ 690113 w 1380226"/>
              <a:gd name="connsiteY24" fmla="*/ 0 h 1380226"/>
              <a:gd name="connsiteX25" fmla="*/ 1380226 w 1380226"/>
              <a:gd name="connsiteY25" fmla="*/ 690113 h 1380226"/>
              <a:gd name="connsiteX26" fmla="*/ 690113 w 1380226"/>
              <a:gd name="connsiteY26" fmla="*/ 1380226 h 1380226"/>
              <a:gd name="connsiteX27" fmla="*/ 0 w 1380226"/>
              <a:gd name="connsiteY27" fmla="*/ 690113 h 1380226"/>
              <a:gd name="connsiteX28" fmla="*/ 690113 w 1380226"/>
              <a:gd name="connsiteY28" fmla="*/ 0 h 138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0226" h="1380226">
                <a:moveTo>
                  <a:pt x="1062794" y="324346"/>
                </a:moveTo>
                <a:cubicBezTo>
                  <a:pt x="1044671" y="327708"/>
                  <a:pt x="1027830" y="337983"/>
                  <a:pt x="1016567" y="354375"/>
                </a:cubicBezTo>
                <a:cubicBezTo>
                  <a:pt x="848929" y="545453"/>
                  <a:pt x="733104" y="693861"/>
                  <a:pt x="597087" y="887606"/>
                </a:cubicBezTo>
                <a:lnTo>
                  <a:pt x="575101" y="919281"/>
                </a:lnTo>
                <a:lnTo>
                  <a:pt x="416944" y="782382"/>
                </a:lnTo>
                <a:cubicBezTo>
                  <a:pt x="383208" y="741602"/>
                  <a:pt x="302896" y="712007"/>
                  <a:pt x="262116" y="745743"/>
                </a:cubicBezTo>
                <a:cubicBezTo>
                  <a:pt x="240158" y="759469"/>
                  <a:pt x="226728" y="811543"/>
                  <a:pt x="265288" y="876683"/>
                </a:cubicBezTo>
                <a:lnTo>
                  <a:pt x="513373" y="1140564"/>
                </a:lnTo>
                <a:lnTo>
                  <a:pt x="535316" y="1158324"/>
                </a:lnTo>
                <a:lnTo>
                  <a:pt x="543980" y="1169361"/>
                </a:lnTo>
                <a:lnTo>
                  <a:pt x="543979" y="1169362"/>
                </a:lnTo>
                <a:cubicBezTo>
                  <a:pt x="568567" y="1186256"/>
                  <a:pt x="599935" y="1185802"/>
                  <a:pt x="623586" y="1170688"/>
                </a:cubicBezTo>
                <a:lnTo>
                  <a:pt x="629017" y="1165426"/>
                </a:lnTo>
                <a:lnTo>
                  <a:pt x="632172" y="1164128"/>
                </a:lnTo>
                <a:cubicBezTo>
                  <a:pt x="637793" y="1161135"/>
                  <a:pt x="643197" y="1157535"/>
                  <a:pt x="648294" y="1153318"/>
                </a:cubicBezTo>
                <a:lnTo>
                  <a:pt x="648295" y="1153318"/>
                </a:lnTo>
                <a:cubicBezTo>
                  <a:pt x="653392" y="1149101"/>
                  <a:pt x="657382" y="1143596"/>
                  <a:pt x="660395" y="1137113"/>
                </a:cubicBezTo>
                <a:lnTo>
                  <a:pt x="663677" y="1125502"/>
                </a:lnTo>
                <a:lnTo>
                  <a:pt x="704379" y="1072862"/>
                </a:lnTo>
                <a:cubicBezTo>
                  <a:pt x="845729" y="883416"/>
                  <a:pt x="992033" y="644442"/>
                  <a:pt x="1135288" y="435947"/>
                </a:cubicBezTo>
                <a:cubicBezTo>
                  <a:pt x="1152182" y="411359"/>
                  <a:pt x="1151728" y="379991"/>
                  <a:pt x="1136614" y="356341"/>
                </a:cubicBezTo>
                <a:lnTo>
                  <a:pt x="1116713" y="335800"/>
                </a:lnTo>
                <a:lnTo>
                  <a:pt x="1090403" y="324590"/>
                </a:lnTo>
                <a:cubicBezTo>
                  <a:pt x="1081237" y="322714"/>
                  <a:pt x="1071855" y="322666"/>
                  <a:pt x="1062794" y="324346"/>
                </a:cubicBezTo>
                <a:close/>
                <a:moveTo>
                  <a:pt x="690113" y="0"/>
                </a:moveTo>
                <a:cubicBezTo>
                  <a:pt x="1071252" y="0"/>
                  <a:pt x="1380226" y="308974"/>
                  <a:pt x="1380226" y="690113"/>
                </a:cubicBezTo>
                <a:cubicBezTo>
                  <a:pt x="1380226" y="1071252"/>
                  <a:pt x="1071252" y="1380226"/>
                  <a:pt x="690113" y="1380226"/>
                </a:cubicBezTo>
                <a:cubicBezTo>
                  <a:pt x="308974" y="1380226"/>
                  <a:pt x="0" y="1071252"/>
                  <a:pt x="0" y="690113"/>
                </a:cubicBezTo>
                <a:cubicBezTo>
                  <a:pt x="0" y="308974"/>
                  <a:pt x="308974" y="0"/>
                  <a:pt x="69011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TextBox 46">
            <a:extLst>
              <a:ext uri="{FF2B5EF4-FFF2-40B4-BE49-F238E27FC236}">
                <a16:creationId xmlns:a16="http://schemas.microsoft.com/office/drawing/2014/main" id="{FB5A0600-D69D-1732-4361-AB44387CCD06}"/>
              </a:ext>
            </a:extLst>
          </p:cNvPr>
          <p:cNvSpPr txBox="1"/>
          <p:nvPr/>
        </p:nvSpPr>
        <p:spPr>
          <a:xfrm>
            <a:off x="9633893" y="3228826"/>
            <a:ext cx="1977075" cy="472813"/>
          </a:xfrm>
          <a:prstGeom prst="rect">
            <a:avLst/>
          </a:prstGeom>
          <a:noFill/>
        </p:spPr>
        <p:txBody>
          <a:bodyPr wrap="square" lIns="36000" tIns="36000" rIns="36000" bIns="36000" rtlCol="0">
            <a:spAutoFit/>
          </a:bodyPr>
          <a:lstStyle/>
          <a:p>
            <a:pPr algn="ctr"/>
            <a:r>
              <a:rPr lang="en-GB" sz="1300" dirty="0"/>
              <a:t>Conventional mining and processing</a:t>
            </a:r>
          </a:p>
        </p:txBody>
      </p:sp>
      <p:sp>
        <p:nvSpPr>
          <p:cNvPr id="48" name="Freeform: Shape 47">
            <a:extLst>
              <a:ext uri="{FF2B5EF4-FFF2-40B4-BE49-F238E27FC236}">
                <a16:creationId xmlns:a16="http://schemas.microsoft.com/office/drawing/2014/main" id="{04EA31FD-CA35-CCA1-2BE8-4E415C0E22A6}"/>
              </a:ext>
            </a:extLst>
          </p:cNvPr>
          <p:cNvSpPr/>
          <p:nvPr/>
        </p:nvSpPr>
        <p:spPr>
          <a:xfrm>
            <a:off x="9288678" y="3315080"/>
            <a:ext cx="297592" cy="293031"/>
          </a:xfrm>
          <a:custGeom>
            <a:avLst/>
            <a:gdLst>
              <a:gd name="connsiteX0" fmla="*/ 1062794 w 1380226"/>
              <a:gd name="connsiteY0" fmla="*/ 324346 h 1380226"/>
              <a:gd name="connsiteX1" fmla="*/ 1016567 w 1380226"/>
              <a:gd name="connsiteY1" fmla="*/ 354375 h 1380226"/>
              <a:gd name="connsiteX2" fmla="*/ 597087 w 1380226"/>
              <a:gd name="connsiteY2" fmla="*/ 887606 h 1380226"/>
              <a:gd name="connsiteX3" fmla="*/ 575101 w 1380226"/>
              <a:gd name="connsiteY3" fmla="*/ 919281 h 1380226"/>
              <a:gd name="connsiteX4" fmla="*/ 416944 w 1380226"/>
              <a:gd name="connsiteY4" fmla="*/ 782382 h 1380226"/>
              <a:gd name="connsiteX5" fmla="*/ 262116 w 1380226"/>
              <a:gd name="connsiteY5" fmla="*/ 745743 h 1380226"/>
              <a:gd name="connsiteX6" fmla="*/ 265288 w 1380226"/>
              <a:gd name="connsiteY6" fmla="*/ 876683 h 1380226"/>
              <a:gd name="connsiteX7" fmla="*/ 513373 w 1380226"/>
              <a:gd name="connsiteY7" fmla="*/ 1140564 h 1380226"/>
              <a:gd name="connsiteX8" fmla="*/ 535316 w 1380226"/>
              <a:gd name="connsiteY8" fmla="*/ 1158324 h 1380226"/>
              <a:gd name="connsiteX9" fmla="*/ 543980 w 1380226"/>
              <a:gd name="connsiteY9" fmla="*/ 1169361 h 1380226"/>
              <a:gd name="connsiteX10" fmla="*/ 543979 w 1380226"/>
              <a:gd name="connsiteY10" fmla="*/ 1169362 h 1380226"/>
              <a:gd name="connsiteX11" fmla="*/ 623586 w 1380226"/>
              <a:gd name="connsiteY11" fmla="*/ 1170688 h 1380226"/>
              <a:gd name="connsiteX12" fmla="*/ 629017 w 1380226"/>
              <a:gd name="connsiteY12" fmla="*/ 1165426 h 1380226"/>
              <a:gd name="connsiteX13" fmla="*/ 632172 w 1380226"/>
              <a:gd name="connsiteY13" fmla="*/ 1164128 h 1380226"/>
              <a:gd name="connsiteX14" fmla="*/ 648294 w 1380226"/>
              <a:gd name="connsiteY14" fmla="*/ 1153318 h 1380226"/>
              <a:gd name="connsiteX15" fmla="*/ 648295 w 1380226"/>
              <a:gd name="connsiteY15" fmla="*/ 1153318 h 1380226"/>
              <a:gd name="connsiteX16" fmla="*/ 660395 w 1380226"/>
              <a:gd name="connsiteY16" fmla="*/ 1137113 h 1380226"/>
              <a:gd name="connsiteX17" fmla="*/ 663677 w 1380226"/>
              <a:gd name="connsiteY17" fmla="*/ 1125502 h 1380226"/>
              <a:gd name="connsiteX18" fmla="*/ 704379 w 1380226"/>
              <a:gd name="connsiteY18" fmla="*/ 1072862 h 1380226"/>
              <a:gd name="connsiteX19" fmla="*/ 1135288 w 1380226"/>
              <a:gd name="connsiteY19" fmla="*/ 435947 h 1380226"/>
              <a:gd name="connsiteX20" fmla="*/ 1136614 w 1380226"/>
              <a:gd name="connsiteY20" fmla="*/ 356341 h 1380226"/>
              <a:gd name="connsiteX21" fmla="*/ 1116713 w 1380226"/>
              <a:gd name="connsiteY21" fmla="*/ 335800 h 1380226"/>
              <a:gd name="connsiteX22" fmla="*/ 1090403 w 1380226"/>
              <a:gd name="connsiteY22" fmla="*/ 324590 h 1380226"/>
              <a:gd name="connsiteX23" fmla="*/ 1062794 w 1380226"/>
              <a:gd name="connsiteY23" fmla="*/ 324346 h 1380226"/>
              <a:gd name="connsiteX24" fmla="*/ 690113 w 1380226"/>
              <a:gd name="connsiteY24" fmla="*/ 0 h 1380226"/>
              <a:gd name="connsiteX25" fmla="*/ 1380226 w 1380226"/>
              <a:gd name="connsiteY25" fmla="*/ 690113 h 1380226"/>
              <a:gd name="connsiteX26" fmla="*/ 690113 w 1380226"/>
              <a:gd name="connsiteY26" fmla="*/ 1380226 h 1380226"/>
              <a:gd name="connsiteX27" fmla="*/ 0 w 1380226"/>
              <a:gd name="connsiteY27" fmla="*/ 690113 h 1380226"/>
              <a:gd name="connsiteX28" fmla="*/ 690113 w 1380226"/>
              <a:gd name="connsiteY28" fmla="*/ 0 h 138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0226" h="1380226">
                <a:moveTo>
                  <a:pt x="1062794" y="324346"/>
                </a:moveTo>
                <a:cubicBezTo>
                  <a:pt x="1044671" y="327708"/>
                  <a:pt x="1027830" y="337983"/>
                  <a:pt x="1016567" y="354375"/>
                </a:cubicBezTo>
                <a:cubicBezTo>
                  <a:pt x="848929" y="545453"/>
                  <a:pt x="733104" y="693861"/>
                  <a:pt x="597087" y="887606"/>
                </a:cubicBezTo>
                <a:lnTo>
                  <a:pt x="575101" y="919281"/>
                </a:lnTo>
                <a:lnTo>
                  <a:pt x="416944" y="782382"/>
                </a:lnTo>
                <a:cubicBezTo>
                  <a:pt x="383208" y="741602"/>
                  <a:pt x="302896" y="712007"/>
                  <a:pt x="262116" y="745743"/>
                </a:cubicBezTo>
                <a:cubicBezTo>
                  <a:pt x="240158" y="759469"/>
                  <a:pt x="226728" y="811543"/>
                  <a:pt x="265288" y="876683"/>
                </a:cubicBezTo>
                <a:lnTo>
                  <a:pt x="513373" y="1140564"/>
                </a:lnTo>
                <a:lnTo>
                  <a:pt x="535316" y="1158324"/>
                </a:lnTo>
                <a:lnTo>
                  <a:pt x="543980" y="1169361"/>
                </a:lnTo>
                <a:lnTo>
                  <a:pt x="543979" y="1169362"/>
                </a:lnTo>
                <a:cubicBezTo>
                  <a:pt x="568567" y="1186256"/>
                  <a:pt x="599935" y="1185802"/>
                  <a:pt x="623586" y="1170688"/>
                </a:cubicBezTo>
                <a:lnTo>
                  <a:pt x="629017" y="1165426"/>
                </a:lnTo>
                <a:lnTo>
                  <a:pt x="632172" y="1164128"/>
                </a:lnTo>
                <a:cubicBezTo>
                  <a:pt x="637793" y="1161135"/>
                  <a:pt x="643197" y="1157535"/>
                  <a:pt x="648294" y="1153318"/>
                </a:cubicBezTo>
                <a:lnTo>
                  <a:pt x="648295" y="1153318"/>
                </a:lnTo>
                <a:cubicBezTo>
                  <a:pt x="653392" y="1149101"/>
                  <a:pt x="657382" y="1143596"/>
                  <a:pt x="660395" y="1137113"/>
                </a:cubicBezTo>
                <a:lnTo>
                  <a:pt x="663677" y="1125502"/>
                </a:lnTo>
                <a:lnTo>
                  <a:pt x="704379" y="1072862"/>
                </a:lnTo>
                <a:cubicBezTo>
                  <a:pt x="845729" y="883416"/>
                  <a:pt x="992033" y="644442"/>
                  <a:pt x="1135288" y="435947"/>
                </a:cubicBezTo>
                <a:cubicBezTo>
                  <a:pt x="1152182" y="411359"/>
                  <a:pt x="1151728" y="379991"/>
                  <a:pt x="1136614" y="356341"/>
                </a:cubicBezTo>
                <a:lnTo>
                  <a:pt x="1116713" y="335800"/>
                </a:lnTo>
                <a:lnTo>
                  <a:pt x="1090403" y="324590"/>
                </a:lnTo>
                <a:cubicBezTo>
                  <a:pt x="1081237" y="322714"/>
                  <a:pt x="1071855" y="322666"/>
                  <a:pt x="1062794" y="324346"/>
                </a:cubicBezTo>
                <a:close/>
                <a:moveTo>
                  <a:pt x="690113" y="0"/>
                </a:moveTo>
                <a:cubicBezTo>
                  <a:pt x="1071252" y="0"/>
                  <a:pt x="1380226" y="308974"/>
                  <a:pt x="1380226" y="690113"/>
                </a:cubicBezTo>
                <a:cubicBezTo>
                  <a:pt x="1380226" y="1071252"/>
                  <a:pt x="1071252" y="1380226"/>
                  <a:pt x="690113" y="1380226"/>
                </a:cubicBezTo>
                <a:cubicBezTo>
                  <a:pt x="308974" y="1380226"/>
                  <a:pt x="0" y="1071252"/>
                  <a:pt x="0" y="690113"/>
                </a:cubicBezTo>
                <a:cubicBezTo>
                  <a:pt x="0" y="308974"/>
                  <a:pt x="308974" y="0"/>
                  <a:pt x="69011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TextBox 48">
            <a:extLst>
              <a:ext uri="{FF2B5EF4-FFF2-40B4-BE49-F238E27FC236}">
                <a16:creationId xmlns:a16="http://schemas.microsoft.com/office/drawing/2014/main" id="{517FA4C7-7F7E-C7AB-4F7F-D8C2ADC7ADFA}"/>
              </a:ext>
            </a:extLst>
          </p:cNvPr>
          <p:cNvSpPr txBox="1"/>
          <p:nvPr/>
        </p:nvSpPr>
        <p:spPr>
          <a:xfrm>
            <a:off x="9633890" y="4080736"/>
            <a:ext cx="1977075" cy="672867"/>
          </a:xfrm>
          <a:prstGeom prst="rect">
            <a:avLst/>
          </a:prstGeom>
          <a:noFill/>
        </p:spPr>
        <p:txBody>
          <a:bodyPr wrap="square" lIns="36000" tIns="36000" rIns="36000" bIns="36000" rtlCol="0">
            <a:spAutoFit/>
          </a:bodyPr>
          <a:lstStyle/>
          <a:p>
            <a:pPr algn="ctr"/>
            <a:r>
              <a:rPr lang="en-GB" sz="1300" dirty="0"/>
              <a:t>Single, high-grade silver concentrate with minor Zn &amp; Pb</a:t>
            </a:r>
          </a:p>
        </p:txBody>
      </p:sp>
      <p:sp>
        <p:nvSpPr>
          <p:cNvPr id="50" name="Freeform: Shape 49">
            <a:extLst>
              <a:ext uri="{FF2B5EF4-FFF2-40B4-BE49-F238E27FC236}">
                <a16:creationId xmlns:a16="http://schemas.microsoft.com/office/drawing/2014/main" id="{F4A69D95-E366-A49A-BC9A-2C2CB9C5743C}"/>
              </a:ext>
            </a:extLst>
          </p:cNvPr>
          <p:cNvSpPr/>
          <p:nvPr/>
        </p:nvSpPr>
        <p:spPr>
          <a:xfrm>
            <a:off x="9288678" y="4264414"/>
            <a:ext cx="297592" cy="293031"/>
          </a:xfrm>
          <a:custGeom>
            <a:avLst/>
            <a:gdLst>
              <a:gd name="connsiteX0" fmla="*/ 1062794 w 1380226"/>
              <a:gd name="connsiteY0" fmla="*/ 324346 h 1380226"/>
              <a:gd name="connsiteX1" fmla="*/ 1016567 w 1380226"/>
              <a:gd name="connsiteY1" fmla="*/ 354375 h 1380226"/>
              <a:gd name="connsiteX2" fmla="*/ 597087 w 1380226"/>
              <a:gd name="connsiteY2" fmla="*/ 887606 h 1380226"/>
              <a:gd name="connsiteX3" fmla="*/ 575101 w 1380226"/>
              <a:gd name="connsiteY3" fmla="*/ 919281 h 1380226"/>
              <a:gd name="connsiteX4" fmla="*/ 416944 w 1380226"/>
              <a:gd name="connsiteY4" fmla="*/ 782382 h 1380226"/>
              <a:gd name="connsiteX5" fmla="*/ 262116 w 1380226"/>
              <a:gd name="connsiteY5" fmla="*/ 745743 h 1380226"/>
              <a:gd name="connsiteX6" fmla="*/ 265288 w 1380226"/>
              <a:gd name="connsiteY6" fmla="*/ 876683 h 1380226"/>
              <a:gd name="connsiteX7" fmla="*/ 513373 w 1380226"/>
              <a:gd name="connsiteY7" fmla="*/ 1140564 h 1380226"/>
              <a:gd name="connsiteX8" fmla="*/ 535316 w 1380226"/>
              <a:gd name="connsiteY8" fmla="*/ 1158324 h 1380226"/>
              <a:gd name="connsiteX9" fmla="*/ 543980 w 1380226"/>
              <a:gd name="connsiteY9" fmla="*/ 1169361 h 1380226"/>
              <a:gd name="connsiteX10" fmla="*/ 543979 w 1380226"/>
              <a:gd name="connsiteY10" fmla="*/ 1169362 h 1380226"/>
              <a:gd name="connsiteX11" fmla="*/ 623586 w 1380226"/>
              <a:gd name="connsiteY11" fmla="*/ 1170688 h 1380226"/>
              <a:gd name="connsiteX12" fmla="*/ 629017 w 1380226"/>
              <a:gd name="connsiteY12" fmla="*/ 1165426 h 1380226"/>
              <a:gd name="connsiteX13" fmla="*/ 632172 w 1380226"/>
              <a:gd name="connsiteY13" fmla="*/ 1164128 h 1380226"/>
              <a:gd name="connsiteX14" fmla="*/ 648294 w 1380226"/>
              <a:gd name="connsiteY14" fmla="*/ 1153318 h 1380226"/>
              <a:gd name="connsiteX15" fmla="*/ 648295 w 1380226"/>
              <a:gd name="connsiteY15" fmla="*/ 1153318 h 1380226"/>
              <a:gd name="connsiteX16" fmla="*/ 660395 w 1380226"/>
              <a:gd name="connsiteY16" fmla="*/ 1137113 h 1380226"/>
              <a:gd name="connsiteX17" fmla="*/ 663677 w 1380226"/>
              <a:gd name="connsiteY17" fmla="*/ 1125502 h 1380226"/>
              <a:gd name="connsiteX18" fmla="*/ 704379 w 1380226"/>
              <a:gd name="connsiteY18" fmla="*/ 1072862 h 1380226"/>
              <a:gd name="connsiteX19" fmla="*/ 1135288 w 1380226"/>
              <a:gd name="connsiteY19" fmla="*/ 435947 h 1380226"/>
              <a:gd name="connsiteX20" fmla="*/ 1136614 w 1380226"/>
              <a:gd name="connsiteY20" fmla="*/ 356341 h 1380226"/>
              <a:gd name="connsiteX21" fmla="*/ 1116713 w 1380226"/>
              <a:gd name="connsiteY21" fmla="*/ 335800 h 1380226"/>
              <a:gd name="connsiteX22" fmla="*/ 1090403 w 1380226"/>
              <a:gd name="connsiteY22" fmla="*/ 324590 h 1380226"/>
              <a:gd name="connsiteX23" fmla="*/ 1062794 w 1380226"/>
              <a:gd name="connsiteY23" fmla="*/ 324346 h 1380226"/>
              <a:gd name="connsiteX24" fmla="*/ 690113 w 1380226"/>
              <a:gd name="connsiteY24" fmla="*/ 0 h 1380226"/>
              <a:gd name="connsiteX25" fmla="*/ 1380226 w 1380226"/>
              <a:gd name="connsiteY25" fmla="*/ 690113 h 1380226"/>
              <a:gd name="connsiteX26" fmla="*/ 690113 w 1380226"/>
              <a:gd name="connsiteY26" fmla="*/ 1380226 h 1380226"/>
              <a:gd name="connsiteX27" fmla="*/ 0 w 1380226"/>
              <a:gd name="connsiteY27" fmla="*/ 690113 h 1380226"/>
              <a:gd name="connsiteX28" fmla="*/ 690113 w 1380226"/>
              <a:gd name="connsiteY28" fmla="*/ 0 h 138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0226" h="1380226">
                <a:moveTo>
                  <a:pt x="1062794" y="324346"/>
                </a:moveTo>
                <a:cubicBezTo>
                  <a:pt x="1044671" y="327708"/>
                  <a:pt x="1027830" y="337983"/>
                  <a:pt x="1016567" y="354375"/>
                </a:cubicBezTo>
                <a:cubicBezTo>
                  <a:pt x="848929" y="545453"/>
                  <a:pt x="733104" y="693861"/>
                  <a:pt x="597087" y="887606"/>
                </a:cubicBezTo>
                <a:lnTo>
                  <a:pt x="575101" y="919281"/>
                </a:lnTo>
                <a:lnTo>
                  <a:pt x="416944" y="782382"/>
                </a:lnTo>
                <a:cubicBezTo>
                  <a:pt x="383208" y="741602"/>
                  <a:pt x="302896" y="712007"/>
                  <a:pt x="262116" y="745743"/>
                </a:cubicBezTo>
                <a:cubicBezTo>
                  <a:pt x="240158" y="759469"/>
                  <a:pt x="226728" y="811543"/>
                  <a:pt x="265288" y="876683"/>
                </a:cubicBezTo>
                <a:lnTo>
                  <a:pt x="513373" y="1140564"/>
                </a:lnTo>
                <a:lnTo>
                  <a:pt x="535316" y="1158324"/>
                </a:lnTo>
                <a:lnTo>
                  <a:pt x="543980" y="1169361"/>
                </a:lnTo>
                <a:lnTo>
                  <a:pt x="543979" y="1169362"/>
                </a:lnTo>
                <a:cubicBezTo>
                  <a:pt x="568567" y="1186256"/>
                  <a:pt x="599935" y="1185802"/>
                  <a:pt x="623586" y="1170688"/>
                </a:cubicBezTo>
                <a:lnTo>
                  <a:pt x="629017" y="1165426"/>
                </a:lnTo>
                <a:lnTo>
                  <a:pt x="632172" y="1164128"/>
                </a:lnTo>
                <a:cubicBezTo>
                  <a:pt x="637793" y="1161135"/>
                  <a:pt x="643197" y="1157535"/>
                  <a:pt x="648294" y="1153318"/>
                </a:cubicBezTo>
                <a:lnTo>
                  <a:pt x="648295" y="1153318"/>
                </a:lnTo>
                <a:cubicBezTo>
                  <a:pt x="653392" y="1149101"/>
                  <a:pt x="657382" y="1143596"/>
                  <a:pt x="660395" y="1137113"/>
                </a:cubicBezTo>
                <a:lnTo>
                  <a:pt x="663677" y="1125502"/>
                </a:lnTo>
                <a:lnTo>
                  <a:pt x="704379" y="1072862"/>
                </a:lnTo>
                <a:cubicBezTo>
                  <a:pt x="845729" y="883416"/>
                  <a:pt x="992033" y="644442"/>
                  <a:pt x="1135288" y="435947"/>
                </a:cubicBezTo>
                <a:cubicBezTo>
                  <a:pt x="1152182" y="411359"/>
                  <a:pt x="1151728" y="379991"/>
                  <a:pt x="1136614" y="356341"/>
                </a:cubicBezTo>
                <a:lnTo>
                  <a:pt x="1116713" y="335800"/>
                </a:lnTo>
                <a:lnTo>
                  <a:pt x="1090403" y="324590"/>
                </a:lnTo>
                <a:cubicBezTo>
                  <a:pt x="1081237" y="322714"/>
                  <a:pt x="1071855" y="322666"/>
                  <a:pt x="1062794" y="324346"/>
                </a:cubicBezTo>
                <a:close/>
                <a:moveTo>
                  <a:pt x="690113" y="0"/>
                </a:moveTo>
                <a:cubicBezTo>
                  <a:pt x="1071252" y="0"/>
                  <a:pt x="1380226" y="308974"/>
                  <a:pt x="1380226" y="690113"/>
                </a:cubicBezTo>
                <a:cubicBezTo>
                  <a:pt x="1380226" y="1071252"/>
                  <a:pt x="1071252" y="1380226"/>
                  <a:pt x="690113" y="1380226"/>
                </a:cubicBezTo>
                <a:cubicBezTo>
                  <a:pt x="308974" y="1380226"/>
                  <a:pt x="0" y="1071252"/>
                  <a:pt x="0" y="690113"/>
                </a:cubicBezTo>
                <a:cubicBezTo>
                  <a:pt x="0" y="308974"/>
                  <a:pt x="308974" y="0"/>
                  <a:pt x="69011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Freeform: Shape 50">
            <a:extLst>
              <a:ext uri="{FF2B5EF4-FFF2-40B4-BE49-F238E27FC236}">
                <a16:creationId xmlns:a16="http://schemas.microsoft.com/office/drawing/2014/main" id="{0482D27B-8E98-92E3-FAEC-6C7784C9A368}"/>
              </a:ext>
            </a:extLst>
          </p:cNvPr>
          <p:cNvSpPr/>
          <p:nvPr/>
        </p:nvSpPr>
        <p:spPr>
          <a:xfrm>
            <a:off x="9288678" y="5179811"/>
            <a:ext cx="297592" cy="293031"/>
          </a:xfrm>
          <a:custGeom>
            <a:avLst/>
            <a:gdLst>
              <a:gd name="connsiteX0" fmla="*/ 1062794 w 1380226"/>
              <a:gd name="connsiteY0" fmla="*/ 324346 h 1380226"/>
              <a:gd name="connsiteX1" fmla="*/ 1016567 w 1380226"/>
              <a:gd name="connsiteY1" fmla="*/ 354375 h 1380226"/>
              <a:gd name="connsiteX2" fmla="*/ 597087 w 1380226"/>
              <a:gd name="connsiteY2" fmla="*/ 887606 h 1380226"/>
              <a:gd name="connsiteX3" fmla="*/ 575101 w 1380226"/>
              <a:gd name="connsiteY3" fmla="*/ 919281 h 1380226"/>
              <a:gd name="connsiteX4" fmla="*/ 416944 w 1380226"/>
              <a:gd name="connsiteY4" fmla="*/ 782382 h 1380226"/>
              <a:gd name="connsiteX5" fmla="*/ 262116 w 1380226"/>
              <a:gd name="connsiteY5" fmla="*/ 745743 h 1380226"/>
              <a:gd name="connsiteX6" fmla="*/ 265288 w 1380226"/>
              <a:gd name="connsiteY6" fmla="*/ 876683 h 1380226"/>
              <a:gd name="connsiteX7" fmla="*/ 513373 w 1380226"/>
              <a:gd name="connsiteY7" fmla="*/ 1140564 h 1380226"/>
              <a:gd name="connsiteX8" fmla="*/ 535316 w 1380226"/>
              <a:gd name="connsiteY8" fmla="*/ 1158324 h 1380226"/>
              <a:gd name="connsiteX9" fmla="*/ 543980 w 1380226"/>
              <a:gd name="connsiteY9" fmla="*/ 1169361 h 1380226"/>
              <a:gd name="connsiteX10" fmla="*/ 543979 w 1380226"/>
              <a:gd name="connsiteY10" fmla="*/ 1169362 h 1380226"/>
              <a:gd name="connsiteX11" fmla="*/ 623586 w 1380226"/>
              <a:gd name="connsiteY11" fmla="*/ 1170688 h 1380226"/>
              <a:gd name="connsiteX12" fmla="*/ 629017 w 1380226"/>
              <a:gd name="connsiteY12" fmla="*/ 1165426 h 1380226"/>
              <a:gd name="connsiteX13" fmla="*/ 632172 w 1380226"/>
              <a:gd name="connsiteY13" fmla="*/ 1164128 h 1380226"/>
              <a:gd name="connsiteX14" fmla="*/ 648294 w 1380226"/>
              <a:gd name="connsiteY14" fmla="*/ 1153318 h 1380226"/>
              <a:gd name="connsiteX15" fmla="*/ 648295 w 1380226"/>
              <a:gd name="connsiteY15" fmla="*/ 1153318 h 1380226"/>
              <a:gd name="connsiteX16" fmla="*/ 660395 w 1380226"/>
              <a:gd name="connsiteY16" fmla="*/ 1137113 h 1380226"/>
              <a:gd name="connsiteX17" fmla="*/ 663677 w 1380226"/>
              <a:gd name="connsiteY17" fmla="*/ 1125502 h 1380226"/>
              <a:gd name="connsiteX18" fmla="*/ 704379 w 1380226"/>
              <a:gd name="connsiteY18" fmla="*/ 1072862 h 1380226"/>
              <a:gd name="connsiteX19" fmla="*/ 1135288 w 1380226"/>
              <a:gd name="connsiteY19" fmla="*/ 435947 h 1380226"/>
              <a:gd name="connsiteX20" fmla="*/ 1136614 w 1380226"/>
              <a:gd name="connsiteY20" fmla="*/ 356341 h 1380226"/>
              <a:gd name="connsiteX21" fmla="*/ 1116713 w 1380226"/>
              <a:gd name="connsiteY21" fmla="*/ 335800 h 1380226"/>
              <a:gd name="connsiteX22" fmla="*/ 1090403 w 1380226"/>
              <a:gd name="connsiteY22" fmla="*/ 324590 h 1380226"/>
              <a:gd name="connsiteX23" fmla="*/ 1062794 w 1380226"/>
              <a:gd name="connsiteY23" fmla="*/ 324346 h 1380226"/>
              <a:gd name="connsiteX24" fmla="*/ 690113 w 1380226"/>
              <a:gd name="connsiteY24" fmla="*/ 0 h 1380226"/>
              <a:gd name="connsiteX25" fmla="*/ 1380226 w 1380226"/>
              <a:gd name="connsiteY25" fmla="*/ 690113 h 1380226"/>
              <a:gd name="connsiteX26" fmla="*/ 690113 w 1380226"/>
              <a:gd name="connsiteY26" fmla="*/ 1380226 h 1380226"/>
              <a:gd name="connsiteX27" fmla="*/ 0 w 1380226"/>
              <a:gd name="connsiteY27" fmla="*/ 690113 h 1380226"/>
              <a:gd name="connsiteX28" fmla="*/ 690113 w 1380226"/>
              <a:gd name="connsiteY28" fmla="*/ 0 h 138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0226" h="1380226">
                <a:moveTo>
                  <a:pt x="1062794" y="324346"/>
                </a:moveTo>
                <a:cubicBezTo>
                  <a:pt x="1044671" y="327708"/>
                  <a:pt x="1027830" y="337983"/>
                  <a:pt x="1016567" y="354375"/>
                </a:cubicBezTo>
                <a:cubicBezTo>
                  <a:pt x="848929" y="545453"/>
                  <a:pt x="733104" y="693861"/>
                  <a:pt x="597087" y="887606"/>
                </a:cubicBezTo>
                <a:lnTo>
                  <a:pt x="575101" y="919281"/>
                </a:lnTo>
                <a:lnTo>
                  <a:pt x="416944" y="782382"/>
                </a:lnTo>
                <a:cubicBezTo>
                  <a:pt x="383208" y="741602"/>
                  <a:pt x="302896" y="712007"/>
                  <a:pt x="262116" y="745743"/>
                </a:cubicBezTo>
                <a:cubicBezTo>
                  <a:pt x="240158" y="759469"/>
                  <a:pt x="226728" y="811543"/>
                  <a:pt x="265288" y="876683"/>
                </a:cubicBezTo>
                <a:lnTo>
                  <a:pt x="513373" y="1140564"/>
                </a:lnTo>
                <a:lnTo>
                  <a:pt x="535316" y="1158324"/>
                </a:lnTo>
                <a:lnTo>
                  <a:pt x="543980" y="1169361"/>
                </a:lnTo>
                <a:lnTo>
                  <a:pt x="543979" y="1169362"/>
                </a:lnTo>
                <a:cubicBezTo>
                  <a:pt x="568567" y="1186256"/>
                  <a:pt x="599935" y="1185802"/>
                  <a:pt x="623586" y="1170688"/>
                </a:cubicBezTo>
                <a:lnTo>
                  <a:pt x="629017" y="1165426"/>
                </a:lnTo>
                <a:lnTo>
                  <a:pt x="632172" y="1164128"/>
                </a:lnTo>
                <a:cubicBezTo>
                  <a:pt x="637793" y="1161135"/>
                  <a:pt x="643197" y="1157535"/>
                  <a:pt x="648294" y="1153318"/>
                </a:cubicBezTo>
                <a:lnTo>
                  <a:pt x="648295" y="1153318"/>
                </a:lnTo>
                <a:cubicBezTo>
                  <a:pt x="653392" y="1149101"/>
                  <a:pt x="657382" y="1143596"/>
                  <a:pt x="660395" y="1137113"/>
                </a:cubicBezTo>
                <a:lnTo>
                  <a:pt x="663677" y="1125502"/>
                </a:lnTo>
                <a:lnTo>
                  <a:pt x="704379" y="1072862"/>
                </a:lnTo>
                <a:cubicBezTo>
                  <a:pt x="845729" y="883416"/>
                  <a:pt x="992033" y="644442"/>
                  <a:pt x="1135288" y="435947"/>
                </a:cubicBezTo>
                <a:cubicBezTo>
                  <a:pt x="1152182" y="411359"/>
                  <a:pt x="1151728" y="379991"/>
                  <a:pt x="1136614" y="356341"/>
                </a:cubicBezTo>
                <a:lnTo>
                  <a:pt x="1116713" y="335800"/>
                </a:lnTo>
                <a:lnTo>
                  <a:pt x="1090403" y="324590"/>
                </a:lnTo>
                <a:cubicBezTo>
                  <a:pt x="1081237" y="322714"/>
                  <a:pt x="1071855" y="322666"/>
                  <a:pt x="1062794" y="324346"/>
                </a:cubicBezTo>
                <a:close/>
                <a:moveTo>
                  <a:pt x="690113" y="0"/>
                </a:moveTo>
                <a:cubicBezTo>
                  <a:pt x="1071252" y="0"/>
                  <a:pt x="1380226" y="308974"/>
                  <a:pt x="1380226" y="690113"/>
                </a:cubicBezTo>
                <a:cubicBezTo>
                  <a:pt x="1380226" y="1071252"/>
                  <a:pt x="1071252" y="1380226"/>
                  <a:pt x="690113" y="1380226"/>
                </a:cubicBezTo>
                <a:cubicBezTo>
                  <a:pt x="308974" y="1380226"/>
                  <a:pt x="0" y="1071252"/>
                  <a:pt x="0" y="690113"/>
                </a:cubicBezTo>
                <a:cubicBezTo>
                  <a:pt x="0" y="308974"/>
                  <a:pt x="308974" y="0"/>
                  <a:pt x="69011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TextBox 52">
            <a:extLst>
              <a:ext uri="{FF2B5EF4-FFF2-40B4-BE49-F238E27FC236}">
                <a16:creationId xmlns:a16="http://schemas.microsoft.com/office/drawing/2014/main" id="{204D7B9C-9BBB-4552-A945-5D27CE151FFC}"/>
              </a:ext>
            </a:extLst>
          </p:cNvPr>
          <p:cNvSpPr txBox="1"/>
          <p:nvPr/>
        </p:nvSpPr>
        <p:spPr>
          <a:xfrm>
            <a:off x="9633891" y="5089919"/>
            <a:ext cx="1977075" cy="472813"/>
          </a:xfrm>
          <a:prstGeom prst="rect">
            <a:avLst/>
          </a:prstGeom>
          <a:noFill/>
        </p:spPr>
        <p:txBody>
          <a:bodyPr wrap="square" lIns="36000" tIns="36000" rIns="36000" bIns="36000" rtlCol="0">
            <a:spAutoFit/>
          </a:bodyPr>
          <a:lstStyle/>
          <a:p>
            <a:pPr algn="ctr"/>
            <a:r>
              <a:rPr lang="en-GB" sz="1300" dirty="0"/>
              <a:t>Potential high-grade underground option</a:t>
            </a:r>
          </a:p>
        </p:txBody>
      </p:sp>
      <p:sp>
        <p:nvSpPr>
          <p:cNvPr id="54" name="TextBox 53">
            <a:extLst>
              <a:ext uri="{FF2B5EF4-FFF2-40B4-BE49-F238E27FC236}">
                <a16:creationId xmlns:a16="http://schemas.microsoft.com/office/drawing/2014/main" id="{A2782235-D525-3629-8D04-C4B7E4660FA2}"/>
              </a:ext>
            </a:extLst>
          </p:cNvPr>
          <p:cNvSpPr txBox="1"/>
          <p:nvPr/>
        </p:nvSpPr>
        <p:spPr>
          <a:xfrm>
            <a:off x="525117" y="5286683"/>
            <a:ext cx="8511510" cy="349702"/>
          </a:xfrm>
          <a:prstGeom prst="rect">
            <a:avLst/>
          </a:prstGeom>
          <a:noFill/>
        </p:spPr>
        <p:txBody>
          <a:bodyPr wrap="square" lIns="36000" tIns="36000" rIns="36000" bIns="36000" rtlCol="0">
            <a:spAutoFit/>
          </a:bodyPr>
          <a:lstStyle/>
          <a:p>
            <a:pPr algn="ctr"/>
            <a:r>
              <a:rPr lang="en-GB" dirty="0"/>
              <a:t>Significant leverage to silver price with &gt;85% of revenue from silver</a:t>
            </a:r>
            <a:r>
              <a:rPr lang="en-GB" baseline="30000" dirty="0"/>
              <a:t>2</a:t>
            </a:r>
          </a:p>
        </p:txBody>
      </p:sp>
    </p:spTree>
    <p:extLst>
      <p:ext uri="{BB962C8B-B14F-4D97-AF65-F5344CB8AC3E}">
        <p14:creationId xmlns:p14="http://schemas.microsoft.com/office/powerpoint/2010/main" val="1422563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9EAC929F-74FF-C70F-B9BB-3B727633953A}"/>
              </a:ext>
            </a:extLst>
          </p:cNvPr>
          <p:cNvGraphicFramePr>
            <a:graphicFrameLocks/>
          </p:cNvGraphicFramePr>
          <p:nvPr>
            <p:extLst>
              <p:ext uri="{D42A27DB-BD31-4B8C-83A1-F6EECF244321}">
                <p14:modId xmlns:p14="http://schemas.microsoft.com/office/powerpoint/2010/main" val="1183043572"/>
              </p:ext>
            </p:extLst>
          </p:nvPr>
        </p:nvGraphicFramePr>
        <p:xfrm>
          <a:off x="317145" y="3895185"/>
          <a:ext cx="5845113" cy="20881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466073973"/>
              </p:ext>
            </p:extLst>
          </p:nvPr>
        </p:nvGraphicFramePr>
        <p:xfrm>
          <a:off x="6588022" y="2351894"/>
          <a:ext cx="4589057" cy="1803883"/>
        </p:xfrm>
        <a:graphic>
          <a:graphicData uri="http://schemas.openxmlformats.org/drawingml/2006/table">
            <a:tbl>
              <a:tblPr firstRow="1" bandRow="1">
                <a:tableStyleId>{5C22544A-7EE6-4342-B048-85BDC9FD1C3A}</a:tableStyleId>
              </a:tblPr>
              <a:tblGrid>
                <a:gridCol w="2545803">
                  <a:extLst>
                    <a:ext uri="{9D8B030D-6E8A-4147-A177-3AD203B41FA5}">
                      <a16:colId xmlns:a16="http://schemas.microsoft.com/office/drawing/2014/main" val="3904437354"/>
                    </a:ext>
                  </a:extLst>
                </a:gridCol>
                <a:gridCol w="1021627">
                  <a:extLst>
                    <a:ext uri="{9D8B030D-6E8A-4147-A177-3AD203B41FA5}">
                      <a16:colId xmlns:a16="http://schemas.microsoft.com/office/drawing/2014/main" val="3607569347"/>
                    </a:ext>
                  </a:extLst>
                </a:gridCol>
                <a:gridCol w="1021627">
                  <a:extLst>
                    <a:ext uri="{9D8B030D-6E8A-4147-A177-3AD203B41FA5}">
                      <a16:colId xmlns:a16="http://schemas.microsoft.com/office/drawing/2014/main" val="4229999229"/>
                    </a:ext>
                  </a:extLst>
                </a:gridCol>
              </a:tblGrid>
              <a:tr h="191162">
                <a:tc>
                  <a:txBody>
                    <a:bodyPr/>
                    <a:lstStyle/>
                    <a:p>
                      <a:pPr algn="l"/>
                      <a:endParaRPr lang="en-AU" sz="900" dirty="0">
                        <a:solidFill>
                          <a:schemeClr val="tx1"/>
                        </a:solidFill>
                        <a:latin typeface="+mn-lt"/>
                      </a:endParaRPr>
                    </a:p>
                  </a:txBody>
                  <a:tcPr marL="0" marR="0" marT="0" marB="0"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900" b="1" i="0" dirty="0">
                          <a:solidFill>
                            <a:schemeClr val="tx1"/>
                          </a:solidFill>
                          <a:latin typeface="+mn-lt"/>
                        </a:rPr>
                        <a:t>AUD</a:t>
                      </a:r>
                    </a:p>
                  </a:txBody>
                  <a:tcPr marL="0" marR="0" marT="0" marB="0"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b="1" i="0" dirty="0">
                          <a:solidFill>
                            <a:schemeClr val="tx1"/>
                          </a:solidFill>
                          <a:latin typeface="+mn-lt"/>
                        </a:rPr>
                        <a:t>USD</a:t>
                      </a:r>
                      <a:endParaRPr lang="en-AU" sz="900" b="1" i="0" dirty="0">
                        <a:solidFill>
                          <a:schemeClr val="tx1"/>
                        </a:solidFill>
                        <a:latin typeface="+mn-lt"/>
                      </a:endParaRPr>
                    </a:p>
                  </a:txBody>
                  <a:tcPr marL="0" marR="0" marT="0" marB="0"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4049713"/>
                  </a:ext>
                </a:extLst>
              </a:tr>
              <a:tr h="243393">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n-AU" sz="900" dirty="0">
                          <a:solidFill>
                            <a:schemeClr val="tx1"/>
                          </a:solidFill>
                          <a:latin typeface="+mn-lt"/>
                        </a:rPr>
                        <a:t>Shares on Issue </a:t>
                      </a:r>
                      <a:r>
                        <a:rPr lang="en-AU" sz="900" i="1" dirty="0">
                          <a:solidFill>
                            <a:schemeClr val="tx1"/>
                          </a:solidFill>
                          <a:latin typeface="+mn-lt"/>
                        </a:rPr>
                        <a:t>(m)</a:t>
                      </a:r>
                    </a:p>
                  </a:txBody>
                  <a:tcPr marL="72000" marR="0" marT="0" marB="0" anchor="ctr">
                    <a:lnL w="12700" cmpd="sng">
                      <a:noFill/>
                    </a:lnL>
                    <a:lnR w="12700" cmpd="sng">
                      <a:noFill/>
                    </a:lnR>
                    <a:lnT w="12700" cap="flat" cmpd="sng" algn="ctr">
                      <a:solidFill>
                        <a:schemeClr val="bg1">
                          <a:lumMod val="50000"/>
                        </a:schemeClr>
                      </a:solidFill>
                      <a:prstDash val="solid"/>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844083" rtl="0" eaLnBrk="1" fontAlgn="ctr" latinLnBrk="0" hangingPunct="1">
                        <a:lnSpc>
                          <a:spcPct val="100000"/>
                        </a:lnSpc>
                        <a:spcBef>
                          <a:spcPts val="0"/>
                        </a:spcBef>
                        <a:spcAft>
                          <a:spcPts val="0"/>
                        </a:spcAft>
                        <a:buClrTx/>
                        <a:buSzTx/>
                        <a:buFontTx/>
                        <a:buNone/>
                        <a:tabLst/>
                        <a:defRPr/>
                      </a:pPr>
                      <a:r>
                        <a:rPr lang="en-AU" sz="900" dirty="0">
                          <a:solidFill>
                            <a:schemeClr val="tx1"/>
                          </a:solidFill>
                          <a:latin typeface="+mn-lt"/>
                        </a:rPr>
                        <a:t>1,780</a:t>
                      </a:r>
                    </a:p>
                  </a:txBody>
                  <a:tcPr marL="0" marR="0" marT="0" marB="0" anchor="ctr">
                    <a:lnL w="12700" cmpd="sng">
                      <a:noFill/>
                    </a:lnL>
                    <a:lnR w="12700" cmpd="sng">
                      <a:noFill/>
                    </a:lnR>
                    <a:lnT w="12700" cap="flat" cmpd="sng" algn="ctr">
                      <a:solidFill>
                        <a:schemeClr val="bg1">
                          <a:lumMod val="50000"/>
                        </a:schemeClr>
                      </a:solidFill>
                      <a:prstDash val="solid"/>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844083" rtl="0" eaLnBrk="1" fontAlgn="ctr" latinLnBrk="0" hangingPunct="1">
                        <a:lnSpc>
                          <a:spcPct val="100000"/>
                        </a:lnSpc>
                        <a:spcBef>
                          <a:spcPts val="0"/>
                        </a:spcBef>
                        <a:spcAft>
                          <a:spcPts val="0"/>
                        </a:spcAft>
                        <a:buClrTx/>
                        <a:buSzTx/>
                        <a:buFontTx/>
                        <a:buNone/>
                        <a:tabLst/>
                        <a:defRPr/>
                      </a:pPr>
                      <a:r>
                        <a:rPr lang="en-AU" sz="900" dirty="0">
                          <a:solidFill>
                            <a:schemeClr val="tx1"/>
                          </a:solidFill>
                          <a:latin typeface="+mn-lt"/>
                        </a:rPr>
                        <a:t>1,780</a:t>
                      </a:r>
                    </a:p>
                  </a:txBody>
                  <a:tcPr marL="0" marR="0" marT="0" marB="0" anchor="ctr">
                    <a:lnL w="12700" cmpd="sng">
                      <a:noFill/>
                    </a:lnL>
                    <a:lnR w="12700" cmpd="sng">
                      <a:noFill/>
                    </a:lnR>
                    <a:lnT w="12700" cap="flat" cmpd="sng" algn="ctr">
                      <a:solidFill>
                        <a:schemeClr val="bg1">
                          <a:lumMod val="50000"/>
                        </a:schemeClr>
                      </a:solidFill>
                      <a:prstDash val="solid"/>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9456808"/>
                  </a:ext>
                </a:extLst>
              </a:tr>
              <a:tr h="265670">
                <a:tc>
                  <a:txBody>
                    <a:bodyPr/>
                    <a:lstStyle/>
                    <a:p>
                      <a:pPr algn="l"/>
                      <a:r>
                        <a:rPr lang="en-AU" sz="900" dirty="0">
                          <a:solidFill>
                            <a:schemeClr val="tx1"/>
                          </a:solidFill>
                          <a:latin typeface="+mn-lt"/>
                        </a:rPr>
                        <a:t>Share Price </a:t>
                      </a:r>
                      <a:r>
                        <a:rPr lang="en-AU" sz="900" i="1" dirty="0">
                          <a:solidFill>
                            <a:schemeClr val="tx1"/>
                          </a:solidFill>
                          <a:latin typeface="+mn-lt"/>
                        </a:rPr>
                        <a:t>($) </a:t>
                      </a:r>
                      <a:r>
                        <a:rPr lang="en-AU" sz="900" i="1" baseline="26000" dirty="0">
                          <a:solidFill>
                            <a:schemeClr val="tx1"/>
                          </a:solidFill>
                          <a:latin typeface="+mn-lt"/>
                        </a:rPr>
                        <a:t>28 Mar 2025</a:t>
                      </a:r>
                    </a:p>
                  </a:txBody>
                  <a:tcPr marL="72000" marR="0" marT="0" marB="0" anchor="ctr">
                    <a:lnL w="12700" cmpd="sng">
                      <a:noFill/>
                    </a:lnL>
                    <a:lnR w="12700" cmpd="sng">
                      <a:noFill/>
                    </a:lnR>
                    <a:lnT w="12700" cap="flat" cmpd="sng" algn="ctr">
                      <a:noFill/>
                      <a:prstDash val="solid"/>
                      <a:round/>
                      <a:headEnd type="none" w="med" len="med"/>
                      <a:tailEnd type="none" w="med" len="med"/>
                    </a:lnT>
                    <a:lnB w="3175"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AU" sz="900" b="0" i="0" u="none" strike="noStrike" dirty="0">
                          <a:solidFill>
                            <a:schemeClr val="tx1"/>
                          </a:solidFill>
                          <a:effectLst/>
                          <a:latin typeface="+mn-lt"/>
                        </a:rPr>
                        <a:t>0.10</a:t>
                      </a:r>
                    </a:p>
                  </a:txBody>
                  <a:tcPr marL="0" marR="0" marT="0" marB="0" anchor="ctr">
                    <a:lnL w="12700" cmpd="sng">
                      <a:noFill/>
                    </a:lnL>
                    <a:lnR w="12700" cmpd="sng">
                      <a:noFill/>
                    </a:lnR>
                    <a:lnT w="12700" cap="flat" cmpd="sng" algn="ctr">
                      <a:noFill/>
                      <a:prstDash val="solid"/>
                      <a:round/>
                      <a:headEnd type="none" w="med" len="med"/>
                      <a:tailEnd type="none" w="med" len="med"/>
                    </a:lnT>
                    <a:lnB w="3175"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AU" sz="900" b="0" i="0" u="none" strike="noStrike" dirty="0">
                        <a:solidFill>
                          <a:schemeClr val="tx1"/>
                        </a:solidFill>
                        <a:effectLst/>
                        <a:latin typeface="+mn-lt"/>
                      </a:endParaRPr>
                    </a:p>
                  </a:txBody>
                  <a:tcPr marL="0" marR="0" marT="0" marB="0" anchor="ctr">
                    <a:lnL w="12700" cmpd="sng">
                      <a:noFill/>
                    </a:lnL>
                    <a:lnR w="12700" cmpd="sng">
                      <a:noFill/>
                    </a:lnR>
                    <a:lnT w="12700" cap="flat" cmpd="sng" algn="ctr">
                      <a:noFill/>
                      <a:prstDash val="solid"/>
                      <a:round/>
                      <a:headEnd type="none" w="med" len="med"/>
                      <a:tailEnd type="none" w="med" len="med"/>
                    </a:lnT>
                    <a:lnB w="3175"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7212044"/>
                  </a:ext>
                </a:extLst>
              </a:tr>
              <a:tr h="191162">
                <a:tc>
                  <a:txBody>
                    <a:bodyPr/>
                    <a:lstStyle/>
                    <a:p>
                      <a:pPr algn="l"/>
                      <a:r>
                        <a:rPr lang="en-AU" sz="900" b="1" dirty="0">
                          <a:solidFill>
                            <a:schemeClr val="tx1"/>
                          </a:solidFill>
                          <a:latin typeface="+mn-lt"/>
                        </a:rPr>
                        <a:t>Undiluted Market Capitalisation </a:t>
                      </a:r>
                      <a:r>
                        <a:rPr lang="en-AU" sz="900" b="0" i="1" dirty="0">
                          <a:solidFill>
                            <a:schemeClr val="tx1"/>
                          </a:solidFill>
                          <a:latin typeface="+mn-lt"/>
                        </a:rPr>
                        <a:t>($m)</a:t>
                      </a:r>
                    </a:p>
                  </a:txBody>
                  <a:tcPr marL="72000" marR="0" marT="0" marB="0" anchor="ctr">
                    <a:lnL w="12700" cmpd="sng">
                      <a:noFill/>
                    </a:lnL>
                    <a:lnR w="12700" cmpd="sng">
                      <a:noFill/>
                    </a:lnR>
                    <a:lnT w="3175" cap="flat" cmpd="sng" algn="ctr">
                      <a:solidFill>
                        <a:schemeClr val="bg1">
                          <a:lumMod val="50000"/>
                        </a:schemeClr>
                      </a:solidFill>
                      <a:prstDash val="sys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en-AU" sz="900" b="1" i="0" u="none" strike="noStrike" dirty="0">
                          <a:solidFill>
                            <a:schemeClr val="tx1"/>
                          </a:solidFill>
                          <a:effectLst/>
                          <a:latin typeface="+mn-lt"/>
                        </a:rPr>
                        <a:t>178.0</a:t>
                      </a:r>
                    </a:p>
                  </a:txBody>
                  <a:tcPr marL="0" marR="0" marT="0" marB="0" anchor="ctr">
                    <a:lnL w="12700" cmpd="sng">
                      <a:noFill/>
                    </a:lnL>
                    <a:lnR w="12700" cmpd="sng">
                      <a:noFill/>
                    </a:lnR>
                    <a:lnT w="3175" cap="flat" cmpd="sng" algn="ctr">
                      <a:solidFill>
                        <a:schemeClr val="bg1">
                          <a:lumMod val="50000"/>
                        </a:schemeClr>
                      </a:solidFill>
                      <a:prstDash val="sys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en-GB" sz="900" b="1" i="0" u="none" strike="noStrike" dirty="0">
                          <a:solidFill>
                            <a:schemeClr val="tx1"/>
                          </a:solidFill>
                          <a:effectLst/>
                          <a:latin typeface="+mn-lt"/>
                        </a:rPr>
                        <a:t>112.3</a:t>
                      </a:r>
                      <a:endParaRPr lang="en-AU" sz="900" b="1" i="0" u="none" strike="noStrike" dirty="0">
                        <a:solidFill>
                          <a:schemeClr val="tx1"/>
                        </a:solidFill>
                        <a:effectLst/>
                        <a:latin typeface="+mn-lt"/>
                      </a:endParaRPr>
                    </a:p>
                  </a:txBody>
                  <a:tcPr marL="0" marR="0" marT="0" marB="0" anchor="ctr">
                    <a:lnL w="12700" cmpd="sng">
                      <a:noFill/>
                    </a:lnL>
                    <a:lnR w="12700" cmpd="sng">
                      <a:noFill/>
                    </a:lnR>
                    <a:lnT w="3175" cap="flat" cmpd="sng" algn="ctr">
                      <a:solidFill>
                        <a:schemeClr val="bg1">
                          <a:lumMod val="50000"/>
                        </a:schemeClr>
                      </a:solidFill>
                      <a:prstDash val="sys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0325071"/>
                  </a:ext>
                </a:extLst>
              </a:tr>
              <a:tr h="253681">
                <a:tc>
                  <a:txBody>
                    <a:bodyPr/>
                    <a:lstStyle/>
                    <a:p>
                      <a:pPr algn="l"/>
                      <a:r>
                        <a:rPr lang="en-AU" sz="900" dirty="0">
                          <a:solidFill>
                            <a:schemeClr val="tx1"/>
                          </a:solidFill>
                          <a:latin typeface="+mn-lt"/>
                        </a:rPr>
                        <a:t>Cash </a:t>
                      </a:r>
                      <a:r>
                        <a:rPr lang="en-AU" sz="900" i="1" dirty="0">
                          <a:solidFill>
                            <a:schemeClr val="tx1"/>
                          </a:solidFill>
                          <a:latin typeface="+mn-lt"/>
                        </a:rPr>
                        <a:t>($m,</a:t>
                      </a:r>
                      <a:r>
                        <a:rPr lang="en-AU" sz="900" i="1" baseline="0" dirty="0">
                          <a:solidFill>
                            <a:schemeClr val="tx1"/>
                          </a:solidFill>
                          <a:latin typeface="+mn-lt"/>
                        </a:rPr>
                        <a:t> as at end Dec 2024)</a:t>
                      </a:r>
                      <a:endParaRPr lang="en-AU" sz="900" baseline="30000" dirty="0">
                        <a:solidFill>
                          <a:schemeClr val="tx1"/>
                        </a:solidFill>
                        <a:latin typeface="+mn-lt"/>
                      </a:endParaRPr>
                    </a:p>
                  </a:txBody>
                  <a:tcPr marL="72000" marR="0" marT="0" marB="0" anchor="ctr">
                    <a:lnL w="12700" cmpd="sng">
                      <a:noFill/>
                    </a:lnL>
                    <a:lnR w="12700" cmpd="sng">
                      <a:noFill/>
                    </a:lnR>
                    <a:lnT w="12700" cmpd="sng">
                      <a:noFill/>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0" i="0" u="none" strike="noStrike" dirty="0">
                          <a:solidFill>
                            <a:schemeClr val="tx1"/>
                          </a:solidFill>
                          <a:effectLst/>
                          <a:latin typeface="+mn-lt"/>
                        </a:rPr>
                        <a:t>27.1</a:t>
                      </a:r>
                      <a:endParaRPr lang="en-AU" sz="900" b="0" i="0" u="none" strike="noStrike" dirty="0">
                        <a:solidFill>
                          <a:schemeClr val="tx1"/>
                        </a:solidFill>
                        <a:effectLst/>
                        <a:latin typeface="+mn-lt"/>
                      </a:endParaRPr>
                    </a:p>
                  </a:txBody>
                  <a:tcPr marL="0" marR="0" marT="0" marB="0" anchor="ctr">
                    <a:lnL w="12700" cmpd="sng">
                      <a:noFill/>
                    </a:lnL>
                    <a:lnR w="12700" cmpd="sng">
                      <a:noFill/>
                    </a:lnR>
                    <a:lnT w="12700" cmpd="sng">
                      <a:noFill/>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0" i="0" u="none" strike="noStrike" dirty="0">
                          <a:solidFill>
                            <a:schemeClr val="tx1"/>
                          </a:solidFill>
                          <a:effectLst/>
                          <a:latin typeface="+mn-lt"/>
                        </a:rPr>
                        <a:t>17.1</a:t>
                      </a:r>
                      <a:endParaRPr lang="en-AU" sz="900" b="0" i="0" u="none" strike="noStrike" dirty="0">
                        <a:solidFill>
                          <a:schemeClr val="tx1"/>
                        </a:solidFill>
                        <a:effectLst/>
                        <a:latin typeface="+mn-lt"/>
                      </a:endParaRPr>
                    </a:p>
                  </a:txBody>
                  <a:tcPr marL="0" marR="0" marT="0" marB="0" anchor="ctr">
                    <a:lnL w="12700" cmpd="sng">
                      <a:noFill/>
                    </a:lnL>
                    <a:lnR w="12700" cmpd="sng">
                      <a:noFill/>
                    </a:lnR>
                    <a:lnT w="12700" cmpd="sng">
                      <a:noFill/>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303473"/>
                  </a:ext>
                </a:extLst>
              </a:tr>
              <a:tr h="85110">
                <a:tc>
                  <a:txBody>
                    <a:bodyPr/>
                    <a:lstStyle/>
                    <a:p>
                      <a:pPr algn="l"/>
                      <a:r>
                        <a:rPr lang="en-AU" sz="900" b="1" dirty="0">
                          <a:solidFill>
                            <a:schemeClr val="tx1"/>
                          </a:solidFill>
                          <a:latin typeface="+mn-lt"/>
                        </a:rPr>
                        <a:t>Enterprise Value </a:t>
                      </a:r>
                      <a:r>
                        <a:rPr lang="en-AU" sz="900" b="0" i="1" dirty="0">
                          <a:solidFill>
                            <a:schemeClr val="tx1"/>
                          </a:solidFill>
                          <a:latin typeface="+mn-lt"/>
                        </a:rPr>
                        <a:t>($m)</a:t>
                      </a:r>
                    </a:p>
                  </a:txBody>
                  <a:tcPr marL="72000" marR="0" marT="0" marB="0">
                    <a:lnL w="12700" cmpd="sng">
                      <a:noFill/>
                    </a:lnL>
                    <a:lnR w="12700" cmpd="sng">
                      <a:noFill/>
                    </a:lnR>
                    <a:lnT w="317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AU" sz="900" b="1" i="0" u="none" strike="noStrike" dirty="0">
                          <a:solidFill>
                            <a:schemeClr val="tx1"/>
                          </a:solidFill>
                          <a:effectLst/>
                          <a:latin typeface="+mn-lt"/>
                        </a:rPr>
                        <a:t>150.9</a:t>
                      </a:r>
                    </a:p>
                  </a:txBody>
                  <a:tcPr marL="0" marR="0" marT="0" marB="0">
                    <a:lnL w="12700" cmpd="sng">
                      <a:noFill/>
                    </a:lnL>
                    <a:lnR w="12700" cmpd="sng">
                      <a:noFill/>
                    </a:lnR>
                    <a:lnT w="317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1" i="0" u="none" strike="noStrike" dirty="0">
                          <a:solidFill>
                            <a:schemeClr val="tx1"/>
                          </a:solidFill>
                          <a:effectLst/>
                          <a:latin typeface="+mn-lt"/>
                        </a:rPr>
                        <a:t>95.2</a:t>
                      </a:r>
                      <a:endParaRPr lang="en-AU" sz="900" b="1" i="0" u="none" strike="noStrike" dirty="0">
                        <a:solidFill>
                          <a:schemeClr val="tx1"/>
                        </a:solidFill>
                        <a:effectLst/>
                        <a:latin typeface="+mn-lt"/>
                      </a:endParaRPr>
                    </a:p>
                  </a:txBody>
                  <a:tcPr marL="0" marR="0" marT="0" marB="0">
                    <a:lnL w="12700" cmpd="sng">
                      <a:noFill/>
                    </a:lnL>
                    <a:lnR w="12700" cmpd="sng">
                      <a:noFill/>
                    </a:lnR>
                    <a:lnT w="317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7202620"/>
                  </a:ext>
                </a:extLst>
              </a:tr>
              <a:tr h="0">
                <a:tc>
                  <a:txBody>
                    <a:bodyPr/>
                    <a:lstStyle/>
                    <a:p>
                      <a:pPr algn="l" rtl="0" fontAlgn="ctr"/>
                      <a:endParaRPr lang="en-AU" sz="700" b="0" i="0" u="none" strike="noStrike" dirty="0">
                        <a:solidFill>
                          <a:schemeClr val="tx1"/>
                        </a:solidFill>
                        <a:effectLst/>
                        <a:latin typeface="+mn-lt"/>
                      </a:endParaRPr>
                    </a:p>
                  </a:txBody>
                  <a:tcPr marL="7200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AU" sz="900" b="0" i="0" u="none" strike="noStrike" dirty="0">
                        <a:solidFill>
                          <a:schemeClr val="tx1"/>
                        </a:solidFill>
                        <a:effectLst/>
                        <a:latin typeface="+mn-lt"/>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AU" sz="900" b="0" i="0" u="none" strike="noStrike" dirty="0">
                        <a:solidFill>
                          <a:schemeClr val="tx1"/>
                        </a:solidFill>
                        <a:effectLst/>
                        <a:latin typeface="+mn-lt"/>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5237850"/>
                  </a:ext>
                </a:extLst>
              </a:tr>
              <a:tr h="205389">
                <a:tc>
                  <a:txBody>
                    <a:bodyPr/>
                    <a:lstStyle/>
                    <a:p>
                      <a:pPr algn="l" rtl="0" fontAlgn="ctr"/>
                      <a:r>
                        <a:rPr lang="en-AU" sz="900" b="1" i="0" u="none" strike="noStrike" dirty="0">
                          <a:solidFill>
                            <a:schemeClr val="tx1"/>
                          </a:solidFill>
                          <a:effectLst/>
                          <a:latin typeface="+mn-lt"/>
                        </a:rPr>
                        <a:t>Listed Options</a:t>
                      </a:r>
                    </a:p>
                  </a:txBody>
                  <a:tcPr marL="72000" marR="0" marT="0" marB="0" anchor="ctr">
                    <a:lnL w="12700" cmpd="sng">
                      <a:noFill/>
                    </a:lnL>
                    <a:lnR w="12700" cmpd="sng">
                      <a:noFill/>
                    </a:lnR>
                    <a:lnT w="12700" cap="flat" cmpd="sng" algn="ctr">
                      <a:solidFill>
                        <a:schemeClr val="bg1">
                          <a:lumMod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AU" sz="900" b="0" i="0" u="none" strike="noStrike" dirty="0">
                        <a:solidFill>
                          <a:schemeClr val="tx1"/>
                        </a:solidFill>
                        <a:effectLst/>
                        <a:latin typeface="+mn-lt"/>
                      </a:endParaRPr>
                    </a:p>
                  </a:txBody>
                  <a:tcPr marL="0" marR="0" marT="0" marB="0" anchor="ctr">
                    <a:lnL w="12700" cmpd="sng">
                      <a:noFill/>
                    </a:lnL>
                    <a:lnR w="12700" cmpd="sng">
                      <a:noFill/>
                    </a:lnR>
                    <a:lnT w="12700" cap="flat" cmpd="sng" algn="ctr">
                      <a:solidFill>
                        <a:schemeClr val="bg1">
                          <a:lumMod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AU" sz="900" b="0" i="0" u="none" strike="noStrike" dirty="0">
                        <a:solidFill>
                          <a:schemeClr val="tx1"/>
                        </a:solidFill>
                        <a:effectLst/>
                        <a:latin typeface="+mn-lt"/>
                      </a:endParaRPr>
                    </a:p>
                  </a:txBody>
                  <a:tcPr marL="0" marR="0" marT="0" marB="0" anchor="ctr">
                    <a:lnL w="12700" cmpd="sng">
                      <a:noFill/>
                    </a:lnL>
                    <a:lnR w="12700" cmpd="sng">
                      <a:noFill/>
                    </a:lnR>
                    <a:lnT w="12700" cap="flat" cmpd="sng" algn="ctr">
                      <a:solidFill>
                        <a:schemeClr val="bg1">
                          <a:lumMod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8919591"/>
                  </a:ext>
                </a:extLst>
              </a:tr>
              <a:tr h="179106">
                <a:tc>
                  <a:txBody>
                    <a:bodyPr/>
                    <a:lstStyle/>
                    <a:p>
                      <a:pPr algn="l" rtl="0" fontAlgn="ctr"/>
                      <a:r>
                        <a:rPr lang="en-AU" sz="800" b="0" i="0" u="none" strike="noStrike" dirty="0">
                          <a:solidFill>
                            <a:schemeClr val="tx1"/>
                          </a:solidFill>
                          <a:effectLst/>
                          <a:latin typeface="+mn-lt"/>
                        </a:rPr>
                        <a:t>June 2026 - A$0.1196/</a:t>
                      </a:r>
                      <a:r>
                        <a:rPr lang="en-AU" sz="800" b="0" i="0" u="none" strike="noStrike" dirty="0" err="1">
                          <a:solidFill>
                            <a:schemeClr val="tx1"/>
                          </a:solidFill>
                          <a:effectLst/>
                          <a:latin typeface="+mn-lt"/>
                        </a:rPr>
                        <a:t>sh</a:t>
                      </a:r>
                      <a:endParaRPr lang="en-AU" sz="800" b="0" i="0" u="none" strike="noStrike" dirty="0">
                        <a:solidFill>
                          <a:schemeClr val="tx1"/>
                        </a:solidFill>
                        <a:effectLst/>
                        <a:latin typeface="+mn-lt"/>
                      </a:endParaRPr>
                    </a:p>
                  </a:txBody>
                  <a:tcPr marL="7200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fontAlgn="ctr"/>
                      <a:r>
                        <a:rPr lang="en-AU" sz="800" b="0" i="0" u="none" strike="noStrike" dirty="0">
                          <a:solidFill>
                            <a:schemeClr val="tx1"/>
                          </a:solidFill>
                          <a:effectLst/>
                          <a:latin typeface="+mn-lt"/>
                        </a:rPr>
                        <a:t>90.6m</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AU" sz="900" b="0" i="0" u="none" strike="noStrike" dirty="0">
                        <a:solidFill>
                          <a:schemeClr val="tx1"/>
                        </a:solidFill>
                        <a:effectLst/>
                        <a:latin typeface="+mn-lt"/>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000489"/>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2708827315"/>
              </p:ext>
            </p:extLst>
          </p:nvPr>
        </p:nvGraphicFramePr>
        <p:xfrm>
          <a:off x="467558" y="2408945"/>
          <a:ext cx="5582003" cy="1002940"/>
        </p:xfrm>
        <a:graphic>
          <a:graphicData uri="http://schemas.openxmlformats.org/drawingml/2006/table">
            <a:tbl>
              <a:tblPr firstRow="1" bandRow="1">
                <a:tableStyleId>{5C22544A-7EE6-4342-B048-85BDC9FD1C3A}</a:tableStyleId>
              </a:tblPr>
              <a:tblGrid>
                <a:gridCol w="2998512">
                  <a:extLst>
                    <a:ext uri="{9D8B030D-6E8A-4147-A177-3AD203B41FA5}">
                      <a16:colId xmlns:a16="http://schemas.microsoft.com/office/drawing/2014/main" val="950744463"/>
                    </a:ext>
                  </a:extLst>
                </a:gridCol>
                <a:gridCol w="2583491">
                  <a:extLst>
                    <a:ext uri="{9D8B030D-6E8A-4147-A177-3AD203B41FA5}">
                      <a16:colId xmlns:a16="http://schemas.microsoft.com/office/drawing/2014/main" val="2175083031"/>
                    </a:ext>
                  </a:extLst>
                </a:gridCol>
              </a:tblGrid>
              <a:tr h="250735">
                <a:tc>
                  <a:txBody>
                    <a:bodyPr/>
                    <a:lstStyle/>
                    <a:p>
                      <a:pPr algn="l"/>
                      <a:r>
                        <a:rPr lang="en-AU" sz="900" b="1" i="0" dirty="0">
                          <a:solidFill>
                            <a:schemeClr val="tx2"/>
                          </a:solidFill>
                          <a:latin typeface="+mn-lt"/>
                        </a:rPr>
                        <a:t>Keith Perrett</a:t>
                      </a:r>
                    </a:p>
                  </a:txBody>
                  <a:tcPr marL="72000" marR="0" marT="0" marB="0" anchor="ctr">
                    <a:lnL w="12700" cmpd="sng">
                      <a:noFill/>
                    </a:lnL>
                    <a:lnR w="12700" cmpd="sng">
                      <a:noFill/>
                    </a:lnR>
                    <a:lnT w="12700" cmpd="sng">
                      <a:noFill/>
                    </a:lnT>
                    <a:lnB w="635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AU" sz="900" b="0" i="0" u="none" strike="noStrike" dirty="0">
                          <a:solidFill>
                            <a:schemeClr val="tx2"/>
                          </a:solidFill>
                          <a:effectLst/>
                          <a:latin typeface="+mn-lt"/>
                        </a:rPr>
                        <a:t>Non-Executive Chairman</a:t>
                      </a:r>
                    </a:p>
                  </a:txBody>
                  <a:tcPr marL="0" marR="0" marT="0" marB="0" anchor="ctr">
                    <a:lnL w="12700" cmpd="sng">
                      <a:noFill/>
                    </a:lnL>
                    <a:lnR w="12700" cmpd="sng">
                      <a:noFill/>
                    </a:lnR>
                    <a:lnT w="12700" cmpd="sng">
                      <a:noFill/>
                    </a:lnT>
                    <a:lnB w="635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3631538"/>
                  </a:ext>
                </a:extLst>
              </a:tr>
              <a:tr h="250735">
                <a:tc>
                  <a:txBody>
                    <a:bodyPr/>
                    <a:lstStyle/>
                    <a:p>
                      <a:pPr algn="l"/>
                      <a:r>
                        <a:rPr lang="en-AU" sz="900" b="1" dirty="0">
                          <a:solidFill>
                            <a:schemeClr val="tx2"/>
                          </a:solidFill>
                          <a:latin typeface="+mn-lt"/>
                        </a:rPr>
                        <a:t>Jonathan Battershill</a:t>
                      </a:r>
                      <a:endParaRPr lang="en-AU" sz="900" b="1" i="1" dirty="0">
                        <a:solidFill>
                          <a:schemeClr val="tx2"/>
                        </a:solidFill>
                        <a:latin typeface="+mn-lt"/>
                      </a:endParaRPr>
                    </a:p>
                  </a:txBody>
                  <a:tcPr marL="72000" marR="0" marT="0" marB="0" anchor="ctr">
                    <a:lnL w="12700" cmpd="sng">
                      <a:noFill/>
                    </a:lnL>
                    <a:lnR w="12700" cmpd="sng">
                      <a:noFill/>
                    </a:lnR>
                    <a:lnT w="6350" cap="flat" cmpd="sng" algn="ctr">
                      <a:solidFill>
                        <a:schemeClr val="bg1">
                          <a:lumMod val="50000"/>
                        </a:schemeClr>
                      </a:solidFill>
                      <a:prstDash val="sysDash"/>
                      <a:round/>
                      <a:headEnd type="none" w="med" len="med"/>
                      <a:tailEnd type="none" w="med" len="med"/>
                    </a:lnT>
                    <a:lnB w="635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AU" sz="900" b="0" i="0" u="none" strike="noStrike" dirty="0">
                          <a:solidFill>
                            <a:schemeClr val="tx2"/>
                          </a:solidFill>
                          <a:effectLst/>
                          <a:latin typeface="+mn-lt"/>
                        </a:rPr>
                        <a:t>Managing Director</a:t>
                      </a:r>
                    </a:p>
                  </a:txBody>
                  <a:tcPr marL="0" marR="0" marT="0" marB="0" anchor="ctr">
                    <a:lnL w="12700" cmpd="sng">
                      <a:noFill/>
                    </a:lnL>
                    <a:lnR w="12700" cmpd="sng">
                      <a:noFill/>
                    </a:lnR>
                    <a:lnT w="6350" cap="flat" cmpd="sng" algn="ctr">
                      <a:solidFill>
                        <a:schemeClr val="bg1">
                          <a:lumMod val="50000"/>
                        </a:schemeClr>
                      </a:solidFill>
                      <a:prstDash val="sysDash"/>
                      <a:round/>
                      <a:headEnd type="none" w="med" len="med"/>
                      <a:tailEnd type="none" w="med" len="med"/>
                    </a:lnT>
                    <a:lnB w="635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3601849"/>
                  </a:ext>
                </a:extLst>
              </a:tr>
              <a:tr h="250735">
                <a:tc>
                  <a:txBody>
                    <a:bodyPr/>
                    <a:lstStyle/>
                    <a:p>
                      <a:pPr algn="l"/>
                      <a:r>
                        <a:rPr lang="en-GB" sz="900" b="1" i="0" dirty="0">
                          <a:solidFill>
                            <a:schemeClr val="tx2"/>
                          </a:solidFill>
                          <a:latin typeface="+mn-lt"/>
                        </a:rPr>
                        <a:t>Kristen Podagiel</a:t>
                      </a:r>
                      <a:endParaRPr lang="en-AU" sz="900" b="1" i="0" dirty="0">
                        <a:solidFill>
                          <a:schemeClr val="tx2"/>
                        </a:solidFill>
                        <a:latin typeface="+mn-lt"/>
                      </a:endParaRPr>
                    </a:p>
                  </a:txBody>
                  <a:tcPr marL="72000" marR="0" marT="0" marB="0" anchor="ctr">
                    <a:lnL w="12700" cmpd="sng">
                      <a:noFill/>
                    </a:lnL>
                    <a:lnR w="12700" cmpd="sng">
                      <a:noFill/>
                    </a:lnR>
                    <a:lnT w="6350" cap="flat" cmpd="sng" algn="ctr">
                      <a:solidFill>
                        <a:schemeClr val="bg1">
                          <a:lumMod val="50000"/>
                        </a:schemeClr>
                      </a:solidFill>
                      <a:prstDash val="sysDash"/>
                      <a:round/>
                      <a:headEnd type="none" w="med" len="med"/>
                      <a:tailEnd type="none" w="med" len="med"/>
                    </a:lnT>
                    <a:lnB w="635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900" b="0" i="0" u="none" strike="noStrike" dirty="0">
                          <a:solidFill>
                            <a:schemeClr val="tx2"/>
                          </a:solidFill>
                          <a:effectLst/>
                          <a:latin typeface="+mn-lt"/>
                        </a:rPr>
                        <a:t>Non-Executive Director</a:t>
                      </a:r>
                      <a:endParaRPr lang="en-AU" sz="900" b="0" i="0" u="none" strike="noStrike" dirty="0">
                        <a:solidFill>
                          <a:schemeClr val="tx2"/>
                        </a:solidFill>
                        <a:effectLst/>
                        <a:latin typeface="+mn-lt"/>
                      </a:endParaRPr>
                    </a:p>
                  </a:txBody>
                  <a:tcPr marL="0" marR="0" marT="0" marB="0" anchor="ctr">
                    <a:lnL w="12700" cmpd="sng">
                      <a:noFill/>
                    </a:lnL>
                    <a:lnR w="12700" cmpd="sng">
                      <a:noFill/>
                    </a:lnR>
                    <a:lnT w="6350" cap="flat" cmpd="sng" algn="ctr">
                      <a:solidFill>
                        <a:schemeClr val="bg1">
                          <a:lumMod val="50000"/>
                        </a:schemeClr>
                      </a:solidFill>
                      <a:prstDash val="sysDash"/>
                      <a:round/>
                      <a:headEnd type="none" w="med" len="med"/>
                      <a:tailEnd type="none" w="med" len="med"/>
                    </a:lnT>
                    <a:lnB w="635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8038029"/>
                  </a:ext>
                </a:extLst>
              </a:tr>
              <a:tr h="250735">
                <a:tc>
                  <a:txBody>
                    <a:bodyPr/>
                    <a:lstStyle/>
                    <a:p>
                      <a:pPr algn="l"/>
                      <a:r>
                        <a:rPr lang="en-GB" sz="900" b="1" i="0" dirty="0">
                          <a:solidFill>
                            <a:schemeClr val="tx2"/>
                          </a:solidFill>
                          <a:latin typeface="+mn-lt"/>
                        </a:rPr>
                        <a:t>Rob Dennis</a:t>
                      </a:r>
                      <a:endParaRPr lang="en-AU" sz="900" b="1" i="0" dirty="0">
                        <a:solidFill>
                          <a:schemeClr val="tx2"/>
                        </a:solidFill>
                        <a:latin typeface="+mn-lt"/>
                      </a:endParaRPr>
                    </a:p>
                  </a:txBody>
                  <a:tcPr marL="72000" marR="0" marT="0" marB="0" anchor="ctr">
                    <a:lnL w="12700" cmpd="sng">
                      <a:noFill/>
                    </a:lnL>
                    <a:lnR w="12700" cmpd="sng">
                      <a:noFill/>
                    </a:lnR>
                    <a:lnT w="6350" cap="flat" cmpd="sng" algn="ctr">
                      <a:solidFill>
                        <a:schemeClr val="bg1">
                          <a:lumMod val="50000"/>
                        </a:schemeClr>
                      </a:solidFill>
                      <a:prstDash val="sysDash"/>
                      <a:round/>
                      <a:headEnd type="none" w="med" len="med"/>
                      <a:tailEnd type="none" w="med" len="med"/>
                    </a:lnT>
                    <a:lnB w="635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900" b="0" i="0" u="none" strike="noStrike" dirty="0">
                          <a:solidFill>
                            <a:schemeClr val="tx2"/>
                          </a:solidFill>
                          <a:effectLst/>
                          <a:latin typeface="+mn-lt"/>
                        </a:rPr>
                        <a:t>Non-Executive Director</a:t>
                      </a:r>
                      <a:endParaRPr lang="en-AU" sz="900" b="0" i="0" u="none" strike="noStrike" dirty="0">
                        <a:solidFill>
                          <a:schemeClr val="tx2"/>
                        </a:solidFill>
                        <a:effectLst/>
                        <a:latin typeface="+mn-lt"/>
                      </a:endParaRPr>
                    </a:p>
                  </a:txBody>
                  <a:tcPr marL="0" marR="0" marT="0" marB="0" anchor="ctr">
                    <a:lnL w="12700" cmpd="sng">
                      <a:noFill/>
                    </a:lnL>
                    <a:lnR w="12700" cmpd="sng">
                      <a:noFill/>
                    </a:lnR>
                    <a:lnT w="6350" cap="flat" cmpd="sng" algn="ctr">
                      <a:solidFill>
                        <a:schemeClr val="bg1">
                          <a:lumMod val="50000"/>
                        </a:schemeClr>
                      </a:solidFill>
                      <a:prstDash val="sysDash"/>
                      <a:round/>
                      <a:headEnd type="none" w="med" len="med"/>
                      <a:tailEnd type="none" w="med" len="med"/>
                    </a:lnT>
                    <a:lnB w="635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0732258"/>
                  </a:ext>
                </a:extLst>
              </a:tr>
            </a:tbl>
          </a:graphicData>
        </a:graphic>
      </p:graphicFrame>
      <p:sp>
        <p:nvSpPr>
          <p:cNvPr id="3" name="Title 2">
            <a:extLst>
              <a:ext uri="{FF2B5EF4-FFF2-40B4-BE49-F238E27FC236}">
                <a16:creationId xmlns:a16="http://schemas.microsoft.com/office/drawing/2014/main" id="{EDE44F00-1912-3AFF-63D5-C554371B8C83}"/>
              </a:ext>
            </a:extLst>
          </p:cNvPr>
          <p:cNvSpPr>
            <a:spLocks noGrp="1"/>
          </p:cNvSpPr>
          <p:nvPr>
            <p:ph type="title"/>
          </p:nvPr>
        </p:nvSpPr>
        <p:spPr>
          <a:xfrm>
            <a:off x="467558" y="452761"/>
            <a:ext cx="11256885" cy="1109709"/>
          </a:xfrm>
        </p:spPr>
        <p:txBody>
          <a:bodyPr/>
          <a:lstStyle/>
          <a:p>
            <a:r>
              <a:rPr lang="en-AU" dirty="0"/>
              <a:t>Silver Mines Limited </a:t>
            </a:r>
            <a:br>
              <a:rPr lang="en-AU" dirty="0"/>
            </a:br>
            <a:r>
              <a:rPr lang="en-AU" dirty="0">
                <a:solidFill>
                  <a:schemeClr val="accent5"/>
                </a:solidFill>
              </a:rPr>
              <a:t>corporate </a:t>
            </a:r>
            <a:r>
              <a:rPr lang="en-AU" dirty="0">
                <a:solidFill>
                  <a:srgbClr val="6EBE49"/>
                </a:solidFill>
              </a:rPr>
              <a:t>information</a:t>
            </a:r>
          </a:p>
        </p:txBody>
      </p:sp>
      <p:sp>
        <p:nvSpPr>
          <p:cNvPr id="2" name="Slide Number Placeholder 1">
            <a:extLst>
              <a:ext uri="{FF2B5EF4-FFF2-40B4-BE49-F238E27FC236}">
                <a16:creationId xmlns:a16="http://schemas.microsoft.com/office/drawing/2014/main" id="{A46D4889-FAAB-DBA9-5D9F-11BC693554B3}"/>
              </a:ext>
            </a:extLst>
          </p:cNvPr>
          <p:cNvSpPr>
            <a:spLocks noGrp="1"/>
          </p:cNvSpPr>
          <p:nvPr>
            <p:ph type="sldNum" sz="quarter" idx="12"/>
          </p:nvPr>
        </p:nvSpPr>
        <p:spPr>
          <a:xfrm>
            <a:off x="10014012" y="6090021"/>
            <a:ext cx="559293" cy="365125"/>
          </a:xfrm>
        </p:spPr>
        <p:txBody>
          <a:bodyPr/>
          <a:lstStyle/>
          <a:p>
            <a:fld id="{D6FABC1D-DC78-4FD3-89D7-5D9E9D769615}" type="slidenum">
              <a:rPr lang="en-AU" smtClean="0"/>
              <a:pPr/>
              <a:t>5</a:t>
            </a:fld>
            <a:endParaRPr lang="en-AU" dirty="0"/>
          </a:p>
        </p:txBody>
      </p:sp>
      <p:sp>
        <p:nvSpPr>
          <p:cNvPr id="9" name="Footer Placeholder 8">
            <a:extLst>
              <a:ext uri="{FF2B5EF4-FFF2-40B4-BE49-F238E27FC236}">
                <a16:creationId xmlns:a16="http://schemas.microsoft.com/office/drawing/2014/main" id="{1CB59745-ED56-9E47-0FDC-BFAE6EFA8EE0}"/>
              </a:ext>
            </a:extLst>
          </p:cNvPr>
          <p:cNvSpPr>
            <a:spLocks noGrp="1"/>
          </p:cNvSpPr>
          <p:nvPr>
            <p:ph type="ftr" sz="quarter" idx="11"/>
          </p:nvPr>
        </p:nvSpPr>
        <p:spPr>
          <a:xfrm>
            <a:off x="1890203" y="6090021"/>
            <a:ext cx="8017277" cy="365125"/>
          </a:xfrm>
        </p:spPr>
        <p:txBody>
          <a:bodyPr/>
          <a:lstStyle/>
          <a:p>
            <a:endParaRPr lang="en-AU"/>
          </a:p>
        </p:txBody>
      </p:sp>
      <p:sp>
        <p:nvSpPr>
          <p:cNvPr id="11" name="TextBox 10">
            <a:extLst>
              <a:ext uri="{FF2B5EF4-FFF2-40B4-BE49-F238E27FC236}">
                <a16:creationId xmlns:a16="http://schemas.microsoft.com/office/drawing/2014/main" id="{85984E5B-FE97-E446-1C9C-0B66C3B9884C}"/>
              </a:ext>
            </a:extLst>
          </p:cNvPr>
          <p:cNvSpPr txBox="1"/>
          <p:nvPr/>
        </p:nvSpPr>
        <p:spPr>
          <a:xfrm>
            <a:off x="468313" y="1948934"/>
            <a:ext cx="4914898" cy="349702"/>
          </a:xfrm>
          <a:prstGeom prst="rect">
            <a:avLst/>
          </a:prstGeom>
          <a:noFill/>
        </p:spPr>
        <p:txBody>
          <a:bodyPr wrap="square" lIns="36000" tIns="36000" rIns="36000" bIns="36000">
            <a:spAutoFit/>
          </a:bodyPr>
          <a:lstStyle/>
          <a:p>
            <a:r>
              <a:rPr lang="en-AU" sz="1800" b="1" dirty="0">
                <a:solidFill>
                  <a:schemeClr val="accent2"/>
                </a:solidFill>
                <a:latin typeface="+mj-lt"/>
              </a:rPr>
              <a:t>Directors</a:t>
            </a:r>
          </a:p>
        </p:txBody>
      </p:sp>
      <p:cxnSp>
        <p:nvCxnSpPr>
          <p:cNvPr id="34" name="Straight Connector 33">
            <a:extLst>
              <a:ext uri="{FF2B5EF4-FFF2-40B4-BE49-F238E27FC236}">
                <a16:creationId xmlns:a16="http://schemas.microsoft.com/office/drawing/2014/main" id="{60243113-B7D4-67C3-B121-E18B550F7A8B}"/>
              </a:ext>
            </a:extLst>
          </p:cNvPr>
          <p:cNvCxnSpPr>
            <a:cxnSpLocks/>
          </p:cNvCxnSpPr>
          <p:nvPr/>
        </p:nvCxnSpPr>
        <p:spPr>
          <a:xfrm>
            <a:off x="6284208" y="1950806"/>
            <a:ext cx="0" cy="3764194"/>
          </a:xfrm>
          <a:prstGeom prst="line">
            <a:avLst/>
          </a:prstGeom>
          <a:ln>
            <a:prstDash val="sysDot"/>
          </a:ln>
        </p:spPr>
        <p:style>
          <a:lnRef idx="2">
            <a:schemeClr val="accent5"/>
          </a:lnRef>
          <a:fillRef idx="0">
            <a:schemeClr val="accent5"/>
          </a:fillRef>
          <a:effectRef idx="1">
            <a:schemeClr val="accent5"/>
          </a:effectRef>
          <a:fontRef idx="minor">
            <a:schemeClr val="tx1"/>
          </a:fontRef>
        </p:style>
      </p:cxnSp>
      <p:sp>
        <p:nvSpPr>
          <p:cNvPr id="35" name="TextBox 34">
            <a:extLst>
              <a:ext uri="{FF2B5EF4-FFF2-40B4-BE49-F238E27FC236}">
                <a16:creationId xmlns:a16="http://schemas.microsoft.com/office/drawing/2014/main" id="{1A297AB1-1232-B608-6C2E-3A62ABF0C104}"/>
              </a:ext>
            </a:extLst>
          </p:cNvPr>
          <p:cNvSpPr txBox="1"/>
          <p:nvPr/>
        </p:nvSpPr>
        <p:spPr>
          <a:xfrm>
            <a:off x="6588023" y="1948934"/>
            <a:ext cx="4914898" cy="349702"/>
          </a:xfrm>
          <a:prstGeom prst="rect">
            <a:avLst/>
          </a:prstGeom>
          <a:noFill/>
        </p:spPr>
        <p:txBody>
          <a:bodyPr wrap="square" lIns="36000" tIns="36000" rIns="36000" bIns="36000">
            <a:spAutoFit/>
          </a:bodyPr>
          <a:lstStyle/>
          <a:p>
            <a:r>
              <a:rPr lang="en-AU" sz="1800" b="1" dirty="0">
                <a:solidFill>
                  <a:schemeClr val="accent2"/>
                </a:solidFill>
                <a:latin typeface="+mj-lt"/>
              </a:rPr>
              <a:t>Capital Structure (ASX: </a:t>
            </a:r>
            <a:r>
              <a:rPr lang="en-AU" sz="1800" b="1" dirty="0" err="1">
                <a:solidFill>
                  <a:schemeClr val="accent2"/>
                </a:solidFill>
                <a:latin typeface="+mj-lt"/>
              </a:rPr>
              <a:t>SVL</a:t>
            </a:r>
            <a:r>
              <a:rPr lang="en-AU" sz="1800" b="1" dirty="0">
                <a:solidFill>
                  <a:schemeClr val="accent2"/>
                </a:solidFill>
                <a:latin typeface="+mj-lt"/>
              </a:rPr>
              <a:t>)</a:t>
            </a:r>
          </a:p>
        </p:txBody>
      </p:sp>
      <p:sp>
        <p:nvSpPr>
          <p:cNvPr id="36" name="TextBox 35">
            <a:extLst>
              <a:ext uri="{FF2B5EF4-FFF2-40B4-BE49-F238E27FC236}">
                <a16:creationId xmlns:a16="http://schemas.microsoft.com/office/drawing/2014/main" id="{85B6C108-78CB-FC1D-B280-12BD73444543}"/>
              </a:ext>
            </a:extLst>
          </p:cNvPr>
          <p:cNvSpPr txBox="1"/>
          <p:nvPr/>
        </p:nvSpPr>
        <p:spPr>
          <a:xfrm>
            <a:off x="468313" y="3576262"/>
            <a:ext cx="4914898" cy="318924"/>
          </a:xfrm>
          <a:prstGeom prst="rect">
            <a:avLst/>
          </a:prstGeom>
          <a:noFill/>
        </p:spPr>
        <p:txBody>
          <a:bodyPr wrap="square" lIns="36000" tIns="36000" rIns="36000" bIns="36000">
            <a:spAutoFit/>
          </a:bodyPr>
          <a:lstStyle/>
          <a:p>
            <a:r>
              <a:rPr lang="en-AU" sz="1600" b="1" dirty="0">
                <a:solidFill>
                  <a:schemeClr val="accent2"/>
                </a:solidFill>
                <a:latin typeface="+mj-lt"/>
              </a:rPr>
              <a:t>Trading History</a:t>
            </a:r>
          </a:p>
        </p:txBody>
      </p:sp>
      <p:sp>
        <p:nvSpPr>
          <p:cNvPr id="10" name="TextBox 9">
            <a:extLst>
              <a:ext uri="{FF2B5EF4-FFF2-40B4-BE49-F238E27FC236}">
                <a16:creationId xmlns:a16="http://schemas.microsoft.com/office/drawing/2014/main" id="{7EBF5827-CF95-D728-6D9E-8C86D10F1C07}"/>
              </a:ext>
            </a:extLst>
          </p:cNvPr>
          <p:cNvSpPr txBox="1"/>
          <p:nvPr/>
        </p:nvSpPr>
        <p:spPr>
          <a:xfrm>
            <a:off x="3997803" y="5396569"/>
            <a:ext cx="1903810" cy="180425"/>
          </a:xfrm>
          <a:prstGeom prst="rect">
            <a:avLst/>
          </a:prstGeom>
          <a:noFill/>
        </p:spPr>
        <p:txBody>
          <a:bodyPr wrap="square" lIns="36000" tIns="36000" rIns="36000" bIns="36000">
            <a:spAutoFit/>
          </a:bodyPr>
          <a:lstStyle/>
          <a:p>
            <a:r>
              <a:rPr lang="en-AU" sz="700" b="1" dirty="0">
                <a:solidFill>
                  <a:schemeClr val="accent2"/>
                </a:solidFill>
                <a:latin typeface="+mj-lt"/>
              </a:rPr>
              <a:t>Average daily volume of 4.9m shares</a:t>
            </a:r>
          </a:p>
        </p:txBody>
      </p:sp>
      <p:grpSp>
        <p:nvGrpSpPr>
          <p:cNvPr id="6" name="Group 5">
            <a:extLst>
              <a:ext uri="{FF2B5EF4-FFF2-40B4-BE49-F238E27FC236}">
                <a16:creationId xmlns:a16="http://schemas.microsoft.com/office/drawing/2014/main" id="{FFCD4B5F-9D93-5023-DFFE-89D1603D7820}"/>
              </a:ext>
            </a:extLst>
          </p:cNvPr>
          <p:cNvGrpSpPr/>
          <p:nvPr/>
        </p:nvGrpSpPr>
        <p:grpSpPr>
          <a:xfrm>
            <a:off x="6518856" y="4349311"/>
            <a:ext cx="1717608" cy="1411367"/>
            <a:chOff x="3303216" y="2193861"/>
            <a:chExt cx="1717608" cy="1411367"/>
          </a:xfrm>
        </p:grpSpPr>
        <p:sp>
          <p:nvSpPr>
            <p:cNvPr id="7" name="Oval 6">
              <a:extLst>
                <a:ext uri="{FF2B5EF4-FFF2-40B4-BE49-F238E27FC236}">
                  <a16:creationId xmlns:a16="http://schemas.microsoft.com/office/drawing/2014/main" id="{03A2BF7D-DB8F-A018-02B6-314F50288318}"/>
                </a:ext>
              </a:extLst>
            </p:cNvPr>
            <p:cNvSpPr/>
            <p:nvPr/>
          </p:nvSpPr>
          <p:spPr>
            <a:xfrm>
              <a:off x="3724699" y="2193861"/>
              <a:ext cx="874643" cy="874643"/>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F7ABED2F-A367-4488-796B-01EC08697BE4}"/>
                </a:ext>
              </a:extLst>
            </p:cNvPr>
            <p:cNvSpPr txBox="1"/>
            <p:nvPr/>
          </p:nvSpPr>
          <p:spPr>
            <a:xfrm>
              <a:off x="3303216" y="3163193"/>
              <a:ext cx="1717608" cy="442035"/>
            </a:xfrm>
            <a:prstGeom prst="rect">
              <a:avLst/>
            </a:prstGeom>
            <a:noFill/>
          </p:spPr>
          <p:txBody>
            <a:bodyPr wrap="square" lIns="36000" tIns="36000" rIns="36000" bIns="36000" rtlCol="0">
              <a:spAutoFit/>
            </a:bodyPr>
            <a:lstStyle/>
            <a:p>
              <a:pPr algn="ctr"/>
              <a:r>
                <a:rPr lang="en-US" sz="1200" b="1" dirty="0"/>
                <a:t>1,780m</a:t>
              </a:r>
              <a:r>
                <a:rPr lang="en-US" sz="1200" dirty="0"/>
                <a:t> shares on issue</a:t>
              </a:r>
            </a:p>
          </p:txBody>
        </p:sp>
        <p:pic>
          <p:nvPicPr>
            <p:cNvPr id="13" name="Graphic 12" descr="Blog outline">
              <a:extLst>
                <a:ext uri="{FF2B5EF4-FFF2-40B4-BE49-F238E27FC236}">
                  <a16:creationId xmlns:a16="http://schemas.microsoft.com/office/drawing/2014/main" id="{ED2F3B66-6186-7D3F-7762-5412E9EEA2D4}"/>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892020" y="2361182"/>
              <a:ext cx="540000" cy="540000"/>
            </a:xfrm>
            <a:prstGeom prst="rect">
              <a:avLst/>
            </a:prstGeom>
          </p:spPr>
        </p:pic>
      </p:grpSp>
      <p:grpSp>
        <p:nvGrpSpPr>
          <p:cNvPr id="14" name="Group 13">
            <a:extLst>
              <a:ext uri="{FF2B5EF4-FFF2-40B4-BE49-F238E27FC236}">
                <a16:creationId xmlns:a16="http://schemas.microsoft.com/office/drawing/2014/main" id="{4CEB3E85-8D17-F96B-0A35-CEB443F0D61F}"/>
              </a:ext>
            </a:extLst>
          </p:cNvPr>
          <p:cNvGrpSpPr/>
          <p:nvPr/>
        </p:nvGrpSpPr>
        <p:grpSpPr>
          <a:xfrm>
            <a:off x="8171571" y="4349311"/>
            <a:ext cx="1717608" cy="1411367"/>
            <a:chOff x="3303216" y="2193861"/>
            <a:chExt cx="1717608" cy="1411367"/>
          </a:xfrm>
        </p:grpSpPr>
        <p:sp>
          <p:nvSpPr>
            <p:cNvPr id="15" name="Oval 14">
              <a:extLst>
                <a:ext uri="{FF2B5EF4-FFF2-40B4-BE49-F238E27FC236}">
                  <a16:creationId xmlns:a16="http://schemas.microsoft.com/office/drawing/2014/main" id="{DA9A4EE4-3FCF-6CAC-FBEF-C07901EE20B7}"/>
                </a:ext>
              </a:extLst>
            </p:cNvPr>
            <p:cNvSpPr/>
            <p:nvPr/>
          </p:nvSpPr>
          <p:spPr>
            <a:xfrm>
              <a:off x="3724699" y="2193861"/>
              <a:ext cx="874643" cy="874643"/>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988F8518-5720-E54F-8E24-77BA1FAD01AF}"/>
                </a:ext>
              </a:extLst>
            </p:cNvPr>
            <p:cNvSpPr txBox="1"/>
            <p:nvPr/>
          </p:nvSpPr>
          <p:spPr>
            <a:xfrm>
              <a:off x="3303216" y="3163193"/>
              <a:ext cx="1717608" cy="442035"/>
            </a:xfrm>
            <a:prstGeom prst="rect">
              <a:avLst/>
            </a:prstGeom>
            <a:noFill/>
          </p:spPr>
          <p:txBody>
            <a:bodyPr wrap="square" lIns="36000" tIns="36000" rIns="36000" bIns="36000" rtlCol="0">
              <a:spAutoFit/>
            </a:bodyPr>
            <a:lstStyle/>
            <a:p>
              <a:pPr algn="ctr"/>
              <a:r>
                <a:rPr lang="en-US" sz="1200" b="1" dirty="0"/>
                <a:t>A$27m</a:t>
              </a:r>
              <a:r>
                <a:rPr lang="en-US" sz="1200" dirty="0"/>
                <a:t> Cash </a:t>
              </a:r>
            </a:p>
            <a:p>
              <a:pPr algn="ctr"/>
              <a:r>
                <a:rPr lang="en-US" sz="1200" dirty="0"/>
                <a:t>(as at 31 Dec 24)</a:t>
              </a:r>
            </a:p>
          </p:txBody>
        </p:sp>
        <p:pic>
          <p:nvPicPr>
            <p:cNvPr id="17" name="Graphic 16" descr="Money outline">
              <a:extLst>
                <a:ext uri="{FF2B5EF4-FFF2-40B4-BE49-F238E27FC236}">
                  <a16:creationId xmlns:a16="http://schemas.microsoft.com/office/drawing/2014/main" id="{0288426D-704F-505B-A38D-5C89B3212708}"/>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892020" y="2361182"/>
              <a:ext cx="540000" cy="540000"/>
            </a:xfrm>
            <a:prstGeom prst="rect">
              <a:avLst/>
            </a:prstGeom>
          </p:spPr>
        </p:pic>
      </p:grpSp>
      <p:grpSp>
        <p:nvGrpSpPr>
          <p:cNvPr id="18" name="Group 17">
            <a:extLst>
              <a:ext uri="{FF2B5EF4-FFF2-40B4-BE49-F238E27FC236}">
                <a16:creationId xmlns:a16="http://schemas.microsoft.com/office/drawing/2014/main" id="{47B46A5E-3DC3-181D-B44F-89EA179C106C}"/>
              </a:ext>
            </a:extLst>
          </p:cNvPr>
          <p:cNvGrpSpPr/>
          <p:nvPr/>
        </p:nvGrpSpPr>
        <p:grpSpPr>
          <a:xfrm>
            <a:off x="9889179" y="4349311"/>
            <a:ext cx="1717608" cy="1411367"/>
            <a:chOff x="3303216" y="2193861"/>
            <a:chExt cx="1717608" cy="1411367"/>
          </a:xfrm>
        </p:grpSpPr>
        <p:sp>
          <p:nvSpPr>
            <p:cNvPr id="20" name="Oval 19">
              <a:extLst>
                <a:ext uri="{FF2B5EF4-FFF2-40B4-BE49-F238E27FC236}">
                  <a16:creationId xmlns:a16="http://schemas.microsoft.com/office/drawing/2014/main" id="{C11873B4-E20E-8517-F42B-C57CA608E3F5}"/>
                </a:ext>
              </a:extLst>
            </p:cNvPr>
            <p:cNvSpPr/>
            <p:nvPr/>
          </p:nvSpPr>
          <p:spPr>
            <a:xfrm>
              <a:off x="3724699" y="2193861"/>
              <a:ext cx="874643" cy="874643"/>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extBox 20">
              <a:extLst>
                <a:ext uri="{FF2B5EF4-FFF2-40B4-BE49-F238E27FC236}">
                  <a16:creationId xmlns:a16="http://schemas.microsoft.com/office/drawing/2014/main" id="{5BF6F838-42BD-2459-2E19-FF619F6C3298}"/>
                </a:ext>
              </a:extLst>
            </p:cNvPr>
            <p:cNvSpPr txBox="1"/>
            <p:nvPr/>
          </p:nvSpPr>
          <p:spPr>
            <a:xfrm>
              <a:off x="3303216" y="3163193"/>
              <a:ext cx="1717608" cy="442035"/>
            </a:xfrm>
            <a:prstGeom prst="rect">
              <a:avLst/>
            </a:prstGeom>
            <a:noFill/>
          </p:spPr>
          <p:txBody>
            <a:bodyPr wrap="square" lIns="36000" tIns="36000" rIns="36000" bIns="36000" rtlCol="0">
              <a:spAutoFit/>
            </a:bodyPr>
            <a:lstStyle/>
            <a:p>
              <a:pPr algn="ctr"/>
              <a:r>
                <a:rPr lang="en-US" sz="1200" b="1" dirty="0"/>
                <a:t>32.2m</a:t>
              </a:r>
              <a:r>
                <a:rPr lang="en-US" sz="1200" dirty="0"/>
                <a:t> Incentive Options &amp; Rights </a:t>
              </a:r>
            </a:p>
          </p:txBody>
        </p:sp>
        <p:pic>
          <p:nvPicPr>
            <p:cNvPr id="22" name="Graphic 21" descr="Employee badge outline">
              <a:extLst>
                <a:ext uri="{FF2B5EF4-FFF2-40B4-BE49-F238E27FC236}">
                  <a16:creationId xmlns:a16="http://schemas.microsoft.com/office/drawing/2014/main" id="{470E102A-E843-F503-C91D-877DE75380B4}"/>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3892020" y="2361182"/>
              <a:ext cx="540000" cy="540000"/>
            </a:xfrm>
            <a:prstGeom prst="rect">
              <a:avLst/>
            </a:prstGeom>
          </p:spPr>
        </p:pic>
      </p:grpSp>
      <p:cxnSp>
        <p:nvCxnSpPr>
          <p:cNvPr id="24" name="Straight Arrow Connector 23">
            <a:extLst>
              <a:ext uri="{FF2B5EF4-FFF2-40B4-BE49-F238E27FC236}">
                <a16:creationId xmlns:a16="http://schemas.microsoft.com/office/drawing/2014/main" id="{C53CA2F6-1F60-39C8-57E6-310FFD3D47C2}"/>
              </a:ext>
            </a:extLst>
          </p:cNvPr>
          <p:cNvCxnSpPr/>
          <p:nvPr/>
        </p:nvCxnSpPr>
        <p:spPr>
          <a:xfrm>
            <a:off x="831273" y="4082473"/>
            <a:ext cx="4313382" cy="0"/>
          </a:xfrm>
          <a:prstGeom prst="straightConnector1">
            <a:avLst/>
          </a:prstGeom>
          <a:ln w="12700">
            <a:prstDash val="lgDash"/>
            <a:headEnd type="triangle"/>
            <a:tailEnd type="triangle"/>
          </a:ln>
        </p:spPr>
        <p:style>
          <a:lnRef idx="2">
            <a:schemeClr val="accent5"/>
          </a:lnRef>
          <a:fillRef idx="0">
            <a:schemeClr val="accent5"/>
          </a:fillRef>
          <a:effectRef idx="1">
            <a:schemeClr val="accent5"/>
          </a:effectRef>
          <a:fontRef idx="minor">
            <a:schemeClr val="tx1"/>
          </a:fontRef>
        </p:style>
      </p:cxnSp>
      <p:cxnSp>
        <p:nvCxnSpPr>
          <p:cNvPr id="26" name="Straight Connector 25">
            <a:extLst>
              <a:ext uri="{FF2B5EF4-FFF2-40B4-BE49-F238E27FC236}">
                <a16:creationId xmlns:a16="http://schemas.microsoft.com/office/drawing/2014/main" id="{F5A49DF0-4E28-D41B-5FC6-2229F0FECC47}"/>
              </a:ext>
            </a:extLst>
          </p:cNvPr>
          <p:cNvCxnSpPr/>
          <p:nvPr/>
        </p:nvCxnSpPr>
        <p:spPr>
          <a:xfrm>
            <a:off x="5144655" y="3990109"/>
            <a:ext cx="0" cy="165668"/>
          </a:xfrm>
          <a:prstGeom prst="line">
            <a:avLst/>
          </a:prstGeom>
          <a:ln w="12700">
            <a:prstDash val="solid"/>
          </a:ln>
        </p:spPr>
        <p:style>
          <a:lnRef idx="2">
            <a:schemeClr val="accent5"/>
          </a:lnRef>
          <a:fillRef idx="0">
            <a:schemeClr val="accent5"/>
          </a:fillRef>
          <a:effectRef idx="1">
            <a:schemeClr val="accent5"/>
          </a:effectRef>
          <a:fontRef idx="minor">
            <a:schemeClr val="tx1"/>
          </a:fontRef>
        </p:style>
      </p:cxnSp>
      <p:cxnSp>
        <p:nvCxnSpPr>
          <p:cNvPr id="28" name="Straight Connector 27">
            <a:extLst>
              <a:ext uri="{FF2B5EF4-FFF2-40B4-BE49-F238E27FC236}">
                <a16:creationId xmlns:a16="http://schemas.microsoft.com/office/drawing/2014/main" id="{E00B27A8-CAEF-0566-1893-7BB74CB0B044}"/>
              </a:ext>
            </a:extLst>
          </p:cNvPr>
          <p:cNvCxnSpPr/>
          <p:nvPr/>
        </p:nvCxnSpPr>
        <p:spPr>
          <a:xfrm>
            <a:off x="831273" y="3999639"/>
            <a:ext cx="0" cy="165668"/>
          </a:xfrm>
          <a:prstGeom prst="line">
            <a:avLst/>
          </a:prstGeom>
          <a:ln w="12700">
            <a:prstDash val="solid"/>
          </a:ln>
        </p:spPr>
        <p:style>
          <a:lnRef idx="2">
            <a:schemeClr val="accent5"/>
          </a:lnRef>
          <a:fillRef idx="0">
            <a:schemeClr val="accent5"/>
          </a:fillRef>
          <a:effectRef idx="1">
            <a:schemeClr val="accent5"/>
          </a:effectRef>
          <a:fontRef idx="minor">
            <a:schemeClr val="tx1"/>
          </a:fontRef>
        </p:style>
      </p:cxnSp>
      <p:sp>
        <p:nvSpPr>
          <p:cNvPr id="31" name="TextBox 30">
            <a:extLst>
              <a:ext uri="{FF2B5EF4-FFF2-40B4-BE49-F238E27FC236}">
                <a16:creationId xmlns:a16="http://schemas.microsoft.com/office/drawing/2014/main" id="{76AC7C96-375A-3277-4CBA-407A59D291FB}"/>
              </a:ext>
            </a:extLst>
          </p:cNvPr>
          <p:cNvSpPr txBox="1"/>
          <p:nvPr/>
        </p:nvSpPr>
        <p:spPr>
          <a:xfrm>
            <a:off x="2501474" y="4093210"/>
            <a:ext cx="972979" cy="180425"/>
          </a:xfrm>
          <a:prstGeom prst="rect">
            <a:avLst/>
          </a:prstGeom>
          <a:noFill/>
        </p:spPr>
        <p:txBody>
          <a:bodyPr wrap="square" lIns="36000" tIns="36000" rIns="36000" bIns="36000">
            <a:spAutoFit/>
          </a:bodyPr>
          <a:lstStyle/>
          <a:p>
            <a:r>
              <a:rPr lang="en-AU" sz="700" b="1" dirty="0">
                <a:solidFill>
                  <a:schemeClr val="accent2"/>
                </a:solidFill>
                <a:latin typeface="+mj-lt"/>
              </a:rPr>
              <a:t>Correlation = c.70%</a:t>
            </a:r>
          </a:p>
        </p:txBody>
      </p:sp>
    </p:spTree>
    <p:custDataLst>
      <p:tags r:id="rId1"/>
    </p:custDataLst>
    <p:extLst>
      <p:ext uri="{BB962C8B-B14F-4D97-AF65-F5344CB8AC3E}">
        <p14:creationId xmlns:p14="http://schemas.microsoft.com/office/powerpoint/2010/main" val="1336319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FCECC-48F1-4B58-72D7-6949B3A00E2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BB132F0-22FE-1970-F997-8388B95EDCFD}"/>
              </a:ext>
            </a:extLst>
          </p:cNvPr>
          <p:cNvSpPr txBox="1"/>
          <p:nvPr/>
        </p:nvSpPr>
        <p:spPr>
          <a:xfrm>
            <a:off x="6168009" y="6237312"/>
            <a:ext cx="184731" cy="369332"/>
          </a:xfrm>
          <a:prstGeom prst="rect">
            <a:avLst/>
          </a:prstGeom>
          <a:noFill/>
        </p:spPr>
        <p:txBody>
          <a:bodyPr wrap="none" rtlCol="0">
            <a:spAutoFit/>
          </a:bodyPr>
          <a:lstStyle/>
          <a:p>
            <a:endParaRPr lang="en-AU" dirty="0"/>
          </a:p>
        </p:txBody>
      </p:sp>
      <p:pic>
        <p:nvPicPr>
          <p:cNvPr id="6" name="Picture 5" descr="A blue hexagon with white text and a check mark&#10;&#10;Description automatically generated">
            <a:extLst>
              <a:ext uri="{FF2B5EF4-FFF2-40B4-BE49-F238E27FC236}">
                <a16:creationId xmlns:a16="http://schemas.microsoft.com/office/drawing/2014/main" id="{A3976341-EE54-3C37-AEE6-2E243E203BDA}"/>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224751" y="2794661"/>
            <a:ext cx="1742498" cy="2129336"/>
          </a:xfrm>
          <a:prstGeom prst="rect">
            <a:avLst/>
          </a:prstGeom>
        </p:spPr>
      </p:pic>
      <p:sp>
        <p:nvSpPr>
          <p:cNvPr id="3" name="Title 2">
            <a:extLst>
              <a:ext uri="{FF2B5EF4-FFF2-40B4-BE49-F238E27FC236}">
                <a16:creationId xmlns:a16="http://schemas.microsoft.com/office/drawing/2014/main" id="{AAEEA716-5807-3DB0-7D86-5A8F1AC867B2}"/>
              </a:ext>
            </a:extLst>
          </p:cNvPr>
          <p:cNvSpPr>
            <a:spLocks noGrp="1"/>
          </p:cNvSpPr>
          <p:nvPr>
            <p:ph type="title"/>
          </p:nvPr>
        </p:nvSpPr>
        <p:spPr>
          <a:xfrm>
            <a:off x="467558" y="452761"/>
            <a:ext cx="11256885" cy="1109709"/>
          </a:xfrm>
        </p:spPr>
        <p:txBody>
          <a:bodyPr/>
          <a:lstStyle/>
          <a:p>
            <a:r>
              <a:rPr lang="en-AU" dirty="0"/>
              <a:t>SILVER MINES LIMITED</a:t>
            </a:r>
            <a:br>
              <a:rPr lang="en-AU" dirty="0"/>
            </a:br>
            <a:r>
              <a:rPr lang="en-AU" dirty="0">
                <a:solidFill>
                  <a:schemeClr val="accent5"/>
                </a:solidFill>
              </a:rPr>
              <a:t>Environmental, Social and Governance</a:t>
            </a:r>
          </a:p>
        </p:txBody>
      </p:sp>
      <p:sp>
        <p:nvSpPr>
          <p:cNvPr id="7" name="Footer Placeholder 3">
            <a:extLst>
              <a:ext uri="{FF2B5EF4-FFF2-40B4-BE49-F238E27FC236}">
                <a16:creationId xmlns:a16="http://schemas.microsoft.com/office/drawing/2014/main" id="{F3E951F2-25F7-3A5E-B875-0EE7AEE78455}"/>
              </a:ext>
            </a:extLst>
          </p:cNvPr>
          <p:cNvSpPr>
            <a:spLocks noGrp="1"/>
          </p:cNvSpPr>
          <p:nvPr>
            <p:ph type="ftr" sz="quarter" idx="11"/>
          </p:nvPr>
        </p:nvSpPr>
        <p:spPr>
          <a:xfrm>
            <a:off x="1890203" y="6090021"/>
            <a:ext cx="8017277" cy="365125"/>
          </a:xfrm>
        </p:spPr>
        <p:txBody>
          <a:bodyPr/>
          <a:lstStyle/>
          <a:p>
            <a:endParaRPr lang="en-AU" dirty="0"/>
          </a:p>
        </p:txBody>
      </p:sp>
      <p:sp>
        <p:nvSpPr>
          <p:cNvPr id="8" name="Slide Number Placeholder 4">
            <a:extLst>
              <a:ext uri="{FF2B5EF4-FFF2-40B4-BE49-F238E27FC236}">
                <a16:creationId xmlns:a16="http://schemas.microsoft.com/office/drawing/2014/main" id="{F4533F5C-DDBE-A803-CCCF-351F8BA00D0D}"/>
              </a:ext>
            </a:extLst>
          </p:cNvPr>
          <p:cNvSpPr>
            <a:spLocks noGrp="1"/>
          </p:cNvSpPr>
          <p:nvPr>
            <p:ph type="sldNum" sz="quarter" idx="12"/>
          </p:nvPr>
        </p:nvSpPr>
        <p:spPr>
          <a:xfrm>
            <a:off x="10014012" y="6090021"/>
            <a:ext cx="559293" cy="365125"/>
          </a:xfrm>
        </p:spPr>
        <p:txBody>
          <a:bodyPr/>
          <a:lstStyle/>
          <a:p>
            <a:fld id="{E90F29A2-F5BF-4AF6-B93A-7D34F714B774}" type="slidenum">
              <a:rPr lang="en-AU" smtClean="0"/>
              <a:t>6</a:t>
            </a:fld>
            <a:endParaRPr lang="en-AU"/>
          </a:p>
        </p:txBody>
      </p:sp>
      <p:sp>
        <p:nvSpPr>
          <p:cNvPr id="35" name="Freeform: Shape 34">
            <a:extLst>
              <a:ext uri="{FF2B5EF4-FFF2-40B4-BE49-F238E27FC236}">
                <a16:creationId xmlns:a16="http://schemas.microsoft.com/office/drawing/2014/main" id="{3CBC6118-3C15-4A70-0BCA-3393CD080B37}"/>
              </a:ext>
            </a:extLst>
          </p:cNvPr>
          <p:cNvSpPr/>
          <p:nvPr/>
        </p:nvSpPr>
        <p:spPr>
          <a:xfrm>
            <a:off x="4096292" y="1859621"/>
            <a:ext cx="3999417" cy="3999417"/>
          </a:xfrm>
          <a:custGeom>
            <a:avLst/>
            <a:gdLst>
              <a:gd name="connsiteX0" fmla="*/ 2032794 w 4065588"/>
              <a:gd name="connsiteY0" fmla="*/ 242044 h 4065588"/>
              <a:gd name="connsiteX1" fmla="*/ 242044 w 4065588"/>
              <a:gd name="connsiteY1" fmla="*/ 2032794 h 4065588"/>
              <a:gd name="connsiteX2" fmla="*/ 2032794 w 4065588"/>
              <a:gd name="connsiteY2" fmla="*/ 3823544 h 4065588"/>
              <a:gd name="connsiteX3" fmla="*/ 3823544 w 4065588"/>
              <a:gd name="connsiteY3" fmla="*/ 2032794 h 4065588"/>
              <a:gd name="connsiteX4" fmla="*/ 2032794 w 4065588"/>
              <a:gd name="connsiteY4" fmla="*/ 242044 h 4065588"/>
              <a:gd name="connsiteX5" fmla="*/ 2032794 w 4065588"/>
              <a:gd name="connsiteY5" fmla="*/ 0 h 4065588"/>
              <a:gd name="connsiteX6" fmla="*/ 4065588 w 4065588"/>
              <a:gd name="connsiteY6" fmla="*/ 2032794 h 4065588"/>
              <a:gd name="connsiteX7" fmla="*/ 2032794 w 4065588"/>
              <a:gd name="connsiteY7" fmla="*/ 4065588 h 4065588"/>
              <a:gd name="connsiteX8" fmla="*/ 0 w 4065588"/>
              <a:gd name="connsiteY8" fmla="*/ 2032794 h 4065588"/>
              <a:gd name="connsiteX9" fmla="*/ 2032794 w 4065588"/>
              <a:gd name="connsiteY9" fmla="*/ 0 h 406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5588" h="4065588">
                <a:moveTo>
                  <a:pt x="2032794" y="242044"/>
                </a:moveTo>
                <a:cubicBezTo>
                  <a:pt x="1043790" y="242044"/>
                  <a:pt x="242044" y="1043790"/>
                  <a:pt x="242044" y="2032794"/>
                </a:cubicBezTo>
                <a:cubicBezTo>
                  <a:pt x="242044" y="3021798"/>
                  <a:pt x="1043790" y="3823544"/>
                  <a:pt x="2032794" y="3823544"/>
                </a:cubicBezTo>
                <a:cubicBezTo>
                  <a:pt x="3021798" y="3823544"/>
                  <a:pt x="3823544" y="3021798"/>
                  <a:pt x="3823544" y="2032794"/>
                </a:cubicBezTo>
                <a:cubicBezTo>
                  <a:pt x="3823544" y="1043790"/>
                  <a:pt x="3021798" y="242044"/>
                  <a:pt x="2032794" y="242044"/>
                </a:cubicBezTo>
                <a:close/>
                <a:moveTo>
                  <a:pt x="2032794" y="0"/>
                </a:moveTo>
                <a:cubicBezTo>
                  <a:pt x="3155475" y="0"/>
                  <a:pt x="4065588" y="910113"/>
                  <a:pt x="4065588" y="2032794"/>
                </a:cubicBezTo>
                <a:cubicBezTo>
                  <a:pt x="4065588" y="3155475"/>
                  <a:pt x="3155475" y="4065588"/>
                  <a:pt x="2032794" y="4065588"/>
                </a:cubicBezTo>
                <a:cubicBezTo>
                  <a:pt x="910113" y="4065588"/>
                  <a:pt x="0" y="3155475"/>
                  <a:pt x="0" y="2032794"/>
                </a:cubicBezTo>
                <a:cubicBezTo>
                  <a:pt x="0" y="910113"/>
                  <a:pt x="910113" y="0"/>
                  <a:pt x="203279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nvGrpSpPr>
          <p:cNvPr id="60" name="Group 59">
            <a:extLst>
              <a:ext uri="{FF2B5EF4-FFF2-40B4-BE49-F238E27FC236}">
                <a16:creationId xmlns:a16="http://schemas.microsoft.com/office/drawing/2014/main" id="{D8DE73C0-A72D-3527-A482-399BF88A88BF}"/>
              </a:ext>
            </a:extLst>
          </p:cNvPr>
          <p:cNvGrpSpPr/>
          <p:nvPr/>
        </p:nvGrpSpPr>
        <p:grpSpPr>
          <a:xfrm>
            <a:off x="7051383" y="1837052"/>
            <a:ext cx="3521923" cy="727607"/>
            <a:chOff x="7051383" y="1837052"/>
            <a:chExt cx="3521923" cy="727607"/>
          </a:xfrm>
        </p:grpSpPr>
        <p:sp>
          <p:nvSpPr>
            <p:cNvPr id="38" name="Freeform: Shape 37">
              <a:extLst>
                <a:ext uri="{FF2B5EF4-FFF2-40B4-BE49-F238E27FC236}">
                  <a16:creationId xmlns:a16="http://schemas.microsoft.com/office/drawing/2014/main" id="{AC61CEA3-8B08-1F2E-A4F3-827D18AA7876}"/>
                </a:ext>
              </a:extLst>
            </p:cNvPr>
            <p:cNvSpPr/>
            <p:nvPr/>
          </p:nvSpPr>
          <p:spPr>
            <a:xfrm>
              <a:off x="7325474" y="1972638"/>
              <a:ext cx="1119883" cy="287677"/>
            </a:xfrm>
            <a:custGeom>
              <a:avLst/>
              <a:gdLst>
                <a:gd name="connsiteX0" fmla="*/ 0 w 1119883"/>
                <a:gd name="connsiteY0" fmla="*/ 287677 h 287677"/>
                <a:gd name="connsiteX1" fmla="*/ 164387 w 1119883"/>
                <a:gd name="connsiteY1" fmla="*/ 0 h 287677"/>
                <a:gd name="connsiteX2" fmla="*/ 1119883 w 1119883"/>
                <a:gd name="connsiteY2" fmla="*/ 0 h 287677"/>
              </a:gdLst>
              <a:ahLst/>
              <a:cxnLst>
                <a:cxn ang="0">
                  <a:pos x="connsiteX0" y="connsiteY0"/>
                </a:cxn>
                <a:cxn ang="0">
                  <a:pos x="connsiteX1" y="connsiteY1"/>
                </a:cxn>
                <a:cxn ang="0">
                  <a:pos x="connsiteX2" y="connsiteY2"/>
                </a:cxn>
              </a:cxnLst>
              <a:rect l="l" t="t" r="r" b="b"/>
              <a:pathLst>
                <a:path w="1119883" h="287677">
                  <a:moveTo>
                    <a:pt x="0" y="287677"/>
                  </a:moveTo>
                  <a:lnTo>
                    <a:pt x="164387" y="0"/>
                  </a:lnTo>
                  <a:lnTo>
                    <a:pt x="1119883" y="0"/>
                  </a:lnTo>
                </a:path>
              </a:pathLst>
            </a:custGeom>
            <a:noFill/>
            <a:ln>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200"/>
            </a:p>
          </p:txBody>
        </p:sp>
        <p:grpSp>
          <p:nvGrpSpPr>
            <p:cNvPr id="12" name="Group 11">
              <a:extLst>
                <a:ext uri="{FF2B5EF4-FFF2-40B4-BE49-F238E27FC236}">
                  <a16:creationId xmlns:a16="http://schemas.microsoft.com/office/drawing/2014/main" id="{E9B62B22-48E3-2709-A4B0-B925C80C0C42}"/>
                </a:ext>
              </a:extLst>
            </p:cNvPr>
            <p:cNvGrpSpPr/>
            <p:nvPr/>
          </p:nvGrpSpPr>
          <p:grpSpPr>
            <a:xfrm>
              <a:off x="7051383" y="2168419"/>
              <a:ext cx="396240" cy="396240"/>
              <a:chOff x="660400" y="2865120"/>
              <a:chExt cx="396240" cy="396240"/>
            </a:xfrm>
          </p:grpSpPr>
          <p:sp>
            <p:nvSpPr>
              <p:cNvPr id="5" name="Oval 4">
                <a:extLst>
                  <a:ext uri="{FF2B5EF4-FFF2-40B4-BE49-F238E27FC236}">
                    <a16:creationId xmlns:a16="http://schemas.microsoft.com/office/drawing/2014/main" id="{86CD54DA-9811-F5D9-EC0A-492CB306E91D}"/>
                  </a:ext>
                </a:extLst>
              </p:cNvPr>
              <p:cNvSpPr/>
              <p:nvPr/>
            </p:nvSpPr>
            <p:spPr>
              <a:xfrm>
                <a:off x="660400" y="2865120"/>
                <a:ext cx="396240" cy="3962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200"/>
              </a:p>
            </p:txBody>
          </p:sp>
          <p:pic>
            <p:nvPicPr>
              <p:cNvPr id="11" name="Graphic 10">
                <a:extLst>
                  <a:ext uri="{FF2B5EF4-FFF2-40B4-BE49-F238E27FC236}">
                    <a16:creationId xmlns:a16="http://schemas.microsoft.com/office/drawing/2014/main" id="{2F58A0D5-E9D7-F5FC-2E19-F7FD1EFE4BC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0" y="2898480"/>
                <a:ext cx="329520" cy="329520"/>
              </a:xfrm>
              <a:prstGeom prst="rect">
                <a:avLst/>
              </a:prstGeom>
            </p:spPr>
          </p:pic>
        </p:grpSp>
        <p:sp>
          <p:nvSpPr>
            <p:cNvPr id="37" name="TextBox 36">
              <a:extLst>
                <a:ext uri="{FF2B5EF4-FFF2-40B4-BE49-F238E27FC236}">
                  <a16:creationId xmlns:a16="http://schemas.microsoft.com/office/drawing/2014/main" id="{360AA789-6EE7-51DB-8B83-640392CA8C04}"/>
                </a:ext>
              </a:extLst>
            </p:cNvPr>
            <p:cNvSpPr txBox="1"/>
            <p:nvPr/>
          </p:nvSpPr>
          <p:spPr>
            <a:xfrm>
              <a:off x="8463336" y="1837052"/>
              <a:ext cx="2109970" cy="461665"/>
            </a:xfrm>
            <a:prstGeom prst="rect">
              <a:avLst/>
            </a:prstGeom>
            <a:noFill/>
          </p:spPr>
          <p:txBody>
            <a:bodyPr wrap="square">
              <a:spAutoFit/>
            </a:bodyPr>
            <a:lstStyle/>
            <a:p>
              <a:pPr>
                <a:spcBef>
                  <a:spcPts val="600"/>
                </a:spcBef>
              </a:pPr>
              <a:r>
                <a:rPr lang="en-AU" sz="1200" b="1" dirty="0">
                  <a:solidFill>
                    <a:schemeClr val="tx2"/>
                  </a:solidFill>
                </a:rPr>
                <a:t>Silver Mines Limited now </a:t>
              </a:r>
              <a:r>
                <a:rPr lang="en-AU" sz="1200" b="1" dirty="0" err="1">
                  <a:solidFill>
                    <a:schemeClr val="tx2"/>
                  </a:solidFill>
                </a:rPr>
                <a:t>Digbee</a:t>
              </a:r>
              <a:r>
                <a:rPr lang="en-AU" sz="1200" b="1" dirty="0">
                  <a:solidFill>
                    <a:schemeClr val="tx2"/>
                  </a:solidFill>
                </a:rPr>
                <a:t> </a:t>
              </a:r>
              <a:r>
                <a:rPr lang="en-AU" sz="1200" b="1" dirty="0" err="1">
                  <a:solidFill>
                    <a:schemeClr val="tx2"/>
                  </a:solidFill>
                </a:rPr>
                <a:t>ESG</a:t>
              </a:r>
              <a:r>
                <a:rPr lang="en-AU" sz="1200" b="1" dirty="0">
                  <a:solidFill>
                    <a:schemeClr val="tx2"/>
                  </a:solidFill>
                </a:rPr>
                <a:t> Certified</a:t>
              </a:r>
              <a:endParaRPr lang="en-AU" sz="1200" b="1" dirty="0"/>
            </a:p>
          </p:txBody>
        </p:sp>
      </p:grpSp>
      <p:grpSp>
        <p:nvGrpSpPr>
          <p:cNvPr id="61" name="Group 60">
            <a:extLst>
              <a:ext uri="{FF2B5EF4-FFF2-40B4-BE49-F238E27FC236}">
                <a16:creationId xmlns:a16="http://schemas.microsoft.com/office/drawing/2014/main" id="{E8440C94-2351-BB9D-AAD8-1C732C97741C}"/>
              </a:ext>
            </a:extLst>
          </p:cNvPr>
          <p:cNvGrpSpPr/>
          <p:nvPr/>
        </p:nvGrpSpPr>
        <p:grpSpPr>
          <a:xfrm>
            <a:off x="7791122" y="3542650"/>
            <a:ext cx="3158488" cy="646331"/>
            <a:chOff x="7791122" y="3542650"/>
            <a:chExt cx="3158488" cy="646331"/>
          </a:xfrm>
        </p:grpSpPr>
        <p:sp>
          <p:nvSpPr>
            <p:cNvPr id="43" name="Freeform: Shape 42">
              <a:extLst>
                <a:ext uri="{FF2B5EF4-FFF2-40B4-BE49-F238E27FC236}">
                  <a16:creationId xmlns:a16="http://schemas.microsoft.com/office/drawing/2014/main" id="{E8ADB67B-A144-6C57-7C2E-1A3998A2F4B0}"/>
                </a:ext>
              </a:extLst>
            </p:cNvPr>
            <p:cNvSpPr/>
            <p:nvPr/>
          </p:nvSpPr>
          <p:spPr>
            <a:xfrm>
              <a:off x="8024117" y="3832262"/>
              <a:ext cx="421240" cy="123290"/>
            </a:xfrm>
            <a:custGeom>
              <a:avLst/>
              <a:gdLst>
                <a:gd name="connsiteX0" fmla="*/ 0 w 1119883"/>
                <a:gd name="connsiteY0" fmla="*/ 287677 h 287677"/>
                <a:gd name="connsiteX1" fmla="*/ 164387 w 1119883"/>
                <a:gd name="connsiteY1" fmla="*/ 0 h 287677"/>
                <a:gd name="connsiteX2" fmla="*/ 1119883 w 1119883"/>
                <a:gd name="connsiteY2" fmla="*/ 0 h 287677"/>
              </a:gdLst>
              <a:ahLst/>
              <a:cxnLst>
                <a:cxn ang="0">
                  <a:pos x="connsiteX0" y="connsiteY0"/>
                </a:cxn>
                <a:cxn ang="0">
                  <a:pos x="connsiteX1" y="connsiteY1"/>
                </a:cxn>
                <a:cxn ang="0">
                  <a:pos x="connsiteX2" y="connsiteY2"/>
                </a:cxn>
              </a:cxnLst>
              <a:rect l="l" t="t" r="r" b="b"/>
              <a:pathLst>
                <a:path w="1119883" h="287677">
                  <a:moveTo>
                    <a:pt x="0" y="287677"/>
                  </a:moveTo>
                  <a:lnTo>
                    <a:pt x="164387" y="0"/>
                  </a:lnTo>
                  <a:lnTo>
                    <a:pt x="1119883" y="0"/>
                  </a:lnTo>
                </a:path>
              </a:pathLst>
            </a:custGeom>
            <a:noFill/>
            <a:ln>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200"/>
            </a:p>
          </p:txBody>
        </p:sp>
        <p:grpSp>
          <p:nvGrpSpPr>
            <p:cNvPr id="40" name="Group 39">
              <a:extLst>
                <a:ext uri="{FF2B5EF4-FFF2-40B4-BE49-F238E27FC236}">
                  <a16:creationId xmlns:a16="http://schemas.microsoft.com/office/drawing/2014/main" id="{BEDCC5C3-E798-C2B6-791D-7DA07833B9F6}"/>
                </a:ext>
              </a:extLst>
            </p:cNvPr>
            <p:cNvGrpSpPr/>
            <p:nvPr/>
          </p:nvGrpSpPr>
          <p:grpSpPr>
            <a:xfrm>
              <a:off x="7791122" y="3661209"/>
              <a:ext cx="396240" cy="396240"/>
              <a:chOff x="660400" y="2865120"/>
              <a:chExt cx="396240" cy="396240"/>
            </a:xfrm>
          </p:grpSpPr>
          <p:sp>
            <p:nvSpPr>
              <p:cNvPr id="41" name="Oval 40">
                <a:extLst>
                  <a:ext uri="{FF2B5EF4-FFF2-40B4-BE49-F238E27FC236}">
                    <a16:creationId xmlns:a16="http://schemas.microsoft.com/office/drawing/2014/main" id="{E57A761E-C309-E6C1-3705-FECBB7E8296B}"/>
                  </a:ext>
                </a:extLst>
              </p:cNvPr>
              <p:cNvSpPr/>
              <p:nvPr/>
            </p:nvSpPr>
            <p:spPr>
              <a:xfrm>
                <a:off x="660400" y="2865120"/>
                <a:ext cx="396240" cy="3962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200"/>
              </a:p>
            </p:txBody>
          </p:sp>
          <p:pic>
            <p:nvPicPr>
              <p:cNvPr id="42" name="Graphic 41">
                <a:extLst>
                  <a:ext uri="{FF2B5EF4-FFF2-40B4-BE49-F238E27FC236}">
                    <a16:creationId xmlns:a16="http://schemas.microsoft.com/office/drawing/2014/main" id="{7167FB49-B721-9D2B-E3E0-B4BAD940FEE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0" y="2898480"/>
                <a:ext cx="329520" cy="329520"/>
              </a:xfrm>
              <a:prstGeom prst="rect">
                <a:avLst/>
              </a:prstGeom>
            </p:spPr>
          </p:pic>
        </p:grpSp>
        <p:sp>
          <p:nvSpPr>
            <p:cNvPr id="44" name="TextBox 43">
              <a:extLst>
                <a:ext uri="{FF2B5EF4-FFF2-40B4-BE49-F238E27FC236}">
                  <a16:creationId xmlns:a16="http://schemas.microsoft.com/office/drawing/2014/main" id="{ADABC7E3-2BCF-BDF8-DFEF-54E892A88B11}"/>
                </a:ext>
              </a:extLst>
            </p:cNvPr>
            <p:cNvSpPr txBox="1"/>
            <p:nvPr/>
          </p:nvSpPr>
          <p:spPr>
            <a:xfrm>
              <a:off x="8463336" y="3542650"/>
              <a:ext cx="2486274" cy="646331"/>
            </a:xfrm>
            <a:prstGeom prst="rect">
              <a:avLst/>
            </a:prstGeom>
            <a:noFill/>
          </p:spPr>
          <p:txBody>
            <a:bodyPr wrap="square" anchor="ctr">
              <a:spAutoFit/>
            </a:bodyPr>
            <a:lstStyle/>
            <a:p>
              <a:pPr>
                <a:spcBef>
                  <a:spcPts val="600"/>
                </a:spcBef>
              </a:pPr>
              <a:r>
                <a:rPr lang="en-US" sz="1200" b="1" dirty="0" err="1">
                  <a:solidFill>
                    <a:schemeClr val="tx2"/>
                  </a:solidFill>
                </a:rPr>
                <a:t>Digbee</a:t>
              </a:r>
              <a:r>
                <a:rPr lang="en-US" sz="1200" b="1" dirty="0">
                  <a:solidFill>
                    <a:schemeClr val="tx2"/>
                  </a:solidFill>
                </a:rPr>
                <a:t> </a:t>
              </a:r>
              <a:r>
                <a:rPr lang="en-US" sz="1200" b="1" dirty="0" err="1">
                  <a:solidFill>
                    <a:schemeClr val="tx2"/>
                  </a:solidFill>
                </a:rPr>
                <a:t>ESG</a:t>
              </a:r>
              <a:r>
                <a:rPr lang="en-US" sz="1200" b="1" dirty="0">
                  <a:solidFill>
                    <a:schemeClr val="tx2"/>
                  </a:solidFill>
                </a:rPr>
                <a:t> is the industry standard </a:t>
              </a:r>
              <a:r>
                <a:rPr lang="en-US" sz="1200" b="0" dirty="0">
                  <a:solidFill>
                    <a:schemeClr val="tx2"/>
                  </a:solidFill>
                </a:rPr>
                <a:t>disclosure framework for the mining industry</a:t>
              </a:r>
            </a:p>
          </p:txBody>
        </p:sp>
      </p:grpSp>
      <p:grpSp>
        <p:nvGrpSpPr>
          <p:cNvPr id="64" name="Group 63">
            <a:extLst>
              <a:ext uri="{FF2B5EF4-FFF2-40B4-BE49-F238E27FC236}">
                <a16:creationId xmlns:a16="http://schemas.microsoft.com/office/drawing/2014/main" id="{901627F0-7C2C-0041-69FB-FDDD4059919F}"/>
              </a:ext>
            </a:extLst>
          </p:cNvPr>
          <p:cNvGrpSpPr/>
          <p:nvPr/>
        </p:nvGrpSpPr>
        <p:grpSpPr>
          <a:xfrm>
            <a:off x="1272209" y="1837052"/>
            <a:ext cx="3843180" cy="830997"/>
            <a:chOff x="1272209" y="1837052"/>
            <a:chExt cx="3843180" cy="830997"/>
          </a:xfrm>
        </p:grpSpPr>
        <p:sp>
          <p:nvSpPr>
            <p:cNvPr id="48" name="Freeform: Shape 47">
              <a:extLst>
                <a:ext uri="{FF2B5EF4-FFF2-40B4-BE49-F238E27FC236}">
                  <a16:creationId xmlns:a16="http://schemas.microsoft.com/office/drawing/2014/main" id="{AE903104-491E-9C8B-D42F-27E33B874486}"/>
                </a:ext>
              </a:extLst>
            </p:cNvPr>
            <p:cNvSpPr/>
            <p:nvPr/>
          </p:nvSpPr>
          <p:spPr>
            <a:xfrm flipH="1">
              <a:off x="3698697" y="1972638"/>
              <a:ext cx="1119883" cy="287677"/>
            </a:xfrm>
            <a:custGeom>
              <a:avLst/>
              <a:gdLst>
                <a:gd name="connsiteX0" fmla="*/ 0 w 1119883"/>
                <a:gd name="connsiteY0" fmla="*/ 287677 h 287677"/>
                <a:gd name="connsiteX1" fmla="*/ 164387 w 1119883"/>
                <a:gd name="connsiteY1" fmla="*/ 0 h 287677"/>
                <a:gd name="connsiteX2" fmla="*/ 1119883 w 1119883"/>
                <a:gd name="connsiteY2" fmla="*/ 0 h 287677"/>
              </a:gdLst>
              <a:ahLst/>
              <a:cxnLst>
                <a:cxn ang="0">
                  <a:pos x="connsiteX0" y="connsiteY0"/>
                </a:cxn>
                <a:cxn ang="0">
                  <a:pos x="connsiteX1" y="connsiteY1"/>
                </a:cxn>
                <a:cxn ang="0">
                  <a:pos x="connsiteX2" y="connsiteY2"/>
                </a:cxn>
              </a:cxnLst>
              <a:rect l="l" t="t" r="r" b="b"/>
              <a:pathLst>
                <a:path w="1119883" h="287677">
                  <a:moveTo>
                    <a:pt x="0" y="287677"/>
                  </a:moveTo>
                  <a:lnTo>
                    <a:pt x="164387" y="0"/>
                  </a:lnTo>
                  <a:lnTo>
                    <a:pt x="1119883" y="0"/>
                  </a:lnTo>
                </a:path>
              </a:pathLst>
            </a:custGeom>
            <a:noFill/>
            <a:ln>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200"/>
            </a:p>
          </p:txBody>
        </p:sp>
        <p:grpSp>
          <p:nvGrpSpPr>
            <p:cNvPr id="45" name="Group 44">
              <a:extLst>
                <a:ext uri="{FF2B5EF4-FFF2-40B4-BE49-F238E27FC236}">
                  <a16:creationId xmlns:a16="http://schemas.microsoft.com/office/drawing/2014/main" id="{855FC0C5-24BD-1689-5D1F-D8E7EA38BE29}"/>
                </a:ext>
              </a:extLst>
            </p:cNvPr>
            <p:cNvGrpSpPr/>
            <p:nvPr/>
          </p:nvGrpSpPr>
          <p:grpSpPr>
            <a:xfrm>
              <a:off x="4719149" y="2168419"/>
              <a:ext cx="396240" cy="396240"/>
              <a:chOff x="660400" y="2865120"/>
              <a:chExt cx="396240" cy="396240"/>
            </a:xfrm>
          </p:grpSpPr>
          <p:sp>
            <p:nvSpPr>
              <p:cNvPr id="46" name="Oval 45">
                <a:extLst>
                  <a:ext uri="{FF2B5EF4-FFF2-40B4-BE49-F238E27FC236}">
                    <a16:creationId xmlns:a16="http://schemas.microsoft.com/office/drawing/2014/main" id="{331B0C7A-51E8-26F4-5892-A6E5C058F012}"/>
                  </a:ext>
                </a:extLst>
              </p:cNvPr>
              <p:cNvSpPr/>
              <p:nvPr/>
            </p:nvSpPr>
            <p:spPr>
              <a:xfrm>
                <a:off x="660400" y="2865120"/>
                <a:ext cx="396240" cy="3962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200"/>
              </a:p>
            </p:txBody>
          </p:sp>
          <p:pic>
            <p:nvPicPr>
              <p:cNvPr id="47" name="Graphic 46">
                <a:extLst>
                  <a:ext uri="{FF2B5EF4-FFF2-40B4-BE49-F238E27FC236}">
                    <a16:creationId xmlns:a16="http://schemas.microsoft.com/office/drawing/2014/main" id="{B73B09F3-F8A5-656B-152A-11CB7C0D0CF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0" y="2898480"/>
                <a:ext cx="329520" cy="329520"/>
              </a:xfrm>
              <a:prstGeom prst="rect">
                <a:avLst/>
              </a:prstGeom>
            </p:spPr>
          </p:pic>
        </p:grpSp>
        <p:sp>
          <p:nvSpPr>
            <p:cNvPr id="49" name="TextBox 48">
              <a:extLst>
                <a:ext uri="{FF2B5EF4-FFF2-40B4-BE49-F238E27FC236}">
                  <a16:creationId xmlns:a16="http://schemas.microsoft.com/office/drawing/2014/main" id="{8D57179F-551E-C653-822C-8696580A8652}"/>
                </a:ext>
              </a:extLst>
            </p:cNvPr>
            <p:cNvSpPr txBox="1"/>
            <p:nvPr/>
          </p:nvSpPr>
          <p:spPr>
            <a:xfrm>
              <a:off x="1272209" y="1837052"/>
              <a:ext cx="2385390" cy="830997"/>
            </a:xfrm>
            <a:prstGeom prst="rect">
              <a:avLst/>
            </a:prstGeom>
            <a:noFill/>
          </p:spPr>
          <p:txBody>
            <a:bodyPr wrap="square">
              <a:spAutoFit/>
            </a:bodyPr>
            <a:lstStyle/>
            <a:p>
              <a:pPr algn="r">
                <a:spcBef>
                  <a:spcPts val="600"/>
                </a:spcBef>
              </a:pPr>
              <a:r>
                <a:rPr lang="en-US" sz="1200" b="1" dirty="0">
                  <a:solidFill>
                    <a:schemeClr val="tx2"/>
                  </a:solidFill>
                </a:rPr>
                <a:t>Strong commitments to </a:t>
              </a:r>
              <a:r>
                <a:rPr lang="en-US" sz="1200" b="1" dirty="0" err="1">
                  <a:solidFill>
                    <a:schemeClr val="tx2"/>
                  </a:solidFill>
                </a:rPr>
                <a:t>ESG</a:t>
              </a:r>
              <a:r>
                <a:rPr lang="en-US" sz="1200" b="1" dirty="0">
                  <a:solidFill>
                    <a:schemeClr val="tx2"/>
                  </a:solidFill>
                </a:rPr>
                <a:t> </a:t>
              </a:r>
              <a:r>
                <a:rPr lang="en-US" sz="1200" b="0" dirty="0">
                  <a:solidFill>
                    <a:schemeClr val="tx2"/>
                  </a:solidFill>
                </a:rPr>
                <a:t>through collection of detailed baseline environmental and social information</a:t>
              </a:r>
            </a:p>
          </p:txBody>
        </p:sp>
      </p:grpSp>
      <p:grpSp>
        <p:nvGrpSpPr>
          <p:cNvPr id="63" name="Group 62">
            <a:extLst>
              <a:ext uri="{FF2B5EF4-FFF2-40B4-BE49-F238E27FC236}">
                <a16:creationId xmlns:a16="http://schemas.microsoft.com/office/drawing/2014/main" id="{8A47ADE3-AC5B-4359-63B9-6D581F0034E9}"/>
              </a:ext>
            </a:extLst>
          </p:cNvPr>
          <p:cNvGrpSpPr/>
          <p:nvPr/>
        </p:nvGrpSpPr>
        <p:grpSpPr>
          <a:xfrm>
            <a:off x="1242391" y="3419272"/>
            <a:ext cx="3164081" cy="1200329"/>
            <a:chOff x="1242391" y="3419272"/>
            <a:chExt cx="3164081" cy="1200329"/>
          </a:xfrm>
        </p:grpSpPr>
        <p:sp>
          <p:nvSpPr>
            <p:cNvPr id="53" name="Freeform: Shape 52">
              <a:extLst>
                <a:ext uri="{FF2B5EF4-FFF2-40B4-BE49-F238E27FC236}">
                  <a16:creationId xmlns:a16="http://schemas.microsoft.com/office/drawing/2014/main" id="{69C1D222-45B0-31C6-40F1-8899F21BBD49}"/>
                </a:ext>
              </a:extLst>
            </p:cNvPr>
            <p:cNvSpPr/>
            <p:nvPr/>
          </p:nvSpPr>
          <p:spPr>
            <a:xfrm flipH="1">
              <a:off x="3739794" y="3832262"/>
              <a:ext cx="421240" cy="123290"/>
            </a:xfrm>
            <a:custGeom>
              <a:avLst/>
              <a:gdLst>
                <a:gd name="connsiteX0" fmla="*/ 0 w 1119883"/>
                <a:gd name="connsiteY0" fmla="*/ 287677 h 287677"/>
                <a:gd name="connsiteX1" fmla="*/ 164387 w 1119883"/>
                <a:gd name="connsiteY1" fmla="*/ 0 h 287677"/>
                <a:gd name="connsiteX2" fmla="*/ 1119883 w 1119883"/>
                <a:gd name="connsiteY2" fmla="*/ 0 h 287677"/>
              </a:gdLst>
              <a:ahLst/>
              <a:cxnLst>
                <a:cxn ang="0">
                  <a:pos x="connsiteX0" y="connsiteY0"/>
                </a:cxn>
                <a:cxn ang="0">
                  <a:pos x="connsiteX1" y="connsiteY1"/>
                </a:cxn>
                <a:cxn ang="0">
                  <a:pos x="connsiteX2" y="connsiteY2"/>
                </a:cxn>
              </a:cxnLst>
              <a:rect l="l" t="t" r="r" b="b"/>
              <a:pathLst>
                <a:path w="1119883" h="287677">
                  <a:moveTo>
                    <a:pt x="0" y="287677"/>
                  </a:moveTo>
                  <a:lnTo>
                    <a:pt x="164387" y="0"/>
                  </a:lnTo>
                  <a:lnTo>
                    <a:pt x="1119883" y="0"/>
                  </a:lnTo>
                </a:path>
              </a:pathLst>
            </a:custGeom>
            <a:noFill/>
            <a:ln>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200"/>
            </a:p>
          </p:txBody>
        </p:sp>
        <p:grpSp>
          <p:nvGrpSpPr>
            <p:cNvPr id="50" name="Group 49">
              <a:extLst>
                <a:ext uri="{FF2B5EF4-FFF2-40B4-BE49-F238E27FC236}">
                  <a16:creationId xmlns:a16="http://schemas.microsoft.com/office/drawing/2014/main" id="{2B8DC281-799D-8AC2-F621-CE664A029A55}"/>
                </a:ext>
              </a:extLst>
            </p:cNvPr>
            <p:cNvGrpSpPr/>
            <p:nvPr/>
          </p:nvGrpSpPr>
          <p:grpSpPr>
            <a:xfrm>
              <a:off x="4010232" y="3661209"/>
              <a:ext cx="396240" cy="396240"/>
              <a:chOff x="660400" y="2865120"/>
              <a:chExt cx="396240" cy="396240"/>
            </a:xfrm>
          </p:grpSpPr>
          <p:sp>
            <p:nvSpPr>
              <p:cNvPr id="51" name="Oval 50">
                <a:extLst>
                  <a:ext uri="{FF2B5EF4-FFF2-40B4-BE49-F238E27FC236}">
                    <a16:creationId xmlns:a16="http://schemas.microsoft.com/office/drawing/2014/main" id="{DAA4C62B-BFE7-C60F-9BD6-E0E758DCE664}"/>
                  </a:ext>
                </a:extLst>
              </p:cNvPr>
              <p:cNvSpPr/>
              <p:nvPr/>
            </p:nvSpPr>
            <p:spPr>
              <a:xfrm>
                <a:off x="660400" y="2865120"/>
                <a:ext cx="396240" cy="3962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200"/>
              </a:p>
            </p:txBody>
          </p:sp>
          <p:pic>
            <p:nvPicPr>
              <p:cNvPr id="52" name="Graphic 51">
                <a:extLst>
                  <a:ext uri="{FF2B5EF4-FFF2-40B4-BE49-F238E27FC236}">
                    <a16:creationId xmlns:a16="http://schemas.microsoft.com/office/drawing/2014/main" id="{346D86B8-FC5E-04EB-F745-D50521B98F8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0" y="2898480"/>
                <a:ext cx="329520" cy="329520"/>
              </a:xfrm>
              <a:prstGeom prst="rect">
                <a:avLst/>
              </a:prstGeom>
            </p:spPr>
          </p:pic>
        </p:grpSp>
        <p:sp>
          <p:nvSpPr>
            <p:cNvPr id="54" name="TextBox 53">
              <a:extLst>
                <a:ext uri="{FF2B5EF4-FFF2-40B4-BE49-F238E27FC236}">
                  <a16:creationId xmlns:a16="http://schemas.microsoft.com/office/drawing/2014/main" id="{FE24F1BD-E364-91FF-47FC-E6DC1E1E046E}"/>
                </a:ext>
              </a:extLst>
            </p:cNvPr>
            <p:cNvSpPr txBox="1"/>
            <p:nvPr/>
          </p:nvSpPr>
          <p:spPr>
            <a:xfrm>
              <a:off x="1242391" y="3419272"/>
              <a:ext cx="2415208" cy="1200329"/>
            </a:xfrm>
            <a:prstGeom prst="rect">
              <a:avLst/>
            </a:prstGeom>
            <a:noFill/>
          </p:spPr>
          <p:txBody>
            <a:bodyPr wrap="square">
              <a:spAutoFit/>
            </a:bodyPr>
            <a:lstStyle/>
            <a:p>
              <a:pPr algn="r">
                <a:spcBef>
                  <a:spcPts val="600"/>
                </a:spcBef>
              </a:pPr>
              <a:r>
                <a:rPr lang="en-US" sz="1200" b="0" dirty="0">
                  <a:solidFill>
                    <a:schemeClr val="tx2"/>
                  </a:solidFill>
                </a:rPr>
                <a:t>Governance policies ensure </a:t>
              </a:r>
              <a:r>
                <a:rPr lang="en-US" sz="1200" b="1" dirty="0">
                  <a:solidFill>
                    <a:schemeClr val="tx2"/>
                  </a:solidFill>
                </a:rPr>
                <a:t>compliance with ASX corporate standards </a:t>
              </a:r>
              <a:r>
                <a:rPr lang="en-US" sz="1200" b="0" dirty="0">
                  <a:solidFill>
                    <a:schemeClr val="tx2"/>
                  </a:solidFill>
                </a:rPr>
                <a:t>and promote a safe, non-discriminatory, diverse and inclusive workplace</a:t>
              </a:r>
            </a:p>
          </p:txBody>
        </p:sp>
      </p:grpSp>
      <p:grpSp>
        <p:nvGrpSpPr>
          <p:cNvPr id="62" name="Group 61">
            <a:extLst>
              <a:ext uri="{FF2B5EF4-FFF2-40B4-BE49-F238E27FC236}">
                <a16:creationId xmlns:a16="http://schemas.microsoft.com/office/drawing/2014/main" id="{328D6776-2C57-E8E7-545C-66C969A88673}"/>
              </a:ext>
            </a:extLst>
          </p:cNvPr>
          <p:cNvGrpSpPr/>
          <p:nvPr/>
        </p:nvGrpSpPr>
        <p:grpSpPr>
          <a:xfrm>
            <a:off x="7051383" y="4826920"/>
            <a:ext cx="3898226" cy="1015663"/>
            <a:chOff x="7051383" y="4826920"/>
            <a:chExt cx="3898226" cy="1015663"/>
          </a:xfrm>
        </p:grpSpPr>
        <p:sp>
          <p:nvSpPr>
            <p:cNvPr id="58" name="Freeform: Shape 57">
              <a:extLst>
                <a:ext uri="{FF2B5EF4-FFF2-40B4-BE49-F238E27FC236}">
                  <a16:creationId xmlns:a16="http://schemas.microsoft.com/office/drawing/2014/main" id="{F8BF69BF-458D-1B4D-6134-0609ECA92490}"/>
                </a:ext>
              </a:extLst>
            </p:cNvPr>
            <p:cNvSpPr/>
            <p:nvPr/>
          </p:nvSpPr>
          <p:spPr>
            <a:xfrm flipV="1">
              <a:off x="7325474" y="5496675"/>
              <a:ext cx="1119883" cy="143838"/>
            </a:xfrm>
            <a:custGeom>
              <a:avLst/>
              <a:gdLst>
                <a:gd name="connsiteX0" fmla="*/ 0 w 1119883"/>
                <a:gd name="connsiteY0" fmla="*/ 287677 h 287677"/>
                <a:gd name="connsiteX1" fmla="*/ 164387 w 1119883"/>
                <a:gd name="connsiteY1" fmla="*/ 0 h 287677"/>
                <a:gd name="connsiteX2" fmla="*/ 1119883 w 1119883"/>
                <a:gd name="connsiteY2" fmla="*/ 0 h 287677"/>
              </a:gdLst>
              <a:ahLst/>
              <a:cxnLst>
                <a:cxn ang="0">
                  <a:pos x="connsiteX0" y="connsiteY0"/>
                </a:cxn>
                <a:cxn ang="0">
                  <a:pos x="connsiteX1" y="connsiteY1"/>
                </a:cxn>
                <a:cxn ang="0">
                  <a:pos x="connsiteX2" y="connsiteY2"/>
                </a:cxn>
              </a:cxnLst>
              <a:rect l="l" t="t" r="r" b="b"/>
              <a:pathLst>
                <a:path w="1119883" h="287677">
                  <a:moveTo>
                    <a:pt x="0" y="287677"/>
                  </a:moveTo>
                  <a:lnTo>
                    <a:pt x="164387" y="0"/>
                  </a:lnTo>
                  <a:lnTo>
                    <a:pt x="1119883" y="0"/>
                  </a:lnTo>
                </a:path>
              </a:pathLst>
            </a:custGeom>
            <a:noFill/>
            <a:ln>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200"/>
            </a:p>
          </p:txBody>
        </p:sp>
        <p:grpSp>
          <p:nvGrpSpPr>
            <p:cNvPr id="55" name="Group 54">
              <a:extLst>
                <a:ext uri="{FF2B5EF4-FFF2-40B4-BE49-F238E27FC236}">
                  <a16:creationId xmlns:a16="http://schemas.microsoft.com/office/drawing/2014/main" id="{2FB04550-D43F-F7A3-3E36-586D66BB1AA9}"/>
                </a:ext>
              </a:extLst>
            </p:cNvPr>
            <p:cNvGrpSpPr/>
            <p:nvPr/>
          </p:nvGrpSpPr>
          <p:grpSpPr>
            <a:xfrm>
              <a:off x="7051383" y="5178747"/>
              <a:ext cx="396240" cy="396240"/>
              <a:chOff x="660400" y="2865120"/>
              <a:chExt cx="396240" cy="396240"/>
            </a:xfrm>
          </p:grpSpPr>
          <p:sp>
            <p:nvSpPr>
              <p:cNvPr id="56" name="Oval 55">
                <a:extLst>
                  <a:ext uri="{FF2B5EF4-FFF2-40B4-BE49-F238E27FC236}">
                    <a16:creationId xmlns:a16="http://schemas.microsoft.com/office/drawing/2014/main" id="{567DCD37-E0E8-C21C-8729-485A52D4DA45}"/>
                  </a:ext>
                </a:extLst>
              </p:cNvPr>
              <p:cNvSpPr/>
              <p:nvPr/>
            </p:nvSpPr>
            <p:spPr>
              <a:xfrm>
                <a:off x="660400" y="2865120"/>
                <a:ext cx="396240" cy="3962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200"/>
              </a:p>
            </p:txBody>
          </p:sp>
          <p:pic>
            <p:nvPicPr>
              <p:cNvPr id="57" name="Graphic 56">
                <a:extLst>
                  <a:ext uri="{FF2B5EF4-FFF2-40B4-BE49-F238E27FC236}">
                    <a16:creationId xmlns:a16="http://schemas.microsoft.com/office/drawing/2014/main" id="{AFC222F0-B85B-0DC1-0407-5F67150D9B0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0" y="2898480"/>
                <a:ext cx="329520" cy="329520"/>
              </a:xfrm>
              <a:prstGeom prst="rect">
                <a:avLst/>
              </a:prstGeom>
            </p:spPr>
          </p:pic>
        </p:grpSp>
        <p:sp>
          <p:nvSpPr>
            <p:cNvPr id="59" name="TextBox 58">
              <a:extLst>
                <a:ext uri="{FF2B5EF4-FFF2-40B4-BE49-F238E27FC236}">
                  <a16:creationId xmlns:a16="http://schemas.microsoft.com/office/drawing/2014/main" id="{FB5F7794-E537-9F9D-0497-9C75E28CBCE3}"/>
                </a:ext>
              </a:extLst>
            </p:cNvPr>
            <p:cNvSpPr txBox="1"/>
            <p:nvPr/>
          </p:nvSpPr>
          <p:spPr>
            <a:xfrm>
              <a:off x="8463335" y="4826920"/>
              <a:ext cx="2486274" cy="1015663"/>
            </a:xfrm>
            <a:prstGeom prst="rect">
              <a:avLst/>
            </a:prstGeom>
            <a:noFill/>
          </p:spPr>
          <p:txBody>
            <a:bodyPr wrap="square" anchor="b">
              <a:spAutoFit/>
            </a:bodyPr>
            <a:lstStyle/>
            <a:p>
              <a:pPr>
                <a:spcBef>
                  <a:spcPts val="600"/>
                </a:spcBef>
              </a:pPr>
              <a:r>
                <a:rPr lang="en-US" sz="1200" b="1" dirty="0">
                  <a:solidFill>
                    <a:schemeClr val="tx2"/>
                  </a:solidFill>
                </a:rPr>
                <a:t>Highly credible score of BBB </a:t>
              </a:r>
              <a:r>
                <a:rPr lang="en-US" sz="1200" b="0" dirty="0">
                  <a:solidFill>
                    <a:schemeClr val="tx2"/>
                  </a:solidFill>
                </a:rPr>
                <a:t>reflecting robust process of technical design, environmental and social impact studies, assessment and consultation</a:t>
              </a:r>
            </a:p>
          </p:txBody>
        </p:sp>
      </p:grpSp>
    </p:spTree>
    <p:custDataLst>
      <p:tags r:id="rId1"/>
    </p:custDataLst>
    <p:extLst>
      <p:ext uri="{BB962C8B-B14F-4D97-AF65-F5344CB8AC3E}">
        <p14:creationId xmlns:p14="http://schemas.microsoft.com/office/powerpoint/2010/main" val="1524261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DBBD1-0CCE-F3E4-AFE3-F58354F186CE}"/>
              </a:ext>
            </a:extLst>
          </p:cNvPr>
          <p:cNvSpPr>
            <a:spLocks noGrp="1"/>
          </p:cNvSpPr>
          <p:nvPr>
            <p:ph type="ctrTitle"/>
          </p:nvPr>
        </p:nvSpPr>
        <p:spPr/>
        <p:txBody>
          <a:bodyPr/>
          <a:lstStyle/>
          <a:p>
            <a:r>
              <a:rPr lang="en-AU" dirty="0"/>
              <a:t>Silver mines limited </a:t>
            </a:r>
            <a:r>
              <a:rPr lang="en-AU" sz="2600" dirty="0">
                <a:solidFill>
                  <a:schemeClr val="accent5"/>
                </a:solidFill>
              </a:rPr>
              <a:t>Bowdens silver project</a:t>
            </a:r>
          </a:p>
        </p:txBody>
      </p:sp>
    </p:spTree>
    <p:extLst>
      <p:ext uri="{BB962C8B-B14F-4D97-AF65-F5344CB8AC3E}">
        <p14:creationId xmlns:p14="http://schemas.microsoft.com/office/powerpoint/2010/main" val="1806840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3FF63F-4E82-4AED-9301-86135043F9FB}"/>
              </a:ext>
            </a:extLst>
          </p:cNvPr>
          <p:cNvSpPr txBox="1"/>
          <p:nvPr/>
        </p:nvSpPr>
        <p:spPr>
          <a:xfrm>
            <a:off x="6168009" y="6237312"/>
            <a:ext cx="184731" cy="369332"/>
          </a:xfrm>
          <a:prstGeom prst="rect">
            <a:avLst/>
          </a:prstGeom>
          <a:noFill/>
        </p:spPr>
        <p:txBody>
          <a:bodyPr wrap="none" rtlCol="0">
            <a:spAutoFit/>
          </a:bodyPr>
          <a:lstStyle/>
          <a:p>
            <a:endParaRPr lang="en-AU" dirty="0"/>
          </a:p>
        </p:txBody>
      </p:sp>
      <p:sp>
        <p:nvSpPr>
          <p:cNvPr id="10" name="Title 9">
            <a:extLst>
              <a:ext uri="{FF2B5EF4-FFF2-40B4-BE49-F238E27FC236}">
                <a16:creationId xmlns:a16="http://schemas.microsoft.com/office/drawing/2014/main" id="{01AC7992-2B9A-0077-8A6F-7B5B854769EB}"/>
              </a:ext>
            </a:extLst>
          </p:cNvPr>
          <p:cNvSpPr>
            <a:spLocks noGrp="1"/>
          </p:cNvSpPr>
          <p:nvPr>
            <p:ph type="title"/>
          </p:nvPr>
        </p:nvSpPr>
        <p:spPr>
          <a:xfrm>
            <a:off x="468313" y="452438"/>
            <a:ext cx="11255375" cy="1109662"/>
          </a:xfrm>
        </p:spPr>
        <p:txBody>
          <a:bodyPr/>
          <a:lstStyle/>
          <a:p>
            <a:r>
              <a:rPr lang="en-AU" dirty="0"/>
              <a:t>Bowdens silver project </a:t>
            </a:r>
            <a:br>
              <a:rPr lang="en-AU" dirty="0"/>
            </a:br>
            <a:r>
              <a:rPr lang="en-AU" dirty="0">
                <a:solidFill>
                  <a:srgbClr val="6EBE49"/>
                </a:solidFill>
              </a:rPr>
              <a:t>introduction</a:t>
            </a:r>
          </a:p>
        </p:txBody>
      </p:sp>
      <p:sp>
        <p:nvSpPr>
          <p:cNvPr id="9" name="Slide Number Placeholder 8">
            <a:extLst>
              <a:ext uri="{FF2B5EF4-FFF2-40B4-BE49-F238E27FC236}">
                <a16:creationId xmlns:a16="http://schemas.microsoft.com/office/drawing/2014/main" id="{5479B215-552D-EA1C-3B9C-401FEAFEFA39}"/>
              </a:ext>
            </a:extLst>
          </p:cNvPr>
          <p:cNvSpPr>
            <a:spLocks noGrp="1"/>
          </p:cNvSpPr>
          <p:nvPr>
            <p:ph type="sldNum" sz="quarter" idx="12"/>
          </p:nvPr>
        </p:nvSpPr>
        <p:spPr>
          <a:xfrm>
            <a:off x="10014012" y="6090021"/>
            <a:ext cx="559293" cy="365125"/>
          </a:xfrm>
        </p:spPr>
        <p:txBody>
          <a:bodyPr/>
          <a:lstStyle/>
          <a:p>
            <a:fld id="{D6FABC1D-DC78-4FD3-89D7-5D9E9D769615}" type="slidenum">
              <a:rPr lang="en-AU" smtClean="0"/>
              <a:pPr/>
              <a:t>8</a:t>
            </a:fld>
            <a:endParaRPr lang="en-AU" dirty="0"/>
          </a:p>
        </p:txBody>
      </p:sp>
      <p:sp>
        <p:nvSpPr>
          <p:cNvPr id="13" name="Footer Placeholder 8">
            <a:extLst>
              <a:ext uri="{FF2B5EF4-FFF2-40B4-BE49-F238E27FC236}">
                <a16:creationId xmlns:a16="http://schemas.microsoft.com/office/drawing/2014/main" id="{2B1920B2-28A5-36E0-0340-4851473C8ECD}"/>
              </a:ext>
            </a:extLst>
          </p:cNvPr>
          <p:cNvSpPr>
            <a:spLocks noGrp="1"/>
          </p:cNvSpPr>
          <p:nvPr>
            <p:ph type="ftr" sz="quarter" idx="11"/>
          </p:nvPr>
        </p:nvSpPr>
        <p:spPr>
          <a:xfrm>
            <a:off x="1890203" y="6090021"/>
            <a:ext cx="8017277" cy="365125"/>
          </a:xfrm>
        </p:spPr>
        <p:txBody>
          <a:bodyPr/>
          <a:lstStyle/>
          <a:p>
            <a:endParaRPr lang="en-US" dirty="0"/>
          </a:p>
        </p:txBody>
      </p:sp>
      <p:sp>
        <p:nvSpPr>
          <p:cNvPr id="20" name="TextBox 19">
            <a:extLst>
              <a:ext uri="{FF2B5EF4-FFF2-40B4-BE49-F238E27FC236}">
                <a16:creationId xmlns:a16="http://schemas.microsoft.com/office/drawing/2014/main" id="{7DE279CE-674E-6C3C-BC2E-E9DA33A45AC5}"/>
              </a:ext>
            </a:extLst>
          </p:cNvPr>
          <p:cNvSpPr txBox="1"/>
          <p:nvPr/>
        </p:nvSpPr>
        <p:spPr>
          <a:xfrm>
            <a:off x="468313" y="1948934"/>
            <a:ext cx="4309790" cy="349702"/>
          </a:xfrm>
          <a:prstGeom prst="rect">
            <a:avLst/>
          </a:prstGeom>
          <a:noFill/>
        </p:spPr>
        <p:txBody>
          <a:bodyPr wrap="square" lIns="36000" tIns="36000" rIns="36000" bIns="36000">
            <a:spAutoFit/>
          </a:bodyPr>
          <a:lstStyle/>
          <a:p>
            <a:r>
              <a:rPr lang="en-AU" sz="1800" b="1" dirty="0">
                <a:solidFill>
                  <a:schemeClr val="accent2"/>
                </a:solidFill>
                <a:latin typeface="+mj-lt"/>
              </a:rPr>
              <a:t>Bowdens Silver Project</a:t>
            </a:r>
          </a:p>
        </p:txBody>
      </p:sp>
      <p:sp>
        <p:nvSpPr>
          <p:cNvPr id="23" name="TextBox 22">
            <a:extLst>
              <a:ext uri="{FF2B5EF4-FFF2-40B4-BE49-F238E27FC236}">
                <a16:creationId xmlns:a16="http://schemas.microsoft.com/office/drawing/2014/main" id="{28C0BAFD-A226-3594-5192-725D096A073D}"/>
              </a:ext>
            </a:extLst>
          </p:cNvPr>
          <p:cNvSpPr txBox="1"/>
          <p:nvPr/>
        </p:nvSpPr>
        <p:spPr>
          <a:xfrm>
            <a:off x="521726" y="2487123"/>
            <a:ext cx="2771349" cy="1027606"/>
          </a:xfrm>
          <a:prstGeom prst="rect">
            <a:avLst/>
          </a:prstGeom>
          <a:solidFill>
            <a:schemeClr val="accent1">
              <a:lumMod val="20000"/>
              <a:lumOff val="80000"/>
            </a:schemeClr>
          </a:solidFill>
        </p:spPr>
        <p:txBody>
          <a:bodyPr vert="horz" wrap="square" lIns="144000" tIns="144000" rIns="144000" bIns="144000" rtlCol="0">
            <a:noAutofit/>
          </a:bodyPr>
          <a:lstStyle>
            <a:lvl1pPr indent="0">
              <a:lnSpc>
                <a:spcPct val="100000"/>
              </a:lnSpc>
              <a:spcBef>
                <a:spcPts val="800"/>
              </a:spcBef>
              <a:buClr>
                <a:schemeClr val="accent5"/>
              </a:buClr>
              <a:buFont typeface="Arial" panose="020B0604020202020204" pitchFamily="34" charset="0"/>
              <a:buNone/>
              <a:defRPr sz="1200"/>
            </a:lvl1pPr>
            <a:lvl2pPr marL="630238" indent="-274638">
              <a:lnSpc>
                <a:spcPct val="100000"/>
              </a:lnSpc>
              <a:spcBef>
                <a:spcPts val="600"/>
              </a:spcBef>
              <a:buClr>
                <a:schemeClr val="accent5"/>
              </a:buClr>
              <a:buFont typeface="Arial" panose="020B0604020202020204" pitchFamily="34" charset="0"/>
              <a:buChar char="►"/>
              <a:defRPr sz="1400"/>
            </a:lvl2pPr>
            <a:lvl3pPr marL="896938" indent="-266700">
              <a:lnSpc>
                <a:spcPct val="100000"/>
              </a:lnSpc>
              <a:spcBef>
                <a:spcPts val="400"/>
              </a:spcBef>
              <a:buClr>
                <a:schemeClr val="accent5"/>
              </a:buClr>
              <a:buFont typeface="Arial" panose="020B0604020202020204" pitchFamily="34" charset="0"/>
              <a:buChar char="►"/>
              <a:defRPr sz="1300"/>
            </a:lvl3pPr>
            <a:lvl4pPr marL="0" indent="0">
              <a:lnSpc>
                <a:spcPct val="100000"/>
              </a:lnSpc>
              <a:spcBef>
                <a:spcPts val="1000"/>
              </a:spcBef>
              <a:buClr>
                <a:schemeClr val="accent5"/>
              </a:buClr>
              <a:buFont typeface="Arial" panose="020B0604020202020204" pitchFamily="34" charset="0"/>
              <a:buNone/>
              <a:defRPr sz="1600" b="1"/>
            </a:lvl4pPr>
            <a:lvl5pPr marL="0" indent="0">
              <a:lnSpc>
                <a:spcPct val="100000"/>
              </a:lnSpc>
              <a:spcBef>
                <a:spcPts val="600"/>
              </a:spcBef>
              <a:buClr>
                <a:schemeClr val="accent5"/>
              </a:buClr>
              <a:buFont typeface="Arial" panose="020B0604020202020204" pitchFamily="34" charset="0"/>
              <a:buNone/>
              <a:defRPr sz="1400" b="1">
                <a:solidFill>
                  <a:schemeClr val="accent5"/>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dirty="0"/>
              <a:t>Bowdens Silver Project </a:t>
            </a:r>
            <a:r>
              <a:rPr lang="en-US" dirty="0"/>
              <a:t>located in central New South Wales, Australia</a:t>
            </a:r>
          </a:p>
          <a:p>
            <a:r>
              <a:rPr lang="en-US" dirty="0"/>
              <a:t>Project </a:t>
            </a:r>
            <a:r>
              <a:rPr lang="en-US" b="1" dirty="0"/>
              <a:t>100% owned</a:t>
            </a:r>
            <a:r>
              <a:rPr lang="en-US" dirty="0"/>
              <a:t>, acquired by SVL in 2016</a:t>
            </a:r>
          </a:p>
          <a:p>
            <a:endParaRPr lang="en-US" dirty="0"/>
          </a:p>
        </p:txBody>
      </p:sp>
      <p:sp>
        <p:nvSpPr>
          <p:cNvPr id="5" name="TextBox 4">
            <a:extLst>
              <a:ext uri="{FF2B5EF4-FFF2-40B4-BE49-F238E27FC236}">
                <a16:creationId xmlns:a16="http://schemas.microsoft.com/office/drawing/2014/main" id="{7B4BB1A5-E8AC-C90F-419B-94B6CE766E4E}"/>
              </a:ext>
            </a:extLst>
          </p:cNvPr>
          <p:cNvSpPr txBox="1"/>
          <p:nvPr/>
        </p:nvSpPr>
        <p:spPr>
          <a:xfrm>
            <a:off x="521726" y="3627121"/>
            <a:ext cx="2771343" cy="965612"/>
          </a:xfrm>
          <a:prstGeom prst="rect">
            <a:avLst/>
          </a:prstGeom>
          <a:solidFill>
            <a:schemeClr val="accent1">
              <a:lumMod val="20000"/>
              <a:lumOff val="80000"/>
            </a:schemeClr>
          </a:solidFill>
        </p:spPr>
        <p:txBody>
          <a:bodyPr vert="horz" wrap="square" lIns="144000" tIns="144000" rIns="144000" bIns="144000" rtlCol="0">
            <a:noAutofit/>
          </a:bodyPr>
          <a:lstStyle>
            <a:lvl1pPr indent="0">
              <a:lnSpc>
                <a:spcPct val="100000"/>
              </a:lnSpc>
              <a:spcBef>
                <a:spcPts val="800"/>
              </a:spcBef>
              <a:buClr>
                <a:schemeClr val="accent5"/>
              </a:buClr>
              <a:buFont typeface="Arial" panose="020B0604020202020204" pitchFamily="34" charset="0"/>
              <a:buNone/>
              <a:defRPr sz="1200"/>
            </a:lvl1pPr>
            <a:lvl2pPr marL="630238" indent="-274638">
              <a:lnSpc>
                <a:spcPct val="100000"/>
              </a:lnSpc>
              <a:spcBef>
                <a:spcPts val="600"/>
              </a:spcBef>
              <a:buClr>
                <a:schemeClr val="accent5"/>
              </a:buClr>
              <a:buFont typeface="Arial" panose="020B0604020202020204" pitchFamily="34" charset="0"/>
              <a:buChar char="►"/>
              <a:defRPr sz="1400"/>
            </a:lvl2pPr>
            <a:lvl3pPr marL="896938" indent="-266700">
              <a:lnSpc>
                <a:spcPct val="100000"/>
              </a:lnSpc>
              <a:spcBef>
                <a:spcPts val="400"/>
              </a:spcBef>
              <a:buClr>
                <a:schemeClr val="accent5"/>
              </a:buClr>
              <a:buFont typeface="Arial" panose="020B0604020202020204" pitchFamily="34" charset="0"/>
              <a:buChar char="►"/>
              <a:defRPr sz="1300"/>
            </a:lvl3pPr>
            <a:lvl4pPr marL="0" indent="0">
              <a:lnSpc>
                <a:spcPct val="100000"/>
              </a:lnSpc>
              <a:spcBef>
                <a:spcPts val="1000"/>
              </a:spcBef>
              <a:buClr>
                <a:schemeClr val="accent5"/>
              </a:buClr>
              <a:buFont typeface="Arial" panose="020B0604020202020204" pitchFamily="34" charset="0"/>
              <a:buNone/>
              <a:defRPr sz="1600" b="1"/>
            </a:lvl4pPr>
            <a:lvl5pPr marL="0" indent="0">
              <a:lnSpc>
                <a:spcPct val="100000"/>
              </a:lnSpc>
              <a:spcBef>
                <a:spcPts val="600"/>
              </a:spcBef>
              <a:buClr>
                <a:schemeClr val="accent5"/>
              </a:buClr>
              <a:buFont typeface="Arial" panose="020B0604020202020204" pitchFamily="34" charset="0"/>
              <a:buNone/>
              <a:defRPr sz="1400" b="1">
                <a:solidFill>
                  <a:schemeClr val="accent5"/>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dirty="0"/>
              <a:t>Bowdens</a:t>
            </a:r>
            <a:r>
              <a:rPr lang="en-US" sz="1200" dirty="0"/>
              <a:t> is a low to intermediate </a:t>
            </a:r>
            <a:r>
              <a:rPr lang="en-US" sz="1200" dirty="0" err="1"/>
              <a:t>sulphidation</a:t>
            </a:r>
            <a:r>
              <a:rPr lang="en-US" sz="1200" dirty="0"/>
              <a:t>, </a:t>
            </a:r>
            <a:r>
              <a:rPr lang="en-US" sz="1200" b="1" dirty="0"/>
              <a:t>epithermal deposit</a:t>
            </a:r>
            <a:endParaRPr lang="en-US" sz="1200" dirty="0"/>
          </a:p>
          <a:p>
            <a:r>
              <a:rPr lang="en-US" dirty="0"/>
              <a:t>Discovered by CRAE in 1989</a:t>
            </a:r>
          </a:p>
          <a:p>
            <a:endParaRPr lang="en-US" sz="1200" dirty="0"/>
          </a:p>
        </p:txBody>
      </p:sp>
      <p:sp>
        <p:nvSpPr>
          <p:cNvPr id="11" name="TextBox 10">
            <a:extLst>
              <a:ext uri="{FF2B5EF4-FFF2-40B4-BE49-F238E27FC236}">
                <a16:creationId xmlns:a16="http://schemas.microsoft.com/office/drawing/2014/main" id="{A4BB423C-7C68-9976-0FA4-7799748856D0}"/>
              </a:ext>
            </a:extLst>
          </p:cNvPr>
          <p:cNvSpPr txBox="1"/>
          <p:nvPr/>
        </p:nvSpPr>
        <p:spPr>
          <a:xfrm>
            <a:off x="521727" y="4686558"/>
            <a:ext cx="2771337" cy="1028441"/>
          </a:xfrm>
          <a:prstGeom prst="rect">
            <a:avLst/>
          </a:prstGeom>
          <a:solidFill>
            <a:schemeClr val="accent1">
              <a:lumMod val="20000"/>
              <a:lumOff val="80000"/>
            </a:schemeClr>
          </a:solidFill>
        </p:spPr>
        <p:txBody>
          <a:bodyPr vert="horz" wrap="square" lIns="144000" tIns="144000" rIns="144000" bIns="144000" rtlCol="0">
            <a:noAutofit/>
          </a:bodyPr>
          <a:lstStyle>
            <a:lvl1pPr indent="0">
              <a:lnSpc>
                <a:spcPct val="100000"/>
              </a:lnSpc>
              <a:spcBef>
                <a:spcPts val="800"/>
              </a:spcBef>
              <a:buClr>
                <a:schemeClr val="accent5"/>
              </a:buClr>
              <a:buFont typeface="Arial" panose="020B0604020202020204" pitchFamily="34" charset="0"/>
              <a:buNone/>
              <a:defRPr sz="1200"/>
            </a:lvl1pPr>
            <a:lvl2pPr marL="630238" indent="-274638">
              <a:lnSpc>
                <a:spcPct val="100000"/>
              </a:lnSpc>
              <a:spcBef>
                <a:spcPts val="600"/>
              </a:spcBef>
              <a:buClr>
                <a:schemeClr val="accent5"/>
              </a:buClr>
              <a:buFont typeface="Arial" panose="020B0604020202020204" pitchFamily="34" charset="0"/>
              <a:buChar char="►"/>
              <a:defRPr sz="1400"/>
            </a:lvl2pPr>
            <a:lvl3pPr marL="896938" indent="-266700">
              <a:lnSpc>
                <a:spcPct val="100000"/>
              </a:lnSpc>
              <a:spcBef>
                <a:spcPts val="400"/>
              </a:spcBef>
              <a:buClr>
                <a:schemeClr val="accent5"/>
              </a:buClr>
              <a:buFont typeface="Arial" panose="020B0604020202020204" pitchFamily="34" charset="0"/>
              <a:buChar char="►"/>
              <a:defRPr sz="1300"/>
            </a:lvl3pPr>
            <a:lvl4pPr marL="0" indent="0">
              <a:lnSpc>
                <a:spcPct val="100000"/>
              </a:lnSpc>
              <a:spcBef>
                <a:spcPts val="1000"/>
              </a:spcBef>
              <a:buClr>
                <a:schemeClr val="accent5"/>
              </a:buClr>
              <a:buFont typeface="Arial" panose="020B0604020202020204" pitchFamily="34" charset="0"/>
              <a:buNone/>
              <a:defRPr sz="1600" b="1"/>
            </a:lvl4pPr>
            <a:lvl5pPr marL="0" indent="0">
              <a:lnSpc>
                <a:spcPct val="100000"/>
              </a:lnSpc>
              <a:spcBef>
                <a:spcPts val="600"/>
              </a:spcBef>
              <a:buClr>
                <a:schemeClr val="accent5"/>
              </a:buClr>
              <a:buFont typeface="Arial" panose="020B0604020202020204" pitchFamily="34" charset="0"/>
              <a:buNone/>
              <a:defRPr sz="1400" b="1">
                <a:solidFill>
                  <a:schemeClr val="accent5"/>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dirty="0"/>
              <a:t>Resource estimate of </a:t>
            </a:r>
            <a:r>
              <a:rPr lang="en-US" sz="1200" b="1" dirty="0"/>
              <a:t>180Moz Ag </a:t>
            </a:r>
            <a:r>
              <a:rPr lang="en-US" sz="1200" dirty="0"/>
              <a:t>defined from </a:t>
            </a:r>
            <a:r>
              <a:rPr lang="en-US" sz="1200" b="1" dirty="0"/>
              <a:t>854 drill holes for over 161,000m of drilling</a:t>
            </a:r>
          </a:p>
        </p:txBody>
      </p:sp>
      <p:sp>
        <p:nvSpPr>
          <p:cNvPr id="6" name="TextBox 5">
            <a:extLst>
              <a:ext uri="{FF2B5EF4-FFF2-40B4-BE49-F238E27FC236}">
                <a16:creationId xmlns:a16="http://schemas.microsoft.com/office/drawing/2014/main" id="{19C11AAE-F3BE-6FC1-B2F7-8C7384AB0FB1}"/>
              </a:ext>
            </a:extLst>
          </p:cNvPr>
          <p:cNvSpPr txBox="1"/>
          <p:nvPr/>
        </p:nvSpPr>
        <p:spPr>
          <a:xfrm>
            <a:off x="3920670" y="1949557"/>
            <a:ext cx="4914898" cy="349702"/>
          </a:xfrm>
          <a:prstGeom prst="rect">
            <a:avLst/>
          </a:prstGeom>
          <a:noFill/>
        </p:spPr>
        <p:txBody>
          <a:bodyPr wrap="square" lIns="36000" tIns="36000" rIns="36000" bIns="36000">
            <a:spAutoFit/>
          </a:bodyPr>
          <a:lstStyle/>
          <a:p>
            <a:r>
              <a:rPr lang="en-AU" sz="1800" b="1" dirty="0">
                <a:solidFill>
                  <a:schemeClr val="accent2"/>
                </a:solidFill>
                <a:latin typeface="+mj-lt"/>
              </a:rPr>
              <a:t>Asset Location</a:t>
            </a:r>
          </a:p>
        </p:txBody>
      </p:sp>
      <p:pic>
        <p:nvPicPr>
          <p:cNvPr id="3" name="Picture 2" descr="A map of a silver project&#10;&#10;Description automatically generated">
            <a:extLst>
              <a:ext uri="{FF2B5EF4-FFF2-40B4-BE49-F238E27FC236}">
                <a16:creationId xmlns:a16="http://schemas.microsoft.com/office/drawing/2014/main" id="{ED413437-3EA8-AADD-73F3-DE65792233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3920670" y="2445927"/>
            <a:ext cx="3718718" cy="3319203"/>
          </a:xfrm>
          <a:prstGeom prst="rect">
            <a:avLst/>
          </a:prstGeom>
          <a:noFill/>
          <a:ln>
            <a:noFill/>
          </a:ln>
        </p:spPr>
      </p:pic>
      <p:pic>
        <p:nvPicPr>
          <p:cNvPr id="7" name="Picture 6">
            <a:extLst>
              <a:ext uri="{FF2B5EF4-FFF2-40B4-BE49-F238E27FC236}">
                <a16:creationId xmlns:a16="http://schemas.microsoft.com/office/drawing/2014/main" id="{F9760CCB-BA51-BA81-23D7-BDAE4A906D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auto">
          <a:xfrm>
            <a:off x="7738833" y="936399"/>
            <a:ext cx="3549064" cy="4861550"/>
          </a:xfrm>
          <a:prstGeom prst="rect">
            <a:avLst/>
          </a:prstGeom>
          <a:noFill/>
          <a:ln w="19050">
            <a:noFill/>
          </a:ln>
        </p:spPr>
      </p:pic>
      <p:cxnSp>
        <p:nvCxnSpPr>
          <p:cNvPr id="14" name="Straight Connector 13">
            <a:extLst>
              <a:ext uri="{FF2B5EF4-FFF2-40B4-BE49-F238E27FC236}">
                <a16:creationId xmlns:a16="http://schemas.microsoft.com/office/drawing/2014/main" id="{2B1C6A95-4680-BF30-C07F-A8A134B253F3}"/>
              </a:ext>
            </a:extLst>
          </p:cNvPr>
          <p:cNvCxnSpPr>
            <a:cxnSpLocks/>
          </p:cNvCxnSpPr>
          <p:nvPr/>
        </p:nvCxnSpPr>
        <p:spPr>
          <a:xfrm>
            <a:off x="3556719" y="1950806"/>
            <a:ext cx="0" cy="3764194"/>
          </a:xfrm>
          <a:prstGeom prst="line">
            <a:avLst/>
          </a:prstGeom>
          <a:ln>
            <a:prstDash val="sysDot"/>
          </a:ln>
        </p:spPr>
        <p:style>
          <a:lnRef idx="2">
            <a:schemeClr val="accent5"/>
          </a:lnRef>
          <a:fillRef idx="0">
            <a:schemeClr val="accent5"/>
          </a:fillRef>
          <a:effectRef idx="1">
            <a:schemeClr val="accent5"/>
          </a:effectRef>
          <a:fontRef idx="minor">
            <a:schemeClr val="tx1"/>
          </a:fontRef>
        </p:style>
      </p:cxnSp>
    </p:spTree>
    <p:custDataLst>
      <p:tags r:id="rId1"/>
    </p:custDataLst>
    <p:extLst>
      <p:ext uri="{BB962C8B-B14F-4D97-AF65-F5344CB8AC3E}">
        <p14:creationId xmlns:p14="http://schemas.microsoft.com/office/powerpoint/2010/main" val="2218068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A3E849F-4A5A-AE85-8C1D-FA3429F5223A}"/>
              </a:ext>
            </a:extLst>
          </p:cNvPr>
          <p:cNvSpPr>
            <a:spLocks noGrp="1"/>
          </p:cNvSpPr>
          <p:nvPr>
            <p:ph type="title"/>
          </p:nvPr>
        </p:nvSpPr>
        <p:spPr>
          <a:xfrm>
            <a:off x="467558" y="452761"/>
            <a:ext cx="11256885" cy="1109709"/>
          </a:xfrm>
        </p:spPr>
        <p:txBody>
          <a:bodyPr/>
          <a:lstStyle/>
          <a:p>
            <a:r>
              <a:rPr lang="en-AU" dirty="0"/>
              <a:t>Bowdens Silver Project</a:t>
            </a:r>
            <a:br>
              <a:rPr lang="en-AU" dirty="0"/>
            </a:br>
            <a:r>
              <a:rPr lang="en-AU" dirty="0">
                <a:solidFill>
                  <a:schemeClr val="accent5"/>
                </a:solidFill>
              </a:rPr>
              <a:t>Overview</a:t>
            </a:r>
          </a:p>
        </p:txBody>
      </p:sp>
      <p:sp>
        <p:nvSpPr>
          <p:cNvPr id="6" name="Footer Placeholder 3">
            <a:extLst>
              <a:ext uri="{FF2B5EF4-FFF2-40B4-BE49-F238E27FC236}">
                <a16:creationId xmlns:a16="http://schemas.microsoft.com/office/drawing/2014/main" id="{B3F45A98-4737-BB1B-7707-0AC8E1716A4E}"/>
              </a:ext>
            </a:extLst>
          </p:cNvPr>
          <p:cNvSpPr>
            <a:spLocks noGrp="1"/>
          </p:cNvSpPr>
          <p:nvPr>
            <p:ph type="ftr" sz="quarter" idx="11"/>
          </p:nvPr>
        </p:nvSpPr>
        <p:spPr>
          <a:xfrm>
            <a:off x="1841211" y="6129398"/>
            <a:ext cx="8017277" cy="365125"/>
          </a:xfrm>
        </p:spPr>
        <p:txBody>
          <a:bodyPr/>
          <a:lstStyle/>
          <a:p>
            <a:r>
              <a:rPr lang="en-AU" dirty="0"/>
              <a:t>1. Refer to Appendices 1 &amp; 2. </a:t>
            </a:r>
          </a:p>
          <a:p>
            <a:pPr lvl="0"/>
            <a:r>
              <a:rPr lang="en-US" dirty="0"/>
              <a:t>2. Bowdens’ silver equivalent assumes prices of US$27.50/oz Ag, US$2,950/t Zn, US$2,350/t Pb and US$2,200/oz Au with metallurgical recoveries of 86.2% Ag, 92.2% Zn, 84.7% Pb and 80% Au estimated from test work commissioned by Silver Mines Limited. Silver equivalent formulae AgEq = Ag + Pb*0.002612 + Zn*0.003569 + Au*74.25 with all metals stated in g/t.</a:t>
            </a:r>
            <a:r>
              <a:rPr lang="en-GB" dirty="0"/>
              <a:t> It is the Company’s opinion that all metals included in the equivalents calculations have a reasonable potential to be recovered and sold.</a:t>
            </a:r>
            <a:endParaRPr lang="en-AU" dirty="0"/>
          </a:p>
        </p:txBody>
      </p:sp>
      <p:sp>
        <p:nvSpPr>
          <p:cNvPr id="19" name="Slide Number Placeholder 5">
            <a:extLst>
              <a:ext uri="{FF2B5EF4-FFF2-40B4-BE49-F238E27FC236}">
                <a16:creationId xmlns:a16="http://schemas.microsoft.com/office/drawing/2014/main" id="{E243CEBD-64A0-6908-6096-BDCF67279C43}"/>
              </a:ext>
            </a:extLst>
          </p:cNvPr>
          <p:cNvSpPr>
            <a:spLocks noGrp="1"/>
          </p:cNvSpPr>
          <p:nvPr>
            <p:ph type="sldNum" sz="quarter" idx="12"/>
          </p:nvPr>
        </p:nvSpPr>
        <p:spPr>
          <a:xfrm>
            <a:off x="10014012" y="6090021"/>
            <a:ext cx="559293" cy="365125"/>
          </a:xfrm>
        </p:spPr>
        <p:txBody>
          <a:bodyPr/>
          <a:lstStyle/>
          <a:p>
            <a:fld id="{E90F29A2-F5BF-4AF6-B93A-7D34F714B774}" type="slidenum">
              <a:rPr lang="en-AU" smtClean="0"/>
              <a:pPr/>
              <a:t>9</a:t>
            </a:fld>
            <a:endParaRPr lang="en-AU"/>
          </a:p>
        </p:txBody>
      </p:sp>
      <p:sp>
        <p:nvSpPr>
          <p:cNvPr id="21" name="TextBox 20">
            <a:extLst>
              <a:ext uri="{FF2B5EF4-FFF2-40B4-BE49-F238E27FC236}">
                <a16:creationId xmlns:a16="http://schemas.microsoft.com/office/drawing/2014/main" id="{CF53F901-11EE-A2F2-2169-CF54A2E6B6DB}"/>
              </a:ext>
            </a:extLst>
          </p:cNvPr>
          <p:cNvSpPr txBox="1"/>
          <p:nvPr/>
        </p:nvSpPr>
        <p:spPr>
          <a:xfrm>
            <a:off x="468313" y="1948934"/>
            <a:ext cx="4914898" cy="349702"/>
          </a:xfrm>
          <a:prstGeom prst="rect">
            <a:avLst/>
          </a:prstGeom>
          <a:noFill/>
        </p:spPr>
        <p:txBody>
          <a:bodyPr wrap="square" lIns="36000" tIns="36000" rIns="36000" bIns="36000">
            <a:spAutoFit/>
          </a:bodyPr>
          <a:lstStyle/>
          <a:p>
            <a:r>
              <a:rPr lang="en-AU" sz="1800" b="1" dirty="0">
                <a:solidFill>
                  <a:schemeClr val="accent2"/>
                </a:solidFill>
                <a:latin typeface="+mj-lt"/>
              </a:rPr>
              <a:t>Highlights</a:t>
            </a:r>
          </a:p>
        </p:txBody>
      </p:sp>
      <p:grpSp>
        <p:nvGrpSpPr>
          <p:cNvPr id="2" name="Group 1">
            <a:extLst>
              <a:ext uri="{FF2B5EF4-FFF2-40B4-BE49-F238E27FC236}">
                <a16:creationId xmlns:a16="http://schemas.microsoft.com/office/drawing/2014/main" id="{D2C6CB6A-E719-A12B-CE29-B263783DB3C0}"/>
              </a:ext>
            </a:extLst>
          </p:cNvPr>
          <p:cNvGrpSpPr/>
          <p:nvPr/>
        </p:nvGrpSpPr>
        <p:grpSpPr>
          <a:xfrm>
            <a:off x="5336088" y="1948934"/>
            <a:ext cx="5790913" cy="3766066"/>
            <a:chOff x="6043902" y="1948934"/>
            <a:chExt cx="5083099" cy="3766066"/>
          </a:xfrm>
        </p:grpSpPr>
        <p:cxnSp>
          <p:nvCxnSpPr>
            <p:cNvPr id="25" name="Straight Connector 24">
              <a:extLst>
                <a:ext uri="{FF2B5EF4-FFF2-40B4-BE49-F238E27FC236}">
                  <a16:creationId xmlns:a16="http://schemas.microsoft.com/office/drawing/2014/main" id="{FFA0B62F-EC40-3CBD-2966-35D199437F71}"/>
                </a:ext>
              </a:extLst>
            </p:cNvPr>
            <p:cNvCxnSpPr>
              <a:cxnSpLocks/>
            </p:cNvCxnSpPr>
            <p:nvPr/>
          </p:nvCxnSpPr>
          <p:spPr>
            <a:xfrm>
              <a:off x="6043902" y="1950806"/>
              <a:ext cx="0" cy="3764194"/>
            </a:xfrm>
            <a:prstGeom prst="line">
              <a:avLst/>
            </a:prstGeom>
            <a:ln>
              <a:prstDash val="sysDot"/>
            </a:ln>
          </p:spPr>
          <p:style>
            <a:lnRef idx="2">
              <a:schemeClr val="accent5"/>
            </a:lnRef>
            <a:fillRef idx="0">
              <a:schemeClr val="accent5"/>
            </a:fillRef>
            <a:effectRef idx="1">
              <a:schemeClr val="accent5"/>
            </a:effectRef>
            <a:fontRef idx="minor">
              <a:schemeClr val="tx1"/>
            </a:fontRef>
          </p:style>
        </p:cxnSp>
        <p:sp>
          <p:nvSpPr>
            <p:cNvPr id="26" name="TextBox 25">
              <a:extLst>
                <a:ext uri="{FF2B5EF4-FFF2-40B4-BE49-F238E27FC236}">
                  <a16:creationId xmlns:a16="http://schemas.microsoft.com/office/drawing/2014/main" id="{47D4652E-490B-AAFF-E97F-8AD2FFD512CE}"/>
                </a:ext>
              </a:extLst>
            </p:cNvPr>
            <p:cNvSpPr txBox="1"/>
            <p:nvPr/>
          </p:nvSpPr>
          <p:spPr>
            <a:xfrm>
              <a:off x="6212103" y="1948934"/>
              <a:ext cx="4914898" cy="349702"/>
            </a:xfrm>
            <a:prstGeom prst="rect">
              <a:avLst/>
            </a:prstGeom>
            <a:noFill/>
          </p:spPr>
          <p:txBody>
            <a:bodyPr wrap="square" lIns="36000" tIns="36000" rIns="36000" bIns="36000">
              <a:spAutoFit/>
            </a:bodyPr>
            <a:lstStyle/>
            <a:p>
              <a:r>
                <a:rPr lang="en-AU" sz="1800" b="1" dirty="0">
                  <a:solidFill>
                    <a:schemeClr val="accent2"/>
                  </a:solidFill>
                  <a:latin typeface="+mj-lt"/>
                </a:rPr>
                <a:t>Timeline of major milestones</a:t>
              </a:r>
            </a:p>
          </p:txBody>
        </p:sp>
      </p:grpSp>
      <p:sp>
        <p:nvSpPr>
          <p:cNvPr id="27" name="TextBox 26">
            <a:extLst>
              <a:ext uri="{FF2B5EF4-FFF2-40B4-BE49-F238E27FC236}">
                <a16:creationId xmlns:a16="http://schemas.microsoft.com/office/drawing/2014/main" id="{5737E3B8-0FF0-27B7-0BA4-3E509CAED72B}"/>
              </a:ext>
            </a:extLst>
          </p:cNvPr>
          <p:cNvSpPr txBox="1"/>
          <p:nvPr/>
        </p:nvSpPr>
        <p:spPr>
          <a:xfrm>
            <a:off x="984319" y="2386313"/>
            <a:ext cx="4292454" cy="2845358"/>
          </a:xfrm>
          <a:prstGeom prst="rect">
            <a:avLst/>
          </a:prstGeom>
          <a:noFill/>
        </p:spPr>
        <p:txBody>
          <a:bodyPr vert="horz" wrap="square" lIns="36000" tIns="144000" rIns="36000" bIns="144000" rtlCol="0">
            <a:spAutoFit/>
          </a:bodyPr>
          <a:lstStyle>
            <a:lvl1pPr indent="0">
              <a:lnSpc>
                <a:spcPct val="100000"/>
              </a:lnSpc>
              <a:spcBef>
                <a:spcPts val="800"/>
              </a:spcBef>
              <a:buClr>
                <a:schemeClr val="accent5"/>
              </a:buClr>
              <a:buFont typeface="Arial" panose="020B0604020202020204" pitchFamily="34" charset="0"/>
              <a:buNone/>
              <a:defRPr sz="1200"/>
            </a:lvl1pPr>
            <a:lvl2pPr marL="630238" indent="-274638">
              <a:lnSpc>
                <a:spcPct val="100000"/>
              </a:lnSpc>
              <a:spcBef>
                <a:spcPts val="600"/>
              </a:spcBef>
              <a:buClr>
                <a:schemeClr val="accent5"/>
              </a:buClr>
              <a:buFont typeface="Arial" panose="020B0604020202020204" pitchFamily="34" charset="0"/>
              <a:buChar char="►"/>
              <a:defRPr sz="1400"/>
            </a:lvl2pPr>
            <a:lvl3pPr marL="896938" indent="-266700">
              <a:lnSpc>
                <a:spcPct val="100000"/>
              </a:lnSpc>
              <a:spcBef>
                <a:spcPts val="400"/>
              </a:spcBef>
              <a:buClr>
                <a:schemeClr val="accent5"/>
              </a:buClr>
              <a:buFont typeface="Arial" panose="020B0604020202020204" pitchFamily="34" charset="0"/>
              <a:buChar char="►"/>
              <a:defRPr sz="1300"/>
            </a:lvl3pPr>
            <a:lvl4pPr marL="0" indent="0">
              <a:lnSpc>
                <a:spcPct val="100000"/>
              </a:lnSpc>
              <a:spcBef>
                <a:spcPts val="1000"/>
              </a:spcBef>
              <a:buClr>
                <a:schemeClr val="accent5"/>
              </a:buClr>
              <a:buFont typeface="Arial" panose="020B0604020202020204" pitchFamily="34" charset="0"/>
              <a:buNone/>
              <a:defRPr sz="1600" b="1"/>
            </a:lvl4pPr>
            <a:lvl5pPr marL="0" indent="0">
              <a:lnSpc>
                <a:spcPct val="100000"/>
              </a:lnSpc>
              <a:spcBef>
                <a:spcPts val="600"/>
              </a:spcBef>
              <a:buClr>
                <a:schemeClr val="accent5"/>
              </a:buClr>
              <a:buFont typeface="Arial" panose="020B0604020202020204" pitchFamily="34" charset="0"/>
              <a:buNone/>
              <a:defRPr sz="1400" b="1">
                <a:solidFill>
                  <a:schemeClr val="accent5"/>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1200"/>
              </a:spcBef>
            </a:pPr>
            <a:r>
              <a:rPr lang="en-US" dirty="0"/>
              <a:t>The largest silver development project in Australia </a:t>
            </a:r>
          </a:p>
          <a:p>
            <a:pPr>
              <a:spcBef>
                <a:spcPts val="1200"/>
              </a:spcBef>
            </a:pPr>
            <a:r>
              <a:rPr lang="en-US" dirty="0"/>
              <a:t>100% owned asset located in NSW</a:t>
            </a:r>
          </a:p>
          <a:p>
            <a:pPr>
              <a:spcBef>
                <a:spcPts val="1200"/>
              </a:spcBef>
            </a:pPr>
            <a:r>
              <a:rPr lang="en-US" dirty="0"/>
              <a:t>Mineral Resource base of 180Moz silver (334Moz AgEq)</a:t>
            </a:r>
          </a:p>
          <a:p>
            <a:pPr>
              <a:spcBef>
                <a:spcPts val="1200"/>
              </a:spcBef>
            </a:pPr>
            <a:r>
              <a:rPr lang="en-GB" dirty="0"/>
              <a:t>Ore Reserve of 71.7Moz for an operational life of 16½ years</a:t>
            </a:r>
          </a:p>
          <a:p>
            <a:pPr>
              <a:spcBef>
                <a:spcPts val="1200"/>
              </a:spcBef>
            </a:pPr>
            <a:r>
              <a:rPr lang="en-US" dirty="0"/>
              <a:t>Pre-production capital expenditure of A$331m</a:t>
            </a:r>
          </a:p>
          <a:p>
            <a:pPr>
              <a:spcBef>
                <a:spcPts val="1200"/>
              </a:spcBef>
            </a:pPr>
            <a:r>
              <a:rPr lang="en-US" dirty="0"/>
              <a:t>2.0Mtpa plant producing single high-grade Ag concentrate</a:t>
            </a:r>
          </a:p>
          <a:p>
            <a:pPr>
              <a:spcBef>
                <a:spcPts val="1200"/>
              </a:spcBef>
            </a:pPr>
            <a:r>
              <a:rPr lang="en-US" dirty="0"/>
              <a:t>LOM AISC forecast to be &lt;A$25/oz (~US$16/oz)</a:t>
            </a:r>
          </a:p>
          <a:p>
            <a:pPr>
              <a:spcBef>
                <a:spcPts val="1200"/>
              </a:spcBef>
            </a:pPr>
            <a:r>
              <a:rPr lang="en-US" dirty="0"/>
              <a:t>High-grade </a:t>
            </a:r>
            <a:r>
              <a:rPr lang="en-US" dirty="0" err="1"/>
              <a:t>mineralisation</a:t>
            </a:r>
            <a:r>
              <a:rPr lang="en-US" dirty="0"/>
              <a:t> remains open at depth</a:t>
            </a:r>
          </a:p>
        </p:txBody>
      </p:sp>
      <p:sp>
        <p:nvSpPr>
          <p:cNvPr id="38" name="Freeform: Shape 37">
            <a:extLst>
              <a:ext uri="{FF2B5EF4-FFF2-40B4-BE49-F238E27FC236}">
                <a16:creationId xmlns:a16="http://schemas.microsoft.com/office/drawing/2014/main" id="{089E82E0-3DE7-9E4F-C682-3531DD2C776D}"/>
              </a:ext>
            </a:extLst>
          </p:cNvPr>
          <p:cNvSpPr/>
          <p:nvPr/>
        </p:nvSpPr>
        <p:spPr>
          <a:xfrm>
            <a:off x="696913" y="2535689"/>
            <a:ext cx="192947" cy="192947"/>
          </a:xfrm>
          <a:custGeom>
            <a:avLst/>
            <a:gdLst>
              <a:gd name="connsiteX0" fmla="*/ 1062794 w 1380226"/>
              <a:gd name="connsiteY0" fmla="*/ 324346 h 1380226"/>
              <a:gd name="connsiteX1" fmla="*/ 1016567 w 1380226"/>
              <a:gd name="connsiteY1" fmla="*/ 354375 h 1380226"/>
              <a:gd name="connsiteX2" fmla="*/ 597087 w 1380226"/>
              <a:gd name="connsiteY2" fmla="*/ 887606 h 1380226"/>
              <a:gd name="connsiteX3" fmla="*/ 575101 w 1380226"/>
              <a:gd name="connsiteY3" fmla="*/ 919281 h 1380226"/>
              <a:gd name="connsiteX4" fmla="*/ 416944 w 1380226"/>
              <a:gd name="connsiteY4" fmla="*/ 782382 h 1380226"/>
              <a:gd name="connsiteX5" fmla="*/ 262116 w 1380226"/>
              <a:gd name="connsiteY5" fmla="*/ 745743 h 1380226"/>
              <a:gd name="connsiteX6" fmla="*/ 265288 w 1380226"/>
              <a:gd name="connsiteY6" fmla="*/ 876683 h 1380226"/>
              <a:gd name="connsiteX7" fmla="*/ 513373 w 1380226"/>
              <a:gd name="connsiteY7" fmla="*/ 1140564 h 1380226"/>
              <a:gd name="connsiteX8" fmla="*/ 535316 w 1380226"/>
              <a:gd name="connsiteY8" fmla="*/ 1158324 h 1380226"/>
              <a:gd name="connsiteX9" fmla="*/ 543980 w 1380226"/>
              <a:gd name="connsiteY9" fmla="*/ 1169361 h 1380226"/>
              <a:gd name="connsiteX10" fmla="*/ 543979 w 1380226"/>
              <a:gd name="connsiteY10" fmla="*/ 1169362 h 1380226"/>
              <a:gd name="connsiteX11" fmla="*/ 623586 w 1380226"/>
              <a:gd name="connsiteY11" fmla="*/ 1170688 h 1380226"/>
              <a:gd name="connsiteX12" fmla="*/ 629017 w 1380226"/>
              <a:gd name="connsiteY12" fmla="*/ 1165426 h 1380226"/>
              <a:gd name="connsiteX13" fmla="*/ 632172 w 1380226"/>
              <a:gd name="connsiteY13" fmla="*/ 1164128 h 1380226"/>
              <a:gd name="connsiteX14" fmla="*/ 648294 w 1380226"/>
              <a:gd name="connsiteY14" fmla="*/ 1153318 h 1380226"/>
              <a:gd name="connsiteX15" fmla="*/ 648295 w 1380226"/>
              <a:gd name="connsiteY15" fmla="*/ 1153318 h 1380226"/>
              <a:gd name="connsiteX16" fmla="*/ 660395 w 1380226"/>
              <a:gd name="connsiteY16" fmla="*/ 1137113 h 1380226"/>
              <a:gd name="connsiteX17" fmla="*/ 663677 w 1380226"/>
              <a:gd name="connsiteY17" fmla="*/ 1125502 h 1380226"/>
              <a:gd name="connsiteX18" fmla="*/ 704379 w 1380226"/>
              <a:gd name="connsiteY18" fmla="*/ 1072862 h 1380226"/>
              <a:gd name="connsiteX19" fmla="*/ 1135288 w 1380226"/>
              <a:gd name="connsiteY19" fmla="*/ 435947 h 1380226"/>
              <a:gd name="connsiteX20" fmla="*/ 1136614 w 1380226"/>
              <a:gd name="connsiteY20" fmla="*/ 356341 h 1380226"/>
              <a:gd name="connsiteX21" fmla="*/ 1116713 w 1380226"/>
              <a:gd name="connsiteY21" fmla="*/ 335800 h 1380226"/>
              <a:gd name="connsiteX22" fmla="*/ 1090403 w 1380226"/>
              <a:gd name="connsiteY22" fmla="*/ 324590 h 1380226"/>
              <a:gd name="connsiteX23" fmla="*/ 1062794 w 1380226"/>
              <a:gd name="connsiteY23" fmla="*/ 324346 h 1380226"/>
              <a:gd name="connsiteX24" fmla="*/ 690113 w 1380226"/>
              <a:gd name="connsiteY24" fmla="*/ 0 h 1380226"/>
              <a:gd name="connsiteX25" fmla="*/ 1380226 w 1380226"/>
              <a:gd name="connsiteY25" fmla="*/ 690113 h 1380226"/>
              <a:gd name="connsiteX26" fmla="*/ 690113 w 1380226"/>
              <a:gd name="connsiteY26" fmla="*/ 1380226 h 1380226"/>
              <a:gd name="connsiteX27" fmla="*/ 0 w 1380226"/>
              <a:gd name="connsiteY27" fmla="*/ 690113 h 1380226"/>
              <a:gd name="connsiteX28" fmla="*/ 690113 w 1380226"/>
              <a:gd name="connsiteY28" fmla="*/ 0 h 138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0226" h="1380226">
                <a:moveTo>
                  <a:pt x="1062794" y="324346"/>
                </a:moveTo>
                <a:cubicBezTo>
                  <a:pt x="1044671" y="327708"/>
                  <a:pt x="1027830" y="337983"/>
                  <a:pt x="1016567" y="354375"/>
                </a:cubicBezTo>
                <a:cubicBezTo>
                  <a:pt x="848929" y="545453"/>
                  <a:pt x="733104" y="693861"/>
                  <a:pt x="597087" y="887606"/>
                </a:cubicBezTo>
                <a:lnTo>
                  <a:pt x="575101" y="919281"/>
                </a:lnTo>
                <a:lnTo>
                  <a:pt x="416944" y="782382"/>
                </a:lnTo>
                <a:cubicBezTo>
                  <a:pt x="383208" y="741602"/>
                  <a:pt x="302896" y="712007"/>
                  <a:pt x="262116" y="745743"/>
                </a:cubicBezTo>
                <a:cubicBezTo>
                  <a:pt x="240158" y="759469"/>
                  <a:pt x="226728" y="811543"/>
                  <a:pt x="265288" y="876683"/>
                </a:cubicBezTo>
                <a:lnTo>
                  <a:pt x="513373" y="1140564"/>
                </a:lnTo>
                <a:lnTo>
                  <a:pt x="535316" y="1158324"/>
                </a:lnTo>
                <a:lnTo>
                  <a:pt x="543980" y="1169361"/>
                </a:lnTo>
                <a:lnTo>
                  <a:pt x="543979" y="1169362"/>
                </a:lnTo>
                <a:cubicBezTo>
                  <a:pt x="568567" y="1186256"/>
                  <a:pt x="599935" y="1185802"/>
                  <a:pt x="623586" y="1170688"/>
                </a:cubicBezTo>
                <a:lnTo>
                  <a:pt x="629017" y="1165426"/>
                </a:lnTo>
                <a:lnTo>
                  <a:pt x="632172" y="1164128"/>
                </a:lnTo>
                <a:cubicBezTo>
                  <a:pt x="637793" y="1161135"/>
                  <a:pt x="643197" y="1157535"/>
                  <a:pt x="648294" y="1153318"/>
                </a:cubicBezTo>
                <a:lnTo>
                  <a:pt x="648295" y="1153318"/>
                </a:lnTo>
                <a:cubicBezTo>
                  <a:pt x="653392" y="1149101"/>
                  <a:pt x="657382" y="1143596"/>
                  <a:pt x="660395" y="1137113"/>
                </a:cubicBezTo>
                <a:lnTo>
                  <a:pt x="663677" y="1125502"/>
                </a:lnTo>
                <a:lnTo>
                  <a:pt x="704379" y="1072862"/>
                </a:lnTo>
                <a:cubicBezTo>
                  <a:pt x="845729" y="883416"/>
                  <a:pt x="992033" y="644442"/>
                  <a:pt x="1135288" y="435947"/>
                </a:cubicBezTo>
                <a:cubicBezTo>
                  <a:pt x="1152182" y="411359"/>
                  <a:pt x="1151728" y="379991"/>
                  <a:pt x="1136614" y="356341"/>
                </a:cubicBezTo>
                <a:lnTo>
                  <a:pt x="1116713" y="335800"/>
                </a:lnTo>
                <a:lnTo>
                  <a:pt x="1090403" y="324590"/>
                </a:lnTo>
                <a:cubicBezTo>
                  <a:pt x="1081237" y="322714"/>
                  <a:pt x="1071855" y="322666"/>
                  <a:pt x="1062794" y="324346"/>
                </a:cubicBezTo>
                <a:close/>
                <a:moveTo>
                  <a:pt x="690113" y="0"/>
                </a:moveTo>
                <a:cubicBezTo>
                  <a:pt x="1071252" y="0"/>
                  <a:pt x="1380226" y="308974"/>
                  <a:pt x="1380226" y="690113"/>
                </a:cubicBezTo>
                <a:cubicBezTo>
                  <a:pt x="1380226" y="1071252"/>
                  <a:pt x="1071252" y="1380226"/>
                  <a:pt x="690113" y="1380226"/>
                </a:cubicBezTo>
                <a:cubicBezTo>
                  <a:pt x="308974" y="1380226"/>
                  <a:pt x="0" y="1071252"/>
                  <a:pt x="0" y="690113"/>
                </a:cubicBezTo>
                <a:cubicBezTo>
                  <a:pt x="0" y="308974"/>
                  <a:pt x="308974" y="0"/>
                  <a:pt x="69011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Freeform: Shape 38">
            <a:extLst>
              <a:ext uri="{FF2B5EF4-FFF2-40B4-BE49-F238E27FC236}">
                <a16:creationId xmlns:a16="http://schemas.microsoft.com/office/drawing/2014/main" id="{87F90E39-C223-05C9-713A-7D8852A3E5A4}"/>
              </a:ext>
            </a:extLst>
          </p:cNvPr>
          <p:cNvSpPr/>
          <p:nvPr/>
        </p:nvSpPr>
        <p:spPr>
          <a:xfrm>
            <a:off x="696913" y="2870576"/>
            <a:ext cx="192947" cy="192947"/>
          </a:xfrm>
          <a:custGeom>
            <a:avLst/>
            <a:gdLst>
              <a:gd name="connsiteX0" fmla="*/ 1062794 w 1380226"/>
              <a:gd name="connsiteY0" fmla="*/ 324346 h 1380226"/>
              <a:gd name="connsiteX1" fmla="*/ 1016567 w 1380226"/>
              <a:gd name="connsiteY1" fmla="*/ 354375 h 1380226"/>
              <a:gd name="connsiteX2" fmla="*/ 597087 w 1380226"/>
              <a:gd name="connsiteY2" fmla="*/ 887606 h 1380226"/>
              <a:gd name="connsiteX3" fmla="*/ 575101 w 1380226"/>
              <a:gd name="connsiteY3" fmla="*/ 919281 h 1380226"/>
              <a:gd name="connsiteX4" fmla="*/ 416944 w 1380226"/>
              <a:gd name="connsiteY4" fmla="*/ 782382 h 1380226"/>
              <a:gd name="connsiteX5" fmla="*/ 262116 w 1380226"/>
              <a:gd name="connsiteY5" fmla="*/ 745743 h 1380226"/>
              <a:gd name="connsiteX6" fmla="*/ 265288 w 1380226"/>
              <a:gd name="connsiteY6" fmla="*/ 876683 h 1380226"/>
              <a:gd name="connsiteX7" fmla="*/ 513373 w 1380226"/>
              <a:gd name="connsiteY7" fmla="*/ 1140564 h 1380226"/>
              <a:gd name="connsiteX8" fmla="*/ 535316 w 1380226"/>
              <a:gd name="connsiteY8" fmla="*/ 1158324 h 1380226"/>
              <a:gd name="connsiteX9" fmla="*/ 543980 w 1380226"/>
              <a:gd name="connsiteY9" fmla="*/ 1169361 h 1380226"/>
              <a:gd name="connsiteX10" fmla="*/ 543979 w 1380226"/>
              <a:gd name="connsiteY10" fmla="*/ 1169362 h 1380226"/>
              <a:gd name="connsiteX11" fmla="*/ 623586 w 1380226"/>
              <a:gd name="connsiteY11" fmla="*/ 1170688 h 1380226"/>
              <a:gd name="connsiteX12" fmla="*/ 629017 w 1380226"/>
              <a:gd name="connsiteY12" fmla="*/ 1165426 h 1380226"/>
              <a:gd name="connsiteX13" fmla="*/ 632172 w 1380226"/>
              <a:gd name="connsiteY13" fmla="*/ 1164128 h 1380226"/>
              <a:gd name="connsiteX14" fmla="*/ 648294 w 1380226"/>
              <a:gd name="connsiteY14" fmla="*/ 1153318 h 1380226"/>
              <a:gd name="connsiteX15" fmla="*/ 648295 w 1380226"/>
              <a:gd name="connsiteY15" fmla="*/ 1153318 h 1380226"/>
              <a:gd name="connsiteX16" fmla="*/ 660395 w 1380226"/>
              <a:gd name="connsiteY16" fmla="*/ 1137113 h 1380226"/>
              <a:gd name="connsiteX17" fmla="*/ 663677 w 1380226"/>
              <a:gd name="connsiteY17" fmla="*/ 1125502 h 1380226"/>
              <a:gd name="connsiteX18" fmla="*/ 704379 w 1380226"/>
              <a:gd name="connsiteY18" fmla="*/ 1072862 h 1380226"/>
              <a:gd name="connsiteX19" fmla="*/ 1135288 w 1380226"/>
              <a:gd name="connsiteY19" fmla="*/ 435947 h 1380226"/>
              <a:gd name="connsiteX20" fmla="*/ 1136614 w 1380226"/>
              <a:gd name="connsiteY20" fmla="*/ 356341 h 1380226"/>
              <a:gd name="connsiteX21" fmla="*/ 1116713 w 1380226"/>
              <a:gd name="connsiteY21" fmla="*/ 335800 h 1380226"/>
              <a:gd name="connsiteX22" fmla="*/ 1090403 w 1380226"/>
              <a:gd name="connsiteY22" fmla="*/ 324590 h 1380226"/>
              <a:gd name="connsiteX23" fmla="*/ 1062794 w 1380226"/>
              <a:gd name="connsiteY23" fmla="*/ 324346 h 1380226"/>
              <a:gd name="connsiteX24" fmla="*/ 690113 w 1380226"/>
              <a:gd name="connsiteY24" fmla="*/ 0 h 1380226"/>
              <a:gd name="connsiteX25" fmla="*/ 1380226 w 1380226"/>
              <a:gd name="connsiteY25" fmla="*/ 690113 h 1380226"/>
              <a:gd name="connsiteX26" fmla="*/ 690113 w 1380226"/>
              <a:gd name="connsiteY26" fmla="*/ 1380226 h 1380226"/>
              <a:gd name="connsiteX27" fmla="*/ 0 w 1380226"/>
              <a:gd name="connsiteY27" fmla="*/ 690113 h 1380226"/>
              <a:gd name="connsiteX28" fmla="*/ 690113 w 1380226"/>
              <a:gd name="connsiteY28" fmla="*/ 0 h 138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0226" h="1380226">
                <a:moveTo>
                  <a:pt x="1062794" y="324346"/>
                </a:moveTo>
                <a:cubicBezTo>
                  <a:pt x="1044671" y="327708"/>
                  <a:pt x="1027830" y="337983"/>
                  <a:pt x="1016567" y="354375"/>
                </a:cubicBezTo>
                <a:cubicBezTo>
                  <a:pt x="848929" y="545453"/>
                  <a:pt x="733104" y="693861"/>
                  <a:pt x="597087" y="887606"/>
                </a:cubicBezTo>
                <a:lnTo>
                  <a:pt x="575101" y="919281"/>
                </a:lnTo>
                <a:lnTo>
                  <a:pt x="416944" y="782382"/>
                </a:lnTo>
                <a:cubicBezTo>
                  <a:pt x="383208" y="741602"/>
                  <a:pt x="302896" y="712007"/>
                  <a:pt x="262116" y="745743"/>
                </a:cubicBezTo>
                <a:cubicBezTo>
                  <a:pt x="240158" y="759469"/>
                  <a:pt x="226728" y="811543"/>
                  <a:pt x="265288" y="876683"/>
                </a:cubicBezTo>
                <a:lnTo>
                  <a:pt x="513373" y="1140564"/>
                </a:lnTo>
                <a:lnTo>
                  <a:pt x="535316" y="1158324"/>
                </a:lnTo>
                <a:lnTo>
                  <a:pt x="543980" y="1169361"/>
                </a:lnTo>
                <a:lnTo>
                  <a:pt x="543979" y="1169362"/>
                </a:lnTo>
                <a:cubicBezTo>
                  <a:pt x="568567" y="1186256"/>
                  <a:pt x="599935" y="1185802"/>
                  <a:pt x="623586" y="1170688"/>
                </a:cubicBezTo>
                <a:lnTo>
                  <a:pt x="629017" y="1165426"/>
                </a:lnTo>
                <a:lnTo>
                  <a:pt x="632172" y="1164128"/>
                </a:lnTo>
                <a:cubicBezTo>
                  <a:pt x="637793" y="1161135"/>
                  <a:pt x="643197" y="1157535"/>
                  <a:pt x="648294" y="1153318"/>
                </a:cubicBezTo>
                <a:lnTo>
                  <a:pt x="648295" y="1153318"/>
                </a:lnTo>
                <a:cubicBezTo>
                  <a:pt x="653392" y="1149101"/>
                  <a:pt x="657382" y="1143596"/>
                  <a:pt x="660395" y="1137113"/>
                </a:cubicBezTo>
                <a:lnTo>
                  <a:pt x="663677" y="1125502"/>
                </a:lnTo>
                <a:lnTo>
                  <a:pt x="704379" y="1072862"/>
                </a:lnTo>
                <a:cubicBezTo>
                  <a:pt x="845729" y="883416"/>
                  <a:pt x="992033" y="644442"/>
                  <a:pt x="1135288" y="435947"/>
                </a:cubicBezTo>
                <a:cubicBezTo>
                  <a:pt x="1152182" y="411359"/>
                  <a:pt x="1151728" y="379991"/>
                  <a:pt x="1136614" y="356341"/>
                </a:cubicBezTo>
                <a:lnTo>
                  <a:pt x="1116713" y="335800"/>
                </a:lnTo>
                <a:lnTo>
                  <a:pt x="1090403" y="324590"/>
                </a:lnTo>
                <a:cubicBezTo>
                  <a:pt x="1081237" y="322714"/>
                  <a:pt x="1071855" y="322666"/>
                  <a:pt x="1062794" y="324346"/>
                </a:cubicBezTo>
                <a:close/>
                <a:moveTo>
                  <a:pt x="690113" y="0"/>
                </a:moveTo>
                <a:cubicBezTo>
                  <a:pt x="1071252" y="0"/>
                  <a:pt x="1380226" y="308974"/>
                  <a:pt x="1380226" y="690113"/>
                </a:cubicBezTo>
                <a:cubicBezTo>
                  <a:pt x="1380226" y="1071252"/>
                  <a:pt x="1071252" y="1380226"/>
                  <a:pt x="690113" y="1380226"/>
                </a:cubicBezTo>
                <a:cubicBezTo>
                  <a:pt x="308974" y="1380226"/>
                  <a:pt x="0" y="1071252"/>
                  <a:pt x="0" y="690113"/>
                </a:cubicBezTo>
                <a:cubicBezTo>
                  <a:pt x="0" y="308974"/>
                  <a:pt x="308974" y="0"/>
                  <a:pt x="69011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Freeform: Shape 39">
            <a:extLst>
              <a:ext uri="{FF2B5EF4-FFF2-40B4-BE49-F238E27FC236}">
                <a16:creationId xmlns:a16="http://schemas.microsoft.com/office/drawing/2014/main" id="{4DB52892-B53C-D1F8-DEA5-C90D39CFF28F}"/>
              </a:ext>
            </a:extLst>
          </p:cNvPr>
          <p:cNvSpPr/>
          <p:nvPr/>
        </p:nvSpPr>
        <p:spPr>
          <a:xfrm>
            <a:off x="696913" y="3205463"/>
            <a:ext cx="192947" cy="192947"/>
          </a:xfrm>
          <a:custGeom>
            <a:avLst/>
            <a:gdLst>
              <a:gd name="connsiteX0" fmla="*/ 1062794 w 1380226"/>
              <a:gd name="connsiteY0" fmla="*/ 324346 h 1380226"/>
              <a:gd name="connsiteX1" fmla="*/ 1016567 w 1380226"/>
              <a:gd name="connsiteY1" fmla="*/ 354375 h 1380226"/>
              <a:gd name="connsiteX2" fmla="*/ 597087 w 1380226"/>
              <a:gd name="connsiteY2" fmla="*/ 887606 h 1380226"/>
              <a:gd name="connsiteX3" fmla="*/ 575101 w 1380226"/>
              <a:gd name="connsiteY3" fmla="*/ 919281 h 1380226"/>
              <a:gd name="connsiteX4" fmla="*/ 416944 w 1380226"/>
              <a:gd name="connsiteY4" fmla="*/ 782382 h 1380226"/>
              <a:gd name="connsiteX5" fmla="*/ 262116 w 1380226"/>
              <a:gd name="connsiteY5" fmla="*/ 745743 h 1380226"/>
              <a:gd name="connsiteX6" fmla="*/ 265288 w 1380226"/>
              <a:gd name="connsiteY6" fmla="*/ 876683 h 1380226"/>
              <a:gd name="connsiteX7" fmla="*/ 513373 w 1380226"/>
              <a:gd name="connsiteY7" fmla="*/ 1140564 h 1380226"/>
              <a:gd name="connsiteX8" fmla="*/ 535316 w 1380226"/>
              <a:gd name="connsiteY8" fmla="*/ 1158324 h 1380226"/>
              <a:gd name="connsiteX9" fmla="*/ 543980 w 1380226"/>
              <a:gd name="connsiteY9" fmla="*/ 1169361 h 1380226"/>
              <a:gd name="connsiteX10" fmla="*/ 543979 w 1380226"/>
              <a:gd name="connsiteY10" fmla="*/ 1169362 h 1380226"/>
              <a:gd name="connsiteX11" fmla="*/ 623586 w 1380226"/>
              <a:gd name="connsiteY11" fmla="*/ 1170688 h 1380226"/>
              <a:gd name="connsiteX12" fmla="*/ 629017 w 1380226"/>
              <a:gd name="connsiteY12" fmla="*/ 1165426 h 1380226"/>
              <a:gd name="connsiteX13" fmla="*/ 632172 w 1380226"/>
              <a:gd name="connsiteY13" fmla="*/ 1164128 h 1380226"/>
              <a:gd name="connsiteX14" fmla="*/ 648294 w 1380226"/>
              <a:gd name="connsiteY14" fmla="*/ 1153318 h 1380226"/>
              <a:gd name="connsiteX15" fmla="*/ 648295 w 1380226"/>
              <a:gd name="connsiteY15" fmla="*/ 1153318 h 1380226"/>
              <a:gd name="connsiteX16" fmla="*/ 660395 w 1380226"/>
              <a:gd name="connsiteY16" fmla="*/ 1137113 h 1380226"/>
              <a:gd name="connsiteX17" fmla="*/ 663677 w 1380226"/>
              <a:gd name="connsiteY17" fmla="*/ 1125502 h 1380226"/>
              <a:gd name="connsiteX18" fmla="*/ 704379 w 1380226"/>
              <a:gd name="connsiteY18" fmla="*/ 1072862 h 1380226"/>
              <a:gd name="connsiteX19" fmla="*/ 1135288 w 1380226"/>
              <a:gd name="connsiteY19" fmla="*/ 435947 h 1380226"/>
              <a:gd name="connsiteX20" fmla="*/ 1136614 w 1380226"/>
              <a:gd name="connsiteY20" fmla="*/ 356341 h 1380226"/>
              <a:gd name="connsiteX21" fmla="*/ 1116713 w 1380226"/>
              <a:gd name="connsiteY21" fmla="*/ 335800 h 1380226"/>
              <a:gd name="connsiteX22" fmla="*/ 1090403 w 1380226"/>
              <a:gd name="connsiteY22" fmla="*/ 324590 h 1380226"/>
              <a:gd name="connsiteX23" fmla="*/ 1062794 w 1380226"/>
              <a:gd name="connsiteY23" fmla="*/ 324346 h 1380226"/>
              <a:gd name="connsiteX24" fmla="*/ 690113 w 1380226"/>
              <a:gd name="connsiteY24" fmla="*/ 0 h 1380226"/>
              <a:gd name="connsiteX25" fmla="*/ 1380226 w 1380226"/>
              <a:gd name="connsiteY25" fmla="*/ 690113 h 1380226"/>
              <a:gd name="connsiteX26" fmla="*/ 690113 w 1380226"/>
              <a:gd name="connsiteY26" fmla="*/ 1380226 h 1380226"/>
              <a:gd name="connsiteX27" fmla="*/ 0 w 1380226"/>
              <a:gd name="connsiteY27" fmla="*/ 690113 h 1380226"/>
              <a:gd name="connsiteX28" fmla="*/ 690113 w 1380226"/>
              <a:gd name="connsiteY28" fmla="*/ 0 h 138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0226" h="1380226">
                <a:moveTo>
                  <a:pt x="1062794" y="324346"/>
                </a:moveTo>
                <a:cubicBezTo>
                  <a:pt x="1044671" y="327708"/>
                  <a:pt x="1027830" y="337983"/>
                  <a:pt x="1016567" y="354375"/>
                </a:cubicBezTo>
                <a:cubicBezTo>
                  <a:pt x="848929" y="545453"/>
                  <a:pt x="733104" y="693861"/>
                  <a:pt x="597087" y="887606"/>
                </a:cubicBezTo>
                <a:lnTo>
                  <a:pt x="575101" y="919281"/>
                </a:lnTo>
                <a:lnTo>
                  <a:pt x="416944" y="782382"/>
                </a:lnTo>
                <a:cubicBezTo>
                  <a:pt x="383208" y="741602"/>
                  <a:pt x="302896" y="712007"/>
                  <a:pt x="262116" y="745743"/>
                </a:cubicBezTo>
                <a:cubicBezTo>
                  <a:pt x="240158" y="759469"/>
                  <a:pt x="226728" y="811543"/>
                  <a:pt x="265288" y="876683"/>
                </a:cubicBezTo>
                <a:lnTo>
                  <a:pt x="513373" y="1140564"/>
                </a:lnTo>
                <a:lnTo>
                  <a:pt x="535316" y="1158324"/>
                </a:lnTo>
                <a:lnTo>
                  <a:pt x="543980" y="1169361"/>
                </a:lnTo>
                <a:lnTo>
                  <a:pt x="543979" y="1169362"/>
                </a:lnTo>
                <a:cubicBezTo>
                  <a:pt x="568567" y="1186256"/>
                  <a:pt x="599935" y="1185802"/>
                  <a:pt x="623586" y="1170688"/>
                </a:cubicBezTo>
                <a:lnTo>
                  <a:pt x="629017" y="1165426"/>
                </a:lnTo>
                <a:lnTo>
                  <a:pt x="632172" y="1164128"/>
                </a:lnTo>
                <a:cubicBezTo>
                  <a:pt x="637793" y="1161135"/>
                  <a:pt x="643197" y="1157535"/>
                  <a:pt x="648294" y="1153318"/>
                </a:cubicBezTo>
                <a:lnTo>
                  <a:pt x="648295" y="1153318"/>
                </a:lnTo>
                <a:cubicBezTo>
                  <a:pt x="653392" y="1149101"/>
                  <a:pt x="657382" y="1143596"/>
                  <a:pt x="660395" y="1137113"/>
                </a:cubicBezTo>
                <a:lnTo>
                  <a:pt x="663677" y="1125502"/>
                </a:lnTo>
                <a:lnTo>
                  <a:pt x="704379" y="1072862"/>
                </a:lnTo>
                <a:cubicBezTo>
                  <a:pt x="845729" y="883416"/>
                  <a:pt x="992033" y="644442"/>
                  <a:pt x="1135288" y="435947"/>
                </a:cubicBezTo>
                <a:cubicBezTo>
                  <a:pt x="1152182" y="411359"/>
                  <a:pt x="1151728" y="379991"/>
                  <a:pt x="1136614" y="356341"/>
                </a:cubicBezTo>
                <a:lnTo>
                  <a:pt x="1116713" y="335800"/>
                </a:lnTo>
                <a:lnTo>
                  <a:pt x="1090403" y="324590"/>
                </a:lnTo>
                <a:cubicBezTo>
                  <a:pt x="1081237" y="322714"/>
                  <a:pt x="1071855" y="322666"/>
                  <a:pt x="1062794" y="324346"/>
                </a:cubicBezTo>
                <a:close/>
                <a:moveTo>
                  <a:pt x="690113" y="0"/>
                </a:moveTo>
                <a:cubicBezTo>
                  <a:pt x="1071252" y="0"/>
                  <a:pt x="1380226" y="308974"/>
                  <a:pt x="1380226" y="690113"/>
                </a:cubicBezTo>
                <a:cubicBezTo>
                  <a:pt x="1380226" y="1071252"/>
                  <a:pt x="1071252" y="1380226"/>
                  <a:pt x="690113" y="1380226"/>
                </a:cubicBezTo>
                <a:cubicBezTo>
                  <a:pt x="308974" y="1380226"/>
                  <a:pt x="0" y="1071252"/>
                  <a:pt x="0" y="690113"/>
                </a:cubicBezTo>
                <a:cubicBezTo>
                  <a:pt x="0" y="308974"/>
                  <a:pt x="308974" y="0"/>
                  <a:pt x="69011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Freeform: Shape 40">
            <a:extLst>
              <a:ext uri="{FF2B5EF4-FFF2-40B4-BE49-F238E27FC236}">
                <a16:creationId xmlns:a16="http://schemas.microsoft.com/office/drawing/2014/main" id="{931EC6DD-A6F2-43A7-1632-413791586E82}"/>
              </a:ext>
            </a:extLst>
          </p:cNvPr>
          <p:cNvSpPr/>
          <p:nvPr/>
        </p:nvSpPr>
        <p:spPr>
          <a:xfrm>
            <a:off x="696913" y="3540350"/>
            <a:ext cx="192947" cy="192947"/>
          </a:xfrm>
          <a:custGeom>
            <a:avLst/>
            <a:gdLst>
              <a:gd name="connsiteX0" fmla="*/ 1062794 w 1380226"/>
              <a:gd name="connsiteY0" fmla="*/ 324346 h 1380226"/>
              <a:gd name="connsiteX1" fmla="*/ 1016567 w 1380226"/>
              <a:gd name="connsiteY1" fmla="*/ 354375 h 1380226"/>
              <a:gd name="connsiteX2" fmla="*/ 597087 w 1380226"/>
              <a:gd name="connsiteY2" fmla="*/ 887606 h 1380226"/>
              <a:gd name="connsiteX3" fmla="*/ 575101 w 1380226"/>
              <a:gd name="connsiteY3" fmla="*/ 919281 h 1380226"/>
              <a:gd name="connsiteX4" fmla="*/ 416944 w 1380226"/>
              <a:gd name="connsiteY4" fmla="*/ 782382 h 1380226"/>
              <a:gd name="connsiteX5" fmla="*/ 262116 w 1380226"/>
              <a:gd name="connsiteY5" fmla="*/ 745743 h 1380226"/>
              <a:gd name="connsiteX6" fmla="*/ 265288 w 1380226"/>
              <a:gd name="connsiteY6" fmla="*/ 876683 h 1380226"/>
              <a:gd name="connsiteX7" fmla="*/ 513373 w 1380226"/>
              <a:gd name="connsiteY7" fmla="*/ 1140564 h 1380226"/>
              <a:gd name="connsiteX8" fmla="*/ 535316 w 1380226"/>
              <a:gd name="connsiteY8" fmla="*/ 1158324 h 1380226"/>
              <a:gd name="connsiteX9" fmla="*/ 543980 w 1380226"/>
              <a:gd name="connsiteY9" fmla="*/ 1169361 h 1380226"/>
              <a:gd name="connsiteX10" fmla="*/ 543979 w 1380226"/>
              <a:gd name="connsiteY10" fmla="*/ 1169362 h 1380226"/>
              <a:gd name="connsiteX11" fmla="*/ 623586 w 1380226"/>
              <a:gd name="connsiteY11" fmla="*/ 1170688 h 1380226"/>
              <a:gd name="connsiteX12" fmla="*/ 629017 w 1380226"/>
              <a:gd name="connsiteY12" fmla="*/ 1165426 h 1380226"/>
              <a:gd name="connsiteX13" fmla="*/ 632172 w 1380226"/>
              <a:gd name="connsiteY13" fmla="*/ 1164128 h 1380226"/>
              <a:gd name="connsiteX14" fmla="*/ 648294 w 1380226"/>
              <a:gd name="connsiteY14" fmla="*/ 1153318 h 1380226"/>
              <a:gd name="connsiteX15" fmla="*/ 648295 w 1380226"/>
              <a:gd name="connsiteY15" fmla="*/ 1153318 h 1380226"/>
              <a:gd name="connsiteX16" fmla="*/ 660395 w 1380226"/>
              <a:gd name="connsiteY16" fmla="*/ 1137113 h 1380226"/>
              <a:gd name="connsiteX17" fmla="*/ 663677 w 1380226"/>
              <a:gd name="connsiteY17" fmla="*/ 1125502 h 1380226"/>
              <a:gd name="connsiteX18" fmla="*/ 704379 w 1380226"/>
              <a:gd name="connsiteY18" fmla="*/ 1072862 h 1380226"/>
              <a:gd name="connsiteX19" fmla="*/ 1135288 w 1380226"/>
              <a:gd name="connsiteY19" fmla="*/ 435947 h 1380226"/>
              <a:gd name="connsiteX20" fmla="*/ 1136614 w 1380226"/>
              <a:gd name="connsiteY20" fmla="*/ 356341 h 1380226"/>
              <a:gd name="connsiteX21" fmla="*/ 1116713 w 1380226"/>
              <a:gd name="connsiteY21" fmla="*/ 335800 h 1380226"/>
              <a:gd name="connsiteX22" fmla="*/ 1090403 w 1380226"/>
              <a:gd name="connsiteY22" fmla="*/ 324590 h 1380226"/>
              <a:gd name="connsiteX23" fmla="*/ 1062794 w 1380226"/>
              <a:gd name="connsiteY23" fmla="*/ 324346 h 1380226"/>
              <a:gd name="connsiteX24" fmla="*/ 690113 w 1380226"/>
              <a:gd name="connsiteY24" fmla="*/ 0 h 1380226"/>
              <a:gd name="connsiteX25" fmla="*/ 1380226 w 1380226"/>
              <a:gd name="connsiteY25" fmla="*/ 690113 h 1380226"/>
              <a:gd name="connsiteX26" fmla="*/ 690113 w 1380226"/>
              <a:gd name="connsiteY26" fmla="*/ 1380226 h 1380226"/>
              <a:gd name="connsiteX27" fmla="*/ 0 w 1380226"/>
              <a:gd name="connsiteY27" fmla="*/ 690113 h 1380226"/>
              <a:gd name="connsiteX28" fmla="*/ 690113 w 1380226"/>
              <a:gd name="connsiteY28" fmla="*/ 0 h 138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0226" h="1380226">
                <a:moveTo>
                  <a:pt x="1062794" y="324346"/>
                </a:moveTo>
                <a:cubicBezTo>
                  <a:pt x="1044671" y="327708"/>
                  <a:pt x="1027830" y="337983"/>
                  <a:pt x="1016567" y="354375"/>
                </a:cubicBezTo>
                <a:cubicBezTo>
                  <a:pt x="848929" y="545453"/>
                  <a:pt x="733104" y="693861"/>
                  <a:pt x="597087" y="887606"/>
                </a:cubicBezTo>
                <a:lnTo>
                  <a:pt x="575101" y="919281"/>
                </a:lnTo>
                <a:lnTo>
                  <a:pt x="416944" y="782382"/>
                </a:lnTo>
                <a:cubicBezTo>
                  <a:pt x="383208" y="741602"/>
                  <a:pt x="302896" y="712007"/>
                  <a:pt x="262116" y="745743"/>
                </a:cubicBezTo>
                <a:cubicBezTo>
                  <a:pt x="240158" y="759469"/>
                  <a:pt x="226728" y="811543"/>
                  <a:pt x="265288" y="876683"/>
                </a:cubicBezTo>
                <a:lnTo>
                  <a:pt x="513373" y="1140564"/>
                </a:lnTo>
                <a:lnTo>
                  <a:pt x="535316" y="1158324"/>
                </a:lnTo>
                <a:lnTo>
                  <a:pt x="543980" y="1169361"/>
                </a:lnTo>
                <a:lnTo>
                  <a:pt x="543979" y="1169362"/>
                </a:lnTo>
                <a:cubicBezTo>
                  <a:pt x="568567" y="1186256"/>
                  <a:pt x="599935" y="1185802"/>
                  <a:pt x="623586" y="1170688"/>
                </a:cubicBezTo>
                <a:lnTo>
                  <a:pt x="629017" y="1165426"/>
                </a:lnTo>
                <a:lnTo>
                  <a:pt x="632172" y="1164128"/>
                </a:lnTo>
                <a:cubicBezTo>
                  <a:pt x="637793" y="1161135"/>
                  <a:pt x="643197" y="1157535"/>
                  <a:pt x="648294" y="1153318"/>
                </a:cubicBezTo>
                <a:lnTo>
                  <a:pt x="648295" y="1153318"/>
                </a:lnTo>
                <a:cubicBezTo>
                  <a:pt x="653392" y="1149101"/>
                  <a:pt x="657382" y="1143596"/>
                  <a:pt x="660395" y="1137113"/>
                </a:cubicBezTo>
                <a:lnTo>
                  <a:pt x="663677" y="1125502"/>
                </a:lnTo>
                <a:lnTo>
                  <a:pt x="704379" y="1072862"/>
                </a:lnTo>
                <a:cubicBezTo>
                  <a:pt x="845729" y="883416"/>
                  <a:pt x="992033" y="644442"/>
                  <a:pt x="1135288" y="435947"/>
                </a:cubicBezTo>
                <a:cubicBezTo>
                  <a:pt x="1152182" y="411359"/>
                  <a:pt x="1151728" y="379991"/>
                  <a:pt x="1136614" y="356341"/>
                </a:cubicBezTo>
                <a:lnTo>
                  <a:pt x="1116713" y="335800"/>
                </a:lnTo>
                <a:lnTo>
                  <a:pt x="1090403" y="324590"/>
                </a:lnTo>
                <a:cubicBezTo>
                  <a:pt x="1081237" y="322714"/>
                  <a:pt x="1071855" y="322666"/>
                  <a:pt x="1062794" y="324346"/>
                </a:cubicBezTo>
                <a:close/>
                <a:moveTo>
                  <a:pt x="690113" y="0"/>
                </a:moveTo>
                <a:cubicBezTo>
                  <a:pt x="1071252" y="0"/>
                  <a:pt x="1380226" y="308974"/>
                  <a:pt x="1380226" y="690113"/>
                </a:cubicBezTo>
                <a:cubicBezTo>
                  <a:pt x="1380226" y="1071252"/>
                  <a:pt x="1071252" y="1380226"/>
                  <a:pt x="690113" y="1380226"/>
                </a:cubicBezTo>
                <a:cubicBezTo>
                  <a:pt x="308974" y="1380226"/>
                  <a:pt x="0" y="1071252"/>
                  <a:pt x="0" y="690113"/>
                </a:cubicBezTo>
                <a:cubicBezTo>
                  <a:pt x="0" y="308974"/>
                  <a:pt x="308974" y="0"/>
                  <a:pt x="69011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Freeform: Shape 41">
            <a:extLst>
              <a:ext uri="{FF2B5EF4-FFF2-40B4-BE49-F238E27FC236}">
                <a16:creationId xmlns:a16="http://schemas.microsoft.com/office/drawing/2014/main" id="{4E409A22-8666-8C13-2288-E8448A23BCD7}"/>
              </a:ext>
            </a:extLst>
          </p:cNvPr>
          <p:cNvSpPr/>
          <p:nvPr/>
        </p:nvSpPr>
        <p:spPr>
          <a:xfrm>
            <a:off x="696913" y="3875237"/>
            <a:ext cx="192947" cy="192947"/>
          </a:xfrm>
          <a:custGeom>
            <a:avLst/>
            <a:gdLst>
              <a:gd name="connsiteX0" fmla="*/ 1062794 w 1380226"/>
              <a:gd name="connsiteY0" fmla="*/ 324346 h 1380226"/>
              <a:gd name="connsiteX1" fmla="*/ 1016567 w 1380226"/>
              <a:gd name="connsiteY1" fmla="*/ 354375 h 1380226"/>
              <a:gd name="connsiteX2" fmla="*/ 597087 w 1380226"/>
              <a:gd name="connsiteY2" fmla="*/ 887606 h 1380226"/>
              <a:gd name="connsiteX3" fmla="*/ 575101 w 1380226"/>
              <a:gd name="connsiteY3" fmla="*/ 919281 h 1380226"/>
              <a:gd name="connsiteX4" fmla="*/ 416944 w 1380226"/>
              <a:gd name="connsiteY4" fmla="*/ 782382 h 1380226"/>
              <a:gd name="connsiteX5" fmla="*/ 262116 w 1380226"/>
              <a:gd name="connsiteY5" fmla="*/ 745743 h 1380226"/>
              <a:gd name="connsiteX6" fmla="*/ 265288 w 1380226"/>
              <a:gd name="connsiteY6" fmla="*/ 876683 h 1380226"/>
              <a:gd name="connsiteX7" fmla="*/ 513373 w 1380226"/>
              <a:gd name="connsiteY7" fmla="*/ 1140564 h 1380226"/>
              <a:gd name="connsiteX8" fmla="*/ 535316 w 1380226"/>
              <a:gd name="connsiteY8" fmla="*/ 1158324 h 1380226"/>
              <a:gd name="connsiteX9" fmla="*/ 543980 w 1380226"/>
              <a:gd name="connsiteY9" fmla="*/ 1169361 h 1380226"/>
              <a:gd name="connsiteX10" fmla="*/ 543979 w 1380226"/>
              <a:gd name="connsiteY10" fmla="*/ 1169362 h 1380226"/>
              <a:gd name="connsiteX11" fmla="*/ 623586 w 1380226"/>
              <a:gd name="connsiteY11" fmla="*/ 1170688 h 1380226"/>
              <a:gd name="connsiteX12" fmla="*/ 629017 w 1380226"/>
              <a:gd name="connsiteY12" fmla="*/ 1165426 h 1380226"/>
              <a:gd name="connsiteX13" fmla="*/ 632172 w 1380226"/>
              <a:gd name="connsiteY13" fmla="*/ 1164128 h 1380226"/>
              <a:gd name="connsiteX14" fmla="*/ 648294 w 1380226"/>
              <a:gd name="connsiteY14" fmla="*/ 1153318 h 1380226"/>
              <a:gd name="connsiteX15" fmla="*/ 648295 w 1380226"/>
              <a:gd name="connsiteY15" fmla="*/ 1153318 h 1380226"/>
              <a:gd name="connsiteX16" fmla="*/ 660395 w 1380226"/>
              <a:gd name="connsiteY16" fmla="*/ 1137113 h 1380226"/>
              <a:gd name="connsiteX17" fmla="*/ 663677 w 1380226"/>
              <a:gd name="connsiteY17" fmla="*/ 1125502 h 1380226"/>
              <a:gd name="connsiteX18" fmla="*/ 704379 w 1380226"/>
              <a:gd name="connsiteY18" fmla="*/ 1072862 h 1380226"/>
              <a:gd name="connsiteX19" fmla="*/ 1135288 w 1380226"/>
              <a:gd name="connsiteY19" fmla="*/ 435947 h 1380226"/>
              <a:gd name="connsiteX20" fmla="*/ 1136614 w 1380226"/>
              <a:gd name="connsiteY20" fmla="*/ 356341 h 1380226"/>
              <a:gd name="connsiteX21" fmla="*/ 1116713 w 1380226"/>
              <a:gd name="connsiteY21" fmla="*/ 335800 h 1380226"/>
              <a:gd name="connsiteX22" fmla="*/ 1090403 w 1380226"/>
              <a:gd name="connsiteY22" fmla="*/ 324590 h 1380226"/>
              <a:gd name="connsiteX23" fmla="*/ 1062794 w 1380226"/>
              <a:gd name="connsiteY23" fmla="*/ 324346 h 1380226"/>
              <a:gd name="connsiteX24" fmla="*/ 690113 w 1380226"/>
              <a:gd name="connsiteY24" fmla="*/ 0 h 1380226"/>
              <a:gd name="connsiteX25" fmla="*/ 1380226 w 1380226"/>
              <a:gd name="connsiteY25" fmla="*/ 690113 h 1380226"/>
              <a:gd name="connsiteX26" fmla="*/ 690113 w 1380226"/>
              <a:gd name="connsiteY26" fmla="*/ 1380226 h 1380226"/>
              <a:gd name="connsiteX27" fmla="*/ 0 w 1380226"/>
              <a:gd name="connsiteY27" fmla="*/ 690113 h 1380226"/>
              <a:gd name="connsiteX28" fmla="*/ 690113 w 1380226"/>
              <a:gd name="connsiteY28" fmla="*/ 0 h 138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0226" h="1380226">
                <a:moveTo>
                  <a:pt x="1062794" y="324346"/>
                </a:moveTo>
                <a:cubicBezTo>
                  <a:pt x="1044671" y="327708"/>
                  <a:pt x="1027830" y="337983"/>
                  <a:pt x="1016567" y="354375"/>
                </a:cubicBezTo>
                <a:cubicBezTo>
                  <a:pt x="848929" y="545453"/>
                  <a:pt x="733104" y="693861"/>
                  <a:pt x="597087" y="887606"/>
                </a:cubicBezTo>
                <a:lnTo>
                  <a:pt x="575101" y="919281"/>
                </a:lnTo>
                <a:lnTo>
                  <a:pt x="416944" y="782382"/>
                </a:lnTo>
                <a:cubicBezTo>
                  <a:pt x="383208" y="741602"/>
                  <a:pt x="302896" y="712007"/>
                  <a:pt x="262116" y="745743"/>
                </a:cubicBezTo>
                <a:cubicBezTo>
                  <a:pt x="240158" y="759469"/>
                  <a:pt x="226728" y="811543"/>
                  <a:pt x="265288" y="876683"/>
                </a:cubicBezTo>
                <a:lnTo>
                  <a:pt x="513373" y="1140564"/>
                </a:lnTo>
                <a:lnTo>
                  <a:pt x="535316" y="1158324"/>
                </a:lnTo>
                <a:lnTo>
                  <a:pt x="543980" y="1169361"/>
                </a:lnTo>
                <a:lnTo>
                  <a:pt x="543979" y="1169362"/>
                </a:lnTo>
                <a:cubicBezTo>
                  <a:pt x="568567" y="1186256"/>
                  <a:pt x="599935" y="1185802"/>
                  <a:pt x="623586" y="1170688"/>
                </a:cubicBezTo>
                <a:lnTo>
                  <a:pt x="629017" y="1165426"/>
                </a:lnTo>
                <a:lnTo>
                  <a:pt x="632172" y="1164128"/>
                </a:lnTo>
                <a:cubicBezTo>
                  <a:pt x="637793" y="1161135"/>
                  <a:pt x="643197" y="1157535"/>
                  <a:pt x="648294" y="1153318"/>
                </a:cubicBezTo>
                <a:lnTo>
                  <a:pt x="648295" y="1153318"/>
                </a:lnTo>
                <a:cubicBezTo>
                  <a:pt x="653392" y="1149101"/>
                  <a:pt x="657382" y="1143596"/>
                  <a:pt x="660395" y="1137113"/>
                </a:cubicBezTo>
                <a:lnTo>
                  <a:pt x="663677" y="1125502"/>
                </a:lnTo>
                <a:lnTo>
                  <a:pt x="704379" y="1072862"/>
                </a:lnTo>
                <a:cubicBezTo>
                  <a:pt x="845729" y="883416"/>
                  <a:pt x="992033" y="644442"/>
                  <a:pt x="1135288" y="435947"/>
                </a:cubicBezTo>
                <a:cubicBezTo>
                  <a:pt x="1152182" y="411359"/>
                  <a:pt x="1151728" y="379991"/>
                  <a:pt x="1136614" y="356341"/>
                </a:cubicBezTo>
                <a:lnTo>
                  <a:pt x="1116713" y="335800"/>
                </a:lnTo>
                <a:lnTo>
                  <a:pt x="1090403" y="324590"/>
                </a:lnTo>
                <a:cubicBezTo>
                  <a:pt x="1081237" y="322714"/>
                  <a:pt x="1071855" y="322666"/>
                  <a:pt x="1062794" y="324346"/>
                </a:cubicBezTo>
                <a:close/>
                <a:moveTo>
                  <a:pt x="690113" y="0"/>
                </a:moveTo>
                <a:cubicBezTo>
                  <a:pt x="1071252" y="0"/>
                  <a:pt x="1380226" y="308974"/>
                  <a:pt x="1380226" y="690113"/>
                </a:cubicBezTo>
                <a:cubicBezTo>
                  <a:pt x="1380226" y="1071252"/>
                  <a:pt x="1071252" y="1380226"/>
                  <a:pt x="690113" y="1380226"/>
                </a:cubicBezTo>
                <a:cubicBezTo>
                  <a:pt x="308974" y="1380226"/>
                  <a:pt x="0" y="1071252"/>
                  <a:pt x="0" y="690113"/>
                </a:cubicBezTo>
                <a:cubicBezTo>
                  <a:pt x="0" y="308974"/>
                  <a:pt x="308974" y="0"/>
                  <a:pt x="69011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Freeform: Shape 42">
            <a:extLst>
              <a:ext uri="{FF2B5EF4-FFF2-40B4-BE49-F238E27FC236}">
                <a16:creationId xmlns:a16="http://schemas.microsoft.com/office/drawing/2014/main" id="{43CEA9FB-8021-1F6C-F659-39991F4AE39C}"/>
              </a:ext>
            </a:extLst>
          </p:cNvPr>
          <p:cNvSpPr/>
          <p:nvPr/>
        </p:nvSpPr>
        <p:spPr>
          <a:xfrm>
            <a:off x="696913" y="4210124"/>
            <a:ext cx="192947" cy="192947"/>
          </a:xfrm>
          <a:custGeom>
            <a:avLst/>
            <a:gdLst>
              <a:gd name="connsiteX0" fmla="*/ 1062794 w 1380226"/>
              <a:gd name="connsiteY0" fmla="*/ 324346 h 1380226"/>
              <a:gd name="connsiteX1" fmla="*/ 1016567 w 1380226"/>
              <a:gd name="connsiteY1" fmla="*/ 354375 h 1380226"/>
              <a:gd name="connsiteX2" fmla="*/ 597087 w 1380226"/>
              <a:gd name="connsiteY2" fmla="*/ 887606 h 1380226"/>
              <a:gd name="connsiteX3" fmla="*/ 575101 w 1380226"/>
              <a:gd name="connsiteY3" fmla="*/ 919281 h 1380226"/>
              <a:gd name="connsiteX4" fmla="*/ 416944 w 1380226"/>
              <a:gd name="connsiteY4" fmla="*/ 782382 h 1380226"/>
              <a:gd name="connsiteX5" fmla="*/ 262116 w 1380226"/>
              <a:gd name="connsiteY5" fmla="*/ 745743 h 1380226"/>
              <a:gd name="connsiteX6" fmla="*/ 265288 w 1380226"/>
              <a:gd name="connsiteY6" fmla="*/ 876683 h 1380226"/>
              <a:gd name="connsiteX7" fmla="*/ 513373 w 1380226"/>
              <a:gd name="connsiteY7" fmla="*/ 1140564 h 1380226"/>
              <a:gd name="connsiteX8" fmla="*/ 535316 w 1380226"/>
              <a:gd name="connsiteY8" fmla="*/ 1158324 h 1380226"/>
              <a:gd name="connsiteX9" fmla="*/ 543980 w 1380226"/>
              <a:gd name="connsiteY9" fmla="*/ 1169361 h 1380226"/>
              <a:gd name="connsiteX10" fmla="*/ 543979 w 1380226"/>
              <a:gd name="connsiteY10" fmla="*/ 1169362 h 1380226"/>
              <a:gd name="connsiteX11" fmla="*/ 623586 w 1380226"/>
              <a:gd name="connsiteY11" fmla="*/ 1170688 h 1380226"/>
              <a:gd name="connsiteX12" fmla="*/ 629017 w 1380226"/>
              <a:gd name="connsiteY12" fmla="*/ 1165426 h 1380226"/>
              <a:gd name="connsiteX13" fmla="*/ 632172 w 1380226"/>
              <a:gd name="connsiteY13" fmla="*/ 1164128 h 1380226"/>
              <a:gd name="connsiteX14" fmla="*/ 648294 w 1380226"/>
              <a:gd name="connsiteY14" fmla="*/ 1153318 h 1380226"/>
              <a:gd name="connsiteX15" fmla="*/ 648295 w 1380226"/>
              <a:gd name="connsiteY15" fmla="*/ 1153318 h 1380226"/>
              <a:gd name="connsiteX16" fmla="*/ 660395 w 1380226"/>
              <a:gd name="connsiteY16" fmla="*/ 1137113 h 1380226"/>
              <a:gd name="connsiteX17" fmla="*/ 663677 w 1380226"/>
              <a:gd name="connsiteY17" fmla="*/ 1125502 h 1380226"/>
              <a:gd name="connsiteX18" fmla="*/ 704379 w 1380226"/>
              <a:gd name="connsiteY18" fmla="*/ 1072862 h 1380226"/>
              <a:gd name="connsiteX19" fmla="*/ 1135288 w 1380226"/>
              <a:gd name="connsiteY19" fmla="*/ 435947 h 1380226"/>
              <a:gd name="connsiteX20" fmla="*/ 1136614 w 1380226"/>
              <a:gd name="connsiteY20" fmla="*/ 356341 h 1380226"/>
              <a:gd name="connsiteX21" fmla="*/ 1116713 w 1380226"/>
              <a:gd name="connsiteY21" fmla="*/ 335800 h 1380226"/>
              <a:gd name="connsiteX22" fmla="*/ 1090403 w 1380226"/>
              <a:gd name="connsiteY22" fmla="*/ 324590 h 1380226"/>
              <a:gd name="connsiteX23" fmla="*/ 1062794 w 1380226"/>
              <a:gd name="connsiteY23" fmla="*/ 324346 h 1380226"/>
              <a:gd name="connsiteX24" fmla="*/ 690113 w 1380226"/>
              <a:gd name="connsiteY24" fmla="*/ 0 h 1380226"/>
              <a:gd name="connsiteX25" fmla="*/ 1380226 w 1380226"/>
              <a:gd name="connsiteY25" fmla="*/ 690113 h 1380226"/>
              <a:gd name="connsiteX26" fmla="*/ 690113 w 1380226"/>
              <a:gd name="connsiteY26" fmla="*/ 1380226 h 1380226"/>
              <a:gd name="connsiteX27" fmla="*/ 0 w 1380226"/>
              <a:gd name="connsiteY27" fmla="*/ 690113 h 1380226"/>
              <a:gd name="connsiteX28" fmla="*/ 690113 w 1380226"/>
              <a:gd name="connsiteY28" fmla="*/ 0 h 138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0226" h="1380226">
                <a:moveTo>
                  <a:pt x="1062794" y="324346"/>
                </a:moveTo>
                <a:cubicBezTo>
                  <a:pt x="1044671" y="327708"/>
                  <a:pt x="1027830" y="337983"/>
                  <a:pt x="1016567" y="354375"/>
                </a:cubicBezTo>
                <a:cubicBezTo>
                  <a:pt x="848929" y="545453"/>
                  <a:pt x="733104" y="693861"/>
                  <a:pt x="597087" y="887606"/>
                </a:cubicBezTo>
                <a:lnTo>
                  <a:pt x="575101" y="919281"/>
                </a:lnTo>
                <a:lnTo>
                  <a:pt x="416944" y="782382"/>
                </a:lnTo>
                <a:cubicBezTo>
                  <a:pt x="383208" y="741602"/>
                  <a:pt x="302896" y="712007"/>
                  <a:pt x="262116" y="745743"/>
                </a:cubicBezTo>
                <a:cubicBezTo>
                  <a:pt x="240158" y="759469"/>
                  <a:pt x="226728" y="811543"/>
                  <a:pt x="265288" y="876683"/>
                </a:cubicBezTo>
                <a:lnTo>
                  <a:pt x="513373" y="1140564"/>
                </a:lnTo>
                <a:lnTo>
                  <a:pt x="535316" y="1158324"/>
                </a:lnTo>
                <a:lnTo>
                  <a:pt x="543980" y="1169361"/>
                </a:lnTo>
                <a:lnTo>
                  <a:pt x="543979" y="1169362"/>
                </a:lnTo>
                <a:cubicBezTo>
                  <a:pt x="568567" y="1186256"/>
                  <a:pt x="599935" y="1185802"/>
                  <a:pt x="623586" y="1170688"/>
                </a:cubicBezTo>
                <a:lnTo>
                  <a:pt x="629017" y="1165426"/>
                </a:lnTo>
                <a:lnTo>
                  <a:pt x="632172" y="1164128"/>
                </a:lnTo>
                <a:cubicBezTo>
                  <a:pt x="637793" y="1161135"/>
                  <a:pt x="643197" y="1157535"/>
                  <a:pt x="648294" y="1153318"/>
                </a:cubicBezTo>
                <a:lnTo>
                  <a:pt x="648295" y="1153318"/>
                </a:lnTo>
                <a:cubicBezTo>
                  <a:pt x="653392" y="1149101"/>
                  <a:pt x="657382" y="1143596"/>
                  <a:pt x="660395" y="1137113"/>
                </a:cubicBezTo>
                <a:lnTo>
                  <a:pt x="663677" y="1125502"/>
                </a:lnTo>
                <a:lnTo>
                  <a:pt x="704379" y="1072862"/>
                </a:lnTo>
                <a:cubicBezTo>
                  <a:pt x="845729" y="883416"/>
                  <a:pt x="992033" y="644442"/>
                  <a:pt x="1135288" y="435947"/>
                </a:cubicBezTo>
                <a:cubicBezTo>
                  <a:pt x="1152182" y="411359"/>
                  <a:pt x="1151728" y="379991"/>
                  <a:pt x="1136614" y="356341"/>
                </a:cubicBezTo>
                <a:lnTo>
                  <a:pt x="1116713" y="335800"/>
                </a:lnTo>
                <a:lnTo>
                  <a:pt x="1090403" y="324590"/>
                </a:lnTo>
                <a:cubicBezTo>
                  <a:pt x="1081237" y="322714"/>
                  <a:pt x="1071855" y="322666"/>
                  <a:pt x="1062794" y="324346"/>
                </a:cubicBezTo>
                <a:close/>
                <a:moveTo>
                  <a:pt x="690113" y="0"/>
                </a:moveTo>
                <a:cubicBezTo>
                  <a:pt x="1071252" y="0"/>
                  <a:pt x="1380226" y="308974"/>
                  <a:pt x="1380226" y="690113"/>
                </a:cubicBezTo>
                <a:cubicBezTo>
                  <a:pt x="1380226" y="1071252"/>
                  <a:pt x="1071252" y="1380226"/>
                  <a:pt x="690113" y="1380226"/>
                </a:cubicBezTo>
                <a:cubicBezTo>
                  <a:pt x="308974" y="1380226"/>
                  <a:pt x="0" y="1071252"/>
                  <a:pt x="0" y="690113"/>
                </a:cubicBezTo>
                <a:cubicBezTo>
                  <a:pt x="0" y="308974"/>
                  <a:pt x="308974" y="0"/>
                  <a:pt x="69011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Freeform: Shape 43">
            <a:extLst>
              <a:ext uri="{FF2B5EF4-FFF2-40B4-BE49-F238E27FC236}">
                <a16:creationId xmlns:a16="http://schemas.microsoft.com/office/drawing/2014/main" id="{25076901-3855-132F-3C5E-9034D4EE8AB5}"/>
              </a:ext>
            </a:extLst>
          </p:cNvPr>
          <p:cNvSpPr/>
          <p:nvPr/>
        </p:nvSpPr>
        <p:spPr>
          <a:xfrm>
            <a:off x="696913" y="4869070"/>
            <a:ext cx="192947" cy="192947"/>
          </a:xfrm>
          <a:custGeom>
            <a:avLst/>
            <a:gdLst>
              <a:gd name="connsiteX0" fmla="*/ 1062794 w 1380226"/>
              <a:gd name="connsiteY0" fmla="*/ 324346 h 1380226"/>
              <a:gd name="connsiteX1" fmla="*/ 1016567 w 1380226"/>
              <a:gd name="connsiteY1" fmla="*/ 354375 h 1380226"/>
              <a:gd name="connsiteX2" fmla="*/ 597087 w 1380226"/>
              <a:gd name="connsiteY2" fmla="*/ 887606 h 1380226"/>
              <a:gd name="connsiteX3" fmla="*/ 575101 w 1380226"/>
              <a:gd name="connsiteY3" fmla="*/ 919281 h 1380226"/>
              <a:gd name="connsiteX4" fmla="*/ 416944 w 1380226"/>
              <a:gd name="connsiteY4" fmla="*/ 782382 h 1380226"/>
              <a:gd name="connsiteX5" fmla="*/ 262116 w 1380226"/>
              <a:gd name="connsiteY5" fmla="*/ 745743 h 1380226"/>
              <a:gd name="connsiteX6" fmla="*/ 265288 w 1380226"/>
              <a:gd name="connsiteY6" fmla="*/ 876683 h 1380226"/>
              <a:gd name="connsiteX7" fmla="*/ 513373 w 1380226"/>
              <a:gd name="connsiteY7" fmla="*/ 1140564 h 1380226"/>
              <a:gd name="connsiteX8" fmla="*/ 535316 w 1380226"/>
              <a:gd name="connsiteY8" fmla="*/ 1158324 h 1380226"/>
              <a:gd name="connsiteX9" fmla="*/ 543980 w 1380226"/>
              <a:gd name="connsiteY9" fmla="*/ 1169361 h 1380226"/>
              <a:gd name="connsiteX10" fmla="*/ 543979 w 1380226"/>
              <a:gd name="connsiteY10" fmla="*/ 1169362 h 1380226"/>
              <a:gd name="connsiteX11" fmla="*/ 623586 w 1380226"/>
              <a:gd name="connsiteY11" fmla="*/ 1170688 h 1380226"/>
              <a:gd name="connsiteX12" fmla="*/ 629017 w 1380226"/>
              <a:gd name="connsiteY12" fmla="*/ 1165426 h 1380226"/>
              <a:gd name="connsiteX13" fmla="*/ 632172 w 1380226"/>
              <a:gd name="connsiteY13" fmla="*/ 1164128 h 1380226"/>
              <a:gd name="connsiteX14" fmla="*/ 648294 w 1380226"/>
              <a:gd name="connsiteY14" fmla="*/ 1153318 h 1380226"/>
              <a:gd name="connsiteX15" fmla="*/ 648295 w 1380226"/>
              <a:gd name="connsiteY15" fmla="*/ 1153318 h 1380226"/>
              <a:gd name="connsiteX16" fmla="*/ 660395 w 1380226"/>
              <a:gd name="connsiteY16" fmla="*/ 1137113 h 1380226"/>
              <a:gd name="connsiteX17" fmla="*/ 663677 w 1380226"/>
              <a:gd name="connsiteY17" fmla="*/ 1125502 h 1380226"/>
              <a:gd name="connsiteX18" fmla="*/ 704379 w 1380226"/>
              <a:gd name="connsiteY18" fmla="*/ 1072862 h 1380226"/>
              <a:gd name="connsiteX19" fmla="*/ 1135288 w 1380226"/>
              <a:gd name="connsiteY19" fmla="*/ 435947 h 1380226"/>
              <a:gd name="connsiteX20" fmla="*/ 1136614 w 1380226"/>
              <a:gd name="connsiteY20" fmla="*/ 356341 h 1380226"/>
              <a:gd name="connsiteX21" fmla="*/ 1116713 w 1380226"/>
              <a:gd name="connsiteY21" fmla="*/ 335800 h 1380226"/>
              <a:gd name="connsiteX22" fmla="*/ 1090403 w 1380226"/>
              <a:gd name="connsiteY22" fmla="*/ 324590 h 1380226"/>
              <a:gd name="connsiteX23" fmla="*/ 1062794 w 1380226"/>
              <a:gd name="connsiteY23" fmla="*/ 324346 h 1380226"/>
              <a:gd name="connsiteX24" fmla="*/ 690113 w 1380226"/>
              <a:gd name="connsiteY24" fmla="*/ 0 h 1380226"/>
              <a:gd name="connsiteX25" fmla="*/ 1380226 w 1380226"/>
              <a:gd name="connsiteY25" fmla="*/ 690113 h 1380226"/>
              <a:gd name="connsiteX26" fmla="*/ 690113 w 1380226"/>
              <a:gd name="connsiteY26" fmla="*/ 1380226 h 1380226"/>
              <a:gd name="connsiteX27" fmla="*/ 0 w 1380226"/>
              <a:gd name="connsiteY27" fmla="*/ 690113 h 1380226"/>
              <a:gd name="connsiteX28" fmla="*/ 690113 w 1380226"/>
              <a:gd name="connsiteY28" fmla="*/ 0 h 138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0226" h="1380226">
                <a:moveTo>
                  <a:pt x="1062794" y="324346"/>
                </a:moveTo>
                <a:cubicBezTo>
                  <a:pt x="1044671" y="327708"/>
                  <a:pt x="1027830" y="337983"/>
                  <a:pt x="1016567" y="354375"/>
                </a:cubicBezTo>
                <a:cubicBezTo>
                  <a:pt x="848929" y="545453"/>
                  <a:pt x="733104" y="693861"/>
                  <a:pt x="597087" y="887606"/>
                </a:cubicBezTo>
                <a:lnTo>
                  <a:pt x="575101" y="919281"/>
                </a:lnTo>
                <a:lnTo>
                  <a:pt x="416944" y="782382"/>
                </a:lnTo>
                <a:cubicBezTo>
                  <a:pt x="383208" y="741602"/>
                  <a:pt x="302896" y="712007"/>
                  <a:pt x="262116" y="745743"/>
                </a:cubicBezTo>
                <a:cubicBezTo>
                  <a:pt x="240158" y="759469"/>
                  <a:pt x="226728" y="811543"/>
                  <a:pt x="265288" y="876683"/>
                </a:cubicBezTo>
                <a:lnTo>
                  <a:pt x="513373" y="1140564"/>
                </a:lnTo>
                <a:lnTo>
                  <a:pt x="535316" y="1158324"/>
                </a:lnTo>
                <a:lnTo>
                  <a:pt x="543980" y="1169361"/>
                </a:lnTo>
                <a:lnTo>
                  <a:pt x="543979" y="1169362"/>
                </a:lnTo>
                <a:cubicBezTo>
                  <a:pt x="568567" y="1186256"/>
                  <a:pt x="599935" y="1185802"/>
                  <a:pt x="623586" y="1170688"/>
                </a:cubicBezTo>
                <a:lnTo>
                  <a:pt x="629017" y="1165426"/>
                </a:lnTo>
                <a:lnTo>
                  <a:pt x="632172" y="1164128"/>
                </a:lnTo>
                <a:cubicBezTo>
                  <a:pt x="637793" y="1161135"/>
                  <a:pt x="643197" y="1157535"/>
                  <a:pt x="648294" y="1153318"/>
                </a:cubicBezTo>
                <a:lnTo>
                  <a:pt x="648295" y="1153318"/>
                </a:lnTo>
                <a:cubicBezTo>
                  <a:pt x="653392" y="1149101"/>
                  <a:pt x="657382" y="1143596"/>
                  <a:pt x="660395" y="1137113"/>
                </a:cubicBezTo>
                <a:lnTo>
                  <a:pt x="663677" y="1125502"/>
                </a:lnTo>
                <a:lnTo>
                  <a:pt x="704379" y="1072862"/>
                </a:lnTo>
                <a:cubicBezTo>
                  <a:pt x="845729" y="883416"/>
                  <a:pt x="992033" y="644442"/>
                  <a:pt x="1135288" y="435947"/>
                </a:cubicBezTo>
                <a:cubicBezTo>
                  <a:pt x="1152182" y="411359"/>
                  <a:pt x="1151728" y="379991"/>
                  <a:pt x="1136614" y="356341"/>
                </a:cubicBezTo>
                <a:lnTo>
                  <a:pt x="1116713" y="335800"/>
                </a:lnTo>
                <a:lnTo>
                  <a:pt x="1090403" y="324590"/>
                </a:lnTo>
                <a:cubicBezTo>
                  <a:pt x="1081237" y="322714"/>
                  <a:pt x="1071855" y="322666"/>
                  <a:pt x="1062794" y="324346"/>
                </a:cubicBezTo>
                <a:close/>
                <a:moveTo>
                  <a:pt x="690113" y="0"/>
                </a:moveTo>
                <a:cubicBezTo>
                  <a:pt x="1071252" y="0"/>
                  <a:pt x="1380226" y="308974"/>
                  <a:pt x="1380226" y="690113"/>
                </a:cubicBezTo>
                <a:cubicBezTo>
                  <a:pt x="1380226" y="1071252"/>
                  <a:pt x="1071252" y="1380226"/>
                  <a:pt x="690113" y="1380226"/>
                </a:cubicBezTo>
                <a:cubicBezTo>
                  <a:pt x="308974" y="1380226"/>
                  <a:pt x="0" y="1071252"/>
                  <a:pt x="0" y="690113"/>
                </a:cubicBezTo>
                <a:cubicBezTo>
                  <a:pt x="0" y="308974"/>
                  <a:pt x="308974" y="0"/>
                  <a:pt x="69011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Freeform: Shape 46">
            <a:extLst>
              <a:ext uri="{FF2B5EF4-FFF2-40B4-BE49-F238E27FC236}">
                <a16:creationId xmlns:a16="http://schemas.microsoft.com/office/drawing/2014/main" id="{EDEB25BC-0DCD-D306-F4D4-39C363BECC62}"/>
              </a:ext>
            </a:extLst>
          </p:cNvPr>
          <p:cNvSpPr/>
          <p:nvPr/>
        </p:nvSpPr>
        <p:spPr>
          <a:xfrm>
            <a:off x="696913" y="4535433"/>
            <a:ext cx="192947" cy="192947"/>
          </a:xfrm>
          <a:custGeom>
            <a:avLst/>
            <a:gdLst>
              <a:gd name="connsiteX0" fmla="*/ 1062794 w 1380226"/>
              <a:gd name="connsiteY0" fmla="*/ 324346 h 1380226"/>
              <a:gd name="connsiteX1" fmla="*/ 1016567 w 1380226"/>
              <a:gd name="connsiteY1" fmla="*/ 354375 h 1380226"/>
              <a:gd name="connsiteX2" fmla="*/ 597087 w 1380226"/>
              <a:gd name="connsiteY2" fmla="*/ 887606 h 1380226"/>
              <a:gd name="connsiteX3" fmla="*/ 575101 w 1380226"/>
              <a:gd name="connsiteY3" fmla="*/ 919281 h 1380226"/>
              <a:gd name="connsiteX4" fmla="*/ 416944 w 1380226"/>
              <a:gd name="connsiteY4" fmla="*/ 782382 h 1380226"/>
              <a:gd name="connsiteX5" fmla="*/ 262116 w 1380226"/>
              <a:gd name="connsiteY5" fmla="*/ 745743 h 1380226"/>
              <a:gd name="connsiteX6" fmla="*/ 265288 w 1380226"/>
              <a:gd name="connsiteY6" fmla="*/ 876683 h 1380226"/>
              <a:gd name="connsiteX7" fmla="*/ 513373 w 1380226"/>
              <a:gd name="connsiteY7" fmla="*/ 1140564 h 1380226"/>
              <a:gd name="connsiteX8" fmla="*/ 535316 w 1380226"/>
              <a:gd name="connsiteY8" fmla="*/ 1158324 h 1380226"/>
              <a:gd name="connsiteX9" fmla="*/ 543980 w 1380226"/>
              <a:gd name="connsiteY9" fmla="*/ 1169361 h 1380226"/>
              <a:gd name="connsiteX10" fmla="*/ 543979 w 1380226"/>
              <a:gd name="connsiteY10" fmla="*/ 1169362 h 1380226"/>
              <a:gd name="connsiteX11" fmla="*/ 623586 w 1380226"/>
              <a:gd name="connsiteY11" fmla="*/ 1170688 h 1380226"/>
              <a:gd name="connsiteX12" fmla="*/ 629017 w 1380226"/>
              <a:gd name="connsiteY12" fmla="*/ 1165426 h 1380226"/>
              <a:gd name="connsiteX13" fmla="*/ 632172 w 1380226"/>
              <a:gd name="connsiteY13" fmla="*/ 1164128 h 1380226"/>
              <a:gd name="connsiteX14" fmla="*/ 648294 w 1380226"/>
              <a:gd name="connsiteY14" fmla="*/ 1153318 h 1380226"/>
              <a:gd name="connsiteX15" fmla="*/ 648295 w 1380226"/>
              <a:gd name="connsiteY15" fmla="*/ 1153318 h 1380226"/>
              <a:gd name="connsiteX16" fmla="*/ 660395 w 1380226"/>
              <a:gd name="connsiteY16" fmla="*/ 1137113 h 1380226"/>
              <a:gd name="connsiteX17" fmla="*/ 663677 w 1380226"/>
              <a:gd name="connsiteY17" fmla="*/ 1125502 h 1380226"/>
              <a:gd name="connsiteX18" fmla="*/ 704379 w 1380226"/>
              <a:gd name="connsiteY18" fmla="*/ 1072862 h 1380226"/>
              <a:gd name="connsiteX19" fmla="*/ 1135288 w 1380226"/>
              <a:gd name="connsiteY19" fmla="*/ 435947 h 1380226"/>
              <a:gd name="connsiteX20" fmla="*/ 1136614 w 1380226"/>
              <a:gd name="connsiteY20" fmla="*/ 356341 h 1380226"/>
              <a:gd name="connsiteX21" fmla="*/ 1116713 w 1380226"/>
              <a:gd name="connsiteY21" fmla="*/ 335800 h 1380226"/>
              <a:gd name="connsiteX22" fmla="*/ 1090403 w 1380226"/>
              <a:gd name="connsiteY22" fmla="*/ 324590 h 1380226"/>
              <a:gd name="connsiteX23" fmla="*/ 1062794 w 1380226"/>
              <a:gd name="connsiteY23" fmla="*/ 324346 h 1380226"/>
              <a:gd name="connsiteX24" fmla="*/ 690113 w 1380226"/>
              <a:gd name="connsiteY24" fmla="*/ 0 h 1380226"/>
              <a:gd name="connsiteX25" fmla="*/ 1380226 w 1380226"/>
              <a:gd name="connsiteY25" fmla="*/ 690113 h 1380226"/>
              <a:gd name="connsiteX26" fmla="*/ 690113 w 1380226"/>
              <a:gd name="connsiteY26" fmla="*/ 1380226 h 1380226"/>
              <a:gd name="connsiteX27" fmla="*/ 0 w 1380226"/>
              <a:gd name="connsiteY27" fmla="*/ 690113 h 1380226"/>
              <a:gd name="connsiteX28" fmla="*/ 690113 w 1380226"/>
              <a:gd name="connsiteY28" fmla="*/ 0 h 138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0226" h="1380226">
                <a:moveTo>
                  <a:pt x="1062794" y="324346"/>
                </a:moveTo>
                <a:cubicBezTo>
                  <a:pt x="1044671" y="327708"/>
                  <a:pt x="1027830" y="337983"/>
                  <a:pt x="1016567" y="354375"/>
                </a:cubicBezTo>
                <a:cubicBezTo>
                  <a:pt x="848929" y="545453"/>
                  <a:pt x="733104" y="693861"/>
                  <a:pt x="597087" y="887606"/>
                </a:cubicBezTo>
                <a:lnTo>
                  <a:pt x="575101" y="919281"/>
                </a:lnTo>
                <a:lnTo>
                  <a:pt x="416944" y="782382"/>
                </a:lnTo>
                <a:cubicBezTo>
                  <a:pt x="383208" y="741602"/>
                  <a:pt x="302896" y="712007"/>
                  <a:pt x="262116" y="745743"/>
                </a:cubicBezTo>
                <a:cubicBezTo>
                  <a:pt x="240158" y="759469"/>
                  <a:pt x="226728" y="811543"/>
                  <a:pt x="265288" y="876683"/>
                </a:cubicBezTo>
                <a:lnTo>
                  <a:pt x="513373" y="1140564"/>
                </a:lnTo>
                <a:lnTo>
                  <a:pt x="535316" y="1158324"/>
                </a:lnTo>
                <a:lnTo>
                  <a:pt x="543980" y="1169361"/>
                </a:lnTo>
                <a:lnTo>
                  <a:pt x="543979" y="1169362"/>
                </a:lnTo>
                <a:cubicBezTo>
                  <a:pt x="568567" y="1186256"/>
                  <a:pt x="599935" y="1185802"/>
                  <a:pt x="623586" y="1170688"/>
                </a:cubicBezTo>
                <a:lnTo>
                  <a:pt x="629017" y="1165426"/>
                </a:lnTo>
                <a:lnTo>
                  <a:pt x="632172" y="1164128"/>
                </a:lnTo>
                <a:cubicBezTo>
                  <a:pt x="637793" y="1161135"/>
                  <a:pt x="643197" y="1157535"/>
                  <a:pt x="648294" y="1153318"/>
                </a:cubicBezTo>
                <a:lnTo>
                  <a:pt x="648295" y="1153318"/>
                </a:lnTo>
                <a:cubicBezTo>
                  <a:pt x="653392" y="1149101"/>
                  <a:pt x="657382" y="1143596"/>
                  <a:pt x="660395" y="1137113"/>
                </a:cubicBezTo>
                <a:lnTo>
                  <a:pt x="663677" y="1125502"/>
                </a:lnTo>
                <a:lnTo>
                  <a:pt x="704379" y="1072862"/>
                </a:lnTo>
                <a:cubicBezTo>
                  <a:pt x="845729" y="883416"/>
                  <a:pt x="992033" y="644442"/>
                  <a:pt x="1135288" y="435947"/>
                </a:cubicBezTo>
                <a:cubicBezTo>
                  <a:pt x="1152182" y="411359"/>
                  <a:pt x="1151728" y="379991"/>
                  <a:pt x="1136614" y="356341"/>
                </a:cubicBezTo>
                <a:lnTo>
                  <a:pt x="1116713" y="335800"/>
                </a:lnTo>
                <a:lnTo>
                  <a:pt x="1090403" y="324590"/>
                </a:lnTo>
                <a:cubicBezTo>
                  <a:pt x="1081237" y="322714"/>
                  <a:pt x="1071855" y="322666"/>
                  <a:pt x="1062794" y="324346"/>
                </a:cubicBezTo>
                <a:close/>
                <a:moveTo>
                  <a:pt x="690113" y="0"/>
                </a:moveTo>
                <a:cubicBezTo>
                  <a:pt x="1071252" y="0"/>
                  <a:pt x="1380226" y="308974"/>
                  <a:pt x="1380226" y="690113"/>
                </a:cubicBezTo>
                <a:cubicBezTo>
                  <a:pt x="1380226" y="1071252"/>
                  <a:pt x="1071252" y="1380226"/>
                  <a:pt x="690113" y="1380226"/>
                </a:cubicBezTo>
                <a:cubicBezTo>
                  <a:pt x="308974" y="1380226"/>
                  <a:pt x="0" y="1071252"/>
                  <a:pt x="0" y="690113"/>
                </a:cubicBezTo>
                <a:cubicBezTo>
                  <a:pt x="0" y="308974"/>
                  <a:pt x="308974" y="0"/>
                  <a:pt x="69011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TextBox 47">
            <a:extLst>
              <a:ext uri="{FF2B5EF4-FFF2-40B4-BE49-F238E27FC236}">
                <a16:creationId xmlns:a16="http://schemas.microsoft.com/office/drawing/2014/main" id="{7381B5A2-B08C-4CA0-41C0-E8CB91C82E0B}"/>
              </a:ext>
            </a:extLst>
          </p:cNvPr>
          <p:cNvSpPr txBox="1"/>
          <p:nvPr/>
        </p:nvSpPr>
        <p:spPr>
          <a:xfrm>
            <a:off x="5584780" y="4387334"/>
            <a:ext cx="5542221" cy="349702"/>
          </a:xfrm>
          <a:prstGeom prst="rect">
            <a:avLst/>
          </a:prstGeom>
          <a:noFill/>
        </p:spPr>
        <p:txBody>
          <a:bodyPr wrap="square" lIns="36000" tIns="36000" rIns="36000" bIns="36000">
            <a:spAutoFit/>
          </a:bodyPr>
          <a:lstStyle/>
          <a:p>
            <a:r>
              <a:rPr lang="en-US" sz="1800" b="1" dirty="0">
                <a:solidFill>
                  <a:schemeClr val="accent2"/>
                </a:solidFill>
                <a:latin typeface="+mj-lt"/>
              </a:rPr>
              <a:t>Reserves and Resources</a:t>
            </a:r>
            <a:r>
              <a:rPr lang="en-US" sz="1200" baseline="30000" dirty="0">
                <a:solidFill>
                  <a:schemeClr val="accent2"/>
                </a:solidFill>
                <a:latin typeface="+mj-lt"/>
              </a:rPr>
              <a:t>(1 &amp; 2)</a:t>
            </a:r>
          </a:p>
        </p:txBody>
      </p:sp>
      <p:grpSp>
        <p:nvGrpSpPr>
          <p:cNvPr id="91" name="Group 90">
            <a:extLst>
              <a:ext uri="{FF2B5EF4-FFF2-40B4-BE49-F238E27FC236}">
                <a16:creationId xmlns:a16="http://schemas.microsoft.com/office/drawing/2014/main" id="{459F58F3-B22F-D7FE-51D8-4A829ACF3107}"/>
              </a:ext>
            </a:extLst>
          </p:cNvPr>
          <p:cNvGrpSpPr/>
          <p:nvPr/>
        </p:nvGrpSpPr>
        <p:grpSpPr>
          <a:xfrm>
            <a:off x="5527711" y="2415034"/>
            <a:ext cx="6139215" cy="1102026"/>
            <a:chOff x="6324178" y="2415034"/>
            <a:chExt cx="5342748" cy="1102026"/>
          </a:xfrm>
        </p:grpSpPr>
        <p:sp>
          <p:nvSpPr>
            <p:cNvPr id="50" name="Arrow: Down 49">
              <a:extLst>
                <a:ext uri="{FF2B5EF4-FFF2-40B4-BE49-F238E27FC236}">
                  <a16:creationId xmlns:a16="http://schemas.microsoft.com/office/drawing/2014/main" id="{6418AA5C-13D3-0E5A-877A-AAEF75CA4C49}"/>
                </a:ext>
              </a:extLst>
            </p:cNvPr>
            <p:cNvSpPr/>
            <p:nvPr/>
          </p:nvSpPr>
          <p:spPr>
            <a:xfrm rot="16200000">
              <a:off x="8907498" y="757631"/>
              <a:ext cx="204866" cy="5313991"/>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90" name="Group 89">
              <a:extLst>
                <a:ext uri="{FF2B5EF4-FFF2-40B4-BE49-F238E27FC236}">
                  <a16:creationId xmlns:a16="http://schemas.microsoft.com/office/drawing/2014/main" id="{1CEB7066-0D67-6F21-5507-4A6630B304FE}"/>
                </a:ext>
              </a:extLst>
            </p:cNvPr>
            <p:cNvGrpSpPr/>
            <p:nvPr/>
          </p:nvGrpSpPr>
          <p:grpSpPr>
            <a:xfrm>
              <a:off x="6324178" y="2415034"/>
              <a:ext cx="837565" cy="1083623"/>
              <a:chOff x="6324178" y="2445514"/>
              <a:chExt cx="837565" cy="1083623"/>
            </a:xfrm>
          </p:grpSpPr>
          <p:sp>
            <p:nvSpPr>
              <p:cNvPr id="57" name="Oval 56">
                <a:extLst>
                  <a:ext uri="{FF2B5EF4-FFF2-40B4-BE49-F238E27FC236}">
                    <a16:creationId xmlns:a16="http://schemas.microsoft.com/office/drawing/2014/main" id="{1216281C-9476-C9CF-B94D-F21AB4F30495}"/>
                  </a:ext>
                </a:extLst>
              </p:cNvPr>
              <p:cNvSpPr/>
              <p:nvPr/>
            </p:nvSpPr>
            <p:spPr>
              <a:xfrm>
                <a:off x="6324178" y="3361075"/>
                <a:ext cx="143555" cy="168062"/>
              </a:xfrm>
              <a:prstGeom prst="ellipse">
                <a:avLst/>
              </a:prstGeom>
              <a:solidFill>
                <a:schemeClr val="bg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69" name="Group 68">
                <a:extLst>
                  <a:ext uri="{FF2B5EF4-FFF2-40B4-BE49-F238E27FC236}">
                    <a16:creationId xmlns:a16="http://schemas.microsoft.com/office/drawing/2014/main" id="{3D8F7301-4198-8E6F-CB64-DE2C8ABA4FAA}"/>
                  </a:ext>
                </a:extLst>
              </p:cNvPr>
              <p:cNvGrpSpPr/>
              <p:nvPr/>
            </p:nvGrpSpPr>
            <p:grpSpPr>
              <a:xfrm>
                <a:off x="6373843" y="2445514"/>
                <a:ext cx="787900" cy="866646"/>
                <a:chOff x="6373843" y="2445514"/>
                <a:chExt cx="787900" cy="866646"/>
              </a:xfrm>
            </p:grpSpPr>
            <p:sp>
              <p:nvSpPr>
                <p:cNvPr id="65" name="TextBox 64">
                  <a:extLst>
                    <a:ext uri="{FF2B5EF4-FFF2-40B4-BE49-F238E27FC236}">
                      <a16:creationId xmlns:a16="http://schemas.microsoft.com/office/drawing/2014/main" id="{4099CF40-458A-D5CA-4497-9F20123CC9F8}"/>
                    </a:ext>
                  </a:extLst>
                </p:cNvPr>
                <p:cNvSpPr txBox="1"/>
                <p:nvPr/>
              </p:nvSpPr>
              <p:spPr>
                <a:xfrm>
                  <a:off x="6373843" y="2445514"/>
                  <a:ext cx="787900" cy="538609"/>
                </a:xfrm>
                <a:prstGeom prst="rect">
                  <a:avLst/>
                </a:prstGeom>
                <a:noFill/>
              </p:spPr>
              <p:txBody>
                <a:bodyPr wrap="square">
                  <a:spAutoFit/>
                </a:bodyPr>
                <a:lstStyle/>
                <a:p>
                  <a:r>
                    <a:rPr lang="en-AU" sz="1100" b="1" dirty="0">
                      <a:solidFill>
                        <a:schemeClr val="accent5"/>
                      </a:solidFill>
                    </a:rPr>
                    <a:t>Sept 2017</a:t>
                  </a:r>
                </a:p>
                <a:p>
                  <a:r>
                    <a:rPr lang="en-AU" sz="900" dirty="0"/>
                    <a:t>MRE update (163Moz Ag)</a:t>
                  </a:r>
                  <a:r>
                    <a:rPr lang="en-AU" sz="900" baseline="30000" dirty="0"/>
                    <a:t>  </a:t>
                  </a:r>
                  <a:endParaRPr lang="en-AU" sz="900" dirty="0"/>
                </a:p>
              </p:txBody>
            </p:sp>
            <p:cxnSp>
              <p:nvCxnSpPr>
                <p:cNvPr id="67" name="Straight Connector 66">
                  <a:extLst>
                    <a:ext uri="{FF2B5EF4-FFF2-40B4-BE49-F238E27FC236}">
                      <a16:creationId xmlns:a16="http://schemas.microsoft.com/office/drawing/2014/main" id="{7E469D4F-15BF-EBD6-958A-83C719DD0D3E}"/>
                    </a:ext>
                  </a:extLst>
                </p:cNvPr>
                <p:cNvCxnSpPr>
                  <a:cxnSpLocks/>
                </p:cNvCxnSpPr>
                <p:nvPr/>
              </p:nvCxnSpPr>
              <p:spPr>
                <a:xfrm>
                  <a:off x="6394162" y="2499360"/>
                  <a:ext cx="0" cy="812800"/>
                </a:xfrm>
                <a:prstGeom prst="line">
                  <a:avLst/>
                </a:prstGeom>
                <a:ln w="3175">
                  <a:solidFill>
                    <a:schemeClr val="accent1"/>
                  </a:solidFill>
                </a:ln>
              </p:spPr>
              <p:style>
                <a:lnRef idx="2">
                  <a:schemeClr val="accent5"/>
                </a:lnRef>
                <a:fillRef idx="0">
                  <a:schemeClr val="accent5"/>
                </a:fillRef>
                <a:effectRef idx="1">
                  <a:schemeClr val="accent5"/>
                </a:effectRef>
                <a:fontRef idx="minor">
                  <a:schemeClr val="tx1"/>
                </a:fontRef>
              </p:style>
            </p:cxnSp>
          </p:grpSp>
        </p:grpSp>
      </p:grpSp>
      <p:grpSp>
        <p:nvGrpSpPr>
          <p:cNvPr id="88" name="Group 87">
            <a:extLst>
              <a:ext uri="{FF2B5EF4-FFF2-40B4-BE49-F238E27FC236}">
                <a16:creationId xmlns:a16="http://schemas.microsoft.com/office/drawing/2014/main" id="{AE67B8ED-DA40-8F38-6C06-D65FDED22376}"/>
              </a:ext>
            </a:extLst>
          </p:cNvPr>
          <p:cNvGrpSpPr/>
          <p:nvPr/>
        </p:nvGrpSpPr>
        <p:grpSpPr>
          <a:xfrm>
            <a:off x="6381677" y="2408771"/>
            <a:ext cx="1248632" cy="1083623"/>
            <a:chOff x="7697810" y="2445514"/>
            <a:chExt cx="1248632" cy="1083623"/>
          </a:xfrm>
        </p:grpSpPr>
        <p:sp>
          <p:nvSpPr>
            <p:cNvPr id="59" name="Oval 58">
              <a:extLst>
                <a:ext uri="{FF2B5EF4-FFF2-40B4-BE49-F238E27FC236}">
                  <a16:creationId xmlns:a16="http://schemas.microsoft.com/office/drawing/2014/main" id="{84F6A578-32A7-861E-6945-9FFC338FCFDB}"/>
                </a:ext>
              </a:extLst>
            </p:cNvPr>
            <p:cNvSpPr/>
            <p:nvPr/>
          </p:nvSpPr>
          <p:spPr>
            <a:xfrm>
              <a:off x="7697810" y="3361075"/>
              <a:ext cx="168062" cy="168062"/>
            </a:xfrm>
            <a:prstGeom prst="ellipse">
              <a:avLst/>
            </a:prstGeom>
            <a:solidFill>
              <a:schemeClr val="bg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0" name="Group 69">
              <a:extLst>
                <a:ext uri="{FF2B5EF4-FFF2-40B4-BE49-F238E27FC236}">
                  <a16:creationId xmlns:a16="http://schemas.microsoft.com/office/drawing/2014/main" id="{999543B5-611D-1EE5-B9B6-BB920B7B599E}"/>
                </a:ext>
              </a:extLst>
            </p:cNvPr>
            <p:cNvGrpSpPr/>
            <p:nvPr/>
          </p:nvGrpSpPr>
          <p:grpSpPr>
            <a:xfrm>
              <a:off x="7755602" y="2445514"/>
              <a:ext cx="1190840" cy="866646"/>
              <a:chOff x="6373842" y="2445514"/>
              <a:chExt cx="1190840" cy="866646"/>
            </a:xfrm>
          </p:grpSpPr>
          <p:sp>
            <p:nvSpPr>
              <p:cNvPr id="71" name="TextBox 70">
                <a:extLst>
                  <a:ext uri="{FF2B5EF4-FFF2-40B4-BE49-F238E27FC236}">
                    <a16:creationId xmlns:a16="http://schemas.microsoft.com/office/drawing/2014/main" id="{33CEDF22-CD41-8AC6-7037-91596B3A3FF6}"/>
                  </a:ext>
                </a:extLst>
              </p:cNvPr>
              <p:cNvSpPr txBox="1"/>
              <p:nvPr/>
            </p:nvSpPr>
            <p:spPr>
              <a:xfrm>
                <a:off x="6373842" y="2445514"/>
                <a:ext cx="1190840" cy="538609"/>
              </a:xfrm>
              <a:prstGeom prst="rect">
                <a:avLst/>
              </a:prstGeom>
              <a:noFill/>
            </p:spPr>
            <p:txBody>
              <a:bodyPr wrap="square">
                <a:spAutoFit/>
              </a:bodyPr>
              <a:lstStyle/>
              <a:p>
                <a:r>
                  <a:rPr lang="en-AU" sz="1100" b="1" dirty="0">
                    <a:solidFill>
                      <a:schemeClr val="accent5"/>
                    </a:solidFill>
                  </a:rPr>
                  <a:t>Jun 2018</a:t>
                </a:r>
              </a:p>
              <a:p>
                <a:r>
                  <a:rPr lang="en-AU" sz="900" dirty="0"/>
                  <a:t>Feasibility Study completed</a:t>
                </a:r>
              </a:p>
            </p:txBody>
          </p:sp>
          <p:cxnSp>
            <p:nvCxnSpPr>
              <p:cNvPr id="72" name="Straight Connector 71">
                <a:extLst>
                  <a:ext uri="{FF2B5EF4-FFF2-40B4-BE49-F238E27FC236}">
                    <a16:creationId xmlns:a16="http://schemas.microsoft.com/office/drawing/2014/main" id="{7A2C2EF6-11BF-8B25-8372-9443D3537663}"/>
                  </a:ext>
                </a:extLst>
              </p:cNvPr>
              <p:cNvCxnSpPr>
                <a:cxnSpLocks/>
              </p:cNvCxnSpPr>
              <p:nvPr/>
            </p:nvCxnSpPr>
            <p:spPr>
              <a:xfrm>
                <a:off x="6394162" y="2499360"/>
                <a:ext cx="0" cy="812800"/>
              </a:xfrm>
              <a:prstGeom prst="line">
                <a:avLst/>
              </a:prstGeom>
              <a:ln w="3175">
                <a:solidFill>
                  <a:schemeClr val="accent1"/>
                </a:solidFill>
              </a:ln>
            </p:spPr>
            <p:style>
              <a:lnRef idx="2">
                <a:schemeClr val="accent5"/>
              </a:lnRef>
              <a:fillRef idx="0">
                <a:schemeClr val="accent5"/>
              </a:fillRef>
              <a:effectRef idx="1">
                <a:schemeClr val="accent5"/>
              </a:effectRef>
              <a:fontRef idx="minor">
                <a:schemeClr val="tx1"/>
              </a:fontRef>
            </p:style>
          </p:cxnSp>
        </p:grpSp>
      </p:grpSp>
      <p:grpSp>
        <p:nvGrpSpPr>
          <p:cNvPr id="85" name="Group 84">
            <a:extLst>
              <a:ext uri="{FF2B5EF4-FFF2-40B4-BE49-F238E27FC236}">
                <a16:creationId xmlns:a16="http://schemas.microsoft.com/office/drawing/2014/main" id="{B4047EE2-404E-4826-0C6D-6FA0509464C4}"/>
              </a:ext>
            </a:extLst>
          </p:cNvPr>
          <p:cNvGrpSpPr/>
          <p:nvPr/>
        </p:nvGrpSpPr>
        <p:grpSpPr>
          <a:xfrm>
            <a:off x="8387705" y="2400473"/>
            <a:ext cx="1145539" cy="1086798"/>
            <a:chOff x="9498162" y="2445514"/>
            <a:chExt cx="1145539" cy="1086798"/>
          </a:xfrm>
        </p:grpSpPr>
        <p:sp>
          <p:nvSpPr>
            <p:cNvPr id="60" name="Oval 59">
              <a:extLst>
                <a:ext uri="{FF2B5EF4-FFF2-40B4-BE49-F238E27FC236}">
                  <a16:creationId xmlns:a16="http://schemas.microsoft.com/office/drawing/2014/main" id="{987F3EA1-3E61-0209-2009-37D97603A623}"/>
                </a:ext>
              </a:extLst>
            </p:cNvPr>
            <p:cNvSpPr/>
            <p:nvPr/>
          </p:nvSpPr>
          <p:spPr>
            <a:xfrm>
              <a:off x="9498162" y="3364250"/>
              <a:ext cx="168062" cy="168062"/>
            </a:xfrm>
            <a:prstGeom prst="ellipse">
              <a:avLst/>
            </a:prstGeom>
            <a:solidFill>
              <a:schemeClr val="bg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3" name="Group 72">
              <a:extLst>
                <a:ext uri="{FF2B5EF4-FFF2-40B4-BE49-F238E27FC236}">
                  <a16:creationId xmlns:a16="http://schemas.microsoft.com/office/drawing/2014/main" id="{0C8A9273-8B67-485C-DB4B-302D0A9530A1}"/>
                </a:ext>
              </a:extLst>
            </p:cNvPr>
            <p:cNvGrpSpPr/>
            <p:nvPr/>
          </p:nvGrpSpPr>
          <p:grpSpPr>
            <a:xfrm>
              <a:off x="9553922" y="2445514"/>
              <a:ext cx="1089779" cy="866646"/>
              <a:chOff x="6373842" y="2445514"/>
              <a:chExt cx="1089779" cy="866646"/>
            </a:xfrm>
          </p:grpSpPr>
          <p:sp>
            <p:nvSpPr>
              <p:cNvPr id="74" name="TextBox 73">
                <a:extLst>
                  <a:ext uri="{FF2B5EF4-FFF2-40B4-BE49-F238E27FC236}">
                    <a16:creationId xmlns:a16="http://schemas.microsoft.com/office/drawing/2014/main" id="{92BAE056-33C2-E34A-0244-065A583DF4F8}"/>
                  </a:ext>
                </a:extLst>
              </p:cNvPr>
              <p:cNvSpPr txBox="1"/>
              <p:nvPr/>
            </p:nvSpPr>
            <p:spPr>
              <a:xfrm>
                <a:off x="6373842" y="2445514"/>
                <a:ext cx="1089779" cy="538609"/>
              </a:xfrm>
              <a:prstGeom prst="rect">
                <a:avLst/>
              </a:prstGeom>
              <a:noFill/>
            </p:spPr>
            <p:txBody>
              <a:bodyPr wrap="square">
                <a:spAutoFit/>
              </a:bodyPr>
              <a:lstStyle/>
              <a:p>
                <a:r>
                  <a:rPr lang="en-AU" sz="1100" b="1" dirty="0">
                    <a:solidFill>
                      <a:schemeClr val="accent5"/>
                    </a:solidFill>
                  </a:rPr>
                  <a:t>Mar 2023</a:t>
                </a:r>
              </a:p>
              <a:p>
                <a:r>
                  <a:rPr lang="en-AU" sz="900" dirty="0"/>
                  <a:t>MRE update (189Moz Ag)</a:t>
                </a:r>
                <a:endParaRPr lang="en-AU" sz="900" baseline="30000" dirty="0"/>
              </a:p>
            </p:txBody>
          </p:sp>
          <p:cxnSp>
            <p:nvCxnSpPr>
              <p:cNvPr id="75" name="Straight Connector 74">
                <a:extLst>
                  <a:ext uri="{FF2B5EF4-FFF2-40B4-BE49-F238E27FC236}">
                    <a16:creationId xmlns:a16="http://schemas.microsoft.com/office/drawing/2014/main" id="{303FA72B-7C86-A098-4BCF-BCDE66C810E2}"/>
                  </a:ext>
                </a:extLst>
              </p:cNvPr>
              <p:cNvCxnSpPr>
                <a:cxnSpLocks/>
              </p:cNvCxnSpPr>
              <p:nvPr/>
            </p:nvCxnSpPr>
            <p:spPr>
              <a:xfrm>
                <a:off x="6394162" y="2499360"/>
                <a:ext cx="0" cy="812800"/>
              </a:xfrm>
              <a:prstGeom prst="line">
                <a:avLst/>
              </a:prstGeom>
              <a:ln w="3175">
                <a:solidFill>
                  <a:schemeClr val="accent1"/>
                </a:solidFill>
              </a:ln>
            </p:spPr>
            <p:style>
              <a:lnRef idx="2">
                <a:schemeClr val="accent5"/>
              </a:lnRef>
              <a:fillRef idx="0">
                <a:schemeClr val="accent5"/>
              </a:fillRef>
              <a:effectRef idx="1">
                <a:schemeClr val="accent5"/>
              </a:effectRef>
              <a:fontRef idx="minor">
                <a:schemeClr val="tx1"/>
              </a:fontRef>
            </p:style>
          </p:cxnSp>
        </p:grpSp>
      </p:grpSp>
      <p:grpSp>
        <p:nvGrpSpPr>
          <p:cNvPr id="89" name="Group 88">
            <a:extLst>
              <a:ext uri="{FF2B5EF4-FFF2-40B4-BE49-F238E27FC236}">
                <a16:creationId xmlns:a16="http://schemas.microsoft.com/office/drawing/2014/main" id="{DDA9689A-BF2A-E5D7-ABCE-ABEF43A5DC23}"/>
              </a:ext>
            </a:extLst>
          </p:cNvPr>
          <p:cNvGrpSpPr/>
          <p:nvPr/>
        </p:nvGrpSpPr>
        <p:grpSpPr>
          <a:xfrm>
            <a:off x="6207352" y="3327420"/>
            <a:ext cx="1123586" cy="922740"/>
            <a:chOff x="6797634" y="3357900"/>
            <a:chExt cx="1123586" cy="922740"/>
          </a:xfrm>
        </p:grpSpPr>
        <p:sp>
          <p:nvSpPr>
            <p:cNvPr id="58" name="Oval 57">
              <a:extLst>
                <a:ext uri="{FF2B5EF4-FFF2-40B4-BE49-F238E27FC236}">
                  <a16:creationId xmlns:a16="http://schemas.microsoft.com/office/drawing/2014/main" id="{680A5E27-D812-0CBA-4A3B-D073A00D8C06}"/>
                </a:ext>
              </a:extLst>
            </p:cNvPr>
            <p:cNvSpPr/>
            <p:nvPr/>
          </p:nvSpPr>
          <p:spPr>
            <a:xfrm>
              <a:off x="6797634" y="3357900"/>
              <a:ext cx="168062" cy="168062"/>
            </a:xfrm>
            <a:prstGeom prst="ellipse">
              <a:avLst/>
            </a:prstGeom>
            <a:solidFill>
              <a:schemeClr val="bg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6" name="Group 75">
              <a:extLst>
                <a:ext uri="{FF2B5EF4-FFF2-40B4-BE49-F238E27FC236}">
                  <a16:creationId xmlns:a16="http://schemas.microsoft.com/office/drawing/2014/main" id="{27BB1E81-74D8-2304-B5CC-2E7B8A099D46}"/>
                </a:ext>
              </a:extLst>
            </p:cNvPr>
            <p:cNvGrpSpPr/>
            <p:nvPr/>
          </p:nvGrpSpPr>
          <p:grpSpPr>
            <a:xfrm>
              <a:off x="6851362" y="3542794"/>
              <a:ext cx="1069858" cy="737846"/>
              <a:chOff x="6373842" y="2445514"/>
              <a:chExt cx="1069858" cy="737846"/>
            </a:xfrm>
          </p:grpSpPr>
          <p:sp>
            <p:nvSpPr>
              <p:cNvPr id="77" name="TextBox 76">
                <a:extLst>
                  <a:ext uri="{FF2B5EF4-FFF2-40B4-BE49-F238E27FC236}">
                    <a16:creationId xmlns:a16="http://schemas.microsoft.com/office/drawing/2014/main" id="{402418CC-0F03-198C-E1BA-BD3A63899A43}"/>
                  </a:ext>
                </a:extLst>
              </p:cNvPr>
              <p:cNvSpPr txBox="1"/>
              <p:nvPr/>
            </p:nvSpPr>
            <p:spPr>
              <a:xfrm>
                <a:off x="6373842" y="2445514"/>
                <a:ext cx="1069858" cy="677108"/>
              </a:xfrm>
              <a:prstGeom prst="rect">
                <a:avLst/>
              </a:prstGeom>
              <a:noFill/>
            </p:spPr>
            <p:txBody>
              <a:bodyPr wrap="square">
                <a:spAutoFit/>
              </a:bodyPr>
              <a:lstStyle/>
              <a:p>
                <a:r>
                  <a:rPr lang="en-AU" sz="1100" b="1" dirty="0">
                    <a:solidFill>
                      <a:schemeClr val="accent5"/>
                    </a:solidFill>
                  </a:rPr>
                  <a:t>May 2018</a:t>
                </a:r>
              </a:p>
              <a:p>
                <a:r>
                  <a:rPr lang="en-AU" sz="900" dirty="0"/>
                  <a:t>Ore Reserve completed</a:t>
                </a:r>
              </a:p>
              <a:p>
                <a:r>
                  <a:rPr lang="en-AU" sz="900" dirty="0"/>
                  <a:t>(66Moz Ag)</a:t>
                </a:r>
              </a:p>
            </p:txBody>
          </p:sp>
          <p:cxnSp>
            <p:nvCxnSpPr>
              <p:cNvPr id="78" name="Straight Connector 77">
                <a:extLst>
                  <a:ext uri="{FF2B5EF4-FFF2-40B4-BE49-F238E27FC236}">
                    <a16:creationId xmlns:a16="http://schemas.microsoft.com/office/drawing/2014/main" id="{BB10A3BD-8717-87D1-E351-C2147D5C45FF}"/>
                  </a:ext>
                </a:extLst>
              </p:cNvPr>
              <p:cNvCxnSpPr>
                <a:cxnSpLocks/>
              </p:cNvCxnSpPr>
              <p:nvPr/>
            </p:nvCxnSpPr>
            <p:spPr>
              <a:xfrm>
                <a:off x="6394162" y="2499360"/>
                <a:ext cx="0" cy="684000"/>
              </a:xfrm>
              <a:prstGeom prst="line">
                <a:avLst/>
              </a:prstGeom>
              <a:ln w="3175">
                <a:solidFill>
                  <a:schemeClr val="accent1"/>
                </a:solidFill>
              </a:ln>
            </p:spPr>
            <p:style>
              <a:lnRef idx="2">
                <a:schemeClr val="accent5"/>
              </a:lnRef>
              <a:fillRef idx="0">
                <a:schemeClr val="accent5"/>
              </a:fillRef>
              <a:effectRef idx="1">
                <a:schemeClr val="accent5"/>
              </a:effectRef>
              <a:fontRef idx="minor">
                <a:schemeClr val="tx1"/>
              </a:fontRef>
            </p:style>
          </p:cxnSp>
        </p:grpSp>
      </p:grpSp>
      <p:grpSp>
        <p:nvGrpSpPr>
          <p:cNvPr id="87" name="Group 86">
            <a:extLst>
              <a:ext uri="{FF2B5EF4-FFF2-40B4-BE49-F238E27FC236}">
                <a16:creationId xmlns:a16="http://schemas.microsoft.com/office/drawing/2014/main" id="{5D3EFC5D-9497-2549-1D02-DFBE9695EA22}"/>
              </a:ext>
            </a:extLst>
          </p:cNvPr>
          <p:cNvGrpSpPr/>
          <p:nvPr/>
        </p:nvGrpSpPr>
        <p:grpSpPr>
          <a:xfrm>
            <a:off x="7296192" y="3320412"/>
            <a:ext cx="1198927" cy="919565"/>
            <a:chOff x="8597986" y="3361075"/>
            <a:chExt cx="1198927" cy="919565"/>
          </a:xfrm>
        </p:grpSpPr>
        <p:sp>
          <p:nvSpPr>
            <p:cNvPr id="61" name="Oval 60">
              <a:extLst>
                <a:ext uri="{FF2B5EF4-FFF2-40B4-BE49-F238E27FC236}">
                  <a16:creationId xmlns:a16="http://schemas.microsoft.com/office/drawing/2014/main" id="{27E17D68-37F4-4C36-B8BC-DE2EF5766533}"/>
                </a:ext>
              </a:extLst>
            </p:cNvPr>
            <p:cNvSpPr/>
            <p:nvPr/>
          </p:nvSpPr>
          <p:spPr>
            <a:xfrm>
              <a:off x="8597986" y="3361075"/>
              <a:ext cx="168062" cy="168062"/>
            </a:xfrm>
            <a:prstGeom prst="ellipse">
              <a:avLst/>
            </a:prstGeom>
            <a:solidFill>
              <a:schemeClr val="bg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9" name="Group 78">
              <a:extLst>
                <a:ext uri="{FF2B5EF4-FFF2-40B4-BE49-F238E27FC236}">
                  <a16:creationId xmlns:a16="http://schemas.microsoft.com/office/drawing/2014/main" id="{4BA66B3E-0677-8B18-DE43-A3BEBB068409}"/>
                </a:ext>
              </a:extLst>
            </p:cNvPr>
            <p:cNvGrpSpPr/>
            <p:nvPr/>
          </p:nvGrpSpPr>
          <p:grpSpPr>
            <a:xfrm>
              <a:off x="8659843" y="3542794"/>
              <a:ext cx="1137070" cy="737846"/>
              <a:chOff x="6373843" y="2445514"/>
              <a:chExt cx="1137070" cy="737846"/>
            </a:xfrm>
          </p:grpSpPr>
          <p:sp>
            <p:nvSpPr>
              <p:cNvPr id="80" name="TextBox 79">
                <a:extLst>
                  <a:ext uri="{FF2B5EF4-FFF2-40B4-BE49-F238E27FC236}">
                    <a16:creationId xmlns:a16="http://schemas.microsoft.com/office/drawing/2014/main" id="{AF8DBC7D-39ED-8F58-E8FE-FF848ED43526}"/>
                  </a:ext>
                </a:extLst>
              </p:cNvPr>
              <p:cNvSpPr txBox="1"/>
              <p:nvPr/>
            </p:nvSpPr>
            <p:spPr>
              <a:xfrm>
                <a:off x="6373843" y="2445514"/>
                <a:ext cx="1137070" cy="538609"/>
              </a:xfrm>
              <a:prstGeom prst="rect">
                <a:avLst/>
              </a:prstGeom>
              <a:noFill/>
            </p:spPr>
            <p:txBody>
              <a:bodyPr wrap="square">
                <a:spAutoFit/>
              </a:bodyPr>
              <a:lstStyle/>
              <a:p>
                <a:r>
                  <a:rPr lang="en-AU" sz="1100" b="1" dirty="0">
                    <a:solidFill>
                      <a:schemeClr val="accent5"/>
                    </a:solidFill>
                  </a:rPr>
                  <a:t>May 2020</a:t>
                </a:r>
              </a:p>
              <a:p>
                <a:r>
                  <a:rPr lang="en-AU" sz="900" dirty="0"/>
                  <a:t>EIS completed; DA Submitted </a:t>
                </a:r>
              </a:p>
            </p:txBody>
          </p:sp>
          <p:cxnSp>
            <p:nvCxnSpPr>
              <p:cNvPr id="81" name="Straight Connector 80">
                <a:extLst>
                  <a:ext uri="{FF2B5EF4-FFF2-40B4-BE49-F238E27FC236}">
                    <a16:creationId xmlns:a16="http://schemas.microsoft.com/office/drawing/2014/main" id="{B17B7ED6-C6EB-AB4E-AF88-335752BF71C4}"/>
                  </a:ext>
                </a:extLst>
              </p:cNvPr>
              <p:cNvCxnSpPr>
                <a:cxnSpLocks/>
              </p:cNvCxnSpPr>
              <p:nvPr/>
            </p:nvCxnSpPr>
            <p:spPr>
              <a:xfrm>
                <a:off x="6394162" y="2499360"/>
                <a:ext cx="0" cy="684000"/>
              </a:xfrm>
              <a:prstGeom prst="line">
                <a:avLst/>
              </a:prstGeom>
              <a:ln w="3175">
                <a:solidFill>
                  <a:schemeClr val="accent1"/>
                </a:solidFill>
              </a:ln>
            </p:spPr>
            <p:style>
              <a:lnRef idx="2">
                <a:schemeClr val="accent5"/>
              </a:lnRef>
              <a:fillRef idx="0">
                <a:schemeClr val="accent5"/>
              </a:fillRef>
              <a:effectRef idx="1">
                <a:schemeClr val="accent5"/>
              </a:effectRef>
              <a:fontRef idx="minor">
                <a:schemeClr val="tx1"/>
              </a:fontRef>
            </p:style>
          </p:cxnSp>
        </p:grpSp>
      </p:grpSp>
      <p:grpSp>
        <p:nvGrpSpPr>
          <p:cNvPr id="86" name="Group 85">
            <a:extLst>
              <a:ext uri="{FF2B5EF4-FFF2-40B4-BE49-F238E27FC236}">
                <a16:creationId xmlns:a16="http://schemas.microsoft.com/office/drawing/2014/main" id="{B143344C-61C1-E538-172A-0A60E9399445}"/>
              </a:ext>
            </a:extLst>
          </p:cNvPr>
          <p:cNvGrpSpPr/>
          <p:nvPr/>
        </p:nvGrpSpPr>
        <p:grpSpPr>
          <a:xfrm>
            <a:off x="8562307" y="3318069"/>
            <a:ext cx="1289231" cy="919565"/>
            <a:chOff x="10398338" y="3361075"/>
            <a:chExt cx="1289231" cy="919565"/>
          </a:xfrm>
        </p:grpSpPr>
        <p:sp>
          <p:nvSpPr>
            <p:cNvPr id="62" name="Oval 61">
              <a:extLst>
                <a:ext uri="{FF2B5EF4-FFF2-40B4-BE49-F238E27FC236}">
                  <a16:creationId xmlns:a16="http://schemas.microsoft.com/office/drawing/2014/main" id="{7E50C4A0-B8D1-8BDB-71CF-946638E819BA}"/>
                </a:ext>
              </a:extLst>
            </p:cNvPr>
            <p:cNvSpPr/>
            <p:nvPr/>
          </p:nvSpPr>
          <p:spPr>
            <a:xfrm>
              <a:off x="10398338" y="3361075"/>
              <a:ext cx="168062" cy="168062"/>
            </a:xfrm>
            <a:prstGeom prst="ellipse">
              <a:avLst/>
            </a:prstGeom>
            <a:solidFill>
              <a:schemeClr val="bg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82" name="Group 81">
              <a:extLst>
                <a:ext uri="{FF2B5EF4-FFF2-40B4-BE49-F238E27FC236}">
                  <a16:creationId xmlns:a16="http://schemas.microsoft.com/office/drawing/2014/main" id="{1F0A0BC7-E2B6-4E43-EFA2-DA6131D43AEE}"/>
                </a:ext>
              </a:extLst>
            </p:cNvPr>
            <p:cNvGrpSpPr/>
            <p:nvPr/>
          </p:nvGrpSpPr>
          <p:grpSpPr>
            <a:xfrm>
              <a:off x="10458162" y="3542794"/>
              <a:ext cx="1229407" cy="737846"/>
              <a:chOff x="6373842" y="2445514"/>
              <a:chExt cx="1229407" cy="737846"/>
            </a:xfrm>
          </p:grpSpPr>
          <p:sp>
            <p:nvSpPr>
              <p:cNvPr id="83" name="TextBox 82">
                <a:extLst>
                  <a:ext uri="{FF2B5EF4-FFF2-40B4-BE49-F238E27FC236}">
                    <a16:creationId xmlns:a16="http://schemas.microsoft.com/office/drawing/2014/main" id="{48396BFF-792A-1D1A-E3F9-199D42B42EEE}"/>
                  </a:ext>
                </a:extLst>
              </p:cNvPr>
              <p:cNvSpPr txBox="1"/>
              <p:nvPr/>
            </p:nvSpPr>
            <p:spPr>
              <a:xfrm>
                <a:off x="6373842" y="2445514"/>
                <a:ext cx="1229407" cy="677108"/>
              </a:xfrm>
              <a:prstGeom prst="rect">
                <a:avLst/>
              </a:prstGeom>
              <a:noFill/>
            </p:spPr>
            <p:txBody>
              <a:bodyPr wrap="square">
                <a:spAutoFit/>
              </a:bodyPr>
              <a:lstStyle/>
              <a:p>
                <a:r>
                  <a:rPr lang="en-AU" sz="1100" b="1" dirty="0">
                    <a:solidFill>
                      <a:schemeClr val="accent5"/>
                    </a:solidFill>
                  </a:rPr>
                  <a:t>Apr 2023</a:t>
                </a:r>
              </a:p>
              <a:p>
                <a:r>
                  <a:rPr lang="en-US" sz="900" dirty="0"/>
                  <a:t>NSW State mine development approvals received </a:t>
                </a:r>
              </a:p>
            </p:txBody>
          </p:sp>
          <p:cxnSp>
            <p:nvCxnSpPr>
              <p:cNvPr id="84" name="Straight Connector 83">
                <a:extLst>
                  <a:ext uri="{FF2B5EF4-FFF2-40B4-BE49-F238E27FC236}">
                    <a16:creationId xmlns:a16="http://schemas.microsoft.com/office/drawing/2014/main" id="{3AB430CF-594A-2D0E-E749-8B2C82E19DF5}"/>
                  </a:ext>
                </a:extLst>
              </p:cNvPr>
              <p:cNvCxnSpPr>
                <a:cxnSpLocks/>
              </p:cNvCxnSpPr>
              <p:nvPr/>
            </p:nvCxnSpPr>
            <p:spPr>
              <a:xfrm>
                <a:off x="6394162" y="2499360"/>
                <a:ext cx="0" cy="684000"/>
              </a:xfrm>
              <a:prstGeom prst="line">
                <a:avLst/>
              </a:prstGeom>
              <a:ln w="3175">
                <a:solidFill>
                  <a:schemeClr val="accent1"/>
                </a:solidFill>
              </a:ln>
            </p:spPr>
            <p:style>
              <a:lnRef idx="2">
                <a:schemeClr val="accent5"/>
              </a:lnRef>
              <a:fillRef idx="0">
                <a:schemeClr val="accent5"/>
              </a:fillRef>
              <a:effectRef idx="1">
                <a:schemeClr val="accent5"/>
              </a:effectRef>
              <a:fontRef idx="minor">
                <a:schemeClr val="tx1"/>
              </a:fontRef>
            </p:style>
          </p:cxnSp>
        </p:grpSp>
      </p:grpSp>
      <p:graphicFrame>
        <p:nvGraphicFramePr>
          <p:cNvPr id="17" name="Table 16">
            <a:extLst>
              <a:ext uri="{FF2B5EF4-FFF2-40B4-BE49-F238E27FC236}">
                <a16:creationId xmlns:a16="http://schemas.microsoft.com/office/drawing/2014/main" id="{0F5D1F55-A084-7367-B902-DEAA838CE8AB}"/>
              </a:ext>
            </a:extLst>
          </p:cNvPr>
          <p:cNvGraphicFramePr>
            <a:graphicFrameLocks noGrp="1"/>
          </p:cNvGraphicFramePr>
          <p:nvPr>
            <p:extLst>
              <p:ext uri="{D42A27DB-BD31-4B8C-83A1-F6EECF244321}">
                <p14:modId xmlns:p14="http://schemas.microsoft.com/office/powerpoint/2010/main" val="827189044"/>
              </p:ext>
            </p:extLst>
          </p:nvPr>
        </p:nvGraphicFramePr>
        <p:xfrm>
          <a:off x="5608129" y="4749902"/>
          <a:ext cx="6085897" cy="970211"/>
        </p:xfrm>
        <a:graphic>
          <a:graphicData uri="http://schemas.openxmlformats.org/drawingml/2006/table">
            <a:tbl>
              <a:tblPr firstRow="1" bandRow="1">
                <a:tableStyleId>{3B4B98B0-60AC-42C2-AFA5-B58CD77FA1E5}</a:tableStyleId>
              </a:tblPr>
              <a:tblGrid>
                <a:gridCol w="1070677">
                  <a:extLst>
                    <a:ext uri="{9D8B030D-6E8A-4147-A177-3AD203B41FA5}">
                      <a16:colId xmlns:a16="http://schemas.microsoft.com/office/drawing/2014/main" val="950744463"/>
                    </a:ext>
                  </a:extLst>
                </a:gridCol>
                <a:gridCol w="501522">
                  <a:extLst>
                    <a:ext uri="{9D8B030D-6E8A-4147-A177-3AD203B41FA5}">
                      <a16:colId xmlns:a16="http://schemas.microsoft.com/office/drawing/2014/main" val="2175083031"/>
                    </a:ext>
                  </a:extLst>
                </a:gridCol>
                <a:gridCol w="501522">
                  <a:extLst>
                    <a:ext uri="{9D8B030D-6E8A-4147-A177-3AD203B41FA5}">
                      <a16:colId xmlns:a16="http://schemas.microsoft.com/office/drawing/2014/main" val="3545871172"/>
                    </a:ext>
                  </a:extLst>
                </a:gridCol>
                <a:gridCol w="501522">
                  <a:extLst>
                    <a:ext uri="{9D8B030D-6E8A-4147-A177-3AD203B41FA5}">
                      <a16:colId xmlns:a16="http://schemas.microsoft.com/office/drawing/2014/main" val="2430961370"/>
                    </a:ext>
                  </a:extLst>
                </a:gridCol>
                <a:gridCol w="501522">
                  <a:extLst>
                    <a:ext uri="{9D8B030D-6E8A-4147-A177-3AD203B41FA5}">
                      <a16:colId xmlns:a16="http://schemas.microsoft.com/office/drawing/2014/main" val="2116375880"/>
                    </a:ext>
                  </a:extLst>
                </a:gridCol>
                <a:gridCol w="501522">
                  <a:extLst>
                    <a:ext uri="{9D8B030D-6E8A-4147-A177-3AD203B41FA5}">
                      <a16:colId xmlns:a16="http://schemas.microsoft.com/office/drawing/2014/main" val="3783717984"/>
                    </a:ext>
                  </a:extLst>
                </a:gridCol>
                <a:gridCol w="501522">
                  <a:extLst>
                    <a:ext uri="{9D8B030D-6E8A-4147-A177-3AD203B41FA5}">
                      <a16:colId xmlns:a16="http://schemas.microsoft.com/office/drawing/2014/main" val="423227327"/>
                    </a:ext>
                  </a:extLst>
                </a:gridCol>
                <a:gridCol w="501522">
                  <a:extLst>
                    <a:ext uri="{9D8B030D-6E8A-4147-A177-3AD203B41FA5}">
                      <a16:colId xmlns:a16="http://schemas.microsoft.com/office/drawing/2014/main" val="800466429"/>
                    </a:ext>
                  </a:extLst>
                </a:gridCol>
                <a:gridCol w="501522">
                  <a:extLst>
                    <a:ext uri="{9D8B030D-6E8A-4147-A177-3AD203B41FA5}">
                      <a16:colId xmlns:a16="http://schemas.microsoft.com/office/drawing/2014/main" val="3679199441"/>
                    </a:ext>
                  </a:extLst>
                </a:gridCol>
                <a:gridCol w="501522">
                  <a:extLst>
                    <a:ext uri="{9D8B030D-6E8A-4147-A177-3AD203B41FA5}">
                      <a16:colId xmlns:a16="http://schemas.microsoft.com/office/drawing/2014/main" val="3623870829"/>
                    </a:ext>
                  </a:extLst>
                </a:gridCol>
                <a:gridCol w="501522">
                  <a:extLst>
                    <a:ext uri="{9D8B030D-6E8A-4147-A177-3AD203B41FA5}">
                      <a16:colId xmlns:a16="http://schemas.microsoft.com/office/drawing/2014/main" val="1603084019"/>
                    </a:ext>
                  </a:extLst>
                </a:gridCol>
              </a:tblGrid>
              <a:tr h="257978">
                <a:tc gridSpan="2">
                  <a:txBody>
                    <a:bodyPr/>
                    <a:lstStyle/>
                    <a:p>
                      <a:pPr marL="0" algn="l" defTabSz="914400" rtl="0" eaLnBrk="1" fontAlgn="ctr" latinLnBrk="0" hangingPunct="1">
                        <a:lnSpc>
                          <a:spcPct val="150000"/>
                        </a:lnSpc>
                        <a:spcAft>
                          <a:spcPts val="600"/>
                        </a:spcAft>
                      </a:pPr>
                      <a:r>
                        <a:rPr lang="en-US" sz="800" b="1" u="none" strike="noStrike" kern="1200" dirty="0">
                          <a:solidFill>
                            <a:schemeClr val="tx1"/>
                          </a:solidFill>
                          <a:effectLst/>
                          <a:latin typeface="+mn-lt"/>
                          <a:ea typeface="+mn-ea"/>
                          <a:cs typeface="+mn-cs"/>
                        </a:rPr>
                        <a:t>Tonnes</a:t>
                      </a:r>
                      <a:endParaRPr lang="en-AU" sz="800" b="1" u="none" strike="noStrike" kern="1200" dirty="0">
                        <a:solidFill>
                          <a:schemeClr val="tx1"/>
                        </a:solidFill>
                        <a:effectLst/>
                        <a:latin typeface="+mn-lt"/>
                        <a:ea typeface="+mn-ea"/>
                        <a:cs typeface="+mn-cs"/>
                      </a:endParaRPr>
                    </a:p>
                  </a:txBody>
                  <a:tcPr marL="36000" marR="36000" marT="0" marB="36000"/>
                </a:tc>
                <a:tc hMerge="1">
                  <a:txBody>
                    <a:bodyPr/>
                    <a:lstStyle/>
                    <a:p>
                      <a:pPr algn="ctr" fontAlgn="ctr"/>
                      <a:r>
                        <a:rPr lang="en-AU" sz="900" b="1" i="0" u="none" strike="noStrike" dirty="0">
                          <a:solidFill>
                            <a:schemeClr val="tx1"/>
                          </a:solidFill>
                          <a:effectLst/>
                          <a:latin typeface="Calibri" panose="020F0502020204030204" pitchFamily="34" charset="0"/>
                        </a:rPr>
                        <a:t>Tonnes</a:t>
                      </a:r>
                    </a:p>
                  </a:txBody>
                  <a:tcPr marL="0" marR="0" marT="0" marB="36000" anchor="b">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mpd="sng">
                      <a:noFill/>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4">
                  <a:txBody>
                    <a:bodyPr/>
                    <a:lstStyle/>
                    <a:p>
                      <a:pPr marL="0" algn="l" defTabSz="914400" rtl="0" eaLnBrk="1" fontAlgn="ctr" latinLnBrk="0" hangingPunct="1"/>
                      <a:r>
                        <a:rPr lang="en-AU" sz="800" b="1" u="none" strike="noStrike" kern="1200" dirty="0">
                          <a:solidFill>
                            <a:schemeClr val="tx1"/>
                          </a:solidFill>
                          <a:effectLst/>
                          <a:latin typeface="+mn-lt"/>
                          <a:ea typeface="+mn-ea"/>
                          <a:cs typeface="+mn-cs"/>
                        </a:rPr>
                        <a:t>Grade</a:t>
                      </a:r>
                    </a:p>
                  </a:txBody>
                  <a:tcPr marL="36000" marR="36000" marT="36000" marB="36000" anchor="ctr"/>
                </a:tc>
                <a:tc hMerge="1">
                  <a:txBody>
                    <a:bodyPr/>
                    <a:lstStyle/>
                    <a:p>
                      <a:pPr algn="ctr" fontAlgn="ctr"/>
                      <a:endParaRPr lang="en-AU" sz="900" b="0" i="1"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635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n-AU"/>
                    </a:p>
                  </a:txBody>
                  <a:tcPr/>
                </a:tc>
                <a:tc hMerge="1">
                  <a:txBody>
                    <a:bodyPr/>
                    <a:lstStyle/>
                    <a:p>
                      <a:pPr algn="ctr" fontAlgn="ctr"/>
                      <a:endParaRPr lang="en-AU" sz="900" b="0" i="1"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635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AU" sz="800" b="1" u="none" strike="noStrike" dirty="0">
                          <a:solidFill>
                            <a:schemeClr val="tx1"/>
                          </a:solidFill>
                          <a:effectLst/>
                          <a:latin typeface="+mn-lt"/>
                        </a:rPr>
                        <a:t>Contained</a:t>
                      </a:r>
                      <a:r>
                        <a:rPr lang="en-AU" sz="800" b="1" u="none" strike="noStrike" baseline="0" dirty="0">
                          <a:solidFill>
                            <a:schemeClr val="tx1"/>
                          </a:solidFill>
                          <a:effectLst/>
                          <a:latin typeface="+mn-lt"/>
                        </a:rPr>
                        <a:t> Metal</a:t>
                      </a:r>
                      <a:endParaRPr lang="en-AU" sz="800" b="1" i="0" u="none" strike="noStrike" dirty="0">
                        <a:solidFill>
                          <a:schemeClr val="tx1"/>
                        </a:solidFill>
                        <a:effectLst/>
                        <a:latin typeface="+mn-lt"/>
                      </a:endParaRPr>
                    </a:p>
                  </a:txBody>
                  <a:tcPr marL="36000" marR="36000" marT="36000" marB="36000" anchor="ctr"/>
                </a:tc>
                <a:tc hMerge="1">
                  <a:txBody>
                    <a:bodyPr/>
                    <a:lstStyle/>
                    <a:p>
                      <a:pPr algn="ctr" fontAlgn="ctr"/>
                      <a:endParaRPr lang="en-AU" sz="900" b="0" i="1"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635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AU" sz="900" b="0" i="1"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635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AU" sz="900" b="1" i="0" u="none" strike="noStrike" dirty="0">
                        <a:solidFill>
                          <a:schemeClr val="tx1"/>
                        </a:solidFill>
                        <a:effectLst/>
                        <a:latin typeface="Calibri" panose="020F0502020204030204" pitchFamily="34" charset="0"/>
                      </a:endParaRPr>
                    </a:p>
                  </a:txBody>
                  <a:tcPr marL="0" marR="0" marT="0" marB="36000" anchor="b">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mpd="sng">
                      <a:noFill/>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ctr"/>
                      <a:endParaRPr lang="en-AU" sz="900" b="1" i="0" u="none" strike="noStrike" dirty="0">
                        <a:solidFill>
                          <a:schemeClr val="tx1"/>
                        </a:solidFill>
                        <a:effectLst/>
                        <a:latin typeface="Calibri" panose="020F0502020204030204" pitchFamily="34" charset="0"/>
                      </a:endParaRPr>
                    </a:p>
                  </a:txBody>
                  <a:tcPr marL="0" marR="0" marT="0" marB="36000" anchor="b">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mpd="sng">
                      <a:noFill/>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3045719"/>
                  </a:ext>
                </a:extLst>
              </a:tr>
              <a:tr h="319679">
                <a:tc>
                  <a:txBody>
                    <a:bodyPr/>
                    <a:lstStyle/>
                    <a:p>
                      <a:pPr algn="l"/>
                      <a:endParaRPr lang="en-AU" sz="800" b="1" i="0" dirty="0">
                        <a:solidFill>
                          <a:schemeClr val="tx1"/>
                        </a:solidFill>
                        <a:latin typeface="+mn-lt"/>
                      </a:endParaRPr>
                    </a:p>
                  </a:txBody>
                  <a:tcPr marL="36000" marR="36000" marT="36000" marB="36000"/>
                </a:tc>
                <a:tc>
                  <a:txBody>
                    <a:bodyPr/>
                    <a:lstStyle/>
                    <a:p>
                      <a:pPr algn="ctr" fontAlgn="ctr"/>
                      <a:endParaRPr lang="en-AU" sz="800" b="1" u="none" strike="noStrike" dirty="0">
                        <a:solidFill>
                          <a:schemeClr val="tx1"/>
                        </a:solidFill>
                        <a:effectLst/>
                        <a:latin typeface="+mn-lt"/>
                      </a:endParaRPr>
                    </a:p>
                    <a:p>
                      <a:pPr algn="ctr" fontAlgn="ctr"/>
                      <a:r>
                        <a:rPr lang="en-AU" sz="800" b="1" u="none" strike="noStrike" dirty="0">
                          <a:solidFill>
                            <a:schemeClr val="tx1"/>
                          </a:solidFill>
                          <a:effectLst/>
                          <a:latin typeface="+mn-lt"/>
                        </a:rPr>
                        <a:t>Mt</a:t>
                      </a:r>
                      <a:endParaRPr lang="en-AU" sz="800" b="1" i="1" u="none" strike="noStrike" dirty="0">
                        <a:solidFill>
                          <a:schemeClr val="tx1"/>
                        </a:solidFill>
                        <a:effectLst/>
                        <a:latin typeface="+mn-lt"/>
                      </a:endParaRPr>
                    </a:p>
                  </a:txBody>
                  <a:tcPr marL="36000" marR="36000" marT="36000" marB="36000"/>
                </a:tc>
                <a:tc>
                  <a:txBody>
                    <a:bodyPr/>
                    <a:lstStyle/>
                    <a:p>
                      <a:pPr algn="ctr" fontAlgn="ctr"/>
                      <a:r>
                        <a:rPr lang="en-AU" sz="800" b="1" u="none" strike="noStrike" dirty="0">
                          <a:solidFill>
                            <a:schemeClr val="tx1"/>
                          </a:solidFill>
                          <a:effectLst/>
                          <a:latin typeface="+mn-lt"/>
                        </a:rPr>
                        <a:t>Ag</a:t>
                      </a:r>
                    </a:p>
                    <a:p>
                      <a:pPr algn="ctr" fontAlgn="ctr"/>
                      <a:r>
                        <a:rPr lang="en-AU" sz="800" b="1" u="none" strike="noStrike" dirty="0">
                          <a:solidFill>
                            <a:schemeClr val="tx1"/>
                          </a:solidFill>
                          <a:effectLst/>
                          <a:latin typeface="+mn-lt"/>
                        </a:rPr>
                        <a:t>g/t</a:t>
                      </a:r>
                      <a:endParaRPr lang="en-AU" sz="800" b="1" i="1" u="none" strike="noStrike" dirty="0">
                        <a:solidFill>
                          <a:schemeClr val="tx1"/>
                        </a:solidFill>
                        <a:effectLst/>
                        <a:latin typeface="+mn-lt"/>
                      </a:endParaRPr>
                    </a:p>
                  </a:txBody>
                  <a:tcPr marL="36000" marR="36000" marT="36000" marB="36000"/>
                </a:tc>
                <a:tc>
                  <a:txBody>
                    <a:bodyPr/>
                    <a:lstStyle/>
                    <a:p>
                      <a:pPr algn="ctr" fontAlgn="ctr"/>
                      <a:r>
                        <a:rPr lang="en-AU" sz="800" b="1" u="none" strike="noStrike" dirty="0">
                          <a:solidFill>
                            <a:schemeClr val="tx1"/>
                          </a:solidFill>
                          <a:effectLst/>
                          <a:latin typeface="+mn-lt"/>
                        </a:rPr>
                        <a:t>Zn </a:t>
                      </a:r>
                    </a:p>
                    <a:p>
                      <a:pPr algn="ctr" fontAlgn="ctr"/>
                      <a:r>
                        <a:rPr lang="en-AU" sz="800" b="1" u="none" strike="noStrike" dirty="0">
                          <a:solidFill>
                            <a:schemeClr val="tx1"/>
                          </a:solidFill>
                          <a:effectLst/>
                          <a:latin typeface="+mn-lt"/>
                        </a:rPr>
                        <a:t>%</a:t>
                      </a:r>
                      <a:endParaRPr lang="en-AU" sz="800" b="1" i="1" u="none" strike="noStrike" dirty="0">
                        <a:solidFill>
                          <a:schemeClr val="tx1"/>
                        </a:solidFill>
                        <a:effectLst/>
                        <a:latin typeface="+mn-lt"/>
                      </a:endParaRPr>
                    </a:p>
                  </a:txBody>
                  <a:tcPr marL="36000" marR="36000" marT="36000" marB="36000"/>
                </a:tc>
                <a:tc>
                  <a:txBody>
                    <a:bodyPr/>
                    <a:lstStyle/>
                    <a:p>
                      <a:pPr algn="ctr" fontAlgn="ctr"/>
                      <a:r>
                        <a:rPr lang="en-AU" sz="800" b="1" u="none" strike="noStrike" dirty="0" err="1">
                          <a:solidFill>
                            <a:schemeClr val="tx1"/>
                          </a:solidFill>
                          <a:effectLst/>
                          <a:latin typeface="+mn-lt"/>
                        </a:rPr>
                        <a:t>Pb</a:t>
                      </a:r>
                      <a:endParaRPr lang="en-AU" sz="800" b="1" u="none" strike="noStrike" dirty="0">
                        <a:solidFill>
                          <a:schemeClr val="tx1"/>
                        </a:solidFill>
                        <a:effectLst/>
                        <a:latin typeface="+mn-lt"/>
                      </a:endParaRPr>
                    </a:p>
                    <a:p>
                      <a:pPr algn="ctr" fontAlgn="ctr"/>
                      <a:r>
                        <a:rPr lang="en-AU" sz="800" b="1" u="none" strike="noStrike" dirty="0">
                          <a:solidFill>
                            <a:schemeClr val="tx1"/>
                          </a:solidFill>
                          <a:effectLst/>
                          <a:latin typeface="+mn-lt"/>
                        </a:rPr>
                        <a:t>%</a:t>
                      </a:r>
                      <a:endParaRPr lang="en-AU" sz="800" b="1" i="1" u="none" strike="noStrike" dirty="0">
                        <a:solidFill>
                          <a:schemeClr val="tx1"/>
                        </a:solidFill>
                        <a:effectLst/>
                        <a:latin typeface="+mn-lt"/>
                      </a:endParaRPr>
                    </a:p>
                  </a:txBody>
                  <a:tcPr marL="36000" marR="36000" marT="36000" marB="36000"/>
                </a:tc>
                <a:tc>
                  <a:txBody>
                    <a:bodyPr/>
                    <a:lstStyle/>
                    <a:p>
                      <a:pPr algn="ctr" fontAlgn="ctr"/>
                      <a:r>
                        <a:rPr lang="en-AU" sz="800" b="1" u="none" strike="noStrike" dirty="0">
                          <a:solidFill>
                            <a:schemeClr val="tx1"/>
                          </a:solidFill>
                          <a:effectLst/>
                          <a:latin typeface="+mn-lt"/>
                        </a:rPr>
                        <a:t>AgEq</a:t>
                      </a:r>
                      <a:r>
                        <a:rPr lang="en-AU" sz="800" b="1" u="none" strike="noStrike" baseline="30000" dirty="0">
                          <a:solidFill>
                            <a:schemeClr val="tx1"/>
                          </a:solidFill>
                          <a:effectLst/>
                          <a:latin typeface="+mn-lt"/>
                        </a:rPr>
                        <a:t>2</a:t>
                      </a:r>
                    </a:p>
                    <a:p>
                      <a:pPr algn="ctr" fontAlgn="ctr"/>
                      <a:r>
                        <a:rPr lang="en-AU" sz="800" b="1" u="none" strike="noStrike" dirty="0">
                          <a:solidFill>
                            <a:schemeClr val="tx1"/>
                          </a:solidFill>
                          <a:effectLst/>
                          <a:latin typeface="+mn-lt"/>
                        </a:rPr>
                        <a:t>g/t</a:t>
                      </a:r>
                      <a:endParaRPr lang="en-AU" sz="800" b="1" i="1" u="none" strike="noStrike" dirty="0">
                        <a:solidFill>
                          <a:schemeClr val="tx1"/>
                        </a:solidFill>
                        <a:effectLst/>
                        <a:latin typeface="+mn-lt"/>
                      </a:endParaRPr>
                    </a:p>
                  </a:txBody>
                  <a:tcPr marL="36000" marR="36000" marT="36000" marB="36000"/>
                </a:tc>
                <a:tc>
                  <a:txBody>
                    <a:bodyPr/>
                    <a:lstStyle/>
                    <a:p>
                      <a:pPr algn="ctr" fontAlgn="ctr"/>
                      <a:r>
                        <a:rPr lang="en-AU" sz="800" b="1" u="none" strike="noStrike" dirty="0">
                          <a:solidFill>
                            <a:schemeClr val="tx1"/>
                          </a:solidFill>
                          <a:effectLst/>
                          <a:latin typeface="+mn-lt"/>
                        </a:rPr>
                        <a:t>Ag</a:t>
                      </a:r>
                    </a:p>
                    <a:p>
                      <a:pPr algn="ctr" fontAlgn="ctr"/>
                      <a:r>
                        <a:rPr lang="en-AU" sz="800" b="1" u="none" strike="noStrike" dirty="0" err="1">
                          <a:solidFill>
                            <a:schemeClr val="tx1"/>
                          </a:solidFill>
                          <a:effectLst/>
                          <a:latin typeface="+mn-lt"/>
                        </a:rPr>
                        <a:t>Moz</a:t>
                      </a:r>
                      <a:endParaRPr lang="en-AU" sz="800" b="1" i="1" u="none" strike="noStrike" dirty="0">
                        <a:solidFill>
                          <a:schemeClr val="tx1"/>
                        </a:solidFill>
                        <a:effectLst/>
                        <a:latin typeface="+mn-lt"/>
                      </a:endParaRPr>
                    </a:p>
                  </a:txBody>
                  <a:tcPr marL="36000" marR="36000" marT="36000" marB="36000"/>
                </a:tc>
                <a:tc>
                  <a:txBody>
                    <a:bodyPr/>
                    <a:lstStyle/>
                    <a:p>
                      <a:pPr algn="ctr" fontAlgn="ctr"/>
                      <a:r>
                        <a:rPr lang="en-AU" sz="800" b="1" u="none" strike="noStrike" dirty="0">
                          <a:solidFill>
                            <a:schemeClr val="tx1"/>
                          </a:solidFill>
                          <a:effectLst/>
                          <a:latin typeface="+mn-lt"/>
                        </a:rPr>
                        <a:t>Zn</a:t>
                      </a:r>
                    </a:p>
                    <a:p>
                      <a:pPr algn="ctr" fontAlgn="ctr"/>
                      <a:r>
                        <a:rPr lang="en-AU" sz="800" b="1" u="none" strike="noStrike" dirty="0" err="1">
                          <a:solidFill>
                            <a:schemeClr val="tx1"/>
                          </a:solidFill>
                          <a:effectLst/>
                          <a:latin typeface="+mn-lt"/>
                        </a:rPr>
                        <a:t>kt</a:t>
                      </a:r>
                      <a:endParaRPr lang="en-AU" sz="800" b="1" i="1" u="none" strike="noStrike" dirty="0">
                        <a:solidFill>
                          <a:schemeClr val="tx1"/>
                        </a:solidFill>
                        <a:effectLst/>
                        <a:latin typeface="+mn-lt"/>
                      </a:endParaRPr>
                    </a:p>
                  </a:txBody>
                  <a:tcPr marL="36000" marR="36000" marT="36000" marB="36000"/>
                </a:tc>
                <a:tc>
                  <a:txBody>
                    <a:bodyPr/>
                    <a:lstStyle/>
                    <a:p>
                      <a:pPr algn="ctr" fontAlgn="ctr"/>
                      <a:r>
                        <a:rPr lang="en-AU" sz="800" b="1" u="none" strike="noStrike" dirty="0">
                          <a:solidFill>
                            <a:schemeClr val="tx1"/>
                          </a:solidFill>
                          <a:effectLst/>
                          <a:latin typeface="+mn-lt"/>
                        </a:rPr>
                        <a:t>Pb</a:t>
                      </a:r>
                    </a:p>
                    <a:p>
                      <a:pPr algn="ctr" fontAlgn="ctr"/>
                      <a:r>
                        <a:rPr lang="en-AU" sz="800" b="1" u="none" strike="noStrike" dirty="0">
                          <a:solidFill>
                            <a:schemeClr val="tx1"/>
                          </a:solidFill>
                          <a:effectLst/>
                          <a:latin typeface="+mn-lt"/>
                        </a:rPr>
                        <a:t>kt</a:t>
                      </a:r>
                      <a:endParaRPr lang="en-AU" sz="800" b="1" i="1" u="none" strike="noStrike" dirty="0">
                        <a:solidFill>
                          <a:schemeClr val="tx1"/>
                        </a:solidFill>
                        <a:effectLst/>
                        <a:latin typeface="+mn-lt"/>
                      </a:endParaRPr>
                    </a:p>
                  </a:txBody>
                  <a:tcPr marL="36000" marR="36000" marT="36000" marB="36000"/>
                </a:tc>
                <a:tc>
                  <a:txBody>
                    <a:bodyPr/>
                    <a:lstStyle/>
                    <a:p>
                      <a:pPr algn="ctr" fontAlgn="ctr"/>
                      <a:r>
                        <a:rPr lang="en-AU" sz="800" b="1" u="none" strike="noStrike" dirty="0">
                          <a:solidFill>
                            <a:schemeClr val="tx1"/>
                          </a:solidFill>
                          <a:effectLst/>
                          <a:latin typeface="+mn-lt"/>
                        </a:rPr>
                        <a:t>Au</a:t>
                      </a:r>
                    </a:p>
                    <a:p>
                      <a:pPr algn="ctr" fontAlgn="ctr"/>
                      <a:r>
                        <a:rPr lang="en-AU" sz="800" b="1" u="none" strike="noStrike" dirty="0" err="1">
                          <a:solidFill>
                            <a:schemeClr val="tx1"/>
                          </a:solidFill>
                          <a:effectLst/>
                          <a:latin typeface="+mn-lt"/>
                        </a:rPr>
                        <a:t>koz</a:t>
                      </a:r>
                      <a:endParaRPr lang="en-AU" sz="800" b="1" i="1" u="none" strike="noStrike" dirty="0">
                        <a:solidFill>
                          <a:schemeClr val="tx1"/>
                        </a:solidFill>
                        <a:effectLst/>
                        <a:latin typeface="+mn-lt"/>
                      </a:endParaRPr>
                    </a:p>
                  </a:txBody>
                  <a:tcPr marL="36000" marR="36000" marT="36000" marB="36000"/>
                </a:tc>
                <a:tc>
                  <a:txBody>
                    <a:bodyPr/>
                    <a:lstStyle/>
                    <a:p>
                      <a:pPr algn="ctr" fontAlgn="ctr"/>
                      <a:r>
                        <a:rPr lang="en-AU" sz="800" b="1" u="none" strike="noStrike" dirty="0">
                          <a:solidFill>
                            <a:schemeClr val="tx1"/>
                          </a:solidFill>
                          <a:effectLst/>
                          <a:latin typeface="+mn-lt"/>
                        </a:rPr>
                        <a:t>AgEq</a:t>
                      </a:r>
                      <a:r>
                        <a:rPr lang="en-AU" sz="800" b="1" u="none" strike="noStrike" baseline="30000" dirty="0">
                          <a:solidFill>
                            <a:schemeClr val="tx1"/>
                          </a:solidFill>
                          <a:effectLst/>
                          <a:latin typeface="+mn-lt"/>
                        </a:rPr>
                        <a:t>2</a:t>
                      </a:r>
                    </a:p>
                    <a:p>
                      <a:pPr algn="ctr" fontAlgn="ctr"/>
                      <a:r>
                        <a:rPr lang="en-AU" sz="800" b="1" u="none" strike="noStrike" dirty="0" err="1">
                          <a:solidFill>
                            <a:schemeClr val="tx1"/>
                          </a:solidFill>
                          <a:effectLst/>
                          <a:latin typeface="+mn-lt"/>
                        </a:rPr>
                        <a:t>Moz</a:t>
                      </a:r>
                      <a:endParaRPr lang="en-AU" sz="800" b="1" i="1" u="none" strike="noStrike" dirty="0">
                        <a:solidFill>
                          <a:schemeClr val="tx1"/>
                        </a:solidFill>
                        <a:effectLst/>
                        <a:latin typeface="+mn-lt"/>
                      </a:endParaRPr>
                    </a:p>
                  </a:txBody>
                  <a:tcPr marL="36000" marR="36000" marT="36000" marB="36000"/>
                </a:tc>
                <a:extLst>
                  <a:ext uri="{0D108BD9-81ED-4DB2-BD59-A6C34878D82A}">
                    <a16:rowId xmlns:a16="http://schemas.microsoft.com/office/drawing/2014/main" val="615689287"/>
                  </a:ext>
                </a:extLst>
              </a:tr>
              <a:tr h="196277">
                <a:tc>
                  <a:txBody>
                    <a:bodyPr/>
                    <a:lstStyle/>
                    <a:p>
                      <a:pPr algn="l"/>
                      <a:r>
                        <a:rPr lang="en-AU" sz="800" b="1" dirty="0">
                          <a:solidFill>
                            <a:schemeClr val="tx1"/>
                          </a:solidFill>
                          <a:latin typeface="+mn-lt"/>
                        </a:rPr>
                        <a:t>Ore</a:t>
                      </a:r>
                      <a:r>
                        <a:rPr lang="en-AU" sz="800" b="1" baseline="0" dirty="0">
                          <a:solidFill>
                            <a:schemeClr val="tx1"/>
                          </a:solidFill>
                          <a:latin typeface="+mn-lt"/>
                        </a:rPr>
                        <a:t> Reserve</a:t>
                      </a:r>
                      <a:endParaRPr lang="en-AU" sz="800" b="1" i="1" dirty="0">
                        <a:solidFill>
                          <a:schemeClr val="tx1"/>
                        </a:solidFill>
                        <a:latin typeface="+mn-lt"/>
                      </a:endParaRPr>
                    </a:p>
                  </a:txBody>
                  <a:tcPr marL="36000" marR="36000" marT="36000" marB="36000">
                    <a:noFill/>
                  </a:tcPr>
                </a:tc>
                <a:tc>
                  <a:txBody>
                    <a:bodyPr/>
                    <a:lstStyle/>
                    <a:p>
                      <a:pPr algn="ctr" fontAlgn="ctr"/>
                      <a:r>
                        <a:rPr lang="en-AU" sz="800" b="0" u="none" strike="noStrike" dirty="0">
                          <a:solidFill>
                            <a:schemeClr val="tx1"/>
                          </a:solidFill>
                          <a:effectLst/>
                          <a:latin typeface="+mn-lt"/>
                        </a:rPr>
                        <a:t>32.8</a:t>
                      </a:r>
                      <a:endParaRPr lang="en-AU" sz="800" b="0" i="0" u="none" strike="noStrike" dirty="0">
                        <a:solidFill>
                          <a:schemeClr val="tx1"/>
                        </a:solidFill>
                        <a:effectLst/>
                        <a:latin typeface="+mn-lt"/>
                      </a:endParaRPr>
                    </a:p>
                  </a:txBody>
                  <a:tcPr marL="36000" marR="36000" marT="36000" marB="36000">
                    <a:noFill/>
                  </a:tcPr>
                </a:tc>
                <a:tc>
                  <a:txBody>
                    <a:bodyPr/>
                    <a:lstStyle/>
                    <a:p>
                      <a:pPr algn="ctr" fontAlgn="ctr"/>
                      <a:r>
                        <a:rPr lang="en-AU" sz="800" b="0" u="none" strike="noStrike" dirty="0">
                          <a:solidFill>
                            <a:schemeClr val="tx1"/>
                          </a:solidFill>
                          <a:effectLst/>
                          <a:latin typeface="+mn-lt"/>
                        </a:rPr>
                        <a:t>68</a:t>
                      </a:r>
                      <a:endParaRPr lang="en-AU" sz="800" b="0" i="0" u="none" strike="noStrike" dirty="0">
                        <a:solidFill>
                          <a:schemeClr val="tx1"/>
                        </a:solidFill>
                        <a:effectLst/>
                        <a:latin typeface="+mn-lt"/>
                      </a:endParaRPr>
                    </a:p>
                  </a:txBody>
                  <a:tcPr marL="36000" marR="36000" marT="36000" marB="36000">
                    <a:noFill/>
                  </a:tcPr>
                </a:tc>
                <a:tc>
                  <a:txBody>
                    <a:bodyPr/>
                    <a:lstStyle/>
                    <a:p>
                      <a:pPr algn="ctr" fontAlgn="ctr"/>
                      <a:r>
                        <a:rPr lang="en-AU" sz="800" b="0" u="none" strike="noStrike" dirty="0">
                          <a:solidFill>
                            <a:schemeClr val="tx1"/>
                          </a:solidFill>
                          <a:effectLst/>
                          <a:latin typeface="+mn-lt"/>
                        </a:rPr>
                        <a:t>0.38</a:t>
                      </a:r>
                      <a:endParaRPr lang="en-AU" sz="800" b="0" i="0" u="none" strike="noStrike" dirty="0">
                        <a:solidFill>
                          <a:schemeClr val="tx1"/>
                        </a:solidFill>
                        <a:effectLst/>
                        <a:latin typeface="+mn-lt"/>
                      </a:endParaRPr>
                    </a:p>
                  </a:txBody>
                  <a:tcPr marL="36000" marR="36000" marT="36000" marB="36000">
                    <a:noFill/>
                  </a:tcPr>
                </a:tc>
                <a:tc>
                  <a:txBody>
                    <a:bodyPr/>
                    <a:lstStyle/>
                    <a:p>
                      <a:pPr algn="ctr" fontAlgn="ctr"/>
                      <a:r>
                        <a:rPr lang="en-AU" sz="800" b="0" u="none" strike="noStrike" dirty="0">
                          <a:solidFill>
                            <a:schemeClr val="tx1"/>
                          </a:solidFill>
                          <a:effectLst/>
                          <a:latin typeface="+mn-lt"/>
                        </a:rPr>
                        <a:t>0.30</a:t>
                      </a:r>
                      <a:endParaRPr lang="en-AU" sz="800" b="0" i="0" u="none" strike="noStrike" dirty="0">
                        <a:solidFill>
                          <a:schemeClr val="tx1"/>
                        </a:solidFill>
                        <a:effectLst/>
                        <a:latin typeface="+mn-lt"/>
                      </a:endParaRPr>
                    </a:p>
                  </a:txBody>
                  <a:tcPr marL="36000" marR="36000" marT="36000" marB="36000">
                    <a:noFill/>
                  </a:tcPr>
                </a:tc>
                <a:tc>
                  <a:txBody>
                    <a:bodyPr/>
                    <a:lstStyle/>
                    <a:p>
                      <a:pPr algn="ctr" fontAlgn="ctr"/>
                      <a:r>
                        <a:rPr lang="en-AU" sz="800" b="0" u="none" strike="noStrike" dirty="0">
                          <a:solidFill>
                            <a:schemeClr val="tx1"/>
                          </a:solidFill>
                          <a:effectLst/>
                          <a:latin typeface="+mn-lt"/>
                        </a:rPr>
                        <a:t>n/a</a:t>
                      </a:r>
                      <a:endParaRPr lang="en-AU" sz="800" b="0" i="0" u="none" strike="noStrike" dirty="0">
                        <a:solidFill>
                          <a:schemeClr val="tx1"/>
                        </a:solidFill>
                        <a:effectLst/>
                        <a:latin typeface="+mn-lt"/>
                      </a:endParaRPr>
                    </a:p>
                  </a:txBody>
                  <a:tcPr marL="36000" marR="36000" marT="36000" marB="36000">
                    <a:noFill/>
                  </a:tcPr>
                </a:tc>
                <a:tc>
                  <a:txBody>
                    <a:bodyPr/>
                    <a:lstStyle/>
                    <a:p>
                      <a:pPr algn="ctr" fontAlgn="ctr"/>
                      <a:r>
                        <a:rPr lang="en-AU" sz="800" b="0" u="none" strike="noStrike" dirty="0">
                          <a:solidFill>
                            <a:schemeClr val="tx1"/>
                          </a:solidFill>
                          <a:effectLst/>
                          <a:latin typeface="+mn-lt"/>
                        </a:rPr>
                        <a:t>71.7</a:t>
                      </a:r>
                      <a:endParaRPr lang="en-AU" sz="800" b="0" i="0" u="none" strike="noStrike" dirty="0">
                        <a:solidFill>
                          <a:schemeClr val="tx1"/>
                        </a:solidFill>
                        <a:effectLst/>
                        <a:latin typeface="+mn-lt"/>
                      </a:endParaRPr>
                    </a:p>
                  </a:txBody>
                  <a:tcPr marL="36000" marR="36000" marT="36000" marB="36000">
                    <a:noFill/>
                  </a:tcPr>
                </a:tc>
                <a:tc>
                  <a:txBody>
                    <a:bodyPr/>
                    <a:lstStyle/>
                    <a:p>
                      <a:pPr algn="ctr" fontAlgn="ctr"/>
                      <a:r>
                        <a:rPr lang="en-AU" sz="800" b="0" u="none" strike="noStrike" dirty="0">
                          <a:solidFill>
                            <a:schemeClr val="tx1"/>
                          </a:solidFill>
                          <a:effectLst/>
                          <a:latin typeface="+mn-lt"/>
                        </a:rPr>
                        <a:t>123</a:t>
                      </a:r>
                      <a:endParaRPr lang="en-AU" sz="800" b="0" i="0" u="none" strike="noStrike" dirty="0">
                        <a:solidFill>
                          <a:schemeClr val="tx1"/>
                        </a:solidFill>
                        <a:effectLst/>
                        <a:latin typeface="+mn-lt"/>
                      </a:endParaRPr>
                    </a:p>
                  </a:txBody>
                  <a:tcPr marL="36000" marR="36000" marT="36000" marB="36000">
                    <a:noFill/>
                  </a:tcPr>
                </a:tc>
                <a:tc>
                  <a:txBody>
                    <a:bodyPr/>
                    <a:lstStyle/>
                    <a:p>
                      <a:pPr algn="ctr" fontAlgn="ctr"/>
                      <a:r>
                        <a:rPr lang="en-AU" sz="800" b="0" u="none" strike="noStrike" dirty="0">
                          <a:solidFill>
                            <a:schemeClr val="tx1"/>
                          </a:solidFill>
                          <a:effectLst/>
                          <a:latin typeface="+mn-lt"/>
                        </a:rPr>
                        <a:t>96</a:t>
                      </a:r>
                      <a:endParaRPr lang="en-AU" sz="800" b="0" i="0" u="none" strike="noStrike" dirty="0">
                        <a:solidFill>
                          <a:schemeClr val="tx1"/>
                        </a:solidFill>
                        <a:effectLst/>
                        <a:latin typeface="+mn-lt"/>
                      </a:endParaRPr>
                    </a:p>
                  </a:txBody>
                  <a:tcPr marL="36000" marR="36000" marT="36000" marB="36000">
                    <a:noFill/>
                  </a:tcPr>
                </a:tc>
                <a:tc>
                  <a:txBody>
                    <a:bodyPr/>
                    <a:lstStyle/>
                    <a:p>
                      <a:pPr algn="ctr" fontAlgn="ctr"/>
                      <a:r>
                        <a:rPr lang="en-GB" sz="800" b="0" u="none" strike="noStrike" dirty="0">
                          <a:solidFill>
                            <a:schemeClr val="tx1"/>
                          </a:solidFill>
                          <a:effectLst/>
                          <a:latin typeface="+mn-lt"/>
                        </a:rPr>
                        <a:t>-</a:t>
                      </a:r>
                      <a:endParaRPr lang="en-AU" sz="800" b="0" i="0" u="none" strike="noStrike" dirty="0">
                        <a:solidFill>
                          <a:schemeClr val="tx1"/>
                        </a:solidFill>
                        <a:effectLst/>
                        <a:latin typeface="+mn-lt"/>
                      </a:endParaRPr>
                    </a:p>
                  </a:txBody>
                  <a:tcPr marL="36000" marR="36000" marT="36000" marB="36000">
                    <a:noFill/>
                  </a:tcPr>
                </a:tc>
                <a:tc>
                  <a:txBody>
                    <a:bodyPr/>
                    <a:lstStyle/>
                    <a:p>
                      <a:pPr algn="ctr" fontAlgn="ctr"/>
                      <a:r>
                        <a:rPr lang="en-AU" sz="800" b="0" u="none" strike="noStrike" dirty="0">
                          <a:solidFill>
                            <a:schemeClr val="tx1"/>
                          </a:solidFill>
                          <a:effectLst/>
                          <a:latin typeface="+mn-lt"/>
                        </a:rPr>
                        <a:t>n/a</a:t>
                      </a:r>
                      <a:endParaRPr lang="en-AU" sz="800" b="0" i="0" u="none" strike="noStrike" dirty="0">
                        <a:solidFill>
                          <a:schemeClr val="tx1"/>
                        </a:solidFill>
                        <a:effectLst/>
                        <a:latin typeface="+mn-lt"/>
                      </a:endParaRPr>
                    </a:p>
                  </a:txBody>
                  <a:tcPr marL="36000" marR="36000" marT="36000" marB="36000">
                    <a:noFill/>
                  </a:tcPr>
                </a:tc>
                <a:extLst>
                  <a:ext uri="{0D108BD9-81ED-4DB2-BD59-A6C34878D82A}">
                    <a16:rowId xmlns:a16="http://schemas.microsoft.com/office/drawing/2014/main" val="2853631538"/>
                  </a:ext>
                </a:extLst>
              </a:tr>
              <a:tr h="196277">
                <a:tc>
                  <a:txBody>
                    <a:bodyPr/>
                    <a:lstStyle/>
                    <a:p>
                      <a:pPr algn="l"/>
                      <a:r>
                        <a:rPr lang="en-AU" sz="800" b="1" dirty="0">
                          <a:solidFill>
                            <a:schemeClr val="tx1"/>
                          </a:solidFill>
                          <a:latin typeface="+mn-lt"/>
                        </a:rPr>
                        <a:t>Mineral Resource</a:t>
                      </a:r>
                      <a:endParaRPr lang="en-AU" sz="800" b="1" i="1" dirty="0">
                        <a:solidFill>
                          <a:schemeClr val="tx1"/>
                        </a:solidFill>
                        <a:latin typeface="+mn-lt"/>
                      </a:endParaRPr>
                    </a:p>
                  </a:txBody>
                  <a:tcPr marL="36000" marR="36000" marT="36000" marB="36000">
                    <a:noFill/>
                  </a:tcPr>
                </a:tc>
                <a:tc>
                  <a:txBody>
                    <a:bodyPr/>
                    <a:lstStyle/>
                    <a:p>
                      <a:pPr algn="ctr" fontAlgn="ctr"/>
                      <a:r>
                        <a:rPr lang="en-AU" sz="800" b="0" u="none" strike="noStrike" dirty="0">
                          <a:solidFill>
                            <a:schemeClr val="tx1"/>
                          </a:solidFill>
                          <a:effectLst/>
                          <a:latin typeface="+mn-lt"/>
                        </a:rPr>
                        <a:t>180</a:t>
                      </a:r>
                      <a:endParaRPr lang="en-AU" sz="800" b="0" i="0" u="none" strike="noStrike" dirty="0">
                        <a:solidFill>
                          <a:schemeClr val="tx1"/>
                        </a:solidFill>
                        <a:effectLst/>
                        <a:latin typeface="+mn-lt"/>
                      </a:endParaRPr>
                    </a:p>
                  </a:txBody>
                  <a:tcPr marL="36000" marR="36000" marT="36000" marB="36000">
                    <a:noFill/>
                  </a:tcPr>
                </a:tc>
                <a:tc>
                  <a:txBody>
                    <a:bodyPr/>
                    <a:lstStyle/>
                    <a:p>
                      <a:pPr algn="ctr" fontAlgn="ctr"/>
                      <a:r>
                        <a:rPr lang="en-AU" sz="800" b="0" u="none" strike="noStrike" dirty="0">
                          <a:solidFill>
                            <a:schemeClr val="tx1"/>
                          </a:solidFill>
                          <a:effectLst/>
                          <a:latin typeface="+mn-lt"/>
                        </a:rPr>
                        <a:t>31</a:t>
                      </a:r>
                      <a:endParaRPr lang="en-AU" sz="800" b="0" i="0" u="none" strike="noStrike" dirty="0">
                        <a:solidFill>
                          <a:schemeClr val="tx1"/>
                        </a:solidFill>
                        <a:effectLst/>
                        <a:latin typeface="+mn-lt"/>
                      </a:endParaRPr>
                    </a:p>
                  </a:txBody>
                  <a:tcPr marL="36000" marR="36000" marT="36000" marB="36000">
                    <a:noFill/>
                  </a:tcPr>
                </a:tc>
                <a:tc>
                  <a:txBody>
                    <a:bodyPr/>
                    <a:lstStyle/>
                    <a:p>
                      <a:pPr algn="ctr" fontAlgn="ctr"/>
                      <a:r>
                        <a:rPr lang="en-AU" sz="800" b="0" u="none" strike="noStrike" dirty="0">
                          <a:solidFill>
                            <a:schemeClr val="tx1"/>
                          </a:solidFill>
                          <a:effectLst/>
                          <a:latin typeface="+mn-lt"/>
                        </a:rPr>
                        <a:t>0.39</a:t>
                      </a:r>
                      <a:endParaRPr lang="en-AU" sz="800" b="0" i="0" u="none" strike="noStrike" dirty="0">
                        <a:solidFill>
                          <a:schemeClr val="tx1"/>
                        </a:solidFill>
                        <a:effectLst/>
                        <a:latin typeface="+mn-lt"/>
                      </a:endParaRPr>
                    </a:p>
                  </a:txBody>
                  <a:tcPr marL="36000" marR="36000" marT="36000" marB="36000">
                    <a:noFill/>
                  </a:tcPr>
                </a:tc>
                <a:tc>
                  <a:txBody>
                    <a:bodyPr/>
                    <a:lstStyle/>
                    <a:p>
                      <a:pPr algn="ctr" fontAlgn="ctr"/>
                      <a:r>
                        <a:rPr lang="en-AU" sz="800" b="0" u="none" strike="noStrike" dirty="0">
                          <a:solidFill>
                            <a:schemeClr val="tx1"/>
                          </a:solidFill>
                          <a:effectLst/>
                          <a:latin typeface="+mn-lt"/>
                        </a:rPr>
                        <a:t>0.28</a:t>
                      </a:r>
                      <a:endParaRPr lang="en-AU" sz="800" b="0" i="0" u="none" strike="noStrike" dirty="0">
                        <a:solidFill>
                          <a:schemeClr val="tx1"/>
                        </a:solidFill>
                        <a:effectLst/>
                        <a:latin typeface="+mn-lt"/>
                      </a:endParaRPr>
                    </a:p>
                  </a:txBody>
                  <a:tcPr marL="36000" marR="36000" marT="36000" marB="36000">
                    <a:noFill/>
                  </a:tcPr>
                </a:tc>
                <a:tc>
                  <a:txBody>
                    <a:bodyPr/>
                    <a:lstStyle/>
                    <a:p>
                      <a:pPr algn="ctr" fontAlgn="ctr"/>
                      <a:r>
                        <a:rPr lang="en-AU" sz="800" b="0" u="none" strike="noStrike" dirty="0">
                          <a:solidFill>
                            <a:schemeClr val="tx1"/>
                          </a:solidFill>
                          <a:effectLst/>
                          <a:latin typeface="+mn-lt"/>
                        </a:rPr>
                        <a:t>58</a:t>
                      </a:r>
                      <a:endParaRPr lang="en-AU" sz="800" b="0" i="0" u="none" strike="noStrike" dirty="0">
                        <a:solidFill>
                          <a:schemeClr val="tx1"/>
                        </a:solidFill>
                        <a:effectLst/>
                        <a:latin typeface="+mn-lt"/>
                      </a:endParaRPr>
                    </a:p>
                  </a:txBody>
                  <a:tcPr marL="36000" marR="36000" marT="36000" marB="36000">
                    <a:noFill/>
                  </a:tcPr>
                </a:tc>
                <a:tc>
                  <a:txBody>
                    <a:bodyPr/>
                    <a:lstStyle/>
                    <a:p>
                      <a:pPr algn="ctr" fontAlgn="ctr"/>
                      <a:r>
                        <a:rPr lang="en-AU" sz="800" b="0" u="none" strike="noStrike" dirty="0">
                          <a:solidFill>
                            <a:schemeClr val="tx1"/>
                          </a:solidFill>
                          <a:effectLst/>
                          <a:latin typeface="+mn-lt"/>
                        </a:rPr>
                        <a:t>180</a:t>
                      </a:r>
                      <a:endParaRPr lang="en-AU" sz="800" b="0" i="0" u="none" strike="noStrike" dirty="0">
                        <a:solidFill>
                          <a:schemeClr val="tx1"/>
                        </a:solidFill>
                        <a:effectLst/>
                        <a:latin typeface="+mn-lt"/>
                      </a:endParaRPr>
                    </a:p>
                  </a:txBody>
                  <a:tcPr marL="36000" marR="36000" marT="36000" marB="36000">
                    <a:noFill/>
                  </a:tcPr>
                </a:tc>
                <a:tc>
                  <a:txBody>
                    <a:bodyPr/>
                    <a:lstStyle/>
                    <a:p>
                      <a:pPr algn="ctr" fontAlgn="ctr"/>
                      <a:r>
                        <a:rPr lang="en-AU" sz="800" b="0" u="none" strike="noStrike" dirty="0">
                          <a:solidFill>
                            <a:schemeClr val="tx1"/>
                          </a:solidFill>
                          <a:effectLst/>
                          <a:latin typeface="+mn-lt"/>
                        </a:rPr>
                        <a:t>696</a:t>
                      </a:r>
                      <a:endParaRPr lang="en-AU" sz="800" b="0" i="0" u="none" strike="noStrike" dirty="0">
                        <a:solidFill>
                          <a:schemeClr val="tx1"/>
                        </a:solidFill>
                        <a:effectLst/>
                        <a:latin typeface="+mn-lt"/>
                      </a:endParaRPr>
                    </a:p>
                  </a:txBody>
                  <a:tcPr marL="36000" marR="36000" marT="36000" marB="36000">
                    <a:noFill/>
                  </a:tcPr>
                </a:tc>
                <a:tc>
                  <a:txBody>
                    <a:bodyPr/>
                    <a:lstStyle/>
                    <a:p>
                      <a:pPr algn="ctr" fontAlgn="ctr"/>
                      <a:r>
                        <a:rPr lang="en-AU" sz="800" b="0" u="none" strike="noStrike" dirty="0">
                          <a:solidFill>
                            <a:schemeClr val="tx1"/>
                          </a:solidFill>
                          <a:effectLst/>
                          <a:latin typeface="+mn-lt"/>
                        </a:rPr>
                        <a:t>501</a:t>
                      </a:r>
                      <a:endParaRPr lang="en-AU" sz="800" b="0" i="0" u="none" strike="noStrike" dirty="0">
                        <a:solidFill>
                          <a:schemeClr val="tx1"/>
                        </a:solidFill>
                        <a:effectLst/>
                        <a:latin typeface="+mn-lt"/>
                      </a:endParaRPr>
                    </a:p>
                  </a:txBody>
                  <a:tcPr marL="36000" marR="36000" marT="36000" marB="36000">
                    <a:noFill/>
                  </a:tcPr>
                </a:tc>
                <a:tc>
                  <a:txBody>
                    <a:bodyPr/>
                    <a:lstStyle/>
                    <a:p>
                      <a:pPr algn="ctr" fontAlgn="ctr"/>
                      <a:r>
                        <a:rPr lang="en-GB" sz="800" b="0" u="none" strike="noStrike" dirty="0">
                          <a:solidFill>
                            <a:schemeClr val="tx1"/>
                          </a:solidFill>
                          <a:effectLst/>
                          <a:latin typeface="+mn-lt"/>
                        </a:rPr>
                        <a:t>426</a:t>
                      </a:r>
                      <a:endParaRPr lang="en-AU" sz="800" b="0" i="0" u="none" strike="noStrike" dirty="0">
                        <a:solidFill>
                          <a:schemeClr val="tx1"/>
                        </a:solidFill>
                        <a:effectLst/>
                        <a:latin typeface="+mn-lt"/>
                      </a:endParaRPr>
                    </a:p>
                  </a:txBody>
                  <a:tcPr marL="36000" marR="36000" marT="36000" marB="36000">
                    <a:noFill/>
                  </a:tcPr>
                </a:tc>
                <a:tc>
                  <a:txBody>
                    <a:bodyPr/>
                    <a:lstStyle/>
                    <a:p>
                      <a:pPr algn="ctr" fontAlgn="ctr"/>
                      <a:r>
                        <a:rPr lang="en-AU" sz="800" b="0" u="none" strike="noStrike" dirty="0">
                          <a:solidFill>
                            <a:schemeClr val="tx1"/>
                          </a:solidFill>
                          <a:effectLst/>
                          <a:latin typeface="+mn-lt"/>
                        </a:rPr>
                        <a:t>334</a:t>
                      </a:r>
                      <a:endParaRPr lang="en-AU" sz="800" b="0" i="0" u="none" strike="noStrike" dirty="0">
                        <a:solidFill>
                          <a:schemeClr val="tx1"/>
                        </a:solidFill>
                        <a:effectLst/>
                        <a:latin typeface="+mn-lt"/>
                      </a:endParaRPr>
                    </a:p>
                  </a:txBody>
                  <a:tcPr marL="36000" marR="36000" marT="36000" marB="36000">
                    <a:noFill/>
                  </a:tcPr>
                </a:tc>
                <a:extLst>
                  <a:ext uri="{0D108BD9-81ED-4DB2-BD59-A6C34878D82A}">
                    <a16:rowId xmlns:a16="http://schemas.microsoft.com/office/drawing/2014/main" val="2753601849"/>
                  </a:ext>
                </a:extLst>
              </a:tr>
            </a:tbl>
          </a:graphicData>
        </a:graphic>
      </p:graphicFrame>
      <p:grpSp>
        <p:nvGrpSpPr>
          <p:cNvPr id="3" name="Group 2">
            <a:extLst>
              <a:ext uri="{FF2B5EF4-FFF2-40B4-BE49-F238E27FC236}">
                <a16:creationId xmlns:a16="http://schemas.microsoft.com/office/drawing/2014/main" id="{2481EEA6-14CE-E46C-B87A-9168594884DB}"/>
              </a:ext>
            </a:extLst>
          </p:cNvPr>
          <p:cNvGrpSpPr/>
          <p:nvPr/>
        </p:nvGrpSpPr>
        <p:grpSpPr>
          <a:xfrm>
            <a:off x="9858488" y="2400473"/>
            <a:ext cx="1293014" cy="1080448"/>
            <a:chOff x="9498162" y="2445514"/>
            <a:chExt cx="1293014" cy="1080448"/>
          </a:xfrm>
        </p:grpSpPr>
        <p:sp>
          <p:nvSpPr>
            <p:cNvPr id="4" name="Oval 3">
              <a:extLst>
                <a:ext uri="{FF2B5EF4-FFF2-40B4-BE49-F238E27FC236}">
                  <a16:creationId xmlns:a16="http://schemas.microsoft.com/office/drawing/2014/main" id="{615739D9-6744-431A-FBA3-7F80B8AF6CA0}"/>
                </a:ext>
              </a:extLst>
            </p:cNvPr>
            <p:cNvSpPr/>
            <p:nvPr/>
          </p:nvSpPr>
          <p:spPr>
            <a:xfrm>
              <a:off x="9498162" y="3357900"/>
              <a:ext cx="168062" cy="168062"/>
            </a:xfrm>
            <a:prstGeom prst="ellipse">
              <a:avLst/>
            </a:prstGeom>
            <a:solidFill>
              <a:schemeClr val="bg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5" name="Group 4">
              <a:extLst>
                <a:ext uri="{FF2B5EF4-FFF2-40B4-BE49-F238E27FC236}">
                  <a16:creationId xmlns:a16="http://schemas.microsoft.com/office/drawing/2014/main" id="{AD0C9D20-FF64-05EA-560C-078029E2FF9B}"/>
                </a:ext>
              </a:extLst>
            </p:cNvPr>
            <p:cNvGrpSpPr/>
            <p:nvPr/>
          </p:nvGrpSpPr>
          <p:grpSpPr>
            <a:xfrm>
              <a:off x="9553922" y="2445514"/>
              <a:ext cx="1237254" cy="866646"/>
              <a:chOff x="6373842" y="2445514"/>
              <a:chExt cx="1237254" cy="866646"/>
            </a:xfrm>
          </p:grpSpPr>
          <p:sp>
            <p:nvSpPr>
              <p:cNvPr id="7" name="TextBox 6">
                <a:extLst>
                  <a:ext uri="{FF2B5EF4-FFF2-40B4-BE49-F238E27FC236}">
                    <a16:creationId xmlns:a16="http://schemas.microsoft.com/office/drawing/2014/main" id="{C7592106-A56D-7337-3873-5B5F3E6AFD1D}"/>
                  </a:ext>
                </a:extLst>
              </p:cNvPr>
              <p:cNvSpPr txBox="1"/>
              <p:nvPr/>
            </p:nvSpPr>
            <p:spPr>
              <a:xfrm>
                <a:off x="6373842" y="2445514"/>
                <a:ext cx="1237254" cy="677108"/>
              </a:xfrm>
              <a:prstGeom prst="rect">
                <a:avLst/>
              </a:prstGeom>
              <a:noFill/>
            </p:spPr>
            <p:txBody>
              <a:bodyPr wrap="square">
                <a:spAutoFit/>
              </a:bodyPr>
              <a:lstStyle/>
              <a:p>
                <a:r>
                  <a:rPr lang="en-AU" sz="1100" b="1" dirty="0">
                    <a:solidFill>
                      <a:schemeClr val="accent5"/>
                    </a:solidFill>
                  </a:rPr>
                  <a:t>Aug 2024</a:t>
                </a:r>
              </a:p>
              <a:p>
                <a:r>
                  <a:rPr lang="en-AU" sz="900" dirty="0"/>
                  <a:t>Court of Appeal suspends the NSW approval consent</a:t>
                </a:r>
                <a:endParaRPr lang="en-AU" sz="900" baseline="30000" dirty="0"/>
              </a:p>
            </p:txBody>
          </p:sp>
          <p:cxnSp>
            <p:nvCxnSpPr>
              <p:cNvPr id="8" name="Straight Connector 7">
                <a:extLst>
                  <a:ext uri="{FF2B5EF4-FFF2-40B4-BE49-F238E27FC236}">
                    <a16:creationId xmlns:a16="http://schemas.microsoft.com/office/drawing/2014/main" id="{3B7ECB51-472C-5AAA-49B6-9A9361CB6BF7}"/>
                  </a:ext>
                </a:extLst>
              </p:cNvPr>
              <p:cNvCxnSpPr>
                <a:cxnSpLocks/>
              </p:cNvCxnSpPr>
              <p:nvPr/>
            </p:nvCxnSpPr>
            <p:spPr>
              <a:xfrm>
                <a:off x="6394162" y="2499360"/>
                <a:ext cx="0" cy="812800"/>
              </a:xfrm>
              <a:prstGeom prst="line">
                <a:avLst/>
              </a:prstGeom>
              <a:ln w="3175">
                <a:solidFill>
                  <a:schemeClr val="accent1"/>
                </a:solidFill>
              </a:ln>
            </p:spPr>
            <p:style>
              <a:lnRef idx="2">
                <a:schemeClr val="accent5"/>
              </a:lnRef>
              <a:fillRef idx="0">
                <a:schemeClr val="accent5"/>
              </a:fillRef>
              <a:effectRef idx="1">
                <a:schemeClr val="accent5"/>
              </a:effectRef>
              <a:fontRef idx="minor">
                <a:schemeClr val="tx1"/>
              </a:fontRef>
            </p:style>
          </p:cxnSp>
        </p:grpSp>
      </p:grpSp>
      <p:grpSp>
        <p:nvGrpSpPr>
          <p:cNvPr id="9" name="Group 8">
            <a:extLst>
              <a:ext uri="{FF2B5EF4-FFF2-40B4-BE49-F238E27FC236}">
                <a16:creationId xmlns:a16="http://schemas.microsoft.com/office/drawing/2014/main" id="{9EB42150-1A6A-B0BE-FF23-1A973E332BC0}"/>
              </a:ext>
            </a:extLst>
          </p:cNvPr>
          <p:cNvGrpSpPr/>
          <p:nvPr/>
        </p:nvGrpSpPr>
        <p:grpSpPr>
          <a:xfrm>
            <a:off x="10414769" y="3316737"/>
            <a:ext cx="1508911" cy="997327"/>
            <a:chOff x="10398338" y="3361075"/>
            <a:chExt cx="1375737" cy="997327"/>
          </a:xfrm>
        </p:grpSpPr>
        <p:sp>
          <p:nvSpPr>
            <p:cNvPr id="10" name="Oval 9">
              <a:extLst>
                <a:ext uri="{FF2B5EF4-FFF2-40B4-BE49-F238E27FC236}">
                  <a16:creationId xmlns:a16="http://schemas.microsoft.com/office/drawing/2014/main" id="{B1931284-D98F-CBEE-FF4A-CE99C0FE9995}"/>
                </a:ext>
              </a:extLst>
            </p:cNvPr>
            <p:cNvSpPr/>
            <p:nvPr/>
          </p:nvSpPr>
          <p:spPr>
            <a:xfrm>
              <a:off x="10398338" y="3361075"/>
              <a:ext cx="168062" cy="168062"/>
            </a:xfrm>
            <a:prstGeom prst="ellipse">
              <a:avLst/>
            </a:prstGeom>
            <a:solidFill>
              <a:schemeClr val="bg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2" name="Group 11">
              <a:extLst>
                <a:ext uri="{FF2B5EF4-FFF2-40B4-BE49-F238E27FC236}">
                  <a16:creationId xmlns:a16="http://schemas.microsoft.com/office/drawing/2014/main" id="{86E343CA-7B9A-E88E-8C54-6CDFF20A5158}"/>
                </a:ext>
              </a:extLst>
            </p:cNvPr>
            <p:cNvGrpSpPr/>
            <p:nvPr/>
          </p:nvGrpSpPr>
          <p:grpSpPr>
            <a:xfrm>
              <a:off x="10458162" y="3542794"/>
              <a:ext cx="1315913" cy="815608"/>
              <a:chOff x="6373842" y="2445514"/>
              <a:chExt cx="1315913" cy="815608"/>
            </a:xfrm>
          </p:grpSpPr>
          <p:sp>
            <p:nvSpPr>
              <p:cNvPr id="13" name="TextBox 12">
                <a:extLst>
                  <a:ext uri="{FF2B5EF4-FFF2-40B4-BE49-F238E27FC236}">
                    <a16:creationId xmlns:a16="http://schemas.microsoft.com/office/drawing/2014/main" id="{584C059D-778C-3F22-CD22-FFE49D4DF613}"/>
                  </a:ext>
                </a:extLst>
              </p:cNvPr>
              <p:cNvSpPr txBox="1"/>
              <p:nvPr/>
            </p:nvSpPr>
            <p:spPr>
              <a:xfrm>
                <a:off x="6373842" y="2445514"/>
                <a:ext cx="1315913" cy="815608"/>
              </a:xfrm>
              <a:prstGeom prst="rect">
                <a:avLst/>
              </a:prstGeom>
              <a:noFill/>
            </p:spPr>
            <p:txBody>
              <a:bodyPr wrap="square">
                <a:spAutoFit/>
              </a:bodyPr>
              <a:lstStyle/>
              <a:p>
                <a:r>
                  <a:rPr lang="en-AU" sz="1100" b="1" dirty="0">
                    <a:solidFill>
                      <a:schemeClr val="accent5"/>
                    </a:solidFill>
                  </a:rPr>
                  <a:t>Dec 2024</a:t>
                </a:r>
              </a:p>
              <a:p>
                <a:r>
                  <a:rPr lang="en-US" sz="900" dirty="0"/>
                  <a:t>MRE (180Moz Ag</a:t>
                </a:r>
                <a:r>
                  <a:rPr lang="en-US" sz="900" baseline="30000" dirty="0"/>
                  <a:t>1</a:t>
                </a:r>
                <a:r>
                  <a:rPr lang="en-US" sz="900" dirty="0"/>
                  <a:t>) &amp;</a:t>
                </a:r>
              </a:p>
              <a:p>
                <a:r>
                  <a:rPr lang="en-US" sz="900" dirty="0"/>
                  <a:t>ORE (71.7Moz Ag</a:t>
                </a:r>
                <a:r>
                  <a:rPr lang="en-US" sz="900" baseline="30000" dirty="0"/>
                  <a:t>1</a:t>
                </a:r>
                <a:r>
                  <a:rPr lang="en-US" sz="900" dirty="0"/>
                  <a:t>) update; Optimisation Study completed</a:t>
                </a:r>
              </a:p>
            </p:txBody>
          </p:sp>
          <p:cxnSp>
            <p:nvCxnSpPr>
              <p:cNvPr id="14" name="Straight Connector 13">
                <a:extLst>
                  <a:ext uri="{FF2B5EF4-FFF2-40B4-BE49-F238E27FC236}">
                    <a16:creationId xmlns:a16="http://schemas.microsoft.com/office/drawing/2014/main" id="{9D97B4FA-AFDB-D99C-5FB4-17A58E37A33E}"/>
                  </a:ext>
                </a:extLst>
              </p:cNvPr>
              <p:cNvCxnSpPr>
                <a:cxnSpLocks/>
              </p:cNvCxnSpPr>
              <p:nvPr/>
            </p:nvCxnSpPr>
            <p:spPr>
              <a:xfrm>
                <a:off x="6394162" y="2499360"/>
                <a:ext cx="0" cy="684000"/>
              </a:xfrm>
              <a:prstGeom prst="line">
                <a:avLst/>
              </a:prstGeom>
              <a:ln w="3175">
                <a:solidFill>
                  <a:schemeClr val="accent1"/>
                </a:solidFill>
              </a:ln>
            </p:spPr>
            <p:style>
              <a:lnRef idx="2">
                <a:schemeClr val="accent5"/>
              </a:lnRef>
              <a:fillRef idx="0">
                <a:schemeClr val="accent5"/>
              </a:fillRef>
              <a:effectRef idx="1">
                <a:schemeClr val="accent5"/>
              </a:effectRef>
              <a:fontRef idx="minor">
                <a:schemeClr val="tx1"/>
              </a:fontRef>
            </p:style>
          </p:cxnSp>
        </p:grpSp>
      </p:grpSp>
      <p:sp>
        <p:nvSpPr>
          <p:cNvPr id="16" name="TextBox 15">
            <a:extLst>
              <a:ext uri="{FF2B5EF4-FFF2-40B4-BE49-F238E27FC236}">
                <a16:creationId xmlns:a16="http://schemas.microsoft.com/office/drawing/2014/main" id="{F5D04ED1-4F19-9D2B-9D40-215F75349BD8}"/>
              </a:ext>
            </a:extLst>
          </p:cNvPr>
          <p:cNvSpPr txBox="1"/>
          <p:nvPr/>
        </p:nvSpPr>
        <p:spPr>
          <a:xfrm rot="1061354">
            <a:off x="8245336" y="3168822"/>
            <a:ext cx="100169" cy="349702"/>
          </a:xfrm>
          <a:prstGeom prst="rect">
            <a:avLst/>
          </a:prstGeom>
          <a:solidFill>
            <a:schemeClr val="bg1"/>
          </a:solidFill>
        </p:spPr>
        <p:txBody>
          <a:bodyPr wrap="square" lIns="36000" tIns="36000" rIns="36000" bIns="36000" rtlCol="0">
            <a:spAutoFit/>
          </a:bodyPr>
          <a:lstStyle/>
          <a:p>
            <a:pPr algn="l"/>
            <a:endParaRPr lang="en-GB" dirty="0"/>
          </a:p>
        </p:txBody>
      </p:sp>
      <p:cxnSp>
        <p:nvCxnSpPr>
          <p:cNvPr id="20" name="Straight Connector 19">
            <a:extLst>
              <a:ext uri="{FF2B5EF4-FFF2-40B4-BE49-F238E27FC236}">
                <a16:creationId xmlns:a16="http://schemas.microsoft.com/office/drawing/2014/main" id="{C19BC349-9F0A-2A85-2EAE-F3B3A7C32B3C}"/>
              </a:ext>
            </a:extLst>
          </p:cNvPr>
          <p:cNvCxnSpPr/>
          <p:nvPr/>
        </p:nvCxnSpPr>
        <p:spPr>
          <a:xfrm flipH="1">
            <a:off x="8189401" y="3311868"/>
            <a:ext cx="60326" cy="196814"/>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4747BD3D-2F3A-BEBD-DC7A-7C07EAA5A2B0}"/>
              </a:ext>
            </a:extLst>
          </p:cNvPr>
          <p:cNvCxnSpPr/>
          <p:nvPr/>
        </p:nvCxnSpPr>
        <p:spPr>
          <a:xfrm flipH="1">
            <a:off x="8278247" y="3314775"/>
            <a:ext cx="60326" cy="196814"/>
          </a:xfrm>
          <a:prstGeom prst="line">
            <a:avLst/>
          </a:prstGeom>
        </p:spPr>
        <p:style>
          <a:lnRef idx="3">
            <a:schemeClr val="dk1"/>
          </a:lnRef>
          <a:fillRef idx="0">
            <a:schemeClr val="dk1"/>
          </a:fillRef>
          <a:effectRef idx="2">
            <a:schemeClr val="dk1"/>
          </a:effectRef>
          <a:fontRef idx="minor">
            <a:schemeClr val="tx1"/>
          </a:fontRef>
        </p:style>
      </p:cxnSp>
    </p:spTree>
    <p:custDataLst>
      <p:tags r:id="rId1"/>
    </p:custDataLst>
    <p:extLst>
      <p:ext uri="{BB962C8B-B14F-4D97-AF65-F5344CB8AC3E}">
        <p14:creationId xmlns:p14="http://schemas.microsoft.com/office/powerpoint/2010/main" val="4790723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YOUT" val="ppLayoutCustom"/>
</p:tagLst>
</file>

<file path=ppt/tags/tag10.xml><?xml version="1.0" encoding="utf-8"?>
<p:tagLst xmlns:a="http://schemas.openxmlformats.org/drawingml/2006/main" xmlns:r="http://schemas.openxmlformats.org/officeDocument/2006/relationships" xmlns:p="http://schemas.openxmlformats.org/presentationml/2006/main">
  <p:tag name="LAYOUT" val="ppLayoutCustom"/>
</p:tagLst>
</file>

<file path=ppt/tags/tag11.xml><?xml version="1.0" encoding="utf-8"?>
<p:tagLst xmlns:a="http://schemas.openxmlformats.org/drawingml/2006/main" xmlns:r="http://schemas.openxmlformats.org/officeDocument/2006/relationships" xmlns:p="http://schemas.openxmlformats.org/presentationml/2006/main">
  <p:tag name="LAYOUT" val="ppLayoutCustom"/>
</p:tagLst>
</file>

<file path=ppt/tags/tag12.xml><?xml version="1.0" encoding="utf-8"?>
<p:tagLst xmlns:a="http://schemas.openxmlformats.org/drawingml/2006/main" xmlns:r="http://schemas.openxmlformats.org/officeDocument/2006/relationships" xmlns:p="http://schemas.openxmlformats.org/presentationml/2006/main">
  <p:tag name="LAYOUT" val="ppLayoutCustom"/>
</p:tagLst>
</file>

<file path=ppt/tags/tag13.xml><?xml version="1.0" encoding="utf-8"?>
<p:tagLst xmlns:a="http://schemas.openxmlformats.org/drawingml/2006/main" xmlns:r="http://schemas.openxmlformats.org/officeDocument/2006/relationships" xmlns:p="http://schemas.openxmlformats.org/presentationml/2006/main">
  <p:tag name="LAYOUT" val="ppLayoutCustom"/>
</p:tagLst>
</file>

<file path=ppt/tags/tag14.xml><?xml version="1.0" encoding="utf-8"?>
<p:tagLst xmlns:a="http://schemas.openxmlformats.org/drawingml/2006/main" xmlns:r="http://schemas.openxmlformats.org/officeDocument/2006/relationships" xmlns:p="http://schemas.openxmlformats.org/presentationml/2006/main">
  <p:tag name="LAYOUT" val="ppLayoutBlank"/>
</p:tagLst>
</file>

<file path=ppt/tags/tag2.xml><?xml version="1.0" encoding="utf-8"?>
<p:tagLst xmlns:a="http://schemas.openxmlformats.org/drawingml/2006/main" xmlns:r="http://schemas.openxmlformats.org/officeDocument/2006/relationships" xmlns:p="http://schemas.openxmlformats.org/presentationml/2006/main">
  <p:tag name="LAYOUT" val="ppLayoutCustom"/>
</p:tagLst>
</file>

<file path=ppt/tags/tag3.xml><?xml version="1.0" encoding="utf-8"?>
<p:tagLst xmlns:a="http://schemas.openxmlformats.org/drawingml/2006/main" xmlns:r="http://schemas.openxmlformats.org/officeDocument/2006/relationships" xmlns:p="http://schemas.openxmlformats.org/presentationml/2006/main">
  <p:tag name="LAYOUT" val="ppLayoutCustom"/>
</p:tagLst>
</file>

<file path=ppt/tags/tag4.xml><?xml version="1.0" encoding="utf-8"?>
<p:tagLst xmlns:a="http://schemas.openxmlformats.org/drawingml/2006/main" xmlns:r="http://schemas.openxmlformats.org/officeDocument/2006/relationships" xmlns:p="http://schemas.openxmlformats.org/presentationml/2006/main">
  <p:tag name="LAYOUT" val="ppLayoutCustom"/>
</p:tagLst>
</file>

<file path=ppt/tags/tag5.xml><?xml version="1.0" encoding="utf-8"?>
<p:tagLst xmlns:a="http://schemas.openxmlformats.org/drawingml/2006/main" xmlns:r="http://schemas.openxmlformats.org/officeDocument/2006/relationships" xmlns:p="http://schemas.openxmlformats.org/presentationml/2006/main">
  <p:tag name="LAYOUT" val="ppLayoutCustom"/>
</p:tagLst>
</file>

<file path=ppt/tags/tag6.xml><?xml version="1.0" encoding="utf-8"?>
<p:tagLst xmlns:a="http://schemas.openxmlformats.org/drawingml/2006/main" xmlns:r="http://schemas.openxmlformats.org/officeDocument/2006/relationships" xmlns:p="http://schemas.openxmlformats.org/presentationml/2006/main">
  <p:tag name="LAYOUT" val="ppLayoutCustom"/>
</p:tagLst>
</file>

<file path=ppt/tags/tag7.xml><?xml version="1.0" encoding="utf-8"?>
<p:tagLst xmlns:a="http://schemas.openxmlformats.org/drawingml/2006/main" xmlns:r="http://schemas.openxmlformats.org/officeDocument/2006/relationships" xmlns:p="http://schemas.openxmlformats.org/presentationml/2006/main">
  <p:tag name="LAYOUT" val="ppLayoutCustom"/>
</p:tagLst>
</file>

<file path=ppt/tags/tag8.xml><?xml version="1.0" encoding="utf-8"?>
<p:tagLst xmlns:a="http://schemas.openxmlformats.org/drawingml/2006/main" xmlns:r="http://schemas.openxmlformats.org/officeDocument/2006/relationships" xmlns:p="http://schemas.openxmlformats.org/presentationml/2006/main">
  <p:tag name="LAYOUT" val="ppLayoutCustom"/>
</p:tagLst>
</file>

<file path=ppt/tags/tag9.xml><?xml version="1.0" encoding="utf-8"?>
<p:tagLst xmlns:a="http://schemas.openxmlformats.org/drawingml/2006/main" xmlns:r="http://schemas.openxmlformats.org/officeDocument/2006/relationships" xmlns:p="http://schemas.openxmlformats.org/presentationml/2006/main">
  <p:tag name="LAYOUT" val="ppLayoutCustom"/>
</p:tagLst>
</file>

<file path=ppt/theme/theme1.xml><?xml version="1.0" encoding="utf-8"?>
<a:theme xmlns:a="http://schemas.openxmlformats.org/drawingml/2006/main" name="SilverMines">
  <a:themeElements>
    <a:clrScheme name="SilverMines">
      <a:dk1>
        <a:srgbClr val="11242E"/>
      </a:dk1>
      <a:lt1>
        <a:sysClr val="window" lastClr="FFFFFF"/>
      </a:lt1>
      <a:dk2>
        <a:srgbClr val="11242E"/>
      </a:dk2>
      <a:lt2>
        <a:srgbClr val="F4F4F4"/>
      </a:lt2>
      <a:accent1>
        <a:srgbClr val="9BA7B3"/>
      </a:accent1>
      <a:accent2>
        <a:srgbClr val="0E2B46"/>
      </a:accent2>
      <a:accent3>
        <a:srgbClr val="11242E"/>
      </a:accent3>
      <a:accent4>
        <a:srgbClr val="D26637"/>
      </a:accent4>
      <a:accent5>
        <a:srgbClr val="6EBE49"/>
      </a:accent5>
      <a:accent6>
        <a:srgbClr val="0F9D58"/>
      </a:accent6>
      <a:hlink>
        <a:srgbClr val="11242E"/>
      </a:hlink>
      <a:folHlink>
        <a:srgbClr val="11242E"/>
      </a:folHlink>
    </a:clrScheme>
    <a:fontScheme name="SilverMines">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5"/>
        </a:lnRef>
        <a:fillRef idx="0">
          <a:schemeClr val="accent5"/>
        </a:fillRef>
        <a:effectRef idx="1">
          <a:schemeClr val="accent5"/>
        </a:effectRef>
        <a:fontRef idx="minor">
          <a:schemeClr val="tx1"/>
        </a:fontRef>
      </a:style>
    </a:lnDef>
    <a:txDef>
      <a:spPr>
        <a:noFill/>
      </a:spPr>
      <a:bodyPr wrap="none" lIns="36000" tIns="36000" rIns="36000" bIns="36000"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88104</TotalTime>
  <Words>6326</Words>
  <Application>Microsoft Office PowerPoint</Application>
  <PresentationFormat>Widescreen</PresentationFormat>
  <Paragraphs>703</Paragraphs>
  <Slides>28</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Aptos</vt:lpstr>
      <vt:lpstr>Arial</vt:lpstr>
      <vt:lpstr>Cordia New</vt:lpstr>
      <vt:lpstr>Montserrat</vt:lpstr>
      <vt:lpstr>Open Sans</vt:lpstr>
      <vt:lpstr>Wingdings</vt:lpstr>
      <vt:lpstr>SilverMines</vt:lpstr>
      <vt:lpstr>Investor Presentation</vt:lpstr>
      <vt:lpstr>Important notices and disclaimer</vt:lpstr>
      <vt:lpstr>Important notices and disclaimer</vt:lpstr>
      <vt:lpstr>Bowdens silver project Optimisation study highlights1</vt:lpstr>
      <vt:lpstr>Silver Mines Limited  corporate information</vt:lpstr>
      <vt:lpstr>SILVER MINES LIMITED Environmental, Social and Governance</vt:lpstr>
      <vt:lpstr>Silver mines limited Bowdens silver project</vt:lpstr>
      <vt:lpstr>Bowdens silver project  introduction</vt:lpstr>
      <vt:lpstr>Bowdens Silver Project Overview</vt:lpstr>
      <vt:lpstr>Bowdens Silver project open pit mining</vt:lpstr>
      <vt:lpstr>Bowdens Silver project conventional processing</vt:lpstr>
      <vt:lpstr>Bowdens Silver project SITE disturbance minimised</vt:lpstr>
      <vt:lpstr>Bowdens Silver project cost summary1</vt:lpstr>
      <vt:lpstr>Bowdens Silver project Production schedule1</vt:lpstr>
      <vt:lpstr>Bowdens Silver project project optionality</vt:lpstr>
      <vt:lpstr>Bowdens Silver exploration strike and depth extensions</vt:lpstr>
      <vt:lpstr>Bowdens Silver Project Key Conclusions</vt:lpstr>
      <vt:lpstr>Regional exploration A MAJOR mineralised SYSTEM</vt:lpstr>
      <vt:lpstr>Bowdens Silver Project regional geology</vt:lpstr>
      <vt:lpstr>Silver mines limited TUENA GOLD PROJECT</vt:lpstr>
      <vt:lpstr>Silver metal of innovation</vt:lpstr>
      <vt:lpstr>Silver WHY SILVER?</vt:lpstr>
      <vt:lpstr>Silver solar leading the charge</vt:lpstr>
      <vt:lpstr>Silver Key statistics / supply &amp; demand</vt:lpstr>
      <vt:lpstr>PowerPoint Presentation</vt:lpstr>
      <vt:lpstr>PowerPoint Presentation</vt:lpstr>
      <vt:lpstr>APPENDIX 1: BOWDENS SILVER MINERAL RESOURCES (AS AT December 2024)</vt:lpstr>
      <vt:lpstr>Appendix 2: Bowdens Silver Ore Reserve (as at December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Beatriz Diaz</dc:creator>
  <cp:lastModifiedBy>Sleiman Majdoub</cp:lastModifiedBy>
  <cp:revision>234</cp:revision>
  <cp:lastPrinted>2024-11-04T06:54:07Z</cp:lastPrinted>
  <dcterms:created xsi:type="dcterms:W3CDTF">2024-02-21T01:40:30Z</dcterms:created>
  <dcterms:modified xsi:type="dcterms:W3CDTF">2025-03-27T21:20:53Z</dcterms:modified>
</cp:coreProperties>
</file>