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4"/>
  </p:sldMasterIdLst>
  <p:notesMasterIdLst>
    <p:notesMasterId r:id="rId38"/>
  </p:notesMasterIdLst>
  <p:handoutMasterIdLst>
    <p:handoutMasterId r:id="rId39"/>
  </p:handoutMasterIdLst>
  <p:sldIdLst>
    <p:sldId id="371" r:id="rId5"/>
    <p:sldId id="257" r:id="rId6"/>
    <p:sldId id="1904" r:id="rId7"/>
    <p:sldId id="345" r:id="rId8"/>
    <p:sldId id="330" r:id="rId9"/>
    <p:sldId id="1905" r:id="rId10"/>
    <p:sldId id="356" r:id="rId11"/>
    <p:sldId id="1899" r:id="rId12"/>
    <p:sldId id="1946" r:id="rId13"/>
    <p:sldId id="1903" r:id="rId14"/>
    <p:sldId id="1902" r:id="rId15"/>
    <p:sldId id="1945" r:id="rId16"/>
    <p:sldId id="1907" r:id="rId17"/>
    <p:sldId id="1930" r:id="rId18"/>
    <p:sldId id="1911" r:id="rId19"/>
    <p:sldId id="1908" r:id="rId20"/>
    <p:sldId id="1935" r:id="rId21"/>
    <p:sldId id="1938" r:id="rId22"/>
    <p:sldId id="1936" r:id="rId23"/>
    <p:sldId id="1943" r:id="rId24"/>
    <p:sldId id="1942" r:id="rId25"/>
    <p:sldId id="1944" r:id="rId26"/>
    <p:sldId id="1934" r:id="rId27"/>
    <p:sldId id="1909" r:id="rId28"/>
    <p:sldId id="363" r:id="rId29"/>
    <p:sldId id="364" r:id="rId30"/>
    <p:sldId id="1898" r:id="rId31"/>
    <p:sldId id="1906" r:id="rId32"/>
    <p:sldId id="269" r:id="rId33"/>
    <p:sldId id="354" r:id="rId34"/>
    <p:sldId id="1932" r:id="rId35"/>
    <p:sldId id="1894" r:id="rId36"/>
    <p:sldId id="357" r:id="rId37"/>
  </p:sldIdLst>
  <p:sldSz cx="12192000" cy="6858000"/>
  <p:notesSz cx="9601200" cy="15087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F91"/>
    <a:srgbClr val="FFC000"/>
    <a:srgbClr val="D68822"/>
    <a:srgbClr val="414141"/>
    <a:srgbClr val="A78B43"/>
    <a:srgbClr val="003E67"/>
    <a:srgbClr val="364147"/>
    <a:srgbClr val="ED1B24"/>
    <a:srgbClr val="24386F"/>
    <a:srgbClr val="DD9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A0E7D1-ACDD-4B5F-93FB-E773D2F9FE56}" v="85" dt="2025-03-30T21:17:00.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9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0" d="100"/>
          <a:sy n="80" d="100"/>
        </p:scale>
        <p:origin x="391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Hamelin" userId="327495e1-d545-47ff-a728-29ca5771fbb6" providerId="ADAL" clId="{DAA0E7D1-ACDD-4B5F-93FB-E773D2F9FE56}"/>
    <pc:docChg chg="undo custSel addSld delSld modSld">
      <pc:chgData name="Pascal Hamelin" userId="327495e1-d545-47ff-a728-29ca5771fbb6" providerId="ADAL" clId="{DAA0E7D1-ACDD-4B5F-93FB-E773D2F9FE56}" dt="2025-03-30T21:17:00.626" v="1372" actId="20577"/>
      <pc:docMkLst>
        <pc:docMk/>
      </pc:docMkLst>
      <pc:sldChg chg="modSp mod">
        <pc:chgData name="Pascal Hamelin" userId="327495e1-d545-47ff-a728-29ca5771fbb6" providerId="ADAL" clId="{DAA0E7D1-ACDD-4B5F-93FB-E773D2F9FE56}" dt="2025-03-30T21:14:42.969" v="1296" actId="20577"/>
        <pc:sldMkLst>
          <pc:docMk/>
          <pc:sldMk cId="1724170168" sldId="363"/>
        </pc:sldMkLst>
        <pc:spChg chg="mod">
          <ac:chgData name="Pascal Hamelin" userId="327495e1-d545-47ff-a728-29ca5771fbb6" providerId="ADAL" clId="{DAA0E7D1-ACDD-4B5F-93FB-E773D2F9FE56}" dt="2025-03-30T21:14:42.969" v="1296" actId="20577"/>
          <ac:spMkLst>
            <pc:docMk/>
            <pc:sldMk cId="1724170168" sldId="363"/>
            <ac:spMk id="2" creationId="{443C81F4-F618-BBCF-2279-85284AA114F3}"/>
          </ac:spMkLst>
        </pc:spChg>
      </pc:sldChg>
      <pc:sldChg chg="modSp">
        <pc:chgData name="Pascal Hamelin" userId="327495e1-d545-47ff-a728-29ca5771fbb6" providerId="ADAL" clId="{DAA0E7D1-ACDD-4B5F-93FB-E773D2F9FE56}" dt="2025-03-30T21:17:00.626" v="1372" actId="20577"/>
        <pc:sldMkLst>
          <pc:docMk/>
          <pc:sldMk cId="2973892762" sldId="364"/>
        </pc:sldMkLst>
        <pc:spChg chg="mod">
          <ac:chgData name="Pascal Hamelin" userId="327495e1-d545-47ff-a728-29ca5771fbb6" providerId="ADAL" clId="{DAA0E7D1-ACDD-4B5F-93FB-E773D2F9FE56}" dt="2025-03-30T21:15:21.999" v="1319" actId="20577"/>
          <ac:spMkLst>
            <pc:docMk/>
            <pc:sldMk cId="2973892762" sldId="364"/>
            <ac:spMk id="11" creationId="{37387630-E458-ABB8-222B-36CEE9D4137C}"/>
          </ac:spMkLst>
        </pc:spChg>
        <pc:spChg chg="mod">
          <ac:chgData name="Pascal Hamelin" userId="327495e1-d545-47ff-a728-29ca5771fbb6" providerId="ADAL" clId="{DAA0E7D1-ACDD-4B5F-93FB-E773D2F9FE56}" dt="2025-03-30T21:17:00.626" v="1372" actId="20577"/>
          <ac:spMkLst>
            <pc:docMk/>
            <pc:sldMk cId="2973892762" sldId="364"/>
            <ac:spMk id="13" creationId="{A354E2A3-4479-1083-8B37-34D5B3058682}"/>
          </ac:spMkLst>
        </pc:spChg>
        <pc:spChg chg="mod">
          <ac:chgData name="Pascal Hamelin" userId="327495e1-d545-47ff-a728-29ca5771fbb6" providerId="ADAL" clId="{DAA0E7D1-ACDD-4B5F-93FB-E773D2F9FE56}" dt="2025-03-30T21:16:49.104" v="1371" actId="20577"/>
          <ac:spMkLst>
            <pc:docMk/>
            <pc:sldMk cId="2973892762" sldId="364"/>
            <ac:spMk id="15" creationId="{4A0A04F0-74C5-BE21-A938-CAD4E2E2CE4F}"/>
          </ac:spMkLst>
        </pc:spChg>
      </pc:sldChg>
      <pc:sldChg chg="modSp mod">
        <pc:chgData name="Pascal Hamelin" userId="327495e1-d545-47ff-a728-29ca5771fbb6" providerId="ADAL" clId="{DAA0E7D1-ACDD-4B5F-93FB-E773D2F9FE56}" dt="2025-03-30T15:56:53.948" v="4" actId="20577"/>
        <pc:sldMkLst>
          <pc:docMk/>
          <pc:sldMk cId="3804482173" sldId="371"/>
        </pc:sldMkLst>
        <pc:spChg chg="mod">
          <ac:chgData name="Pascal Hamelin" userId="327495e1-d545-47ff-a728-29ca5771fbb6" providerId="ADAL" clId="{DAA0E7D1-ACDD-4B5F-93FB-E773D2F9FE56}" dt="2025-03-30T15:56:53.948" v="4" actId="20577"/>
          <ac:spMkLst>
            <pc:docMk/>
            <pc:sldMk cId="3804482173" sldId="371"/>
            <ac:spMk id="6" creationId="{6A6B41B1-C1A3-E3D5-517B-58FB3F915F43}"/>
          </ac:spMkLst>
        </pc:spChg>
      </pc:sldChg>
      <pc:sldChg chg="delSp modSp mod">
        <pc:chgData name="Pascal Hamelin" userId="327495e1-d545-47ff-a728-29ca5771fbb6" providerId="ADAL" clId="{DAA0E7D1-ACDD-4B5F-93FB-E773D2F9FE56}" dt="2025-03-30T16:49:11.937" v="551" actId="14100"/>
        <pc:sldMkLst>
          <pc:docMk/>
          <pc:sldMk cId="4235450380" sldId="1899"/>
        </pc:sldMkLst>
        <pc:spChg chg="mod">
          <ac:chgData name="Pascal Hamelin" userId="327495e1-d545-47ff-a728-29ca5771fbb6" providerId="ADAL" clId="{DAA0E7D1-ACDD-4B5F-93FB-E773D2F9FE56}" dt="2025-03-30T16:49:11.937" v="551" actId="14100"/>
          <ac:spMkLst>
            <pc:docMk/>
            <pc:sldMk cId="4235450380" sldId="1899"/>
            <ac:spMk id="2" creationId="{CD8472A8-2654-B576-EEB9-7797E0D5FED4}"/>
          </ac:spMkLst>
        </pc:spChg>
        <pc:spChg chg="mod">
          <ac:chgData name="Pascal Hamelin" userId="327495e1-d545-47ff-a728-29ca5771fbb6" providerId="ADAL" clId="{DAA0E7D1-ACDD-4B5F-93FB-E773D2F9FE56}" dt="2025-03-30T16:46:26.938" v="428" actId="20577"/>
          <ac:spMkLst>
            <pc:docMk/>
            <pc:sldMk cId="4235450380" sldId="1899"/>
            <ac:spMk id="3" creationId="{DC9F9DD5-DF88-4B62-614D-4C8BA64E3FF3}"/>
          </ac:spMkLst>
        </pc:spChg>
        <pc:spChg chg="del mod">
          <ac:chgData name="Pascal Hamelin" userId="327495e1-d545-47ff-a728-29ca5771fbb6" providerId="ADAL" clId="{DAA0E7D1-ACDD-4B5F-93FB-E773D2F9FE56}" dt="2025-03-30T16:48:39.809" v="544" actId="478"/>
          <ac:spMkLst>
            <pc:docMk/>
            <pc:sldMk cId="4235450380" sldId="1899"/>
            <ac:spMk id="7" creationId="{BEC9E90F-513B-55D6-7D5F-9F31846CE265}"/>
          </ac:spMkLst>
        </pc:spChg>
        <pc:graphicFrameChg chg="modGraphic">
          <ac:chgData name="Pascal Hamelin" userId="327495e1-d545-47ff-a728-29ca5771fbb6" providerId="ADAL" clId="{DAA0E7D1-ACDD-4B5F-93FB-E773D2F9FE56}" dt="2025-03-30T16:46:44.082" v="429" actId="13926"/>
          <ac:graphicFrameMkLst>
            <pc:docMk/>
            <pc:sldMk cId="4235450380" sldId="1899"/>
            <ac:graphicFrameMk id="5" creationId="{4FB9BBB3-6458-CCFC-120F-32BD97B16412}"/>
          </ac:graphicFrameMkLst>
        </pc:graphicFrameChg>
      </pc:sldChg>
      <pc:sldChg chg="modSp mod">
        <pc:chgData name="Pascal Hamelin" userId="327495e1-d545-47ff-a728-29ca5771fbb6" providerId="ADAL" clId="{DAA0E7D1-ACDD-4B5F-93FB-E773D2F9FE56}" dt="2025-03-30T20:48:47.317" v="706" actId="13926"/>
        <pc:sldMkLst>
          <pc:docMk/>
          <pc:sldMk cId="681159743" sldId="1902"/>
        </pc:sldMkLst>
        <pc:spChg chg="mod">
          <ac:chgData name="Pascal Hamelin" userId="327495e1-d545-47ff-a728-29ca5771fbb6" providerId="ADAL" clId="{DAA0E7D1-ACDD-4B5F-93FB-E773D2F9FE56}" dt="2025-03-30T20:48:47.317" v="706" actId="13926"/>
          <ac:spMkLst>
            <pc:docMk/>
            <pc:sldMk cId="681159743" sldId="1902"/>
            <ac:spMk id="2" creationId="{443C81F4-F618-BBCF-2279-85284AA114F3}"/>
          </ac:spMkLst>
        </pc:spChg>
      </pc:sldChg>
      <pc:sldChg chg="modSp mod">
        <pc:chgData name="Pascal Hamelin" userId="327495e1-d545-47ff-a728-29ca5771fbb6" providerId="ADAL" clId="{DAA0E7D1-ACDD-4B5F-93FB-E773D2F9FE56}" dt="2025-03-30T20:48:06.823" v="705" actId="20577"/>
        <pc:sldMkLst>
          <pc:docMk/>
          <pc:sldMk cId="3501153037" sldId="1903"/>
        </pc:sldMkLst>
        <pc:spChg chg="mod">
          <ac:chgData name="Pascal Hamelin" userId="327495e1-d545-47ff-a728-29ca5771fbb6" providerId="ADAL" clId="{DAA0E7D1-ACDD-4B5F-93FB-E773D2F9FE56}" dt="2025-03-30T20:48:06.823" v="705" actId="20577"/>
          <ac:spMkLst>
            <pc:docMk/>
            <pc:sldMk cId="3501153037" sldId="1903"/>
            <ac:spMk id="2" creationId="{C50E1A5E-CDF5-87AD-84B3-895B6CCDC0C2}"/>
          </ac:spMkLst>
        </pc:spChg>
        <pc:graphicFrameChg chg="modGraphic">
          <ac:chgData name="Pascal Hamelin" userId="327495e1-d545-47ff-a728-29ca5771fbb6" providerId="ADAL" clId="{DAA0E7D1-ACDD-4B5F-93FB-E773D2F9FE56}" dt="2025-03-30T20:47:52.512" v="691" actId="20577"/>
          <ac:graphicFrameMkLst>
            <pc:docMk/>
            <pc:sldMk cId="3501153037" sldId="1903"/>
            <ac:graphicFrameMk id="3" creationId="{39BCEE23-A33E-C6BE-11A2-2B509ED1E33A}"/>
          </ac:graphicFrameMkLst>
        </pc:graphicFrameChg>
      </pc:sldChg>
      <pc:sldChg chg="modSp mod">
        <pc:chgData name="Pascal Hamelin" userId="327495e1-d545-47ff-a728-29ca5771fbb6" providerId="ADAL" clId="{DAA0E7D1-ACDD-4B5F-93FB-E773D2F9FE56}" dt="2025-03-30T16:25:08.792" v="214" actId="20577"/>
        <pc:sldMkLst>
          <pc:docMk/>
          <pc:sldMk cId="4115594375" sldId="1904"/>
        </pc:sldMkLst>
        <pc:spChg chg="mod">
          <ac:chgData name="Pascal Hamelin" userId="327495e1-d545-47ff-a728-29ca5771fbb6" providerId="ADAL" clId="{DAA0E7D1-ACDD-4B5F-93FB-E773D2F9FE56}" dt="2025-03-30T16:25:08.792" v="214" actId="20577"/>
          <ac:spMkLst>
            <pc:docMk/>
            <pc:sldMk cId="4115594375" sldId="1904"/>
            <ac:spMk id="4" creationId="{F525DFC6-CDEB-95B5-A5E6-20009A068600}"/>
          </ac:spMkLst>
        </pc:spChg>
      </pc:sldChg>
      <pc:sldChg chg="modSp mod">
        <pc:chgData name="Pascal Hamelin" userId="327495e1-d545-47ff-a728-29ca5771fbb6" providerId="ADAL" clId="{DAA0E7D1-ACDD-4B5F-93FB-E773D2F9FE56}" dt="2025-03-30T16:50:40.984" v="612" actId="404"/>
        <pc:sldMkLst>
          <pc:docMk/>
          <pc:sldMk cId="4238014066" sldId="1905"/>
        </pc:sldMkLst>
        <pc:spChg chg="mod">
          <ac:chgData name="Pascal Hamelin" userId="327495e1-d545-47ff-a728-29ca5771fbb6" providerId="ADAL" clId="{DAA0E7D1-ACDD-4B5F-93FB-E773D2F9FE56}" dt="2025-03-30T16:50:40.984" v="612" actId="404"/>
          <ac:spMkLst>
            <pc:docMk/>
            <pc:sldMk cId="4238014066" sldId="1905"/>
            <ac:spMk id="7" creationId="{FF2D4206-A224-D412-641B-6FF6D1E8620E}"/>
          </ac:spMkLst>
        </pc:spChg>
        <pc:graphicFrameChg chg="mod">
          <ac:chgData name="Pascal Hamelin" userId="327495e1-d545-47ff-a728-29ca5771fbb6" providerId="ADAL" clId="{DAA0E7D1-ACDD-4B5F-93FB-E773D2F9FE56}" dt="2025-03-30T16:39:45.101" v="252"/>
          <ac:graphicFrameMkLst>
            <pc:docMk/>
            <pc:sldMk cId="4238014066" sldId="1905"/>
            <ac:graphicFrameMk id="6" creationId="{2E310892-B761-DA1D-D070-85A3C0D5D9A9}"/>
          </ac:graphicFrameMkLst>
        </pc:graphicFrameChg>
      </pc:sldChg>
      <pc:sldChg chg="modSp del mod">
        <pc:chgData name="Pascal Hamelin" userId="327495e1-d545-47ff-a728-29ca5771fbb6" providerId="ADAL" clId="{DAA0E7D1-ACDD-4B5F-93FB-E773D2F9FE56}" dt="2025-03-30T20:50:42.819" v="750" actId="2696"/>
        <pc:sldMkLst>
          <pc:docMk/>
          <pc:sldMk cId="251054630" sldId="1928"/>
        </pc:sldMkLst>
        <pc:spChg chg="mod">
          <ac:chgData name="Pascal Hamelin" userId="327495e1-d545-47ff-a728-29ca5771fbb6" providerId="ADAL" clId="{DAA0E7D1-ACDD-4B5F-93FB-E773D2F9FE56}" dt="2025-03-30T20:50:32.746" v="749" actId="20577"/>
          <ac:spMkLst>
            <pc:docMk/>
            <pc:sldMk cId="251054630" sldId="1928"/>
            <ac:spMk id="2" creationId="{4AAEFE56-4611-361E-AA1C-010CC679FE85}"/>
          </ac:spMkLst>
        </pc:spChg>
      </pc:sldChg>
      <pc:sldChg chg="addSp delSp modSp mod">
        <pc:chgData name="Pascal Hamelin" userId="327495e1-d545-47ff-a728-29ca5771fbb6" providerId="ADAL" clId="{DAA0E7D1-ACDD-4B5F-93FB-E773D2F9FE56}" dt="2025-03-30T20:55:23.641" v="795" actId="1076"/>
        <pc:sldMkLst>
          <pc:docMk/>
          <pc:sldMk cId="3618094622" sldId="1930"/>
        </pc:sldMkLst>
        <pc:spChg chg="add mod ord">
          <ac:chgData name="Pascal Hamelin" userId="327495e1-d545-47ff-a728-29ca5771fbb6" providerId="ADAL" clId="{DAA0E7D1-ACDD-4B5F-93FB-E773D2F9FE56}" dt="2025-03-30T20:55:19.048" v="794" actId="14100"/>
          <ac:spMkLst>
            <pc:docMk/>
            <pc:sldMk cId="3618094622" sldId="1930"/>
            <ac:spMk id="11" creationId="{4C32435E-4107-DB0E-131E-174EF92C0EA0}"/>
          </ac:spMkLst>
        </pc:spChg>
        <pc:spChg chg="add del mod">
          <ac:chgData name="Pascal Hamelin" userId="327495e1-d545-47ff-a728-29ca5771fbb6" providerId="ADAL" clId="{DAA0E7D1-ACDD-4B5F-93FB-E773D2F9FE56}" dt="2025-03-30T20:53:45.951" v="778"/>
          <ac:spMkLst>
            <pc:docMk/>
            <pc:sldMk cId="3618094622" sldId="1930"/>
            <ac:spMk id="15" creationId="{B93AC672-7F41-E46D-A834-20B8A158141B}"/>
          </ac:spMkLst>
        </pc:spChg>
        <pc:spChg chg="add mod">
          <ac:chgData name="Pascal Hamelin" userId="327495e1-d545-47ff-a728-29ca5771fbb6" providerId="ADAL" clId="{DAA0E7D1-ACDD-4B5F-93FB-E773D2F9FE56}" dt="2025-03-30T20:55:23.641" v="795" actId="1076"/>
          <ac:spMkLst>
            <pc:docMk/>
            <pc:sldMk cId="3618094622" sldId="1930"/>
            <ac:spMk id="16" creationId="{7C668955-6BA9-F653-162E-8631F4B4C241}"/>
          </ac:spMkLst>
        </pc:spChg>
      </pc:sldChg>
      <pc:sldChg chg="modSp mod">
        <pc:chgData name="Pascal Hamelin" userId="327495e1-d545-47ff-a728-29ca5771fbb6" providerId="ADAL" clId="{DAA0E7D1-ACDD-4B5F-93FB-E773D2F9FE56}" dt="2025-03-30T21:13:23.429" v="1240" actId="20577"/>
        <pc:sldMkLst>
          <pc:docMk/>
          <pc:sldMk cId="110532564" sldId="1944"/>
        </pc:sldMkLst>
        <pc:spChg chg="mod">
          <ac:chgData name="Pascal Hamelin" userId="327495e1-d545-47ff-a728-29ca5771fbb6" providerId="ADAL" clId="{DAA0E7D1-ACDD-4B5F-93FB-E773D2F9FE56}" dt="2025-03-30T21:13:23.429" v="1240" actId="20577"/>
          <ac:spMkLst>
            <pc:docMk/>
            <pc:sldMk cId="110532564" sldId="1944"/>
            <ac:spMk id="2" creationId="{39D130CA-2ECB-98BE-DA53-381F7AF93C35}"/>
          </ac:spMkLst>
        </pc:spChg>
      </pc:sldChg>
      <pc:sldChg chg="modSp mod">
        <pc:chgData name="Pascal Hamelin" userId="327495e1-d545-47ff-a728-29ca5771fbb6" providerId="ADAL" clId="{DAA0E7D1-ACDD-4B5F-93FB-E773D2F9FE56}" dt="2025-03-30T20:49:32.339" v="734" actId="20577"/>
        <pc:sldMkLst>
          <pc:docMk/>
          <pc:sldMk cId="345855032" sldId="1945"/>
        </pc:sldMkLst>
        <pc:spChg chg="mod">
          <ac:chgData name="Pascal Hamelin" userId="327495e1-d545-47ff-a728-29ca5771fbb6" providerId="ADAL" clId="{DAA0E7D1-ACDD-4B5F-93FB-E773D2F9FE56}" dt="2025-03-30T20:49:32.339" v="734" actId="20577"/>
          <ac:spMkLst>
            <pc:docMk/>
            <pc:sldMk cId="345855032" sldId="1945"/>
            <ac:spMk id="5" creationId="{65757E0A-11BC-DBAC-BC60-C5A728755ABD}"/>
          </ac:spMkLst>
        </pc:spChg>
      </pc:sldChg>
      <pc:sldChg chg="delSp modSp add mod">
        <pc:chgData name="Pascal Hamelin" userId="327495e1-d545-47ff-a728-29ca5771fbb6" providerId="ADAL" clId="{DAA0E7D1-ACDD-4B5F-93FB-E773D2F9FE56}" dt="2025-03-30T21:10:52.190" v="1200" actId="2710"/>
        <pc:sldMkLst>
          <pc:docMk/>
          <pc:sldMk cId="1135339674" sldId="1946"/>
        </pc:sldMkLst>
        <pc:spChg chg="del">
          <ac:chgData name="Pascal Hamelin" userId="327495e1-d545-47ff-a728-29ca5771fbb6" providerId="ADAL" clId="{DAA0E7D1-ACDD-4B5F-93FB-E773D2F9FE56}" dt="2025-03-30T20:56:49.965" v="871" actId="478"/>
          <ac:spMkLst>
            <pc:docMk/>
            <pc:sldMk cId="1135339674" sldId="1946"/>
            <ac:spMk id="2" creationId="{4C410149-12E1-AE8C-C321-5B05E3072C98}"/>
          </ac:spMkLst>
        </pc:spChg>
        <pc:spChg chg="mod">
          <ac:chgData name="Pascal Hamelin" userId="327495e1-d545-47ff-a728-29ca5771fbb6" providerId="ADAL" clId="{DAA0E7D1-ACDD-4B5F-93FB-E773D2F9FE56}" dt="2025-03-30T21:03:45.053" v="1073" actId="20577"/>
          <ac:spMkLst>
            <pc:docMk/>
            <pc:sldMk cId="1135339674" sldId="1946"/>
            <ac:spMk id="3" creationId="{4E7403D1-3951-D50D-9FD2-9C87F412CAD4}"/>
          </ac:spMkLst>
        </pc:spChg>
        <pc:spChg chg="mod">
          <ac:chgData name="Pascal Hamelin" userId="327495e1-d545-47ff-a728-29ca5771fbb6" providerId="ADAL" clId="{DAA0E7D1-ACDD-4B5F-93FB-E773D2F9FE56}" dt="2025-03-30T21:10:52.190" v="1200" actId="2710"/>
          <ac:spMkLst>
            <pc:docMk/>
            <pc:sldMk cId="1135339674" sldId="1946"/>
            <ac:spMk id="7" creationId="{06A08BB6-C415-759A-65C1-89359D3D06F8}"/>
          </ac:spMkLst>
        </pc:spChg>
        <pc:graphicFrameChg chg="mod modGraphic">
          <ac:chgData name="Pascal Hamelin" userId="327495e1-d545-47ff-a728-29ca5771fbb6" providerId="ADAL" clId="{DAA0E7D1-ACDD-4B5F-93FB-E773D2F9FE56}" dt="2025-03-30T21:08:13.023" v="1151" actId="20577"/>
          <ac:graphicFrameMkLst>
            <pc:docMk/>
            <pc:sldMk cId="1135339674" sldId="1946"/>
            <ac:graphicFrameMk id="5" creationId="{AEB3A0B3-4FAA-D3AE-4EE8-8BF99D1F445A}"/>
          </ac:graphicFrameMkLst>
        </pc:graphicFrameChg>
        <pc:picChg chg="del">
          <ac:chgData name="Pascal Hamelin" userId="327495e1-d545-47ff-a728-29ca5771fbb6" providerId="ADAL" clId="{DAA0E7D1-ACDD-4B5F-93FB-E773D2F9FE56}" dt="2025-03-30T20:56:51.274" v="872" actId="478"/>
          <ac:picMkLst>
            <pc:docMk/>
            <pc:sldMk cId="1135339674" sldId="1946"/>
            <ac:picMk id="4" creationId="{9D55FC26-8CFF-2873-4436-9D6AD4D6E3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5689610673665787"/>
          <c:y val="0.10240023360598684"/>
          <c:w val="0.40287467191601051"/>
          <c:h val="0.671457786526684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8B8-4117-B988-9B17E71BBA1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8B8-4117-B988-9B17E71BBA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8B8-4117-B988-9B17E71BBA1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8B8-4117-B988-9B17E71BBA1E}"/>
              </c:ext>
            </c:extLst>
          </c:dPt>
          <c:dLbls>
            <c:dLbl>
              <c:idx val="0"/>
              <c:layout>
                <c:manualLayout>
                  <c:x val="-2.483212954941539E-2"/>
                  <c:y val="-0.122021918073013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B8-4117-B988-9B17E71BBA1E}"/>
                </c:ext>
              </c:extLst>
            </c:dLbl>
            <c:dLbl>
              <c:idx val="1"/>
              <c:layout>
                <c:manualLayout>
                  <c:x val="3.3677513768624746E-2"/>
                  <c:y val="3.141676936177414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8B8-4117-B988-9B17E71BBA1E}"/>
                </c:ext>
              </c:extLst>
            </c:dLbl>
            <c:dLbl>
              <c:idx val="2"/>
              <c:layout>
                <c:manualLayout>
                  <c:x val="-0.13041999834010831"/>
                  <c:y val="-0.21818754594834744"/>
                </c:manualLayout>
              </c:layout>
              <c:tx>
                <c:rich>
                  <a:bodyPr/>
                  <a:lstStyle/>
                  <a:p>
                    <a:fld id="{5DA3C62E-6912-4A47-B2E6-611055EC62DC}" type="CATEGORYNAME">
                      <a:rPr lang="en-US"/>
                      <a:pPr/>
                      <a:t>[NOM DE CATÉGORIE]</a:t>
                    </a:fld>
                    <a:r>
                      <a:rPr lang="en-US" baseline="0" dirty="0"/>
                      <a:t>
2%</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6246982732987689"/>
                      <c:h val="0.23005907833565167"/>
                    </c:manualLayout>
                  </c15:layout>
                  <c15:dlblFieldTable/>
                  <c15:showDataLabelsRange val="0"/>
                </c:ext>
                <c:ext xmlns:c16="http://schemas.microsoft.com/office/drawing/2014/chart" uri="{C3380CC4-5D6E-409C-BE32-E72D297353CC}">
                  <c16:uniqueId val="{00000005-28B8-4117-B988-9B17E71BBA1E}"/>
                </c:ext>
              </c:extLst>
            </c:dLbl>
            <c:dLbl>
              <c:idx val="3"/>
              <c:layout>
                <c:manualLayout>
                  <c:x val="-3.5907900844780308E-2"/>
                  <c:y val="-0.1173662936145680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8B8-4117-B988-9B17E71BBA1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Sheet1!$P$6:$P$9</c:f>
              <c:strCache>
                <c:ptCount val="4"/>
                <c:pt idx="0">
                  <c:v>Officers &amp; Directors</c:v>
                </c:pt>
                <c:pt idx="1">
                  <c:v>HNW Investors</c:v>
                </c:pt>
                <c:pt idx="2">
                  <c:v>Institutional Investors</c:v>
                </c:pt>
                <c:pt idx="3">
                  <c:v>Retail Investors</c:v>
                </c:pt>
              </c:strCache>
            </c:strRef>
          </c:cat>
          <c:val>
            <c:numRef>
              <c:f>Sheet1!$Q$6:$Q$9</c:f>
              <c:numCache>
                <c:formatCode>General</c:formatCode>
                <c:ptCount val="4"/>
                <c:pt idx="0">
                  <c:v>275</c:v>
                </c:pt>
                <c:pt idx="1">
                  <c:v>180</c:v>
                </c:pt>
                <c:pt idx="2">
                  <c:v>15</c:v>
                </c:pt>
                <c:pt idx="3">
                  <c:v>399</c:v>
                </c:pt>
              </c:numCache>
            </c:numRef>
          </c:val>
          <c:extLst>
            <c:ext xmlns:c16="http://schemas.microsoft.com/office/drawing/2014/chart" uri="{C3380CC4-5D6E-409C-BE32-E72D297353CC}">
              <c16:uniqueId val="{00000008-28B8-4117-B988-9B17E71BBA1E}"/>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188B68-5BC6-959A-A50E-BADDCE7ECD40}"/>
              </a:ext>
            </a:extLst>
          </p:cNvPr>
          <p:cNvSpPr>
            <a:spLocks noGrp="1"/>
          </p:cNvSpPr>
          <p:nvPr>
            <p:ph type="hdr" sz="quarter"/>
          </p:nvPr>
        </p:nvSpPr>
        <p:spPr>
          <a:xfrm>
            <a:off x="0" y="2"/>
            <a:ext cx="4160520" cy="757002"/>
          </a:xfrm>
          <a:prstGeom prst="rect">
            <a:avLst/>
          </a:prstGeom>
        </p:spPr>
        <p:txBody>
          <a:bodyPr vert="horz" lIns="141069" tIns="70535" rIns="141069" bIns="70535" rtlCol="0"/>
          <a:lstStyle>
            <a:lvl1pPr algn="l">
              <a:defRPr sz="1900"/>
            </a:lvl1pPr>
          </a:lstStyle>
          <a:p>
            <a:endParaRPr lang="en-CA"/>
          </a:p>
        </p:txBody>
      </p:sp>
      <p:sp>
        <p:nvSpPr>
          <p:cNvPr id="3" name="Date Placeholder 2">
            <a:extLst>
              <a:ext uri="{FF2B5EF4-FFF2-40B4-BE49-F238E27FC236}">
                <a16:creationId xmlns:a16="http://schemas.microsoft.com/office/drawing/2014/main" id="{7901391F-06B4-C334-36FF-2D67812195E2}"/>
              </a:ext>
            </a:extLst>
          </p:cNvPr>
          <p:cNvSpPr>
            <a:spLocks noGrp="1"/>
          </p:cNvSpPr>
          <p:nvPr>
            <p:ph type="dt" sz="quarter" idx="1"/>
          </p:nvPr>
        </p:nvSpPr>
        <p:spPr>
          <a:xfrm>
            <a:off x="5438458" y="2"/>
            <a:ext cx="4160520" cy="757002"/>
          </a:xfrm>
          <a:prstGeom prst="rect">
            <a:avLst/>
          </a:prstGeom>
        </p:spPr>
        <p:txBody>
          <a:bodyPr vert="horz" lIns="141069" tIns="70535" rIns="141069" bIns="70535" rtlCol="0"/>
          <a:lstStyle>
            <a:lvl1pPr algn="r">
              <a:defRPr sz="1900"/>
            </a:lvl1pPr>
          </a:lstStyle>
          <a:p>
            <a:fld id="{3341A186-791A-4D6B-AD28-4B05E681ABC7}" type="datetimeFigureOut">
              <a:rPr lang="en-CA" smtClean="0"/>
              <a:t>2025-03-30</a:t>
            </a:fld>
            <a:endParaRPr lang="en-CA"/>
          </a:p>
        </p:txBody>
      </p:sp>
      <p:sp>
        <p:nvSpPr>
          <p:cNvPr id="4" name="Footer Placeholder 3">
            <a:extLst>
              <a:ext uri="{FF2B5EF4-FFF2-40B4-BE49-F238E27FC236}">
                <a16:creationId xmlns:a16="http://schemas.microsoft.com/office/drawing/2014/main" id="{9B3E2C0B-BCF1-DC80-1133-0A01C708CAEB}"/>
              </a:ext>
            </a:extLst>
          </p:cNvPr>
          <p:cNvSpPr>
            <a:spLocks noGrp="1"/>
          </p:cNvSpPr>
          <p:nvPr>
            <p:ph type="ftr" sz="quarter" idx="2"/>
          </p:nvPr>
        </p:nvSpPr>
        <p:spPr>
          <a:xfrm>
            <a:off x="0" y="14330602"/>
            <a:ext cx="4160520" cy="756998"/>
          </a:xfrm>
          <a:prstGeom prst="rect">
            <a:avLst/>
          </a:prstGeom>
        </p:spPr>
        <p:txBody>
          <a:bodyPr vert="horz" lIns="141069" tIns="70535" rIns="141069" bIns="70535" rtlCol="0" anchor="b"/>
          <a:lstStyle>
            <a:lvl1pPr algn="l">
              <a:defRPr sz="1900"/>
            </a:lvl1pPr>
          </a:lstStyle>
          <a:p>
            <a:endParaRPr lang="en-CA"/>
          </a:p>
        </p:txBody>
      </p:sp>
      <p:sp>
        <p:nvSpPr>
          <p:cNvPr id="5" name="Slide Number Placeholder 4">
            <a:extLst>
              <a:ext uri="{FF2B5EF4-FFF2-40B4-BE49-F238E27FC236}">
                <a16:creationId xmlns:a16="http://schemas.microsoft.com/office/drawing/2014/main" id="{1E3023C6-C238-E0D1-ED73-7641077F36D3}"/>
              </a:ext>
            </a:extLst>
          </p:cNvPr>
          <p:cNvSpPr>
            <a:spLocks noGrp="1"/>
          </p:cNvSpPr>
          <p:nvPr>
            <p:ph type="sldNum" sz="quarter" idx="3"/>
          </p:nvPr>
        </p:nvSpPr>
        <p:spPr>
          <a:xfrm>
            <a:off x="5438458" y="14330602"/>
            <a:ext cx="4160520" cy="756998"/>
          </a:xfrm>
          <a:prstGeom prst="rect">
            <a:avLst/>
          </a:prstGeom>
        </p:spPr>
        <p:txBody>
          <a:bodyPr vert="horz" lIns="141069" tIns="70535" rIns="141069" bIns="70535" rtlCol="0" anchor="b"/>
          <a:lstStyle>
            <a:lvl1pPr algn="r">
              <a:defRPr sz="1900"/>
            </a:lvl1pPr>
          </a:lstStyle>
          <a:p>
            <a:fld id="{51DD89D1-45FF-404B-97ED-89A854F73CE8}" type="slidenum">
              <a:rPr lang="en-CA" smtClean="0"/>
              <a:t>‹N°›</a:t>
            </a:fld>
            <a:endParaRPr lang="en-CA"/>
          </a:p>
        </p:txBody>
      </p:sp>
    </p:spTree>
    <p:extLst>
      <p:ext uri="{BB962C8B-B14F-4D97-AF65-F5344CB8AC3E}">
        <p14:creationId xmlns:p14="http://schemas.microsoft.com/office/powerpoint/2010/main" val="113560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757002"/>
          </a:xfrm>
          <a:prstGeom prst="rect">
            <a:avLst/>
          </a:prstGeom>
        </p:spPr>
        <p:txBody>
          <a:bodyPr vert="horz" lIns="141069" tIns="70535" rIns="141069" bIns="70535" rtlCol="0"/>
          <a:lstStyle>
            <a:lvl1pPr algn="l">
              <a:defRPr sz="1900"/>
            </a:lvl1pPr>
          </a:lstStyle>
          <a:p>
            <a:endParaRPr lang="en-CA"/>
          </a:p>
        </p:txBody>
      </p:sp>
      <p:sp>
        <p:nvSpPr>
          <p:cNvPr id="3" name="Date Placeholder 2"/>
          <p:cNvSpPr>
            <a:spLocks noGrp="1"/>
          </p:cNvSpPr>
          <p:nvPr>
            <p:ph type="dt" idx="1"/>
          </p:nvPr>
        </p:nvSpPr>
        <p:spPr>
          <a:xfrm>
            <a:off x="5438458" y="2"/>
            <a:ext cx="4160520" cy="757002"/>
          </a:xfrm>
          <a:prstGeom prst="rect">
            <a:avLst/>
          </a:prstGeom>
        </p:spPr>
        <p:txBody>
          <a:bodyPr vert="horz" lIns="141069" tIns="70535" rIns="141069" bIns="70535" rtlCol="0"/>
          <a:lstStyle>
            <a:lvl1pPr algn="r">
              <a:defRPr sz="1900"/>
            </a:lvl1pPr>
          </a:lstStyle>
          <a:p>
            <a:fld id="{C4B1ADE4-0277-42C4-B256-9CCB0881AE3E}" type="datetimeFigureOut">
              <a:rPr lang="en-CA" smtClean="0"/>
              <a:t>2025-03-30</a:t>
            </a:fld>
            <a:endParaRPr lang="en-CA"/>
          </a:p>
        </p:txBody>
      </p:sp>
      <p:sp>
        <p:nvSpPr>
          <p:cNvPr id="4" name="Slide Image Placeholder 3"/>
          <p:cNvSpPr>
            <a:spLocks noGrp="1" noRot="1" noChangeAspect="1"/>
          </p:cNvSpPr>
          <p:nvPr>
            <p:ph type="sldImg" idx="2"/>
          </p:nvPr>
        </p:nvSpPr>
        <p:spPr>
          <a:xfrm>
            <a:off x="274638" y="1885950"/>
            <a:ext cx="9051925" cy="5091113"/>
          </a:xfrm>
          <a:prstGeom prst="rect">
            <a:avLst/>
          </a:prstGeom>
          <a:noFill/>
          <a:ln w="12700">
            <a:solidFill>
              <a:prstClr val="black"/>
            </a:solidFill>
          </a:ln>
        </p:spPr>
        <p:txBody>
          <a:bodyPr vert="horz" lIns="141069" tIns="70535" rIns="141069" bIns="70535" rtlCol="0" anchor="ctr"/>
          <a:lstStyle/>
          <a:p>
            <a:endParaRPr lang="en-CA"/>
          </a:p>
        </p:txBody>
      </p:sp>
      <p:sp>
        <p:nvSpPr>
          <p:cNvPr id="5" name="Notes Placeholder 4"/>
          <p:cNvSpPr>
            <a:spLocks noGrp="1"/>
          </p:cNvSpPr>
          <p:nvPr>
            <p:ph type="body" sz="quarter" idx="3"/>
          </p:nvPr>
        </p:nvSpPr>
        <p:spPr>
          <a:xfrm>
            <a:off x="960120" y="7260909"/>
            <a:ext cx="7680960" cy="5940743"/>
          </a:xfrm>
          <a:prstGeom prst="rect">
            <a:avLst/>
          </a:prstGeom>
        </p:spPr>
        <p:txBody>
          <a:bodyPr vert="horz" lIns="141069" tIns="70535" rIns="141069" bIns="705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14330602"/>
            <a:ext cx="4160520" cy="756998"/>
          </a:xfrm>
          <a:prstGeom prst="rect">
            <a:avLst/>
          </a:prstGeom>
        </p:spPr>
        <p:txBody>
          <a:bodyPr vert="horz" lIns="141069" tIns="70535" rIns="141069" bIns="70535" rtlCol="0" anchor="b"/>
          <a:lstStyle>
            <a:lvl1pPr algn="l">
              <a:defRPr sz="1900"/>
            </a:lvl1pPr>
          </a:lstStyle>
          <a:p>
            <a:endParaRPr lang="en-CA"/>
          </a:p>
        </p:txBody>
      </p:sp>
      <p:sp>
        <p:nvSpPr>
          <p:cNvPr id="7" name="Slide Number Placeholder 6"/>
          <p:cNvSpPr>
            <a:spLocks noGrp="1"/>
          </p:cNvSpPr>
          <p:nvPr>
            <p:ph type="sldNum" sz="quarter" idx="5"/>
          </p:nvPr>
        </p:nvSpPr>
        <p:spPr>
          <a:xfrm>
            <a:off x="5438458" y="14330602"/>
            <a:ext cx="4160520" cy="756998"/>
          </a:xfrm>
          <a:prstGeom prst="rect">
            <a:avLst/>
          </a:prstGeom>
        </p:spPr>
        <p:txBody>
          <a:bodyPr vert="horz" lIns="141069" tIns="70535" rIns="141069" bIns="70535" rtlCol="0" anchor="b"/>
          <a:lstStyle>
            <a:lvl1pPr algn="r">
              <a:defRPr sz="1900"/>
            </a:lvl1pPr>
          </a:lstStyle>
          <a:p>
            <a:fld id="{F9A20EE1-6420-4222-BE89-EEF89B6F599E}" type="slidenum">
              <a:rPr lang="en-CA" smtClean="0"/>
              <a:t>‹N°›</a:t>
            </a:fld>
            <a:endParaRPr lang="en-CA"/>
          </a:p>
        </p:txBody>
      </p:sp>
    </p:spTree>
    <p:extLst>
      <p:ext uri="{BB962C8B-B14F-4D97-AF65-F5344CB8AC3E}">
        <p14:creationId xmlns:p14="http://schemas.microsoft.com/office/powerpoint/2010/main" val="301819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6019-2557-4239-5292-5F262C5C10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774176-D6E6-59F3-AEB9-AC65DD0A90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18F5F4-59E3-6621-693A-5F5AD768629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1B8F282-A5D2-861C-6C79-8EFC0A4CFB7D}"/>
              </a:ext>
            </a:extLst>
          </p:cNvPr>
          <p:cNvSpPr>
            <a:spLocks noGrp="1"/>
          </p:cNvSpPr>
          <p:nvPr>
            <p:ph type="sldNum" sz="quarter" idx="5"/>
          </p:nvPr>
        </p:nvSpPr>
        <p:spPr/>
        <p:txBody>
          <a:bodyPr/>
          <a:lstStyle/>
          <a:p>
            <a:fld id="{84216D5F-AB10-429A-812B-8A1FB1022898}" type="slidenum">
              <a:rPr lang="fr-CA" smtClean="0"/>
              <a:t>12</a:t>
            </a:fld>
            <a:endParaRPr lang="fr-CA"/>
          </a:p>
        </p:txBody>
      </p:sp>
    </p:spTree>
    <p:extLst>
      <p:ext uri="{BB962C8B-B14F-4D97-AF65-F5344CB8AC3E}">
        <p14:creationId xmlns:p14="http://schemas.microsoft.com/office/powerpoint/2010/main" val="267273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4216D5F-AB10-429A-812B-8A1FB1022898}" type="slidenum">
              <a:rPr lang="fr-CA" smtClean="0"/>
              <a:t>14</a:t>
            </a:fld>
            <a:endParaRPr lang="fr-CA"/>
          </a:p>
        </p:txBody>
      </p:sp>
    </p:spTree>
    <p:extLst>
      <p:ext uri="{BB962C8B-B14F-4D97-AF65-F5344CB8AC3E}">
        <p14:creationId xmlns:p14="http://schemas.microsoft.com/office/powerpoint/2010/main" val="234724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7210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1933444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51991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88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2" name="Espace réservé pour une image  5">
            <a:extLst>
              <a:ext uri="{FF2B5EF4-FFF2-40B4-BE49-F238E27FC236}">
                <a16:creationId xmlns:a16="http://schemas.microsoft.com/office/drawing/2014/main" id="{9D02C085-C520-C0D3-184C-C3EB4BBA0C1E}"/>
              </a:ext>
            </a:extLst>
          </p:cNvPr>
          <p:cNvPicPr>
            <a:picLocks/>
          </p:cNvPicPr>
          <p:nvPr userDrawn="1"/>
        </p:nvPicPr>
        <p:blipFill rotWithShape="1">
          <a:blip r:embed="rId2">
            <a:extLst>
              <a:ext uri="{28A0092B-C50C-407E-A947-70E740481C1C}">
                <a14:useLocalDpi xmlns:a14="http://schemas.microsoft.com/office/drawing/2010/main" val="0"/>
              </a:ext>
            </a:extLst>
          </a:blip>
          <a:srcRect l="28" t="45934" r="46" b="42362"/>
          <a:stretch/>
        </p:blipFill>
        <p:spPr>
          <a:xfrm>
            <a:off x="1407812" y="-18762"/>
            <a:ext cx="10783433" cy="871200"/>
          </a:xfrm>
          <a:prstGeom prst="rect">
            <a:avLst/>
          </a:prstGeom>
        </p:spPr>
      </p:pic>
      <p:sp>
        <p:nvSpPr>
          <p:cNvPr id="16" name="Rectangle 15">
            <a:extLst>
              <a:ext uri="{FF2B5EF4-FFF2-40B4-BE49-F238E27FC236}">
                <a16:creationId xmlns:a16="http://schemas.microsoft.com/office/drawing/2014/main" id="{CAACF718-730C-93BB-0D4F-47CC7ABD3412}"/>
              </a:ext>
            </a:extLst>
          </p:cNvPr>
          <p:cNvSpPr/>
          <p:nvPr userDrawn="1"/>
        </p:nvSpPr>
        <p:spPr>
          <a:xfrm>
            <a:off x="1066800" y="-5460"/>
            <a:ext cx="11125200" cy="87073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344787" y="1080654"/>
            <a:ext cx="11517395" cy="4351338"/>
          </a:xfrm>
        </p:spPr>
        <p:txBody>
          <a:bodyPr lIns="0" tIns="0" rIns="0" bIns="0">
            <a:normAutofit/>
          </a:bodyPr>
          <a:lstStyle>
            <a:lvl1pPr marL="263525" indent="-263525">
              <a:lnSpc>
                <a:spcPct val="100000"/>
              </a:lnSpc>
              <a:spcBef>
                <a:spcPts val="0"/>
              </a:spcBef>
              <a:spcAft>
                <a:spcPts val="600"/>
              </a:spcAft>
              <a:buClr>
                <a:srgbClr val="FFC000"/>
              </a:buClr>
              <a:buFont typeface="Wingdings" panose="05000000000000000000" pitchFamily="2" charset="2"/>
              <a:buChar char="§"/>
              <a:defRPr sz="2000">
                <a:solidFill>
                  <a:schemeClr val="tx1"/>
                </a:solidFill>
                <a:latin typeface="Arial Nova" panose="020B0504020202020204" pitchFamily="34" charset="0"/>
                <a:cs typeface="Times New Roman" panose="02020603050405020304" pitchFamily="18" charset="0"/>
              </a:defRPr>
            </a:lvl1pPr>
            <a:lvl2pPr marL="536575" indent="-273050">
              <a:lnSpc>
                <a:spcPct val="100000"/>
              </a:lnSpc>
              <a:spcBef>
                <a:spcPts val="0"/>
              </a:spcBef>
              <a:spcAft>
                <a:spcPts val="600"/>
              </a:spcAft>
              <a:buClr>
                <a:srgbClr val="FFC000"/>
              </a:buClr>
              <a:buFont typeface="Calibri" panose="020F0502020204030204" pitchFamily="34" charset="0"/>
              <a:buChar char="‒"/>
              <a:defRPr sz="1800">
                <a:solidFill>
                  <a:schemeClr val="tx1"/>
                </a:solidFill>
                <a:latin typeface="Arial Nova" panose="020B0504020202020204" pitchFamily="34" charset="0"/>
                <a:cs typeface="Times New Roman" panose="02020603050405020304" pitchFamily="18" charset="0"/>
              </a:defRPr>
            </a:lvl2pPr>
            <a:lvl3pPr marL="811213" indent="-274638">
              <a:lnSpc>
                <a:spcPct val="100000"/>
              </a:lnSpc>
              <a:spcBef>
                <a:spcPts val="0"/>
              </a:spcBef>
              <a:spcAft>
                <a:spcPts val="600"/>
              </a:spcAft>
              <a:buClr>
                <a:srgbClr val="FFC000"/>
              </a:buClr>
              <a:buFont typeface="Wingdings" panose="05000000000000000000" pitchFamily="2" charset="2"/>
              <a:buChar char="§"/>
              <a:defRPr sz="1600">
                <a:solidFill>
                  <a:schemeClr val="tx1"/>
                </a:solidFill>
                <a:latin typeface="Arial Nova" panose="020B0504020202020204" pitchFamily="34" charset="0"/>
                <a:cs typeface="Times New Roman" panose="02020603050405020304" pitchFamily="18" charset="0"/>
              </a:defRPr>
            </a:lvl3pPr>
            <a:lvl4pPr marL="1074738" indent="-263525">
              <a:lnSpc>
                <a:spcPct val="100000"/>
              </a:lnSpc>
              <a:spcBef>
                <a:spcPts val="0"/>
              </a:spcBef>
              <a:spcAft>
                <a:spcPts val="600"/>
              </a:spcAft>
              <a:buClr>
                <a:srgbClr val="FFC000"/>
              </a:buClr>
              <a:buFont typeface="Wingdings" panose="05000000000000000000" pitchFamily="2" charset="2"/>
              <a:buChar char="§"/>
              <a:defRPr sz="1400">
                <a:solidFill>
                  <a:schemeClr val="tx1"/>
                </a:solidFill>
                <a:latin typeface="Arial Nova" panose="020B0504020202020204" pitchFamily="34" charset="0"/>
                <a:cs typeface="Times New Roman" panose="02020603050405020304" pitchFamily="18" charset="0"/>
              </a:defRPr>
            </a:lvl4pPr>
            <a:lvl5pPr marL="1347788" indent="-273050">
              <a:lnSpc>
                <a:spcPct val="100000"/>
              </a:lnSpc>
              <a:spcBef>
                <a:spcPts val="0"/>
              </a:spcBef>
              <a:spcAft>
                <a:spcPts val="600"/>
              </a:spcAft>
              <a:buClr>
                <a:srgbClr val="FFC000"/>
              </a:buClr>
              <a:buFont typeface="Wingdings" panose="05000000000000000000" pitchFamily="2" charset="2"/>
              <a:buChar char="§"/>
              <a:defRPr sz="1400">
                <a:solidFill>
                  <a:schemeClr val="tx1"/>
                </a:solidFill>
                <a:latin typeface="Arial Nova" panose="020B0504020202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96F74BE-0EA0-4A19-8F08-C1F84714EA71}"/>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tx1"/>
                </a:solidFill>
                <a:latin typeface="Impact" panose="020B0806030902050204" pitchFamily="34" charset="0"/>
              </a:rPr>
              <a:t>abcourt.ca</a:t>
            </a:r>
          </a:p>
        </p:txBody>
      </p:sp>
      <p:sp>
        <p:nvSpPr>
          <p:cNvPr id="9" name="Slide Number Placeholder 3">
            <a:extLst>
              <a:ext uri="{FF2B5EF4-FFF2-40B4-BE49-F238E27FC236}">
                <a16:creationId xmlns:a16="http://schemas.microsoft.com/office/drawing/2014/main" id="{9C799C9E-26D1-47B6-866F-4AF6A5E9B83C}"/>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tx1"/>
                </a:solidFill>
                <a:latin typeface="Impact" panose="020B0806030902050204" pitchFamily="34" charset="0"/>
              </a:rPr>
              <a:pPr algn="ctr">
                <a:defRPr/>
              </a:pPr>
              <a:t>‹N°›</a:t>
            </a:fld>
            <a:endParaRPr lang="en-US" sz="1600" b="0" dirty="0">
              <a:solidFill>
                <a:schemeClr val="tx1"/>
              </a:solidFill>
              <a:latin typeface="Impact" panose="020B0806030902050204" pitchFamily="34" charset="0"/>
            </a:endParaRPr>
          </a:p>
        </p:txBody>
      </p:sp>
      <p:sp>
        <p:nvSpPr>
          <p:cNvPr id="12" name="TextBox 11">
            <a:extLst>
              <a:ext uri="{FF2B5EF4-FFF2-40B4-BE49-F238E27FC236}">
                <a16:creationId xmlns:a16="http://schemas.microsoft.com/office/drawing/2014/main" id="{A0A49C5E-8E33-45D5-9407-6286448152F6}"/>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tx1"/>
                </a:solidFill>
                <a:latin typeface="Impact" panose="020B0806030902050204" pitchFamily="34" charset="0"/>
              </a:rPr>
              <a:t>TSX-V: ABI</a:t>
            </a:r>
          </a:p>
        </p:txBody>
      </p:sp>
      <p:cxnSp>
        <p:nvCxnSpPr>
          <p:cNvPr id="6" name="Straight Connector 5">
            <a:extLst>
              <a:ext uri="{FF2B5EF4-FFF2-40B4-BE49-F238E27FC236}">
                <a16:creationId xmlns:a16="http://schemas.microsoft.com/office/drawing/2014/main" id="{37A45F47-63F9-AA1F-8767-0D21C40E3BBA}"/>
              </a:ext>
            </a:extLst>
          </p:cNvPr>
          <p:cNvCxnSpPr/>
          <p:nvPr userDrawn="1"/>
        </p:nvCxnSpPr>
        <p:spPr>
          <a:xfrm>
            <a:off x="344787" y="6442528"/>
            <a:ext cx="115173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459A155-A388-F6FD-9058-A0377F4886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Diagonal Corners Snipped 4">
            <a:extLst>
              <a:ext uri="{FF2B5EF4-FFF2-40B4-BE49-F238E27FC236}">
                <a16:creationId xmlns:a16="http://schemas.microsoft.com/office/drawing/2014/main" id="{90505EC3-B1E5-620D-A769-ED454FCF2903}"/>
              </a:ext>
            </a:extLst>
          </p:cNvPr>
          <p:cNvSpPr/>
          <p:nvPr userDrawn="1"/>
        </p:nvSpPr>
        <p:spPr>
          <a:xfrm>
            <a:off x="0" y="-37812"/>
            <a:ext cx="1905000" cy="903088"/>
          </a:xfrm>
          <a:prstGeom prst="snip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44787" y="13211"/>
            <a:ext cx="10515601" cy="842500"/>
          </a:xfrm>
        </p:spPr>
        <p:txBody>
          <a:bodyPr lIns="0" tIns="0" rIns="0" bIns="0">
            <a:normAutofit/>
          </a:bodyPr>
          <a:lstStyle>
            <a:lvl1pPr>
              <a:defRPr sz="4400" b="0">
                <a:solidFill>
                  <a:schemeClr val="bg1"/>
                </a:solidFill>
                <a:latin typeface="Impact" panose="020B0806030902050204" pitchFamily="34" charset="0"/>
              </a:defRPr>
            </a:lvl1pPr>
          </a:lstStyle>
          <a:p>
            <a:r>
              <a:rPr lang="en-US" dirty="0"/>
              <a:t>Click to edit Master title style</a:t>
            </a:r>
          </a:p>
        </p:txBody>
      </p:sp>
    </p:spTree>
    <p:extLst>
      <p:ext uri="{BB962C8B-B14F-4D97-AF65-F5344CB8AC3E}">
        <p14:creationId xmlns:p14="http://schemas.microsoft.com/office/powerpoint/2010/main" val="207427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Espace réservé pour une image  5">
            <a:extLst>
              <a:ext uri="{FF2B5EF4-FFF2-40B4-BE49-F238E27FC236}">
                <a16:creationId xmlns:a16="http://schemas.microsoft.com/office/drawing/2014/main" id="{15B39334-603D-B982-26D4-13C084C56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2" t="7012" r="569" b="957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A91F793-B98E-B595-EEEB-66357EB8E13E}"/>
              </a:ext>
            </a:extLst>
          </p:cNvPr>
          <p:cNvSpPr/>
          <p:nvPr userDrawn="1"/>
        </p:nvSpPr>
        <p:spPr>
          <a:xfrm>
            <a:off x="0" y="9053"/>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Google Shape;138;p24">
            <a:extLst>
              <a:ext uri="{FF2B5EF4-FFF2-40B4-BE49-F238E27FC236}">
                <a16:creationId xmlns:a16="http://schemas.microsoft.com/office/drawing/2014/main" id="{2414CF49-3061-6039-A114-4404ECA69A99}"/>
              </a:ext>
            </a:extLst>
          </p:cNvPr>
          <p:cNvSpPr/>
          <p:nvPr userDrawn="1"/>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10" name="Title 1">
            <a:extLst>
              <a:ext uri="{FF2B5EF4-FFF2-40B4-BE49-F238E27FC236}">
                <a16:creationId xmlns:a16="http://schemas.microsoft.com/office/drawing/2014/main" id="{CC93730D-6F6F-0228-4171-91393D11FDEA}"/>
              </a:ext>
            </a:extLst>
          </p:cNvPr>
          <p:cNvSpPr>
            <a:spLocks noGrp="1"/>
          </p:cNvSpPr>
          <p:nvPr>
            <p:ph type="title"/>
          </p:nvPr>
        </p:nvSpPr>
        <p:spPr>
          <a:xfrm>
            <a:off x="736663" y="652964"/>
            <a:ext cx="2703223" cy="842500"/>
          </a:xfrm>
        </p:spPr>
        <p:txBody>
          <a:bodyPr lIns="0" tIns="0" rIns="0" bIns="0">
            <a:noAutofit/>
          </a:bodyPr>
          <a:lstStyle>
            <a:lvl1pPr>
              <a:defRPr sz="4400" b="0">
                <a:solidFill>
                  <a:schemeClr val="bg1"/>
                </a:solidFill>
                <a:latin typeface="Impact" panose="020B0806030902050204" pitchFamily="34" charset="0"/>
              </a:defRPr>
            </a:lvl1pPr>
          </a:lstStyle>
          <a:p>
            <a:r>
              <a:rPr lang="en-US" dirty="0"/>
              <a:t>Click to edit Master title style</a:t>
            </a:r>
          </a:p>
        </p:txBody>
      </p:sp>
      <p:pic>
        <p:nvPicPr>
          <p:cNvPr id="12" name="Picture 2">
            <a:extLst>
              <a:ext uri="{FF2B5EF4-FFF2-40B4-BE49-F238E27FC236}">
                <a16:creationId xmlns:a16="http://schemas.microsoft.com/office/drawing/2014/main" id="{28BFF617-47CC-BA1E-19F1-6510338D33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214FDB-DBBD-9C1C-2375-55748F0BE43C}"/>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bg1"/>
                </a:solidFill>
                <a:latin typeface="Impact" panose="020B0806030902050204" pitchFamily="34" charset="0"/>
              </a:rPr>
              <a:t>abcourt.ca</a:t>
            </a:r>
          </a:p>
        </p:txBody>
      </p:sp>
      <p:sp>
        <p:nvSpPr>
          <p:cNvPr id="14" name="Slide Number Placeholder 3">
            <a:extLst>
              <a:ext uri="{FF2B5EF4-FFF2-40B4-BE49-F238E27FC236}">
                <a16:creationId xmlns:a16="http://schemas.microsoft.com/office/drawing/2014/main" id="{86778E8B-07A2-9A1A-7BEA-E4D9D3691D09}"/>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bg1"/>
                </a:solidFill>
                <a:latin typeface="Impact" panose="020B0806030902050204" pitchFamily="34" charset="0"/>
              </a:rPr>
              <a:pPr algn="ctr">
                <a:defRPr/>
              </a:pPr>
              <a:t>‹N°›</a:t>
            </a:fld>
            <a:endParaRPr lang="en-US" sz="1600" b="0" dirty="0">
              <a:solidFill>
                <a:schemeClr val="bg1"/>
              </a:solidFill>
              <a:latin typeface="Impact" panose="020B0806030902050204" pitchFamily="34" charset="0"/>
            </a:endParaRPr>
          </a:p>
        </p:txBody>
      </p:sp>
      <p:sp>
        <p:nvSpPr>
          <p:cNvPr id="15" name="TextBox 14">
            <a:extLst>
              <a:ext uri="{FF2B5EF4-FFF2-40B4-BE49-F238E27FC236}">
                <a16:creationId xmlns:a16="http://schemas.microsoft.com/office/drawing/2014/main" id="{F8B5BBEA-AA9D-51FA-2AAB-6059E1BF24FC}"/>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bg1"/>
                </a:solidFill>
                <a:latin typeface="Impact" panose="020B0806030902050204" pitchFamily="34" charset="0"/>
              </a:rPr>
              <a:t>TSX-V: ABI</a:t>
            </a:r>
          </a:p>
        </p:txBody>
      </p:sp>
    </p:spTree>
    <p:extLst>
      <p:ext uri="{BB962C8B-B14F-4D97-AF65-F5344CB8AC3E}">
        <p14:creationId xmlns:p14="http://schemas.microsoft.com/office/powerpoint/2010/main" val="33083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7745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255983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31801426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Google Shape;138;p24">
            <a:extLst>
              <a:ext uri="{FF2B5EF4-FFF2-40B4-BE49-F238E27FC236}">
                <a16:creationId xmlns:a16="http://schemas.microsoft.com/office/drawing/2014/main" id="{BBE01ACB-6936-9478-ECCE-099612A444C5}"/>
              </a:ext>
            </a:extLst>
          </p:cNvPr>
          <p:cNvSpPr/>
          <p:nvPr userDrawn="1"/>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8" name="Title 1">
            <a:extLst>
              <a:ext uri="{FF2B5EF4-FFF2-40B4-BE49-F238E27FC236}">
                <a16:creationId xmlns:a16="http://schemas.microsoft.com/office/drawing/2014/main" id="{C92760F0-BBE3-3FBB-9574-4737445B9518}"/>
              </a:ext>
            </a:extLst>
          </p:cNvPr>
          <p:cNvSpPr>
            <a:spLocks noGrp="1"/>
          </p:cNvSpPr>
          <p:nvPr>
            <p:ph type="title"/>
          </p:nvPr>
        </p:nvSpPr>
        <p:spPr>
          <a:xfrm>
            <a:off x="736663" y="652964"/>
            <a:ext cx="2703223" cy="842500"/>
          </a:xfrm>
        </p:spPr>
        <p:txBody>
          <a:bodyPr lIns="0" tIns="0" rIns="0" bIns="0">
            <a:noAutofit/>
          </a:bodyPr>
          <a:lstStyle>
            <a:lvl1pPr>
              <a:defRPr sz="4400" b="0">
                <a:solidFill>
                  <a:schemeClr val="bg1"/>
                </a:solidFill>
                <a:latin typeface="Impact" panose="020B0806030902050204" pitchFamily="34" charset="0"/>
              </a:defRPr>
            </a:lvl1pPr>
          </a:lstStyle>
          <a:p>
            <a:r>
              <a:rPr lang="en-US" dirty="0"/>
              <a:t>Click to edit Master title style</a:t>
            </a:r>
          </a:p>
        </p:txBody>
      </p:sp>
      <p:pic>
        <p:nvPicPr>
          <p:cNvPr id="9" name="Picture 2">
            <a:extLst>
              <a:ext uri="{FF2B5EF4-FFF2-40B4-BE49-F238E27FC236}">
                <a16:creationId xmlns:a16="http://schemas.microsoft.com/office/drawing/2014/main" id="{1CF2E819-F5E3-7E12-A807-4030EAA2EB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E7C8F3-FBE2-9A13-DB14-00B2BBD92F60}"/>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bg1"/>
                </a:solidFill>
                <a:latin typeface="Impact" panose="020B0806030902050204" pitchFamily="34" charset="0"/>
              </a:rPr>
              <a:t>abcourt.ca</a:t>
            </a:r>
          </a:p>
        </p:txBody>
      </p:sp>
      <p:sp>
        <p:nvSpPr>
          <p:cNvPr id="11" name="Slide Number Placeholder 3">
            <a:extLst>
              <a:ext uri="{FF2B5EF4-FFF2-40B4-BE49-F238E27FC236}">
                <a16:creationId xmlns:a16="http://schemas.microsoft.com/office/drawing/2014/main" id="{D48786FB-0AE7-9F90-5B0F-20BC760F78AD}"/>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bg1"/>
                </a:solidFill>
                <a:latin typeface="Impact" panose="020B0806030902050204" pitchFamily="34" charset="0"/>
              </a:rPr>
              <a:pPr algn="ctr">
                <a:defRPr/>
              </a:pPr>
              <a:t>‹N°›</a:t>
            </a:fld>
            <a:endParaRPr lang="en-US" sz="1600" b="0" dirty="0">
              <a:solidFill>
                <a:schemeClr val="bg1"/>
              </a:solidFill>
              <a:latin typeface="Impact" panose="020B0806030902050204" pitchFamily="34" charset="0"/>
            </a:endParaRPr>
          </a:p>
        </p:txBody>
      </p:sp>
      <p:sp>
        <p:nvSpPr>
          <p:cNvPr id="12" name="TextBox 11">
            <a:extLst>
              <a:ext uri="{FF2B5EF4-FFF2-40B4-BE49-F238E27FC236}">
                <a16:creationId xmlns:a16="http://schemas.microsoft.com/office/drawing/2014/main" id="{EC3103A4-6D15-EF1A-D8E1-F2B348764141}"/>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bg1"/>
                </a:solidFill>
                <a:latin typeface="Impact" panose="020B0806030902050204" pitchFamily="34" charset="0"/>
              </a:rPr>
              <a:t>TSX-V: ABI</a:t>
            </a:r>
          </a:p>
        </p:txBody>
      </p:sp>
      <p:sp>
        <p:nvSpPr>
          <p:cNvPr id="13" name="Content Placeholder 2">
            <a:extLst>
              <a:ext uri="{FF2B5EF4-FFF2-40B4-BE49-F238E27FC236}">
                <a16:creationId xmlns:a16="http://schemas.microsoft.com/office/drawing/2014/main" id="{C9594791-4EC3-C0E3-0466-71F7E4FC3549}"/>
              </a:ext>
            </a:extLst>
          </p:cNvPr>
          <p:cNvSpPr>
            <a:spLocks noGrp="1"/>
          </p:cNvSpPr>
          <p:nvPr>
            <p:ph idx="1"/>
          </p:nvPr>
        </p:nvSpPr>
        <p:spPr>
          <a:xfrm>
            <a:off x="736664" y="3006246"/>
            <a:ext cx="10733642" cy="3437920"/>
          </a:xfrm>
        </p:spPr>
        <p:txBody>
          <a:bodyPr lIns="0" tIns="0" rIns="0" bIns="0">
            <a:normAutofit/>
          </a:bodyPr>
          <a:lstStyle>
            <a:lvl1pPr marL="263525" indent="-263525">
              <a:lnSpc>
                <a:spcPct val="100000"/>
              </a:lnSpc>
              <a:spcBef>
                <a:spcPts val="0"/>
              </a:spcBef>
              <a:spcAft>
                <a:spcPts val="600"/>
              </a:spcAft>
              <a:buClr>
                <a:schemeClr val="bg1"/>
              </a:buClr>
              <a:buFont typeface="Wingdings" panose="05000000000000000000" pitchFamily="2" charset="2"/>
              <a:buChar char="§"/>
              <a:defRPr sz="2000">
                <a:solidFill>
                  <a:schemeClr val="bg1"/>
                </a:solidFill>
                <a:latin typeface="Arial Nova" panose="020B0504020202020204" pitchFamily="34" charset="0"/>
                <a:cs typeface="Times New Roman" panose="02020603050405020304" pitchFamily="18" charset="0"/>
              </a:defRPr>
            </a:lvl1pPr>
            <a:lvl2pPr marL="536575" indent="-273050">
              <a:lnSpc>
                <a:spcPct val="100000"/>
              </a:lnSpc>
              <a:spcBef>
                <a:spcPts val="0"/>
              </a:spcBef>
              <a:spcAft>
                <a:spcPts val="600"/>
              </a:spcAft>
              <a:buClr>
                <a:schemeClr val="bg1"/>
              </a:buClr>
              <a:buFont typeface="Calibri" panose="020F0502020204030204" pitchFamily="34" charset="0"/>
              <a:buChar char="‒"/>
              <a:defRPr sz="1800">
                <a:solidFill>
                  <a:schemeClr val="bg1"/>
                </a:solidFill>
                <a:latin typeface="Arial Nova" panose="020B0504020202020204" pitchFamily="34" charset="0"/>
                <a:cs typeface="Times New Roman" panose="02020603050405020304" pitchFamily="18" charset="0"/>
              </a:defRPr>
            </a:lvl2pPr>
            <a:lvl3pPr marL="811213" indent="-274638">
              <a:lnSpc>
                <a:spcPct val="100000"/>
              </a:lnSpc>
              <a:spcBef>
                <a:spcPts val="0"/>
              </a:spcBef>
              <a:spcAft>
                <a:spcPts val="600"/>
              </a:spcAft>
              <a:buClr>
                <a:schemeClr val="bg1"/>
              </a:buClr>
              <a:buFont typeface="Wingdings" panose="05000000000000000000" pitchFamily="2" charset="2"/>
              <a:buChar char="§"/>
              <a:defRPr sz="1600">
                <a:solidFill>
                  <a:schemeClr val="bg1"/>
                </a:solidFill>
                <a:latin typeface="Arial Nova" panose="020B0504020202020204" pitchFamily="34" charset="0"/>
                <a:cs typeface="Times New Roman" panose="02020603050405020304" pitchFamily="18" charset="0"/>
              </a:defRPr>
            </a:lvl3pPr>
            <a:lvl4pPr marL="1074738" indent="-263525">
              <a:lnSpc>
                <a:spcPct val="100000"/>
              </a:lnSpc>
              <a:spcBef>
                <a:spcPts val="0"/>
              </a:spcBef>
              <a:spcAft>
                <a:spcPts val="600"/>
              </a:spcAft>
              <a:buClr>
                <a:schemeClr val="bg1"/>
              </a:buClr>
              <a:buFont typeface="Wingdings" panose="05000000000000000000" pitchFamily="2" charset="2"/>
              <a:buChar char="§"/>
              <a:defRPr sz="1400">
                <a:solidFill>
                  <a:schemeClr val="bg1"/>
                </a:solidFill>
                <a:latin typeface="Arial Nova" panose="020B0504020202020204" pitchFamily="34" charset="0"/>
                <a:cs typeface="Times New Roman" panose="02020603050405020304" pitchFamily="18" charset="0"/>
              </a:defRPr>
            </a:lvl4pPr>
            <a:lvl5pPr marL="1347788" indent="-273050">
              <a:lnSpc>
                <a:spcPct val="100000"/>
              </a:lnSpc>
              <a:spcBef>
                <a:spcPts val="0"/>
              </a:spcBef>
              <a:spcAft>
                <a:spcPts val="600"/>
              </a:spcAft>
              <a:buClr>
                <a:schemeClr val="bg1"/>
              </a:buClr>
              <a:buFont typeface="Wingdings" panose="05000000000000000000" pitchFamily="2" charset="2"/>
              <a:buChar char="§"/>
              <a:defRPr sz="1400">
                <a:solidFill>
                  <a:schemeClr val="bg1"/>
                </a:solidFill>
                <a:latin typeface="Arial Nova" panose="020B0504020202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72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228677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‹N°›</a:t>
            </a:fld>
            <a:endParaRPr lang="en-CA"/>
          </a:p>
        </p:txBody>
      </p:sp>
    </p:spTree>
    <p:extLst>
      <p:ext uri="{BB962C8B-B14F-4D97-AF65-F5344CB8AC3E}">
        <p14:creationId xmlns:p14="http://schemas.microsoft.com/office/powerpoint/2010/main" val="260610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02AF1-1434-425F-B073-A5A5692AC557}" type="slidenum">
              <a:rPr lang="en-CA" smtClean="0"/>
              <a:t>‹N°›</a:t>
            </a:fld>
            <a:endParaRPr lang="en-CA"/>
          </a:p>
        </p:txBody>
      </p:sp>
    </p:spTree>
    <p:extLst>
      <p:ext uri="{BB962C8B-B14F-4D97-AF65-F5344CB8AC3E}">
        <p14:creationId xmlns:p14="http://schemas.microsoft.com/office/powerpoint/2010/main" val="2529528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5">
            <a:extLst>
              <a:ext uri="{FF2B5EF4-FFF2-40B4-BE49-F238E27FC236}">
                <a16:creationId xmlns:a16="http://schemas.microsoft.com/office/drawing/2014/main" id="{39361647-0FD0-8C0B-472F-49D362D0AC16}"/>
              </a:ext>
            </a:extLst>
          </p:cNvPr>
          <p:cNvPicPr>
            <a:picLocks noChangeAspect="1"/>
          </p:cNvPicPr>
          <p:nvPr/>
        </p:nvPicPr>
        <p:blipFill rotWithShape="1">
          <a:blip r:embed="rId2">
            <a:extLst>
              <a:ext uri="{28A0092B-C50C-407E-A947-70E740481C1C}">
                <a14:useLocalDpi xmlns:a14="http://schemas.microsoft.com/office/drawing/2010/main" val="0"/>
              </a:ext>
            </a:extLst>
          </a:blip>
          <a:srcRect l="522" t="7012" r="569" b="9576"/>
          <a:stretch/>
        </p:blipFill>
        <p:spPr>
          <a:xfrm>
            <a:off x="0" y="0"/>
            <a:ext cx="12192000" cy="6858000"/>
          </a:xfrm>
          <a:prstGeom prst="rect">
            <a:avLst/>
          </a:prstGeom>
        </p:spPr>
      </p:pic>
      <p:sp>
        <p:nvSpPr>
          <p:cNvPr id="7" name="Google Shape;138;p24">
            <a:extLst>
              <a:ext uri="{FF2B5EF4-FFF2-40B4-BE49-F238E27FC236}">
                <a16:creationId xmlns:a16="http://schemas.microsoft.com/office/drawing/2014/main" id="{536C7785-26BA-D67A-B88B-466A7A1848F9}"/>
              </a:ext>
            </a:extLst>
          </p:cNvPr>
          <p:cNvSpPr/>
          <p:nvPr/>
        </p:nvSpPr>
        <p:spPr>
          <a:xfrm rot="5400000" flipH="1">
            <a:off x="710794" y="-768476"/>
            <a:ext cx="4438168" cy="5872956"/>
          </a:xfrm>
          <a:custGeom>
            <a:avLst/>
            <a:gdLst>
              <a:gd name="connsiteX0" fmla="*/ 0 w 6117669"/>
              <a:gd name="connsiteY0" fmla="*/ 0 h 7124510"/>
              <a:gd name="connsiteX1" fmla="*/ 5098037 w 6117669"/>
              <a:gd name="connsiteY1" fmla="*/ 0 h 7124510"/>
              <a:gd name="connsiteX2" fmla="*/ 6117669 w 6117669"/>
              <a:gd name="connsiteY2" fmla="*/ 1019632 h 7124510"/>
              <a:gd name="connsiteX3" fmla="*/ 6117669 w 6117669"/>
              <a:gd name="connsiteY3" fmla="*/ 7124510 h 7124510"/>
              <a:gd name="connsiteX4" fmla="*/ 6117669 w 6117669"/>
              <a:gd name="connsiteY4" fmla="*/ 7124510 h 7124510"/>
              <a:gd name="connsiteX5" fmla="*/ 1019632 w 6117669"/>
              <a:gd name="connsiteY5" fmla="*/ 7124510 h 7124510"/>
              <a:gd name="connsiteX6" fmla="*/ 0 w 6117669"/>
              <a:gd name="connsiteY6" fmla="*/ 6104878 h 7124510"/>
              <a:gd name="connsiteX7" fmla="*/ 0 w 6117669"/>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6127003 w 6127003"/>
              <a:gd name="connsiteY4" fmla="*/ 7124510 h 7124510"/>
              <a:gd name="connsiteX5" fmla="*/ 1028966 w 6127003"/>
              <a:gd name="connsiteY5" fmla="*/ 7124510 h 7124510"/>
              <a:gd name="connsiteX6" fmla="*/ 0 w 6127003"/>
              <a:gd name="connsiteY6" fmla="*/ 3762894 h 7124510"/>
              <a:gd name="connsiteX7" fmla="*/ 9334 w 6127003"/>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6127003 w 6127003"/>
              <a:gd name="connsiteY4" fmla="*/ 7124510 h 7124510"/>
              <a:gd name="connsiteX5" fmla="*/ 1551480 w 6127003"/>
              <a:gd name="connsiteY5" fmla="*/ 5836885 h 7124510"/>
              <a:gd name="connsiteX6" fmla="*/ 0 w 6127003"/>
              <a:gd name="connsiteY6" fmla="*/ 3762894 h 7124510"/>
              <a:gd name="connsiteX7" fmla="*/ 9334 w 6127003"/>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3962301 w 6127003"/>
              <a:gd name="connsiteY4" fmla="*/ 5864877 h 7124510"/>
              <a:gd name="connsiteX5" fmla="*/ 1551480 w 6127003"/>
              <a:gd name="connsiteY5" fmla="*/ 5836885 h 7124510"/>
              <a:gd name="connsiteX6" fmla="*/ 0 w 6127003"/>
              <a:gd name="connsiteY6" fmla="*/ 3762894 h 7124510"/>
              <a:gd name="connsiteX7" fmla="*/ 9334 w 6127003"/>
              <a:gd name="connsiteY7" fmla="*/ 0 h 7124510"/>
              <a:gd name="connsiteX0" fmla="*/ 9334 w 6127003"/>
              <a:gd name="connsiteY0" fmla="*/ 3 h 7124513"/>
              <a:gd name="connsiteX1" fmla="*/ 3287897 w 6127003"/>
              <a:gd name="connsiteY1" fmla="*/ 0 h 7124513"/>
              <a:gd name="connsiteX2" fmla="*/ 6127003 w 6127003"/>
              <a:gd name="connsiteY2" fmla="*/ 1019635 h 7124513"/>
              <a:gd name="connsiteX3" fmla="*/ 6127003 w 6127003"/>
              <a:gd name="connsiteY3" fmla="*/ 7124513 h 7124513"/>
              <a:gd name="connsiteX4" fmla="*/ 3962301 w 6127003"/>
              <a:gd name="connsiteY4" fmla="*/ 5864880 h 7124513"/>
              <a:gd name="connsiteX5" fmla="*/ 1551480 w 6127003"/>
              <a:gd name="connsiteY5" fmla="*/ 5836888 h 7124513"/>
              <a:gd name="connsiteX6" fmla="*/ 0 w 6127003"/>
              <a:gd name="connsiteY6" fmla="*/ 3762897 h 7124513"/>
              <a:gd name="connsiteX7" fmla="*/ 9334 w 6127003"/>
              <a:gd name="connsiteY7" fmla="*/ 3 h 7124513"/>
              <a:gd name="connsiteX0" fmla="*/ 9334 w 6127003"/>
              <a:gd name="connsiteY0" fmla="*/ 3 h 7124513"/>
              <a:gd name="connsiteX1" fmla="*/ 3287897 w 6127003"/>
              <a:gd name="connsiteY1" fmla="*/ 0 h 7124513"/>
              <a:gd name="connsiteX2" fmla="*/ 4344856 w 6127003"/>
              <a:gd name="connsiteY2" fmla="*/ 1374199 h 7124513"/>
              <a:gd name="connsiteX3" fmla="*/ 6127003 w 6127003"/>
              <a:gd name="connsiteY3" fmla="*/ 7124513 h 7124513"/>
              <a:gd name="connsiteX4" fmla="*/ 3962301 w 6127003"/>
              <a:gd name="connsiteY4" fmla="*/ 5864880 h 7124513"/>
              <a:gd name="connsiteX5" fmla="*/ 1551480 w 6127003"/>
              <a:gd name="connsiteY5" fmla="*/ 5836888 h 7124513"/>
              <a:gd name="connsiteX6" fmla="*/ 0 w 6127003"/>
              <a:gd name="connsiteY6" fmla="*/ 3762897 h 7124513"/>
              <a:gd name="connsiteX7" fmla="*/ 9334 w 6127003"/>
              <a:gd name="connsiteY7" fmla="*/ 3 h 7124513"/>
              <a:gd name="connsiteX0" fmla="*/ 9334 w 4438162"/>
              <a:gd name="connsiteY0" fmla="*/ 3 h 5874211"/>
              <a:gd name="connsiteX1" fmla="*/ 3287897 w 4438162"/>
              <a:gd name="connsiteY1" fmla="*/ 0 h 5874211"/>
              <a:gd name="connsiteX2" fmla="*/ 4344856 w 4438162"/>
              <a:gd name="connsiteY2" fmla="*/ 1374199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382178 w 4438162"/>
              <a:gd name="connsiteY2" fmla="*/ 1392861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28834 w 4438162"/>
              <a:gd name="connsiteY2" fmla="*/ 1392860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34699 w 4438162"/>
              <a:gd name="connsiteY2" fmla="*/ 1410246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34702 w 4438162"/>
              <a:gd name="connsiteY2" fmla="*/ 1694232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41253"/>
              <a:gd name="connsiteY0" fmla="*/ 3 h 5874211"/>
              <a:gd name="connsiteX1" fmla="*/ 3287897 w 4441253"/>
              <a:gd name="connsiteY1" fmla="*/ 0 h 5874211"/>
              <a:gd name="connsiteX2" fmla="*/ 4440566 w 4441253"/>
              <a:gd name="connsiteY2" fmla="*/ 1862304 h 5874211"/>
              <a:gd name="connsiteX3" fmla="*/ 4438162 w 4441253"/>
              <a:gd name="connsiteY3" fmla="*/ 5874211 h 5874211"/>
              <a:gd name="connsiteX4" fmla="*/ 3962301 w 4441253"/>
              <a:gd name="connsiteY4" fmla="*/ 5864880 h 5874211"/>
              <a:gd name="connsiteX5" fmla="*/ 1551480 w 4441253"/>
              <a:gd name="connsiteY5" fmla="*/ 5836888 h 5874211"/>
              <a:gd name="connsiteX6" fmla="*/ 0 w 4441253"/>
              <a:gd name="connsiteY6" fmla="*/ 3762897 h 5874211"/>
              <a:gd name="connsiteX7" fmla="*/ 9334 w 4441253"/>
              <a:gd name="connsiteY7" fmla="*/ 3 h 5874211"/>
              <a:gd name="connsiteX0" fmla="*/ 9334 w 4438162"/>
              <a:gd name="connsiteY0" fmla="*/ 3 h 5874211"/>
              <a:gd name="connsiteX1" fmla="*/ 3287897 w 4438162"/>
              <a:gd name="connsiteY1" fmla="*/ 0 h 5874211"/>
              <a:gd name="connsiteX2" fmla="*/ 4422981 w 4438162"/>
              <a:gd name="connsiteY2" fmla="*/ 1850713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5"/>
              <a:gd name="connsiteY0" fmla="*/ 3 h 5864880"/>
              <a:gd name="connsiteX1" fmla="*/ 3287897 w 4438165"/>
              <a:gd name="connsiteY1" fmla="*/ 0 h 5864880"/>
              <a:gd name="connsiteX2" fmla="*/ 4422981 w 4438165"/>
              <a:gd name="connsiteY2" fmla="*/ 1850713 h 5864880"/>
              <a:gd name="connsiteX3" fmla="*/ 4438165 w 4438165"/>
              <a:gd name="connsiteY3" fmla="*/ 5862622 h 5864880"/>
              <a:gd name="connsiteX4" fmla="*/ 3962301 w 4438165"/>
              <a:gd name="connsiteY4" fmla="*/ 5864880 h 5864880"/>
              <a:gd name="connsiteX5" fmla="*/ 1551480 w 4438165"/>
              <a:gd name="connsiteY5" fmla="*/ 5836888 h 5864880"/>
              <a:gd name="connsiteX6" fmla="*/ 0 w 4438165"/>
              <a:gd name="connsiteY6" fmla="*/ 3762897 h 5864880"/>
              <a:gd name="connsiteX7" fmla="*/ 9334 w 4438165"/>
              <a:gd name="connsiteY7" fmla="*/ 3 h 5864880"/>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59087 h 5862622"/>
              <a:gd name="connsiteX5" fmla="*/ 1551480 w 4438165"/>
              <a:gd name="connsiteY5" fmla="*/ 5836888 h 5862622"/>
              <a:gd name="connsiteX6" fmla="*/ 0 w 4438165"/>
              <a:gd name="connsiteY6" fmla="*/ 3762897 h 5862622"/>
              <a:gd name="connsiteX7" fmla="*/ 9334 w 4438165"/>
              <a:gd name="connsiteY7" fmla="*/ 3 h 5862622"/>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59087 h 5862622"/>
              <a:gd name="connsiteX5" fmla="*/ 1533896 w 4438165"/>
              <a:gd name="connsiteY5" fmla="*/ 5802117 h 5862622"/>
              <a:gd name="connsiteX6" fmla="*/ 0 w 4438165"/>
              <a:gd name="connsiteY6" fmla="*/ 3762897 h 5862622"/>
              <a:gd name="connsiteX7" fmla="*/ 9334 w 4438165"/>
              <a:gd name="connsiteY7" fmla="*/ 3 h 5862622"/>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06929 h 5862622"/>
              <a:gd name="connsiteX5" fmla="*/ 1533896 w 4438165"/>
              <a:gd name="connsiteY5" fmla="*/ 5802117 h 5862622"/>
              <a:gd name="connsiteX6" fmla="*/ 0 w 4438165"/>
              <a:gd name="connsiteY6" fmla="*/ 3762897 h 5862622"/>
              <a:gd name="connsiteX7" fmla="*/ 9334 w 4438165"/>
              <a:gd name="connsiteY7" fmla="*/ 3 h 5862622"/>
              <a:gd name="connsiteX0" fmla="*/ 9334 w 4438168"/>
              <a:gd name="connsiteY0" fmla="*/ 3 h 5806929"/>
              <a:gd name="connsiteX1" fmla="*/ 3287897 w 4438168"/>
              <a:gd name="connsiteY1" fmla="*/ 0 h 5806929"/>
              <a:gd name="connsiteX2" fmla="*/ 4422981 w 4438168"/>
              <a:gd name="connsiteY2" fmla="*/ 1850713 h 5806929"/>
              <a:gd name="connsiteX3" fmla="*/ 4438168 w 4438168"/>
              <a:gd name="connsiteY3" fmla="*/ 5793074 h 5806929"/>
              <a:gd name="connsiteX4" fmla="*/ 3974024 w 4438168"/>
              <a:gd name="connsiteY4" fmla="*/ 5806929 h 5806929"/>
              <a:gd name="connsiteX5" fmla="*/ 1533896 w 4438168"/>
              <a:gd name="connsiteY5" fmla="*/ 5802117 h 5806929"/>
              <a:gd name="connsiteX6" fmla="*/ 0 w 4438168"/>
              <a:gd name="connsiteY6" fmla="*/ 3762897 h 5806929"/>
              <a:gd name="connsiteX7" fmla="*/ 9334 w 4438168"/>
              <a:gd name="connsiteY7" fmla="*/ 3 h 580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8168" h="5806929">
                <a:moveTo>
                  <a:pt x="9334" y="3"/>
                </a:moveTo>
                <a:lnTo>
                  <a:pt x="3287897" y="0"/>
                </a:lnTo>
                <a:lnTo>
                  <a:pt x="4422981" y="1850713"/>
                </a:lnTo>
                <a:cubicBezTo>
                  <a:pt x="4426090" y="3344497"/>
                  <a:pt x="4435059" y="4299290"/>
                  <a:pt x="4438168" y="5793074"/>
                </a:cubicBezTo>
                <a:lnTo>
                  <a:pt x="3974024" y="5806929"/>
                </a:lnTo>
                <a:lnTo>
                  <a:pt x="1533896" y="5802117"/>
                </a:lnTo>
                <a:lnTo>
                  <a:pt x="0" y="3762897"/>
                </a:lnTo>
                <a:cubicBezTo>
                  <a:pt x="3111" y="2508599"/>
                  <a:pt x="6223" y="1254301"/>
                  <a:pt x="9334" y="3"/>
                </a:cubicBez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6" name="TextBox 5">
            <a:extLst>
              <a:ext uri="{FF2B5EF4-FFF2-40B4-BE49-F238E27FC236}">
                <a16:creationId xmlns:a16="http://schemas.microsoft.com/office/drawing/2014/main" id="{6A6B41B1-C1A3-E3D5-517B-58FB3F915F43}"/>
              </a:ext>
            </a:extLst>
          </p:cNvPr>
          <p:cNvSpPr txBox="1"/>
          <p:nvPr/>
        </p:nvSpPr>
        <p:spPr>
          <a:xfrm>
            <a:off x="7248088" y="5440259"/>
            <a:ext cx="4581061" cy="738664"/>
          </a:xfrm>
          <a:prstGeom prst="rect">
            <a:avLst/>
          </a:prstGeom>
          <a:noFill/>
        </p:spPr>
        <p:txBody>
          <a:bodyPr wrap="square" lIns="0" tIns="0" rIns="0" bIns="0" rtlCol="0">
            <a:spAutoFit/>
          </a:bodyPr>
          <a:lstStyle/>
          <a:p>
            <a:pPr algn="r"/>
            <a:r>
              <a:rPr lang="en-CA" sz="4800" dirty="0">
                <a:solidFill>
                  <a:schemeClr val="bg1"/>
                </a:solidFill>
                <a:latin typeface="Impact" panose="020B0806030902050204" pitchFamily="34" charset="0"/>
              </a:rPr>
              <a:t>April 2025</a:t>
            </a:r>
          </a:p>
        </p:txBody>
      </p:sp>
      <p:sp>
        <p:nvSpPr>
          <p:cNvPr id="8" name="TextBox 7">
            <a:extLst>
              <a:ext uri="{FF2B5EF4-FFF2-40B4-BE49-F238E27FC236}">
                <a16:creationId xmlns:a16="http://schemas.microsoft.com/office/drawing/2014/main" id="{623383BA-A5D3-F0B1-9A82-81AADB32BF8F}"/>
              </a:ext>
            </a:extLst>
          </p:cNvPr>
          <p:cNvSpPr txBox="1"/>
          <p:nvPr/>
        </p:nvSpPr>
        <p:spPr>
          <a:xfrm>
            <a:off x="249073" y="499349"/>
            <a:ext cx="4110046" cy="584775"/>
          </a:xfrm>
          <a:prstGeom prst="rect">
            <a:avLst/>
          </a:prstGeom>
          <a:noFill/>
        </p:spPr>
        <p:txBody>
          <a:bodyPr wrap="square" rtlCol="0">
            <a:spAutoFit/>
          </a:bodyPr>
          <a:lstStyle/>
          <a:p>
            <a:pPr defTabSz="403225"/>
            <a:r>
              <a:rPr lang="en-US" sz="3200" dirty="0">
                <a:solidFill>
                  <a:schemeClr val="bg1"/>
                </a:solidFill>
                <a:latin typeface="Impact" panose="020B0806030902050204" pitchFamily="34" charset="0"/>
              </a:rPr>
              <a:t>Awakening the Giant</a:t>
            </a:r>
          </a:p>
        </p:txBody>
      </p:sp>
      <p:sp>
        <p:nvSpPr>
          <p:cNvPr id="9" name="TextBox 4">
            <a:extLst>
              <a:ext uri="{FF2B5EF4-FFF2-40B4-BE49-F238E27FC236}">
                <a16:creationId xmlns:a16="http://schemas.microsoft.com/office/drawing/2014/main" id="{1CE88F4C-CADA-ADFF-808F-0940E33E884D}"/>
              </a:ext>
            </a:extLst>
          </p:cNvPr>
          <p:cNvSpPr txBox="1"/>
          <p:nvPr/>
        </p:nvSpPr>
        <p:spPr>
          <a:xfrm>
            <a:off x="1774479" y="1656046"/>
            <a:ext cx="3887536" cy="3170099"/>
          </a:xfrm>
          <a:prstGeom prst="rect">
            <a:avLst/>
          </a:prstGeom>
          <a:noFill/>
        </p:spPr>
        <p:txBody>
          <a:bodyPr wrap="square" rtlCol="0">
            <a:spAutoFit/>
          </a:bodyPr>
          <a:lstStyle/>
          <a:p>
            <a:pPr algn="ctr" defTabSz="403225"/>
            <a:r>
              <a:rPr lang="en-US" sz="4000" dirty="0">
                <a:solidFill>
                  <a:schemeClr val="bg1"/>
                </a:solidFill>
                <a:latin typeface="Impact" panose="020B0806030902050204" pitchFamily="34" charset="0"/>
              </a:rPr>
              <a:t>Building a mining camp around the Sleeping Giant Mine &amp; Mill</a:t>
            </a:r>
          </a:p>
          <a:p>
            <a:pPr algn="ctr" defTabSz="403225"/>
            <a:r>
              <a:rPr lang="en-US" sz="4000" dirty="0">
                <a:solidFill>
                  <a:schemeClr val="bg1"/>
                </a:solidFill>
                <a:latin typeface="Impact" panose="020B0806030902050204" pitchFamily="34" charset="0"/>
              </a:rPr>
              <a:t> </a:t>
            </a:r>
          </a:p>
        </p:txBody>
      </p:sp>
      <p:sp>
        <p:nvSpPr>
          <p:cNvPr id="5" name="AutoShape 2">
            <a:extLst>
              <a:ext uri="{FF2B5EF4-FFF2-40B4-BE49-F238E27FC236}">
                <a16:creationId xmlns:a16="http://schemas.microsoft.com/office/drawing/2014/main" id="{82BF38F3-4BC7-774A-2B07-5B75558863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0" name="Image 9">
            <a:extLst>
              <a:ext uri="{FF2B5EF4-FFF2-40B4-BE49-F238E27FC236}">
                <a16:creationId xmlns:a16="http://schemas.microsoft.com/office/drawing/2014/main" id="{644A9070-E07D-75F8-32BC-5F94E26EB8E2}"/>
              </a:ext>
            </a:extLst>
          </p:cNvPr>
          <p:cNvPicPr>
            <a:picLocks noChangeAspect="1"/>
          </p:cNvPicPr>
          <p:nvPr/>
        </p:nvPicPr>
        <p:blipFill>
          <a:blip r:embed="rId3"/>
          <a:stretch>
            <a:fillRect/>
          </a:stretch>
        </p:blipFill>
        <p:spPr>
          <a:xfrm>
            <a:off x="62460" y="4814309"/>
            <a:ext cx="3696740" cy="1963893"/>
          </a:xfrm>
          <a:prstGeom prst="rect">
            <a:avLst/>
          </a:prstGeom>
        </p:spPr>
      </p:pic>
    </p:spTree>
    <p:extLst>
      <p:ext uri="{BB962C8B-B14F-4D97-AF65-F5344CB8AC3E}">
        <p14:creationId xmlns:p14="http://schemas.microsoft.com/office/powerpoint/2010/main" val="380448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1A5E-CDF5-87AD-84B3-895B6CCDC0C2}"/>
              </a:ext>
            </a:extLst>
          </p:cNvPr>
          <p:cNvSpPr>
            <a:spLocks noGrp="1"/>
          </p:cNvSpPr>
          <p:nvPr>
            <p:ph type="title"/>
          </p:nvPr>
        </p:nvSpPr>
        <p:spPr/>
        <p:txBody>
          <a:bodyPr/>
          <a:lstStyle/>
          <a:p>
            <a:r>
              <a:rPr lang="en-US" dirty="0"/>
              <a:t>Sleeping Giant: Ready to start</a:t>
            </a:r>
            <a:endParaRPr lang="en-CA" dirty="0"/>
          </a:p>
        </p:txBody>
      </p:sp>
      <p:graphicFrame>
        <p:nvGraphicFramePr>
          <p:cNvPr id="3" name="Table 4">
            <a:extLst>
              <a:ext uri="{FF2B5EF4-FFF2-40B4-BE49-F238E27FC236}">
                <a16:creationId xmlns:a16="http://schemas.microsoft.com/office/drawing/2014/main" id="{39BCEE23-A33E-C6BE-11A2-2B509ED1E33A}"/>
              </a:ext>
            </a:extLst>
          </p:cNvPr>
          <p:cNvGraphicFramePr>
            <a:graphicFrameLocks noGrp="1"/>
          </p:cNvGraphicFramePr>
          <p:nvPr>
            <p:extLst>
              <p:ext uri="{D42A27DB-BD31-4B8C-83A1-F6EECF244321}">
                <p14:modId xmlns:p14="http://schemas.microsoft.com/office/powerpoint/2010/main" val="1176671606"/>
              </p:ext>
            </p:extLst>
          </p:nvPr>
        </p:nvGraphicFramePr>
        <p:xfrm>
          <a:off x="460375" y="2262716"/>
          <a:ext cx="11379201" cy="4069080"/>
        </p:xfrm>
        <a:graphic>
          <a:graphicData uri="http://schemas.openxmlformats.org/drawingml/2006/table">
            <a:tbl>
              <a:tblPr firstRow="1" bandRow="1">
                <a:tableStyleId>{2D5ABB26-0587-4C30-8999-92F81FD0307C}</a:tableStyleId>
              </a:tblPr>
              <a:tblGrid>
                <a:gridCol w="3793067">
                  <a:extLst>
                    <a:ext uri="{9D8B030D-6E8A-4147-A177-3AD203B41FA5}">
                      <a16:colId xmlns:a16="http://schemas.microsoft.com/office/drawing/2014/main" val="2584867634"/>
                    </a:ext>
                  </a:extLst>
                </a:gridCol>
                <a:gridCol w="3793067">
                  <a:extLst>
                    <a:ext uri="{9D8B030D-6E8A-4147-A177-3AD203B41FA5}">
                      <a16:colId xmlns:a16="http://schemas.microsoft.com/office/drawing/2014/main" val="4132526934"/>
                    </a:ext>
                  </a:extLst>
                </a:gridCol>
                <a:gridCol w="3793067">
                  <a:extLst>
                    <a:ext uri="{9D8B030D-6E8A-4147-A177-3AD203B41FA5}">
                      <a16:colId xmlns:a16="http://schemas.microsoft.com/office/drawing/2014/main" val="1420559010"/>
                    </a:ext>
                  </a:extLst>
                </a:gridCol>
              </a:tblGrid>
              <a:tr h="370840">
                <a:tc>
                  <a:txBody>
                    <a:bodyPr/>
                    <a:lstStyle/>
                    <a:p>
                      <a:pPr algn="ctr"/>
                      <a:r>
                        <a:rPr lang="en-CA" sz="2400" dirty="0">
                          <a:latin typeface="Impact" panose="020B0806030902050204" pitchFamily="34" charset="0"/>
                        </a:rPr>
                        <a:t>High-grade historical gold mine</a:t>
                      </a:r>
                    </a:p>
                  </a:txBody>
                  <a:tcPr>
                    <a:lnR w="19050" cap="flat" cmpd="sng" algn="ctr">
                      <a:solidFill>
                        <a:srgbClr val="FFC000"/>
                      </a:solidFill>
                      <a:prstDash val="solid"/>
                      <a:round/>
                      <a:headEnd type="none" w="med" len="med"/>
                      <a:tailEnd type="none" w="med" len="med"/>
                    </a:lnR>
                  </a:tcPr>
                </a:tc>
                <a:tc>
                  <a:txBody>
                    <a:bodyPr/>
                    <a:lstStyle/>
                    <a:p>
                      <a:pPr algn="ctr"/>
                      <a:r>
                        <a:rPr lang="en-US" sz="2400" dirty="0">
                          <a:latin typeface="Impact" panose="020B0806030902050204" pitchFamily="34" charset="0"/>
                        </a:rPr>
                        <a:t>All infrastructure in place &amp; operational</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tcPr>
                </a:tc>
                <a:tc>
                  <a:txBody>
                    <a:bodyPr/>
                    <a:lstStyle/>
                    <a:p>
                      <a:pPr algn="ctr"/>
                      <a:r>
                        <a:rPr lang="en-US" sz="2400" dirty="0">
                          <a:latin typeface="Impact" panose="020B0806030902050204" pitchFamily="34" charset="0"/>
                        </a:rPr>
                        <a:t>Fully permitted operation</a:t>
                      </a:r>
                    </a:p>
                  </a:txBody>
                  <a:tcPr>
                    <a:lnL w="19050"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3793617442"/>
                  </a:ext>
                </a:extLst>
              </a:tr>
              <a:tr h="370840">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Over 1987 to 2014, 3.36M </a:t>
                      </a:r>
                      <a:r>
                        <a:rPr lang="en-US" sz="1600" kern="1200" dirty="0" err="1">
                          <a:solidFill>
                            <a:schemeClr val="tx1"/>
                          </a:solidFill>
                          <a:latin typeface="Arial Nova" panose="020B0504020202020204" pitchFamily="34" charset="0"/>
                          <a:ea typeface="+mn-ea"/>
                          <a:cs typeface="Times New Roman" panose="02020603050405020304" pitchFamily="18" charset="0"/>
                        </a:rPr>
                        <a:t>tonnes</a:t>
                      </a:r>
                      <a:r>
                        <a:rPr lang="en-US" sz="1600" kern="1200" dirty="0">
                          <a:solidFill>
                            <a:schemeClr val="tx1"/>
                          </a:solidFill>
                          <a:latin typeface="Arial Nova" panose="020B0504020202020204" pitchFamily="34" charset="0"/>
                          <a:ea typeface="+mn-ea"/>
                          <a:cs typeface="Times New Roman" panose="02020603050405020304" pitchFamily="18" charset="0"/>
                        </a:rPr>
                        <a:t> mined at 10.29 g/t Au to produce 1,073,111 oz Au</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Average historical recovery rate of 96.7%</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Shaft with access to 22 mine levels to depth of 1,175 m. Past development, electrical systems and ventilation systems are in good working condition</a:t>
                      </a:r>
                    </a:p>
                  </a:txBody>
                  <a:tcPr>
                    <a:lnR w="19050" cap="flat" cmpd="sng" algn="ctr">
                      <a:solidFill>
                        <a:srgbClr val="FFC000"/>
                      </a:solidFill>
                      <a:prstDash val="solid"/>
                      <a:round/>
                      <a:headEnd type="none" w="med" len="med"/>
                      <a:tailEnd type="none" w="med" len="med"/>
                    </a:lnR>
                  </a:tcPr>
                </a:tc>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CIP mill with an optimal rate of 800 </a:t>
                      </a:r>
                      <a:r>
                        <a:rPr lang="en-US" sz="1600" kern="1200" dirty="0" err="1">
                          <a:solidFill>
                            <a:schemeClr val="tx1"/>
                          </a:solidFill>
                          <a:latin typeface="Arial Nova" panose="020B0504020202020204" pitchFamily="34" charset="0"/>
                          <a:ea typeface="+mn-ea"/>
                          <a:cs typeface="Times New Roman" panose="02020603050405020304" pitchFamily="18" charset="0"/>
                        </a:rPr>
                        <a:t>tpd</a:t>
                      </a:r>
                      <a:r>
                        <a:rPr lang="en-US" sz="1600" kern="1200" dirty="0">
                          <a:solidFill>
                            <a:schemeClr val="tx1"/>
                          </a:solidFill>
                          <a:latin typeface="Arial Nova" panose="020B0504020202020204" pitchFamily="34" charset="0"/>
                          <a:ea typeface="+mn-ea"/>
                          <a:cs typeface="Times New Roman" panose="02020603050405020304" pitchFamily="18" charset="0"/>
                        </a:rPr>
                        <a:t> processed ore from the Elder Mine from August 2016 to August 2022.  Processed material from Pershing-Manitou and Sleeping Giant in 2024. </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Tailings facilities are operational with long-term capacity</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Only 85 km north of mining-friendly town of Amos in Abitibi</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1 km from the paved highway, and connected to the power grid</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tcPr>
                </a:tc>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Mining leases and environmental certificates of authorization are in good standing for a maximum of 950 </a:t>
                      </a:r>
                      <a:r>
                        <a:rPr lang="en-US" sz="1600" kern="1200" dirty="0" err="1">
                          <a:solidFill>
                            <a:schemeClr val="tx1"/>
                          </a:solidFill>
                          <a:latin typeface="Arial Nova" panose="020B0504020202020204" pitchFamily="34" charset="0"/>
                          <a:ea typeface="+mn-ea"/>
                          <a:cs typeface="Times New Roman" panose="02020603050405020304" pitchFamily="18" charset="0"/>
                        </a:rPr>
                        <a:t>tpd</a:t>
                      </a:r>
                      <a:r>
                        <a:rPr lang="en-US" sz="1600" kern="1200" dirty="0">
                          <a:solidFill>
                            <a:schemeClr val="tx1"/>
                          </a:solidFill>
                          <a:latin typeface="Arial Nova" panose="020B0504020202020204" pitchFamily="34" charset="0"/>
                          <a:ea typeface="+mn-ea"/>
                          <a:cs typeface="Times New Roman" panose="02020603050405020304" pitchFamily="18" charset="0"/>
                        </a:rPr>
                        <a:t> gold mine</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Environmental bond is in place.</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The mine is supplied with 100% electricity coming from Hydro-Quebec green hydro-electricity.</a:t>
                      </a:r>
                    </a:p>
                  </a:txBody>
                  <a:tcPr>
                    <a:lnL w="19050"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2523479779"/>
                  </a:ext>
                </a:extLst>
              </a:tr>
            </a:tbl>
          </a:graphicData>
        </a:graphic>
      </p:graphicFrame>
      <p:pic>
        <p:nvPicPr>
          <p:cNvPr id="5" name="Graphic 4" descr="Raw Materials outline">
            <a:extLst>
              <a:ext uri="{FF2B5EF4-FFF2-40B4-BE49-F238E27FC236}">
                <a16:creationId xmlns:a16="http://schemas.microsoft.com/office/drawing/2014/main" id="{77044E9C-32B1-A6ED-A2CC-0B0AECDB5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9775" y="1193274"/>
            <a:ext cx="914401" cy="914401"/>
          </a:xfrm>
          <a:prstGeom prst="rect">
            <a:avLst/>
          </a:prstGeom>
        </p:spPr>
      </p:pic>
      <p:pic>
        <p:nvPicPr>
          <p:cNvPr id="6" name="Graphic 5" descr="Factory with solid fill">
            <a:extLst>
              <a:ext uri="{FF2B5EF4-FFF2-40B4-BE49-F238E27FC236}">
                <a16:creationId xmlns:a16="http://schemas.microsoft.com/office/drawing/2014/main" id="{DFDCB6DE-566B-87A7-69E3-FF42020AD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1348316"/>
            <a:ext cx="914400" cy="914400"/>
          </a:xfrm>
          <a:prstGeom prst="rect">
            <a:avLst/>
          </a:prstGeom>
        </p:spPr>
      </p:pic>
      <p:pic>
        <p:nvPicPr>
          <p:cNvPr id="7" name="Graphic 6" descr="Clipboard Checked with solid fill">
            <a:extLst>
              <a:ext uri="{FF2B5EF4-FFF2-40B4-BE49-F238E27FC236}">
                <a16:creationId xmlns:a16="http://schemas.microsoft.com/office/drawing/2014/main" id="{5BF7A0F2-7D48-463A-6AB5-F64E1353A0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7851" y="1279529"/>
            <a:ext cx="914400" cy="914400"/>
          </a:xfrm>
          <a:prstGeom prst="rect">
            <a:avLst/>
          </a:prstGeom>
        </p:spPr>
      </p:pic>
    </p:spTree>
    <p:extLst>
      <p:ext uri="{BB962C8B-B14F-4D97-AF65-F5344CB8AC3E}">
        <p14:creationId xmlns:p14="http://schemas.microsoft.com/office/powerpoint/2010/main" val="350115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7" y="1080654"/>
            <a:ext cx="4732038" cy="5261964"/>
          </a:xfrm>
        </p:spPr>
        <p:txBody>
          <a:bodyPr>
            <a:noAutofit/>
          </a:bodyPr>
          <a:lstStyle/>
          <a:p>
            <a:r>
              <a:rPr lang="en-US" dirty="0"/>
              <a:t>Modeled 846 distinct gold structures from 1.19 million </a:t>
            </a:r>
            <a:r>
              <a:rPr lang="en-US" dirty="0" err="1"/>
              <a:t>metres</a:t>
            </a:r>
            <a:r>
              <a:rPr lang="en-US" dirty="0"/>
              <a:t> of drilling </a:t>
            </a:r>
          </a:p>
          <a:p>
            <a:pPr lvl="1"/>
            <a:r>
              <a:rPr lang="en-US" dirty="0"/>
              <a:t>Many structure yet to be fully explored</a:t>
            </a:r>
          </a:p>
          <a:p>
            <a:r>
              <a:rPr lang="en-US" dirty="0"/>
              <a:t>Maintained indicated resources while increased inferred resources by 212,800 oz</a:t>
            </a:r>
          </a:p>
          <a:p>
            <a:pPr lvl="1"/>
            <a:r>
              <a:rPr lang="en-US" dirty="0"/>
              <a:t>700% increase from the 2018 estimate</a:t>
            </a:r>
          </a:p>
          <a:p>
            <a:r>
              <a:rPr lang="en-US" dirty="0">
                <a:highlight>
                  <a:srgbClr val="FFFF00"/>
                </a:highlight>
              </a:rPr>
              <a:t>98% of this MRE is at a depth accessible from the existing shaft</a:t>
            </a:r>
          </a:p>
          <a:p>
            <a:r>
              <a:rPr lang="en-US" dirty="0"/>
              <a:t>Conservative estimate as it excludes:</a:t>
            </a:r>
          </a:p>
          <a:p>
            <a:pPr lvl="1"/>
            <a:r>
              <a:rPr lang="en-US" dirty="0"/>
              <a:t>Residual pillars</a:t>
            </a:r>
          </a:p>
          <a:p>
            <a:pPr lvl="1"/>
            <a:r>
              <a:rPr lang="en-US" dirty="0"/>
              <a:t>5 m buffer zone around existing infrastructure, 50 m crown pillar and historical production</a:t>
            </a:r>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Demonstrating Resource Upside</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5186846" y="978987"/>
            <a:ext cx="6855146"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600" b="1" i="0" u="none" strike="noStrike" kern="1200" cap="none" spc="0" normalizeH="0" baseline="0" noProof="0" dirty="0">
                <a:ln>
                  <a:noFill/>
                </a:ln>
                <a:effectLst/>
                <a:uLnTx/>
                <a:uFillTx/>
                <a:latin typeface="Arial Nova" panose="020B0504020202020204" pitchFamily="34" charset="0"/>
                <a:ea typeface="+mn-ea"/>
                <a:cs typeface="+mn-cs"/>
              </a:rPr>
              <a:t>December 2022 NI 43-101 Compliant Mineral Resource Estimate (MRE)</a:t>
            </a:r>
          </a:p>
        </p:txBody>
      </p:sp>
      <p:graphicFrame>
        <p:nvGraphicFramePr>
          <p:cNvPr id="5" name="Table 6">
            <a:extLst>
              <a:ext uri="{FF2B5EF4-FFF2-40B4-BE49-F238E27FC236}">
                <a16:creationId xmlns:a16="http://schemas.microsoft.com/office/drawing/2014/main" id="{716F40E7-F1C0-A8EC-BB1C-FEAD53B1D1A2}"/>
              </a:ext>
            </a:extLst>
          </p:cNvPr>
          <p:cNvGraphicFramePr>
            <a:graphicFrameLocks noGrp="1"/>
          </p:cNvGraphicFramePr>
          <p:nvPr>
            <p:extLst>
              <p:ext uri="{D42A27DB-BD31-4B8C-83A1-F6EECF244321}">
                <p14:modId xmlns:p14="http://schemas.microsoft.com/office/powerpoint/2010/main" val="4190096549"/>
              </p:ext>
            </p:extLst>
          </p:nvPr>
        </p:nvGraphicFramePr>
        <p:xfrm>
          <a:off x="5186846" y="1226213"/>
          <a:ext cx="6855146" cy="1294788"/>
        </p:xfrm>
        <a:graphic>
          <a:graphicData uri="http://schemas.openxmlformats.org/drawingml/2006/table">
            <a:tbl>
              <a:tblPr firstRow="1" bandRow="1">
                <a:tableStyleId>{C083E6E3-FA7D-4D7B-A595-EF9225AFEA82}</a:tableStyleId>
              </a:tblPr>
              <a:tblGrid>
                <a:gridCol w="2715726">
                  <a:extLst>
                    <a:ext uri="{9D8B030D-6E8A-4147-A177-3AD203B41FA5}">
                      <a16:colId xmlns:a16="http://schemas.microsoft.com/office/drawing/2014/main" val="1662658679"/>
                    </a:ext>
                  </a:extLst>
                </a:gridCol>
                <a:gridCol w="1485739">
                  <a:extLst>
                    <a:ext uri="{9D8B030D-6E8A-4147-A177-3AD203B41FA5}">
                      <a16:colId xmlns:a16="http://schemas.microsoft.com/office/drawing/2014/main" val="3415728487"/>
                    </a:ext>
                  </a:extLst>
                </a:gridCol>
                <a:gridCol w="1252268">
                  <a:extLst>
                    <a:ext uri="{9D8B030D-6E8A-4147-A177-3AD203B41FA5}">
                      <a16:colId xmlns:a16="http://schemas.microsoft.com/office/drawing/2014/main" val="109037814"/>
                    </a:ext>
                  </a:extLst>
                </a:gridCol>
                <a:gridCol w="1401413">
                  <a:extLst>
                    <a:ext uri="{9D8B030D-6E8A-4147-A177-3AD203B41FA5}">
                      <a16:colId xmlns:a16="http://schemas.microsoft.com/office/drawing/2014/main" val="2183587570"/>
                    </a:ext>
                  </a:extLst>
                </a:gridCol>
              </a:tblGrid>
              <a:tr h="431596">
                <a:tc>
                  <a:txBody>
                    <a:bodyPr/>
                    <a:lstStyle/>
                    <a:p>
                      <a:pPr algn="ctr"/>
                      <a:r>
                        <a:rPr lang="en-US" sz="1600" dirty="0">
                          <a:solidFill>
                            <a:schemeClr val="tx1"/>
                          </a:solidFill>
                          <a:latin typeface="Arial Nova" panose="020B0504020202020204" pitchFamily="34" charset="0"/>
                        </a:rPr>
                        <a:t>Category</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err="1">
                          <a:solidFill>
                            <a:schemeClr val="tx1"/>
                          </a:solidFill>
                          <a:latin typeface="Arial Nova" panose="020B0504020202020204" pitchFamily="34" charset="0"/>
                        </a:rPr>
                        <a:t>Tonnes</a:t>
                      </a:r>
                      <a:endParaRPr lang="en-CA" sz="1600" dirty="0">
                        <a:solidFill>
                          <a:schemeClr val="tx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g/t Au</a:t>
                      </a:r>
                      <a:endParaRPr lang="en-CA" sz="1600" dirty="0">
                        <a:solidFill>
                          <a:schemeClr val="tx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Gold (oz)</a:t>
                      </a:r>
                    </a:p>
                  </a:txBody>
                  <a:tcPr marL="36000" marR="36000" marT="36000" marB="36000">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895906792"/>
                  </a:ext>
                </a:extLst>
              </a:tr>
              <a:tr h="431596">
                <a:tc>
                  <a:txBody>
                    <a:bodyPr/>
                    <a:lstStyle/>
                    <a:p>
                      <a:pPr algn="ctr"/>
                      <a:r>
                        <a:rPr lang="en-US" sz="1600" dirty="0">
                          <a:solidFill>
                            <a:schemeClr val="tx1"/>
                          </a:solidFill>
                          <a:latin typeface="Arial Nova" panose="020B0504020202020204" pitchFamily="34" charset="0"/>
                        </a:rPr>
                        <a:t>M&amp;I resources</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755,000</a:t>
                      </a:r>
                      <a:endParaRPr lang="en-CA" sz="1600" dirty="0">
                        <a:solidFill>
                          <a:schemeClr val="tx1"/>
                        </a:solidFill>
                        <a:latin typeface="Arial Nova" panose="020B0504020202020204" pitchFamily="34" charset="0"/>
                      </a:endParaRPr>
                    </a:p>
                  </a:txBody>
                  <a:tcPr marL="36000" marR="36000" marT="36000" marB="36000">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7.14</a:t>
                      </a:r>
                      <a:endParaRPr lang="en-CA" sz="1600" dirty="0">
                        <a:solidFill>
                          <a:schemeClr val="tx1"/>
                        </a:solidFill>
                        <a:latin typeface="Arial Nova" panose="020B0504020202020204" pitchFamily="34" charset="0"/>
                      </a:endParaRPr>
                    </a:p>
                  </a:txBody>
                  <a:tcPr marL="36000" marR="36000" marT="36000" marB="36000">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173,300</a:t>
                      </a:r>
                      <a:endParaRPr lang="en-CA" sz="1600" dirty="0">
                        <a:solidFill>
                          <a:schemeClr val="tx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T w="12700" cap="flat" cmpd="sng" algn="ctr">
                      <a:solidFill>
                        <a:srgbClr val="FFC000"/>
                      </a:solidFill>
                      <a:prstDash val="solid"/>
                      <a:round/>
                      <a:headEnd type="none" w="med" len="med"/>
                      <a:tailEnd type="none" w="med" len="med"/>
                    </a:lnT>
                  </a:tcPr>
                </a:tc>
                <a:extLst>
                  <a:ext uri="{0D108BD9-81ED-4DB2-BD59-A6C34878D82A}">
                    <a16:rowId xmlns:a16="http://schemas.microsoft.com/office/drawing/2014/main" val="1720719975"/>
                  </a:ext>
                </a:extLst>
              </a:tr>
              <a:tr h="431596">
                <a:tc>
                  <a:txBody>
                    <a:bodyPr/>
                    <a:lstStyle/>
                    <a:p>
                      <a:pPr algn="ctr"/>
                      <a:r>
                        <a:rPr lang="en-US" sz="1600" dirty="0">
                          <a:solidFill>
                            <a:schemeClr val="tx1"/>
                          </a:solidFill>
                          <a:latin typeface="Arial Nova" panose="020B0504020202020204" pitchFamily="34" charset="0"/>
                        </a:rPr>
                        <a:t>Inferred resources</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884,000</a:t>
                      </a:r>
                      <a:endParaRPr lang="en-CA" sz="1600" dirty="0">
                        <a:solidFill>
                          <a:schemeClr val="tx1"/>
                        </a:solidFill>
                        <a:latin typeface="Arial Nova" panose="020B0504020202020204" pitchFamily="34" charset="0"/>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8.74</a:t>
                      </a:r>
                      <a:endParaRPr lang="en-CA" sz="1600" dirty="0">
                        <a:solidFill>
                          <a:schemeClr val="tx1"/>
                        </a:solidFill>
                        <a:latin typeface="Arial Nova" panose="020B0504020202020204" pitchFamily="34" charset="0"/>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248,300</a:t>
                      </a:r>
                      <a:endParaRPr lang="en-CA" sz="1600" dirty="0">
                        <a:solidFill>
                          <a:schemeClr val="tx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765328"/>
                  </a:ext>
                </a:extLst>
              </a:tr>
            </a:tbl>
          </a:graphicData>
        </a:graphic>
      </p:graphicFrame>
      <p:pic>
        <p:nvPicPr>
          <p:cNvPr id="8" name="Image 7">
            <a:extLst>
              <a:ext uri="{FF2B5EF4-FFF2-40B4-BE49-F238E27FC236}">
                <a16:creationId xmlns:a16="http://schemas.microsoft.com/office/drawing/2014/main" id="{7E1A89CB-568F-9CF5-75CC-5C4EFA4323B4}"/>
              </a:ext>
            </a:extLst>
          </p:cNvPr>
          <p:cNvPicPr>
            <a:picLocks noChangeAspect="1"/>
          </p:cNvPicPr>
          <p:nvPr/>
        </p:nvPicPr>
        <p:blipFill>
          <a:blip r:embed="rId2"/>
          <a:stretch>
            <a:fillRect/>
          </a:stretch>
        </p:blipFill>
        <p:spPr>
          <a:xfrm>
            <a:off x="5616054" y="3119709"/>
            <a:ext cx="5076827" cy="3222909"/>
          </a:xfrm>
          <a:prstGeom prst="rect">
            <a:avLst/>
          </a:prstGeom>
        </p:spPr>
      </p:pic>
      <p:pic>
        <p:nvPicPr>
          <p:cNvPr id="9" name="Image 8">
            <a:extLst>
              <a:ext uri="{FF2B5EF4-FFF2-40B4-BE49-F238E27FC236}">
                <a16:creationId xmlns:a16="http://schemas.microsoft.com/office/drawing/2014/main" id="{A82E6D8C-DD30-F2FB-6493-72F38E02DEE9}"/>
              </a:ext>
            </a:extLst>
          </p:cNvPr>
          <p:cNvPicPr>
            <a:picLocks noChangeAspect="1"/>
          </p:cNvPicPr>
          <p:nvPr/>
        </p:nvPicPr>
        <p:blipFill>
          <a:blip r:embed="rId3"/>
          <a:stretch>
            <a:fillRect/>
          </a:stretch>
        </p:blipFill>
        <p:spPr>
          <a:xfrm>
            <a:off x="9148850" y="5107913"/>
            <a:ext cx="1450725" cy="879730"/>
          </a:xfrm>
          <a:prstGeom prst="rect">
            <a:avLst/>
          </a:prstGeom>
        </p:spPr>
      </p:pic>
      <p:sp>
        <p:nvSpPr>
          <p:cNvPr id="10" name="Content Placeholder 1">
            <a:extLst>
              <a:ext uri="{FF2B5EF4-FFF2-40B4-BE49-F238E27FC236}">
                <a16:creationId xmlns:a16="http://schemas.microsoft.com/office/drawing/2014/main" id="{90125BF3-03D8-8A0F-C0A9-A10F1103DE1A}"/>
              </a:ext>
            </a:extLst>
          </p:cNvPr>
          <p:cNvSpPr txBox="1">
            <a:spLocks/>
          </p:cNvSpPr>
          <p:nvPr/>
        </p:nvSpPr>
        <p:spPr>
          <a:xfrm>
            <a:off x="5186846" y="2819823"/>
            <a:ext cx="6855146"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lang="en-CA" sz="1600" b="1" dirty="0">
                <a:latin typeface="Arial Nova" panose="020B0504020202020204" pitchFamily="34" charset="0"/>
              </a:rPr>
              <a:t>Section view looking North of the 846 gold structures within the deposit</a:t>
            </a:r>
            <a:endParaRPr kumimoji="0" lang="en-CA" sz="1600" b="1" i="0" u="none" strike="noStrike" kern="1200" cap="none" spc="0" normalizeH="0" baseline="0" noProof="0" dirty="0">
              <a:ln>
                <a:noFill/>
              </a:ln>
              <a:effectLst/>
              <a:uLnTx/>
              <a:uFillTx/>
              <a:latin typeface="Arial Nova" panose="020B0504020202020204" pitchFamily="34" charset="0"/>
              <a:ea typeface="+mn-ea"/>
              <a:cs typeface="+mn-cs"/>
            </a:endParaRPr>
          </a:p>
        </p:txBody>
      </p:sp>
      <p:sp>
        <p:nvSpPr>
          <p:cNvPr id="11" name="Content Placeholder 1">
            <a:extLst>
              <a:ext uri="{FF2B5EF4-FFF2-40B4-BE49-F238E27FC236}">
                <a16:creationId xmlns:a16="http://schemas.microsoft.com/office/drawing/2014/main" id="{48BADE00-F38F-38F9-F726-1590248ED5A3}"/>
              </a:ext>
            </a:extLst>
          </p:cNvPr>
          <p:cNvSpPr txBox="1">
            <a:spLocks/>
          </p:cNvSpPr>
          <p:nvPr/>
        </p:nvSpPr>
        <p:spPr>
          <a:xfrm>
            <a:off x="5180626" y="2521001"/>
            <a:ext cx="6855146" cy="227142"/>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lang="en-CA" sz="800" b="1" dirty="0">
                <a:latin typeface="Arial Nova" panose="020B0504020202020204" pitchFamily="34" charset="0"/>
                <a:cs typeface="Arial" panose="020B0604020202020204" pitchFamily="34" charset="0"/>
              </a:rPr>
              <a:t>See slide 9 for the notes to the 2022 MRE</a:t>
            </a:r>
            <a:endParaRPr kumimoji="0" lang="en-CA" sz="800" b="1" i="0" u="none" strike="noStrike" kern="1200" cap="none" spc="0" normalizeH="0" baseline="0" noProof="0" dirty="0">
              <a:ln>
                <a:noFill/>
              </a:ln>
              <a:effectLst/>
              <a:uLnTx/>
              <a:uFillTx/>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68115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D68A-13B0-D6A1-F604-38A949265B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757E0A-11BC-DBAC-BC60-C5A728755ABD}"/>
              </a:ext>
            </a:extLst>
          </p:cNvPr>
          <p:cNvSpPr>
            <a:spLocks noGrp="1"/>
          </p:cNvSpPr>
          <p:nvPr>
            <p:ph type="title"/>
          </p:nvPr>
        </p:nvSpPr>
        <p:spPr>
          <a:xfrm>
            <a:off x="344787" y="13211"/>
            <a:ext cx="10515601" cy="842500"/>
          </a:xfrm>
        </p:spPr>
        <p:txBody>
          <a:bodyPr>
            <a:normAutofit/>
          </a:bodyPr>
          <a:lstStyle/>
          <a:p>
            <a:r>
              <a:rPr lang="en-US" dirty="0"/>
              <a:t>Sleeping Giant: Example of Resource Upsize</a:t>
            </a:r>
            <a:endParaRPr lang="en-CA" dirty="0"/>
          </a:p>
        </p:txBody>
      </p:sp>
      <p:graphicFrame>
        <p:nvGraphicFramePr>
          <p:cNvPr id="17" name="Tableau 16">
            <a:extLst>
              <a:ext uri="{FF2B5EF4-FFF2-40B4-BE49-F238E27FC236}">
                <a16:creationId xmlns:a16="http://schemas.microsoft.com/office/drawing/2014/main" id="{170BC7FD-2DBA-6057-A07D-8BB758179C3A}"/>
              </a:ext>
            </a:extLst>
          </p:cNvPr>
          <p:cNvGraphicFramePr>
            <a:graphicFrameLocks noGrp="1"/>
          </p:cNvGraphicFramePr>
          <p:nvPr>
            <p:extLst>
              <p:ext uri="{D42A27DB-BD31-4B8C-83A1-F6EECF244321}">
                <p14:modId xmlns:p14="http://schemas.microsoft.com/office/powerpoint/2010/main" val="2611009921"/>
              </p:ext>
            </p:extLst>
          </p:nvPr>
        </p:nvGraphicFramePr>
        <p:xfrm>
          <a:off x="344787" y="1007187"/>
          <a:ext cx="5374878" cy="4426494"/>
        </p:xfrm>
        <a:graphic>
          <a:graphicData uri="http://schemas.openxmlformats.org/drawingml/2006/table">
            <a:tbl>
              <a:tblPr firstRow="1" firstCol="1" bandRow="1"/>
              <a:tblGrid>
                <a:gridCol w="1240469">
                  <a:extLst>
                    <a:ext uri="{9D8B030D-6E8A-4147-A177-3AD203B41FA5}">
                      <a16:colId xmlns:a16="http://schemas.microsoft.com/office/drawing/2014/main" val="1317113371"/>
                    </a:ext>
                  </a:extLst>
                </a:gridCol>
                <a:gridCol w="2103677">
                  <a:extLst>
                    <a:ext uri="{9D8B030D-6E8A-4147-A177-3AD203B41FA5}">
                      <a16:colId xmlns:a16="http://schemas.microsoft.com/office/drawing/2014/main" val="2765657668"/>
                    </a:ext>
                  </a:extLst>
                </a:gridCol>
                <a:gridCol w="801998">
                  <a:extLst>
                    <a:ext uri="{9D8B030D-6E8A-4147-A177-3AD203B41FA5}">
                      <a16:colId xmlns:a16="http://schemas.microsoft.com/office/drawing/2014/main" val="3484727113"/>
                    </a:ext>
                  </a:extLst>
                </a:gridCol>
                <a:gridCol w="740562">
                  <a:extLst>
                    <a:ext uri="{9D8B030D-6E8A-4147-A177-3AD203B41FA5}">
                      <a16:colId xmlns:a16="http://schemas.microsoft.com/office/drawing/2014/main" val="920540819"/>
                    </a:ext>
                  </a:extLst>
                </a:gridCol>
                <a:gridCol w="488172">
                  <a:extLst>
                    <a:ext uri="{9D8B030D-6E8A-4147-A177-3AD203B41FA5}">
                      <a16:colId xmlns:a16="http://schemas.microsoft.com/office/drawing/2014/main" val="3905784399"/>
                    </a:ext>
                  </a:extLst>
                </a:gridCol>
              </a:tblGrid>
              <a:tr h="549109">
                <a:tc gridSpan="5">
                  <a:txBody>
                    <a:bodyPr/>
                    <a:lstStyle/>
                    <a:p>
                      <a:pPr algn="l"/>
                      <a:r>
                        <a:rPr lang="en-CA" sz="1800" b="1" noProof="0" dirty="0">
                          <a:solidFill>
                            <a:srgbClr val="000000"/>
                          </a:solidFill>
                          <a:effectLst/>
                          <a:latin typeface="Times New Roman" panose="02020603050405020304" pitchFamily="18" charset="0"/>
                          <a:ea typeface="Times New Roman" panose="02020603050405020304" pitchFamily="18" charset="0"/>
                        </a:rPr>
                        <a:t> </a:t>
                      </a:r>
                      <a:endParaRPr lang="en-CA" sz="1600" noProof="0" dirty="0">
                        <a:effectLst/>
                        <a:latin typeface="Times New Roman" panose="02020603050405020304" pitchFamily="18" charset="0"/>
                        <a:ea typeface="PMingLiU" panose="02020500000000000000" pitchFamily="18" charset="-120"/>
                      </a:endParaRPr>
                    </a:p>
                    <a:p>
                      <a:pPr algn="ctr"/>
                      <a:r>
                        <a:rPr lang="en-CA" sz="1800" b="1" noProof="0" dirty="0">
                          <a:solidFill>
                            <a:srgbClr val="000000"/>
                          </a:solidFill>
                          <a:effectLst/>
                          <a:latin typeface="Times New Roman" panose="02020603050405020304" pitchFamily="18" charset="0"/>
                          <a:ea typeface="Times New Roman" panose="02020603050405020304" pitchFamily="18" charset="0"/>
                        </a:rPr>
                        <a:t>Comparative Table of the tonnes and grades of the Zone 20 West</a:t>
                      </a:r>
                      <a:endParaRPr lang="en-CA" sz="16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a:noFill/>
                    </a:lnB>
                    <a:no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015330557"/>
                  </a:ext>
                </a:extLst>
              </a:tr>
              <a:tr h="314594">
                <a:tc gridSpan="5">
                  <a:txBody>
                    <a:bodyPr/>
                    <a:lstStyle/>
                    <a:p>
                      <a:pPr algn="ctr"/>
                      <a:r>
                        <a:rPr lang="en-CA" sz="1800" b="1" noProof="0" dirty="0">
                          <a:solidFill>
                            <a:srgbClr val="000000"/>
                          </a:solidFill>
                          <a:effectLst/>
                          <a:latin typeface="Times New Roman" panose="02020603050405020304" pitchFamily="18" charset="0"/>
                          <a:ea typeface="Times New Roman" panose="02020603050405020304" pitchFamily="18" charset="0"/>
                        </a:rPr>
                        <a:t>PEA 2023 vs Mineral Envelop (ME) 2024</a:t>
                      </a:r>
                      <a:endParaRPr lang="en-CA" sz="16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a:noFill/>
                    </a:lnB>
                    <a:no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493171533"/>
                  </a:ext>
                </a:extLst>
              </a:tr>
              <a:tr h="386093">
                <a:tc gridSpan="2">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Resources</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w="28575" cap="flat" cmpd="dbl" algn="ctr">
                      <a:solidFill>
                        <a:srgbClr val="000000"/>
                      </a:solidFill>
                      <a:prstDash val="solid"/>
                      <a:round/>
                      <a:headEnd type="none" w="med" len="med"/>
                      <a:tailEnd type="none" w="med" len="med"/>
                    </a:lnB>
                    <a:solidFill>
                      <a:srgbClr val="FFC000"/>
                    </a:solidFill>
                  </a:tcPr>
                </a:tc>
                <a:tc hMerge="1">
                  <a:txBody>
                    <a:bodyPr/>
                    <a:lstStyle/>
                    <a:p>
                      <a:endParaRPr lang="fr-CA"/>
                    </a:p>
                  </a:txBody>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PEA 2023</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ME 2024</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Var.</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w="28575" cap="flat" cmpd="dbl"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220752963"/>
                  </a:ext>
                </a:extLst>
              </a:tr>
              <a:tr h="386093">
                <a:tc rowSpan="3">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Indicated</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Tonnes (t)</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7,129</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9,610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35%</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4615867"/>
                  </a:ext>
                </a:extLst>
              </a:tr>
              <a:tr h="386093">
                <a:tc vMerge="1">
                  <a:txBody>
                    <a:bodyPr/>
                    <a:lstStyle/>
                    <a:p>
                      <a:endParaRPr lang="fr-CA"/>
                    </a:p>
                  </a:txBody>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Grade ( g/t) Au</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6.44</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12.90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100%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9473997"/>
                  </a:ext>
                </a:extLst>
              </a:tr>
              <a:tr h="386093">
                <a:tc vMerge="1">
                  <a:txBody>
                    <a:bodyPr/>
                    <a:lstStyle/>
                    <a:p>
                      <a:endParaRPr lang="fr-CA"/>
                    </a:p>
                  </a:txBody>
                  <a:tcPr/>
                </a:tc>
                <a:tc>
                  <a:txBody>
                    <a:bodyPr/>
                    <a:lstStyle/>
                    <a:p>
                      <a:pPr algn="ctr"/>
                      <a:r>
                        <a:rPr lang="en-CA" sz="1100" b="1" noProof="0" dirty="0" err="1">
                          <a:solidFill>
                            <a:srgbClr val="000000"/>
                          </a:solidFill>
                          <a:effectLst/>
                          <a:latin typeface="Times New Roman" panose="02020603050405020304" pitchFamily="18" charset="0"/>
                          <a:ea typeface="Times New Roman" panose="02020603050405020304" pitchFamily="18" charset="0"/>
                        </a:rPr>
                        <a:t>Onces</a:t>
                      </a:r>
                      <a:r>
                        <a:rPr lang="en-CA" sz="1100" b="1" noProof="0" dirty="0">
                          <a:solidFill>
                            <a:srgbClr val="000000"/>
                          </a:solidFill>
                          <a:effectLst/>
                          <a:latin typeface="Times New Roman" panose="02020603050405020304" pitchFamily="18" charset="0"/>
                          <a:ea typeface="Times New Roman" panose="02020603050405020304" pitchFamily="18" charset="0"/>
                        </a:rPr>
                        <a:t> Troy (oz. Au)</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1,476</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3,980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170%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9654739"/>
                  </a:ext>
                </a:extLst>
              </a:tr>
              <a:tr h="386093">
                <a:tc rowSpan="3">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Inferred</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Tonnes (t)</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2,438</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930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-62%</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6754938"/>
                  </a:ext>
                </a:extLst>
              </a:tr>
              <a:tr h="386093">
                <a:tc vMerge="1">
                  <a:txBody>
                    <a:bodyPr/>
                    <a:lstStyle/>
                    <a:p>
                      <a:endParaRPr lang="fr-CA"/>
                    </a:p>
                  </a:txBody>
                  <a:tcPr/>
                </a:tc>
                <a:tc>
                  <a:txBody>
                    <a:bodyPr/>
                    <a:lstStyle/>
                    <a:p>
                      <a:pPr algn="ctr"/>
                      <a:r>
                        <a:rPr lang="en-CA" sz="1100" b="1" noProof="0" dirty="0">
                          <a:solidFill>
                            <a:srgbClr val="000000"/>
                          </a:solidFill>
                          <a:effectLst/>
                          <a:latin typeface="Times New Roman" panose="02020603050405020304" pitchFamily="18" charset="0"/>
                          <a:ea typeface="Times New Roman" panose="02020603050405020304" pitchFamily="18" charset="0"/>
                        </a:rPr>
                        <a:t>Grade ( g/t) Au</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8.14</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9.99</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23%</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9495583"/>
                  </a:ext>
                </a:extLst>
              </a:tr>
              <a:tr h="386093">
                <a:tc vMerge="1">
                  <a:txBody>
                    <a:bodyPr/>
                    <a:lstStyle/>
                    <a:p>
                      <a:endParaRPr lang="fr-CA"/>
                    </a:p>
                  </a:txBody>
                  <a:tcPr/>
                </a:tc>
                <a:tc>
                  <a:txBody>
                    <a:bodyPr/>
                    <a:lstStyle/>
                    <a:p>
                      <a:pPr algn="ctr"/>
                      <a:r>
                        <a:rPr lang="en-CA" sz="1100" b="1" noProof="0" dirty="0" err="1">
                          <a:solidFill>
                            <a:srgbClr val="000000"/>
                          </a:solidFill>
                          <a:effectLst/>
                          <a:latin typeface="Times New Roman" panose="02020603050405020304" pitchFamily="18" charset="0"/>
                          <a:ea typeface="Times New Roman" panose="02020603050405020304" pitchFamily="18" charset="0"/>
                        </a:rPr>
                        <a:t>Onces</a:t>
                      </a:r>
                      <a:r>
                        <a:rPr lang="en-CA" sz="1100" b="1" noProof="0" dirty="0">
                          <a:solidFill>
                            <a:srgbClr val="000000"/>
                          </a:solidFill>
                          <a:effectLst/>
                          <a:latin typeface="Times New Roman" panose="02020603050405020304" pitchFamily="18" charset="0"/>
                          <a:ea typeface="Times New Roman" panose="02020603050405020304" pitchFamily="18" charset="0"/>
                        </a:rPr>
                        <a:t> Troy (oz. Au)</a:t>
                      </a:r>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C000"/>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638</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300</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ctr"/>
                      <a:r>
                        <a:rPr lang="en-CA" sz="1200" b="1" noProof="0" dirty="0">
                          <a:solidFill>
                            <a:srgbClr val="000000"/>
                          </a:solidFill>
                          <a:effectLst/>
                          <a:latin typeface="Times New Roman" panose="02020603050405020304" pitchFamily="18" charset="0"/>
                          <a:ea typeface="Times New Roman" panose="02020603050405020304" pitchFamily="18" charset="0"/>
                        </a:rPr>
                        <a:t>-53%</a:t>
                      </a:r>
                      <a:endParaRPr lang="en-CA" sz="12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261152"/>
                  </a:ext>
                </a:extLst>
              </a:tr>
              <a:tr h="300294">
                <a:tc gridSpan="4">
                  <a:txBody>
                    <a:bodyPr/>
                    <a:lstStyle/>
                    <a:p>
                      <a:pPr algn="l"/>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w="28575" cap="flat" cmpd="dbl" algn="ctr">
                      <a:solidFill>
                        <a:srgbClr val="000000"/>
                      </a:solidFill>
                      <a:prstDash val="solid"/>
                      <a:round/>
                      <a:headEnd type="none" w="med" len="med"/>
                      <a:tailEnd type="none" w="med" len="med"/>
                    </a:lnT>
                    <a:lnB>
                      <a:noFill/>
                    </a:lnB>
                    <a:noFill/>
                  </a:tcPr>
                </a:tc>
                <a:tc hMerge="1">
                  <a:txBody>
                    <a:bodyPr/>
                    <a:lstStyle/>
                    <a:p>
                      <a:endParaRPr lang="fr-CA"/>
                    </a:p>
                  </a:txBody>
                  <a:tcPr/>
                </a:tc>
                <a:tc hMerge="1">
                  <a:txBody>
                    <a:bodyPr/>
                    <a:lstStyle/>
                    <a:p>
                      <a:endParaRPr lang="fr-CA"/>
                    </a:p>
                  </a:txBody>
                  <a:tcPr/>
                </a:tc>
                <a:tc hMerge="1">
                  <a:txBody>
                    <a:bodyPr/>
                    <a:lstStyle/>
                    <a:p>
                      <a:endParaRPr lang="fr-CA"/>
                    </a:p>
                  </a:txBody>
                  <a:tcPr/>
                </a:tc>
                <a:tc>
                  <a:txBody>
                    <a:bodyPr/>
                    <a:lstStyle/>
                    <a:p>
                      <a:pPr algn="just"/>
                      <a:endParaRPr lang="en-CA" sz="1100" noProof="0" dirty="0">
                        <a:effectLst/>
                        <a:latin typeface="Times New Roman" panose="02020603050405020304" pitchFamily="18" charset="0"/>
                      </a:endParaRPr>
                    </a:p>
                  </a:txBody>
                  <a:tcPr marL="44450" marR="44450" marT="0" marB="0" anchor="b">
                    <a:lnL>
                      <a:noFill/>
                    </a:lnL>
                    <a:lnR>
                      <a:noFill/>
                    </a:lnR>
                    <a:lnT w="28575"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22793299"/>
                  </a:ext>
                </a:extLst>
              </a:tr>
              <a:tr h="285995">
                <a:tc gridSpan="4">
                  <a:txBody>
                    <a:bodyPr/>
                    <a:lstStyle/>
                    <a:p>
                      <a:pPr algn="l"/>
                      <a:endParaRPr lang="en-CA" sz="1100" noProof="0" dirty="0">
                        <a:effectLst/>
                        <a:latin typeface="Times New Roman" panose="02020603050405020304" pitchFamily="18" charset="0"/>
                        <a:ea typeface="PMingLiU" panose="02020500000000000000" pitchFamily="18" charset="-120"/>
                      </a:endParaRPr>
                    </a:p>
                  </a:txBody>
                  <a:tcPr marL="44450" marR="44450" marT="0" marB="0" anchor="ctr">
                    <a:lnL>
                      <a:noFill/>
                    </a:lnL>
                    <a:lnR>
                      <a:noFill/>
                    </a:lnR>
                    <a:lnT>
                      <a:noFill/>
                    </a:lnT>
                    <a:lnB>
                      <a:noFill/>
                    </a:lnB>
                    <a:noFill/>
                  </a:tcPr>
                </a:tc>
                <a:tc hMerge="1">
                  <a:txBody>
                    <a:bodyPr/>
                    <a:lstStyle/>
                    <a:p>
                      <a:endParaRPr lang="fr-CA"/>
                    </a:p>
                  </a:txBody>
                  <a:tcPr/>
                </a:tc>
                <a:tc hMerge="1">
                  <a:txBody>
                    <a:bodyPr/>
                    <a:lstStyle/>
                    <a:p>
                      <a:endParaRPr lang="fr-CA"/>
                    </a:p>
                  </a:txBody>
                  <a:tcPr/>
                </a:tc>
                <a:tc hMerge="1">
                  <a:txBody>
                    <a:bodyPr/>
                    <a:lstStyle/>
                    <a:p>
                      <a:endParaRPr lang="fr-CA"/>
                    </a:p>
                  </a:txBody>
                  <a:tcPr/>
                </a:tc>
                <a:tc>
                  <a:txBody>
                    <a:bodyPr/>
                    <a:lstStyle/>
                    <a:p>
                      <a:pPr algn="just"/>
                      <a:endParaRPr lang="en-CA" sz="1100" noProof="0" dirty="0">
                        <a:effectLst/>
                        <a:latin typeface="Times New Roman" panose="02020603050405020304" pitchFamily="18" charset="0"/>
                      </a:endParaRPr>
                    </a:p>
                  </a:txBody>
                  <a:tcPr marL="44450" marR="44450" marT="0" marB="0" anchor="b">
                    <a:lnL>
                      <a:noFill/>
                    </a:lnL>
                    <a:lnR>
                      <a:noFill/>
                    </a:lnR>
                    <a:lnT>
                      <a:noFill/>
                    </a:lnT>
                    <a:lnB>
                      <a:noFill/>
                    </a:lnB>
                    <a:noFill/>
                  </a:tcPr>
                </a:tc>
                <a:extLst>
                  <a:ext uri="{0D108BD9-81ED-4DB2-BD59-A6C34878D82A}">
                    <a16:rowId xmlns:a16="http://schemas.microsoft.com/office/drawing/2014/main" val="3732131005"/>
                  </a:ext>
                </a:extLst>
              </a:tr>
            </a:tbl>
          </a:graphicData>
        </a:graphic>
      </p:graphicFrame>
      <p:sp>
        <p:nvSpPr>
          <p:cNvPr id="18" name="ZoneTexte 17">
            <a:extLst>
              <a:ext uri="{FF2B5EF4-FFF2-40B4-BE49-F238E27FC236}">
                <a16:creationId xmlns:a16="http://schemas.microsoft.com/office/drawing/2014/main" id="{A48E70EE-906C-A2B9-412E-EC4C8B454C98}"/>
              </a:ext>
            </a:extLst>
          </p:cNvPr>
          <p:cNvSpPr txBox="1"/>
          <p:nvPr/>
        </p:nvSpPr>
        <p:spPr>
          <a:xfrm>
            <a:off x="5922968" y="951744"/>
            <a:ext cx="5868262" cy="1938992"/>
          </a:xfrm>
          <a:prstGeom prst="rect">
            <a:avLst/>
          </a:prstGeom>
          <a:noFill/>
        </p:spPr>
        <p:txBody>
          <a:bodyPr wrap="square" rtlCol="0">
            <a:spAutoFit/>
          </a:bodyPr>
          <a:lstStyle/>
          <a:p>
            <a:pPr marL="285750" indent="-285750">
              <a:buFont typeface="Arial" panose="020B0604020202020204" pitchFamily="34" charset="0"/>
              <a:buChar char="•"/>
            </a:pPr>
            <a:r>
              <a:rPr lang="fr-CA" sz="2000" dirty="0"/>
              <a:t>1,118 metres of </a:t>
            </a:r>
            <a:r>
              <a:rPr lang="fr-CA" sz="2000" dirty="0" err="1"/>
              <a:t>drilling</a:t>
            </a:r>
            <a:r>
              <a:rPr lang="fr-CA" sz="2000" dirty="0"/>
              <a:t> </a:t>
            </a:r>
            <a:r>
              <a:rPr lang="fr-CA" sz="2000" dirty="0" err="1"/>
              <a:t>were</a:t>
            </a:r>
            <a:r>
              <a:rPr lang="fr-CA" sz="2000" dirty="0"/>
              <a:t> </a:t>
            </a:r>
            <a:r>
              <a:rPr lang="fr-CA" sz="2000" dirty="0" err="1"/>
              <a:t>needed</a:t>
            </a:r>
            <a:r>
              <a:rPr lang="fr-CA" sz="2000" dirty="0"/>
              <a:t> to </a:t>
            </a:r>
            <a:r>
              <a:rPr lang="fr-CA" sz="2000" dirty="0" err="1"/>
              <a:t>convert</a:t>
            </a:r>
            <a:r>
              <a:rPr lang="fr-CA" sz="2000" dirty="0"/>
              <a:t> and </a:t>
            </a:r>
            <a:r>
              <a:rPr lang="fr-CA" sz="2000" dirty="0" err="1"/>
              <a:t>increase</a:t>
            </a:r>
            <a:r>
              <a:rPr lang="fr-CA" sz="2000" dirty="0"/>
              <a:t> the </a:t>
            </a:r>
            <a:r>
              <a:rPr lang="fr-CA" sz="2000" dirty="0" err="1"/>
              <a:t>mineral</a:t>
            </a:r>
            <a:r>
              <a:rPr lang="fr-CA" sz="2000" dirty="0"/>
              <a:t> </a:t>
            </a:r>
            <a:r>
              <a:rPr lang="fr-CA" sz="2000" dirty="0" err="1"/>
              <a:t>envelop</a:t>
            </a:r>
            <a:r>
              <a:rPr lang="fr-CA" sz="2000" dirty="0"/>
              <a:t> by 2,166 oz.</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More tonnes &amp; </a:t>
            </a:r>
            <a:r>
              <a:rPr lang="fr-CA" sz="2000" dirty="0" err="1"/>
              <a:t>higher</a:t>
            </a:r>
            <a:r>
              <a:rPr lang="fr-CA" sz="2000" dirty="0"/>
              <a:t> grade in the </a:t>
            </a:r>
            <a:r>
              <a:rPr lang="fr-CA" sz="2000" dirty="0" err="1"/>
              <a:t>indicated</a:t>
            </a:r>
            <a:r>
              <a:rPr lang="fr-CA" sz="2000" dirty="0"/>
              <a:t> </a:t>
            </a:r>
            <a:r>
              <a:rPr lang="fr-CA" sz="2000" dirty="0" err="1"/>
              <a:t>category</a:t>
            </a:r>
            <a:r>
              <a:rPr lang="fr-CA" sz="2000" dirty="0"/>
              <a:t> </a:t>
            </a:r>
            <a:r>
              <a:rPr lang="fr-CA" sz="2000" dirty="0" err="1"/>
              <a:t>were</a:t>
            </a:r>
            <a:r>
              <a:rPr lang="fr-CA" sz="2000" dirty="0"/>
              <a:t> </a:t>
            </a:r>
            <a:r>
              <a:rPr lang="fr-CA" sz="2000" dirty="0" err="1"/>
              <a:t>converted</a:t>
            </a:r>
            <a:r>
              <a:rPr lang="fr-CA" sz="2000" dirty="0"/>
              <a:t> </a:t>
            </a:r>
            <a:r>
              <a:rPr lang="fr-CA" sz="2000" dirty="0" err="1"/>
              <a:t>from</a:t>
            </a:r>
            <a:r>
              <a:rPr lang="fr-CA" sz="2000" dirty="0"/>
              <a:t> tonnes in the </a:t>
            </a:r>
            <a:r>
              <a:rPr lang="fr-CA" sz="2000" dirty="0" err="1"/>
              <a:t>inferred</a:t>
            </a:r>
            <a:r>
              <a:rPr lang="fr-CA" sz="2000" dirty="0"/>
              <a:t> </a:t>
            </a:r>
            <a:r>
              <a:rPr lang="fr-CA" sz="2000" dirty="0" err="1"/>
              <a:t>category</a:t>
            </a:r>
            <a:r>
              <a:rPr lang="fr-CA" sz="2000" dirty="0"/>
              <a:t>.</a:t>
            </a:r>
          </a:p>
        </p:txBody>
      </p:sp>
      <p:pic>
        <p:nvPicPr>
          <p:cNvPr id="19" name="Image 18" descr="Une image contenant texte, diagramme, capture d’écran, carte&#10;&#10;Description générée automatiquement">
            <a:extLst>
              <a:ext uri="{FF2B5EF4-FFF2-40B4-BE49-F238E27FC236}">
                <a16:creationId xmlns:a16="http://schemas.microsoft.com/office/drawing/2014/main" id="{0BC69566-2F1B-C79A-9DE8-84FF99B56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968" y="3079102"/>
            <a:ext cx="5868262" cy="3063501"/>
          </a:xfrm>
          <a:prstGeom prst="rect">
            <a:avLst/>
          </a:prstGeom>
        </p:spPr>
      </p:pic>
    </p:spTree>
    <p:extLst>
      <p:ext uri="{BB962C8B-B14F-4D97-AF65-F5344CB8AC3E}">
        <p14:creationId xmlns:p14="http://schemas.microsoft.com/office/powerpoint/2010/main" val="34585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Mine: Notes to the 2022 MRE</a:t>
            </a:r>
          </a:p>
        </p:txBody>
      </p:sp>
      <p:sp>
        <p:nvSpPr>
          <p:cNvPr id="6" name="TextBox 5">
            <a:extLst>
              <a:ext uri="{FF2B5EF4-FFF2-40B4-BE49-F238E27FC236}">
                <a16:creationId xmlns:a16="http://schemas.microsoft.com/office/drawing/2014/main" id="{2308631A-F98D-C29F-4841-E1D7DD3CF5AD}"/>
              </a:ext>
            </a:extLst>
          </p:cNvPr>
          <p:cNvSpPr txBox="1"/>
          <p:nvPr/>
        </p:nvSpPr>
        <p:spPr>
          <a:xfrm>
            <a:off x="344787" y="942778"/>
            <a:ext cx="11603452" cy="5481876"/>
          </a:xfrm>
          <a:prstGeom prst="rect">
            <a:avLst/>
          </a:prstGeom>
          <a:noFill/>
        </p:spPr>
        <p:txBody>
          <a:bodyPr wrap="square" lIns="36000" tIns="36000" rIns="36000" bIns="36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Notes to the Sleeping Giant 2022 MRE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independent and qualified persons for the 2022 MRE, as defined by NI 43-101 are Olivier Vadnais-Leblanc, P. Geo. and Eric Lecomte, ing, all from InnovExplo Inc.</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These mineral resources are not mineral reserves because they do not have demonstrated economic viability. The results are presented undiluted and are considered to have reasonable prospects of economic viability. The 2022 MRE follows the CIM Standards.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estimate encompasses 846 mineralized lenses that were modelled using a minimal geological width of 0.5m using Genesis software.</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 density value of 2.85 g/cm3 (based on measurements and mine et mill reconciliation) was assigned to all mineralized zones.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High-grade capping supported by statistical analysis was done on composites data and established at 95 g/t Au for all mineralized zones. Composites (0.5 m) were calculated within the zones using the grade of the adjacent material when assayed or a value of zero when not assayed.</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exigence of a Reasonable Prospect of Eventual Economical Extraction is fulfilled by the use of cut-off grades based on reasonable mining parameters and locally constrained within </a:t>
            </a:r>
            <a:r>
              <a:rPr kumimoji="0" lang="en-US" sz="11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Deswik</a:t>
            </a: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Stope Optimizer shapes using a minimal mining width of 1.7 m for both potential methods. It is reported at a rounded cut-off grade of 4.25 g/t Au using the long-holes (LH) method, and 5.0 g/t Au, using the Room and Pillars (R&amp;P) method. The cut-off grades were calculated using the following parameters: mining cost = C$213.96/t (LH) to C$261.56/t (R&amp;P); processing cost = C$35.10/t; G&amp;A = C$22.09/t; gold price = US$1,650.00/oz and USD:CAD exchange rate = 1.30. The cut-off grades should be re-evaluated in light of future prevailing market conditions (metal prices, exchange rates, mining costs etc.).</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estimate was completed using a sub-block model in </a:t>
            </a:r>
            <a:r>
              <a:rPr kumimoji="0" lang="en-US" sz="11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Surpac</a:t>
            </a: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2022. A 4m x 4m x 4m parent block size was used (1m x 1m x 1m sub-blocked). Grade interpolation was obtained by Inverse Distance Squared (ID2) using hard boundaries.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mineral resource estimate is classified as Indicated and Inferred. The </a:t>
            </a:r>
            <a:r>
              <a:rPr kumimoji="0" lang="en-US" sz="1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Inferred category is defined with a minimum of two (2) drill holes within the areas where the drill spacing is less than 75 m and shows reasonable geological and grade continuity. The Indicated mineral resource category is defined with a minimum of three (3) drill holes within the areas where the drill spacing is less than 30 m and shows reasonable geological and grade continuity.</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number of metric tonnes was rounded to the nearest hundred, following the recommendations in NI 43-101 and any discrepancies in the totals are due to rounding effects. The metal contents are presented in troy ounces (tonnes x grade / 31.10348) rounded to the nearest hundred.</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independent and qualified persons for the 2022 MRE are not aware of any known environmental, permitting, legal, political, title-related, taxation, socio-political, or marketing issues that could materially affect the Mineral Resource Estimate</a:t>
            </a:r>
            <a:r>
              <a:rPr lang="en-US" sz="1100" dirty="0">
                <a:latin typeface="Arial" panose="020B0604020202020204" pitchFamily="34" charset="0"/>
                <a:cs typeface="Arial" panose="020B0604020202020204" pitchFamily="34" charset="0"/>
              </a:rPr>
              <a:t>.</a:t>
            </a: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13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 81" descr="Une image contenant diagramme, capture d’écran, ligne, carte&#10;&#10;Description générée automatiquement">
            <a:extLst>
              <a:ext uri="{FF2B5EF4-FFF2-40B4-BE49-F238E27FC236}">
                <a16:creationId xmlns:a16="http://schemas.microsoft.com/office/drawing/2014/main" id="{56B90959-2180-8D43-ABD3-532E8770069E}"/>
              </a:ext>
            </a:extLst>
          </p:cNvPr>
          <p:cNvPicPr>
            <a:picLocks noChangeAspect="1"/>
          </p:cNvPicPr>
          <p:nvPr/>
        </p:nvPicPr>
        <p:blipFill rotWithShape="1">
          <a:blip r:embed="rId3">
            <a:extLst>
              <a:ext uri="{28A0092B-C50C-407E-A947-70E740481C1C}">
                <a14:useLocalDpi xmlns:a14="http://schemas.microsoft.com/office/drawing/2010/main" val="0"/>
              </a:ext>
            </a:extLst>
          </a:blip>
          <a:srcRect l="14041" t="4937" r="-12088" b="-1"/>
          <a:stretch/>
        </p:blipFill>
        <p:spPr>
          <a:xfrm>
            <a:off x="8148638" y="938213"/>
            <a:ext cx="2610393" cy="2178334"/>
          </a:xfrm>
          <a:prstGeom prst="rect">
            <a:avLst/>
          </a:prstGeom>
        </p:spPr>
      </p:pic>
      <p:grpSp>
        <p:nvGrpSpPr>
          <p:cNvPr id="30" name="Groupe 29">
            <a:extLst>
              <a:ext uri="{FF2B5EF4-FFF2-40B4-BE49-F238E27FC236}">
                <a16:creationId xmlns:a16="http://schemas.microsoft.com/office/drawing/2014/main" id="{1A663615-379B-DC05-48D8-612E97F398C5}"/>
              </a:ext>
            </a:extLst>
          </p:cNvPr>
          <p:cNvGrpSpPr/>
          <p:nvPr/>
        </p:nvGrpSpPr>
        <p:grpSpPr>
          <a:xfrm>
            <a:off x="144781" y="789090"/>
            <a:ext cx="5391326" cy="2345540"/>
            <a:chOff x="495301" y="789090"/>
            <a:chExt cx="5391326" cy="2345540"/>
          </a:xfrm>
        </p:grpSpPr>
        <p:pic>
          <p:nvPicPr>
            <p:cNvPr id="6" name="Image 5" descr="Une image contenant transport, embarcation, bateau, diagramme&#10;&#10;Description générée automatiquement">
              <a:extLst>
                <a:ext uri="{FF2B5EF4-FFF2-40B4-BE49-F238E27FC236}">
                  <a16:creationId xmlns:a16="http://schemas.microsoft.com/office/drawing/2014/main" id="{4EEA7E2C-3C52-5FC6-C68C-0ED6D8158584}"/>
                </a:ext>
              </a:extLst>
            </p:cNvPr>
            <p:cNvPicPr>
              <a:picLocks noChangeAspect="1"/>
            </p:cNvPicPr>
            <p:nvPr/>
          </p:nvPicPr>
          <p:blipFill rotWithShape="1">
            <a:blip r:embed="rId4">
              <a:extLst>
                <a:ext uri="{28A0092B-C50C-407E-A947-70E740481C1C}">
                  <a14:useLocalDpi xmlns:a14="http://schemas.microsoft.com/office/drawing/2010/main" val="0"/>
                </a:ext>
              </a:extLst>
            </a:blip>
            <a:srcRect l="17269" r="17516"/>
            <a:stretch/>
          </p:blipFill>
          <p:spPr>
            <a:xfrm>
              <a:off x="2462814" y="789090"/>
              <a:ext cx="3373789" cy="2343333"/>
            </a:xfrm>
            <a:prstGeom prst="rect">
              <a:avLst/>
            </a:prstGeom>
          </p:spPr>
        </p:pic>
        <p:pic>
          <p:nvPicPr>
            <p:cNvPr id="8" name="Image 7" descr="Une image contenant croquis, transport, embarcation, dessin&#10;&#10;Description générée automatiquement">
              <a:extLst>
                <a:ext uri="{FF2B5EF4-FFF2-40B4-BE49-F238E27FC236}">
                  <a16:creationId xmlns:a16="http://schemas.microsoft.com/office/drawing/2014/main" id="{9059DB0C-B5DE-2FD2-0541-9E19D51D6E0D}"/>
                </a:ext>
              </a:extLst>
            </p:cNvPr>
            <p:cNvPicPr>
              <a:picLocks noChangeAspect="1"/>
            </p:cNvPicPr>
            <p:nvPr/>
          </p:nvPicPr>
          <p:blipFill rotWithShape="1">
            <a:blip r:embed="rId5">
              <a:extLst>
                <a:ext uri="{28A0092B-C50C-407E-A947-70E740481C1C}">
                  <a14:useLocalDpi xmlns:a14="http://schemas.microsoft.com/office/drawing/2010/main" val="0"/>
                </a:ext>
              </a:extLst>
            </a:blip>
            <a:srcRect l="33510" r="30404"/>
            <a:stretch/>
          </p:blipFill>
          <p:spPr>
            <a:xfrm>
              <a:off x="495301" y="789090"/>
              <a:ext cx="1866849" cy="2343333"/>
            </a:xfrm>
            <a:prstGeom prst="rect">
              <a:avLst/>
            </a:prstGeom>
          </p:spPr>
        </p:pic>
        <p:cxnSp>
          <p:nvCxnSpPr>
            <p:cNvPr id="12" name="Connecteur droit 11">
              <a:extLst>
                <a:ext uri="{FF2B5EF4-FFF2-40B4-BE49-F238E27FC236}">
                  <a16:creationId xmlns:a16="http://schemas.microsoft.com/office/drawing/2014/main" id="{7EC30630-F27A-1FAD-8223-7BE85B0AD1E5}"/>
                </a:ext>
              </a:extLst>
            </p:cNvPr>
            <p:cNvCxnSpPr/>
            <p:nvPr/>
          </p:nvCxnSpPr>
          <p:spPr>
            <a:xfrm>
              <a:off x="2238410" y="1516380"/>
              <a:ext cx="106955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Connecteur droit 12">
              <a:extLst>
                <a:ext uri="{FF2B5EF4-FFF2-40B4-BE49-F238E27FC236}">
                  <a16:creationId xmlns:a16="http://schemas.microsoft.com/office/drawing/2014/main" id="{36535BB1-8D2B-18FC-BB05-17ED36C2E7BC}"/>
                </a:ext>
              </a:extLst>
            </p:cNvPr>
            <p:cNvCxnSpPr>
              <a:cxnSpLocks/>
            </p:cNvCxnSpPr>
            <p:nvPr/>
          </p:nvCxnSpPr>
          <p:spPr>
            <a:xfrm>
              <a:off x="2238410" y="1421130"/>
              <a:ext cx="106955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1" name="Connecteur droit 20">
              <a:extLst>
                <a:ext uri="{FF2B5EF4-FFF2-40B4-BE49-F238E27FC236}">
                  <a16:creationId xmlns:a16="http://schemas.microsoft.com/office/drawing/2014/main" id="{9ADA8D10-80D0-EA8C-47D1-80D915FC3FAA}"/>
                </a:ext>
              </a:extLst>
            </p:cNvPr>
            <p:cNvCxnSpPr>
              <a:cxnSpLocks/>
            </p:cNvCxnSpPr>
            <p:nvPr/>
          </p:nvCxnSpPr>
          <p:spPr>
            <a:xfrm>
              <a:off x="2238410" y="1329055"/>
              <a:ext cx="1069558" cy="0"/>
            </a:xfrm>
            <a:prstGeom prst="line">
              <a:avLst/>
            </a:prstGeom>
          </p:spPr>
          <p:style>
            <a:lnRef idx="1">
              <a:schemeClr val="accent4"/>
            </a:lnRef>
            <a:fillRef idx="0">
              <a:schemeClr val="accent4"/>
            </a:fillRef>
            <a:effectRef idx="0">
              <a:schemeClr val="accent4"/>
            </a:effectRef>
            <a:fontRef idx="minor">
              <a:schemeClr val="tx1"/>
            </a:fontRef>
          </p:style>
        </p:cxnSp>
        <p:sp>
          <p:nvSpPr>
            <p:cNvPr id="22" name="ZoneTexte 21">
              <a:extLst>
                <a:ext uri="{FF2B5EF4-FFF2-40B4-BE49-F238E27FC236}">
                  <a16:creationId xmlns:a16="http://schemas.microsoft.com/office/drawing/2014/main" id="{5F8BF6E1-1D2F-DE9E-0AB8-3FF7BD8E479F}"/>
                </a:ext>
              </a:extLst>
            </p:cNvPr>
            <p:cNvSpPr txBox="1"/>
            <p:nvPr/>
          </p:nvSpPr>
          <p:spPr>
            <a:xfrm>
              <a:off x="2512838" y="1198890"/>
              <a:ext cx="520701" cy="200055"/>
            </a:xfrm>
            <a:prstGeom prst="rect">
              <a:avLst/>
            </a:prstGeom>
            <a:noFill/>
          </p:spPr>
          <p:txBody>
            <a:bodyPr wrap="square" rtlCol="0">
              <a:spAutoFit/>
            </a:bodyPr>
            <a:lstStyle/>
            <a:p>
              <a:pPr algn="ctr"/>
              <a:r>
                <a:rPr lang="fr-CA" sz="700" dirty="0" err="1"/>
                <a:t>Niv</a:t>
              </a:r>
              <a:r>
                <a:rPr lang="fr-CA" sz="700" dirty="0"/>
                <a:t>. 235</a:t>
              </a:r>
            </a:p>
          </p:txBody>
        </p:sp>
        <p:sp>
          <p:nvSpPr>
            <p:cNvPr id="23" name="ZoneTexte 22">
              <a:extLst>
                <a:ext uri="{FF2B5EF4-FFF2-40B4-BE49-F238E27FC236}">
                  <a16:creationId xmlns:a16="http://schemas.microsoft.com/office/drawing/2014/main" id="{D4F1D6AF-1ED3-57BC-5D9B-C30B75C33C44}"/>
                </a:ext>
              </a:extLst>
            </p:cNvPr>
            <p:cNvSpPr txBox="1"/>
            <p:nvPr/>
          </p:nvSpPr>
          <p:spPr>
            <a:xfrm>
              <a:off x="2519188" y="1291183"/>
              <a:ext cx="520701" cy="200055"/>
            </a:xfrm>
            <a:prstGeom prst="rect">
              <a:avLst/>
            </a:prstGeom>
            <a:noFill/>
          </p:spPr>
          <p:txBody>
            <a:bodyPr wrap="square" rtlCol="0">
              <a:spAutoFit/>
            </a:bodyPr>
            <a:lstStyle/>
            <a:p>
              <a:pPr algn="ctr"/>
              <a:r>
                <a:rPr lang="fr-CA" sz="700" dirty="0" err="1"/>
                <a:t>Niv</a:t>
              </a:r>
              <a:r>
                <a:rPr lang="fr-CA" sz="700" dirty="0"/>
                <a:t>. 295</a:t>
              </a:r>
            </a:p>
          </p:txBody>
        </p:sp>
        <p:sp>
          <p:nvSpPr>
            <p:cNvPr id="24" name="ZoneTexte 23">
              <a:extLst>
                <a:ext uri="{FF2B5EF4-FFF2-40B4-BE49-F238E27FC236}">
                  <a16:creationId xmlns:a16="http://schemas.microsoft.com/office/drawing/2014/main" id="{4477C419-036D-DCEF-8EC5-EF85D0863BD3}"/>
                </a:ext>
              </a:extLst>
            </p:cNvPr>
            <p:cNvSpPr txBox="1"/>
            <p:nvPr/>
          </p:nvSpPr>
          <p:spPr>
            <a:xfrm>
              <a:off x="2522363" y="1386433"/>
              <a:ext cx="520701" cy="200055"/>
            </a:xfrm>
            <a:prstGeom prst="rect">
              <a:avLst/>
            </a:prstGeom>
            <a:noFill/>
          </p:spPr>
          <p:txBody>
            <a:bodyPr wrap="square" rtlCol="0">
              <a:spAutoFit/>
            </a:bodyPr>
            <a:lstStyle/>
            <a:p>
              <a:pPr algn="ctr"/>
              <a:r>
                <a:rPr lang="fr-CA" sz="700" dirty="0" err="1"/>
                <a:t>Niv</a:t>
              </a:r>
              <a:r>
                <a:rPr lang="fr-CA" sz="700" dirty="0"/>
                <a:t>. 355</a:t>
              </a:r>
            </a:p>
          </p:txBody>
        </p:sp>
        <p:cxnSp>
          <p:nvCxnSpPr>
            <p:cNvPr id="25" name="Connecteur droit 24">
              <a:extLst>
                <a:ext uri="{FF2B5EF4-FFF2-40B4-BE49-F238E27FC236}">
                  <a16:creationId xmlns:a16="http://schemas.microsoft.com/office/drawing/2014/main" id="{A716E53B-A2F1-D930-0664-E974C1C8C131}"/>
                </a:ext>
              </a:extLst>
            </p:cNvPr>
            <p:cNvCxnSpPr/>
            <p:nvPr/>
          </p:nvCxnSpPr>
          <p:spPr>
            <a:xfrm>
              <a:off x="2282860" y="1630680"/>
              <a:ext cx="1069558" cy="0"/>
            </a:xfrm>
            <a:prstGeom prst="line">
              <a:avLst/>
            </a:prstGeom>
          </p:spPr>
          <p:style>
            <a:lnRef idx="1">
              <a:schemeClr val="accent4"/>
            </a:lnRef>
            <a:fillRef idx="0">
              <a:schemeClr val="accent4"/>
            </a:fillRef>
            <a:effectRef idx="0">
              <a:schemeClr val="accent4"/>
            </a:effectRef>
            <a:fontRef idx="minor">
              <a:schemeClr val="tx1"/>
            </a:fontRef>
          </p:style>
        </p:cxnSp>
        <p:sp>
          <p:nvSpPr>
            <p:cNvPr id="26" name="ZoneTexte 25">
              <a:extLst>
                <a:ext uri="{FF2B5EF4-FFF2-40B4-BE49-F238E27FC236}">
                  <a16:creationId xmlns:a16="http://schemas.microsoft.com/office/drawing/2014/main" id="{7CBBA2BB-A161-806D-964D-9802EB886E23}"/>
                </a:ext>
              </a:extLst>
            </p:cNvPr>
            <p:cNvSpPr txBox="1"/>
            <p:nvPr/>
          </p:nvSpPr>
          <p:spPr>
            <a:xfrm>
              <a:off x="2535064" y="1495984"/>
              <a:ext cx="520701" cy="200055"/>
            </a:xfrm>
            <a:prstGeom prst="rect">
              <a:avLst/>
            </a:prstGeom>
            <a:noFill/>
          </p:spPr>
          <p:txBody>
            <a:bodyPr wrap="square" rtlCol="0">
              <a:spAutoFit/>
            </a:bodyPr>
            <a:lstStyle/>
            <a:p>
              <a:pPr algn="ctr"/>
              <a:r>
                <a:rPr lang="fr-CA" sz="700" dirty="0" err="1"/>
                <a:t>Niv</a:t>
              </a:r>
              <a:r>
                <a:rPr lang="fr-CA" sz="700" dirty="0"/>
                <a:t>. 415</a:t>
              </a:r>
            </a:p>
          </p:txBody>
        </p:sp>
        <p:sp>
          <p:nvSpPr>
            <p:cNvPr id="28" name="Rectangle 27">
              <a:extLst>
                <a:ext uri="{FF2B5EF4-FFF2-40B4-BE49-F238E27FC236}">
                  <a16:creationId xmlns:a16="http://schemas.microsoft.com/office/drawing/2014/main" id="{CDAF475E-08AB-2D63-1EF8-68B23C2291F4}"/>
                </a:ext>
              </a:extLst>
            </p:cNvPr>
            <p:cNvSpPr/>
            <p:nvPr/>
          </p:nvSpPr>
          <p:spPr>
            <a:xfrm>
              <a:off x="495301" y="791297"/>
              <a:ext cx="5391326" cy="2343333"/>
            </a:xfrm>
            <a:prstGeom prst="rect">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1" name="Content Placeholder 1">
            <a:extLst>
              <a:ext uri="{FF2B5EF4-FFF2-40B4-BE49-F238E27FC236}">
                <a16:creationId xmlns:a16="http://schemas.microsoft.com/office/drawing/2014/main" id="{C7909AD3-6D72-9F5B-5579-C4D98830000D}"/>
              </a:ext>
            </a:extLst>
          </p:cNvPr>
          <p:cNvSpPr txBox="1">
            <a:spLocks/>
          </p:cNvSpPr>
          <p:nvPr/>
        </p:nvSpPr>
        <p:spPr>
          <a:xfrm>
            <a:off x="359715" y="2842678"/>
            <a:ext cx="1808953" cy="193899"/>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spcBef>
                <a:spcPts val="0"/>
              </a:spcBef>
              <a:spcAft>
                <a:spcPts val="0"/>
              </a:spcAft>
              <a:buClr>
                <a:srgbClr val="CF2127"/>
              </a:buClr>
              <a:buSzTx/>
              <a:buFont typeface="Arial" panose="020B0604020202020204" pitchFamily="34" charset="0"/>
              <a:buNone/>
              <a:tabLst/>
              <a:defRPr/>
            </a:pPr>
            <a:r>
              <a:rPr kumimoji="0" lang="en-CA" sz="1400" b="1" u="none" strike="noStrike" kern="1200" cap="none" spc="0" normalizeH="0" baseline="0" noProof="0" dirty="0">
                <a:ln>
                  <a:noFill/>
                </a:ln>
                <a:effectLst/>
                <a:uLnTx/>
                <a:uFillTx/>
                <a:latin typeface="Arial Nova" panose="020B0504020202020204" pitchFamily="34" charset="0"/>
                <a:ea typeface="+mn-ea"/>
                <a:cs typeface="+mn-cs"/>
              </a:rPr>
              <a:t>Looking West</a:t>
            </a:r>
          </a:p>
        </p:txBody>
      </p:sp>
      <p:sp>
        <p:nvSpPr>
          <p:cNvPr id="32" name="Content Placeholder 1">
            <a:extLst>
              <a:ext uri="{FF2B5EF4-FFF2-40B4-BE49-F238E27FC236}">
                <a16:creationId xmlns:a16="http://schemas.microsoft.com/office/drawing/2014/main" id="{F4E52569-AF1B-A397-3E8F-AFEDB70D49F7}"/>
              </a:ext>
            </a:extLst>
          </p:cNvPr>
          <p:cNvSpPr txBox="1">
            <a:spLocks/>
          </p:cNvSpPr>
          <p:nvPr/>
        </p:nvSpPr>
        <p:spPr>
          <a:xfrm>
            <a:off x="3329757" y="2828643"/>
            <a:ext cx="1808953" cy="193899"/>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spcBef>
                <a:spcPts val="0"/>
              </a:spcBef>
              <a:spcAft>
                <a:spcPts val="0"/>
              </a:spcAft>
              <a:buClr>
                <a:srgbClr val="CF2127"/>
              </a:buClr>
              <a:buSzTx/>
              <a:buFont typeface="Arial" panose="020B0604020202020204" pitchFamily="34" charset="0"/>
              <a:buNone/>
              <a:tabLst/>
              <a:defRPr/>
            </a:pPr>
            <a:r>
              <a:rPr kumimoji="0" lang="en-CA" sz="1400" b="1" u="none" strike="noStrike" kern="1200" cap="none" spc="0" normalizeH="0" baseline="0" noProof="0" dirty="0">
                <a:ln>
                  <a:noFill/>
                </a:ln>
                <a:effectLst/>
                <a:uLnTx/>
                <a:uFillTx/>
                <a:latin typeface="Arial Nova" panose="020B0504020202020204" pitchFamily="34" charset="0"/>
                <a:ea typeface="+mn-ea"/>
                <a:cs typeface="+mn-cs"/>
              </a:rPr>
              <a:t>Looking North</a:t>
            </a:r>
          </a:p>
        </p:txBody>
      </p:sp>
      <p:cxnSp>
        <p:nvCxnSpPr>
          <p:cNvPr id="35" name="Connecteur droit 34">
            <a:extLst>
              <a:ext uri="{FF2B5EF4-FFF2-40B4-BE49-F238E27FC236}">
                <a16:creationId xmlns:a16="http://schemas.microsoft.com/office/drawing/2014/main" id="{FE461BEE-9C47-7AFF-6071-E3758320A8EC}"/>
              </a:ext>
            </a:extLst>
          </p:cNvPr>
          <p:cNvCxnSpPr>
            <a:cxnSpLocks/>
          </p:cNvCxnSpPr>
          <p:nvPr/>
        </p:nvCxnSpPr>
        <p:spPr>
          <a:xfrm>
            <a:off x="144781" y="900421"/>
            <a:ext cx="5341302" cy="0"/>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sp>
        <p:nvSpPr>
          <p:cNvPr id="42" name="ZoneTexte 41">
            <a:extLst>
              <a:ext uri="{FF2B5EF4-FFF2-40B4-BE49-F238E27FC236}">
                <a16:creationId xmlns:a16="http://schemas.microsoft.com/office/drawing/2014/main" id="{760E56FC-F8E0-4122-B49D-15F2809C9AA2}"/>
              </a:ext>
            </a:extLst>
          </p:cNvPr>
          <p:cNvSpPr txBox="1"/>
          <p:nvPr/>
        </p:nvSpPr>
        <p:spPr>
          <a:xfrm>
            <a:off x="2183912" y="710531"/>
            <a:ext cx="813122" cy="261610"/>
          </a:xfrm>
          <a:prstGeom prst="rect">
            <a:avLst/>
          </a:prstGeom>
          <a:noFill/>
        </p:spPr>
        <p:txBody>
          <a:bodyPr wrap="square" rtlCol="0">
            <a:spAutoFit/>
          </a:bodyPr>
          <a:lstStyle/>
          <a:p>
            <a:pPr algn="ctr"/>
            <a:r>
              <a:rPr lang="fr-CA" sz="1100" dirty="0"/>
              <a:t>Surface</a:t>
            </a:r>
          </a:p>
        </p:txBody>
      </p:sp>
      <p:sp>
        <p:nvSpPr>
          <p:cNvPr id="50" name="ZoneTexte 49">
            <a:extLst>
              <a:ext uri="{FF2B5EF4-FFF2-40B4-BE49-F238E27FC236}">
                <a16:creationId xmlns:a16="http://schemas.microsoft.com/office/drawing/2014/main" id="{C2DFCF14-03C2-5C08-C1D8-E4A4D51F0FDF}"/>
              </a:ext>
            </a:extLst>
          </p:cNvPr>
          <p:cNvSpPr txBox="1"/>
          <p:nvPr/>
        </p:nvSpPr>
        <p:spPr>
          <a:xfrm>
            <a:off x="7665996" y="1201271"/>
            <a:ext cx="579039" cy="200055"/>
          </a:xfrm>
          <a:prstGeom prst="rect">
            <a:avLst/>
          </a:prstGeom>
          <a:noFill/>
        </p:spPr>
        <p:txBody>
          <a:bodyPr wrap="square" rtlCol="0">
            <a:spAutoFit/>
          </a:bodyPr>
          <a:lstStyle/>
          <a:p>
            <a:pPr algn="ctr"/>
            <a:r>
              <a:rPr lang="fr-CA" sz="700" dirty="0" err="1"/>
              <a:t>Niv</a:t>
            </a:r>
            <a:r>
              <a:rPr lang="fr-CA" sz="700" dirty="0"/>
              <a:t>. 235</a:t>
            </a:r>
          </a:p>
        </p:txBody>
      </p:sp>
      <p:sp>
        <p:nvSpPr>
          <p:cNvPr id="51" name="ZoneTexte 50">
            <a:extLst>
              <a:ext uri="{FF2B5EF4-FFF2-40B4-BE49-F238E27FC236}">
                <a16:creationId xmlns:a16="http://schemas.microsoft.com/office/drawing/2014/main" id="{F3166571-2569-897B-8FE8-E96E33E99A96}"/>
              </a:ext>
            </a:extLst>
          </p:cNvPr>
          <p:cNvSpPr txBox="1"/>
          <p:nvPr/>
        </p:nvSpPr>
        <p:spPr>
          <a:xfrm>
            <a:off x="7673056" y="1293564"/>
            <a:ext cx="579039" cy="200055"/>
          </a:xfrm>
          <a:prstGeom prst="rect">
            <a:avLst/>
          </a:prstGeom>
          <a:noFill/>
        </p:spPr>
        <p:txBody>
          <a:bodyPr wrap="square" rtlCol="0">
            <a:spAutoFit/>
          </a:bodyPr>
          <a:lstStyle/>
          <a:p>
            <a:pPr algn="ctr"/>
            <a:r>
              <a:rPr lang="fr-CA" sz="700" dirty="0" err="1"/>
              <a:t>Niv</a:t>
            </a:r>
            <a:r>
              <a:rPr lang="fr-CA" sz="700" dirty="0"/>
              <a:t>. 295</a:t>
            </a:r>
          </a:p>
        </p:txBody>
      </p:sp>
      <p:sp>
        <p:nvSpPr>
          <p:cNvPr id="59" name="ZoneTexte 58">
            <a:extLst>
              <a:ext uri="{FF2B5EF4-FFF2-40B4-BE49-F238E27FC236}">
                <a16:creationId xmlns:a16="http://schemas.microsoft.com/office/drawing/2014/main" id="{16DA143A-298E-126E-A361-0D24783C7D94}"/>
              </a:ext>
            </a:extLst>
          </p:cNvPr>
          <p:cNvSpPr txBox="1"/>
          <p:nvPr/>
        </p:nvSpPr>
        <p:spPr>
          <a:xfrm>
            <a:off x="7676593" y="1388814"/>
            <a:ext cx="579039" cy="200055"/>
          </a:xfrm>
          <a:prstGeom prst="rect">
            <a:avLst/>
          </a:prstGeom>
          <a:noFill/>
        </p:spPr>
        <p:txBody>
          <a:bodyPr wrap="square" rtlCol="0">
            <a:spAutoFit/>
          </a:bodyPr>
          <a:lstStyle/>
          <a:p>
            <a:pPr algn="ctr"/>
            <a:r>
              <a:rPr lang="fr-CA" sz="700" dirty="0" err="1"/>
              <a:t>Niv</a:t>
            </a:r>
            <a:r>
              <a:rPr lang="fr-CA" sz="700" dirty="0"/>
              <a:t>. 355</a:t>
            </a:r>
          </a:p>
        </p:txBody>
      </p:sp>
      <p:sp>
        <p:nvSpPr>
          <p:cNvPr id="61" name="ZoneTexte 60">
            <a:extLst>
              <a:ext uri="{FF2B5EF4-FFF2-40B4-BE49-F238E27FC236}">
                <a16:creationId xmlns:a16="http://schemas.microsoft.com/office/drawing/2014/main" id="{3A79BD3F-ADEE-13F1-FEFE-97500683C150}"/>
              </a:ext>
            </a:extLst>
          </p:cNvPr>
          <p:cNvSpPr txBox="1"/>
          <p:nvPr/>
        </p:nvSpPr>
        <p:spPr>
          <a:xfrm>
            <a:off x="7690716" y="1498365"/>
            <a:ext cx="579039" cy="200055"/>
          </a:xfrm>
          <a:prstGeom prst="rect">
            <a:avLst/>
          </a:prstGeom>
          <a:noFill/>
        </p:spPr>
        <p:txBody>
          <a:bodyPr wrap="square" rtlCol="0">
            <a:spAutoFit/>
          </a:bodyPr>
          <a:lstStyle/>
          <a:p>
            <a:pPr algn="ctr"/>
            <a:r>
              <a:rPr lang="fr-CA" sz="700" dirty="0" err="1"/>
              <a:t>Niv</a:t>
            </a:r>
            <a:r>
              <a:rPr lang="fr-CA" sz="700" dirty="0"/>
              <a:t>. 415</a:t>
            </a:r>
          </a:p>
        </p:txBody>
      </p:sp>
      <p:sp>
        <p:nvSpPr>
          <p:cNvPr id="63" name="Rectangle 62">
            <a:extLst>
              <a:ext uri="{FF2B5EF4-FFF2-40B4-BE49-F238E27FC236}">
                <a16:creationId xmlns:a16="http://schemas.microsoft.com/office/drawing/2014/main" id="{3F62D9C4-3B1E-C776-CFCD-4020455CC341}"/>
              </a:ext>
            </a:extLst>
          </p:cNvPr>
          <p:cNvSpPr/>
          <p:nvPr/>
        </p:nvSpPr>
        <p:spPr>
          <a:xfrm>
            <a:off x="5751041" y="791297"/>
            <a:ext cx="5995356" cy="2343333"/>
          </a:xfrm>
          <a:prstGeom prst="rect">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7" name="Connecteur droit 46">
            <a:extLst>
              <a:ext uri="{FF2B5EF4-FFF2-40B4-BE49-F238E27FC236}">
                <a16:creationId xmlns:a16="http://schemas.microsoft.com/office/drawing/2014/main" id="{EF39BC2E-BE0C-BFAB-4900-AC74C1BA3BCF}"/>
              </a:ext>
            </a:extLst>
          </p:cNvPr>
          <p:cNvCxnSpPr>
            <a:cxnSpLocks/>
          </p:cNvCxnSpPr>
          <p:nvPr/>
        </p:nvCxnSpPr>
        <p:spPr>
          <a:xfrm>
            <a:off x="7689443" y="1516380"/>
            <a:ext cx="1297395"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8" name="Connecteur droit 47">
            <a:extLst>
              <a:ext uri="{FF2B5EF4-FFF2-40B4-BE49-F238E27FC236}">
                <a16:creationId xmlns:a16="http://schemas.microsoft.com/office/drawing/2014/main" id="{1AA6C59B-D735-703A-143F-10AF8C0667FD}"/>
              </a:ext>
            </a:extLst>
          </p:cNvPr>
          <p:cNvCxnSpPr>
            <a:cxnSpLocks/>
          </p:cNvCxnSpPr>
          <p:nvPr/>
        </p:nvCxnSpPr>
        <p:spPr>
          <a:xfrm>
            <a:off x="7689443" y="1421130"/>
            <a:ext cx="1297395"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9" name="Connecteur droit 48">
            <a:extLst>
              <a:ext uri="{FF2B5EF4-FFF2-40B4-BE49-F238E27FC236}">
                <a16:creationId xmlns:a16="http://schemas.microsoft.com/office/drawing/2014/main" id="{3963CF7F-2B64-315B-A6BC-94F483F15037}"/>
              </a:ext>
            </a:extLst>
          </p:cNvPr>
          <p:cNvCxnSpPr>
            <a:cxnSpLocks/>
          </p:cNvCxnSpPr>
          <p:nvPr/>
        </p:nvCxnSpPr>
        <p:spPr>
          <a:xfrm>
            <a:off x="7689443" y="1329055"/>
            <a:ext cx="127120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0" name="Connecteur droit 59">
            <a:extLst>
              <a:ext uri="{FF2B5EF4-FFF2-40B4-BE49-F238E27FC236}">
                <a16:creationId xmlns:a16="http://schemas.microsoft.com/office/drawing/2014/main" id="{85F10A19-2D17-CE55-8D38-6E16EEBA8E07}"/>
              </a:ext>
            </a:extLst>
          </p:cNvPr>
          <p:cNvCxnSpPr>
            <a:cxnSpLocks/>
          </p:cNvCxnSpPr>
          <p:nvPr/>
        </p:nvCxnSpPr>
        <p:spPr>
          <a:xfrm>
            <a:off x="7738873" y="1630680"/>
            <a:ext cx="1247965" cy="0"/>
          </a:xfrm>
          <a:prstGeom prst="line">
            <a:avLst/>
          </a:prstGeom>
        </p:spPr>
        <p:style>
          <a:lnRef idx="1">
            <a:schemeClr val="accent4"/>
          </a:lnRef>
          <a:fillRef idx="0">
            <a:schemeClr val="accent4"/>
          </a:fillRef>
          <a:effectRef idx="0">
            <a:schemeClr val="accent4"/>
          </a:effectRef>
          <a:fontRef idx="minor">
            <a:schemeClr val="tx1"/>
          </a:fontRef>
        </p:style>
      </p:cxnSp>
      <p:sp>
        <p:nvSpPr>
          <p:cNvPr id="72" name="Rectangle 71">
            <a:extLst>
              <a:ext uri="{FF2B5EF4-FFF2-40B4-BE49-F238E27FC236}">
                <a16:creationId xmlns:a16="http://schemas.microsoft.com/office/drawing/2014/main" id="{D768EB83-4F19-A39C-26D2-7B1866692F41}"/>
              </a:ext>
            </a:extLst>
          </p:cNvPr>
          <p:cNvSpPr/>
          <p:nvPr/>
        </p:nvSpPr>
        <p:spPr>
          <a:xfrm>
            <a:off x="11255190" y="2352817"/>
            <a:ext cx="409575" cy="193899"/>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Rectangle 72">
            <a:extLst>
              <a:ext uri="{FF2B5EF4-FFF2-40B4-BE49-F238E27FC236}">
                <a16:creationId xmlns:a16="http://schemas.microsoft.com/office/drawing/2014/main" id="{26C6CD6C-FC29-A4E6-77FB-2991939D308D}"/>
              </a:ext>
            </a:extLst>
          </p:cNvPr>
          <p:cNvSpPr/>
          <p:nvPr/>
        </p:nvSpPr>
        <p:spPr>
          <a:xfrm>
            <a:off x="11255190" y="2595444"/>
            <a:ext cx="409575" cy="193899"/>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Rectangle 73">
            <a:extLst>
              <a:ext uri="{FF2B5EF4-FFF2-40B4-BE49-F238E27FC236}">
                <a16:creationId xmlns:a16="http://schemas.microsoft.com/office/drawing/2014/main" id="{D8DB52B1-A474-CB84-9C36-959F8B3DA514}"/>
              </a:ext>
            </a:extLst>
          </p:cNvPr>
          <p:cNvSpPr/>
          <p:nvPr/>
        </p:nvSpPr>
        <p:spPr>
          <a:xfrm>
            <a:off x="11255189" y="2120167"/>
            <a:ext cx="409575" cy="19389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ZoneTexte 77">
            <a:extLst>
              <a:ext uri="{FF2B5EF4-FFF2-40B4-BE49-F238E27FC236}">
                <a16:creationId xmlns:a16="http://schemas.microsoft.com/office/drawing/2014/main" id="{4B58474C-DC85-0CA4-E65A-65C8AD1EABE6}"/>
              </a:ext>
            </a:extLst>
          </p:cNvPr>
          <p:cNvSpPr txBox="1"/>
          <p:nvPr/>
        </p:nvSpPr>
        <p:spPr>
          <a:xfrm>
            <a:off x="10845614" y="2319086"/>
            <a:ext cx="409575" cy="246221"/>
          </a:xfrm>
          <a:prstGeom prst="rect">
            <a:avLst/>
          </a:prstGeom>
          <a:noFill/>
        </p:spPr>
        <p:txBody>
          <a:bodyPr wrap="square" rtlCol="0">
            <a:spAutoFit/>
          </a:bodyPr>
          <a:lstStyle/>
          <a:p>
            <a:r>
              <a:rPr lang="fr-CA" sz="1000" dirty="0"/>
              <a:t>PEA</a:t>
            </a:r>
          </a:p>
        </p:txBody>
      </p:sp>
      <p:sp>
        <p:nvSpPr>
          <p:cNvPr id="79" name="ZoneTexte 78">
            <a:extLst>
              <a:ext uri="{FF2B5EF4-FFF2-40B4-BE49-F238E27FC236}">
                <a16:creationId xmlns:a16="http://schemas.microsoft.com/office/drawing/2014/main" id="{C6B2D582-C7BF-1564-9A4D-A50D83D363E4}"/>
              </a:ext>
            </a:extLst>
          </p:cNvPr>
          <p:cNvSpPr txBox="1"/>
          <p:nvPr/>
        </p:nvSpPr>
        <p:spPr>
          <a:xfrm>
            <a:off x="10475117" y="2097104"/>
            <a:ext cx="895833" cy="246221"/>
          </a:xfrm>
          <a:prstGeom prst="rect">
            <a:avLst/>
          </a:prstGeom>
          <a:noFill/>
        </p:spPr>
        <p:txBody>
          <a:bodyPr wrap="square" rtlCol="0">
            <a:spAutoFit/>
          </a:bodyPr>
          <a:lstStyle/>
          <a:p>
            <a:r>
              <a:rPr lang="fr-CA" sz="1000" dirty="0" err="1"/>
              <a:t>Mined</a:t>
            </a:r>
            <a:r>
              <a:rPr lang="fr-CA" sz="1000" dirty="0"/>
              <a:t>  Out</a:t>
            </a:r>
          </a:p>
        </p:txBody>
      </p:sp>
      <p:sp>
        <p:nvSpPr>
          <p:cNvPr id="80" name="ZoneTexte 79">
            <a:extLst>
              <a:ext uri="{FF2B5EF4-FFF2-40B4-BE49-F238E27FC236}">
                <a16:creationId xmlns:a16="http://schemas.microsoft.com/office/drawing/2014/main" id="{925E05BD-5866-6031-876D-468403A52AD5}"/>
              </a:ext>
            </a:extLst>
          </p:cNvPr>
          <p:cNvSpPr txBox="1"/>
          <p:nvPr/>
        </p:nvSpPr>
        <p:spPr>
          <a:xfrm>
            <a:off x="10131390" y="2553073"/>
            <a:ext cx="1103882" cy="246221"/>
          </a:xfrm>
          <a:prstGeom prst="rect">
            <a:avLst/>
          </a:prstGeom>
          <a:noFill/>
        </p:spPr>
        <p:txBody>
          <a:bodyPr wrap="square" rtlCol="0">
            <a:spAutoFit/>
          </a:bodyPr>
          <a:lstStyle/>
          <a:p>
            <a:r>
              <a:rPr lang="fr-CA" sz="1000" dirty="0" err="1"/>
              <a:t>Definition</a:t>
            </a:r>
            <a:r>
              <a:rPr lang="fr-CA" sz="1000" dirty="0"/>
              <a:t> </a:t>
            </a:r>
            <a:r>
              <a:rPr lang="fr-CA" sz="1000" dirty="0" err="1"/>
              <a:t>targets</a:t>
            </a:r>
            <a:endParaRPr lang="fr-CA" sz="1000" dirty="0"/>
          </a:p>
        </p:txBody>
      </p:sp>
      <p:pic>
        <p:nvPicPr>
          <p:cNvPr id="84" name="Image 83" descr="Une image contenant diagramme, ligne, capture d’écran, texte&#10;&#10;Description générée automatiquement">
            <a:extLst>
              <a:ext uri="{FF2B5EF4-FFF2-40B4-BE49-F238E27FC236}">
                <a16:creationId xmlns:a16="http://schemas.microsoft.com/office/drawing/2014/main" id="{29B0CDF5-FD8C-9803-2E5E-24CCF0E900CB}"/>
              </a:ext>
            </a:extLst>
          </p:cNvPr>
          <p:cNvPicPr>
            <a:picLocks noChangeAspect="1"/>
          </p:cNvPicPr>
          <p:nvPr/>
        </p:nvPicPr>
        <p:blipFill rotWithShape="1">
          <a:blip r:embed="rId6">
            <a:extLst>
              <a:ext uri="{28A0092B-C50C-407E-A947-70E740481C1C}">
                <a14:useLocalDpi xmlns:a14="http://schemas.microsoft.com/office/drawing/2010/main" val="0"/>
              </a:ext>
            </a:extLst>
          </a:blip>
          <a:srcRect l="11063" t="6044" r="17500" b="1143"/>
          <a:stretch/>
        </p:blipFill>
        <p:spPr>
          <a:xfrm>
            <a:off x="5801472" y="974638"/>
            <a:ext cx="1907906" cy="2133459"/>
          </a:xfrm>
          <a:prstGeom prst="rect">
            <a:avLst/>
          </a:prstGeom>
        </p:spPr>
      </p:pic>
      <p:cxnSp>
        <p:nvCxnSpPr>
          <p:cNvPr id="3" name="Connecteur droit 2">
            <a:extLst>
              <a:ext uri="{FF2B5EF4-FFF2-40B4-BE49-F238E27FC236}">
                <a16:creationId xmlns:a16="http://schemas.microsoft.com/office/drawing/2014/main" id="{48C7AEA7-8545-2FD5-01B6-F83D4F77ECB3}"/>
              </a:ext>
            </a:extLst>
          </p:cNvPr>
          <p:cNvCxnSpPr>
            <a:cxnSpLocks/>
          </p:cNvCxnSpPr>
          <p:nvPr/>
        </p:nvCxnSpPr>
        <p:spPr>
          <a:xfrm>
            <a:off x="5885181" y="916297"/>
            <a:ext cx="5779583" cy="7049"/>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sp>
        <p:nvSpPr>
          <p:cNvPr id="4" name="ZoneTexte 3">
            <a:extLst>
              <a:ext uri="{FF2B5EF4-FFF2-40B4-BE49-F238E27FC236}">
                <a16:creationId xmlns:a16="http://schemas.microsoft.com/office/drawing/2014/main" id="{0FD4D0A6-98D8-E916-90FA-FE98B00B4333}"/>
              </a:ext>
            </a:extLst>
          </p:cNvPr>
          <p:cNvSpPr txBox="1"/>
          <p:nvPr/>
        </p:nvSpPr>
        <p:spPr>
          <a:xfrm>
            <a:off x="7924312" y="736883"/>
            <a:ext cx="933938" cy="261610"/>
          </a:xfrm>
          <a:prstGeom prst="rect">
            <a:avLst/>
          </a:prstGeom>
          <a:noFill/>
        </p:spPr>
        <p:txBody>
          <a:bodyPr wrap="square" rtlCol="0">
            <a:spAutoFit/>
          </a:bodyPr>
          <a:lstStyle/>
          <a:p>
            <a:pPr algn="ctr"/>
            <a:r>
              <a:rPr lang="fr-CA" sz="1100" dirty="0"/>
              <a:t>Surface</a:t>
            </a:r>
          </a:p>
        </p:txBody>
      </p:sp>
      <p:sp>
        <p:nvSpPr>
          <p:cNvPr id="38" name="Rectangle 37">
            <a:extLst>
              <a:ext uri="{FF2B5EF4-FFF2-40B4-BE49-F238E27FC236}">
                <a16:creationId xmlns:a16="http://schemas.microsoft.com/office/drawing/2014/main" id="{3D100864-F124-5908-AF2D-10EB0EB63488}"/>
              </a:ext>
            </a:extLst>
          </p:cNvPr>
          <p:cNvSpPr/>
          <p:nvPr/>
        </p:nvSpPr>
        <p:spPr>
          <a:xfrm>
            <a:off x="5815694" y="938816"/>
            <a:ext cx="4630633" cy="808516"/>
          </a:xfrm>
          <a:prstGeom prst="rect">
            <a:avLst/>
          </a:prstGeom>
          <a:no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Rectangle 38">
            <a:extLst>
              <a:ext uri="{FF2B5EF4-FFF2-40B4-BE49-F238E27FC236}">
                <a16:creationId xmlns:a16="http://schemas.microsoft.com/office/drawing/2014/main" id="{A44AEA55-5B55-1641-D161-1BE8D63FC52F}"/>
              </a:ext>
            </a:extLst>
          </p:cNvPr>
          <p:cNvSpPr/>
          <p:nvPr/>
        </p:nvSpPr>
        <p:spPr>
          <a:xfrm>
            <a:off x="223066" y="923346"/>
            <a:ext cx="4176769" cy="808516"/>
          </a:xfrm>
          <a:prstGeom prst="rect">
            <a:avLst/>
          </a:prstGeom>
          <a:no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1" name="Groupe 40">
            <a:extLst>
              <a:ext uri="{FF2B5EF4-FFF2-40B4-BE49-F238E27FC236}">
                <a16:creationId xmlns:a16="http://schemas.microsoft.com/office/drawing/2014/main" id="{12242EBB-2021-4C72-C68B-1E568D746F65}"/>
              </a:ext>
            </a:extLst>
          </p:cNvPr>
          <p:cNvGrpSpPr/>
          <p:nvPr/>
        </p:nvGrpSpPr>
        <p:grpSpPr>
          <a:xfrm>
            <a:off x="103062" y="3356612"/>
            <a:ext cx="11661743" cy="2996342"/>
            <a:chOff x="103062" y="3642937"/>
            <a:chExt cx="11661743" cy="2996342"/>
          </a:xfrm>
        </p:grpSpPr>
        <p:pic>
          <p:nvPicPr>
            <p:cNvPr id="85" name="Image 84" descr="Une image contenant diagramme, capture d’écran, ligne, carte&#10;&#10;Description générée automatiquement">
              <a:extLst>
                <a:ext uri="{FF2B5EF4-FFF2-40B4-BE49-F238E27FC236}">
                  <a16:creationId xmlns:a16="http://schemas.microsoft.com/office/drawing/2014/main" id="{49264FE0-34B0-A135-50AF-A6B5DC8DFC7F}"/>
                </a:ext>
              </a:extLst>
            </p:cNvPr>
            <p:cNvPicPr>
              <a:picLocks noChangeAspect="1"/>
            </p:cNvPicPr>
            <p:nvPr/>
          </p:nvPicPr>
          <p:blipFill rotWithShape="1">
            <a:blip r:embed="rId3">
              <a:extLst>
                <a:ext uri="{28A0092B-C50C-407E-A947-70E740481C1C}">
                  <a14:useLocalDpi xmlns:a14="http://schemas.microsoft.com/office/drawing/2010/main" val="0"/>
                </a:ext>
              </a:extLst>
            </a:blip>
            <a:srcRect l="34633" t="4780" r="8455" b="59142"/>
            <a:stretch/>
          </p:blipFill>
          <p:spPr>
            <a:xfrm>
              <a:off x="6705600" y="3820479"/>
              <a:ext cx="5059205" cy="2760293"/>
            </a:xfrm>
            <a:prstGeom prst="rect">
              <a:avLst/>
            </a:prstGeom>
          </p:spPr>
        </p:pic>
        <p:pic>
          <p:nvPicPr>
            <p:cNvPr id="86" name="Image 85" descr="Une image contenant diagramme, ligne, capture d’écran, texte&#10;&#10;Description générée automatiquement">
              <a:extLst>
                <a:ext uri="{FF2B5EF4-FFF2-40B4-BE49-F238E27FC236}">
                  <a16:creationId xmlns:a16="http://schemas.microsoft.com/office/drawing/2014/main" id="{0E3BB427-4066-7663-235D-4C0A417AD388}"/>
                </a:ext>
              </a:extLst>
            </p:cNvPr>
            <p:cNvPicPr>
              <a:picLocks noChangeAspect="1"/>
            </p:cNvPicPr>
            <p:nvPr/>
          </p:nvPicPr>
          <p:blipFill rotWithShape="1">
            <a:blip r:embed="rId6">
              <a:extLst>
                <a:ext uri="{28A0092B-C50C-407E-A947-70E740481C1C}">
                  <a14:useLocalDpi xmlns:a14="http://schemas.microsoft.com/office/drawing/2010/main" val="0"/>
                </a:ext>
              </a:extLst>
            </a:blip>
            <a:srcRect l="10879" t="5182" r="17556" b="58724"/>
            <a:stretch/>
          </p:blipFill>
          <p:spPr>
            <a:xfrm>
              <a:off x="103062" y="3820480"/>
              <a:ext cx="6452057" cy="2800688"/>
            </a:xfrm>
            <a:prstGeom prst="rect">
              <a:avLst/>
            </a:prstGeom>
          </p:spPr>
        </p:pic>
        <p:sp>
          <p:nvSpPr>
            <p:cNvPr id="40" name="Rectangle 39">
              <a:extLst>
                <a:ext uri="{FF2B5EF4-FFF2-40B4-BE49-F238E27FC236}">
                  <a16:creationId xmlns:a16="http://schemas.microsoft.com/office/drawing/2014/main" id="{28697244-9B87-1893-979D-59EFB07504A9}"/>
                </a:ext>
              </a:extLst>
            </p:cNvPr>
            <p:cNvSpPr/>
            <p:nvPr/>
          </p:nvSpPr>
          <p:spPr>
            <a:xfrm>
              <a:off x="223066" y="3642937"/>
              <a:ext cx="11523331" cy="2996342"/>
            </a:xfrm>
            <a:prstGeom prst="rect">
              <a:avLst/>
            </a:prstGeom>
            <a:no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69" name="ZoneTexte 68">
            <a:extLst>
              <a:ext uri="{FF2B5EF4-FFF2-40B4-BE49-F238E27FC236}">
                <a16:creationId xmlns:a16="http://schemas.microsoft.com/office/drawing/2014/main" id="{DCE75ED8-CA28-2720-CFB3-BC8EC2DB57CB}"/>
              </a:ext>
            </a:extLst>
          </p:cNvPr>
          <p:cNvSpPr txBox="1"/>
          <p:nvPr/>
        </p:nvSpPr>
        <p:spPr>
          <a:xfrm>
            <a:off x="6648449" y="4592429"/>
            <a:ext cx="802482" cy="307777"/>
          </a:xfrm>
          <a:prstGeom prst="rect">
            <a:avLst/>
          </a:prstGeom>
          <a:noFill/>
        </p:spPr>
        <p:txBody>
          <a:bodyPr wrap="square" rtlCol="0">
            <a:spAutoFit/>
          </a:bodyPr>
          <a:lstStyle/>
          <a:p>
            <a:pPr algn="ctr"/>
            <a:r>
              <a:rPr lang="fr-CA" sz="1400" dirty="0" err="1"/>
              <a:t>Niv</a:t>
            </a:r>
            <a:r>
              <a:rPr lang="fr-CA" sz="1400" dirty="0"/>
              <a:t>. 235</a:t>
            </a:r>
          </a:p>
        </p:txBody>
      </p:sp>
      <p:sp>
        <p:nvSpPr>
          <p:cNvPr id="70" name="ZoneTexte 69">
            <a:extLst>
              <a:ext uri="{FF2B5EF4-FFF2-40B4-BE49-F238E27FC236}">
                <a16:creationId xmlns:a16="http://schemas.microsoft.com/office/drawing/2014/main" id="{8111FCE7-F490-174C-B41B-402EF73F7BF7}"/>
              </a:ext>
            </a:extLst>
          </p:cNvPr>
          <p:cNvSpPr txBox="1"/>
          <p:nvPr/>
        </p:nvSpPr>
        <p:spPr>
          <a:xfrm>
            <a:off x="6648450" y="4923178"/>
            <a:ext cx="802482" cy="307777"/>
          </a:xfrm>
          <a:prstGeom prst="rect">
            <a:avLst/>
          </a:prstGeom>
          <a:noFill/>
        </p:spPr>
        <p:txBody>
          <a:bodyPr wrap="square" rtlCol="0">
            <a:spAutoFit/>
          </a:bodyPr>
          <a:lstStyle/>
          <a:p>
            <a:pPr algn="ctr"/>
            <a:r>
              <a:rPr lang="fr-CA" sz="1400" dirty="0" err="1"/>
              <a:t>Niv</a:t>
            </a:r>
            <a:r>
              <a:rPr lang="fr-CA" sz="1400" dirty="0"/>
              <a:t>. 295</a:t>
            </a:r>
          </a:p>
        </p:txBody>
      </p:sp>
      <p:sp>
        <p:nvSpPr>
          <p:cNvPr id="71" name="ZoneTexte 70">
            <a:extLst>
              <a:ext uri="{FF2B5EF4-FFF2-40B4-BE49-F238E27FC236}">
                <a16:creationId xmlns:a16="http://schemas.microsoft.com/office/drawing/2014/main" id="{B440082E-15FD-61A0-B08F-70D231D739E4}"/>
              </a:ext>
            </a:extLst>
          </p:cNvPr>
          <p:cNvSpPr txBox="1"/>
          <p:nvPr/>
        </p:nvSpPr>
        <p:spPr>
          <a:xfrm>
            <a:off x="6650649" y="5254322"/>
            <a:ext cx="802482" cy="307777"/>
          </a:xfrm>
          <a:prstGeom prst="rect">
            <a:avLst/>
          </a:prstGeom>
          <a:noFill/>
        </p:spPr>
        <p:txBody>
          <a:bodyPr wrap="square" rtlCol="0">
            <a:spAutoFit/>
          </a:bodyPr>
          <a:lstStyle/>
          <a:p>
            <a:pPr algn="ctr"/>
            <a:r>
              <a:rPr lang="fr-CA" sz="1400" dirty="0" err="1"/>
              <a:t>Niv</a:t>
            </a:r>
            <a:r>
              <a:rPr lang="fr-CA" sz="1400" dirty="0"/>
              <a:t>. 355</a:t>
            </a:r>
          </a:p>
        </p:txBody>
      </p:sp>
      <p:sp>
        <p:nvSpPr>
          <p:cNvPr id="75" name="ZoneTexte 74">
            <a:extLst>
              <a:ext uri="{FF2B5EF4-FFF2-40B4-BE49-F238E27FC236}">
                <a16:creationId xmlns:a16="http://schemas.microsoft.com/office/drawing/2014/main" id="{E9EA2297-A1AC-06A4-4042-99038A8A0FFF}"/>
              </a:ext>
            </a:extLst>
          </p:cNvPr>
          <p:cNvSpPr txBox="1"/>
          <p:nvPr/>
        </p:nvSpPr>
        <p:spPr>
          <a:xfrm>
            <a:off x="6650650" y="5608330"/>
            <a:ext cx="802482" cy="307777"/>
          </a:xfrm>
          <a:prstGeom prst="rect">
            <a:avLst/>
          </a:prstGeom>
          <a:noFill/>
        </p:spPr>
        <p:txBody>
          <a:bodyPr wrap="square" rtlCol="0">
            <a:spAutoFit/>
          </a:bodyPr>
          <a:lstStyle/>
          <a:p>
            <a:pPr algn="ctr"/>
            <a:r>
              <a:rPr lang="fr-CA" sz="1400" dirty="0" err="1"/>
              <a:t>Niv</a:t>
            </a:r>
            <a:r>
              <a:rPr lang="fr-CA" sz="1400" dirty="0"/>
              <a:t>. 415</a:t>
            </a:r>
          </a:p>
        </p:txBody>
      </p:sp>
      <p:cxnSp>
        <p:nvCxnSpPr>
          <p:cNvPr id="76" name="Connecteur droit 75">
            <a:extLst>
              <a:ext uri="{FF2B5EF4-FFF2-40B4-BE49-F238E27FC236}">
                <a16:creationId xmlns:a16="http://schemas.microsoft.com/office/drawing/2014/main" id="{47DCEFA8-AD2C-81F4-FBE4-3276718EAB84}"/>
              </a:ext>
            </a:extLst>
          </p:cNvPr>
          <p:cNvCxnSpPr>
            <a:cxnSpLocks/>
          </p:cNvCxnSpPr>
          <p:nvPr/>
        </p:nvCxnSpPr>
        <p:spPr>
          <a:xfrm>
            <a:off x="6555119" y="5483661"/>
            <a:ext cx="106726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7" name="Connecteur droit 76">
            <a:extLst>
              <a:ext uri="{FF2B5EF4-FFF2-40B4-BE49-F238E27FC236}">
                <a16:creationId xmlns:a16="http://schemas.microsoft.com/office/drawing/2014/main" id="{FFBE7E4D-5517-79B0-C021-7F0A62CF987E}"/>
              </a:ext>
            </a:extLst>
          </p:cNvPr>
          <p:cNvCxnSpPr>
            <a:cxnSpLocks/>
          </p:cNvCxnSpPr>
          <p:nvPr/>
        </p:nvCxnSpPr>
        <p:spPr>
          <a:xfrm>
            <a:off x="6563655" y="5154020"/>
            <a:ext cx="110234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1" name="Connecteur droit 80">
            <a:extLst>
              <a:ext uri="{FF2B5EF4-FFF2-40B4-BE49-F238E27FC236}">
                <a16:creationId xmlns:a16="http://schemas.microsoft.com/office/drawing/2014/main" id="{D0A251AC-7BA1-09A9-5E7B-D36A4A90DFC2}"/>
              </a:ext>
            </a:extLst>
          </p:cNvPr>
          <p:cNvCxnSpPr>
            <a:cxnSpLocks/>
          </p:cNvCxnSpPr>
          <p:nvPr/>
        </p:nvCxnSpPr>
        <p:spPr>
          <a:xfrm>
            <a:off x="6555119" y="4814191"/>
            <a:ext cx="95296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3" name="Connecteur droit 82">
            <a:extLst>
              <a:ext uri="{FF2B5EF4-FFF2-40B4-BE49-F238E27FC236}">
                <a16:creationId xmlns:a16="http://schemas.microsoft.com/office/drawing/2014/main" id="{53B191DE-FDE7-C955-A07A-BB00168087E1}"/>
              </a:ext>
            </a:extLst>
          </p:cNvPr>
          <p:cNvCxnSpPr>
            <a:cxnSpLocks/>
          </p:cNvCxnSpPr>
          <p:nvPr/>
        </p:nvCxnSpPr>
        <p:spPr>
          <a:xfrm>
            <a:off x="6524625" y="5839797"/>
            <a:ext cx="119729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7" name="Connecteur droit 86">
            <a:extLst>
              <a:ext uri="{FF2B5EF4-FFF2-40B4-BE49-F238E27FC236}">
                <a16:creationId xmlns:a16="http://schemas.microsoft.com/office/drawing/2014/main" id="{DA33BD03-79A9-5276-E185-2C9941B072CE}"/>
              </a:ext>
            </a:extLst>
          </p:cNvPr>
          <p:cNvCxnSpPr>
            <a:cxnSpLocks/>
          </p:cNvCxnSpPr>
          <p:nvPr/>
        </p:nvCxnSpPr>
        <p:spPr>
          <a:xfrm>
            <a:off x="223066" y="3516627"/>
            <a:ext cx="11541739" cy="42957"/>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sp>
        <p:nvSpPr>
          <p:cNvPr id="88" name="ZoneTexte 87">
            <a:extLst>
              <a:ext uri="{FF2B5EF4-FFF2-40B4-BE49-F238E27FC236}">
                <a16:creationId xmlns:a16="http://schemas.microsoft.com/office/drawing/2014/main" id="{ED57C0E6-75EC-F609-4C69-29BA3A0EC938}"/>
              </a:ext>
            </a:extLst>
          </p:cNvPr>
          <p:cNvSpPr txBox="1"/>
          <p:nvPr/>
        </p:nvSpPr>
        <p:spPr>
          <a:xfrm>
            <a:off x="5711660" y="3330079"/>
            <a:ext cx="933938" cy="307777"/>
          </a:xfrm>
          <a:prstGeom prst="rect">
            <a:avLst/>
          </a:prstGeom>
          <a:noFill/>
        </p:spPr>
        <p:txBody>
          <a:bodyPr wrap="square" rtlCol="0">
            <a:spAutoFit/>
          </a:bodyPr>
          <a:lstStyle/>
          <a:p>
            <a:pPr algn="ctr"/>
            <a:r>
              <a:rPr lang="fr-CA" sz="1400" b="1" dirty="0"/>
              <a:t>Surface</a:t>
            </a:r>
          </a:p>
        </p:txBody>
      </p:sp>
      <p:sp>
        <p:nvSpPr>
          <p:cNvPr id="5" name="Title 1">
            <a:extLst>
              <a:ext uri="{FF2B5EF4-FFF2-40B4-BE49-F238E27FC236}">
                <a16:creationId xmlns:a16="http://schemas.microsoft.com/office/drawing/2014/main" id="{ED3D25AB-8D62-D75A-B848-0D55D2E97387}"/>
              </a:ext>
            </a:extLst>
          </p:cNvPr>
          <p:cNvSpPr>
            <a:spLocks noGrp="1"/>
          </p:cNvSpPr>
          <p:nvPr>
            <p:ph type="title"/>
          </p:nvPr>
        </p:nvSpPr>
        <p:spPr>
          <a:xfrm>
            <a:off x="944375" y="13502"/>
            <a:ext cx="10515601" cy="842500"/>
          </a:xfrm>
        </p:spPr>
        <p:txBody>
          <a:bodyPr>
            <a:normAutofit/>
          </a:bodyPr>
          <a:lstStyle/>
          <a:p>
            <a:r>
              <a:rPr lang="en-US" sz="3600" dirty="0"/>
              <a:t>Sleeping Giant: More Resources Upsize Potential</a:t>
            </a:r>
            <a:endParaRPr lang="en-CA" sz="3600" dirty="0"/>
          </a:p>
        </p:txBody>
      </p:sp>
      <p:sp>
        <p:nvSpPr>
          <p:cNvPr id="7" name="Content Placeholder 1">
            <a:extLst>
              <a:ext uri="{FF2B5EF4-FFF2-40B4-BE49-F238E27FC236}">
                <a16:creationId xmlns:a16="http://schemas.microsoft.com/office/drawing/2014/main" id="{342754A6-C482-F8CC-9E6D-A010EDD7A46D}"/>
              </a:ext>
            </a:extLst>
          </p:cNvPr>
          <p:cNvSpPr txBox="1">
            <a:spLocks/>
          </p:cNvSpPr>
          <p:nvPr/>
        </p:nvSpPr>
        <p:spPr>
          <a:xfrm>
            <a:off x="6045363" y="2837360"/>
            <a:ext cx="1808953" cy="193899"/>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spcBef>
                <a:spcPts val="0"/>
              </a:spcBef>
              <a:spcAft>
                <a:spcPts val="0"/>
              </a:spcAft>
              <a:buClr>
                <a:srgbClr val="CF2127"/>
              </a:buClr>
              <a:buSzTx/>
              <a:buFont typeface="Arial" panose="020B0604020202020204" pitchFamily="34" charset="0"/>
              <a:buNone/>
              <a:tabLst/>
              <a:defRPr/>
            </a:pPr>
            <a:r>
              <a:rPr kumimoji="0" lang="en-CA" sz="1400" b="1" u="none" strike="noStrike" kern="1200" cap="none" spc="0" normalizeH="0" baseline="0" noProof="0" dirty="0">
                <a:ln>
                  <a:noFill/>
                </a:ln>
                <a:effectLst/>
                <a:uLnTx/>
                <a:uFillTx/>
                <a:latin typeface="Arial Nova" panose="020B0504020202020204" pitchFamily="34" charset="0"/>
                <a:ea typeface="+mn-ea"/>
                <a:cs typeface="+mn-cs"/>
              </a:rPr>
              <a:t>Looking West</a:t>
            </a:r>
          </a:p>
        </p:txBody>
      </p:sp>
      <p:sp>
        <p:nvSpPr>
          <p:cNvPr id="9" name="Content Placeholder 1">
            <a:extLst>
              <a:ext uri="{FF2B5EF4-FFF2-40B4-BE49-F238E27FC236}">
                <a16:creationId xmlns:a16="http://schemas.microsoft.com/office/drawing/2014/main" id="{0D862C59-ED4C-EBAC-3D17-09519000E4ED}"/>
              </a:ext>
            </a:extLst>
          </p:cNvPr>
          <p:cNvSpPr txBox="1">
            <a:spLocks/>
          </p:cNvSpPr>
          <p:nvPr/>
        </p:nvSpPr>
        <p:spPr>
          <a:xfrm>
            <a:off x="8295799" y="2830840"/>
            <a:ext cx="1808953" cy="193899"/>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spcBef>
                <a:spcPts val="0"/>
              </a:spcBef>
              <a:spcAft>
                <a:spcPts val="0"/>
              </a:spcAft>
              <a:buClr>
                <a:srgbClr val="CF2127"/>
              </a:buClr>
              <a:buSzTx/>
              <a:buFont typeface="Arial" panose="020B0604020202020204" pitchFamily="34" charset="0"/>
              <a:buNone/>
              <a:tabLst/>
              <a:defRPr/>
            </a:pPr>
            <a:r>
              <a:rPr kumimoji="0" lang="en-CA" sz="1400" b="1" u="none" strike="noStrike" kern="1200" cap="none" spc="0" normalizeH="0" baseline="0" noProof="0" dirty="0">
                <a:ln>
                  <a:noFill/>
                </a:ln>
                <a:effectLst/>
                <a:uLnTx/>
                <a:uFillTx/>
                <a:latin typeface="Arial Nova" panose="020B0504020202020204" pitchFamily="34" charset="0"/>
                <a:ea typeface="+mn-ea"/>
                <a:cs typeface="+mn-cs"/>
              </a:rPr>
              <a:t>Looking North</a:t>
            </a:r>
          </a:p>
        </p:txBody>
      </p:sp>
      <p:sp>
        <p:nvSpPr>
          <p:cNvPr id="2" name="Ellipse 1">
            <a:extLst>
              <a:ext uri="{FF2B5EF4-FFF2-40B4-BE49-F238E27FC236}">
                <a16:creationId xmlns:a16="http://schemas.microsoft.com/office/drawing/2014/main" id="{E392A333-4ABD-3C15-A44F-42C76EF26177}"/>
              </a:ext>
            </a:extLst>
          </p:cNvPr>
          <p:cNvSpPr/>
          <p:nvPr/>
        </p:nvSpPr>
        <p:spPr>
          <a:xfrm>
            <a:off x="6584120" y="2497532"/>
            <a:ext cx="788759" cy="4251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51A6123E-F14E-790A-CCD6-6BE7ED9430A8}"/>
              </a:ext>
            </a:extLst>
          </p:cNvPr>
          <p:cNvSpPr txBox="1"/>
          <p:nvPr/>
        </p:nvSpPr>
        <p:spPr>
          <a:xfrm>
            <a:off x="7517817" y="2426931"/>
            <a:ext cx="1178314" cy="253916"/>
          </a:xfrm>
          <a:prstGeom prst="rect">
            <a:avLst/>
          </a:prstGeom>
          <a:noFill/>
          <a:ln>
            <a:solidFill>
              <a:schemeClr val="accent1"/>
            </a:solidFill>
          </a:ln>
        </p:spPr>
        <p:txBody>
          <a:bodyPr wrap="square" rtlCol="0">
            <a:spAutoFit/>
          </a:bodyPr>
          <a:lstStyle/>
          <a:p>
            <a:r>
              <a:rPr lang="fr-CA" sz="1050" b="1" dirty="0"/>
              <a:t>High Grade 785 N</a:t>
            </a:r>
          </a:p>
        </p:txBody>
      </p:sp>
      <p:cxnSp>
        <p:nvCxnSpPr>
          <p:cNvPr id="14" name="Connecteur droit avec flèche 13">
            <a:extLst>
              <a:ext uri="{FF2B5EF4-FFF2-40B4-BE49-F238E27FC236}">
                <a16:creationId xmlns:a16="http://schemas.microsoft.com/office/drawing/2014/main" id="{0E216D7D-E6A6-01CF-0C7B-2B3AA57EA247}"/>
              </a:ext>
            </a:extLst>
          </p:cNvPr>
          <p:cNvCxnSpPr>
            <a:endCxn id="2" idx="6"/>
          </p:cNvCxnSpPr>
          <p:nvPr/>
        </p:nvCxnSpPr>
        <p:spPr>
          <a:xfrm flipH="1">
            <a:off x="7372879" y="2583647"/>
            <a:ext cx="125020" cy="12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4C32435E-4107-DB0E-131E-174EF92C0EA0}"/>
              </a:ext>
            </a:extLst>
          </p:cNvPr>
          <p:cNvSpPr/>
          <p:nvPr/>
        </p:nvSpPr>
        <p:spPr>
          <a:xfrm>
            <a:off x="3928838" y="1951876"/>
            <a:ext cx="1574124" cy="1088191"/>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7C668955-6BA9-F653-162E-8631F4B4C241}"/>
              </a:ext>
            </a:extLst>
          </p:cNvPr>
          <p:cNvSpPr txBox="1"/>
          <p:nvPr/>
        </p:nvSpPr>
        <p:spPr>
          <a:xfrm>
            <a:off x="4152972" y="2343325"/>
            <a:ext cx="1172259" cy="369332"/>
          </a:xfrm>
          <a:prstGeom prst="rect">
            <a:avLst/>
          </a:prstGeom>
          <a:noFill/>
        </p:spPr>
        <p:txBody>
          <a:bodyPr wrap="square" rtlCol="0">
            <a:spAutoFit/>
          </a:bodyPr>
          <a:lstStyle/>
          <a:p>
            <a:r>
              <a:rPr lang="fr-CA" dirty="0" err="1"/>
              <a:t>Undrilled</a:t>
            </a:r>
            <a:r>
              <a:rPr lang="fr-CA" dirty="0"/>
              <a:t> </a:t>
            </a:r>
          </a:p>
        </p:txBody>
      </p:sp>
    </p:spTree>
    <p:extLst>
      <p:ext uri="{BB962C8B-B14F-4D97-AF65-F5344CB8AC3E}">
        <p14:creationId xmlns:p14="http://schemas.microsoft.com/office/powerpoint/2010/main" val="361809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1A5E-CDF5-87AD-84B3-895B6CCDC0C2}"/>
              </a:ext>
            </a:extLst>
          </p:cNvPr>
          <p:cNvSpPr>
            <a:spLocks noGrp="1"/>
          </p:cNvSpPr>
          <p:nvPr>
            <p:ph type="title"/>
          </p:nvPr>
        </p:nvSpPr>
        <p:spPr/>
        <p:txBody>
          <a:bodyPr>
            <a:normAutofit/>
          </a:bodyPr>
          <a:lstStyle/>
          <a:p>
            <a:r>
              <a:rPr lang="en-US" dirty="0"/>
              <a:t>Sleeping Giant: Excellent Regional Potential</a:t>
            </a:r>
            <a:endParaRPr lang="en-CA" dirty="0"/>
          </a:p>
        </p:txBody>
      </p:sp>
      <p:grpSp>
        <p:nvGrpSpPr>
          <p:cNvPr id="3" name="Groupe 2">
            <a:extLst>
              <a:ext uri="{FF2B5EF4-FFF2-40B4-BE49-F238E27FC236}">
                <a16:creationId xmlns:a16="http://schemas.microsoft.com/office/drawing/2014/main" id="{2F7CB2E5-DDA7-C424-411D-1DB1D3A09EF3}"/>
              </a:ext>
            </a:extLst>
          </p:cNvPr>
          <p:cNvGrpSpPr>
            <a:grpSpLocks noChangeAspect="1"/>
          </p:cNvGrpSpPr>
          <p:nvPr/>
        </p:nvGrpSpPr>
        <p:grpSpPr>
          <a:xfrm>
            <a:off x="596157" y="1029284"/>
            <a:ext cx="8629016" cy="5165974"/>
            <a:chOff x="7560934" y="785488"/>
            <a:chExt cx="4440483" cy="2658405"/>
          </a:xfrm>
        </p:grpSpPr>
        <p:pic>
          <p:nvPicPr>
            <p:cNvPr id="4" name="Image 3" descr="Une image contenant diagramme, Plan, carte, capture d’écran&#10;&#10;Description générée automatiquement">
              <a:extLst>
                <a:ext uri="{FF2B5EF4-FFF2-40B4-BE49-F238E27FC236}">
                  <a16:creationId xmlns:a16="http://schemas.microsoft.com/office/drawing/2014/main" id="{76A1FAF6-2CED-F984-B997-AE7968C238C5}"/>
                </a:ext>
              </a:extLst>
            </p:cNvPr>
            <p:cNvPicPr>
              <a:picLocks noChangeAspect="1"/>
            </p:cNvPicPr>
            <p:nvPr/>
          </p:nvPicPr>
          <p:blipFill rotWithShape="1">
            <a:blip r:embed="rId2">
              <a:extLst>
                <a:ext uri="{28A0092B-C50C-407E-A947-70E740481C1C}">
                  <a14:useLocalDpi xmlns:a14="http://schemas.microsoft.com/office/drawing/2010/main" val="0"/>
                </a:ext>
              </a:extLst>
            </a:blip>
            <a:srcRect l="10299" t="557"/>
            <a:stretch/>
          </p:blipFill>
          <p:spPr>
            <a:xfrm>
              <a:off x="7560934" y="785488"/>
              <a:ext cx="4440483" cy="2658405"/>
            </a:xfrm>
            <a:prstGeom prst="rect">
              <a:avLst/>
            </a:prstGeom>
            <a:ln w="38100">
              <a:solidFill>
                <a:srgbClr val="FFC000"/>
              </a:solidFill>
            </a:ln>
          </p:spPr>
        </p:pic>
        <p:pic>
          <p:nvPicPr>
            <p:cNvPr id="5" name="Image 4" descr="Une image contenant diagramme, Plan, carte, capture d’écran&#10;&#10;Description générée automatiquement">
              <a:extLst>
                <a:ext uri="{FF2B5EF4-FFF2-40B4-BE49-F238E27FC236}">
                  <a16:creationId xmlns:a16="http://schemas.microsoft.com/office/drawing/2014/main" id="{A94771D2-2988-4A41-D0BF-22DFEF108085}"/>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7560934" y="2612546"/>
              <a:ext cx="1225878" cy="822804"/>
            </a:xfrm>
            <a:prstGeom prst="rect">
              <a:avLst/>
            </a:prstGeom>
            <a:ln w="38100">
              <a:noFill/>
            </a:ln>
          </p:spPr>
        </p:pic>
        <p:pic>
          <p:nvPicPr>
            <p:cNvPr id="6" name="Image 5" descr="Une image contenant diagramme, Plan, carte, capture d’écran&#10;&#10;Description générée automatiquement">
              <a:extLst>
                <a:ext uri="{FF2B5EF4-FFF2-40B4-BE49-F238E27FC236}">
                  <a16:creationId xmlns:a16="http://schemas.microsoft.com/office/drawing/2014/main" id="{C41E4F13-7979-E60E-1871-C54C560A167F}"/>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9546697" y="2983706"/>
              <a:ext cx="468955" cy="314761"/>
            </a:xfrm>
            <a:prstGeom prst="rect">
              <a:avLst/>
            </a:prstGeom>
            <a:ln w="38100">
              <a:noFill/>
            </a:ln>
          </p:spPr>
        </p:pic>
        <p:pic>
          <p:nvPicPr>
            <p:cNvPr id="7" name="Image 6" descr="Une image contenant diagramme, Plan, carte, capture d’écran&#10;&#10;Description générée automatiquement">
              <a:extLst>
                <a:ext uri="{FF2B5EF4-FFF2-40B4-BE49-F238E27FC236}">
                  <a16:creationId xmlns:a16="http://schemas.microsoft.com/office/drawing/2014/main" id="{2CC825D8-2E87-F3B9-B824-18A491F7DA0F}"/>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10282347" y="2898109"/>
              <a:ext cx="506094" cy="314761"/>
            </a:xfrm>
            <a:prstGeom prst="rect">
              <a:avLst/>
            </a:prstGeom>
            <a:ln w="38100">
              <a:noFill/>
            </a:ln>
          </p:spPr>
        </p:pic>
      </p:grpSp>
      <p:sp>
        <p:nvSpPr>
          <p:cNvPr id="8" name="Rectangle 7">
            <a:extLst>
              <a:ext uri="{FF2B5EF4-FFF2-40B4-BE49-F238E27FC236}">
                <a16:creationId xmlns:a16="http://schemas.microsoft.com/office/drawing/2014/main" id="{0B40ADB5-13A3-14B7-CF4A-6E86F9BF2987}"/>
              </a:ext>
            </a:extLst>
          </p:cNvPr>
          <p:cNvSpPr/>
          <p:nvPr/>
        </p:nvSpPr>
        <p:spPr>
          <a:xfrm>
            <a:off x="9488788" y="1029284"/>
            <a:ext cx="336347" cy="391886"/>
          </a:xfrm>
          <a:prstGeom prst="rect">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E1A0F2AB-51BB-EBFD-406B-DB33D6E3AACC}"/>
              </a:ext>
            </a:extLst>
          </p:cNvPr>
          <p:cNvSpPr txBox="1"/>
          <p:nvPr/>
        </p:nvSpPr>
        <p:spPr>
          <a:xfrm>
            <a:off x="9890449" y="1051838"/>
            <a:ext cx="1422184" cy="369332"/>
          </a:xfrm>
          <a:prstGeom prst="rect">
            <a:avLst/>
          </a:prstGeom>
          <a:noFill/>
        </p:spPr>
        <p:txBody>
          <a:bodyPr wrap="none" rtlCol="0">
            <a:spAutoFit/>
          </a:bodyPr>
          <a:lstStyle/>
          <a:p>
            <a:r>
              <a:rPr lang="fr-CA" dirty="0"/>
              <a:t>Mining </a:t>
            </a:r>
            <a:r>
              <a:rPr lang="fr-CA" dirty="0" err="1"/>
              <a:t>Lease</a:t>
            </a:r>
            <a:endParaRPr lang="fr-CA" dirty="0"/>
          </a:p>
        </p:txBody>
      </p:sp>
      <p:sp>
        <p:nvSpPr>
          <p:cNvPr id="10" name="Rectangle 9">
            <a:extLst>
              <a:ext uri="{FF2B5EF4-FFF2-40B4-BE49-F238E27FC236}">
                <a16:creationId xmlns:a16="http://schemas.microsoft.com/office/drawing/2014/main" id="{D89EEE8E-5DFC-5ADE-8DCB-81F1C0BDA0EC}"/>
              </a:ext>
            </a:extLst>
          </p:cNvPr>
          <p:cNvSpPr/>
          <p:nvPr/>
        </p:nvSpPr>
        <p:spPr>
          <a:xfrm>
            <a:off x="9488787" y="1617297"/>
            <a:ext cx="336347" cy="391886"/>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D5F3B281-4216-1A25-DE4E-00A2AE1EC5D6}"/>
              </a:ext>
            </a:extLst>
          </p:cNvPr>
          <p:cNvSpPr txBox="1"/>
          <p:nvPr/>
        </p:nvSpPr>
        <p:spPr>
          <a:xfrm>
            <a:off x="9890449" y="1652283"/>
            <a:ext cx="1961434" cy="369332"/>
          </a:xfrm>
          <a:prstGeom prst="rect">
            <a:avLst/>
          </a:prstGeom>
          <a:noFill/>
        </p:spPr>
        <p:txBody>
          <a:bodyPr wrap="none" rtlCol="0">
            <a:spAutoFit/>
          </a:bodyPr>
          <a:lstStyle/>
          <a:p>
            <a:r>
              <a:rPr lang="fr-CA" dirty="0" err="1"/>
              <a:t>Property</a:t>
            </a:r>
            <a:r>
              <a:rPr lang="fr-CA" dirty="0"/>
              <a:t> </a:t>
            </a:r>
            <a:r>
              <a:rPr lang="fr-CA" dirty="0" err="1"/>
              <a:t>Boundary</a:t>
            </a:r>
            <a:endParaRPr lang="fr-CA" dirty="0"/>
          </a:p>
        </p:txBody>
      </p:sp>
      <p:grpSp>
        <p:nvGrpSpPr>
          <p:cNvPr id="19" name="Groupe 18">
            <a:extLst>
              <a:ext uri="{FF2B5EF4-FFF2-40B4-BE49-F238E27FC236}">
                <a16:creationId xmlns:a16="http://schemas.microsoft.com/office/drawing/2014/main" id="{37698800-3CAF-65CA-B5F1-752EB2F4E540}"/>
              </a:ext>
            </a:extLst>
          </p:cNvPr>
          <p:cNvGrpSpPr/>
          <p:nvPr/>
        </p:nvGrpSpPr>
        <p:grpSpPr>
          <a:xfrm>
            <a:off x="9601198" y="2260600"/>
            <a:ext cx="289251" cy="295141"/>
            <a:chOff x="9601198" y="2260600"/>
            <a:chExt cx="289251" cy="295141"/>
          </a:xfrm>
        </p:grpSpPr>
        <p:sp>
          <p:nvSpPr>
            <p:cNvPr id="13" name="Organigramme : Connecteur 12">
              <a:extLst>
                <a:ext uri="{FF2B5EF4-FFF2-40B4-BE49-F238E27FC236}">
                  <a16:creationId xmlns:a16="http://schemas.microsoft.com/office/drawing/2014/main" id="{D0393ACA-ED89-233C-C568-80BC05BE1AA8}"/>
                </a:ext>
              </a:extLst>
            </p:cNvPr>
            <p:cNvSpPr/>
            <p:nvPr/>
          </p:nvSpPr>
          <p:spPr>
            <a:xfrm>
              <a:off x="9601198" y="2378882"/>
              <a:ext cx="163509" cy="17685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cxnSp>
          <p:nvCxnSpPr>
            <p:cNvPr id="15" name="Connecteur droit 14">
              <a:extLst>
                <a:ext uri="{FF2B5EF4-FFF2-40B4-BE49-F238E27FC236}">
                  <a16:creationId xmlns:a16="http://schemas.microsoft.com/office/drawing/2014/main" id="{97E31BD5-6131-E71C-D9F5-0A9636537C00}"/>
                </a:ext>
              </a:extLst>
            </p:cNvPr>
            <p:cNvCxnSpPr>
              <a:cxnSpLocks/>
            </p:cNvCxnSpPr>
            <p:nvPr/>
          </p:nvCxnSpPr>
          <p:spPr>
            <a:xfrm flipH="1">
              <a:off x="9694726" y="2260600"/>
              <a:ext cx="195723" cy="206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A1E50C61-DA34-0E2D-4DB5-115245C597A7}"/>
              </a:ext>
            </a:extLst>
          </p:cNvPr>
          <p:cNvSpPr txBox="1"/>
          <p:nvPr/>
        </p:nvSpPr>
        <p:spPr>
          <a:xfrm>
            <a:off x="9944987" y="2250379"/>
            <a:ext cx="1143262" cy="369332"/>
          </a:xfrm>
          <a:prstGeom prst="rect">
            <a:avLst/>
          </a:prstGeom>
          <a:noFill/>
        </p:spPr>
        <p:txBody>
          <a:bodyPr wrap="none" rtlCol="0">
            <a:spAutoFit/>
          </a:bodyPr>
          <a:lstStyle/>
          <a:p>
            <a:r>
              <a:rPr lang="fr-CA" dirty="0"/>
              <a:t>Drill </a:t>
            </a:r>
            <a:r>
              <a:rPr lang="fr-CA" dirty="0" err="1"/>
              <a:t>Holes</a:t>
            </a:r>
            <a:endParaRPr lang="fr-CA" dirty="0"/>
          </a:p>
        </p:txBody>
      </p:sp>
      <p:grpSp>
        <p:nvGrpSpPr>
          <p:cNvPr id="20" name="Groupe 19">
            <a:extLst>
              <a:ext uri="{FF2B5EF4-FFF2-40B4-BE49-F238E27FC236}">
                <a16:creationId xmlns:a16="http://schemas.microsoft.com/office/drawing/2014/main" id="{C6EB3E1F-5493-D316-F73D-5DA5593FA76A}"/>
              </a:ext>
            </a:extLst>
          </p:cNvPr>
          <p:cNvGrpSpPr/>
          <p:nvPr/>
        </p:nvGrpSpPr>
        <p:grpSpPr>
          <a:xfrm>
            <a:off x="9620081" y="2748880"/>
            <a:ext cx="289251" cy="295141"/>
            <a:chOff x="9601198" y="2260600"/>
            <a:chExt cx="289251" cy="295141"/>
          </a:xfrm>
          <a:solidFill>
            <a:srgbClr val="FF0000"/>
          </a:solidFill>
        </p:grpSpPr>
        <p:sp>
          <p:nvSpPr>
            <p:cNvPr id="21" name="Organigramme : Connecteur 20">
              <a:extLst>
                <a:ext uri="{FF2B5EF4-FFF2-40B4-BE49-F238E27FC236}">
                  <a16:creationId xmlns:a16="http://schemas.microsoft.com/office/drawing/2014/main" id="{5E9A38D2-34CB-6040-90CB-9EF33C3BF378}"/>
                </a:ext>
              </a:extLst>
            </p:cNvPr>
            <p:cNvSpPr/>
            <p:nvPr/>
          </p:nvSpPr>
          <p:spPr>
            <a:xfrm>
              <a:off x="9601198" y="2378882"/>
              <a:ext cx="163509" cy="176859"/>
            </a:xfrm>
            <a:prstGeom prst="flowChartConnector">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cxnSp>
          <p:nvCxnSpPr>
            <p:cNvPr id="22" name="Connecteur droit 21">
              <a:extLst>
                <a:ext uri="{FF2B5EF4-FFF2-40B4-BE49-F238E27FC236}">
                  <a16:creationId xmlns:a16="http://schemas.microsoft.com/office/drawing/2014/main" id="{6D1CE4B5-18E5-DB79-0FB8-90B3FF9957FC}"/>
                </a:ext>
              </a:extLst>
            </p:cNvPr>
            <p:cNvCxnSpPr>
              <a:cxnSpLocks/>
            </p:cNvCxnSpPr>
            <p:nvPr/>
          </p:nvCxnSpPr>
          <p:spPr>
            <a:xfrm flipH="1">
              <a:off x="9694726" y="2260600"/>
              <a:ext cx="195723" cy="206711"/>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ZoneTexte 22">
            <a:extLst>
              <a:ext uri="{FF2B5EF4-FFF2-40B4-BE49-F238E27FC236}">
                <a16:creationId xmlns:a16="http://schemas.microsoft.com/office/drawing/2014/main" id="{0150E2AB-B56E-7867-F0F0-5BFEE24F2057}"/>
              </a:ext>
            </a:extLst>
          </p:cNvPr>
          <p:cNvSpPr txBox="1"/>
          <p:nvPr/>
        </p:nvSpPr>
        <p:spPr>
          <a:xfrm>
            <a:off x="9944988" y="2748880"/>
            <a:ext cx="1906896" cy="646331"/>
          </a:xfrm>
          <a:prstGeom prst="rect">
            <a:avLst/>
          </a:prstGeom>
          <a:noFill/>
        </p:spPr>
        <p:txBody>
          <a:bodyPr wrap="square" rtlCol="0">
            <a:spAutoFit/>
          </a:bodyPr>
          <a:lstStyle/>
          <a:p>
            <a:r>
              <a:rPr lang="fr-CA" dirty="0"/>
              <a:t>Au Intercepts over 10 </a:t>
            </a:r>
            <a:r>
              <a:rPr lang="fr-CA" dirty="0" err="1"/>
              <a:t>gpt</a:t>
            </a:r>
            <a:endParaRPr lang="fr-CA" dirty="0"/>
          </a:p>
        </p:txBody>
      </p:sp>
      <p:sp>
        <p:nvSpPr>
          <p:cNvPr id="12" name="ZoneTexte 11">
            <a:extLst>
              <a:ext uri="{FF2B5EF4-FFF2-40B4-BE49-F238E27FC236}">
                <a16:creationId xmlns:a16="http://schemas.microsoft.com/office/drawing/2014/main" id="{094F0F45-C8FD-601D-129D-882C50A47D93}"/>
              </a:ext>
            </a:extLst>
          </p:cNvPr>
          <p:cNvSpPr txBox="1"/>
          <p:nvPr/>
        </p:nvSpPr>
        <p:spPr>
          <a:xfrm>
            <a:off x="9488787" y="3555123"/>
            <a:ext cx="2261068" cy="923330"/>
          </a:xfrm>
          <a:prstGeom prst="rect">
            <a:avLst/>
          </a:prstGeom>
          <a:noFill/>
        </p:spPr>
        <p:txBody>
          <a:bodyPr wrap="none" rtlCol="0">
            <a:spAutoFit/>
          </a:bodyPr>
          <a:lstStyle/>
          <a:p>
            <a:r>
              <a:rPr lang="fr-CA" dirty="0" err="1"/>
              <a:t>Historical</a:t>
            </a:r>
            <a:r>
              <a:rPr lang="fr-CA" dirty="0"/>
              <a:t> Data (1988)</a:t>
            </a:r>
          </a:p>
          <a:p>
            <a:r>
              <a:rPr lang="fr-CA" dirty="0"/>
              <a:t>Hole 411-7</a:t>
            </a:r>
          </a:p>
          <a:p>
            <a:r>
              <a:rPr lang="fr-CA" dirty="0"/>
              <a:t>48.4 </a:t>
            </a:r>
            <a:r>
              <a:rPr lang="fr-CA" dirty="0" err="1"/>
              <a:t>gpt</a:t>
            </a:r>
            <a:r>
              <a:rPr lang="fr-CA" dirty="0"/>
              <a:t> Au over 0.7m</a:t>
            </a:r>
          </a:p>
        </p:txBody>
      </p:sp>
      <p:cxnSp>
        <p:nvCxnSpPr>
          <p:cNvPr id="16" name="Connecteur droit avec flèche 15">
            <a:extLst>
              <a:ext uri="{FF2B5EF4-FFF2-40B4-BE49-F238E27FC236}">
                <a16:creationId xmlns:a16="http://schemas.microsoft.com/office/drawing/2014/main" id="{E1774BD3-33AB-5108-9F84-C430E2A22CD2}"/>
              </a:ext>
            </a:extLst>
          </p:cNvPr>
          <p:cNvCxnSpPr>
            <a:cxnSpLocks/>
            <a:stCxn id="12" idx="1"/>
          </p:cNvCxnSpPr>
          <p:nvPr/>
        </p:nvCxnSpPr>
        <p:spPr>
          <a:xfrm flipH="1">
            <a:off x="4014788" y="4016788"/>
            <a:ext cx="5473999" cy="231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74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600" dirty="0"/>
              <a:t>New focus in the Abitibi Camp near the Flordin Deposit </a:t>
            </a:r>
          </a:p>
        </p:txBody>
      </p:sp>
      <p:pic>
        <p:nvPicPr>
          <p:cNvPr id="2" name="Image 1">
            <a:extLst>
              <a:ext uri="{FF2B5EF4-FFF2-40B4-BE49-F238E27FC236}">
                <a16:creationId xmlns:a16="http://schemas.microsoft.com/office/drawing/2014/main" id="{7237F965-3B49-6FED-7F1F-040900537CAA}"/>
              </a:ext>
            </a:extLst>
          </p:cNvPr>
          <p:cNvPicPr>
            <a:picLocks noChangeAspect="1"/>
          </p:cNvPicPr>
          <p:nvPr/>
        </p:nvPicPr>
        <p:blipFill>
          <a:blip r:embed="rId2"/>
          <a:stretch>
            <a:fillRect/>
          </a:stretch>
        </p:blipFill>
        <p:spPr>
          <a:xfrm>
            <a:off x="344787" y="999488"/>
            <a:ext cx="8471140" cy="5342490"/>
          </a:xfrm>
          <a:prstGeom prst="rect">
            <a:avLst/>
          </a:prstGeom>
        </p:spPr>
      </p:pic>
      <p:sp>
        <p:nvSpPr>
          <p:cNvPr id="4" name="ZoneTexte 3">
            <a:extLst>
              <a:ext uri="{FF2B5EF4-FFF2-40B4-BE49-F238E27FC236}">
                <a16:creationId xmlns:a16="http://schemas.microsoft.com/office/drawing/2014/main" id="{178B9F41-823A-7ACA-EA0E-1B345BD3AE6D}"/>
              </a:ext>
            </a:extLst>
          </p:cNvPr>
          <p:cNvSpPr txBox="1"/>
          <p:nvPr/>
        </p:nvSpPr>
        <p:spPr>
          <a:xfrm>
            <a:off x="8815927" y="1112808"/>
            <a:ext cx="2950503" cy="5355312"/>
          </a:xfrm>
          <a:prstGeom prst="rect">
            <a:avLst/>
          </a:prstGeom>
          <a:noFill/>
        </p:spPr>
        <p:txBody>
          <a:bodyPr wrap="square" rtlCol="0">
            <a:spAutoFit/>
          </a:bodyPr>
          <a:lstStyle/>
          <a:p>
            <a:pPr marL="285750" indent="-285750">
              <a:buFont typeface="Arial" panose="020B0604020202020204" pitchFamily="34" charset="0"/>
              <a:buChar char="•"/>
            </a:pPr>
            <a:r>
              <a:rPr lang="fr-CA" dirty="0"/>
              <a:t>The Flordin </a:t>
            </a:r>
            <a:r>
              <a:rPr lang="fr-CA" dirty="0" err="1"/>
              <a:t>deposit</a:t>
            </a:r>
            <a:r>
              <a:rPr lang="fr-CA" dirty="0"/>
              <a:t> </a:t>
            </a:r>
            <a:r>
              <a:rPr lang="fr-CA" dirty="0" err="1"/>
              <a:t>was</a:t>
            </a:r>
            <a:r>
              <a:rPr lang="fr-CA" dirty="0"/>
              <a:t> </a:t>
            </a:r>
            <a:r>
              <a:rPr lang="fr-CA" dirty="0" err="1"/>
              <a:t>explored</a:t>
            </a:r>
            <a:r>
              <a:rPr lang="fr-CA" dirty="0"/>
              <a:t> by </a:t>
            </a:r>
            <a:r>
              <a:rPr lang="fr-CA" dirty="0" err="1"/>
              <a:t>Cambior</a:t>
            </a:r>
            <a:r>
              <a:rPr lang="fr-CA" dirty="0"/>
              <a:t> in the 1980’s</a:t>
            </a:r>
          </a:p>
          <a:p>
            <a:pPr marL="285750" indent="-285750">
              <a:buFont typeface="Arial" panose="020B0604020202020204" pitchFamily="34" charset="0"/>
              <a:buChar char="•"/>
            </a:pPr>
            <a:r>
              <a:rPr lang="fr-CA" dirty="0"/>
              <a:t>The Cartwright area </a:t>
            </a:r>
            <a:r>
              <a:rPr lang="fr-CA" dirty="0" err="1"/>
              <a:t>was</a:t>
            </a:r>
            <a:r>
              <a:rPr lang="fr-CA" dirty="0"/>
              <a:t> </a:t>
            </a:r>
            <a:r>
              <a:rPr lang="fr-CA" dirty="0" err="1"/>
              <a:t>discovered</a:t>
            </a:r>
            <a:r>
              <a:rPr lang="fr-CA" dirty="0"/>
              <a:t> by </a:t>
            </a:r>
            <a:r>
              <a:rPr lang="fr-CA" dirty="0" err="1"/>
              <a:t>prospectors</a:t>
            </a:r>
            <a:r>
              <a:rPr lang="fr-CA" dirty="0"/>
              <a:t> in the 1930’s</a:t>
            </a:r>
          </a:p>
          <a:p>
            <a:pPr marL="285750" indent="-285750">
              <a:buFont typeface="Arial" panose="020B0604020202020204" pitchFamily="34" charset="0"/>
              <a:buChar char="•"/>
            </a:pPr>
            <a:r>
              <a:rPr lang="fr-CA" dirty="0" err="1"/>
              <a:t>Both</a:t>
            </a:r>
            <a:r>
              <a:rPr lang="fr-CA" dirty="0"/>
              <a:t> </a:t>
            </a:r>
            <a:r>
              <a:rPr lang="fr-CA" dirty="0" err="1"/>
              <a:t>deposits</a:t>
            </a:r>
            <a:r>
              <a:rPr lang="fr-CA" dirty="0"/>
              <a:t> are </a:t>
            </a:r>
            <a:r>
              <a:rPr lang="fr-CA" dirty="0" err="1"/>
              <a:t>along</a:t>
            </a:r>
            <a:r>
              <a:rPr lang="fr-CA" dirty="0"/>
              <a:t> the Cameron </a:t>
            </a:r>
            <a:r>
              <a:rPr lang="fr-CA" dirty="0" err="1"/>
              <a:t>shear</a:t>
            </a:r>
            <a:r>
              <a:rPr lang="fr-CA" dirty="0"/>
              <a:t>.</a:t>
            </a:r>
          </a:p>
          <a:p>
            <a:pPr marL="285750" indent="-285750">
              <a:buFont typeface="Arial" panose="020B0604020202020204" pitchFamily="34" charset="0"/>
              <a:buChar char="•"/>
            </a:pPr>
            <a:r>
              <a:rPr lang="fr-CA" dirty="0"/>
              <a:t>The </a:t>
            </a:r>
            <a:r>
              <a:rPr lang="fr-CA" dirty="0" err="1"/>
              <a:t>sector</a:t>
            </a:r>
            <a:r>
              <a:rPr lang="fr-CA" dirty="0"/>
              <a:t> </a:t>
            </a:r>
            <a:r>
              <a:rPr lang="fr-CA" dirty="0" err="1"/>
              <a:t>is</a:t>
            </a:r>
            <a:r>
              <a:rPr lang="fr-CA" dirty="0"/>
              <a:t> accessible by road.</a:t>
            </a:r>
          </a:p>
          <a:p>
            <a:pPr marL="285750" indent="-285750">
              <a:buFont typeface="Arial" panose="020B0604020202020204" pitchFamily="34" charset="0"/>
              <a:buChar char="•"/>
            </a:pPr>
            <a:r>
              <a:rPr lang="fr-CA" dirty="0" err="1"/>
              <a:t>Located</a:t>
            </a:r>
            <a:r>
              <a:rPr lang="fr-CA" dirty="0"/>
              <a:t> 35 km </a:t>
            </a:r>
            <a:r>
              <a:rPr lang="fr-CA" dirty="0" err="1"/>
              <a:t>north</a:t>
            </a:r>
            <a:r>
              <a:rPr lang="fr-CA" dirty="0"/>
              <a:t> of Lebel-sur-Quévillon, and </a:t>
            </a:r>
            <a:r>
              <a:rPr lang="fr-CA" dirty="0" err="1"/>
              <a:t>less</a:t>
            </a:r>
            <a:r>
              <a:rPr lang="fr-CA" dirty="0"/>
              <a:t> </a:t>
            </a:r>
            <a:r>
              <a:rPr lang="fr-CA" dirty="0" err="1"/>
              <a:t>than</a:t>
            </a:r>
            <a:r>
              <a:rPr lang="fr-CA" dirty="0"/>
              <a:t> 200 km </a:t>
            </a:r>
            <a:r>
              <a:rPr lang="fr-CA" dirty="0" err="1"/>
              <a:t>from</a:t>
            </a:r>
            <a:r>
              <a:rPr lang="fr-CA" dirty="0"/>
              <a:t> Val-d’Or</a:t>
            </a:r>
          </a:p>
          <a:p>
            <a:pPr marL="285750" indent="-285750">
              <a:buFont typeface="Arial" panose="020B0604020202020204" pitchFamily="34" charset="0"/>
              <a:buChar char="•"/>
            </a:pPr>
            <a:r>
              <a:rPr lang="fr-CA" dirty="0"/>
              <a:t>138km </a:t>
            </a:r>
            <a:r>
              <a:rPr lang="fr-CA" dirty="0" err="1"/>
              <a:t>between</a:t>
            </a:r>
            <a:r>
              <a:rPr lang="fr-CA" dirty="0"/>
              <a:t> Sleeping Giant and the Flordin </a:t>
            </a:r>
            <a:r>
              <a:rPr lang="fr-CA" dirty="0" err="1"/>
              <a:t>deposit</a:t>
            </a:r>
            <a:r>
              <a:rPr lang="fr-CA" dirty="0"/>
              <a:t> </a:t>
            </a:r>
            <a:r>
              <a:rPr lang="fr-CA" dirty="0" err="1"/>
              <a:t>through</a:t>
            </a:r>
            <a:r>
              <a:rPr lang="fr-CA" dirty="0"/>
              <a:t> </a:t>
            </a:r>
            <a:r>
              <a:rPr lang="fr-CA" dirty="0" err="1"/>
              <a:t>forestry</a:t>
            </a:r>
            <a:r>
              <a:rPr lang="fr-CA" dirty="0"/>
              <a:t> </a:t>
            </a:r>
            <a:r>
              <a:rPr lang="fr-CA" dirty="0" err="1"/>
              <a:t>roads</a:t>
            </a:r>
            <a:endParaRPr lang="fr-CA" dirty="0"/>
          </a:p>
          <a:p>
            <a:endParaRPr lang="fr-CA" dirty="0"/>
          </a:p>
        </p:txBody>
      </p:sp>
    </p:spTree>
    <p:extLst>
      <p:ext uri="{BB962C8B-B14F-4D97-AF65-F5344CB8AC3E}">
        <p14:creationId xmlns:p14="http://schemas.microsoft.com/office/powerpoint/2010/main" val="373199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Flordin-Cartwright: New Gold Discovery in July</a:t>
            </a:r>
          </a:p>
        </p:txBody>
      </p:sp>
      <p:pic>
        <p:nvPicPr>
          <p:cNvPr id="11" name="Image 10">
            <a:extLst>
              <a:ext uri="{FF2B5EF4-FFF2-40B4-BE49-F238E27FC236}">
                <a16:creationId xmlns:a16="http://schemas.microsoft.com/office/drawing/2014/main" id="{9DB7BA02-94F9-43CD-8C06-684C498CF419}"/>
              </a:ext>
            </a:extLst>
          </p:cNvPr>
          <p:cNvPicPr>
            <a:picLocks noChangeAspect="1"/>
          </p:cNvPicPr>
          <p:nvPr/>
        </p:nvPicPr>
        <p:blipFill>
          <a:blip r:embed="rId2"/>
          <a:stretch>
            <a:fillRect/>
          </a:stretch>
        </p:blipFill>
        <p:spPr>
          <a:xfrm>
            <a:off x="344787" y="1092264"/>
            <a:ext cx="11268075" cy="5090900"/>
          </a:xfrm>
          <a:prstGeom prst="rect">
            <a:avLst/>
          </a:prstGeom>
        </p:spPr>
      </p:pic>
    </p:spTree>
    <p:extLst>
      <p:ext uri="{BB962C8B-B14F-4D97-AF65-F5344CB8AC3E}">
        <p14:creationId xmlns:p14="http://schemas.microsoft.com/office/powerpoint/2010/main" val="108513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414B-E182-DEFB-00C2-D2CAD20A73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06F7F7-F398-F167-C4EB-50025FBE0978}"/>
              </a:ext>
            </a:extLst>
          </p:cNvPr>
          <p:cNvSpPr>
            <a:spLocks noGrp="1"/>
          </p:cNvSpPr>
          <p:nvPr>
            <p:ph type="title"/>
          </p:nvPr>
        </p:nvSpPr>
        <p:spPr/>
        <p:txBody>
          <a:bodyPr>
            <a:normAutofit/>
          </a:bodyPr>
          <a:lstStyle/>
          <a:p>
            <a:r>
              <a:rPr lang="en-CA" sz="2800" dirty="0"/>
              <a:t>Flordin-Cartwright: Expanding the discovery in October</a:t>
            </a:r>
          </a:p>
        </p:txBody>
      </p:sp>
      <p:pic>
        <p:nvPicPr>
          <p:cNvPr id="8" name="Image 7">
            <a:extLst>
              <a:ext uri="{FF2B5EF4-FFF2-40B4-BE49-F238E27FC236}">
                <a16:creationId xmlns:a16="http://schemas.microsoft.com/office/drawing/2014/main" id="{D78FE556-04EB-006D-6DB3-A6F08CEAD3A3}"/>
              </a:ext>
            </a:extLst>
          </p:cNvPr>
          <p:cNvPicPr>
            <a:picLocks noChangeAspect="1"/>
          </p:cNvPicPr>
          <p:nvPr/>
        </p:nvPicPr>
        <p:blipFill>
          <a:blip r:embed="rId2"/>
          <a:stretch>
            <a:fillRect/>
          </a:stretch>
        </p:blipFill>
        <p:spPr>
          <a:xfrm>
            <a:off x="7776469" y="967773"/>
            <a:ext cx="4078049" cy="5434574"/>
          </a:xfrm>
          <a:prstGeom prst="rect">
            <a:avLst/>
          </a:prstGeom>
        </p:spPr>
      </p:pic>
      <p:pic>
        <p:nvPicPr>
          <p:cNvPr id="2" name="Image 1">
            <a:extLst>
              <a:ext uri="{FF2B5EF4-FFF2-40B4-BE49-F238E27FC236}">
                <a16:creationId xmlns:a16="http://schemas.microsoft.com/office/drawing/2014/main" id="{77B2D6CC-7E68-EE51-02FB-574F8AE49944}"/>
              </a:ext>
            </a:extLst>
          </p:cNvPr>
          <p:cNvPicPr>
            <a:picLocks noChangeAspect="1"/>
          </p:cNvPicPr>
          <p:nvPr/>
        </p:nvPicPr>
        <p:blipFill>
          <a:blip r:embed="rId3"/>
          <a:stretch>
            <a:fillRect/>
          </a:stretch>
        </p:blipFill>
        <p:spPr>
          <a:xfrm>
            <a:off x="4415532" y="968491"/>
            <a:ext cx="4070745" cy="5433856"/>
          </a:xfrm>
          <a:prstGeom prst="rect">
            <a:avLst/>
          </a:prstGeom>
        </p:spPr>
      </p:pic>
      <p:pic>
        <p:nvPicPr>
          <p:cNvPr id="4" name="Image 3">
            <a:extLst>
              <a:ext uri="{FF2B5EF4-FFF2-40B4-BE49-F238E27FC236}">
                <a16:creationId xmlns:a16="http://schemas.microsoft.com/office/drawing/2014/main" id="{7AE6BF91-A72B-4D2D-6624-344B1278657C}"/>
              </a:ext>
            </a:extLst>
          </p:cNvPr>
          <p:cNvPicPr>
            <a:picLocks noChangeAspect="1"/>
          </p:cNvPicPr>
          <p:nvPr/>
        </p:nvPicPr>
        <p:blipFill>
          <a:blip r:embed="rId4"/>
          <a:stretch>
            <a:fillRect/>
          </a:stretch>
        </p:blipFill>
        <p:spPr>
          <a:xfrm>
            <a:off x="344787" y="967773"/>
            <a:ext cx="4078048" cy="5425206"/>
          </a:xfrm>
          <a:prstGeom prst="rect">
            <a:avLst/>
          </a:prstGeom>
        </p:spPr>
      </p:pic>
    </p:spTree>
    <p:extLst>
      <p:ext uri="{BB962C8B-B14F-4D97-AF65-F5344CB8AC3E}">
        <p14:creationId xmlns:p14="http://schemas.microsoft.com/office/powerpoint/2010/main" val="328290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Flordin-Cartwright: Exposing a significant gold zone over 200 metres long </a:t>
            </a:r>
          </a:p>
        </p:txBody>
      </p:sp>
      <p:pic>
        <p:nvPicPr>
          <p:cNvPr id="6" name="Image 5" descr="Une image contenant carte, texte, capture d’écran&#10;&#10;Description générée automatiquement">
            <a:extLst>
              <a:ext uri="{FF2B5EF4-FFF2-40B4-BE49-F238E27FC236}">
                <a16:creationId xmlns:a16="http://schemas.microsoft.com/office/drawing/2014/main" id="{438F7C9B-7CFA-CECF-D452-51A95166B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87" y="1051022"/>
            <a:ext cx="9075870" cy="5269391"/>
          </a:xfrm>
          <a:prstGeom prst="rect">
            <a:avLst/>
          </a:prstGeom>
        </p:spPr>
      </p:pic>
      <p:sp>
        <p:nvSpPr>
          <p:cNvPr id="13" name="ZoneTexte 12">
            <a:extLst>
              <a:ext uri="{FF2B5EF4-FFF2-40B4-BE49-F238E27FC236}">
                <a16:creationId xmlns:a16="http://schemas.microsoft.com/office/drawing/2014/main" id="{9ED24FC4-EB9E-E0D7-C6E0-F44A659DB896}"/>
              </a:ext>
            </a:extLst>
          </p:cNvPr>
          <p:cNvSpPr txBox="1"/>
          <p:nvPr/>
        </p:nvSpPr>
        <p:spPr>
          <a:xfrm>
            <a:off x="6695440" y="1199626"/>
            <a:ext cx="5346568" cy="1384995"/>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fr-CA" sz="2800" b="1" dirty="0"/>
              <a:t>15 channels </a:t>
            </a:r>
            <a:r>
              <a:rPr lang="fr-CA" sz="2800" b="1" dirty="0" err="1"/>
              <a:t>taken</a:t>
            </a:r>
            <a:r>
              <a:rPr lang="fr-CA" sz="2800" b="1" dirty="0"/>
              <a:t> </a:t>
            </a:r>
            <a:r>
              <a:rPr lang="fr-CA" sz="2800" b="1" dirty="0" err="1"/>
              <a:t>every</a:t>
            </a:r>
            <a:r>
              <a:rPr lang="fr-CA" sz="2800" b="1" dirty="0"/>
              <a:t> 15m,</a:t>
            </a:r>
          </a:p>
          <a:p>
            <a:pPr marL="457200" indent="-457200">
              <a:buFont typeface="Arial" panose="020B0604020202020204" pitchFamily="34" charset="0"/>
              <a:buChar char="•"/>
            </a:pPr>
            <a:r>
              <a:rPr lang="fr-CA" sz="2800" b="1" dirty="0" err="1"/>
              <a:t>Average</a:t>
            </a:r>
            <a:r>
              <a:rPr lang="fr-CA" sz="2800" b="1" dirty="0"/>
              <a:t> </a:t>
            </a:r>
            <a:r>
              <a:rPr lang="fr-CA" sz="2800" b="1" dirty="0" err="1"/>
              <a:t>width</a:t>
            </a:r>
            <a:r>
              <a:rPr lang="fr-CA" sz="2800" b="1" dirty="0"/>
              <a:t> of 10m,</a:t>
            </a:r>
          </a:p>
          <a:p>
            <a:pPr marL="457200" indent="-457200">
              <a:buFont typeface="Arial" panose="020B0604020202020204" pitchFamily="34" charset="0"/>
              <a:buChar char="•"/>
            </a:pPr>
            <a:r>
              <a:rPr lang="fr-CA" sz="2800" b="1" dirty="0" err="1"/>
              <a:t>Average</a:t>
            </a:r>
            <a:r>
              <a:rPr lang="fr-CA" sz="2800" b="1" dirty="0"/>
              <a:t> grade of 6.5 </a:t>
            </a:r>
            <a:r>
              <a:rPr lang="fr-CA" sz="2800" b="1" dirty="0" err="1"/>
              <a:t>gpt</a:t>
            </a:r>
            <a:r>
              <a:rPr lang="fr-CA" sz="2800" b="1" dirty="0"/>
              <a:t>.</a:t>
            </a:r>
            <a:endParaRPr lang="fr-CA" sz="2000" dirty="0"/>
          </a:p>
        </p:txBody>
      </p:sp>
    </p:spTree>
    <p:extLst>
      <p:ext uri="{BB962C8B-B14F-4D97-AF65-F5344CB8AC3E}">
        <p14:creationId xmlns:p14="http://schemas.microsoft.com/office/powerpoint/2010/main" val="373224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ACF25-3E59-47C3-9AD8-CD5F59E6AA23}"/>
              </a:ext>
            </a:extLst>
          </p:cNvPr>
          <p:cNvSpPr>
            <a:spLocks noGrp="1"/>
          </p:cNvSpPr>
          <p:nvPr>
            <p:ph idx="4294967295"/>
          </p:nvPr>
        </p:nvSpPr>
        <p:spPr>
          <a:xfrm>
            <a:off x="561003" y="2176400"/>
            <a:ext cx="11343070" cy="4233731"/>
          </a:xfrm>
        </p:spPr>
        <p:txBody>
          <a:bodyPr lIns="0" tIns="0" rIns="0" bIns="0">
            <a:noAutofit/>
          </a:bodyPr>
          <a:lstStyle/>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Except for statements of historical facts, some statements contained in this presentation, constitute forward looking statements, including, without limitation, anticipated developments in the Company’s operations in  future periods and other events or conditions that may occur in the future. These statements are about the future and are inherently uncertain and actual achievements of the Company or other future events or conditions may differ materially from those reflected in the forward-looking statements due to a variety of risks, uncertainties and other factors. Management believes that the expectations reflected in those statements are reasonable, but no assurance can be given that these expectations will prove to be correct. It is recommended not to place undue reliance on forward-looking statements as the plans, intentions or expectations upon which they are based might not occur. Most data are a summary of information found on </a:t>
            </a:r>
            <a:r>
              <a:rPr lang="en-US" sz="1600" dirty="0" err="1">
                <a:solidFill>
                  <a:schemeClr val="bg1"/>
                </a:solidFill>
                <a:latin typeface="Arial Nova" panose="020B0504020202020204" pitchFamily="34" charset="0"/>
              </a:rPr>
              <a:t>Sedar</a:t>
            </a:r>
            <a:r>
              <a:rPr lang="en-US" sz="1600" dirty="0">
                <a:solidFill>
                  <a:schemeClr val="bg1"/>
                </a:solidFill>
                <a:latin typeface="Arial Nova" panose="020B0504020202020204" pitchFamily="34" charset="0"/>
              </a:rPr>
              <a:t>+ and the official website of the company. For complement of information, one should look at those as they are the original source of this presentation.</a:t>
            </a: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Qualified Person</a:t>
            </a:r>
          </a:p>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The scientific and technical content in this presentation has been reviewed and approved by Mr. Pascal Hamelin, </a:t>
            </a:r>
            <a:r>
              <a:rPr lang="en-US" sz="1600" dirty="0" err="1">
                <a:solidFill>
                  <a:schemeClr val="bg1"/>
                </a:solidFill>
                <a:latin typeface="Arial Nova" panose="020B0504020202020204" pitchFamily="34" charset="0"/>
              </a:rPr>
              <a:t>ing</a:t>
            </a:r>
            <a:r>
              <a:rPr lang="en-US" sz="1600" dirty="0">
                <a:solidFill>
                  <a:schemeClr val="bg1"/>
                </a:solidFill>
                <a:latin typeface="Arial Nova" panose="020B0504020202020204" pitchFamily="34" charset="0"/>
              </a:rPr>
              <a:t>, President and CEO of Abcourt, who is a "qualified person" within the meaning of NI 43-101</a:t>
            </a: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p:txBody>
      </p:sp>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04635" y="703942"/>
            <a:ext cx="3429001" cy="842500"/>
          </a:xfrm>
        </p:spPr>
        <p:txBody>
          <a:bodyPr>
            <a:noAutofit/>
          </a:bodyPr>
          <a:lstStyle/>
          <a:p>
            <a:r>
              <a:rPr lang="en-US" dirty="0"/>
              <a:t>FORWARD-LOOKING STATEMENTS</a:t>
            </a:r>
            <a:endParaRPr lang="en-CA" dirty="0"/>
          </a:p>
        </p:txBody>
      </p:sp>
    </p:spTree>
    <p:extLst>
      <p:ext uri="{BB962C8B-B14F-4D97-AF65-F5344CB8AC3E}">
        <p14:creationId xmlns:p14="http://schemas.microsoft.com/office/powerpoint/2010/main" val="354411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EFAF-754A-4D88-B162-1611A1C1F9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C25F8-3598-6F67-682F-4F61BABC7DE1}"/>
              </a:ext>
            </a:extLst>
          </p:cNvPr>
          <p:cNvSpPr>
            <a:spLocks noGrp="1"/>
          </p:cNvSpPr>
          <p:nvPr>
            <p:ph type="title"/>
          </p:nvPr>
        </p:nvSpPr>
        <p:spPr>
          <a:xfrm>
            <a:off x="2026939" y="45804"/>
            <a:ext cx="7487998" cy="842500"/>
          </a:xfrm>
        </p:spPr>
        <p:txBody>
          <a:bodyPr>
            <a:normAutofit/>
          </a:bodyPr>
          <a:lstStyle/>
          <a:p>
            <a:r>
              <a:rPr lang="en-CA" sz="2800" dirty="0"/>
              <a:t>Flordin-Cartwright: Already drill results from 1988 and 2023 along a 2km corridor</a:t>
            </a:r>
          </a:p>
        </p:txBody>
      </p:sp>
      <p:pic>
        <p:nvPicPr>
          <p:cNvPr id="12" name="Image 11" descr="Une image contenant texte, carte, capture d’écran">
            <a:extLst>
              <a:ext uri="{FF2B5EF4-FFF2-40B4-BE49-F238E27FC236}">
                <a16:creationId xmlns:a16="http://schemas.microsoft.com/office/drawing/2014/main" id="{FACBBF6F-E2CD-FA5C-5895-A6A915944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9" y="940752"/>
            <a:ext cx="7052945" cy="5450194"/>
          </a:xfrm>
          <a:prstGeom prst="rect">
            <a:avLst/>
          </a:prstGeom>
        </p:spPr>
      </p:pic>
      <p:sp>
        <p:nvSpPr>
          <p:cNvPr id="13" name="ZoneTexte 12">
            <a:extLst>
              <a:ext uri="{FF2B5EF4-FFF2-40B4-BE49-F238E27FC236}">
                <a16:creationId xmlns:a16="http://schemas.microsoft.com/office/drawing/2014/main" id="{5E830E15-A7C2-03AD-8C6E-F4AAE951E431}"/>
              </a:ext>
            </a:extLst>
          </p:cNvPr>
          <p:cNvSpPr txBox="1"/>
          <p:nvPr/>
        </p:nvSpPr>
        <p:spPr>
          <a:xfrm>
            <a:off x="7667625" y="1209675"/>
            <a:ext cx="3962400" cy="5386090"/>
          </a:xfrm>
          <a:prstGeom prst="rect">
            <a:avLst/>
          </a:prstGeom>
          <a:noFill/>
        </p:spPr>
        <p:txBody>
          <a:bodyPr wrap="square" rtlCol="0">
            <a:spAutoFit/>
          </a:bodyPr>
          <a:lstStyle/>
          <a:p>
            <a:r>
              <a:rPr lang="en-CA" sz="2400" b="1" dirty="0"/>
              <a:t>A two kilometres Corridor</a:t>
            </a:r>
          </a:p>
          <a:p>
            <a:endParaRPr lang="en-CA" sz="2000" dirty="0"/>
          </a:p>
          <a:p>
            <a:pPr marL="285750" indent="-285750">
              <a:buFont typeface="Arial" panose="020B0604020202020204" pitchFamily="34" charset="0"/>
              <a:buChar char="•"/>
            </a:pPr>
            <a:r>
              <a:rPr lang="en-CA" sz="2000" dirty="0"/>
              <a:t>Abcourt exposed the gold mineralization over 200m long in the stripped area at Cartwright.</a:t>
            </a:r>
          </a:p>
          <a:p>
            <a:r>
              <a:rPr lang="en-CA" sz="2000" dirty="0"/>
              <a:t> </a:t>
            </a:r>
          </a:p>
          <a:p>
            <a:pPr marL="285750" indent="-285750">
              <a:buFont typeface="Arial" panose="020B0604020202020204" pitchFamily="34" charset="0"/>
              <a:buChar char="•"/>
            </a:pPr>
            <a:r>
              <a:rPr lang="en-CA" sz="2000" dirty="0"/>
              <a:t>Abcourt identified the same type of mineralization in hole FL-23-265, 50m below surface, 1 km west of Cartwright.</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Cambior identified the same type mineralization at 300m depth from previous drilling in 1988 in hole S-158, 2km west of Cartwright.</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2631823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4EFF-DFF9-66A4-2F52-467ED1BE78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AB25D8-F410-B502-D32F-F553A27E78A1}"/>
              </a:ext>
            </a:extLst>
          </p:cNvPr>
          <p:cNvSpPr>
            <a:spLocks noGrp="1"/>
          </p:cNvSpPr>
          <p:nvPr>
            <p:ph type="title"/>
          </p:nvPr>
        </p:nvSpPr>
        <p:spPr>
          <a:xfrm>
            <a:off x="1238866" y="0"/>
            <a:ext cx="10515601" cy="842500"/>
          </a:xfrm>
        </p:spPr>
        <p:txBody>
          <a:bodyPr>
            <a:normAutofit/>
          </a:bodyPr>
          <a:lstStyle/>
          <a:p>
            <a:r>
              <a:rPr lang="en-CA" sz="2400" dirty="0"/>
              <a:t>Flordin-Cartwright: </a:t>
            </a:r>
            <a:r>
              <a:rPr lang="en-CA" sz="2400" dirty="0" err="1"/>
              <a:t>Geophysic</a:t>
            </a:r>
            <a:r>
              <a:rPr lang="en-CA" sz="2400" dirty="0"/>
              <a:t> Survey confirms South Zone in Domain #1 </a:t>
            </a:r>
          </a:p>
        </p:txBody>
      </p:sp>
      <p:pic>
        <p:nvPicPr>
          <p:cNvPr id="2" name="Image 1" descr="Une image contenant texte, diagramme, capture d’écran, carte">
            <a:extLst>
              <a:ext uri="{FF2B5EF4-FFF2-40B4-BE49-F238E27FC236}">
                <a16:creationId xmlns:a16="http://schemas.microsoft.com/office/drawing/2014/main" id="{C96A3311-BA6B-9ABD-5FEE-7F769ADC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87" y="1063406"/>
            <a:ext cx="6979044" cy="5235670"/>
          </a:xfrm>
          <a:prstGeom prst="rect">
            <a:avLst/>
          </a:prstGeom>
        </p:spPr>
      </p:pic>
      <p:sp>
        <p:nvSpPr>
          <p:cNvPr id="4" name="ZoneTexte 3">
            <a:extLst>
              <a:ext uri="{FF2B5EF4-FFF2-40B4-BE49-F238E27FC236}">
                <a16:creationId xmlns:a16="http://schemas.microsoft.com/office/drawing/2014/main" id="{A634CF8F-E099-A0AE-4322-FF07FE16843B}"/>
              </a:ext>
            </a:extLst>
          </p:cNvPr>
          <p:cNvSpPr txBox="1"/>
          <p:nvPr/>
        </p:nvSpPr>
        <p:spPr>
          <a:xfrm>
            <a:off x="7447280" y="1063406"/>
            <a:ext cx="4287520" cy="5262979"/>
          </a:xfrm>
          <a:prstGeom prst="rect">
            <a:avLst/>
          </a:prstGeom>
          <a:noFill/>
        </p:spPr>
        <p:txBody>
          <a:bodyPr wrap="square" rtlCol="0">
            <a:spAutoFit/>
          </a:bodyPr>
          <a:lstStyle/>
          <a:p>
            <a:pPr marL="285750" indent="-285750">
              <a:buFont typeface="Arial" panose="020B0604020202020204" pitchFamily="34" charset="0"/>
              <a:buChar char="•"/>
            </a:pPr>
            <a:r>
              <a:rPr lang="en-CA" sz="2400" dirty="0"/>
              <a:t>The induced Polarization Survey confirms the </a:t>
            </a:r>
            <a:r>
              <a:rPr lang="en-CA" sz="2400" dirty="0" err="1"/>
              <a:t>continuousity</a:t>
            </a:r>
            <a:r>
              <a:rPr lang="en-CA" sz="2400" dirty="0"/>
              <a:t> of the South Zone in Domain #1 between the 2023 drilling and Cartwright.</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The survey also identifies a </a:t>
            </a:r>
            <a:r>
              <a:rPr lang="en-CA" sz="2400" b="1" u="sng" dirty="0"/>
              <a:t>second domain </a:t>
            </a:r>
            <a:r>
              <a:rPr lang="en-CA" sz="2400" dirty="0"/>
              <a:t>with larger contrast of chargeability.</a:t>
            </a:r>
          </a:p>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These 2 domains will be targeted first with the coming drill campaign in Q1 2025.</a:t>
            </a:r>
          </a:p>
        </p:txBody>
      </p:sp>
    </p:spTree>
    <p:extLst>
      <p:ext uri="{BB962C8B-B14F-4D97-AF65-F5344CB8AC3E}">
        <p14:creationId xmlns:p14="http://schemas.microsoft.com/office/powerpoint/2010/main" val="3341705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4512-7080-BFDF-7F7C-6434D7D14A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8C6C63-B456-723F-C2C3-200FE963931A}"/>
              </a:ext>
            </a:extLst>
          </p:cNvPr>
          <p:cNvSpPr>
            <a:spLocks noGrp="1"/>
          </p:cNvSpPr>
          <p:nvPr>
            <p:ph type="title"/>
          </p:nvPr>
        </p:nvSpPr>
        <p:spPr/>
        <p:txBody>
          <a:bodyPr>
            <a:normAutofit/>
          </a:bodyPr>
          <a:lstStyle/>
          <a:p>
            <a:r>
              <a:rPr lang="en-CA" sz="3600" dirty="0"/>
              <a:t>Flordin-Cartwright: Consolidation around Flordin</a:t>
            </a:r>
          </a:p>
        </p:txBody>
      </p:sp>
      <p:pic>
        <p:nvPicPr>
          <p:cNvPr id="4" name="Image 3" descr="Une image contenant texte, carte, diagramme, atlas&#10;&#10;Description générée automatiquement">
            <a:extLst>
              <a:ext uri="{FF2B5EF4-FFF2-40B4-BE49-F238E27FC236}">
                <a16:creationId xmlns:a16="http://schemas.microsoft.com/office/drawing/2014/main" id="{0DCE8F20-5D01-9A04-FAA9-C2F2502FF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940" y="1025155"/>
            <a:ext cx="8110698" cy="5203923"/>
          </a:xfrm>
          <a:prstGeom prst="rect">
            <a:avLst/>
          </a:prstGeom>
        </p:spPr>
      </p:pic>
      <p:sp>
        <p:nvSpPr>
          <p:cNvPr id="2" name="ZoneTexte 1">
            <a:extLst>
              <a:ext uri="{FF2B5EF4-FFF2-40B4-BE49-F238E27FC236}">
                <a16:creationId xmlns:a16="http://schemas.microsoft.com/office/drawing/2014/main" id="{39D130CA-2ECB-98BE-DA53-381F7AF93C35}"/>
              </a:ext>
            </a:extLst>
          </p:cNvPr>
          <p:cNvSpPr txBox="1"/>
          <p:nvPr/>
        </p:nvSpPr>
        <p:spPr>
          <a:xfrm>
            <a:off x="461913" y="1300899"/>
            <a:ext cx="2978871" cy="2585323"/>
          </a:xfrm>
          <a:prstGeom prst="rect">
            <a:avLst/>
          </a:prstGeom>
          <a:noFill/>
        </p:spPr>
        <p:txBody>
          <a:bodyPr wrap="square" rtlCol="0">
            <a:spAutoFit/>
          </a:bodyPr>
          <a:lstStyle/>
          <a:p>
            <a:pPr marL="285750" indent="-285750">
              <a:buFont typeface="Arial" panose="020B0604020202020204" pitchFamily="34" charset="0"/>
              <a:buChar char="•"/>
            </a:pPr>
            <a:r>
              <a:rPr lang="fr-CA" dirty="0" err="1"/>
              <a:t>Agnico</a:t>
            </a:r>
            <a:r>
              <a:rPr lang="fr-CA" dirty="0"/>
              <a:t>-Eagle announced the acquisition of O3 in </a:t>
            </a:r>
            <a:r>
              <a:rPr lang="fr-CA" dirty="0" err="1"/>
              <a:t>December</a:t>
            </a:r>
            <a:r>
              <a:rPr lang="fr-CA" dirty="0"/>
              <a:t> 2024.</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r>
              <a:rPr lang="fr-CA" dirty="0"/>
              <a:t>The amalgamation </a:t>
            </a:r>
            <a:r>
              <a:rPr lang="fr-CA" dirty="0" err="1"/>
              <a:t>between</a:t>
            </a:r>
            <a:r>
              <a:rPr lang="fr-CA" dirty="0"/>
              <a:t> </a:t>
            </a:r>
            <a:r>
              <a:rPr lang="fr-CA" dirty="0" err="1"/>
              <a:t>Agnico</a:t>
            </a:r>
            <a:r>
              <a:rPr lang="fr-CA" dirty="0"/>
              <a:t>-Eagle Abitibi Corp. And O3 </a:t>
            </a:r>
            <a:r>
              <a:rPr lang="fr-CA" dirty="0" err="1"/>
              <a:t>closed</a:t>
            </a:r>
            <a:r>
              <a:rPr lang="fr-CA" dirty="0"/>
              <a:t> in March 2025.</a:t>
            </a:r>
          </a:p>
          <a:p>
            <a:endParaRPr lang="fr-CA" dirty="0"/>
          </a:p>
        </p:txBody>
      </p:sp>
    </p:spTree>
    <p:extLst>
      <p:ext uri="{BB962C8B-B14F-4D97-AF65-F5344CB8AC3E}">
        <p14:creationId xmlns:p14="http://schemas.microsoft.com/office/powerpoint/2010/main" val="110532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979714"/>
            <a:ext cx="5262911" cy="1879485"/>
          </a:xfrm>
        </p:spPr>
        <p:txBody>
          <a:bodyPr>
            <a:noAutofit/>
          </a:bodyPr>
          <a:lstStyle/>
          <a:p>
            <a:r>
              <a:rPr lang="en-US" sz="1400" dirty="0"/>
              <a:t>Sub-vertical deposit beginning with open pit on surface with underground extension evaluated with long hole mining parameters.</a:t>
            </a:r>
          </a:p>
          <a:p>
            <a:r>
              <a:rPr lang="en-US" sz="1400" dirty="0"/>
              <a:t>The Flordin deposit is 138 km East of the Sleeping Giant Mill.</a:t>
            </a:r>
          </a:p>
          <a:p>
            <a:r>
              <a:rPr lang="en-US" sz="1400" dirty="0">
                <a:effectLst/>
                <a:ea typeface="Arial" panose="020B0604020202020204" pitchFamily="34" charset="0"/>
              </a:rPr>
              <a:t>This MRE reflects the results of approximately 73,400 m of drilling, of which 34,900 m were carried out from 2010 to 2020.</a:t>
            </a:r>
          </a:p>
          <a:p>
            <a:r>
              <a:rPr lang="en-US" sz="1400" dirty="0">
                <a:effectLst/>
                <a:ea typeface="Arial" panose="020B0604020202020204" pitchFamily="34" charset="0"/>
              </a:rPr>
              <a:t>The MRE was carried out by the firm InnovExplo of Val d'Or.</a:t>
            </a:r>
            <a:endParaRPr lang="fr-CA" sz="1400" dirty="0">
              <a:effectLst/>
              <a:ea typeface="PMingLiU" panose="02020500000000000000" pitchFamily="18" charset="-120"/>
            </a:endParaRPr>
          </a:p>
          <a:p>
            <a:endParaRPr lang="en-US" sz="1400" dirty="0"/>
          </a:p>
          <a:p>
            <a:endParaRPr lang="en-US" sz="14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Flordin Deposit: Resources near the Sleeping Giant Mill</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6096000" y="1080654"/>
            <a:ext cx="5751213"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400" b="1" i="0" u="none" strike="noStrike" kern="1200" cap="none" spc="0" normalizeH="0" baseline="0" noProof="0" dirty="0">
                <a:ln>
                  <a:noFill/>
                </a:ln>
                <a:effectLst/>
                <a:uLnTx/>
                <a:uFillTx/>
                <a:latin typeface="Arial Nova" panose="020B0504020202020204" pitchFamily="34" charset="0"/>
                <a:ea typeface="+mn-ea"/>
                <a:cs typeface="+mn-cs"/>
              </a:rPr>
              <a:t>May 2023 NI 43-101 Compliant Mineral Resource Estimate (MRE)</a:t>
            </a:r>
          </a:p>
        </p:txBody>
      </p:sp>
      <p:sp>
        <p:nvSpPr>
          <p:cNvPr id="8" name="Content Placeholder 1">
            <a:extLst>
              <a:ext uri="{FF2B5EF4-FFF2-40B4-BE49-F238E27FC236}">
                <a16:creationId xmlns:a16="http://schemas.microsoft.com/office/drawing/2014/main" id="{6F81325B-965E-E863-88EA-6960C37C972A}"/>
              </a:ext>
            </a:extLst>
          </p:cNvPr>
          <p:cNvSpPr txBox="1">
            <a:spLocks/>
          </p:cNvSpPr>
          <p:nvPr/>
        </p:nvSpPr>
        <p:spPr>
          <a:xfrm>
            <a:off x="6190195" y="4336488"/>
            <a:ext cx="5562822" cy="14408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See slide 15 for the notes to the MRE</a:t>
            </a: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endParaRPr lang="en-CA" sz="1000" b="1" dirty="0">
              <a:latin typeface="Arial Nova" panose="020B0504020202020204" pitchFamily="34" charset="0"/>
            </a:endParaRP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MRE total</a:t>
            </a:r>
          </a:p>
          <a:p>
            <a:pPr marL="342900" lvl="0" indent="-342900" algn="just" fontAlgn="base">
              <a:lnSpc>
                <a:spcPts val="1270"/>
              </a:lnSpc>
              <a:spcBef>
                <a:spcPts val="600"/>
              </a:spcBef>
              <a:spcAft>
                <a:spcPts val="60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rPr>
              <a:t>134,700 ounces of Measured and Indicated Resources in 1,758,000 tonnes at an average grade of 2.38 g/t Au</a:t>
            </a:r>
            <a:endParaRPr lang="fr-CA" sz="1000" dirty="0">
              <a:effectLst/>
              <a:latin typeface="Times New Roman" panose="02020603050405020304" pitchFamily="18" charset="0"/>
              <a:ea typeface="PMingLiU" panose="02020500000000000000" pitchFamily="18" charset="-120"/>
            </a:endParaRPr>
          </a:p>
          <a:p>
            <a:pPr marL="342900" lvl="0" indent="-342900" algn="just" fontAlgn="base">
              <a:lnSpc>
                <a:spcPts val="1270"/>
              </a:lnSpc>
              <a:spcBef>
                <a:spcPts val="600"/>
              </a:spcBef>
              <a:spcAft>
                <a:spcPts val="60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rPr>
              <a:t>59,700 ounces of Inferred Resources in 575,000 tonnes at an average grade of 3.23 g/t Au</a:t>
            </a:r>
            <a:endParaRPr lang="fr-CA" sz="1000" dirty="0">
              <a:effectLst/>
              <a:latin typeface="Times New Roman" panose="02020603050405020304" pitchFamily="18" charset="0"/>
              <a:ea typeface="PMingLiU" panose="02020500000000000000" pitchFamily="18" charset="-120"/>
            </a:endParaRP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endParaRPr kumimoji="0" lang="en-CA" sz="1000" b="1" i="0" u="none" strike="noStrike" kern="1200" cap="none" spc="0" normalizeH="0" baseline="0" noProof="0" dirty="0">
              <a:ln>
                <a:noFill/>
              </a:ln>
              <a:effectLst/>
              <a:uLnTx/>
              <a:uFillTx/>
              <a:latin typeface="Arial Nova" panose="020B0504020202020204" pitchFamily="34" charset="0"/>
              <a:ea typeface="+mn-ea"/>
              <a:cs typeface="+mn-cs"/>
            </a:endParaRPr>
          </a:p>
        </p:txBody>
      </p:sp>
      <p:graphicFrame>
        <p:nvGraphicFramePr>
          <p:cNvPr id="10" name="Tableau 9">
            <a:extLst>
              <a:ext uri="{FF2B5EF4-FFF2-40B4-BE49-F238E27FC236}">
                <a16:creationId xmlns:a16="http://schemas.microsoft.com/office/drawing/2014/main" id="{576AC9C5-460E-5F4E-179E-034D0F0F3C64}"/>
              </a:ext>
            </a:extLst>
          </p:cNvPr>
          <p:cNvGraphicFramePr>
            <a:graphicFrameLocks noGrp="1"/>
          </p:cNvGraphicFramePr>
          <p:nvPr/>
        </p:nvGraphicFramePr>
        <p:xfrm>
          <a:off x="6185050" y="1475343"/>
          <a:ext cx="5788025" cy="2767711"/>
        </p:xfrm>
        <a:graphic>
          <a:graphicData uri="http://schemas.openxmlformats.org/drawingml/2006/table">
            <a:tbl>
              <a:tblPr firstRow="1" firstCol="1" bandRow="1"/>
              <a:tblGrid>
                <a:gridCol w="900430">
                  <a:extLst>
                    <a:ext uri="{9D8B030D-6E8A-4147-A177-3AD203B41FA5}">
                      <a16:colId xmlns:a16="http://schemas.microsoft.com/office/drawing/2014/main" val="346996719"/>
                    </a:ext>
                  </a:extLst>
                </a:gridCol>
                <a:gridCol w="629920">
                  <a:extLst>
                    <a:ext uri="{9D8B030D-6E8A-4147-A177-3AD203B41FA5}">
                      <a16:colId xmlns:a16="http://schemas.microsoft.com/office/drawing/2014/main" val="1142556328"/>
                    </a:ext>
                  </a:extLst>
                </a:gridCol>
                <a:gridCol w="579120">
                  <a:extLst>
                    <a:ext uri="{9D8B030D-6E8A-4147-A177-3AD203B41FA5}">
                      <a16:colId xmlns:a16="http://schemas.microsoft.com/office/drawing/2014/main" val="795491717"/>
                    </a:ext>
                  </a:extLst>
                </a:gridCol>
                <a:gridCol w="579120">
                  <a:extLst>
                    <a:ext uri="{9D8B030D-6E8A-4147-A177-3AD203B41FA5}">
                      <a16:colId xmlns:a16="http://schemas.microsoft.com/office/drawing/2014/main" val="2721202629"/>
                    </a:ext>
                  </a:extLst>
                </a:gridCol>
                <a:gridCol w="540385">
                  <a:extLst>
                    <a:ext uri="{9D8B030D-6E8A-4147-A177-3AD203B41FA5}">
                      <a16:colId xmlns:a16="http://schemas.microsoft.com/office/drawing/2014/main" val="3637461754"/>
                    </a:ext>
                  </a:extLst>
                </a:gridCol>
                <a:gridCol w="710565">
                  <a:extLst>
                    <a:ext uri="{9D8B030D-6E8A-4147-A177-3AD203B41FA5}">
                      <a16:colId xmlns:a16="http://schemas.microsoft.com/office/drawing/2014/main" val="4121071343"/>
                    </a:ext>
                  </a:extLst>
                </a:gridCol>
                <a:gridCol w="639445">
                  <a:extLst>
                    <a:ext uri="{9D8B030D-6E8A-4147-A177-3AD203B41FA5}">
                      <a16:colId xmlns:a16="http://schemas.microsoft.com/office/drawing/2014/main" val="1137413921"/>
                    </a:ext>
                  </a:extLst>
                </a:gridCol>
                <a:gridCol w="629920">
                  <a:extLst>
                    <a:ext uri="{9D8B030D-6E8A-4147-A177-3AD203B41FA5}">
                      <a16:colId xmlns:a16="http://schemas.microsoft.com/office/drawing/2014/main" val="1087184381"/>
                    </a:ext>
                  </a:extLst>
                </a:gridCol>
                <a:gridCol w="579120">
                  <a:extLst>
                    <a:ext uri="{9D8B030D-6E8A-4147-A177-3AD203B41FA5}">
                      <a16:colId xmlns:a16="http://schemas.microsoft.com/office/drawing/2014/main" val="1689036222"/>
                    </a:ext>
                  </a:extLst>
                </a:gridCol>
              </a:tblGrid>
              <a:tr h="0">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open pit mining                                  (cut off at 0,5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long holes mining                 (cut off at 3,1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room &amp; pillars mining        (cut off at 4,6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857283872"/>
                  </a:ext>
                </a:extLst>
              </a:tr>
              <a:tr h="409575">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846173631"/>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511777980"/>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86,000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362040"/>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Indicated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53021501"/>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1,444,000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2.15</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99,900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3.75</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27,500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5.46</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826213"/>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Measured &amp; Indicated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172756806"/>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1,530,000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3.77</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27,500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6.22</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516568"/>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Inferred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107886777"/>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244,000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18,600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323,000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3.83</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39,800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5.16</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1 300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784159"/>
                  </a:ext>
                </a:extLst>
              </a:tr>
            </a:tbl>
          </a:graphicData>
        </a:graphic>
      </p:graphicFrame>
      <p:pic>
        <p:nvPicPr>
          <p:cNvPr id="7" name="Image 6" descr="Une image contenant texte, capture d’écran, carte&#10;&#10;Description générée automatiquement">
            <a:extLst>
              <a:ext uri="{FF2B5EF4-FFF2-40B4-BE49-F238E27FC236}">
                <a16:creationId xmlns:a16="http://schemas.microsoft.com/office/drawing/2014/main" id="{A0B24567-24DC-5BE2-4177-EE8965A08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86" y="2842956"/>
            <a:ext cx="5334654" cy="3476563"/>
          </a:xfrm>
          <a:prstGeom prst="rect">
            <a:avLst/>
          </a:prstGeom>
        </p:spPr>
      </p:pic>
      <p:sp>
        <p:nvSpPr>
          <p:cNvPr id="9" name="ZoneTexte 8">
            <a:extLst>
              <a:ext uri="{FF2B5EF4-FFF2-40B4-BE49-F238E27FC236}">
                <a16:creationId xmlns:a16="http://schemas.microsoft.com/office/drawing/2014/main" id="{FB1389E9-E6B5-D002-A5B1-3191735847D5}"/>
              </a:ext>
            </a:extLst>
          </p:cNvPr>
          <p:cNvSpPr txBox="1"/>
          <p:nvPr/>
        </p:nvSpPr>
        <p:spPr>
          <a:xfrm>
            <a:off x="2712720" y="3967156"/>
            <a:ext cx="904240" cy="369332"/>
          </a:xfrm>
          <a:prstGeom prst="rect">
            <a:avLst/>
          </a:prstGeom>
          <a:solidFill>
            <a:schemeClr val="bg1"/>
          </a:solidFill>
        </p:spPr>
        <p:txBody>
          <a:bodyPr wrap="square" rtlCol="0">
            <a:spAutoFit/>
          </a:bodyPr>
          <a:lstStyle/>
          <a:p>
            <a:r>
              <a:rPr lang="fr-CA" dirty="0"/>
              <a:t>138 km</a:t>
            </a:r>
          </a:p>
        </p:txBody>
      </p:sp>
    </p:spTree>
    <p:extLst>
      <p:ext uri="{BB962C8B-B14F-4D97-AF65-F5344CB8AC3E}">
        <p14:creationId xmlns:p14="http://schemas.microsoft.com/office/powerpoint/2010/main" val="382768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4C27109-66F4-D88A-846F-481C1EF9C11F}"/>
              </a:ext>
            </a:extLst>
          </p:cNvPr>
          <p:cNvSpPr>
            <a:spLocks noGrp="1"/>
          </p:cNvSpPr>
          <p:nvPr>
            <p:ph type="title"/>
          </p:nvPr>
        </p:nvSpPr>
        <p:spPr>
          <a:xfrm>
            <a:off x="344787" y="13211"/>
            <a:ext cx="10515601" cy="842500"/>
          </a:xfrm>
        </p:spPr>
        <p:txBody>
          <a:bodyPr>
            <a:noAutofit/>
          </a:bodyPr>
          <a:lstStyle/>
          <a:p>
            <a:r>
              <a:rPr lang="en-US" sz="3600" dirty="0"/>
              <a:t>Flordin Deposit: Notes to the 2023 MRE</a:t>
            </a:r>
            <a:endParaRPr lang="en-CA" sz="3600" dirty="0"/>
          </a:p>
        </p:txBody>
      </p:sp>
      <p:sp>
        <p:nvSpPr>
          <p:cNvPr id="9" name="ZoneTexte 8">
            <a:extLst>
              <a:ext uri="{FF2B5EF4-FFF2-40B4-BE49-F238E27FC236}">
                <a16:creationId xmlns:a16="http://schemas.microsoft.com/office/drawing/2014/main" id="{8AB193BB-0385-A81B-60FA-FE3B97263D8E}"/>
              </a:ext>
            </a:extLst>
          </p:cNvPr>
          <p:cNvSpPr txBox="1"/>
          <p:nvPr/>
        </p:nvSpPr>
        <p:spPr>
          <a:xfrm>
            <a:off x="329459" y="931825"/>
            <a:ext cx="11533082" cy="5463034"/>
          </a:xfrm>
          <a:prstGeom prst="rect">
            <a:avLst/>
          </a:prstGeom>
          <a:noFill/>
        </p:spPr>
        <p:txBody>
          <a:bodyPr wrap="square">
            <a:spAutoFit/>
          </a:bodyPr>
          <a:lstStyle/>
          <a:p>
            <a:pPr marL="540385" indent="358775"/>
            <a:r>
              <a:rPr lang="en-CA" sz="1100" b="1" dirty="0">
                <a:effectLst/>
                <a:latin typeface="Arial" panose="020B0604020202020204" pitchFamily="34" charset="0"/>
                <a:ea typeface="Calibri" panose="020F0502020204030204" pitchFamily="34" charset="0"/>
              </a:rPr>
              <a:t>Flordin Deposit:  Notes to the 2023 MRE</a:t>
            </a:r>
          </a:p>
          <a:p>
            <a:pPr marL="540385" indent="358775"/>
            <a:endParaRPr lang="fr-CA" sz="800" dirty="0">
              <a:effectLst/>
              <a:latin typeface="Arial" panose="020B0604020202020204" pitchFamily="34" charset="0"/>
              <a:ea typeface="Calibri" panose="020F0502020204030204" pitchFamily="34"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	The effective date of the 2023 MRE is May 15, 2023.</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2.	The independent and qualified persons (as defined by NI 43-101) for the 2023 MRE are Olivier Vadnais-Leblanc, </a:t>
            </a:r>
            <a:r>
              <a:rPr lang="en-CA" sz="110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dirty="0">
                <a:effectLst/>
                <a:latin typeface="Arial" panose="020B0604020202020204" pitchFamily="34" charset="0"/>
                <a:ea typeface="Arial" panose="020B0604020202020204" pitchFamily="34" charset="0"/>
                <a:cs typeface="Times New Roman" panose="02020603050405020304" pitchFamily="18" charset="0"/>
              </a:rPr>
              <a:t>., Carl Pelletier, </a:t>
            </a:r>
            <a:r>
              <a:rPr lang="en-CA" sz="110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dirty="0">
                <a:effectLst/>
                <a:latin typeface="Arial" panose="020B0604020202020204" pitchFamily="34" charset="0"/>
                <a:ea typeface="Arial" panose="020B0604020202020204" pitchFamily="34" charset="0"/>
                <a:cs typeface="Times New Roman" panose="02020603050405020304" pitchFamily="18" charset="0"/>
              </a:rPr>
              <a:t>., Eric Lecomte, P.Eng., and Simon Boudreau, P.Eng., from InnovExplo Inc, </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3.	The mineral resource estimate follows the CIM Definition Standards (2014) and follows the CIM MRMR Best Practice Guidelines (2019).</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4.	These mineral resources are not mineral reserves because they do not have demonstrated economic viability. The results are presented undiluted and are considered to have reasonable prospects for eventual economic extraction (RPEEE).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5.	The estimate encompasses 364 mineralized veins and structures developed using Genesis and interpolated using </a:t>
            </a:r>
            <a:r>
              <a:rPr lang="en-CA" sz="1100" dirty="0" err="1">
                <a:effectLst/>
                <a:latin typeface="Arial" panose="020B0604020202020204" pitchFamily="34" charset="0"/>
                <a:ea typeface="Arial" panose="020B0604020202020204" pitchFamily="34" charset="0"/>
                <a:cs typeface="Times New Roman" panose="02020603050405020304" pitchFamily="18" charset="0"/>
              </a:rPr>
              <a:t>LeapFrog</a:t>
            </a:r>
            <a:r>
              <a:rPr lang="en-CA" sz="1100" dirty="0">
                <a:effectLst/>
                <a:latin typeface="Arial" panose="020B0604020202020204" pitchFamily="34" charset="0"/>
                <a:ea typeface="Arial" panose="020B0604020202020204" pitchFamily="34" charset="0"/>
                <a:cs typeface="Times New Roman" panose="02020603050405020304" pitchFamily="18" charset="0"/>
              </a:rPr>
              <a:t> Edge.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6.	1 m composites were calculated within the mineralized zones using the grade of the adjacent material when assayed or a value of zero when not assayed.  High-grade capping supported by statistical analysis was done on composites and was set to 25 g/t Au.  </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7.	The estimate was completed using a sub-block model in Leapfrog Edge. A 10m x 2m x 2m (X,Y,Z) parent block size and a 1.25m x 0.25m x 0.25m (X,Y,Z) sub block size was used.</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8.	Grade interpolation was obtained by Inverse Distance Squared (ID2) using hard boundaries.</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9.	A density value of 2.8 g/cm3 was assigned to all mineralized zones.</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10.	Mineral resources were classified into Measured, Indicated and Inferred. </a:t>
            </a:r>
            <a:r>
              <a:rPr lang="en-CA" sz="1100" b="1" dirty="0">
                <a:effectLst/>
                <a:latin typeface="Arial" panose="020B0604020202020204" pitchFamily="34" charset="0"/>
                <a:ea typeface="Arial" panose="020B0604020202020204" pitchFamily="34" charset="0"/>
                <a:cs typeface="Times New Roman" panose="02020603050405020304" pitchFamily="18" charset="0"/>
              </a:rPr>
              <a:t>Measured resources are defined within a distance of 8m from underground or surface channel and from a minimum of three (3) drill holes in areas where the drill spacing is less than 50 m. Indicated resources are defined with a minimum of three (3) drill holes in areas where the drill spacing is less than 50 m. The Inferred category is defined with two (2) drill hole in areas where the drill spacing is less than 75 m where there is reasonable geological and grade continuity.</a:t>
            </a:r>
            <a:endParaRPr lang="fr-CA" sz="1100" b="1"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11.	The requirement of a reasonable prospect of eventual economic extraction is satisfied by having cut-off grades based on reasonable parameters for potential surface and underground extraction scenarios, minimum widths and constraining volumes. The estimate is presented for potential underground scenarios (realized in </a:t>
            </a:r>
            <a:r>
              <a:rPr lang="en-CA" sz="1100" dirty="0" err="1">
                <a:effectLst/>
                <a:latin typeface="Arial" panose="020B0604020202020204" pitchFamily="34" charset="0"/>
                <a:ea typeface="Arial" panose="020B0604020202020204" pitchFamily="34" charset="0"/>
                <a:cs typeface="Times New Roman" panose="02020603050405020304" pitchFamily="18" charset="0"/>
              </a:rPr>
              <a:t>Deswik</a:t>
            </a:r>
            <a:r>
              <a:rPr lang="en-CA" sz="1100" dirty="0">
                <a:effectLst/>
                <a:latin typeface="Arial" panose="020B0604020202020204" pitchFamily="34" charset="0"/>
                <a:ea typeface="Arial" panose="020B0604020202020204" pitchFamily="34" charset="0"/>
                <a:cs typeface="Times New Roman" panose="02020603050405020304" pitchFamily="18" charset="0"/>
              </a:rPr>
              <a:t>) over a width of 1.7m for blocks 16m high by 16m long at a cut-off grade of 3.10 g/t Au for the long-hole method (LT) and 4.60 g/t Au for the conventional room and pillar (RP) method. Cut-off grades reflect the actual geometry and dip of the mineralized envelopes. The pit of the 2023 mineral resource estimate is locally constrained by an optimized surface in Whittle using a rounded cut-off grade of 0.5 g/t Au. Cut-off grades reflect the actual geometry and dip of the mineralized envelopes. The cut-off grades were calculated using the following parameters: a slope of 50° in the rock and 30° in the overburden, a pit mining cost = C$4.65/t, an underground mining cost of C $169.50/t for LT and C$262.00/t for CP, a processing cost of C$21.50/t, general and administrative costs of C$12.00/t, selling costs of C$5.00/oz, a price of gold of US$1,650 per ounce, a USD/CAD exchange rate of 1.33 and a mill recovery rate of 91.7%. Cut-off grades should be re-evaluated in light of future market conditions (metal prices, exchange rates, mining cost, etc.).</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12.	The number of metric tonnes was rounded to the nearest thousand, following the recommendations in NI 43-101 and any discrepancies in the totals are due to rounding effects. The metal contents are presented in troy ounces (tonnes x grade / 31.10348) rounded to the nearest hundred. Numbers may not add up due to rounding.</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13.	The independent and qualified persons for the 2023 MRE are not aware of any known environmental, permitting, legal, political, title-related, taxation, socio-political, or marketing issues that could materially affect the Mineral Resource Estimate.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8601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1080653"/>
            <a:ext cx="11266189" cy="5259761"/>
          </a:xfrm>
        </p:spPr>
        <p:txBody>
          <a:bodyPr>
            <a:noAutofit/>
          </a:bodyPr>
          <a:lstStyle/>
          <a:p>
            <a:pPr marL="0" indent="0">
              <a:lnSpc>
                <a:spcPct val="120000"/>
              </a:lnSpc>
              <a:buNone/>
            </a:pPr>
            <a:r>
              <a:rPr lang="en-CA" dirty="0">
                <a:latin typeface="Impact" panose="020B0806030902050204" pitchFamily="34" charset="0"/>
              </a:rPr>
              <a:t>Growing &amp; Advancing Sleeping Giant</a:t>
            </a:r>
          </a:p>
          <a:p>
            <a:pPr>
              <a:lnSpc>
                <a:spcPct val="120000"/>
              </a:lnSpc>
            </a:pPr>
            <a:r>
              <a:rPr lang="en-CA" sz="1800" dirty="0"/>
              <a:t>Begin production at Sleeping Giant</a:t>
            </a:r>
          </a:p>
          <a:p>
            <a:pPr>
              <a:lnSpc>
                <a:spcPct val="120000"/>
              </a:lnSpc>
            </a:pPr>
            <a:r>
              <a:rPr lang="en-CA" sz="1800" dirty="0"/>
              <a:t>20,000 m expansionary UG drill program at Sleeping Giant to extend LOM (Began in December 2023)</a:t>
            </a:r>
          </a:p>
          <a:p>
            <a:pPr>
              <a:lnSpc>
                <a:spcPct val="120000"/>
              </a:lnSpc>
            </a:pPr>
            <a:r>
              <a:rPr lang="en-CA" sz="1800" dirty="0"/>
              <a:t>Update mineral resources estimate, and PEA (planned for S2 2025)</a:t>
            </a:r>
          </a:p>
          <a:p>
            <a:pPr marL="0" indent="0">
              <a:lnSpc>
                <a:spcPct val="120000"/>
              </a:lnSpc>
              <a:buNone/>
            </a:pPr>
            <a:endParaRPr lang="en-CA" dirty="0">
              <a:latin typeface="Impact" panose="020B0806030902050204" pitchFamily="34" charset="0"/>
            </a:endParaRPr>
          </a:p>
          <a:p>
            <a:pPr marL="0" indent="0">
              <a:lnSpc>
                <a:spcPct val="120000"/>
              </a:lnSpc>
              <a:buNone/>
            </a:pPr>
            <a:r>
              <a:rPr lang="en-CA" dirty="0">
                <a:latin typeface="Impact" panose="020B0806030902050204" pitchFamily="34" charset="0"/>
              </a:rPr>
              <a:t>Advance Cartwright-Flordin</a:t>
            </a:r>
          </a:p>
          <a:p>
            <a:pPr>
              <a:lnSpc>
                <a:spcPct val="120000"/>
              </a:lnSpc>
            </a:pPr>
            <a:r>
              <a:rPr lang="en-US" sz="1800" dirty="0"/>
              <a:t>Initiate a 10,000m drill program in the Cartwright area.</a:t>
            </a:r>
          </a:p>
          <a:p>
            <a:pPr lvl="1">
              <a:lnSpc>
                <a:spcPct val="120000"/>
              </a:lnSpc>
            </a:pPr>
            <a:r>
              <a:rPr lang="en-US" sz="1600" dirty="0"/>
              <a:t>Drill under the 200m stripped area to confirm continuity at depth.</a:t>
            </a:r>
          </a:p>
          <a:p>
            <a:pPr lvl="1">
              <a:lnSpc>
                <a:spcPct val="120000"/>
              </a:lnSpc>
            </a:pPr>
            <a:r>
              <a:rPr lang="en-US" sz="1600" dirty="0"/>
              <a:t>Drill along Domain #1 toward 2023 drill holes</a:t>
            </a:r>
          </a:p>
          <a:p>
            <a:pPr lvl="1">
              <a:lnSpc>
                <a:spcPct val="120000"/>
              </a:lnSpc>
            </a:pPr>
            <a:r>
              <a:rPr lang="en-US" sz="1600" dirty="0"/>
              <a:t>Test Domain #2</a:t>
            </a:r>
          </a:p>
          <a:p>
            <a:pPr marL="0" indent="0">
              <a:lnSpc>
                <a:spcPct val="120000"/>
              </a:lnSpc>
              <a:buNone/>
            </a:pPr>
            <a:endParaRPr lang="en-CA" dirty="0">
              <a:latin typeface="Impact" panose="020B0806030902050204" pitchFamily="34" charset="0"/>
            </a:endParaRPr>
          </a:p>
          <a:p>
            <a:pPr marL="0" indent="0">
              <a:lnSpc>
                <a:spcPct val="120000"/>
              </a:lnSpc>
              <a:buNone/>
            </a:pPr>
            <a:r>
              <a:rPr lang="en-CA" dirty="0">
                <a:latin typeface="Impact" panose="020B0806030902050204" pitchFamily="34" charset="0"/>
              </a:rPr>
              <a:t>Corporate initiative</a:t>
            </a:r>
          </a:p>
          <a:p>
            <a:pPr>
              <a:lnSpc>
                <a:spcPct val="120000"/>
              </a:lnSpc>
            </a:pPr>
            <a:r>
              <a:rPr lang="en-US" sz="1800" dirty="0"/>
              <a:t>Obtain the custom milling permit at Sleeping Giant to become the central hub in the region.</a:t>
            </a:r>
          </a:p>
          <a:p>
            <a:pPr>
              <a:lnSpc>
                <a:spcPct val="120000"/>
              </a:lnSpc>
            </a:pPr>
            <a:endParaRPr lang="en-US" sz="1800" dirty="0"/>
          </a:p>
          <a:p>
            <a:pPr>
              <a:lnSpc>
                <a:spcPct val="120000"/>
              </a:lnSpc>
            </a:pPr>
            <a:endParaRPr lang="en-CA" sz="18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lstStyle/>
          <a:p>
            <a:r>
              <a:rPr lang="en-CA" dirty="0"/>
              <a:t>2025 Objectives</a:t>
            </a:r>
          </a:p>
        </p:txBody>
      </p:sp>
    </p:spTree>
    <p:extLst>
      <p:ext uri="{BB962C8B-B14F-4D97-AF65-F5344CB8AC3E}">
        <p14:creationId xmlns:p14="http://schemas.microsoft.com/office/powerpoint/2010/main" val="172417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04635" y="703942"/>
            <a:ext cx="2903765" cy="842500"/>
          </a:xfrm>
        </p:spPr>
        <p:txBody>
          <a:bodyPr>
            <a:noAutofit/>
          </a:bodyPr>
          <a:lstStyle/>
          <a:p>
            <a:r>
              <a:rPr lang="en-US" sz="5400" dirty="0"/>
              <a:t>Why </a:t>
            </a:r>
            <a:r>
              <a:rPr lang="en-US" sz="5400" dirty="0" err="1"/>
              <a:t>Abcourt</a:t>
            </a:r>
            <a:r>
              <a:rPr lang="en-US" sz="5400" dirty="0"/>
              <a:t>?</a:t>
            </a:r>
            <a:endParaRPr lang="en-CA" sz="5400" dirty="0"/>
          </a:p>
        </p:txBody>
      </p:sp>
      <p:sp>
        <p:nvSpPr>
          <p:cNvPr id="4" name="Content Placeholder 1">
            <a:extLst>
              <a:ext uri="{FF2B5EF4-FFF2-40B4-BE49-F238E27FC236}">
                <a16:creationId xmlns:a16="http://schemas.microsoft.com/office/drawing/2014/main" id="{FD18DAF2-725C-DAA5-09F2-DC42C9E4D709}"/>
              </a:ext>
            </a:extLst>
          </p:cNvPr>
          <p:cNvSpPr txBox="1">
            <a:spLocks/>
          </p:cNvSpPr>
          <p:nvPr/>
        </p:nvSpPr>
        <p:spPr>
          <a:xfrm>
            <a:off x="92003" y="2715989"/>
            <a:ext cx="4631581" cy="30806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dirty="0">
                <a:solidFill>
                  <a:schemeClr val="bg1"/>
                </a:solidFill>
                <a:latin typeface="Impact" panose="020B0806030902050204" pitchFamily="34" charset="0"/>
              </a:rPr>
              <a:t>Contact Us</a:t>
            </a:r>
          </a:p>
          <a:p>
            <a:pPr marL="263525" indent="-263525">
              <a:lnSpc>
                <a:spcPct val="100000"/>
              </a:lnSpc>
              <a:spcBef>
                <a:spcPts val="0"/>
              </a:spcBef>
              <a:spcAft>
                <a:spcPts val="600"/>
              </a:spcAft>
              <a:buClr>
                <a:prstClr val="white"/>
              </a:buClr>
              <a:buFont typeface="Wingdings" panose="05000000000000000000" pitchFamily="2" charset="2"/>
              <a:buChar char="§"/>
              <a:defRPr/>
            </a:pPr>
            <a:endParaRPr lang="en-CA" sz="1000" dirty="0">
              <a:solidFill>
                <a:prstClr val="white"/>
              </a:solidFill>
              <a:latin typeface="Arial Nova" panose="020B0504020202020204" pitchFamily="34" charset="0"/>
              <a:cs typeface="Times New Roman" panose="02020603050405020304" pitchFamily="18" charset="0"/>
            </a:endParaRPr>
          </a:p>
          <a:p>
            <a:pPr marL="263525" indent="-263525">
              <a:lnSpc>
                <a:spcPct val="100000"/>
              </a:lnSpc>
              <a:spcBef>
                <a:spcPts val="0"/>
              </a:spcBef>
              <a:spcAft>
                <a:spcPts val="600"/>
              </a:spcAft>
              <a:buClr>
                <a:prstClr val="white"/>
              </a:buClr>
              <a:buFont typeface="Wingdings" panose="05000000000000000000" pitchFamily="2" charset="2"/>
              <a:buChar char="§"/>
              <a:defRPr/>
            </a:pPr>
            <a:r>
              <a:rPr lang="fr-FR" sz="1600" dirty="0">
                <a:solidFill>
                  <a:prstClr val="white"/>
                </a:solidFill>
                <a:latin typeface="Arial Nova" panose="020B0504020202020204" pitchFamily="34" charset="0"/>
                <a:cs typeface="Times New Roman" panose="02020603050405020304" pitchFamily="18" charset="0"/>
              </a:rPr>
              <a:t>475, avenue de l’église, Rouyn-Noranda, </a:t>
            </a:r>
            <a:r>
              <a:rPr lang="fr-FR" sz="1600" dirty="0" err="1">
                <a:solidFill>
                  <a:prstClr val="white"/>
                </a:solidFill>
                <a:latin typeface="Arial Nova" panose="020B0504020202020204" pitchFamily="34" charset="0"/>
                <a:cs typeface="Times New Roman" panose="02020603050405020304" pitchFamily="18" charset="0"/>
              </a:rPr>
              <a:t>Quebec</a:t>
            </a:r>
            <a:endParaRPr lang="en-CA" sz="1600" dirty="0">
              <a:solidFill>
                <a:prstClr val="white"/>
              </a:solidFill>
              <a:latin typeface="Arial Nova" panose="020B0504020202020204" pitchFamily="34" charset="0"/>
              <a:cs typeface="Times New Roman" panose="02020603050405020304" pitchFamily="18" charset="0"/>
            </a:endParaRPr>
          </a:p>
          <a:p>
            <a:pPr marL="263525" indent="-263525">
              <a:lnSpc>
                <a:spcPct val="100000"/>
              </a:lnSpc>
              <a:spcBef>
                <a:spcPts val="0"/>
              </a:spcBef>
              <a:spcAft>
                <a:spcPts val="600"/>
              </a:spcAft>
              <a:buClr>
                <a:prstClr val="white"/>
              </a:buClr>
              <a:buFont typeface="Wingdings" panose="05000000000000000000" pitchFamily="2" charset="2"/>
              <a:buChar char="§"/>
              <a:defRPr/>
            </a:pPr>
            <a:r>
              <a:rPr lang="en-CA" sz="1600" dirty="0">
                <a:solidFill>
                  <a:prstClr val="white"/>
                </a:solidFill>
                <a:latin typeface="Arial Nova" panose="020B0504020202020204" pitchFamily="34" charset="0"/>
                <a:cs typeface="Times New Roman" panose="02020603050405020304" pitchFamily="18" charset="0"/>
              </a:rPr>
              <a:t>info@abcourt.com</a:t>
            </a:r>
          </a:p>
          <a:p>
            <a:pPr marL="263525" indent="-263525">
              <a:lnSpc>
                <a:spcPct val="100000"/>
              </a:lnSpc>
              <a:spcBef>
                <a:spcPts val="0"/>
              </a:spcBef>
              <a:spcAft>
                <a:spcPts val="600"/>
              </a:spcAft>
              <a:buClr>
                <a:prstClr val="white"/>
              </a:buClr>
              <a:buFont typeface="Wingdings" panose="05000000000000000000" pitchFamily="2" charset="2"/>
              <a:buChar char="§"/>
              <a:defRPr/>
            </a:pPr>
            <a:endParaRPr lang="en-CA" sz="700" dirty="0">
              <a:solidFill>
                <a:prstClr val="white"/>
              </a:solidFill>
              <a:latin typeface="Arial Nova" panose="020B0504020202020204" pitchFamily="34" charset="0"/>
              <a:cs typeface="Times New Roman" panose="02020603050405020304" pitchFamily="18" charset="0"/>
            </a:endParaRPr>
          </a:p>
          <a:p>
            <a:pPr marL="0" indent="0">
              <a:lnSpc>
                <a:spcPct val="100000"/>
              </a:lnSpc>
              <a:spcBef>
                <a:spcPts val="0"/>
              </a:spcBef>
              <a:spcAft>
                <a:spcPts val="600"/>
              </a:spcAft>
              <a:buClr>
                <a:prstClr val="white"/>
              </a:buClr>
              <a:buNone/>
              <a:defRPr/>
            </a:pPr>
            <a:r>
              <a:rPr lang="en-CA" sz="1600" b="1" dirty="0">
                <a:solidFill>
                  <a:prstClr val="white"/>
                </a:solidFill>
                <a:latin typeface="Arial Nova" panose="020B0504020202020204" pitchFamily="34" charset="0"/>
                <a:cs typeface="Times New Roman" panose="02020603050405020304" pitchFamily="18" charset="0"/>
              </a:rPr>
              <a:t>Investor Relations: </a:t>
            </a:r>
          </a:p>
          <a:p>
            <a:pPr marL="263525" indent="-263525">
              <a:lnSpc>
                <a:spcPct val="100000"/>
              </a:lnSpc>
              <a:spcBef>
                <a:spcPts val="0"/>
              </a:spcBef>
              <a:spcAft>
                <a:spcPts val="600"/>
              </a:spcAft>
              <a:buClr>
                <a:prstClr val="white"/>
              </a:buClr>
              <a:buFont typeface="Wingdings" panose="05000000000000000000" pitchFamily="2" charset="2"/>
              <a:buChar char="§"/>
              <a:defRPr/>
            </a:pPr>
            <a:r>
              <a:rPr lang="en-CA" sz="1600" dirty="0">
                <a:solidFill>
                  <a:prstClr val="white"/>
                </a:solidFill>
                <a:latin typeface="Arial Nova" panose="020B0504020202020204" pitchFamily="34" charset="0"/>
                <a:cs typeface="Times New Roman" panose="02020603050405020304" pitchFamily="18" charset="0"/>
              </a:rPr>
              <a:t>Dany.Cenac-Robert@ReseauProMarket.com</a:t>
            </a:r>
          </a:p>
        </p:txBody>
      </p:sp>
      <p:cxnSp>
        <p:nvCxnSpPr>
          <p:cNvPr id="6" name="Straight Connector 5">
            <a:extLst>
              <a:ext uri="{FF2B5EF4-FFF2-40B4-BE49-F238E27FC236}">
                <a16:creationId xmlns:a16="http://schemas.microsoft.com/office/drawing/2014/main" id="{3342FB9E-50C3-186E-26A0-72CC9522162C}"/>
              </a:ext>
            </a:extLst>
          </p:cNvPr>
          <p:cNvCxnSpPr/>
          <p:nvPr/>
        </p:nvCxnSpPr>
        <p:spPr>
          <a:xfrm>
            <a:off x="371510" y="3223704"/>
            <a:ext cx="377001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Block Arc 9">
            <a:extLst>
              <a:ext uri="{FF2B5EF4-FFF2-40B4-BE49-F238E27FC236}">
                <a16:creationId xmlns:a16="http://schemas.microsoft.com/office/drawing/2014/main" id="{6B007ECA-D475-6C2D-3580-557EE0450B79}"/>
              </a:ext>
            </a:extLst>
          </p:cNvPr>
          <p:cNvSpPr/>
          <p:nvPr/>
        </p:nvSpPr>
        <p:spPr>
          <a:xfrm>
            <a:off x="-1986398" y="-103444"/>
            <a:ext cx="7293488" cy="7293488"/>
          </a:xfrm>
          <a:prstGeom prst="blockArc">
            <a:avLst>
              <a:gd name="adj1" fmla="val 18900000"/>
              <a:gd name="adj2" fmla="val 2700000"/>
              <a:gd name="adj3" fmla="val 296"/>
            </a:avLst>
          </a:prstGeom>
          <a:ln w="22225">
            <a:solidFill>
              <a:srgbClr val="FFC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fr-CA"/>
          </a:p>
        </p:txBody>
      </p:sp>
      <p:sp>
        <p:nvSpPr>
          <p:cNvPr id="11" name="Freeform: Shape 10">
            <a:extLst>
              <a:ext uri="{FF2B5EF4-FFF2-40B4-BE49-F238E27FC236}">
                <a16:creationId xmlns:a16="http://schemas.microsoft.com/office/drawing/2014/main" id="{37387630-E458-ABB8-222B-36CEE9D4137C}"/>
              </a:ext>
            </a:extLst>
          </p:cNvPr>
          <p:cNvSpPr/>
          <p:nvPr/>
        </p:nvSpPr>
        <p:spPr>
          <a:xfrm>
            <a:off x="4751087" y="1307390"/>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1120" rIns="71120" bIns="71120" numCol="1" spcCol="1270" anchor="ctr" anchorCtr="0">
            <a:noAutofit/>
          </a:bodyPr>
          <a:lstStyle/>
          <a:p>
            <a:pPr lvl="0" defTabSz="1244600">
              <a:lnSpc>
                <a:spcPct val="90000"/>
              </a:lnSpc>
              <a:spcBef>
                <a:spcPct val="0"/>
              </a:spcBef>
              <a:spcAft>
                <a:spcPct val="35000"/>
              </a:spcAft>
            </a:pPr>
            <a:r>
              <a:rPr lang="en-US" sz="2800" dirty="0">
                <a:latin typeface="Arial Nova" panose="020B0504020202020204" pitchFamily="34" charset="0"/>
              </a:rPr>
              <a:t>Near term gold producer</a:t>
            </a:r>
            <a:endParaRPr lang="en-CA" sz="2800" b="0" kern="1200" dirty="0">
              <a:latin typeface="Arial Nova" panose="020B0504020202020204" pitchFamily="34" charset="0"/>
            </a:endParaRPr>
          </a:p>
        </p:txBody>
      </p:sp>
      <p:sp>
        <p:nvSpPr>
          <p:cNvPr id="13" name="Freeform: Shape 12">
            <a:extLst>
              <a:ext uri="{FF2B5EF4-FFF2-40B4-BE49-F238E27FC236}">
                <a16:creationId xmlns:a16="http://schemas.microsoft.com/office/drawing/2014/main" id="{A354E2A3-4479-1083-8B37-34D5B3058682}"/>
              </a:ext>
            </a:extLst>
          </p:cNvPr>
          <p:cNvSpPr/>
          <p:nvPr/>
        </p:nvSpPr>
        <p:spPr>
          <a:xfrm>
            <a:off x="5347319" y="3739968"/>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6200" rIns="76200" bIns="76200" numCol="1" spcCol="1270" anchor="ctr" anchorCtr="0">
            <a:noAutofit/>
          </a:bodyPr>
          <a:lstStyle/>
          <a:p>
            <a:pPr lvl="0" defTabSz="1333500">
              <a:lnSpc>
                <a:spcPct val="90000"/>
              </a:lnSpc>
              <a:spcBef>
                <a:spcPct val="0"/>
              </a:spcBef>
              <a:spcAft>
                <a:spcPct val="35000"/>
              </a:spcAft>
            </a:pPr>
            <a:r>
              <a:rPr lang="en-CA" sz="3000" dirty="0"/>
              <a:t>Custom Mill material from other sites</a:t>
            </a:r>
            <a:endParaRPr lang="en-CA" sz="3000" kern="1200" dirty="0"/>
          </a:p>
        </p:txBody>
      </p:sp>
      <p:sp>
        <p:nvSpPr>
          <p:cNvPr id="15" name="Freeform: Shape 14">
            <a:extLst>
              <a:ext uri="{FF2B5EF4-FFF2-40B4-BE49-F238E27FC236}">
                <a16:creationId xmlns:a16="http://schemas.microsoft.com/office/drawing/2014/main" id="{4A0A04F0-74C5-BE21-A938-CAD4E2E2CE4F}"/>
              </a:ext>
            </a:extLst>
          </p:cNvPr>
          <p:cNvSpPr/>
          <p:nvPr/>
        </p:nvSpPr>
        <p:spPr>
          <a:xfrm>
            <a:off x="5290070" y="2477499"/>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6200" rIns="76200" bIns="76200" numCol="1" spcCol="1270" anchor="ctr" anchorCtr="0">
            <a:noAutofit/>
          </a:bodyPr>
          <a:lstStyle/>
          <a:p>
            <a:pPr lvl="0" defTabSz="1333500">
              <a:lnSpc>
                <a:spcPct val="90000"/>
              </a:lnSpc>
              <a:spcBef>
                <a:spcPct val="0"/>
              </a:spcBef>
              <a:spcAft>
                <a:spcPct val="35000"/>
              </a:spcAft>
            </a:pPr>
            <a:r>
              <a:rPr lang="en-CA" sz="3000" dirty="0"/>
              <a:t>Resource growth potential within the camp</a:t>
            </a:r>
            <a:endParaRPr lang="en-CA" sz="3000" kern="1200" dirty="0"/>
          </a:p>
        </p:txBody>
      </p:sp>
      <p:sp>
        <p:nvSpPr>
          <p:cNvPr id="18" name="Freeform: Shape 17">
            <a:extLst>
              <a:ext uri="{FF2B5EF4-FFF2-40B4-BE49-F238E27FC236}">
                <a16:creationId xmlns:a16="http://schemas.microsoft.com/office/drawing/2014/main" id="{7DE4B842-7563-B7D6-278E-A58BF6C25A03}"/>
              </a:ext>
            </a:extLst>
          </p:cNvPr>
          <p:cNvSpPr/>
          <p:nvPr/>
        </p:nvSpPr>
        <p:spPr>
          <a:xfrm>
            <a:off x="4751087" y="5002438"/>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1120" rIns="71120" bIns="71120" numCol="1" spcCol="1270" anchor="ctr" anchorCtr="0">
            <a:noAutofit/>
          </a:bodyPr>
          <a:lstStyle/>
          <a:p>
            <a:pPr lvl="0" defTabSz="1244600">
              <a:lnSpc>
                <a:spcPct val="90000"/>
              </a:lnSpc>
              <a:spcBef>
                <a:spcPct val="0"/>
              </a:spcBef>
              <a:spcAft>
                <a:spcPct val="35000"/>
              </a:spcAft>
            </a:pPr>
            <a:r>
              <a:rPr lang="en-CA" sz="2800" dirty="0">
                <a:latin typeface="Arial Nova" panose="020B0504020202020204" pitchFamily="34" charset="0"/>
              </a:rPr>
              <a:t>Many upcoming catalysts</a:t>
            </a:r>
            <a:endParaRPr lang="en-CA" sz="2800" kern="1200" dirty="0">
              <a:latin typeface="Arial Nova" panose="020B0504020202020204" pitchFamily="34" charset="0"/>
            </a:endParaRPr>
          </a:p>
        </p:txBody>
      </p:sp>
      <p:grpSp>
        <p:nvGrpSpPr>
          <p:cNvPr id="20" name="Group 19">
            <a:extLst>
              <a:ext uri="{FF2B5EF4-FFF2-40B4-BE49-F238E27FC236}">
                <a16:creationId xmlns:a16="http://schemas.microsoft.com/office/drawing/2014/main" id="{8C08E657-7DD8-0629-AD49-45090BA1B6E7}"/>
              </a:ext>
            </a:extLst>
          </p:cNvPr>
          <p:cNvGrpSpPr/>
          <p:nvPr/>
        </p:nvGrpSpPr>
        <p:grpSpPr>
          <a:xfrm>
            <a:off x="4230083" y="1146352"/>
            <a:ext cx="1042009" cy="1042009"/>
            <a:chOff x="4230083" y="1146352"/>
            <a:chExt cx="1042009" cy="1042009"/>
          </a:xfrm>
        </p:grpSpPr>
        <p:sp>
          <p:nvSpPr>
            <p:cNvPr id="12" name="Oval 11">
              <a:extLst>
                <a:ext uri="{FF2B5EF4-FFF2-40B4-BE49-F238E27FC236}">
                  <a16:creationId xmlns:a16="http://schemas.microsoft.com/office/drawing/2014/main" id="{D2004CAF-2715-2CEB-45FD-03DB4F08CA4E}"/>
                </a:ext>
              </a:extLst>
            </p:cNvPr>
            <p:cNvSpPr/>
            <p:nvPr/>
          </p:nvSpPr>
          <p:spPr>
            <a:xfrm>
              <a:off x="4230083" y="1146352"/>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8" name="TextBox 7">
              <a:extLst>
                <a:ext uri="{FF2B5EF4-FFF2-40B4-BE49-F238E27FC236}">
                  <a16:creationId xmlns:a16="http://schemas.microsoft.com/office/drawing/2014/main" id="{E32ECA3E-6370-9D90-CCC6-9AC247527781}"/>
                </a:ext>
              </a:extLst>
            </p:cNvPr>
            <p:cNvSpPr txBox="1"/>
            <p:nvPr/>
          </p:nvSpPr>
          <p:spPr>
            <a:xfrm>
              <a:off x="4420364" y="1298024"/>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1</a:t>
              </a:r>
            </a:p>
          </p:txBody>
        </p:sp>
      </p:grpSp>
      <p:grpSp>
        <p:nvGrpSpPr>
          <p:cNvPr id="21" name="Group 20">
            <a:extLst>
              <a:ext uri="{FF2B5EF4-FFF2-40B4-BE49-F238E27FC236}">
                <a16:creationId xmlns:a16="http://schemas.microsoft.com/office/drawing/2014/main" id="{A565083E-721D-E74A-52AB-AF92B64E1411}"/>
              </a:ext>
            </a:extLst>
          </p:cNvPr>
          <p:cNvGrpSpPr/>
          <p:nvPr/>
        </p:nvGrpSpPr>
        <p:grpSpPr>
          <a:xfrm>
            <a:off x="4708009" y="2396980"/>
            <a:ext cx="1042009" cy="1042009"/>
            <a:chOff x="4708009" y="2396980"/>
            <a:chExt cx="1042009" cy="1042009"/>
          </a:xfrm>
        </p:grpSpPr>
        <p:sp>
          <p:nvSpPr>
            <p:cNvPr id="14" name="Oval 13">
              <a:extLst>
                <a:ext uri="{FF2B5EF4-FFF2-40B4-BE49-F238E27FC236}">
                  <a16:creationId xmlns:a16="http://schemas.microsoft.com/office/drawing/2014/main" id="{26A19FAC-C01F-6C18-1C7C-6BF2DA0964F0}"/>
                </a:ext>
              </a:extLst>
            </p:cNvPr>
            <p:cNvSpPr/>
            <p:nvPr/>
          </p:nvSpPr>
          <p:spPr>
            <a:xfrm>
              <a:off x="4708009" y="2396980"/>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8" name="TextBox 27">
              <a:extLst>
                <a:ext uri="{FF2B5EF4-FFF2-40B4-BE49-F238E27FC236}">
                  <a16:creationId xmlns:a16="http://schemas.microsoft.com/office/drawing/2014/main" id="{6AC95A40-2EE6-12B5-DF48-DD45DC888447}"/>
                </a:ext>
              </a:extLst>
            </p:cNvPr>
            <p:cNvSpPr txBox="1"/>
            <p:nvPr/>
          </p:nvSpPr>
          <p:spPr>
            <a:xfrm>
              <a:off x="4898290" y="2548652"/>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2</a:t>
              </a:r>
            </a:p>
          </p:txBody>
        </p:sp>
      </p:grpSp>
      <p:grpSp>
        <p:nvGrpSpPr>
          <p:cNvPr id="22" name="Group 21">
            <a:extLst>
              <a:ext uri="{FF2B5EF4-FFF2-40B4-BE49-F238E27FC236}">
                <a16:creationId xmlns:a16="http://schemas.microsoft.com/office/drawing/2014/main" id="{85F3B06D-720D-517C-0EF1-0044972B2159}"/>
              </a:ext>
            </a:extLst>
          </p:cNvPr>
          <p:cNvGrpSpPr/>
          <p:nvPr/>
        </p:nvGrpSpPr>
        <p:grpSpPr>
          <a:xfrm>
            <a:off x="4708009" y="3647608"/>
            <a:ext cx="1042009" cy="1042009"/>
            <a:chOff x="4708009" y="3647608"/>
            <a:chExt cx="1042009" cy="1042009"/>
          </a:xfrm>
        </p:grpSpPr>
        <p:sp>
          <p:nvSpPr>
            <p:cNvPr id="17" name="Oval 16">
              <a:extLst>
                <a:ext uri="{FF2B5EF4-FFF2-40B4-BE49-F238E27FC236}">
                  <a16:creationId xmlns:a16="http://schemas.microsoft.com/office/drawing/2014/main" id="{A1161322-C4C0-7AC6-EA18-B7D572B20800}"/>
                </a:ext>
              </a:extLst>
            </p:cNvPr>
            <p:cNvSpPr/>
            <p:nvPr/>
          </p:nvSpPr>
          <p:spPr>
            <a:xfrm>
              <a:off x="4708009" y="3647608"/>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9" name="TextBox 28">
              <a:extLst>
                <a:ext uri="{FF2B5EF4-FFF2-40B4-BE49-F238E27FC236}">
                  <a16:creationId xmlns:a16="http://schemas.microsoft.com/office/drawing/2014/main" id="{E777DDFA-9114-18B6-ED34-724A7D939530}"/>
                </a:ext>
              </a:extLst>
            </p:cNvPr>
            <p:cNvSpPr txBox="1"/>
            <p:nvPr/>
          </p:nvSpPr>
          <p:spPr>
            <a:xfrm>
              <a:off x="4898290" y="3799280"/>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3</a:t>
              </a:r>
            </a:p>
          </p:txBody>
        </p:sp>
      </p:grpSp>
      <p:grpSp>
        <p:nvGrpSpPr>
          <p:cNvPr id="23" name="Group 22">
            <a:extLst>
              <a:ext uri="{FF2B5EF4-FFF2-40B4-BE49-F238E27FC236}">
                <a16:creationId xmlns:a16="http://schemas.microsoft.com/office/drawing/2014/main" id="{28610536-B0D7-AEB6-42C7-97DC5E4365D6}"/>
              </a:ext>
            </a:extLst>
          </p:cNvPr>
          <p:cNvGrpSpPr/>
          <p:nvPr/>
        </p:nvGrpSpPr>
        <p:grpSpPr>
          <a:xfrm>
            <a:off x="4230083" y="4898237"/>
            <a:ext cx="1042009" cy="1042009"/>
            <a:chOff x="4230083" y="4898237"/>
            <a:chExt cx="1042009" cy="1042009"/>
          </a:xfrm>
        </p:grpSpPr>
        <p:sp>
          <p:nvSpPr>
            <p:cNvPr id="19" name="Oval 18">
              <a:extLst>
                <a:ext uri="{FF2B5EF4-FFF2-40B4-BE49-F238E27FC236}">
                  <a16:creationId xmlns:a16="http://schemas.microsoft.com/office/drawing/2014/main" id="{D577C8C9-CD3F-B035-1F1C-5AE71D6DDDA2}"/>
                </a:ext>
              </a:extLst>
            </p:cNvPr>
            <p:cNvSpPr/>
            <p:nvPr/>
          </p:nvSpPr>
          <p:spPr>
            <a:xfrm>
              <a:off x="4230083" y="4898237"/>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30" name="TextBox 29">
              <a:extLst>
                <a:ext uri="{FF2B5EF4-FFF2-40B4-BE49-F238E27FC236}">
                  <a16:creationId xmlns:a16="http://schemas.microsoft.com/office/drawing/2014/main" id="{6E4BFF62-356A-8FCF-71BD-247A7013D65B}"/>
                </a:ext>
              </a:extLst>
            </p:cNvPr>
            <p:cNvSpPr txBox="1"/>
            <p:nvPr/>
          </p:nvSpPr>
          <p:spPr>
            <a:xfrm>
              <a:off x="4420364" y="5049909"/>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4</a:t>
              </a:r>
            </a:p>
          </p:txBody>
        </p:sp>
      </p:grpSp>
    </p:spTree>
    <p:extLst>
      <p:ext uri="{BB962C8B-B14F-4D97-AF65-F5344CB8AC3E}">
        <p14:creationId xmlns:p14="http://schemas.microsoft.com/office/powerpoint/2010/main" val="29738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6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500"/>
                                        <p:tgtEl>
                                          <p:spTgt spid="4">
                                            <p:txEl>
                                              <p:pRg st="5" end="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fade">
                                      <p:cBhvr>
                                        <p:cTn id="52" dur="500"/>
                                        <p:tgtEl>
                                          <p:spTgt spid="4">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1" grpId="0"/>
      <p:bldP spid="13" grpId="0"/>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31267" y="3027286"/>
            <a:ext cx="5063505" cy="1473691"/>
          </a:xfrm>
        </p:spPr>
        <p:txBody>
          <a:bodyPr>
            <a:noAutofit/>
          </a:bodyPr>
          <a:lstStyle/>
          <a:p>
            <a:pPr algn="ctr"/>
            <a:r>
              <a:rPr lang="en-US" sz="6600" dirty="0"/>
              <a:t>Appendices</a:t>
            </a:r>
            <a:endParaRPr lang="en-CA" sz="6600" dirty="0"/>
          </a:p>
        </p:txBody>
      </p:sp>
    </p:spTree>
    <p:extLst>
      <p:ext uri="{BB962C8B-B14F-4D97-AF65-F5344CB8AC3E}">
        <p14:creationId xmlns:p14="http://schemas.microsoft.com/office/powerpoint/2010/main" val="4293491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979714"/>
            <a:ext cx="5262911" cy="1879485"/>
          </a:xfrm>
        </p:spPr>
        <p:txBody>
          <a:bodyPr>
            <a:noAutofit/>
          </a:bodyPr>
          <a:lstStyle/>
          <a:p>
            <a:r>
              <a:rPr lang="en-US" sz="1400" dirty="0"/>
              <a:t>Sub-vertical deposit beginning on surface with underground extension</a:t>
            </a:r>
          </a:p>
          <a:p>
            <a:r>
              <a:rPr lang="en-US" sz="1400" dirty="0"/>
              <a:t>The Discovery deposit is 80 km East of the Sleeping Giant Mill.</a:t>
            </a:r>
          </a:p>
          <a:p>
            <a:r>
              <a:rPr lang="en-US" sz="1400" dirty="0">
                <a:effectLst/>
                <a:ea typeface="Arial" panose="020B0604020202020204" pitchFamily="34" charset="0"/>
              </a:rPr>
              <a:t>This MRE reflects the results of approximately 158,000 m of drilling, of which 35,551 m were carried out from 2010 to 2018.</a:t>
            </a:r>
          </a:p>
          <a:p>
            <a:r>
              <a:rPr lang="en-US" sz="1400" dirty="0">
                <a:effectLst/>
                <a:ea typeface="Arial" panose="020B0604020202020204" pitchFamily="34" charset="0"/>
              </a:rPr>
              <a:t>The MRE was carried out by the firm InnovExplo of Val d'Or.</a:t>
            </a:r>
            <a:endParaRPr lang="fr-CA" sz="1400" dirty="0">
              <a:effectLst/>
              <a:ea typeface="PMingLiU" panose="02020500000000000000" pitchFamily="18" charset="-120"/>
            </a:endParaRPr>
          </a:p>
          <a:p>
            <a:endParaRPr lang="en-US" sz="1400" dirty="0"/>
          </a:p>
          <a:p>
            <a:endParaRPr lang="en-US" sz="14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Discovery Deposit: Building Resources near the Sleeping Giant Mill</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6096000" y="1080654"/>
            <a:ext cx="5751213"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400" b="1" i="0" u="none" strike="noStrike" kern="1200" cap="none" spc="0" normalizeH="0" baseline="0" noProof="0" dirty="0">
                <a:ln>
                  <a:noFill/>
                </a:ln>
                <a:effectLst/>
                <a:uLnTx/>
                <a:uFillTx/>
                <a:latin typeface="Arial Nova" panose="020B0504020202020204" pitchFamily="34" charset="0"/>
                <a:ea typeface="+mn-ea"/>
                <a:cs typeface="+mn-cs"/>
              </a:rPr>
              <a:t>April 2023 NI 43-101 Compliant Mineral Resource Estimate (MRE)</a:t>
            </a:r>
          </a:p>
        </p:txBody>
      </p:sp>
      <p:graphicFrame>
        <p:nvGraphicFramePr>
          <p:cNvPr id="7" name="Tableau 6">
            <a:extLst>
              <a:ext uri="{FF2B5EF4-FFF2-40B4-BE49-F238E27FC236}">
                <a16:creationId xmlns:a16="http://schemas.microsoft.com/office/drawing/2014/main" id="{5FD583C7-76A4-01AF-01F2-E9A180E83187}"/>
              </a:ext>
            </a:extLst>
          </p:cNvPr>
          <p:cNvGraphicFramePr>
            <a:graphicFrameLocks noGrp="1"/>
          </p:cNvGraphicFramePr>
          <p:nvPr>
            <p:extLst>
              <p:ext uri="{D42A27DB-BD31-4B8C-83A1-F6EECF244321}">
                <p14:modId xmlns:p14="http://schemas.microsoft.com/office/powerpoint/2010/main" val="749684170"/>
              </p:ext>
            </p:extLst>
          </p:nvPr>
        </p:nvGraphicFramePr>
        <p:xfrm>
          <a:off x="6272981" y="1578949"/>
          <a:ext cx="5371621" cy="4357942"/>
        </p:xfrm>
        <a:graphic>
          <a:graphicData uri="http://schemas.openxmlformats.org/drawingml/2006/table">
            <a:tbl>
              <a:tblPr firstRow="1" firstCol="1" bandRow="1"/>
              <a:tblGrid>
                <a:gridCol w="2110935">
                  <a:extLst>
                    <a:ext uri="{9D8B030D-6E8A-4147-A177-3AD203B41FA5}">
                      <a16:colId xmlns:a16="http://schemas.microsoft.com/office/drawing/2014/main" val="1212889319"/>
                    </a:ext>
                  </a:extLst>
                </a:gridCol>
                <a:gridCol w="811376">
                  <a:extLst>
                    <a:ext uri="{9D8B030D-6E8A-4147-A177-3AD203B41FA5}">
                      <a16:colId xmlns:a16="http://schemas.microsoft.com/office/drawing/2014/main" val="419924164"/>
                    </a:ext>
                  </a:extLst>
                </a:gridCol>
                <a:gridCol w="1169892">
                  <a:extLst>
                    <a:ext uri="{9D8B030D-6E8A-4147-A177-3AD203B41FA5}">
                      <a16:colId xmlns:a16="http://schemas.microsoft.com/office/drawing/2014/main" val="1503729727"/>
                    </a:ext>
                  </a:extLst>
                </a:gridCol>
                <a:gridCol w="1279418">
                  <a:extLst>
                    <a:ext uri="{9D8B030D-6E8A-4147-A177-3AD203B41FA5}">
                      <a16:colId xmlns:a16="http://schemas.microsoft.com/office/drawing/2014/main" val="2952878741"/>
                    </a:ext>
                  </a:extLst>
                </a:gridCol>
              </a:tblGrid>
              <a:tr h="266083">
                <a:tc gridSpan="4">
                  <a:txBody>
                    <a:bodyPr/>
                    <a:lstStyle/>
                    <a:p>
                      <a:pPr algn="ctr">
                        <a:lnSpc>
                          <a:spcPct val="107000"/>
                        </a:lnSpc>
                      </a:pPr>
                      <a:r>
                        <a:rPr lang="en-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Discovery Deposit</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73156013"/>
                  </a:ext>
                </a:extLst>
              </a:tr>
              <a:tr h="310340">
                <a:tc gridSpan="4">
                  <a:txBody>
                    <a:bodyPr/>
                    <a:lstStyle/>
                    <a:p>
                      <a:pPr algn="ctr">
                        <a:lnSpc>
                          <a:spcPct val="107000"/>
                        </a:lnSpc>
                      </a:pPr>
                      <a:r>
                        <a:rPr lang="en-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Underground Mineral Resources (at 3 g/t Au cut-off)</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498667378"/>
                  </a:ext>
                </a:extLst>
              </a:tr>
              <a:tr h="220206">
                <a:tc rowSpan="2">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Classification</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Ounces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979288"/>
                  </a:ext>
                </a:extLst>
              </a:tr>
              <a:tr h="183505">
                <a:tc vMerge="1">
                  <a:txBody>
                    <a:bodyPr/>
                    <a:lstStyle/>
                    <a:p>
                      <a:endParaRPr lang="fr-CA"/>
                    </a:p>
                  </a:txBody>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 Troy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132510"/>
                  </a:ext>
                </a:extLst>
              </a:tr>
              <a:tr h="265075">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Indicated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955,000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5.09</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156,300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340836"/>
                  </a:ext>
                </a:extLst>
              </a:tr>
              <a:tr h="287310">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1,573,000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5.21</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263,400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35619"/>
                  </a:ext>
                </a:extLst>
              </a:tr>
              <a:tr h="331528">
                <a:tc gridSpan="4">
                  <a:txBody>
                    <a:bodyPr/>
                    <a:lstStyle/>
                    <a:p>
                      <a:pPr algn="ctr">
                        <a:lnSpc>
                          <a:spcPct val="107000"/>
                        </a:lnSpc>
                      </a:pPr>
                      <a:r>
                        <a:rPr lang="en-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Open-Pit Mineral Resources (at 0.5 g/t Au cut-off)</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221584658"/>
                  </a:ext>
                </a:extLst>
              </a:tr>
              <a:tr h="183505">
                <a:tc rowSpan="2">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Classification</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Ounces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835783"/>
                  </a:ext>
                </a:extLst>
              </a:tr>
              <a:tr h="222609">
                <a:tc vMerge="1">
                  <a:txBody>
                    <a:bodyPr/>
                    <a:lstStyle/>
                    <a:p>
                      <a:endParaRPr lang="fr-CA"/>
                    </a:p>
                  </a:txBody>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 Troy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360537"/>
                  </a:ext>
                </a:extLst>
              </a:tr>
              <a:tr h="233265">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3.44</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669342"/>
                  </a:ext>
                </a:extLst>
              </a:tr>
              <a:tr h="217711">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Indicated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223,000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2.86</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20,500</a:t>
                      </a:r>
                      <a:endParaRPr lang="fr-CA" sz="1100" b="1"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742496"/>
                  </a:ext>
                </a:extLst>
              </a:tr>
              <a:tr h="311959">
                <a:tc>
                  <a:txBody>
                    <a:bodyPr/>
                    <a:lstStyle/>
                    <a:p>
                      <a:pPr algn="ctr">
                        <a:lnSpc>
                          <a:spcPct val="107000"/>
                        </a:lnSpc>
                      </a:pPr>
                      <a:r>
                        <a:rPr lang="fr-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a:t>
                      </a:r>
                      <a:r>
                        <a:rPr lang="fr-CA" sz="1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Measured+Indicated</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21,400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1879381"/>
                  </a:ext>
                </a:extLst>
              </a:tr>
              <a:tr h="235431">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3.15</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40,300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947640"/>
                  </a:ext>
                </a:extLst>
              </a:tr>
              <a:tr h="192681">
                <a:tc gridSpan="4">
                  <a:txBody>
                    <a:bodyPr/>
                    <a:lstStyle/>
                    <a:p>
                      <a:pPr>
                        <a:lnSpc>
                          <a:spcPct val="107000"/>
                        </a:lnSpc>
                      </a:pPr>
                      <a:endParaRPr lang="fr-CA"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743159724"/>
                  </a:ext>
                </a:extLst>
              </a:tr>
              <a:tr h="268962">
                <a:tc gridSpan="4">
                  <a:txBody>
                    <a:bodyPr/>
                    <a:lstStyle/>
                    <a:p>
                      <a:pPr algn="ctr">
                        <a:lnSpc>
                          <a:spcPct val="107000"/>
                        </a:lnSpc>
                      </a:pPr>
                      <a:r>
                        <a:rPr lang="en-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Discovery Deposit Total Resources</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071528268"/>
                  </a:ext>
                </a:extLst>
              </a:tr>
              <a:tr h="315444">
                <a:tc>
                  <a:txBody>
                    <a:bodyPr/>
                    <a:lstStyle/>
                    <a:p>
                      <a:pPr algn="ctr">
                        <a:lnSpc>
                          <a:spcPct val="107000"/>
                        </a:lnSpc>
                      </a:pPr>
                      <a:r>
                        <a:rPr lang="fr-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a:t>
                      </a:r>
                      <a:r>
                        <a:rPr lang="fr-CA" sz="1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Measured+Indicated</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1,186,000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4.66</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177,700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055496"/>
                  </a:ext>
                </a:extLst>
              </a:tr>
              <a:tr h="312328">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1,970,000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303,700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095670"/>
                  </a:ext>
                </a:extLst>
              </a:tr>
            </a:tbl>
          </a:graphicData>
        </a:graphic>
      </p:graphicFrame>
      <p:sp>
        <p:nvSpPr>
          <p:cNvPr id="8" name="Content Placeholder 1">
            <a:extLst>
              <a:ext uri="{FF2B5EF4-FFF2-40B4-BE49-F238E27FC236}">
                <a16:creationId xmlns:a16="http://schemas.microsoft.com/office/drawing/2014/main" id="{6F81325B-965E-E863-88EA-6960C37C972A}"/>
              </a:ext>
            </a:extLst>
          </p:cNvPr>
          <p:cNvSpPr txBox="1">
            <a:spLocks/>
          </p:cNvSpPr>
          <p:nvPr/>
        </p:nvSpPr>
        <p:spPr>
          <a:xfrm>
            <a:off x="6270170" y="6039528"/>
            <a:ext cx="5562822"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See slide 13 for the notes to the MRE</a:t>
            </a:r>
          </a:p>
        </p:txBody>
      </p:sp>
      <p:pic>
        <p:nvPicPr>
          <p:cNvPr id="9" name="Image 8">
            <a:extLst>
              <a:ext uri="{FF2B5EF4-FFF2-40B4-BE49-F238E27FC236}">
                <a16:creationId xmlns:a16="http://schemas.microsoft.com/office/drawing/2014/main" id="{1AE5EAF2-63F6-A9CA-CC03-80C272516842}"/>
              </a:ext>
            </a:extLst>
          </p:cNvPr>
          <p:cNvPicPr>
            <a:picLocks noChangeAspect="1"/>
          </p:cNvPicPr>
          <p:nvPr/>
        </p:nvPicPr>
        <p:blipFill>
          <a:blip r:embed="rId2"/>
          <a:stretch>
            <a:fillRect/>
          </a:stretch>
        </p:blipFill>
        <p:spPr>
          <a:xfrm>
            <a:off x="344786" y="2859198"/>
            <a:ext cx="5491286" cy="3462135"/>
          </a:xfrm>
          <a:prstGeom prst="rect">
            <a:avLst/>
          </a:prstGeom>
        </p:spPr>
      </p:pic>
    </p:spTree>
    <p:extLst>
      <p:ext uri="{BB962C8B-B14F-4D97-AF65-F5344CB8AC3E}">
        <p14:creationId xmlns:p14="http://schemas.microsoft.com/office/powerpoint/2010/main" val="3585201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4C27109-66F4-D88A-846F-481C1EF9C11F}"/>
              </a:ext>
            </a:extLst>
          </p:cNvPr>
          <p:cNvSpPr>
            <a:spLocks noGrp="1"/>
          </p:cNvSpPr>
          <p:nvPr>
            <p:ph type="title"/>
          </p:nvPr>
        </p:nvSpPr>
        <p:spPr>
          <a:xfrm>
            <a:off x="344787" y="13211"/>
            <a:ext cx="10515601" cy="842500"/>
          </a:xfrm>
        </p:spPr>
        <p:txBody>
          <a:bodyPr>
            <a:noAutofit/>
          </a:bodyPr>
          <a:lstStyle/>
          <a:p>
            <a:r>
              <a:rPr lang="en-US" sz="3600" dirty="0"/>
              <a:t>Discovery Deposit: Notes to the 2023 MRE</a:t>
            </a:r>
            <a:endParaRPr lang="en-CA" sz="3600" dirty="0"/>
          </a:p>
        </p:txBody>
      </p:sp>
      <p:sp>
        <p:nvSpPr>
          <p:cNvPr id="9" name="ZoneTexte 8">
            <a:extLst>
              <a:ext uri="{FF2B5EF4-FFF2-40B4-BE49-F238E27FC236}">
                <a16:creationId xmlns:a16="http://schemas.microsoft.com/office/drawing/2014/main" id="{8AB193BB-0385-A81B-60FA-FE3B97263D8E}"/>
              </a:ext>
            </a:extLst>
          </p:cNvPr>
          <p:cNvSpPr txBox="1"/>
          <p:nvPr/>
        </p:nvSpPr>
        <p:spPr>
          <a:xfrm>
            <a:off x="329459" y="931825"/>
            <a:ext cx="11533082" cy="4462760"/>
          </a:xfrm>
          <a:prstGeom prst="rect">
            <a:avLst/>
          </a:prstGeom>
          <a:noFill/>
        </p:spPr>
        <p:txBody>
          <a:bodyPr wrap="square">
            <a:spAutoFit/>
          </a:bodyPr>
          <a:lstStyle/>
          <a:p>
            <a:pPr marL="540385" indent="358775"/>
            <a:r>
              <a:rPr lang="en-CA" sz="1100" b="1" dirty="0">
                <a:effectLst/>
                <a:latin typeface="Arial" panose="020B0604020202020204" pitchFamily="34" charset="0"/>
                <a:ea typeface="Calibri" panose="020F0502020204030204" pitchFamily="34" charset="0"/>
              </a:rPr>
              <a:t>Discovery Deposit:  Notes to the 2023 MRE</a:t>
            </a:r>
          </a:p>
          <a:p>
            <a:pPr marL="540385" indent="358775"/>
            <a:endParaRPr lang="fr-CA" sz="900" dirty="0">
              <a:effectLst/>
              <a:latin typeface="Arial" panose="020B0604020202020204" pitchFamily="34" charset="0"/>
              <a:ea typeface="Calibri" panose="020F0502020204030204" pitchFamily="34"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effective date of the 2023 MRE is Mars 28, 2023.</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independent and qualified persons (as defined by NI 43-101) for the 2023 MRE are Olivier Vadnais-Leblanc,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Simon Boudreau,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P.Eng.,and</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Eric Lecomte, P.Eng. from InnovExplo Inc,</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mineral resource estimate conforms to the CIM Definition Standards (2014) and follows the CIM MRMR Best Practice Guidelines (2019).</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These mineral resources are not mineral reserves, because they do not have demonstrated economic viability. The results are presented undiluted and are considered to have reasonable prospects of economic viability.</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estimate encompasses 34 mineralized solids developed using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LeapFrog</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Geo.</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1 m composites were calculated within the mineralized zones using the grade of the adjacent material when assayed or a value of zero when not assayed.  High-grade capping supported by statistical analysis was done on composites and was set to 35 g/t Au.</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estimate was completed using a sub-block model in Leapfrog Edge. A 16m x 1m x 16m (X,Y,Z) parent block size and a 4m x 1m x 4m (X,Y,Z) sub block size was used.</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Grade interpolation was obtained by Inverse Distance Squared (ID2) using hard boundaries.</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A density value of 2.82 g/cm</a:t>
            </a:r>
            <a:r>
              <a:rPr lang="en-CA" sz="1100" u="none" strike="noStrike" kern="0" spc="0" baseline="30000" dirty="0">
                <a:effectLst/>
                <a:latin typeface="Arial" panose="020B0604020202020204" pitchFamily="34" charset="0"/>
                <a:ea typeface="Arial" panose="020B0604020202020204" pitchFamily="34" charset="0"/>
                <a:cs typeface="Times New Roman" panose="02020603050405020304" pitchFamily="18" charset="0"/>
              </a:rPr>
              <a:t>3</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was assigned to all mineralized zones.</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Measured resources are defined inside a distance of 8m from an underground or surface channel within existing indicated resources.  </a:t>
            </a:r>
            <a:r>
              <a:rPr lang="en-CA" sz="1100" b="1" u="none" strike="noStrike" kern="0" spc="0" dirty="0">
                <a:effectLst/>
                <a:latin typeface="Arial" panose="020B0604020202020204" pitchFamily="34" charset="0"/>
                <a:ea typeface="Arial" panose="020B0604020202020204" pitchFamily="34" charset="0"/>
                <a:cs typeface="Times New Roman" panose="02020603050405020304" pitchFamily="18" charset="0"/>
              </a:rPr>
              <a:t>Indicated resources are defined with a minimum of two (2) drill holes within the areas where the drill spacing is less than 50m. The Inferred category is defined with a (1) drill holes within the areas where the drill spacing is less than 150 m. Data must show reasonable geological and grade continuity.</a:t>
            </a:r>
            <a:endParaRPr lang="fr-CA" sz="1100" b="1"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Underground 2023 MRE is locally constrained within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Deswik</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Stope Optimizer shapes using a minimal mining width of 1.7 m for a potential Long-Hole underground mining method (potential block of 16m X 16m), with no maximum width. It is reported at a rounded cut-off grade of 3 g/t Au using the long-hole mining method. The open pit 2023 MRE is locally constrained within Whittle surfaces using a rounded cut-off grade of 0.5 g/t Au. The cut-off grades were calculated using the following parameters: mining cost Open Pit = C$4.65/t; mining cost Underground= C$169.50/t; processing cost = C$21.50/t; G&amp;A = C$12.00/t; selling costs = C$5.00/oz; gold price = US$1,650.00/oz; USD:CAD exchange rate = 1.33; and mill recovery = 96.0%. The cut-off grades should be re-evaluated considering future prevailing market conditions (metal prices, exchange rates, mining costs etc.).</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number of metric tonnes was rounded to the nearest thousand, following the recommendations in NI 43-101 and any discrepancies in the totals are due to rounding effects. The metal contents are presented in troy ounces (tonnes x grade / 31.10348) rounded to the nearest hundred. Numbers may not add up due to rounding.</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independent and qualified persons for the 2023 MRE are not aware of any known environmental, permitting, legal, political, title-related, taxation, socio-political, or marketing issues that could materially affect the Mineral Resource Estimate.</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0277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DD158-E473-4C2D-8E3A-1B61D71D0B8B}"/>
              </a:ext>
            </a:extLst>
          </p:cNvPr>
          <p:cNvSpPr>
            <a:spLocks noGrp="1"/>
          </p:cNvSpPr>
          <p:nvPr>
            <p:ph type="title"/>
          </p:nvPr>
        </p:nvSpPr>
        <p:spPr/>
        <p:txBody>
          <a:bodyPr/>
          <a:lstStyle/>
          <a:p>
            <a:r>
              <a:rPr lang="en-CA" dirty="0"/>
              <a:t>Why Invest in </a:t>
            </a:r>
            <a:r>
              <a:rPr lang="en-CA" dirty="0" err="1"/>
              <a:t>Abcourt</a:t>
            </a:r>
            <a:r>
              <a:rPr lang="en-CA" dirty="0"/>
              <a:t>?</a:t>
            </a:r>
          </a:p>
        </p:txBody>
      </p:sp>
      <p:sp>
        <p:nvSpPr>
          <p:cNvPr id="4" name="Content Placeholder 3">
            <a:extLst>
              <a:ext uri="{FF2B5EF4-FFF2-40B4-BE49-F238E27FC236}">
                <a16:creationId xmlns:a16="http://schemas.microsoft.com/office/drawing/2014/main" id="{F525DFC6-CDEB-95B5-A5E6-20009A068600}"/>
              </a:ext>
            </a:extLst>
          </p:cNvPr>
          <p:cNvSpPr>
            <a:spLocks noGrp="1"/>
          </p:cNvSpPr>
          <p:nvPr>
            <p:ph idx="1"/>
          </p:nvPr>
        </p:nvSpPr>
        <p:spPr>
          <a:xfrm>
            <a:off x="344787" y="1080653"/>
            <a:ext cx="11517395" cy="5152195"/>
          </a:xfrm>
        </p:spPr>
        <p:txBody>
          <a:bodyPr>
            <a:normAutofit lnSpcReduction="10000"/>
          </a:bodyPr>
          <a:lstStyle/>
          <a:p>
            <a:r>
              <a:rPr lang="en-US" sz="2800" b="1" u="heavy" dirty="0">
                <a:uFill>
                  <a:solidFill>
                    <a:srgbClr val="FFC000"/>
                  </a:solidFill>
                </a:uFill>
              </a:rPr>
              <a:t>Near term Gold Producer</a:t>
            </a:r>
            <a:r>
              <a:rPr lang="en-US" sz="2800" dirty="0"/>
              <a:t> </a:t>
            </a:r>
            <a:r>
              <a:rPr lang="en-US" dirty="0"/>
              <a:t>through its 100%-owned Sleeping Giant Mine and Mill, which includes an updated resource, a positive Preliminary Economic Assessment (PEA), an operational and fully permitted 950 </a:t>
            </a:r>
            <a:r>
              <a:rPr lang="en-US" dirty="0" err="1"/>
              <a:t>tpd</a:t>
            </a:r>
            <a:r>
              <a:rPr lang="en-US" dirty="0"/>
              <a:t> mill with all surface, underground infrastructure in place, and advancing the construction financing in the last few months.</a:t>
            </a:r>
            <a:r>
              <a:rPr lang="en-US" sz="2100" b="1" u="heavy" dirty="0">
                <a:uFill>
                  <a:solidFill>
                    <a:srgbClr val="FFC000"/>
                  </a:solidFill>
                </a:uFill>
              </a:rPr>
              <a:t> </a:t>
            </a:r>
            <a:endParaRPr lang="en-US" dirty="0"/>
          </a:p>
          <a:p>
            <a:pPr marL="0" indent="0">
              <a:buNone/>
            </a:pPr>
            <a:endParaRPr lang="en-US" dirty="0"/>
          </a:p>
          <a:p>
            <a:r>
              <a:rPr lang="en-US" sz="2800" b="1" u="heavy" dirty="0">
                <a:uFill>
                  <a:solidFill>
                    <a:srgbClr val="FFC000"/>
                  </a:solidFill>
                </a:uFill>
              </a:rPr>
              <a:t>Major Gold Discovery in 2024</a:t>
            </a:r>
            <a:r>
              <a:rPr lang="en-US" sz="2800" dirty="0"/>
              <a:t> </a:t>
            </a:r>
            <a:r>
              <a:rPr lang="en-US" dirty="0"/>
              <a:t>at Cartwright East of the Flordin deposit. </a:t>
            </a:r>
          </a:p>
          <a:p>
            <a:pPr marL="0" indent="0">
              <a:buNone/>
            </a:pPr>
            <a:endParaRPr lang="en-US" b="1" u="heavy" dirty="0">
              <a:uFill>
                <a:solidFill>
                  <a:srgbClr val="FFC000"/>
                </a:solidFill>
              </a:uFill>
            </a:endParaRPr>
          </a:p>
          <a:p>
            <a:r>
              <a:rPr lang="en-US" sz="2800" b="1" u="heavy" dirty="0">
                <a:uFill>
                  <a:solidFill>
                    <a:srgbClr val="FFC000"/>
                  </a:solidFill>
                </a:uFill>
              </a:rPr>
              <a:t>Growing around our Sleeping Giant Mill in Quebec</a:t>
            </a:r>
            <a:r>
              <a:rPr lang="en-US" sz="2800" dirty="0"/>
              <a:t> </a:t>
            </a:r>
            <a:r>
              <a:rPr lang="en-US" dirty="0"/>
              <a:t>with ~510 km</a:t>
            </a:r>
            <a:r>
              <a:rPr lang="en-US" baseline="30000" dirty="0"/>
              <a:t>2</a:t>
            </a:r>
            <a:r>
              <a:rPr lang="en-US" dirty="0"/>
              <a:t> of strategic landholdings and 13 early-to-advanced stage gold projects across the major gold district of the Abitibi Greenstone belt in Quebec.  All within trucking distance from our Mill.</a:t>
            </a:r>
            <a:endParaRPr lang="en-US" b="1" u="heavy" dirty="0">
              <a:uFill>
                <a:solidFill>
                  <a:srgbClr val="FFC000"/>
                </a:solidFill>
              </a:uFill>
            </a:endParaRPr>
          </a:p>
          <a:p>
            <a:endParaRPr lang="en-US" dirty="0"/>
          </a:p>
          <a:p>
            <a:r>
              <a:rPr lang="en-US" sz="2800" b="1" u="heavy" dirty="0">
                <a:uFill>
                  <a:solidFill>
                    <a:srgbClr val="FFC000"/>
                  </a:solidFill>
                </a:uFill>
              </a:rPr>
              <a:t>Many upcoming catalysts</a:t>
            </a:r>
            <a:r>
              <a:rPr lang="en-US" dirty="0"/>
              <a:t>, including Construction financing, results from the underground drill program at Sleeping Giant that began in December 2023, 10,000m surface drill campaign at Flordin-Cartwright, and an updated Mineral </a:t>
            </a:r>
            <a:r>
              <a:rPr lang="en-US" dirty="0" err="1"/>
              <a:t>Ressource</a:t>
            </a:r>
            <a:r>
              <a:rPr lang="en-US" dirty="0"/>
              <a:t> Estimate, and PEA at Sleeping Giant in 2025.</a:t>
            </a:r>
            <a:endParaRPr lang="en-CA" dirty="0"/>
          </a:p>
        </p:txBody>
      </p:sp>
    </p:spTree>
    <p:extLst>
      <p:ext uri="{BB962C8B-B14F-4D97-AF65-F5344CB8AC3E}">
        <p14:creationId xmlns:p14="http://schemas.microsoft.com/office/powerpoint/2010/main" val="4115594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B884B0-3019-9CD8-9DB7-68345448A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78" r="20039"/>
          <a:stretch/>
        </p:blipFill>
        <p:spPr bwMode="auto">
          <a:xfrm>
            <a:off x="0" y="-15182"/>
            <a:ext cx="12204072" cy="68933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4265115-E556-F6A1-0969-A461E7B505B0}"/>
              </a:ext>
            </a:extLst>
          </p:cNvPr>
          <p:cNvSpPr/>
          <p:nvPr/>
        </p:nvSpPr>
        <p:spPr>
          <a:xfrm>
            <a:off x="-139072" y="-667"/>
            <a:ext cx="12470144" cy="690800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9B0A037-1EFF-2CA4-8F06-9DEB173B520B}"/>
              </a:ext>
            </a:extLst>
          </p:cNvPr>
          <p:cNvSpPr txBox="1"/>
          <p:nvPr/>
        </p:nvSpPr>
        <p:spPr>
          <a:xfrm>
            <a:off x="344788" y="6543793"/>
            <a:ext cx="2801964"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abcourt.ca</a:t>
            </a:r>
          </a:p>
        </p:txBody>
      </p:sp>
      <p:sp>
        <p:nvSpPr>
          <p:cNvPr id="14" name="Slide Number Placeholder 3">
            <a:extLst>
              <a:ext uri="{FF2B5EF4-FFF2-40B4-BE49-F238E27FC236}">
                <a16:creationId xmlns:a16="http://schemas.microsoft.com/office/drawing/2014/main" id="{B41668D2-4315-7BA2-5074-94CA793AFE32}"/>
              </a:ext>
            </a:extLst>
          </p:cNvPr>
          <p:cNvSpPr txBox="1">
            <a:spLocks/>
          </p:cNvSpPr>
          <p:nvPr/>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6F98F1C-2AFB-4B40-92A1-E9CD1D2F9987}" type="slidenum">
              <a:rPr kumimoji="0" lang="en-US" sz="1600" b="0" i="0" u="none" strike="noStrike" kern="1200" cap="none" spc="0" normalizeH="0" baseline="0" noProof="0" smtClean="0">
                <a:ln>
                  <a:noFill/>
                </a:ln>
                <a:solidFill>
                  <a:prstClr val="white"/>
                </a:solidFill>
                <a:effectLst/>
                <a:uLnTx/>
                <a:uFillTx/>
                <a:latin typeface="Impact" panose="020B080603090205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7" name="TextBox 16">
            <a:extLst>
              <a:ext uri="{FF2B5EF4-FFF2-40B4-BE49-F238E27FC236}">
                <a16:creationId xmlns:a16="http://schemas.microsoft.com/office/drawing/2014/main" id="{4592C5A7-3231-A9CD-B333-87D084421028}"/>
              </a:ext>
            </a:extLst>
          </p:cNvPr>
          <p:cNvSpPr txBox="1"/>
          <p:nvPr/>
        </p:nvSpPr>
        <p:spPr>
          <a:xfrm>
            <a:off x="9045248" y="6543793"/>
            <a:ext cx="2801964" cy="24622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TSX-V: ABI</a:t>
            </a:r>
          </a:p>
        </p:txBody>
      </p:sp>
      <p:pic>
        <p:nvPicPr>
          <p:cNvPr id="21" name="Picture 2">
            <a:extLst>
              <a:ext uri="{FF2B5EF4-FFF2-40B4-BE49-F238E27FC236}">
                <a16:creationId xmlns:a16="http://schemas.microsoft.com/office/drawing/2014/main" id="{5B2DDE77-394D-C9BC-9C99-ECD76F23F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24">
            <a:extLst>
              <a:ext uri="{FF2B5EF4-FFF2-40B4-BE49-F238E27FC236}">
                <a16:creationId xmlns:a16="http://schemas.microsoft.com/office/drawing/2014/main" id="{C1CC4FFE-A9B0-75F3-2090-38CBD2265019}"/>
              </a:ext>
            </a:extLst>
          </p:cNvPr>
          <p:cNvSpPr/>
          <p:nvPr/>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3" name="Title 1">
            <a:extLst>
              <a:ext uri="{FF2B5EF4-FFF2-40B4-BE49-F238E27FC236}">
                <a16:creationId xmlns:a16="http://schemas.microsoft.com/office/drawing/2014/main" id="{513BC62C-4D28-8F16-18D6-90E9B0C7BDA4}"/>
              </a:ext>
            </a:extLst>
          </p:cNvPr>
          <p:cNvSpPr txBox="1">
            <a:spLocks/>
          </p:cNvSpPr>
          <p:nvPr/>
        </p:nvSpPr>
        <p:spPr>
          <a:xfrm>
            <a:off x="238125" y="652964"/>
            <a:ext cx="3371850" cy="842500"/>
          </a:xfrm>
          <a:prstGeom prst="rect">
            <a:avLst/>
          </a:prstGeom>
        </p:spPr>
        <p:txBody>
          <a:bodyPr lIns="0" tIns="0" rIns="0" bIns="0">
            <a:noAutofit/>
          </a:bodyPr>
          <a:lstStyle>
            <a:lvl1pPr algn="l" defTabSz="914400" rtl="0" eaLnBrk="1" latinLnBrk="0" hangingPunct="1">
              <a:lnSpc>
                <a:spcPct val="90000"/>
              </a:lnSpc>
              <a:spcBef>
                <a:spcPct val="0"/>
              </a:spcBef>
              <a:buNone/>
              <a:defRPr sz="4400" b="0" kern="1200">
                <a:solidFill>
                  <a:schemeClr val="bg1"/>
                </a:solidFill>
                <a:latin typeface="Impact" panose="020B080603090205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mpact" panose="020B0806030902050204" pitchFamily="34" charset="0"/>
                <a:ea typeface="+mj-ea"/>
                <a:cs typeface="+mj-cs"/>
              </a:rPr>
              <a:t>Abcourt-Barvue</a:t>
            </a:r>
            <a:endParaRPr kumimoji="0" lang="en-US" sz="40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a:p>
            <a:pPr marL="628650" marR="0" lvl="0" algn="r" defTabSz="914400" rtl="0" eaLnBrk="1" fontAlgn="auto" latinLnBrk="0" hangingPunct="1">
              <a:lnSpc>
                <a:spcPct val="90000"/>
              </a:lnSpc>
              <a:spcBef>
                <a:spcPct val="0"/>
              </a:spcBef>
              <a:spcAft>
                <a:spcPts val="0"/>
              </a:spcAft>
              <a:buClrTx/>
              <a:buSzTx/>
              <a:buFontTx/>
              <a:buNone/>
              <a:tabLst/>
              <a:defRPr/>
            </a:pPr>
            <a:r>
              <a:rPr lang="en-US" sz="4000" dirty="0">
                <a:solidFill>
                  <a:prstClr val="white"/>
                </a:solidFill>
              </a:rPr>
              <a:t>Zn-Ag Project</a:t>
            </a:r>
            <a:endParaRPr kumimoji="0" lang="en-US" sz="40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100% owned</a:t>
            </a:r>
            <a:endParaRPr kumimoji="0" lang="en-US" sz="36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p:txBody>
      </p:sp>
      <p:sp>
        <p:nvSpPr>
          <p:cNvPr id="27" name="TextBox 26">
            <a:extLst>
              <a:ext uri="{FF2B5EF4-FFF2-40B4-BE49-F238E27FC236}">
                <a16:creationId xmlns:a16="http://schemas.microsoft.com/office/drawing/2014/main" id="{9212E0E1-0E79-466F-F984-C7A5816AB37A}"/>
              </a:ext>
            </a:extLst>
          </p:cNvPr>
          <p:cNvSpPr txBox="1"/>
          <p:nvPr/>
        </p:nvSpPr>
        <p:spPr>
          <a:xfrm>
            <a:off x="5863660" y="5574577"/>
            <a:ext cx="5734260" cy="811367"/>
          </a:xfrm>
          <a:prstGeom prst="rect">
            <a:avLst/>
          </a:prstGeom>
          <a:noFill/>
        </p:spPr>
        <p:txBody>
          <a:bodyPr wrap="squar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Resources were estimated in a NI 43-101 technical report titled “NI 43-101 Resources Evaluation Report for the Vendôme Property” with an effective date of February 12, 2013 and prepared by Jean-Pierre Bérubé (geological consultant and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P.Eng</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Resources were calculated using the following parameters: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Density: 3.60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tonnes</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a:t>
            </a:r>
            <a:r>
              <a:rPr kumimoji="0" lang="en-US" sz="800" b="0" i="0" u="none" strike="noStrike" kern="1200" cap="none" spc="0" normalizeH="0" baseline="30000" noProof="0" dirty="0">
                <a:ln>
                  <a:noFill/>
                </a:ln>
                <a:solidFill>
                  <a:prstClr val="white"/>
                </a:solidFill>
                <a:effectLst/>
                <a:uLnTx/>
                <a:uFillTx/>
                <a:latin typeface="Arial Nova" panose="020B0504020202020204" pitchFamily="34" charset="0"/>
                <a:ea typeface="+mn-ea"/>
                <a:cs typeface="+mn-cs"/>
              </a:rPr>
              <a:t>3</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Minimum true width: 1.50 m with no cuts on high gold, silver, copper and zinc values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Minimum cut-off of C$55/</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tonne</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or 4.53%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ZnEq</a:t>
            </a:r>
            <a:endPar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15" name="Content Placeholder 1">
            <a:extLst>
              <a:ext uri="{FF2B5EF4-FFF2-40B4-BE49-F238E27FC236}">
                <a16:creationId xmlns:a16="http://schemas.microsoft.com/office/drawing/2014/main" id="{77DCA1EB-1BD0-EE01-BFFF-F086A1963B69}"/>
              </a:ext>
            </a:extLst>
          </p:cNvPr>
          <p:cNvSpPr txBox="1">
            <a:spLocks/>
          </p:cNvSpPr>
          <p:nvPr/>
        </p:nvSpPr>
        <p:spPr>
          <a:xfrm>
            <a:off x="5575302" y="1215157"/>
            <a:ext cx="6320858"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buClr>
                <a:srgbClr val="CF2127"/>
              </a:buClr>
              <a:buSzTx/>
              <a:buNone/>
              <a:tabLst/>
              <a:defRPr/>
            </a:pPr>
            <a:r>
              <a:rPr kumimoji="0" lang="en-CA" sz="1400" b="1" u="none" strike="noStrike" kern="1200" cap="none" spc="0" normalizeH="0" baseline="0" noProof="0" dirty="0">
                <a:ln>
                  <a:noFill/>
                </a:ln>
                <a:solidFill>
                  <a:schemeClr val="bg1"/>
                </a:solidFill>
                <a:effectLst/>
                <a:uLnTx/>
                <a:uFillTx/>
                <a:latin typeface="Arial Nova" panose="020B0504020202020204" pitchFamily="34" charset="0"/>
              </a:rPr>
              <a:t>Abcourt-Barvue Project: Historical Resource Estimate</a:t>
            </a:r>
          </a:p>
        </p:txBody>
      </p:sp>
      <p:graphicFrame>
        <p:nvGraphicFramePr>
          <p:cNvPr id="16" name="Table 6">
            <a:extLst>
              <a:ext uri="{FF2B5EF4-FFF2-40B4-BE49-F238E27FC236}">
                <a16:creationId xmlns:a16="http://schemas.microsoft.com/office/drawing/2014/main" id="{6EBB4461-B52F-EF53-5667-992E10D9C780}"/>
              </a:ext>
            </a:extLst>
          </p:cNvPr>
          <p:cNvGraphicFramePr>
            <a:graphicFrameLocks noGrp="1"/>
          </p:cNvGraphicFramePr>
          <p:nvPr/>
        </p:nvGraphicFramePr>
        <p:xfrm>
          <a:off x="5905500" y="4717723"/>
          <a:ext cx="5773932" cy="856080"/>
        </p:xfrm>
        <a:graphic>
          <a:graphicData uri="http://schemas.openxmlformats.org/drawingml/2006/table">
            <a:tbl>
              <a:tblPr firstRow="1" lastRow="1" bandRow="1">
                <a:tableStyleId>{C083E6E3-FA7D-4D7B-A595-EF9225AFEA82}</a:tableStyleId>
              </a:tblPr>
              <a:tblGrid>
                <a:gridCol w="1647825">
                  <a:extLst>
                    <a:ext uri="{9D8B030D-6E8A-4147-A177-3AD203B41FA5}">
                      <a16:colId xmlns:a16="http://schemas.microsoft.com/office/drawing/2014/main" val="1662658679"/>
                    </a:ext>
                  </a:extLst>
                </a:gridCol>
                <a:gridCol w="1152525">
                  <a:extLst>
                    <a:ext uri="{9D8B030D-6E8A-4147-A177-3AD203B41FA5}">
                      <a16:colId xmlns:a16="http://schemas.microsoft.com/office/drawing/2014/main" val="3415728487"/>
                    </a:ext>
                  </a:extLst>
                </a:gridCol>
                <a:gridCol w="991194">
                  <a:extLst>
                    <a:ext uri="{9D8B030D-6E8A-4147-A177-3AD203B41FA5}">
                      <a16:colId xmlns:a16="http://schemas.microsoft.com/office/drawing/2014/main" val="109037814"/>
                    </a:ext>
                  </a:extLst>
                </a:gridCol>
                <a:gridCol w="991194">
                  <a:extLst>
                    <a:ext uri="{9D8B030D-6E8A-4147-A177-3AD203B41FA5}">
                      <a16:colId xmlns:a16="http://schemas.microsoft.com/office/drawing/2014/main" val="2183587570"/>
                    </a:ext>
                  </a:extLst>
                </a:gridCol>
                <a:gridCol w="991194">
                  <a:extLst>
                    <a:ext uri="{9D8B030D-6E8A-4147-A177-3AD203B41FA5}">
                      <a16:colId xmlns:a16="http://schemas.microsoft.com/office/drawing/2014/main" val="2205489567"/>
                    </a:ext>
                  </a:extLst>
                </a:gridCol>
              </a:tblGrid>
              <a:tr h="0">
                <a:tc>
                  <a:txBody>
                    <a:bodyPr/>
                    <a:lstStyle/>
                    <a:p>
                      <a:pPr algn="ctr"/>
                      <a:r>
                        <a:rPr lang="en-US" sz="1400" dirty="0">
                          <a:solidFill>
                            <a:schemeClr val="bg1"/>
                          </a:solidFill>
                          <a:latin typeface="Arial Nova" panose="020B0504020202020204" pitchFamily="34" charset="0"/>
                        </a:rPr>
                        <a:t>Category</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Tonnes</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Zn</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g/t Ag</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Cu</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US" sz="1400" dirty="0">
                          <a:solidFill>
                            <a:schemeClr val="bg1"/>
                          </a:solidFill>
                          <a:latin typeface="Arial Nova" panose="020B0504020202020204" pitchFamily="34" charset="0"/>
                        </a:rPr>
                        <a:t>M&amp;I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712,222</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7.50</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60.11</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0.63</a:t>
                      </a: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r>
                        <a:rPr lang="en-US" sz="1400" b="0" dirty="0">
                          <a:solidFill>
                            <a:schemeClr val="bg1"/>
                          </a:solidFill>
                          <a:latin typeface="Arial Nova" panose="020B0504020202020204" pitchFamily="34" charset="0"/>
                        </a:rPr>
                        <a:t>Inferred Resources</a:t>
                      </a:r>
                      <a:endParaRPr lang="en-CA" sz="1400" b="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tcPr>
                </a:tc>
                <a:tc>
                  <a:txBody>
                    <a:bodyPr/>
                    <a:lstStyle/>
                    <a:p>
                      <a:pPr algn="ctr"/>
                      <a:r>
                        <a:rPr lang="en-US" sz="1400" b="0" dirty="0">
                          <a:solidFill>
                            <a:schemeClr val="bg1"/>
                          </a:solidFill>
                          <a:latin typeface="Arial Nova" panose="020B0504020202020204" pitchFamily="34" charset="0"/>
                        </a:rPr>
                        <a:t>305,769</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US" sz="1400" b="0" dirty="0">
                          <a:solidFill>
                            <a:schemeClr val="bg1"/>
                          </a:solidFill>
                          <a:latin typeface="Arial Nova" panose="020B0504020202020204" pitchFamily="34" charset="0"/>
                        </a:rPr>
                        <a:t>4.30</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US" sz="1400" b="0" dirty="0">
                          <a:solidFill>
                            <a:schemeClr val="bg1"/>
                          </a:solidFill>
                          <a:latin typeface="Arial Nova" panose="020B0504020202020204" pitchFamily="34" charset="0"/>
                        </a:rPr>
                        <a:t>36.77</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CA" sz="1400" b="0" dirty="0">
                          <a:solidFill>
                            <a:schemeClr val="bg1"/>
                          </a:solidFill>
                          <a:latin typeface="Arial Nova" panose="020B0504020202020204" pitchFamily="34" charset="0"/>
                        </a:rPr>
                        <a:t>0.49</a:t>
                      </a:r>
                    </a:p>
                  </a:txBody>
                  <a:tcPr marL="36000" marR="36000" marT="36000" marB="36000"/>
                </a:tc>
                <a:extLst>
                  <a:ext uri="{0D108BD9-81ED-4DB2-BD59-A6C34878D82A}">
                    <a16:rowId xmlns:a16="http://schemas.microsoft.com/office/drawing/2014/main" val="3127765328"/>
                  </a:ext>
                </a:extLst>
              </a:tr>
            </a:tbl>
          </a:graphicData>
        </a:graphic>
      </p:graphicFrame>
      <p:sp>
        <p:nvSpPr>
          <p:cNvPr id="19" name="Content Placeholder 1">
            <a:extLst>
              <a:ext uri="{FF2B5EF4-FFF2-40B4-BE49-F238E27FC236}">
                <a16:creationId xmlns:a16="http://schemas.microsoft.com/office/drawing/2014/main" id="{9C481665-E016-92BE-5E87-F16CEDA8C4BF}"/>
              </a:ext>
            </a:extLst>
          </p:cNvPr>
          <p:cNvSpPr txBox="1">
            <a:spLocks/>
          </p:cNvSpPr>
          <p:nvPr/>
        </p:nvSpPr>
        <p:spPr>
          <a:xfrm>
            <a:off x="5863661" y="4448090"/>
            <a:ext cx="5744139"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buClr>
                <a:srgbClr val="CF2127"/>
              </a:buClr>
              <a:buSzTx/>
              <a:buNone/>
              <a:tabLst/>
              <a:defRPr/>
            </a:pPr>
            <a:r>
              <a:rPr kumimoji="0" lang="en-CA" sz="1400" b="1" u="none" strike="noStrike" kern="1200" cap="none" spc="0" normalizeH="0" baseline="0" noProof="0" dirty="0" err="1">
                <a:ln>
                  <a:noFill/>
                </a:ln>
                <a:solidFill>
                  <a:schemeClr val="bg1"/>
                </a:solidFill>
                <a:effectLst/>
                <a:uLnTx/>
                <a:uFillTx/>
                <a:latin typeface="Arial Nova" panose="020B0504020202020204" pitchFamily="34" charset="0"/>
              </a:rPr>
              <a:t>Vendôme</a:t>
            </a:r>
            <a:r>
              <a:rPr kumimoji="0" lang="en-CA" sz="1400" b="1" u="none" strike="noStrike" kern="1200" cap="none" spc="0" normalizeH="0" baseline="0" noProof="0" dirty="0">
                <a:ln>
                  <a:noFill/>
                </a:ln>
                <a:solidFill>
                  <a:schemeClr val="bg1"/>
                </a:solidFill>
                <a:effectLst/>
                <a:uLnTx/>
                <a:uFillTx/>
                <a:latin typeface="Arial Nova" panose="020B0504020202020204" pitchFamily="34" charset="0"/>
              </a:rPr>
              <a:t> Property: Historical Resource Estimate</a:t>
            </a:r>
          </a:p>
        </p:txBody>
      </p:sp>
      <p:graphicFrame>
        <p:nvGraphicFramePr>
          <p:cNvPr id="29" name="Table 6">
            <a:extLst>
              <a:ext uri="{FF2B5EF4-FFF2-40B4-BE49-F238E27FC236}">
                <a16:creationId xmlns:a16="http://schemas.microsoft.com/office/drawing/2014/main" id="{48BABF5A-A905-F6A5-F96B-8B21C07B9176}"/>
              </a:ext>
            </a:extLst>
          </p:cNvPr>
          <p:cNvGraphicFramePr>
            <a:graphicFrameLocks noGrp="1"/>
          </p:cNvGraphicFramePr>
          <p:nvPr>
            <p:extLst>
              <p:ext uri="{D42A27DB-BD31-4B8C-83A1-F6EECF244321}">
                <p14:modId xmlns:p14="http://schemas.microsoft.com/office/powerpoint/2010/main" val="2677167420"/>
              </p:ext>
            </p:extLst>
          </p:nvPr>
        </p:nvGraphicFramePr>
        <p:xfrm>
          <a:off x="5905500" y="1435079"/>
          <a:ext cx="5781675" cy="856080"/>
        </p:xfrm>
        <a:graphic>
          <a:graphicData uri="http://schemas.openxmlformats.org/drawingml/2006/table">
            <a:tbl>
              <a:tblPr firstRow="1" bandRow="1">
                <a:tableStyleId>{C083E6E3-FA7D-4D7B-A595-EF9225AFEA82}</a:tableStyleId>
              </a:tblPr>
              <a:tblGrid>
                <a:gridCol w="1581150">
                  <a:extLst>
                    <a:ext uri="{9D8B030D-6E8A-4147-A177-3AD203B41FA5}">
                      <a16:colId xmlns:a16="http://schemas.microsoft.com/office/drawing/2014/main" val="1662658679"/>
                    </a:ext>
                  </a:extLst>
                </a:gridCol>
                <a:gridCol w="1152525">
                  <a:extLst>
                    <a:ext uri="{9D8B030D-6E8A-4147-A177-3AD203B41FA5}">
                      <a16:colId xmlns:a16="http://schemas.microsoft.com/office/drawing/2014/main" val="3746553619"/>
                    </a:ext>
                  </a:extLst>
                </a:gridCol>
                <a:gridCol w="1085850">
                  <a:extLst>
                    <a:ext uri="{9D8B030D-6E8A-4147-A177-3AD203B41FA5}">
                      <a16:colId xmlns:a16="http://schemas.microsoft.com/office/drawing/2014/main" val="3415728487"/>
                    </a:ext>
                  </a:extLst>
                </a:gridCol>
                <a:gridCol w="491474">
                  <a:extLst>
                    <a:ext uri="{9D8B030D-6E8A-4147-A177-3AD203B41FA5}">
                      <a16:colId xmlns:a16="http://schemas.microsoft.com/office/drawing/2014/main" val="109037814"/>
                    </a:ext>
                  </a:extLst>
                </a:gridCol>
                <a:gridCol w="735338">
                  <a:extLst>
                    <a:ext uri="{9D8B030D-6E8A-4147-A177-3AD203B41FA5}">
                      <a16:colId xmlns:a16="http://schemas.microsoft.com/office/drawing/2014/main" val="2183587570"/>
                    </a:ext>
                  </a:extLst>
                </a:gridCol>
                <a:gridCol w="735338">
                  <a:extLst>
                    <a:ext uri="{9D8B030D-6E8A-4147-A177-3AD203B41FA5}">
                      <a16:colId xmlns:a16="http://schemas.microsoft.com/office/drawing/2014/main" val="3403435867"/>
                    </a:ext>
                  </a:extLst>
                </a:gridCol>
              </a:tblGrid>
              <a:tr h="0">
                <a:tc>
                  <a:txBody>
                    <a:bodyPr/>
                    <a:lstStyle/>
                    <a:p>
                      <a:pPr algn="ctr"/>
                      <a:r>
                        <a:rPr lang="en-US" sz="1400" dirty="0">
                          <a:solidFill>
                            <a:schemeClr val="bg1"/>
                          </a:solidFill>
                          <a:latin typeface="Arial Nova" panose="020B0504020202020204" pitchFamily="34" charset="0"/>
                        </a:rPr>
                        <a:t>Category</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CA" sz="1400" dirty="0">
                          <a:solidFill>
                            <a:schemeClr val="bg1"/>
                          </a:solidFill>
                          <a:latin typeface="Arial Nova" panose="020B0504020202020204" pitchFamily="34" charset="0"/>
                        </a:rPr>
                        <a:t>Type</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Tonnes</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Zn</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g/t Ag</a:t>
                      </a:r>
                    </a:p>
                  </a:txBody>
                  <a:tcPr marL="36000" marR="36000" marT="36000" marB="36000">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ZnEq</a:t>
                      </a:r>
                      <a:endParaRPr lang="en-US" sz="1400" dirty="0">
                        <a:solidFill>
                          <a:schemeClr val="bg1"/>
                        </a:solidFill>
                        <a:latin typeface="Arial Nova" panose="020B0504020202020204" pitchFamily="34" charset="0"/>
                      </a:endParaRPr>
                    </a:p>
                  </a:txBody>
                  <a:tcPr marL="36000" marR="36000" marT="36000" marB="3600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US" sz="1400" dirty="0">
                          <a:solidFill>
                            <a:schemeClr val="bg1"/>
                          </a:solidFill>
                          <a:latin typeface="Arial Nova" panose="020B0504020202020204" pitchFamily="34" charset="0"/>
                        </a:rPr>
                        <a:t>M&amp;I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Combined</a:t>
                      </a: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8,083,000</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3.06</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55.45</a:t>
                      </a:r>
                      <a:endParaRPr lang="en-CA" sz="1400" dirty="0">
                        <a:solidFill>
                          <a:schemeClr val="bg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N/A</a:t>
                      </a:r>
                    </a:p>
                  </a:txBody>
                  <a:tcPr marL="36000" marR="36000" marT="36000" marB="36000">
                    <a:lnL>
                      <a:noFill/>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r>
                        <a:rPr lang="en-US" sz="1400" dirty="0">
                          <a:solidFill>
                            <a:schemeClr val="bg1"/>
                          </a:solidFill>
                          <a:latin typeface="Arial Nova" panose="020B0504020202020204" pitchFamily="34" charset="0"/>
                        </a:rPr>
                        <a:t>Inferred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tcPr>
                </a:tc>
                <a:tc>
                  <a:txBody>
                    <a:bodyPr/>
                    <a:lstStyle/>
                    <a:p>
                      <a:pPr algn="ctr"/>
                      <a:r>
                        <a:rPr lang="en-CA" sz="1400" dirty="0">
                          <a:solidFill>
                            <a:schemeClr val="bg1"/>
                          </a:solidFill>
                          <a:latin typeface="Arial Nova" panose="020B0504020202020204" pitchFamily="34" charset="0"/>
                        </a:rPr>
                        <a:t>Combined</a:t>
                      </a:r>
                    </a:p>
                  </a:txBody>
                  <a:tcPr marL="36000" marR="36000" marT="36000" marB="36000"/>
                </a:tc>
                <a:tc>
                  <a:txBody>
                    <a:bodyPr/>
                    <a:lstStyle/>
                    <a:p>
                      <a:pPr algn="ctr"/>
                      <a:r>
                        <a:rPr lang="en-US" sz="1400" dirty="0">
                          <a:solidFill>
                            <a:schemeClr val="bg1"/>
                          </a:solidFill>
                          <a:latin typeface="Arial Nova" panose="020B0504020202020204" pitchFamily="34" charset="0"/>
                        </a:rPr>
                        <a:t>2,037,000</a:t>
                      </a:r>
                      <a:endParaRPr lang="en-CA" sz="1400" dirty="0">
                        <a:solidFill>
                          <a:schemeClr val="bg1"/>
                        </a:solidFill>
                        <a:latin typeface="Arial Nova" panose="020B0504020202020204" pitchFamily="34" charset="0"/>
                      </a:endParaRPr>
                    </a:p>
                  </a:txBody>
                  <a:tcPr marL="36000" marR="36000" marT="36000" marB="36000"/>
                </a:tc>
                <a:tc>
                  <a:txBody>
                    <a:bodyPr/>
                    <a:lstStyle/>
                    <a:p>
                      <a:pPr algn="ctr"/>
                      <a:r>
                        <a:rPr lang="en-US" sz="1400" dirty="0">
                          <a:solidFill>
                            <a:schemeClr val="bg1"/>
                          </a:solidFill>
                          <a:latin typeface="Arial Nova" panose="020B0504020202020204" pitchFamily="34" charset="0"/>
                        </a:rPr>
                        <a:t>2.89</a:t>
                      </a:r>
                      <a:endParaRPr lang="en-CA" sz="1400" dirty="0">
                        <a:solidFill>
                          <a:schemeClr val="bg1"/>
                        </a:solidFill>
                        <a:latin typeface="Arial Nova" panose="020B0504020202020204" pitchFamily="34" charset="0"/>
                      </a:endParaRPr>
                    </a:p>
                  </a:txBody>
                  <a:tcPr marL="36000" marR="36000" marT="36000" marB="36000"/>
                </a:tc>
                <a:tc>
                  <a:txBody>
                    <a:bodyPr/>
                    <a:lstStyle/>
                    <a:p>
                      <a:pPr algn="ctr"/>
                      <a:r>
                        <a:rPr lang="en-US" sz="1400" dirty="0">
                          <a:solidFill>
                            <a:schemeClr val="bg1"/>
                          </a:solidFill>
                          <a:latin typeface="Arial Nova" panose="020B0504020202020204" pitchFamily="34" charset="0"/>
                        </a:rPr>
                        <a:t>114.16</a:t>
                      </a:r>
                      <a:endParaRPr lang="en-CA" sz="1400" dirty="0">
                        <a:solidFill>
                          <a:schemeClr val="bg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tcPr>
                </a:tc>
                <a:tc>
                  <a:txBody>
                    <a:bodyPr/>
                    <a:lstStyle/>
                    <a:p>
                      <a:pPr algn="ctr"/>
                      <a:r>
                        <a:rPr lang="en-CA" sz="1400" dirty="0">
                          <a:solidFill>
                            <a:schemeClr val="bg1"/>
                          </a:solidFill>
                          <a:latin typeface="Arial Nova" panose="020B0504020202020204" pitchFamily="34" charset="0"/>
                        </a:rPr>
                        <a:t>N/A</a:t>
                      </a:r>
                    </a:p>
                  </a:txBody>
                  <a:tcPr marL="36000" marR="36000" marT="36000" marB="36000">
                    <a:lnL>
                      <a:noFill/>
                    </a:lnL>
                    <a:lnR w="6350" cap="flat" cmpd="sng" algn="ctr">
                      <a:noFill/>
                      <a:prstDash val="solid"/>
                      <a:round/>
                      <a:headEnd type="none" w="med" len="med"/>
                      <a:tailEnd type="none" w="med" len="med"/>
                    </a:lnR>
                  </a:tcPr>
                </a:tc>
                <a:extLst>
                  <a:ext uri="{0D108BD9-81ED-4DB2-BD59-A6C34878D82A}">
                    <a16:rowId xmlns:a16="http://schemas.microsoft.com/office/drawing/2014/main" val="3127765328"/>
                  </a:ext>
                </a:extLst>
              </a:tr>
            </a:tbl>
          </a:graphicData>
        </a:graphic>
      </p:graphicFrame>
      <p:sp>
        <p:nvSpPr>
          <p:cNvPr id="30" name="TextBox 29">
            <a:extLst>
              <a:ext uri="{FF2B5EF4-FFF2-40B4-BE49-F238E27FC236}">
                <a16:creationId xmlns:a16="http://schemas.microsoft.com/office/drawing/2014/main" id="{41848FAE-4243-60E7-0346-B1E87F5D4E96}"/>
              </a:ext>
            </a:extLst>
          </p:cNvPr>
          <p:cNvSpPr txBox="1"/>
          <p:nvPr/>
        </p:nvSpPr>
        <p:spPr>
          <a:xfrm>
            <a:off x="5886446" y="2291159"/>
            <a:ext cx="5781675" cy="749812"/>
          </a:xfrm>
          <a:prstGeom prst="rect">
            <a:avLst/>
          </a:prstGeom>
          <a:noFill/>
        </p:spPr>
        <p:txBody>
          <a:bodyPr wrap="squar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Historical Resources were estimated in a NI 43-101 technical report titled “NI 43-101 Mineral Resources Report for the Abcourt-Barvue Property” with an effective date of February 28, 2014 and prepared by Jean-Pierre Bérubé (geological consultant and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P.Eng</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Resources were calculated  based on US$0.96/</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lb</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zinc price, US$27.55/oz silver price and US$1.00:C$1.00 exchange rate. Cut-off grades were 1.99%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ZnEq</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for open pit resources and 4.51% for underground resources</a:t>
            </a:r>
          </a:p>
        </p:txBody>
      </p:sp>
      <p:graphicFrame>
        <p:nvGraphicFramePr>
          <p:cNvPr id="2" name="Table 19">
            <a:extLst>
              <a:ext uri="{FF2B5EF4-FFF2-40B4-BE49-F238E27FC236}">
                <a16:creationId xmlns:a16="http://schemas.microsoft.com/office/drawing/2014/main" id="{F0AC4D99-88AA-632C-0C79-7934CC112E01}"/>
              </a:ext>
            </a:extLst>
          </p:cNvPr>
          <p:cNvGraphicFramePr>
            <a:graphicFrameLocks noGrp="1"/>
          </p:cNvGraphicFramePr>
          <p:nvPr>
            <p:extLst>
              <p:ext uri="{D42A27DB-BD31-4B8C-83A1-F6EECF244321}">
                <p14:modId xmlns:p14="http://schemas.microsoft.com/office/powerpoint/2010/main" val="3470460742"/>
              </p:ext>
            </p:extLst>
          </p:nvPr>
        </p:nvGraphicFramePr>
        <p:xfrm>
          <a:off x="198035" y="2837099"/>
          <a:ext cx="5377267" cy="2923268"/>
        </p:xfrm>
        <a:graphic>
          <a:graphicData uri="http://schemas.openxmlformats.org/drawingml/2006/table">
            <a:tbl>
              <a:tblPr bandRow="1">
                <a:tableStyleId>{F5AB1C69-6EDB-4FF4-983F-18BD219EF322}</a:tableStyleId>
              </a:tblPr>
              <a:tblGrid>
                <a:gridCol w="1172005">
                  <a:extLst>
                    <a:ext uri="{9D8B030D-6E8A-4147-A177-3AD203B41FA5}">
                      <a16:colId xmlns:a16="http://schemas.microsoft.com/office/drawing/2014/main" val="1359002943"/>
                    </a:ext>
                  </a:extLst>
                </a:gridCol>
                <a:gridCol w="4205262">
                  <a:extLst>
                    <a:ext uri="{9D8B030D-6E8A-4147-A177-3AD203B41FA5}">
                      <a16:colId xmlns:a16="http://schemas.microsoft.com/office/drawing/2014/main" val="2561933778"/>
                    </a:ext>
                  </a:extLst>
                </a:gridCol>
              </a:tblGrid>
              <a:tr h="0">
                <a:tc>
                  <a:txBody>
                    <a:bodyPr/>
                    <a:lstStyle/>
                    <a:p>
                      <a:pPr algn="l">
                        <a:lnSpc>
                          <a:spcPct val="107000"/>
                        </a:lnSpc>
                      </a:pPr>
                      <a:r>
                        <a:rPr lang="en-CA" sz="1600" b="1" dirty="0">
                          <a:solidFill>
                            <a:schemeClr val="bg1"/>
                          </a:solidFill>
                          <a:latin typeface="Arial Nova" panose="020B0504020202020204" pitchFamily="34" charset="0"/>
                        </a:rPr>
                        <a:t>Location </a:t>
                      </a:r>
                    </a:p>
                  </a:txBody>
                  <a:tcPr marL="72000" marR="72000" marT="36000" marB="36000">
                    <a:lnL w="12700" cap="flat" cmpd="sng" algn="ctr">
                      <a:no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tc>
                  <a:txBody>
                    <a:bodyPr/>
                    <a:lstStyle/>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4,755 ha property located near Barraute, 60 km north of Val-d’Or</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Easily accessible via existing access roads and Highway 397</a:t>
                      </a:r>
                    </a:p>
                  </a:txBody>
                  <a:tcPr marL="72000" marR="72000" marT="36000" marB="36000" anchor="ctr">
                    <a:lnL w="635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304818426"/>
                  </a:ext>
                </a:extLst>
              </a:tr>
              <a:tr h="0">
                <a:tc>
                  <a:txBody>
                    <a:bodyPr/>
                    <a:lstStyle/>
                    <a:p>
                      <a:pPr algn="l">
                        <a:lnSpc>
                          <a:spcPct val="107000"/>
                        </a:lnSpc>
                      </a:pPr>
                      <a:r>
                        <a:rPr lang="en-CA" sz="1600" b="1" dirty="0">
                          <a:solidFill>
                            <a:schemeClr val="bg1"/>
                          </a:solidFill>
                          <a:latin typeface="Arial Nova" panose="020B0504020202020204" pitchFamily="34" charset="0"/>
                        </a:rPr>
                        <a:t>History</a:t>
                      </a:r>
                    </a:p>
                  </a:txBody>
                  <a:tcPr marL="72000" marR="72000" marT="36000" marB="36000">
                    <a:lnL w="12700" cap="flat" cmpd="sng" algn="ctr">
                      <a:no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tc>
                  <a:txBody>
                    <a:bodyPr/>
                    <a:lstStyle/>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Zinc first discovered on the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Barvue</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claims in 1950</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Open pit mine operated from 1952 to 1957. Total of 5.0M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tonnes</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of 2.98% Zn and 38.74 g/t Ag mined</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Underground mine operated from 1985 to 1990 by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Abcourt</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Mines. Total of 632,319 tonnes of 5.04% Zn and 131.65 g/t Ag mined</a:t>
                      </a:r>
                    </a:p>
                  </a:txBody>
                  <a:tcPr marL="72000" marR="72000" marT="36000" marB="36000" anchor="ctr">
                    <a:lnL w="635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950176939"/>
                  </a:ext>
                </a:extLst>
              </a:tr>
            </a:tbl>
          </a:graphicData>
        </a:graphic>
      </p:graphicFrame>
    </p:spTree>
    <p:extLst>
      <p:ext uri="{BB962C8B-B14F-4D97-AF65-F5344CB8AC3E}">
        <p14:creationId xmlns:p14="http://schemas.microsoft.com/office/powerpoint/2010/main" val="347342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3836E-28C9-EB99-FB20-50D453B3DBD8}"/>
              </a:ext>
            </a:extLst>
          </p:cNvPr>
          <p:cNvSpPr>
            <a:spLocks noGrp="1"/>
          </p:cNvSpPr>
          <p:nvPr>
            <p:ph type="title"/>
          </p:nvPr>
        </p:nvSpPr>
        <p:spPr/>
        <p:txBody>
          <a:bodyPr>
            <a:normAutofit/>
          </a:bodyPr>
          <a:lstStyle/>
          <a:p>
            <a:r>
              <a:rPr lang="en-US" dirty="0"/>
              <a:t>Sleeping Giant Mill: Process Flowsheet</a:t>
            </a:r>
            <a:endParaRPr lang="en-CA" dirty="0"/>
          </a:p>
        </p:txBody>
      </p:sp>
      <p:sp>
        <p:nvSpPr>
          <p:cNvPr id="10" name="Footer Placeholder 11">
            <a:extLst>
              <a:ext uri="{FF2B5EF4-FFF2-40B4-BE49-F238E27FC236}">
                <a16:creationId xmlns:a16="http://schemas.microsoft.com/office/drawing/2014/main" id="{571A3926-0018-3494-8875-A36AC1A25BB4}"/>
              </a:ext>
            </a:extLst>
          </p:cNvPr>
          <p:cNvSpPr txBox="1">
            <a:spLocks/>
          </p:cNvSpPr>
          <p:nvPr/>
        </p:nvSpPr>
        <p:spPr>
          <a:xfrm>
            <a:off x="344787" y="6195177"/>
            <a:ext cx="5551714" cy="376920"/>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806C34"/>
                </a:solidFill>
                <a:effectLst/>
                <a:uLnTx/>
                <a:uFillTx/>
                <a:latin typeface="Arial" panose="020B0604020202020204" pitchFamily="34" charset="0"/>
                <a:ea typeface="+mn-ea"/>
                <a:cs typeface="Arial" panose="020B0604020202020204" pitchFamily="34" charset="0"/>
              </a:rPr>
              <a:t>InnovExplo - Expertise minière</a:t>
            </a:r>
          </a:p>
        </p:txBody>
      </p:sp>
      <p:pic>
        <p:nvPicPr>
          <p:cNvPr id="6" name="Image 5">
            <a:extLst>
              <a:ext uri="{FF2B5EF4-FFF2-40B4-BE49-F238E27FC236}">
                <a16:creationId xmlns:a16="http://schemas.microsoft.com/office/drawing/2014/main" id="{621A0A1D-02C8-08E8-BDD2-3E8E56EC5223}"/>
              </a:ext>
            </a:extLst>
          </p:cNvPr>
          <p:cNvPicPr>
            <a:picLocks noChangeAspect="1"/>
          </p:cNvPicPr>
          <p:nvPr/>
        </p:nvPicPr>
        <p:blipFill>
          <a:blip r:embed="rId2"/>
          <a:stretch>
            <a:fillRect/>
          </a:stretch>
        </p:blipFill>
        <p:spPr>
          <a:xfrm>
            <a:off x="2552778" y="855711"/>
            <a:ext cx="7583771" cy="5507767"/>
          </a:xfrm>
          <a:prstGeom prst="rect">
            <a:avLst/>
          </a:prstGeom>
        </p:spPr>
      </p:pic>
    </p:spTree>
    <p:extLst>
      <p:ext uri="{BB962C8B-B14F-4D97-AF65-F5344CB8AC3E}">
        <p14:creationId xmlns:p14="http://schemas.microsoft.com/office/powerpoint/2010/main" val="565410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3836E-28C9-EB99-FB20-50D453B3DBD8}"/>
              </a:ext>
            </a:extLst>
          </p:cNvPr>
          <p:cNvSpPr>
            <a:spLocks noGrp="1"/>
          </p:cNvSpPr>
          <p:nvPr>
            <p:ph type="title"/>
          </p:nvPr>
        </p:nvSpPr>
        <p:spPr/>
        <p:txBody>
          <a:bodyPr>
            <a:normAutofit/>
          </a:bodyPr>
          <a:lstStyle/>
          <a:p>
            <a:r>
              <a:rPr lang="en-US" dirty="0"/>
              <a:t>Sleeping Giant: Block Model, Plan view</a:t>
            </a:r>
            <a:endParaRPr lang="en-CA" dirty="0"/>
          </a:p>
        </p:txBody>
      </p:sp>
      <p:sp>
        <p:nvSpPr>
          <p:cNvPr id="10" name="Footer Placeholder 11">
            <a:extLst>
              <a:ext uri="{FF2B5EF4-FFF2-40B4-BE49-F238E27FC236}">
                <a16:creationId xmlns:a16="http://schemas.microsoft.com/office/drawing/2014/main" id="{571A3926-0018-3494-8875-A36AC1A25BB4}"/>
              </a:ext>
            </a:extLst>
          </p:cNvPr>
          <p:cNvSpPr txBox="1">
            <a:spLocks/>
          </p:cNvSpPr>
          <p:nvPr/>
        </p:nvSpPr>
        <p:spPr>
          <a:xfrm>
            <a:off x="344787" y="6195177"/>
            <a:ext cx="5551714" cy="376920"/>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806C34"/>
                </a:solidFill>
                <a:effectLst/>
                <a:uLnTx/>
                <a:uFillTx/>
                <a:latin typeface="Arial" panose="020B0604020202020204" pitchFamily="34" charset="0"/>
                <a:ea typeface="+mn-ea"/>
                <a:cs typeface="Arial" panose="020B0604020202020204" pitchFamily="34" charset="0"/>
              </a:rPr>
              <a:t>InnovExplo - Expertise minière</a:t>
            </a:r>
          </a:p>
        </p:txBody>
      </p:sp>
      <p:pic>
        <p:nvPicPr>
          <p:cNvPr id="14" name="Picture 15">
            <a:extLst>
              <a:ext uri="{FF2B5EF4-FFF2-40B4-BE49-F238E27FC236}">
                <a16:creationId xmlns:a16="http://schemas.microsoft.com/office/drawing/2014/main" id="{675895DA-A8C8-9B39-F6AC-AAEDC5354A38}"/>
              </a:ext>
            </a:extLst>
          </p:cNvPr>
          <p:cNvPicPr>
            <a:picLocks noChangeAspect="1"/>
          </p:cNvPicPr>
          <p:nvPr/>
        </p:nvPicPr>
        <p:blipFill>
          <a:blip r:embed="rId2"/>
          <a:stretch>
            <a:fillRect/>
          </a:stretch>
        </p:blipFill>
        <p:spPr>
          <a:xfrm>
            <a:off x="7410352" y="4382730"/>
            <a:ext cx="2660359" cy="1611670"/>
          </a:xfrm>
          <a:prstGeom prst="rect">
            <a:avLst/>
          </a:prstGeom>
        </p:spPr>
      </p:pic>
      <p:pic>
        <p:nvPicPr>
          <p:cNvPr id="2" name="Content Placeholder 3">
            <a:extLst>
              <a:ext uri="{FF2B5EF4-FFF2-40B4-BE49-F238E27FC236}">
                <a16:creationId xmlns:a16="http://schemas.microsoft.com/office/drawing/2014/main" id="{07FEEAB7-FD56-2D9F-9A04-1EA16961C8E9}"/>
              </a:ext>
            </a:extLst>
          </p:cNvPr>
          <p:cNvPicPr>
            <a:picLocks noChangeAspect="1"/>
          </p:cNvPicPr>
          <p:nvPr/>
        </p:nvPicPr>
        <p:blipFill>
          <a:blip r:embed="rId3"/>
          <a:stretch>
            <a:fillRect/>
          </a:stretch>
        </p:blipFill>
        <p:spPr>
          <a:xfrm rot="5400000">
            <a:off x="1212362" y="131382"/>
            <a:ext cx="5196220" cy="6931371"/>
          </a:xfrm>
          <a:prstGeom prst="rect">
            <a:avLst/>
          </a:prstGeom>
        </p:spPr>
      </p:pic>
      <p:pic>
        <p:nvPicPr>
          <p:cNvPr id="5" name="Image 4">
            <a:extLst>
              <a:ext uri="{FF2B5EF4-FFF2-40B4-BE49-F238E27FC236}">
                <a16:creationId xmlns:a16="http://schemas.microsoft.com/office/drawing/2014/main" id="{C5BD3AF5-0D55-962D-03A5-CC0C2C115826}"/>
              </a:ext>
            </a:extLst>
          </p:cNvPr>
          <p:cNvPicPr>
            <a:picLocks noChangeAspect="1"/>
          </p:cNvPicPr>
          <p:nvPr/>
        </p:nvPicPr>
        <p:blipFill>
          <a:blip r:embed="rId4"/>
          <a:stretch>
            <a:fillRect/>
          </a:stretch>
        </p:blipFill>
        <p:spPr>
          <a:xfrm>
            <a:off x="7521563" y="1006042"/>
            <a:ext cx="4325651" cy="3028669"/>
          </a:xfrm>
          <a:prstGeom prst="rect">
            <a:avLst/>
          </a:prstGeom>
        </p:spPr>
      </p:pic>
    </p:spTree>
    <p:extLst>
      <p:ext uri="{BB962C8B-B14F-4D97-AF65-F5344CB8AC3E}">
        <p14:creationId xmlns:p14="http://schemas.microsoft.com/office/powerpoint/2010/main" val="33860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7CA4D-507E-1AA3-969D-6CC5C9EB1118}"/>
              </a:ext>
            </a:extLst>
          </p:cNvPr>
          <p:cNvSpPr>
            <a:spLocks noGrp="1"/>
          </p:cNvSpPr>
          <p:nvPr>
            <p:ph type="title"/>
          </p:nvPr>
        </p:nvSpPr>
        <p:spPr/>
        <p:txBody>
          <a:bodyPr/>
          <a:lstStyle/>
          <a:p>
            <a:r>
              <a:rPr lang="en-CA" dirty="0"/>
              <a:t>Courville Property</a:t>
            </a:r>
          </a:p>
        </p:txBody>
      </p:sp>
      <p:pic>
        <p:nvPicPr>
          <p:cNvPr id="4" name="Picture 3">
            <a:extLst>
              <a:ext uri="{FF2B5EF4-FFF2-40B4-BE49-F238E27FC236}">
                <a16:creationId xmlns:a16="http://schemas.microsoft.com/office/drawing/2014/main" id="{AA14E46B-2D28-D8A4-644C-785C48620286}"/>
              </a:ext>
            </a:extLst>
          </p:cNvPr>
          <p:cNvPicPr>
            <a:picLocks noChangeAspect="1"/>
          </p:cNvPicPr>
          <p:nvPr/>
        </p:nvPicPr>
        <p:blipFill>
          <a:blip r:embed="rId2"/>
          <a:stretch>
            <a:fillRect/>
          </a:stretch>
        </p:blipFill>
        <p:spPr>
          <a:xfrm>
            <a:off x="7880349" y="2928105"/>
            <a:ext cx="3966863" cy="3368543"/>
          </a:xfrm>
          <a:prstGeom prst="rect">
            <a:avLst/>
          </a:prstGeom>
        </p:spPr>
      </p:pic>
      <p:graphicFrame>
        <p:nvGraphicFramePr>
          <p:cNvPr id="5" name="Table 6">
            <a:extLst>
              <a:ext uri="{FF2B5EF4-FFF2-40B4-BE49-F238E27FC236}">
                <a16:creationId xmlns:a16="http://schemas.microsoft.com/office/drawing/2014/main" id="{66F4FBA4-EB0E-64B1-D248-A818EAC79C6B}"/>
              </a:ext>
            </a:extLst>
          </p:cNvPr>
          <p:cNvGraphicFramePr>
            <a:graphicFrameLocks noGrp="1"/>
          </p:cNvGraphicFramePr>
          <p:nvPr/>
        </p:nvGraphicFramePr>
        <p:xfrm>
          <a:off x="7714392" y="1202747"/>
          <a:ext cx="3966864" cy="1018200"/>
        </p:xfrm>
        <a:graphic>
          <a:graphicData uri="http://schemas.openxmlformats.org/drawingml/2006/table">
            <a:tbl>
              <a:tblPr firstRow="1" bandRow="1">
                <a:tableStyleId>{C083E6E3-FA7D-4D7B-A595-EF9225AFEA82}</a:tableStyleId>
              </a:tblPr>
              <a:tblGrid>
                <a:gridCol w="928389">
                  <a:extLst>
                    <a:ext uri="{9D8B030D-6E8A-4147-A177-3AD203B41FA5}">
                      <a16:colId xmlns:a16="http://schemas.microsoft.com/office/drawing/2014/main" val="3488352222"/>
                    </a:ext>
                  </a:extLst>
                </a:gridCol>
                <a:gridCol w="1266825">
                  <a:extLst>
                    <a:ext uri="{9D8B030D-6E8A-4147-A177-3AD203B41FA5}">
                      <a16:colId xmlns:a16="http://schemas.microsoft.com/office/drawing/2014/main" val="1662658679"/>
                    </a:ext>
                  </a:extLst>
                </a:gridCol>
                <a:gridCol w="581025">
                  <a:extLst>
                    <a:ext uri="{9D8B030D-6E8A-4147-A177-3AD203B41FA5}">
                      <a16:colId xmlns:a16="http://schemas.microsoft.com/office/drawing/2014/main" val="3415728487"/>
                    </a:ext>
                  </a:extLst>
                </a:gridCol>
                <a:gridCol w="514350">
                  <a:extLst>
                    <a:ext uri="{9D8B030D-6E8A-4147-A177-3AD203B41FA5}">
                      <a16:colId xmlns:a16="http://schemas.microsoft.com/office/drawing/2014/main" val="109037814"/>
                    </a:ext>
                  </a:extLst>
                </a:gridCol>
                <a:gridCol w="676275">
                  <a:extLst>
                    <a:ext uri="{9D8B030D-6E8A-4147-A177-3AD203B41FA5}">
                      <a16:colId xmlns:a16="http://schemas.microsoft.com/office/drawing/2014/main" val="2183587570"/>
                    </a:ext>
                  </a:extLst>
                </a:gridCol>
              </a:tblGrid>
              <a:tr h="0">
                <a:tc>
                  <a:txBody>
                    <a:bodyPr/>
                    <a:lstStyle/>
                    <a:p>
                      <a:pPr algn="ctr"/>
                      <a:r>
                        <a:rPr lang="en-CA" sz="1100" dirty="0">
                          <a:solidFill>
                            <a:schemeClr val="tx1"/>
                          </a:solidFill>
                          <a:latin typeface="Arial Nova" panose="020B0504020202020204" pitchFamily="34" charset="0"/>
                        </a:rPr>
                        <a:t>Type</a:t>
                      </a:r>
                    </a:p>
                  </a:txBody>
                  <a:tcPr marL="36000" marR="36000" marT="18000" marB="18000">
                    <a:lnL w="6350" cap="flat" cmpd="sng" algn="ctr">
                      <a:noFill/>
                      <a:prstDash val="solid"/>
                      <a:round/>
                      <a:headEnd type="none" w="med" len="med"/>
                      <a:tailEnd type="none" w="med" len="med"/>
                    </a:lnL>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Category</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a:solidFill>
                            <a:schemeClr val="tx1"/>
                          </a:solidFill>
                          <a:latin typeface="Arial Nova" panose="020B0504020202020204" pitchFamily="34" charset="0"/>
                        </a:rPr>
                        <a:t>Tonnes</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g/t Au</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Gold (oz)</a:t>
                      </a:r>
                    </a:p>
                  </a:txBody>
                  <a:tcPr marL="36000" marR="36000" marT="18000" marB="18000">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CA" sz="1100" dirty="0">
                          <a:solidFill>
                            <a:schemeClr val="tx1"/>
                          </a:solidFill>
                          <a:latin typeface="Arial Nova" panose="020B0504020202020204" pitchFamily="34" charset="0"/>
                        </a:rPr>
                        <a:t>Open pit</a:t>
                      </a:r>
                    </a:p>
                  </a:txBody>
                  <a:tcPr marL="36000" marR="36000" marT="18000" marB="18000">
                    <a:lnL w="635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M&amp;I resources</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9,600</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6.93</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2,140</a:t>
                      </a:r>
                      <a:endParaRPr lang="en-CA" sz="1100" dirty="0">
                        <a:solidFill>
                          <a:schemeClr val="tx1"/>
                        </a:solidFill>
                        <a:latin typeface="Arial Nova" panose="020B0504020202020204" pitchFamily="34" charset="0"/>
                      </a:endParaRPr>
                    </a:p>
                  </a:txBody>
                  <a:tcPr marL="36000" marR="36000" marT="18000" marB="18000">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endParaRPr lang="en-CA" sz="1100" dirty="0">
                        <a:solidFill>
                          <a:schemeClr val="tx1"/>
                        </a:solidFill>
                        <a:latin typeface="Arial Nova" panose="020B0504020202020204" pitchFamily="34" charset="0"/>
                      </a:endParaRPr>
                    </a:p>
                  </a:txBody>
                  <a:tcPr marL="36000" marR="36000" marT="18000" marB="18000">
                    <a:lnL w="6350" cap="flat" cmpd="sng" algn="ctr">
                      <a:noFill/>
                      <a:prstDash val="solid"/>
                      <a:round/>
                      <a:headEnd type="none" w="med" len="med"/>
                      <a:tailEnd type="none" w="med" len="med"/>
                    </a:lnL>
                  </a:tcPr>
                </a:tc>
                <a:tc>
                  <a:txBody>
                    <a:bodyPr/>
                    <a:lstStyle/>
                    <a:p>
                      <a:pPr algn="ctr"/>
                      <a:r>
                        <a:rPr lang="en-US" sz="1100" dirty="0">
                          <a:solidFill>
                            <a:schemeClr val="tx1"/>
                          </a:solidFill>
                          <a:latin typeface="Arial Nova" panose="020B0504020202020204" pitchFamily="34" charset="0"/>
                        </a:rPr>
                        <a:t>Inferred resources</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500</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0.62</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10</a:t>
                      </a:r>
                      <a:endParaRPr lang="en-CA" sz="1100" dirty="0">
                        <a:solidFill>
                          <a:schemeClr val="tx1"/>
                        </a:solidFill>
                        <a:latin typeface="Arial Nova" panose="020B0504020202020204" pitchFamily="34" charset="0"/>
                      </a:endParaRPr>
                    </a:p>
                  </a:txBody>
                  <a:tcPr marL="36000" marR="36000" marT="18000" marB="18000">
                    <a:lnR w="6350" cap="flat" cmpd="sng" algn="ctr">
                      <a:noFill/>
                      <a:prstDash val="solid"/>
                      <a:round/>
                      <a:headEnd type="none" w="med" len="med"/>
                      <a:tailEnd type="none" w="med" len="med"/>
                    </a:lnR>
                  </a:tcPr>
                </a:tc>
                <a:extLst>
                  <a:ext uri="{0D108BD9-81ED-4DB2-BD59-A6C34878D82A}">
                    <a16:rowId xmlns:a16="http://schemas.microsoft.com/office/drawing/2014/main" val="3127765328"/>
                  </a:ext>
                </a:extLst>
              </a:tr>
              <a:tr h="0">
                <a:tc>
                  <a:txBody>
                    <a:bodyPr/>
                    <a:lstStyle/>
                    <a:p>
                      <a:pPr algn="ctr"/>
                      <a:r>
                        <a:rPr lang="en-CA" sz="1100" dirty="0">
                          <a:solidFill>
                            <a:schemeClr val="tx1"/>
                          </a:solidFill>
                          <a:latin typeface="Arial Nova" panose="020B0504020202020204" pitchFamily="34" charset="0"/>
                        </a:rPr>
                        <a:t>Underground</a:t>
                      </a:r>
                    </a:p>
                  </a:txBody>
                  <a:tcPr marL="36000" marR="36000" marT="18000" marB="18000">
                    <a:lnL w="6350" cap="flat" cmpd="sng" algn="ctr">
                      <a:noFill/>
                      <a:prstDash val="solid"/>
                      <a:round/>
                      <a:headEnd type="none" w="med" len="med"/>
                      <a:tailEnd type="none" w="med" len="med"/>
                    </a:lnL>
                  </a:tcPr>
                </a:tc>
                <a:tc>
                  <a:txBody>
                    <a:bodyPr/>
                    <a:lstStyle/>
                    <a:p>
                      <a:pPr algn="ctr"/>
                      <a:r>
                        <a:rPr lang="en-US" sz="1100" dirty="0">
                          <a:solidFill>
                            <a:schemeClr val="tx1"/>
                          </a:solidFill>
                          <a:latin typeface="Arial Nova" panose="020B0504020202020204" pitchFamily="34" charset="0"/>
                        </a:rPr>
                        <a:t>M&amp;I resources</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CA" sz="1100" dirty="0">
                          <a:solidFill>
                            <a:schemeClr val="tx1"/>
                          </a:solidFill>
                          <a:latin typeface="Arial Nova" panose="020B0504020202020204" pitchFamily="34" charset="0"/>
                        </a:rPr>
                        <a:t>23,300</a:t>
                      </a:r>
                    </a:p>
                  </a:txBody>
                  <a:tcPr marL="36000" marR="36000" marT="18000" marB="18000"/>
                </a:tc>
                <a:tc>
                  <a:txBody>
                    <a:bodyPr/>
                    <a:lstStyle/>
                    <a:p>
                      <a:pPr algn="ctr"/>
                      <a:r>
                        <a:rPr lang="en-CA" sz="1100" dirty="0">
                          <a:solidFill>
                            <a:schemeClr val="tx1"/>
                          </a:solidFill>
                          <a:latin typeface="Arial Nova" panose="020B0504020202020204" pitchFamily="34" charset="0"/>
                        </a:rPr>
                        <a:t>4.02</a:t>
                      </a:r>
                    </a:p>
                  </a:txBody>
                  <a:tcPr marL="36000" marR="36000" marT="18000" marB="18000"/>
                </a:tc>
                <a:tc>
                  <a:txBody>
                    <a:bodyPr/>
                    <a:lstStyle/>
                    <a:p>
                      <a:pPr algn="ctr"/>
                      <a:r>
                        <a:rPr lang="en-CA" sz="1100" dirty="0">
                          <a:solidFill>
                            <a:schemeClr val="tx1"/>
                          </a:solidFill>
                          <a:latin typeface="Arial Nova" panose="020B0504020202020204" pitchFamily="34" charset="0"/>
                        </a:rPr>
                        <a:t>3,010</a:t>
                      </a:r>
                    </a:p>
                  </a:txBody>
                  <a:tcPr marL="36000" marR="36000" marT="18000" marB="18000">
                    <a:lnR w="6350" cap="flat" cmpd="sng" algn="ctr">
                      <a:noFill/>
                      <a:prstDash val="solid"/>
                      <a:round/>
                      <a:headEnd type="none" w="med" len="med"/>
                      <a:tailEnd type="none" w="med" len="med"/>
                    </a:lnR>
                  </a:tcPr>
                </a:tc>
                <a:extLst>
                  <a:ext uri="{0D108BD9-81ED-4DB2-BD59-A6C34878D82A}">
                    <a16:rowId xmlns:a16="http://schemas.microsoft.com/office/drawing/2014/main" val="2202307224"/>
                  </a:ext>
                </a:extLst>
              </a:tr>
              <a:tr h="0">
                <a:tc>
                  <a:txBody>
                    <a:bodyPr/>
                    <a:lstStyle/>
                    <a:p>
                      <a:pPr algn="ctr"/>
                      <a:endParaRPr lang="en-CA" sz="1100" dirty="0">
                        <a:solidFill>
                          <a:schemeClr val="tx1"/>
                        </a:solidFill>
                        <a:latin typeface="Arial Nova" panose="020B0504020202020204" pitchFamily="34" charset="0"/>
                      </a:endParaRPr>
                    </a:p>
                  </a:txBody>
                  <a:tcPr marL="36000" marR="36000" marT="18000" marB="18000">
                    <a:lnL w="6350" cap="flat" cmpd="sng" algn="ctr">
                      <a:no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Inferred resources</a:t>
                      </a:r>
                      <a:endParaRPr lang="en-CA" sz="1100" dirty="0">
                        <a:solidFill>
                          <a:schemeClr val="tx1"/>
                        </a:solidFill>
                        <a:latin typeface="Arial Nova" panose="020B0504020202020204" pitchFamily="34" charset="0"/>
                      </a:endParaRP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3,000</a:t>
                      </a: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2.90</a:t>
                      </a: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280</a:t>
                      </a:r>
                    </a:p>
                  </a:txBody>
                  <a:tcPr marL="36000" marR="36000" marT="18000" marB="18000">
                    <a:lnR w="635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805383"/>
                  </a:ext>
                </a:extLst>
              </a:tr>
            </a:tbl>
          </a:graphicData>
        </a:graphic>
      </p:graphicFrame>
      <p:sp>
        <p:nvSpPr>
          <p:cNvPr id="6" name="TextBox 5">
            <a:extLst>
              <a:ext uri="{FF2B5EF4-FFF2-40B4-BE49-F238E27FC236}">
                <a16:creationId xmlns:a16="http://schemas.microsoft.com/office/drawing/2014/main" id="{41633D3B-9774-657C-D3F6-8057A363499A}"/>
              </a:ext>
            </a:extLst>
          </p:cNvPr>
          <p:cNvSpPr txBox="1"/>
          <p:nvPr/>
        </p:nvSpPr>
        <p:spPr>
          <a:xfrm>
            <a:off x="7714392" y="2318858"/>
            <a:ext cx="3966863" cy="615553"/>
          </a:xfrm>
          <a:prstGeom prst="rect">
            <a:avLst/>
          </a:prstGeom>
          <a:noFill/>
        </p:spPr>
        <p:txBody>
          <a:bodyPr wrap="square" lIns="0" tIns="0" rIns="0" bIns="0" rtlCol="0">
            <a:spAutoFit/>
          </a:bodyPr>
          <a:lstStyle/>
          <a:p>
            <a:pPr marR="0" lvl="0" algn="l" defTabSz="457200" rtl="0" eaLnBrk="1" fontAlgn="auto" latinLnBrk="0" hangingPunct="1">
              <a:lnSpc>
                <a:spcPct val="100000"/>
              </a:lnSpc>
              <a:spcBef>
                <a:spcPts val="0"/>
              </a:spcBef>
              <a:spcAft>
                <a:spcPts val="0"/>
              </a:spcAft>
              <a:buClr>
                <a:srgbClr val="FFC000"/>
              </a:buClr>
              <a:buSzTx/>
              <a:tabLst/>
              <a:defRPr/>
            </a:pPr>
            <a:r>
              <a:rPr kumimoji="0" lang="en-CA" sz="800" b="0" i="0" u="none" strike="noStrike" kern="1200" cap="none" spc="0" normalizeH="0" baseline="0" noProof="0" dirty="0">
                <a:ln>
                  <a:noFill/>
                </a:ln>
                <a:effectLst/>
                <a:uLnTx/>
                <a:uFillTx/>
                <a:latin typeface="Arial Nova" panose="020B0504020202020204" pitchFamily="34" charset="0"/>
                <a:cs typeface="Times New Roman" panose="02020603050405020304" pitchFamily="18" charset="0"/>
              </a:rPr>
              <a:t>See NI 43-101 </a:t>
            </a:r>
            <a:r>
              <a:rPr lang="en-CA" sz="800" dirty="0">
                <a:latin typeface="Arial Nova" panose="020B0504020202020204" pitchFamily="34" charset="0"/>
                <a:cs typeface="Times New Roman" panose="02020603050405020304" pitchFamily="18" charset="0"/>
              </a:rPr>
              <a:t>technical report titled “NI 43-101 Technical Report and Mineral Resource Estimate for the Pershing-Manitou Project” prepared by Kenneth Williamson (</a:t>
            </a:r>
            <a:r>
              <a:rPr lang="en-CA" sz="800" dirty="0" err="1">
                <a:latin typeface="Arial Nova" panose="020B0504020202020204" pitchFamily="34" charset="0"/>
                <a:cs typeface="Times New Roman" panose="02020603050405020304" pitchFamily="18" charset="0"/>
              </a:rPr>
              <a:t>P.Geo</a:t>
            </a:r>
            <a:r>
              <a:rPr lang="en-CA" sz="800" dirty="0">
                <a:latin typeface="Arial Nova" panose="020B0504020202020204" pitchFamily="34" charset="0"/>
                <a:cs typeface="Times New Roman" panose="02020603050405020304" pitchFamily="18" charset="0"/>
              </a:rPr>
              <a:t>) and Matthew </a:t>
            </a:r>
            <a:r>
              <a:rPr lang="en-CA" sz="800" dirty="0" err="1">
                <a:latin typeface="Arial Nova" panose="020B0504020202020204" pitchFamily="34" charset="0"/>
                <a:cs typeface="Times New Roman" panose="02020603050405020304" pitchFamily="18" charset="0"/>
              </a:rPr>
              <a:t>DeGasperis</a:t>
            </a:r>
            <a:r>
              <a:rPr lang="en-CA" sz="800" dirty="0">
                <a:latin typeface="Arial Nova" panose="020B0504020202020204" pitchFamily="34" charset="0"/>
                <a:cs typeface="Times New Roman" panose="02020603050405020304" pitchFamily="18" charset="0"/>
              </a:rPr>
              <a:t> (</a:t>
            </a:r>
            <a:r>
              <a:rPr lang="en-CA" sz="800" dirty="0" err="1">
                <a:latin typeface="Arial Nova" panose="020B0504020202020204" pitchFamily="34" charset="0"/>
                <a:cs typeface="Times New Roman" panose="02020603050405020304" pitchFamily="18" charset="0"/>
              </a:rPr>
              <a:t>P.Geo</a:t>
            </a:r>
            <a:r>
              <a:rPr lang="en-CA" sz="800" dirty="0">
                <a:latin typeface="Arial Nova" panose="020B0504020202020204" pitchFamily="34" charset="0"/>
                <a:cs typeface="Times New Roman" panose="02020603050405020304" pitchFamily="18" charset="0"/>
              </a:rPr>
              <a:t>) for Pershimex with an affective date of September 7, 2021. C</a:t>
            </a:r>
            <a:r>
              <a:rPr kumimoji="0" lang="en-CA" sz="800" b="0" i="0" u="none" strike="noStrike" kern="1200" cap="none" spc="0" normalizeH="0" baseline="0" noProof="0" dirty="0" err="1">
                <a:ln>
                  <a:noFill/>
                </a:ln>
                <a:effectLst/>
                <a:uLnTx/>
                <a:uFillTx/>
                <a:latin typeface="Arial Nova" panose="020B0504020202020204" pitchFamily="34" charset="0"/>
                <a:cs typeface="Times New Roman" panose="02020603050405020304" pitchFamily="18" charset="0"/>
              </a:rPr>
              <a:t>ut</a:t>
            </a:r>
            <a:r>
              <a:rPr kumimoji="0" lang="en-CA" sz="800" b="0" i="0" u="none" strike="noStrike" kern="1200" cap="none" spc="0" normalizeH="0" baseline="0" noProof="0" dirty="0">
                <a:ln>
                  <a:noFill/>
                </a:ln>
                <a:effectLst/>
                <a:uLnTx/>
                <a:uFillTx/>
                <a:latin typeface="Arial Nova" panose="020B0504020202020204" pitchFamily="34" charset="0"/>
                <a:cs typeface="Times New Roman" panose="02020603050405020304" pitchFamily="18" charset="0"/>
              </a:rPr>
              <a:t>-off grades of 0.50 g/t Au for open pit resources and 2.00 g/t Au for underground resources</a:t>
            </a:r>
          </a:p>
        </p:txBody>
      </p:sp>
      <p:sp>
        <p:nvSpPr>
          <p:cNvPr id="7" name="Content Placeholder 1">
            <a:extLst>
              <a:ext uri="{FF2B5EF4-FFF2-40B4-BE49-F238E27FC236}">
                <a16:creationId xmlns:a16="http://schemas.microsoft.com/office/drawing/2014/main" id="{9108DE90-25F5-A1B2-D74E-5C49ED9F608D}"/>
              </a:ext>
            </a:extLst>
          </p:cNvPr>
          <p:cNvSpPr txBox="1">
            <a:spLocks/>
          </p:cNvSpPr>
          <p:nvPr/>
        </p:nvSpPr>
        <p:spPr>
          <a:xfrm>
            <a:off x="7714391" y="966688"/>
            <a:ext cx="3966864" cy="187103"/>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10000"/>
              </a:lnSpc>
              <a:spcBef>
                <a:spcPts val="0"/>
              </a:spcBef>
              <a:buClr>
                <a:srgbClr val="CF2127"/>
              </a:buClr>
              <a:buSzTx/>
              <a:buNone/>
              <a:tabLst/>
              <a:defRPr/>
            </a:pPr>
            <a:r>
              <a:rPr kumimoji="0" lang="en-CA" sz="1200" b="1" u="none" strike="noStrike" kern="1200" cap="none" spc="0" normalizeH="0" baseline="0" noProof="0" dirty="0">
                <a:ln>
                  <a:noFill/>
                </a:ln>
                <a:effectLst/>
                <a:uLnTx/>
                <a:uFillTx/>
                <a:latin typeface="Arial Nova" panose="020B0504020202020204" pitchFamily="34" charset="0"/>
              </a:rPr>
              <a:t>Pershing-Manitou NI 43-101 Resource Estimate</a:t>
            </a:r>
            <a:endParaRPr kumimoji="0" lang="en-CA" sz="1200" b="1" u="none" strike="noStrike" kern="1200" cap="none" spc="0" normalizeH="0" baseline="30000" noProof="0" dirty="0">
              <a:ln>
                <a:noFill/>
              </a:ln>
              <a:effectLst/>
              <a:uLnTx/>
              <a:uFillTx/>
              <a:latin typeface="Arial Nova" panose="020B0504020202020204" pitchFamily="34" charset="0"/>
            </a:endParaRPr>
          </a:p>
        </p:txBody>
      </p:sp>
      <p:sp>
        <p:nvSpPr>
          <p:cNvPr id="8" name="Content Placeholder 1">
            <a:extLst>
              <a:ext uri="{FF2B5EF4-FFF2-40B4-BE49-F238E27FC236}">
                <a16:creationId xmlns:a16="http://schemas.microsoft.com/office/drawing/2014/main" id="{AF2F96C9-C4CF-6026-2140-7F864EE91BD5}"/>
              </a:ext>
            </a:extLst>
          </p:cNvPr>
          <p:cNvSpPr>
            <a:spLocks noGrp="1"/>
          </p:cNvSpPr>
          <p:nvPr>
            <p:ph idx="1"/>
          </p:nvPr>
        </p:nvSpPr>
        <p:spPr>
          <a:xfrm>
            <a:off x="344788" y="1080653"/>
            <a:ext cx="6748470" cy="5043921"/>
          </a:xfrm>
        </p:spPr>
        <p:txBody>
          <a:bodyPr>
            <a:noAutofit/>
          </a:bodyPr>
          <a:lstStyle/>
          <a:p>
            <a:pPr marL="0" indent="0">
              <a:buNone/>
            </a:pPr>
            <a:r>
              <a:rPr lang="en-CA" b="1" dirty="0"/>
              <a:t>Pershing Manitou Project</a:t>
            </a:r>
          </a:p>
          <a:p>
            <a:r>
              <a:rPr lang="en-CA" sz="1800" dirty="0"/>
              <a:t>124 km southeast of Sleeping Giant Mill and 65 km northeast of Val-d’Or</a:t>
            </a:r>
          </a:p>
          <a:p>
            <a:r>
              <a:rPr lang="en-CA" sz="1800" dirty="0"/>
              <a:t>Subject to numerous drill programs and limited production over 1930s to 1960s</a:t>
            </a:r>
          </a:p>
          <a:p>
            <a:r>
              <a:rPr lang="en-CA" sz="1800" dirty="0"/>
              <a:t>January 2022 resource estimate based on 28 surface diamond drill holes totaling 3,955 m</a:t>
            </a:r>
          </a:p>
          <a:p>
            <a:r>
              <a:rPr lang="en-CA" sz="1800" dirty="0"/>
              <a:t>12 zones with true thickness of at least 2.0 m over an area of 150 m long, 150 m wide and to a depth of 180 m</a:t>
            </a:r>
          </a:p>
          <a:p>
            <a:r>
              <a:rPr lang="fr-FR" sz="1800" dirty="0"/>
              <a:t>Ministère de l’Energie et des Ressources Naturelles du Québec </a:t>
            </a:r>
            <a:r>
              <a:rPr lang="fr-FR" sz="1800" dirty="0" err="1"/>
              <a:t>approved</a:t>
            </a:r>
            <a:r>
              <a:rPr lang="fr-FR" sz="1800" dirty="0"/>
              <a:t> a 5,000-tonne bulk </a:t>
            </a:r>
            <a:r>
              <a:rPr lang="fr-FR" sz="1800" dirty="0" err="1"/>
              <a:t>sample</a:t>
            </a:r>
            <a:r>
              <a:rPr lang="fr-FR" sz="1800" dirty="0"/>
              <a:t> (7.2 g/t Au) </a:t>
            </a:r>
            <a:r>
              <a:rPr lang="fr-FR" sz="1800" dirty="0" err="1"/>
              <a:t>from</a:t>
            </a:r>
            <a:r>
              <a:rPr lang="fr-FR" sz="1800" dirty="0"/>
              <a:t> </a:t>
            </a:r>
            <a:r>
              <a:rPr lang="fr-FR" sz="1800" dirty="0" err="1"/>
              <a:t>measured</a:t>
            </a:r>
            <a:r>
              <a:rPr lang="fr-FR" sz="1800" dirty="0"/>
              <a:t> </a:t>
            </a:r>
            <a:r>
              <a:rPr lang="fr-FR" sz="1800" dirty="0" err="1"/>
              <a:t>resources</a:t>
            </a:r>
            <a:r>
              <a:rPr lang="fr-FR" sz="1800" dirty="0"/>
              <a:t> </a:t>
            </a:r>
            <a:r>
              <a:rPr lang="fr-FR" sz="1800" dirty="0" err="1"/>
              <a:t>within</a:t>
            </a:r>
            <a:r>
              <a:rPr lang="fr-FR" sz="1800" dirty="0"/>
              <a:t> a pit </a:t>
            </a:r>
            <a:r>
              <a:rPr lang="fr-FR" sz="1800" dirty="0" err="1"/>
              <a:t>shell</a:t>
            </a:r>
            <a:r>
              <a:rPr lang="fr-FR" sz="1800" dirty="0"/>
              <a:t>.</a:t>
            </a:r>
          </a:p>
          <a:p>
            <a:r>
              <a:rPr lang="fr-FR" sz="1800" dirty="0" err="1"/>
              <a:t>Mineralized</a:t>
            </a:r>
            <a:r>
              <a:rPr lang="fr-FR" sz="1800" dirty="0"/>
              <a:t> </a:t>
            </a:r>
            <a:r>
              <a:rPr lang="fr-FR" sz="1800" dirty="0" err="1"/>
              <a:t>materials</a:t>
            </a:r>
            <a:r>
              <a:rPr lang="fr-FR" sz="1800" dirty="0"/>
              <a:t> </a:t>
            </a:r>
            <a:r>
              <a:rPr lang="fr-FR" sz="1800" dirty="0" err="1"/>
              <a:t>were</a:t>
            </a:r>
            <a:r>
              <a:rPr lang="fr-FR" sz="1800" dirty="0"/>
              <a:t> </a:t>
            </a:r>
            <a:r>
              <a:rPr lang="fr-FR" sz="1800" dirty="0" err="1"/>
              <a:t>extracted</a:t>
            </a:r>
            <a:r>
              <a:rPr lang="fr-FR" sz="1800" dirty="0"/>
              <a:t> in the </a:t>
            </a:r>
            <a:r>
              <a:rPr lang="fr-FR" sz="1800" dirty="0" err="1"/>
              <a:t>Fall</a:t>
            </a:r>
            <a:r>
              <a:rPr lang="fr-FR" sz="1800" dirty="0"/>
              <a:t> 2022.</a:t>
            </a:r>
          </a:p>
          <a:p>
            <a:r>
              <a:rPr lang="en-CA" sz="1800" dirty="0"/>
              <a:t>Bulk sample is being processed at the Sleeping Giant mill since November 2023.  The bulk sample is expected to be completed in January 2024.</a:t>
            </a:r>
          </a:p>
        </p:txBody>
      </p:sp>
    </p:spTree>
    <p:extLst>
      <p:ext uri="{BB962C8B-B14F-4D97-AF65-F5344CB8AC3E}">
        <p14:creationId xmlns:p14="http://schemas.microsoft.com/office/powerpoint/2010/main" val="136248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AA93F1-A0A7-4385-9A73-82FD8F0F4EA2}"/>
              </a:ext>
            </a:extLst>
          </p:cNvPr>
          <p:cNvSpPr txBox="1"/>
          <p:nvPr/>
        </p:nvSpPr>
        <p:spPr>
          <a:xfrm>
            <a:off x="172393" y="5957088"/>
            <a:ext cx="11847214" cy="453183"/>
          </a:xfrm>
          <a:prstGeom prst="rect">
            <a:avLst/>
          </a:prstGeom>
          <a:noFill/>
        </p:spPr>
        <p:txBody>
          <a:bodyPr wrap="square" lIns="72000" tIns="72000" rIns="72000" b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u="none" strike="noStrike" kern="1200" cap="none" spc="0" normalizeH="0" baseline="0" noProof="0" dirty="0">
                <a:ln>
                  <a:noFill/>
                </a:ln>
                <a:solidFill>
                  <a:prstClr val="black"/>
                </a:solidFill>
                <a:effectLst/>
                <a:uLnTx/>
                <a:uFillTx/>
                <a:latin typeface="Impact" panose="020B0806030902050204" pitchFamily="34" charset="0"/>
                <a:cs typeface="Times New Roman" panose="02020603050405020304" pitchFamily="18" charset="0"/>
              </a:rPr>
              <a:t>Board of Directors with </a:t>
            </a:r>
            <a:r>
              <a:rPr kumimoji="0" lang="en-CA" sz="2000" u="sng" strike="noStrike" kern="1200" cap="none" spc="0" normalizeH="0" baseline="0" noProof="0" dirty="0">
                <a:ln>
                  <a:noFill/>
                </a:ln>
                <a:solidFill>
                  <a:srgbClr val="FFC000"/>
                </a:solidFill>
                <a:effectLst/>
                <a:uLnTx/>
                <a:uFillTx/>
                <a:latin typeface="Impact" panose="020B0806030902050204" pitchFamily="34" charset="0"/>
                <a:cs typeface="Times New Roman" panose="02020603050405020304" pitchFamily="18" charset="0"/>
              </a:rPr>
              <a:t>&gt;200 years</a:t>
            </a:r>
            <a:r>
              <a:rPr kumimoji="0" lang="en-CA" sz="2000" u="none" strike="noStrike" kern="1200" cap="none" spc="0" normalizeH="0" baseline="0" noProof="0" dirty="0">
                <a:ln>
                  <a:noFill/>
                </a:ln>
                <a:solidFill>
                  <a:srgbClr val="FFC000"/>
                </a:solidFill>
                <a:effectLst/>
                <a:uLnTx/>
                <a:uFillTx/>
                <a:latin typeface="Impact" panose="020B0806030902050204" pitchFamily="34" charset="0"/>
                <a:cs typeface="Times New Roman" panose="02020603050405020304" pitchFamily="18" charset="0"/>
              </a:rPr>
              <a:t> </a:t>
            </a:r>
            <a:r>
              <a:rPr kumimoji="0" lang="en-CA" sz="2000" u="none" strike="noStrike" kern="1200" cap="none" spc="0" normalizeH="0" baseline="0" noProof="0" dirty="0">
                <a:ln>
                  <a:noFill/>
                </a:ln>
                <a:solidFill>
                  <a:prstClr val="black"/>
                </a:solidFill>
                <a:effectLst/>
                <a:uLnTx/>
                <a:uFillTx/>
                <a:latin typeface="Impact" panose="020B0806030902050204" pitchFamily="34" charset="0"/>
                <a:cs typeface="Times New Roman" panose="02020603050405020304" pitchFamily="18" charset="0"/>
              </a:rPr>
              <a:t>of combined mining, capital markets &amp; corporate governance experience</a:t>
            </a:r>
          </a:p>
        </p:txBody>
      </p:sp>
      <p:pic>
        <p:nvPicPr>
          <p:cNvPr id="3076" name="Picture 4" descr="Présentation FM Groupe METAVET salon CANADA - YouTube">
            <a:extLst>
              <a:ext uri="{FF2B5EF4-FFF2-40B4-BE49-F238E27FC236}">
                <a16:creationId xmlns:a16="http://schemas.microsoft.com/office/drawing/2014/main" id="{DF89A4A7-C3B2-E638-9DBB-4CD7F26A881E}"/>
              </a:ext>
            </a:extLst>
          </p:cNvPr>
          <p:cNvPicPr>
            <a:picLocks noChangeArrowheads="1"/>
          </p:cNvPicPr>
          <p:nvPr/>
        </p:nvPicPr>
        <p:blipFill rotWithShape="1">
          <a:blip r:embed="rId2">
            <a:grayscl/>
            <a:extLst>
              <a:ext uri="{28A0092B-C50C-407E-A947-70E740481C1C}">
                <a14:useLocalDpi xmlns:a14="http://schemas.microsoft.com/office/drawing/2010/main" val="0"/>
              </a:ext>
            </a:extLst>
          </a:blip>
          <a:srcRect l="18264" r="39065" b="15172"/>
          <a:stretch/>
        </p:blipFill>
        <p:spPr bwMode="auto">
          <a:xfrm>
            <a:off x="8151129" y="1239355"/>
            <a:ext cx="1041593" cy="1138749"/>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446B60A-07B0-FFBE-8BB9-A92E00D7B8A4}"/>
              </a:ext>
            </a:extLst>
          </p:cNvPr>
          <p:cNvPicPr>
            <a:picLocks noChangeArrowheads="1"/>
          </p:cNvPicPr>
          <p:nvPr/>
        </p:nvPicPr>
        <p:blipFill rotWithShape="1">
          <a:blip r:embed="rId3">
            <a:grayscl/>
            <a:extLst>
              <a:ext uri="{28A0092B-C50C-407E-A947-70E740481C1C}">
                <a14:useLocalDpi xmlns:a14="http://schemas.microsoft.com/office/drawing/2010/main" val="0"/>
              </a:ext>
            </a:extLst>
          </a:blip>
          <a:srcRect l="6027" r="6027"/>
          <a:stretch/>
        </p:blipFill>
        <p:spPr bwMode="auto">
          <a:xfrm>
            <a:off x="190033" y="2857516"/>
            <a:ext cx="956048" cy="1138749"/>
          </a:xfrm>
          <a:prstGeom prst="ellipse">
            <a:avLst/>
          </a:prstGeom>
          <a:noFill/>
          <a:extLst>
            <a:ext uri="{909E8E84-426E-40DD-AFC4-6F175D3DCCD1}">
              <a14:hiddenFill xmlns:a14="http://schemas.microsoft.com/office/drawing/2010/main">
                <a:solidFill>
                  <a:srgbClr val="FFFFFF"/>
                </a:solidFill>
              </a14:hiddenFill>
            </a:ext>
          </a:extLst>
        </p:spPr>
      </p:pic>
      <p:sp>
        <p:nvSpPr>
          <p:cNvPr id="18" name="Content Placeholder 4">
            <a:extLst>
              <a:ext uri="{FF2B5EF4-FFF2-40B4-BE49-F238E27FC236}">
                <a16:creationId xmlns:a16="http://schemas.microsoft.com/office/drawing/2014/main" id="{98024DFE-CD0F-EBCD-6250-13E5DC3050B8}"/>
              </a:ext>
            </a:extLst>
          </p:cNvPr>
          <p:cNvSpPr txBox="1">
            <a:spLocks/>
          </p:cNvSpPr>
          <p:nvPr/>
        </p:nvSpPr>
        <p:spPr>
          <a:xfrm>
            <a:off x="9274704" y="1153506"/>
            <a:ext cx="2700000" cy="1131079"/>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François Mestrallet </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A veterinarian and member of the “École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nationale</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vétérinaire</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of Lyon, France since 1980</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Since 1983, he has been the President of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Demavic</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a private company located in France and manufacturing materials for animals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Abcourt Board member since 2013</a:t>
            </a:r>
          </a:p>
        </p:txBody>
      </p:sp>
      <p:sp>
        <p:nvSpPr>
          <p:cNvPr id="20" name="Content Placeholder 4">
            <a:extLst>
              <a:ext uri="{FF2B5EF4-FFF2-40B4-BE49-F238E27FC236}">
                <a16:creationId xmlns:a16="http://schemas.microsoft.com/office/drawing/2014/main" id="{AAA11444-354C-64D0-8690-1F7B4D28941C}"/>
              </a:ext>
            </a:extLst>
          </p:cNvPr>
          <p:cNvSpPr txBox="1">
            <a:spLocks/>
          </p:cNvSpPr>
          <p:nvPr/>
        </p:nvSpPr>
        <p:spPr>
          <a:xfrm>
            <a:off x="5369147" y="1157174"/>
            <a:ext cx="2700000" cy="1746632"/>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Pascal Hamelin</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CEO &amp;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indent="-176213">
              <a:spcAft>
                <a:spcPts val="300"/>
              </a:spcAft>
              <a:buClr>
                <a:srgbClr val="FFC000"/>
              </a:buClr>
            </a:pPr>
            <a:r>
              <a:rPr lang="en-US" sz="900" dirty="0"/>
              <a:t>Mining engineer with 33 years of experience in mining and project management</a:t>
            </a:r>
          </a:p>
          <a:p>
            <a:pPr marL="176213" indent="-176213">
              <a:spcAft>
                <a:spcPts val="300"/>
              </a:spcAft>
              <a:buClr>
                <a:srgbClr val="FFC000"/>
              </a:buClr>
            </a:pPr>
            <a:r>
              <a:rPr lang="en-US" sz="900" dirty="0"/>
              <a:t>Has years of experience in underground precious metal operations</a:t>
            </a:r>
          </a:p>
          <a:p>
            <a:pPr marL="176213" indent="-176213">
              <a:spcAft>
                <a:spcPts val="300"/>
              </a:spcAft>
              <a:buClr>
                <a:srgbClr val="FFC000"/>
              </a:buClr>
            </a:pPr>
            <a:r>
              <a:rPr lang="en-US" sz="900" dirty="0"/>
              <a:t>Holder of a degree in mining engineering and member of the Ordre des ingénieurs du Québec (Ing.) and of the Professional Engineers Ontario (P. </a:t>
            </a:r>
            <a:r>
              <a:rPr lang="en-US" sz="900" dirty="0" err="1"/>
              <a:t>Eng</a:t>
            </a:r>
            <a:r>
              <a:rPr lang="en-US" sz="900" dirty="0"/>
              <a:t>)</a:t>
            </a:r>
          </a:p>
          <a:p>
            <a:pPr marL="176213" indent="-176213">
              <a:spcAft>
                <a:spcPts val="300"/>
              </a:spcAft>
              <a:buClr>
                <a:srgbClr val="FFC000"/>
              </a:buClr>
            </a:pPr>
            <a:r>
              <a:rPr lang="en-US" sz="900" dirty="0"/>
              <a:t>Joined Abcourt in April 2022 as CEO</a:t>
            </a:r>
          </a:p>
          <a:p>
            <a:pPr marL="176213" indent="-176213">
              <a:spcAft>
                <a:spcPts val="300"/>
              </a:spcAft>
              <a:buClr>
                <a:srgbClr val="FFC000"/>
              </a:buClr>
            </a:pPr>
            <a:endParaRPr lang="en-US" sz="900" dirty="0"/>
          </a:p>
        </p:txBody>
      </p:sp>
      <p:sp>
        <p:nvSpPr>
          <p:cNvPr id="21" name="Content Placeholder 4">
            <a:extLst>
              <a:ext uri="{FF2B5EF4-FFF2-40B4-BE49-F238E27FC236}">
                <a16:creationId xmlns:a16="http://schemas.microsoft.com/office/drawing/2014/main" id="{945B24FE-FC15-0054-17D3-1504BFD19FFE}"/>
              </a:ext>
            </a:extLst>
          </p:cNvPr>
          <p:cNvSpPr txBox="1">
            <a:spLocks/>
          </p:cNvSpPr>
          <p:nvPr/>
        </p:nvSpPr>
        <p:spPr>
          <a:xfrm>
            <a:off x="5369147" y="2980350"/>
            <a:ext cx="2700000" cy="1708160"/>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Noureddine Mokaddem</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Mining engineer with 40 years of professional experience in Africa and North America.</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S</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uccessfully</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managed all stages of implementation in several projects, from feasibility studies to start-ups of production units of different scales, including maintenance of complex units.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Director and Officer of the mining company Aya Gold &amp; Silver Inc., listed on the Toronto Stock Exchange from 2010 to 2020.</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Board member of Abcourt since July 2024</a:t>
            </a:r>
          </a:p>
        </p:txBody>
      </p:sp>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p:txBody>
          <a:bodyPr>
            <a:normAutofit/>
          </a:bodyPr>
          <a:lstStyle/>
          <a:p>
            <a:r>
              <a:rPr lang="en-US" sz="3600" dirty="0"/>
              <a:t>Experienced Board Focused on Shareholder Value</a:t>
            </a:r>
            <a:endParaRPr lang="en-CA" sz="3600" dirty="0"/>
          </a:p>
        </p:txBody>
      </p:sp>
      <p:sp>
        <p:nvSpPr>
          <p:cNvPr id="24" name="Content Placeholder 4">
            <a:extLst>
              <a:ext uri="{FF2B5EF4-FFF2-40B4-BE49-F238E27FC236}">
                <a16:creationId xmlns:a16="http://schemas.microsoft.com/office/drawing/2014/main" id="{C4839C78-2DD4-083F-8D3F-495F48695912}"/>
              </a:ext>
            </a:extLst>
          </p:cNvPr>
          <p:cNvSpPr txBox="1">
            <a:spLocks/>
          </p:cNvSpPr>
          <p:nvPr/>
        </p:nvSpPr>
        <p:spPr>
          <a:xfrm>
            <a:off x="9301967" y="2943711"/>
            <a:ext cx="2700000" cy="1392689"/>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Lise Kistabish</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indent="-176213">
              <a:spcAft>
                <a:spcPts val="300"/>
              </a:spcAft>
              <a:buClr>
                <a:srgbClr val="FFC000"/>
              </a:buClr>
              <a:defRPr/>
            </a:pPr>
            <a:r>
              <a:rPr lang="fr-CA" sz="900" dirty="0" err="1">
                <a:solidFill>
                  <a:prstClr val="black"/>
                </a:solidFill>
              </a:rPr>
              <a:t>Graduated</a:t>
            </a:r>
            <a:r>
              <a:rPr lang="fr-CA" sz="900" dirty="0">
                <a:solidFill>
                  <a:prstClr val="black"/>
                </a:solidFill>
              </a:rPr>
              <a:t> </a:t>
            </a:r>
            <a:r>
              <a:rPr lang="fr-CA" sz="900" dirty="0" err="1">
                <a:solidFill>
                  <a:prstClr val="black"/>
                </a:solidFill>
              </a:rPr>
              <a:t>from</a:t>
            </a:r>
            <a:r>
              <a:rPr lang="fr-CA" sz="900" dirty="0">
                <a:solidFill>
                  <a:prstClr val="black"/>
                </a:solidFill>
              </a:rPr>
              <a:t> l’École nationale d’administration publique (ENAP) </a:t>
            </a:r>
            <a:r>
              <a:rPr lang="en-US" sz="900" dirty="0">
                <a:solidFill>
                  <a:prstClr val="black"/>
                </a:solidFill>
              </a:rPr>
              <a:t>in public management in an indigenous context.</a:t>
            </a:r>
          </a:p>
          <a:p>
            <a:pPr marL="176213" indent="-176213">
              <a:spcAft>
                <a:spcPts val="300"/>
              </a:spcAft>
              <a:buClr>
                <a:srgbClr val="FFC000"/>
              </a:buClr>
              <a:defRPr/>
            </a:pPr>
            <a:r>
              <a:rPr lang="fr-CA" sz="900" dirty="0">
                <a:solidFill>
                  <a:prstClr val="black"/>
                </a:solidFill>
              </a:rPr>
              <a:t>Over 25 </a:t>
            </a:r>
            <a:r>
              <a:rPr lang="fr-CA" sz="900" dirty="0" err="1">
                <a:solidFill>
                  <a:prstClr val="black"/>
                </a:solidFill>
              </a:rPr>
              <a:t>years</a:t>
            </a:r>
            <a:r>
              <a:rPr lang="fr-CA" sz="900" dirty="0">
                <a:solidFill>
                  <a:prstClr val="black"/>
                </a:solidFill>
              </a:rPr>
              <a:t> </a:t>
            </a:r>
            <a:r>
              <a:rPr lang="fr-CA" sz="900" dirty="0" err="1">
                <a:solidFill>
                  <a:prstClr val="black"/>
                </a:solidFill>
              </a:rPr>
              <a:t>experience</a:t>
            </a:r>
            <a:r>
              <a:rPr lang="fr-CA" sz="900" dirty="0">
                <a:solidFill>
                  <a:prstClr val="black"/>
                </a:solidFill>
              </a:rPr>
              <a:t> in management, and </a:t>
            </a:r>
            <a:r>
              <a:rPr lang="fr-CA" sz="900" dirty="0" err="1">
                <a:solidFill>
                  <a:prstClr val="black"/>
                </a:solidFill>
              </a:rPr>
              <a:t>since</a:t>
            </a:r>
            <a:r>
              <a:rPr lang="fr-CA" sz="900" dirty="0">
                <a:solidFill>
                  <a:prstClr val="black"/>
                </a:solidFill>
              </a:rPr>
              <a:t> May 2019, </a:t>
            </a:r>
            <a:r>
              <a:rPr lang="en-US" sz="900" dirty="0">
                <a:solidFill>
                  <a:prstClr val="black"/>
                </a:solidFill>
              </a:rPr>
              <a:t>assumes the role of Director of training, employment and social development for the Council of the </a:t>
            </a:r>
            <a:r>
              <a:rPr lang="en-US" sz="900" dirty="0" err="1">
                <a:solidFill>
                  <a:prstClr val="black"/>
                </a:solidFill>
              </a:rPr>
              <a:t>Abitibiwinni</a:t>
            </a:r>
            <a:r>
              <a:rPr lang="en-US" sz="900" dirty="0">
                <a:solidFill>
                  <a:prstClr val="black"/>
                </a:solidFill>
              </a:rPr>
              <a:t> First Nation.</a:t>
            </a:r>
          </a:p>
          <a:p>
            <a:pPr marL="176213" indent="-176213">
              <a:spcAft>
                <a:spcPts val="300"/>
              </a:spcAft>
              <a:buClr>
                <a:srgbClr val="FFC000"/>
              </a:buClr>
              <a:defRPr/>
            </a:pPr>
            <a:r>
              <a:rPr lang="en-US" sz="900" dirty="0">
                <a:solidFill>
                  <a:prstClr val="black"/>
                </a:solidFill>
              </a:rPr>
              <a:t>Board member of Abcourt since December 2023</a:t>
            </a:r>
          </a:p>
        </p:txBody>
      </p:sp>
      <p:sp>
        <p:nvSpPr>
          <p:cNvPr id="25" name="Content Placeholder 4">
            <a:extLst>
              <a:ext uri="{FF2B5EF4-FFF2-40B4-BE49-F238E27FC236}">
                <a16:creationId xmlns:a16="http://schemas.microsoft.com/office/drawing/2014/main" id="{97AD54A9-22FE-8E17-23AF-43F12F9BBAE8}"/>
              </a:ext>
            </a:extLst>
          </p:cNvPr>
          <p:cNvSpPr txBox="1">
            <a:spLocks/>
          </p:cNvSpPr>
          <p:nvPr/>
        </p:nvSpPr>
        <p:spPr>
          <a:xfrm>
            <a:off x="1228063" y="2980350"/>
            <a:ext cx="2700000" cy="1015663"/>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René Branchaud </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Lawyer since 1983, and Partner of the law firm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Lavery</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de Billy L.L.P</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Secretary of Midland Exploration Inc., </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Director and Secretary of Genius Metals Inc.</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Board member of Abcourt since 2021 </a:t>
            </a:r>
            <a:endPar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p:txBody>
      </p:sp>
      <p:sp>
        <p:nvSpPr>
          <p:cNvPr id="26" name="Content Placeholder 4">
            <a:extLst>
              <a:ext uri="{FF2B5EF4-FFF2-40B4-BE49-F238E27FC236}">
                <a16:creationId xmlns:a16="http://schemas.microsoft.com/office/drawing/2014/main" id="{07912CFE-E677-706D-4A87-704B4A004B08}"/>
              </a:ext>
            </a:extLst>
          </p:cNvPr>
          <p:cNvSpPr txBox="1">
            <a:spLocks/>
          </p:cNvSpPr>
          <p:nvPr/>
        </p:nvSpPr>
        <p:spPr>
          <a:xfrm>
            <a:off x="1185889" y="1236635"/>
            <a:ext cx="2700000" cy="1115690"/>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Loïc Bureau </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Chairman of the Board</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Geological engineer since 2006</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Coordinator of activities of the Mineral Technology Department at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Cegep</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de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l’Abitibi-Temiscamingue</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in Rouyn-Noranda.</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Director since 2022 and Chairman of Abcourt since December 2023</a:t>
            </a:r>
          </a:p>
        </p:txBody>
      </p:sp>
      <p:pic>
        <p:nvPicPr>
          <p:cNvPr id="2" name="Picture 16" descr="Pascal Hamelin - Crunchbase Person Profile">
            <a:extLst>
              <a:ext uri="{FF2B5EF4-FFF2-40B4-BE49-F238E27FC236}">
                <a16:creationId xmlns:a16="http://schemas.microsoft.com/office/drawing/2014/main" id="{E029A453-5F3A-94D8-DF90-0BF5F5442191}"/>
              </a:ext>
            </a:extLst>
          </p:cNvPr>
          <p:cNvPicPr>
            <a:picLocks noChangeArrowheads="1"/>
          </p:cNvPicPr>
          <p:nvPr/>
        </p:nvPicPr>
        <p:blipFill rotWithShape="1">
          <a:blip r:embed="rId4">
            <a:grayscl/>
            <a:extLst>
              <a:ext uri="{28A0092B-C50C-407E-A947-70E740481C1C}">
                <a14:useLocalDpi xmlns:a14="http://schemas.microsoft.com/office/drawing/2010/main" val="0"/>
              </a:ext>
            </a:extLst>
          </a:blip>
          <a:srcRect l="13388" t="8073" r="13388" b="8073"/>
          <a:stretch/>
        </p:blipFill>
        <p:spPr bwMode="auto">
          <a:xfrm>
            <a:off x="4099870" y="1026890"/>
            <a:ext cx="1080000" cy="1301220"/>
          </a:xfrm>
          <a:prstGeom prst="ellipse">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personne, homme, complet, portant&#10;&#10;Description générée automatiquement">
            <a:extLst>
              <a:ext uri="{FF2B5EF4-FFF2-40B4-BE49-F238E27FC236}">
                <a16:creationId xmlns:a16="http://schemas.microsoft.com/office/drawing/2014/main" id="{F1DC5D1B-8FC2-3B37-CBE8-FB40F05B33EA}"/>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24033" t="12595" r="24819" b="44462"/>
          <a:stretch/>
        </p:blipFill>
        <p:spPr>
          <a:xfrm>
            <a:off x="74409" y="1022589"/>
            <a:ext cx="1080000" cy="1357391"/>
          </a:xfrm>
          <a:prstGeom prst="ellipse">
            <a:avLst/>
          </a:prstGeom>
          <a:noFill/>
        </p:spPr>
      </p:pic>
      <p:pic>
        <p:nvPicPr>
          <p:cNvPr id="7" name="Image 6" descr="Une image contenant Visage humain, personne, habits, sourire&#10;&#10;Description générée automatiquement">
            <a:extLst>
              <a:ext uri="{FF2B5EF4-FFF2-40B4-BE49-F238E27FC236}">
                <a16:creationId xmlns:a16="http://schemas.microsoft.com/office/drawing/2014/main" id="{133E6FA2-665E-846F-157D-17F6F521AD40}"/>
              </a:ext>
            </a:extLst>
          </p:cNvPr>
          <p:cNvPicPr preferRelativeResize="0">
            <a:picLocks/>
          </p:cNvPicPr>
          <p:nvPr/>
        </p:nvPicPr>
        <p:blipFill rotWithShape="1">
          <a:blip r:embed="rId6">
            <a:grayscl/>
            <a:extLst>
              <a:ext uri="{28A0092B-C50C-407E-A947-70E740481C1C}">
                <a14:useLocalDpi xmlns:a14="http://schemas.microsoft.com/office/drawing/2010/main" val="0"/>
              </a:ext>
            </a:extLst>
          </a:blip>
          <a:srcRect l="12549" t="-8855" r="11449" b="43295"/>
          <a:stretch/>
        </p:blipFill>
        <p:spPr>
          <a:xfrm>
            <a:off x="8091909" y="2582380"/>
            <a:ext cx="1187295" cy="1595120"/>
          </a:xfrm>
          <a:prstGeom prst="ellipse">
            <a:avLst/>
          </a:prstGeom>
          <a:noFill/>
        </p:spPr>
      </p:pic>
      <p:pic>
        <p:nvPicPr>
          <p:cNvPr id="12" name="Image 11">
            <a:extLst>
              <a:ext uri="{FF2B5EF4-FFF2-40B4-BE49-F238E27FC236}">
                <a16:creationId xmlns:a16="http://schemas.microsoft.com/office/drawing/2014/main" id="{8D00FF85-56B7-1B4B-8F92-DEB70476D1DE}"/>
              </a:ext>
            </a:extLst>
          </p:cNvPr>
          <p:cNvPicPr>
            <a:picLocks noChangeAspect="1"/>
          </p:cNvPicPr>
          <p:nvPr/>
        </p:nvPicPr>
        <p:blipFill>
          <a:blip r:embed="rId7">
            <a:grayscl/>
          </a:blip>
          <a:stretch>
            <a:fillRect/>
          </a:stretch>
        </p:blipFill>
        <p:spPr>
          <a:xfrm>
            <a:off x="4170045" y="2904067"/>
            <a:ext cx="957120" cy="1273666"/>
          </a:xfrm>
          <a:prstGeom prst="ellipse">
            <a:avLst/>
          </a:prstGeom>
          <a:noFill/>
        </p:spPr>
      </p:pic>
      <p:sp>
        <p:nvSpPr>
          <p:cNvPr id="3" name="Content Placeholder 4">
            <a:extLst>
              <a:ext uri="{FF2B5EF4-FFF2-40B4-BE49-F238E27FC236}">
                <a16:creationId xmlns:a16="http://schemas.microsoft.com/office/drawing/2014/main" id="{9E22B141-F4D2-A855-526C-E8E8869614E1}"/>
              </a:ext>
            </a:extLst>
          </p:cNvPr>
          <p:cNvSpPr txBox="1">
            <a:spLocks/>
          </p:cNvSpPr>
          <p:nvPr/>
        </p:nvSpPr>
        <p:spPr>
          <a:xfrm>
            <a:off x="1228063" y="4528214"/>
            <a:ext cx="2700000" cy="1254189"/>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Éric Gratton</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Chartered Professional Accountant with over 30 years of management experience and has spent the last 15 years working in the mining industry.</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Prior to his career in mining, he served as a logistics officer in the Canadian Army for 22 years.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Board member of Abcourt since February 2025</a:t>
            </a:r>
            <a:endPar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p:txBody>
      </p:sp>
      <p:pic>
        <p:nvPicPr>
          <p:cNvPr id="8" name="Image 7" descr="Une image contenant personne, cravate, Visage humain, sourire&#10;&#10;Description générée automatiquement">
            <a:extLst>
              <a:ext uri="{FF2B5EF4-FFF2-40B4-BE49-F238E27FC236}">
                <a16:creationId xmlns:a16="http://schemas.microsoft.com/office/drawing/2014/main" id="{773A1148-4B51-E77F-4073-E3DB7C2EFAC8}"/>
              </a:ext>
            </a:extLst>
          </p:cNvPr>
          <p:cNvPicPr>
            <a:picLocks noChangeAspect="1"/>
          </p:cNvPicPr>
          <p:nvPr/>
        </p:nvPicPr>
        <p:blipFill>
          <a:blip r:embed="rId8">
            <a:grayscl/>
            <a:extLst>
              <a:ext uri="{28A0092B-C50C-407E-A947-70E740481C1C}">
                <a14:useLocalDpi xmlns:a14="http://schemas.microsoft.com/office/drawing/2010/main" val="0"/>
              </a:ext>
            </a:extLst>
          </a:blip>
          <a:srcRect l="13745" r="24684" b="18530"/>
          <a:stretch/>
        </p:blipFill>
        <p:spPr>
          <a:xfrm>
            <a:off x="105888" y="4528214"/>
            <a:ext cx="1080001" cy="1357391"/>
          </a:xfrm>
          <a:prstGeom prst="ellipse">
            <a:avLst/>
          </a:prstGeom>
          <a:noFill/>
        </p:spPr>
      </p:pic>
    </p:spTree>
    <p:extLst>
      <p:ext uri="{BB962C8B-B14F-4D97-AF65-F5344CB8AC3E}">
        <p14:creationId xmlns:p14="http://schemas.microsoft.com/office/powerpoint/2010/main" val="130217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4E7BF9-D19F-45A9-820A-050AA68A4884}"/>
              </a:ext>
            </a:extLst>
          </p:cNvPr>
          <p:cNvSpPr>
            <a:spLocks noGrp="1"/>
          </p:cNvSpPr>
          <p:nvPr>
            <p:ph idx="1"/>
          </p:nvPr>
        </p:nvSpPr>
        <p:spPr>
          <a:xfrm>
            <a:off x="1380451" y="1030817"/>
            <a:ext cx="4411048" cy="1685077"/>
          </a:xfrm>
        </p:spPr>
        <p:txBody>
          <a:bodyPr wrap="square">
            <a:spAutoFit/>
          </a:bodyPr>
          <a:lstStyle/>
          <a:p>
            <a:pPr marL="0" indent="0">
              <a:spcAft>
                <a:spcPts val="300"/>
              </a:spcAft>
              <a:buNone/>
            </a:pPr>
            <a:r>
              <a:rPr lang="en-CA" sz="1800" b="1" dirty="0"/>
              <a:t>Pascal Hamelin, </a:t>
            </a:r>
            <a:r>
              <a:rPr lang="en-CA" sz="1800" b="1" dirty="0" err="1"/>
              <a:t>ing</a:t>
            </a:r>
            <a:r>
              <a:rPr lang="en-CA" sz="1800" b="1" dirty="0"/>
              <a:t>. </a:t>
            </a:r>
            <a:r>
              <a:rPr lang="en-CA" sz="1800" b="1" dirty="0">
                <a:solidFill>
                  <a:srgbClr val="FFC000"/>
                </a:solidFill>
                <a:cs typeface="Calibri" panose="020F0502020204030204" pitchFamily="34" charset="0"/>
              </a:rPr>
              <a:t>│</a:t>
            </a:r>
            <a:r>
              <a:rPr lang="en-CA" sz="1800" b="1" dirty="0">
                <a:cs typeface="Calibri" panose="020F0502020204030204" pitchFamily="34" charset="0"/>
              </a:rPr>
              <a:t> President &amp; CEO</a:t>
            </a:r>
            <a:endParaRPr lang="en-CA" sz="1800" b="1" dirty="0"/>
          </a:p>
          <a:p>
            <a:pPr marL="176213" indent="-176213">
              <a:spcAft>
                <a:spcPts val="300"/>
              </a:spcAft>
              <a:buClr>
                <a:srgbClr val="FFC000"/>
              </a:buClr>
            </a:pPr>
            <a:r>
              <a:rPr lang="en-US" sz="1200" dirty="0"/>
              <a:t>Mining engineer with 34 years of experience in project management, and operating mines.</a:t>
            </a:r>
          </a:p>
          <a:p>
            <a:pPr marL="176213" indent="-176213">
              <a:spcAft>
                <a:spcPts val="300"/>
              </a:spcAft>
              <a:buClr>
                <a:srgbClr val="FFC000"/>
              </a:buClr>
            </a:pPr>
            <a:r>
              <a:rPr lang="en-US" sz="1200" dirty="0"/>
              <a:t>Has many years of experience in underground precious metal operations</a:t>
            </a:r>
          </a:p>
          <a:p>
            <a:pPr marL="176213" indent="-176213">
              <a:spcAft>
                <a:spcPts val="300"/>
              </a:spcAft>
              <a:buClr>
                <a:srgbClr val="FFC000"/>
              </a:buClr>
            </a:pPr>
            <a:r>
              <a:rPr lang="en-US" sz="1200" dirty="0"/>
              <a:t>Holder of a degree in mining engineering and member of the Ordre des ingénieurs du Québec (Ing.) and of the Professional Engineers Ontario (P. </a:t>
            </a:r>
            <a:r>
              <a:rPr lang="en-US" sz="1200" dirty="0" err="1"/>
              <a:t>Eng</a:t>
            </a:r>
            <a:r>
              <a:rPr lang="en-US" sz="1200" dirty="0"/>
              <a:t>)</a:t>
            </a:r>
          </a:p>
        </p:txBody>
      </p:sp>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p:txBody>
          <a:bodyPr>
            <a:normAutofit/>
          </a:bodyPr>
          <a:lstStyle/>
          <a:p>
            <a:r>
              <a:rPr lang="en-US" sz="4000" dirty="0"/>
              <a:t>Experienced Team of Mine Builders &amp; Operators</a:t>
            </a:r>
            <a:endParaRPr lang="en-CA" sz="4000" dirty="0"/>
          </a:p>
        </p:txBody>
      </p:sp>
      <p:sp>
        <p:nvSpPr>
          <p:cNvPr id="22" name="Content Placeholder 4">
            <a:extLst>
              <a:ext uri="{FF2B5EF4-FFF2-40B4-BE49-F238E27FC236}">
                <a16:creationId xmlns:a16="http://schemas.microsoft.com/office/drawing/2014/main" id="{49B866AB-912D-8531-65F3-9086438F7E82}"/>
              </a:ext>
            </a:extLst>
          </p:cNvPr>
          <p:cNvSpPr txBox="1">
            <a:spLocks/>
          </p:cNvSpPr>
          <p:nvPr/>
        </p:nvSpPr>
        <p:spPr>
          <a:xfrm>
            <a:off x="1570468" y="3806022"/>
            <a:ext cx="4411048" cy="1500411"/>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800" b="1" dirty="0"/>
              <a:t>Robert Gagnon, </a:t>
            </a:r>
            <a:r>
              <a:rPr lang="en-CA" sz="1800" b="1" dirty="0" err="1"/>
              <a:t>Géo</a:t>
            </a:r>
            <a:r>
              <a:rPr lang="en-CA" sz="1800" b="1" dirty="0"/>
              <a:t>. </a:t>
            </a:r>
            <a:r>
              <a:rPr lang="en-CA" sz="1800" b="1" dirty="0">
                <a:solidFill>
                  <a:srgbClr val="FFC000"/>
                </a:solidFill>
                <a:cs typeface="Calibri" panose="020F0502020204030204" pitchFamily="34" charset="0"/>
              </a:rPr>
              <a:t>│</a:t>
            </a:r>
            <a:r>
              <a:rPr lang="en-CA" sz="1800" b="1" dirty="0">
                <a:cs typeface="Calibri" panose="020F0502020204030204" pitchFamily="34" charset="0"/>
              </a:rPr>
              <a:t> VP Exploration</a:t>
            </a:r>
            <a:endParaRPr lang="en-CA" sz="1800" b="1" dirty="0"/>
          </a:p>
          <a:p>
            <a:pPr marL="176213" indent="-176213">
              <a:spcAft>
                <a:spcPts val="300"/>
              </a:spcAft>
              <a:buClr>
                <a:srgbClr val="FFC000"/>
              </a:buClr>
            </a:pPr>
            <a:r>
              <a:rPr lang="en-US" sz="1200" dirty="0"/>
              <a:t>Geologist with over 25 years experience in exploration, mineral processing, and education</a:t>
            </a:r>
          </a:p>
          <a:p>
            <a:pPr marL="176213" indent="-176213">
              <a:spcAft>
                <a:spcPts val="300"/>
              </a:spcAft>
              <a:buClr>
                <a:srgbClr val="FFC000"/>
              </a:buClr>
            </a:pPr>
            <a:r>
              <a:rPr lang="en-US" sz="1200" dirty="0"/>
              <a:t>President of Pershimex from 2013 until May 2023 when acquired by Abcourt.</a:t>
            </a:r>
          </a:p>
          <a:p>
            <a:pPr marL="176213" indent="-176213">
              <a:spcAft>
                <a:spcPts val="300"/>
              </a:spcAft>
              <a:buClr>
                <a:srgbClr val="FFC000"/>
              </a:buClr>
            </a:pPr>
            <a:r>
              <a:rPr lang="en-US" sz="1200" dirty="0"/>
              <a:t>Holder of a degree in geology and member of the Ordre des </a:t>
            </a:r>
            <a:r>
              <a:rPr lang="en-US" sz="1200" dirty="0" err="1"/>
              <a:t>Géologues</a:t>
            </a:r>
            <a:r>
              <a:rPr lang="en-US" sz="1200" dirty="0"/>
              <a:t> du Québec (</a:t>
            </a:r>
            <a:r>
              <a:rPr lang="en-US" sz="1200" dirty="0" err="1"/>
              <a:t>géo</a:t>
            </a:r>
            <a:r>
              <a:rPr lang="en-US" sz="1200" dirty="0"/>
              <a:t>.)</a:t>
            </a:r>
          </a:p>
        </p:txBody>
      </p:sp>
      <p:sp>
        <p:nvSpPr>
          <p:cNvPr id="23" name="Content Placeholder 4">
            <a:extLst>
              <a:ext uri="{FF2B5EF4-FFF2-40B4-BE49-F238E27FC236}">
                <a16:creationId xmlns:a16="http://schemas.microsoft.com/office/drawing/2014/main" id="{3B31E731-A968-6AC0-735A-02D83E45B6AB}"/>
              </a:ext>
            </a:extLst>
          </p:cNvPr>
          <p:cNvSpPr txBox="1">
            <a:spLocks/>
          </p:cNvSpPr>
          <p:nvPr/>
        </p:nvSpPr>
        <p:spPr>
          <a:xfrm>
            <a:off x="7209451" y="1030817"/>
            <a:ext cx="4411049" cy="1500411"/>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800" b="1" dirty="0"/>
              <a:t>Alain Lévesque, CPA </a:t>
            </a:r>
            <a:r>
              <a:rPr lang="en-CA" sz="1800" b="1" dirty="0">
                <a:solidFill>
                  <a:srgbClr val="FFC000"/>
                </a:solidFill>
                <a:cs typeface="Calibri" panose="020F0502020204030204" pitchFamily="34" charset="0"/>
              </a:rPr>
              <a:t>│</a:t>
            </a:r>
            <a:r>
              <a:rPr lang="en-CA" sz="1800" b="1" dirty="0">
                <a:cs typeface="Calibri" panose="020F0502020204030204" pitchFamily="34" charset="0"/>
              </a:rPr>
              <a:t> CFO</a:t>
            </a:r>
            <a:endParaRPr lang="en-CA" sz="1800" b="1" dirty="0"/>
          </a:p>
          <a:p>
            <a:pPr marL="176213" indent="-176213">
              <a:spcAft>
                <a:spcPts val="300"/>
              </a:spcAft>
              <a:buClr>
                <a:srgbClr val="FFC000"/>
              </a:buClr>
            </a:pPr>
            <a:r>
              <a:rPr lang="en-US" sz="1200" dirty="0"/>
              <a:t>Accountant with 30 years experience in public listed companies.</a:t>
            </a:r>
          </a:p>
          <a:p>
            <a:pPr marL="176213" indent="-176213">
              <a:spcAft>
                <a:spcPts val="300"/>
              </a:spcAft>
              <a:buClr>
                <a:srgbClr val="FFC000"/>
              </a:buClr>
            </a:pPr>
            <a:r>
              <a:rPr lang="en-US" sz="1200" dirty="0"/>
              <a:t>Has experience in financing, M&amp;A, managing project startup  for public listed mining companies. </a:t>
            </a:r>
          </a:p>
          <a:p>
            <a:pPr marL="176213" indent="-176213">
              <a:spcAft>
                <a:spcPts val="300"/>
              </a:spcAft>
              <a:buClr>
                <a:srgbClr val="FFC000"/>
              </a:buClr>
            </a:pPr>
            <a:r>
              <a:rPr lang="en-US" sz="1200" dirty="0"/>
              <a:t>Holder of a degree in accounting, and member of the Ordre des CPA du Québec.</a:t>
            </a:r>
          </a:p>
        </p:txBody>
      </p:sp>
      <p:pic>
        <p:nvPicPr>
          <p:cNvPr id="3" name="Picture 16" descr="Pascal Hamelin - Crunchbase Person Profile">
            <a:extLst>
              <a:ext uri="{FF2B5EF4-FFF2-40B4-BE49-F238E27FC236}">
                <a16:creationId xmlns:a16="http://schemas.microsoft.com/office/drawing/2014/main" id="{A68D6199-03AA-FB8D-25E7-EA3ED695FA3B}"/>
              </a:ext>
            </a:extLst>
          </p:cNvPr>
          <p:cNvPicPr>
            <a:picLocks noChangeArrowheads="1"/>
          </p:cNvPicPr>
          <p:nvPr/>
        </p:nvPicPr>
        <p:blipFill rotWithShape="1">
          <a:blip r:embed="rId2">
            <a:grayscl/>
            <a:extLst>
              <a:ext uri="{28A0092B-C50C-407E-A947-70E740481C1C}">
                <a14:useLocalDpi xmlns:a14="http://schemas.microsoft.com/office/drawing/2010/main" val="0"/>
              </a:ext>
            </a:extLst>
          </a:blip>
          <a:srcRect l="13388" t="8073" r="13388" b="8073"/>
          <a:stretch/>
        </p:blipFill>
        <p:spPr bwMode="auto">
          <a:xfrm>
            <a:off x="231449" y="1319939"/>
            <a:ext cx="1080000" cy="1301220"/>
          </a:xfrm>
          <a:prstGeom prst="ellipse">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Visage humain, personne, cravate, verres&#10;&#10;Description générée automatiquement">
            <a:extLst>
              <a:ext uri="{FF2B5EF4-FFF2-40B4-BE49-F238E27FC236}">
                <a16:creationId xmlns:a16="http://schemas.microsoft.com/office/drawing/2014/main" id="{E704265B-7E25-F93D-6AED-231B8411621E}"/>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50793" y="3806022"/>
            <a:ext cx="1041311" cy="1462372"/>
          </a:xfrm>
          <a:prstGeom prst="ellipse">
            <a:avLst/>
          </a:prstGeom>
          <a:noFill/>
        </p:spPr>
      </p:pic>
      <p:sp>
        <p:nvSpPr>
          <p:cNvPr id="4" name="Content Placeholder 4">
            <a:extLst>
              <a:ext uri="{FF2B5EF4-FFF2-40B4-BE49-F238E27FC236}">
                <a16:creationId xmlns:a16="http://schemas.microsoft.com/office/drawing/2014/main" id="{86A608E0-556C-02D8-ABEF-B26F072A712C}"/>
              </a:ext>
            </a:extLst>
          </p:cNvPr>
          <p:cNvSpPr txBox="1">
            <a:spLocks/>
          </p:cNvSpPr>
          <p:nvPr/>
        </p:nvSpPr>
        <p:spPr>
          <a:xfrm>
            <a:off x="7252990" y="3805227"/>
            <a:ext cx="4411049" cy="1538883"/>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800" b="1" dirty="0"/>
              <a:t>Annie Migneault</a:t>
            </a:r>
            <a:r>
              <a:rPr lang="en-CA" sz="1800" b="1" dirty="0">
                <a:solidFill>
                  <a:srgbClr val="FFC000"/>
                </a:solidFill>
                <a:cs typeface="Calibri" panose="020F0502020204030204" pitchFamily="34" charset="0"/>
              </a:rPr>
              <a:t>│</a:t>
            </a:r>
            <a:r>
              <a:rPr lang="en-CA" sz="1800" b="1" dirty="0">
                <a:cs typeface="Calibri" panose="020F0502020204030204" pitchFamily="34" charset="0"/>
              </a:rPr>
              <a:t> General Manager</a:t>
            </a:r>
            <a:endParaRPr lang="en-CA" sz="1800" b="1" dirty="0"/>
          </a:p>
          <a:p>
            <a:pPr marL="176213" indent="-176213">
              <a:spcAft>
                <a:spcPts val="300"/>
              </a:spcAft>
              <a:buClr>
                <a:srgbClr val="FFC000"/>
              </a:buClr>
            </a:pPr>
            <a:r>
              <a:rPr lang="en-US" sz="1200" dirty="0"/>
              <a:t>Holder of a Bachelor's degree in Business Administration</a:t>
            </a:r>
          </a:p>
          <a:p>
            <a:pPr marL="176213" indent="-176213">
              <a:spcAft>
                <a:spcPts val="300"/>
              </a:spcAft>
              <a:buClr>
                <a:srgbClr val="FFC000"/>
              </a:buClr>
            </a:pPr>
            <a:r>
              <a:rPr lang="en-US" sz="1200" dirty="0"/>
              <a:t>has over 20 years of experience in the entrepreneurial world.</a:t>
            </a:r>
          </a:p>
          <a:p>
            <a:pPr marL="176213" indent="-176213">
              <a:spcAft>
                <a:spcPts val="300"/>
              </a:spcAft>
              <a:buClr>
                <a:srgbClr val="FFC000"/>
              </a:buClr>
            </a:pPr>
            <a:r>
              <a:rPr lang="en-US" sz="1200" dirty="0"/>
              <a:t>Before joining the Abcourt team in 2023, she held a senior executive position at </a:t>
            </a:r>
            <a:r>
              <a:rPr lang="en-US" sz="1200" dirty="0" err="1"/>
              <a:t>Technominex</a:t>
            </a:r>
            <a:r>
              <a:rPr lang="en-US" sz="1200" dirty="0"/>
              <a:t>, an exploration services company.</a:t>
            </a:r>
          </a:p>
          <a:p>
            <a:pPr marL="176213" indent="-176213">
              <a:spcAft>
                <a:spcPts val="300"/>
              </a:spcAft>
              <a:buClr>
                <a:srgbClr val="FFC000"/>
              </a:buClr>
            </a:pPr>
            <a:endParaRPr lang="en-US" sz="1200" dirty="0"/>
          </a:p>
        </p:txBody>
      </p:sp>
      <p:pic>
        <p:nvPicPr>
          <p:cNvPr id="7" name="Image 6" descr="Une image contenant Visage humain, personne, habits, mur&#10;&#10;Description générée automatiquement">
            <a:extLst>
              <a:ext uri="{FF2B5EF4-FFF2-40B4-BE49-F238E27FC236}">
                <a16:creationId xmlns:a16="http://schemas.microsoft.com/office/drawing/2014/main" id="{D5E286E1-09AA-F53C-D5C9-1FB564B10C90}"/>
              </a:ext>
            </a:extLst>
          </p:cNvPr>
          <p:cNvPicPr>
            <a:picLocks noChangeAspect="1"/>
          </p:cNvPicPr>
          <p:nvPr/>
        </p:nvPicPr>
        <p:blipFill>
          <a:blip r:embed="rId4">
            <a:grayscl/>
            <a:extLst>
              <a:ext uri="{28A0092B-C50C-407E-A947-70E740481C1C}">
                <a14:useLocalDpi xmlns:a14="http://schemas.microsoft.com/office/drawing/2010/main" val="0"/>
              </a:ext>
            </a:extLst>
          </a:blip>
          <a:srcRect l="18776" t="142" r="16047" b="10974"/>
          <a:stretch/>
        </p:blipFill>
        <p:spPr>
          <a:xfrm>
            <a:off x="5981516" y="3772842"/>
            <a:ext cx="1230742" cy="1560534"/>
          </a:xfrm>
          <a:prstGeom prst="ellipse">
            <a:avLst/>
          </a:prstGeom>
          <a:noFill/>
        </p:spPr>
      </p:pic>
      <p:pic>
        <p:nvPicPr>
          <p:cNvPr id="1026" name="Image 1">
            <a:extLst>
              <a:ext uri="{FF2B5EF4-FFF2-40B4-BE49-F238E27FC236}">
                <a16:creationId xmlns:a16="http://schemas.microsoft.com/office/drawing/2014/main" id="{979B7916-293A-93ED-9024-C800ED92F80E}"/>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981516" y="1071730"/>
            <a:ext cx="1091394" cy="160291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765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a:xfrm>
            <a:off x="2239347" y="13211"/>
            <a:ext cx="8621041" cy="842500"/>
          </a:xfrm>
        </p:spPr>
        <p:txBody>
          <a:bodyPr>
            <a:normAutofit/>
          </a:bodyPr>
          <a:lstStyle/>
          <a:p>
            <a:r>
              <a:rPr lang="en-US" sz="4000" dirty="0"/>
              <a:t>Capital Structure</a:t>
            </a:r>
            <a:endParaRPr lang="en-CA" sz="4000" dirty="0"/>
          </a:p>
        </p:txBody>
      </p:sp>
      <p:graphicFrame>
        <p:nvGraphicFramePr>
          <p:cNvPr id="6" name="Graphique 5">
            <a:extLst>
              <a:ext uri="{FF2B5EF4-FFF2-40B4-BE49-F238E27FC236}">
                <a16:creationId xmlns:a16="http://schemas.microsoft.com/office/drawing/2014/main" id="{2E310892-B761-DA1D-D070-85A3C0D5D9A9}"/>
              </a:ext>
            </a:extLst>
          </p:cNvPr>
          <p:cNvGraphicFramePr>
            <a:graphicFrameLocks/>
          </p:cNvGraphicFramePr>
          <p:nvPr>
            <p:extLst>
              <p:ext uri="{D42A27DB-BD31-4B8C-83A1-F6EECF244321}">
                <p14:modId xmlns:p14="http://schemas.microsoft.com/office/powerpoint/2010/main" val="3469532446"/>
              </p:ext>
            </p:extLst>
          </p:nvPr>
        </p:nvGraphicFramePr>
        <p:xfrm>
          <a:off x="5673013" y="1108326"/>
          <a:ext cx="6158204" cy="3025136"/>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FF2D4206-A224-D412-641B-6FF6D1E8620E}"/>
              </a:ext>
            </a:extLst>
          </p:cNvPr>
          <p:cNvSpPr txBox="1"/>
          <p:nvPr/>
        </p:nvSpPr>
        <p:spPr>
          <a:xfrm>
            <a:off x="513183" y="907653"/>
            <a:ext cx="4366727" cy="5263492"/>
          </a:xfrm>
          <a:prstGeom prst="rect">
            <a:avLst/>
          </a:prstGeom>
          <a:noFill/>
        </p:spPr>
        <p:txBody>
          <a:bodyPr wrap="square" rtlCol="0">
            <a:spAutoFit/>
          </a:bodyPr>
          <a:lstStyle/>
          <a:p>
            <a:pPr>
              <a:lnSpc>
                <a:spcPct val="150000"/>
              </a:lnSpc>
            </a:pPr>
            <a:r>
              <a:rPr lang="fr-CA" sz="2000" b="1" dirty="0">
                <a:latin typeface="Arial" panose="020B0604020202020204" pitchFamily="34" charset="0"/>
                <a:cs typeface="Arial" panose="020B0604020202020204" pitchFamily="34" charset="0"/>
              </a:rPr>
              <a:t>Capital Structure</a:t>
            </a:r>
          </a:p>
          <a:p>
            <a:pPr>
              <a:lnSpc>
                <a:spcPct val="150000"/>
              </a:lnSpc>
            </a:pPr>
            <a:r>
              <a:rPr lang="fr-CA" sz="1400" b="1" dirty="0">
                <a:latin typeface="Arial" panose="020B0604020202020204" pitchFamily="34" charset="0"/>
                <a:cs typeface="Arial" panose="020B0604020202020204" pitchFamily="34" charset="0"/>
              </a:rPr>
              <a:t>As of 2025-03-31</a:t>
            </a:r>
            <a:endParaRPr lang="fr-CA" sz="2000" b="1" dirty="0">
              <a:latin typeface="Arial" panose="020B0604020202020204" pitchFamily="34" charset="0"/>
              <a:cs typeface="Arial" panose="020B0604020202020204" pitchFamily="34" charset="0"/>
            </a:endParaRPr>
          </a:p>
          <a:p>
            <a:pPr>
              <a:lnSpc>
                <a:spcPct val="150000"/>
              </a:lnSpc>
            </a:pPr>
            <a:r>
              <a:rPr lang="fr-CA" sz="1600" b="1" dirty="0" err="1">
                <a:latin typeface="Arial" panose="020B0604020202020204" pitchFamily="34" charset="0"/>
                <a:cs typeface="Arial" panose="020B0604020202020204" pitchFamily="34" charset="0"/>
              </a:rPr>
              <a:t>Shares</a:t>
            </a:r>
            <a:r>
              <a:rPr lang="fr-CA" sz="1600" b="1" dirty="0">
                <a:latin typeface="Arial" panose="020B0604020202020204" pitchFamily="34" charset="0"/>
                <a:cs typeface="Arial" panose="020B0604020202020204" pitchFamily="34" charset="0"/>
              </a:rPr>
              <a:t> </a:t>
            </a:r>
            <a:r>
              <a:rPr lang="fr-CA" sz="1600" b="1" dirty="0" err="1">
                <a:latin typeface="Arial" panose="020B0604020202020204" pitchFamily="34" charset="0"/>
                <a:cs typeface="Arial" panose="020B0604020202020204" pitchFamily="34" charset="0"/>
              </a:rPr>
              <a:t>Outstanding</a:t>
            </a:r>
            <a:r>
              <a:rPr lang="fr-CA" sz="1600" b="1" dirty="0">
                <a:latin typeface="Arial" panose="020B0604020202020204" pitchFamily="34" charset="0"/>
                <a:cs typeface="Arial" panose="020B0604020202020204" pitchFamily="34" charset="0"/>
              </a:rPr>
              <a:t>:	           869,402,095</a:t>
            </a:r>
          </a:p>
          <a:p>
            <a:pPr>
              <a:lnSpc>
                <a:spcPct val="150000"/>
              </a:lnSpc>
            </a:pPr>
            <a:r>
              <a:rPr lang="fr-CA" sz="1600" b="1" dirty="0">
                <a:latin typeface="Arial" panose="020B0604020202020204" pitchFamily="34" charset="0"/>
                <a:cs typeface="Arial" panose="020B0604020202020204" pitchFamily="34" charset="0"/>
              </a:rPr>
              <a:t>Warrants:			           393,992,558</a:t>
            </a:r>
          </a:p>
          <a:p>
            <a:pPr>
              <a:lnSpc>
                <a:spcPct val="150000"/>
              </a:lnSpc>
            </a:pPr>
            <a:r>
              <a:rPr lang="fr-CA" sz="1600" b="1" dirty="0">
                <a:latin typeface="Arial" panose="020B0604020202020204" pitchFamily="34" charset="0"/>
                <a:cs typeface="Arial" panose="020B0604020202020204" pitchFamily="34" charset="0"/>
              </a:rPr>
              <a:t>Options:				      	     32,197,600</a:t>
            </a:r>
          </a:p>
          <a:p>
            <a:pPr>
              <a:lnSpc>
                <a:spcPct val="150000"/>
              </a:lnSpc>
            </a:pPr>
            <a:r>
              <a:rPr lang="fr-CA" sz="1600" b="1" dirty="0" err="1">
                <a:latin typeface="Arial" panose="020B0604020202020204" pitchFamily="34" charset="0"/>
                <a:cs typeface="Arial" panose="020B0604020202020204" pitchFamily="34" charset="0"/>
              </a:rPr>
              <a:t>Fully</a:t>
            </a:r>
            <a:r>
              <a:rPr lang="fr-CA" sz="1600" b="1" dirty="0">
                <a:latin typeface="Arial" panose="020B0604020202020204" pitchFamily="34" charset="0"/>
                <a:cs typeface="Arial" panose="020B0604020202020204" pitchFamily="34" charset="0"/>
              </a:rPr>
              <a:t> </a:t>
            </a:r>
            <a:r>
              <a:rPr lang="fr-CA" sz="1600" b="1" dirty="0" err="1">
                <a:latin typeface="Arial" panose="020B0604020202020204" pitchFamily="34" charset="0"/>
                <a:cs typeface="Arial" panose="020B0604020202020204" pitchFamily="34" charset="0"/>
              </a:rPr>
              <a:t>Diluted</a:t>
            </a:r>
            <a:r>
              <a:rPr lang="fr-CA" sz="1600" b="1" dirty="0">
                <a:latin typeface="Arial" panose="020B0604020202020204" pitchFamily="34" charset="0"/>
                <a:cs typeface="Arial" panose="020B0604020202020204" pitchFamily="34" charset="0"/>
              </a:rPr>
              <a:t>:			        1,295,592,253 </a:t>
            </a:r>
          </a:p>
          <a:p>
            <a:pPr>
              <a:lnSpc>
                <a:spcPct val="150000"/>
              </a:lnSpc>
            </a:pPr>
            <a:endParaRPr lang="fr-CA" sz="1600" b="1" dirty="0">
              <a:latin typeface="Arial" panose="020B0604020202020204" pitchFamily="34" charset="0"/>
              <a:cs typeface="Arial" panose="020B0604020202020204" pitchFamily="34" charset="0"/>
            </a:endParaRPr>
          </a:p>
          <a:p>
            <a:pPr>
              <a:lnSpc>
                <a:spcPct val="150000"/>
              </a:lnSpc>
            </a:pPr>
            <a:r>
              <a:rPr lang="fr-CA" sz="1600" b="1" dirty="0">
                <a:latin typeface="Arial" panose="020B0604020202020204" pitchFamily="34" charset="0"/>
                <a:cs typeface="Arial" panose="020B0604020202020204" pitchFamily="34" charset="0"/>
              </a:rPr>
              <a:t>52w high/</a:t>
            </a:r>
            <a:r>
              <a:rPr lang="fr-CA" sz="1600" b="1" dirty="0" err="1">
                <a:latin typeface="Arial" panose="020B0604020202020204" pitchFamily="34" charset="0"/>
                <a:cs typeface="Arial" panose="020B0604020202020204" pitchFamily="34" charset="0"/>
              </a:rPr>
              <a:t>low</a:t>
            </a:r>
            <a:r>
              <a:rPr lang="fr-CA" sz="1600" b="1" dirty="0">
                <a:latin typeface="Arial" panose="020B0604020202020204" pitchFamily="34" charset="0"/>
                <a:cs typeface="Arial" panose="020B0604020202020204" pitchFamily="34" charset="0"/>
              </a:rPr>
              <a:t> S.P.</a:t>
            </a:r>
            <a:r>
              <a:rPr lang="fr-CA" sz="1600" b="1" baseline="30000" dirty="0">
                <a:latin typeface="Arial" panose="020B0604020202020204" pitchFamily="34" charset="0"/>
                <a:cs typeface="Arial" panose="020B0604020202020204" pitchFamily="34" charset="0"/>
              </a:rPr>
              <a:t> </a:t>
            </a:r>
            <a:r>
              <a:rPr lang="fr-CA" sz="1600" b="1" dirty="0">
                <a:latin typeface="Arial" panose="020B0604020202020204" pitchFamily="34" charset="0"/>
                <a:cs typeface="Arial" panose="020B0604020202020204" pitchFamily="34" charset="0"/>
              </a:rPr>
              <a:t>:		        $ 0.035-$0.07</a:t>
            </a:r>
          </a:p>
          <a:p>
            <a:pPr>
              <a:lnSpc>
                <a:spcPct val="150000"/>
              </a:lnSpc>
            </a:pPr>
            <a:r>
              <a:rPr lang="fr-CA" sz="1600" b="1" dirty="0">
                <a:latin typeface="Arial" panose="020B0604020202020204" pitchFamily="34" charset="0"/>
                <a:cs typeface="Arial" panose="020B0604020202020204" pitchFamily="34" charset="0"/>
              </a:rPr>
              <a:t>3M </a:t>
            </a:r>
            <a:r>
              <a:rPr lang="fr-CA" sz="1600" b="1" dirty="0" err="1">
                <a:latin typeface="Arial" panose="020B0604020202020204" pitchFamily="34" charset="0"/>
                <a:cs typeface="Arial" panose="020B0604020202020204" pitchFamily="34" charset="0"/>
              </a:rPr>
              <a:t>daily</a:t>
            </a:r>
            <a:r>
              <a:rPr lang="fr-CA" sz="1600" b="1" dirty="0">
                <a:latin typeface="Arial" panose="020B0604020202020204" pitchFamily="34" charset="0"/>
                <a:cs typeface="Arial" panose="020B0604020202020204" pitchFamily="34" charset="0"/>
              </a:rPr>
              <a:t> volume </a:t>
            </a:r>
            <a:r>
              <a:rPr lang="fr-CA" sz="1600" b="1" dirty="0" err="1">
                <a:latin typeface="Arial" panose="020B0604020202020204" pitchFamily="34" charset="0"/>
                <a:cs typeface="Arial" panose="020B0604020202020204" pitchFamily="34" charset="0"/>
              </a:rPr>
              <a:t>avg</a:t>
            </a:r>
            <a:r>
              <a:rPr lang="fr-CA" sz="1600" b="1" dirty="0">
                <a:latin typeface="Arial" panose="020B0604020202020204" pitchFamily="34" charset="0"/>
                <a:cs typeface="Arial" panose="020B0604020202020204" pitchFamily="34" charset="0"/>
              </a:rPr>
              <a:t>:	            +/- 260,000</a:t>
            </a:r>
          </a:p>
          <a:p>
            <a:pPr>
              <a:lnSpc>
                <a:spcPct val="150000"/>
              </a:lnSpc>
            </a:pPr>
            <a:endParaRPr lang="fr-CA" sz="1600" b="1" dirty="0">
              <a:latin typeface="Arial" panose="020B0604020202020204" pitchFamily="34" charset="0"/>
              <a:cs typeface="Arial" panose="020B0604020202020204" pitchFamily="34" charset="0"/>
            </a:endParaRPr>
          </a:p>
          <a:p>
            <a:pPr>
              <a:lnSpc>
                <a:spcPct val="150000"/>
              </a:lnSpc>
            </a:pPr>
            <a:r>
              <a:rPr lang="fr-CA" sz="1600" b="1" dirty="0">
                <a:latin typeface="Arial" panose="020B0604020202020204" pitchFamily="34" charset="0"/>
                <a:cs typeface="Arial" panose="020B0604020202020204" pitchFamily="34" charset="0"/>
              </a:rPr>
              <a:t>Cash:	 1,700,000 CAD as of 2024-12-31</a:t>
            </a:r>
          </a:p>
          <a:p>
            <a:pPr>
              <a:lnSpc>
                <a:spcPct val="150000"/>
              </a:lnSpc>
            </a:pPr>
            <a:r>
              <a:rPr lang="fr-CA" sz="1600" b="1" dirty="0" err="1">
                <a:latin typeface="Arial" panose="020B0604020202020204" pitchFamily="34" charset="0"/>
                <a:cs typeface="Arial" panose="020B0604020202020204" pitchFamily="34" charset="0"/>
              </a:rPr>
              <a:t>Market</a:t>
            </a:r>
            <a:r>
              <a:rPr lang="fr-CA" sz="1600" b="1" dirty="0">
                <a:latin typeface="Arial" panose="020B0604020202020204" pitchFamily="34" charset="0"/>
                <a:cs typeface="Arial" panose="020B0604020202020204" pitchFamily="34" charset="0"/>
              </a:rPr>
              <a:t> Cap:	47.7M CAD </a:t>
            </a:r>
            <a:r>
              <a:rPr lang="fr-CA" sz="1200" b="1" dirty="0">
                <a:latin typeface="Arial" panose="020B0604020202020204" pitchFamily="34" charset="0"/>
                <a:cs typeface="Arial" panose="020B0604020202020204" pitchFamily="34" charset="0"/>
              </a:rPr>
              <a:t>as of 2025-03-27</a:t>
            </a:r>
          </a:p>
          <a:p>
            <a:pPr>
              <a:lnSpc>
                <a:spcPct val="150000"/>
              </a:lnSpc>
            </a:pPr>
            <a:endParaRPr lang="fr-CA" sz="1600" b="1" dirty="0">
              <a:latin typeface="Arial" panose="020B0604020202020204" pitchFamily="34" charset="0"/>
              <a:cs typeface="Arial" panose="020B0604020202020204" pitchFamily="34" charset="0"/>
            </a:endParaRPr>
          </a:p>
          <a:p>
            <a:pPr>
              <a:lnSpc>
                <a:spcPct val="150000"/>
              </a:lnSpc>
            </a:pPr>
            <a:endParaRPr lang="fr-CA" sz="1600" b="1"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7726CA7-A06C-6E3C-8670-91D3C29A8B26}"/>
              </a:ext>
            </a:extLst>
          </p:cNvPr>
          <p:cNvSpPr txBox="1"/>
          <p:nvPr/>
        </p:nvSpPr>
        <p:spPr>
          <a:xfrm>
            <a:off x="5537192" y="4094280"/>
            <a:ext cx="2424107" cy="2173031"/>
          </a:xfrm>
          <a:prstGeom prst="rect">
            <a:avLst/>
          </a:prstGeom>
          <a:noFill/>
        </p:spPr>
        <p:txBody>
          <a:bodyPr wrap="square" numCol="1" rtlCol="0">
            <a:spAutoFit/>
          </a:bodyPr>
          <a:lstStyle/>
          <a:p>
            <a:pPr>
              <a:lnSpc>
                <a:spcPct val="150000"/>
              </a:lnSpc>
            </a:pPr>
            <a:r>
              <a:rPr lang="fr-CA" sz="2000" b="1" dirty="0" err="1"/>
              <a:t>Analyst</a:t>
            </a:r>
            <a:r>
              <a:rPr lang="fr-CA" sz="2000" b="1" dirty="0"/>
              <a:t> </a:t>
            </a:r>
            <a:r>
              <a:rPr lang="fr-CA" sz="2000" b="1" dirty="0" err="1"/>
              <a:t>Coverage</a:t>
            </a:r>
            <a:r>
              <a:rPr lang="fr-CA" sz="2000" b="1" dirty="0"/>
              <a:t>	</a:t>
            </a:r>
          </a:p>
          <a:p>
            <a:pPr marL="285750" indent="-285750">
              <a:lnSpc>
                <a:spcPct val="150000"/>
              </a:lnSpc>
              <a:buFont typeface="Arial" panose="020B0604020202020204" pitchFamily="34" charset="0"/>
              <a:buChar char="•"/>
            </a:pPr>
            <a:r>
              <a:rPr lang="fr-CA" dirty="0"/>
              <a:t>Red Cloud Securities</a:t>
            </a:r>
          </a:p>
          <a:p>
            <a:pPr marL="285750" indent="-285750">
              <a:lnSpc>
                <a:spcPct val="150000"/>
              </a:lnSpc>
              <a:buFont typeface="Arial" panose="020B0604020202020204" pitchFamily="34" charset="0"/>
              <a:buChar char="•"/>
            </a:pPr>
            <a:r>
              <a:rPr lang="fr-CA" dirty="0"/>
              <a:t>Couloir Capital</a:t>
            </a:r>
          </a:p>
          <a:p>
            <a:pPr marL="285750" indent="-285750">
              <a:lnSpc>
                <a:spcPct val="150000"/>
              </a:lnSpc>
              <a:buFont typeface="Arial" panose="020B0604020202020204" pitchFamily="34" charset="0"/>
              <a:buChar char="•"/>
            </a:pPr>
            <a:r>
              <a:rPr lang="fr-CA" dirty="0"/>
              <a:t>Eric Lemieux</a:t>
            </a:r>
          </a:p>
          <a:p>
            <a:pPr>
              <a:lnSpc>
                <a:spcPct val="150000"/>
              </a:lnSpc>
            </a:pPr>
            <a:endParaRPr lang="fr-CA" dirty="0"/>
          </a:p>
        </p:txBody>
      </p:sp>
      <p:sp>
        <p:nvSpPr>
          <p:cNvPr id="3" name="ZoneTexte 2">
            <a:extLst>
              <a:ext uri="{FF2B5EF4-FFF2-40B4-BE49-F238E27FC236}">
                <a16:creationId xmlns:a16="http://schemas.microsoft.com/office/drawing/2014/main" id="{19A5F38C-87CB-96C9-353C-EB89555EF8B4}"/>
              </a:ext>
            </a:extLst>
          </p:cNvPr>
          <p:cNvSpPr txBox="1"/>
          <p:nvPr/>
        </p:nvSpPr>
        <p:spPr>
          <a:xfrm>
            <a:off x="8180043" y="4094280"/>
            <a:ext cx="4030618" cy="1757532"/>
          </a:xfrm>
          <a:prstGeom prst="rect">
            <a:avLst/>
          </a:prstGeom>
          <a:noFill/>
        </p:spPr>
        <p:txBody>
          <a:bodyPr wrap="square" numCol="1" rtlCol="0">
            <a:spAutoFit/>
          </a:bodyPr>
          <a:lstStyle/>
          <a:p>
            <a:pPr>
              <a:lnSpc>
                <a:spcPct val="150000"/>
              </a:lnSpc>
            </a:pPr>
            <a:r>
              <a:rPr lang="fr-CA" sz="2000" b="1" dirty="0" err="1"/>
              <a:t>Institutional</a:t>
            </a:r>
            <a:r>
              <a:rPr lang="fr-CA" sz="2000" b="1" dirty="0"/>
              <a:t> </a:t>
            </a:r>
            <a:r>
              <a:rPr lang="fr-CA" sz="2000" b="1" dirty="0" err="1"/>
              <a:t>Investor</a:t>
            </a:r>
            <a:endParaRPr lang="fr-CA" sz="2000" b="1" dirty="0"/>
          </a:p>
          <a:p>
            <a:pPr marL="285750" indent="-285750">
              <a:lnSpc>
                <a:spcPct val="150000"/>
              </a:lnSpc>
              <a:buFont typeface="Arial" panose="020B0604020202020204" pitchFamily="34" charset="0"/>
              <a:buChar char="•"/>
            </a:pPr>
            <a:r>
              <a:rPr lang="fr-CA" dirty="0"/>
              <a:t>NQ Investissement Minier (</a:t>
            </a:r>
            <a:r>
              <a:rPr lang="fr-CA" dirty="0" err="1"/>
              <a:t>Qc</a:t>
            </a:r>
            <a:r>
              <a:rPr lang="fr-CA" dirty="0"/>
              <a:t> </a:t>
            </a:r>
            <a:r>
              <a:rPr lang="fr-CA" dirty="0" err="1"/>
              <a:t>Govt</a:t>
            </a:r>
            <a:r>
              <a:rPr lang="fr-CA" dirty="0"/>
              <a:t>.) in Oct.2024</a:t>
            </a:r>
          </a:p>
          <a:p>
            <a:pPr>
              <a:lnSpc>
                <a:spcPct val="150000"/>
              </a:lnSpc>
            </a:pPr>
            <a:endParaRPr lang="fr-CA" dirty="0"/>
          </a:p>
        </p:txBody>
      </p:sp>
    </p:spTree>
    <p:extLst>
      <p:ext uri="{BB962C8B-B14F-4D97-AF65-F5344CB8AC3E}">
        <p14:creationId xmlns:p14="http://schemas.microsoft.com/office/powerpoint/2010/main" val="423801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F9EC7B30-DAC3-0FFB-5E75-058ADE02716F}"/>
              </a:ext>
            </a:extLst>
          </p:cNvPr>
          <p:cNvPicPr>
            <a:picLocks noChangeAspect="1"/>
          </p:cNvPicPr>
          <p:nvPr/>
        </p:nvPicPr>
        <p:blipFill rotWithShape="1">
          <a:blip r:embed="rId2"/>
          <a:srcRect t="4453" r="5819" b="3373"/>
          <a:stretch/>
        </p:blipFill>
        <p:spPr>
          <a:xfrm>
            <a:off x="203266" y="-117992"/>
            <a:ext cx="11988734" cy="6908006"/>
          </a:xfrm>
          <a:prstGeom prst="rect">
            <a:avLst/>
          </a:prstGeom>
        </p:spPr>
      </p:pic>
      <p:sp>
        <p:nvSpPr>
          <p:cNvPr id="59" name="Rectangle 58">
            <a:extLst>
              <a:ext uri="{FF2B5EF4-FFF2-40B4-BE49-F238E27FC236}">
                <a16:creationId xmlns:a16="http://schemas.microsoft.com/office/drawing/2014/main" id="{57DB93DB-541E-6DC3-5630-8D2352281261}"/>
              </a:ext>
            </a:extLst>
          </p:cNvPr>
          <p:cNvSpPr/>
          <p:nvPr/>
        </p:nvSpPr>
        <p:spPr>
          <a:xfrm>
            <a:off x="-628" y="-15553"/>
            <a:ext cx="3415040" cy="6908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Google Shape;138;p24">
            <a:extLst>
              <a:ext uri="{FF2B5EF4-FFF2-40B4-BE49-F238E27FC236}">
                <a16:creationId xmlns:a16="http://schemas.microsoft.com/office/drawing/2014/main" id="{02437BF7-0F50-24FC-8BC7-E25F1ECE3F97}"/>
              </a:ext>
            </a:extLst>
          </p:cNvPr>
          <p:cNvSpPr/>
          <p:nvPr/>
        </p:nvSpPr>
        <p:spPr>
          <a:xfrm rot="10800000" flipH="1">
            <a:off x="-11003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61" name="Title 1">
            <a:extLst>
              <a:ext uri="{FF2B5EF4-FFF2-40B4-BE49-F238E27FC236}">
                <a16:creationId xmlns:a16="http://schemas.microsoft.com/office/drawing/2014/main" id="{A63DE85F-F60E-2EE4-9930-2094A0E3E853}"/>
              </a:ext>
            </a:extLst>
          </p:cNvPr>
          <p:cNvSpPr txBox="1">
            <a:spLocks/>
          </p:cNvSpPr>
          <p:nvPr/>
        </p:nvSpPr>
        <p:spPr>
          <a:xfrm>
            <a:off x="406401" y="652964"/>
            <a:ext cx="3213099" cy="842500"/>
          </a:xfrm>
          <a:prstGeom prst="rect">
            <a:avLst/>
          </a:prstGeom>
        </p:spPr>
        <p:txBody>
          <a:bodyPr lIns="0" tIns="0" rIns="0" bIns="0">
            <a:noAutofit/>
          </a:bodyPr>
          <a:lstStyle>
            <a:lvl1pPr algn="l" defTabSz="914400" rtl="0" eaLnBrk="1" latinLnBrk="0" hangingPunct="1">
              <a:lnSpc>
                <a:spcPct val="90000"/>
              </a:lnSpc>
              <a:spcBef>
                <a:spcPct val="0"/>
              </a:spcBef>
              <a:buNone/>
              <a:defRPr sz="4400" b="0" kern="1200">
                <a:solidFill>
                  <a:schemeClr val="bg1"/>
                </a:solidFill>
                <a:latin typeface="Impact" panose="020B0806030902050204" pitchFamily="34" charset="0"/>
                <a:ea typeface="+mj-ea"/>
                <a:cs typeface="+mj-cs"/>
              </a:defRPr>
            </a:lvl1pPr>
          </a:lstStyle>
          <a:p>
            <a:pPr algn="r"/>
            <a:r>
              <a:rPr lang="en-US" sz="4000" dirty="0"/>
              <a:t>Leading Quebec Project Portfolio</a:t>
            </a:r>
            <a:endParaRPr lang="en-US" sz="3200" dirty="0"/>
          </a:p>
        </p:txBody>
      </p:sp>
      <p:sp>
        <p:nvSpPr>
          <p:cNvPr id="62" name="Content Placeholder 2">
            <a:extLst>
              <a:ext uri="{FF2B5EF4-FFF2-40B4-BE49-F238E27FC236}">
                <a16:creationId xmlns:a16="http://schemas.microsoft.com/office/drawing/2014/main" id="{79CF4C67-4C77-2641-9582-6CE8FFE0F5BE}"/>
              </a:ext>
            </a:extLst>
          </p:cNvPr>
          <p:cNvSpPr txBox="1">
            <a:spLocks/>
          </p:cNvSpPr>
          <p:nvPr/>
        </p:nvSpPr>
        <p:spPr>
          <a:xfrm>
            <a:off x="203265" y="2960817"/>
            <a:ext cx="3266028" cy="3437920"/>
          </a:xfrm>
          <a:prstGeom prst="rect">
            <a:avLst/>
          </a:prstGeom>
        </p:spPr>
        <p:txBody>
          <a:bodyPr lIns="0" tIns="0" rIns="0" bIns="0">
            <a:noAutofit/>
          </a:bodyPr>
          <a:lstStyle>
            <a:lvl1pPr marL="263525" indent="-263525" algn="l" defTabSz="914400" rtl="0" eaLnBrk="1" latinLnBrk="0" hangingPunct="1">
              <a:lnSpc>
                <a:spcPct val="100000"/>
              </a:lnSpc>
              <a:spcBef>
                <a:spcPts val="0"/>
              </a:spcBef>
              <a:spcAft>
                <a:spcPts val="600"/>
              </a:spcAft>
              <a:buClr>
                <a:schemeClr val="bg1"/>
              </a:buClr>
              <a:buFont typeface="Wingdings" panose="05000000000000000000" pitchFamily="2" charset="2"/>
              <a:buChar char="§"/>
              <a:defRPr sz="2000" kern="1200">
                <a:solidFill>
                  <a:schemeClr val="bg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800" kern="1200">
                <a:solidFill>
                  <a:schemeClr val="bg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
                <a:schemeClr val="bg1"/>
              </a:buClr>
              <a:buFont typeface="Wingdings" panose="05000000000000000000" pitchFamily="2" charset="2"/>
              <a:buChar char="§"/>
              <a:defRPr sz="1600" kern="1200">
                <a:solidFill>
                  <a:schemeClr val="bg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
                <a:schemeClr val="bg1"/>
              </a:buClr>
              <a:buFont typeface="Wingdings" panose="05000000000000000000" pitchFamily="2" charset="2"/>
              <a:buChar char="§"/>
              <a:defRPr sz="1400" kern="1200">
                <a:solidFill>
                  <a:schemeClr val="bg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
                <a:schemeClr val="bg1"/>
              </a:buClr>
              <a:buFont typeface="Wingdings" panose="05000000000000000000" pitchFamily="2" charset="2"/>
              <a:buChar char="§"/>
              <a:defRPr sz="1400" kern="1200">
                <a:solidFill>
                  <a:schemeClr val="bg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~510 km</a:t>
            </a:r>
            <a:r>
              <a:rPr lang="en-US" sz="1800" baseline="30000" dirty="0"/>
              <a:t>2</a:t>
            </a:r>
            <a:r>
              <a:rPr lang="en-US" sz="1800" dirty="0"/>
              <a:t> of strategic landholdings in major gold districts in Quebec</a:t>
            </a:r>
          </a:p>
          <a:p>
            <a:r>
              <a:rPr lang="en-US" sz="1800" dirty="0"/>
              <a:t>Sleeping Giant mine with central 950 </a:t>
            </a:r>
            <a:r>
              <a:rPr lang="en-US" sz="1800" dirty="0" err="1"/>
              <a:t>tpd</a:t>
            </a:r>
            <a:r>
              <a:rPr lang="en-US" sz="1800" dirty="0"/>
              <a:t> fully functional and permitted mill</a:t>
            </a:r>
          </a:p>
          <a:p>
            <a:r>
              <a:rPr lang="en-US" sz="1800" dirty="0"/>
              <a:t>Major Gold Discovery at Cartwright in 2024</a:t>
            </a:r>
          </a:p>
          <a:p>
            <a:r>
              <a:rPr lang="en-US" sz="1800" dirty="0"/>
              <a:t>13 early-to-advanced stage gold exploration projects</a:t>
            </a:r>
          </a:p>
        </p:txBody>
      </p:sp>
      <p:sp>
        <p:nvSpPr>
          <p:cNvPr id="63" name="TextBox 62">
            <a:extLst>
              <a:ext uri="{FF2B5EF4-FFF2-40B4-BE49-F238E27FC236}">
                <a16:creationId xmlns:a16="http://schemas.microsoft.com/office/drawing/2014/main" id="{AC8AC23F-8713-19EE-1B83-751E8F19D2B9}"/>
              </a:ext>
            </a:extLst>
          </p:cNvPr>
          <p:cNvSpPr txBox="1"/>
          <p:nvPr/>
        </p:nvSpPr>
        <p:spPr>
          <a:xfrm>
            <a:off x="344788" y="6543793"/>
            <a:ext cx="2801964" cy="246221"/>
          </a:xfrm>
          <a:prstGeom prst="rect">
            <a:avLst/>
          </a:prstGeom>
          <a:noFill/>
        </p:spPr>
        <p:txBody>
          <a:bodyPr wrap="square" lIns="0" tIns="0" rIns="0" bIns="0" rtlCol="0">
            <a:spAutoFit/>
          </a:bodyPr>
          <a:lstStyle/>
          <a:p>
            <a:r>
              <a:rPr lang="en-CA" sz="1600" b="0" dirty="0">
                <a:solidFill>
                  <a:schemeClr val="bg1"/>
                </a:solidFill>
                <a:latin typeface="Impact" panose="020B0806030902050204" pitchFamily="34" charset="0"/>
              </a:rPr>
              <a:t>abcourt.ca</a:t>
            </a:r>
          </a:p>
        </p:txBody>
      </p:sp>
      <p:sp>
        <p:nvSpPr>
          <p:cNvPr id="64" name="Slide Number Placeholder 3">
            <a:extLst>
              <a:ext uri="{FF2B5EF4-FFF2-40B4-BE49-F238E27FC236}">
                <a16:creationId xmlns:a16="http://schemas.microsoft.com/office/drawing/2014/main" id="{D40BBBDA-7BE4-C1D7-F0F5-82B2812424D2}"/>
              </a:ext>
            </a:extLst>
          </p:cNvPr>
          <p:cNvSpPr txBox="1">
            <a:spLocks/>
          </p:cNvSpPr>
          <p:nvPr/>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latin typeface="Impact" panose="020B0806030902050204" pitchFamily="34" charset="0"/>
              </a:rPr>
              <a:pPr algn="ctr">
                <a:defRPr/>
              </a:pPr>
              <a:t>7</a:t>
            </a:fld>
            <a:endParaRPr lang="en-US" sz="1600" b="0" dirty="0">
              <a:latin typeface="Impact" panose="020B0806030902050204" pitchFamily="34" charset="0"/>
            </a:endParaRPr>
          </a:p>
        </p:txBody>
      </p:sp>
      <p:sp>
        <p:nvSpPr>
          <p:cNvPr id="65" name="TextBox 64">
            <a:extLst>
              <a:ext uri="{FF2B5EF4-FFF2-40B4-BE49-F238E27FC236}">
                <a16:creationId xmlns:a16="http://schemas.microsoft.com/office/drawing/2014/main" id="{3D2EF4B4-A250-2C59-BE50-AB9EC53C4D7B}"/>
              </a:ext>
            </a:extLst>
          </p:cNvPr>
          <p:cNvSpPr txBox="1"/>
          <p:nvPr/>
        </p:nvSpPr>
        <p:spPr>
          <a:xfrm>
            <a:off x="9045248" y="6543793"/>
            <a:ext cx="2801964" cy="246221"/>
          </a:xfrm>
          <a:prstGeom prst="rect">
            <a:avLst/>
          </a:prstGeom>
          <a:noFill/>
        </p:spPr>
        <p:txBody>
          <a:bodyPr wrap="square" lIns="0" tIns="0" rIns="0" bIns="0" rtlCol="0">
            <a:spAutoFit/>
          </a:bodyPr>
          <a:lstStyle/>
          <a:p>
            <a:pPr algn="r"/>
            <a:r>
              <a:rPr lang="en-CA" sz="1600" b="0" dirty="0">
                <a:latin typeface="Impact" panose="020B0806030902050204" pitchFamily="34" charset="0"/>
              </a:rPr>
              <a:t>TSX-V: ABI</a:t>
            </a:r>
          </a:p>
        </p:txBody>
      </p:sp>
      <p:sp>
        <p:nvSpPr>
          <p:cNvPr id="101" name="TextBox 100">
            <a:extLst>
              <a:ext uri="{FF2B5EF4-FFF2-40B4-BE49-F238E27FC236}">
                <a16:creationId xmlns:a16="http://schemas.microsoft.com/office/drawing/2014/main" id="{F388D7DA-825D-F6DA-191A-07E42A73F092}"/>
              </a:ext>
            </a:extLst>
          </p:cNvPr>
          <p:cNvSpPr txBox="1"/>
          <p:nvPr/>
        </p:nvSpPr>
        <p:spPr>
          <a:xfrm>
            <a:off x="4454280" y="4535777"/>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7</a:t>
            </a:r>
          </a:p>
        </p:txBody>
      </p:sp>
      <p:sp>
        <p:nvSpPr>
          <p:cNvPr id="102" name="TextBox 101">
            <a:extLst>
              <a:ext uri="{FF2B5EF4-FFF2-40B4-BE49-F238E27FC236}">
                <a16:creationId xmlns:a16="http://schemas.microsoft.com/office/drawing/2014/main" id="{2A2B4FCC-0031-16EC-06A8-E152A30B2F8A}"/>
              </a:ext>
            </a:extLst>
          </p:cNvPr>
          <p:cNvSpPr txBox="1"/>
          <p:nvPr/>
        </p:nvSpPr>
        <p:spPr>
          <a:xfrm>
            <a:off x="8489590" y="3577132"/>
            <a:ext cx="288000" cy="288000"/>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9</a:t>
            </a:r>
          </a:p>
        </p:txBody>
      </p:sp>
      <p:sp>
        <p:nvSpPr>
          <p:cNvPr id="103" name="TextBox 102">
            <a:extLst>
              <a:ext uri="{FF2B5EF4-FFF2-40B4-BE49-F238E27FC236}">
                <a16:creationId xmlns:a16="http://schemas.microsoft.com/office/drawing/2014/main" id="{28938556-4EA2-1FAD-0F22-8321B6C453DF}"/>
              </a:ext>
            </a:extLst>
          </p:cNvPr>
          <p:cNvSpPr txBox="1"/>
          <p:nvPr/>
        </p:nvSpPr>
        <p:spPr>
          <a:xfrm>
            <a:off x="8489590" y="3975338"/>
            <a:ext cx="288000" cy="288000"/>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10</a:t>
            </a:r>
          </a:p>
        </p:txBody>
      </p:sp>
      <p:sp>
        <p:nvSpPr>
          <p:cNvPr id="104" name="TextBox 103">
            <a:extLst>
              <a:ext uri="{FF2B5EF4-FFF2-40B4-BE49-F238E27FC236}">
                <a16:creationId xmlns:a16="http://schemas.microsoft.com/office/drawing/2014/main" id="{3410D734-0B49-0CA3-A1DC-C06C35EEFEA6}"/>
              </a:ext>
            </a:extLst>
          </p:cNvPr>
          <p:cNvSpPr txBox="1"/>
          <p:nvPr/>
        </p:nvSpPr>
        <p:spPr>
          <a:xfrm>
            <a:off x="10767442" y="-84975"/>
            <a:ext cx="710127" cy="674249"/>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32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4</a:t>
            </a:r>
          </a:p>
        </p:txBody>
      </p:sp>
      <p:sp>
        <p:nvSpPr>
          <p:cNvPr id="106" name="TextBox 105">
            <a:extLst>
              <a:ext uri="{FF2B5EF4-FFF2-40B4-BE49-F238E27FC236}">
                <a16:creationId xmlns:a16="http://schemas.microsoft.com/office/drawing/2014/main" id="{28BB6221-8178-03E7-F49D-1F19BDB29E2B}"/>
              </a:ext>
            </a:extLst>
          </p:cNvPr>
          <p:cNvSpPr txBox="1"/>
          <p:nvPr/>
        </p:nvSpPr>
        <p:spPr>
          <a:xfrm>
            <a:off x="4185944" y="4865748"/>
            <a:ext cx="288000" cy="288000"/>
          </a:xfrm>
          <a:prstGeom prst="ellipse">
            <a:avLst/>
          </a:prstGeom>
          <a:solidFill>
            <a:schemeClr val="accent2">
              <a:lumMod val="5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8</a:t>
            </a:r>
          </a:p>
        </p:txBody>
      </p:sp>
      <p:sp>
        <p:nvSpPr>
          <p:cNvPr id="107" name="TextBox 106">
            <a:extLst>
              <a:ext uri="{FF2B5EF4-FFF2-40B4-BE49-F238E27FC236}">
                <a16:creationId xmlns:a16="http://schemas.microsoft.com/office/drawing/2014/main" id="{44F9BD66-FE07-0229-B907-D66F783B94BF}"/>
              </a:ext>
            </a:extLst>
          </p:cNvPr>
          <p:cNvSpPr txBox="1"/>
          <p:nvPr/>
        </p:nvSpPr>
        <p:spPr>
          <a:xfrm>
            <a:off x="7630156" y="3110044"/>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6</a:t>
            </a:r>
          </a:p>
        </p:txBody>
      </p:sp>
      <p:sp>
        <p:nvSpPr>
          <p:cNvPr id="111" name="TextBox 110">
            <a:extLst>
              <a:ext uri="{FF2B5EF4-FFF2-40B4-BE49-F238E27FC236}">
                <a16:creationId xmlns:a16="http://schemas.microsoft.com/office/drawing/2014/main" id="{349AB60D-76D2-73B3-3BAE-79E65AB64676}"/>
              </a:ext>
            </a:extLst>
          </p:cNvPr>
          <p:cNvSpPr txBox="1"/>
          <p:nvPr/>
        </p:nvSpPr>
        <p:spPr>
          <a:xfrm>
            <a:off x="9386631" y="686322"/>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2</a:t>
            </a:r>
          </a:p>
        </p:txBody>
      </p:sp>
      <p:sp>
        <p:nvSpPr>
          <p:cNvPr id="112" name="TextBox 111">
            <a:extLst>
              <a:ext uri="{FF2B5EF4-FFF2-40B4-BE49-F238E27FC236}">
                <a16:creationId xmlns:a16="http://schemas.microsoft.com/office/drawing/2014/main" id="{31B86518-7A15-1A2A-15F2-46AD14253044}"/>
              </a:ext>
            </a:extLst>
          </p:cNvPr>
          <p:cNvSpPr txBox="1"/>
          <p:nvPr/>
        </p:nvSpPr>
        <p:spPr>
          <a:xfrm>
            <a:off x="9682635" y="97607"/>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3</a:t>
            </a:r>
          </a:p>
        </p:txBody>
      </p:sp>
      <p:sp>
        <p:nvSpPr>
          <p:cNvPr id="121" name="TextBox 120">
            <a:extLst>
              <a:ext uri="{FF2B5EF4-FFF2-40B4-BE49-F238E27FC236}">
                <a16:creationId xmlns:a16="http://schemas.microsoft.com/office/drawing/2014/main" id="{E711BABF-0E20-DB21-A34B-1323C0FEC2D6}"/>
              </a:ext>
            </a:extLst>
          </p:cNvPr>
          <p:cNvSpPr txBox="1"/>
          <p:nvPr/>
        </p:nvSpPr>
        <p:spPr>
          <a:xfrm>
            <a:off x="8934151" y="4201577"/>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11</a:t>
            </a:r>
          </a:p>
        </p:txBody>
      </p:sp>
      <p:sp>
        <p:nvSpPr>
          <p:cNvPr id="122" name="TextBox 121">
            <a:extLst>
              <a:ext uri="{FF2B5EF4-FFF2-40B4-BE49-F238E27FC236}">
                <a16:creationId xmlns:a16="http://schemas.microsoft.com/office/drawing/2014/main" id="{81774D91-1B9D-63AB-D8FD-74DEABC98F8B}"/>
              </a:ext>
            </a:extLst>
          </p:cNvPr>
          <p:cNvSpPr txBox="1"/>
          <p:nvPr/>
        </p:nvSpPr>
        <p:spPr>
          <a:xfrm>
            <a:off x="9224489" y="4092148"/>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12</a:t>
            </a:r>
          </a:p>
        </p:txBody>
      </p:sp>
      <p:sp>
        <p:nvSpPr>
          <p:cNvPr id="123" name="TextBox 122">
            <a:extLst>
              <a:ext uri="{FF2B5EF4-FFF2-40B4-BE49-F238E27FC236}">
                <a16:creationId xmlns:a16="http://schemas.microsoft.com/office/drawing/2014/main" id="{6506EDCA-E514-ABD6-348C-0CE346A61CD5}"/>
              </a:ext>
            </a:extLst>
          </p:cNvPr>
          <p:cNvSpPr txBox="1"/>
          <p:nvPr/>
        </p:nvSpPr>
        <p:spPr>
          <a:xfrm>
            <a:off x="9776577" y="5614411"/>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15</a:t>
            </a:r>
          </a:p>
        </p:txBody>
      </p:sp>
      <p:sp>
        <p:nvSpPr>
          <p:cNvPr id="124" name="TextBox 123">
            <a:extLst>
              <a:ext uri="{FF2B5EF4-FFF2-40B4-BE49-F238E27FC236}">
                <a16:creationId xmlns:a16="http://schemas.microsoft.com/office/drawing/2014/main" id="{C6D8A500-DBCF-FA09-5DD3-6A21A5EE3DF2}"/>
              </a:ext>
            </a:extLst>
          </p:cNvPr>
          <p:cNvSpPr txBox="1"/>
          <p:nvPr/>
        </p:nvSpPr>
        <p:spPr>
          <a:xfrm>
            <a:off x="9632577" y="6140230"/>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14</a:t>
            </a:r>
          </a:p>
        </p:txBody>
      </p:sp>
      <p:sp>
        <p:nvSpPr>
          <p:cNvPr id="125" name="TextBox 124">
            <a:extLst>
              <a:ext uri="{FF2B5EF4-FFF2-40B4-BE49-F238E27FC236}">
                <a16:creationId xmlns:a16="http://schemas.microsoft.com/office/drawing/2014/main" id="{6EE11F85-07BB-FD08-9BF6-557612F65499}"/>
              </a:ext>
            </a:extLst>
          </p:cNvPr>
          <p:cNvSpPr txBox="1"/>
          <p:nvPr/>
        </p:nvSpPr>
        <p:spPr>
          <a:xfrm>
            <a:off x="7129440" y="4865748"/>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13</a:t>
            </a:r>
          </a:p>
        </p:txBody>
      </p:sp>
      <p:pic>
        <p:nvPicPr>
          <p:cNvPr id="126" name="Picture 125">
            <a:extLst>
              <a:ext uri="{FF2B5EF4-FFF2-40B4-BE49-F238E27FC236}">
                <a16:creationId xmlns:a16="http://schemas.microsoft.com/office/drawing/2014/main" id="{2DAE7ABD-7CFC-D11C-931D-F784AEDCCF17}"/>
              </a:ext>
            </a:extLst>
          </p:cNvPr>
          <p:cNvPicPr>
            <a:picLocks noChangeAspect="1"/>
          </p:cNvPicPr>
          <p:nvPr/>
        </p:nvPicPr>
        <p:blipFill rotWithShape="1">
          <a:blip r:embed="rId3"/>
          <a:srcRect l="6657" t="9563" r="6657" b="24573"/>
          <a:stretch/>
        </p:blipFill>
        <p:spPr>
          <a:xfrm>
            <a:off x="7783918" y="41169"/>
            <a:ext cx="1453970" cy="736486"/>
          </a:xfrm>
          <a:prstGeom prst="roundRect">
            <a:avLst/>
          </a:prstGeom>
          <a:ln w="15875">
            <a:solidFill>
              <a:srgbClr val="FFC000"/>
            </a:solidFill>
          </a:ln>
        </p:spPr>
      </p:pic>
      <p:sp>
        <p:nvSpPr>
          <p:cNvPr id="129" name="TextBox 128">
            <a:extLst>
              <a:ext uri="{FF2B5EF4-FFF2-40B4-BE49-F238E27FC236}">
                <a16:creationId xmlns:a16="http://schemas.microsoft.com/office/drawing/2014/main" id="{B174108D-3DE3-2ADF-3095-C58E4AC1E112}"/>
              </a:ext>
            </a:extLst>
          </p:cNvPr>
          <p:cNvSpPr txBox="1"/>
          <p:nvPr/>
        </p:nvSpPr>
        <p:spPr>
          <a:xfrm>
            <a:off x="6381772" y="1557461"/>
            <a:ext cx="2456522" cy="523220"/>
          </a:xfrm>
          <a:prstGeom prst="rect">
            <a:avLst/>
          </a:prstGeom>
          <a:noFill/>
        </p:spPr>
        <p:txBody>
          <a:bodyPr wrap="square" rtlCol="0">
            <a:spAutoFit/>
          </a:bodyPr>
          <a:lstStyle/>
          <a:p>
            <a:pPr algn="ctr"/>
            <a:r>
              <a:rPr lang="en-CA" sz="1400" dirty="0">
                <a:latin typeface="Impact" panose="020B0806030902050204" pitchFamily="34" charset="0"/>
              </a:rPr>
              <a:t>Sleeping Giant Mine &amp; 950 </a:t>
            </a:r>
            <a:r>
              <a:rPr lang="en-CA" sz="1400" dirty="0" err="1">
                <a:latin typeface="Impact" panose="020B0806030902050204" pitchFamily="34" charset="0"/>
              </a:rPr>
              <a:t>tpd</a:t>
            </a:r>
            <a:r>
              <a:rPr lang="en-CA" sz="1400" dirty="0">
                <a:latin typeface="Impact" panose="020B0806030902050204" pitchFamily="34" charset="0"/>
              </a:rPr>
              <a:t> Mill</a:t>
            </a:r>
          </a:p>
        </p:txBody>
      </p:sp>
      <p:pic>
        <p:nvPicPr>
          <p:cNvPr id="137" name="Graphic 136" descr="Mining tools with solid fill">
            <a:extLst>
              <a:ext uri="{FF2B5EF4-FFF2-40B4-BE49-F238E27FC236}">
                <a16:creationId xmlns:a16="http://schemas.microsoft.com/office/drawing/2014/main" id="{E8A583CA-84E9-F679-06A1-A4EC61CDAD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1375" y="5357187"/>
            <a:ext cx="148319" cy="148319"/>
          </a:xfrm>
          <a:prstGeom prst="rect">
            <a:avLst/>
          </a:prstGeom>
        </p:spPr>
      </p:pic>
      <p:pic>
        <p:nvPicPr>
          <p:cNvPr id="141" name="Graphic 140" descr="Mining tools with solid fill">
            <a:extLst>
              <a:ext uri="{FF2B5EF4-FFF2-40B4-BE49-F238E27FC236}">
                <a16:creationId xmlns:a16="http://schemas.microsoft.com/office/drawing/2014/main" id="{FB6EA9EF-F478-E88E-B0FE-2D194B2DBC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6575" y="5460480"/>
            <a:ext cx="148319" cy="148319"/>
          </a:xfrm>
          <a:prstGeom prst="rect">
            <a:avLst/>
          </a:prstGeom>
        </p:spPr>
      </p:pic>
      <p:pic>
        <p:nvPicPr>
          <p:cNvPr id="146" name="Graphic 145" descr="Mining tools with solid fill">
            <a:extLst>
              <a:ext uri="{FF2B5EF4-FFF2-40B4-BE49-F238E27FC236}">
                <a16:creationId xmlns:a16="http://schemas.microsoft.com/office/drawing/2014/main" id="{C067B984-BC27-4123-D19F-F1E685E0FB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5996" y="5503995"/>
            <a:ext cx="148319" cy="148319"/>
          </a:xfrm>
          <a:prstGeom prst="rect">
            <a:avLst/>
          </a:prstGeom>
        </p:spPr>
      </p:pic>
      <p:pic>
        <p:nvPicPr>
          <p:cNvPr id="150" name="Graphic 149" descr="Mining tools with solid fill">
            <a:extLst>
              <a:ext uri="{FF2B5EF4-FFF2-40B4-BE49-F238E27FC236}">
                <a16:creationId xmlns:a16="http://schemas.microsoft.com/office/drawing/2014/main" id="{82286F29-1CF1-5C9E-B4C8-95F68EC379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92096" y="4754695"/>
            <a:ext cx="148319" cy="148319"/>
          </a:xfrm>
          <a:prstGeom prst="rect">
            <a:avLst/>
          </a:prstGeom>
        </p:spPr>
      </p:pic>
      <p:pic>
        <p:nvPicPr>
          <p:cNvPr id="155" name="Graphic 154" descr="Mining tools with solid fill">
            <a:extLst>
              <a:ext uri="{FF2B5EF4-FFF2-40B4-BE49-F238E27FC236}">
                <a16:creationId xmlns:a16="http://schemas.microsoft.com/office/drawing/2014/main" id="{63AF230F-447E-3C50-080E-E7A149B721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8896" y="4703895"/>
            <a:ext cx="148319" cy="148319"/>
          </a:xfrm>
          <a:prstGeom prst="rect">
            <a:avLst/>
          </a:prstGeom>
        </p:spPr>
      </p:pic>
      <p:sp>
        <p:nvSpPr>
          <p:cNvPr id="168" name="Rectangle: Rounded Corners 167">
            <a:extLst>
              <a:ext uri="{FF2B5EF4-FFF2-40B4-BE49-F238E27FC236}">
                <a16:creationId xmlns:a16="http://schemas.microsoft.com/office/drawing/2014/main" id="{BBD3C91C-8F61-53C9-063F-86304610F6E8}"/>
              </a:ext>
            </a:extLst>
          </p:cNvPr>
          <p:cNvSpPr/>
          <p:nvPr/>
        </p:nvSpPr>
        <p:spPr>
          <a:xfrm>
            <a:off x="9544212" y="909927"/>
            <a:ext cx="2578380" cy="4550553"/>
          </a:xfrm>
          <a:prstGeom prst="roundRect">
            <a:avLst/>
          </a:prstGeom>
          <a:solidFill>
            <a:schemeClr val="bg1"/>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08" name="Table 107">
            <a:extLst>
              <a:ext uri="{FF2B5EF4-FFF2-40B4-BE49-F238E27FC236}">
                <a16:creationId xmlns:a16="http://schemas.microsoft.com/office/drawing/2014/main" id="{9F618680-3817-94E2-0771-949F98B7BF3C}"/>
              </a:ext>
            </a:extLst>
          </p:cNvPr>
          <p:cNvGraphicFramePr>
            <a:graphicFrameLocks noGrp="1"/>
          </p:cNvGraphicFramePr>
          <p:nvPr>
            <p:extLst>
              <p:ext uri="{D42A27DB-BD31-4B8C-83A1-F6EECF244321}">
                <p14:modId xmlns:p14="http://schemas.microsoft.com/office/powerpoint/2010/main" val="2690246047"/>
              </p:ext>
            </p:extLst>
          </p:nvPr>
        </p:nvGraphicFramePr>
        <p:xfrm>
          <a:off x="9812548" y="1279256"/>
          <a:ext cx="2266471" cy="4181223"/>
        </p:xfrm>
        <a:graphic>
          <a:graphicData uri="http://schemas.openxmlformats.org/drawingml/2006/table">
            <a:tbl>
              <a:tblPr bandRow="1">
                <a:tableStyleId>{073A0DAA-6AF3-43AB-8588-CEC1D06C72B9}</a:tableStyleId>
              </a:tblPr>
              <a:tblGrid>
                <a:gridCol w="236917">
                  <a:extLst>
                    <a:ext uri="{9D8B030D-6E8A-4147-A177-3AD203B41FA5}">
                      <a16:colId xmlns:a16="http://schemas.microsoft.com/office/drawing/2014/main" val="1359002943"/>
                    </a:ext>
                  </a:extLst>
                </a:gridCol>
                <a:gridCol w="2029554">
                  <a:extLst>
                    <a:ext uri="{9D8B030D-6E8A-4147-A177-3AD203B41FA5}">
                      <a16:colId xmlns:a16="http://schemas.microsoft.com/office/drawing/2014/main" val="2561933778"/>
                    </a:ext>
                  </a:extLst>
                </a:gridCol>
              </a:tblGrid>
              <a:tr h="196434">
                <a:tc>
                  <a:txBody>
                    <a:bodyPr/>
                    <a:lstStyle/>
                    <a:p>
                      <a:pPr algn="ctr">
                        <a:lnSpc>
                          <a:spcPct val="110000"/>
                        </a:lnSpc>
                      </a:pPr>
                      <a:endParaRPr lang="en-CA" sz="1000" b="0" dirty="0">
                        <a:solidFill>
                          <a:schemeClr val="tx1"/>
                        </a:solidFill>
                        <a:latin typeface="Impact" panose="020B0806030902050204" pitchFamily="34" charset="0"/>
                      </a:endParaRPr>
                    </a:p>
                  </a:txBody>
                  <a:tcPr marL="32312" marR="32312" marT="12923" marB="1292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C000"/>
                      </a:solid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endParaRPr kumimoji="0" lang="en-US" alt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a:txBody>
                  <a:tcPr marL="32312" marR="32312" marT="12923" marB="1292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2285722425"/>
                  </a:ext>
                </a:extLst>
              </a:tr>
              <a:tr h="247151">
                <a:tc>
                  <a:txBody>
                    <a:bodyPr/>
                    <a:lstStyle/>
                    <a:p>
                      <a:pPr algn="ctr">
                        <a:lnSpc>
                          <a:spcPct val="110000"/>
                        </a:lnSpc>
                      </a:pPr>
                      <a:r>
                        <a:rPr lang="en-CA" sz="1200" b="0" dirty="0">
                          <a:solidFill>
                            <a:schemeClr val="tx1"/>
                          </a:solidFill>
                          <a:latin typeface="Impact" panose="020B0806030902050204" pitchFamily="34" charset="0"/>
                        </a:rPr>
                        <a:t>1</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rgbClr val="FFC000"/>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Sleeping Giant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FFC000"/>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494471902"/>
                  </a:ext>
                </a:extLst>
              </a:tr>
              <a:tr h="247151">
                <a:tc>
                  <a:txBody>
                    <a:bodyPr/>
                    <a:lstStyle/>
                    <a:p>
                      <a:pPr algn="ctr">
                        <a:lnSpc>
                          <a:spcPct val="110000"/>
                        </a:lnSpc>
                      </a:pPr>
                      <a:r>
                        <a:rPr lang="en-CA" sz="1100" b="0" dirty="0">
                          <a:solidFill>
                            <a:schemeClr val="tx1"/>
                          </a:solidFill>
                          <a:latin typeface="Impact" panose="020B0806030902050204" pitchFamily="34" charset="0"/>
                        </a:rPr>
                        <a:t>2</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Laflamme (24.6%)</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855166054"/>
                  </a:ext>
                </a:extLst>
              </a:tr>
              <a:tr h="247151">
                <a:tc>
                  <a:txBody>
                    <a:bodyPr/>
                    <a:lstStyle/>
                    <a:p>
                      <a:pPr algn="ctr">
                        <a:lnSpc>
                          <a:spcPct val="110000"/>
                        </a:lnSpc>
                      </a:pPr>
                      <a:r>
                        <a:rPr lang="en-CA" sz="1100" b="0" dirty="0">
                          <a:solidFill>
                            <a:schemeClr val="tx1"/>
                          </a:solidFill>
                          <a:latin typeface="Impact" panose="020B0806030902050204" pitchFamily="34" charset="0"/>
                        </a:rPr>
                        <a:t>3</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Discovery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725132842"/>
                  </a:ext>
                </a:extLst>
              </a:tr>
              <a:tr h="483337">
                <a:tc>
                  <a:txBody>
                    <a:bodyPr/>
                    <a:lstStyle/>
                    <a:p>
                      <a:pPr algn="ctr">
                        <a:lnSpc>
                          <a:spcPct val="110000"/>
                        </a:lnSpc>
                      </a:pPr>
                      <a:r>
                        <a:rPr lang="en-CA" sz="1100" b="0" dirty="0">
                          <a:solidFill>
                            <a:schemeClr val="tx1"/>
                          </a:solidFill>
                          <a:latin typeface="Impact" panose="020B0806030902050204" pitchFamily="34" charset="0"/>
                        </a:rPr>
                        <a:t>4</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Flordin-Cartwright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68690473"/>
                  </a:ext>
                </a:extLst>
              </a:tr>
              <a:tr h="247151">
                <a:tc>
                  <a:txBody>
                    <a:bodyPr/>
                    <a:lstStyle/>
                    <a:p>
                      <a:pPr algn="ctr">
                        <a:lnSpc>
                          <a:spcPct val="110000"/>
                        </a:lnSpc>
                      </a:pPr>
                      <a:r>
                        <a:rPr lang="en-CA" sz="1100" b="0" dirty="0">
                          <a:solidFill>
                            <a:schemeClr val="tx1"/>
                          </a:solidFill>
                          <a:latin typeface="Impact" panose="020B0806030902050204" pitchFamily="34" charset="0"/>
                        </a:rPr>
                        <a:t>5</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Cameron Shear (50%)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044259780"/>
                  </a:ext>
                </a:extLst>
              </a:tr>
              <a:tr h="247151">
                <a:tc>
                  <a:txBody>
                    <a:bodyPr/>
                    <a:lstStyle/>
                    <a:p>
                      <a:pPr algn="ctr">
                        <a:lnSpc>
                          <a:spcPct val="110000"/>
                        </a:lnSpc>
                      </a:pPr>
                      <a:r>
                        <a:rPr lang="en-CA" sz="1100" b="0" dirty="0">
                          <a:solidFill>
                            <a:schemeClr val="tx1"/>
                          </a:solidFill>
                          <a:latin typeface="Impact" panose="020B0806030902050204" pitchFamily="34" charset="0"/>
                        </a:rPr>
                        <a:t>6</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Jonpol</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306349141"/>
                  </a:ext>
                </a:extLst>
              </a:tr>
              <a:tr h="247151">
                <a:tc>
                  <a:txBody>
                    <a:bodyPr/>
                    <a:lstStyle/>
                    <a:p>
                      <a:pPr algn="ctr">
                        <a:lnSpc>
                          <a:spcPct val="110000"/>
                        </a:lnSpc>
                      </a:pPr>
                      <a:r>
                        <a:rPr lang="en-CA" sz="1100" b="0" dirty="0">
                          <a:solidFill>
                            <a:schemeClr val="tx1"/>
                          </a:solidFill>
                          <a:latin typeface="Impact" panose="020B0806030902050204" pitchFamily="34" charset="0"/>
                        </a:rPr>
                        <a:t>7</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Elder Mine &amp; </a:t>
                      </a: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Tagami</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674137586"/>
                  </a:ext>
                </a:extLst>
              </a:tr>
              <a:tr h="247151">
                <a:tc>
                  <a:txBody>
                    <a:bodyPr/>
                    <a:lstStyle/>
                    <a:p>
                      <a:pPr algn="ctr">
                        <a:lnSpc>
                          <a:spcPct val="110000"/>
                        </a:lnSpc>
                      </a:pPr>
                      <a:r>
                        <a:rPr lang="en-CA" sz="1100" b="0" dirty="0">
                          <a:solidFill>
                            <a:schemeClr val="tx1"/>
                          </a:solidFill>
                          <a:latin typeface="Impact" panose="020B0806030902050204" pitchFamily="34" charset="0"/>
                        </a:rPr>
                        <a:t>8</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Aldermac - Cu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520473818"/>
                  </a:ext>
                </a:extLst>
              </a:tr>
              <a:tr h="247151">
                <a:tc>
                  <a:txBody>
                    <a:bodyPr/>
                    <a:lstStyle/>
                    <a:p>
                      <a:pPr algn="ctr">
                        <a:lnSpc>
                          <a:spcPct val="110000"/>
                        </a:lnSpc>
                      </a:pPr>
                      <a:r>
                        <a:rPr lang="en-CA" sz="1100" b="0" dirty="0">
                          <a:solidFill>
                            <a:schemeClr val="tx1"/>
                          </a:solidFill>
                          <a:latin typeface="Impact" panose="020B0806030902050204" pitchFamily="34" charset="0"/>
                        </a:rPr>
                        <a:t>9</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Abcourt-Barvue - Zn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936908736"/>
                  </a:ext>
                </a:extLst>
              </a:tr>
              <a:tr h="1524244">
                <a:tc>
                  <a:txBody>
                    <a:bodyPr/>
                    <a:lstStyle/>
                    <a:p>
                      <a:pPr algn="ctr">
                        <a:lnSpc>
                          <a:spcPct val="150000"/>
                        </a:lnSpc>
                      </a:pPr>
                      <a:r>
                        <a:rPr lang="en-CA" sz="1100" b="0" dirty="0">
                          <a:solidFill>
                            <a:schemeClr val="tx1"/>
                          </a:solidFill>
                          <a:latin typeface="Impact" panose="020B0806030902050204" pitchFamily="34" charset="0"/>
                        </a:rPr>
                        <a:t>10</a:t>
                      </a:r>
                    </a:p>
                    <a:p>
                      <a:pPr algn="ctr">
                        <a:lnSpc>
                          <a:spcPct val="150000"/>
                        </a:lnSpc>
                      </a:pPr>
                      <a:r>
                        <a:rPr lang="en-CA" sz="1100" b="0" dirty="0">
                          <a:solidFill>
                            <a:schemeClr val="tx1"/>
                          </a:solidFill>
                          <a:latin typeface="Impact" panose="020B0806030902050204" pitchFamily="34" charset="0"/>
                        </a:rPr>
                        <a:t>11</a:t>
                      </a:r>
                    </a:p>
                    <a:p>
                      <a:pPr algn="ctr">
                        <a:lnSpc>
                          <a:spcPct val="150000"/>
                        </a:lnSpc>
                      </a:pPr>
                      <a:r>
                        <a:rPr lang="en-CA" sz="1100" b="0" dirty="0">
                          <a:solidFill>
                            <a:schemeClr val="tx1"/>
                          </a:solidFill>
                          <a:latin typeface="Impact" panose="020B0806030902050204" pitchFamily="34" charset="0"/>
                        </a:rPr>
                        <a:t>12</a:t>
                      </a:r>
                    </a:p>
                    <a:p>
                      <a:pPr algn="ctr">
                        <a:lnSpc>
                          <a:spcPct val="150000"/>
                        </a:lnSpc>
                      </a:pPr>
                      <a:r>
                        <a:rPr lang="en-CA" sz="1100" b="0" dirty="0">
                          <a:solidFill>
                            <a:schemeClr val="tx1"/>
                          </a:solidFill>
                          <a:latin typeface="Impact" panose="020B0806030902050204" pitchFamily="34" charset="0"/>
                        </a:rPr>
                        <a:t>13</a:t>
                      </a:r>
                    </a:p>
                    <a:p>
                      <a:pPr algn="ctr">
                        <a:lnSpc>
                          <a:spcPct val="150000"/>
                        </a:lnSpc>
                      </a:pPr>
                      <a:r>
                        <a:rPr lang="en-CA" sz="1100" b="0" dirty="0">
                          <a:solidFill>
                            <a:schemeClr val="tx1"/>
                          </a:solidFill>
                          <a:latin typeface="Impact" panose="020B0806030902050204" pitchFamily="34" charset="0"/>
                        </a:rPr>
                        <a:t>14</a:t>
                      </a:r>
                    </a:p>
                    <a:p>
                      <a:pPr algn="ctr">
                        <a:lnSpc>
                          <a:spcPct val="150000"/>
                        </a:lnSpc>
                      </a:pPr>
                      <a:r>
                        <a:rPr lang="en-CA" sz="1100" b="0" dirty="0">
                          <a:solidFill>
                            <a:schemeClr val="tx1"/>
                          </a:solidFill>
                          <a:latin typeface="Impact" panose="020B0806030902050204" pitchFamily="34" charset="0"/>
                        </a:rPr>
                        <a:t>15</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Vendôme</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 Zn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Pershing-Manitou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Courville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Malartic</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(49%)</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Villebon</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Forsan</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710840329"/>
                  </a:ext>
                </a:extLst>
              </a:tr>
            </a:tbl>
          </a:graphicData>
        </a:graphic>
      </p:graphicFrame>
      <p:pic>
        <p:nvPicPr>
          <p:cNvPr id="117" name="Picture 2" descr="Abcourt Mines Inc, an emerging junior gold producer">
            <a:extLst>
              <a:ext uri="{FF2B5EF4-FFF2-40B4-BE49-F238E27FC236}">
                <a16:creationId xmlns:a16="http://schemas.microsoft.com/office/drawing/2014/main" id="{F377776D-6C93-DA2A-0A67-5791AF3D2F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078" b="17078"/>
          <a:stretch/>
        </p:blipFill>
        <p:spPr bwMode="auto">
          <a:xfrm>
            <a:off x="10520205" y="977409"/>
            <a:ext cx="898128" cy="369885"/>
          </a:xfrm>
          <a:prstGeom prst="rect">
            <a:avLst/>
          </a:prstGeom>
          <a:noFill/>
          <a:extLst>
            <a:ext uri="{909E8E84-426E-40DD-AFC4-6F175D3DCCD1}">
              <a14:hiddenFill xmlns:a14="http://schemas.microsoft.com/office/drawing/2010/main">
                <a:solidFill>
                  <a:srgbClr val="FFFFFF"/>
                </a:solidFill>
              </a14:hiddenFill>
            </a:ext>
          </a:extLst>
        </p:spPr>
      </p:pic>
      <p:sp>
        <p:nvSpPr>
          <p:cNvPr id="2" name="Étoile : 5 branches 1">
            <a:extLst>
              <a:ext uri="{FF2B5EF4-FFF2-40B4-BE49-F238E27FC236}">
                <a16:creationId xmlns:a16="http://schemas.microsoft.com/office/drawing/2014/main" id="{3AD86CAF-E1E7-92D1-BAAA-A5DA2CFD7E77}"/>
              </a:ext>
            </a:extLst>
          </p:cNvPr>
          <p:cNvSpPr/>
          <p:nvPr/>
        </p:nvSpPr>
        <p:spPr>
          <a:xfrm>
            <a:off x="6896093" y="499498"/>
            <a:ext cx="1122921" cy="1030521"/>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1</a:t>
            </a:r>
          </a:p>
        </p:txBody>
      </p:sp>
      <p:sp>
        <p:nvSpPr>
          <p:cNvPr id="3" name="TextBox 100">
            <a:extLst>
              <a:ext uri="{FF2B5EF4-FFF2-40B4-BE49-F238E27FC236}">
                <a16:creationId xmlns:a16="http://schemas.microsoft.com/office/drawing/2014/main" id="{AF0ED3B0-1E63-CD6A-71F3-118904152CD1}"/>
              </a:ext>
            </a:extLst>
          </p:cNvPr>
          <p:cNvSpPr txBox="1"/>
          <p:nvPr/>
        </p:nvSpPr>
        <p:spPr>
          <a:xfrm>
            <a:off x="4381741" y="508526"/>
            <a:ext cx="288000" cy="273083"/>
          </a:xfrm>
          <a:prstGeom prst="ellipse">
            <a:avLst/>
          </a:prstGeom>
          <a:solidFill>
            <a:srgbClr val="FFC000"/>
          </a:solidFill>
          <a:ln>
            <a:solidFill>
              <a:schemeClr val="tx1"/>
            </a:solidFill>
          </a:ln>
        </p:spPr>
        <p:txBody>
          <a:bodyPr wrap="square" lIns="0" tIns="0" rIns="0" bIns="0" rtlCol="0" anchor="ctr" anchorCtr="1">
            <a:noAutofit/>
          </a:bodyPr>
          <a:lstStyle/>
          <a:p>
            <a:pPr algn="ctr"/>
            <a:endPar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
        <p:nvSpPr>
          <p:cNvPr id="5" name="TextBox 101">
            <a:extLst>
              <a:ext uri="{FF2B5EF4-FFF2-40B4-BE49-F238E27FC236}">
                <a16:creationId xmlns:a16="http://schemas.microsoft.com/office/drawing/2014/main" id="{9B5D2CF5-34B9-F923-7022-77238BBD7A2E}"/>
              </a:ext>
            </a:extLst>
          </p:cNvPr>
          <p:cNvSpPr txBox="1"/>
          <p:nvPr/>
        </p:nvSpPr>
        <p:spPr>
          <a:xfrm>
            <a:off x="4381741" y="925643"/>
            <a:ext cx="288000" cy="273083"/>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endPar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
        <p:nvSpPr>
          <p:cNvPr id="6" name="ZoneTexte 5">
            <a:extLst>
              <a:ext uri="{FF2B5EF4-FFF2-40B4-BE49-F238E27FC236}">
                <a16:creationId xmlns:a16="http://schemas.microsoft.com/office/drawing/2014/main" id="{FAA8F196-52FD-B3F3-E78D-38606193EB8B}"/>
              </a:ext>
            </a:extLst>
          </p:cNvPr>
          <p:cNvSpPr txBox="1"/>
          <p:nvPr/>
        </p:nvSpPr>
        <p:spPr>
          <a:xfrm>
            <a:off x="4738020" y="468885"/>
            <a:ext cx="1161280" cy="350203"/>
          </a:xfrm>
          <a:prstGeom prst="rect">
            <a:avLst/>
          </a:prstGeom>
          <a:noFill/>
        </p:spPr>
        <p:txBody>
          <a:bodyPr wrap="none" rtlCol="0">
            <a:spAutoFit/>
          </a:bodyPr>
          <a:lstStyle/>
          <a:p>
            <a:r>
              <a:rPr lang="fr-CA" dirty="0"/>
              <a:t>Gold asset</a:t>
            </a:r>
          </a:p>
        </p:txBody>
      </p:sp>
      <p:sp>
        <p:nvSpPr>
          <p:cNvPr id="7" name="ZoneTexte 6">
            <a:extLst>
              <a:ext uri="{FF2B5EF4-FFF2-40B4-BE49-F238E27FC236}">
                <a16:creationId xmlns:a16="http://schemas.microsoft.com/office/drawing/2014/main" id="{4EDDDDD9-9EDE-B93A-E136-4D9D009170A1}"/>
              </a:ext>
            </a:extLst>
          </p:cNvPr>
          <p:cNvSpPr txBox="1"/>
          <p:nvPr/>
        </p:nvSpPr>
        <p:spPr>
          <a:xfrm>
            <a:off x="4738020" y="887083"/>
            <a:ext cx="1571649" cy="350203"/>
          </a:xfrm>
          <a:prstGeom prst="rect">
            <a:avLst/>
          </a:prstGeom>
          <a:noFill/>
        </p:spPr>
        <p:txBody>
          <a:bodyPr wrap="none" rtlCol="0">
            <a:spAutoFit/>
          </a:bodyPr>
          <a:lstStyle/>
          <a:p>
            <a:r>
              <a:rPr lang="fr-CA" dirty="0"/>
              <a:t>Zn-Pb-Ag asset</a:t>
            </a:r>
          </a:p>
        </p:txBody>
      </p:sp>
      <p:sp>
        <p:nvSpPr>
          <p:cNvPr id="4" name="TextBox 103">
            <a:extLst>
              <a:ext uri="{FF2B5EF4-FFF2-40B4-BE49-F238E27FC236}">
                <a16:creationId xmlns:a16="http://schemas.microsoft.com/office/drawing/2014/main" id="{D127BADA-E6C1-1972-85F2-9B14644CA87A}"/>
              </a:ext>
            </a:extLst>
          </p:cNvPr>
          <p:cNvSpPr txBox="1"/>
          <p:nvPr/>
        </p:nvSpPr>
        <p:spPr>
          <a:xfrm>
            <a:off x="10232205" y="427521"/>
            <a:ext cx="288000" cy="288000"/>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5</a:t>
            </a:r>
          </a:p>
        </p:txBody>
      </p:sp>
      <p:sp>
        <p:nvSpPr>
          <p:cNvPr id="9" name="ZoneTexte 8">
            <a:extLst>
              <a:ext uri="{FF2B5EF4-FFF2-40B4-BE49-F238E27FC236}">
                <a16:creationId xmlns:a16="http://schemas.microsoft.com/office/drawing/2014/main" id="{5C6F03A7-F356-B722-FF8E-B937F726DA10}"/>
              </a:ext>
            </a:extLst>
          </p:cNvPr>
          <p:cNvSpPr txBox="1"/>
          <p:nvPr/>
        </p:nvSpPr>
        <p:spPr>
          <a:xfrm>
            <a:off x="4738020" y="1279257"/>
            <a:ext cx="964110" cy="369332"/>
          </a:xfrm>
          <a:prstGeom prst="rect">
            <a:avLst/>
          </a:prstGeom>
          <a:noFill/>
        </p:spPr>
        <p:txBody>
          <a:bodyPr wrap="none" rtlCol="0">
            <a:spAutoFit/>
          </a:bodyPr>
          <a:lstStyle/>
          <a:p>
            <a:r>
              <a:rPr lang="fr-CA" dirty="0"/>
              <a:t>Cu asset</a:t>
            </a:r>
          </a:p>
        </p:txBody>
      </p:sp>
      <p:sp>
        <p:nvSpPr>
          <p:cNvPr id="10" name="TextBox 101">
            <a:extLst>
              <a:ext uri="{FF2B5EF4-FFF2-40B4-BE49-F238E27FC236}">
                <a16:creationId xmlns:a16="http://schemas.microsoft.com/office/drawing/2014/main" id="{D3694256-AD4A-124A-03C1-30E880EF71B2}"/>
              </a:ext>
            </a:extLst>
          </p:cNvPr>
          <p:cNvSpPr txBox="1"/>
          <p:nvPr/>
        </p:nvSpPr>
        <p:spPr>
          <a:xfrm>
            <a:off x="4392087" y="1318274"/>
            <a:ext cx="288000" cy="273083"/>
          </a:xfrm>
          <a:prstGeom prst="ellipse">
            <a:avLst/>
          </a:prstGeom>
          <a:solidFill>
            <a:schemeClr val="accent2">
              <a:lumMod val="50000"/>
            </a:schemeClr>
          </a:solidFill>
          <a:ln>
            <a:solidFill>
              <a:schemeClr val="tx1"/>
            </a:solidFill>
          </a:ln>
        </p:spPr>
        <p:txBody>
          <a:bodyPr wrap="square" lIns="0" tIns="0" rIns="0" bIns="0" rtlCol="0" anchor="ctr" anchorCtr="1">
            <a:noAutofit/>
          </a:bodyPr>
          <a:lstStyle/>
          <a:p>
            <a:pPr algn="ctr"/>
            <a:endPar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Tree>
    <p:extLst>
      <p:ext uri="{BB962C8B-B14F-4D97-AF65-F5344CB8AC3E}">
        <p14:creationId xmlns:p14="http://schemas.microsoft.com/office/powerpoint/2010/main" val="23212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500"/>
                                        <p:tgtEl>
                                          <p:spTgt spid="6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xEl>
                                              <p:pRg st="1" end="1"/>
                                            </p:txEl>
                                          </p:spTgt>
                                        </p:tgtEl>
                                        <p:attrNameLst>
                                          <p:attrName>style.visibility</p:attrName>
                                        </p:attrNameLst>
                                      </p:cBhvr>
                                      <p:to>
                                        <p:strVal val="visible"/>
                                      </p:to>
                                    </p:set>
                                    <p:animEffect transition="in" filter="fade">
                                      <p:cBhvr>
                                        <p:cTn id="11" dur="500"/>
                                        <p:tgtEl>
                                          <p:spTgt spid="6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xEl>
                                              <p:pRg st="2" end="2"/>
                                            </p:txEl>
                                          </p:spTgt>
                                        </p:tgtEl>
                                        <p:attrNameLst>
                                          <p:attrName>style.visibility</p:attrName>
                                        </p:attrNameLst>
                                      </p:cBhvr>
                                      <p:to>
                                        <p:strVal val="visible"/>
                                      </p:to>
                                    </p:set>
                                    <p:animEffect transition="in" filter="fade">
                                      <p:cBhvr>
                                        <p:cTn id="15" dur="500"/>
                                        <p:tgtEl>
                                          <p:spTgt spid="6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2">
                                            <p:txEl>
                                              <p:pRg st="3" end="3"/>
                                            </p:txEl>
                                          </p:spTgt>
                                        </p:tgtEl>
                                        <p:attrNameLst>
                                          <p:attrName>style.visibility</p:attrName>
                                        </p:attrNameLst>
                                      </p:cBhvr>
                                      <p:to>
                                        <p:strVal val="visible"/>
                                      </p:to>
                                    </p:set>
                                    <p:animEffect transition="in" filter="fade">
                                      <p:cBhvr>
                                        <p:cTn id="19" dur="500"/>
                                        <p:tgtEl>
                                          <p:spTgt spid="62">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p:cTn id="22" dur="500" fill="hold"/>
                                        <p:tgtEl>
                                          <p:spTgt spid="126"/>
                                        </p:tgtEl>
                                        <p:attrNameLst>
                                          <p:attrName>ppt_w</p:attrName>
                                        </p:attrNameLst>
                                      </p:cBhvr>
                                      <p:tavLst>
                                        <p:tav tm="0">
                                          <p:val>
                                            <p:fltVal val="0"/>
                                          </p:val>
                                        </p:tav>
                                        <p:tav tm="100000">
                                          <p:val>
                                            <p:strVal val="#ppt_w"/>
                                          </p:val>
                                        </p:tav>
                                      </p:tavLst>
                                    </p:anim>
                                    <p:anim calcmode="lin" valueType="num">
                                      <p:cBhvr>
                                        <p:cTn id="23" dur="500" fill="hold"/>
                                        <p:tgtEl>
                                          <p:spTgt spid="126"/>
                                        </p:tgtEl>
                                        <p:attrNameLst>
                                          <p:attrName>ppt_h</p:attrName>
                                        </p:attrNameLst>
                                      </p:cBhvr>
                                      <p:tavLst>
                                        <p:tav tm="0">
                                          <p:val>
                                            <p:fltVal val="0"/>
                                          </p:val>
                                        </p:tav>
                                        <p:tav tm="100000">
                                          <p:val>
                                            <p:strVal val="#ppt_h"/>
                                          </p:val>
                                        </p:tav>
                                      </p:tavLst>
                                    </p:anim>
                                    <p:animEffect transition="in" filter="fade">
                                      <p:cBhvr>
                                        <p:cTn id="24" dur="500"/>
                                        <p:tgtEl>
                                          <p:spTgt spid="1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ppt_w</p:attrName>
                                        </p:attrNameLst>
                                      </p:cBhvr>
                                      <p:tavLst>
                                        <p:tav tm="0">
                                          <p:val>
                                            <p:fltVal val="0"/>
                                          </p:val>
                                        </p:tav>
                                        <p:tav tm="100000">
                                          <p:val>
                                            <p:strVal val="#ppt_w"/>
                                          </p:val>
                                        </p:tav>
                                      </p:tavLst>
                                    </p:anim>
                                    <p:anim calcmode="lin" valueType="num">
                                      <p:cBhvr>
                                        <p:cTn id="28" dur="500" fill="hold"/>
                                        <p:tgtEl>
                                          <p:spTgt spid="129"/>
                                        </p:tgtEl>
                                        <p:attrNameLst>
                                          <p:attrName>ppt_h</p:attrName>
                                        </p:attrNameLst>
                                      </p:cBhvr>
                                      <p:tavLst>
                                        <p:tav tm="0">
                                          <p:val>
                                            <p:fltVal val="0"/>
                                          </p:val>
                                        </p:tav>
                                        <p:tav tm="100000">
                                          <p:val>
                                            <p:strVal val="#ppt_h"/>
                                          </p:val>
                                        </p:tav>
                                      </p:tavLst>
                                    </p:anim>
                                    <p:animEffect transition="in" filter="fade">
                                      <p:cBhvr>
                                        <p:cTn id="29" dur="500"/>
                                        <p:tgtEl>
                                          <p:spTgt spid="129"/>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01"/>
                                        </p:tgtEl>
                                        <p:attrNameLst>
                                          <p:attrName>style.visibility</p:attrName>
                                        </p:attrNameLst>
                                      </p:cBhvr>
                                      <p:to>
                                        <p:strVal val="visible"/>
                                      </p:to>
                                    </p:set>
                                    <p:anim calcmode="lin" valueType="num">
                                      <p:cBhvr>
                                        <p:cTn id="33" dur="500" fill="hold"/>
                                        <p:tgtEl>
                                          <p:spTgt spid="101"/>
                                        </p:tgtEl>
                                        <p:attrNameLst>
                                          <p:attrName>ppt_w</p:attrName>
                                        </p:attrNameLst>
                                      </p:cBhvr>
                                      <p:tavLst>
                                        <p:tav tm="0">
                                          <p:val>
                                            <p:fltVal val="0"/>
                                          </p:val>
                                        </p:tav>
                                        <p:tav tm="100000">
                                          <p:val>
                                            <p:strVal val="#ppt_w"/>
                                          </p:val>
                                        </p:tav>
                                      </p:tavLst>
                                    </p:anim>
                                    <p:anim calcmode="lin" valueType="num">
                                      <p:cBhvr>
                                        <p:cTn id="34" dur="500" fill="hold"/>
                                        <p:tgtEl>
                                          <p:spTgt spid="101"/>
                                        </p:tgtEl>
                                        <p:attrNameLst>
                                          <p:attrName>ppt_h</p:attrName>
                                        </p:attrNameLst>
                                      </p:cBhvr>
                                      <p:tavLst>
                                        <p:tav tm="0">
                                          <p:val>
                                            <p:fltVal val="0"/>
                                          </p:val>
                                        </p:tav>
                                        <p:tav tm="100000">
                                          <p:val>
                                            <p:strVal val="#ppt_h"/>
                                          </p:val>
                                        </p:tav>
                                      </p:tavLst>
                                    </p:anim>
                                    <p:animEffect transition="in" filter="fade">
                                      <p:cBhvr>
                                        <p:cTn id="35" dur="500"/>
                                        <p:tgtEl>
                                          <p:spTgt spid="101"/>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p:cTn id="39" dur="500" fill="hold"/>
                                        <p:tgtEl>
                                          <p:spTgt spid="102"/>
                                        </p:tgtEl>
                                        <p:attrNameLst>
                                          <p:attrName>ppt_w</p:attrName>
                                        </p:attrNameLst>
                                      </p:cBhvr>
                                      <p:tavLst>
                                        <p:tav tm="0">
                                          <p:val>
                                            <p:fltVal val="0"/>
                                          </p:val>
                                        </p:tav>
                                        <p:tav tm="100000">
                                          <p:val>
                                            <p:strVal val="#ppt_w"/>
                                          </p:val>
                                        </p:tav>
                                      </p:tavLst>
                                    </p:anim>
                                    <p:anim calcmode="lin" valueType="num">
                                      <p:cBhvr>
                                        <p:cTn id="40" dur="500" fill="hold"/>
                                        <p:tgtEl>
                                          <p:spTgt spid="102"/>
                                        </p:tgtEl>
                                        <p:attrNameLst>
                                          <p:attrName>ppt_h</p:attrName>
                                        </p:attrNameLst>
                                      </p:cBhvr>
                                      <p:tavLst>
                                        <p:tav tm="0">
                                          <p:val>
                                            <p:fltVal val="0"/>
                                          </p:val>
                                        </p:tav>
                                        <p:tav tm="100000">
                                          <p:val>
                                            <p:strVal val="#ppt_h"/>
                                          </p:val>
                                        </p:tav>
                                      </p:tavLst>
                                    </p:anim>
                                    <p:animEffect transition="in" filter="fade">
                                      <p:cBhvr>
                                        <p:cTn id="41" dur="500"/>
                                        <p:tgtEl>
                                          <p:spTgt spid="102"/>
                                        </p:tgtEl>
                                      </p:cBhvr>
                                    </p:animEffect>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p:cTn id="45" dur="500" fill="hold"/>
                                        <p:tgtEl>
                                          <p:spTgt spid="103"/>
                                        </p:tgtEl>
                                        <p:attrNameLst>
                                          <p:attrName>ppt_w</p:attrName>
                                        </p:attrNameLst>
                                      </p:cBhvr>
                                      <p:tavLst>
                                        <p:tav tm="0">
                                          <p:val>
                                            <p:fltVal val="0"/>
                                          </p:val>
                                        </p:tav>
                                        <p:tav tm="100000">
                                          <p:val>
                                            <p:strVal val="#ppt_w"/>
                                          </p:val>
                                        </p:tav>
                                      </p:tavLst>
                                    </p:anim>
                                    <p:anim calcmode="lin" valueType="num">
                                      <p:cBhvr>
                                        <p:cTn id="46" dur="500" fill="hold"/>
                                        <p:tgtEl>
                                          <p:spTgt spid="103"/>
                                        </p:tgtEl>
                                        <p:attrNameLst>
                                          <p:attrName>ppt_h</p:attrName>
                                        </p:attrNameLst>
                                      </p:cBhvr>
                                      <p:tavLst>
                                        <p:tav tm="0">
                                          <p:val>
                                            <p:fltVal val="0"/>
                                          </p:val>
                                        </p:tav>
                                        <p:tav tm="100000">
                                          <p:val>
                                            <p:strVal val="#ppt_h"/>
                                          </p:val>
                                        </p:tav>
                                      </p:tavLst>
                                    </p:anim>
                                    <p:animEffect transition="in" filter="fade">
                                      <p:cBhvr>
                                        <p:cTn id="47" dur="500"/>
                                        <p:tgtEl>
                                          <p:spTgt spid="103"/>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p:cTn id="51" dur="500" fill="hold"/>
                                        <p:tgtEl>
                                          <p:spTgt spid="104"/>
                                        </p:tgtEl>
                                        <p:attrNameLst>
                                          <p:attrName>ppt_w</p:attrName>
                                        </p:attrNameLst>
                                      </p:cBhvr>
                                      <p:tavLst>
                                        <p:tav tm="0">
                                          <p:val>
                                            <p:fltVal val="0"/>
                                          </p:val>
                                        </p:tav>
                                        <p:tav tm="100000">
                                          <p:val>
                                            <p:strVal val="#ppt_w"/>
                                          </p:val>
                                        </p:tav>
                                      </p:tavLst>
                                    </p:anim>
                                    <p:anim calcmode="lin" valueType="num">
                                      <p:cBhvr>
                                        <p:cTn id="52" dur="500" fill="hold"/>
                                        <p:tgtEl>
                                          <p:spTgt spid="104"/>
                                        </p:tgtEl>
                                        <p:attrNameLst>
                                          <p:attrName>ppt_h</p:attrName>
                                        </p:attrNameLst>
                                      </p:cBhvr>
                                      <p:tavLst>
                                        <p:tav tm="0">
                                          <p:val>
                                            <p:fltVal val="0"/>
                                          </p:val>
                                        </p:tav>
                                        <p:tav tm="100000">
                                          <p:val>
                                            <p:strVal val="#ppt_h"/>
                                          </p:val>
                                        </p:tav>
                                      </p:tavLst>
                                    </p:anim>
                                    <p:animEffect transition="in" filter="fade">
                                      <p:cBhvr>
                                        <p:cTn id="53" dur="500"/>
                                        <p:tgtEl>
                                          <p:spTgt spid="104"/>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106"/>
                                        </p:tgtEl>
                                        <p:attrNameLst>
                                          <p:attrName>style.visibility</p:attrName>
                                        </p:attrNameLst>
                                      </p:cBhvr>
                                      <p:to>
                                        <p:strVal val="visible"/>
                                      </p:to>
                                    </p:set>
                                    <p:anim calcmode="lin" valueType="num">
                                      <p:cBhvr>
                                        <p:cTn id="57" dur="500" fill="hold"/>
                                        <p:tgtEl>
                                          <p:spTgt spid="106"/>
                                        </p:tgtEl>
                                        <p:attrNameLst>
                                          <p:attrName>ppt_w</p:attrName>
                                        </p:attrNameLst>
                                      </p:cBhvr>
                                      <p:tavLst>
                                        <p:tav tm="0">
                                          <p:val>
                                            <p:fltVal val="0"/>
                                          </p:val>
                                        </p:tav>
                                        <p:tav tm="100000">
                                          <p:val>
                                            <p:strVal val="#ppt_w"/>
                                          </p:val>
                                        </p:tav>
                                      </p:tavLst>
                                    </p:anim>
                                    <p:anim calcmode="lin" valueType="num">
                                      <p:cBhvr>
                                        <p:cTn id="58" dur="500" fill="hold"/>
                                        <p:tgtEl>
                                          <p:spTgt spid="106"/>
                                        </p:tgtEl>
                                        <p:attrNameLst>
                                          <p:attrName>ppt_h</p:attrName>
                                        </p:attrNameLst>
                                      </p:cBhvr>
                                      <p:tavLst>
                                        <p:tav tm="0">
                                          <p:val>
                                            <p:fltVal val="0"/>
                                          </p:val>
                                        </p:tav>
                                        <p:tav tm="100000">
                                          <p:val>
                                            <p:strVal val="#ppt_h"/>
                                          </p:val>
                                        </p:tav>
                                      </p:tavLst>
                                    </p:anim>
                                    <p:animEffect transition="in" filter="fade">
                                      <p:cBhvr>
                                        <p:cTn id="59" dur="500"/>
                                        <p:tgtEl>
                                          <p:spTgt spid="106"/>
                                        </p:tgtEl>
                                      </p:cBhvr>
                                    </p:animEffect>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107"/>
                                        </p:tgtEl>
                                        <p:attrNameLst>
                                          <p:attrName>style.visibility</p:attrName>
                                        </p:attrNameLst>
                                      </p:cBhvr>
                                      <p:to>
                                        <p:strVal val="visible"/>
                                      </p:to>
                                    </p:set>
                                    <p:anim calcmode="lin" valueType="num">
                                      <p:cBhvr>
                                        <p:cTn id="63" dur="500" fill="hold"/>
                                        <p:tgtEl>
                                          <p:spTgt spid="107"/>
                                        </p:tgtEl>
                                        <p:attrNameLst>
                                          <p:attrName>ppt_w</p:attrName>
                                        </p:attrNameLst>
                                      </p:cBhvr>
                                      <p:tavLst>
                                        <p:tav tm="0">
                                          <p:val>
                                            <p:fltVal val="0"/>
                                          </p:val>
                                        </p:tav>
                                        <p:tav tm="100000">
                                          <p:val>
                                            <p:strVal val="#ppt_w"/>
                                          </p:val>
                                        </p:tav>
                                      </p:tavLst>
                                    </p:anim>
                                    <p:anim calcmode="lin" valueType="num">
                                      <p:cBhvr>
                                        <p:cTn id="64" dur="500" fill="hold"/>
                                        <p:tgtEl>
                                          <p:spTgt spid="107"/>
                                        </p:tgtEl>
                                        <p:attrNameLst>
                                          <p:attrName>ppt_h</p:attrName>
                                        </p:attrNameLst>
                                      </p:cBhvr>
                                      <p:tavLst>
                                        <p:tav tm="0">
                                          <p:val>
                                            <p:fltVal val="0"/>
                                          </p:val>
                                        </p:tav>
                                        <p:tav tm="100000">
                                          <p:val>
                                            <p:strVal val="#ppt_h"/>
                                          </p:val>
                                        </p:tav>
                                      </p:tavLst>
                                    </p:anim>
                                    <p:animEffect transition="in" filter="fade">
                                      <p:cBhvr>
                                        <p:cTn id="65" dur="500"/>
                                        <p:tgtEl>
                                          <p:spTgt spid="107"/>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111"/>
                                        </p:tgtEl>
                                        <p:attrNameLst>
                                          <p:attrName>style.visibility</p:attrName>
                                        </p:attrNameLst>
                                      </p:cBhvr>
                                      <p:to>
                                        <p:strVal val="visible"/>
                                      </p:to>
                                    </p:set>
                                    <p:anim calcmode="lin" valueType="num">
                                      <p:cBhvr>
                                        <p:cTn id="69" dur="500" fill="hold"/>
                                        <p:tgtEl>
                                          <p:spTgt spid="111"/>
                                        </p:tgtEl>
                                        <p:attrNameLst>
                                          <p:attrName>ppt_w</p:attrName>
                                        </p:attrNameLst>
                                      </p:cBhvr>
                                      <p:tavLst>
                                        <p:tav tm="0">
                                          <p:val>
                                            <p:fltVal val="0"/>
                                          </p:val>
                                        </p:tav>
                                        <p:tav tm="100000">
                                          <p:val>
                                            <p:strVal val="#ppt_w"/>
                                          </p:val>
                                        </p:tav>
                                      </p:tavLst>
                                    </p:anim>
                                    <p:anim calcmode="lin" valueType="num">
                                      <p:cBhvr>
                                        <p:cTn id="70" dur="500" fill="hold"/>
                                        <p:tgtEl>
                                          <p:spTgt spid="111"/>
                                        </p:tgtEl>
                                        <p:attrNameLst>
                                          <p:attrName>ppt_h</p:attrName>
                                        </p:attrNameLst>
                                      </p:cBhvr>
                                      <p:tavLst>
                                        <p:tav tm="0">
                                          <p:val>
                                            <p:fltVal val="0"/>
                                          </p:val>
                                        </p:tav>
                                        <p:tav tm="100000">
                                          <p:val>
                                            <p:strVal val="#ppt_h"/>
                                          </p:val>
                                        </p:tav>
                                      </p:tavLst>
                                    </p:anim>
                                    <p:animEffect transition="in" filter="fade">
                                      <p:cBhvr>
                                        <p:cTn id="71" dur="500"/>
                                        <p:tgtEl>
                                          <p:spTgt spid="111"/>
                                        </p:tgtEl>
                                      </p:cBhvr>
                                    </p:animEffect>
                                  </p:childTnLst>
                                </p:cTn>
                              </p:par>
                            </p:childTnLst>
                          </p:cTn>
                        </p:par>
                        <p:par>
                          <p:cTn id="72" fill="hold">
                            <p:stCondLst>
                              <p:cond delay="5500"/>
                            </p:stCondLst>
                            <p:childTnLst>
                              <p:par>
                                <p:cTn id="73" presetID="53" presetClass="entr" presetSubtype="16" fill="hold" grpId="0" nodeType="afterEffect">
                                  <p:stCondLst>
                                    <p:cond delay="0"/>
                                  </p:stCondLst>
                                  <p:childTnLst>
                                    <p:set>
                                      <p:cBhvr>
                                        <p:cTn id="74" dur="1" fill="hold">
                                          <p:stCondLst>
                                            <p:cond delay="0"/>
                                          </p:stCondLst>
                                        </p:cTn>
                                        <p:tgtEl>
                                          <p:spTgt spid="112"/>
                                        </p:tgtEl>
                                        <p:attrNameLst>
                                          <p:attrName>style.visibility</p:attrName>
                                        </p:attrNameLst>
                                      </p:cBhvr>
                                      <p:to>
                                        <p:strVal val="visible"/>
                                      </p:to>
                                    </p:set>
                                    <p:anim calcmode="lin" valueType="num">
                                      <p:cBhvr>
                                        <p:cTn id="75" dur="500" fill="hold"/>
                                        <p:tgtEl>
                                          <p:spTgt spid="112"/>
                                        </p:tgtEl>
                                        <p:attrNameLst>
                                          <p:attrName>ppt_w</p:attrName>
                                        </p:attrNameLst>
                                      </p:cBhvr>
                                      <p:tavLst>
                                        <p:tav tm="0">
                                          <p:val>
                                            <p:fltVal val="0"/>
                                          </p:val>
                                        </p:tav>
                                        <p:tav tm="100000">
                                          <p:val>
                                            <p:strVal val="#ppt_w"/>
                                          </p:val>
                                        </p:tav>
                                      </p:tavLst>
                                    </p:anim>
                                    <p:anim calcmode="lin" valueType="num">
                                      <p:cBhvr>
                                        <p:cTn id="76" dur="500" fill="hold"/>
                                        <p:tgtEl>
                                          <p:spTgt spid="112"/>
                                        </p:tgtEl>
                                        <p:attrNameLst>
                                          <p:attrName>ppt_h</p:attrName>
                                        </p:attrNameLst>
                                      </p:cBhvr>
                                      <p:tavLst>
                                        <p:tav tm="0">
                                          <p:val>
                                            <p:fltVal val="0"/>
                                          </p:val>
                                        </p:tav>
                                        <p:tav tm="100000">
                                          <p:val>
                                            <p:strVal val="#ppt_h"/>
                                          </p:val>
                                        </p:tav>
                                      </p:tavLst>
                                    </p:anim>
                                    <p:animEffect transition="in" filter="fade">
                                      <p:cBhvr>
                                        <p:cTn id="77" dur="500"/>
                                        <p:tgtEl>
                                          <p:spTgt spid="112"/>
                                        </p:tgtEl>
                                      </p:cBhvr>
                                    </p:animEffect>
                                  </p:childTnLst>
                                </p:cTn>
                              </p:par>
                            </p:childTnLst>
                          </p:cTn>
                        </p:par>
                        <p:par>
                          <p:cTn id="78" fill="hold">
                            <p:stCondLst>
                              <p:cond delay="6000"/>
                            </p:stCondLst>
                            <p:childTnLst>
                              <p:par>
                                <p:cTn id="79" presetID="53" presetClass="entr" presetSubtype="16" fill="hold" grpId="0" nodeType="afterEffect">
                                  <p:stCondLst>
                                    <p:cond delay="0"/>
                                  </p:stCondLst>
                                  <p:childTnLst>
                                    <p:set>
                                      <p:cBhvr>
                                        <p:cTn id="80" dur="1" fill="hold">
                                          <p:stCondLst>
                                            <p:cond delay="0"/>
                                          </p:stCondLst>
                                        </p:cTn>
                                        <p:tgtEl>
                                          <p:spTgt spid="121"/>
                                        </p:tgtEl>
                                        <p:attrNameLst>
                                          <p:attrName>style.visibility</p:attrName>
                                        </p:attrNameLst>
                                      </p:cBhvr>
                                      <p:to>
                                        <p:strVal val="visible"/>
                                      </p:to>
                                    </p:set>
                                    <p:anim calcmode="lin" valueType="num">
                                      <p:cBhvr>
                                        <p:cTn id="81" dur="500" fill="hold"/>
                                        <p:tgtEl>
                                          <p:spTgt spid="121"/>
                                        </p:tgtEl>
                                        <p:attrNameLst>
                                          <p:attrName>ppt_w</p:attrName>
                                        </p:attrNameLst>
                                      </p:cBhvr>
                                      <p:tavLst>
                                        <p:tav tm="0">
                                          <p:val>
                                            <p:fltVal val="0"/>
                                          </p:val>
                                        </p:tav>
                                        <p:tav tm="100000">
                                          <p:val>
                                            <p:strVal val="#ppt_w"/>
                                          </p:val>
                                        </p:tav>
                                      </p:tavLst>
                                    </p:anim>
                                    <p:anim calcmode="lin" valueType="num">
                                      <p:cBhvr>
                                        <p:cTn id="82" dur="500" fill="hold"/>
                                        <p:tgtEl>
                                          <p:spTgt spid="121"/>
                                        </p:tgtEl>
                                        <p:attrNameLst>
                                          <p:attrName>ppt_h</p:attrName>
                                        </p:attrNameLst>
                                      </p:cBhvr>
                                      <p:tavLst>
                                        <p:tav tm="0">
                                          <p:val>
                                            <p:fltVal val="0"/>
                                          </p:val>
                                        </p:tav>
                                        <p:tav tm="100000">
                                          <p:val>
                                            <p:strVal val="#ppt_h"/>
                                          </p:val>
                                        </p:tav>
                                      </p:tavLst>
                                    </p:anim>
                                    <p:animEffect transition="in" filter="fade">
                                      <p:cBhvr>
                                        <p:cTn id="83" dur="500"/>
                                        <p:tgtEl>
                                          <p:spTgt spid="121"/>
                                        </p:tgtEl>
                                      </p:cBhvr>
                                    </p:animEffect>
                                  </p:childTnLst>
                                </p:cTn>
                              </p:par>
                            </p:childTnLst>
                          </p:cTn>
                        </p:par>
                        <p:par>
                          <p:cTn id="84" fill="hold">
                            <p:stCondLst>
                              <p:cond delay="6500"/>
                            </p:stCondLst>
                            <p:childTnLst>
                              <p:par>
                                <p:cTn id="85" presetID="53" presetClass="entr" presetSubtype="16" fill="hold" grpId="0" nodeType="afterEffect">
                                  <p:stCondLst>
                                    <p:cond delay="0"/>
                                  </p:stCondLst>
                                  <p:childTnLst>
                                    <p:set>
                                      <p:cBhvr>
                                        <p:cTn id="86" dur="1" fill="hold">
                                          <p:stCondLst>
                                            <p:cond delay="0"/>
                                          </p:stCondLst>
                                        </p:cTn>
                                        <p:tgtEl>
                                          <p:spTgt spid="122"/>
                                        </p:tgtEl>
                                        <p:attrNameLst>
                                          <p:attrName>style.visibility</p:attrName>
                                        </p:attrNameLst>
                                      </p:cBhvr>
                                      <p:to>
                                        <p:strVal val="visible"/>
                                      </p:to>
                                    </p:set>
                                    <p:anim calcmode="lin" valueType="num">
                                      <p:cBhvr>
                                        <p:cTn id="87" dur="500" fill="hold"/>
                                        <p:tgtEl>
                                          <p:spTgt spid="122"/>
                                        </p:tgtEl>
                                        <p:attrNameLst>
                                          <p:attrName>ppt_w</p:attrName>
                                        </p:attrNameLst>
                                      </p:cBhvr>
                                      <p:tavLst>
                                        <p:tav tm="0">
                                          <p:val>
                                            <p:fltVal val="0"/>
                                          </p:val>
                                        </p:tav>
                                        <p:tav tm="100000">
                                          <p:val>
                                            <p:strVal val="#ppt_w"/>
                                          </p:val>
                                        </p:tav>
                                      </p:tavLst>
                                    </p:anim>
                                    <p:anim calcmode="lin" valueType="num">
                                      <p:cBhvr>
                                        <p:cTn id="88" dur="500" fill="hold"/>
                                        <p:tgtEl>
                                          <p:spTgt spid="122"/>
                                        </p:tgtEl>
                                        <p:attrNameLst>
                                          <p:attrName>ppt_h</p:attrName>
                                        </p:attrNameLst>
                                      </p:cBhvr>
                                      <p:tavLst>
                                        <p:tav tm="0">
                                          <p:val>
                                            <p:fltVal val="0"/>
                                          </p:val>
                                        </p:tav>
                                        <p:tav tm="100000">
                                          <p:val>
                                            <p:strVal val="#ppt_h"/>
                                          </p:val>
                                        </p:tav>
                                      </p:tavLst>
                                    </p:anim>
                                    <p:animEffect transition="in" filter="fade">
                                      <p:cBhvr>
                                        <p:cTn id="89" dur="500"/>
                                        <p:tgtEl>
                                          <p:spTgt spid="122"/>
                                        </p:tgtEl>
                                      </p:cBhvr>
                                    </p:animEffect>
                                  </p:childTnLst>
                                </p:cTn>
                              </p:par>
                            </p:childTnLst>
                          </p:cTn>
                        </p:par>
                        <p:par>
                          <p:cTn id="90" fill="hold">
                            <p:stCondLst>
                              <p:cond delay="7000"/>
                            </p:stCondLst>
                            <p:childTnLst>
                              <p:par>
                                <p:cTn id="91" presetID="53" presetClass="entr" presetSubtype="16" fill="hold" grpId="0" nodeType="afterEffect">
                                  <p:stCondLst>
                                    <p:cond delay="0"/>
                                  </p:stCondLst>
                                  <p:childTnLst>
                                    <p:set>
                                      <p:cBhvr>
                                        <p:cTn id="92" dur="1" fill="hold">
                                          <p:stCondLst>
                                            <p:cond delay="0"/>
                                          </p:stCondLst>
                                        </p:cTn>
                                        <p:tgtEl>
                                          <p:spTgt spid="125"/>
                                        </p:tgtEl>
                                        <p:attrNameLst>
                                          <p:attrName>style.visibility</p:attrName>
                                        </p:attrNameLst>
                                      </p:cBhvr>
                                      <p:to>
                                        <p:strVal val="visible"/>
                                      </p:to>
                                    </p:set>
                                    <p:anim calcmode="lin" valueType="num">
                                      <p:cBhvr>
                                        <p:cTn id="93" dur="500" fill="hold"/>
                                        <p:tgtEl>
                                          <p:spTgt spid="125"/>
                                        </p:tgtEl>
                                        <p:attrNameLst>
                                          <p:attrName>ppt_w</p:attrName>
                                        </p:attrNameLst>
                                      </p:cBhvr>
                                      <p:tavLst>
                                        <p:tav tm="0">
                                          <p:val>
                                            <p:fltVal val="0"/>
                                          </p:val>
                                        </p:tav>
                                        <p:tav tm="100000">
                                          <p:val>
                                            <p:strVal val="#ppt_w"/>
                                          </p:val>
                                        </p:tav>
                                      </p:tavLst>
                                    </p:anim>
                                    <p:anim calcmode="lin" valueType="num">
                                      <p:cBhvr>
                                        <p:cTn id="94" dur="500" fill="hold"/>
                                        <p:tgtEl>
                                          <p:spTgt spid="125"/>
                                        </p:tgtEl>
                                        <p:attrNameLst>
                                          <p:attrName>ppt_h</p:attrName>
                                        </p:attrNameLst>
                                      </p:cBhvr>
                                      <p:tavLst>
                                        <p:tav tm="0">
                                          <p:val>
                                            <p:fltVal val="0"/>
                                          </p:val>
                                        </p:tav>
                                        <p:tav tm="100000">
                                          <p:val>
                                            <p:strVal val="#ppt_h"/>
                                          </p:val>
                                        </p:tav>
                                      </p:tavLst>
                                    </p:anim>
                                    <p:animEffect transition="in" filter="fade">
                                      <p:cBhvr>
                                        <p:cTn id="95" dur="500"/>
                                        <p:tgtEl>
                                          <p:spTgt spid="125"/>
                                        </p:tgtEl>
                                      </p:cBhvr>
                                    </p:animEffect>
                                  </p:childTnLst>
                                </p:cTn>
                              </p:par>
                            </p:childTnLst>
                          </p:cTn>
                        </p:par>
                        <p:par>
                          <p:cTn id="96" fill="hold">
                            <p:stCondLst>
                              <p:cond delay="7500"/>
                            </p:stCondLst>
                            <p:childTnLst>
                              <p:par>
                                <p:cTn id="97" presetID="53" presetClass="entr" presetSubtype="16" fill="hold" grpId="0" nodeType="afterEffect">
                                  <p:stCondLst>
                                    <p:cond delay="0"/>
                                  </p:stCondLst>
                                  <p:childTnLst>
                                    <p:set>
                                      <p:cBhvr>
                                        <p:cTn id="98" dur="1" fill="hold">
                                          <p:stCondLst>
                                            <p:cond delay="0"/>
                                          </p:stCondLst>
                                        </p:cTn>
                                        <p:tgtEl>
                                          <p:spTgt spid="124"/>
                                        </p:tgtEl>
                                        <p:attrNameLst>
                                          <p:attrName>style.visibility</p:attrName>
                                        </p:attrNameLst>
                                      </p:cBhvr>
                                      <p:to>
                                        <p:strVal val="visible"/>
                                      </p:to>
                                    </p:set>
                                    <p:anim calcmode="lin" valueType="num">
                                      <p:cBhvr>
                                        <p:cTn id="99" dur="500" fill="hold"/>
                                        <p:tgtEl>
                                          <p:spTgt spid="124"/>
                                        </p:tgtEl>
                                        <p:attrNameLst>
                                          <p:attrName>ppt_w</p:attrName>
                                        </p:attrNameLst>
                                      </p:cBhvr>
                                      <p:tavLst>
                                        <p:tav tm="0">
                                          <p:val>
                                            <p:fltVal val="0"/>
                                          </p:val>
                                        </p:tav>
                                        <p:tav tm="100000">
                                          <p:val>
                                            <p:strVal val="#ppt_w"/>
                                          </p:val>
                                        </p:tav>
                                      </p:tavLst>
                                    </p:anim>
                                    <p:anim calcmode="lin" valueType="num">
                                      <p:cBhvr>
                                        <p:cTn id="100" dur="500" fill="hold"/>
                                        <p:tgtEl>
                                          <p:spTgt spid="124"/>
                                        </p:tgtEl>
                                        <p:attrNameLst>
                                          <p:attrName>ppt_h</p:attrName>
                                        </p:attrNameLst>
                                      </p:cBhvr>
                                      <p:tavLst>
                                        <p:tav tm="0">
                                          <p:val>
                                            <p:fltVal val="0"/>
                                          </p:val>
                                        </p:tav>
                                        <p:tav tm="100000">
                                          <p:val>
                                            <p:strVal val="#ppt_h"/>
                                          </p:val>
                                        </p:tav>
                                      </p:tavLst>
                                    </p:anim>
                                    <p:animEffect transition="in" filter="fade">
                                      <p:cBhvr>
                                        <p:cTn id="101" dur="500"/>
                                        <p:tgtEl>
                                          <p:spTgt spid="124"/>
                                        </p:tgtEl>
                                      </p:cBhvr>
                                    </p:animEffect>
                                  </p:childTnLst>
                                </p:cTn>
                              </p:par>
                            </p:childTnLst>
                          </p:cTn>
                        </p:par>
                        <p:par>
                          <p:cTn id="102" fill="hold">
                            <p:stCondLst>
                              <p:cond delay="8000"/>
                            </p:stCondLst>
                            <p:childTnLst>
                              <p:par>
                                <p:cTn id="103" presetID="53" presetClass="entr" presetSubtype="16" fill="hold" grpId="0" nodeType="afterEffect">
                                  <p:stCondLst>
                                    <p:cond delay="0"/>
                                  </p:stCondLst>
                                  <p:childTnLst>
                                    <p:set>
                                      <p:cBhvr>
                                        <p:cTn id="104" dur="1" fill="hold">
                                          <p:stCondLst>
                                            <p:cond delay="0"/>
                                          </p:stCondLst>
                                        </p:cTn>
                                        <p:tgtEl>
                                          <p:spTgt spid="123"/>
                                        </p:tgtEl>
                                        <p:attrNameLst>
                                          <p:attrName>style.visibility</p:attrName>
                                        </p:attrNameLst>
                                      </p:cBhvr>
                                      <p:to>
                                        <p:strVal val="visible"/>
                                      </p:to>
                                    </p:set>
                                    <p:anim calcmode="lin" valueType="num">
                                      <p:cBhvr>
                                        <p:cTn id="105" dur="500" fill="hold"/>
                                        <p:tgtEl>
                                          <p:spTgt spid="123"/>
                                        </p:tgtEl>
                                        <p:attrNameLst>
                                          <p:attrName>ppt_w</p:attrName>
                                        </p:attrNameLst>
                                      </p:cBhvr>
                                      <p:tavLst>
                                        <p:tav tm="0">
                                          <p:val>
                                            <p:fltVal val="0"/>
                                          </p:val>
                                        </p:tav>
                                        <p:tav tm="100000">
                                          <p:val>
                                            <p:strVal val="#ppt_w"/>
                                          </p:val>
                                        </p:tav>
                                      </p:tavLst>
                                    </p:anim>
                                    <p:anim calcmode="lin" valueType="num">
                                      <p:cBhvr>
                                        <p:cTn id="106" dur="500" fill="hold"/>
                                        <p:tgtEl>
                                          <p:spTgt spid="123"/>
                                        </p:tgtEl>
                                        <p:attrNameLst>
                                          <p:attrName>ppt_h</p:attrName>
                                        </p:attrNameLst>
                                      </p:cBhvr>
                                      <p:tavLst>
                                        <p:tav tm="0">
                                          <p:val>
                                            <p:fltVal val="0"/>
                                          </p:val>
                                        </p:tav>
                                        <p:tav tm="100000">
                                          <p:val>
                                            <p:strVal val="#ppt_h"/>
                                          </p:val>
                                        </p:tav>
                                      </p:tavLst>
                                    </p:anim>
                                    <p:animEffect transition="in" filter="fade">
                                      <p:cBhvr>
                                        <p:cTn id="107" dur="500"/>
                                        <p:tgtEl>
                                          <p:spTgt spid="123"/>
                                        </p:tgtEl>
                                      </p:cBhvr>
                                    </p:animEffect>
                                  </p:childTnLst>
                                </p:cTn>
                              </p:par>
                            </p:childTnLst>
                          </p:cTn>
                        </p:par>
                        <p:par>
                          <p:cTn id="108" fill="hold">
                            <p:stCondLst>
                              <p:cond delay="8500"/>
                            </p:stCondLst>
                            <p:childTnLst>
                              <p:par>
                                <p:cTn id="109" presetID="53" presetClass="entr" presetSubtype="16" fill="hold" grpId="0" nodeType="afterEffect">
                                  <p:stCondLst>
                                    <p:cond delay="0"/>
                                  </p:stCondLst>
                                  <p:childTnLst>
                                    <p:set>
                                      <p:cBhvr>
                                        <p:cTn id="110" dur="1" fill="hold">
                                          <p:stCondLst>
                                            <p:cond delay="0"/>
                                          </p:stCondLst>
                                        </p:cTn>
                                        <p:tgtEl>
                                          <p:spTgt spid="168"/>
                                        </p:tgtEl>
                                        <p:attrNameLst>
                                          <p:attrName>style.visibility</p:attrName>
                                        </p:attrNameLst>
                                      </p:cBhvr>
                                      <p:to>
                                        <p:strVal val="visible"/>
                                      </p:to>
                                    </p:set>
                                    <p:anim calcmode="lin" valueType="num">
                                      <p:cBhvr>
                                        <p:cTn id="111" dur="500" fill="hold"/>
                                        <p:tgtEl>
                                          <p:spTgt spid="168"/>
                                        </p:tgtEl>
                                        <p:attrNameLst>
                                          <p:attrName>ppt_w</p:attrName>
                                        </p:attrNameLst>
                                      </p:cBhvr>
                                      <p:tavLst>
                                        <p:tav tm="0">
                                          <p:val>
                                            <p:fltVal val="0"/>
                                          </p:val>
                                        </p:tav>
                                        <p:tav tm="100000">
                                          <p:val>
                                            <p:strVal val="#ppt_w"/>
                                          </p:val>
                                        </p:tav>
                                      </p:tavLst>
                                    </p:anim>
                                    <p:anim calcmode="lin" valueType="num">
                                      <p:cBhvr>
                                        <p:cTn id="112" dur="500" fill="hold"/>
                                        <p:tgtEl>
                                          <p:spTgt spid="168"/>
                                        </p:tgtEl>
                                        <p:attrNameLst>
                                          <p:attrName>ppt_h</p:attrName>
                                        </p:attrNameLst>
                                      </p:cBhvr>
                                      <p:tavLst>
                                        <p:tav tm="0">
                                          <p:val>
                                            <p:fltVal val="0"/>
                                          </p:val>
                                        </p:tav>
                                        <p:tav tm="100000">
                                          <p:val>
                                            <p:strVal val="#ppt_h"/>
                                          </p:val>
                                        </p:tav>
                                      </p:tavLst>
                                    </p:anim>
                                    <p:animEffect transition="in" filter="fade">
                                      <p:cBhvr>
                                        <p:cTn id="113" dur="500"/>
                                        <p:tgtEl>
                                          <p:spTgt spid="168"/>
                                        </p:tgtEl>
                                      </p:cBhvr>
                                    </p:animEffect>
                                  </p:childTnLst>
                                </p:cTn>
                              </p:par>
                              <p:par>
                                <p:cTn id="114" presetID="53" presetClass="entr" presetSubtype="16" fill="hold" nodeType="withEffect">
                                  <p:stCondLst>
                                    <p:cond delay="0"/>
                                  </p:stCondLst>
                                  <p:childTnLst>
                                    <p:set>
                                      <p:cBhvr>
                                        <p:cTn id="115" dur="1" fill="hold">
                                          <p:stCondLst>
                                            <p:cond delay="0"/>
                                          </p:stCondLst>
                                        </p:cTn>
                                        <p:tgtEl>
                                          <p:spTgt spid="108"/>
                                        </p:tgtEl>
                                        <p:attrNameLst>
                                          <p:attrName>style.visibility</p:attrName>
                                        </p:attrNameLst>
                                      </p:cBhvr>
                                      <p:to>
                                        <p:strVal val="visible"/>
                                      </p:to>
                                    </p:set>
                                    <p:anim calcmode="lin" valueType="num">
                                      <p:cBhvr>
                                        <p:cTn id="116" dur="500" fill="hold"/>
                                        <p:tgtEl>
                                          <p:spTgt spid="108"/>
                                        </p:tgtEl>
                                        <p:attrNameLst>
                                          <p:attrName>ppt_w</p:attrName>
                                        </p:attrNameLst>
                                      </p:cBhvr>
                                      <p:tavLst>
                                        <p:tav tm="0">
                                          <p:val>
                                            <p:fltVal val="0"/>
                                          </p:val>
                                        </p:tav>
                                        <p:tav tm="100000">
                                          <p:val>
                                            <p:strVal val="#ppt_w"/>
                                          </p:val>
                                        </p:tav>
                                      </p:tavLst>
                                    </p:anim>
                                    <p:anim calcmode="lin" valueType="num">
                                      <p:cBhvr>
                                        <p:cTn id="117" dur="500" fill="hold"/>
                                        <p:tgtEl>
                                          <p:spTgt spid="108"/>
                                        </p:tgtEl>
                                        <p:attrNameLst>
                                          <p:attrName>ppt_h</p:attrName>
                                        </p:attrNameLst>
                                      </p:cBhvr>
                                      <p:tavLst>
                                        <p:tav tm="0">
                                          <p:val>
                                            <p:fltVal val="0"/>
                                          </p:val>
                                        </p:tav>
                                        <p:tav tm="100000">
                                          <p:val>
                                            <p:strVal val="#ppt_h"/>
                                          </p:val>
                                        </p:tav>
                                      </p:tavLst>
                                    </p:anim>
                                    <p:animEffect transition="in" filter="fade">
                                      <p:cBhvr>
                                        <p:cTn id="118" dur="500"/>
                                        <p:tgtEl>
                                          <p:spTgt spid="108"/>
                                        </p:tgtEl>
                                      </p:cBhvr>
                                    </p:animEffect>
                                  </p:childTnLst>
                                </p:cTn>
                              </p:par>
                              <p:par>
                                <p:cTn id="119" presetID="53" presetClass="entr" presetSubtype="16" fill="hold" nodeType="withEffect">
                                  <p:stCondLst>
                                    <p:cond delay="0"/>
                                  </p:stCondLst>
                                  <p:childTnLst>
                                    <p:set>
                                      <p:cBhvr>
                                        <p:cTn id="120" dur="1" fill="hold">
                                          <p:stCondLst>
                                            <p:cond delay="0"/>
                                          </p:stCondLst>
                                        </p:cTn>
                                        <p:tgtEl>
                                          <p:spTgt spid="117"/>
                                        </p:tgtEl>
                                        <p:attrNameLst>
                                          <p:attrName>style.visibility</p:attrName>
                                        </p:attrNameLst>
                                      </p:cBhvr>
                                      <p:to>
                                        <p:strVal val="visible"/>
                                      </p:to>
                                    </p:set>
                                    <p:anim calcmode="lin" valueType="num">
                                      <p:cBhvr>
                                        <p:cTn id="121" dur="500" fill="hold"/>
                                        <p:tgtEl>
                                          <p:spTgt spid="117"/>
                                        </p:tgtEl>
                                        <p:attrNameLst>
                                          <p:attrName>ppt_w</p:attrName>
                                        </p:attrNameLst>
                                      </p:cBhvr>
                                      <p:tavLst>
                                        <p:tav tm="0">
                                          <p:val>
                                            <p:fltVal val="0"/>
                                          </p:val>
                                        </p:tav>
                                        <p:tav tm="100000">
                                          <p:val>
                                            <p:strVal val="#ppt_w"/>
                                          </p:val>
                                        </p:tav>
                                      </p:tavLst>
                                    </p:anim>
                                    <p:anim calcmode="lin" valueType="num">
                                      <p:cBhvr>
                                        <p:cTn id="122" dur="500" fill="hold"/>
                                        <p:tgtEl>
                                          <p:spTgt spid="117"/>
                                        </p:tgtEl>
                                        <p:attrNameLst>
                                          <p:attrName>ppt_h</p:attrName>
                                        </p:attrNameLst>
                                      </p:cBhvr>
                                      <p:tavLst>
                                        <p:tav tm="0">
                                          <p:val>
                                            <p:fltVal val="0"/>
                                          </p:val>
                                        </p:tav>
                                        <p:tav tm="100000">
                                          <p:val>
                                            <p:strVal val="#ppt_h"/>
                                          </p:val>
                                        </p:tav>
                                      </p:tavLst>
                                    </p:anim>
                                    <p:animEffect transition="in" filter="fade">
                                      <p:cBhvr>
                                        <p:cTn id="123" dur="500"/>
                                        <p:tgtEl>
                                          <p:spTgt spid="117"/>
                                        </p:tgtEl>
                                      </p:cBhvr>
                                    </p:animEffect>
                                  </p:childTnLst>
                                </p:cTn>
                              </p:par>
                            </p:childTnLst>
                          </p:cTn>
                        </p:par>
                        <p:par>
                          <p:cTn id="124" fill="hold">
                            <p:stCondLst>
                              <p:cond delay="9000"/>
                            </p:stCondLst>
                            <p:childTnLst>
                              <p:par>
                                <p:cTn id="125" presetID="53" presetClass="entr" presetSubtype="16" fill="hold" grpId="0" nodeType="after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p:cTn id="127" dur="500" fill="hold"/>
                                        <p:tgtEl>
                                          <p:spTgt spid="4"/>
                                        </p:tgtEl>
                                        <p:attrNameLst>
                                          <p:attrName>ppt_w</p:attrName>
                                        </p:attrNameLst>
                                      </p:cBhvr>
                                      <p:tavLst>
                                        <p:tav tm="0">
                                          <p:val>
                                            <p:fltVal val="0"/>
                                          </p:val>
                                        </p:tav>
                                        <p:tav tm="100000">
                                          <p:val>
                                            <p:strVal val="#ppt_w"/>
                                          </p:val>
                                        </p:tav>
                                      </p:tavLst>
                                    </p:anim>
                                    <p:anim calcmode="lin" valueType="num">
                                      <p:cBhvr>
                                        <p:cTn id="128" dur="500" fill="hold"/>
                                        <p:tgtEl>
                                          <p:spTgt spid="4"/>
                                        </p:tgtEl>
                                        <p:attrNameLst>
                                          <p:attrName>ppt_h</p:attrName>
                                        </p:attrNameLst>
                                      </p:cBhvr>
                                      <p:tavLst>
                                        <p:tav tm="0">
                                          <p:val>
                                            <p:fltVal val="0"/>
                                          </p:val>
                                        </p:tav>
                                        <p:tav tm="100000">
                                          <p:val>
                                            <p:strVal val="#ppt_h"/>
                                          </p:val>
                                        </p:tav>
                                      </p:tavLst>
                                    </p:anim>
                                    <p:animEffect transition="in" filter="fade">
                                      <p:cBhvr>
                                        <p:cTn id="1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P spid="101" grpId="0" animBg="1"/>
      <p:bldP spid="102" grpId="0" animBg="1"/>
      <p:bldP spid="103" grpId="0" animBg="1"/>
      <p:bldP spid="104" grpId="0" animBg="1"/>
      <p:bldP spid="106" grpId="0" animBg="1"/>
      <p:bldP spid="107" grpId="0" animBg="1"/>
      <p:bldP spid="111" grpId="0" animBg="1"/>
      <p:bldP spid="112" grpId="0" animBg="1"/>
      <p:bldP spid="121" grpId="0" animBg="1"/>
      <p:bldP spid="122" grpId="0" animBg="1"/>
      <p:bldP spid="123" grpId="0" animBg="1"/>
      <p:bldP spid="124" grpId="0" animBg="1"/>
      <p:bldP spid="125" grpId="0" animBg="1"/>
      <p:bldP spid="129" grpId="0"/>
      <p:bldP spid="16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4FB9BBB3-6458-CCFC-120F-32BD97B16412}"/>
              </a:ext>
            </a:extLst>
          </p:cNvPr>
          <p:cNvGraphicFramePr>
            <a:graphicFrameLocks noGrp="1"/>
          </p:cNvGraphicFramePr>
          <p:nvPr>
            <p:ph idx="1"/>
            <p:extLst>
              <p:ext uri="{D42A27DB-BD31-4B8C-83A1-F6EECF244321}">
                <p14:modId xmlns:p14="http://schemas.microsoft.com/office/powerpoint/2010/main" val="526781474"/>
              </p:ext>
            </p:extLst>
          </p:nvPr>
        </p:nvGraphicFramePr>
        <p:xfrm>
          <a:off x="344487" y="961052"/>
          <a:ext cx="6961381" cy="5290461"/>
        </p:xfrm>
        <a:graphic>
          <a:graphicData uri="http://schemas.openxmlformats.org/drawingml/2006/table">
            <a:tbl>
              <a:tblPr firstRow="1" firstCol="1" bandRow="1"/>
              <a:tblGrid>
                <a:gridCol w="4719395">
                  <a:extLst>
                    <a:ext uri="{9D8B030D-6E8A-4147-A177-3AD203B41FA5}">
                      <a16:colId xmlns:a16="http://schemas.microsoft.com/office/drawing/2014/main" val="3215936755"/>
                    </a:ext>
                  </a:extLst>
                </a:gridCol>
                <a:gridCol w="2241986">
                  <a:extLst>
                    <a:ext uri="{9D8B030D-6E8A-4147-A177-3AD203B41FA5}">
                      <a16:colId xmlns:a16="http://schemas.microsoft.com/office/drawing/2014/main" val="112784457"/>
                    </a:ext>
                  </a:extLst>
                </a:gridCol>
              </a:tblGrid>
              <a:tr h="638809">
                <a:tc gridSpan="2">
                  <a:txBody>
                    <a:bodyPr/>
                    <a:lstStyle/>
                    <a:p>
                      <a:pPr>
                        <a:lnSpc>
                          <a:spcPct val="107000"/>
                        </a:lnSpc>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 Case Scenario : Gold Price : </a:t>
                      </a:r>
                      <a:r>
                        <a:rPr lang="en-US" sz="1400" b="1"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1800</a:t>
                      </a: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US/oz, </a:t>
                      </a:r>
                      <a:b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Exchange Rate : 1.00 USD = 1.30 CAD, Discount Rate : 5 %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CA"/>
                    </a:p>
                  </a:txBody>
                  <a:tcPr/>
                </a:tc>
                <a:extLst>
                  <a:ext uri="{0D108BD9-81ED-4DB2-BD59-A6C34878D82A}">
                    <a16:rowId xmlns:a16="http://schemas.microsoft.com/office/drawing/2014/main" val="985758058"/>
                  </a:ext>
                </a:extLst>
              </a:tr>
              <a:tr h="259847">
                <a:tc>
                  <a:txBody>
                    <a:bodyPr/>
                    <a:lstStyle/>
                    <a:p>
                      <a:pPr>
                        <a:lnSpc>
                          <a:spcPct val="107000"/>
                        </a:lnSpc>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75317553"/>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NPV</a:t>
                      </a:r>
                      <a:r>
                        <a:rPr lang="en-US" sz="1400" b="1" baseline="-25000"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5%</a:t>
                      </a: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after taxes and mining duties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CAD)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54.4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953212689"/>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IRR after taxes and mining duties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33.3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95124633"/>
                  </a:ext>
                </a:extLst>
              </a:tr>
              <a:tr h="399255">
                <a:tc>
                  <a:txBody>
                    <a:bodyPr/>
                    <a:lstStyle/>
                    <a:p>
                      <a:pPr marL="342900" lvl="0" indent="-342900" algn="just">
                        <a:lnSpc>
                          <a:spcPct val="107000"/>
                        </a:lnSpc>
                        <a:buFont typeface="Wingdings" panose="05000000000000000000" pitchFamily="2" charset="2"/>
                        <a:buChar char=""/>
                      </a:pPr>
                      <a:r>
                        <a:rPr lang="fr-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Initial Capital Costs </a:t>
                      </a:r>
                      <a:r>
                        <a:rPr lang="fr-CA" sz="11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(preproduction)</a:t>
                      </a:r>
                      <a:r>
                        <a:rPr lang="fr-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(M CAD)</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42.0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856176947"/>
                  </a:ext>
                </a:extLst>
              </a:tr>
              <a:tr h="399255">
                <a:tc>
                  <a:txBody>
                    <a:bodyPr/>
                    <a:lstStyle/>
                    <a:p>
                      <a:pPr marL="342900" lvl="0" indent="-342900" algn="just">
                        <a:lnSpc>
                          <a:spcPct val="107000"/>
                        </a:lnSpc>
                        <a:buFont typeface="Wingdings" panose="05000000000000000000" pitchFamily="2" charset="2"/>
                        <a:buChar char=""/>
                      </a:pPr>
                      <a:r>
                        <a:rPr lang="fr-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 Annual Production </a:t>
                      </a:r>
                      <a:r>
                        <a:rPr lang="fr-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(oz)</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30,100 @ avg 340 </a:t>
                      </a:r>
                      <a:r>
                        <a:rPr lang="en-US" sz="1400" b="1" dirty="0" err="1">
                          <a:solidFill>
                            <a:srgbClr val="000000"/>
                          </a:solidFill>
                          <a:effectLst/>
                          <a:latin typeface="Arial" panose="020B0604020202020204" pitchFamily="34" charset="0"/>
                          <a:ea typeface="PMingLiU" panose="02020500000000000000" pitchFamily="18" charset="-120"/>
                          <a:cs typeface="Arial" panose="020B0604020202020204" pitchFamily="34" charset="0"/>
                        </a:rPr>
                        <a:t>tpd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2180739553"/>
                  </a:ext>
                </a:extLst>
              </a:tr>
              <a:tr h="399255">
                <a:tc>
                  <a:txBody>
                    <a:bodyPr/>
                    <a:lstStyle/>
                    <a:p>
                      <a:pPr marL="342900" lvl="0" indent="-342900" algn="just">
                        <a:lnSpc>
                          <a:spcPct val="107000"/>
                        </a:lnSpc>
                        <a:buFont typeface="Wingdings" panose="05000000000000000000" pitchFamily="2" charset="2"/>
                        <a:buChar char=""/>
                      </a:pPr>
                      <a:r>
                        <a:rPr lang="en-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Mill Net Recovery </a:t>
                      </a:r>
                      <a:r>
                        <a:rPr lang="en-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96.7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27403580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highlight>
                            <a:srgbClr val="FFFF00"/>
                          </a:highligh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 Diluted Gold Grade </a:t>
                      </a:r>
                      <a:r>
                        <a:rPr lang="en-US" sz="1200" b="1" dirty="0">
                          <a:solidFill>
                            <a:srgbClr val="000000"/>
                          </a:solidFill>
                          <a:effectLst/>
                          <a:highlight>
                            <a:srgbClr val="FFFF00"/>
                          </a:highligh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(g/t Au)</a:t>
                      </a:r>
                      <a:endParaRPr lang="fr-CA" sz="1400" b="1" dirty="0">
                        <a:effectLst/>
                        <a:highlight>
                          <a:srgbClr val="FFFF00"/>
                        </a:highligh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highlight>
                            <a:srgbClr val="FFFF00"/>
                          </a:highlight>
                          <a:latin typeface="Arial" panose="020B0604020202020204" pitchFamily="34" charset="0"/>
                          <a:ea typeface="PMingLiU" panose="02020500000000000000" pitchFamily="18" charset="-120"/>
                          <a:cs typeface="Arial" panose="020B0604020202020204" pitchFamily="34" charset="0"/>
                        </a:rPr>
                        <a:t>8.10 </a:t>
                      </a:r>
                      <a:endParaRPr lang="fr-CA" sz="1400" b="1" dirty="0">
                        <a:effectLst/>
                        <a:highlight>
                          <a:srgbClr val="FFFF00"/>
                        </a:highligh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899743724"/>
                  </a:ext>
                </a:extLst>
              </a:tr>
              <a:tr h="399255">
                <a:tc>
                  <a:txBody>
                    <a:bodyPr/>
                    <a:lstStyle/>
                    <a:p>
                      <a:pPr marL="342900" lvl="0" indent="-342900" algn="just">
                        <a:lnSpc>
                          <a:spcPct val="107000"/>
                        </a:lnSpc>
                        <a:buFont typeface="Wingdings" panose="05000000000000000000" pitchFamily="2" charset="2"/>
                        <a:buChar char=""/>
                      </a:pPr>
                      <a:r>
                        <a:rPr lang="en-US"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Life of Mine </a:t>
                      </a:r>
                      <a:r>
                        <a:rPr lang="en-US" sz="11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(excluding preproduction) </a:t>
                      </a:r>
                      <a:r>
                        <a:rPr lang="en-US"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(years)</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5.8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668037016"/>
                  </a:ext>
                </a:extLst>
              </a:tr>
              <a:tr h="399255">
                <a:tc>
                  <a:txBody>
                    <a:bodyPr/>
                    <a:lstStyle/>
                    <a:p>
                      <a:pPr marL="342900" lvl="0" indent="-342900" algn="just">
                        <a:lnSpc>
                          <a:spcPct val="107000"/>
                        </a:lnSpc>
                        <a:buFont typeface="Wingdings" panose="05000000000000000000" pitchFamily="2" charset="2"/>
                        <a:buChar char=""/>
                      </a:pPr>
                      <a:r>
                        <a:rPr lang="en-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Gold Produced</a:t>
                      </a:r>
                      <a:r>
                        <a:rPr lang="en-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(oz)</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181,300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2391197022"/>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All In Sustaining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highlight>
                            <a:srgbClr val="FFFF00"/>
                          </a:highlight>
                          <a:latin typeface="Arial" panose="020B0604020202020204" pitchFamily="34" charset="0"/>
                          <a:ea typeface="PMingLiU" panose="02020500000000000000" pitchFamily="18" charset="-120"/>
                          <a:cs typeface="Arial" panose="020B0604020202020204" pitchFamily="34" charset="0"/>
                        </a:rPr>
                        <a:t>1,120</a:t>
                      </a: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77074437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Unit Operating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(CAD/tonne milled)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321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1079305239"/>
                  </a:ext>
                </a:extLst>
              </a:tr>
              <a:tr h="399255">
                <a:tc>
                  <a:txBody>
                    <a:bodyPr/>
                    <a:lstStyle/>
                    <a:p>
                      <a:pPr marL="342900" lvl="0" indent="-342900" algn="just">
                        <a:lnSpc>
                          <a:spcPct val="107000"/>
                        </a:lnSpc>
                        <a:buFont typeface="Wingdings" panose="05000000000000000000" pitchFamily="2" charset="2"/>
                        <a:buChar char=""/>
                      </a:pP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Operating Cashflow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CAD)/</a:t>
                      </a:r>
                      <a:r>
                        <a:rPr lang="fr-CA" sz="12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424516889"/>
                  </a:ext>
                </a:extLst>
              </a:tr>
            </a:tbl>
          </a:graphicData>
        </a:graphic>
      </p:graphicFrame>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Positive 2023 PEA leading to construction</a:t>
            </a:r>
          </a:p>
        </p:txBody>
      </p:sp>
      <p:pic>
        <p:nvPicPr>
          <p:cNvPr id="4" name="Picture 3">
            <a:extLst>
              <a:ext uri="{FF2B5EF4-FFF2-40B4-BE49-F238E27FC236}">
                <a16:creationId xmlns:a16="http://schemas.microsoft.com/office/drawing/2014/main" id="{567F598B-907B-88DE-4362-BDA142082916}"/>
              </a:ext>
            </a:extLst>
          </p:cNvPr>
          <p:cNvPicPr>
            <a:picLocks noChangeAspect="1"/>
          </p:cNvPicPr>
          <p:nvPr/>
        </p:nvPicPr>
        <p:blipFill rotWithShape="1">
          <a:blip r:embed="rId2"/>
          <a:srcRect b="15010"/>
          <a:stretch/>
        </p:blipFill>
        <p:spPr>
          <a:xfrm>
            <a:off x="7716415" y="1080654"/>
            <a:ext cx="4130797" cy="2410959"/>
          </a:xfrm>
          <a:prstGeom prst="rect">
            <a:avLst/>
          </a:prstGeom>
        </p:spPr>
      </p:pic>
      <p:sp>
        <p:nvSpPr>
          <p:cNvPr id="2" name="ZoneTexte 1">
            <a:extLst>
              <a:ext uri="{FF2B5EF4-FFF2-40B4-BE49-F238E27FC236}">
                <a16:creationId xmlns:a16="http://schemas.microsoft.com/office/drawing/2014/main" id="{CD8472A8-2654-B576-EEB9-7797E0D5FED4}"/>
              </a:ext>
            </a:extLst>
          </p:cNvPr>
          <p:cNvSpPr txBox="1"/>
          <p:nvPr/>
        </p:nvSpPr>
        <p:spPr>
          <a:xfrm>
            <a:off x="7051041" y="3716556"/>
            <a:ext cx="5049520" cy="2222468"/>
          </a:xfrm>
          <a:prstGeom prst="rect">
            <a:avLst/>
          </a:prstGeom>
          <a:noFill/>
        </p:spPr>
        <p:txBody>
          <a:bodyPr wrap="square" rtlCol="0">
            <a:spAutoFit/>
          </a:bodyPr>
          <a:lstStyle/>
          <a:p>
            <a:pPr algn="ctr">
              <a:lnSpc>
                <a:spcPct val="150000"/>
              </a:lnSpc>
            </a:pPr>
            <a:r>
              <a:rPr lang="fr-CA" b="1" dirty="0"/>
              <a:t>Top of </a:t>
            </a:r>
            <a:r>
              <a:rPr lang="fr-CA" b="1" dirty="0" err="1"/>
              <a:t>sensitivity</a:t>
            </a:r>
            <a:r>
              <a:rPr lang="fr-CA" b="1" dirty="0"/>
              <a:t> </a:t>
            </a:r>
            <a:r>
              <a:rPr lang="fr-CA" b="1" dirty="0" err="1"/>
              <a:t>analysis</a:t>
            </a:r>
            <a:r>
              <a:rPr lang="fr-CA" b="1" dirty="0"/>
              <a:t> in the PEA (2,100USD/oz)</a:t>
            </a:r>
          </a:p>
          <a:p>
            <a:pPr marL="347472" indent="-347472" algn="just" fontAlgn="ctr">
              <a:lnSpc>
                <a:spcPct val="150000"/>
              </a:lnSpc>
              <a:buSzPts val="1400"/>
              <a:buFont typeface="Wingdings" panose="05000000000000000000" pitchFamily="2" charset="2"/>
              <a:buChar char="§"/>
            </a:pPr>
            <a:r>
              <a:rPr lang="en-US" sz="1400" b="1" dirty="0">
                <a:solidFill>
                  <a:srgbClr val="000000"/>
                </a:solidFill>
                <a:latin typeface="Arial" panose="020B0604020202020204" pitchFamily="34" charset="0"/>
                <a:cs typeface="Arial" panose="020B0604020202020204" pitchFamily="34" charset="0"/>
              </a:rPr>
              <a:t>NPV5% after taxes (M CAD)     			90.6</a:t>
            </a:r>
          </a:p>
          <a:p>
            <a:pPr marL="347472" indent="-347472" algn="just" fontAlgn="ctr">
              <a:lnSpc>
                <a:spcPct val="150000"/>
              </a:lnSpc>
              <a:buSzPts val="1400"/>
              <a:buFont typeface="Wingdings" panose="05000000000000000000" pitchFamily="2" charset="2"/>
              <a:buChar char="§"/>
            </a:pPr>
            <a:r>
              <a:rPr lang="en-US" sz="1400" b="1" dirty="0">
                <a:solidFill>
                  <a:srgbClr val="000000"/>
                </a:solidFill>
                <a:latin typeface="Arial" panose="020B0604020202020204" pitchFamily="34" charset="0"/>
                <a:cs typeface="Arial" panose="020B0604020202020204" pitchFamily="34" charset="0"/>
              </a:rPr>
              <a:t>IRR after taxes and mining duties (%)		49.9</a:t>
            </a:r>
          </a:p>
          <a:p>
            <a:pPr marL="347472" indent="-347472" algn="just" rtl="0" eaLnBrk="1" fontAlgn="ctr" latinLnBrk="0" hangingPunct="1">
              <a:lnSpc>
                <a:spcPct val="150000"/>
              </a:lnSpc>
              <a:spcBef>
                <a:spcPts val="0"/>
              </a:spcBef>
              <a:spcAft>
                <a:spcPts val="0"/>
              </a:spcAft>
              <a:buClrTx/>
              <a:buSzPts val="1400"/>
              <a:buFont typeface="Wingdings" panose="05000000000000000000" pitchFamily="2" charset="2"/>
              <a:buChar char="§"/>
            </a:pPr>
            <a:endParaRPr lang="fr-CA" sz="1400" b="0" i="0" u="none" strike="noStrike" dirty="0">
              <a:effectLst/>
              <a:latin typeface="Arial" panose="020B0604020202020204" pitchFamily="34" charset="0"/>
            </a:endParaRPr>
          </a:p>
          <a:p>
            <a:pPr>
              <a:lnSpc>
                <a:spcPct val="150000"/>
              </a:lnSpc>
            </a:pPr>
            <a:endParaRPr lang="fr-CA" sz="3600" dirty="0"/>
          </a:p>
        </p:txBody>
      </p:sp>
    </p:spTree>
    <p:extLst>
      <p:ext uri="{BB962C8B-B14F-4D97-AF65-F5344CB8AC3E}">
        <p14:creationId xmlns:p14="http://schemas.microsoft.com/office/powerpoint/2010/main" val="423545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B1B5-21B9-BDB6-6774-8AAE5B42CFB8}"/>
            </a:ext>
          </a:extLst>
        </p:cNvPr>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AEB3A0B3-4FAA-D3AE-4EE8-8BF99D1F445A}"/>
              </a:ext>
            </a:extLst>
          </p:cNvPr>
          <p:cNvGraphicFramePr>
            <a:graphicFrameLocks noGrp="1"/>
          </p:cNvGraphicFramePr>
          <p:nvPr>
            <p:ph idx="1"/>
            <p:extLst>
              <p:ext uri="{D42A27DB-BD31-4B8C-83A1-F6EECF244321}">
                <p14:modId xmlns:p14="http://schemas.microsoft.com/office/powerpoint/2010/main" val="2919462995"/>
              </p:ext>
            </p:extLst>
          </p:nvPr>
        </p:nvGraphicFramePr>
        <p:xfrm>
          <a:off x="344487" y="961052"/>
          <a:ext cx="6961381" cy="4891206"/>
        </p:xfrm>
        <a:graphic>
          <a:graphicData uri="http://schemas.openxmlformats.org/drawingml/2006/table">
            <a:tbl>
              <a:tblPr firstRow="1" firstCol="1" bandRow="1"/>
              <a:tblGrid>
                <a:gridCol w="4719395">
                  <a:extLst>
                    <a:ext uri="{9D8B030D-6E8A-4147-A177-3AD203B41FA5}">
                      <a16:colId xmlns:a16="http://schemas.microsoft.com/office/drawing/2014/main" val="3215936755"/>
                    </a:ext>
                  </a:extLst>
                </a:gridCol>
                <a:gridCol w="2241986">
                  <a:extLst>
                    <a:ext uri="{9D8B030D-6E8A-4147-A177-3AD203B41FA5}">
                      <a16:colId xmlns:a16="http://schemas.microsoft.com/office/drawing/2014/main" val="112784457"/>
                    </a:ext>
                  </a:extLst>
                </a:gridCol>
              </a:tblGrid>
              <a:tr h="638809">
                <a:tc gridSpan="2">
                  <a:txBody>
                    <a:bodyPr/>
                    <a:lstStyle/>
                    <a:p>
                      <a:pPr>
                        <a:lnSpc>
                          <a:spcPct val="107000"/>
                        </a:lnSpc>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potential of a similar project at 2,800 USD gold price?</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CA"/>
                    </a:p>
                  </a:txBody>
                  <a:tcPr/>
                </a:tc>
                <a:extLst>
                  <a:ext uri="{0D108BD9-81ED-4DB2-BD59-A6C34878D82A}">
                    <a16:rowId xmlns:a16="http://schemas.microsoft.com/office/drawing/2014/main" val="985758058"/>
                  </a:ext>
                </a:extLst>
              </a:tr>
              <a:tr h="259847">
                <a:tc>
                  <a:txBody>
                    <a:bodyPr/>
                    <a:lstStyle/>
                    <a:p>
                      <a:pPr>
                        <a:lnSpc>
                          <a:spcPct val="107000"/>
                        </a:lnSpc>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75317553"/>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All In Sustaining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1,400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953212689"/>
                  </a:ext>
                </a:extLst>
              </a:tr>
              <a:tr h="399255">
                <a:tc>
                  <a:txBody>
                    <a:bodyPr/>
                    <a:lstStyle/>
                    <a:p>
                      <a:pPr marL="342900" lvl="0" indent="-342900" algn="just">
                        <a:lnSpc>
                          <a:spcPct val="107000"/>
                        </a:lnSpc>
                        <a:buFont typeface="Wingdings" panose="05000000000000000000" pitchFamily="2" charset="2"/>
                        <a:buChar char=""/>
                      </a:pP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Annual</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Production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30,000 oz/Year</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95124633"/>
                  </a:ext>
                </a:extLst>
              </a:tr>
              <a:tr h="399255">
                <a:tc>
                  <a:txBody>
                    <a:bodyPr/>
                    <a:lstStyle/>
                    <a:p>
                      <a:pPr marL="342900" lvl="0" indent="-342900" algn="just">
                        <a:lnSpc>
                          <a:spcPct val="107000"/>
                        </a:lnSpc>
                        <a:buFont typeface="Wingdings" panose="05000000000000000000" pitchFamily="2" charset="2"/>
                        <a:buChar char=""/>
                      </a:pP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Potential</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margin</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per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ounce</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2,800 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1,400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856176947"/>
                  </a:ext>
                </a:extLst>
              </a:tr>
              <a:tr h="399255">
                <a:tc>
                  <a:txBody>
                    <a:bodyPr/>
                    <a:lstStyle/>
                    <a:p>
                      <a:pPr marL="342900" lvl="0" indent="-342900" algn="just">
                        <a:lnSpc>
                          <a:spcPct val="107000"/>
                        </a:lnSpc>
                        <a:buFont typeface="Wingdings" panose="05000000000000000000" pitchFamily="2" charset="2"/>
                        <a:buChar char=""/>
                      </a:pPr>
                      <a:r>
                        <a:rPr lang="en-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Gold Produced per year</a:t>
                      </a:r>
                      <a:r>
                        <a:rPr lang="en-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30,000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2180739553"/>
                  </a:ext>
                </a:extLst>
              </a:tr>
              <a:tr h="399255">
                <a:tc>
                  <a:txBody>
                    <a:bodyPr/>
                    <a:lstStyle/>
                    <a:p>
                      <a:pPr marL="342900" lvl="0" indent="-342900" algn="just">
                        <a:lnSpc>
                          <a:spcPct val="107000"/>
                        </a:lnSpc>
                        <a:buFont typeface="Wingdings" panose="05000000000000000000" pitchFamily="2" charset="2"/>
                        <a:buChar char=""/>
                      </a:pP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Operating Cashflow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USD)/</a:t>
                      </a:r>
                      <a:r>
                        <a:rPr lang="fr-CA" sz="12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42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274035801"/>
                  </a:ext>
                </a:extLst>
              </a:tr>
              <a:tr h="399255">
                <a:tc>
                  <a:txBody>
                    <a:bodyPr/>
                    <a:lstStyle/>
                    <a:p>
                      <a:pPr marL="342900" lvl="0" indent="-342900" algn="just">
                        <a:lnSpc>
                          <a:spcPct val="107000"/>
                        </a:lnSpc>
                        <a:buFont typeface="Wingdings" panose="05000000000000000000" pitchFamily="2" charset="2"/>
                        <a:buChar char=""/>
                      </a:pPr>
                      <a:r>
                        <a:rPr lang="en-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Gold Produced</a:t>
                      </a:r>
                      <a:r>
                        <a:rPr lang="en-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180,000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899743724"/>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Life of Mine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(years)</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6.0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668037016"/>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2,800 USD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252M USD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77074437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3,000 USD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288M USD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1079305239"/>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3,200 USD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324M USD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424516889"/>
                  </a:ext>
                </a:extLst>
              </a:tr>
            </a:tbl>
          </a:graphicData>
        </a:graphic>
      </p:graphicFrame>
      <p:sp>
        <p:nvSpPr>
          <p:cNvPr id="3" name="Title 2">
            <a:extLst>
              <a:ext uri="{FF2B5EF4-FFF2-40B4-BE49-F238E27FC236}">
                <a16:creationId xmlns:a16="http://schemas.microsoft.com/office/drawing/2014/main" id="{4E7403D1-3951-D50D-9FD2-9C87F412CAD4}"/>
              </a:ext>
            </a:extLst>
          </p:cNvPr>
          <p:cNvSpPr>
            <a:spLocks noGrp="1"/>
          </p:cNvSpPr>
          <p:nvPr>
            <p:ph type="title"/>
          </p:nvPr>
        </p:nvSpPr>
        <p:spPr>
          <a:xfrm>
            <a:off x="2153920" y="13211"/>
            <a:ext cx="8706468" cy="842500"/>
          </a:xfrm>
        </p:spPr>
        <p:txBody>
          <a:bodyPr>
            <a:normAutofit/>
          </a:bodyPr>
          <a:lstStyle/>
          <a:p>
            <a:r>
              <a:rPr lang="en-CA" sz="3200" dirty="0"/>
              <a:t>Mine XYZ: Economic potential at 2,800 USD/Oz Au</a:t>
            </a:r>
          </a:p>
        </p:txBody>
      </p:sp>
      <p:sp>
        <p:nvSpPr>
          <p:cNvPr id="7" name="ZoneTexte 6">
            <a:extLst>
              <a:ext uri="{FF2B5EF4-FFF2-40B4-BE49-F238E27FC236}">
                <a16:creationId xmlns:a16="http://schemas.microsoft.com/office/drawing/2014/main" id="{06A08BB6-C415-759A-65C1-89359D3D06F8}"/>
              </a:ext>
            </a:extLst>
          </p:cNvPr>
          <p:cNvSpPr txBox="1"/>
          <p:nvPr/>
        </p:nvSpPr>
        <p:spPr>
          <a:xfrm>
            <a:off x="7452792" y="1688548"/>
            <a:ext cx="4394721" cy="3359061"/>
          </a:xfrm>
          <a:prstGeom prst="rect">
            <a:avLst/>
          </a:prstGeom>
          <a:noFill/>
        </p:spPr>
        <p:txBody>
          <a:bodyPr wrap="square" rtlCol="0">
            <a:spAutoFit/>
          </a:bodyPr>
          <a:lstStyle/>
          <a:p>
            <a:r>
              <a:rPr lang="fr-CA" sz="2400" dirty="0"/>
              <a:t>Next Steps for Sleeping Giant Project</a:t>
            </a:r>
          </a:p>
          <a:p>
            <a:endParaRPr lang="fr-CA" sz="2400" dirty="0"/>
          </a:p>
          <a:p>
            <a:pPr marL="285750" indent="-285750">
              <a:lnSpc>
                <a:spcPct val="150000"/>
              </a:lnSpc>
              <a:buFont typeface="Wingdings" panose="05000000000000000000" pitchFamily="2" charset="2"/>
              <a:buChar char="§"/>
            </a:pPr>
            <a:r>
              <a:rPr lang="fr-CA" sz="2400" dirty="0"/>
              <a:t>Production </a:t>
            </a:r>
            <a:r>
              <a:rPr lang="fr-CA" sz="2400" dirty="0" err="1"/>
              <a:t>financing</a:t>
            </a:r>
            <a:endParaRPr lang="fr-CA" sz="2400" dirty="0"/>
          </a:p>
          <a:p>
            <a:pPr marL="285750" indent="-285750">
              <a:lnSpc>
                <a:spcPct val="150000"/>
              </a:lnSpc>
              <a:buFont typeface="Wingdings" panose="05000000000000000000" pitchFamily="2" charset="2"/>
              <a:buChar char="§"/>
            </a:pPr>
            <a:r>
              <a:rPr lang="fr-CA" sz="2400" dirty="0" err="1"/>
              <a:t>Ongoing</a:t>
            </a:r>
            <a:r>
              <a:rPr lang="fr-CA" sz="2400" dirty="0"/>
              <a:t> </a:t>
            </a:r>
            <a:r>
              <a:rPr lang="fr-CA" sz="2400" dirty="0" err="1"/>
              <a:t>resource</a:t>
            </a:r>
            <a:r>
              <a:rPr lang="fr-CA" sz="2400" dirty="0"/>
              <a:t> </a:t>
            </a:r>
            <a:r>
              <a:rPr lang="fr-CA" sz="2400" dirty="0" err="1"/>
              <a:t>modelling</a:t>
            </a:r>
            <a:r>
              <a:rPr lang="fr-CA" sz="2400" dirty="0"/>
              <a:t> and </a:t>
            </a:r>
            <a:r>
              <a:rPr lang="fr-CA" sz="2400" dirty="0" err="1"/>
              <a:t>extending</a:t>
            </a:r>
            <a:r>
              <a:rPr lang="fr-CA" sz="2400" dirty="0"/>
              <a:t> LOM</a:t>
            </a:r>
          </a:p>
          <a:p>
            <a:pPr marL="285750" indent="-285750">
              <a:lnSpc>
                <a:spcPct val="150000"/>
              </a:lnSpc>
              <a:buFont typeface="Wingdings" panose="05000000000000000000" pitchFamily="2" charset="2"/>
              <a:buChar char="§"/>
            </a:pPr>
            <a:r>
              <a:rPr lang="fr-CA" sz="2400" dirty="0"/>
              <a:t>Update the PEA</a:t>
            </a:r>
          </a:p>
        </p:txBody>
      </p:sp>
    </p:spTree>
    <p:extLst>
      <p:ext uri="{BB962C8B-B14F-4D97-AF65-F5344CB8AC3E}">
        <p14:creationId xmlns:p14="http://schemas.microsoft.com/office/powerpoint/2010/main" val="11353396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669E2901E694FB89AE3F3421F0248" ma:contentTypeVersion="21" ma:contentTypeDescription="Create a new document." ma:contentTypeScope="" ma:versionID="7c7834d59bf80e7c4ade750090483215">
  <xsd:schema xmlns:xsd="http://www.w3.org/2001/XMLSchema" xmlns:xs="http://www.w3.org/2001/XMLSchema" xmlns:p="http://schemas.microsoft.com/office/2006/metadata/properties" xmlns:ns1="http://schemas.microsoft.com/sharepoint/v3" xmlns:ns2="509345ce-ffd0-4c10-9664-eb9273d694c5" xmlns:ns3="75d5483b-a8f7-4898-8c10-1dfa780a5ed2" targetNamespace="http://schemas.microsoft.com/office/2006/metadata/properties" ma:root="true" ma:fieldsID="a766617717df1c19e85db9a57f1435f8" ns1:_="" ns2:_="" ns3:_="">
    <xsd:import namespace="http://schemas.microsoft.com/sharepoint/v3"/>
    <xsd:import namespace="509345ce-ffd0-4c10-9664-eb9273d694c5"/>
    <xsd:import namespace="75d5483b-a8f7-4898-8c10-1dfa780a5e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2:TaxCatchAll"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9345ce-ffd0-4c10-9664-eb9273d694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6b6523-0f89-43ef-b40b-8e38c5c6aa20}" ma:internalName="TaxCatchAll" ma:showField="CatchAllData" ma:web="509345ce-ffd0-4c10-9664-eb9273d694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d5483b-a8f7-4898-8c10-1dfa780a5ed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b2dbd51-43bd-47c2-b565-d8fe1b698398"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09345ce-ffd0-4c10-9664-eb9273d694c5" xsi:nil="true"/>
    <lcf76f155ced4ddcb4097134ff3c332f xmlns="75d5483b-a8f7-4898-8c10-1dfa780a5e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6593C-F80C-411B-BC88-A446A0144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9345ce-ffd0-4c10-9664-eb9273d694c5"/>
    <ds:schemaRef ds:uri="75d5483b-a8f7-4898-8c10-1dfa780a5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AC0347-D5A9-4947-BFF5-7D3D5FF3903A}">
  <ds:schemaRefs>
    <ds:schemaRef ds:uri="509345ce-ffd0-4c10-9664-eb9273d694c5"/>
    <ds:schemaRef ds:uri="http://schemas.microsoft.com/sharepoint/v3"/>
    <ds:schemaRef ds:uri="http://purl.org/dc/elements/1.1/"/>
    <ds:schemaRef ds:uri="http://schemas.microsoft.com/office/2006/metadata/properties"/>
    <ds:schemaRef ds:uri="http://schemas.microsoft.com/office/infopath/2007/PartnerControls"/>
    <ds:schemaRef ds:uri="http://purl.org/dc/terms/"/>
    <ds:schemaRef ds:uri="75d5483b-a8f7-4898-8c10-1dfa780a5ed2"/>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0B04C98-C5E5-4130-A2E8-1C4C54227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23020</TotalTime>
  <Words>5672</Words>
  <Application>Microsoft Office PowerPoint</Application>
  <PresentationFormat>Grand écran</PresentationFormat>
  <Paragraphs>647</Paragraphs>
  <Slides>33</Slides>
  <Notes>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PMingLiU</vt:lpstr>
      <vt:lpstr>Arial</vt:lpstr>
      <vt:lpstr>Arial Nova</vt:lpstr>
      <vt:lpstr>Calibri</vt:lpstr>
      <vt:lpstr>Calibri Light</vt:lpstr>
      <vt:lpstr>Impact</vt:lpstr>
      <vt:lpstr>Lato</vt:lpstr>
      <vt:lpstr>Symbol</vt:lpstr>
      <vt:lpstr>Times New Roman</vt:lpstr>
      <vt:lpstr>Wingdings</vt:lpstr>
      <vt:lpstr>Office Theme</vt:lpstr>
      <vt:lpstr>Présentation PowerPoint</vt:lpstr>
      <vt:lpstr>FORWARD-LOOKING STATEMENTS</vt:lpstr>
      <vt:lpstr>Why Invest in Abcourt?</vt:lpstr>
      <vt:lpstr>Experienced Board Focused on Shareholder Value</vt:lpstr>
      <vt:lpstr>Experienced Team of Mine Builders &amp; Operators</vt:lpstr>
      <vt:lpstr>Capital Structure</vt:lpstr>
      <vt:lpstr>Présentation PowerPoint</vt:lpstr>
      <vt:lpstr>Sleeping Giant: Positive 2023 PEA leading to construction</vt:lpstr>
      <vt:lpstr>Mine XYZ: Economic potential at 2,800 USD/Oz Au</vt:lpstr>
      <vt:lpstr>Sleeping Giant: Ready to start</vt:lpstr>
      <vt:lpstr>Sleeping Giant: Demonstrating Resource Upside</vt:lpstr>
      <vt:lpstr>Sleeping Giant: Example of Resource Upsize</vt:lpstr>
      <vt:lpstr>Sleeping Giant Mine: Notes to the 2022 MRE</vt:lpstr>
      <vt:lpstr>Sleeping Giant: More Resources Upsize Potential</vt:lpstr>
      <vt:lpstr>Sleeping Giant: Excellent Regional Potential</vt:lpstr>
      <vt:lpstr>New focus in the Abitibi Camp near the Flordin Deposit </vt:lpstr>
      <vt:lpstr>Flordin-Cartwright: New Gold Discovery in July</vt:lpstr>
      <vt:lpstr>Flordin-Cartwright: Expanding the discovery in October</vt:lpstr>
      <vt:lpstr>Flordin-Cartwright: Exposing a significant gold zone over 200 metres long </vt:lpstr>
      <vt:lpstr>Flordin-Cartwright: Already drill results from 1988 and 2023 along a 2km corridor</vt:lpstr>
      <vt:lpstr>Flordin-Cartwright: Geophysic Survey confirms South Zone in Domain #1 </vt:lpstr>
      <vt:lpstr>Flordin-Cartwright: Consolidation around Flordin</vt:lpstr>
      <vt:lpstr>Flordin Deposit: Resources near the Sleeping Giant Mill</vt:lpstr>
      <vt:lpstr>Flordin Deposit: Notes to the 2023 MRE</vt:lpstr>
      <vt:lpstr>2025 Objectives</vt:lpstr>
      <vt:lpstr>Why Abcourt?</vt:lpstr>
      <vt:lpstr>Appendices</vt:lpstr>
      <vt:lpstr>Discovery Deposit: Building Resources near the Sleeping Giant Mill</vt:lpstr>
      <vt:lpstr>Discovery Deposit: Notes to the 2023 MRE</vt:lpstr>
      <vt:lpstr>Présentation PowerPoint</vt:lpstr>
      <vt:lpstr>Sleeping Giant Mill: Process Flowsheet</vt:lpstr>
      <vt:lpstr>Sleeping Giant: Block Model, Plan view</vt:lpstr>
      <vt:lpstr>Courville Property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Lourenco</dc:creator>
  <cp:lastModifiedBy>Pascal Hamelin</cp:lastModifiedBy>
  <cp:revision>68</cp:revision>
  <cp:lastPrinted>2024-11-26T14:57:55Z</cp:lastPrinted>
  <dcterms:created xsi:type="dcterms:W3CDTF">2021-01-21T04:37:19Z</dcterms:created>
  <dcterms:modified xsi:type="dcterms:W3CDTF">2025-03-30T21:17:05Z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0x010100F62669E2901E694FB89AE3F3421F0248</vt:lpwstr>
  </property>
  <property fmtid="{D5CDD505-2E9C-101B-9397-08002B2CF9AE}" pid="3" name="MediaServiceImageTags">
    <vt:lpwstr/>
  </property>
</Properties>
</file>