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67" r:id="rId1"/>
  </p:sldMasterIdLst>
  <p:notesMasterIdLst>
    <p:notesMasterId r:id="rId26"/>
  </p:notesMasterIdLst>
  <p:sldIdLst>
    <p:sldId id="6019" r:id="rId2"/>
    <p:sldId id="346" r:id="rId3"/>
    <p:sldId id="325" r:id="rId4"/>
    <p:sldId id="329" r:id="rId5"/>
    <p:sldId id="6020" r:id="rId6"/>
    <p:sldId id="6021" r:id="rId7"/>
    <p:sldId id="364" r:id="rId8"/>
    <p:sldId id="357" r:id="rId9"/>
    <p:sldId id="264" r:id="rId10"/>
    <p:sldId id="305" r:id="rId11"/>
    <p:sldId id="358" r:id="rId12"/>
    <p:sldId id="6023" r:id="rId13"/>
    <p:sldId id="359" r:id="rId14"/>
    <p:sldId id="6024" r:id="rId15"/>
    <p:sldId id="6025" r:id="rId16"/>
    <p:sldId id="360" r:id="rId17"/>
    <p:sldId id="361" r:id="rId18"/>
    <p:sldId id="6017" r:id="rId19"/>
    <p:sldId id="318" r:id="rId20"/>
    <p:sldId id="6029" r:id="rId21"/>
    <p:sldId id="6028" r:id="rId22"/>
    <p:sldId id="274" r:id="rId23"/>
    <p:sldId id="339" r:id="rId24"/>
    <p:sldId id="319" r:id="rId25"/>
  </p:sldIdLst>
  <p:sldSz cx="12192000" cy="6858000"/>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C13AA-614A-E18F-33A3-EE72545591BD}" name="Mani Alkhafaji" initials="MA" userId="S::mani@firstmajestic.com::74565d12-a4da-442f-9b1d-cbcde322a6af" providerId="AD"/>
  <p188:author id="{1E423BD1-FB5B-9095-9605-252E615C343B}" name="Joel Faltinsky" initials="JF" userId="S::jfaltinsky@firstmajestic.com::2e0a04a4-225b-40a5-bd2b-77f595c99439" providerId="AD"/>
  <p188:author id="{882F5BD2-D56B-B0E7-B005-1DD89B925EFD}" name="Darrell Rae" initials="DR" userId="S::drae@firstmajestic.com::c6adaa0b-e975-4466-9bed-a487cadbf9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69F"/>
    <a:srgbClr val="0F049F"/>
    <a:srgbClr val="9F9F9F"/>
    <a:srgbClr val="00B050"/>
    <a:srgbClr val="262626"/>
    <a:srgbClr val="FFFFFF"/>
    <a:srgbClr val="3E3E3E"/>
    <a:srgbClr val="7E7E7E"/>
    <a:srgbClr val="0E049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firstmajesticom-my.sharepoint.com/personal/mani_firstmajestic_com/Documents/Documents/FirstMajestic/IR/News%20Release/2025/Q4%20-%20Summary%20of%20Financial%20Results%20(BBM)(NE).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firstmajesticom-my.sharepoint.com/personal/mani_firstmajestic_com/Documents/Documents/FirstMajestic/IR/News%20Release/2025/Q4%20-%20Summary%20of%20Financial%20Results%20(BBM)(N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firstmajesticom-my.sharepoint.com/personal/mani_firstmajestic_com/Documents/Documents/FirstMajestic/IR/News%20Release/2025/Q4%20-%20Summary%20of%20Financial%20Results%20(BBM)(NE).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400">
                <a:solidFill>
                  <a:schemeClr val="tx1"/>
                </a:solidFill>
              </a:rPr>
              <a:t>Silver Supply (Mine Production &amp; Recycling)</a:t>
            </a:r>
            <a:br>
              <a:rPr lang="en-US" sz="1400">
                <a:solidFill>
                  <a:schemeClr val="tx1"/>
                </a:solidFill>
              </a:rPr>
            </a:br>
            <a:r>
              <a:rPr lang="en-US" sz="1400">
                <a:solidFill>
                  <a:schemeClr val="tx1"/>
                </a:solidFill>
              </a:rPr>
              <a:t>vs. Silver Demand</a:t>
            </a:r>
          </a:p>
        </c:rich>
      </c:tx>
      <c:layout>
        <c:manualLayout>
          <c:xMode val="edge"/>
          <c:yMode val="edge"/>
          <c:x val="0.19508252642162088"/>
          <c:y val="1.228321350010443E-2"/>
        </c:manualLayout>
      </c:layout>
      <c:overlay val="1"/>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7142440364337092"/>
          <c:y val="0.1454808937976946"/>
          <c:w val="0.71485685047098113"/>
          <c:h val="0.68827208948682606"/>
        </c:manualLayout>
      </c:layout>
      <c:barChart>
        <c:barDir val="col"/>
        <c:grouping val="stacked"/>
        <c:varyColors val="0"/>
        <c:ser>
          <c:idx val="0"/>
          <c:order val="0"/>
          <c:tx>
            <c:strRef>
              <c:f>Sheet1!$B$1</c:f>
              <c:strCache>
                <c:ptCount val="1"/>
                <c:pt idx="0">
                  <c:v>Mine Production</c:v>
                </c:pt>
              </c:strCache>
            </c:strRef>
          </c:tx>
          <c:spPr>
            <a:solidFill>
              <a:srgbClr val="10069F"/>
            </a:solidFill>
            <a:ln>
              <a:noFill/>
            </a:ln>
            <a:effectLst/>
          </c:spPr>
          <c:invertIfNegative val="0"/>
          <c:dPt>
            <c:idx val="10"/>
            <c:invertIfNegative val="0"/>
            <c:bubble3D val="0"/>
            <c:spPr>
              <a:solidFill>
                <a:srgbClr val="0F049F"/>
              </a:solidFill>
              <a:ln>
                <a:noFill/>
              </a:ln>
              <a:effectLst/>
            </c:spPr>
            <c:extLst>
              <c:ext xmlns:c16="http://schemas.microsoft.com/office/drawing/2014/chart" uri="{C3380CC4-5D6E-409C-BE32-E72D297353CC}">
                <c16:uniqueId val="{00000001-EAE2-F149-93BC-B1BD443B95E3}"/>
              </c:ext>
            </c:extLst>
          </c:dPt>
          <c:cat>
            <c:strRef>
              <c:f>Sheet1!$A$2:$A$12</c:f>
              <c:strCache>
                <c:ptCount val="11"/>
                <c:pt idx="0">
                  <c:v>2014</c:v>
                </c:pt>
                <c:pt idx="2">
                  <c:v>2016</c:v>
                </c:pt>
                <c:pt idx="4">
                  <c:v>2018</c:v>
                </c:pt>
                <c:pt idx="6">
                  <c:v>2020</c:v>
                </c:pt>
                <c:pt idx="8">
                  <c:v>2022</c:v>
                </c:pt>
                <c:pt idx="10">
                  <c:v>2024F</c:v>
                </c:pt>
              </c:strCache>
            </c:strRef>
          </c:cat>
          <c:val>
            <c:numRef>
              <c:f>Sheet1!$B$2:$B$12</c:f>
              <c:numCache>
                <c:formatCode>General</c:formatCode>
                <c:ptCount val="11"/>
                <c:pt idx="0">
                  <c:v>882</c:v>
                </c:pt>
                <c:pt idx="1">
                  <c:v>896.8</c:v>
                </c:pt>
                <c:pt idx="2">
                  <c:v>899.8</c:v>
                </c:pt>
                <c:pt idx="3">
                  <c:v>863.6</c:v>
                </c:pt>
                <c:pt idx="4">
                  <c:v>850.6</c:v>
                </c:pt>
                <c:pt idx="5">
                  <c:v>837.2</c:v>
                </c:pt>
                <c:pt idx="6">
                  <c:v>783.4</c:v>
                </c:pt>
                <c:pt idx="7">
                  <c:v>829</c:v>
                </c:pt>
                <c:pt idx="8">
                  <c:v>836.7</c:v>
                </c:pt>
                <c:pt idx="9">
                  <c:v>830.5</c:v>
                </c:pt>
                <c:pt idx="10">
                  <c:v>823.5</c:v>
                </c:pt>
              </c:numCache>
            </c:numRef>
          </c:val>
          <c:extLst>
            <c:ext xmlns:c16="http://schemas.microsoft.com/office/drawing/2014/chart" uri="{C3380CC4-5D6E-409C-BE32-E72D297353CC}">
              <c16:uniqueId val="{00000002-EAE2-F149-93BC-B1BD443B95E3}"/>
            </c:ext>
          </c:extLst>
        </c:ser>
        <c:ser>
          <c:idx val="2"/>
          <c:order val="1"/>
          <c:tx>
            <c:strRef>
              <c:f>Sheet1!$C$1</c:f>
              <c:strCache>
                <c:ptCount val="1"/>
                <c:pt idx="0">
                  <c:v>Recycling</c:v>
                </c:pt>
              </c:strCache>
            </c:strRef>
          </c:tx>
          <c:spPr>
            <a:solidFill>
              <a:schemeClr val="bg1">
                <a:lumMod val="65000"/>
              </a:schemeClr>
            </a:solidFill>
            <a:ln>
              <a:noFill/>
            </a:ln>
            <a:effectLst/>
          </c:spPr>
          <c:invertIfNegative val="0"/>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04-EAE2-F149-93BC-B1BD443B95E3}"/>
              </c:ext>
            </c:extLst>
          </c:dPt>
          <c:cat>
            <c:strRef>
              <c:f>Sheet1!$A$2:$A$12</c:f>
              <c:strCache>
                <c:ptCount val="11"/>
                <c:pt idx="0">
                  <c:v>2014</c:v>
                </c:pt>
                <c:pt idx="2">
                  <c:v>2016</c:v>
                </c:pt>
                <c:pt idx="4">
                  <c:v>2018</c:v>
                </c:pt>
                <c:pt idx="6">
                  <c:v>2020</c:v>
                </c:pt>
                <c:pt idx="8">
                  <c:v>2022</c:v>
                </c:pt>
                <c:pt idx="10">
                  <c:v>2024F</c:v>
                </c:pt>
              </c:strCache>
            </c:strRef>
          </c:cat>
          <c:val>
            <c:numRef>
              <c:f>Sheet1!$C$2:$C$12</c:f>
              <c:numCache>
                <c:formatCode>General</c:formatCode>
                <c:ptCount val="11"/>
                <c:pt idx="0">
                  <c:v>160</c:v>
                </c:pt>
                <c:pt idx="1">
                  <c:v>147</c:v>
                </c:pt>
                <c:pt idx="2">
                  <c:v>145.69999999999999</c:v>
                </c:pt>
                <c:pt idx="3">
                  <c:v>147.19999999999999</c:v>
                </c:pt>
                <c:pt idx="4">
                  <c:v>148.69999999999999</c:v>
                </c:pt>
                <c:pt idx="5">
                  <c:v>148.19999999999999</c:v>
                </c:pt>
                <c:pt idx="6">
                  <c:v>164.3</c:v>
                </c:pt>
                <c:pt idx="7">
                  <c:v>173.7</c:v>
                </c:pt>
                <c:pt idx="8">
                  <c:v>176.9</c:v>
                </c:pt>
                <c:pt idx="9">
                  <c:v>178.6</c:v>
                </c:pt>
                <c:pt idx="10">
                  <c:v>178.9</c:v>
                </c:pt>
              </c:numCache>
            </c:numRef>
          </c:val>
          <c:extLst xmlns:c15="http://schemas.microsoft.com/office/drawing/2012/chart">
            <c:ext xmlns:c16="http://schemas.microsoft.com/office/drawing/2014/chart" uri="{C3380CC4-5D6E-409C-BE32-E72D297353CC}">
              <c16:uniqueId val="{00000005-EAE2-F149-93BC-B1BD443B95E3}"/>
            </c:ext>
          </c:extLst>
        </c:ser>
        <c:dLbls>
          <c:showLegendKey val="0"/>
          <c:showVal val="0"/>
          <c:showCatName val="0"/>
          <c:showSerName val="0"/>
          <c:showPercent val="0"/>
          <c:showBubbleSize val="0"/>
        </c:dLbls>
        <c:gapWidth val="21"/>
        <c:overlap val="100"/>
        <c:axId val="328130655"/>
        <c:axId val="1811704159"/>
        <c:extLst>
          <c:ext xmlns:c15="http://schemas.microsoft.com/office/drawing/2012/chart" uri="{02D57815-91ED-43cb-92C2-25804820EDAC}">
            <c15:filteredBarSeries>
              <c15:ser>
                <c:idx val="1"/>
                <c:order val="2"/>
                <c:tx>
                  <c:strRef>
                    <c:extLst>
                      <c:ext uri="{02D57815-91ED-43cb-92C2-25804820EDAC}">
                        <c15:formulaRef>
                          <c15:sqref>Sheet1!$D$1</c15:sqref>
                        </c15:formulaRef>
                      </c:ext>
                    </c:extLst>
                    <c:strCache>
                      <c:ptCount val="1"/>
                      <c:pt idx="0">
                        <c:v>Hedging</c:v>
                      </c:pt>
                    </c:strCache>
                  </c:strRef>
                </c:tx>
                <c:spPr>
                  <a:solidFill>
                    <a:schemeClr val="accent2"/>
                  </a:solidFill>
                  <a:ln>
                    <a:noFill/>
                  </a:ln>
                  <a:effectLst/>
                </c:spPr>
                <c:invertIfNegative val="0"/>
                <c:cat>
                  <c:strRef>
                    <c:extLst>
                      <c:ext uri="{02D57815-91ED-43cb-92C2-25804820EDAC}">
                        <c15:formulaRef>
                          <c15:sqref>Sheet1!$A$2:$A$12</c15:sqref>
                        </c15:formulaRef>
                      </c:ext>
                    </c:extLst>
                    <c:strCache>
                      <c:ptCount val="11"/>
                      <c:pt idx="0">
                        <c:v>2014</c:v>
                      </c:pt>
                      <c:pt idx="2">
                        <c:v>2016</c:v>
                      </c:pt>
                      <c:pt idx="4">
                        <c:v>2018</c:v>
                      </c:pt>
                      <c:pt idx="6">
                        <c:v>2020</c:v>
                      </c:pt>
                      <c:pt idx="8">
                        <c:v>2022</c:v>
                      </c:pt>
                      <c:pt idx="10">
                        <c:v>2024F</c:v>
                      </c:pt>
                    </c:strCache>
                  </c:strRef>
                </c:cat>
                <c:val>
                  <c:numRef>
                    <c:extLst>
                      <c:ext uri="{02D57815-91ED-43cb-92C2-25804820EDAC}">
                        <c15:formulaRef>
                          <c15:sqref>Sheet1!$D$2:$D$12</c15:sqref>
                        </c15:formulaRef>
                      </c:ext>
                    </c:extLst>
                    <c:numCache>
                      <c:formatCode>General</c:formatCode>
                      <c:ptCount val="11"/>
                      <c:pt idx="0">
                        <c:v>10.7</c:v>
                      </c:pt>
                      <c:pt idx="1">
                        <c:v>2.2000000000000002</c:v>
                      </c:pt>
                      <c:pt idx="2">
                        <c:v>0</c:v>
                      </c:pt>
                      <c:pt idx="3">
                        <c:v>0</c:v>
                      </c:pt>
                      <c:pt idx="4">
                        <c:v>0</c:v>
                      </c:pt>
                      <c:pt idx="5">
                        <c:v>13.9</c:v>
                      </c:pt>
                      <c:pt idx="6">
                        <c:v>8.5</c:v>
                      </c:pt>
                      <c:pt idx="7">
                        <c:v>0</c:v>
                      </c:pt>
                      <c:pt idx="8">
                        <c:v>0</c:v>
                      </c:pt>
                      <c:pt idx="9">
                        <c:v>0</c:v>
                      </c:pt>
                      <c:pt idx="10">
                        <c:v>0</c:v>
                      </c:pt>
                    </c:numCache>
                  </c:numRef>
                </c:val>
                <c:extLst>
                  <c:ext xmlns:c16="http://schemas.microsoft.com/office/drawing/2014/chart" uri="{C3380CC4-5D6E-409C-BE32-E72D297353CC}">
                    <c16:uniqueId val="{00000008-EAE2-F149-93BC-B1BD443B95E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Official Sector</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2014</c:v>
                      </c:pt>
                      <c:pt idx="2">
                        <c:v>2016</c:v>
                      </c:pt>
                      <c:pt idx="4">
                        <c:v>2018</c:v>
                      </c:pt>
                      <c:pt idx="6">
                        <c:v>2020</c:v>
                      </c:pt>
                      <c:pt idx="8">
                        <c:v>2022</c:v>
                      </c:pt>
                      <c:pt idx="10">
                        <c:v>2024F</c:v>
                      </c:pt>
                    </c:strCache>
                  </c:strRef>
                </c:cat>
                <c:val>
                  <c:numRef>
                    <c:extLst xmlns:c15="http://schemas.microsoft.com/office/drawing/2012/chart">
                      <c:ext xmlns:c15="http://schemas.microsoft.com/office/drawing/2012/chart" uri="{02D57815-91ED-43cb-92C2-25804820EDAC}">
                        <c15:formulaRef>
                          <c15:sqref>Sheet1!$E$2:$E$12</c15:sqref>
                        </c15:formulaRef>
                      </c:ext>
                    </c:extLst>
                    <c:numCache>
                      <c:formatCode>General</c:formatCode>
                      <c:ptCount val="11"/>
                      <c:pt idx="0">
                        <c:v>1.2</c:v>
                      </c:pt>
                      <c:pt idx="1">
                        <c:v>1.1000000000000001</c:v>
                      </c:pt>
                      <c:pt idx="2">
                        <c:v>1.1000000000000001</c:v>
                      </c:pt>
                      <c:pt idx="3">
                        <c:v>1</c:v>
                      </c:pt>
                      <c:pt idx="4">
                        <c:v>1.2</c:v>
                      </c:pt>
                      <c:pt idx="5">
                        <c:v>1</c:v>
                      </c:pt>
                      <c:pt idx="6">
                        <c:v>1.2</c:v>
                      </c:pt>
                      <c:pt idx="7">
                        <c:v>1.5</c:v>
                      </c:pt>
                      <c:pt idx="8">
                        <c:v>1.7</c:v>
                      </c:pt>
                      <c:pt idx="9">
                        <c:v>1.6</c:v>
                      </c:pt>
                      <c:pt idx="10">
                        <c:v>1.5</c:v>
                      </c:pt>
                    </c:numCache>
                  </c:numRef>
                </c:val>
                <c:extLst xmlns:c15="http://schemas.microsoft.com/office/drawing/2012/chart">
                  <c:ext xmlns:c16="http://schemas.microsoft.com/office/drawing/2014/chart" uri="{C3380CC4-5D6E-409C-BE32-E72D297353CC}">
                    <c16:uniqueId val="{00000009-EAE2-F149-93BC-B1BD443B95E3}"/>
                  </c:ext>
                </c:extLst>
              </c15:ser>
            </c15:filteredBarSeries>
          </c:ext>
        </c:extLst>
      </c:barChart>
      <c:lineChart>
        <c:grouping val="standard"/>
        <c:varyColors val="0"/>
        <c:ser>
          <c:idx val="4"/>
          <c:order val="4"/>
          <c:tx>
            <c:strRef>
              <c:f>Sheet1!$F$1</c:f>
              <c:strCache>
                <c:ptCount val="1"/>
                <c:pt idx="0">
                  <c:v>Silver Demand</c:v>
                </c:pt>
              </c:strCache>
            </c:strRef>
          </c:tx>
          <c:spPr>
            <a:ln w="25400" cap="rnd">
              <a:solidFill>
                <a:srgbClr val="C00000"/>
              </a:solidFill>
              <a:round/>
            </a:ln>
            <a:effectLst/>
          </c:spPr>
          <c:marker>
            <c:symbol val="circle"/>
            <c:size val="5"/>
            <c:spPr>
              <a:solidFill>
                <a:srgbClr val="C00000"/>
              </a:solidFill>
              <a:ln w="9525" cap="flat" cmpd="sng" algn="ctr">
                <a:noFill/>
                <a:round/>
              </a:ln>
              <a:effectLst/>
            </c:spPr>
          </c:marker>
          <c:dPt>
            <c:idx val="10"/>
            <c:marker>
              <c:symbol val="circle"/>
              <c:size val="5"/>
              <c:spPr>
                <a:solidFill>
                  <a:srgbClr val="C00000"/>
                </a:solidFill>
                <a:ln w="9525" cap="flat" cmpd="sng" algn="ctr">
                  <a:noFill/>
                  <a:round/>
                </a:ln>
                <a:effectLst/>
              </c:spPr>
            </c:marker>
            <c:bubble3D val="0"/>
            <c:extLst>
              <c:ext xmlns:c16="http://schemas.microsoft.com/office/drawing/2014/chart" uri="{C3380CC4-5D6E-409C-BE32-E72D297353CC}">
                <c16:uniqueId val="{00000006-EAE2-F149-93BC-B1BD443B95E3}"/>
              </c:ext>
            </c:extLst>
          </c:dPt>
          <c:cat>
            <c:strRef>
              <c:f>Sheet1!$A$2:$A$12</c:f>
              <c:strCache>
                <c:ptCount val="11"/>
                <c:pt idx="0">
                  <c:v>2014</c:v>
                </c:pt>
                <c:pt idx="2">
                  <c:v>2016</c:v>
                </c:pt>
                <c:pt idx="4">
                  <c:v>2018</c:v>
                </c:pt>
                <c:pt idx="6">
                  <c:v>2020</c:v>
                </c:pt>
                <c:pt idx="8">
                  <c:v>2022</c:v>
                </c:pt>
                <c:pt idx="10">
                  <c:v>2024F</c:v>
                </c:pt>
              </c:strCache>
            </c:strRef>
          </c:cat>
          <c:val>
            <c:numRef>
              <c:f>Sheet1!$F$2:$F$12</c:f>
              <c:numCache>
                <c:formatCode>General</c:formatCode>
                <c:ptCount val="11"/>
                <c:pt idx="0">
                  <c:v>1012</c:v>
                </c:pt>
                <c:pt idx="1">
                  <c:v>1065</c:v>
                </c:pt>
                <c:pt idx="2">
                  <c:v>992</c:v>
                </c:pt>
                <c:pt idx="3">
                  <c:v>971</c:v>
                </c:pt>
                <c:pt idx="4">
                  <c:v>999</c:v>
                </c:pt>
                <c:pt idx="5">
                  <c:v>1004</c:v>
                </c:pt>
                <c:pt idx="6">
                  <c:v>927</c:v>
                </c:pt>
                <c:pt idx="7">
                  <c:v>1100</c:v>
                </c:pt>
                <c:pt idx="8">
                  <c:v>1279</c:v>
                </c:pt>
                <c:pt idx="9">
                  <c:v>1195</c:v>
                </c:pt>
                <c:pt idx="10">
                  <c:v>1219</c:v>
                </c:pt>
              </c:numCache>
            </c:numRef>
          </c:val>
          <c:smooth val="0"/>
          <c:extLst>
            <c:ext xmlns:c16="http://schemas.microsoft.com/office/drawing/2014/chart" uri="{C3380CC4-5D6E-409C-BE32-E72D297353CC}">
              <c16:uniqueId val="{00000007-EAE2-F149-93BC-B1BD443B95E3}"/>
            </c:ext>
          </c:extLst>
        </c:ser>
        <c:dLbls>
          <c:showLegendKey val="0"/>
          <c:showVal val="0"/>
          <c:showCatName val="0"/>
          <c:showSerName val="0"/>
          <c:showPercent val="0"/>
          <c:showBubbleSize val="0"/>
        </c:dLbls>
        <c:marker val="1"/>
        <c:smooth val="0"/>
        <c:axId val="328130655"/>
        <c:axId val="1811704159"/>
      </c:lineChart>
      <c:catAx>
        <c:axId val="328130655"/>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11704159"/>
        <c:crosses val="autoZero"/>
        <c:auto val="1"/>
        <c:lblAlgn val="ctr"/>
        <c:lblOffset val="100"/>
        <c:noMultiLvlLbl val="0"/>
      </c:catAx>
      <c:valAx>
        <c:axId val="1811704159"/>
        <c:scaling>
          <c:orientation val="minMax"/>
          <c:max val="1300"/>
          <c:min val="500"/>
        </c:scaling>
        <c:delete val="0"/>
        <c:axPos val="l"/>
        <c:majorGridlines>
          <c:spPr>
            <a:ln w="9525" cap="flat" cmpd="sng" algn="ctr">
              <a:solidFill>
                <a:schemeClr val="bg1">
                  <a:lumMod val="85000"/>
                  <a:alpha val="50000"/>
                </a:schemeClr>
              </a:solidFill>
              <a:round/>
            </a:ln>
            <a:effectLst/>
          </c:spPr>
        </c:majorGridlines>
        <c:title>
          <c:tx>
            <c:rich>
              <a:bodyPr rot="-5400000" spcFirstLastPara="1" vertOverflow="ellipsis" vert="horz" wrap="square" anchor="ctr" anchorCtr="1"/>
              <a:lstStyle/>
              <a:p>
                <a:pPr>
                  <a:defRPr sz="1300" b="0" i="0" u="none" strike="noStrike" kern="1200" cap="all"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300" b="1" cap="none">
                    <a:solidFill>
                      <a:schemeClr val="tx1"/>
                    </a:solidFill>
                  </a:rPr>
                  <a:t>Silver  </a:t>
                </a:r>
                <a:r>
                  <a:rPr lang="en-US" sz="1300" b="1" cap="none" err="1">
                    <a:solidFill>
                      <a:schemeClr val="tx1"/>
                    </a:solidFill>
                  </a:rPr>
                  <a:t>Moz</a:t>
                </a:r>
                <a:endParaRPr lang="en-US" sz="1300" b="1" cap="none">
                  <a:solidFill>
                    <a:schemeClr val="tx1"/>
                  </a:solidFill>
                </a:endParaRPr>
              </a:p>
            </c:rich>
          </c:tx>
          <c:layout>
            <c:manualLayout>
              <c:xMode val="edge"/>
              <c:yMode val="edge"/>
              <c:x val="4.352161605764282E-2"/>
              <c:y val="0.41442096143599594"/>
            </c:manualLayout>
          </c:layout>
          <c:overlay val="0"/>
          <c:spPr>
            <a:noFill/>
            <a:ln>
              <a:noFill/>
            </a:ln>
            <a:effectLst/>
          </c:spPr>
          <c:txPr>
            <a:bodyPr rot="-5400000" spcFirstLastPara="1" vertOverflow="ellipsis" vert="horz" wrap="square" anchor="ctr" anchorCtr="1"/>
            <a:lstStyle/>
            <a:p>
              <a:pPr>
                <a:defRPr sz="1300" b="0" i="0" u="none" strike="noStrike" kern="1200" cap="all"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out"/>
        <c:minorTickMark val="none"/>
        <c:tickLblPos val="nextTo"/>
        <c:spPr>
          <a:noFill/>
          <a:ln>
            <a:solidFill>
              <a:srgbClr val="10069F"/>
            </a:solidFill>
          </a:ln>
          <a:effectLst/>
        </c:spPr>
        <c:txPr>
          <a:bodyPr rot="-60000000" spcFirstLastPara="1" vertOverflow="ellipsis" vert="horz" wrap="square" anchor="ctr" anchorCtr="1"/>
          <a:lstStyle/>
          <a:p>
            <a:pPr algn="ct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28130655"/>
        <c:crosses val="autoZero"/>
        <c:crossBetween val="between"/>
        <c:majorUnit val="200"/>
        <c:minorUnit val="50"/>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Entry>
      <c:layout>
        <c:manualLayout>
          <c:xMode val="edge"/>
          <c:yMode val="edge"/>
          <c:x val="9.4476459924466655E-2"/>
          <c:y val="0.92828585456554302"/>
          <c:w val="0.85591061116654865"/>
          <c:h val="5.412345834048190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9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928720315733502E-2"/>
          <c:y val="9.2255717120135541E-2"/>
          <c:w val="0.79624424806525818"/>
          <c:h val="0.74975186104218361"/>
        </c:manualLayout>
      </c:layout>
      <c:pie3DChart>
        <c:varyColors val="1"/>
        <c:ser>
          <c:idx val="0"/>
          <c:order val="0"/>
          <c:tx>
            <c:strRef>
              <c:f>Sheet1!$B$1</c:f>
              <c:strCache>
                <c:ptCount val="1"/>
                <c:pt idx="0">
                  <c:v>Sales</c:v>
                </c:pt>
              </c:strCache>
            </c:strRef>
          </c:tx>
          <c:explosion val="5"/>
          <c:dPt>
            <c:idx val="0"/>
            <c:bubble3D val="0"/>
            <c:spPr>
              <a:solidFill>
                <a:srgbClr val="10069F"/>
              </a:solidFill>
              <a:ln>
                <a:noFill/>
              </a:ln>
              <a:effectLst/>
              <a:sp3d/>
            </c:spPr>
            <c:extLst>
              <c:ext xmlns:c16="http://schemas.microsoft.com/office/drawing/2014/chart" uri="{C3380CC4-5D6E-409C-BE32-E72D297353CC}">
                <c16:uniqueId val="{00000001-E467-8B4B-9419-3D37153A4ED4}"/>
              </c:ext>
            </c:extLst>
          </c:dPt>
          <c:dPt>
            <c:idx val="1"/>
            <c:bubble3D val="0"/>
            <c:spPr>
              <a:solidFill>
                <a:srgbClr val="3E3E3E"/>
              </a:solidFill>
              <a:ln>
                <a:noFill/>
              </a:ln>
              <a:effectLst/>
              <a:sp3d/>
            </c:spPr>
            <c:extLst>
              <c:ext xmlns:c16="http://schemas.microsoft.com/office/drawing/2014/chart" uri="{C3380CC4-5D6E-409C-BE32-E72D297353CC}">
                <c16:uniqueId val="{00000003-E467-8B4B-9419-3D37153A4ED4}"/>
              </c:ext>
            </c:extLst>
          </c:dPt>
          <c:dPt>
            <c:idx val="2"/>
            <c:bubble3D val="0"/>
            <c:spPr>
              <a:solidFill>
                <a:srgbClr val="7E7E7E"/>
              </a:solidFill>
              <a:ln>
                <a:noFill/>
              </a:ln>
              <a:effectLst/>
              <a:sp3d/>
            </c:spPr>
            <c:extLst>
              <c:ext xmlns:c16="http://schemas.microsoft.com/office/drawing/2014/chart" uri="{C3380CC4-5D6E-409C-BE32-E72D297353CC}">
                <c16:uniqueId val="{00000005-E467-8B4B-9419-3D37153A4ED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E467-8B4B-9419-3D37153A4ED4}"/>
              </c:ext>
            </c:extLst>
          </c:dPt>
          <c:dLbls>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5-E467-8B4B-9419-3D37153A4ED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Institutional</c:v>
                </c:pt>
                <c:pt idx="1">
                  <c:v>Retail</c:v>
                </c:pt>
                <c:pt idx="2">
                  <c:v>Insiders Management</c:v>
                </c:pt>
              </c:strCache>
            </c:strRef>
          </c:cat>
          <c:val>
            <c:numRef>
              <c:f>Sheet1!$B$2:$B$4</c:f>
              <c:numCache>
                <c:formatCode>General</c:formatCode>
                <c:ptCount val="3"/>
                <c:pt idx="0">
                  <c:v>54.25</c:v>
                </c:pt>
                <c:pt idx="1">
                  <c:v>44.65</c:v>
                </c:pt>
                <c:pt idx="2">
                  <c:v>1.1000000000000001</c:v>
                </c:pt>
              </c:numCache>
            </c:numRef>
          </c:val>
          <c:extLst>
            <c:ext xmlns:c16="http://schemas.microsoft.com/office/drawing/2014/chart" uri="{C3380CC4-5D6E-409C-BE32-E72D297353CC}">
              <c16:uniqueId val="{00000008-E467-8B4B-9419-3D37153A4ED4}"/>
            </c:ext>
          </c:extLst>
        </c:ser>
        <c:dLbls>
          <c:dLblPos val="bestFit"/>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400">
                <a:solidFill>
                  <a:schemeClr val="tx1"/>
                </a:solidFill>
              </a:rPr>
              <a:t>Silver Market Balance/Deficit</a:t>
            </a:r>
          </a:p>
        </c:rich>
      </c:tx>
      <c:layout>
        <c:manualLayout>
          <c:xMode val="edge"/>
          <c:yMode val="edge"/>
          <c:x val="0.25437258864596729"/>
          <c:y val="0"/>
        </c:manualLayout>
      </c:layout>
      <c:overlay val="1"/>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4847381968761691"/>
          <c:y val="0.10214319652733889"/>
          <c:w val="0.78744143740695671"/>
          <c:h val="0.7544107694085409"/>
        </c:manualLayout>
      </c:layout>
      <c:barChart>
        <c:barDir val="col"/>
        <c:grouping val="stacked"/>
        <c:varyColors val="0"/>
        <c:ser>
          <c:idx val="0"/>
          <c:order val="0"/>
          <c:tx>
            <c:strRef>
              <c:f>Sheet1!$B$1</c:f>
              <c:strCache>
                <c:ptCount val="1"/>
                <c:pt idx="0">
                  <c:v>Balance/Defecit</c:v>
                </c:pt>
              </c:strCache>
            </c:strRef>
          </c:tx>
          <c:spPr>
            <a:solidFill>
              <a:srgbClr val="10069F"/>
            </a:solidFill>
            <a:ln>
              <a:noFill/>
            </a:ln>
            <a:effectLst/>
          </c:spPr>
          <c:invertIfNegative val="1"/>
          <c:cat>
            <c:strRef>
              <c:f>Sheet1!$A$3:$A$13</c:f>
              <c:strCache>
                <c:ptCount val="11"/>
                <c:pt idx="0">
                  <c:v>2015</c:v>
                </c:pt>
                <c:pt idx="2">
                  <c:v>2017</c:v>
                </c:pt>
                <c:pt idx="4">
                  <c:v>2019</c:v>
                </c:pt>
                <c:pt idx="6">
                  <c:v>2021</c:v>
                </c:pt>
                <c:pt idx="8">
                  <c:v>2023</c:v>
                </c:pt>
                <c:pt idx="9">
                  <c:v>2024F</c:v>
                </c:pt>
                <c:pt idx="10">
                  <c:v>2025F</c:v>
                </c:pt>
              </c:strCache>
            </c:strRef>
          </c:cat>
          <c:val>
            <c:numRef>
              <c:f>Sheet1!$B$3:$B$13</c:f>
              <c:numCache>
                <c:formatCode>General</c:formatCode>
                <c:ptCount val="11"/>
                <c:pt idx="0">
                  <c:v>-17.900000000000091</c:v>
                </c:pt>
                <c:pt idx="1">
                  <c:v>54.599999999999909</c:v>
                </c:pt>
                <c:pt idx="2">
                  <c:v>40.799999999999955</c:v>
                </c:pt>
                <c:pt idx="3">
                  <c:v>1.5</c:v>
                </c:pt>
                <c:pt idx="4">
                  <c:v>-3.6999999999999318</c:v>
                </c:pt>
                <c:pt idx="5">
                  <c:v>30.400000000000091</c:v>
                </c:pt>
                <c:pt idx="6">
                  <c:v>-95.799999999999955</c:v>
                </c:pt>
                <c:pt idx="7">
                  <c:v>-263.69999999999993</c:v>
                </c:pt>
                <c:pt idx="8">
                  <c:v>-184.29999999999995</c:v>
                </c:pt>
                <c:pt idx="9">
                  <c:v>-215.10000000000002</c:v>
                </c:pt>
                <c:pt idx="10">
                  <c:v>-149</c:v>
                </c:pt>
              </c:numCache>
            </c:numRef>
          </c:val>
          <c:extLst>
            <c:ext xmlns:c14="http://schemas.microsoft.com/office/drawing/2007/8/2/chart" uri="{6F2FDCE9-48DA-4B69-8628-5D25D57E5C99}">
              <c14:invertSolidFillFmt>
                <c14:spPr xmlns:c14="http://schemas.microsoft.com/office/drawing/2007/8/2/chart">
                  <a:solidFill>
                    <a:srgbClr val="A6A6A6"/>
                  </a:solidFill>
                  <a:ln>
                    <a:noFill/>
                  </a:ln>
                  <a:effectLst/>
                </c14:spPr>
              </c14:invertSolidFillFmt>
            </c:ext>
            <c:ext xmlns:c16="http://schemas.microsoft.com/office/drawing/2014/chart" uri="{C3380CC4-5D6E-409C-BE32-E72D297353CC}">
              <c16:uniqueId val="{00000000-7F0D-4B48-96E3-FFA30EB9ECBE}"/>
            </c:ext>
          </c:extLst>
        </c:ser>
        <c:dLbls>
          <c:showLegendKey val="0"/>
          <c:showVal val="0"/>
          <c:showCatName val="0"/>
          <c:showSerName val="0"/>
          <c:showPercent val="0"/>
          <c:showBubbleSize val="0"/>
        </c:dLbls>
        <c:gapWidth val="21"/>
        <c:overlap val="100"/>
        <c:axId val="328130655"/>
        <c:axId val="1811704159"/>
        <c:extLst/>
      </c:barChart>
      <c:catAx>
        <c:axId val="328130655"/>
        <c:scaling>
          <c:orientation val="minMax"/>
        </c:scaling>
        <c:delete val="0"/>
        <c:axPos val="b"/>
        <c:numFmt formatCode="General" sourceLinked="1"/>
        <c:majorTickMark val="none"/>
        <c:minorTickMark val="none"/>
        <c:tickLblPos val="low"/>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11704159"/>
        <c:crosses val="autoZero"/>
        <c:auto val="1"/>
        <c:lblAlgn val="ctr"/>
        <c:lblOffset val="100"/>
        <c:noMultiLvlLbl val="0"/>
      </c:catAx>
      <c:valAx>
        <c:axId val="1811704159"/>
        <c:scaling>
          <c:orientation val="minMax"/>
        </c:scaling>
        <c:delete val="0"/>
        <c:axPos val="l"/>
        <c:majorGridlines>
          <c:spPr>
            <a:ln w="9525" cap="flat" cmpd="sng" algn="ctr">
              <a:solidFill>
                <a:schemeClr val="bg1">
                  <a:lumMod val="85000"/>
                  <a:alpha val="50000"/>
                </a:schemeClr>
              </a:solidFill>
              <a:round/>
            </a:ln>
            <a:effectLst/>
          </c:spPr>
        </c:majorGridlines>
        <c:title>
          <c:tx>
            <c:rich>
              <a:bodyPr rot="-5400000" spcFirstLastPara="1" vertOverflow="ellipsis" vert="horz" wrap="square" anchor="ctr" anchorCtr="1"/>
              <a:lstStyle/>
              <a:p>
                <a:pPr>
                  <a:defRPr sz="1300" b="0" i="0" u="none" strike="noStrike" kern="1200" cap="all"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300" b="1" cap="none">
                    <a:solidFill>
                      <a:schemeClr val="tx1"/>
                    </a:solidFill>
                  </a:rPr>
                  <a:t>Silver  </a:t>
                </a:r>
                <a:r>
                  <a:rPr lang="en-US" sz="1300" b="1" cap="none" err="1">
                    <a:solidFill>
                      <a:schemeClr val="tx1"/>
                    </a:solidFill>
                  </a:rPr>
                  <a:t>Moz</a:t>
                </a:r>
                <a:endParaRPr lang="en-US" sz="1300" b="1" cap="none">
                  <a:solidFill>
                    <a:schemeClr val="tx1"/>
                  </a:solidFill>
                </a:endParaRPr>
              </a:p>
            </c:rich>
          </c:tx>
          <c:layout>
            <c:manualLayout>
              <c:xMode val="edge"/>
              <c:yMode val="edge"/>
              <c:x val="2.9570648659941029E-3"/>
              <c:y val="0.41159899253777549"/>
            </c:manualLayout>
          </c:layout>
          <c:overlay val="0"/>
          <c:spPr>
            <a:noFill/>
            <a:ln>
              <a:noFill/>
            </a:ln>
            <a:effectLst/>
          </c:spPr>
          <c:txPr>
            <a:bodyPr rot="-5400000" spcFirstLastPara="1" vertOverflow="ellipsis" vert="horz" wrap="square" anchor="ctr" anchorCtr="1"/>
            <a:lstStyle/>
            <a:p>
              <a:pPr>
                <a:defRPr sz="1300" b="0" i="0" u="none" strike="noStrike" kern="1200" cap="all"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out"/>
        <c:minorTickMark val="none"/>
        <c:tickLblPos val="nextTo"/>
        <c:spPr>
          <a:noFill/>
          <a:ln>
            <a:solidFill>
              <a:srgbClr val="10069F"/>
            </a:solidFill>
          </a:ln>
          <a:effectLst/>
        </c:spPr>
        <c:txPr>
          <a:bodyPr rot="-60000000" spcFirstLastPara="1" vertOverflow="ellipsis" vert="horz" wrap="square" anchor="ctr" anchorCtr="1"/>
          <a:lstStyle/>
          <a:p>
            <a:pPr algn="ct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328130655"/>
        <c:crosses val="autoZero"/>
        <c:crossBetween val="between"/>
      </c:valAx>
      <c:spPr>
        <a:noFill/>
        <a:ln>
          <a:noFill/>
        </a:ln>
        <a:effectLst/>
      </c:spPr>
    </c:plotArea>
    <c:legend>
      <c:legendPos val="b"/>
      <c:layout>
        <c:manualLayout>
          <c:xMode val="edge"/>
          <c:yMode val="edge"/>
          <c:x val="6.944068100358422E-2"/>
          <c:y val="0.93670927215452937"/>
          <c:w val="0.85591061116654865"/>
          <c:h val="5.412345834048190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1"/>
          <c:tx>
            <c:strRef>
              <c:f>Sheet1!$D$1</c:f>
              <c:strCache>
                <c:ptCount val="1"/>
                <c:pt idx="0">
                  <c:v>S&amp;P Average</c:v>
                </c:pt>
              </c:strCache>
            </c:strRef>
          </c:tx>
          <c:spPr>
            <a:solidFill>
              <a:schemeClr val="bg2">
                <a:lumMod val="90000"/>
              </a:schemeClr>
            </a:solidFill>
            <a:ln>
              <a:solidFill>
                <a:schemeClr val="tx1">
                  <a:lumMod val="65000"/>
                  <a:lumOff val="35000"/>
                </a:schemeClr>
              </a:solidFill>
              <a:prstDash val="sysDash"/>
            </a:ln>
            <a:effectLst/>
          </c:spPr>
          <c:cat>
            <c:strRef>
              <c:f>Sheet1!$A$2:$A$8</c:f>
              <c:strCache>
                <c:ptCount val="6"/>
                <c:pt idx="0">
                  <c:v>2020</c:v>
                </c:pt>
                <c:pt idx="1">
                  <c:v>2021</c:v>
                </c:pt>
                <c:pt idx="2">
                  <c:v>2022</c:v>
                </c:pt>
                <c:pt idx="3">
                  <c:v>2023</c:v>
                </c:pt>
                <c:pt idx="4">
                  <c:v>2024</c:v>
                </c:pt>
                <c:pt idx="5">
                  <c:v>2025E</c:v>
                </c:pt>
              </c:strCache>
            </c:strRef>
          </c:cat>
          <c:val>
            <c:numRef>
              <c:f>Sheet1!$D$2:$D$7</c:f>
              <c:numCache>
                <c:formatCode>General</c:formatCode>
                <c:ptCount val="6"/>
                <c:pt idx="0">
                  <c:v>22</c:v>
                </c:pt>
                <c:pt idx="1">
                  <c:v>26</c:v>
                </c:pt>
                <c:pt idx="2">
                  <c:v>28</c:v>
                </c:pt>
                <c:pt idx="3">
                  <c:v>27</c:v>
                </c:pt>
                <c:pt idx="4">
                  <c:v>30</c:v>
                </c:pt>
                <c:pt idx="5">
                  <c:v>32</c:v>
                </c:pt>
              </c:numCache>
            </c:numRef>
          </c:val>
          <c:extLst>
            <c:ext xmlns:c16="http://schemas.microsoft.com/office/drawing/2014/chart" uri="{C3380CC4-5D6E-409C-BE32-E72D297353CC}">
              <c16:uniqueId val="{00000008-0BEC-4103-8600-FACF2B505B35}"/>
            </c:ext>
          </c:extLst>
        </c:ser>
        <c:dLbls>
          <c:showLegendKey val="0"/>
          <c:showVal val="0"/>
          <c:showCatName val="0"/>
          <c:showSerName val="0"/>
          <c:showPercent val="0"/>
          <c:showBubbleSize val="0"/>
        </c:dLbls>
        <c:axId val="44641615"/>
        <c:axId val="44658895"/>
      </c:areaChart>
      <c:lineChart>
        <c:grouping val="standard"/>
        <c:varyColors val="0"/>
        <c:ser>
          <c:idx val="0"/>
          <c:order val="0"/>
          <c:tx>
            <c:strRef>
              <c:f>Sheet1!$C$1</c:f>
              <c:strCache>
                <c:ptCount val="1"/>
                <c:pt idx="0">
                  <c:v>S&amp;P</c:v>
                </c:pt>
              </c:strCache>
            </c:strRef>
          </c:tx>
          <c:spPr>
            <a:ln w="28575" cap="rnd">
              <a:solidFill>
                <a:schemeClr val="tx1"/>
              </a:solidFill>
              <a:round/>
            </a:ln>
            <a:effectLst/>
          </c:spPr>
          <c:marker>
            <c:symbol val="circle"/>
            <c:size val="5"/>
            <c:spPr>
              <a:solidFill>
                <a:schemeClr val="accent1"/>
              </a:solidFill>
              <a:ln w="9525">
                <a:solidFill>
                  <a:schemeClr val="accent1"/>
                </a:solidFill>
              </a:ln>
              <a:effectLst/>
            </c:spPr>
          </c:marker>
          <c:dPt>
            <c:idx val="0"/>
            <c:marker>
              <c:symbol val="circle"/>
              <c:size val="15"/>
              <c:spPr>
                <a:solidFill>
                  <a:schemeClr val="tx1"/>
                </a:solidFill>
                <a:ln w="25400">
                  <a:solidFill>
                    <a:schemeClr val="tx1"/>
                  </a:solidFill>
                </a:ln>
                <a:effectLst/>
              </c:spPr>
            </c:marker>
            <c:bubble3D val="0"/>
            <c:extLst>
              <c:ext xmlns:c16="http://schemas.microsoft.com/office/drawing/2014/chart" uri="{C3380CC4-5D6E-409C-BE32-E72D297353CC}">
                <c16:uniqueId val="{00000000-0BEC-4103-8600-FACF2B505B35}"/>
              </c:ext>
            </c:extLst>
          </c:dPt>
          <c:dPt>
            <c:idx val="1"/>
            <c:marker>
              <c:symbol val="circle"/>
              <c:size val="15"/>
              <c:spPr>
                <a:solidFill>
                  <a:schemeClr val="tx1"/>
                </a:solidFill>
                <a:ln w="25400">
                  <a:solidFill>
                    <a:schemeClr val="tx1"/>
                  </a:solidFill>
                </a:ln>
                <a:effectLst/>
              </c:spPr>
            </c:marker>
            <c:bubble3D val="0"/>
            <c:extLst>
              <c:ext xmlns:c16="http://schemas.microsoft.com/office/drawing/2014/chart" uri="{C3380CC4-5D6E-409C-BE32-E72D297353CC}">
                <c16:uniqueId val="{00000001-0BEC-4103-8600-FACF2B505B35}"/>
              </c:ext>
            </c:extLst>
          </c:dPt>
          <c:dPt>
            <c:idx val="2"/>
            <c:marker>
              <c:symbol val="circle"/>
              <c:size val="15"/>
              <c:spPr>
                <a:solidFill>
                  <a:schemeClr val="tx1"/>
                </a:solidFill>
                <a:ln w="25400">
                  <a:solidFill>
                    <a:schemeClr val="tx1"/>
                  </a:solidFill>
                </a:ln>
                <a:effectLst/>
              </c:spPr>
            </c:marker>
            <c:bubble3D val="0"/>
            <c:extLst>
              <c:ext xmlns:c16="http://schemas.microsoft.com/office/drawing/2014/chart" uri="{C3380CC4-5D6E-409C-BE32-E72D297353CC}">
                <c16:uniqueId val="{00000002-0BEC-4103-8600-FACF2B505B35}"/>
              </c:ext>
            </c:extLst>
          </c:dPt>
          <c:dPt>
            <c:idx val="3"/>
            <c:marker>
              <c:symbol val="circle"/>
              <c:size val="15"/>
              <c:spPr>
                <a:solidFill>
                  <a:srgbClr val="FFC000"/>
                </a:solidFill>
                <a:ln w="25400">
                  <a:solidFill>
                    <a:schemeClr val="tx1"/>
                  </a:solidFill>
                </a:ln>
                <a:effectLst/>
              </c:spPr>
            </c:marker>
            <c:bubble3D val="0"/>
            <c:extLst>
              <c:ext xmlns:c16="http://schemas.microsoft.com/office/drawing/2014/chart" uri="{C3380CC4-5D6E-409C-BE32-E72D297353CC}">
                <c16:uniqueId val="{00000003-0BEC-4103-8600-FACF2B505B35}"/>
              </c:ext>
            </c:extLst>
          </c:dPt>
          <c:dPt>
            <c:idx val="4"/>
            <c:marker>
              <c:symbol val="circle"/>
              <c:size val="15"/>
              <c:spPr>
                <a:solidFill>
                  <a:srgbClr val="FFC000"/>
                </a:solidFill>
                <a:ln w="25400">
                  <a:solidFill>
                    <a:schemeClr val="tx1"/>
                  </a:solidFill>
                </a:ln>
                <a:effectLst/>
              </c:spPr>
            </c:marker>
            <c:bubble3D val="0"/>
            <c:extLst>
              <c:ext xmlns:c16="http://schemas.microsoft.com/office/drawing/2014/chart" uri="{C3380CC4-5D6E-409C-BE32-E72D297353CC}">
                <c16:uniqueId val="{00000004-0BEC-4103-8600-FACF2B505B35}"/>
              </c:ext>
            </c:extLst>
          </c:dPt>
          <c:dPt>
            <c:idx val="5"/>
            <c:marker>
              <c:symbol val="circle"/>
              <c:size val="15"/>
              <c:spPr>
                <a:solidFill>
                  <a:srgbClr val="00B050"/>
                </a:solidFill>
                <a:ln w="25400">
                  <a:solidFill>
                    <a:schemeClr val="tx1"/>
                  </a:solidFill>
                </a:ln>
                <a:effectLst/>
              </c:spPr>
            </c:marker>
            <c:bubble3D val="0"/>
            <c:extLst>
              <c:ext xmlns:c16="http://schemas.microsoft.com/office/drawing/2014/chart" uri="{C3380CC4-5D6E-409C-BE32-E72D297353CC}">
                <c16:uniqueId val="{00000005-0BEC-4103-8600-FACF2B505B35}"/>
              </c:ext>
            </c:extLst>
          </c:dPt>
          <c:dLbls>
            <c:dLbl>
              <c:idx val="0"/>
              <c:layout>
                <c:manualLayout>
                  <c:x val="-6.1401195499296762E-2"/>
                  <c:y val="-0.109106117914171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EC-4103-8600-FACF2B505B35}"/>
                </c:ext>
              </c:extLst>
            </c:dLbl>
            <c:dLbl>
              <c:idx val="1"/>
              <c:layout>
                <c:manualLayout>
                  <c:x val="-6.8771976090014064E-2"/>
                  <c:y val="-0.125428547442555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EC-4103-8600-FACF2B505B35}"/>
                </c:ext>
              </c:extLst>
            </c:dLbl>
            <c:dLbl>
              <c:idx val="2"/>
              <c:layout>
                <c:manualLayout>
                  <c:x val="-5.3028305203938114E-2"/>
                  <c:y val="-0.111961966390838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EC-4103-8600-FACF2B505B35}"/>
                </c:ext>
              </c:extLst>
            </c:dLbl>
            <c:dLbl>
              <c:idx val="3"/>
              <c:layout>
                <c:manualLayout>
                  <c:x val="-3.23707805907174E-2"/>
                  <c:y val="-9.2190685042121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EC-4103-8600-FACF2B505B35}"/>
                </c:ext>
              </c:extLst>
            </c:dLbl>
            <c:dLbl>
              <c:idx val="4"/>
              <c:layout>
                <c:manualLayout>
                  <c:x val="-3.2823488045007031E-2"/>
                  <c:y val="-8.3410619800015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EC-4103-8600-FACF2B505B35}"/>
                </c:ext>
              </c:extLst>
            </c:dLbl>
            <c:dLbl>
              <c:idx val="5"/>
              <c:delete val="1"/>
              <c:extLst>
                <c:ext xmlns:c15="http://schemas.microsoft.com/office/drawing/2012/chart" uri="{CE6537A1-D6FC-4f65-9D91-7224C49458BB}"/>
                <c:ext xmlns:c16="http://schemas.microsoft.com/office/drawing/2014/chart" uri="{C3380CC4-5D6E-409C-BE32-E72D297353CC}">
                  <c16:uniqueId val="{00000005-0BEC-4103-8600-FACF2B505B3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2020</c:v>
                </c:pt>
                <c:pt idx="1">
                  <c:v>2021</c:v>
                </c:pt>
                <c:pt idx="2">
                  <c:v>2022</c:v>
                </c:pt>
                <c:pt idx="3">
                  <c:v>2023</c:v>
                </c:pt>
                <c:pt idx="4">
                  <c:v>2024</c:v>
                </c:pt>
                <c:pt idx="5">
                  <c:v>2025E</c:v>
                </c:pt>
              </c:strCache>
            </c:strRef>
          </c:cat>
          <c:val>
            <c:numRef>
              <c:f>Sheet1!$C$2:$C$7</c:f>
              <c:numCache>
                <c:formatCode>General</c:formatCode>
                <c:ptCount val="6"/>
                <c:pt idx="0">
                  <c:v>17</c:v>
                </c:pt>
                <c:pt idx="1">
                  <c:v>20</c:v>
                </c:pt>
                <c:pt idx="2">
                  <c:v>25</c:v>
                </c:pt>
                <c:pt idx="3">
                  <c:v>28</c:v>
                </c:pt>
                <c:pt idx="4">
                  <c:v>37</c:v>
                </c:pt>
                <c:pt idx="5">
                  <c:v>40</c:v>
                </c:pt>
              </c:numCache>
            </c:numRef>
          </c:val>
          <c:smooth val="0"/>
          <c:extLst>
            <c:ext xmlns:c16="http://schemas.microsoft.com/office/drawing/2014/chart" uri="{C3380CC4-5D6E-409C-BE32-E72D297353CC}">
              <c16:uniqueId val="{00000006-0BEC-4103-8600-FACF2B505B35}"/>
            </c:ext>
          </c:extLst>
        </c:ser>
        <c:dLbls>
          <c:showLegendKey val="0"/>
          <c:showVal val="0"/>
          <c:showCatName val="0"/>
          <c:showSerName val="0"/>
          <c:showPercent val="0"/>
          <c:showBubbleSize val="0"/>
        </c:dLbls>
        <c:marker val="1"/>
        <c:smooth val="0"/>
        <c:axId val="44641615"/>
        <c:axId val="44658895"/>
      </c:lineChart>
      <c:catAx>
        <c:axId val="44641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4658895"/>
        <c:crosses val="autoZero"/>
        <c:auto val="1"/>
        <c:lblAlgn val="ctr"/>
        <c:lblOffset val="100"/>
        <c:noMultiLvlLbl val="0"/>
      </c:catAx>
      <c:valAx>
        <c:axId val="44658895"/>
        <c:scaling>
          <c:orientation val="minMax"/>
        </c:scaling>
        <c:delete val="1"/>
        <c:axPos val="l"/>
        <c:numFmt formatCode="General" sourceLinked="1"/>
        <c:majorTickMark val="out"/>
        <c:minorTickMark val="none"/>
        <c:tickLblPos val="nextTo"/>
        <c:crossAx val="44641615"/>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Sustainalytics</c:v>
                </c:pt>
              </c:strCache>
            </c:strRef>
          </c:tx>
          <c:spPr>
            <a:ln w="28575" cap="rnd">
              <a:solidFill>
                <a:schemeClr val="tx1"/>
              </a:solidFill>
              <a:round/>
            </a:ln>
            <a:effectLst/>
          </c:spPr>
          <c:marker>
            <c:symbol val="circle"/>
            <c:size val="5"/>
            <c:spPr>
              <a:solidFill>
                <a:schemeClr val="accent1"/>
              </a:solidFill>
              <a:ln w="9525">
                <a:solidFill>
                  <a:schemeClr val="accent1"/>
                </a:solidFill>
              </a:ln>
              <a:effectLst/>
            </c:spPr>
          </c:marker>
          <c:dPt>
            <c:idx val="0"/>
            <c:marker>
              <c:symbol val="circle"/>
              <c:size val="15"/>
              <c:spPr>
                <a:solidFill>
                  <a:srgbClr val="FF0000"/>
                </a:solidFill>
                <a:ln w="25400">
                  <a:solidFill>
                    <a:schemeClr val="tx1"/>
                  </a:solidFill>
                </a:ln>
                <a:effectLst/>
              </c:spPr>
            </c:marker>
            <c:bubble3D val="0"/>
            <c:extLst>
              <c:ext xmlns:c16="http://schemas.microsoft.com/office/drawing/2014/chart" uri="{C3380CC4-5D6E-409C-BE32-E72D297353CC}">
                <c16:uniqueId val="{00000000-ACDE-4969-AE6E-FA6EEB4F4EA6}"/>
              </c:ext>
            </c:extLst>
          </c:dPt>
          <c:dPt>
            <c:idx val="1"/>
            <c:marker>
              <c:symbol val="circle"/>
              <c:size val="15"/>
              <c:spPr>
                <a:solidFill>
                  <a:srgbClr val="FF0000"/>
                </a:solidFill>
                <a:ln w="25400">
                  <a:solidFill>
                    <a:schemeClr val="tx1"/>
                  </a:solidFill>
                </a:ln>
                <a:effectLst/>
              </c:spPr>
            </c:marker>
            <c:bubble3D val="0"/>
            <c:extLst>
              <c:ext xmlns:c16="http://schemas.microsoft.com/office/drawing/2014/chart" uri="{C3380CC4-5D6E-409C-BE32-E72D297353CC}">
                <c16:uniqueId val="{00000001-ACDE-4969-AE6E-FA6EEB4F4EA6}"/>
              </c:ext>
            </c:extLst>
          </c:dPt>
          <c:dPt>
            <c:idx val="2"/>
            <c:marker>
              <c:symbol val="circle"/>
              <c:size val="15"/>
              <c:spPr>
                <a:solidFill>
                  <a:srgbClr val="FF0000"/>
                </a:solidFill>
                <a:ln w="25400">
                  <a:solidFill>
                    <a:schemeClr val="tx1"/>
                  </a:solidFill>
                </a:ln>
                <a:effectLst/>
              </c:spPr>
            </c:marker>
            <c:bubble3D val="0"/>
            <c:extLst>
              <c:ext xmlns:c16="http://schemas.microsoft.com/office/drawing/2014/chart" uri="{C3380CC4-5D6E-409C-BE32-E72D297353CC}">
                <c16:uniqueId val="{00000002-ACDE-4969-AE6E-FA6EEB4F4EA6}"/>
              </c:ext>
            </c:extLst>
          </c:dPt>
          <c:dPt>
            <c:idx val="3"/>
            <c:marker>
              <c:symbol val="circle"/>
              <c:size val="15"/>
              <c:spPr>
                <a:solidFill>
                  <a:srgbClr val="FFC000"/>
                </a:solidFill>
                <a:ln w="25400">
                  <a:solidFill>
                    <a:schemeClr val="tx1"/>
                  </a:solidFill>
                </a:ln>
                <a:effectLst/>
              </c:spPr>
            </c:marker>
            <c:bubble3D val="0"/>
            <c:extLst>
              <c:ext xmlns:c16="http://schemas.microsoft.com/office/drawing/2014/chart" uri="{C3380CC4-5D6E-409C-BE32-E72D297353CC}">
                <c16:uniqueId val="{00000003-ACDE-4969-AE6E-FA6EEB4F4EA6}"/>
              </c:ext>
            </c:extLst>
          </c:dPt>
          <c:dPt>
            <c:idx val="4"/>
            <c:marker>
              <c:symbol val="circle"/>
              <c:size val="15"/>
              <c:spPr>
                <a:solidFill>
                  <a:srgbClr val="FFC000"/>
                </a:solidFill>
                <a:ln w="25400">
                  <a:solidFill>
                    <a:schemeClr val="tx1"/>
                  </a:solidFill>
                </a:ln>
                <a:effectLst/>
              </c:spPr>
            </c:marker>
            <c:bubble3D val="0"/>
            <c:extLst>
              <c:ext xmlns:c16="http://schemas.microsoft.com/office/drawing/2014/chart" uri="{C3380CC4-5D6E-409C-BE32-E72D297353CC}">
                <c16:uniqueId val="{00000004-ACDE-4969-AE6E-FA6EEB4F4EA6}"/>
              </c:ext>
            </c:extLst>
          </c:dPt>
          <c:dPt>
            <c:idx val="5"/>
            <c:marker>
              <c:symbol val="circle"/>
              <c:size val="15"/>
              <c:spPr>
                <a:solidFill>
                  <a:srgbClr val="00B050"/>
                </a:solidFill>
                <a:ln w="25400">
                  <a:solidFill>
                    <a:schemeClr val="tx1"/>
                  </a:solidFill>
                </a:ln>
                <a:effectLst/>
              </c:spPr>
            </c:marker>
            <c:bubble3D val="0"/>
            <c:extLst>
              <c:ext xmlns:c16="http://schemas.microsoft.com/office/drawing/2014/chart" uri="{C3380CC4-5D6E-409C-BE32-E72D297353CC}">
                <c16:uniqueId val="{00000005-ACDE-4969-AE6E-FA6EEB4F4EA6}"/>
              </c:ext>
            </c:extLst>
          </c:dPt>
          <c:dLbls>
            <c:dLbl>
              <c:idx val="0"/>
              <c:layout>
                <c:manualLayout>
                  <c:x val="-7.8146976090014059E-2"/>
                  <c:y val="8.7800652421068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DE-4969-AE6E-FA6EEB4F4EA6}"/>
                </c:ext>
              </c:extLst>
            </c:dLbl>
            <c:dLbl>
              <c:idx val="1"/>
              <c:layout>
                <c:manualLayout>
                  <c:x val="-1.0161744022503517E-2"/>
                  <c:y val="5.70704240736944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DE-4969-AE6E-FA6EEB4F4EA6}"/>
                </c:ext>
              </c:extLst>
            </c:dLbl>
            <c:dLbl>
              <c:idx val="2"/>
              <c:layout>
                <c:manualLayout>
                  <c:x val="0"/>
                  <c:y val="-3.5120260968427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DE-4969-AE6E-FA6EEB4F4EA6}"/>
                </c:ext>
              </c:extLst>
            </c:dLbl>
            <c:dLbl>
              <c:idx val="3"/>
              <c:layout>
                <c:manualLayout>
                  <c:x val="-3.23707805907174E-2"/>
                  <c:y val="-9.2190685042121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DE-4969-AE6E-FA6EEB4F4EA6}"/>
                </c:ext>
              </c:extLst>
            </c:dLbl>
            <c:dLbl>
              <c:idx val="4"/>
              <c:layout>
                <c:manualLayout>
                  <c:x val="-3.2823488045007031E-2"/>
                  <c:y val="-8.3410619800015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DE-4969-AE6E-FA6EEB4F4EA6}"/>
                </c:ext>
              </c:extLst>
            </c:dLbl>
            <c:dLbl>
              <c:idx val="5"/>
              <c:delete val="1"/>
              <c:extLst>
                <c:ext xmlns:c15="http://schemas.microsoft.com/office/drawing/2012/chart" uri="{CE6537A1-D6FC-4f65-9D91-7224C49458BB}"/>
                <c:ext xmlns:c16="http://schemas.microsoft.com/office/drawing/2014/chart" uri="{C3380CC4-5D6E-409C-BE32-E72D297353CC}">
                  <c16:uniqueId val="{00000005-ACDE-4969-AE6E-FA6EEB4F4EA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2020</c:v>
                </c:pt>
                <c:pt idx="1">
                  <c:v>2021</c:v>
                </c:pt>
                <c:pt idx="2">
                  <c:v>2022</c:v>
                </c:pt>
                <c:pt idx="3">
                  <c:v>2023</c:v>
                </c:pt>
                <c:pt idx="4">
                  <c:v>2024</c:v>
                </c:pt>
                <c:pt idx="5">
                  <c:v>2025E</c:v>
                </c:pt>
              </c:strCache>
            </c:strRef>
          </c:cat>
          <c:val>
            <c:numRef>
              <c:f>Sheet1!$B$2:$B$7</c:f>
              <c:numCache>
                <c:formatCode>0.0</c:formatCode>
                <c:ptCount val="6"/>
                <c:pt idx="0">
                  <c:v>54.5</c:v>
                </c:pt>
                <c:pt idx="1">
                  <c:v>45</c:v>
                </c:pt>
                <c:pt idx="2">
                  <c:v>50.6</c:v>
                </c:pt>
                <c:pt idx="3">
                  <c:v>31</c:v>
                </c:pt>
                <c:pt idx="4">
                  <c:v>30.4</c:v>
                </c:pt>
                <c:pt idx="5">
                  <c:v>25</c:v>
                </c:pt>
              </c:numCache>
            </c:numRef>
          </c:val>
          <c:smooth val="0"/>
          <c:extLst>
            <c:ext xmlns:c16="http://schemas.microsoft.com/office/drawing/2014/chart" uri="{C3380CC4-5D6E-409C-BE32-E72D297353CC}">
              <c16:uniqueId val="{00000006-ACDE-4969-AE6E-FA6EEB4F4EA6}"/>
            </c:ext>
          </c:extLst>
        </c:ser>
        <c:dLbls>
          <c:showLegendKey val="0"/>
          <c:showVal val="0"/>
          <c:showCatName val="0"/>
          <c:showSerName val="0"/>
          <c:showPercent val="0"/>
          <c:showBubbleSize val="0"/>
        </c:dLbls>
        <c:marker val="1"/>
        <c:smooth val="0"/>
        <c:axId val="44641615"/>
        <c:axId val="44658895"/>
      </c:lineChart>
      <c:catAx>
        <c:axId val="44641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44658895"/>
        <c:crosses val="autoZero"/>
        <c:auto val="1"/>
        <c:lblAlgn val="ctr"/>
        <c:lblOffset val="100"/>
        <c:noMultiLvlLbl val="0"/>
      </c:catAx>
      <c:valAx>
        <c:axId val="44658895"/>
        <c:scaling>
          <c:orientation val="minMax"/>
        </c:scaling>
        <c:delete val="1"/>
        <c:axPos val="l"/>
        <c:majorGridlines>
          <c:spPr>
            <a:ln w="9525" cap="flat" cmpd="sng" algn="ctr">
              <a:noFill/>
              <a:round/>
            </a:ln>
            <a:effectLst/>
          </c:spPr>
        </c:majorGridlines>
        <c:numFmt formatCode="0.0" sourceLinked="1"/>
        <c:majorTickMark val="out"/>
        <c:minorTickMark val="none"/>
        <c:tickLblPos val="nextTo"/>
        <c:crossAx val="44641615"/>
        <c:crosses val="autoZero"/>
        <c:crossBetween val="between"/>
      </c:valAx>
      <c:spPr>
        <a:gradFill flip="none" rotWithShape="1">
          <a:gsLst>
            <a:gs pos="2000">
              <a:schemeClr val="tx1">
                <a:lumMod val="65000"/>
                <a:lumOff val="35000"/>
              </a:schemeClr>
            </a:gs>
            <a:gs pos="68000">
              <a:schemeClr val="bg1">
                <a:lumMod val="85000"/>
              </a:schemeClr>
            </a:gs>
            <a:gs pos="84000">
              <a:schemeClr val="bg1">
                <a:lumMod val="95000"/>
              </a:schemeClr>
            </a:gs>
            <a:gs pos="55000">
              <a:schemeClr val="bg1">
                <a:lumMod val="75000"/>
              </a:schemeClr>
            </a:gs>
            <a:gs pos="44000">
              <a:schemeClr val="bg1">
                <a:lumMod val="65000"/>
              </a:schemeClr>
            </a:gs>
            <a:gs pos="29000">
              <a:schemeClr val="bg1">
                <a:lumMod val="50000"/>
              </a:schemeClr>
            </a:gs>
          </a:gsLst>
          <a:lin ang="5400000" scaled="0"/>
          <a:tileRect/>
        </a:grad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CA" sz="1400" b="1">
                <a:latin typeface="Calibri" panose="020F0502020204030204" pitchFamily="34" charset="0"/>
                <a:ea typeface="Calibri" panose="020F0502020204030204" pitchFamily="34" charset="0"/>
                <a:cs typeface="Calibri" panose="020F0502020204030204" pitchFamily="34" charset="0"/>
              </a:rPr>
              <a:t>ALL-IN</a:t>
            </a:r>
            <a:r>
              <a:rPr lang="en-CA" sz="1400" b="1" baseline="0">
                <a:latin typeface="Calibri" panose="020F0502020204030204" pitchFamily="34" charset="0"/>
                <a:ea typeface="Calibri" panose="020F0502020204030204" pitchFamily="34" charset="0"/>
                <a:cs typeface="Calibri" panose="020F0502020204030204" pitchFamily="34" charset="0"/>
              </a:rPr>
              <a:t> SUSTAINING COSTS</a:t>
            </a:r>
            <a:r>
              <a:rPr lang="en-CA" sz="1400" b="1">
                <a:latin typeface="Calibri" panose="020F0502020204030204" pitchFamily="34" charset="0"/>
                <a:ea typeface="Calibri" panose="020F0502020204030204" pitchFamily="34" charset="0"/>
                <a:cs typeface="Calibri" panose="020F0502020204030204" pitchFamily="34" charset="0"/>
              </a:rPr>
              <a:t> / AgEq</a:t>
            </a:r>
          </a:p>
        </c:rich>
      </c:tx>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0.15639722883816345"/>
          <c:y val="0.17014962962962962"/>
          <c:w val="0.66665906873517433"/>
          <c:h val="0.69008777777777774"/>
        </c:manualLayout>
      </c:layout>
      <c:barChart>
        <c:barDir val="col"/>
        <c:grouping val="clustered"/>
        <c:varyColors val="0"/>
        <c:ser>
          <c:idx val="0"/>
          <c:order val="0"/>
          <c:spPr>
            <a:solidFill>
              <a:srgbClr val="18049C"/>
            </a:solidFill>
            <a:ln>
              <a:noFill/>
            </a:ln>
            <a:effectLst/>
          </c:spPr>
          <c:invertIfNegative val="0"/>
          <c:dPt>
            <c:idx val="0"/>
            <c:invertIfNegative val="0"/>
            <c:bubble3D val="0"/>
            <c:spPr>
              <a:solidFill>
                <a:srgbClr val="0F049F"/>
              </a:solidFill>
              <a:ln>
                <a:noFill/>
              </a:ln>
              <a:effectLst/>
            </c:spPr>
            <c:extLst>
              <c:ext xmlns:c16="http://schemas.microsoft.com/office/drawing/2014/chart" uri="{C3380CC4-5D6E-409C-BE32-E72D297353CC}">
                <c16:uniqueId val="{00000003-9A29-4A3D-932E-D3BA2FE61542}"/>
              </c:ext>
            </c:extLst>
          </c:dPt>
          <c:dLbls>
            <c:dLbl>
              <c:idx val="0"/>
              <c:layout>
                <c:manualLayout>
                  <c:x val="0"/>
                  <c:y val="-3.6937896827897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29-4A3D-932E-D3BA2FE61542}"/>
                </c:ext>
              </c:extLst>
            </c:dLbl>
            <c:dLbl>
              <c:idx val="3"/>
              <c:layout>
                <c:manualLayout>
                  <c:x val="0"/>
                  <c:y val="-2.6931111111111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29-4A3D-932E-D3BA2FE61542}"/>
                </c:ext>
              </c:extLst>
            </c:dLbl>
            <c:spPr>
              <a:noFill/>
              <a:ln>
                <a:noFill/>
              </a:ln>
              <a:effectLst/>
            </c:spPr>
            <c:txPr>
              <a:bodyPr rot="0" spcFirstLastPara="1" vertOverflow="ellipsis" vert="horz" wrap="square" lIns="38100" tIns="19050" rIns="38100" bIns="19050" anchor="ctr" anchorCtr="1">
                <a:spAutoFit/>
              </a:bodyPr>
              <a:lstStyle/>
              <a:p>
                <a:pPr>
                  <a:defRPr lang="en-US" sz="11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41275" cap="rnd">
                <a:solidFill>
                  <a:srgbClr val="00B050"/>
                </a:solidFill>
                <a:prstDash val="solid"/>
                <a:tailEnd type="triangle"/>
              </a:ln>
              <a:effectLst/>
            </c:spPr>
            <c:trendlineType val="linear"/>
            <c:dispRSqr val="0"/>
            <c:dispEq val="0"/>
          </c:trendline>
          <c:cat>
            <c:strRef>
              <c:f>'Trend Q4 2024'!$B$23:$B$26</c:f>
              <c:strCache>
                <c:ptCount val="4"/>
                <c:pt idx="0">
                  <c:v>Q1 2024</c:v>
                </c:pt>
                <c:pt idx="1">
                  <c:v>Q2 2024</c:v>
                </c:pt>
                <c:pt idx="2">
                  <c:v>Q3 2024</c:v>
                </c:pt>
                <c:pt idx="3">
                  <c:v>Q4 2024</c:v>
                </c:pt>
              </c:strCache>
            </c:strRef>
          </c:cat>
          <c:val>
            <c:numRef>
              <c:f>'Trend Q4 2024'!$C$23:$C$26</c:f>
              <c:numCache>
                <c:formatCode>_("$"* #,##0.00_);_("$"* \(#,##0.00\);_("$"* "-"??_);_(@_)</c:formatCode>
                <c:ptCount val="4"/>
                <c:pt idx="0">
                  <c:v>21.53</c:v>
                </c:pt>
                <c:pt idx="1">
                  <c:v>21.64</c:v>
                </c:pt>
                <c:pt idx="2">
                  <c:v>21.03</c:v>
                </c:pt>
                <c:pt idx="3">
                  <c:v>20.337535369518299</c:v>
                </c:pt>
              </c:numCache>
            </c:numRef>
          </c:val>
          <c:extLst>
            <c:ext xmlns:c16="http://schemas.microsoft.com/office/drawing/2014/chart" uri="{C3380CC4-5D6E-409C-BE32-E72D297353CC}">
              <c16:uniqueId val="{00000001-9A29-4A3D-932E-D3BA2FE61542}"/>
            </c:ext>
          </c:extLst>
        </c:ser>
        <c:dLbls>
          <c:showLegendKey val="0"/>
          <c:showVal val="0"/>
          <c:showCatName val="0"/>
          <c:showSerName val="0"/>
          <c:showPercent val="0"/>
          <c:showBubbleSize val="0"/>
        </c:dLbls>
        <c:gapWidth val="130"/>
        <c:overlap val="-27"/>
        <c:axId val="536098704"/>
        <c:axId val="1749295423"/>
      </c:barChart>
      <c:catAx>
        <c:axId val="53609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749295423"/>
        <c:crosses val="autoZero"/>
        <c:auto val="1"/>
        <c:lblAlgn val="ctr"/>
        <c:lblOffset val="100"/>
        <c:noMultiLvlLbl val="0"/>
      </c:catAx>
      <c:valAx>
        <c:axId val="1749295423"/>
        <c:scaling>
          <c:orientation val="minMax"/>
          <c:min val="17"/>
        </c:scaling>
        <c:delete val="0"/>
        <c:axPos val="l"/>
        <c:majorGridlines>
          <c:spPr>
            <a:ln w="9525" cap="flat" cmpd="sng" algn="ctr">
              <a:solidFill>
                <a:schemeClr val="bg1">
                  <a:lumMod val="85000"/>
                  <a:alpha val="50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53609870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CA" sz="14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CASH COSTS / AgEq</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barChart>
        <c:barDir val="col"/>
        <c:grouping val="clustered"/>
        <c:varyColors val="0"/>
        <c:ser>
          <c:idx val="0"/>
          <c:order val="0"/>
          <c:tx>
            <c:strRef>
              <c:f>'Trend Q4 2024'!$B$4:$C$4</c:f>
              <c:strCache>
                <c:ptCount val="1"/>
                <c:pt idx="0">
                  <c:v>Cash Costs/AgEq</c:v>
                </c:pt>
              </c:strCache>
            </c:strRef>
          </c:tx>
          <c:spPr>
            <a:solidFill>
              <a:srgbClr val="0F049F"/>
            </a:solidFill>
            <a:ln>
              <a:noFill/>
            </a:ln>
            <a:effectLst/>
          </c:spPr>
          <c:invertIfNegative val="0"/>
          <c:dLbls>
            <c:dLbl>
              <c:idx val="0"/>
              <c:layout>
                <c:manualLayout>
                  <c:x val="0"/>
                  <c:y val="-6.244518518518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CC-4799-84F5-2016B0189175}"/>
                </c:ext>
              </c:extLst>
            </c:dLbl>
            <c:dLbl>
              <c:idx val="3"/>
              <c:layout>
                <c:manualLayout>
                  <c:x val="0"/>
                  <c:y val="2.3518518518518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AC-4227-9AEE-3A0B5407785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41275" cap="rnd">
                <a:solidFill>
                  <a:srgbClr val="00B050"/>
                </a:solidFill>
                <a:prstDash val="solid"/>
                <a:headEnd type="none"/>
                <a:tailEnd type="triangle"/>
              </a:ln>
              <a:effectLst/>
            </c:spPr>
            <c:trendlineType val="linear"/>
            <c:dispRSqr val="0"/>
            <c:dispEq val="0"/>
          </c:trendline>
          <c:cat>
            <c:strRef>
              <c:f>'Trend Q4 2024'!$B$10:$B$13</c:f>
              <c:strCache>
                <c:ptCount val="4"/>
                <c:pt idx="0">
                  <c:v>Q1 2024</c:v>
                </c:pt>
                <c:pt idx="1">
                  <c:v>Q2 2024</c:v>
                </c:pt>
                <c:pt idx="2">
                  <c:v>Q3 2024</c:v>
                </c:pt>
                <c:pt idx="3">
                  <c:v>Q4 2024</c:v>
                </c:pt>
              </c:strCache>
            </c:strRef>
          </c:cat>
          <c:val>
            <c:numRef>
              <c:f>'Trend Q4 2024'!$C$10:$C$13</c:f>
              <c:numCache>
                <c:formatCode>_("$"* #,##0.00_);_("$"* \(#,##0.00\);_("$"* "-"??_);_(@_)</c:formatCode>
                <c:ptCount val="4"/>
                <c:pt idx="0">
                  <c:v>15</c:v>
                </c:pt>
                <c:pt idx="1">
                  <c:v>15.29</c:v>
                </c:pt>
                <c:pt idx="2">
                  <c:v>15.17</c:v>
                </c:pt>
                <c:pt idx="3">
                  <c:v>13.8156669099189</c:v>
                </c:pt>
              </c:numCache>
            </c:numRef>
          </c:val>
          <c:extLst>
            <c:ext xmlns:c16="http://schemas.microsoft.com/office/drawing/2014/chart" uri="{C3380CC4-5D6E-409C-BE32-E72D297353CC}">
              <c16:uniqueId val="{00000002-E6CC-4799-84F5-2016B0189175}"/>
            </c:ext>
          </c:extLst>
        </c:ser>
        <c:dLbls>
          <c:showLegendKey val="0"/>
          <c:showVal val="0"/>
          <c:showCatName val="0"/>
          <c:showSerName val="0"/>
          <c:showPercent val="0"/>
          <c:showBubbleSize val="0"/>
        </c:dLbls>
        <c:gapWidth val="130"/>
        <c:overlap val="-27"/>
        <c:axId val="536068464"/>
        <c:axId val="1518345903"/>
      </c:barChart>
      <c:catAx>
        <c:axId val="53606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518345903"/>
        <c:crosses val="autoZero"/>
        <c:auto val="1"/>
        <c:lblAlgn val="ctr"/>
        <c:lblOffset val="100"/>
        <c:noMultiLvlLbl val="0"/>
      </c:catAx>
      <c:valAx>
        <c:axId val="1518345903"/>
        <c:scaling>
          <c:orientation val="minMax"/>
          <c:min val="12"/>
        </c:scaling>
        <c:delete val="0"/>
        <c:axPos val="l"/>
        <c:majorGridlines>
          <c:spPr>
            <a:ln w="9525" cap="flat" cmpd="sng" algn="ctr">
              <a:solidFill>
                <a:schemeClr val="bg1">
                  <a:lumMod val="85000"/>
                  <a:alpha val="50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53606846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CA" sz="14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CONSOLIDATED PRODUCTION (AgEq Oz)</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0.18982389497934429"/>
          <c:y val="0.18626666666666666"/>
          <c:w val="0.59616204027526176"/>
          <c:h val="0.69546703703703705"/>
        </c:manualLayout>
      </c:layout>
      <c:barChart>
        <c:barDir val="col"/>
        <c:grouping val="clustered"/>
        <c:varyColors val="0"/>
        <c:ser>
          <c:idx val="0"/>
          <c:order val="0"/>
          <c:tx>
            <c:strRef>
              <c:f>'Trend Q4 2024'!$B$61:$C$61</c:f>
              <c:strCache>
                <c:ptCount val="1"/>
              </c:strCache>
            </c:strRef>
          </c:tx>
          <c:spPr>
            <a:solidFill>
              <a:srgbClr val="0F049F"/>
            </a:solidFill>
            <a:ln>
              <a:noFill/>
            </a:ln>
            <a:effectLst/>
            <a:scene3d>
              <a:camera prst="orthographicFront"/>
              <a:lightRig rig="threePt" dir="t"/>
            </a:scene3d>
            <a:sp3d/>
          </c:spPr>
          <c:invertIfNegative val="0"/>
          <c:dLbls>
            <c:dLbl>
              <c:idx val="0"/>
              <c:layout>
                <c:manualLayout>
                  <c:x val="0"/>
                  <c:y val="-4.11095015163973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0D-4BD3-AD3F-45ECD4F09D2D}"/>
                </c:ext>
              </c:extLst>
            </c:dLbl>
            <c:dLbl>
              <c:idx val="1"/>
              <c:layout>
                <c:manualLayout>
                  <c:x val="2.1015137021176251E-3"/>
                  <c:y val="-3.41496623479126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0D-4BD3-AD3F-45ECD4F09D2D}"/>
                </c:ext>
              </c:extLst>
            </c:dLbl>
            <c:dLbl>
              <c:idx val="2"/>
              <c:layout>
                <c:manualLayout>
                  <c:x val="0"/>
                  <c:y val="-2.89565542844984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0D-4BD3-AD3F-45ECD4F09D2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41275" cap="rnd">
                <a:solidFill>
                  <a:srgbClr val="00B050"/>
                </a:solidFill>
                <a:prstDash val="solid"/>
                <a:headEnd type="none"/>
                <a:tailEnd type="triangle"/>
              </a:ln>
              <a:effectLst/>
            </c:spPr>
            <c:trendlineType val="linear"/>
            <c:dispRSqr val="0"/>
            <c:dispEq val="0"/>
          </c:trendline>
          <c:cat>
            <c:strRef>
              <c:f>'Trend Q4 2024'!$B$63:$B$66</c:f>
              <c:strCache>
                <c:ptCount val="4"/>
                <c:pt idx="0">
                  <c:v>Q1 2024</c:v>
                </c:pt>
                <c:pt idx="1">
                  <c:v>Q2 2024</c:v>
                </c:pt>
                <c:pt idx="2">
                  <c:v>Q3 2024</c:v>
                </c:pt>
                <c:pt idx="3">
                  <c:v>Q4 2024</c:v>
                </c:pt>
              </c:strCache>
            </c:strRef>
          </c:cat>
          <c:val>
            <c:numRef>
              <c:f>'Trend Q4 2024'!$C$63:$C$66</c:f>
              <c:numCache>
                <c:formatCode>_-* #,##0_-;\-* #,##0_-;_-* "-"??_-;_-@_-</c:formatCode>
                <c:ptCount val="4"/>
                <c:pt idx="0">
                  <c:v>5162283</c:v>
                </c:pt>
                <c:pt idx="1">
                  <c:v>5289439</c:v>
                </c:pt>
                <c:pt idx="2">
                  <c:v>5490415.659</c:v>
                </c:pt>
                <c:pt idx="3">
                  <c:v>5713289.0499999998</c:v>
                </c:pt>
              </c:numCache>
            </c:numRef>
          </c:val>
          <c:extLst>
            <c:ext xmlns:c16="http://schemas.microsoft.com/office/drawing/2014/chart" uri="{C3380CC4-5D6E-409C-BE32-E72D297353CC}">
              <c16:uniqueId val="{00000001-E60D-4BD3-AD3F-45ECD4F09D2D}"/>
            </c:ext>
          </c:extLst>
        </c:ser>
        <c:dLbls>
          <c:showLegendKey val="0"/>
          <c:showVal val="0"/>
          <c:showCatName val="0"/>
          <c:showSerName val="0"/>
          <c:showPercent val="0"/>
          <c:showBubbleSize val="0"/>
        </c:dLbls>
        <c:gapWidth val="130"/>
        <c:overlap val="-27"/>
        <c:axId val="536068464"/>
        <c:axId val="1518345903"/>
      </c:barChart>
      <c:catAx>
        <c:axId val="53606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518345903"/>
        <c:crosses val="autoZero"/>
        <c:auto val="1"/>
        <c:lblAlgn val="ctr"/>
        <c:lblOffset val="100"/>
        <c:noMultiLvlLbl val="0"/>
      </c:catAx>
      <c:valAx>
        <c:axId val="1518345903"/>
        <c:scaling>
          <c:orientation val="minMax"/>
          <c:min val="4500000"/>
        </c:scaling>
        <c:delete val="0"/>
        <c:axPos val="l"/>
        <c:majorGridlines>
          <c:spPr>
            <a:ln w="9525" cap="flat" cmpd="sng" algn="ctr">
              <a:solidFill>
                <a:schemeClr val="bg1">
                  <a:lumMod val="85000"/>
                  <a:alpha val="50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536068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0" normalizeH="0" baseline="0">
                <a:solidFill>
                  <a:schemeClr val="tx1"/>
                </a:solidFill>
                <a:latin typeface="Calibri" panose="020F0502020204030204" pitchFamily="34" charset="0"/>
                <a:ea typeface="Calibri" panose="020F0502020204030204" pitchFamily="34" charset="0"/>
                <a:cs typeface="Calibri" panose="020F0502020204030204" pitchFamily="34" charset="0"/>
              </a:defRPr>
            </a:pP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FIRST MAJESTIC CAPITAL EXPENDITURES</a:t>
            </a:r>
          </a:p>
        </c:rich>
      </c:tx>
      <c:overlay val="1"/>
      <c:spPr>
        <a:noFill/>
        <a:ln>
          <a:noFill/>
        </a:ln>
        <a:effectLst/>
      </c:spPr>
      <c:txPr>
        <a:bodyPr rot="0" spcFirstLastPara="1" vertOverflow="ellipsis" vert="horz" wrap="square" anchor="ctr" anchorCtr="1"/>
        <a:lstStyle/>
        <a:p>
          <a:pPr>
            <a:defRPr sz="1400" b="1" i="0" u="none" strike="noStrike" kern="1200" cap="none" spc="0" normalizeH="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0.14635190662325576"/>
          <c:y val="0.14251706036745407"/>
          <c:w val="0.77370267256389724"/>
          <c:h val="0.74139216972878386"/>
        </c:manualLayout>
      </c:layout>
      <c:barChart>
        <c:barDir val="col"/>
        <c:grouping val="stacked"/>
        <c:varyColors val="0"/>
        <c:ser>
          <c:idx val="0"/>
          <c:order val="0"/>
          <c:tx>
            <c:strRef>
              <c:f>Sheet1!$B$1</c:f>
              <c:strCache>
                <c:ptCount val="1"/>
                <c:pt idx="0">
                  <c:v>Series 1</c:v>
                </c:pt>
              </c:strCache>
            </c:strRef>
          </c:tx>
          <c:spPr>
            <a:solidFill>
              <a:srgbClr val="0F049F"/>
            </a:solidFill>
            <a:ln>
              <a:noFill/>
            </a:ln>
            <a:effectLst/>
          </c:spPr>
          <c:invertIfNegative val="0"/>
          <c:dPt>
            <c:idx val="6"/>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1-26CA-6B4F-82D6-B79D5A30D222}"/>
              </c:ext>
            </c:extLst>
          </c:dPt>
          <c:cat>
            <c:strRef>
              <c:f>Sheet1!$A$2:$A$8</c:f>
              <c:strCache>
                <c:ptCount val="7"/>
                <c:pt idx="0">
                  <c:v>2019</c:v>
                </c:pt>
                <c:pt idx="1">
                  <c:v>2020</c:v>
                </c:pt>
                <c:pt idx="2">
                  <c:v>2021</c:v>
                </c:pt>
                <c:pt idx="3">
                  <c:v>2022</c:v>
                </c:pt>
                <c:pt idx="4">
                  <c:v>2023</c:v>
                </c:pt>
                <c:pt idx="5">
                  <c:v>2024</c:v>
                </c:pt>
                <c:pt idx="6">
                  <c:v>2025E</c:v>
                </c:pt>
              </c:strCache>
            </c:strRef>
          </c:cat>
          <c:val>
            <c:numRef>
              <c:f>Sheet1!$B$2:$B$8</c:f>
              <c:numCache>
                <c:formatCode>General</c:formatCode>
                <c:ptCount val="7"/>
                <c:pt idx="0">
                  <c:v>124</c:v>
                </c:pt>
                <c:pt idx="1">
                  <c:v>125</c:v>
                </c:pt>
                <c:pt idx="2">
                  <c:v>220</c:v>
                </c:pt>
                <c:pt idx="3">
                  <c:v>230</c:v>
                </c:pt>
                <c:pt idx="4">
                  <c:v>141</c:v>
                </c:pt>
                <c:pt idx="5">
                  <c:v>127</c:v>
                </c:pt>
                <c:pt idx="6">
                  <c:v>182</c:v>
                </c:pt>
              </c:numCache>
            </c:numRef>
          </c:val>
          <c:extLst>
            <c:ext xmlns:c16="http://schemas.microsoft.com/office/drawing/2014/chart" uri="{C3380CC4-5D6E-409C-BE32-E72D297353CC}">
              <c16:uniqueId val="{00000000-26CA-6B4F-82D6-B79D5A30D222}"/>
            </c:ext>
          </c:extLst>
        </c:ser>
        <c:dLbls>
          <c:showLegendKey val="0"/>
          <c:showVal val="0"/>
          <c:showCatName val="0"/>
          <c:showSerName val="0"/>
          <c:showPercent val="0"/>
          <c:showBubbleSize val="0"/>
        </c:dLbls>
        <c:gapWidth val="44"/>
        <c:overlap val="100"/>
        <c:axId val="869837759"/>
        <c:axId val="869816959"/>
      </c:barChart>
      <c:catAx>
        <c:axId val="8698377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869816959"/>
        <c:crosses val="autoZero"/>
        <c:auto val="1"/>
        <c:lblAlgn val="ctr"/>
        <c:lblOffset val="100"/>
        <c:noMultiLvlLbl val="0"/>
      </c:catAx>
      <c:valAx>
        <c:axId val="869816959"/>
        <c:scaling>
          <c:orientation val="minMax"/>
          <c:max val="250"/>
          <c:min val="0"/>
        </c:scaling>
        <c:delete val="0"/>
        <c:axPos val="l"/>
        <c:majorGridlines>
          <c:spPr>
            <a:ln w="9525" cap="flat" cmpd="sng" algn="ctr">
              <a:solidFill>
                <a:schemeClr val="bg1">
                  <a:lumMod val="85000"/>
                  <a:alpha val="50000"/>
                </a:schemeClr>
              </a:solidFill>
              <a:prstDash val="solid"/>
              <a:round/>
            </a:ln>
            <a:effectLst/>
          </c:spPr>
        </c:majorGridlines>
        <c:title>
          <c:tx>
            <c:rich>
              <a:bodyPr rot="-5400000" spcFirstLastPara="1" vertOverflow="ellipsis" vert="horz" wrap="square" anchor="ctr" anchorCtr="1"/>
              <a:lstStyle/>
              <a:p>
                <a:pPr>
                  <a:defRPr sz="1300" b="1" i="0" u="none" strike="noStrike" kern="1200" cap="none" baseline="0">
                    <a:solidFill>
                      <a:schemeClr val="tx1"/>
                    </a:solidFill>
                    <a:latin typeface="Lato" panose="020F0502020204030203" pitchFamily="34" charset="0"/>
                    <a:ea typeface="Lato" panose="020F0502020204030203" pitchFamily="34" charset="0"/>
                    <a:cs typeface="Lato" panose="020F0502020204030203" pitchFamily="34" charset="0"/>
                  </a:defRPr>
                </a:pPr>
                <a:r>
                  <a:rPr lang="en-CA" sz="1300" b="1" cap="none">
                    <a:solidFill>
                      <a:schemeClr val="tx1"/>
                    </a:solidFill>
                    <a:latin typeface="Calibri" panose="020F0502020204030204" pitchFamily="34" charset="0"/>
                    <a:cs typeface="Calibri" panose="020F0502020204030204" pitchFamily="34" charset="0"/>
                  </a:rPr>
                  <a:t>Capital</a:t>
                </a:r>
                <a:r>
                  <a:rPr lang="en-CA" sz="1300" b="1" cap="none" spc="-40">
                    <a:solidFill>
                      <a:schemeClr val="tx1"/>
                    </a:solidFill>
                    <a:latin typeface="Calibri" panose="020F0502020204030204" pitchFamily="34" charset="0"/>
                    <a:cs typeface="Calibri" panose="020F0502020204030204" pitchFamily="34" charset="0"/>
                  </a:rPr>
                  <a:t> </a:t>
                </a:r>
                <a:r>
                  <a:rPr lang="en-CA" sz="1300" b="1" cap="none" spc="0">
                    <a:solidFill>
                      <a:schemeClr val="tx1"/>
                    </a:solidFill>
                    <a:latin typeface="Calibri" panose="020F0502020204030204" pitchFamily="34" charset="0"/>
                    <a:cs typeface="Calibri" panose="020F0502020204030204" pitchFamily="34" charset="0"/>
                  </a:rPr>
                  <a:t>E</a:t>
                </a:r>
                <a:r>
                  <a:rPr lang="en-CA" sz="1300" b="1" cap="none">
                    <a:solidFill>
                      <a:schemeClr val="tx1"/>
                    </a:solidFill>
                    <a:latin typeface="Calibri" panose="020F0502020204030204" pitchFamily="34" charset="0"/>
                    <a:cs typeface="Calibri" panose="020F0502020204030204" pitchFamily="34" charset="0"/>
                  </a:rPr>
                  <a:t>xpenditures</a:t>
                </a:r>
                <a:r>
                  <a:rPr lang="en-CA" sz="1300" b="1" cap="none" spc="-35">
                    <a:solidFill>
                      <a:schemeClr val="tx1"/>
                    </a:solidFill>
                    <a:latin typeface="Calibri" panose="020F0502020204030204" pitchFamily="34" charset="0"/>
                    <a:cs typeface="Calibri" panose="020F0502020204030204" pitchFamily="34" charset="0"/>
                  </a:rPr>
                  <a:t> </a:t>
                </a:r>
                <a:r>
                  <a:rPr lang="en-CA" sz="1300" b="1" cap="none">
                    <a:solidFill>
                      <a:schemeClr val="tx1"/>
                    </a:solidFill>
                    <a:latin typeface="Calibri" panose="020F0502020204030204" pitchFamily="34" charset="0"/>
                    <a:cs typeface="Calibri" panose="020F0502020204030204" pitchFamily="34" charset="0"/>
                  </a:rPr>
                  <a:t>(USD</a:t>
                </a:r>
                <a:r>
                  <a:rPr lang="en-CA" sz="1300" b="1" cap="none" spc="-40">
                    <a:solidFill>
                      <a:schemeClr val="tx1"/>
                    </a:solidFill>
                    <a:latin typeface="Calibri" panose="020F0502020204030204" pitchFamily="34" charset="0"/>
                    <a:cs typeface="Calibri" panose="020F0502020204030204" pitchFamily="34" charset="0"/>
                  </a:rPr>
                  <a:t> </a:t>
                </a:r>
                <a:r>
                  <a:rPr lang="en-CA" sz="1300" b="1" cap="none" spc="-25">
                    <a:solidFill>
                      <a:schemeClr val="tx1"/>
                    </a:solidFill>
                    <a:latin typeface="Calibri" panose="020F0502020204030204" pitchFamily="34" charset="0"/>
                    <a:cs typeface="Calibri" panose="020F0502020204030204" pitchFamily="34" charset="0"/>
                  </a:rPr>
                  <a:t>$M)</a:t>
                </a:r>
                <a:endParaRPr lang="en-CA" sz="1300" b="1" cap="none">
                  <a:solidFill>
                    <a:schemeClr val="tx1"/>
                  </a:solidFill>
                  <a:latin typeface="Calibri" panose="020F0502020204030204" pitchFamily="34" charset="0"/>
                  <a:cs typeface="Calibri" panose="020F0502020204030204" pitchFamily="34" charset="0"/>
                </a:endParaRPr>
              </a:p>
            </c:rich>
          </c:tx>
          <c:layout>
            <c:manualLayout>
              <c:xMode val="edge"/>
              <c:yMode val="edge"/>
              <c:x val="0"/>
              <c:y val="0.25415069991251094"/>
            </c:manualLayout>
          </c:layout>
          <c:overlay val="0"/>
          <c:spPr>
            <a:noFill/>
            <a:ln>
              <a:noFill/>
            </a:ln>
            <a:effectLst/>
          </c:spPr>
          <c:txPr>
            <a:bodyPr rot="-5400000" spcFirstLastPara="1" vertOverflow="ellipsis" vert="horz" wrap="square" anchor="ctr" anchorCtr="1"/>
            <a:lstStyle/>
            <a:p>
              <a:pPr>
                <a:defRPr sz="1300" b="1" i="0" u="none" strike="noStrike" kern="1200" cap="none" baseline="0">
                  <a:solidFill>
                    <a:schemeClr val="tx1"/>
                  </a:solidFill>
                  <a:latin typeface="Lato" panose="020F0502020204030203" pitchFamily="34" charset="0"/>
                  <a:ea typeface="Lato" panose="020F0502020204030203" pitchFamily="34" charset="0"/>
                  <a:cs typeface="Lato" panose="020F0502020204030203" pitchFamily="34" charset="0"/>
                </a:defRPr>
              </a:pPr>
              <a:endParaRPr lang="en-C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869837759"/>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Calibri" panose="020F0502020204030204" pitchFamily="34" charset="0"/>
                <a:ea typeface="+mn-ea"/>
                <a:cs typeface="Calibri" panose="020F0502020204030204" pitchFamily="34" charset="0"/>
              </a:defRPr>
            </a:pPr>
            <a:r>
              <a:rPr lang="en-CA" sz="2000">
                <a:solidFill>
                  <a:schemeClr val="tx1"/>
                </a:solidFill>
                <a:latin typeface="Calibri" panose="020F0502020204030204" pitchFamily="34" charset="0"/>
                <a:cs typeface="Calibri" panose="020F0502020204030204" pitchFamily="34" charset="0"/>
              </a:rPr>
              <a:t>Available Liquidity $364.2 Million</a:t>
            </a:r>
          </a:p>
          <a:p>
            <a:pPr>
              <a:defRPr sz="2000">
                <a:solidFill>
                  <a:schemeClr val="tx1"/>
                </a:solidFill>
                <a:latin typeface="Calibri" panose="020F0502020204030204" pitchFamily="34" charset="0"/>
                <a:cs typeface="Calibri" panose="020F0502020204030204" pitchFamily="34" charset="0"/>
              </a:defRPr>
            </a:pPr>
            <a:r>
              <a:rPr lang="en-CA" sz="1800">
                <a:solidFill>
                  <a:schemeClr val="tx1"/>
                </a:solidFill>
                <a:latin typeface="Calibri" panose="020F0502020204030204" pitchFamily="34" charset="0"/>
                <a:cs typeface="Calibri" panose="020F0502020204030204" pitchFamily="34" charset="0"/>
              </a:rPr>
              <a:t>(Excl</a:t>
            </a:r>
            <a:r>
              <a:rPr lang="en-CA" sz="1800" baseline="0">
                <a:solidFill>
                  <a:schemeClr val="tx1"/>
                </a:solidFill>
                <a:latin typeface="Calibri" panose="020F0502020204030204" pitchFamily="34" charset="0"/>
                <a:cs typeface="Calibri" panose="020F0502020204030204" pitchFamily="34" charset="0"/>
              </a:rPr>
              <a:t>. $106.1M Restricted Cash)</a:t>
            </a:r>
            <a:endParaRPr lang="en-CA" sz="1800">
              <a:solidFill>
                <a:schemeClr val="tx1"/>
              </a:solidFill>
              <a:latin typeface="Calibri" panose="020F0502020204030204" pitchFamily="34" charset="0"/>
              <a:cs typeface="Calibri" panose="020F0502020204030204" pitchFamily="34" charset="0"/>
            </a:endParaRPr>
          </a:p>
        </c:rich>
      </c:tx>
      <c:layout>
        <c:manualLayout>
          <c:xMode val="edge"/>
          <c:yMode val="edge"/>
          <c:x val="0.18404408623920823"/>
          <c:y val="7.416034180585073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view3D>
      <c:rotX val="30"/>
      <c:rotY val="59"/>
      <c:depthPercent val="100"/>
      <c:rAngAx val="0"/>
      <c:perspective val="1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928738836280112E-2"/>
          <c:y val="0.18479213804616587"/>
          <c:w val="0.79624424806525818"/>
          <c:h val="0.74975186104218361"/>
        </c:manualLayout>
      </c:layout>
      <c:pie3DChart>
        <c:varyColors val="1"/>
        <c:ser>
          <c:idx val="0"/>
          <c:order val="0"/>
          <c:tx>
            <c:strRef>
              <c:f>Sheet1!$B$1</c:f>
              <c:strCache>
                <c:ptCount val="1"/>
                <c:pt idx="0">
                  <c:v>Sales</c:v>
                </c:pt>
              </c:strCache>
            </c:strRef>
          </c:tx>
          <c:spPr>
            <a:ln w="50800">
              <a:noFill/>
            </a:ln>
            <a:scene3d>
              <a:camera prst="orthographicFront"/>
              <a:lightRig rig="threePt" dir="t"/>
            </a:scene3d>
            <a:sp3d/>
          </c:spPr>
          <c:explosion val="5"/>
          <c:dPt>
            <c:idx val="0"/>
            <c:bubble3D val="0"/>
            <c:spPr>
              <a:solidFill>
                <a:srgbClr val="7F7F7F"/>
              </a:solidFill>
              <a:ln w="50800">
                <a:noFill/>
              </a:ln>
              <a:effectLst/>
              <a:scene3d>
                <a:camera prst="orthographicFront"/>
                <a:lightRig rig="threePt" dir="t"/>
              </a:scene3d>
              <a:sp3d/>
            </c:spPr>
            <c:extLst>
              <c:ext xmlns:c16="http://schemas.microsoft.com/office/drawing/2014/chart" uri="{C3380CC4-5D6E-409C-BE32-E72D297353CC}">
                <c16:uniqueId val="{00000001-42F4-564E-ACF3-33596EFB67F8}"/>
              </c:ext>
            </c:extLst>
          </c:dPt>
          <c:dPt>
            <c:idx val="1"/>
            <c:bubble3D val="0"/>
            <c:spPr>
              <a:solidFill>
                <a:srgbClr val="404040"/>
              </a:solidFill>
              <a:ln w="50800">
                <a:noFill/>
              </a:ln>
              <a:effectLst/>
              <a:scene3d>
                <a:camera prst="orthographicFront"/>
                <a:lightRig rig="threePt" dir="t"/>
              </a:scene3d>
              <a:sp3d/>
            </c:spPr>
            <c:extLst>
              <c:ext xmlns:c16="http://schemas.microsoft.com/office/drawing/2014/chart" uri="{C3380CC4-5D6E-409C-BE32-E72D297353CC}">
                <c16:uniqueId val="{00000003-42F4-564E-ACF3-33596EFB67F8}"/>
              </c:ext>
            </c:extLst>
          </c:dPt>
          <c:dPt>
            <c:idx val="2"/>
            <c:bubble3D val="0"/>
            <c:spPr>
              <a:solidFill>
                <a:srgbClr val="10069F"/>
              </a:solidFill>
              <a:ln w="50800">
                <a:noFill/>
              </a:ln>
              <a:effectLst/>
              <a:scene3d>
                <a:camera prst="orthographicFront"/>
                <a:lightRig rig="threePt" dir="t"/>
              </a:scene3d>
              <a:sp3d/>
            </c:spPr>
            <c:extLst>
              <c:ext xmlns:c16="http://schemas.microsoft.com/office/drawing/2014/chart" uri="{C3380CC4-5D6E-409C-BE32-E72D297353CC}">
                <c16:uniqueId val="{00000005-42F4-564E-ACF3-33596EFB67F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50800">
                <a:noFill/>
              </a:ln>
              <a:effectLst>
                <a:outerShdw blurRad="57150" dist="19050" dir="5400000" algn="ctr" rotWithShape="0">
                  <a:srgbClr val="000000">
                    <a:alpha val="63000"/>
                  </a:srgbClr>
                </a:outerShdw>
              </a:effectLst>
              <a:scene3d>
                <a:camera prst="orthographicFront"/>
                <a:lightRig rig="threePt" dir="t"/>
              </a:scene3d>
              <a:sp3d/>
            </c:spPr>
            <c:extLst>
              <c:ext xmlns:c16="http://schemas.microsoft.com/office/drawing/2014/chart" uri="{C3380CC4-5D6E-409C-BE32-E72D297353CC}">
                <c16:uniqueId val="{00000007-42F4-564E-ACF3-33596EFB67F8}"/>
              </c:ext>
            </c:extLst>
          </c:dPt>
          <c:dLbls>
            <c:dLbl>
              <c:idx val="0"/>
              <c:layout>
                <c:manualLayout>
                  <c:x val="-0.21141720827324453"/>
                  <c:y val="-0.11019423930075802"/>
                </c:manualLayout>
              </c:layout>
              <c:tx>
                <c:rich>
                  <a:bodyPr/>
                  <a:lstStyle/>
                  <a:p>
                    <a:fld id="{A1E815C5-4C4C-48D8-9294-B5BB0258D8F6}" type="VALUE">
                      <a:rPr lang="en-US" smtClean="0"/>
                      <a:pPr/>
                      <a:t>[VALUE]</a:t>
                    </a:fld>
                    <a:r>
                      <a:rPr lang="en-US" dirty="0"/>
                      <a:t>M</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F4-564E-ACF3-33596EFB67F8}"/>
                </c:ext>
              </c:extLst>
            </c:dLbl>
            <c:dLbl>
              <c:idx val="1"/>
              <c:tx>
                <c:rich>
                  <a:bodyPr/>
                  <a:lstStyle/>
                  <a:p>
                    <a:r>
                      <a:rPr lang="en-US"/>
                      <a:t>$</a:t>
                    </a:r>
                    <a:fld id="{4653254F-13AE-4138-85FC-2E1C711B3FB0}" type="VALUE">
                      <a:rPr lang="en-US" smtClean="0"/>
                      <a:pPr/>
                      <a:t>[VALUE]</a:t>
                    </a:fld>
                    <a:r>
                      <a:rPr lang="en-US"/>
                      <a:t>M</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2F4-564E-ACF3-33596EFB67F8}"/>
                </c:ext>
              </c:extLst>
            </c:dLbl>
            <c:dLbl>
              <c:idx val="2"/>
              <c:tx>
                <c:rich>
                  <a:bodyPr/>
                  <a:lstStyle/>
                  <a:p>
                    <a:r>
                      <a:rPr lang="en-US"/>
                      <a:t>$</a:t>
                    </a:r>
                    <a:fld id="{7BC98655-9E89-4C03-8C97-8062B9B3F95D}" type="VALUE">
                      <a:rPr lang="en-US" smtClean="0"/>
                      <a:pPr/>
                      <a:t>[VALUE]</a:t>
                    </a:fld>
                    <a:r>
                      <a:rPr lang="en-US"/>
                      <a:t>M</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2F4-564E-ACF3-33596EFB67F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Revolving Credit Facility (Undrawn)</c:v>
                </c:pt>
                <c:pt idx="1">
                  <c:v>Marketable Securities</c:v>
                </c:pt>
                <c:pt idx="2">
                  <c:v>Working Capital</c:v>
                </c:pt>
              </c:strCache>
            </c:strRef>
          </c:cat>
          <c:val>
            <c:numRef>
              <c:f>Sheet1!$B$2:$B$5</c:f>
              <c:numCache>
                <c:formatCode>General</c:formatCode>
                <c:ptCount val="4"/>
                <c:pt idx="0" formatCode="&quot;$&quot;#,##0.0;[Red]\-&quot;$&quot;#,##0.0">
                  <c:v>139.6</c:v>
                </c:pt>
                <c:pt idx="1">
                  <c:v>49.8</c:v>
                </c:pt>
                <c:pt idx="2">
                  <c:v>174.7</c:v>
                </c:pt>
              </c:numCache>
            </c:numRef>
          </c:val>
          <c:extLst>
            <c:ext xmlns:c16="http://schemas.microsoft.com/office/drawing/2014/chart" uri="{C3380CC4-5D6E-409C-BE32-E72D297353CC}">
              <c16:uniqueId val="{00000008-42F4-564E-ACF3-33596EFB67F8}"/>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a:outerShdw blurRad="50800" dist="50800" dir="5400000" algn="ctr" rotWithShape="0">
        <a:schemeClr val="bg1"/>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0.79001</cdr:x>
      <cdr:y>0.3912</cdr:y>
    </cdr:from>
    <cdr:to>
      <cdr:x>1</cdr:x>
      <cdr:y>0.56891</cdr:y>
    </cdr:to>
    <cdr:sp macro="" textlink="">
      <cdr:nvSpPr>
        <cdr:cNvPr id="2" name="TextBox 3">
          <a:extLst xmlns:a="http://schemas.openxmlformats.org/drawingml/2006/main">
            <a:ext uri="{FF2B5EF4-FFF2-40B4-BE49-F238E27FC236}">
              <a16:creationId xmlns:a16="http://schemas.microsoft.com/office/drawing/2014/main" id="{359EA67D-771B-AB49-525E-11FC7B26CBD7}"/>
            </a:ext>
          </a:extLst>
        </cdr:cNvPr>
        <cdr:cNvSpPr txBox="1"/>
      </cdr:nvSpPr>
      <cdr:spPr>
        <a:xfrm xmlns:a="http://schemas.openxmlformats.org/drawingml/2006/main">
          <a:off x="3848997" y="1056253"/>
          <a:ext cx="1020528" cy="479817"/>
        </a:xfrm>
        <a:prstGeom xmlns:a="http://schemas.openxmlformats.org/drawingml/2006/main" prst="rect">
          <a:avLst/>
        </a:prstGeom>
        <a:noFill xmlns:a="http://schemas.openxmlformats.org/drawingml/2006/main"/>
        <a:ln xmlns:a="http://schemas.openxmlformats.org/drawingml/2006/main" w="12700"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CA" sz="1400" b="1" dirty="0">
              <a:solidFill>
                <a:srgbClr val="00B050"/>
              </a:solidFill>
              <a:latin typeface="Calibri" panose="020F0502020204030204" pitchFamily="34" charset="0"/>
              <a:ea typeface="Calibri" panose="020F0502020204030204" pitchFamily="34" charset="0"/>
              <a:cs typeface="Calibri" panose="020F0502020204030204" pitchFamily="34" charset="0"/>
            </a:rPr>
            <a:t>-6% since Q1’24</a:t>
          </a:r>
        </a:p>
      </cdr:txBody>
    </cdr:sp>
  </cdr:relSizeAnchor>
</c:userShapes>
</file>

<file path=ppt/drawings/drawing2.xml><?xml version="1.0" encoding="utf-8"?>
<c:userShapes xmlns:c="http://schemas.openxmlformats.org/drawingml/2006/chart">
  <cdr:relSizeAnchor xmlns:cdr="http://schemas.openxmlformats.org/drawingml/2006/chartDrawing">
    <cdr:from>
      <cdr:x>0.77423</cdr:x>
      <cdr:y>0.13515</cdr:y>
    </cdr:from>
    <cdr:to>
      <cdr:x>0.9527</cdr:x>
      <cdr:y>0.31915</cdr:y>
    </cdr:to>
    <cdr:sp macro="" textlink="">
      <cdr:nvSpPr>
        <cdr:cNvPr id="2" name="TextBox 3">
          <a:extLst xmlns:a="http://schemas.openxmlformats.org/drawingml/2006/main">
            <a:ext uri="{FF2B5EF4-FFF2-40B4-BE49-F238E27FC236}">
              <a16:creationId xmlns:a16="http://schemas.microsoft.com/office/drawing/2014/main" id="{06FE0DE3-7DE7-02FF-70E5-427C9242B9D9}"/>
            </a:ext>
          </a:extLst>
        </cdr:cNvPr>
        <cdr:cNvSpPr txBox="1"/>
      </cdr:nvSpPr>
      <cdr:spPr>
        <a:xfrm xmlns:a="http://schemas.openxmlformats.org/drawingml/2006/main">
          <a:off x="4678898" y="384938"/>
          <a:ext cx="1078532" cy="524077"/>
        </a:xfrm>
        <a:prstGeom xmlns:a="http://schemas.openxmlformats.org/drawingml/2006/main" prst="rect">
          <a:avLst/>
        </a:prstGeom>
        <a:noFill xmlns:a="http://schemas.openxmlformats.org/drawingml/2006/main"/>
        <a:ln xmlns:a="http://schemas.openxmlformats.org/drawingml/2006/main" w="12700"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marL="0" indent="0" algn="ctr"/>
          <a:r>
            <a:rPr lang="en-CA" sz="1400" b="1" dirty="0">
              <a:solidFill>
                <a:srgbClr val="00B050"/>
              </a:solidFill>
              <a:latin typeface="Calibri" panose="020F0502020204030204" pitchFamily="34" charset="0"/>
              <a:ea typeface="Calibri" panose="020F0502020204030204" pitchFamily="34" charset="0"/>
              <a:cs typeface="Calibri" panose="020F0502020204030204" pitchFamily="34" charset="0"/>
            </a:rPr>
            <a:t>+11% since Q1’24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91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31371" y="0"/>
            <a:ext cx="4002299" cy="349113"/>
          </a:xfrm>
          <a:prstGeom prst="rect">
            <a:avLst/>
          </a:prstGeom>
        </p:spPr>
        <p:txBody>
          <a:bodyPr vert="horz" lIns="91440" tIns="45720" rIns="91440" bIns="45720" rtlCol="0"/>
          <a:lstStyle>
            <a:lvl1pPr algn="r">
              <a:defRPr sz="1200"/>
            </a:lvl1pPr>
          </a:lstStyle>
          <a:p>
            <a:fld id="{E54D2347-030F-6E4D-974F-628CF299DB91}" type="datetimeFigureOut">
              <a:rPr lang="en-US" smtClean="0"/>
              <a:t>4/2/2025</a:t>
            </a:fld>
            <a:endParaRPr lang="en-US"/>
          </a:p>
        </p:txBody>
      </p:sp>
      <p:sp>
        <p:nvSpPr>
          <p:cNvPr id="4" name="Slide Image Placeholder 3"/>
          <p:cNvSpPr>
            <a:spLocks noGrp="1" noRot="1" noChangeAspect="1"/>
          </p:cNvSpPr>
          <p:nvPr>
            <p:ph type="sldImg" idx="2"/>
          </p:nvPr>
        </p:nvSpPr>
        <p:spPr>
          <a:xfrm>
            <a:off x="2533650" y="868363"/>
            <a:ext cx="4168775" cy="23463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3608" y="3344724"/>
            <a:ext cx="7388860" cy="273659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00963"/>
            <a:ext cx="4002299" cy="3491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31371" y="6600963"/>
            <a:ext cx="4002299" cy="349112"/>
          </a:xfrm>
          <a:prstGeom prst="rect">
            <a:avLst/>
          </a:prstGeom>
        </p:spPr>
        <p:txBody>
          <a:bodyPr vert="horz" lIns="91440" tIns="45720" rIns="91440" bIns="45720" rtlCol="0" anchor="b"/>
          <a:lstStyle>
            <a:lvl1pPr algn="r">
              <a:defRPr sz="1200"/>
            </a:lvl1pPr>
          </a:lstStyle>
          <a:p>
            <a:fld id="{45F28E04-2C76-ED47-8CF7-5BA0177FA972}" type="slidenum">
              <a:rPr lang="en-US" smtClean="0"/>
              <a:t>‹#›</a:t>
            </a:fld>
            <a:endParaRPr lang="en-US"/>
          </a:p>
        </p:txBody>
      </p:sp>
    </p:spTree>
    <p:extLst>
      <p:ext uri="{BB962C8B-B14F-4D97-AF65-F5344CB8AC3E}">
        <p14:creationId xmlns:p14="http://schemas.microsoft.com/office/powerpoint/2010/main" val="1209334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F28E04-2C76-ED47-8CF7-5BA0177FA972}" type="slidenum">
              <a:rPr lang="en-US" smtClean="0"/>
              <a:t>2</a:t>
            </a:fld>
            <a:endParaRPr lang="en-US"/>
          </a:p>
        </p:txBody>
      </p:sp>
    </p:spTree>
    <p:extLst>
      <p:ext uri="{BB962C8B-B14F-4D97-AF65-F5344CB8AC3E}">
        <p14:creationId xmlns:p14="http://schemas.microsoft.com/office/powerpoint/2010/main" val="173903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F28E04-2C76-ED47-8CF7-5BA0177FA972}" type="slidenum">
              <a:rPr lang="en-US" smtClean="0"/>
              <a:t>9</a:t>
            </a:fld>
            <a:endParaRPr lang="en-US"/>
          </a:p>
        </p:txBody>
      </p:sp>
    </p:spTree>
    <p:extLst>
      <p:ext uri="{BB962C8B-B14F-4D97-AF65-F5344CB8AC3E}">
        <p14:creationId xmlns:p14="http://schemas.microsoft.com/office/powerpoint/2010/main" val="57152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F28E04-2C76-ED47-8CF7-5BA0177FA972}" type="slidenum">
              <a:rPr lang="en-US" smtClean="0"/>
              <a:t>18</a:t>
            </a:fld>
            <a:endParaRPr lang="en-US"/>
          </a:p>
        </p:txBody>
      </p:sp>
    </p:spTree>
    <p:extLst>
      <p:ext uri="{BB962C8B-B14F-4D97-AF65-F5344CB8AC3E}">
        <p14:creationId xmlns:p14="http://schemas.microsoft.com/office/powerpoint/2010/main" val="347872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EE0C2020-82E4-F449-8398-45CEF8CCF067}"/>
              </a:ext>
            </a:extLst>
          </p:cNvPr>
          <p:cNvSpPr>
            <a:spLocks noGrp="1"/>
          </p:cNvSpPr>
          <p:nvPr>
            <p:ph type="sldNum" sz="quarter" idx="4"/>
          </p:nvPr>
        </p:nvSpPr>
        <p:spPr>
          <a:xfrm>
            <a:off x="10760722" y="6530861"/>
            <a:ext cx="909573" cy="138499"/>
          </a:xfrm>
          <a:prstGeom prst="rect">
            <a:avLst/>
          </a:prstGeom>
        </p:spPr>
        <p:txBody>
          <a:bodyPr wrap="square" lIns="0" tIns="0" rIns="0" bIns="0">
            <a:spAutoFit/>
          </a:bodyPr>
          <a:lstStyle>
            <a:lvl1pPr algn="r">
              <a:defRPr sz="900" b="1" i="0">
                <a:solidFill>
                  <a:schemeClr val="tx1"/>
                </a:solidFill>
                <a:latin typeface="Calibri" panose="020F0502020204030204" pitchFamily="34" charset="0"/>
                <a:cs typeface="Calibri" panose="020F0502020204030204" pitchFamily="34" charset="0"/>
              </a:defRPr>
            </a:lvl1pPr>
          </a:lstStyle>
          <a:p>
            <a:pPr marL="83185">
              <a:spcBef>
                <a:spcPts val="70"/>
              </a:spcBef>
            </a:pPr>
            <a:fld id="{81D60167-4931-47E6-BA6A-407CBD079E47}" type="slidenum">
              <a:rPr lang="en-US" spc="-50" smtClean="0"/>
              <a:pPr marL="83185">
                <a:spcBef>
                  <a:spcPts val="70"/>
                </a:spcBef>
              </a:pPr>
              <a:t>‹#›</a:t>
            </a:fld>
            <a:endParaRPr lang="en-US" spc="-50"/>
          </a:p>
        </p:txBody>
      </p:sp>
    </p:spTree>
    <p:extLst>
      <p:ext uri="{BB962C8B-B14F-4D97-AF65-F5344CB8AC3E}">
        <p14:creationId xmlns:p14="http://schemas.microsoft.com/office/powerpoint/2010/main" val="368973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609600" y="1577340"/>
            <a:ext cx="10972800" cy="4526280"/>
          </a:xfrm>
          <a:prstGeom prst="rect">
            <a:avLst/>
          </a:prstGeom>
        </p:spPr>
        <p:txBody>
          <a:bodyPr lIns="0" tIns="0" rIns="0" bIns="0"/>
          <a:lstStyle>
            <a:lvl1pPr>
              <a:defRPr b="0" i="0">
                <a:latin typeface="Calibri" panose="020F0502020204030204" pitchFamily="34" charset="0"/>
              </a:defRPr>
            </a:lvl1pPr>
          </a:lstStyle>
          <a:p>
            <a:endParaRPr/>
          </a:p>
        </p:txBody>
      </p:sp>
      <p:sp>
        <p:nvSpPr>
          <p:cNvPr id="5" name="Holder 6">
            <a:extLst>
              <a:ext uri="{FF2B5EF4-FFF2-40B4-BE49-F238E27FC236}">
                <a16:creationId xmlns:a16="http://schemas.microsoft.com/office/drawing/2014/main" id="{257789C2-5F00-0640-9EA8-3D85A258BBD5}"/>
              </a:ext>
            </a:extLst>
          </p:cNvPr>
          <p:cNvSpPr>
            <a:spLocks noGrp="1"/>
          </p:cNvSpPr>
          <p:nvPr>
            <p:ph type="sldNum" sz="quarter" idx="4"/>
          </p:nvPr>
        </p:nvSpPr>
        <p:spPr>
          <a:xfrm>
            <a:off x="10760722" y="6530861"/>
            <a:ext cx="909573" cy="138499"/>
          </a:xfrm>
          <a:prstGeom prst="rect">
            <a:avLst/>
          </a:prstGeom>
        </p:spPr>
        <p:txBody>
          <a:bodyPr wrap="square" lIns="0" tIns="0" rIns="0" bIns="0">
            <a:spAutoFit/>
          </a:bodyPr>
          <a:lstStyle>
            <a:lvl1pPr algn="r">
              <a:defRPr sz="900" b="1" i="0">
                <a:solidFill>
                  <a:schemeClr val="tx1"/>
                </a:solidFill>
                <a:latin typeface="Calibri" panose="020F0502020204030204" pitchFamily="34" charset="0"/>
                <a:cs typeface="Calibri" panose="020F0502020204030204" pitchFamily="34" charset="0"/>
              </a:defRPr>
            </a:lvl1pPr>
          </a:lstStyle>
          <a:p>
            <a:pPr marL="83185">
              <a:spcBef>
                <a:spcPts val="70"/>
              </a:spcBef>
            </a:pPr>
            <a:fld id="{81D60167-4931-47E6-BA6A-407CBD079E47}" type="slidenum">
              <a:rPr lang="en-US" spc="-50" smtClean="0"/>
              <a:pPr marL="83185">
                <a:spcBef>
                  <a:spcPts val="70"/>
                </a:spcBef>
              </a:pPr>
              <a:t>‹#›</a:t>
            </a:fld>
            <a:endParaRPr lang="en-US" spc="-50"/>
          </a:p>
        </p:txBody>
      </p:sp>
    </p:spTree>
    <p:extLst>
      <p:ext uri="{BB962C8B-B14F-4D97-AF65-F5344CB8AC3E}">
        <p14:creationId xmlns:p14="http://schemas.microsoft.com/office/powerpoint/2010/main" val="287973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ack background with white lines&#10;&#10;Description automatically generated">
            <a:extLst>
              <a:ext uri="{FF2B5EF4-FFF2-40B4-BE49-F238E27FC236}">
                <a16:creationId xmlns:a16="http://schemas.microsoft.com/office/drawing/2014/main" id="{EE66829D-7A8B-8C40-89DF-508F2FE114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2" name="Rectangle 1">
            <a:extLst>
              <a:ext uri="{FF2B5EF4-FFF2-40B4-BE49-F238E27FC236}">
                <a16:creationId xmlns:a16="http://schemas.microsoft.com/office/drawing/2014/main" id="{F75CD84F-E2C1-1548-8D90-76C7CA5E2C85}"/>
              </a:ext>
            </a:extLst>
          </p:cNvPr>
          <p:cNvSpPr/>
          <p:nvPr userDrawn="1"/>
        </p:nvSpPr>
        <p:spPr>
          <a:xfrm>
            <a:off x="-3" y="-1"/>
            <a:ext cx="12191999" cy="6858000"/>
          </a:xfrm>
          <a:prstGeom prst="rect">
            <a:avLst/>
          </a:prstGeom>
          <a:solidFill>
            <a:schemeClr val="tx1">
              <a:alpha val="300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bject 9">
            <a:extLst>
              <a:ext uri="{FF2B5EF4-FFF2-40B4-BE49-F238E27FC236}">
                <a16:creationId xmlns:a16="http://schemas.microsoft.com/office/drawing/2014/main" id="{CF79E039-7102-3647-BDE3-61BC84FDB994}"/>
              </a:ext>
            </a:extLst>
          </p:cNvPr>
          <p:cNvSpPr/>
          <p:nvPr userDrawn="1"/>
        </p:nvSpPr>
        <p:spPr>
          <a:xfrm>
            <a:off x="527552" y="6367321"/>
            <a:ext cx="11136896" cy="262079"/>
          </a:xfrm>
          <a:custGeom>
            <a:avLst/>
            <a:gdLst/>
            <a:ahLst/>
            <a:cxnLst/>
            <a:rect l="l" t="t" r="r" b="b"/>
            <a:pathLst>
              <a:path w="10949940">
                <a:moveTo>
                  <a:pt x="0" y="0"/>
                </a:moveTo>
                <a:lnTo>
                  <a:pt x="10949355" y="0"/>
                </a:lnTo>
              </a:path>
            </a:pathLst>
          </a:custGeom>
          <a:ln w="6350">
            <a:solidFill>
              <a:schemeClr val="bg1"/>
            </a:solidFill>
            <a:prstDash val="solid"/>
          </a:ln>
        </p:spPr>
        <p:txBody>
          <a:bodyPr wrap="square" lIns="0" tIns="0" rIns="0" bIns="0" rtlCol="0"/>
          <a:lstStyle/>
          <a:p>
            <a:endParaRPr b="0" i="0">
              <a:latin typeface="Calibri" panose="020F0502020204030204" pitchFamily="34" charset="0"/>
            </a:endParaRPr>
          </a:p>
        </p:txBody>
      </p:sp>
      <p:sp>
        <p:nvSpPr>
          <p:cNvPr id="9" name="Holder 6">
            <a:extLst>
              <a:ext uri="{FF2B5EF4-FFF2-40B4-BE49-F238E27FC236}">
                <a16:creationId xmlns:a16="http://schemas.microsoft.com/office/drawing/2014/main" id="{F2226B8A-EDAF-2546-9AD0-D65C6C89D415}"/>
              </a:ext>
            </a:extLst>
          </p:cNvPr>
          <p:cNvSpPr>
            <a:spLocks noGrp="1"/>
          </p:cNvSpPr>
          <p:nvPr>
            <p:ph type="sldNum" sz="quarter" idx="4"/>
          </p:nvPr>
        </p:nvSpPr>
        <p:spPr>
          <a:xfrm>
            <a:off x="10760722" y="6530861"/>
            <a:ext cx="909573" cy="138499"/>
          </a:xfrm>
          <a:prstGeom prst="rect">
            <a:avLst/>
          </a:prstGeom>
        </p:spPr>
        <p:txBody>
          <a:bodyPr wrap="square" lIns="0" tIns="0" rIns="0" bIns="0">
            <a:spAutoFit/>
          </a:bodyPr>
          <a:lstStyle>
            <a:lvl1pPr algn="r">
              <a:defRPr sz="900" b="1" i="0">
                <a:solidFill>
                  <a:schemeClr val="bg1"/>
                </a:solidFill>
                <a:latin typeface="Calibri" panose="020F0502020204030204" pitchFamily="34" charset="0"/>
                <a:cs typeface="Calibri" panose="020F0502020204030204" pitchFamily="34" charset="0"/>
              </a:defRPr>
            </a:lvl1pPr>
          </a:lstStyle>
          <a:p>
            <a:pPr marL="83185">
              <a:spcBef>
                <a:spcPts val="70"/>
              </a:spcBef>
            </a:pPr>
            <a:fld id="{81D60167-4931-47E6-BA6A-407CBD079E47}" type="slidenum">
              <a:rPr lang="en-US" spc="-50" smtClean="0"/>
              <a:pPr marL="83185">
                <a:spcBef>
                  <a:spcPts val="70"/>
                </a:spcBef>
              </a:pPr>
              <a:t>‹#›</a:t>
            </a:fld>
            <a:endParaRPr lang="en-US" spc="-50"/>
          </a:p>
        </p:txBody>
      </p:sp>
      <p:sp>
        <p:nvSpPr>
          <p:cNvPr id="13" name="object 10">
            <a:extLst>
              <a:ext uri="{FF2B5EF4-FFF2-40B4-BE49-F238E27FC236}">
                <a16:creationId xmlns:a16="http://schemas.microsoft.com/office/drawing/2014/main" id="{1E4C9707-30FE-B040-B6A7-32894796DF1C}"/>
              </a:ext>
            </a:extLst>
          </p:cNvPr>
          <p:cNvSpPr txBox="1"/>
          <p:nvPr userDrawn="1"/>
        </p:nvSpPr>
        <p:spPr>
          <a:xfrm>
            <a:off x="4829538" y="6516754"/>
            <a:ext cx="3961410" cy="166712"/>
          </a:xfrm>
          <a:prstGeom prst="rect">
            <a:avLst/>
          </a:prstGeom>
        </p:spPr>
        <p:txBody>
          <a:bodyPr vert="horz" wrap="square" lIns="0" tIns="12700" rIns="0" bIns="0" rtlCol="0" anchor="ctr">
            <a:spAutoFit/>
          </a:bodyPr>
          <a:lstStyle/>
          <a:p>
            <a:pPr marL="12700" algn="l">
              <a:spcBef>
                <a:spcPts val="100"/>
              </a:spcBef>
            </a:pPr>
            <a:r>
              <a:rPr lang="en-US" sz="1000" spc="200">
                <a:solidFill>
                  <a:schemeClr val="bg1"/>
                </a:solidFill>
                <a:latin typeface="Calibri Light" panose="020F0302020204030204" pitchFamily="34" charset="0"/>
                <a:cs typeface="Calibri Light" panose="020F0302020204030204" pitchFamily="34" charset="0"/>
              </a:rPr>
              <a:t>TSX</a:t>
            </a:r>
            <a:r>
              <a:rPr sz="1000" spc="200">
                <a:solidFill>
                  <a:schemeClr val="bg1"/>
                </a:solidFill>
                <a:latin typeface="Calibri Light" panose="020F0302020204030204" pitchFamily="34" charset="0"/>
                <a:cs typeface="Calibri Light" panose="020F0302020204030204" pitchFamily="34" charset="0"/>
              </a:rPr>
              <a:t>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NYSE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  FSE </a:t>
            </a:r>
            <a:r>
              <a:rPr lang="en-US" sz="1000" b="1" spc="200">
                <a:solidFill>
                  <a:schemeClr val="bg1"/>
                </a:solidFill>
                <a:latin typeface="Calibri" panose="020F0502020204030204" pitchFamily="34" charset="0"/>
                <a:cs typeface="Calibri" panose="020F0502020204030204" pitchFamily="34" charset="0"/>
              </a:rPr>
              <a:t>FMV</a:t>
            </a:r>
          </a:p>
        </p:txBody>
      </p:sp>
      <p:sp>
        <p:nvSpPr>
          <p:cNvPr id="14" name="Rectangle 13">
            <a:extLst>
              <a:ext uri="{FF2B5EF4-FFF2-40B4-BE49-F238E27FC236}">
                <a16:creationId xmlns:a16="http://schemas.microsoft.com/office/drawing/2014/main" id="{65EEFFB8-A72A-7A49-BC55-59EC8D894AD9}"/>
              </a:ext>
            </a:extLst>
          </p:cNvPr>
          <p:cNvSpPr/>
          <p:nvPr userDrawn="1"/>
        </p:nvSpPr>
        <p:spPr>
          <a:xfrm>
            <a:off x="521704" y="6515472"/>
            <a:ext cx="2473325" cy="153888"/>
          </a:xfrm>
          <a:prstGeom prst="rect">
            <a:avLst/>
          </a:prstGeom>
        </p:spPr>
        <p:txBody>
          <a:bodyPr lIns="0" tIns="0" rIns="0" bIns="0">
            <a:spAutoFit/>
          </a:bodyPr>
          <a:lstStyle/>
          <a:p>
            <a:pPr eaLnBrk="1" fontAlgn="auto" hangingPunct="1">
              <a:spcBef>
                <a:spcPts val="0"/>
              </a:spcBef>
              <a:spcAft>
                <a:spcPts val="0"/>
              </a:spcAft>
              <a:defRPr/>
            </a:pPr>
            <a:r>
              <a:rPr lang="en-US" sz="1000" spc="200" baseline="0">
                <a:solidFill>
                  <a:schemeClr val="bg1"/>
                </a:solidFill>
                <a:latin typeface="Calibri" panose="020F0502020204030204" pitchFamily="34" charset="0"/>
                <a:cs typeface="Calibri" panose="020F0502020204030204" pitchFamily="34" charset="0"/>
              </a:rPr>
              <a:t>CORPORATE PRESENTATION</a:t>
            </a:r>
          </a:p>
        </p:txBody>
      </p:sp>
      <p:sp>
        <p:nvSpPr>
          <p:cNvPr id="18" name="Rectangle 17">
            <a:extLst>
              <a:ext uri="{FF2B5EF4-FFF2-40B4-BE49-F238E27FC236}">
                <a16:creationId xmlns:a16="http://schemas.microsoft.com/office/drawing/2014/main" id="{AF8619C5-5D25-454D-8BB9-C64C98B26AE6}"/>
              </a:ext>
            </a:extLst>
          </p:cNvPr>
          <p:cNvSpPr/>
          <p:nvPr userDrawn="1"/>
        </p:nvSpPr>
        <p:spPr>
          <a:xfrm>
            <a:off x="0" y="0"/>
            <a:ext cx="12192000" cy="6858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20" name="Rectangle 19">
            <a:extLst>
              <a:ext uri="{FF2B5EF4-FFF2-40B4-BE49-F238E27FC236}">
                <a16:creationId xmlns:a16="http://schemas.microsoft.com/office/drawing/2014/main" id="{364314C9-7E41-FA44-911B-C60C84005309}"/>
              </a:ext>
            </a:extLst>
          </p:cNvPr>
          <p:cNvSpPr/>
          <p:nvPr userDrawn="1"/>
        </p:nvSpPr>
        <p:spPr>
          <a:xfrm>
            <a:off x="228600" y="1"/>
            <a:ext cx="81549"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 with a bird head&#10;&#10;Description automatically generated">
            <a:extLst>
              <a:ext uri="{FF2B5EF4-FFF2-40B4-BE49-F238E27FC236}">
                <a16:creationId xmlns:a16="http://schemas.microsoft.com/office/drawing/2014/main" id="{AC405B26-3716-1F46-9076-13F46E891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8937" y="71482"/>
            <a:ext cx="839958" cy="538118"/>
          </a:xfrm>
          <a:prstGeom prst="rect">
            <a:avLst/>
          </a:prstGeom>
        </p:spPr>
      </p:pic>
    </p:spTree>
    <p:extLst>
      <p:ext uri="{BB962C8B-B14F-4D97-AF65-F5344CB8AC3E}">
        <p14:creationId xmlns:p14="http://schemas.microsoft.com/office/powerpoint/2010/main" val="29533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black background with white lines&#10;&#10;Description automatically generated">
            <a:extLst>
              <a:ext uri="{FF2B5EF4-FFF2-40B4-BE49-F238E27FC236}">
                <a16:creationId xmlns:a16="http://schemas.microsoft.com/office/drawing/2014/main" id="{EE66829D-7A8B-8C40-89DF-508F2FE114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2" name="Rectangle 1">
            <a:extLst>
              <a:ext uri="{FF2B5EF4-FFF2-40B4-BE49-F238E27FC236}">
                <a16:creationId xmlns:a16="http://schemas.microsoft.com/office/drawing/2014/main" id="{F75CD84F-E2C1-1548-8D90-76C7CA5E2C85}"/>
              </a:ext>
            </a:extLst>
          </p:cNvPr>
          <p:cNvSpPr/>
          <p:nvPr userDrawn="1"/>
        </p:nvSpPr>
        <p:spPr>
          <a:xfrm>
            <a:off x="-3" y="-1"/>
            <a:ext cx="12191999" cy="6858000"/>
          </a:xfrm>
          <a:prstGeom prst="rect">
            <a:avLst/>
          </a:prstGeom>
          <a:solidFill>
            <a:schemeClr val="tx1">
              <a:alpha val="300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bject 9">
            <a:extLst>
              <a:ext uri="{FF2B5EF4-FFF2-40B4-BE49-F238E27FC236}">
                <a16:creationId xmlns:a16="http://schemas.microsoft.com/office/drawing/2014/main" id="{CF79E039-7102-3647-BDE3-61BC84FDB994}"/>
              </a:ext>
            </a:extLst>
          </p:cNvPr>
          <p:cNvSpPr/>
          <p:nvPr userDrawn="1"/>
        </p:nvSpPr>
        <p:spPr>
          <a:xfrm>
            <a:off x="527552" y="6367321"/>
            <a:ext cx="11136896" cy="262079"/>
          </a:xfrm>
          <a:custGeom>
            <a:avLst/>
            <a:gdLst/>
            <a:ahLst/>
            <a:cxnLst/>
            <a:rect l="l" t="t" r="r" b="b"/>
            <a:pathLst>
              <a:path w="10949940">
                <a:moveTo>
                  <a:pt x="0" y="0"/>
                </a:moveTo>
                <a:lnTo>
                  <a:pt x="10949355" y="0"/>
                </a:lnTo>
              </a:path>
            </a:pathLst>
          </a:custGeom>
          <a:ln w="6350">
            <a:solidFill>
              <a:schemeClr val="bg1"/>
            </a:solidFill>
            <a:prstDash val="solid"/>
          </a:ln>
        </p:spPr>
        <p:txBody>
          <a:bodyPr wrap="square" lIns="0" tIns="0" rIns="0" bIns="0" rtlCol="0"/>
          <a:lstStyle/>
          <a:p>
            <a:endParaRPr b="0" i="0">
              <a:latin typeface="Calibri" panose="020F0502020204030204" pitchFamily="34" charset="0"/>
            </a:endParaRPr>
          </a:p>
        </p:txBody>
      </p:sp>
      <p:sp>
        <p:nvSpPr>
          <p:cNvPr id="9" name="Holder 6">
            <a:extLst>
              <a:ext uri="{FF2B5EF4-FFF2-40B4-BE49-F238E27FC236}">
                <a16:creationId xmlns:a16="http://schemas.microsoft.com/office/drawing/2014/main" id="{F2226B8A-EDAF-2546-9AD0-D65C6C89D415}"/>
              </a:ext>
            </a:extLst>
          </p:cNvPr>
          <p:cNvSpPr>
            <a:spLocks noGrp="1"/>
          </p:cNvSpPr>
          <p:nvPr>
            <p:ph type="sldNum" sz="quarter" idx="4"/>
          </p:nvPr>
        </p:nvSpPr>
        <p:spPr>
          <a:xfrm>
            <a:off x="10760722" y="6530861"/>
            <a:ext cx="909573" cy="138499"/>
          </a:xfrm>
          <a:prstGeom prst="rect">
            <a:avLst/>
          </a:prstGeom>
        </p:spPr>
        <p:txBody>
          <a:bodyPr wrap="square" lIns="0" tIns="0" rIns="0" bIns="0">
            <a:spAutoFit/>
          </a:bodyPr>
          <a:lstStyle>
            <a:lvl1pPr algn="r">
              <a:defRPr sz="900" b="1" i="0">
                <a:solidFill>
                  <a:schemeClr val="bg1"/>
                </a:solidFill>
                <a:latin typeface="Calibri" panose="020F0502020204030204" pitchFamily="34" charset="0"/>
                <a:cs typeface="Calibri" panose="020F0502020204030204" pitchFamily="34" charset="0"/>
              </a:defRPr>
            </a:lvl1pPr>
          </a:lstStyle>
          <a:p>
            <a:pPr marL="83185">
              <a:spcBef>
                <a:spcPts val="70"/>
              </a:spcBef>
            </a:pPr>
            <a:fld id="{81D60167-4931-47E6-BA6A-407CBD079E47}" type="slidenum">
              <a:rPr lang="en-US" spc="-50" smtClean="0"/>
              <a:pPr marL="83185">
                <a:spcBef>
                  <a:spcPts val="70"/>
                </a:spcBef>
              </a:pPr>
              <a:t>‹#›</a:t>
            </a:fld>
            <a:endParaRPr lang="en-US" spc="-50"/>
          </a:p>
        </p:txBody>
      </p:sp>
      <p:sp>
        <p:nvSpPr>
          <p:cNvPr id="13" name="object 10">
            <a:extLst>
              <a:ext uri="{FF2B5EF4-FFF2-40B4-BE49-F238E27FC236}">
                <a16:creationId xmlns:a16="http://schemas.microsoft.com/office/drawing/2014/main" id="{1E4C9707-30FE-B040-B6A7-32894796DF1C}"/>
              </a:ext>
            </a:extLst>
          </p:cNvPr>
          <p:cNvSpPr txBox="1"/>
          <p:nvPr userDrawn="1"/>
        </p:nvSpPr>
        <p:spPr>
          <a:xfrm>
            <a:off x="4829538" y="6516754"/>
            <a:ext cx="3961410" cy="166712"/>
          </a:xfrm>
          <a:prstGeom prst="rect">
            <a:avLst/>
          </a:prstGeom>
        </p:spPr>
        <p:txBody>
          <a:bodyPr vert="horz" wrap="square" lIns="0" tIns="12700" rIns="0" bIns="0" rtlCol="0" anchor="ctr">
            <a:spAutoFit/>
          </a:bodyPr>
          <a:lstStyle/>
          <a:p>
            <a:pPr marL="12700" algn="l">
              <a:spcBef>
                <a:spcPts val="100"/>
              </a:spcBef>
            </a:pPr>
            <a:r>
              <a:rPr lang="en-US" sz="1000" spc="200">
                <a:solidFill>
                  <a:schemeClr val="bg1"/>
                </a:solidFill>
                <a:latin typeface="Calibri Light" panose="020F0302020204030204" pitchFamily="34" charset="0"/>
                <a:cs typeface="Calibri Light" panose="020F0302020204030204" pitchFamily="34" charset="0"/>
              </a:rPr>
              <a:t>TSX</a:t>
            </a:r>
            <a:r>
              <a:rPr sz="1000" spc="200">
                <a:solidFill>
                  <a:schemeClr val="bg1"/>
                </a:solidFill>
                <a:latin typeface="Calibri Light" panose="020F0302020204030204" pitchFamily="34" charset="0"/>
                <a:cs typeface="Calibri Light" panose="020F0302020204030204" pitchFamily="34" charset="0"/>
              </a:rPr>
              <a:t>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NYSE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  FSE </a:t>
            </a:r>
            <a:r>
              <a:rPr lang="en-US" sz="1000" b="1" spc="200">
                <a:solidFill>
                  <a:schemeClr val="bg1"/>
                </a:solidFill>
                <a:latin typeface="Calibri" panose="020F0502020204030204" pitchFamily="34" charset="0"/>
                <a:cs typeface="Calibri" panose="020F0502020204030204" pitchFamily="34" charset="0"/>
              </a:rPr>
              <a:t>FMV</a:t>
            </a:r>
          </a:p>
        </p:txBody>
      </p:sp>
      <p:sp>
        <p:nvSpPr>
          <p:cNvPr id="14" name="Rectangle 13">
            <a:extLst>
              <a:ext uri="{FF2B5EF4-FFF2-40B4-BE49-F238E27FC236}">
                <a16:creationId xmlns:a16="http://schemas.microsoft.com/office/drawing/2014/main" id="{65EEFFB8-A72A-7A49-BC55-59EC8D894AD9}"/>
              </a:ext>
            </a:extLst>
          </p:cNvPr>
          <p:cNvSpPr/>
          <p:nvPr userDrawn="1"/>
        </p:nvSpPr>
        <p:spPr>
          <a:xfrm>
            <a:off x="521704" y="6515472"/>
            <a:ext cx="2473325" cy="153888"/>
          </a:xfrm>
          <a:prstGeom prst="rect">
            <a:avLst/>
          </a:prstGeom>
        </p:spPr>
        <p:txBody>
          <a:bodyPr lIns="0" tIns="0" rIns="0" bIns="0">
            <a:spAutoFit/>
          </a:bodyPr>
          <a:lstStyle/>
          <a:p>
            <a:pPr eaLnBrk="1" fontAlgn="auto" hangingPunct="1">
              <a:spcBef>
                <a:spcPts val="0"/>
              </a:spcBef>
              <a:spcAft>
                <a:spcPts val="0"/>
              </a:spcAft>
              <a:defRPr/>
            </a:pPr>
            <a:r>
              <a:rPr lang="en-US" sz="1000" spc="200" baseline="0">
                <a:solidFill>
                  <a:schemeClr val="bg1"/>
                </a:solidFill>
                <a:latin typeface="Calibri" panose="020F0502020204030204" pitchFamily="34" charset="0"/>
                <a:cs typeface="Calibri" panose="020F0502020204030204" pitchFamily="34" charset="0"/>
              </a:rPr>
              <a:t>CORPORATE PRESENTATION</a:t>
            </a:r>
          </a:p>
        </p:txBody>
      </p:sp>
      <p:pic>
        <p:nvPicPr>
          <p:cNvPr id="10" name="Picture 9" descr="A black and white logo with a bird head&#10;&#10;Description automatically generated">
            <a:extLst>
              <a:ext uri="{FF2B5EF4-FFF2-40B4-BE49-F238E27FC236}">
                <a16:creationId xmlns:a16="http://schemas.microsoft.com/office/drawing/2014/main" id="{23DCD1A8-25E6-D24B-B694-EE20D25C99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8937" y="71482"/>
            <a:ext cx="839958" cy="538118"/>
          </a:xfrm>
          <a:prstGeom prst="rect">
            <a:avLst/>
          </a:prstGeom>
        </p:spPr>
      </p:pic>
    </p:spTree>
    <p:extLst>
      <p:ext uri="{BB962C8B-B14F-4D97-AF65-F5344CB8AC3E}">
        <p14:creationId xmlns:p14="http://schemas.microsoft.com/office/powerpoint/2010/main" val="409848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black background with white lines&#10;&#10;Description automatically generated">
            <a:extLst>
              <a:ext uri="{FF2B5EF4-FFF2-40B4-BE49-F238E27FC236}">
                <a16:creationId xmlns:a16="http://schemas.microsoft.com/office/drawing/2014/main" id="{EE66829D-7A8B-8C40-89DF-508F2FE114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2" name="Rectangle 1">
            <a:extLst>
              <a:ext uri="{FF2B5EF4-FFF2-40B4-BE49-F238E27FC236}">
                <a16:creationId xmlns:a16="http://schemas.microsoft.com/office/drawing/2014/main" id="{F75CD84F-E2C1-1548-8D90-76C7CA5E2C85}"/>
              </a:ext>
            </a:extLst>
          </p:cNvPr>
          <p:cNvSpPr/>
          <p:nvPr userDrawn="1"/>
        </p:nvSpPr>
        <p:spPr>
          <a:xfrm>
            <a:off x="-3" y="-1"/>
            <a:ext cx="12191999" cy="6858000"/>
          </a:xfrm>
          <a:prstGeom prst="rect">
            <a:avLst/>
          </a:prstGeom>
          <a:solidFill>
            <a:schemeClr val="tx1">
              <a:alpha val="300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7" name="object 9">
            <a:extLst>
              <a:ext uri="{FF2B5EF4-FFF2-40B4-BE49-F238E27FC236}">
                <a16:creationId xmlns:a16="http://schemas.microsoft.com/office/drawing/2014/main" id="{CF79E039-7102-3647-BDE3-61BC84FDB994}"/>
              </a:ext>
            </a:extLst>
          </p:cNvPr>
          <p:cNvSpPr/>
          <p:nvPr userDrawn="1"/>
        </p:nvSpPr>
        <p:spPr>
          <a:xfrm>
            <a:off x="527552" y="6367321"/>
            <a:ext cx="11136896" cy="262079"/>
          </a:xfrm>
          <a:custGeom>
            <a:avLst/>
            <a:gdLst/>
            <a:ahLst/>
            <a:cxnLst/>
            <a:rect l="l" t="t" r="r" b="b"/>
            <a:pathLst>
              <a:path w="10949940">
                <a:moveTo>
                  <a:pt x="0" y="0"/>
                </a:moveTo>
                <a:lnTo>
                  <a:pt x="10949355" y="0"/>
                </a:lnTo>
              </a:path>
            </a:pathLst>
          </a:custGeom>
          <a:ln w="6350">
            <a:solidFill>
              <a:schemeClr val="bg1"/>
            </a:solidFill>
            <a:prstDash val="solid"/>
          </a:ln>
        </p:spPr>
        <p:txBody>
          <a:bodyPr wrap="square" lIns="0" tIns="0" rIns="0" bIns="0" rtlCol="0"/>
          <a:lstStyle/>
          <a:p>
            <a:endParaRPr b="0" i="0">
              <a:latin typeface="Calibri" panose="020F0502020204030204" pitchFamily="34" charset="0"/>
            </a:endParaRPr>
          </a:p>
        </p:txBody>
      </p:sp>
      <p:sp>
        <p:nvSpPr>
          <p:cNvPr id="9" name="Holder 6">
            <a:extLst>
              <a:ext uri="{FF2B5EF4-FFF2-40B4-BE49-F238E27FC236}">
                <a16:creationId xmlns:a16="http://schemas.microsoft.com/office/drawing/2014/main" id="{F2226B8A-EDAF-2546-9AD0-D65C6C89D415}"/>
              </a:ext>
            </a:extLst>
          </p:cNvPr>
          <p:cNvSpPr>
            <a:spLocks noGrp="1"/>
          </p:cNvSpPr>
          <p:nvPr>
            <p:ph type="sldNum" sz="quarter" idx="4"/>
          </p:nvPr>
        </p:nvSpPr>
        <p:spPr>
          <a:xfrm>
            <a:off x="10760722" y="6530861"/>
            <a:ext cx="909573" cy="138499"/>
          </a:xfrm>
          <a:prstGeom prst="rect">
            <a:avLst/>
          </a:prstGeom>
        </p:spPr>
        <p:txBody>
          <a:bodyPr wrap="square" lIns="0" tIns="0" rIns="0" bIns="0">
            <a:spAutoFit/>
          </a:bodyPr>
          <a:lstStyle>
            <a:lvl1pPr algn="r">
              <a:defRPr sz="900" b="1" i="0">
                <a:solidFill>
                  <a:schemeClr val="bg1"/>
                </a:solidFill>
                <a:latin typeface="Calibri" panose="020F0502020204030204" pitchFamily="34" charset="0"/>
                <a:cs typeface="Calibri" panose="020F0502020204030204" pitchFamily="34" charset="0"/>
              </a:defRPr>
            </a:lvl1pPr>
          </a:lstStyle>
          <a:p>
            <a:pPr marL="83185">
              <a:spcBef>
                <a:spcPts val="70"/>
              </a:spcBef>
            </a:pPr>
            <a:fld id="{81D60167-4931-47E6-BA6A-407CBD079E47}" type="slidenum">
              <a:rPr lang="en-US" spc="-50" smtClean="0"/>
              <a:pPr marL="83185">
                <a:spcBef>
                  <a:spcPts val="70"/>
                </a:spcBef>
              </a:pPr>
              <a:t>‹#›</a:t>
            </a:fld>
            <a:endParaRPr lang="en-US" spc="-50"/>
          </a:p>
        </p:txBody>
      </p:sp>
      <p:sp>
        <p:nvSpPr>
          <p:cNvPr id="13" name="object 10">
            <a:extLst>
              <a:ext uri="{FF2B5EF4-FFF2-40B4-BE49-F238E27FC236}">
                <a16:creationId xmlns:a16="http://schemas.microsoft.com/office/drawing/2014/main" id="{1E4C9707-30FE-B040-B6A7-32894796DF1C}"/>
              </a:ext>
            </a:extLst>
          </p:cNvPr>
          <p:cNvSpPr txBox="1"/>
          <p:nvPr userDrawn="1"/>
        </p:nvSpPr>
        <p:spPr>
          <a:xfrm>
            <a:off x="4829538" y="6516754"/>
            <a:ext cx="3961410" cy="166712"/>
          </a:xfrm>
          <a:prstGeom prst="rect">
            <a:avLst/>
          </a:prstGeom>
        </p:spPr>
        <p:txBody>
          <a:bodyPr vert="horz" wrap="square" lIns="0" tIns="12700" rIns="0" bIns="0" rtlCol="0" anchor="ctr">
            <a:spAutoFit/>
          </a:bodyPr>
          <a:lstStyle/>
          <a:p>
            <a:pPr marL="12700" algn="l">
              <a:spcBef>
                <a:spcPts val="100"/>
              </a:spcBef>
            </a:pPr>
            <a:r>
              <a:rPr lang="en-US" sz="1000" spc="200">
                <a:solidFill>
                  <a:schemeClr val="bg1"/>
                </a:solidFill>
                <a:latin typeface="Calibri Light" panose="020F0302020204030204" pitchFamily="34" charset="0"/>
                <a:cs typeface="Calibri Light" panose="020F0302020204030204" pitchFamily="34" charset="0"/>
              </a:rPr>
              <a:t>TSX</a:t>
            </a:r>
            <a:r>
              <a:rPr sz="1000" spc="200">
                <a:solidFill>
                  <a:schemeClr val="bg1"/>
                </a:solidFill>
                <a:latin typeface="Calibri Light" panose="020F0302020204030204" pitchFamily="34" charset="0"/>
                <a:cs typeface="Calibri Light" panose="020F0302020204030204" pitchFamily="34" charset="0"/>
              </a:rPr>
              <a:t>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NYSE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  FSE </a:t>
            </a:r>
            <a:r>
              <a:rPr lang="en-US" sz="1000" b="1" spc="200">
                <a:solidFill>
                  <a:schemeClr val="bg1"/>
                </a:solidFill>
                <a:latin typeface="Calibri" panose="020F0502020204030204" pitchFamily="34" charset="0"/>
                <a:cs typeface="Calibri" panose="020F0502020204030204" pitchFamily="34" charset="0"/>
              </a:rPr>
              <a:t>FMV</a:t>
            </a:r>
          </a:p>
        </p:txBody>
      </p:sp>
      <p:sp>
        <p:nvSpPr>
          <p:cNvPr id="14" name="Rectangle 13">
            <a:extLst>
              <a:ext uri="{FF2B5EF4-FFF2-40B4-BE49-F238E27FC236}">
                <a16:creationId xmlns:a16="http://schemas.microsoft.com/office/drawing/2014/main" id="{65EEFFB8-A72A-7A49-BC55-59EC8D894AD9}"/>
              </a:ext>
            </a:extLst>
          </p:cNvPr>
          <p:cNvSpPr/>
          <p:nvPr userDrawn="1"/>
        </p:nvSpPr>
        <p:spPr>
          <a:xfrm>
            <a:off x="521704" y="6515472"/>
            <a:ext cx="2473325" cy="153888"/>
          </a:xfrm>
          <a:prstGeom prst="rect">
            <a:avLst/>
          </a:prstGeom>
        </p:spPr>
        <p:txBody>
          <a:bodyPr lIns="0" tIns="0" rIns="0" bIns="0">
            <a:spAutoFit/>
          </a:bodyPr>
          <a:lstStyle/>
          <a:p>
            <a:pPr eaLnBrk="1" fontAlgn="auto" hangingPunct="1">
              <a:spcBef>
                <a:spcPts val="0"/>
              </a:spcBef>
              <a:spcAft>
                <a:spcPts val="0"/>
              </a:spcAft>
              <a:defRPr/>
            </a:pPr>
            <a:r>
              <a:rPr lang="en-US" sz="1000" spc="200" baseline="0">
                <a:solidFill>
                  <a:schemeClr val="bg1"/>
                </a:solidFill>
                <a:latin typeface="Calibri" panose="020F0502020204030204" pitchFamily="34" charset="0"/>
                <a:cs typeface="Calibri" panose="020F0502020204030204" pitchFamily="34" charset="0"/>
              </a:rPr>
              <a:t>CORPORATE PRESENTATION</a:t>
            </a:r>
          </a:p>
        </p:txBody>
      </p:sp>
    </p:spTree>
    <p:extLst>
      <p:ext uri="{BB962C8B-B14F-4D97-AF65-F5344CB8AC3E}">
        <p14:creationId xmlns:p14="http://schemas.microsoft.com/office/powerpoint/2010/main" val="5117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abl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732E16-3124-3A48-B108-CFF1FA5F78FA}"/>
              </a:ext>
            </a:extLst>
          </p:cNvPr>
          <p:cNvSpPr/>
          <p:nvPr userDrawn="1"/>
        </p:nvSpPr>
        <p:spPr>
          <a:xfrm>
            <a:off x="0" y="0"/>
            <a:ext cx="12192000" cy="10508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D643C11-1266-AF49-82D7-D6BB611039B6}"/>
              </a:ext>
            </a:extLst>
          </p:cNvPr>
          <p:cNvSpPr>
            <a:spLocks noGrp="1"/>
          </p:cNvSpPr>
          <p:nvPr>
            <p:ph type="title" hasCustomPrompt="1"/>
          </p:nvPr>
        </p:nvSpPr>
        <p:spPr>
          <a:xfrm>
            <a:off x="528376" y="296926"/>
            <a:ext cx="9825680" cy="749236"/>
          </a:xfrm>
          <a:prstGeom prst="rect">
            <a:avLst/>
          </a:prstGeom>
        </p:spPr>
        <p:txBody>
          <a:bodyPr anchor="t"/>
          <a:lstStyle>
            <a:lvl1pPr>
              <a:defRPr sz="2800">
                <a:solidFill>
                  <a:schemeClr val="tx1"/>
                </a:solidFill>
              </a:defRPr>
            </a:lvl1pPr>
          </a:lstStyle>
          <a:p>
            <a:r>
              <a:rPr lang="en-US"/>
              <a:t>CLICK TO EDIT MASTER TITLE STYLE</a:t>
            </a:r>
          </a:p>
        </p:txBody>
      </p:sp>
      <p:sp>
        <p:nvSpPr>
          <p:cNvPr id="14" name="Rectangle 13">
            <a:extLst>
              <a:ext uri="{FF2B5EF4-FFF2-40B4-BE49-F238E27FC236}">
                <a16:creationId xmlns:a16="http://schemas.microsoft.com/office/drawing/2014/main" id="{A0C17EF8-EC66-4446-95CC-40923EDF30D9}"/>
              </a:ext>
            </a:extLst>
          </p:cNvPr>
          <p:cNvSpPr/>
          <p:nvPr userDrawn="1"/>
        </p:nvSpPr>
        <p:spPr>
          <a:xfrm>
            <a:off x="286705" y="6492874"/>
            <a:ext cx="2743199" cy="365125"/>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9">
            <a:extLst>
              <a:ext uri="{FF2B5EF4-FFF2-40B4-BE49-F238E27FC236}">
                <a16:creationId xmlns:a16="http://schemas.microsoft.com/office/drawing/2014/main" id="{EB5DBB09-B278-6A45-A3F4-D0B973617515}"/>
              </a:ext>
            </a:extLst>
          </p:cNvPr>
          <p:cNvSpPr>
            <a:spLocks noGrp="1"/>
          </p:cNvSpPr>
          <p:nvPr>
            <p:ph type="ftr" sz="quarter" idx="10"/>
          </p:nvPr>
        </p:nvSpPr>
        <p:spPr>
          <a:xfrm>
            <a:off x="286705" y="6492873"/>
            <a:ext cx="2743199" cy="365125"/>
          </a:xfrm>
        </p:spPr>
        <p:txBody>
          <a:bodyPr/>
          <a:lstStyle>
            <a:lvl1pPr algn="ctr">
              <a:defRPr sz="1000" b="0" i="0">
                <a:solidFill>
                  <a:schemeClr val="bg1"/>
                </a:solidFill>
                <a:latin typeface="Montserrat" pitchFamily="2" charset="77"/>
              </a:defRPr>
            </a:lvl1pPr>
          </a:lstStyle>
          <a:p>
            <a:r>
              <a:rPr lang="en-US"/>
              <a:t>TSX | AG        NYSE | AG        FSE | FMV</a:t>
            </a:r>
          </a:p>
        </p:txBody>
      </p:sp>
      <p:sp>
        <p:nvSpPr>
          <p:cNvPr id="16" name="Rectangle 15">
            <a:extLst>
              <a:ext uri="{FF2B5EF4-FFF2-40B4-BE49-F238E27FC236}">
                <a16:creationId xmlns:a16="http://schemas.microsoft.com/office/drawing/2014/main" id="{F58E8B29-E1B2-344B-A96B-699AD8DA60E0}"/>
              </a:ext>
            </a:extLst>
          </p:cNvPr>
          <p:cNvSpPr/>
          <p:nvPr userDrawn="1"/>
        </p:nvSpPr>
        <p:spPr>
          <a:xfrm>
            <a:off x="0" y="0"/>
            <a:ext cx="304800" cy="1050880"/>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able Placeholder 17">
            <a:extLst>
              <a:ext uri="{FF2B5EF4-FFF2-40B4-BE49-F238E27FC236}">
                <a16:creationId xmlns:a16="http://schemas.microsoft.com/office/drawing/2014/main" id="{67C32E82-EFEF-164A-AD08-B0160CFAACA3}"/>
              </a:ext>
            </a:extLst>
          </p:cNvPr>
          <p:cNvSpPr>
            <a:spLocks noGrp="1"/>
          </p:cNvSpPr>
          <p:nvPr>
            <p:ph type="tbl" sz="quarter" idx="16"/>
          </p:nvPr>
        </p:nvSpPr>
        <p:spPr>
          <a:xfrm>
            <a:off x="528638" y="1470025"/>
            <a:ext cx="11220450" cy="4583113"/>
          </a:xfrm>
        </p:spPr>
        <p:txBody>
          <a:bodyPr/>
          <a:lstStyle>
            <a:lvl1pPr>
              <a:defRPr b="0" i="0">
                <a:latin typeface="Montserrat" pitchFamily="2" charset="77"/>
              </a:defRPr>
            </a:lvl1pPr>
          </a:lstStyle>
          <a:p>
            <a:endParaRPr lang="en-US"/>
          </a:p>
        </p:txBody>
      </p:sp>
      <p:sp>
        <p:nvSpPr>
          <p:cNvPr id="19" name="Slide Number Placeholder 18">
            <a:extLst>
              <a:ext uri="{FF2B5EF4-FFF2-40B4-BE49-F238E27FC236}">
                <a16:creationId xmlns:a16="http://schemas.microsoft.com/office/drawing/2014/main" id="{01D39E0D-8BCE-7F44-82A7-B0180AA518D2}"/>
              </a:ext>
            </a:extLst>
          </p:cNvPr>
          <p:cNvSpPr>
            <a:spLocks noGrp="1"/>
          </p:cNvSpPr>
          <p:nvPr>
            <p:ph type="sldNum" sz="quarter" idx="17"/>
          </p:nvPr>
        </p:nvSpPr>
        <p:spPr/>
        <p:txBody>
          <a:bodyPr/>
          <a:lstStyle/>
          <a:p>
            <a:fld id="{DEC21498-25EC-5641-B82F-4D1C1274DA6F}" type="slidenum">
              <a:rPr lang="en-US" smtClean="0"/>
              <a:t>‹#›</a:t>
            </a:fld>
            <a:endParaRPr lang="en-US"/>
          </a:p>
        </p:txBody>
      </p:sp>
      <p:pic>
        <p:nvPicPr>
          <p:cNvPr id="2" name="Picture 10">
            <a:extLst>
              <a:ext uri="{FF2B5EF4-FFF2-40B4-BE49-F238E27FC236}">
                <a16:creationId xmlns:a16="http://schemas.microsoft.com/office/drawing/2014/main" id="{B00F7079-AB22-6564-88CE-294D98545D70}"/>
              </a:ext>
            </a:extLst>
          </p:cNvPr>
          <p:cNvPicPr>
            <a:picLocks noChangeAspect="1" noChangeArrowheads="1"/>
          </p:cNvPicPr>
          <p:nvPr userDrawn="1"/>
        </p:nvPicPr>
        <p:blipFill>
          <a:blip r:embed="rId2">
            <a:lum bright="-100000" contrast="-40000"/>
            <a:extLst>
              <a:ext uri="{28A0092B-C50C-407E-A947-70E740481C1C}">
                <a14:useLocalDpi xmlns:a14="http://schemas.microsoft.com/office/drawing/2010/main" val="0"/>
              </a:ext>
            </a:extLst>
          </a:blip>
          <a:srcRect/>
          <a:stretch>
            <a:fillRect/>
          </a:stretch>
        </p:blipFill>
        <p:spPr bwMode="auto">
          <a:xfrm>
            <a:off x="10797247" y="162000"/>
            <a:ext cx="1176034" cy="7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245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F0FBE7-287F-9A42-9E83-F91E8A522BF6}"/>
              </a:ext>
            </a:extLst>
          </p:cNvPr>
          <p:cNvSpPr/>
          <p:nvPr userDrawn="1"/>
        </p:nvSpPr>
        <p:spPr>
          <a:xfrm>
            <a:off x="0" y="0"/>
            <a:ext cx="121920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9">
            <a:extLst>
              <a:ext uri="{FF2B5EF4-FFF2-40B4-BE49-F238E27FC236}">
                <a16:creationId xmlns:a16="http://schemas.microsoft.com/office/drawing/2014/main" id="{A72144B7-D55F-264B-BA16-F3C51C48E1E2}"/>
              </a:ext>
            </a:extLst>
          </p:cNvPr>
          <p:cNvSpPr/>
          <p:nvPr userDrawn="1"/>
        </p:nvSpPr>
        <p:spPr>
          <a:xfrm>
            <a:off x="527552" y="6367321"/>
            <a:ext cx="11136896" cy="262079"/>
          </a:xfrm>
          <a:custGeom>
            <a:avLst/>
            <a:gdLst/>
            <a:ahLst/>
            <a:cxnLst/>
            <a:rect l="l" t="t" r="r" b="b"/>
            <a:pathLst>
              <a:path w="10949940">
                <a:moveTo>
                  <a:pt x="0" y="0"/>
                </a:moveTo>
                <a:lnTo>
                  <a:pt x="10949355" y="0"/>
                </a:lnTo>
              </a:path>
            </a:pathLst>
          </a:custGeom>
          <a:ln w="6350">
            <a:solidFill>
              <a:schemeClr val="tx1"/>
            </a:solidFill>
            <a:prstDash val="solid"/>
          </a:ln>
        </p:spPr>
        <p:txBody>
          <a:bodyPr wrap="square" lIns="0" tIns="0" rIns="0" bIns="0" rtlCol="0"/>
          <a:lstStyle/>
          <a:p>
            <a:endParaRPr b="0" i="0">
              <a:latin typeface="Calibri" panose="020F0502020204030204" pitchFamily="34" charset="0"/>
            </a:endParaRPr>
          </a:p>
        </p:txBody>
      </p:sp>
      <p:sp>
        <p:nvSpPr>
          <p:cNvPr id="7" name="object 10">
            <a:extLst>
              <a:ext uri="{FF2B5EF4-FFF2-40B4-BE49-F238E27FC236}">
                <a16:creationId xmlns:a16="http://schemas.microsoft.com/office/drawing/2014/main" id="{D5C9F69C-64A7-6B4E-A293-B99B509AAA8E}"/>
              </a:ext>
            </a:extLst>
          </p:cNvPr>
          <p:cNvSpPr txBox="1"/>
          <p:nvPr userDrawn="1"/>
        </p:nvSpPr>
        <p:spPr>
          <a:xfrm>
            <a:off x="4829538" y="6516754"/>
            <a:ext cx="3961410" cy="166712"/>
          </a:xfrm>
          <a:prstGeom prst="rect">
            <a:avLst/>
          </a:prstGeom>
        </p:spPr>
        <p:txBody>
          <a:bodyPr vert="horz" wrap="square" lIns="0" tIns="12700" rIns="0" bIns="0" rtlCol="0" anchor="ctr">
            <a:spAutoFit/>
          </a:bodyPr>
          <a:lstStyle/>
          <a:p>
            <a:pPr marL="12700" algn="l">
              <a:spcBef>
                <a:spcPts val="100"/>
              </a:spcBef>
            </a:pPr>
            <a:r>
              <a:rPr lang="en-US" sz="1000" spc="200">
                <a:solidFill>
                  <a:schemeClr val="tx1"/>
                </a:solidFill>
                <a:latin typeface="Calibri Light" panose="020F0302020204030204" pitchFamily="34" charset="0"/>
                <a:cs typeface="Calibri Light" panose="020F0302020204030204" pitchFamily="34" charset="0"/>
              </a:rPr>
              <a:t>TSX</a:t>
            </a:r>
            <a:r>
              <a:rPr sz="1000" spc="200">
                <a:solidFill>
                  <a:schemeClr val="tx1"/>
                </a:solidFill>
                <a:latin typeface="Calibri Light" panose="020F0302020204030204" pitchFamily="34" charset="0"/>
                <a:cs typeface="Calibri Light" panose="020F0302020204030204" pitchFamily="34" charset="0"/>
              </a:rPr>
              <a:t> </a:t>
            </a:r>
            <a:r>
              <a:rPr lang="en-US" sz="1000" b="1" spc="200">
                <a:solidFill>
                  <a:schemeClr val="tx1"/>
                </a:solidFill>
                <a:latin typeface="Calibri" panose="020F0502020204030204" pitchFamily="34" charset="0"/>
                <a:cs typeface="Calibri" panose="020F0502020204030204" pitchFamily="34" charset="0"/>
              </a:rPr>
              <a:t>AG  </a:t>
            </a:r>
            <a:r>
              <a:rPr lang="en-US" sz="1000" spc="200">
                <a:solidFill>
                  <a:schemeClr val="tx1"/>
                </a:solidFill>
                <a:latin typeface="Calibri Light" panose="020F0302020204030204" pitchFamily="34" charset="0"/>
                <a:cs typeface="Calibri Light" panose="020F0302020204030204" pitchFamily="34" charset="0"/>
              </a:rPr>
              <a:t>/  NYSE </a:t>
            </a:r>
            <a:r>
              <a:rPr lang="en-US" sz="1000" b="1" spc="200">
                <a:solidFill>
                  <a:schemeClr val="tx1"/>
                </a:solidFill>
                <a:latin typeface="Calibri" panose="020F0502020204030204" pitchFamily="34" charset="0"/>
                <a:cs typeface="Calibri" panose="020F0502020204030204" pitchFamily="34" charset="0"/>
              </a:rPr>
              <a:t>AG  </a:t>
            </a:r>
            <a:r>
              <a:rPr lang="en-US" sz="1000" spc="200">
                <a:solidFill>
                  <a:schemeClr val="tx1"/>
                </a:solidFill>
                <a:latin typeface="Calibri Light" panose="020F0302020204030204" pitchFamily="34" charset="0"/>
                <a:cs typeface="Calibri Light" panose="020F0302020204030204" pitchFamily="34" charset="0"/>
              </a:rPr>
              <a:t> /  FSE </a:t>
            </a:r>
            <a:r>
              <a:rPr lang="en-US" sz="1000" b="1" spc="200">
                <a:solidFill>
                  <a:schemeClr val="tx1"/>
                </a:solidFill>
                <a:latin typeface="Calibri" panose="020F0502020204030204" pitchFamily="34" charset="0"/>
                <a:cs typeface="Calibri" panose="020F0502020204030204" pitchFamily="34" charset="0"/>
              </a:rPr>
              <a:t>FMV</a:t>
            </a:r>
          </a:p>
        </p:txBody>
      </p:sp>
      <p:sp>
        <p:nvSpPr>
          <p:cNvPr id="8" name="Holder 6">
            <a:extLst>
              <a:ext uri="{FF2B5EF4-FFF2-40B4-BE49-F238E27FC236}">
                <a16:creationId xmlns:a16="http://schemas.microsoft.com/office/drawing/2014/main" id="{D1691295-0EB9-AB4C-B670-B309B931D348}"/>
              </a:ext>
            </a:extLst>
          </p:cNvPr>
          <p:cNvSpPr>
            <a:spLocks noGrp="1"/>
          </p:cNvSpPr>
          <p:nvPr>
            <p:ph type="sldNum" sz="quarter" idx="4"/>
          </p:nvPr>
        </p:nvSpPr>
        <p:spPr>
          <a:xfrm>
            <a:off x="10760722" y="6530861"/>
            <a:ext cx="909573" cy="138499"/>
          </a:xfrm>
          <a:prstGeom prst="rect">
            <a:avLst/>
          </a:prstGeom>
        </p:spPr>
        <p:txBody>
          <a:bodyPr wrap="square" lIns="0" tIns="0" rIns="0" bIns="0">
            <a:spAutoFit/>
          </a:bodyPr>
          <a:lstStyle>
            <a:lvl1pPr algn="r">
              <a:defRPr sz="900" b="1" i="0">
                <a:solidFill>
                  <a:schemeClr val="tx1"/>
                </a:solidFill>
                <a:latin typeface="Calibri" panose="020F0502020204030204" pitchFamily="34" charset="0"/>
                <a:cs typeface="Calibri" panose="020F0502020204030204" pitchFamily="34" charset="0"/>
              </a:defRPr>
            </a:lvl1pPr>
          </a:lstStyle>
          <a:p>
            <a:pPr marL="83185">
              <a:spcBef>
                <a:spcPts val="70"/>
              </a:spcBef>
            </a:pPr>
            <a:fld id="{81D60167-4931-47E6-BA6A-407CBD079E47}" type="slidenum">
              <a:rPr lang="en-US" spc="-50" smtClean="0"/>
              <a:pPr marL="83185">
                <a:spcBef>
                  <a:spcPts val="70"/>
                </a:spcBef>
              </a:pPr>
              <a:t>‹#›</a:t>
            </a:fld>
            <a:endParaRPr lang="en-US" spc="-50"/>
          </a:p>
        </p:txBody>
      </p:sp>
      <p:sp>
        <p:nvSpPr>
          <p:cNvPr id="10" name="Rectangle 9">
            <a:extLst>
              <a:ext uri="{FF2B5EF4-FFF2-40B4-BE49-F238E27FC236}">
                <a16:creationId xmlns:a16="http://schemas.microsoft.com/office/drawing/2014/main" id="{F69DA3E9-53A7-3848-822E-C48161DDFDB1}"/>
              </a:ext>
            </a:extLst>
          </p:cNvPr>
          <p:cNvSpPr/>
          <p:nvPr userDrawn="1"/>
        </p:nvSpPr>
        <p:spPr>
          <a:xfrm>
            <a:off x="521704" y="6515472"/>
            <a:ext cx="2473325" cy="153888"/>
          </a:xfrm>
          <a:prstGeom prst="rect">
            <a:avLst/>
          </a:prstGeom>
        </p:spPr>
        <p:txBody>
          <a:bodyPr lIns="0" tIns="0" rIns="0" bIns="0">
            <a:spAutoFit/>
          </a:bodyPr>
          <a:lstStyle/>
          <a:p>
            <a:pPr eaLnBrk="1" fontAlgn="auto" hangingPunct="1">
              <a:spcBef>
                <a:spcPts val="0"/>
              </a:spcBef>
              <a:spcAft>
                <a:spcPts val="0"/>
              </a:spcAft>
              <a:defRPr/>
            </a:pPr>
            <a:r>
              <a:rPr lang="en-US" sz="1000" spc="200" baseline="0">
                <a:solidFill>
                  <a:schemeClr val="tx1"/>
                </a:solidFill>
                <a:latin typeface="Calibri" panose="020F0502020204030204" pitchFamily="34" charset="0"/>
                <a:cs typeface="Calibri" panose="020F0502020204030204" pitchFamily="34" charset="0"/>
              </a:rPr>
              <a:t>CORPORATE PRESENTATION</a:t>
            </a:r>
          </a:p>
        </p:txBody>
      </p:sp>
      <p:sp>
        <p:nvSpPr>
          <p:cNvPr id="12" name="Rectangle 11">
            <a:extLst>
              <a:ext uri="{FF2B5EF4-FFF2-40B4-BE49-F238E27FC236}">
                <a16:creationId xmlns:a16="http://schemas.microsoft.com/office/drawing/2014/main" id="{248ED637-722E-7349-9690-A22CA3E842A2}"/>
              </a:ext>
            </a:extLst>
          </p:cNvPr>
          <p:cNvSpPr/>
          <p:nvPr userDrawn="1"/>
        </p:nvSpPr>
        <p:spPr>
          <a:xfrm>
            <a:off x="228600" y="0"/>
            <a:ext cx="81549" cy="685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FB93CCE-0D11-AA4C-9913-3149C82F2AE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858937" y="76200"/>
            <a:ext cx="832596" cy="533400"/>
          </a:xfrm>
          <a:prstGeom prst="rect">
            <a:avLst/>
          </a:prstGeom>
        </p:spPr>
      </p:pic>
    </p:spTree>
    <p:extLst>
      <p:ext uri="{BB962C8B-B14F-4D97-AF65-F5344CB8AC3E}">
        <p14:creationId xmlns:p14="http://schemas.microsoft.com/office/powerpoint/2010/main" val="279852744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tif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wmf"/></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tiff"/><Relationship Id="rId7" Type="http://schemas.microsoft.com/office/2007/relationships/hdphoto" Target="../media/hdphoto2.wdp"/><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ec.gov/edgar" TargetMode="External"/><Relationship Id="rId2" Type="http://schemas.openxmlformats.org/officeDocument/2006/relationships/hyperlink" Target="http://www.sedarplus.ca/" TargetMode="External"/><Relationship Id="rId1" Type="http://schemas.openxmlformats.org/officeDocument/2006/relationships/slideLayout" Target="../slideLayouts/slideLayout1.xml"/><Relationship Id="rId4" Type="http://schemas.openxmlformats.org/officeDocument/2006/relationships/hyperlink" Target="http://www.sedarplus.com/" TargetMode="Externa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1.xml"/><Relationship Id="rId5" Type="http://schemas.openxmlformats.org/officeDocument/2006/relationships/image" Target="../media/image5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emf"/><Relationship Id="rId3" Type="http://schemas.openxmlformats.org/officeDocument/2006/relationships/chart" Target="../charts/chart1.xml"/><Relationship Id="rId7" Type="http://schemas.openxmlformats.org/officeDocument/2006/relationships/image" Target="../media/image10.svg"/><Relationship Id="rId12"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tiff"/><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white suit and blue helmet&#10;&#10;Description automatically generated">
            <a:extLst>
              <a:ext uri="{FF2B5EF4-FFF2-40B4-BE49-F238E27FC236}">
                <a16:creationId xmlns:a16="http://schemas.microsoft.com/office/drawing/2014/main" id="{EF375C86-AB64-2B4D-A7A2-1D7350BB01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9" t="7767" r="3625" b="4854"/>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F522001-F731-4049-BECA-27174CC4D620}"/>
              </a:ext>
            </a:extLst>
          </p:cNvPr>
          <p:cNvSpPr/>
          <p:nvPr/>
        </p:nvSpPr>
        <p:spPr>
          <a:xfrm>
            <a:off x="0" y="2819400"/>
            <a:ext cx="12192000" cy="4038599"/>
          </a:xfrm>
          <a:prstGeom prst="rect">
            <a:avLst/>
          </a:prstGeom>
          <a:gradFill flip="none" rotWithShape="1">
            <a:gsLst>
              <a:gs pos="0">
                <a:schemeClr val="tx1">
                  <a:alpha val="0"/>
                </a:schemeClr>
              </a:gs>
              <a:gs pos="100000">
                <a:schemeClr val="tx1">
                  <a:alpha val="7398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object 9">
            <a:extLst>
              <a:ext uri="{FF2B5EF4-FFF2-40B4-BE49-F238E27FC236}">
                <a16:creationId xmlns:a16="http://schemas.microsoft.com/office/drawing/2014/main" id="{333142BD-4B1A-2747-B65B-A7BF9A2774D8}"/>
              </a:ext>
            </a:extLst>
          </p:cNvPr>
          <p:cNvSpPr/>
          <p:nvPr/>
        </p:nvSpPr>
        <p:spPr>
          <a:xfrm>
            <a:off x="527552" y="6367321"/>
            <a:ext cx="11136896" cy="262079"/>
          </a:xfrm>
          <a:custGeom>
            <a:avLst/>
            <a:gdLst/>
            <a:ahLst/>
            <a:cxnLst/>
            <a:rect l="l" t="t" r="r" b="b"/>
            <a:pathLst>
              <a:path w="10949940">
                <a:moveTo>
                  <a:pt x="0" y="0"/>
                </a:moveTo>
                <a:lnTo>
                  <a:pt x="10949355" y="0"/>
                </a:lnTo>
              </a:path>
            </a:pathLst>
          </a:custGeom>
          <a:ln w="6350">
            <a:solidFill>
              <a:schemeClr val="bg1"/>
            </a:solidFill>
            <a:prstDash val="solid"/>
          </a:ln>
        </p:spPr>
        <p:txBody>
          <a:bodyPr wrap="square" lIns="0" tIns="0" rIns="0" bIns="0" rtlCol="0"/>
          <a:lstStyle/>
          <a:p>
            <a:endParaRPr dirty="0">
              <a:latin typeface="Calibri" panose="020F0502020204030204" pitchFamily="34" charset="0"/>
            </a:endParaRPr>
          </a:p>
        </p:txBody>
      </p:sp>
      <p:sp>
        <p:nvSpPr>
          <p:cNvPr id="22" name="object 10">
            <a:extLst>
              <a:ext uri="{FF2B5EF4-FFF2-40B4-BE49-F238E27FC236}">
                <a16:creationId xmlns:a16="http://schemas.microsoft.com/office/drawing/2014/main" id="{BD0DA841-CC9B-FE44-BBD2-4174C5905D03}"/>
              </a:ext>
            </a:extLst>
          </p:cNvPr>
          <p:cNvSpPr txBox="1"/>
          <p:nvPr/>
        </p:nvSpPr>
        <p:spPr>
          <a:xfrm>
            <a:off x="6763657" y="6521915"/>
            <a:ext cx="4900791" cy="166712"/>
          </a:xfrm>
          <a:prstGeom prst="rect">
            <a:avLst/>
          </a:prstGeom>
        </p:spPr>
        <p:txBody>
          <a:bodyPr vert="horz" wrap="square" lIns="0" tIns="12700" rIns="0" bIns="0" rtlCol="0" anchor="ctr">
            <a:spAutoFit/>
          </a:bodyPr>
          <a:lstStyle/>
          <a:p>
            <a:pPr marL="12700" algn="r">
              <a:spcBef>
                <a:spcPts val="100"/>
              </a:spcBef>
            </a:pPr>
            <a:r>
              <a:rPr lang="en-US" sz="1000" b="1" spc="200" dirty="0">
                <a:solidFill>
                  <a:schemeClr val="bg1"/>
                </a:solidFill>
                <a:latin typeface="Calibri Light"/>
                <a:ea typeface="Calibri Light"/>
                <a:cs typeface="Calibri Light"/>
              </a:rPr>
              <a:t>April 2, 2025</a:t>
            </a:r>
          </a:p>
        </p:txBody>
      </p:sp>
      <p:sp>
        <p:nvSpPr>
          <p:cNvPr id="10" name="Rectangle 9">
            <a:extLst>
              <a:ext uri="{FF2B5EF4-FFF2-40B4-BE49-F238E27FC236}">
                <a16:creationId xmlns:a16="http://schemas.microsoft.com/office/drawing/2014/main" id="{F895094D-E70C-3948-9315-64AC93EDEA14}"/>
              </a:ext>
            </a:extLst>
          </p:cNvPr>
          <p:cNvSpPr/>
          <p:nvPr/>
        </p:nvSpPr>
        <p:spPr>
          <a:xfrm>
            <a:off x="521705" y="6539900"/>
            <a:ext cx="2473325" cy="153888"/>
          </a:xfrm>
          <a:prstGeom prst="rect">
            <a:avLst/>
          </a:prstGeom>
        </p:spPr>
        <p:txBody>
          <a:bodyPr lIns="0" tIns="0" rIns="0" bIns="0">
            <a:spAutoFit/>
          </a:bodyPr>
          <a:lstStyle/>
          <a:p>
            <a:pPr eaLnBrk="1" fontAlgn="auto" hangingPunct="1">
              <a:spcBef>
                <a:spcPts val="0"/>
              </a:spcBef>
              <a:spcAft>
                <a:spcPts val="0"/>
              </a:spcAft>
              <a:defRPr/>
            </a:pPr>
            <a:r>
              <a:rPr lang="en-US" sz="1000" spc="200" baseline="0" dirty="0">
                <a:solidFill>
                  <a:schemeClr val="bg1"/>
                </a:solidFill>
                <a:latin typeface="Calibri" panose="020F0502020204030204" pitchFamily="34" charset="0"/>
                <a:cs typeface="Calibri" panose="020F0502020204030204" pitchFamily="34" charset="0"/>
              </a:rPr>
              <a:t>CORPORATE PRESENTATION</a:t>
            </a:r>
          </a:p>
        </p:txBody>
      </p:sp>
      <p:sp>
        <p:nvSpPr>
          <p:cNvPr id="2" name="TextBox 1">
            <a:extLst>
              <a:ext uri="{FF2B5EF4-FFF2-40B4-BE49-F238E27FC236}">
                <a16:creationId xmlns:a16="http://schemas.microsoft.com/office/drawing/2014/main" id="{841BCA44-0C70-791D-C480-38E32056DF1A}"/>
              </a:ext>
            </a:extLst>
          </p:cNvPr>
          <p:cNvSpPr txBox="1"/>
          <p:nvPr/>
        </p:nvSpPr>
        <p:spPr>
          <a:xfrm>
            <a:off x="505781" y="3929707"/>
            <a:ext cx="10515600" cy="2068771"/>
          </a:xfrm>
          <a:prstGeom prst="rect">
            <a:avLst/>
          </a:prstGeom>
          <a:noFill/>
        </p:spPr>
        <p:txBody>
          <a:bodyPr wrap="square" rtlCol="0">
            <a:spAutoFit/>
          </a:bodyPr>
          <a:lstStyle/>
          <a:p>
            <a:pPr>
              <a:lnSpc>
                <a:spcPts val="7600"/>
              </a:lnSpc>
            </a:pPr>
            <a:r>
              <a:rPr lang="en-US" sz="8000">
                <a:solidFill>
                  <a:schemeClr val="bg1"/>
                </a:solidFill>
                <a:latin typeface="Calibri" panose="020F0502020204030204" pitchFamily="34" charset="0"/>
                <a:cs typeface="Calibri" panose="020F0502020204030204" pitchFamily="34" charset="0"/>
              </a:rPr>
              <a:t>There’s no substitute</a:t>
            </a:r>
          </a:p>
          <a:p>
            <a:pPr>
              <a:lnSpc>
                <a:spcPts val="7600"/>
              </a:lnSpc>
            </a:pPr>
            <a:r>
              <a:rPr lang="en-US" sz="8000">
                <a:solidFill>
                  <a:schemeClr val="bg1"/>
                </a:solidFill>
                <a:latin typeface="Calibri" panose="020F0502020204030204" pitchFamily="34" charset="0"/>
                <a:cs typeface="Calibri" panose="020F0502020204030204" pitchFamily="34" charset="0"/>
              </a:rPr>
              <a:t>for </a:t>
            </a:r>
            <a:r>
              <a:rPr lang="en-US" sz="8000" b="1" i="1">
                <a:solidFill>
                  <a:schemeClr val="bg1"/>
                </a:solidFill>
                <a:latin typeface="Calibri" panose="020F0502020204030204" pitchFamily="34" charset="0"/>
                <a:cs typeface="Calibri" panose="020F0502020204030204" pitchFamily="34" charset="0"/>
              </a:rPr>
              <a:t>silver</a:t>
            </a:r>
            <a:endParaRPr lang="en-US" sz="8000" b="1">
              <a:solidFill>
                <a:schemeClr val="bg1"/>
              </a:solidFill>
              <a:latin typeface="Calibri" panose="020F0502020204030204" pitchFamily="34" charset="0"/>
              <a:cs typeface="Calibri" panose="020F0502020204030204" pitchFamily="34" charset="0"/>
            </a:endParaRPr>
          </a:p>
        </p:txBody>
      </p:sp>
      <p:pic>
        <p:nvPicPr>
          <p:cNvPr id="3" name="Picture 2" descr="A white logo with a bird head&#10;&#10;AI-generated content may be incorrect.">
            <a:extLst>
              <a:ext uri="{FF2B5EF4-FFF2-40B4-BE49-F238E27FC236}">
                <a16:creationId xmlns:a16="http://schemas.microsoft.com/office/drawing/2014/main" id="{C96E2CC4-C715-F3EF-B2E3-D19465E15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30" y="570778"/>
            <a:ext cx="2556000" cy="1640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A61CF6-271F-2D42-BF9C-FEE5EB367648}"/>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9</a:t>
            </a:fld>
            <a:endParaRPr lang="en-US" spc="-50"/>
          </a:p>
        </p:txBody>
      </p:sp>
      <p:sp>
        <p:nvSpPr>
          <p:cNvPr id="71" name="TextBox 70">
            <a:extLst>
              <a:ext uri="{FF2B5EF4-FFF2-40B4-BE49-F238E27FC236}">
                <a16:creationId xmlns:a16="http://schemas.microsoft.com/office/drawing/2014/main" id="{B9401B16-DA52-644A-B040-E31E9257CE3F}"/>
              </a:ext>
            </a:extLst>
          </p:cNvPr>
          <p:cNvSpPr txBox="1"/>
          <p:nvPr/>
        </p:nvSpPr>
        <p:spPr>
          <a:xfrm>
            <a:off x="451850" y="76200"/>
            <a:ext cx="8740938"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Assets in the World’s Premier Silver Jurisdiction</a:t>
            </a:r>
          </a:p>
        </p:txBody>
      </p:sp>
      <p:sp>
        <p:nvSpPr>
          <p:cNvPr id="411" name="TextBox 410">
            <a:extLst>
              <a:ext uri="{FF2B5EF4-FFF2-40B4-BE49-F238E27FC236}">
                <a16:creationId xmlns:a16="http://schemas.microsoft.com/office/drawing/2014/main" id="{94172D55-7857-214D-ACF1-68B40D97FFF9}"/>
              </a:ext>
            </a:extLst>
          </p:cNvPr>
          <p:cNvSpPr txBox="1"/>
          <p:nvPr/>
        </p:nvSpPr>
        <p:spPr>
          <a:xfrm>
            <a:off x="5707535" y="5986046"/>
            <a:ext cx="5962760" cy="338554"/>
          </a:xfrm>
          <a:prstGeom prst="rect">
            <a:avLst/>
          </a:prstGeom>
          <a:noFill/>
        </p:spPr>
        <p:txBody>
          <a:bodyPr wrap="square" lIns="0" rIns="0" rtlCol="0">
            <a:spAutoFit/>
          </a:bodyPr>
          <a:lstStyle>
            <a:defPPr>
              <a:defRPr lang="en-US"/>
            </a:defPPr>
            <a:lvl1pPr algn="r">
              <a:defRPr sz="800">
                <a:solidFill>
                  <a:schemeClr val="bg1">
                    <a:lumMod val="50000"/>
                  </a:schemeClr>
                </a:solidFill>
                <a:latin typeface="Calibri" panose="020F0502020204030204" pitchFamily="34" charset="0"/>
                <a:cs typeface="Calibri" panose="020F0502020204030204" pitchFamily="34" charset="0"/>
              </a:defRPr>
            </a:lvl1pPr>
          </a:lstStyle>
          <a:p>
            <a:r>
              <a:rPr lang="en-US"/>
              <a:t>Source: Corporate disclosure</a:t>
            </a:r>
          </a:p>
          <a:p>
            <a:r>
              <a:rPr lang="en-US"/>
              <a:t>(1) Cerro Los Gatos shown on a 100% basis.</a:t>
            </a:r>
          </a:p>
        </p:txBody>
      </p:sp>
      <p:sp>
        <p:nvSpPr>
          <p:cNvPr id="416" name="TextBox 415">
            <a:extLst>
              <a:ext uri="{FF2B5EF4-FFF2-40B4-BE49-F238E27FC236}">
                <a16:creationId xmlns:a16="http://schemas.microsoft.com/office/drawing/2014/main" id="{AE2E8624-C8A2-6A43-8436-EE60E634B349}"/>
              </a:ext>
            </a:extLst>
          </p:cNvPr>
          <p:cNvSpPr txBox="1"/>
          <p:nvPr/>
        </p:nvSpPr>
        <p:spPr>
          <a:xfrm>
            <a:off x="496392" y="928881"/>
            <a:ext cx="2265858" cy="1112612"/>
          </a:xfrm>
          <a:prstGeom prst="rect">
            <a:avLst/>
          </a:prstGeom>
          <a:noFill/>
        </p:spPr>
        <p:txBody>
          <a:bodyPr wrap="square" lIns="0" rIns="0" rtlCol="0">
            <a:spAutoFit/>
          </a:bodyPr>
          <a:lstStyle/>
          <a:p>
            <a:pPr>
              <a:lnSpc>
                <a:spcPct val="112000"/>
              </a:lnSpc>
            </a:pPr>
            <a:r>
              <a:rPr lang="en-US" sz="1500" b="1" dirty="0">
                <a:solidFill>
                  <a:srgbClr val="10069F"/>
                </a:solidFill>
                <a:latin typeface="Calibri" panose="020F0502020204030204" pitchFamily="34" charset="0"/>
                <a:cs typeface="Calibri" panose="020F0502020204030204" pitchFamily="34" charset="0"/>
              </a:rPr>
              <a:t>THREE WORLD-CLASS</a:t>
            </a:r>
            <a:br>
              <a:rPr lang="en-US" sz="1500" b="1" dirty="0">
                <a:solidFill>
                  <a:srgbClr val="10069F"/>
                </a:solidFill>
                <a:latin typeface="Calibri" panose="020F0502020204030204" pitchFamily="34" charset="0"/>
                <a:cs typeface="Calibri" panose="020F0502020204030204" pitchFamily="34" charset="0"/>
              </a:rPr>
            </a:br>
            <a:r>
              <a:rPr lang="en-US" sz="1500" b="1" dirty="0">
                <a:solidFill>
                  <a:srgbClr val="10069F"/>
                </a:solidFill>
                <a:latin typeface="Calibri" panose="020F0502020204030204" pitchFamily="34" charset="0"/>
                <a:cs typeface="Calibri" panose="020F0502020204030204" pitchFamily="34" charset="0"/>
              </a:rPr>
              <a:t>SILVER MINING DISTRICTS WITH A MASSIVE 350,000-HECTARE LAND PACKAGE</a:t>
            </a:r>
          </a:p>
        </p:txBody>
      </p:sp>
      <p:sp>
        <p:nvSpPr>
          <p:cNvPr id="75" name="Freeform 4">
            <a:extLst>
              <a:ext uri="{FF2B5EF4-FFF2-40B4-BE49-F238E27FC236}">
                <a16:creationId xmlns:a16="http://schemas.microsoft.com/office/drawing/2014/main" id="{DB84DD16-B689-9C42-88DD-FE27B65F9B7C}"/>
              </a:ext>
            </a:extLst>
          </p:cNvPr>
          <p:cNvSpPr>
            <a:spLocks/>
          </p:cNvSpPr>
          <p:nvPr/>
        </p:nvSpPr>
        <p:spPr bwMode="auto">
          <a:xfrm>
            <a:off x="11068902" y="4009771"/>
            <a:ext cx="298749" cy="216900"/>
          </a:xfrm>
          <a:custGeom>
            <a:avLst/>
            <a:gdLst>
              <a:gd name="T0" fmla="*/ 4 w 250"/>
              <a:gd name="T1" fmla="*/ 4 h 181"/>
              <a:gd name="T2" fmla="*/ 4 w 250"/>
              <a:gd name="T3" fmla="*/ 4 h 181"/>
              <a:gd name="T4" fmla="*/ 4 w 250"/>
              <a:gd name="T5" fmla="*/ 4 h 181"/>
              <a:gd name="T6" fmla="*/ 4 w 250"/>
              <a:gd name="T7" fmla="*/ 4 h 181"/>
              <a:gd name="T8" fmla="*/ 4 w 250"/>
              <a:gd name="T9" fmla="*/ 4 h 181"/>
              <a:gd name="T10" fmla="*/ 4 w 250"/>
              <a:gd name="T11" fmla="*/ 4 h 181"/>
              <a:gd name="T12" fmla="*/ 4 w 250"/>
              <a:gd name="T13" fmla="*/ 4 h 181"/>
              <a:gd name="T14" fmla="*/ 4 w 250"/>
              <a:gd name="T15" fmla="*/ 4 h 181"/>
              <a:gd name="T16" fmla="*/ 4 w 250"/>
              <a:gd name="T17" fmla="*/ 4 h 181"/>
              <a:gd name="T18" fmla="*/ 4 w 250"/>
              <a:gd name="T19" fmla="*/ 4 h 181"/>
              <a:gd name="T20" fmla="*/ 4 w 250"/>
              <a:gd name="T21" fmla="*/ 4 h 181"/>
              <a:gd name="T22" fmla="*/ 4 w 250"/>
              <a:gd name="T23" fmla="*/ 4 h 181"/>
              <a:gd name="T24" fmla="*/ 4 w 250"/>
              <a:gd name="T25" fmla="*/ 4 h 181"/>
              <a:gd name="T26" fmla="*/ 4 w 250"/>
              <a:gd name="T27" fmla="*/ 4 h 181"/>
              <a:gd name="T28" fmla="*/ 4 w 250"/>
              <a:gd name="T29" fmla="*/ 4 h 181"/>
              <a:gd name="T30" fmla="*/ 4 w 250"/>
              <a:gd name="T31" fmla="*/ 4 h 181"/>
              <a:gd name="T32" fmla="*/ 4 w 250"/>
              <a:gd name="T33" fmla="*/ 4 h 181"/>
              <a:gd name="T34" fmla="*/ 4 w 250"/>
              <a:gd name="T35" fmla="*/ 4 h 181"/>
              <a:gd name="T36" fmla="*/ 4 w 250"/>
              <a:gd name="T37" fmla="*/ 3 h 181"/>
              <a:gd name="T38" fmla="*/ 4 w 250"/>
              <a:gd name="T39" fmla="*/ 0 h 181"/>
              <a:gd name="T40" fmla="*/ 4 w 250"/>
              <a:gd name="T41" fmla="*/ 4 h 181"/>
              <a:gd name="T42" fmla="*/ 4 w 250"/>
              <a:gd name="T43" fmla="*/ 4 h 181"/>
              <a:gd name="T44" fmla="*/ 4 w 250"/>
              <a:gd name="T45" fmla="*/ 4 h 181"/>
              <a:gd name="T46" fmla="*/ 4 w 250"/>
              <a:gd name="T47" fmla="*/ 4 h 181"/>
              <a:gd name="T48" fmla="*/ 4 w 250"/>
              <a:gd name="T49" fmla="*/ 4 h 181"/>
              <a:gd name="T50" fmla="*/ 4 w 250"/>
              <a:gd name="T51" fmla="*/ 4 h 181"/>
              <a:gd name="T52" fmla="*/ 4 w 250"/>
              <a:gd name="T53" fmla="*/ 4 h 181"/>
              <a:gd name="T54" fmla="*/ 4 w 250"/>
              <a:gd name="T55" fmla="*/ 4 h 181"/>
              <a:gd name="T56" fmla="*/ 4 w 250"/>
              <a:gd name="T57" fmla="*/ 4 h 181"/>
              <a:gd name="T58" fmla="*/ 4 w 250"/>
              <a:gd name="T59" fmla="*/ 4 h 181"/>
              <a:gd name="T60" fmla="*/ 4 w 250"/>
              <a:gd name="T61" fmla="*/ 4 h 181"/>
              <a:gd name="T62" fmla="*/ 0 w 250"/>
              <a:gd name="T63" fmla="*/ 4 h 181"/>
              <a:gd name="T64" fmla="*/ 3 w 250"/>
              <a:gd name="T65" fmla="*/ 4 h 181"/>
              <a:gd name="T66" fmla="*/ 4 w 250"/>
              <a:gd name="T67" fmla="*/ 4 h 181"/>
              <a:gd name="T68" fmla="*/ 4 w 250"/>
              <a:gd name="T69" fmla="*/ 4 h 181"/>
              <a:gd name="T70" fmla="*/ 4 w 250"/>
              <a:gd name="T71" fmla="*/ 4 h 181"/>
              <a:gd name="T72" fmla="*/ 4 w 250"/>
              <a:gd name="T73" fmla="*/ 4 h 181"/>
              <a:gd name="T74" fmla="*/ 4 w 250"/>
              <a:gd name="T75" fmla="*/ 4 h 181"/>
              <a:gd name="T76" fmla="*/ 4 w 250"/>
              <a:gd name="T77" fmla="*/ 4 h 181"/>
              <a:gd name="T78" fmla="*/ 4 w 250"/>
              <a:gd name="T79" fmla="*/ 4 h 181"/>
              <a:gd name="T80" fmla="*/ 4 w 250"/>
              <a:gd name="T81" fmla="*/ 4 h 181"/>
              <a:gd name="T82" fmla="*/ 4 w 250"/>
              <a:gd name="T83" fmla="*/ 4 h 181"/>
              <a:gd name="T84" fmla="*/ 4 w 250"/>
              <a:gd name="T85" fmla="*/ 4 h 181"/>
              <a:gd name="T86" fmla="*/ 4 w 250"/>
              <a:gd name="T87" fmla="*/ 4 h 181"/>
              <a:gd name="T88" fmla="*/ 4 w 250"/>
              <a:gd name="T89" fmla="*/ 4 h 181"/>
              <a:gd name="T90" fmla="*/ 4 w 250"/>
              <a:gd name="T91" fmla="*/ 4 h 181"/>
              <a:gd name="T92" fmla="*/ 4 w 250"/>
              <a:gd name="T93" fmla="*/ 4 h 181"/>
              <a:gd name="T94" fmla="*/ 4 w 250"/>
              <a:gd name="T95" fmla="*/ 4 h 181"/>
              <a:gd name="T96" fmla="*/ 4 w 250"/>
              <a:gd name="T97" fmla="*/ 4 h 181"/>
              <a:gd name="T98" fmla="*/ 4 w 250"/>
              <a:gd name="T99" fmla="*/ 4 h 181"/>
              <a:gd name="T100" fmla="*/ 4 w 250"/>
              <a:gd name="T101" fmla="*/ 4 h 181"/>
              <a:gd name="T102" fmla="*/ 4 w 250"/>
              <a:gd name="T103" fmla="*/ 4 h 181"/>
              <a:gd name="T104" fmla="*/ 4 w 250"/>
              <a:gd name="T105" fmla="*/ 4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0" h="181">
                <a:moveTo>
                  <a:pt x="172" y="130"/>
                </a:moveTo>
                <a:lnTo>
                  <a:pt x="175" y="129"/>
                </a:lnTo>
                <a:lnTo>
                  <a:pt x="176" y="129"/>
                </a:lnTo>
                <a:lnTo>
                  <a:pt x="181" y="127"/>
                </a:lnTo>
                <a:lnTo>
                  <a:pt x="182" y="127"/>
                </a:lnTo>
                <a:lnTo>
                  <a:pt x="187" y="124"/>
                </a:lnTo>
                <a:lnTo>
                  <a:pt x="189" y="124"/>
                </a:lnTo>
                <a:lnTo>
                  <a:pt x="190" y="123"/>
                </a:lnTo>
                <a:lnTo>
                  <a:pt x="192" y="123"/>
                </a:lnTo>
                <a:lnTo>
                  <a:pt x="201" y="118"/>
                </a:lnTo>
                <a:lnTo>
                  <a:pt x="205" y="117"/>
                </a:lnTo>
                <a:lnTo>
                  <a:pt x="211" y="115"/>
                </a:lnTo>
                <a:lnTo>
                  <a:pt x="216" y="112"/>
                </a:lnTo>
                <a:lnTo>
                  <a:pt x="218" y="111"/>
                </a:lnTo>
                <a:lnTo>
                  <a:pt x="219" y="111"/>
                </a:lnTo>
                <a:lnTo>
                  <a:pt x="219" y="110"/>
                </a:lnTo>
                <a:lnTo>
                  <a:pt x="224" y="103"/>
                </a:lnTo>
                <a:lnTo>
                  <a:pt x="228" y="102"/>
                </a:lnTo>
                <a:lnTo>
                  <a:pt x="231" y="102"/>
                </a:lnTo>
                <a:lnTo>
                  <a:pt x="232" y="100"/>
                </a:lnTo>
                <a:lnTo>
                  <a:pt x="236" y="97"/>
                </a:lnTo>
                <a:lnTo>
                  <a:pt x="237" y="96"/>
                </a:lnTo>
                <a:lnTo>
                  <a:pt x="238" y="96"/>
                </a:lnTo>
                <a:lnTo>
                  <a:pt x="240" y="93"/>
                </a:lnTo>
                <a:lnTo>
                  <a:pt x="240" y="90"/>
                </a:lnTo>
                <a:lnTo>
                  <a:pt x="241" y="87"/>
                </a:lnTo>
                <a:lnTo>
                  <a:pt x="242" y="85"/>
                </a:lnTo>
                <a:lnTo>
                  <a:pt x="243" y="84"/>
                </a:lnTo>
                <a:lnTo>
                  <a:pt x="247" y="80"/>
                </a:lnTo>
                <a:lnTo>
                  <a:pt x="248" y="78"/>
                </a:lnTo>
                <a:lnTo>
                  <a:pt x="250" y="75"/>
                </a:lnTo>
                <a:lnTo>
                  <a:pt x="244" y="72"/>
                </a:lnTo>
                <a:lnTo>
                  <a:pt x="242" y="70"/>
                </a:lnTo>
                <a:lnTo>
                  <a:pt x="238" y="69"/>
                </a:lnTo>
                <a:lnTo>
                  <a:pt x="237" y="68"/>
                </a:lnTo>
                <a:lnTo>
                  <a:pt x="228" y="62"/>
                </a:lnTo>
                <a:lnTo>
                  <a:pt x="224" y="62"/>
                </a:lnTo>
                <a:lnTo>
                  <a:pt x="224" y="61"/>
                </a:lnTo>
                <a:lnTo>
                  <a:pt x="220" y="55"/>
                </a:lnTo>
                <a:lnTo>
                  <a:pt x="224" y="46"/>
                </a:lnTo>
                <a:lnTo>
                  <a:pt x="219" y="44"/>
                </a:lnTo>
                <a:lnTo>
                  <a:pt x="219" y="43"/>
                </a:lnTo>
                <a:lnTo>
                  <a:pt x="222" y="37"/>
                </a:lnTo>
                <a:lnTo>
                  <a:pt x="223" y="36"/>
                </a:lnTo>
                <a:lnTo>
                  <a:pt x="222" y="36"/>
                </a:lnTo>
                <a:lnTo>
                  <a:pt x="224" y="31"/>
                </a:lnTo>
                <a:lnTo>
                  <a:pt x="224" y="26"/>
                </a:lnTo>
                <a:lnTo>
                  <a:pt x="225" y="20"/>
                </a:lnTo>
                <a:lnTo>
                  <a:pt x="228" y="19"/>
                </a:lnTo>
                <a:lnTo>
                  <a:pt x="226" y="19"/>
                </a:lnTo>
                <a:lnTo>
                  <a:pt x="224" y="16"/>
                </a:lnTo>
                <a:lnTo>
                  <a:pt x="219" y="18"/>
                </a:lnTo>
                <a:lnTo>
                  <a:pt x="213" y="16"/>
                </a:lnTo>
                <a:lnTo>
                  <a:pt x="208" y="14"/>
                </a:lnTo>
                <a:lnTo>
                  <a:pt x="210" y="12"/>
                </a:lnTo>
                <a:lnTo>
                  <a:pt x="206" y="7"/>
                </a:lnTo>
                <a:lnTo>
                  <a:pt x="201" y="3"/>
                </a:lnTo>
                <a:lnTo>
                  <a:pt x="200" y="3"/>
                </a:lnTo>
                <a:lnTo>
                  <a:pt x="198" y="4"/>
                </a:lnTo>
                <a:lnTo>
                  <a:pt x="190" y="0"/>
                </a:lnTo>
                <a:lnTo>
                  <a:pt x="186" y="2"/>
                </a:lnTo>
                <a:lnTo>
                  <a:pt x="175" y="7"/>
                </a:lnTo>
                <a:lnTo>
                  <a:pt x="166" y="9"/>
                </a:lnTo>
                <a:lnTo>
                  <a:pt x="163" y="12"/>
                </a:lnTo>
                <a:lnTo>
                  <a:pt x="162" y="12"/>
                </a:lnTo>
                <a:lnTo>
                  <a:pt x="158" y="14"/>
                </a:lnTo>
                <a:lnTo>
                  <a:pt x="153" y="15"/>
                </a:lnTo>
                <a:lnTo>
                  <a:pt x="146" y="18"/>
                </a:lnTo>
                <a:lnTo>
                  <a:pt x="138" y="21"/>
                </a:lnTo>
                <a:lnTo>
                  <a:pt x="135" y="22"/>
                </a:lnTo>
                <a:lnTo>
                  <a:pt x="133" y="24"/>
                </a:lnTo>
                <a:lnTo>
                  <a:pt x="132" y="24"/>
                </a:lnTo>
                <a:lnTo>
                  <a:pt x="127" y="26"/>
                </a:lnTo>
                <a:lnTo>
                  <a:pt x="111" y="32"/>
                </a:lnTo>
                <a:lnTo>
                  <a:pt x="108" y="33"/>
                </a:lnTo>
                <a:lnTo>
                  <a:pt x="104" y="34"/>
                </a:lnTo>
                <a:lnTo>
                  <a:pt x="103" y="36"/>
                </a:lnTo>
                <a:lnTo>
                  <a:pt x="97" y="38"/>
                </a:lnTo>
                <a:lnTo>
                  <a:pt x="88" y="40"/>
                </a:lnTo>
                <a:lnTo>
                  <a:pt x="86" y="42"/>
                </a:lnTo>
                <a:lnTo>
                  <a:pt x="84" y="43"/>
                </a:lnTo>
                <a:lnTo>
                  <a:pt x="81" y="43"/>
                </a:lnTo>
                <a:lnTo>
                  <a:pt x="70" y="48"/>
                </a:lnTo>
                <a:lnTo>
                  <a:pt x="61" y="51"/>
                </a:lnTo>
                <a:lnTo>
                  <a:pt x="58" y="51"/>
                </a:lnTo>
                <a:lnTo>
                  <a:pt x="56" y="52"/>
                </a:lnTo>
                <a:lnTo>
                  <a:pt x="54" y="54"/>
                </a:lnTo>
                <a:lnTo>
                  <a:pt x="49" y="55"/>
                </a:lnTo>
                <a:lnTo>
                  <a:pt x="38" y="58"/>
                </a:lnTo>
                <a:lnTo>
                  <a:pt x="33" y="61"/>
                </a:lnTo>
                <a:lnTo>
                  <a:pt x="32" y="61"/>
                </a:lnTo>
                <a:lnTo>
                  <a:pt x="27" y="63"/>
                </a:lnTo>
                <a:lnTo>
                  <a:pt x="22" y="50"/>
                </a:lnTo>
                <a:lnTo>
                  <a:pt x="10" y="62"/>
                </a:lnTo>
                <a:lnTo>
                  <a:pt x="2" y="72"/>
                </a:lnTo>
                <a:lnTo>
                  <a:pt x="0" y="74"/>
                </a:lnTo>
                <a:lnTo>
                  <a:pt x="1" y="79"/>
                </a:lnTo>
                <a:lnTo>
                  <a:pt x="1" y="80"/>
                </a:lnTo>
                <a:lnTo>
                  <a:pt x="3" y="86"/>
                </a:lnTo>
                <a:lnTo>
                  <a:pt x="4" y="91"/>
                </a:lnTo>
                <a:lnTo>
                  <a:pt x="7" y="97"/>
                </a:lnTo>
                <a:lnTo>
                  <a:pt x="9" y="102"/>
                </a:lnTo>
                <a:lnTo>
                  <a:pt x="10" y="106"/>
                </a:lnTo>
                <a:lnTo>
                  <a:pt x="13" y="114"/>
                </a:lnTo>
                <a:lnTo>
                  <a:pt x="15" y="120"/>
                </a:lnTo>
                <a:lnTo>
                  <a:pt x="15" y="121"/>
                </a:lnTo>
                <a:lnTo>
                  <a:pt x="16" y="124"/>
                </a:lnTo>
                <a:lnTo>
                  <a:pt x="16" y="126"/>
                </a:lnTo>
                <a:lnTo>
                  <a:pt x="18" y="127"/>
                </a:lnTo>
                <a:lnTo>
                  <a:pt x="18" y="129"/>
                </a:lnTo>
                <a:lnTo>
                  <a:pt x="19" y="133"/>
                </a:lnTo>
                <a:lnTo>
                  <a:pt x="20" y="138"/>
                </a:lnTo>
                <a:lnTo>
                  <a:pt x="21" y="138"/>
                </a:lnTo>
                <a:lnTo>
                  <a:pt x="21" y="139"/>
                </a:lnTo>
                <a:lnTo>
                  <a:pt x="24" y="145"/>
                </a:lnTo>
                <a:lnTo>
                  <a:pt x="24" y="146"/>
                </a:lnTo>
                <a:lnTo>
                  <a:pt x="24" y="147"/>
                </a:lnTo>
                <a:lnTo>
                  <a:pt x="25" y="148"/>
                </a:lnTo>
                <a:lnTo>
                  <a:pt x="27" y="156"/>
                </a:lnTo>
                <a:lnTo>
                  <a:pt x="27" y="157"/>
                </a:lnTo>
                <a:lnTo>
                  <a:pt x="28" y="159"/>
                </a:lnTo>
                <a:lnTo>
                  <a:pt x="28" y="160"/>
                </a:lnTo>
                <a:lnTo>
                  <a:pt x="30" y="164"/>
                </a:lnTo>
                <a:lnTo>
                  <a:pt x="31" y="166"/>
                </a:lnTo>
                <a:lnTo>
                  <a:pt x="31" y="168"/>
                </a:lnTo>
                <a:lnTo>
                  <a:pt x="31" y="169"/>
                </a:lnTo>
                <a:lnTo>
                  <a:pt x="34" y="180"/>
                </a:lnTo>
                <a:lnTo>
                  <a:pt x="36" y="181"/>
                </a:lnTo>
                <a:lnTo>
                  <a:pt x="36" y="180"/>
                </a:lnTo>
                <a:lnTo>
                  <a:pt x="39" y="180"/>
                </a:lnTo>
                <a:lnTo>
                  <a:pt x="40" y="178"/>
                </a:lnTo>
                <a:lnTo>
                  <a:pt x="58" y="172"/>
                </a:lnTo>
                <a:lnTo>
                  <a:pt x="61" y="172"/>
                </a:lnTo>
                <a:lnTo>
                  <a:pt x="63" y="171"/>
                </a:lnTo>
                <a:lnTo>
                  <a:pt x="64" y="170"/>
                </a:lnTo>
                <a:lnTo>
                  <a:pt x="72" y="168"/>
                </a:lnTo>
                <a:lnTo>
                  <a:pt x="73" y="168"/>
                </a:lnTo>
                <a:lnTo>
                  <a:pt x="76" y="166"/>
                </a:lnTo>
                <a:lnTo>
                  <a:pt x="78" y="166"/>
                </a:lnTo>
                <a:lnTo>
                  <a:pt x="79" y="165"/>
                </a:lnTo>
                <a:lnTo>
                  <a:pt x="91" y="160"/>
                </a:lnTo>
                <a:lnTo>
                  <a:pt x="93" y="160"/>
                </a:lnTo>
                <a:lnTo>
                  <a:pt x="98" y="158"/>
                </a:lnTo>
                <a:lnTo>
                  <a:pt x="99" y="158"/>
                </a:lnTo>
                <a:lnTo>
                  <a:pt x="100" y="158"/>
                </a:lnTo>
                <a:lnTo>
                  <a:pt x="102" y="157"/>
                </a:lnTo>
                <a:lnTo>
                  <a:pt x="112" y="153"/>
                </a:lnTo>
                <a:lnTo>
                  <a:pt x="114" y="152"/>
                </a:lnTo>
                <a:lnTo>
                  <a:pt x="118" y="151"/>
                </a:lnTo>
                <a:lnTo>
                  <a:pt x="120" y="151"/>
                </a:lnTo>
                <a:lnTo>
                  <a:pt x="123" y="148"/>
                </a:lnTo>
                <a:lnTo>
                  <a:pt x="124" y="148"/>
                </a:lnTo>
                <a:lnTo>
                  <a:pt x="129" y="147"/>
                </a:lnTo>
                <a:lnTo>
                  <a:pt x="134" y="145"/>
                </a:lnTo>
                <a:lnTo>
                  <a:pt x="153" y="138"/>
                </a:lnTo>
                <a:lnTo>
                  <a:pt x="154" y="138"/>
                </a:lnTo>
                <a:lnTo>
                  <a:pt x="156" y="136"/>
                </a:lnTo>
                <a:lnTo>
                  <a:pt x="159" y="135"/>
                </a:lnTo>
                <a:lnTo>
                  <a:pt x="164" y="134"/>
                </a:lnTo>
                <a:lnTo>
                  <a:pt x="170" y="132"/>
                </a:lnTo>
                <a:lnTo>
                  <a:pt x="172" y="13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76" name="Freeform 5">
            <a:extLst>
              <a:ext uri="{FF2B5EF4-FFF2-40B4-BE49-F238E27FC236}">
                <a16:creationId xmlns:a16="http://schemas.microsoft.com/office/drawing/2014/main" id="{0AB86198-2865-2D46-B907-018CC3C139DD}"/>
              </a:ext>
            </a:extLst>
          </p:cNvPr>
          <p:cNvSpPr>
            <a:spLocks/>
          </p:cNvSpPr>
          <p:nvPr/>
        </p:nvSpPr>
        <p:spPr bwMode="auto">
          <a:xfrm>
            <a:off x="11377200" y="3938835"/>
            <a:ext cx="87306" cy="95490"/>
          </a:xfrm>
          <a:custGeom>
            <a:avLst/>
            <a:gdLst>
              <a:gd name="T0" fmla="*/ 3 w 74"/>
              <a:gd name="T1" fmla="*/ 4 h 79"/>
              <a:gd name="T2" fmla="*/ 3 w 74"/>
              <a:gd name="T3" fmla="*/ 4 h 79"/>
              <a:gd name="T4" fmla="*/ 3 w 74"/>
              <a:gd name="T5" fmla="*/ 4 h 79"/>
              <a:gd name="T6" fmla="*/ 3 w 74"/>
              <a:gd name="T7" fmla="*/ 4 h 79"/>
              <a:gd name="T8" fmla="*/ 3 w 74"/>
              <a:gd name="T9" fmla="*/ 4 h 79"/>
              <a:gd name="T10" fmla="*/ 3 w 74"/>
              <a:gd name="T11" fmla="*/ 4 h 79"/>
              <a:gd name="T12" fmla="*/ 3 w 74"/>
              <a:gd name="T13" fmla="*/ 4 h 79"/>
              <a:gd name="T14" fmla="*/ 3 w 74"/>
              <a:gd name="T15" fmla="*/ 4 h 79"/>
              <a:gd name="T16" fmla="*/ 3 w 74"/>
              <a:gd name="T17" fmla="*/ 4 h 79"/>
              <a:gd name="T18" fmla="*/ 3 w 74"/>
              <a:gd name="T19" fmla="*/ 4 h 79"/>
              <a:gd name="T20" fmla="*/ 3 w 74"/>
              <a:gd name="T21" fmla="*/ 4 h 79"/>
              <a:gd name="T22" fmla="*/ 3 w 74"/>
              <a:gd name="T23" fmla="*/ 4 h 79"/>
              <a:gd name="T24" fmla="*/ 3 w 74"/>
              <a:gd name="T25" fmla="*/ 4 h 79"/>
              <a:gd name="T26" fmla="*/ 3 w 74"/>
              <a:gd name="T27" fmla="*/ 4 h 79"/>
              <a:gd name="T28" fmla="*/ 3 w 74"/>
              <a:gd name="T29" fmla="*/ 4 h 79"/>
              <a:gd name="T30" fmla="*/ 3 w 74"/>
              <a:gd name="T31" fmla="*/ 4 h 79"/>
              <a:gd name="T32" fmla="*/ 3 w 74"/>
              <a:gd name="T33" fmla="*/ 4 h 79"/>
              <a:gd name="T34" fmla="*/ 3 w 74"/>
              <a:gd name="T35" fmla="*/ 1 h 79"/>
              <a:gd name="T36" fmla="*/ 3 w 74"/>
              <a:gd name="T37" fmla="*/ 0 h 79"/>
              <a:gd name="T38" fmla="*/ 3 w 74"/>
              <a:gd name="T39" fmla="*/ 4 h 79"/>
              <a:gd name="T40" fmla="*/ 3 w 74"/>
              <a:gd name="T41" fmla="*/ 4 h 79"/>
              <a:gd name="T42" fmla="*/ 3 w 74"/>
              <a:gd name="T43" fmla="*/ 4 h 79"/>
              <a:gd name="T44" fmla="*/ 3 w 74"/>
              <a:gd name="T45" fmla="*/ 4 h 79"/>
              <a:gd name="T46" fmla="*/ 3 w 74"/>
              <a:gd name="T47" fmla="*/ 4 h 79"/>
              <a:gd name="T48" fmla="*/ 3 w 74"/>
              <a:gd name="T49" fmla="*/ 4 h 79"/>
              <a:gd name="T50" fmla="*/ 3 w 74"/>
              <a:gd name="T51" fmla="*/ 4 h 79"/>
              <a:gd name="T52" fmla="*/ 3 w 74"/>
              <a:gd name="T53" fmla="*/ 4 h 79"/>
              <a:gd name="T54" fmla="*/ 3 w 74"/>
              <a:gd name="T55" fmla="*/ 4 h 79"/>
              <a:gd name="T56" fmla="*/ 3 w 74"/>
              <a:gd name="T57" fmla="*/ 4 h 79"/>
              <a:gd name="T58" fmla="*/ 3 w 74"/>
              <a:gd name="T59" fmla="*/ 4 h 79"/>
              <a:gd name="T60" fmla="*/ 1 w 74"/>
              <a:gd name="T61" fmla="*/ 4 h 79"/>
              <a:gd name="T62" fmla="*/ 0 w 74"/>
              <a:gd name="T63" fmla="*/ 4 h 79"/>
              <a:gd name="T64" fmla="*/ 1 w 74"/>
              <a:gd name="T65" fmla="*/ 4 h 79"/>
              <a:gd name="T66" fmla="*/ 3 w 74"/>
              <a:gd name="T67" fmla="*/ 4 h 79"/>
              <a:gd name="T68" fmla="*/ 3 w 74"/>
              <a:gd name="T69" fmla="*/ 4 h 79"/>
              <a:gd name="T70" fmla="*/ 3 w 74"/>
              <a:gd name="T71" fmla="*/ 4 h 79"/>
              <a:gd name="T72" fmla="*/ 3 w 74"/>
              <a:gd name="T73" fmla="*/ 4 h 79"/>
              <a:gd name="T74" fmla="*/ 3 w 74"/>
              <a:gd name="T75" fmla="*/ 4 h 79"/>
              <a:gd name="T76" fmla="*/ 3 w 74"/>
              <a:gd name="T77" fmla="*/ 4 h 79"/>
              <a:gd name="T78" fmla="*/ 3 w 74"/>
              <a:gd name="T79" fmla="*/ 4 h 79"/>
              <a:gd name="T80" fmla="*/ 3 w 74"/>
              <a:gd name="T81" fmla="*/ 4 h 79"/>
              <a:gd name="T82" fmla="*/ 3 w 74"/>
              <a:gd name="T83" fmla="*/ 4 h 79"/>
              <a:gd name="T84" fmla="*/ 3 w 74"/>
              <a:gd name="T85" fmla="*/ 4 h 79"/>
              <a:gd name="T86" fmla="*/ 3 w 74"/>
              <a:gd name="T87" fmla="*/ 4 h 79"/>
              <a:gd name="T88" fmla="*/ 3 w 74"/>
              <a:gd name="T89" fmla="*/ 4 h 79"/>
              <a:gd name="T90" fmla="*/ 3 w 74"/>
              <a:gd name="T91" fmla="*/ 4 h 79"/>
              <a:gd name="T92" fmla="*/ 3 w 74"/>
              <a:gd name="T93" fmla="*/ 4 h 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4" h="79">
                <a:moveTo>
                  <a:pt x="32" y="61"/>
                </a:moveTo>
                <a:lnTo>
                  <a:pt x="36" y="55"/>
                </a:lnTo>
                <a:lnTo>
                  <a:pt x="43" y="51"/>
                </a:lnTo>
                <a:lnTo>
                  <a:pt x="48" y="49"/>
                </a:lnTo>
                <a:lnTo>
                  <a:pt x="51" y="48"/>
                </a:lnTo>
                <a:lnTo>
                  <a:pt x="51" y="46"/>
                </a:lnTo>
                <a:lnTo>
                  <a:pt x="57" y="43"/>
                </a:lnTo>
                <a:lnTo>
                  <a:pt x="69" y="36"/>
                </a:lnTo>
                <a:lnTo>
                  <a:pt x="72" y="33"/>
                </a:lnTo>
                <a:lnTo>
                  <a:pt x="73" y="33"/>
                </a:lnTo>
                <a:lnTo>
                  <a:pt x="74" y="27"/>
                </a:lnTo>
                <a:lnTo>
                  <a:pt x="70" y="19"/>
                </a:lnTo>
                <a:lnTo>
                  <a:pt x="69" y="18"/>
                </a:lnTo>
                <a:lnTo>
                  <a:pt x="69" y="16"/>
                </a:lnTo>
                <a:lnTo>
                  <a:pt x="68" y="13"/>
                </a:lnTo>
                <a:lnTo>
                  <a:pt x="67" y="13"/>
                </a:lnTo>
                <a:lnTo>
                  <a:pt x="63" y="4"/>
                </a:lnTo>
                <a:lnTo>
                  <a:pt x="61" y="1"/>
                </a:lnTo>
                <a:lnTo>
                  <a:pt x="61" y="0"/>
                </a:lnTo>
                <a:lnTo>
                  <a:pt x="51" y="4"/>
                </a:lnTo>
                <a:lnTo>
                  <a:pt x="50" y="6"/>
                </a:lnTo>
                <a:lnTo>
                  <a:pt x="49" y="6"/>
                </a:lnTo>
                <a:lnTo>
                  <a:pt x="42" y="9"/>
                </a:lnTo>
                <a:lnTo>
                  <a:pt x="40" y="9"/>
                </a:lnTo>
                <a:lnTo>
                  <a:pt x="34" y="12"/>
                </a:lnTo>
                <a:lnTo>
                  <a:pt x="25" y="19"/>
                </a:lnTo>
                <a:lnTo>
                  <a:pt x="24" y="16"/>
                </a:lnTo>
                <a:lnTo>
                  <a:pt x="16" y="20"/>
                </a:lnTo>
                <a:lnTo>
                  <a:pt x="15" y="21"/>
                </a:lnTo>
                <a:lnTo>
                  <a:pt x="3" y="26"/>
                </a:lnTo>
                <a:lnTo>
                  <a:pt x="1" y="27"/>
                </a:lnTo>
                <a:lnTo>
                  <a:pt x="0" y="27"/>
                </a:lnTo>
                <a:lnTo>
                  <a:pt x="1" y="30"/>
                </a:lnTo>
                <a:lnTo>
                  <a:pt x="4" y="42"/>
                </a:lnTo>
                <a:lnTo>
                  <a:pt x="7" y="45"/>
                </a:lnTo>
                <a:lnTo>
                  <a:pt x="7" y="48"/>
                </a:lnTo>
                <a:lnTo>
                  <a:pt x="8" y="49"/>
                </a:lnTo>
                <a:lnTo>
                  <a:pt x="9" y="52"/>
                </a:lnTo>
                <a:lnTo>
                  <a:pt x="10" y="56"/>
                </a:lnTo>
                <a:lnTo>
                  <a:pt x="10" y="57"/>
                </a:lnTo>
                <a:lnTo>
                  <a:pt x="12" y="60"/>
                </a:lnTo>
                <a:lnTo>
                  <a:pt x="18" y="66"/>
                </a:lnTo>
                <a:lnTo>
                  <a:pt x="10" y="75"/>
                </a:lnTo>
                <a:lnTo>
                  <a:pt x="15" y="79"/>
                </a:lnTo>
                <a:lnTo>
                  <a:pt x="24" y="70"/>
                </a:lnTo>
                <a:lnTo>
                  <a:pt x="27" y="66"/>
                </a:lnTo>
                <a:lnTo>
                  <a:pt x="32" y="6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77" name="Freeform 6">
            <a:extLst>
              <a:ext uri="{FF2B5EF4-FFF2-40B4-BE49-F238E27FC236}">
                <a16:creationId xmlns:a16="http://schemas.microsoft.com/office/drawing/2014/main" id="{94772A60-8E3F-6E49-AB23-82478BDF3025}"/>
              </a:ext>
            </a:extLst>
          </p:cNvPr>
          <p:cNvSpPr>
            <a:spLocks/>
          </p:cNvSpPr>
          <p:nvPr/>
        </p:nvSpPr>
        <p:spPr bwMode="auto">
          <a:xfrm>
            <a:off x="11285802" y="4207572"/>
            <a:ext cx="9550" cy="9550"/>
          </a:xfrm>
          <a:custGeom>
            <a:avLst/>
            <a:gdLst>
              <a:gd name="T0" fmla="*/ 0 w 8"/>
              <a:gd name="T1" fmla="*/ 2 h 9"/>
              <a:gd name="T2" fmla="*/ 4 w 8"/>
              <a:gd name="T3" fmla="*/ 2 h 9"/>
              <a:gd name="T4" fmla="*/ 4 w 8"/>
              <a:gd name="T5" fmla="*/ 2 h 9"/>
              <a:gd name="T6" fmla="*/ 4 w 8"/>
              <a:gd name="T7" fmla="*/ 2 h 9"/>
              <a:gd name="T8" fmla="*/ 4 w 8"/>
              <a:gd name="T9" fmla="*/ 2 h 9"/>
              <a:gd name="T10" fmla="*/ 4 w 8"/>
              <a:gd name="T11" fmla="*/ 2 h 9"/>
              <a:gd name="T12" fmla="*/ 4 w 8"/>
              <a:gd name="T13" fmla="*/ 0 h 9"/>
              <a:gd name="T14" fmla="*/ 1 w 8"/>
              <a:gd name="T15" fmla="*/ 1 h 9"/>
              <a:gd name="T16" fmla="*/ 0 w 8"/>
              <a:gd name="T17" fmla="*/ 2 h 9"/>
              <a:gd name="T18" fmla="*/ 0 w 8"/>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9">
                <a:moveTo>
                  <a:pt x="0" y="4"/>
                </a:moveTo>
                <a:lnTo>
                  <a:pt x="4" y="5"/>
                </a:lnTo>
                <a:lnTo>
                  <a:pt x="5" y="7"/>
                </a:lnTo>
                <a:lnTo>
                  <a:pt x="6" y="9"/>
                </a:lnTo>
                <a:lnTo>
                  <a:pt x="7" y="5"/>
                </a:lnTo>
                <a:lnTo>
                  <a:pt x="8" y="3"/>
                </a:lnTo>
                <a:lnTo>
                  <a:pt x="4" y="0"/>
                </a:lnTo>
                <a:lnTo>
                  <a:pt x="1" y="1"/>
                </a:lnTo>
                <a:lnTo>
                  <a:pt x="0" y="3"/>
                </a:lnTo>
                <a:lnTo>
                  <a:pt x="0" y="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79" name="Freeform 7">
            <a:extLst>
              <a:ext uri="{FF2B5EF4-FFF2-40B4-BE49-F238E27FC236}">
                <a16:creationId xmlns:a16="http://schemas.microsoft.com/office/drawing/2014/main" id="{55AB99D6-8DBB-DF4F-97A9-33D1E24E401A}"/>
              </a:ext>
            </a:extLst>
          </p:cNvPr>
          <p:cNvSpPr>
            <a:spLocks/>
          </p:cNvSpPr>
          <p:nvPr/>
        </p:nvSpPr>
        <p:spPr bwMode="auto">
          <a:xfrm>
            <a:off x="11329455" y="4131180"/>
            <a:ext cx="64115" cy="79120"/>
          </a:xfrm>
          <a:custGeom>
            <a:avLst/>
            <a:gdLst>
              <a:gd name="T0" fmla="*/ 3 w 54"/>
              <a:gd name="T1" fmla="*/ 4 h 66"/>
              <a:gd name="T2" fmla="*/ 3 w 54"/>
              <a:gd name="T3" fmla="*/ 4 h 66"/>
              <a:gd name="T4" fmla="*/ 3 w 54"/>
              <a:gd name="T5" fmla="*/ 4 h 66"/>
              <a:gd name="T6" fmla="*/ 3 w 54"/>
              <a:gd name="T7" fmla="*/ 4 h 66"/>
              <a:gd name="T8" fmla="*/ 3 w 54"/>
              <a:gd name="T9" fmla="*/ 4 h 66"/>
              <a:gd name="T10" fmla="*/ 3 w 54"/>
              <a:gd name="T11" fmla="*/ 1 h 66"/>
              <a:gd name="T12" fmla="*/ 3 w 54"/>
              <a:gd name="T13" fmla="*/ 0 h 66"/>
              <a:gd name="T14" fmla="*/ 3 w 54"/>
              <a:gd name="T15" fmla="*/ 0 h 66"/>
              <a:gd name="T16" fmla="*/ 3 w 54"/>
              <a:gd name="T17" fmla="*/ 1 h 66"/>
              <a:gd name="T18" fmla="*/ 1 w 54"/>
              <a:gd name="T19" fmla="*/ 4 h 66"/>
              <a:gd name="T20" fmla="*/ 1 w 54"/>
              <a:gd name="T21" fmla="*/ 4 h 66"/>
              <a:gd name="T22" fmla="*/ 0 w 54"/>
              <a:gd name="T23" fmla="*/ 4 h 66"/>
              <a:gd name="T24" fmla="*/ 1 w 54"/>
              <a:gd name="T25" fmla="*/ 4 h 66"/>
              <a:gd name="T26" fmla="*/ 2 w 54"/>
              <a:gd name="T27" fmla="*/ 4 h 66"/>
              <a:gd name="T28" fmla="*/ 3 w 54"/>
              <a:gd name="T29" fmla="*/ 4 h 66"/>
              <a:gd name="T30" fmla="*/ 3 w 54"/>
              <a:gd name="T31" fmla="*/ 4 h 66"/>
              <a:gd name="T32" fmla="*/ 3 w 54"/>
              <a:gd name="T33" fmla="*/ 4 h 66"/>
              <a:gd name="T34" fmla="*/ 3 w 54"/>
              <a:gd name="T35" fmla="*/ 4 h 66"/>
              <a:gd name="T36" fmla="*/ 3 w 54"/>
              <a:gd name="T37" fmla="*/ 4 h 66"/>
              <a:gd name="T38" fmla="*/ 3 w 54"/>
              <a:gd name="T39" fmla="*/ 4 h 66"/>
              <a:gd name="T40" fmla="*/ 3 w 54"/>
              <a:gd name="T41" fmla="*/ 4 h 66"/>
              <a:gd name="T42" fmla="*/ 3 w 54"/>
              <a:gd name="T43" fmla="*/ 4 h 66"/>
              <a:gd name="T44" fmla="*/ 3 w 54"/>
              <a:gd name="T45" fmla="*/ 4 h 66"/>
              <a:gd name="T46" fmla="*/ 3 w 54"/>
              <a:gd name="T47" fmla="*/ 4 h 66"/>
              <a:gd name="T48" fmla="*/ 3 w 54"/>
              <a:gd name="T49" fmla="*/ 4 h 66"/>
              <a:gd name="T50" fmla="*/ 3 w 54"/>
              <a:gd name="T51" fmla="*/ 4 h 66"/>
              <a:gd name="T52" fmla="*/ 3 w 54"/>
              <a:gd name="T53" fmla="*/ 4 h 66"/>
              <a:gd name="T54" fmla="*/ 3 w 54"/>
              <a:gd name="T55" fmla="*/ 4 h 66"/>
              <a:gd name="T56" fmla="*/ 3 w 54"/>
              <a:gd name="T57" fmla="*/ 4 h 66"/>
              <a:gd name="T58" fmla="*/ 3 w 54"/>
              <a:gd name="T59" fmla="*/ 4 h 66"/>
              <a:gd name="T60" fmla="*/ 3 w 54"/>
              <a:gd name="T61" fmla="*/ 4 h 66"/>
              <a:gd name="T62" fmla="*/ 3 w 54"/>
              <a:gd name="T63" fmla="*/ 4 h 66"/>
              <a:gd name="T64" fmla="*/ 3 w 54"/>
              <a:gd name="T65" fmla="*/ 4 h 66"/>
              <a:gd name="T66" fmla="*/ 3 w 54"/>
              <a:gd name="T67" fmla="*/ 4 h 66"/>
              <a:gd name="T68" fmla="*/ 3 w 54"/>
              <a:gd name="T69" fmla="*/ 4 h 66"/>
              <a:gd name="T70" fmla="*/ 3 w 54"/>
              <a:gd name="T71" fmla="*/ 4 h 66"/>
              <a:gd name="T72" fmla="*/ 3 w 54"/>
              <a:gd name="T73" fmla="*/ 4 h 66"/>
              <a:gd name="T74" fmla="*/ 3 w 54"/>
              <a:gd name="T75" fmla="*/ 4 h 66"/>
              <a:gd name="T76" fmla="*/ 3 w 54"/>
              <a:gd name="T77" fmla="*/ 4 h 66"/>
              <a:gd name="T78" fmla="*/ 3 w 54"/>
              <a:gd name="T79" fmla="*/ 4 h 66"/>
              <a:gd name="T80" fmla="*/ 3 w 54"/>
              <a:gd name="T81" fmla="*/ 4 h 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4" h="66">
                <a:moveTo>
                  <a:pt x="18" y="21"/>
                </a:moveTo>
                <a:lnTo>
                  <a:pt x="13" y="16"/>
                </a:lnTo>
                <a:lnTo>
                  <a:pt x="12" y="12"/>
                </a:lnTo>
                <a:lnTo>
                  <a:pt x="11" y="10"/>
                </a:lnTo>
                <a:lnTo>
                  <a:pt x="12" y="6"/>
                </a:lnTo>
                <a:lnTo>
                  <a:pt x="13" y="1"/>
                </a:lnTo>
                <a:lnTo>
                  <a:pt x="13" y="0"/>
                </a:lnTo>
                <a:lnTo>
                  <a:pt x="10" y="0"/>
                </a:lnTo>
                <a:lnTo>
                  <a:pt x="6" y="1"/>
                </a:lnTo>
                <a:lnTo>
                  <a:pt x="1" y="8"/>
                </a:lnTo>
                <a:lnTo>
                  <a:pt x="1" y="9"/>
                </a:lnTo>
                <a:lnTo>
                  <a:pt x="0" y="9"/>
                </a:lnTo>
                <a:lnTo>
                  <a:pt x="1" y="13"/>
                </a:lnTo>
                <a:lnTo>
                  <a:pt x="2" y="13"/>
                </a:lnTo>
                <a:lnTo>
                  <a:pt x="8" y="25"/>
                </a:lnTo>
                <a:lnTo>
                  <a:pt x="8" y="26"/>
                </a:lnTo>
                <a:lnTo>
                  <a:pt x="10" y="28"/>
                </a:lnTo>
                <a:lnTo>
                  <a:pt x="11" y="30"/>
                </a:lnTo>
                <a:lnTo>
                  <a:pt x="11" y="31"/>
                </a:lnTo>
                <a:lnTo>
                  <a:pt x="13" y="34"/>
                </a:lnTo>
                <a:lnTo>
                  <a:pt x="13" y="36"/>
                </a:lnTo>
                <a:lnTo>
                  <a:pt x="17" y="42"/>
                </a:lnTo>
                <a:lnTo>
                  <a:pt x="20" y="49"/>
                </a:lnTo>
                <a:lnTo>
                  <a:pt x="22" y="52"/>
                </a:lnTo>
                <a:lnTo>
                  <a:pt x="24" y="57"/>
                </a:lnTo>
                <a:lnTo>
                  <a:pt x="24" y="58"/>
                </a:lnTo>
                <a:lnTo>
                  <a:pt x="25" y="58"/>
                </a:lnTo>
                <a:lnTo>
                  <a:pt x="25" y="60"/>
                </a:lnTo>
                <a:lnTo>
                  <a:pt x="26" y="61"/>
                </a:lnTo>
                <a:lnTo>
                  <a:pt x="29" y="66"/>
                </a:lnTo>
                <a:lnTo>
                  <a:pt x="36" y="63"/>
                </a:lnTo>
                <a:lnTo>
                  <a:pt x="42" y="61"/>
                </a:lnTo>
                <a:lnTo>
                  <a:pt x="47" y="58"/>
                </a:lnTo>
                <a:lnTo>
                  <a:pt x="50" y="57"/>
                </a:lnTo>
                <a:lnTo>
                  <a:pt x="54" y="56"/>
                </a:lnTo>
                <a:lnTo>
                  <a:pt x="46" y="40"/>
                </a:lnTo>
                <a:lnTo>
                  <a:pt x="44" y="42"/>
                </a:lnTo>
                <a:lnTo>
                  <a:pt x="34" y="37"/>
                </a:lnTo>
                <a:lnTo>
                  <a:pt x="30" y="34"/>
                </a:lnTo>
                <a:lnTo>
                  <a:pt x="24" y="25"/>
                </a:lnTo>
                <a:lnTo>
                  <a:pt x="18" y="2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0" name="Freeform 8">
            <a:extLst>
              <a:ext uri="{FF2B5EF4-FFF2-40B4-BE49-F238E27FC236}">
                <a16:creationId xmlns:a16="http://schemas.microsoft.com/office/drawing/2014/main" id="{6E6F8B3C-B1F2-1348-BF06-7072A91A10D2}"/>
              </a:ext>
            </a:extLst>
          </p:cNvPr>
          <p:cNvSpPr>
            <a:spLocks/>
          </p:cNvSpPr>
          <p:nvPr/>
        </p:nvSpPr>
        <p:spPr bwMode="auto">
          <a:xfrm>
            <a:off x="11367651" y="3873355"/>
            <a:ext cx="171883" cy="98219"/>
          </a:xfrm>
          <a:custGeom>
            <a:avLst/>
            <a:gdLst>
              <a:gd name="T0" fmla="*/ 4 w 143"/>
              <a:gd name="T1" fmla="*/ 3 h 83"/>
              <a:gd name="T2" fmla="*/ 4 w 143"/>
              <a:gd name="T3" fmla="*/ 3 h 83"/>
              <a:gd name="T4" fmla="*/ 4 w 143"/>
              <a:gd name="T5" fmla="*/ 3 h 83"/>
              <a:gd name="T6" fmla="*/ 4 w 143"/>
              <a:gd name="T7" fmla="*/ 3 h 83"/>
              <a:gd name="T8" fmla="*/ 4 w 143"/>
              <a:gd name="T9" fmla="*/ 3 h 83"/>
              <a:gd name="T10" fmla="*/ 4 w 143"/>
              <a:gd name="T11" fmla="*/ 3 h 83"/>
              <a:gd name="T12" fmla="*/ 4 w 143"/>
              <a:gd name="T13" fmla="*/ 3 h 83"/>
              <a:gd name="T14" fmla="*/ 4 w 143"/>
              <a:gd name="T15" fmla="*/ 3 h 83"/>
              <a:gd name="T16" fmla="*/ 4 w 143"/>
              <a:gd name="T17" fmla="*/ 3 h 83"/>
              <a:gd name="T18" fmla="*/ 4 w 143"/>
              <a:gd name="T19" fmla="*/ 3 h 83"/>
              <a:gd name="T20" fmla="*/ 4 w 143"/>
              <a:gd name="T21" fmla="*/ 3 h 83"/>
              <a:gd name="T22" fmla="*/ 4 w 143"/>
              <a:gd name="T23" fmla="*/ 3 h 83"/>
              <a:gd name="T24" fmla="*/ 4 w 143"/>
              <a:gd name="T25" fmla="*/ 3 h 83"/>
              <a:gd name="T26" fmla="*/ 4 w 143"/>
              <a:gd name="T27" fmla="*/ 3 h 83"/>
              <a:gd name="T28" fmla="*/ 4 w 143"/>
              <a:gd name="T29" fmla="*/ 3 h 83"/>
              <a:gd name="T30" fmla="*/ 4 w 143"/>
              <a:gd name="T31" fmla="*/ 3 h 83"/>
              <a:gd name="T32" fmla="*/ 4 w 143"/>
              <a:gd name="T33" fmla="*/ 3 h 83"/>
              <a:gd name="T34" fmla="*/ 4 w 143"/>
              <a:gd name="T35" fmla="*/ 3 h 83"/>
              <a:gd name="T36" fmla="*/ 3 w 143"/>
              <a:gd name="T37" fmla="*/ 3 h 83"/>
              <a:gd name="T38" fmla="*/ 2 w 143"/>
              <a:gd name="T39" fmla="*/ 3 h 83"/>
              <a:gd name="T40" fmla="*/ 4 w 143"/>
              <a:gd name="T41" fmla="*/ 3 h 83"/>
              <a:gd name="T42" fmla="*/ 4 w 143"/>
              <a:gd name="T43" fmla="*/ 3 h 83"/>
              <a:gd name="T44" fmla="*/ 4 w 143"/>
              <a:gd name="T45" fmla="*/ 3 h 83"/>
              <a:gd name="T46" fmla="*/ 4 w 143"/>
              <a:gd name="T47" fmla="*/ 3 h 83"/>
              <a:gd name="T48" fmla="*/ 4 w 143"/>
              <a:gd name="T49" fmla="*/ 3 h 83"/>
              <a:gd name="T50" fmla="*/ 4 w 143"/>
              <a:gd name="T51" fmla="*/ 3 h 83"/>
              <a:gd name="T52" fmla="*/ 4 w 143"/>
              <a:gd name="T53" fmla="*/ 3 h 83"/>
              <a:gd name="T54" fmla="*/ 4 w 143"/>
              <a:gd name="T55" fmla="*/ 3 h 83"/>
              <a:gd name="T56" fmla="*/ 4 w 143"/>
              <a:gd name="T57" fmla="*/ 3 h 83"/>
              <a:gd name="T58" fmla="*/ 4 w 143"/>
              <a:gd name="T59" fmla="*/ 3 h 83"/>
              <a:gd name="T60" fmla="*/ 4 w 143"/>
              <a:gd name="T61" fmla="*/ 3 h 83"/>
              <a:gd name="T62" fmla="*/ 4 w 143"/>
              <a:gd name="T63" fmla="*/ 3 h 83"/>
              <a:gd name="T64" fmla="*/ 4 w 143"/>
              <a:gd name="T65" fmla="*/ 3 h 83"/>
              <a:gd name="T66" fmla="*/ 4 w 143"/>
              <a:gd name="T67" fmla="*/ 3 h 83"/>
              <a:gd name="T68" fmla="*/ 4 w 143"/>
              <a:gd name="T69" fmla="*/ 3 h 83"/>
              <a:gd name="T70" fmla="*/ 4 w 143"/>
              <a:gd name="T71" fmla="*/ 3 h 83"/>
              <a:gd name="T72" fmla="*/ 4 w 143"/>
              <a:gd name="T73" fmla="*/ 3 h 83"/>
              <a:gd name="T74" fmla="*/ 4 w 143"/>
              <a:gd name="T75" fmla="*/ 3 h 83"/>
              <a:gd name="T76" fmla="*/ 4 w 143"/>
              <a:gd name="T77" fmla="*/ 3 h 83"/>
              <a:gd name="T78" fmla="*/ 4 w 143"/>
              <a:gd name="T79" fmla="*/ 3 h 83"/>
              <a:gd name="T80" fmla="*/ 4 w 143"/>
              <a:gd name="T81" fmla="*/ 3 h 83"/>
              <a:gd name="T82" fmla="*/ 4 w 143"/>
              <a:gd name="T83" fmla="*/ 3 h 83"/>
              <a:gd name="T84" fmla="*/ 4 w 143"/>
              <a:gd name="T85" fmla="*/ 3 h 83"/>
              <a:gd name="T86" fmla="*/ 4 w 143"/>
              <a:gd name="T87" fmla="*/ 3 h 83"/>
              <a:gd name="T88" fmla="*/ 4 w 143"/>
              <a:gd name="T89" fmla="*/ 3 h 83"/>
              <a:gd name="T90" fmla="*/ 4 w 143"/>
              <a:gd name="T91" fmla="*/ 3 h 83"/>
              <a:gd name="T92" fmla="*/ 4 w 143"/>
              <a:gd name="T93" fmla="*/ 3 h 83"/>
              <a:gd name="T94" fmla="*/ 4 w 143"/>
              <a:gd name="T95" fmla="*/ 3 h 83"/>
              <a:gd name="T96" fmla="*/ 4 w 143"/>
              <a:gd name="T97" fmla="*/ 3 h 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3" h="83">
                <a:moveTo>
                  <a:pt x="116" y="51"/>
                </a:moveTo>
                <a:lnTo>
                  <a:pt x="113" y="54"/>
                </a:lnTo>
                <a:lnTo>
                  <a:pt x="112" y="57"/>
                </a:lnTo>
                <a:lnTo>
                  <a:pt x="110" y="58"/>
                </a:lnTo>
                <a:lnTo>
                  <a:pt x="110" y="63"/>
                </a:lnTo>
                <a:lnTo>
                  <a:pt x="109" y="66"/>
                </a:lnTo>
                <a:lnTo>
                  <a:pt x="105" y="68"/>
                </a:lnTo>
                <a:lnTo>
                  <a:pt x="103" y="64"/>
                </a:lnTo>
                <a:lnTo>
                  <a:pt x="100" y="60"/>
                </a:lnTo>
                <a:lnTo>
                  <a:pt x="98" y="60"/>
                </a:lnTo>
                <a:lnTo>
                  <a:pt x="94" y="59"/>
                </a:lnTo>
                <a:lnTo>
                  <a:pt x="92" y="59"/>
                </a:lnTo>
                <a:lnTo>
                  <a:pt x="88" y="53"/>
                </a:lnTo>
                <a:lnTo>
                  <a:pt x="87" y="54"/>
                </a:lnTo>
                <a:lnTo>
                  <a:pt x="84" y="51"/>
                </a:lnTo>
                <a:lnTo>
                  <a:pt x="83" y="48"/>
                </a:lnTo>
                <a:lnTo>
                  <a:pt x="81" y="50"/>
                </a:lnTo>
                <a:lnTo>
                  <a:pt x="80" y="51"/>
                </a:lnTo>
                <a:lnTo>
                  <a:pt x="78" y="52"/>
                </a:lnTo>
                <a:lnTo>
                  <a:pt x="70" y="56"/>
                </a:lnTo>
                <a:lnTo>
                  <a:pt x="69" y="57"/>
                </a:lnTo>
                <a:lnTo>
                  <a:pt x="69" y="56"/>
                </a:lnTo>
                <a:lnTo>
                  <a:pt x="59" y="60"/>
                </a:lnTo>
                <a:lnTo>
                  <a:pt x="58" y="62"/>
                </a:lnTo>
                <a:lnTo>
                  <a:pt x="57" y="62"/>
                </a:lnTo>
                <a:lnTo>
                  <a:pt x="50" y="65"/>
                </a:lnTo>
                <a:lnTo>
                  <a:pt x="48" y="65"/>
                </a:lnTo>
                <a:lnTo>
                  <a:pt x="42" y="68"/>
                </a:lnTo>
                <a:lnTo>
                  <a:pt x="33" y="75"/>
                </a:lnTo>
                <a:lnTo>
                  <a:pt x="32" y="72"/>
                </a:lnTo>
                <a:lnTo>
                  <a:pt x="24" y="76"/>
                </a:lnTo>
                <a:lnTo>
                  <a:pt x="23" y="77"/>
                </a:lnTo>
                <a:lnTo>
                  <a:pt x="11" y="82"/>
                </a:lnTo>
                <a:lnTo>
                  <a:pt x="9" y="83"/>
                </a:lnTo>
                <a:lnTo>
                  <a:pt x="8" y="83"/>
                </a:lnTo>
                <a:lnTo>
                  <a:pt x="6" y="82"/>
                </a:lnTo>
                <a:lnTo>
                  <a:pt x="5" y="81"/>
                </a:lnTo>
                <a:lnTo>
                  <a:pt x="3" y="60"/>
                </a:lnTo>
                <a:lnTo>
                  <a:pt x="2" y="54"/>
                </a:lnTo>
                <a:lnTo>
                  <a:pt x="2" y="52"/>
                </a:lnTo>
                <a:lnTo>
                  <a:pt x="0" y="48"/>
                </a:lnTo>
                <a:lnTo>
                  <a:pt x="8" y="45"/>
                </a:lnTo>
                <a:lnTo>
                  <a:pt x="9" y="45"/>
                </a:lnTo>
                <a:lnTo>
                  <a:pt x="10" y="45"/>
                </a:lnTo>
                <a:lnTo>
                  <a:pt x="10" y="43"/>
                </a:lnTo>
                <a:lnTo>
                  <a:pt x="12" y="42"/>
                </a:lnTo>
                <a:lnTo>
                  <a:pt x="20" y="40"/>
                </a:lnTo>
                <a:lnTo>
                  <a:pt x="28" y="36"/>
                </a:lnTo>
                <a:lnTo>
                  <a:pt x="29" y="35"/>
                </a:lnTo>
                <a:lnTo>
                  <a:pt x="33" y="34"/>
                </a:lnTo>
                <a:lnTo>
                  <a:pt x="34" y="34"/>
                </a:lnTo>
                <a:lnTo>
                  <a:pt x="36" y="33"/>
                </a:lnTo>
                <a:lnTo>
                  <a:pt x="44" y="29"/>
                </a:lnTo>
                <a:lnTo>
                  <a:pt x="47" y="28"/>
                </a:lnTo>
                <a:lnTo>
                  <a:pt x="48" y="27"/>
                </a:lnTo>
                <a:lnTo>
                  <a:pt x="50" y="27"/>
                </a:lnTo>
                <a:lnTo>
                  <a:pt x="71" y="17"/>
                </a:lnTo>
                <a:lnTo>
                  <a:pt x="71" y="15"/>
                </a:lnTo>
                <a:lnTo>
                  <a:pt x="72" y="15"/>
                </a:lnTo>
                <a:lnTo>
                  <a:pt x="72" y="13"/>
                </a:lnTo>
                <a:lnTo>
                  <a:pt x="77" y="7"/>
                </a:lnTo>
                <a:lnTo>
                  <a:pt x="77" y="5"/>
                </a:lnTo>
                <a:lnTo>
                  <a:pt x="84" y="0"/>
                </a:lnTo>
                <a:lnTo>
                  <a:pt x="91" y="7"/>
                </a:lnTo>
                <a:lnTo>
                  <a:pt x="95" y="5"/>
                </a:lnTo>
                <a:lnTo>
                  <a:pt x="97" y="9"/>
                </a:lnTo>
                <a:lnTo>
                  <a:pt x="93" y="13"/>
                </a:lnTo>
                <a:lnTo>
                  <a:pt x="91" y="23"/>
                </a:lnTo>
                <a:lnTo>
                  <a:pt x="89" y="22"/>
                </a:lnTo>
                <a:lnTo>
                  <a:pt x="91" y="25"/>
                </a:lnTo>
                <a:lnTo>
                  <a:pt x="93" y="28"/>
                </a:lnTo>
                <a:lnTo>
                  <a:pt x="98" y="28"/>
                </a:lnTo>
                <a:lnTo>
                  <a:pt x="100" y="28"/>
                </a:lnTo>
                <a:lnTo>
                  <a:pt x="112" y="35"/>
                </a:lnTo>
                <a:lnTo>
                  <a:pt x="109" y="37"/>
                </a:lnTo>
                <a:lnTo>
                  <a:pt x="112" y="39"/>
                </a:lnTo>
                <a:lnTo>
                  <a:pt x="113" y="37"/>
                </a:lnTo>
                <a:lnTo>
                  <a:pt x="118" y="43"/>
                </a:lnTo>
                <a:lnTo>
                  <a:pt x="121" y="43"/>
                </a:lnTo>
                <a:lnTo>
                  <a:pt x="130" y="42"/>
                </a:lnTo>
                <a:lnTo>
                  <a:pt x="136" y="35"/>
                </a:lnTo>
                <a:lnTo>
                  <a:pt x="135" y="30"/>
                </a:lnTo>
                <a:lnTo>
                  <a:pt x="134" y="31"/>
                </a:lnTo>
                <a:lnTo>
                  <a:pt x="127" y="24"/>
                </a:lnTo>
                <a:lnTo>
                  <a:pt x="133" y="25"/>
                </a:lnTo>
                <a:lnTo>
                  <a:pt x="143" y="37"/>
                </a:lnTo>
                <a:lnTo>
                  <a:pt x="143" y="45"/>
                </a:lnTo>
                <a:lnTo>
                  <a:pt x="142" y="40"/>
                </a:lnTo>
                <a:lnTo>
                  <a:pt x="141" y="40"/>
                </a:lnTo>
                <a:lnTo>
                  <a:pt x="129" y="48"/>
                </a:lnTo>
                <a:lnTo>
                  <a:pt x="125" y="54"/>
                </a:lnTo>
                <a:lnTo>
                  <a:pt x="122" y="57"/>
                </a:lnTo>
                <a:lnTo>
                  <a:pt x="121" y="59"/>
                </a:lnTo>
                <a:lnTo>
                  <a:pt x="112" y="69"/>
                </a:lnTo>
                <a:lnTo>
                  <a:pt x="113" y="66"/>
                </a:lnTo>
                <a:lnTo>
                  <a:pt x="119" y="59"/>
                </a:lnTo>
                <a:lnTo>
                  <a:pt x="119" y="53"/>
                </a:lnTo>
                <a:lnTo>
                  <a:pt x="117" y="51"/>
                </a:lnTo>
                <a:lnTo>
                  <a:pt x="116" y="5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1" name="Freeform 9">
            <a:extLst>
              <a:ext uri="{FF2B5EF4-FFF2-40B4-BE49-F238E27FC236}">
                <a16:creationId xmlns:a16="http://schemas.microsoft.com/office/drawing/2014/main" id="{9648C324-1B32-FC42-9630-6D45B708F3F5}"/>
              </a:ext>
            </a:extLst>
          </p:cNvPr>
          <p:cNvSpPr>
            <a:spLocks/>
          </p:cNvSpPr>
          <p:nvPr/>
        </p:nvSpPr>
        <p:spPr bwMode="auto">
          <a:xfrm>
            <a:off x="11508159" y="3942927"/>
            <a:ext cx="16369" cy="12277"/>
          </a:xfrm>
          <a:custGeom>
            <a:avLst/>
            <a:gdLst>
              <a:gd name="T0" fmla="*/ 0 w 13"/>
              <a:gd name="T1" fmla="*/ 2 h 11"/>
              <a:gd name="T2" fmla="*/ 4 w 13"/>
              <a:gd name="T3" fmla="*/ 2 h 11"/>
              <a:gd name="T4" fmla="*/ 4 w 13"/>
              <a:gd name="T5" fmla="*/ 2 h 11"/>
              <a:gd name="T6" fmla="*/ 6 w 13"/>
              <a:gd name="T7" fmla="*/ 2 h 11"/>
              <a:gd name="T8" fmla="*/ 6 w 13"/>
              <a:gd name="T9" fmla="*/ 1 h 11"/>
              <a:gd name="T10" fmla="*/ 6 w 13"/>
              <a:gd name="T11" fmla="*/ 0 h 11"/>
              <a:gd name="T12" fmla="*/ 3 w 13"/>
              <a:gd name="T13" fmla="*/ 2 h 11"/>
              <a:gd name="T14" fmla="*/ 0 w 13"/>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1">
                <a:moveTo>
                  <a:pt x="0" y="10"/>
                </a:moveTo>
                <a:lnTo>
                  <a:pt x="4" y="11"/>
                </a:lnTo>
                <a:lnTo>
                  <a:pt x="4" y="10"/>
                </a:lnTo>
                <a:lnTo>
                  <a:pt x="13" y="3"/>
                </a:lnTo>
                <a:lnTo>
                  <a:pt x="12" y="1"/>
                </a:lnTo>
                <a:lnTo>
                  <a:pt x="6" y="0"/>
                </a:lnTo>
                <a:lnTo>
                  <a:pt x="3" y="7"/>
                </a:lnTo>
                <a:lnTo>
                  <a:pt x="0" y="1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2" name="Freeform 10">
            <a:extLst>
              <a:ext uri="{FF2B5EF4-FFF2-40B4-BE49-F238E27FC236}">
                <a16:creationId xmlns:a16="http://schemas.microsoft.com/office/drawing/2014/main" id="{922F8949-E41E-0944-B4E9-37C65D12B72D}"/>
              </a:ext>
            </a:extLst>
          </p:cNvPr>
          <p:cNvSpPr>
            <a:spLocks/>
          </p:cNvSpPr>
          <p:nvPr/>
        </p:nvSpPr>
        <p:spPr bwMode="auto">
          <a:xfrm>
            <a:off x="11531350" y="3936106"/>
            <a:ext cx="15006" cy="9550"/>
          </a:xfrm>
          <a:custGeom>
            <a:avLst/>
            <a:gdLst>
              <a:gd name="T0" fmla="*/ 0 w 10"/>
              <a:gd name="T1" fmla="*/ 2 h 9"/>
              <a:gd name="T2" fmla="*/ 1 w 10"/>
              <a:gd name="T3" fmla="*/ 2 h 9"/>
              <a:gd name="T4" fmla="*/ 254 w 10"/>
              <a:gd name="T5" fmla="*/ 2 h 9"/>
              <a:gd name="T6" fmla="*/ 307 w 10"/>
              <a:gd name="T7" fmla="*/ 2 h 9"/>
              <a:gd name="T8" fmla="*/ 279 w 10"/>
              <a:gd name="T9" fmla="*/ 1 h 9"/>
              <a:gd name="T10" fmla="*/ 231 w 10"/>
              <a:gd name="T11" fmla="*/ 0 h 9"/>
              <a:gd name="T12" fmla="*/ 254 w 10"/>
              <a:gd name="T13" fmla="*/ 2 h 9"/>
              <a:gd name="T14" fmla="*/ 231 w 10"/>
              <a:gd name="T15" fmla="*/ 2 h 9"/>
              <a:gd name="T16" fmla="*/ 3 w 10"/>
              <a:gd name="T17" fmla="*/ 2 h 9"/>
              <a:gd name="T18" fmla="*/ 0 w 10"/>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9">
                <a:moveTo>
                  <a:pt x="0" y="7"/>
                </a:moveTo>
                <a:lnTo>
                  <a:pt x="1" y="9"/>
                </a:lnTo>
                <a:lnTo>
                  <a:pt x="8" y="7"/>
                </a:lnTo>
                <a:lnTo>
                  <a:pt x="10" y="3"/>
                </a:lnTo>
                <a:lnTo>
                  <a:pt x="9" y="1"/>
                </a:lnTo>
                <a:lnTo>
                  <a:pt x="7" y="0"/>
                </a:lnTo>
                <a:lnTo>
                  <a:pt x="8" y="3"/>
                </a:lnTo>
                <a:lnTo>
                  <a:pt x="7" y="5"/>
                </a:lnTo>
                <a:lnTo>
                  <a:pt x="3" y="7"/>
                </a:lnTo>
                <a:lnTo>
                  <a:pt x="0" y="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3" name="Freeform 11">
            <a:extLst>
              <a:ext uri="{FF2B5EF4-FFF2-40B4-BE49-F238E27FC236}">
                <a16:creationId xmlns:a16="http://schemas.microsoft.com/office/drawing/2014/main" id="{5F51D63C-978F-9B4D-B6ED-51FBEBDBAB57}"/>
              </a:ext>
            </a:extLst>
          </p:cNvPr>
          <p:cNvSpPr>
            <a:spLocks/>
          </p:cNvSpPr>
          <p:nvPr/>
        </p:nvSpPr>
        <p:spPr bwMode="auto">
          <a:xfrm>
            <a:off x="11158937" y="4143457"/>
            <a:ext cx="234635" cy="102312"/>
          </a:xfrm>
          <a:custGeom>
            <a:avLst/>
            <a:gdLst>
              <a:gd name="T0" fmla="*/ 4 w 196"/>
              <a:gd name="T1" fmla="*/ 3 h 87"/>
              <a:gd name="T2" fmla="*/ 4 w 196"/>
              <a:gd name="T3" fmla="*/ 3 h 87"/>
              <a:gd name="T4" fmla="*/ 4 w 196"/>
              <a:gd name="T5" fmla="*/ 3 h 87"/>
              <a:gd name="T6" fmla="*/ 4 w 196"/>
              <a:gd name="T7" fmla="*/ 3 h 87"/>
              <a:gd name="T8" fmla="*/ 4 w 196"/>
              <a:gd name="T9" fmla="*/ 3 h 87"/>
              <a:gd name="T10" fmla="*/ 4 w 196"/>
              <a:gd name="T11" fmla="*/ 3 h 87"/>
              <a:gd name="T12" fmla="*/ 4 w 196"/>
              <a:gd name="T13" fmla="*/ 3 h 87"/>
              <a:gd name="T14" fmla="*/ 4 w 196"/>
              <a:gd name="T15" fmla="*/ 1 h 87"/>
              <a:gd name="T16" fmla="*/ 4 w 196"/>
              <a:gd name="T17" fmla="*/ 3 h 87"/>
              <a:gd name="T18" fmla="*/ 4 w 196"/>
              <a:gd name="T19" fmla="*/ 3 h 87"/>
              <a:gd name="T20" fmla="*/ 4 w 196"/>
              <a:gd name="T21" fmla="*/ 3 h 87"/>
              <a:gd name="T22" fmla="*/ 4 w 196"/>
              <a:gd name="T23" fmla="*/ 3 h 87"/>
              <a:gd name="T24" fmla="*/ 4 w 196"/>
              <a:gd name="T25" fmla="*/ 3 h 87"/>
              <a:gd name="T26" fmla="*/ 4 w 196"/>
              <a:gd name="T27" fmla="*/ 3 h 87"/>
              <a:gd name="T28" fmla="*/ 4 w 196"/>
              <a:gd name="T29" fmla="*/ 3 h 87"/>
              <a:gd name="T30" fmla="*/ 4 w 196"/>
              <a:gd name="T31" fmla="*/ 3 h 87"/>
              <a:gd name="T32" fmla="*/ 4 w 196"/>
              <a:gd name="T33" fmla="*/ 3 h 87"/>
              <a:gd name="T34" fmla="*/ 4 w 196"/>
              <a:gd name="T35" fmla="*/ 3 h 87"/>
              <a:gd name="T36" fmla="*/ 4 w 196"/>
              <a:gd name="T37" fmla="*/ 3 h 87"/>
              <a:gd name="T38" fmla="*/ 4 w 196"/>
              <a:gd name="T39" fmla="*/ 3 h 87"/>
              <a:gd name="T40" fmla="*/ 4 w 196"/>
              <a:gd name="T41" fmla="*/ 3 h 87"/>
              <a:gd name="T42" fmla="*/ 4 w 196"/>
              <a:gd name="T43" fmla="*/ 3 h 87"/>
              <a:gd name="T44" fmla="*/ 4 w 196"/>
              <a:gd name="T45" fmla="*/ 3 h 87"/>
              <a:gd name="T46" fmla="*/ 4 w 196"/>
              <a:gd name="T47" fmla="*/ 3 h 87"/>
              <a:gd name="T48" fmla="*/ 4 w 196"/>
              <a:gd name="T49" fmla="*/ 3 h 87"/>
              <a:gd name="T50" fmla="*/ 4 w 196"/>
              <a:gd name="T51" fmla="*/ 3 h 87"/>
              <a:gd name="T52" fmla="*/ 4 w 196"/>
              <a:gd name="T53" fmla="*/ 3 h 87"/>
              <a:gd name="T54" fmla="*/ 4 w 196"/>
              <a:gd name="T55" fmla="*/ 3 h 87"/>
              <a:gd name="T56" fmla="*/ 4 w 196"/>
              <a:gd name="T57" fmla="*/ 3 h 87"/>
              <a:gd name="T58" fmla="*/ 4 w 196"/>
              <a:gd name="T59" fmla="*/ 3 h 87"/>
              <a:gd name="T60" fmla="*/ 4 w 196"/>
              <a:gd name="T61" fmla="*/ 3 h 87"/>
              <a:gd name="T62" fmla="*/ 4 w 196"/>
              <a:gd name="T63" fmla="*/ 3 h 87"/>
              <a:gd name="T64" fmla="*/ 4 w 196"/>
              <a:gd name="T65" fmla="*/ 3 h 87"/>
              <a:gd name="T66" fmla="*/ 4 w 196"/>
              <a:gd name="T67" fmla="*/ 3 h 87"/>
              <a:gd name="T68" fmla="*/ 4 w 196"/>
              <a:gd name="T69" fmla="*/ 3 h 87"/>
              <a:gd name="T70" fmla="*/ 4 w 196"/>
              <a:gd name="T71" fmla="*/ 3 h 87"/>
              <a:gd name="T72" fmla="*/ 4 w 196"/>
              <a:gd name="T73" fmla="*/ 3 h 87"/>
              <a:gd name="T74" fmla="*/ 4 w 196"/>
              <a:gd name="T75" fmla="*/ 3 h 87"/>
              <a:gd name="T76" fmla="*/ 4 w 196"/>
              <a:gd name="T77" fmla="*/ 3 h 87"/>
              <a:gd name="T78" fmla="*/ 4 w 196"/>
              <a:gd name="T79" fmla="*/ 3 h 87"/>
              <a:gd name="T80" fmla="*/ 4 w 196"/>
              <a:gd name="T81" fmla="*/ 3 h 87"/>
              <a:gd name="T82" fmla="*/ 4 w 196"/>
              <a:gd name="T83" fmla="*/ 3 h 87"/>
              <a:gd name="T84" fmla="*/ 4 w 196"/>
              <a:gd name="T85" fmla="*/ 3 h 87"/>
              <a:gd name="T86" fmla="*/ 4 w 196"/>
              <a:gd name="T87" fmla="*/ 3 h 87"/>
              <a:gd name="T88" fmla="*/ 4 w 196"/>
              <a:gd name="T89" fmla="*/ 3 h 87"/>
              <a:gd name="T90" fmla="*/ 4 w 196"/>
              <a:gd name="T91" fmla="*/ 3 h 87"/>
              <a:gd name="T92" fmla="*/ 4 w 196"/>
              <a:gd name="T93" fmla="*/ 3 h 87"/>
              <a:gd name="T94" fmla="*/ 4 w 196"/>
              <a:gd name="T95" fmla="*/ 3 h 87"/>
              <a:gd name="T96" fmla="*/ 4 w 196"/>
              <a:gd name="T97" fmla="*/ 3 h 87"/>
              <a:gd name="T98" fmla="*/ 4 w 196"/>
              <a:gd name="T99" fmla="*/ 3 h 87"/>
              <a:gd name="T100" fmla="*/ 4 w 196"/>
              <a:gd name="T101" fmla="*/ 3 h 87"/>
              <a:gd name="T102" fmla="*/ 4 w 196"/>
              <a:gd name="T103" fmla="*/ 3 h 87"/>
              <a:gd name="T104" fmla="*/ 4 w 196"/>
              <a:gd name="T105" fmla="*/ 3 h 87"/>
              <a:gd name="T106" fmla="*/ 4 w 196"/>
              <a:gd name="T107" fmla="*/ 3 h 87"/>
              <a:gd name="T108" fmla="*/ 0 w 196"/>
              <a:gd name="T109" fmla="*/ 3 h 87"/>
              <a:gd name="T110" fmla="*/ 4 w 196"/>
              <a:gd name="T111" fmla="*/ 3 h 87"/>
              <a:gd name="T112" fmla="*/ 4 w 196"/>
              <a:gd name="T113" fmla="*/ 3 h 87"/>
              <a:gd name="T114" fmla="*/ 4 w 196"/>
              <a:gd name="T115" fmla="*/ 3 h 87"/>
              <a:gd name="T116" fmla="*/ 4 w 196"/>
              <a:gd name="T117" fmla="*/ 3 h 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87">
                <a:moveTo>
                  <a:pt x="44" y="40"/>
                </a:moveTo>
                <a:lnTo>
                  <a:pt x="47" y="37"/>
                </a:lnTo>
                <a:lnTo>
                  <a:pt x="48" y="37"/>
                </a:lnTo>
                <a:lnTo>
                  <a:pt x="53" y="36"/>
                </a:lnTo>
                <a:lnTo>
                  <a:pt x="58" y="34"/>
                </a:lnTo>
                <a:lnTo>
                  <a:pt x="77" y="27"/>
                </a:lnTo>
                <a:lnTo>
                  <a:pt x="78" y="27"/>
                </a:lnTo>
                <a:lnTo>
                  <a:pt x="80" y="25"/>
                </a:lnTo>
                <a:lnTo>
                  <a:pt x="83" y="24"/>
                </a:lnTo>
                <a:lnTo>
                  <a:pt x="88" y="23"/>
                </a:lnTo>
                <a:lnTo>
                  <a:pt x="94" y="21"/>
                </a:lnTo>
                <a:lnTo>
                  <a:pt x="96" y="19"/>
                </a:lnTo>
                <a:lnTo>
                  <a:pt x="99" y="18"/>
                </a:lnTo>
                <a:lnTo>
                  <a:pt x="100" y="18"/>
                </a:lnTo>
                <a:lnTo>
                  <a:pt x="105" y="16"/>
                </a:lnTo>
                <a:lnTo>
                  <a:pt x="106" y="16"/>
                </a:lnTo>
                <a:lnTo>
                  <a:pt x="111" y="13"/>
                </a:lnTo>
                <a:lnTo>
                  <a:pt x="113" y="13"/>
                </a:lnTo>
                <a:lnTo>
                  <a:pt x="114" y="12"/>
                </a:lnTo>
                <a:lnTo>
                  <a:pt x="116" y="12"/>
                </a:lnTo>
                <a:lnTo>
                  <a:pt x="125" y="7"/>
                </a:lnTo>
                <a:lnTo>
                  <a:pt x="129" y="6"/>
                </a:lnTo>
                <a:lnTo>
                  <a:pt x="135" y="4"/>
                </a:lnTo>
                <a:lnTo>
                  <a:pt x="140" y="1"/>
                </a:lnTo>
                <a:lnTo>
                  <a:pt x="142" y="0"/>
                </a:lnTo>
                <a:lnTo>
                  <a:pt x="143" y="4"/>
                </a:lnTo>
                <a:lnTo>
                  <a:pt x="144" y="4"/>
                </a:lnTo>
                <a:lnTo>
                  <a:pt x="150" y="16"/>
                </a:lnTo>
                <a:lnTo>
                  <a:pt x="150" y="17"/>
                </a:lnTo>
                <a:lnTo>
                  <a:pt x="152" y="19"/>
                </a:lnTo>
                <a:lnTo>
                  <a:pt x="153" y="21"/>
                </a:lnTo>
                <a:lnTo>
                  <a:pt x="153" y="22"/>
                </a:lnTo>
                <a:lnTo>
                  <a:pt x="155" y="25"/>
                </a:lnTo>
                <a:lnTo>
                  <a:pt x="155" y="27"/>
                </a:lnTo>
                <a:lnTo>
                  <a:pt x="159" y="33"/>
                </a:lnTo>
                <a:lnTo>
                  <a:pt x="162" y="40"/>
                </a:lnTo>
                <a:lnTo>
                  <a:pt x="164" y="43"/>
                </a:lnTo>
                <a:lnTo>
                  <a:pt x="166" y="48"/>
                </a:lnTo>
                <a:lnTo>
                  <a:pt x="166" y="49"/>
                </a:lnTo>
                <a:lnTo>
                  <a:pt x="167" y="49"/>
                </a:lnTo>
                <a:lnTo>
                  <a:pt x="167" y="51"/>
                </a:lnTo>
                <a:lnTo>
                  <a:pt x="168" y="52"/>
                </a:lnTo>
                <a:lnTo>
                  <a:pt x="171" y="57"/>
                </a:lnTo>
                <a:lnTo>
                  <a:pt x="178" y="54"/>
                </a:lnTo>
                <a:lnTo>
                  <a:pt x="184" y="52"/>
                </a:lnTo>
                <a:lnTo>
                  <a:pt x="189" y="49"/>
                </a:lnTo>
                <a:lnTo>
                  <a:pt x="192" y="48"/>
                </a:lnTo>
                <a:lnTo>
                  <a:pt x="196" y="47"/>
                </a:lnTo>
                <a:lnTo>
                  <a:pt x="196" y="51"/>
                </a:lnTo>
                <a:lnTo>
                  <a:pt x="196" y="69"/>
                </a:lnTo>
                <a:lnTo>
                  <a:pt x="190" y="72"/>
                </a:lnTo>
                <a:lnTo>
                  <a:pt x="188" y="73"/>
                </a:lnTo>
                <a:lnTo>
                  <a:pt x="182" y="77"/>
                </a:lnTo>
                <a:lnTo>
                  <a:pt x="182" y="79"/>
                </a:lnTo>
                <a:lnTo>
                  <a:pt x="178" y="81"/>
                </a:lnTo>
                <a:lnTo>
                  <a:pt x="173" y="85"/>
                </a:lnTo>
                <a:lnTo>
                  <a:pt x="171" y="75"/>
                </a:lnTo>
                <a:lnTo>
                  <a:pt x="167" y="76"/>
                </a:lnTo>
                <a:lnTo>
                  <a:pt x="168" y="70"/>
                </a:lnTo>
                <a:lnTo>
                  <a:pt x="165" y="70"/>
                </a:lnTo>
                <a:lnTo>
                  <a:pt x="165" y="71"/>
                </a:lnTo>
                <a:lnTo>
                  <a:pt x="161" y="70"/>
                </a:lnTo>
                <a:lnTo>
                  <a:pt x="160" y="66"/>
                </a:lnTo>
                <a:lnTo>
                  <a:pt x="161" y="72"/>
                </a:lnTo>
                <a:lnTo>
                  <a:pt x="155" y="75"/>
                </a:lnTo>
                <a:lnTo>
                  <a:pt x="152" y="72"/>
                </a:lnTo>
                <a:lnTo>
                  <a:pt x="144" y="65"/>
                </a:lnTo>
                <a:lnTo>
                  <a:pt x="148" y="63"/>
                </a:lnTo>
                <a:lnTo>
                  <a:pt x="144" y="59"/>
                </a:lnTo>
                <a:lnTo>
                  <a:pt x="149" y="57"/>
                </a:lnTo>
                <a:lnTo>
                  <a:pt x="143" y="53"/>
                </a:lnTo>
                <a:lnTo>
                  <a:pt x="141" y="58"/>
                </a:lnTo>
                <a:lnTo>
                  <a:pt x="140" y="53"/>
                </a:lnTo>
                <a:lnTo>
                  <a:pt x="143" y="47"/>
                </a:lnTo>
                <a:lnTo>
                  <a:pt x="140" y="43"/>
                </a:lnTo>
                <a:lnTo>
                  <a:pt x="141" y="46"/>
                </a:lnTo>
                <a:lnTo>
                  <a:pt x="137" y="48"/>
                </a:lnTo>
                <a:lnTo>
                  <a:pt x="136" y="40"/>
                </a:lnTo>
                <a:lnTo>
                  <a:pt x="138" y="42"/>
                </a:lnTo>
                <a:lnTo>
                  <a:pt x="142" y="40"/>
                </a:lnTo>
                <a:lnTo>
                  <a:pt x="141" y="35"/>
                </a:lnTo>
                <a:lnTo>
                  <a:pt x="136" y="35"/>
                </a:lnTo>
                <a:lnTo>
                  <a:pt x="135" y="31"/>
                </a:lnTo>
                <a:lnTo>
                  <a:pt x="136" y="23"/>
                </a:lnTo>
                <a:lnTo>
                  <a:pt x="141" y="19"/>
                </a:lnTo>
                <a:lnTo>
                  <a:pt x="137" y="11"/>
                </a:lnTo>
                <a:lnTo>
                  <a:pt x="135" y="13"/>
                </a:lnTo>
                <a:lnTo>
                  <a:pt x="135" y="19"/>
                </a:lnTo>
                <a:lnTo>
                  <a:pt x="131" y="24"/>
                </a:lnTo>
                <a:lnTo>
                  <a:pt x="131" y="28"/>
                </a:lnTo>
                <a:lnTo>
                  <a:pt x="129" y="27"/>
                </a:lnTo>
                <a:lnTo>
                  <a:pt x="128" y="29"/>
                </a:lnTo>
                <a:lnTo>
                  <a:pt x="129" y="31"/>
                </a:lnTo>
                <a:lnTo>
                  <a:pt x="124" y="36"/>
                </a:lnTo>
                <a:lnTo>
                  <a:pt x="129" y="39"/>
                </a:lnTo>
                <a:lnTo>
                  <a:pt x="132" y="43"/>
                </a:lnTo>
                <a:lnTo>
                  <a:pt x="131" y="57"/>
                </a:lnTo>
                <a:lnTo>
                  <a:pt x="132" y="59"/>
                </a:lnTo>
                <a:lnTo>
                  <a:pt x="138" y="69"/>
                </a:lnTo>
                <a:lnTo>
                  <a:pt x="144" y="72"/>
                </a:lnTo>
                <a:lnTo>
                  <a:pt x="144" y="76"/>
                </a:lnTo>
                <a:lnTo>
                  <a:pt x="147" y="76"/>
                </a:lnTo>
                <a:lnTo>
                  <a:pt x="147" y="78"/>
                </a:lnTo>
                <a:lnTo>
                  <a:pt x="152" y="83"/>
                </a:lnTo>
                <a:lnTo>
                  <a:pt x="154" y="87"/>
                </a:lnTo>
                <a:lnTo>
                  <a:pt x="148" y="84"/>
                </a:lnTo>
                <a:lnTo>
                  <a:pt x="147" y="85"/>
                </a:lnTo>
                <a:lnTo>
                  <a:pt x="138" y="83"/>
                </a:lnTo>
                <a:lnTo>
                  <a:pt x="131" y="84"/>
                </a:lnTo>
                <a:lnTo>
                  <a:pt x="128" y="82"/>
                </a:lnTo>
                <a:lnTo>
                  <a:pt x="128" y="84"/>
                </a:lnTo>
                <a:lnTo>
                  <a:pt x="125" y="84"/>
                </a:lnTo>
                <a:lnTo>
                  <a:pt x="120" y="79"/>
                </a:lnTo>
                <a:lnTo>
                  <a:pt x="116" y="82"/>
                </a:lnTo>
                <a:lnTo>
                  <a:pt x="114" y="84"/>
                </a:lnTo>
                <a:lnTo>
                  <a:pt x="111" y="85"/>
                </a:lnTo>
                <a:lnTo>
                  <a:pt x="108" y="78"/>
                </a:lnTo>
                <a:lnTo>
                  <a:pt x="111" y="72"/>
                </a:lnTo>
                <a:lnTo>
                  <a:pt x="110" y="70"/>
                </a:lnTo>
                <a:lnTo>
                  <a:pt x="111" y="67"/>
                </a:lnTo>
                <a:lnTo>
                  <a:pt x="112" y="65"/>
                </a:lnTo>
                <a:lnTo>
                  <a:pt x="112" y="64"/>
                </a:lnTo>
                <a:lnTo>
                  <a:pt x="112" y="63"/>
                </a:lnTo>
                <a:lnTo>
                  <a:pt x="113" y="59"/>
                </a:lnTo>
                <a:lnTo>
                  <a:pt x="114" y="57"/>
                </a:lnTo>
                <a:lnTo>
                  <a:pt x="110" y="54"/>
                </a:lnTo>
                <a:lnTo>
                  <a:pt x="107" y="55"/>
                </a:lnTo>
                <a:lnTo>
                  <a:pt x="106" y="57"/>
                </a:lnTo>
                <a:lnTo>
                  <a:pt x="106" y="58"/>
                </a:lnTo>
                <a:lnTo>
                  <a:pt x="104" y="57"/>
                </a:lnTo>
                <a:lnTo>
                  <a:pt x="100" y="57"/>
                </a:lnTo>
                <a:lnTo>
                  <a:pt x="99" y="55"/>
                </a:lnTo>
                <a:lnTo>
                  <a:pt x="95" y="55"/>
                </a:lnTo>
                <a:lnTo>
                  <a:pt x="94" y="55"/>
                </a:lnTo>
                <a:lnTo>
                  <a:pt x="87" y="55"/>
                </a:lnTo>
                <a:lnTo>
                  <a:pt x="87" y="49"/>
                </a:lnTo>
                <a:lnTo>
                  <a:pt x="86" y="48"/>
                </a:lnTo>
                <a:lnTo>
                  <a:pt x="78" y="48"/>
                </a:lnTo>
                <a:lnTo>
                  <a:pt x="77" y="48"/>
                </a:lnTo>
                <a:lnTo>
                  <a:pt x="76" y="49"/>
                </a:lnTo>
                <a:lnTo>
                  <a:pt x="74" y="48"/>
                </a:lnTo>
                <a:lnTo>
                  <a:pt x="72" y="45"/>
                </a:lnTo>
                <a:lnTo>
                  <a:pt x="69" y="42"/>
                </a:lnTo>
                <a:lnTo>
                  <a:pt x="64" y="37"/>
                </a:lnTo>
                <a:lnTo>
                  <a:pt x="59" y="40"/>
                </a:lnTo>
                <a:lnTo>
                  <a:pt x="58" y="40"/>
                </a:lnTo>
                <a:lnTo>
                  <a:pt x="53" y="37"/>
                </a:lnTo>
                <a:lnTo>
                  <a:pt x="48" y="42"/>
                </a:lnTo>
                <a:lnTo>
                  <a:pt x="46" y="43"/>
                </a:lnTo>
                <a:lnTo>
                  <a:pt x="45" y="45"/>
                </a:lnTo>
                <a:lnTo>
                  <a:pt x="42" y="51"/>
                </a:lnTo>
                <a:lnTo>
                  <a:pt x="41" y="51"/>
                </a:lnTo>
                <a:lnTo>
                  <a:pt x="36" y="52"/>
                </a:lnTo>
                <a:lnTo>
                  <a:pt x="35" y="53"/>
                </a:lnTo>
                <a:lnTo>
                  <a:pt x="28" y="51"/>
                </a:lnTo>
                <a:lnTo>
                  <a:pt x="23" y="61"/>
                </a:lnTo>
                <a:lnTo>
                  <a:pt x="20" y="61"/>
                </a:lnTo>
                <a:lnTo>
                  <a:pt x="16" y="67"/>
                </a:lnTo>
                <a:lnTo>
                  <a:pt x="15" y="70"/>
                </a:lnTo>
                <a:lnTo>
                  <a:pt x="15" y="71"/>
                </a:lnTo>
                <a:lnTo>
                  <a:pt x="11" y="75"/>
                </a:lnTo>
                <a:lnTo>
                  <a:pt x="9" y="79"/>
                </a:lnTo>
                <a:lnTo>
                  <a:pt x="8" y="79"/>
                </a:lnTo>
                <a:lnTo>
                  <a:pt x="3" y="64"/>
                </a:lnTo>
                <a:lnTo>
                  <a:pt x="0" y="55"/>
                </a:lnTo>
                <a:lnTo>
                  <a:pt x="2" y="55"/>
                </a:lnTo>
                <a:lnTo>
                  <a:pt x="3" y="54"/>
                </a:lnTo>
                <a:lnTo>
                  <a:pt x="15" y="49"/>
                </a:lnTo>
                <a:lnTo>
                  <a:pt x="17" y="49"/>
                </a:lnTo>
                <a:lnTo>
                  <a:pt x="22" y="47"/>
                </a:lnTo>
                <a:lnTo>
                  <a:pt x="23" y="47"/>
                </a:lnTo>
                <a:lnTo>
                  <a:pt x="24" y="47"/>
                </a:lnTo>
                <a:lnTo>
                  <a:pt x="26" y="46"/>
                </a:lnTo>
                <a:lnTo>
                  <a:pt x="36" y="42"/>
                </a:lnTo>
                <a:lnTo>
                  <a:pt x="38" y="41"/>
                </a:lnTo>
                <a:lnTo>
                  <a:pt x="42" y="40"/>
                </a:lnTo>
                <a:lnTo>
                  <a:pt x="44" y="4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4" name="Freeform 12">
            <a:extLst>
              <a:ext uri="{FF2B5EF4-FFF2-40B4-BE49-F238E27FC236}">
                <a16:creationId xmlns:a16="http://schemas.microsoft.com/office/drawing/2014/main" id="{60A3260F-222D-2F44-87D0-3650BBC50D68}"/>
              </a:ext>
            </a:extLst>
          </p:cNvPr>
          <p:cNvSpPr>
            <a:spLocks/>
          </p:cNvSpPr>
          <p:nvPr/>
        </p:nvSpPr>
        <p:spPr bwMode="auto">
          <a:xfrm>
            <a:off x="11390842" y="3580062"/>
            <a:ext cx="177339" cy="282380"/>
          </a:xfrm>
          <a:custGeom>
            <a:avLst/>
            <a:gdLst>
              <a:gd name="T0" fmla="*/ 4 w 146"/>
              <a:gd name="T1" fmla="*/ 4 h 236"/>
              <a:gd name="T2" fmla="*/ 4 w 146"/>
              <a:gd name="T3" fmla="*/ 4 h 236"/>
              <a:gd name="T4" fmla="*/ 1 w 146"/>
              <a:gd name="T5" fmla="*/ 4 h 236"/>
              <a:gd name="T6" fmla="*/ 1 w 146"/>
              <a:gd name="T7" fmla="*/ 4 h 236"/>
              <a:gd name="T8" fmla="*/ 4 w 146"/>
              <a:gd name="T9" fmla="*/ 4 h 236"/>
              <a:gd name="T10" fmla="*/ 4 w 146"/>
              <a:gd name="T11" fmla="*/ 4 h 236"/>
              <a:gd name="T12" fmla="*/ 4 w 146"/>
              <a:gd name="T13" fmla="*/ 4 h 236"/>
              <a:gd name="T14" fmla="*/ 4 w 146"/>
              <a:gd name="T15" fmla="*/ 4 h 236"/>
              <a:gd name="T16" fmla="*/ 4 w 146"/>
              <a:gd name="T17" fmla="*/ 4 h 236"/>
              <a:gd name="T18" fmla="*/ 4 w 146"/>
              <a:gd name="T19" fmla="*/ 4 h 236"/>
              <a:gd name="T20" fmla="*/ 2 w 146"/>
              <a:gd name="T21" fmla="*/ 4 h 236"/>
              <a:gd name="T22" fmla="*/ 4 w 146"/>
              <a:gd name="T23" fmla="*/ 4 h 236"/>
              <a:gd name="T24" fmla="*/ 4 w 146"/>
              <a:gd name="T25" fmla="*/ 4 h 236"/>
              <a:gd name="T26" fmla="*/ 4 w 146"/>
              <a:gd name="T27" fmla="*/ 0 h 236"/>
              <a:gd name="T28" fmla="*/ 4 w 146"/>
              <a:gd name="T29" fmla="*/ 4 h 236"/>
              <a:gd name="T30" fmla="*/ 4 w 146"/>
              <a:gd name="T31" fmla="*/ 4 h 236"/>
              <a:gd name="T32" fmla="*/ 4 w 146"/>
              <a:gd name="T33" fmla="*/ 4 h 236"/>
              <a:gd name="T34" fmla="*/ 4 w 146"/>
              <a:gd name="T35" fmla="*/ 4 h 236"/>
              <a:gd name="T36" fmla="*/ 4 w 146"/>
              <a:gd name="T37" fmla="*/ 4 h 236"/>
              <a:gd name="T38" fmla="*/ 4 w 146"/>
              <a:gd name="T39" fmla="*/ 4 h 236"/>
              <a:gd name="T40" fmla="*/ 4 w 146"/>
              <a:gd name="T41" fmla="*/ 4 h 236"/>
              <a:gd name="T42" fmla="*/ 4 w 146"/>
              <a:gd name="T43" fmla="*/ 4 h 236"/>
              <a:gd name="T44" fmla="*/ 4 w 146"/>
              <a:gd name="T45" fmla="*/ 4 h 236"/>
              <a:gd name="T46" fmla="*/ 4 w 146"/>
              <a:gd name="T47" fmla="*/ 4 h 236"/>
              <a:gd name="T48" fmla="*/ 4 w 146"/>
              <a:gd name="T49" fmla="*/ 4 h 236"/>
              <a:gd name="T50" fmla="*/ 4 w 146"/>
              <a:gd name="T51" fmla="*/ 4 h 236"/>
              <a:gd name="T52" fmla="*/ 4 w 146"/>
              <a:gd name="T53" fmla="*/ 4 h 236"/>
              <a:gd name="T54" fmla="*/ 4 w 146"/>
              <a:gd name="T55" fmla="*/ 4 h 236"/>
              <a:gd name="T56" fmla="*/ 4 w 146"/>
              <a:gd name="T57" fmla="*/ 4 h 236"/>
              <a:gd name="T58" fmla="*/ 4 w 146"/>
              <a:gd name="T59" fmla="*/ 4 h 236"/>
              <a:gd name="T60" fmla="*/ 4 w 146"/>
              <a:gd name="T61" fmla="*/ 4 h 236"/>
              <a:gd name="T62" fmla="*/ 4 w 146"/>
              <a:gd name="T63" fmla="*/ 4 h 236"/>
              <a:gd name="T64" fmla="*/ 4 w 146"/>
              <a:gd name="T65" fmla="*/ 4 h 236"/>
              <a:gd name="T66" fmla="*/ 4 w 146"/>
              <a:gd name="T67" fmla="*/ 4 h 236"/>
              <a:gd name="T68" fmla="*/ 4 w 146"/>
              <a:gd name="T69" fmla="*/ 4 h 236"/>
              <a:gd name="T70" fmla="*/ 4 w 146"/>
              <a:gd name="T71" fmla="*/ 4 h 236"/>
              <a:gd name="T72" fmla="*/ 4 w 146"/>
              <a:gd name="T73" fmla="*/ 4 h 236"/>
              <a:gd name="T74" fmla="*/ 4 w 146"/>
              <a:gd name="T75" fmla="*/ 4 h 236"/>
              <a:gd name="T76" fmla="*/ 4 w 146"/>
              <a:gd name="T77" fmla="*/ 4 h 236"/>
              <a:gd name="T78" fmla="*/ 4 w 146"/>
              <a:gd name="T79" fmla="*/ 4 h 236"/>
              <a:gd name="T80" fmla="*/ 4 w 146"/>
              <a:gd name="T81" fmla="*/ 4 h 236"/>
              <a:gd name="T82" fmla="*/ 4 w 146"/>
              <a:gd name="T83" fmla="*/ 4 h 236"/>
              <a:gd name="T84" fmla="*/ 4 w 146"/>
              <a:gd name="T85" fmla="*/ 4 h 236"/>
              <a:gd name="T86" fmla="*/ 4 w 146"/>
              <a:gd name="T87" fmla="*/ 4 h 236"/>
              <a:gd name="T88" fmla="*/ 4 w 146"/>
              <a:gd name="T89" fmla="*/ 4 h 236"/>
              <a:gd name="T90" fmla="*/ 4 w 146"/>
              <a:gd name="T91" fmla="*/ 4 h 236"/>
              <a:gd name="T92" fmla="*/ 4 w 146"/>
              <a:gd name="T93" fmla="*/ 4 h 236"/>
              <a:gd name="T94" fmla="*/ 4 w 146"/>
              <a:gd name="T95" fmla="*/ 4 h 236"/>
              <a:gd name="T96" fmla="*/ 4 w 146"/>
              <a:gd name="T97" fmla="*/ 4 h 2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6" h="236">
                <a:moveTo>
                  <a:pt x="36" y="207"/>
                </a:moveTo>
                <a:lnTo>
                  <a:pt x="31" y="197"/>
                </a:lnTo>
                <a:lnTo>
                  <a:pt x="25" y="186"/>
                </a:lnTo>
                <a:lnTo>
                  <a:pt x="24" y="185"/>
                </a:lnTo>
                <a:lnTo>
                  <a:pt x="13" y="165"/>
                </a:lnTo>
                <a:lnTo>
                  <a:pt x="1" y="144"/>
                </a:lnTo>
                <a:lnTo>
                  <a:pt x="0" y="143"/>
                </a:lnTo>
                <a:lnTo>
                  <a:pt x="1" y="137"/>
                </a:lnTo>
                <a:lnTo>
                  <a:pt x="8" y="140"/>
                </a:lnTo>
                <a:lnTo>
                  <a:pt x="7" y="137"/>
                </a:lnTo>
                <a:lnTo>
                  <a:pt x="7" y="129"/>
                </a:lnTo>
                <a:lnTo>
                  <a:pt x="12" y="129"/>
                </a:lnTo>
                <a:lnTo>
                  <a:pt x="7" y="119"/>
                </a:lnTo>
                <a:lnTo>
                  <a:pt x="8" y="114"/>
                </a:lnTo>
                <a:lnTo>
                  <a:pt x="12" y="108"/>
                </a:lnTo>
                <a:lnTo>
                  <a:pt x="12" y="98"/>
                </a:lnTo>
                <a:lnTo>
                  <a:pt x="8" y="95"/>
                </a:lnTo>
                <a:lnTo>
                  <a:pt x="7" y="89"/>
                </a:lnTo>
                <a:lnTo>
                  <a:pt x="5" y="83"/>
                </a:lnTo>
                <a:lnTo>
                  <a:pt x="7" y="72"/>
                </a:lnTo>
                <a:lnTo>
                  <a:pt x="3" y="65"/>
                </a:lnTo>
                <a:lnTo>
                  <a:pt x="2" y="59"/>
                </a:lnTo>
                <a:lnTo>
                  <a:pt x="8" y="11"/>
                </a:lnTo>
                <a:lnTo>
                  <a:pt x="17" y="16"/>
                </a:lnTo>
                <a:lnTo>
                  <a:pt x="20" y="18"/>
                </a:lnTo>
                <a:lnTo>
                  <a:pt x="32" y="10"/>
                </a:lnTo>
                <a:lnTo>
                  <a:pt x="38" y="2"/>
                </a:lnTo>
                <a:lnTo>
                  <a:pt x="41" y="0"/>
                </a:lnTo>
                <a:lnTo>
                  <a:pt x="54" y="2"/>
                </a:lnTo>
                <a:lnTo>
                  <a:pt x="59" y="4"/>
                </a:lnTo>
                <a:lnTo>
                  <a:pt x="62" y="4"/>
                </a:lnTo>
                <a:lnTo>
                  <a:pt x="97" y="66"/>
                </a:lnTo>
                <a:lnTo>
                  <a:pt x="109" y="65"/>
                </a:lnTo>
                <a:lnTo>
                  <a:pt x="110" y="63"/>
                </a:lnTo>
                <a:lnTo>
                  <a:pt x="119" y="78"/>
                </a:lnTo>
                <a:lnTo>
                  <a:pt x="125" y="82"/>
                </a:lnTo>
                <a:lnTo>
                  <a:pt x="126" y="81"/>
                </a:lnTo>
                <a:lnTo>
                  <a:pt x="126" y="78"/>
                </a:lnTo>
                <a:lnTo>
                  <a:pt x="133" y="78"/>
                </a:lnTo>
                <a:lnTo>
                  <a:pt x="142" y="84"/>
                </a:lnTo>
                <a:lnTo>
                  <a:pt x="146" y="88"/>
                </a:lnTo>
                <a:lnTo>
                  <a:pt x="142" y="102"/>
                </a:lnTo>
                <a:lnTo>
                  <a:pt x="140" y="102"/>
                </a:lnTo>
                <a:lnTo>
                  <a:pt x="142" y="104"/>
                </a:lnTo>
                <a:lnTo>
                  <a:pt x="139" y="104"/>
                </a:lnTo>
                <a:lnTo>
                  <a:pt x="138" y="105"/>
                </a:lnTo>
                <a:lnTo>
                  <a:pt x="138" y="106"/>
                </a:lnTo>
                <a:lnTo>
                  <a:pt x="136" y="110"/>
                </a:lnTo>
                <a:lnTo>
                  <a:pt x="137" y="113"/>
                </a:lnTo>
                <a:lnTo>
                  <a:pt x="134" y="117"/>
                </a:lnTo>
                <a:lnTo>
                  <a:pt x="133" y="116"/>
                </a:lnTo>
                <a:lnTo>
                  <a:pt x="126" y="118"/>
                </a:lnTo>
                <a:lnTo>
                  <a:pt x="126" y="124"/>
                </a:lnTo>
                <a:lnTo>
                  <a:pt x="125" y="125"/>
                </a:lnTo>
                <a:lnTo>
                  <a:pt x="122" y="128"/>
                </a:lnTo>
                <a:lnTo>
                  <a:pt x="124" y="130"/>
                </a:lnTo>
                <a:lnTo>
                  <a:pt x="119" y="138"/>
                </a:lnTo>
                <a:lnTo>
                  <a:pt x="113" y="141"/>
                </a:lnTo>
                <a:lnTo>
                  <a:pt x="106" y="135"/>
                </a:lnTo>
                <a:lnTo>
                  <a:pt x="108" y="140"/>
                </a:lnTo>
                <a:lnTo>
                  <a:pt x="107" y="152"/>
                </a:lnTo>
                <a:lnTo>
                  <a:pt x="97" y="146"/>
                </a:lnTo>
                <a:lnTo>
                  <a:pt x="95" y="136"/>
                </a:lnTo>
                <a:lnTo>
                  <a:pt x="94" y="136"/>
                </a:lnTo>
                <a:lnTo>
                  <a:pt x="92" y="141"/>
                </a:lnTo>
                <a:lnTo>
                  <a:pt x="91" y="146"/>
                </a:lnTo>
                <a:lnTo>
                  <a:pt x="92" y="152"/>
                </a:lnTo>
                <a:lnTo>
                  <a:pt x="94" y="159"/>
                </a:lnTo>
                <a:lnTo>
                  <a:pt x="97" y="164"/>
                </a:lnTo>
                <a:lnTo>
                  <a:pt x="91" y="173"/>
                </a:lnTo>
                <a:lnTo>
                  <a:pt x="88" y="174"/>
                </a:lnTo>
                <a:lnTo>
                  <a:pt x="85" y="177"/>
                </a:lnTo>
                <a:lnTo>
                  <a:pt x="85" y="179"/>
                </a:lnTo>
                <a:lnTo>
                  <a:pt x="83" y="183"/>
                </a:lnTo>
                <a:lnTo>
                  <a:pt x="79" y="183"/>
                </a:lnTo>
                <a:lnTo>
                  <a:pt x="79" y="188"/>
                </a:lnTo>
                <a:lnTo>
                  <a:pt x="78" y="191"/>
                </a:lnTo>
                <a:lnTo>
                  <a:pt x="76" y="190"/>
                </a:lnTo>
                <a:lnTo>
                  <a:pt x="73" y="189"/>
                </a:lnTo>
                <a:lnTo>
                  <a:pt x="72" y="194"/>
                </a:lnTo>
                <a:lnTo>
                  <a:pt x="68" y="196"/>
                </a:lnTo>
                <a:lnTo>
                  <a:pt x="67" y="201"/>
                </a:lnTo>
                <a:lnTo>
                  <a:pt x="68" y="203"/>
                </a:lnTo>
                <a:lnTo>
                  <a:pt x="68" y="206"/>
                </a:lnTo>
                <a:lnTo>
                  <a:pt x="67" y="206"/>
                </a:lnTo>
                <a:lnTo>
                  <a:pt x="63" y="208"/>
                </a:lnTo>
                <a:lnTo>
                  <a:pt x="63" y="209"/>
                </a:lnTo>
                <a:lnTo>
                  <a:pt x="65" y="212"/>
                </a:lnTo>
                <a:lnTo>
                  <a:pt x="67" y="210"/>
                </a:lnTo>
                <a:lnTo>
                  <a:pt x="62" y="225"/>
                </a:lnTo>
                <a:lnTo>
                  <a:pt x="65" y="228"/>
                </a:lnTo>
                <a:lnTo>
                  <a:pt x="62" y="236"/>
                </a:lnTo>
                <a:lnTo>
                  <a:pt x="61" y="234"/>
                </a:lnTo>
                <a:lnTo>
                  <a:pt x="57" y="234"/>
                </a:lnTo>
                <a:lnTo>
                  <a:pt x="54" y="228"/>
                </a:lnTo>
                <a:lnTo>
                  <a:pt x="48" y="227"/>
                </a:lnTo>
                <a:lnTo>
                  <a:pt x="43" y="218"/>
                </a:lnTo>
                <a:lnTo>
                  <a:pt x="37" y="209"/>
                </a:lnTo>
                <a:lnTo>
                  <a:pt x="36" y="20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5" name="Freeform 14">
            <a:extLst>
              <a:ext uri="{FF2B5EF4-FFF2-40B4-BE49-F238E27FC236}">
                <a16:creationId xmlns:a16="http://schemas.microsoft.com/office/drawing/2014/main" id="{82458DDC-1ECF-3445-B79C-29FCE804C23A}"/>
              </a:ext>
            </a:extLst>
          </p:cNvPr>
          <p:cNvSpPr>
            <a:spLocks/>
          </p:cNvSpPr>
          <p:nvPr/>
        </p:nvSpPr>
        <p:spPr bwMode="auto">
          <a:xfrm>
            <a:off x="11377200" y="3747853"/>
            <a:ext cx="90033" cy="166426"/>
          </a:xfrm>
          <a:custGeom>
            <a:avLst/>
            <a:gdLst>
              <a:gd name="T0" fmla="*/ 4 w 75"/>
              <a:gd name="T1" fmla="*/ 4 h 139"/>
              <a:gd name="T2" fmla="*/ 4 w 75"/>
              <a:gd name="T3" fmla="*/ 4 h 139"/>
              <a:gd name="T4" fmla="*/ 4 w 75"/>
              <a:gd name="T5" fmla="*/ 4 h 139"/>
              <a:gd name="T6" fmla="*/ 4 w 75"/>
              <a:gd name="T7" fmla="*/ 4 h 139"/>
              <a:gd name="T8" fmla="*/ 4 w 75"/>
              <a:gd name="T9" fmla="*/ 4 h 139"/>
              <a:gd name="T10" fmla="*/ 4 w 75"/>
              <a:gd name="T11" fmla="*/ 4 h 139"/>
              <a:gd name="T12" fmla="*/ 3 w 75"/>
              <a:gd name="T13" fmla="*/ 4 h 139"/>
              <a:gd name="T14" fmla="*/ 1 w 75"/>
              <a:gd name="T15" fmla="*/ 4 h 139"/>
              <a:gd name="T16" fmla="*/ 2 w 75"/>
              <a:gd name="T17" fmla="*/ 4 h 139"/>
              <a:gd name="T18" fmla="*/ 4 w 75"/>
              <a:gd name="T19" fmla="*/ 4 h 139"/>
              <a:gd name="T20" fmla="*/ 4 w 75"/>
              <a:gd name="T21" fmla="*/ 4 h 139"/>
              <a:gd name="T22" fmla="*/ 4 w 75"/>
              <a:gd name="T23" fmla="*/ 4 h 139"/>
              <a:gd name="T24" fmla="*/ 4 w 75"/>
              <a:gd name="T25" fmla="*/ 4 h 139"/>
              <a:gd name="T26" fmla="*/ 4 w 75"/>
              <a:gd name="T27" fmla="*/ 4 h 139"/>
              <a:gd name="T28" fmla="*/ 4 w 75"/>
              <a:gd name="T29" fmla="*/ 4 h 139"/>
              <a:gd name="T30" fmla="*/ 3 w 75"/>
              <a:gd name="T31" fmla="*/ 4 h 139"/>
              <a:gd name="T32" fmla="*/ 0 w 75"/>
              <a:gd name="T33" fmla="*/ 4 h 139"/>
              <a:gd name="T34" fmla="*/ 4 w 75"/>
              <a:gd name="T35" fmla="*/ 3 h 139"/>
              <a:gd name="T36" fmla="*/ 4 w 75"/>
              <a:gd name="T37" fmla="*/ 4 h 139"/>
              <a:gd name="T38" fmla="*/ 4 w 75"/>
              <a:gd name="T39" fmla="*/ 2 h 139"/>
              <a:gd name="T40" fmla="*/ 4 w 75"/>
              <a:gd name="T41" fmla="*/ 0 h 139"/>
              <a:gd name="T42" fmla="*/ 4 w 75"/>
              <a:gd name="T43" fmla="*/ 2 h 139"/>
              <a:gd name="T44" fmla="*/ 4 w 75"/>
              <a:gd name="T45" fmla="*/ 3 h 139"/>
              <a:gd name="T46" fmla="*/ 4 w 75"/>
              <a:gd name="T47" fmla="*/ 4 h 139"/>
              <a:gd name="T48" fmla="*/ 4 w 75"/>
              <a:gd name="T49" fmla="*/ 4 h 139"/>
              <a:gd name="T50" fmla="*/ 4 w 75"/>
              <a:gd name="T51" fmla="*/ 4 h 139"/>
              <a:gd name="T52" fmla="*/ 4 w 75"/>
              <a:gd name="T53" fmla="*/ 4 h 139"/>
              <a:gd name="T54" fmla="*/ 4 w 75"/>
              <a:gd name="T55" fmla="*/ 4 h 139"/>
              <a:gd name="T56" fmla="*/ 4 w 75"/>
              <a:gd name="T57" fmla="*/ 4 h 139"/>
              <a:gd name="T58" fmla="*/ 4 w 75"/>
              <a:gd name="T59" fmla="*/ 4 h 139"/>
              <a:gd name="T60" fmla="*/ 4 w 75"/>
              <a:gd name="T61" fmla="*/ 4 h 139"/>
              <a:gd name="T62" fmla="*/ 4 w 75"/>
              <a:gd name="T63" fmla="*/ 4 h 139"/>
              <a:gd name="T64" fmla="*/ 4 w 75"/>
              <a:gd name="T65" fmla="*/ 4 h 139"/>
              <a:gd name="T66" fmla="*/ 4 w 75"/>
              <a:gd name="T67" fmla="*/ 4 h 139"/>
              <a:gd name="T68" fmla="*/ 4 w 75"/>
              <a:gd name="T69" fmla="*/ 4 h 139"/>
              <a:gd name="T70" fmla="*/ 4 w 75"/>
              <a:gd name="T71" fmla="*/ 4 h 139"/>
              <a:gd name="T72" fmla="*/ 4 w 75"/>
              <a:gd name="T73" fmla="*/ 4 h 139"/>
              <a:gd name="T74" fmla="*/ 4 w 75"/>
              <a:gd name="T75" fmla="*/ 4 h 139"/>
              <a:gd name="T76" fmla="*/ 4 w 75"/>
              <a:gd name="T77" fmla="*/ 4 h 139"/>
              <a:gd name="T78" fmla="*/ 4 w 75"/>
              <a:gd name="T79" fmla="*/ 4 h 139"/>
              <a:gd name="T80" fmla="*/ 4 w 75"/>
              <a:gd name="T81" fmla="*/ 4 h 139"/>
              <a:gd name="T82" fmla="*/ 4 w 75"/>
              <a:gd name="T83" fmla="*/ 4 h 139"/>
              <a:gd name="T84" fmla="*/ 4 w 75"/>
              <a:gd name="T85" fmla="*/ 4 h 139"/>
              <a:gd name="T86" fmla="*/ 4 w 75"/>
              <a:gd name="T87" fmla="*/ 4 h 139"/>
              <a:gd name="T88" fmla="*/ 4 w 75"/>
              <a:gd name="T89" fmla="*/ 4 h 139"/>
              <a:gd name="T90" fmla="*/ 4 w 75"/>
              <a:gd name="T91" fmla="*/ 4 h 139"/>
              <a:gd name="T92" fmla="*/ 4 w 75"/>
              <a:gd name="T93" fmla="*/ 4 h 139"/>
              <a:gd name="T94" fmla="*/ 4 w 75"/>
              <a:gd name="T95" fmla="*/ 4 h 139"/>
              <a:gd name="T96" fmla="*/ 4 w 75"/>
              <a:gd name="T97" fmla="*/ 4 h 139"/>
              <a:gd name="T98" fmla="*/ 4 w 75"/>
              <a:gd name="T99" fmla="*/ 4 h 139"/>
              <a:gd name="T100" fmla="*/ 4 w 75"/>
              <a:gd name="T101" fmla="*/ 4 h 139"/>
              <a:gd name="T102" fmla="*/ 4 w 75"/>
              <a:gd name="T103" fmla="*/ 4 h 139"/>
              <a:gd name="T104" fmla="*/ 4 w 75"/>
              <a:gd name="T105" fmla="*/ 4 h 139"/>
              <a:gd name="T106" fmla="*/ 4 w 75"/>
              <a:gd name="T107" fmla="*/ 4 h 139"/>
              <a:gd name="T108" fmla="*/ 4 w 75"/>
              <a:gd name="T109" fmla="*/ 4 h 139"/>
              <a:gd name="T110" fmla="*/ 4 w 75"/>
              <a:gd name="T111" fmla="*/ 4 h 139"/>
              <a:gd name="T112" fmla="*/ 4 w 75"/>
              <a:gd name="T113" fmla="*/ 4 h 139"/>
              <a:gd name="T114" fmla="*/ 4 w 75"/>
              <a:gd name="T115" fmla="*/ 4 h 1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5" h="139">
                <a:moveTo>
                  <a:pt x="6" y="97"/>
                </a:moveTo>
                <a:lnTo>
                  <a:pt x="6" y="96"/>
                </a:lnTo>
                <a:lnTo>
                  <a:pt x="6" y="90"/>
                </a:lnTo>
                <a:lnTo>
                  <a:pt x="7" y="87"/>
                </a:lnTo>
                <a:lnTo>
                  <a:pt x="5" y="75"/>
                </a:lnTo>
                <a:lnTo>
                  <a:pt x="5" y="68"/>
                </a:lnTo>
                <a:lnTo>
                  <a:pt x="3" y="67"/>
                </a:lnTo>
                <a:lnTo>
                  <a:pt x="1" y="63"/>
                </a:lnTo>
                <a:lnTo>
                  <a:pt x="2" y="59"/>
                </a:lnTo>
                <a:lnTo>
                  <a:pt x="7" y="55"/>
                </a:lnTo>
                <a:lnTo>
                  <a:pt x="7" y="54"/>
                </a:lnTo>
                <a:lnTo>
                  <a:pt x="8" y="51"/>
                </a:lnTo>
                <a:lnTo>
                  <a:pt x="12" y="44"/>
                </a:lnTo>
                <a:lnTo>
                  <a:pt x="5" y="33"/>
                </a:lnTo>
                <a:lnTo>
                  <a:pt x="6" y="24"/>
                </a:lnTo>
                <a:lnTo>
                  <a:pt x="3" y="19"/>
                </a:lnTo>
                <a:lnTo>
                  <a:pt x="0" y="8"/>
                </a:lnTo>
                <a:lnTo>
                  <a:pt x="6" y="3"/>
                </a:lnTo>
                <a:lnTo>
                  <a:pt x="7" y="5"/>
                </a:lnTo>
                <a:lnTo>
                  <a:pt x="11" y="2"/>
                </a:lnTo>
                <a:lnTo>
                  <a:pt x="11" y="0"/>
                </a:lnTo>
                <a:lnTo>
                  <a:pt x="12" y="2"/>
                </a:lnTo>
                <a:lnTo>
                  <a:pt x="13" y="3"/>
                </a:lnTo>
                <a:lnTo>
                  <a:pt x="25" y="24"/>
                </a:lnTo>
                <a:lnTo>
                  <a:pt x="36" y="44"/>
                </a:lnTo>
                <a:lnTo>
                  <a:pt x="37" y="45"/>
                </a:lnTo>
                <a:lnTo>
                  <a:pt x="43" y="56"/>
                </a:lnTo>
                <a:lnTo>
                  <a:pt x="48" y="66"/>
                </a:lnTo>
                <a:lnTo>
                  <a:pt x="49" y="68"/>
                </a:lnTo>
                <a:lnTo>
                  <a:pt x="55" y="77"/>
                </a:lnTo>
                <a:lnTo>
                  <a:pt x="60" y="86"/>
                </a:lnTo>
                <a:lnTo>
                  <a:pt x="66" y="87"/>
                </a:lnTo>
                <a:lnTo>
                  <a:pt x="69" y="93"/>
                </a:lnTo>
                <a:lnTo>
                  <a:pt x="73" y="93"/>
                </a:lnTo>
                <a:lnTo>
                  <a:pt x="74" y="95"/>
                </a:lnTo>
                <a:lnTo>
                  <a:pt x="75" y="102"/>
                </a:lnTo>
                <a:lnTo>
                  <a:pt x="75" y="104"/>
                </a:lnTo>
                <a:lnTo>
                  <a:pt x="68" y="109"/>
                </a:lnTo>
                <a:lnTo>
                  <a:pt x="68" y="111"/>
                </a:lnTo>
                <a:lnTo>
                  <a:pt x="63" y="117"/>
                </a:lnTo>
                <a:lnTo>
                  <a:pt x="63" y="119"/>
                </a:lnTo>
                <a:lnTo>
                  <a:pt x="62" y="119"/>
                </a:lnTo>
                <a:lnTo>
                  <a:pt x="62" y="121"/>
                </a:lnTo>
                <a:lnTo>
                  <a:pt x="41" y="131"/>
                </a:lnTo>
                <a:lnTo>
                  <a:pt x="39" y="131"/>
                </a:lnTo>
                <a:lnTo>
                  <a:pt x="38" y="132"/>
                </a:lnTo>
                <a:lnTo>
                  <a:pt x="35" y="133"/>
                </a:lnTo>
                <a:lnTo>
                  <a:pt x="27" y="137"/>
                </a:lnTo>
                <a:lnTo>
                  <a:pt x="25" y="138"/>
                </a:lnTo>
                <a:lnTo>
                  <a:pt x="24" y="138"/>
                </a:lnTo>
                <a:lnTo>
                  <a:pt x="20" y="139"/>
                </a:lnTo>
                <a:lnTo>
                  <a:pt x="13" y="131"/>
                </a:lnTo>
                <a:lnTo>
                  <a:pt x="14" y="127"/>
                </a:lnTo>
                <a:lnTo>
                  <a:pt x="12" y="120"/>
                </a:lnTo>
                <a:lnTo>
                  <a:pt x="11" y="116"/>
                </a:lnTo>
                <a:lnTo>
                  <a:pt x="7" y="103"/>
                </a:lnTo>
                <a:lnTo>
                  <a:pt x="5" y="99"/>
                </a:lnTo>
                <a:lnTo>
                  <a:pt x="6" y="9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6" name="Freeform 15">
            <a:extLst>
              <a:ext uri="{FF2B5EF4-FFF2-40B4-BE49-F238E27FC236}">
                <a16:creationId xmlns:a16="http://schemas.microsoft.com/office/drawing/2014/main" id="{0CFECE9C-A4BA-D449-8215-77ABF9E4C1D8}"/>
              </a:ext>
            </a:extLst>
          </p:cNvPr>
          <p:cNvSpPr>
            <a:spLocks/>
          </p:cNvSpPr>
          <p:nvPr/>
        </p:nvSpPr>
        <p:spPr bwMode="auto">
          <a:xfrm>
            <a:off x="11330820" y="4034325"/>
            <a:ext cx="75028" cy="135051"/>
          </a:xfrm>
          <a:custGeom>
            <a:avLst/>
            <a:gdLst>
              <a:gd name="T0" fmla="*/ 3 w 63"/>
              <a:gd name="T1" fmla="*/ 3 h 115"/>
              <a:gd name="T2" fmla="*/ 3 w 63"/>
              <a:gd name="T3" fmla="*/ 3 h 115"/>
              <a:gd name="T4" fmla="*/ 3 w 63"/>
              <a:gd name="T5" fmla="*/ 3 h 115"/>
              <a:gd name="T6" fmla="*/ 3 w 63"/>
              <a:gd name="T7" fmla="*/ 3 h 115"/>
              <a:gd name="T8" fmla="*/ 3 w 63"/>
              <a:gd name="T9" fmla="*/ 3 h 115"/>
              <a:gd name="T10" fmla="*/ 3 w 63"/>
              <a:gd name="T11" fmla="*/ 3 h 115"/>
              <a:gd name="T12" fmla="*/ 3 w 63"/>
              <a:gd name="T13" fmla="*/ 3 h 115"/>
              <a:gd name="T14" fmla="*/ 3 w 63"/>
              <a:gd name="T15" fmla="*/ 3 h 115"/>
              <a:gd name="T16" fmla="*/ 3 w 63"/>
              <a:gd name="T17" fmla="*/ 3 h 115"/>
              <a:gd name="T18" fmla="*/ 3 w 63"/>
              <a:gd name="T19" fmla="*/ 3 h 115"/>
              <a:gd name="T20" fmla="*/ 3 w 63"/>
              <a:gd name="T21" fmla="*/ 3 h 115"/>
              <a:gd name="T22" fmla="*/ 3 w 63"/>
              <a:gd name="T23" fmla="*/ 3 h 115"/>
              <a:gd name="T24" fmla="*/ 3 w 63"/>
              <a:gd name="T25" fmla="*/ 3 h 115"/>
              <a:gd name="T26" fmla="*/ 3 w 63"/>
              <a:gd name="T27" fmla="*/ 3 h 115"/>
              <a:gd name="T28" fmla="*/ 3 w 63"/>
              <a:gd name="T29" fmla="*/ 3 h 115"/>
              <a:gd name="T30" fmla="*/ 3 w 63"/>
              <a:gd name="T31" fmla="*/ 2 h 115"/>
              <a:gd name="T32" fmla="*/ 3 w 63"/>
              <a:gd name="T33" fmla="*/ 2 h 115"/>
              <a:gd name="T34" fmla="*/ 3 w 63"/>
              <a:gd name="T35" fmla="*/ 2 h 115"/>
              <a:gd name="T36" fmla="*/ 3 w 63"/>
              <a:gd name="T37" fmla="*/ 1 h 115"/>
              <a:gd name="T38" fmla="*/ 3 w 63"/>
              <a:gd name="T39" fmla="*/ 1 h 115"/>
              <a:gd name="T40" fmla="*/ 3 w 63"/>
              <a:gd name="T41" fmla="*/ 3 h 115"/>
              <a:gd name="T42" fmla="*/ 3 w 63"/>
              <a:gd name="T43" fmla="*/ 3 h 115"/>
              <a:gd name="T44" fmla="*/ 0 w 63"/>
              <a:gd name="T45" fmla="*/ 3 h 115"/>
              <a:gd name="T46" fmla="*/ 3 w 63"/>
              <a:gd name="T47" fmla="*/ 3 h 115"/>
              <a:gd name="T48" fmla="*/ 3 w 63"/>
              <a:gd name="T49" fmla="*/ 3 h 115"/>
              <a:gd name="T50" fmla="*/ 3 w 63"/>
              <a:gd name="T51" fmla="*/ 3 h 115"/>
              <a:gd name="T52" fmla="*/ 3 w 63"/>
              <a:gd name="T53" fmla="*/ 3 h 115"/>
              <a:gd name="T54" fmla="*/ 3 w 63"/>
              <a:gd name="T55" fmla="*/ 3 h 115"/>
              <a:gd name="T56" fmla="*/ 3 w 63"/>
              <a:gd name="T57" fmla="*/ 3 h 115"/>
              <a:gd name="T58" fmla="*/ 3 w 63"/>
              <a:gd name="T59" fmla="*/ 3 h 115"/>
              <a:gd name="T60" fmla="*/ 3 w 63"/>
              <a:gd name="T61" fmla="*/ 3 h 115"/>
              <a:gd name="T62" fmla="*/ 3 w 63"/>
              <a:gd name="T63" fmla="*/ 3 h 115"/>
              <a:gd name="T64" fmla="*/ 3 w 63"/>
              <a:gd name="T65" fmla="*/ 3 h 115"/>
              <a:gd name="T66" fmla="*/ 3 w 63"/>
              <a:gd name="T67" fmla="*/ 3 h 115"/>
              <a:gd name="T68" fmla="*/ 3 w 63"/>
              <a:gd name="T69" fmla="*/ 3 h 115"/>
              <a:gd name="T70" fmla="*/ 3 w 63"/>
              <a:gd name="T71" fmla="*/ 3 h 115"/>
              <a:gd name="T72" fmla="*/ 3 w 63"/>
              <a:gd name="T73" fmla="*/ 3 h 115"/>
              <a:gd name="T74" fmla="*/ 3 w 63"/>
              <a:gd name="T75" fmla="*/ 3 h 115"/>
              <a:gd name="T76" fmla="*/ 3 w 63"/>
              <a:gd name="T77" fmla="*/ 3 h 115"/>
              <a:gd name="T78" fmla="*/ 3 w 63"/>
              <a:gd name="T79" fmla="*/ 3 h 115"/>
              <a:gd name="T80" fmla="*/ 3 w 63"/>
              <a:gd name="T81" fmla="*/ 3 h 115"/>
              <a:gd name="T82" fmla="*/ 3 w 63"/>
              <a:gd name="T83" fmla="*/ 3 h 115"/>
              <a:gd name="T84" fmla="*/ 3 w 63"/>
              <a:gd name="T85" fmla="*/ 3 h 1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 h="115">
                <a:moveTo>
                  <a:pt x="59" y="79"/>
                </a:moveTo>
                <a:lnTo>
                  <a:pt x="60" y="78"/>
                </a:lnTo>
                <a:lnTo>
                  <a:pt x="63" y="62"/>
                </a:lnTo>
                <a:lnTo>
                  <a:pt x="59" y="47"/>
                </a:lnTo>
                <a:lnTo>
                  <a:pt x="55" y="33"/>
                </a:lnTo>
                <a:lnTo>
                  <a:pt x="53" y="29"/>
                </a:lnTo>
                <a:lnTo>
                  <a:pt x="53" y="31"/>
                </a:lnTo>
                <a:lnTo>
                  <a:pt x="46" y="32"/>
                </a:lnTo>
                <a:lnTo>
                  <a:pt x="45" y="33"/>
                </a:lnTo>
                <a:lnTo>
                  <a:pt x="43" y="33"/>
                </a:lnTo>
                <a:lnTo>
                  <a:pt x="42" y="32"/>
                </a:lnTo>
                <a:lnTo>
                  <a:pt x="42" y="31"/>
                </a:lnTo>
                <a:lnTo>
                  <a:pt x="41" y="30"/>
                </a:lnTo>
                <a:lnTo>
                  <a:pt x="42" y="27"/>
                </a:lnTo>
                <a:lnTo>
                  <a:pt x="42" y="26"/>
                </a:lnTo>
                <a:lnTo>
                  <a:pt x="41" y="25"/>
                </a:lnTo>
                <a:lnTo>
                  <a:pt x="42" y="24"/>
                </a:lnTo>
                <a:lnTo>
                  <a:pt x="43" y="24"/>
                </a:lnTo>
                <a:lnTo>
                  <a:pt x="46" y="23"/>
                </a:lnTo>
                <a:lnTo>
                  <a:pt x="47" y="21"/>
                </a:lnTo>
                <a:lnTo>
                  <a:pt x="47" y="20"/>
                </a:lnTo>
                <a:lnTo>
                  <a:pt x="46" y="18"/>
                </a:lnTo>
                <a:lnTo>
                  <a:pt x="46" y="17"/>
                </a:lnTo>
                <a:lnTo>
                  <a:pt x="46" y="14"/>
                </a:lnTo>
                <a:lnTo>
                  <a:pt x="46" y="9"/>
                </a:lnTo>
                <a:lnTo>
                  <a:pt x="46" y="8"/>
                </a:lnTo>
                <a:lnTo>
                  <a:pt x="46" y="7"/>
                </a:lnTo>
                <a:lnTo>
                  <a:pt x="46" y="5"/>
                </a:lnTo>
                <a:lnTo>
                  <a:pt x="46" y="3"/>
                </a:lnTo>
                <a:lnTo>
                  <a:pt x="45" y="3"/>
                </a:lnTo>
                <a:lnTo>
                  <a:pt x="34" y="2"/>
                </a:lnTo>
                <a:lnTo>
                  <a:pt x="31" y="2"/>
                </a:lnTo>
                <a:lnTo>
                  <a:pt x="30" y="2"/>
                </a:lnTo>
                <a:lnTo>
                  <a:pt x="28" y="2"/>
                </a:lnTo>
                <a:lnTo>
                  <a:pt x="25" y="2"/>
                </a:lnTo>
                <a:lnTo>
                  <a:pt x="24" y="2"/>
                </a:lnTo>
                <a:lnTo>
                  <a:pt x="19" y="1"/>
                </a:lnTo>
                <a:lnTo>
                  <a:pt x="16" y="1"/>
                </a:lnTo>
                <a:lnTo>
                  <a:pt x="9" y="0"/>
                </a:lnTo>
                <a:lnTo>
                  <a:pt x="6" y="1"/>
                </a:lnTo>
                <a:lnTo>
                  <a:pt x="5" y="7"/>
                </a:lnTo>
                <a:lnTo>
                  <a:pt x="5" y="12"/>
                </a:lnTo>
                <a:lnTo>
                  <a:pt x="3" y="17"/>
                </a:lnTo>
                <a:lnTo>
                  <a:pt x="4" y="17"/>
                </a:lnTo>
                <a:lnTo>
                  <a:pt x="3" y="18"/>
                </a:lnTo>
                <a:lnTo>
                  <a:pt x="0" y="24"/>
                </a:lnTo>
                <a:lnTo>
                  <a:pt x="0" y="25"/>
                </a:lnTo>
                <a:lnTo>
                  <a:pt x="5" y="27"/>
                </a:lnTo>
                <a:lnTo>
                  <a:pt x="1" y="36"/>
                </a:lnTo>
                <a:lnTo>
                  <a:pt x="5" y="42"/>
                </a:lnTo>
                <a:lnTo>
                  <a:pt x="5" y="43"/>
                </a:lnTo>
                <a:lnTo>
                  <a:pt x="9" y="43"/>
                </a:lnTo>
                <a:lnTo>
                  <a:pt x="18" y="49"/>
                </a:lnTo>
                <a:lnTo>
                  <a:pt x="19" y="50"/>
                </a:lnTo>
                <a:lnTo>
                  <a:pt x="23" y="51"/>
                </a:lnTo>
                <a:lnTo>
                  <a:pt x="25" y="53"/>
                </a:lnTo>
                <a:lnTo>
                  <a:pt x="31" y="56"/>
                </a:lnTo>
                <a:lnTo>
                  <a:pt x="29" y="59"/>
                </a:lnTo>
                <a:lnTo>
                  <a:pt x="28" y="61"/>
                </a:lnTo>
                <a:lnTo>
                  <a:pt x="24" y="65"/>
                </a:lnTo>
                <a:lnTo>
                  <a:pt x="23" y="66"/>
                </a:lnTo>
                <a:lnTo>
                  <a:pt x="22" y="68"/>
                </a:lnTo>
                <a:lnTo>
                  <a:pt x="21" y="71"/>
                </a:lnTo>
                <a:lnTo>
                  <a:pt x="21" y="74"/>
                </a:lnTo>
                <a:lnTo>
                  <a:pt x="19" y="77"/>
                </a:lnTo>
                <a:lnTo>
                  <a:pt x="18" y="77"/>
                </a:lnTo>
                <a:lnTo>
                  <a:pt x="17" y="78"/>
                </a:lnTo>
                <a:lnTo>
                  <a:pt x="13" y="81"/>
                </a:lnTo>
                <a:lnTo>
                  <a:pt x="12" y="83"/>
                </a:lnTo>
                <a:lnTo>
                  <a:pt x="12" y="84"/>
                </a:lnTo>
                <a:lnTo>
                  <a:pt x="11" y="89"/>
                </a:lnTo>
                <a:lnTo>
                  <a:pt x="10" y="93"/>
                </a:lnTo>
                <a:lnTo>
                  <a:pt x="11" y="95"/>
                </a:lnTo>
                <a:lnTo>
                  <a:pt x="13" y="99"/>
                </a:lnTo>
                <a:lnTo>
                  <a:pt x="21" y="102"/>
                </a:lnTo>
                <a:lnTo>
                  <a:pt x="27" y="104"/>
                </a:lnTo>
                <a:lnTo>
                  <a:pt x="29" y="103"/>
                </a:lnTo>
                <a:lnTo>
                  <a:pt x="35" y="107"/>
                </a:lnTo>
                <a:lnTo>
                  <a:pt x="35" y="105"/>
                </a:lnTo>
                <a:lnTo>
                  <a:pt x="43" y="103"/>
                </a:lnTo>
                <a:lnTo>
                  <a:pt x="47" y="115"/>
                </a:lnTo>
                <a:lnTo>
                  <a:pt x="49" y="114"/>
                </a:lnTo>
                <a:lnTo>
                  <a:pt x="52" y="109"/>
                </a:lnTo>
                <a:lnTo>
                  <a:pt x="55" y="91"/>
                </a:lnTo>
                <a:lnTo>
                  <a:pt x="60" y="79"/>
                </a:lnTo>
                <a:lnTo>
                  <a:pt x="59" y="7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87" name="Freeform 16">
            <a:extLst>
              <a:ext uri="{FF2B5EF4-FFF2-40B4-BE49-F238E27FC236}">
                <a16:creationId xmlns:a16="http://schemas.microsoft.com/office/drawing/2014/main" id="{C449B079-B034-604E-A9B0-EB71E875953B}"/>
              </a:ext>
            </a:extLst>
          </p:cNvPr>
          <p:cNvSpPr>
            <a:spLocks/>
          </p:cNvSpPr>
          <p:nvPr/>
        </p:nvSpPr>
        <p:spPr bwMode="auto">
          <a:xfrm>
            <a:off x="11094821" y="3806512"/>
            <a:ext cx="375142" cy="279651"/>
          </a:xfrm>
          <a:custGeom>
            <a:avLst/>
            <a:gdLst>
              <a:gd name="T0" fmla="*/ 4 w 314"/>
              <a:gd name="T1" fmla="*/ 4 h 234"/>
              <a:gd name="T2" fmla="*/ 4 w 314"/>
              <a:gd name="T3" fmla="*/ 4 h 234"/>
              <a:gd name="T4" fmla="*/ 4 w 314"/>
              <a:gd name="T5" fmla="*/ 4 h 234"/>
              <a:gd name="T6" fmla="*/ 4 w 314"/>
              <a:gd name="T7" fmla="*/ 4 h 234"/>
              <a:gd name="T8" fmla="*/ 4 w 314"/>
              <a:gd name="T9" fmla="*/ 4 h 234"/>
              <a:gd name="T10" fmla="*/ 4 w 314"/>
              <a:gd name="T11" fmla="*/ 4 h 234"/>
              <a:gd name="T12" fmla="*/ 4 w 314"/>
              <a:gd name="T13" fmla="*/ 4 h 234"/>
              <a:gd name="T14" fmla="*/ 4 w 314"/>
              <a:gd name="T15" fmla="*/ 4 h 234"/>
              <a:gd name="T16" fmla="*/ 4 w 314"/>
              <a:gd name="T17" fmla="*/ 4 h 234"/>
              <a:gd name="T18" fmla="*/ 4 w 314"/>
              <a:gd name="T19" fmla="*/ 4 h 234"/>
              <a:gd name="T20" fmla="*/ 4 w 314"/>
              <a:gd name="T21" fmla="*/ 4 h 234"/>
              <a:gd name="T22" fmla="*/ 4 w 314"/>
              <a:gd name="T23" fmla="*/ 4 h 234"/>
              <a:gd name="T24" fmla="*/ 4 w 314"/>
              <a:gd name="T25" fmla="*/ 4 h 234"/>
              <a:gd name="T26" fmla="*/ 4 w 314"/>
              <a:gd name="T27" fmla="*/ 4 h 234"/>
              <a:gd name="T28" fmla="*/ 4 w 314"/>
              <a:gd name="T29" fmla="*/ 4 h 234"/>
              <a:gd name="T30" fmla="*/ 4 w 314"/>
              <a:gd name="T31" fmla="*/ 4 h 234"/>
              <a:gd name="T32" fmla="*/ 4 w 314"/>
              <a:gd name="T33" fmla="*/ 4 h 234"/>
              <a:gd name="T34" fmla="*/ 4 w 314"/>
              <a:gd name="T35" fmla="*/ 4 h 234"/>
              <a:gd name="T36" fmla="*/ 4 w 314"/>
              <a:gd name="T37" fmla="*/ 4 h 234"/>
              <a:gd name="T38" fmla="*/ 4 w 314"/>
              <a:gd name="T39" fmla="*/ 4 h 234"/>
              <a:gd name="T40" fmla="*/ 4 w 314"/>
              <a:gd name="T41" fmla="*/ 4 h 234"/>
              <a:gd name="T42" fmla="*/ 4 w 314"/>
              <a:gd name="T43" fmla="*/ 4 h 234"/>
              <a:gd name="T44" fmla="*/ 4 w 314"/>
              <a:gd name="T45" fmla="*/ 4 h 234"/>
              <a:gd name="T46" fmla="*/ 4 w 314"/>
              <a:gd name="T47" fmla="*/ 4 h 234"/>
              <a:gd name="T48" fmla="*/ 4 w 314"/>
              <a:gd name="T49" fmla="*/ 4 h 234"/>
              <a:gd name="T50" fmla="*/ 4 w 314"/>
              <a:gd name="T51" fmla="*/ 4 h 234"/>
              <a:gd name="T52" fmla="*/ 4 w 314"/>
              <a:gd name="T53" fmla="*/ 4 h 234"/>
              <a:gd name="T54" fmla="*/ 4 w 314"/>
              <a:gd name="T55" fmla="*/ 4 h 234"/>
              <a:gd name="T56" fmla="*/ 4 w 314"/>
              <a:gd name="T57" fmla="*/ 4 h 234"/>
              <a:gd name="T58" fmla="*/ 4 w 314"/>
              <a:gd name="T59" fmla="*/ 4 h 234"/>
              <a:gd name="T60" fmla="*/ 4 w 314"/>
              <a:gd name="T61" fmla="*/ 4 h 234"/>
              <a:gd name="T62" fmla="*/ 4 w 314"/>
              <a:gd name="T63" fmla="*/ 4 h 234"/>
              <a:gd name="T64" fmla="*/ 4 w 314"/>
              <a:gd name="T65" fmla="*/ 4 h 234"/>
              <a:gd name="T66" fmla="*/ 4 w 314"/>
              <a:gd name="T67" fmla="*/ 4 h 234"/>
              <a:gd name="T68" fmla="*/ 4 w 314"/>
              <a:gd name="T69" fmla="*/ 4 h 234"/>
              <a:gd name="T70" fmla="*/ 4 w 314"/>
              <a:gd name="T71" fmla="*/ 4 h 234"/>
              <a:gd name="T72" fmla="*/ 4 w 314"/>
              <a:gd name="T73" fmla="*/ 4 h 234"/>
              <a:gd name="T74" fmla="*/ 4 w 314"/>
              <a:gd name="T75" fmla="*/ 4 h 234"/>
              <a:gd name="T76" fmla="*/ 4 w 314"/>
              <a:gd name="T77" fmla="*/ 4 h 234"/>
              <a:gd name="T78" fmla="*/ 4 w 314"/>
              <a:gd name="T79" fmla="*/ 4 h 234"/>
              <a:gd name="T80" fmla="*/ 4 w 314"/>
              <a:gd name="T81" fmla="*/ 4 h 234"/>
              <a:gd name="T82" fmla="*/ 4 w 314"/>
              <a:gd name="T83" fmla="*/ 4 h 234"/>
              <a:gd name="T84" fmla="*/ 4 w 314"/>
              <a:gd name="T85" fmla="*/ 4 h 234"/>
              <a:gd name="T86" fmla="*/ 4 w 314"/>
              <a:gd name="T87" fmla="*/ 4 h 234"/>
              <a:gd name="T88" fmla="*/ 4 w 314"/>
              <a:gd name="T89" fmla="*/ 4 h 234"/>
              <a:gd name="T90" fmla="*/ 4 w 314"/>
              <a:gd name="T91" fmla="*/ 4 h 234"/>
              <a:gd name="T92" fmla="*/ 4 w 314"/>
              <a:gd name="T93" fmla="*/ 4 h 234"/>
              <a:gd name="T94" fmla="*/ 4 w 314"/>
              <a:gd name="T95" fmla="*/ 4 h 234"/>
              <a:gd name="T96" fmla="*/ 4 w 314"/>
              <a:gd name="T97" fmla="*/ 4 h 234"/>
              <a:gd name="T98" fmla="*/ 4 w 314"/>
              <a:gd name="T99" fmla="*/ 4 h 234"/>
              <a:gd name="T100" fmla="*/ 4 w 314"/>
              <a:gd name="T101" fmla="*/ 4 h 234"/>
              <a:gd name="T102" fmla="*/ 4 w 314"/>
              <a:gd name="T103" fmla="*/ 4 h 234"/>
              <a:gd name="T104" fmla="*/ 4 w 314"/>
              <a:gd name="T105" fmla="*/ 4 h 234"/>
              <a:gd name="T106" fmla="*/ 4 w 314"/>
              <a:gd name="T107" fmla="*/ 4 h 234"/>
              <a:gd name="T108" fmla="*/ 4 w 314"/>
              <a:gd name="T109" fmla="*/ 4 h 234"/>
              <a:gd name="T110" fmla="*/ 4 w 314"/>
              <a:gd name="T111" fmla="*/ 4 h 234"/>
              <a:gd name="T112" fmla="*/ 4 w 314"/>
              <a:gd name="T113" fmla="*/ 4 h 234"/>
              <a:gd name="T114" fmla="*/ 4 w 314"/>
              <a:gd name="T115" fmla="*/ 4 h 234"/>
              <a:gd name="T116" fmla="*/ 4 w 314"/>
              <a:gd name="T117" fmla="*/ 4 h 234"/>
              <a:gd name="T118" fmla="*/ 4 w 314"/>
              <a:gd name="T119" fmla="*/ 4 h 234"/>
              <a:gd name="T120" fmla="*/ 4 w 314"/>
              <a:gd name="T121" fmla="*/ 4 h 234"/>
              <a:gd name="T122" fmla="*/ 4 w 314"/>
              <a:gd name="T123" fmla="*/ 4 h 234"/>
              <a:gd name="T124" fmla="*/ 4 w 314"/>
              <a:gd name="T125" fmla="*/ 4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14" h="234">
                <a:moveTo>
                  <a:pt x="243" y="193"/>
                </a:moveTo>
                <a:lnTo>
                  <a:pt x="242" y="193"/>
                </a:lnTo>
                <a:lnTo>
                  <a:pt x="231" y="192"/>
                </a:lnTo>
                <a:lnTo>
                  <a:pt x="228" y="192"/>
                </a:lnTo>
                <a:lnTo>
                  <a:pt x="227" y="192"/>
                </a:lnTo>
                <a:lnTo>
                  <a:pt x="225" y="192"/>
                </a:lnTo>
                <a:lnTo>
                  <a:pt x="222" y="192"/>
                </a:lnTo>
                <a:lnTo>
                  <a:pt x="221" y="192"/>
                </a:lnTo>
                <a:lnTo>
                  <a:pt x="216" y="191"/>
                </a:lnTo>
                <a:lnTo>
                  <a:pt x="213" y="191"/>
                </a:lnTo>
                <a:lnTo>
                  <a:pt x="206" y="190"/>
                </a:lnTo>
                <a:lnTo>
                  <a:pt x="204" y="190"/>
                </a:lnTo>
                <a:lnTo>
                  <a:pt x="202" y="187"/>
                </a:lnTo>
                <a:lnTo>
                  <a:pt x="197" y="189"/>
                </a:lnTo>
                <a:lnTo>
                  <a:pt x="191" y="187"/>
                </a:lnTo>
                <a:lnTo>
                  <a:pt x="186" y="185"/>
                </a:lnTo>
                <a:lnTo>
                  <a:pt x="188" y="183"/>
                </a:lnTo>
                <a:lnTo>
                  <a:pt x="184" y="178"/>
                </a:lnTo>
                <a:lnTo>
                  <a:pt x="179" y="174"/>
                </a:lnTo>
                <a:lnTo>
                  <a:pt x="178" y="174"/>
                </a:lnTo>
                <a:lnTo>
                  <a:pt x="176" y="175"/>
                </a:lnTo>
                <a:lnTo>
                  <a:pt x="168" y="171"/>
                </a:lnTo>
                <a:lnTo>
                  <a:pt x="164" y="173"/>
                </a:lnTo>
                <a:lnTo>
                  <a:pt x="153" y="178"/>
                </a:lnTo>
                <a:lnTo>
                  <a:pt x="144" y="180"/>
                </a:lnTo>
                <a:lnTo>
                  <a:pt x="141" y="183"/>
                </a:lnTo>
                <a:lnTo>
                  <a:pt x="140" y="183"/>
                </a:lnTo>
                <a:lnTo>
                  <a:pt x="136" y="185"/>
                </a:lnTo>
                <a:lnTo>
                  <a:pt x="131" y="186"/>
                </a:lnTo>
                <a:lnTo>
                  <a:pt x="124" y="189"/>
                </a:lnTo>
                <a:lnTo>
                  <a:pt x="116" y="192"/>
                </a:lnTo>
                <a:lnTo>
                  <a:pt x="113" y="193"/>
                </a:lnTo>
                <a:lnTo>
                  <a:pt x="111" y="195"/>
                </a:lnTo>
                <a:lnTo>
                  <a:pt x="110" y="195"/>
                </a:lnTo>
                <a:lnTo>
                  <a:pt x="105" y="197"/>
                </a:lnTo>
                <a:lnTo>
                  <a:pt x="89" y="203"/>
                </a:lnTo>
                <a:lnTo>
                  <a:pt x="86" y="204"/>
                </a:lnTo>
                <a:lnTo>
                  <a:pt x="82" y="205"/>
                </a:lnTo>
                <a:lnTo>
                  <a:pt x="81" y="207"/>
                </a:lnTo>
                <a:lnTo>
                  <a:pt x="75" y="209"/>
                </a:lnTo>
                <a:lnTo>
                  <a:pt x="66" y="211"/>
                </a:lnTo>
                <a:lnTo>
                  <a:pt x="64" y="213"/>
                </a:lnTo>
                <a:lnTo>
                  <a:pt x="62" y="214"/>
                </a:lnTo>
                <a:lnTo>
                  <a:pt x="59" y="214"/>
                </a:lnTo>
                <a:lnTo>
                  <a:pt x="48" y="219"/>
                </a:lnTo>
                <a:lnTo>
                  <a:pt x="39" y="222"/>
                </a:lnTo>
                <a:lnTo>
                  <a:pt x="36" y="222"/>
                </a:lnTo>
                <a:lnTo>
                  <a:pt x="34" y="223"/>
                </a:lnTo>
                <a:lnTo>
                  <a:pt x="32" y="225"/>
                </a:lnTo>
                <a:lnTo>
                  <a:pt x="27" y="226"/>
                </a:lnTo>
                <a:lnTo>
                  <a:pt x="16" y="229"/>
                </a:lnTo>
                <a:lnTo>
                  <a:pt x="11" y="232"/>
                </a:lnTo>
                <a:lnTo>
                  <a:pt x="10" y="232"/>
                </a:lnTo>
                <a:lnTo>
                  <a:pt x="5" y="234"/>
                </a:lnTo>
                <a:lnTo>
                  <a:pt x="0" y="221"/>
                </a:lnTo>
                <a:lnTo>
                  <a:pt x="5" y="216"/>
                </a:lnTo>
                <a:lnTo>
                  <a:pt x="14" y="204"/>
                </a:lnTo>
                <a:lnTo>
                  <a:pt x="20" y="198"/>
                </a:lnTo>
                <a:lnTo>
                  <a:pt x="22" y="190"/>
                </a:lnTo>
                <a:lnTo>
                  <a:pt x="24" y="187"/>
                </a:lnTo>
                <a:lnTo>
                  <a:pt x="21" y="178"/>
                </a:lnTo>
                <a:lnTo>
                  <a:pt x="16" y="177"/>
                </a:lnTo>
                <a:lnTo>
                  <a:pt x="15" y="173"/>
                </a:lnTo>
                <a:lnTo>
                  <a:pt x="12" y="172"/>
                </a:lnTo>
                <a:lnTo>
                  <a:pt x="10" y="165"/>
                </a:lnTo>
                <a:lnTo>
                  <a:pt x="30" y="151"/>
                </a:lnTo>
                <a:lnTo>
                  <a:pt x="41" y="147"/>
                </a:lnTo>
                <a:lnTo>
                  <a:pt x="47" y="145"/>
                </a:lnTo>
                <a:lnTo>
                  <a:pt x="57" y="143"/>
                </a:lnTo>
                <a:lnTo>
                  <a:pt x="66" y="145"/>
                </a:lnTo>
                <a:lnTo>
                  <a:pt x="71" y="141"/>
                </a:lnTo>
                <a:lnTo>
                  <a:pt x="80" y="137"/>
                </a:lnTo>
                <a:lnTo>
                  <a:pt x="84" y="136"/>
                </a:lnTo>
                <a:lnTo>
                  <a:pt x="93" y="129"/>
                </a:lnTo>
                <a:lnTo>
                  <a:pt x="95" y="126"/>
                </a:lnTo>
                <a:lnTo>
                  <a:pt x="95" y="124"/>
                </a:lnTo>
                <a:lnTo>
                  <a:pt x="100" y="118"/>
                </a:lnTo>
                <a:lnTo>
                  <a:pt x="107" y="113"/>
                </a:lnTo>
                <a:lnTo>
                  <a:pt x="107" y="108"/>
                </a:lnTo>
                <a:lnTo>
                  <a:pt x="106" y="106"/>
                </a:lnTo>
                <a:lnTo>
                  <a:pt x="102" y="100"/>
                </a:lnTo>
                <a:lnTo>
                  <a:pt x="100" y="100"/>
                </a:lnTo>
                <a:lnTo>
                  <a:pt x="99" y="97"/>
                </a:lnTo>
                <a:lnTo>
                  <a:pt x="101" y="97"/>
                </a:lnTo>
                <a:lnTo>
                  <a:pt x="104" y="94"/>
                </a:lnTo>
                <a:lnTo>
                  <a:pt x="99" y="92"/>
                </a:lnTo>
                <a:lnTo>
                  <a:pt x="98" y="94"/>
                </a:lnTo>
                <a:lnTo>
                  <a:pt x="98" y="91"/>
                </a:lnTo>
                <a:lnTo>
                  <a:pt x="93" y="91"/>
                </a:lnTo>
                <a:lnTo>
                  <a:pt x="92" y="83"/>
                </a:lnTo>
                <a:lnTo>
                  <a:pt x="96" y="78"/>
                </a:lnTo>
                <a:lnTo>
                  <a:pt x="95" y="77"/>
                </a:lnTo>
                <a:lnTo>
                  <a:pt x="102" y="68"/>
                </a:lnTo>
                <a:lnTo>
                  <a:pt x="104" y="66"/>
                </a:lnTo>
                <a:lnTo>
                  <a:pt x="104" y="62"/>
                </a:lnTo>
                <a:lnTo>
                  <a:pt x="114" y="38"/>
                </a:lnTo>
                <a:lnTo>
                  <a:pt x="119" y="32"/>
                </a:lnTo>
                <a:lnTo>
                  <a:pt x="126" y="24"/>
                </a:lnTo>
                <a:lnTo>
                  <a:pt x="131" y="22"/>
                </a:lnTo>
                <a:lnTo>
                  <a:pt x="132" y="22"/>
                </a:lnTo>
                <a:lnTo>
                  <a:pt x="155" y="12"/>
                </a:lnTo>
                <a:lnTo>
                  <a:pt x="156" y="11"/>
                </a:lnTo>
                <a:lnTo>
                  <a:pt x="168" y="5"/>
                </a:lnTo>
                <a:lnTo>
                  <a:pt x="178" y="0"/>
                </a:lnTo>
                <a:lnTo>
                  <a:pt x="180" y="7"/>
                </a:lnTo>
                <a:lnTo>
                  <a:pt x="186" y="20"/>
                </a:lnTo>
                <a:lnTo>
                  <a:pt x="186" y="22"/>
                </a:lnTo>
                <a:lnTo>
                  <a:pt x="188" y="22"/>
                </a:lnTo>
                <a:lnTo>
                  <a:pt x="190" y="23"/>
                </a:lnTo>
                <a:lnTo>
                  <a:pt x="195" y="34"/>
                </a:lnTo>
                <a:lnTo>
                  <a:pt x="194" y="38"/>
                </a:lnTo>
                <a:lnTo>
                  <a:pt x="195" y="44"/>
                </a:lnTo>
                <a:lnTo>
                  <a:pt x="202" y="56"/>
                </a:lnTo>
                <a:lnTo>
                  <a:pt x="203" y="56"/>
                </a:lnTo>
                <a:lnTo>
                  <a:pt x="204" y="59"/>
                </a:lnTo>
                <a:lnTo>
                  <a:pt x="204" y="65"/>
                </a:lnTo>
                <a:lnTo>
                  <a:pt x="209" y="64"/>
                </a:lnTo>
                <a:lnTo>
                  <a:pt x="218" y="77"/>
                </a:lnTo>
                <a:lnTo>
                  <a:pt x="219" y="79"/>
                </a:lnTo>
                <a:lnTo>
                  <a:pt x="221" y="85"/>
                </a:lnTo>
                <a:lnTo>
                  <a:pt x="225" y="94"/>
                </a:lnTo>
                <a:lnTo>
                  <a:pt x="226" y="100"/>
                </a:lnTo>
                <a:lnTo>
                  <a:pt x="228" y="103"/>
                </a:lnTo>
                <a:lnTo>
                  <a:pt x="230" y="107"/>
                </a:lnTo>
                <a:lnTo>
                  <a:pt x="230" y="109"/>
                </a:lnTo>
                <a:lnTo>
                  <a:pt x="231" y="115"/>
                </a:lnTo>
                <a:lnTo>
                  <a:pt x="233" y="136"/>
                </a:lnTo>
                <a:lnTo>
                  <a:pt x="234" y="137"/>
                </a:lnTo>
                <a:lnTo>
                  <a:pt x="236" y="138"/>
                </a:lnTo>
                <a:lnTo>
                  <a:pt x="237" y="141"/>
                </a:lnTo>
                <a:lnTo>
                  <a:pt x="240" y="153"/>
                </a:lnTo>
                <a:lnTo>
                  <a:pt x="243" y="156"/>
                </a:lnTo>
                <a:lnTo>
                  <a:pt x="243" y="159"/>
                </a:lnTo>
                <a:lnTo>
                  <a:pt x="244" y="160"/>
                </a:lnTo>
                <a:lnTo>
                  <a:pt x="245" y="163"/>
                </a:lnTo>
                <a:lnTo>
                  <a:pt x="246" y="167"/>
                </a:lnTo>
                <a:lnTo>
                  <a:pt x="246" y="168"/>
                </a:lnTo>
                <a:lnTo>
                  <a:pt x="248" y="171"/>
                </a:lnTo>
                <a:lnTo>
                  <a:pt x="254" y="177"/>
                </a:lnTo>
                <a:lnTo>
                  <a:pt x="246" y="186"/>
                </a:lnTo>
                <a:lnTo>
                  <a:pt x="251" y="190"/>
                </a:lnTo>
                <a:lnTo>
                  <a:pt x="249" y="195"/>
                </a:lnTo>
                <a:lnTo>
                  <a:pt x="250" y="197"/>
                </a:lnTo>
                <a:lnTo>
                  <a:pt x="249" y="197"/>
                </a:lnTo>
                <a:lnTo>
                  <a:pt x="250" y="197"/>
                </a:lnTo>
                <a:lnTo>
                  <a:pt x="250" y="198"/>
                </a:lnTo>
                <a:lnTo>
                  <a:pt x="254" y="195"/>
                </a:lnTo>
                <a:lnTo>
                  <a:pt x="255" y="193"/>
                </a:lnTo>
                <a:lnTo>
                  <a:pt x="258" y="190"/>
                </a:lnTo>
                <a:lnTo>
                  <a:pt x="262" y="187"/>
                </a:lnTo>
                <a:lnTo>
                  <a:pt x="268" y="186"/>
                </a:lnTo>
                <a:lnTo>
                  <a:pt x="272" y="181"/>
                </a:lnTo>
                <a:lnTo>
                  <a:pt x="288" y="173"/>
                </a:lnTo>
                <a:lnTo>
                  <a:pt x="296" y="161"/>
                </a:lnTo>
                <a:lnTo>
                  <a:pt x="300" y="157"/>
                </a:lnTo>
                <a:lnTo>
                  <a:pt x="299" y="160"/>
                </a:lnTo>
                <a:lnTo>
                  <a:pt x="302" y="163"/>
                </a:lnTo>
                <a:lnTo>
                  <a:pt x="308" y="162"/>
                </a:lnTo>
                <a:lnTo>
                  <a:pt x="311" y="157"/>
                </a:lnTo>
                <a:lnTo>
                  <a:pt x="314" y="159"/>
                </a:lnTo>
                <a:lnTo>
                  <a:pt x="304" y="168"/>
                </a:lnTo>
                <a:lnTo>
                  <a:pt x="274" y="199"/>
                </a:lnTo>
                <a:lnTo>
                  <a:pt x="268" y="203"/>
                </a:lnTo>
                <a:lnTo>
                  <a:pt x="261" y="208"/>
                </a:lnTo>
                <a:lnTo>
                  <a:pt x="256" y="210"/>
                </a:lnTo>
                <a:lnTo>
                  <a:pt x="252" y="213"/>
                </a:lnTo>
                <a:lnTo>
                  <a:pt x="250" y="215"/>
                </a:lnTo>
                <a:lnTo>
                  <a:pt x="250" y="214"/>
                </a:lnTo>
                <a:lnTo>
                  <a:pt x="248" y="215"/>
                </a:lnTo>
                <a:lnTo>
                  <a:pt x="245" y="214"/>
                </a:lnTo>
                <a:lnTo>
                  <a:pt x="243" y="217"/>
                </a:lnTo>
                <a:lnTo>
                  <a:pt x="239" y="222"/>
                </a:lnTo>
                <a:lnTo>
                  <a:pt x="239" y="221"/>
                </a:lnTo>
                <a:lnTo>
                  <a:pt x="238" y="220"/>
                </a:lnTo>
                <a:lnTo>
                  <a:pt x="239" y="217"/>
                </a:lnTo>
                <a:lnTo>
                  <a:pt x="239" y="216"/>
                </a:lnTo>
                <a:lnTo>
                  <a:pt x="238" y="215"/>
                </a:lnTo>
                <a:lnTo>
                  <a:pt x="239" y="214"/>
                </a:lnTo>
                <a:lnTo>
                  <a:pt x="240" y="214"/>
                </a:lnTo>
                <a:lnTo>
                  <a:pt x="243" y="213"/>
                </a:lnTo>
                <a:lnTo>
                  <a:pt x="244" y="211"/>
                </a:lnTo>
                <a:lnTo>
                  <a:pt x="244" y="210"/>
                </a:lnTo>
                <a:lnTo>
                  <a:pt x="243" y="208"/>
                </a:lnTo>
                <a:lnTo>
                  <a:pt x="243" y="207"/>
                </a:lnTo>
                <a:lnTo>
                  <a:pt x="243" y="204"/>
                </a:lnTo>
                <a:lnTo>
                  <a:pt x="243" y="199"/>
                </a:lnTo>
                <a:lnTo>
                  <a:pt x="243" y="198"/>
                </a:lnTo>
                <a:lnTo>
                  <a:pt x="243" y="197"/>
                </a:lnTo>
                <a:lnTo>
                  <a:pt x="243" y="195"/>
                </a:lnTo>
                <a:lnTo>
                  <a:pt x="243" y="19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47" name="Freeform 17">
            <a:extLst>
              <a:ext uri="{FF2B5EF4-FFF2-40B4-BE49-F238E27FC236}">
                <a16:creationId xmlns:a16="http://schemas.microsoft.com/office/drawing/2014/main" id="{845AD7F3-D28C-B144-BE69-3BC2D0082C80}"/>
              </a:ext>
            </a:extLst>
          </p:cNvPr>
          <p:cNvSpPr>
            <a:spLocks/>
          </p:cNvSpPr>
          <p:nvPr/>
        </p:nvSpPr>
        <p:spPr bwMode="auto">
          <a:xfrm>
            <a:off x="11448136" y="3930649"/>
            <a:ext cx="43653" cy="50474"/>
          </a:xfrm>
          <a:custGeom>
            <a:avLst/>
            <a:gdLst>
              <a:gd name="T0" fmla="*/ 4 w 36"/>
              <a:gd name="T1" fmla="*/ 4 h 42"/>
              <a:gd name="T2" fmla="*/ 4 w 36"/>
              <a:gd name="T3" fmla="*/ 4 h 42"/>
              <a:gd name="T4" fmla="*/ 4 w 36"/>
              <a:gd name="T5" fmla="*/ 4 h 42"/>
              <a:gd name="T6" fmla="*/ 4 w 36"/>
              <a:gd name="T7" fmla="*/ 4 h 42"/>
              <a:gd name="T8" fmla="*/ 4 w 36"/>
              <a:gd name="T9" fmla="*/ 4 h 42"/>
              <a:gd name="T10" fmla="*/ 4 w 36"/>
              <a:gd name="T11" fmla="*/ 4 h 42"/>
              <a:gd name="T12" fmla="*/ 4 w 36"/>
              <a:gd name="T13" fmla="*/ 4 h 42"/>
              <a:gd name="T14" fmla="*/ 4 w 36"/>
              <a:gd name="T15" fmla="*/ 4 h 42"/>
              <a:gd name="T16" fmla="*/ 4 w 36"/>
              <a:gd name="T17" fmla="*/ 4 h 42"/>
              <a:gd name="T18" fmla="*/ 4 w 36"/>
              <a:gd name="T19" fmla="*/ 4 h 42"/>
              <a:gd name="T20" fmla="*/ 4 w 36"/>
              <a:gd name="T21" fmla="*/ 4 h 42"/>
              <a:gd name="T22" fmla="*/ 4 w 36"/>
              <a:gd name="T23" fmla="*/ 4 h 42"/>
              <a:gd name="T24" fmla="*/ 4 w 36"/>
              <a:gd name="T25" fmla="*/ 4 h 42"/>
              <a:gd name="T26" fmla="*/ 4 w 36"/>
              <a:gd name="T27" fmla="*/ 4 h 42"/>
              <a:gd name="T28" fmla="*/ 4 w 36"/>
              <a:gd name="T29" fmla="*/ 4 h 42"/>
              <a:gd name="T30" fmla="*/ 4 w 36"/>
              <a:gd name="T31" fmla="*/ 4 h 42"/>
              <a:gd name="T32" fmla="*/ 4 w 36"/>
              <a:gd name="T33" fmla="*/ 4 h 42"/>
              <a:gd name="T34" fmla="*/ 4 w 36"/>
              <a:gd name="T35" fmla="*/ 4 h 42"/>
              <a:gd name="T36" fmla="*/ 4 w 36"/>
              <a:gd name="T37" fmla="*/ 4 h 42"/>
              <a:gd name="T38" fmla="*/ 2 w 36"/>
              <a:gd name="T39" fmla="*/ 4 h 42"/>
              <a:gd name="T40" fmla="*/ 0 w 36"/>
              <a:gd name="T41" fmla="*/ 4 h 42"/>
              <a:gd name="T42" fmla="*/ 1 w 36"/>
              <a:gd name="T43" fmla="*/ 4 h 42"/>
              <a:gd name="T44" fmla="*/ 4 w 36"/>
              <a:gd name="T45" fmla="*/ 4 h 42"/>
              <a:gd name="T46" fmla="*/ 4 w 36"/>
              <a:gd name="T47" fmla="*/ 3 h 42"/>
              <a:gd name="T48" fmla="*/ 4 w 36"/>
              <a:gd name="T49" fmla="*/ 2 h 42"/>
              <a:gd name="T50" fmla="*/ 4 w 36"/>
              <a:gd name="T51" fmla="*/ 0 h 42"/>
              <a:gd name="T52" fmla="*/ 4 w 36"/>
              <a:gd name="T53" fmla="*/ 3 h 42"/>
              <a:gd name="T54" fmla="*/ 4 w 36"/>
              <a:gd name="T55" fmla="*/ 4 h 42"/>
              <a:gd name="T56" fmla="*/ 4 w 36"/>
              <a:gd name="T57" fmla="*/ 4 h 42"/>
              <a:gd name="T58" fmla="*/ 4 w 36"/>
              <a:gd name="T59" fmla="*/ 4 h 42"/>
              <a:gd name="T60" fmla="*/ 4 w 36"/>
              <a:gd name="T61" fmla="*/ 4 h 42"/>
              <a:gd name="T62" fmla="*/ 4 w 36"/>
              <a:gd name="T63" fmla="*/ 4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 h="42">
                <a:moveTo>
                  <a:pt x="29" y="12"/>
                </a:moveTo>
                <a:lnTo>
                  <a:pt x="31" y="12"/>
                </a:lnTo>
                <a:lnTo>
                  <a:pt x="34" y="16"/>
                </a:lnTo>
                <a:lnTo>
                  <a:pt x="36" y="20"/>
                </a:lnTo>
                <a:lnTo>
                  <a:pt x="34" y="23"/>
                </a:lnTo>
                <a:lnTo>
                  <a:pt x="32" y="21"/>
                </a:lnTo>
                <a:lnTo>
                  <a:pt x="31" y="22"/>
                </a:lnTo>
                <a:lnTo>
                  <a:pt x="30" y="26"/>
                </a:lnTo>
                <a:lnTo>
                  <a:pt x="26" y="26"/>
                </a:lnTo>
                <a:lnTo>
                  <a:pt x="25" y="33"/>
                </a:lnTo>
                <a:lnTo>
                  <a:pt x="20" y="35"/>
                </a:lnTo>
                <a:lnTo>
                  <a:pt x="12" y="42"/>
                </a:lnTo>
                <a:lnTo>
                  <a:pt x="12" y="41"/>
                </a:lnTo>
                <a:lnTo>
                  <a:pt x="13" y="35"/>
                </a:lnTo>
                <a:lnTo>
                  <a:pt x="9" y="27"/>
                </a:lnTo>
                <a:lnTo>
                  <a:pt x="8" y="26"/>
                </a:lnTo>
                <a:lnTo>
                  <a:pt x="8" y="24"/>
                </a:lnTo>
                <a:lnTo>
                  <a:pt x="7" y="21"/>
                </a:lnTo>
                <a:lnTo>
                  <a:pt x="6" y="21"/>
                </a:lnTo>
                <a:lnTo>
                  <a:pt x="2" y="12"/>
                </a:lnTo>
                <a:lnTo>
                  <a:pt x="0" y="9"/>
                </a:lnTo>
                <a:lnTo>
                  <a:pt x="1" y="8"/>
                </a:lnTo>
                <a:lnTo>
                  <a:pt x="9" y="4"/>
                </a:lnTo>
                <a:lnTo>
                  <a:pt x="11" y="3"/>
                </a:lnTo>
                <a:lnTo>
                  <a:pt x="12" y="2"/>
                </a:lnTo>
                <a:lnTo>
                  <a:pt x="14" y="0"/>
                </a:lnTo>
                <a:lnTo>
                  <a:pt x="15" y="3"/>
                </a:lnTo>
                <a:lnTo>
                  <a:pt x="18" y="6"/>
                </a:lnTo>
                <a:lnTo>
                  <a:pt x="19" y="5"/>
                </a:lnTo>
                <a:lnTo>
                  <a:pt x="23" y="11"/>
                </a:lnTo>
                <a:lnTo>
                  <a:pt x="25" y="11"/>
                </a:lnTo>
                <a:lnTo>
                  <a:pt x="29" y="1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48" name="Freeform 18">
            <a:extLst>
              <a:ext uri="{FF2B5EF4-FFF2-40B4-BE49-F238E27FC236}">
                <a16:creationId xmlns:a16="http://schemas.microsoft.com/office/drawing/2014/main" id="{28B1AECF-23BA-3244-AF72-3630DD13E798}"/>
              </a:ext>
            </a:extLst>
          </p:cNvPr>
          <p:cNvSpPr>
            <a:spLocks/>
          </p:cNvSpPr>
          <p:nvPr/>
        </p:nvSpPr>
        <p:spPr bwMode="auto">
          <a:xfrm>
            <a:off x="11307629" y="3771043"/>
            <a:ext cx="95490" cy="159605"/>
          </a:xfrm>
          <a:custGeom>
            <a:avLst/>
            <a:gdLst>
              <a:gd name="T0" fmla="*/ 4 w 79"/>
              <a:gd name="T1" fmla="*/ 4 h 133"/>
              <a:gd name="T2" fmla="*/ 4 w 79"/>
              <a:gd name="T3" fmla="*/ 4 h 133"/>
              <a:gd name="T4" fmla="*/ 4 w 79"/>
              <a:gd name="T5" fmla="*/ 4 h 133"/>
              <a:gd name="T6" fmla="*/ 4 w 79"/>
              <a:gd name="T7" fmla="*/ 4 h 133"/>
              <a:gd name="T8" fmla="*/ 4 w 79"/>
              <a:gd name="T9" fmla="*/ 4 h 133"/>
              <a:gd name="T10" fmla="*/ 4 w 79"/>
              <a:gd name="T11" fmla="*/ 4 h 133"/>
              <a:gd name="T12" fmla="*/ 4 w 79"/>
              <a:gd name="T13" fmla="*/ 4 h 133"/>
              <a:gd name="T14" fmla="*/ 4 w 79"/>
              <a:gd name="T15" fmla="*/ 4 h 133"/>
              <a:gd name="T16" fmla="*/ 4 w 79"/>
              <a:gd name="T17" fmla="*/ 4 h 133"/>
              <a:gd name="T18" fmla="*/ 4 w 79"/>
              <a:gd name="T19" fmla="*/ 4 h 133"/>
              <a:gd name="T20" fmla="*/ 4 w 79"/>
              <a:gd name="T21" fmla="*/ 4 h 133"/>
              <a:gd name="T22" fmla="*/ 4 w 79"/>
              <a:gd name="T23" fmla="*/ 4 h 133"/>
              <a:gd name="T24" fmla="*/ 4 w 79"/>
              <a:gd name="T25" fmla="*/ 4 h 133"/>
              <a:gd name="T26" fmla="*/ 4 w 79"/>
              <a:gd name="T27" fmla="*/ 4 h 133"/>
              <a:gd name="T28" fmla="*/ 4 w 79"/>
              <a:gd name="T29" fmla="*/ 4 h 133"/>
              <a:gd name="T30" fmla="*/ 4 w 79"/>
              <a:gd name="T31" fmla="*/ 4 h 133"/>
              <a:gd name="T32" fmla="*/ 4 w 79"/>
              <a:gd name="T33" fmla="*/ 4 h 133"/>
              <a:gd name="T34" fmla="*/ 4 w 79"/>
              <a:gd name="T35" fmla="*/ 4 h 133"/>
              <a:gd name="T36" fmla="*/ 4 w 79"/>
              <a:gd name="T37" fmla="*/ 4 h 133"/>
              <a:gd name="T38" fmla="*/ 4 w 79"/>
              <a:gd name="T39" fmla="*/ 4 h 133"/>
              <a:gd name="T40" fmla="*/ 4 w 79"/>
              <a:gd name="T41" fmla="*/ 4 h 133"/>
              <a:gd name="T42" fmla="*/ 4 w 79"/>
              <a:gd name="T43" fmla="*/ 4 h 133"/>
              <a:gd name="T44" fmla="*/ 4 w 79"/>
              <a:gd name="T45" fmla="*/ 4 h 133"/>
              <a:gd name="T46" fmla="*/ 4 w 79"/>
              <a:gd name="T47" fmla="*/ 4 h 133"/>
              <a:gd name="T48" fmla="*/ 4 w 79"/>
              <a:gd name="T49" fmla="*/ 4 h 133"/>
              <a:gd name="T50" fmla="*/ 4 w 79"/>
              <a:gd name="T51" fmla="*/ 4 h 133"/>
              <a:gd name="T52" fmla="*/ 4 w 79"/>
              <a:gd name="T53" fmla="*/ 4 h 133"/>
              <a:gd name="T54" fmla="*/ 4 w 79"/>
              <a:gd name="T55" fmla="*/ 4 h 133"/>
              <a:gd name="T56" fmla="*/ 4 w 79"/>
              <a:gd name="T57" fmla="*/ 4 h 133"/>
              <a:gd name="T58" fmla="*/ 4 w 79"/>
              <a:gd name="T59" fmla="*/ 4 h 133"/>
              <a:gd name="T60" fmla="*/ 4 w 79"/>
              <a:gd name="T61" fmla="*/ 4 h 133"/>
              <a:gd name="T62" fmla="*/ 4 w 79"/>
              <a:gd name="T63" fmla="*/ 4 h 133"/>
              <a:gd name="T64" fmla="*/ 4 w 79"/>
              <a:gd name="T65" fmla="*/ 4 h 133"/>
              <a:gd name="T66" fmla="*/ 4 w 79"/>
              <a:gd name="T67" fmla="*/ 4 h 133"/>
              <a:gd name="T68" fmla="*/ 4 w 79"/>
              <a:gd name="T69" fmla="*/ 4 h 133"/>
              <a:gd name="T70" fmla="*/ 4 w 79"/>
              <a:gd name="T71" fmla="*/ 4 h 133"/>
              <a:gd name="T72" fmla="*/ 4 w 79"/>
              <a:gd name="T73" fmla="*/ 4 h 133"/>
              <a:gd name="T74" fmla="*/ 4 w 79"/>
              <a:gd name="T75" fmla="*/ 4 h 133"/>
              <a:gd name="T76" fmla="*/ 4 w 79"/>
              <a:gd name="T77" fmla="*/ 0 h 133"/>
              <a:gd name="T78" fmla="*/ 4 w 79"/>
              <a:gd name="T79" fmla="*/ 4 h 133"/>
              <a:gd name="T80" fmla="*/ 4 w 79"/>
              <a:gd name="T81" fmla="*/ 4 h 133"/>
              <a:gd name="T82" fmla="*/ 4 w 79"/>
              <a:gd name="T83" fmla="*/ 4 h 133"/>
              <a:gd name="T84" fmla="*/ 4 w 79"/>
              <a:gd name="T85" fmla="*/ 4 h 133"/>
              <a:gd name="T86" fmla="*/ 0 w 79"/>
              <a:gd name="T87" fmla="*/ 4 h 133"/>
              <a:gd name="T88" fmla="*/ 2 w 79"/>
              <a:gd name="T89" fmla="*/ 4 h 133"/>
              <a:gd name="T90" fmla="*/ 4 w 79"/>
              <a:gd name="T91" fmla="*/ 4 h 133"/>
              <a:gd name="T92" fmla="*/ 4 w 79"/>
              <a:gd name="T93" fmla="*/ 4 h 133"/>
              <a:gd name="T94" fmla="*/ 4 w 79"/>
              <a:gd name="T95" fmla="*/ 4 h 133"/>
              <a:gd name="T96" fmla="*/ 4 w 79"/>
              <a:gd name="T97" fmla="*/ 4 h 133"/>
              <a:gd name="T98" fmla="*/ 4 w 79"/>
              <a:gd name="T99" fmla="*/ 4 h 133"/>
              <a:gd name="T100" fmla="*/ 4 w 79"/>
              <a:gd name="T101" fmla="*/ 4 h 133"/>
              <a:gd name="T102" fmla="*/ 4 w 79"/>
              <a:gd name="T103" fmla="*/ 4 h 133"/>
              <a:gd name="T104" fmla="*/ 4 w 79"/>
              <a:gd name="T105" fmla="*/ 4 h 133"/>
              <a:gd name="T106" fmla="*/ 4 w 79"/>
              <a:gd name="T107" fmla="*/ 4 h 133"/>
              <a:gd name="T108" fmla="*/ 4 w 79"/>
              <a:gd name="T109" fmla="*/ 4 h 1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 h="133">
                <a:moveTo>
                  <a:pt x="26" y="89"/>
                </a:moveTo>
                <a:lnTo>
                  <a:pt x="26" y="95"/>
                </a:lnTo>
                <a:lnTo>
                  <a:pt x="31" y="94"/>
                </a:lnTo>
                <a:lnTo>
                  <a:pt x="40" y="107"/>
                </a:lnTo>
                <a:lnTo>
                  <a:pt x="41" y="109"/>
                </a:lnTo>
                <a:lnTo>
                  <a:pt x="43" y="115"/>
                </a:lnTo>
                <a:lnTo>
                  <a:pt x="47" y="124"/>
                </a:lnTo>
                <a:lnTo>
                  <a:pt x="48" y="130"/>
                </a:lnTo>
                <a:lnTo>
                  <a:pt x="50" y="133"/>
                </a:lnTo>
                <a:lnTo>
                  <a:pt x="58" y="130"/>
                </a:lnTo>
                <a:lnTo>
                  <a:pt x="59" y="130"/>
                </a:lnTo>
                <a:lnTo>
                  <a:pt x="60" y="130"/>
                </a:lnTo>
                <a:lnTo>
                  <a:pt x="60" y="128"/>
                </a:lnTo>
                <a:lnTo>
                  <a:pt x="62" y="127"/>
                </a:lnTo>
                <a:lnTo>
                  <a:pt x="70" y="125"/>
                </a:lnTo>
                <a:lnTo>
                  <a:pt x="78" y="121"/>
                </a:lnTo>
                <a:lnTo>
                  <a:pt x="79" y="120"/>
                </a:lnTo>
                <a:lnTo>
                  <a:pt x="72" y="112"/>
                </a:lnTo>
                <a:lnTo>
                  <a:pt x="73" y="108"/>
                </a:lnTo>
                <a:lnTo>
                  <a:pt x="71" y="101"/>
                </a:lnTo>
                <a:lnTo>
                  <a:pt x="70" y="97"/>
                </a:lnTo>
                <a:lnTo>
                  <a:pt x="66" y="84"/>
                </a:lnTo>
                <a:lnTo>
                  <a:pt x="64" y="80"/>
                </a:lnTo>
                <a:lnTo>
                  <a:pt x="65" y="78"/>
                </a:lnTo>
                <a:lnTo>
                  <a:pt x="65" y="77"/>
                </a:lnTo>
                <a:lnTo>
                  <a:pt x="65" y="71"/>
                </a:lnTo>
                <a:lnTo>
                  <a:pt x="66" y="68"/>
                </a:lnTo>
                <a:lnTo>
                  <a:pt x="64" y="56"/>
                </a:lnTo>
                <a:lnTo>
                  <a:pt x="64" y="49"/>
                </a:lnTo>
                <a:lnTo>
                  <a:pt x="62" y="48"/>
                </a:lnTo>
                <a:lnTo>
                  <a:pt x="60" y="44"/>
                </a:lnTo>
                <a:lnTo>
                  <a:pt x="61" y="40"/>
                </a:lnTo>
                <a:lnTo>
                  <a:pt x="66" y="36"/>
                </a:lnTo>
                <a:lnTo>
                  <a:pt x="66" y="35"/>
                </a:lnTo>
                <a:lnTo>
                  <a:pt x="67" y="32"/>
                </a:lnTo>
                <a:lnTo>
                  <a:pt x="71" y="25"/>
                </a:lnTo>
                <a:lnTo>
                  <a:pt x="64" y="14"/>
                </a:lnTo>
                <a:lnTo>
                  <a:pt x="65" y="5"/>
                </a:lnTo>
                <a:lnTo>
                  <a:pt x="62" y="0"/>
                </a:lnTo>
                <a:lnTo>
                  <a:pt x="49" y="7"/>
                </a:lnTo>
                <a:lnTo>
                  <a:pt x="26" y="18"/>
                </a:lnTo>
                <a:lnTo>
                  <a:pt x="5" y="28"/>
                </a:lnTo>
                <a:lnTo>
                  <a:pt x="4" y="29"/>
                </a:lnTo>
                <a:lnTo>
                  <a:pt x="0" y="30"/>
                </a:lnTo>
                <a:lnTo>
                  <a:pt x="2" y="37"/>
                </a:lnTo>
                <a:lnTo>
                  <a:pt x="8" y="50"/>
                </a:lnTo>
                <a:lnTo>
                  <a:pt x="8" y="52"/>
                </a:lnTo>
                <a:lnTo>
                  <a:pt x="10" y="52"/>
                </a:lnTo>
                <a:lnTo>
                  <a:pt x="12" y="53"/>
                </a:lnTo>
                <a:lnTo>
                  <a:pt x="17" y="64"/>
                </a:lnTo>
                <a:lnTo>
                  <a:pt x="16" y="68"/>
                </a:lnTo>
                <a:lnTo>
                  <a:pt x="17" y="74"/>
                </a:lnTo>
                <a:lnTo>
                  <a:pt x="24" y="86"/>
                </a:lnTo>
                <a:lnTo>
                  <a:pt x="25" y="86"/>
                </a:lnTo>
                <a:lnTo>
                  <a:pt x="26" y="8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49" name="Freeform 19">
            <a:extLst>
              <a:ext uri="{FF2B5EF4-FFF2-40B4-BE49-F238E27FC236}">
                <a16:creationId xmlns:a16="http://schemas.microsoft.com/office/drawing/2014/main" id="{92713496-4214-4340-AC1E-1B197CDAD5C5}"/>
              </a:ext>
            </a:extLst>
          </p:cNvPr>
          <p:cNvSpPr>
            <a:spLocks/>
          </p:cNvSpPr>
          <p:nvPr/>
        </p:nvSpPr>
        <p:spPr bwMode="auto">
          <a:xfrm>
            <a:off x="10722408" y="4318067"/>
            <a:ext cx="358771" cy="207351"/>
          </a:xfrm>
          <a:custGeom>
            <a:avLst/>
            <a:gdLst>
              <a:gd name="T0" fmla="*/ 3 w 301"/>
              <a:gd name="T1" fmla="*/ 3 h 174"/>
              <a:gd name="T2" fmla="*/ 3 w 301"/>
              <a:gd name="T3" fmla="*/ 3 h 174"/>
              <a:gd name="T4" fmla="*/ 3 w 301"/>
              <a:gd name="T5" fmla="*/ 3 h 174"/>
              <a:gd name="T6" fmla="*/ 3 w 301"/>
              <a:gd name="T7" fmla="*/ 3 h 174"/>
              <a:gd name="T8" fmla="*/ 3 w 301"/>
              <a:gd name="T9" fmla="*/ 3 h 174"/>
              <a:gd name="T10" fmla="*/ 3 w 301"/>
              <a:gd name="T11" fmla="*/ 3 h 174"/>
              <a:gd name="T12" fmla="*/ 3 w 301"/>
              <a:gd name="T13" fmla="*/ 3 h 174"/>
              <a:gd name="T14" fmla="*/ 3 w 301"/>
              <a:gd name="T15" fmla="*/ 3 h 174"/>
              <a:gd name="T16" fmla="*/ 3 w 301"/>
              <a:gd name="T17" fmla="*/ 3 h 174"/>
              <a:gd name="T18" fmla="*/ 3 w 301"/>
              <a:gd name="T19" fmla="*/ 3 h 174"/>
              <a:gd name="T20" fmla="*/ 3 w 301"/>
              <a:gd name="T21" fmla="*/ 3 h 174"/>
              <a:gd name="T22" fmla="*/ 3 w 301"/>
              <a:gd name="T23" fmla="*/ 3 h 174"/>
              <a:gd name="T24" fmla="*/ 3 w 301"/>
              <a:gd name="T25" fmla="*/ 3 h 174"/>
              <a:gd name="T26" fmla="*/ 3 w 301"/>
              <a:gd name="T27" fmla="*/ 3 h 174"/>
              <a:gd name="T28" fmla="*/ 3 w 301"/>
              <a:gd name="T29" fmla="*/ 3 h 174"/>
              <a:gd name="T30" fmla="*/ 3 w 301"/>
              <a:gd name="T31" fmla="*/ 3 h 174"/>
              <a:gd name="T32" fmla="*/ 3 w 301"/>
              <a:gd name="T33" fmla="*/ 3 h 174"/>
              <a:gd name="T34" fmla="*/ 3 w 301"/>
              <a:gd name="T35" fmla="*/ 3 h 174"/>
              <a:gd name="T36" fmla="*/ 3 w 301"/>
              <a:gd name="T37" fmla="*/ 3 h 174"/>
              <a:gd name="T38" fmla="*/ 3 w 301"/>
              <a:gd name="T39" fmla="*/ 3 h 174"/>
              <a:gd name="T40" fmla="*/ 3 w 301"/>
              <a:gd name="T41" fmla="*/ 3 h 174"/>
              <a:gd name="T42" fmla="*/ 3 w 301"/>
              <a:gd name="T43" fmla="*/ 3 h 174"/>
              <a:gd name="T44" fmla="*/ 3 w 301"/>
              <a:gd name="T45" fmla="*/ 3 h 174"/>
              <a:gd name="T46" fmla="*/ 3 w 301"/>
              <a:gd name="T47" fmla="*/ 3 h 174"/>
              <a:gd name="T48" fmla="*/ 3 w 301"/>
              <a:gd name="T49" fmla="*/ 3 h 174"/>
              <a:gd name="T50" fmla="*/ 3 w 301"/>
              <a:gd name="T51" fmla="*/ 3 h 174"/>
              <a:gd name="T52" fmla="*/ 3 w 301"/>
              <a:gd name="T53" fmla="*/ 3 h 174"/>
              <a:gd name="T54" fmla="*/ 3 w 301"/>
              <a:gd name="T55" fmla="*/ 3 h 174"/>
              <a:gd name="T56" fmla="*/ 3 w 301"/>
              <a:gd name="T57" fmla="*/ 3 h 174"/>
              <a:gd name="T58" fmla="*/ 3 w 301"/>
              <a:gd name="T59" fmla="*/ 3 h 174"/>
              <a:gd name="T60" fmla="*/ 3 w 301"/>
              <a:gd name="T61" fmla="*/ 3 h 174"/>
              <a:gd name="T62" fmla="*/ 3 w 301"/>
              <a:gd name="T63" fmla="*/ 3 h 174"/>
              <a:gd name="T64" fmla="*/ 3 w 301"/>
              <a:gd name="T65" fmla="*/ 3 h 174"/>
              <a:gd name="T66" fmla="*/ 3 w 301"/>
              <a:gd name="T67" fmla="*/ 3 h 174"/>
              <a:gd name="T68" fmla="*/ 3 w 301"/>
              <a:gd name="T69" fmla="*/ 3 h 174"/>
              <a:gd name="T70" fmla="*/ 3 w 301"/>
              <a:gd name="T71" fmla="*/ 3 h 174"/>
              <a:gd name="T72" fmla="*/ 3 w 301"/>
              <a:gd name="T73" fmla="*/ 3 h 174"/>
              <a:gd name="T74" fmla="*/ 3 w 301"/>
              <a:gd name="T75" fmla="*/ 3 h 174"/>
              <a:gd name="T76" fmla="*/ 3 w 301"/>
              <a:gd name="T77" fmla="*/ 3 h 174"/>
              <a:gd name="T78" fmla="*/ 3 w 301"/>
              <a:gd name="T79" fmla="*/ 2 h 174"/>
              <a:gd name="T80" fmla="*/ 3 w 301"/>
              <a:gd name="T81" fmla="*/ 3 h 174"/>
              <a:gd name="T82" fmla="*/ 3 w 301"/>
              <a:gd name="T83" fmla="*/ 3 h 174"/>
              <a:gd name="T84" fmla="*/ 3 w 301"/>
              <a:gd name="T85" fmla="*/ 3 h 174"/>
              <a:gd name="T86" fmla="*/ 3 w 301"/>
              <a:gd name="T87" fmla="*/ 3 h 174"/>
              <a:gd name="T88" fmla="*/ 3 w 301"/>
              <a:gd name="T89" fmla="*/ 3 h 174"/>
              <a:gd name="T90" fmla="*/ 3 w 301"/>
              <a:gd name="T91" fmla="*/ 3 h 174"/>
              <a:gd name="T92" fmla="*/ 3 w 301"/>
              <a:gd name="T93" fmla="*/ 3 h 174"/>
              <a:gd name="T94" fmla="*/ 3 w 301"/>
              <a:gd name="T95" fmla="*/ 3 h 174"/>
              <a:gd name="T96" fmla="*/ 3 w 301"/>
              <a:gd name="T97" fmla="*/ 3 h 174"/>
              <a:gd name="T98" fmla="*/ 3 w 301"/>
              <a:gd name="T99" fmla="*/ 3 h 174"/>
              <a:gd name="T100" fmla="*/ 3 w 301"/>
              <a:gd name="T101" fmla="*/ 3 h 174"/>
              <a:gd name="T102" fmla="*/ 3 w 301"/>
              <a:gd name="T103" fmla="*/ 3 h 174"/>
              <a:gd name="T104" fmla="*/ 3 w 301"/>
              <a:gd name="T105" fmla="*/ 3 h 174"/>
              <a:gd name="T106" fmla="*/ 3 w 301"/>
              <a:gd name="T107" fmla="*/ 3 h 174"/>
              <a:gd name="T108" fmla="*/ 3 w 301"/>
              <a:gd name="T109" fmla="*/ 3 h 174"/>
              <a:gd name="T110" fmla="*/ 3 w 301"/>
              <a:gd name="T111" fmla="*/ 3 h 1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1" h="174">
                <a:moveTo>
                  <a:pt x="220" y="118"/>
                </a:moveTo>
                <a:lnTo>
                  <a:pt x="220" y="119"/>
                </a:lnTo>
                <a:lnTo>
                  <a:pt x="219" y="119"/>
                </a:lnTo>
                <a:lnTo>
                  <a:pt x="211" y="120"/>
                </a:lnTo>
                <a:lnTo>
                  <a:pt x="207" y="122"/>
                </a:lnTo>
                <a:lnTo>
                  <a:pt x="197" y="124"/>
                </a:lnTo>
                <a:lnTo>
                  <a:pt x="192" y="125"/>
                </a:lnTo>
                <a:lnTo>
                  <a:pt x="190" y="125"/>
                </a:lnTo>
                <a:lnTo>
                  <a:pt x="189" y="126"/>
                </a:lnTo>
                <a:lnTo>
                  <a:pt x="187" y="126"/>
                </a:lnTo>
                <a:lnTo>
                  <a:pt x="181" y="128"/>
                </a:lnTo>
                <a:lnTo>
                  <a:pt x="175" y="129"/>
                </a:lnTo>
                <a:lnTo>
                  <a:pt x="174" y="129"/>
                </a:lnTo>
                <a:lnTo>
                  <a:pt x="173" y="130"/>
                </a:lnTo>
                <a:lnTo>
                  <a:pt x="168" y="131"/>
                </a:lnTo>
                <a:lnTo>
                  <a:pt x="166" y="131"/>
                </a:lnTo>
                <a:lnTo>
                  <a:pt x="161" y="132"/>
                </a:lnTo>
                <a:lnTo>
                  <a:pt x="154" y="135"/>
                </a:lnTo>
                <a:lnTo>
                  <a:pt x="151" y="135"/>
                </a:lnTo>
                <a:lnTo>
                  <a:pt x="149" y="135"/>
                </a:lnTo>
                <a:lnTo>
                  <a:pt x="145" y="136"/>
                </a:lnTo>
                <a:lnTo>
                  <a:pt x="144" y="136"/>
                </a:lnTo>
                <a:lnTo>
                  <a:pt x="139" y="137"/>
                </a:lnTo>
                <a:lnTo>
                  <a:pt x="136" y="138"/>
                </a:lnTo>
                <a:lnTo>
                  <a:pt x="132" y="138"/>
                </a:lnTo>
                <a:lnTo>
                  <a:pt x="130" y="138"/>
                </a:lnTo>
                <a:lnTo>
                  <a:pt x="127" y="140"/>
                </a:lnTo>
                <a:lnTo>
                  <a:pt x="123" y="141"/>
                </a:lnTo>
                <a:lnTo>
                  <a:pt x="121" y="141"/>
                </a:lnTo>
                <a:lnTo>
                  <a:pt x="120" y="142"/>
                </a:lnTo>
                <a:lnTo>
                  <a:pt x="119" y="141"/>
                </a:lnTo>
                <a:lnTo>
                  <a:pt x="114" y="142"/>
                </a:lnTo>
                <a:lnTo>
                  <a:pt x="112" y="143"/>
                </a:lnTo>
                <a:lnTo>
                  <a:pt x="109" y="144"/>
                </a:lnTo>
                <a:lnTo>
                  <a:pt x="107" y="144"/>
                </a:lnTo>
                <a:lnTo>
                  <a:pt x="100" y="147"/>
                </a:lnTo>
                <a:lnTo>
                  <a:pt x="97" y="147"/>
                </a:lnTo>
                <a:lnTo>
                  <a:pt x="96" y="147"/>
                </a:lnTo>
                <a:lnTo>
                  <a:pt x="91" y="148"/>
                </a:lnTo>
                <a:lnTo>
                  <a:pt x="88" y="149"/>
                </a:lnTo>
                <a:lnTo>
                  <a:pt x="82" y="150"/>
                </a:lnTo>
                <a:lnTo>
                  <a:pt x="78" y="152"/>
                </a:lnTo>
                <a:lnTo>
                  <a:pt x="75" y="152"/>
                </a:lnTo>
                <a:lnTo>
                  <a:pt x="72" y="153"/>
                </a:lnTo>
                <a:lnTo>
                  <a:pt x="66" y="154"/>
                </a:lnTo>
                <a:lnTo>
                  <a:pt x="65" y="153"/>
                </a:lnTo>
                <a:lnTo>
                  <a:pt x="55" y="154"/>
                </a:lnTo>
                <a:lnTo>
                  <a:pt x="57" y="155"/>
                </a:lnTo>
                <a:lnTo>
                  <a:pt x="57" y="156"/>
                </a:lnTo>
                <a:lnTo>
                  <a:pt x="59" y="162"/>
                </a:lnTo>
                <a:lnTo>
                  <a:pt x="48" y="165"/>
                </a:lnTo>
                <a:lnTo>
                  <a:pt x="45" y="166"/>
                </a:lnTo>
                <a:lnTo>
                  <a:pt x="40" y="166"/>
                </a:lnTo>
                <a:lnTo>
                  <a:pt x="39" y="166"/>
                </a:lnTo>
                <a:lnTo>
                  <a:pt x="37" y="167"/>
                </a:lnTo>
                <a:lnTo>
                  <a:pt x="28" y="168"/>
                </a:lnTo>
                <a:lnTo>
                  <a:pt x="25" y="170"/>
                </a:lnTo>
                <a:lnTo>
                  <a:pt x="19" y="171"/>
                </a:lnTo>
                <a:lnTo>
                  <a:pt x="5" y="173"/>
                </a:lnTo>
                <a:lnTo>
                  <a:pt x="3" y="173"/>
                </a:lnTo>
                <a:lnTo>
                  <a:pt x="0" y="174"/>
                </a:lnTo>
                <a:lnTo>
                  <a:pt x="0" y="168"/>
                </a:lnTo>
                <a:lnTo>
                  <a:pt x="1" y="168"/>
                </a:lnTo>
                <a:lnTo>
                  <a:pt x="3" y="167"/>
                </a:lnTo>
                <a:lnTo>
                  <a:pt x="6" y="170"/>
                </a:lnTo>
                <a:lnTo>
                  <a:pt x="9" y="165"/>
                </a:lnTo>
                <a:lnTo>
                  <a:pt x="7" y="160"/>
                </a:lnTo>
                <a:lnTo>
                  <a:pt x="10" y="160"/>
                </a:lnTo>
                <a:lnTo>
                  <a:pt x="10" y="158"/>
                </a:lnTo>
                <a:lnTo>
                  <a:pt x="9" y="154"/>
                </a:lnTo>
                <a:lnTo>
                  <a:pt x="9" y="153"/>
                </a:lnTo>
                <a:lnTo>
                  <a:pt x="10" y="150"/>
                </a:lnTo>
                <a:lnTo>
                  <a:pt x="7" y="148"/>
                </a:lnTo>
                <a:lnTo>
                  <a:pt x="6" y="148"/>
                </a:lnTo>
                <a:lnTo>
                  <a:pt x="5" y="146"/>
                </a:lnTo>
                <a:lnTo>
                  <a:pt x="5" y="144"/>
                </a:lnTo>
                <a:lnTo>
                  <a:pt x="6" y="143"/>
                </a:lnTo>
                <a:lnTo>
                  <a:pt x="11" y="136"/>
                </a:lnTo>
                <a:lnTo>
                  <a:pt x="13" y="135"/>
                </a:lnTo>
                <a:lnTo>
                  <a:pt x="22" y="137"/>
                </a:lnTo>
                <a:lnTo>
                  <a:pt x="28" y="137"/>
                </a:lnTo>
                <a:lnTo>
                  <a:pt x="30" y="140"/>
                </a:lnTo>
                <a:lnTo>
                  <a:pt x="34" y="140"/>
                </a:lnTo>
                <a:lnTo>
                  <a:pt x="36" y="136"/>
                </a:lnTo>
                <a:lnTo>
                  <a:pt x="31" y="130"/>
                </a:lnTo>
                <a:lnTo>
                  <a:pt x="34" y="122"/>
                </a:lnTo>
                <a:lnTo>
                  <a:pt x="35" y="122"/>
                </a:lnTo>
                <a:lnTo>
                  <a:pt x="36" y="122"/>
                </a:lnTo>
                <a:lnTo>
                  <a:pt x="40" y="118"/>
                </a:lnTo>
                <a:lnTo>
                  <a:pt x="46" y="117"/>
                </a:lnTo>
                <a:lnTo>
                  <a:pt x="48" y="114"/>
                </a:lnTo>
                <a:lnTo>
                  <a:pt x="45" y="112"/>
                </a:lnTo>
                <a:lnTo>
                  <a:pt x="42" y="110"/>
                </a:lnTo>
                <a:lnTo>
                  <a:pt x="43" y="105"/>
                </a:lnTo>
                <a:lnTo>
                  <a:pt x="46" y="100"/>
                </a:lnTo>
                <a:lnTo>
                  <a:pt x="47" y="100"/>
                </a:lnTo>
                <a:lnTo>
                  <a:pt x="49" y="95"/>
                </a:lnTo>
                <a:lnTo>
                  <a:pt x="49" y="94"/>
                </a:lnTo>
                <a:lnTo>
                  <a:pt x="52" y="93"/>
                </a:lnTo>
                <a:lnTo>
                  <a:pt x="57" y="93"/>
                </a:lnTo>
                <a:lnTo>
                  <a:pt x="59" y="92"/>
                </a:lnTo>
                <a:lnTo>
                  <a:pt x="63" y="94"/>
                </a:lnTo>
                <a:lnTo>
                  <a:pt x="61" y="90"/>
                </a:lnTo>
                <a:lnTo>
                  <a:pt x="69" y="88"/>
                </a:lnTo>
                <a:lnTo>
                  <a:pt x="71" y="87"/>
                </a:lnTo>
                <a:lnTo>
                  <a:pt x="76" y="88"/>
                </a:lnTo>
                <a:lnTo>
                  <a:pt x="77" y="89"/>
                </a:lnTo>
                <a:lnTo>
                  <a:pt x="84" y="92"/>
                </a:lnTo>
                <a:lnTo>
                  <a:pt x="88" y="84"/>
                </a:lnTo>
                <a:lnTo>
                  <a:pt x="89" y="83"/>
                </a:lnTo>
                <a:lnTo>
                  <a:pt x="93" y="81"/>
                </a:lnTo>
                <a:lnTo>
                  <a:pt x="95" y="78"/>
                </a:lnTo>
                <a:lnTo>
                  <a:pt x="99" y="82"/>
                </a:lnTo>
                <a:lnTo>
                  <a:pt x="102" y="83"/>
                </a:lnTo>
                <a:lnTo>
                  <a:pt x="103" y="84"/>
                </a:lnTo>
                <a:lnTo>
                  <a:pt x="105" y="82"/>
                </a:lnTo>
                <a:lnTo>
                  <a:pt x="107" y="74"/>
                </a:lnTo>
                <a:lnTo>
                  <a:pt x="108" y="74"/>
                </a:lnTo>
                <a:lnTo>
                  <a:pt x="108" y="70"/>
                </a:lnTo>
                <a:lnTo>
                  <a:pt x="112" y="68"/>
                </a:lnTo>
                <a:lnTo>
                  <a:pt x="111" y="65"/>
                </a:lnTo>
                <a:lnTo>
                  <a:pt x="113" y="65"/>
                </a:lnTo>
                <a:lnTo>
                  <a:pt x="115" y="68"/>
                </a:lnTo>
                <a:lnTo>
                  <a:pt x="118" y="71"/>
                </a:lnTo>
                <a:lnTo>
                  <a:pt x="129" y="70"/>
                </a:lnTo>
                <a:lnTo>
                  <a:pt x="131" y="70"/>
                </a:lnTo>
                <a:lnTo>
                  <a:pt x="131" y="64"/>
                </a:lnTo>
                <a:lnTo>
                  <a:pt x="131" y="60"/>
                </a:lnTo>
                <a:lnTo>
                  <a:pt x="132" y="57"/>
                </a:lnTo>
                <a:lnTo>
                  <a:pt x="133" y="54"/>
                </a:lnTo>
                <a:lnTo>
                  <a:pt x="135" y="54"/>
                </a:lnTo>
                <a:lnTo>
                  <a:pt x="136" y="56"/>
                </a:lnTo>
                <a:lnTo>
                  <a:pt x="139" y="48"/>
                </a:lnTo>
                <a:lnTo>
                  <a:pt x="139" y="47"/>
                </a:lnTo>
                <a:lnTo>
                  <a:pt x="144" y="42"/>
                </a:lnTo>
                <a:lnTo>
                  <a:pt x="145" y="40"/>
                </a:lnTo>
                <a:lnTo>
                  <a:pt x="145" y="36"/>
                </a:lnTo>
                <a:lnTo>
                  <a:pt x="144" y="35"/>
                </a:lnTo>
                <a:lnTo>
                  <a:pt x="145" y="29"/>
                </a:lnTo>
                <a:lnTo>
                  <a:pt x="147" y="28"/>
                </a:lnTo>
                <a:lnTo>
                  <a:pt x="150" y="28"/>
                </a:lnTo>
                <a:lnTo>
                  <a:pt x="153" y="29"/>
                </a:lnTo>
                <a:lnTo>
                  <a:pt x="156" y="28"/>
                </a:lnTo>
                <a:lnTo>
                  <a:pt x="159" y="24"/>
                </a:lnTo>
                <a:lnTo>
                  <a:pt x="160" y="24"/>
                </a:lnTo>
                <a:lnTo>
                  <a:pt x="160" y="23"/>
                </a:lnTo>
                <a:lnTo>
                  <a:pt x="165" y="21"/>
                </a:lnTo>
                <a:lnTo>
                  <a:pt x="167" y="17"/>
                </a:lnTo>
                <a:lnTo>
                  <a:pt x="168" y="16"/>
                </a:lnTo>
                <a:lnTo>
                  <a:pt x="163" y="16"/>
                </a:lnTo>
                <a:lnTo>
                  <a:pt x="163" y="15"/>
                </a:lnTo>
                <a:lnTo>
                  <a:pt x="163" y="10"/>
                </a:lnTo>
                <a:lnTo>
                  <a:pt x="162" y="9"/>
                </a:lnTo>
                <a:lnTo>
                  <a:pt x="161" y="8"/>
                </a:lnTo>
                <a:lnTo>
                  <a:pt x="163" y="5"/>
                </a:lnTo>
                <a:lnTo>
                  <a:pt x="165" y="4"/>
                </a:lnTo>
                <a:lnTo>
                  <a:pt x="166" y="3"/>
                </a:lnTo>
                <a:lnTo>
                  <a:pt x="172" y="4"/>
                </a:lnTo>
                <a:lnTo>
                  <a:pt x="177" y="3"/>
                </a:lnTo>
                <a:lnTo>
                  <a:pt x="177" y="2"/>
                </a:lnTo>
                <a:lnTo>
                  <a:pt x="183" y="3"/>
                </a:lnTo>
                <a:lnTo>
                  <a:pt x="185" y="4"/>
                </a:lnTo>
                <a:lnTo>
                  <a:pt x="187" y="8"/>
                </a:lnTo>
                <a:lnTo>
                  <a:pt x="189" y="8"/>
                </a:lnTo>
                <a:lnTo>
                  <a:pt x="190" y="10"/>
                </a:lnTo>
                <a:lnTo>
                  <a:pt x="191" y="12"/>
                </a:lnTo>
                <a:lnTo>
                  <a:pt x="196" y="12"/>
                </a:lnTo>
                <a:lnTo>
                  <a:pt x="198" y="12"/>
                </a:lnTo>
                <a:lnTo>
                  <a:pt x="201" y="11"/>
                </a:lnTo>
                <a:lnTo>
                  <a:pt x="205" y="11"/>
                </a:lnTo>
                <a:lnTo>
                  <a:pt x="208" y="11"/>
                </a:lnTo>
                <a:lnTo>
                  <a:pt x="213" y="15"/>
                </a:lnTo>
                <a:lnTo>
                  <a:pt x="215" y="15"/>
                </a:lnTo>
                <a:lnTo>
                  <a:pt x="217" y="15"/>
                </a:lnTo>
                <a:lnTo>
                  <a:pt x="217" y="12"/>
                </a:lnTo>
                <a:lnTo>
                  <a:pt x="221" y="10"/>
                </a:lnTo>
                <a:lnTo>
                  <a:pt x="228" y="10"/>
                </a:lnTo>
                <a:lnTo>
                  <a:pt x="232" y="12"/>
                </a:lnTo>
                <a:lnTo>
                  <a:pt x="233" y="11"/>
                </a:lnTo>
                <a:lnTo>
                  <a:pt x="234" y="10"/>
                </a:lnTo>
                <a:lnTo>
                  <a:pt x="238" y="9"/>
                </a:lnTo>
                <a:lnTo>
                  <a:pt x="241" y="3"/>
                </a:lnTo>
                <a:lnTo>
                  <a:pt x="246" y="0"/>
                </a:lnTo>
                <a:lnTo>
                  <a:pt x="250" y="6"/>
                </a:lnTo>
                <a:lnTo>
                  <a:pt x="252" y="8"/>
                </a:lnTo>
                <a:lnTo>
                  <a:pt x="255" y="8"/>
                </a:lnTo>
                <a:lnTo>
                  <a:pt x="258" y="9"/>
                </a:lnTo>
                <a:lnTo>
                  <a:pt x="261" y="10"/>
                </a:lnTo>
                <a:lnTo>
                  <a:pt x="263" y="12"/>
                </a:lnTo>
                <a:lnTo>
                  <a:pt x="263" y="15"/>
                </a:lnTo>
                <a:lnTo>
                  <a:pt x="265" y="21"/>
                </a:lnTo>
                <a:lnTo>
                  <a:pt x="265" y="27"/>
                </a:lnTo>
                <a:lnTo>
                  <a:pt x="273" y="32"/>
                </a:lnTo>
                <a:lnTo>
                  <a:pt x="274" y="34"/>
                </a:lnTo>
                <a:lnTo>
                  <a:pt x="277" y="36"/>
                </a:lnTo>
                <a:lnTo>
                  <a:pt x="279" y="36"/>
                </a:lnTo>
                <a:lnTo>
                  <a:pt x="281" y="39"/>
                </a:lnTo>
                <a:lnTo>
                  <a:pt x="283" y="41"/>
                </a:lnTo>
                <a:lnTo>
                  <a:pt x="294" y="46"/>
                </a:lnTo>
                <a:lnTo>
                  <a:pt x="294" y="47"/>
                </a:lnTo>
                <a:lnTo>
                  <a:pt x="301" y="46"/>
                </a:lnTo>
                <a:lnTo>
                  <a:pt x="298" y="51"/>
                </a:lnTo>
                <a:lnTo>
                  <a:pt x="294" y="57"/>
                </a:lnTo>
                <a:lnTo>
                  <a:pt x="291" y="62"/>
                </a:lnTo>
                <a:lnTo>
                  <a:pt x="288" y="64"/>
                </a:lnTo>
                <a:lnTo>
                  <a:pt x="286" y="66"/>
                </a:lnTo>
                <a:lnTo>
                  <a:pt x="282" y="70"/>
                </a:lnTo>
                <a:lnTo>
                  <a:pt x="281" y="70"/>
                </a:lnTo>
                <a:lnTo>
                  <a:pt x="276" y="75"/>
                </a:lnTo>
                <a:lnTo>
                  <a:pt x="276" y="81"/>
                </a:lnTo>
                <a:lnTo>
                  <a:pt x="271" y="84"/>
                </a:lnTo>
                <a:lnTo>
                  <a:pt x="273" y="88"/>
                </a:lnTo>
                <a:lnTo>
                  <a:pt x="264" y="96"/>
                </a:lnTo>
                <a:lnTo>
                  <a:pt x="264" y="98"/>
                </a:lnTo>
                <a:lnTo>
                  <a:pt x="251" y="106"/>
                </a:lnTo>
                <a:lnTo>
                  <a:pt x="250" y="106"/>
                </a:lnTo>
                <a:lnTo>
                  <a:pt x="245" y="110"/>
                </a:lnTo>
                <a:lnTo>
                  <a:pt x="244" y="112"/>
                </a:lnTo>
                <a:lnTo>
                  <a:pt x="243" y="113"/>
                </a:lnTo>
                <a:lnTo>
                  <a:pt x="239" y="113"/>
                </a:lnTo>
                <a:lnTo>
                  <a:pt x="233" y="116"/>
                </a:lnTo>
                <a:lnTo>
                  <a:pt x="229" y="116"/>
                </a:lnTo>
                <a:lnTo>
                  <a:pt x="226" y="117"/>
                </a:lnTo>
                <a:lnTo>
                  <a:pt x="221" y="118"/>
                </a:lnTo>
                <a:lnTo>
                  <a:pt x="220" y="11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0" name="Freeform 20">
            <a:extLst>
              <a:ext uri="{FF2B5EF4-FFF2-40B4-BE49-F238E27FC236}">
                <a16:creationId xmlns:a16="http://schemas.microsoft.com/office/drawing/2014/main" id="{BF131C24-34A2-1140-BC83-22B3E08A3C42}"/>
              </a:ext>
            </a:extLst>
          </p:cNvPr>
          <p:cNvSpPr>
            <a:spLocks/>
          </p:cNvSpPr>
          <p:nvPr/>
        </p:nvSpPr>
        <p:spPr bwMode="auto">
          <a:xfrm>
            <a:off x="10715586" y="4522691"/>
            <a:ext cx="2728" cy="2728"/>
          </a:xfrm>
          <a:custGeom>
            <a:avLst/>
            <a:gdLst>
              <a:gd name="T0" fmla="*/ 1 w 3"/>
              <a:gd name="T1" fmla="*/ 0 h 4"/>
              <a:gd name="T2" fmla="*/ 1 w 3"/>
              <a:gd name="T3" fmla="*/ 1 h 4"/>
              <a:gd name="T4" fmla="*/ 0 w 3"/>
              <a:gd name="T5" fmla="*/ 1 h 4"/>
              <a:gd name="T6" fmla="*/ 1 w 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1" y="0"/>
                </a:moveTo>
                <a:lnTo>
                  <a:pt x="3" y="4"/>
                </a:lnTo>
                <a:lnTo>
                  <a:pt x="0" y="4"/>
                </a:lnTo>
                <a:lnTo>
                  <a:pt x="1"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1" name="Freeform 21">
            <a:extLst>
              <a:ext uri="{FF2B5EF4-FFF2-40B4-BE49-F238E27FC236}">
                <a16:creationId xmlns:a16="http://schemas.microsoft.com/office/drawing/2014/main" id="{72A4E160-3981-664E-920F-94B9E97CEA3A}"/>
              </a:ext>
            </a:extLst>
          </p:cNvPr>
          <p:cNvSpPr>
            <a:spLocks/>
          </p:cNvSpPr>
          <p:nvPr/>
        </p:nvSpPr>
        <p:spPr bwMode="auto">
          <a:xfrm>
            <a:off x="11002058" y="4318067"/>
            <a:ext cx="441985" cy="231906"/>
          </a:xfrm>
          <a:custGeom>
            <a:avLst/>
            <a:gdLst>
              <a:gd name="T0" fmla="*/ 4 w 370"/>
              <a:gd name="T1" fmla="*/ 4 h 193"/>
              <a:gd name="T2" fmla="*/ 4 w 370"/>
              <a:gd name="T3" fmla="*/ 4 h 193"/>
              <a:gd name="T4" fmla="*/ 4 w 370"/>
              <a:gd name="T5" fmla="*/ 4 h 193"/>
              <a:gd name="T6" fmla="*/ 4 w 370"/>
              <a:gd name="T7" fmla="*/ 4 h 193"/>
              <a:gd name="T8" fmla="*/ 4 w 370"/>
              <a:gd name="T9" fmla="*/ 4 h 193"/>
              <a:gd name="T10" fmla="*/ 4 w 370"/>
              <a:gd name="T11" fmla="*/ 4 h 193"/>
              <a:gd name="T12" fmla="*/ 4 w 370"/>
              <a:gd name="T13" fmla="*/ 4 h 193"/>
              <a:gd name="T14" fmla="*/ 4 w 370"/>
              <a:gd name="T15" fmla="*/ 4 h 193"/>
              <a:gd name="T16" fmla="*/ 4 w 370"/>
              <a:gd name="T17" fmla="*/ 4 h 193"/>
              <a:gd name="T18" fmla="*/ 4 w 370"/>
              <a:gd name="T19" fmla="*/ 4 h 193"/>
              <a:gd name="T20" fmla="*/ 4 w 370"/>
              <a:gd name="T21" fmla="*/ 4 h 193"/>
              <a:gd name="T22" fmla="*/ 4 w 370"/>
              <a:gd name="T23" fmla="*/ 4 h 193"/>
              <a:gd name="T24" fmla="*/ 4 w 370"/>
              <a:gd name="T25" fmla="*/ 4 h 193"/>
              <a:gd name="T26" fmla="*/ 4 w 370"/>
              <a:gd name="T27" fmla="*/ 4 h 193"/>
              <a:gd name="T28" fmla="*/ 4 w 370"/>
              <a:gd name="T29" fmla="*/ 4 h 193"/>
              <a:gd name="T30" fmla="*/ 4 w 370"/>
              <a:gd name="T31" fmla="*/ 4 h 193"/>
              <a:gd name="T32" fmla="*/ 4 w 370"/>
              <a:gd name="T33" fmla="*/ 4 h 193"/>
              <a:gd name="T34" fmla="*/ 4 w 370"/>
              <a:gd name="T35" fmla="*/ 4 h 193"/>
              <a:gd name="T36" fmla="*/ 4 w 370"/>
              <a:gd name="T37" fmla="*/ 4 h 193"/>
              <a:gd name="T38" fmla="*/ 4 w 370"/>
              <a:gd name="T39" fmla="*/ 4 h 193"/>
              <a:gd name="T40" fmla="*/ 4 w 370"/>
              <a:gd name="T41" fmla="*/ 4 h 193"/>
              <a:gd name="T42" fmla="*/ 4 w 370"/>
              <a:gd name="T43" fmla="*/ 2 h 193"/>
              <a:gd name="T44" fmla="*/ 4 w 370"/>
              <a:gd name="T45" fmla="*/ 4 h 193"/>
              <a:gd name="T46" fmla="*/ 4 w 370"/>
              <a:gd name="T47" fmla="*/ 4 h 193"/>
              <a:gd name="T48" fmla="*/ 4 w 370"/>
              <a:gd name="T49" fmla="*/ 4 h 193"/>
              <a:gd name="T50" fmla="*/ 4 w 370"/>
              <a:gd name="T51" fmla="*/ 4 h 193"/>
              <a:gd name="T52" fmla="*/ 4 w 370"/>
              <a:gd name="T53" fmla="*/ 4 h 193"/>
              <a:gd name="T54" fmla="*/ 4 w 370"/>
              <a:gd name="T55" fmla="*/ 4 h 193"/>
              <a:gd name="T56" fmla="*/ 4 w 370"/>
              <a:gd name="T57" fmla="*/ 4 h 193"/>
              <a:gd name="T58" fmla="*/ 4 w 370"/>
              <a:gd name="T59" fmla="*/ 4 h 193"/>
              <a:gd name="T60" fmla="*/ 4 w 370"/>
              <a:gd name="T61" fmla="*/ 4 h 193"/>
              <a:gd name="T62" fmla="*/ 4 w 370"/>
              <a:gd name="T63" fmla="*/ 4 h 193"/>
              <a:gd name="T64" fmla="*/ 4 w 370"/>
              <a:gd name="T65" fmla="*/ 4 h 193"/>
              <a:gd name="T66" fmla="*/ 4 w 370"/>
              <a:gd name="T67" fmla="*/ 4 h 193"/>
              <a:gd name="T68" fmla="*/ 4 w 370"/>
              <a:gd name="T69" fmla="*/ 4 h 193"/>
              <a:gd name="T70" fmla="*/ 4 w 370"/>
              <a:gd name="T71" fmla="*/ 4 h 193"/>
              <a:gd name="T72" fmla="*/ 4 w 370"/>
              <a:gd name="T73" fmla="*/ 4 h 193"/>
              <a:gd name="T74" fmla="*/ 4 w 370"/>
              <a:gd name="T75" fmla="*/ 4 h 193"/>
              <a:gd name="T76" fmla="*/ 4 w 370"/>
              <a:gd name="T77" fmla="*/ 4 h 193"/>
              <a:gd name="T78" fmla="*/ 4 w 370"/>
              <a:gd name="T79" fmla="*/ 4 h 193"/>
              <a:gd name="T80" fmla="*/ 4 w 370"/>
              <a:gd name="T81" fmla="*/ 4 h 193"/>
              <a:gd name="T82" fmla="*/ 4 w 370"/>
              <a:gd name="T83" fmla="*/ 4 h 193"/>
              <a:gd name="T84" fmla="*/ 2 w 370"/>
              <a:gd name="T85" fmla="*/ 4 h 193"/>
              <a:gd name="T86" fmla="*/ 4 w 370"/>
              <a:gd name="T87" fmla="*/ 4 h 193"/>
              <a:gd name="T88" fmla="*/ 4 w 370"/>
              <a:gd name="T89" fmla="*/ 4 h 193"/>
              <a:gd name="T90" fmla="*/ 4 w 370"/>
              <a:gd name="T91" fmla="*/ 4 h 193"/>
              <a:gd name="T92" fmla="*/ 4 w 370"/>
              <a:gd name="T93" fmla="*/ 4 h 193"/>
              <a:gd name="T94" fmla="*/ 4 w 370"/>
              <a:gd name="T95" fmla="*/ 4 h 193"/>
              <a:gd name="T96" fmla="*/ 4 w 370"/>
              <a:gd name="T97" fmla="*/ 4 h 1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0" h="193">
                <a:moveTo>
                  <a:pt x="69" y="118"/>
                </a:moveTo>
                <a:lnTo>
                  <a:pt x="70" y="117"/>
                </a:lnTo>
                <a:lnTo>
                  <a:pt x="75" y="114"/>
                </a:lnTo>
                <a:lnTo>
                  <a:pt x="76" y="112"/>
                </a:lnTo>
                <a:lnTo>
                  <a:pt x="80" y="112"/>
                </a:lnTo>
                <a:lnTo>
                  <a:pt x="81" y="114"/>
                </a:lnTo>
                <a:lnTo>
                  <a:pt x="82" y="114"/>
                </a:lnTo>
                <a:lnTo>
                  <a:pt x="83" y="111"/>
                </a:lnTo>
                <a:lnTo>
                  <a:pt x="84" y="111"/>
                </a:lnTo>
                <a:lnTo>
                  <a:pt x="87" y="104"/>
                </a:lnTo>
                <a:lnTo>
                  <a:pt x="87" y="103"/>
                </a:lnTo>
                <a:lnTo>
                  <a:pt x="88" y="100"/>
                </a:lnTo>
                <a:lnTo>
                  <a:pt x="93" y="98"/>
                </a:lnTo>
                <a:lnTo>
                  <a:pt x="93" y="96"/>
                </a:lnTo>
                <a:lnTo>
                  <a:pt x="93" y="90"/>
                </a:lnTo>
                <a:lnTo>
                  <a:pt x="93" y="85"/>
                </a:lnTo>
                <a:lnTo>
                  <a:pt x="94" y="85"/>
                </a:lnTo>
                <a:lnTo>
                  <a:pt x="101" y="82"/>
                </a:lnTo>
                <a:lnTo>
                  <a:pt x="102" y="82"/>
                </a:lnTo>
                <a:lnTo>
                  <a:pt x="106" y="81"/>
                </a:lnTo>
                <a:lnTo>
                  <a:pt x="108" y="81"/>
                </a:lnTo>
                <a:lnTo>
                  <a:pt x="118" y="78"/>
                </a:lnTo>
                <a:lnTo>
                  <a:pt x="125" y="76"/>
                </a:lnTo>
                <a:lnTo>
                  <a:pt x="126" y="75"/>
                </a:lnTo>
                <a:lnTo>
                  <a:pt x="128" y="75"/>
                </a:lnTo>
                <a:lnTo>
                  <a:pt x="129" y="75"/>
                </a:lnTo>
                <a:lnTo>
                  <a:pt x="130" y="74"/>
                </a:lnTo>
                <a:lnTo>
                  <a:pt x="134" y="73"/>
                </a:lnTo>
                <a:lnTo>
                  <a:pt x="137" y="72"/>
                </a:lnTo>
                <a:lnTo>
                  <a:pt x="140" y="72"/>
                </a:lnTo>
                <a:lnTo>
                  <a:pt x="142" y="70"/>
                </a:lnTo>
                <a:lnTo>
                  <a:pt x="144" y="70"/>
                </a:lnTo>
                <a:lnTo>
                  <a:pt x="150" y="68"/>
                </a:lnTo>
                <a:lnTo>
                  <a:pt x="158" y="66"/>
                </a:lnTo>
                <a:lnTo>
                  <a:pt x="160" y="64"/>
                </a:lnTo>
                <a:lnTo>
                  <a:pt x="161" y="64"/>
                </a:lnTo>
                <a:lnTo>
                  <a:pt x="162" y="64"/>
                </a:lnTo>
                <a:lnTo>
                  <a:pt x="168" y="62"/>
                </a:lnTo>
                <a:lnTo>
                  <a:pt x="174" y="60"/>
                </a:lnTo>
                <a:lnTo>
                  <a:pt x="178" y="58"/>
                </a:lnTo>
                <a:lnTo>
                  <a:pt x="180" y="58"/>
                </a:lnTo>
                <a:lnTo>
                  <a:pt x="183" y="57"/>
                </a:lnTo>
                <a:lnTo>
                  <a:pt x="189" y="55"/>
                </a:lnTo>
                <a:lnTo>
                  <a:pt x="194" y="54"/>
                </a:lnTo>
                <a:lnTo>
                  <a:pt x="195" y="52"/>
                </a:lnTo>
                <a:lnTo>
                  <a:pt x="198" y="51"/>
                </a:lnTo>
                <a:lnTo>
                  <a:pt x="210" y="48"/>
                </a:lnTo>
                <a:lnTo>
                  <a:pt x="212" y="46"/>
                </a:lnTo>
                <a:lnTo>
                  <a:pt x="213" y="46"/>
                </a:lnTo>
                <a:lnTo>
                  <a:pt x="214" y="46"/>
                </a:lnTo>
                <a:lnTo>
                  <a:pt x="215" y="45"/>
                </a:lnTo>
                <a:lnTo>
                  <a:pt x="220" y="44"/>
                </a:lnTo>
                <a:lnTo>
                  <a:pt x="225" y="42"/>
                </a:lnTo>
                <a:lnTo>
                  <a:pt x="226" y="42"/>
                </a:lnTo>
                <a:lnTo>
                  <a:pt x="228" y="40"/>
                </a:lnTo>
                <a:lnTo>
                  <a:pt x="230" y="40"/>
                </a:lnTo>
                <a:lnTo>
                  <a:pt x="232" y="39"/>
                </a:lnTo>
                <a:lnTo>
                  <a:pt x="234" y="38"/>
                </a:lnTo>
                <a:lnTo>
                  <a:pt x="236" y="38"/>
                </a:lnTo>
                <a:lnTo>
                  <a:pt x="243" y="36"/>
                </a:lnTo>
                <a:lnTo>
                  <a:pt x="245" y="34"/>
                </a:lnTo>
                <a:lnTo>
                  <a:pt x="246" y="33"/>
                </a:lnTo>
                <a:lnTo>
                  <a:pt x="249" y="33"/>
                </a:lnTo>
                <a:lnTo>
                  <a:pt x="251" y="32"/>
                </a:lnTo>
                <a:lnTo>
                  <a:pt x="254" y="31"/>
                </a:lnTo>
                <a:lnTo>
                  <a:pt x="255" y="31"/>
                </a:lnTo>
                <a:lnTo>
                  <a:pt x="262" y="27"/>
                </a:lnTo>
                <a:lnTo>
                  <a:pt x="263" y="27"/>
                </a:lnTo>
                <a:lnTo>
                  <a:pt x="274" y="24"/>
                </a:lnTo>
                <a:lnTo>
                  <a:pt x="275" y="22"/>
                </a:lnTo>
                <a:lnTo>
                  <a:pt x="279" y="21"/>
                </a:lnTo>
                <a:lnTo>
                  <a:pt x="281" y="21"/>
                </a:lnTo>
                <a:lnTo>
                  <a:pt x="282" y="20"/>
                </a:lnTo>
                <a:lnTo>
                  <a:pt x="290" y="18"/>
                </a:lnTo>
                <a:lnTo>
                  <a:pt x="290" y="16"/>
                </a:lnTo>
                <a:lnTo>
                  <a:pt x="291" y="16"/>
                </a:lnTo>
                <a:lnTo>
                  <a:pt x="296" y="14"/>
                </a:lnTo>
                <a:lnTo>
                  <a:pt x="304" y="10"/>
                </a:lnTo>
                <a:lnTo>
                  <a:pt x="306" y="10"/>
                </a:lnTo>
                <a:lnTo>
                  <a:pt x="311" y="8"/>
                </a:lnTo>
                <a:lnTo>
                  <a:pt x="312" y="8"/>
                </a:lnTo>
                <a:lnTo>
                  <a:pt x="314" y="7"/>
                </a:lnTo>
                <a:lnTo>
                  <a:pt x="315" y="7"/>
                </a:lnTo>
                <a:lnTo>
                  <a:pt x="316" y="6"/>
                </a:lnTo>
                <a:lnTo>
                  <a:pt x="321" y="4"/>
                </a:lnTo>
                <a:lnTo>
                  <a:pt x="327" y="2"/>
                </a:lnTo>
                <a:lnTo>
                  <a:pt x="332" y="0"/>
                </a:lnTo>
                <a:lnTo>
                  <a:pt x="333" y="2"/>
                </a:lnTo>
                <a:lnTo>
                  <a:pt x="341" y="13"/>
                </a:lnTo>
                <a:lnTo>
                  <a:pt x="365" y="34"/>
                </a:lnTo>
                <a:lnTo>
                  <a:pt x="370" y="52"/>
                </a:lnTo>
                <a:lnTo>
                  <a:pt x="362" y="60"/>
                </a:lnTo>
                <a:lnTo>
                  <a:pt x="354" y="69"/>
                </a:lnTo>
                <a:lnTo>
                  <a:pt x="353" y="69"/>
                </a:lnTo>
                <a:lnTo>
                  <a:pt x="346" y="82"/>
                </a:lnTo>
                <a:lnTo>
                  <a:pt x="340" y="98"/>
                </a:lnTo>
                <a:lnTo>
                  <a:pt x="335" y="98"/>
                </a:lnTo>
                <a:lnTo>
                  <a:pt x="329" y="98"/>
                </a:lnTo>
                <a:lnTo>
                  <a:pt x="315" y="108"/>
                </a:lnTo>
                <a:lnTo>
                  <a:pt x="311" y="111"/>
                </a:lnTo>
                <a:lnTo>
                  <a:pt x="302" y="123"/>
                </a:lnTo>
                <a:lnTo>
                  <a:pt x="296" y="133"/>
                </a:lnTo>
                <a:lnTo>
                  <a:pt x="294" y="135"/>
                </a:lnTo>
                <a:lnTo>
                  <a:pt x="293" y="153"/>
                </a:lnTo>
                <a:lnTo>
                  <a:pt x="293" y="156"/>
                </a:lnTo>
                <a:lnTo>
                  <a:pt x="285" y="157"/>
                </a:lnTo>
                <a:lnTo>
                  <a:pt x="275" y="162"/>
                </a:lnTo>
                <a:lnTo>
                  <a:pt x="268" y="166"/>
                </a:lnTo>
                <a:lnTo>
                  <a:pt x="267" y="165"/>
                </a:lnTo>
                <a:lnTo>
                  <a:pt x="263" y="164"/>
                </a:lnTo>
                <a:lnTo>
                  <a:pt x="262" y="164"/>
                </a:lnTo>
                <a:lnTo>
                  <a:pt x="249" y="158"/>
                </a:lnTo>
                <a:lnTo>
                  <a:pt x="242" y="156"/>
                </a:lnTo>
                <a:lnTo>
                  <a:pt x="238" y="154"/>
                </a:lnTo>
                <a:lnTo>
                  <a:pt x="227" y="150"/>
                </a:lnTo>
                <a:lnTo>
                  <a:pt x="224" y="147"/>
                </a:lnTo>
                <a:lnTo>
                  <a:pt x="216" y="145"/>
                </a:lnTo>
                <a:lnTo>
                  <a:pt x="208" y="141"/>
                </a:lnTo>
                <a:lnTo>
                  <a:pt x="204" y="140"/>
                </a:lnTo>
                <a:lnTo>
                  <a:pt x="203" y="140"/>
                </a:lnTo>
                <a:lnTo>
                  <a:pt x="201" y="141"/>
                </a:lnTo>
                <a:lnTo>
                  <a:pt x="196" y="142"/>
                </a:lnTo>
                <a:lnTo>
                  <a:pt x="194" y="144"/>
                </a:lnTo>
                <a:lnTo>
                  <a:pt x="190" y="145"/>
                </a:lnTo>
                <a:lnTo>
                  <a:pt x="179" y="148"/>
                </a:lnTo>
                <a:lnTo>
                  <a:pt x="177" y="148"/>
                </a:lnTo>
                <a:lnTo>
                  <a:pt x="177" y="150"/>
                </a:lnTo>
                <a:lnTo>
                  <a:pt x="171" y="151"/>
                </a:lnTo>
                <a:lnTo>
                  <a:pt x="166" y="152"/>
                </a:lnTo>
                <a:lnTo>
                  <a:pt x="156" y="156"/>
                </a:lnTo>
                <a:lnTo>
                  <a:pt x="155" y="150"/>
                </a:lnTo>
                <a:lnTo>
                  <a:pt x="152" y="147"/>
                </a:lnTo>
                <a:lnTo>
                  <a:pt x="150" y="147"/>
                </a:lnTo>
                <a:lnTo>
                  <a:pt x="149" y="146"/>
                </a:lnTo>
                <a:lnTo>
                  <a:pt x="148" y="145"/>
                </a:lnTo>
                <a:lnTo>
                  <a:pt x="143" y="147"/>
                </a:lnTo>
                <a:lnTo>
                  <a:pt x="141" y="145"/>
                </a:lnTo>
                <a:lnTo>
                  <a:pt x="141" y="144"/>
                </a:lnTo>
                <a:lnTo>
                  <a:pt x="136" y="145"/>
                </a:lnTo>
                <a:lnTo>
                  <a:pt x="131" y="146"/>
                </a:lnTo>
                <a:lnTo>
                  <a:pt x="128" y="147"/>
                </a:lnTo>
                <a:lnTo>
                  <a:pt x="126" y="147"/>
                </a:lnTo>
                <a:lnTo>
                  <a:pt x="120" y="148"/>
                </a:lnTo>
                <a:lnTo>
                  <a:pt x="110" y="152"/>
                </a:lnTo>
                <a:lnTo>
                  <a:pt x="105" y="153"/>
                </a:lnTo>
                <a:lnTo>
                  <a:pt x="100" y="154"/>
                </a:lnTo>
                <a:lnTo>
                  <a:pt x="96" y="156"/>
                </a:lnTo>
                <a:lnTo>
                  <a:pt x="93" y="157"/>
                </a:lnTo>
                <a:lnTo>
                  <a:pt x="89" y="157"/>
                </a:lnTo>
                <a:lnTo>
                  <a:pt x="89" y="158"/>
                </a:lnTo>
                <a:lnTo>
                  <a:pt x="88" y="158"/>
                </a:lnTo>
                <a:lnTo>
                  <a:pt x="84" y="159"/>
                </a:lnTo>
                <a:lnTo>
                  <a:pt x="78" y="163"/>
                </a:lnTo>
                <a:lnTo>
                  <a:pt x="75" y="164"/>
                </a:lnTo>
                <a:lnTo>
                  <a:pt x="72" y="166"/>
                </a:lnTo>
                <a:lnTo>
                  <a:pt x="70" y="166"/>
                </a:lnTo>
                <a:lnTo>
                  <a:pt x="68" y="170"/>
                </a:lnTo>
                <a:lnTo>
                  <a:pt x="63" y="172"/>
                </a:lnTo>
                <a:lnTo>
                  <a:pt x="58" y="175"/>
                </a:lnTo>
                <a:lnTo>
                  <a:pt x="58" y="176"/>
                </a:lnTo>
                <a:lnTo>
                  <a:pt x="54" y="178"/>
                </a:lnTo>
                <a:lnTo>
                  <a:pt x="51" y="178"/>
                </a:lnTo>
                <a:lnTo>
                  <a:pt x="45" y="181"/>
                </a:lnTo>
                <a:lnTo>
                  <a:pt x="38" y="183"/>
                </a:lnTo>
                <a:lnTo>
                  <a:pt x="35" y="184"/>
                </a:lnTo>
                <a:lnTo>
                  <a:pt x="32" y="184"/>
                </a:lnTo>
                <a:lnTo>
                  <a:pt x="33" y="184"/>
                </a:lnTo>
                <a:lnTo>
                  <a:pt x="18" y="189"/>
                </a:lnTo>
                <a:lnTo>
                  <a:pt x="16" y="189"/>
                </a:lnTo>
                <a:lnTo>
                  <a:pt x="10" y="192"/>
                </a:lnTo>
                <a:lnTo>
                  <a:pt x="5" y="193"/>
                </a:lnTo>
                <a:lnTo>
                  <a:pt x="2" y="193"/>
                </a:lnTo>
                <a:lnTo>
                  <a:pt x="0" y="187"/>
                </a:lnTo>
                <a:lnTo>
                  <a:pt x="0" y="183"/>
                </a:lnTo>
                <a:lnTo>
                  <a:pt x="2" y="180"/>
                </a:lnTo>
                <a:lnTo>
                  <a:pt x="9" y="178"/>
                </a:lnTo>
                <a:lnTo>
                  <a:pt x="10" y="176"/>
                </a:lnTo>
                <a:lnTo>
                  <a:pt x="10" y="171"/>
                </a:lnTo>
                <a:lnTo>
                  <a:pt x="10" y="169"/>
                </a:lnTo>
                <a:lnTo>
                  <a:pt x="11" y="166"/>
                </a:lnTo>
                <a:lnTo>
                  <a:pt x="14" y="163"/>
                </a:lnTo>
                <a:lnTo>
                  <a:pt x="18" y="159"/>
                </a:lnTo>
                <a:lnTo>
                  <a:pt x="23" y="158"/>
                </a:lnTo>
                <a:lnTo>
                  <a:pt x="24" y="158"/>
                </a:lnTo>
                <a:lnTo>
                  <a:pt x="29" y="157"/>
                </a:lnTo>
                <a:lnTo>
                  <a:pt x="39" y="147"/>
                </a:lnTo>
                <a:lnTo>
                  <a:pt x="38" y="146"/>
                </a:lnTo>
                <a:lnTo>
                  <a:pt x="42" y="142"/>
                </a:lnTo>
                <a:lnTo>
                  <a:pt x="48" y="140"/>
                </a:lnTo>
                <a:lnTo>
                  <a:pt x="50" y="139"/>
                </a:lnTo>
                <a:lnTo>
                  <a:pt x="51" y="134"/>
                </a:lnTo>
                <a:lnTo>
                  <a:pt x="50" y="132"/>
                </a:lnTo>
                <a:lnTo>
                  <a:pt x="54" y="127"/>
                </a:lnTo>
                <a:lnTo>
                  <a:pt x="60" y="122"/>
                </a:lnTo>
                <a:lnTo>
                  <a:pt x="62" y="123"/>
                </a:lnTo>
                <a:lnTo>
                  <a:pt x="62" y="124"/>
                </a:lnTo>
                <a:lnTo>
                  <a:pt x="66" y="124"/>
                </a:lnTo>
                <a:lnTo>
                  <a:pt x="68" y="122"/>
                </a:lnTo>
                <a:lnTo>
                  <a:pt x="69" y="11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2" name="Freeform 22">
            <a:extLst>
              <a:ext uri="{FF2B5EF4-FFF2-40B4-BE49-F238E27FC236}">
                <a16:creationId xmlns:a16="http://schemas.microsoft.com/office/drawing/2014/main" id="{36817816-6A94-9142-8C35-FF1EA8DC19CD}"/>
              </a:ext>
            </a:extLst>
          </p:cNvPr>
          <p:cNvSpPr>
            <a:spLocks/>
          </p:cNvSpPr>
          <p:nvPr/>
        </p:nvSpPr>
        <p:spPr bwMode="auto">
          <a:xfrm>
            <a:off x="11059354" y="4487224"/>
            <a:ext cx="261917" cy="171883"/>
          </a:xfrm>
          <a:custGeom>
            <a:avLst/>
            <a:gdLst>
              <a:gd name="T0" fmla="*/ 3 w 221"/>
              <a:gd name="T1" fmla="*/ 4 h 144"/>
              <a:gd name="T2" fmla="*/ 3 w 221"/>
              <a:gd name="T3" fmla="*/ 4 h 144"/>
              <a:gd name="T4" fmla="*/ 3 w 221"/>
              <a:gd name="T5" fmla="*/ 4 h 144"/>
              <a:gd name="T6" fmla="*/ 3 w 221"/>
              <a:gd name="T7" fmla="*/ 4 h 144"/>
              <a:gd name="T8" fmla="*/ 3 w 221"/>
              <a:gd name="T9" fmla="*/ 4 h 144"/>
              <a:gd name="T10" fmla="*/ 3 w 221"/>
              <a:gd name="T11" fmla="*/ 4 h 144"/>
              <a:gd name="T12" fmla="*/ 3 w 221"/>
              <a:gd name="T13" fmla="*/ 4 h 144"/>
              <a:gd name="T14" fmla="*/ 3 w 221"/>
              <a:gd name="T15" fmla="*/ 4 h 144"/>
              <a:gd name="T16" fmla="*/ 3 w 221"/>
              <a:gd name="T17" fmla="*/ 4 h 144"/>
              <a:gd name="T18" fmla="*/ 3 w 221"/>
              <a:gd name="T19" fmla="*/ 4 h 144"/>
              <a:gd name="T20" fmla="*/ 3 w 221"/>
              <a:gd name="T21" fmla="*/ 4 h 144"/>
              <a:gd name="T22" fmla="*/ 3 w 221"/>
              <a:gd name="T23" fmla="*/ 4 h 144"/>
              <a:gd name="T24" fmla="*/ 3 w 221"/>
              <a:gd name="T25" fmla="*/ 4 h 144"/>
              <a:gd name="T26" fmla="*/ 3 w 221"/>
              <a:gd name="T27" fmla="*/ 4 h 144"/>
              <a:gd name="T28" fmla="*/ 3 w 221"/>
              <a:gd name="T29" fmla="*/ 4 h 144"/>
              <a:gd name="T30" fmla="*/ 3 w 221"/>
              <a:gd name="T31" fmla="*/ 4 h 144"/>
              <a:gd name="T32" fmla="*/ 3 w 221"/>
              <a:gd name="T33" fmla="*/ 4 h 144"/>
              <a:gd name="T34" fmla="*/ 3 w 221"/>
              <a:gd name="T35" fmla="*/ 4 h 144"/>
              <a:gd name="T36" fmla="*/ 3 w 221"/>
              <a:gd name="T37" fmla="*/ 4 h 144"/>
              <a:gd name="T38" fmla="*/ 3 w 221"/>
              <a:gd name="T39" fmla="*/ 4 h 144"/>
              <a:gd name="T40" fmla="*/ 3 w 221"/>
              <a:gd name="T41" fmla="*/ 4 h 144"/>
              <a:gd name="T42" fmla="*/ 3 w 221"/>
              <a:gd name="T43" fmla="*/ 4 h 144"/>
              <a:gd name="T44" fmla="*/ 3 w 221"/>
              <a:gd name="T45" fmla="*/ 0 h 144"/>
              <a:gd name="T46" fmla="*/ 3 w 221"/>
              <a:gd name="T47" fmla="*/ 2 h 144"/>
              <a:gd name="T48" fmla="*/ 3 w 221"/>
              <a:gd name="T49" fmla="*/ 4 h 144"/>
              <a:gd name="T50" fmla="*/ 3 w 221"/>
              <a:gd name="T51" fmla="*/ 4 h 144"/>
              <a:gd name="T52" fmla="*/ 3 w 221"/>
              <a:gd name="T53" fmla="*/ 4 h 144"/>
              <a:gd name="T54" fmla="*/ 3 w 221"/>
              <a:gd name="T55" fmla="*/ 4 h 144"/>
              <a:gd name="T56" fmla="*/ 3 w 221"/>
              <a:gd name="T57" fmla="*/ 4 h 144"/>
              <a:gd name="T58" fmla="*/ 3 w 221"/>
              <a:gd name="T59" fmla="*/ 4 h 144"/>
              <a:gd name="T60" fmla="*/ 3 w 221"/>
              <a:gd name="T61" fmla="*/ 4 h 144"/>
              <a:gd name="T62" fmla="*/ 3 w 221"/>
              <a:gd name="T63" fmla="*/ 4 h 144"/>
              <a:gd name="T64" fmla="*/ 3 w 221"/>
              <a:gd name="T65" fmla="*/ 4 h 144"/>
              <a:gd name="T66" fmla="*/ 3 w 221"/>
              <a:gd name="T67" fmla="*/ 4 h 144"/>
              <a:gd name="T68" fmla="*/ 3 w 221"/>
              <a:gd name="T69" fmla="*/ 4 h 144"/>
              <a:gd name="T70" fmla="*/ 3 w 221"/>
              <a:gd name="T71" fmla="*/ 4 h 144"/>
              <a:gd name="T72" fmla="*/ 3 w 221"/>
              <a:gd name="T73" fmla="*/ 4 h 144"/>
              <a:gd name="T74" fmla="*/ 0 w 221"/>
              <a:gd name="T75" fmla="*/ 4 h 144"/>
              <a:gd name="T76" fmla="*/ 3 w 221"/>
              <a:gd name="T77" fmla="*/ 4 h 144"/>
              <a:gd name="T78" fmla="*/ 3 w 221"/>
              <a:gd name="T79" fmla="*/ 4 h 144"/>
              <a:gd name="T80" fmla="*/ 3 w 221"/>
              <a:gd name="T81" fmla="*/ 4 h 144"/>
              <a:gd name="T82" fmla="*/ 3 w 221"/>
              <a:gd name="T83" fmla="*/ 4 h 144"/>
              <a:gd name="T84" fmla="*/ 3 w 221"/>
              <a:gd name="T85" fmla="*/ 4 h 1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1" h="144">
                <a:moveTo>
                  <a:pt x="43" y="78"/>
                </a:moveTo>
                <a:lnTo>
                  <a:pt x="46" y="79"/>
                </a:lnTo>
                <a:lnTo>
                  <a:pt x="55" y="83"/>
                </a:lnTo>
                <a:lnTo>
                  <a:pt x="61" y="85"/>
                </a:lnTo>
                <a:lnTo>
                  <a:pt x="64" y="88"/>
                </a:lnTo>
                <a:lnTo>
                  <a:pt x="66" y="90"/>
                </a:lnTo>
                <a:lnTo>
                  <a:pt x="70" y="91"/>
                </a:lnTo>
                <a:lnTo>
                  <a:pt x="70" y="90"/>
                </a:lnTo>
                <a:lnTo>
                  <a:pt x="75" y="91"/>
                </a:lnTo>
                <a:lnTo>
                  <a:pt x="82" y="98"/>
                </a:lnTo>
                <a:lnTo>
                  <a:pt x="85" y="101"/>
                </a:lnTo>
                <a:lnTo>
                  <a:pt x="87" y="103"/>
                </a:lnTo>
                <a:lnTo>
                  <a:pt x="91" y="104"/>
                </a:lnTo>
                <a:lnTo>
                  <a:pt x="93" y="107"/>
                </a:lnTo>
                <a:lnTo>
                  <a:pt x="94" y="107"/>
                </a:lnTo>
                <a:lnTo>
                  <a:pt x="100" y="107"/>
                </a:lnTo>
                <a:lnTo>
                  <a:pt x="103" y="108"/>
                </a:lnTo>
                <a:lnTo>
                  <a:pt x="106" y="109"/>
                </a:lnTo>
                <a:lnTo>
                  <a:pt x="107" y="113"/>
                </a:lnTo>
                <a:lnTo>
                  <a:pt x="114" y="120"/>
                </a:lnTo>
                <a:lnTo>
                  <a:pt x="115" y="126"/>
                </a:lnTo>
                <a:lnTo>
                  <a:pt x="117" y="126"/>
                </a:lnTo>
                <a:lnTo>
                  <a:pt x="118" y="126"/>
                </a:lnTo>
                <a:lnTo>
                  <a:pt x="123" y="127"/>
                </a:lnTo>
                <a:lnTo>
                  <a:pt x="132" y="136"/>
                </a:lnTo>
                <a:lnTo>
                  <a:pt x="132" y="139"/>
                </a:lnTo>
                <a:lnTo>
                  <a:pt x="133" y="140"/>
                </a:lnTo>
                <a:lnTo>
                  <a:pt x="136" y="144"/>
                </a:lnTo>
                <a:lnTo>
                  <a:pt x="142" y="144"/>
                </a:lnTo>
                <a:lnTo>
                  <a:pt x="147" y="144"/>
                </a:lnTo>
                <a:lnTo>
                  <a:pt x="147" y="143"/>
                </a:lnTo>
                <a:lnTo>
                  <a:pt x="151" y="138"/>
                </a:lnTo>
                <a:lnTo>
                  <a:pt x="154" y="133"/>
                </a:lnTo>
                <a:lnTo>
                  <a:pt x="150" y="132"/>
                </a:lnTo>
                <a:lnTo>
                  <a:pt x="147" y="128"/>
                </a:lnTo>
                <a:lnTo>
                  <a:pt x="156" y="131"/>
                </a:lnTo>
                <a:lnTo>
                  <a:pt x="161" y="127"/>
                </a:lnTo>
                <a:lnTo>
                  <a:pt x="162" y="122"/>
                </a:lnTo>
                <a:lnTo>
                  <a:pt x="157" y="118"/>
                </a:lnTo>
                <a:lnTo>
                  <a:pt x="161" y="116"/>
                </a:lnTo>
                <a:lnTo>
                  <a:pt x="163" y="118"/>
                </a:lnTo>
                <a:lnTo>
                  <a:pt x="165" y="116"/>
                </a:lnTo>
                <a:lnTo>
                  <a:pt x="166" y="116"/>
                </a:lnTo>
                <a:lnTo>
                  <a:pt x="167" y="115"/>
                </a:lnTo>
                <a:lnTo>
                  <a:pt x="172" y="109"/>
                </a:lnTo>
                <a:lnTo>
                  <a:pt x="178" y="104"/>
                </a:lnTo>
                <a:lnTo>
                  <a:pt x="181" y="97"/>
                </a:lnTo>
                <a:lnTo>
                  <a:pt x="186" y="92"/>
                </a:lnTo>
                <a:lnTo>
                  <a:pt x="192" y="84"/>
                </a:lnTo>
                <a:lnTo>
                  <a:pt x="190" y="82"/>
                </a:lnTo>
                <a:lnTo>
                  <a:pt x="199" y="78"/>
                </a:lnTo>
                <a:lnTo>
                  <a:pt x="202" y="71"/>
                </a:lnTo>
                <a:lnTo>
                  <a:pt x="203" y="71"/>
                </a:lnTo>
                <a:lnTo>
                  <a:pt x="203" y="58"/>
                </a:lnTo>
                <a:lnTo>
                  <a:pt x="207" y="46"/>
                </a:lnTo>
                <a:lnTo>
                  <a:pt x="211" y="35"/>
                </a:lnTo>
                <a:lnTo>
                  <a:pt x="214" y="32"/>
                </a:lnTo>
                <a:lnTo>
                  <a:pt x="221" y="26"/>
                </a:lnTo>
                <a:lnTo>
                  <a:pt x="220" y="25"/>
                </a:lnTo>
                <a:lnTo>
                  <a:pt x="216" y="24"/>
                </a:lnTo>
                <a:lnTo>
                  <a:pt x="215" y="24"/>
                </a:lnTo>
                <a:lnTo>
                  <a:pt x="202" y="18"/>
                </a:lnTo>
                <a:lnTo>
                  <a:pt x="195" y="16"/>
                </a:lnTo>
                <a:lnTo>
                  <a:pt x="191" y="14"/>
                </a:lnTo>
                <a:lnTo>
                  <a:pt x="180" y="10"/>
                </a:lnTo>
                <a:lnTo>
                  <a:pt x="177" y="7"/>
                </a:lnTo>
                <a:lnTo>
                  <a:pt x="169" y="5"/>
                </a:lnTo>
                <a:lnTo>
                  <a:pt x="161" y="1"/>
                </a:lnTo>
                <a:lnTo>
                  <a:pt x="157" y="0"/>
                </a:lnTo>
                <a:lnTo>
                  <a:pt x="156" y="0"/>
                </a:lnTo>
                <a:lnTo>
                  <a:pt x="154" y="1"/>
                </a:lnTo>
                <a:lnTo>
                  <a:pt x="149" y="2"/>
                </a:lnTo>
                <a:lnTo>
                  <a:pt x="147" y="4"/>
                </a:lnTo>
                <a:lnTo>
                  <a:pt x="143" y="5"/>
                </a:lnTo>
                <a:lnTo>
                  <a:pt x="132" y="8"/>
                </a:lnTo>
                <a:lnTo>
                  <a:pt x="130" y="8"/>
                </a:lnTo>
                <a:lnTo>
                  <a:pt x="130" y="10"/>
                </a:lnTo>
                <a:lnTo>
                  <a:pt x="124" y="11"/>
                </a:lnTo>
                <a:lnTo>
                  <a:pt x="119" y="12"/>
                </a:lnTo>
                <a:lnTo>
                  <a:pt x="109" y="16"/>
                </a:lnTo>
                <a:lnTo>
                  <a:pt x="108" y="10"/>
                </a:lnTo>
                <a:lnTo>
                  <a:pt x="105" y="7"/>
                </a:lnTo>
                <a:lnTo>
                  <a:pt x="103" y="7"/>
                </a:lnTo>
                <a:lnTo>
                  <a:pt x="102" y="6"/>
                </a:lnTo>
                <a:lnTo>
                  <a:pt x="101" y="5"/>
                </a:lnTo>
                <a:lnTo>
                  <a:pt x="96" y="7"/>
                </a:lnTo>
                <a:lnTo>
                  <a:pt x="94" y="5"/>
                </a:lnTo>
                <a:lnTo>
                  <a:pt x="94" y="4"/>
                </a:lnTo>
                <a:lnTo>
                  <a:pt x="89" y="5"/>
                </a:lnTo>
                <a:lnTo>
                  <a:pt x="84" y="6"/>
                </a:lnTo>
                <a:lnTo>
                  <a:pt x="81" y="7"/>
                </a:lnTo>
                <a:lnTo>
                  <a:pt x="79" y="7"/>
                </a:lnTo>
                <a:lnTo>
                  <a:pt x="73" y="8"/>
                </a:lnTo>
                <a:lnTo>
                  <a:pt x="63" y="12"/>
                </a:lnTo>
                <a:lnTo>
                  <a:pt x="58" y="13"/>
                </a:lnTo>
                <a:lnTo>
                  <a:pt x="53" y="14"/>
                </a:lnTo>
                <a:lnTo>
                  <a:pt x="49" y="16"/>
                </a:lnTo>
                <a:lnTo>
                  <a:pt x="46" y="17"/>
                </a:lnTo>
                <a:lnTo>
                  <a:pt x="42" y="17"/>
                </a:lnTo>
                <a:lnTo>
                  <a:pt x="42" y="18"/>
                </a:lnTo>
                <a:lnTo>
                  <a:pt x="41" y="18"/>
                </a:lnTo>
                <a:lnTo>
                  <a:pt x="37" y="19"/>
                </a:lnTo>
                <a:lnTo>
                  <a:pt x="31" y="23"/>
                </a:lnTo>
                <a:lnTo>
                  <a:pt x="28" y="24"/>
                </a:lnTo>
                <a:lnTo>
                  <a:pt x="25" y="26"/>
                </a:lnTo>
                <a:lnTo>
                  <a:pt x="23" y="26"/>
                </a:lnTo>
                <a:lnTo>
                  <a:pt x="21" y="30"/>
                </a:lnTo>
                <a:lnTo>
                  <a:pt x="16" y="32"/>
                </a:lnTo>
                <a:lnTo>
                  <a:pt x="11" y="35"/>
                </a:lnTo>
                <a:lnTo>
                  <a:pt x="11" y="36"/>
                </a:lnTo>
                <a:lnTo>
                  <a:pt x="7" y="38"/>
                </a:lnTo>
                <a:lnTo>
                  <a:pt x="7" y="41"/>
                </a:lnTo>
                <a:lnTo>
                  <a:pt x="3" y="47"/>
                </a:lnTo>
                <a:lnTo>
                  <a:pt x="0" y="54"/>
                </a:lnTo>
                <a:lnTo>
                  <a:pt x="1" y="55"/>
                </a:lnTo>
                <a:lnTo>
                  <a:pt x="6" y="58"/>
                </a:lnTo>
                <a:lnTo>
                  <a:pt x="12" y="59"/>
                </a:lnTo>
                <a:lnTo>
                  <a:pt x="13" y="60"/>
                </a:lnTo>
                <a:lnTo>
                  <a:pt x="16" y="61"/>
                </a:lnTo>
                <a:lnTo>
                  <a:pt x="17" y="61"/>
                </a:lnTo>
                <a:lnTo>
                  <a:pt x="19" y="61"/>
                </a:lnTo>
                <a:lnTo>
                  <a:pt x="24" y="60"/>
                </a:lnTo>
                <a:lnTo>
                  <a:pt x="28" y="64"/>
                </a:lnTo>
                <a:lnTo>
                  <a:pt x="31" y="67"/>
                </a:lnTo>
                <a:lnTo>
                  <a:pt x="33" y="67"/>
                </a:lnTo>
                <a:lnTo>
                  <a:pt x="34" y="68"/>
                </a:lnTo>
                <a:lnTo>
                  <a:pt x="34" y="71"/>
                </a:lnTo>
                <a:lnTo>
                  <a:pt x="39" y="73"/>
                </a:lnTo>
                <a:lnTo>
                  <a:pt x="41" y="76"/>
                </a:lnTo>
                <a:lnTo>
                  <a:pt x="43" y="7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3" name="Freeform 23">
            <a:extLst>
              <a:ext uri="{FF2B5EF4-FFF2-40B4-BE49-F238E27FC236}">
                <a16:creationId xmlns:a16="http://schemas.microsoft.com/office/drawing/2014/main" id="{B69F6C9A-E31E-794A-AB4A-792B70502765}"/>
              </a:ext>
            </a:extLst>
          </p:cNvPr>
          <p:cNvSpPr>
            <a:spLocks/>
          </p:cNvSpPr>
          <p:nvPr/>
        </p:nvSpPr>
        <p:spPr bwMode="auto">
          <a:xfrm>
            <a:off x="9445562" y="4210300"/>
            <a:ext cx="282380" cy="327396"/>
          </a:xfrm>
          <a:custGeom>
            <a:avLst/>
            <a:gdLst>
              <a:gd name="T0" fmla="*/ 4 w 236"/>
              <a:gd name="T1" fmla="*/ 3 h 275"/>
              <a:gd name="T2" fmla="*/ 4 w 236"/>
              <a:gd name="T3" fmla="*/ 3 h 275"/>
              <a:gd name="T4" fmla="*/ 1 w 236"/>
              <a:gd name="T5" fmla="*/ 3 h 275"/>
              <a:gd name="T6" fmla="*/ 4 w 236"/>
              <a:gd name="T7" fmla="*/ 3 h 275"/>
              <a:gd name="T8" fmla="*/ 4 w 236"/>
              <a:gd name="T9" fmla="*/ 3 h 275"/>
              <a:gd name="T10" fmla="*/ 4 w 236"/>
              <a:gd name="T11" fmla="*/ 3 h 275"/>
              <a:gd name="T12" fmla="*/ 4 w 236"/>
              <a:gd name="T13" fmla="*/ 3 h 275"/>
              <a:gd name="T14" fmla="*/ 4 w 236"/>
              <a:gd name="T15" fmla="*/ 3 h 275"/>
              <a:gd name="T16" fmla="*/ 4 w 236"/>
              <a:gd name="T17" fmla="*/ 3 h 275"/>
              <a:gd name="T18" fmla="*/ 4 w 236"/>
              <a:gd name="T19" fmla="*/ 3 h 275"/>
              <a:gd name="T20" fmla="*/ 4 w 236"/>
              <a:gd name="T21" fmla="*/ 3 h 275"/>
              <a:gd name="T22" fmla="*/ 4 w 236"/>
              <a:gd name="T23" fmla="*/ 3 h 275"/>
              <a:gd name="T24" fmla="*/ 4 w 236"/>
              <a:gd name="T25" fmla="*/ 3 h 275"/>
              <a:gd name="T26" fmla="*/ 4 w 236"/>
              <a:gd name="T27" fmla="*/ 3 h 275"/>
              <a:gd name="T28" fmla="*/ 4 w 236"/>
              <a:gd name="T29" fmla="*/ 3 h 275"/>
              <a:gd name="T30" fmla="*/ 4 w 236"/>
              <a:gd name="T31" fmla="*/ 3 h 275"/>
              <a:gd name="T32" fmla="*/ 4 w 236"/>
              <a:gd name="T33" fmla="*/ 3 h 275"/>
              <a:gd name="T34" fmla="*/ 4 w 236"/>
              <a:gd name="T35" fmla="*/ 3 h 275"/>
              <a:gd name="T36" fmla="*/ 4 w 236"/>
              <a:gd name="T37" fmla="*/ 3 h 275"/>
              <a:gd name="T38" fmla="*/ 4 w 236"/>
              <a:gd name="T39" fmla="*/ 3 h 275"/>
              <a:gd name="T40" fmla="*/ 4 w 236"/>
              <a:gd name="T41" fmla="*/ 3 h 275"/>
              <a:gd name="T42" fmla="*/ 4 w 236"/>
              <a:gd name="T43" fmla="*/ 3 h 275"/>
              <a:gd name="T44" fmla="*/ 4 w 236"/>
              <a:gd name="T45" fmla="*/ 3 h 275"/>
              <a:gd name="T46" fmla="*/ 4 w 236"/>
              <a:gd name="T47" fmla="*/ 3 h 275"/>
              <a:gd name="T48" fmla="*/ 4 w 236"/>
              <a:gd name="T49" fmla="*/ 3 h 275"/>
              <a:gd name="T50" fmla="*/ 4 w 236"/>
              <a:gd name="T51" fmla="*/ 3 h 275"/>
              <a:gd name="T52" fmla="*/ 4 w 236"/>
              <a:gd name="T53" fmla="*/ 3 h 275"/>
              <a:gd name="T54" fmla="*/ 4 w 236"/>
              <a:gd name="T55" fmla="*/ 3 h 275"/>
              <a:gd name="T56" fmla="*/ 4 w 236"/>
              <a:gd name="T57" fmla="*/ 3 h 275"/>
              <a:gd name="T58" fmla="*/ 4 w 236"/>
              <a:gd name="T59" fmla="*/ 3 h 275"/>
              <a:gd name="T60" fmla="*/ 4 w 236"/>
              <a:gd name="T61" fmla="*/ 3 h 275"/>
              <a:gd name="T62" fmla="*/ 4 w 236"/>
              <a:gd name="T63" fmla="*/ 3 h 275"/>
              <a:gd name="T64" fmla="*/ 4 w 236"/>
              <a:gd name="T65" fmla="*/ 3 h 275"/>
              <a:gd name="T66" fmla="*/ 4 w 236"/>
              <a:gd name="T67" fmla="*/ 3 h 275"/>
              <a:gd name="T68" fmla="*/ 4 w 236"/>
              <a:gd name="T69" fmla="*/ 3 h 275"/>
              <a:gd name="T70" fmla="*/ 4 w 236"/>
              <a:gd name="T71" fmla="*/ 3 h 275"/>
              <a:gd name="T72" fmla="*/ 4 w 236"/>
              <a:gd name="T73" fmla="*/ 3 h 275"/>
              <a:gd name="T74" fmla="*/ 4 w 236"/>
              <a:gd name="T75" fmla="*/ 3 h 275"/>
              <a:gd name="T76" fmla="*/ 4 w 236"/>
              <a:gd name="T77" fmla="*/ 3 h 275"/>
              <a:gd name="T78" fmla="*/ 4 w 236"/>
              <a:gd name="T79" fmla="*/ 3 h 275"/>
              <a:gd name="T80" fmla="*/ 4 w 236"/>
              <a:gd name="T81" fmla="*/ 3 h 275"/>
              <a:gd name="T82" fmla="*/ 4 w 236"/>
              <a:gd name="T83" fmla="*/ 3 h 275"/>
              <a:gd name="T84" fmla="*/ 4 w 236"/>
              <a:gd name="T85" fmla="*/ 3 h 275"/>
              <a:gd name="T86" fmla="*/ 4 w 236"/>
              <a:gd name="T87" fmla="*/ 3 h 275"/>
              <a:gd name="T88" fmla="*/ 4 w 236"/>
              <a:gd name="T89" fmla="*/ 3 h 275"/>
              <a:gd name="T90" fmla="*/ 4 w 236"/>
              <a:gd name="T91" fmla="*/ 3 h 2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 h="275">
                <a:moveTo>
                  <a:pt x="10" y="189"/>
                </a:moveTo>
                <a:lnTo>
                  <a:pt x="7" y="207"/>
                </a:lnTo>
                <a:lnTo>
                  <a:pt x="6" y="208"/>
                </a:lnTo>
                <a:lnTo>
                  <a:pt x="4" y="215"/>
                </a:lnTo>
                <a:lnTo>
                  <a:pt x="3" y="224"/>
                </a:lnTo>
                <a:lnTo>
                  <a:pt x="1" y="239"/>
                </a:lnTo>
                <a:lnTo>
                  <a:pt x="0" y="244"/>
                </a:lnTo>
                <a:lnTo>
                  <a:pt x="14" y="248"/>
                </a:lnTo>
                <a:lnTo>
                  <a:pt x="27" y="250"/>
                </a:lnTo>
                <a:lnTo>
                  <a:pt x="49" y="254"/>
                </a:lnTo>
                <a:lnTo>
                  <a:pt x="50" y="254"/>
                </a:lnTo>
                <a:lnTo>
                  <a:pt x="55" y="254"/>
                </a:lnTo>
                <a:lnTo>
                  <a:pt x="64" y="256"/>
                </a:lnTo>
                <a:lnTo>
                  <a:pt x="98" y="261"/>
                </a:lnTo>
                <a:lnTo>
                  <a:pt x="109" y="262"/>
                </a:lnTo>
                <a:lnTo>
                  <a:pt x="112" y="263"/>
                </a:lnTo>
                <a:lnTo>
                  <a:pt x="120" y="264"/>
                </a:lnTo>
                <a:lnTo>
                  <a:pt x="130" y="266"/>
                </a:lnTo>
                <a:lnTo>
                  <a:pt x="141" y="267"/>
                </a:lnTo>
                <a:lnTo>
                  <a:pt x="152" y="268"/>
                </a:lnTo>
                <a:lnTo>
                  <a:pt x="153" y="268"/>
                </a:lnTo>
                <a:lnTo>
                  <a:pt x="174" y="272"/>
                </a:lnTo>
                <a:lnTo>
                  <a:pt x="189" y="273"/>
                </a:lnTo>
                <a:lnTo>
                  <a:pt x="195" y="274"/>
                </a:lnTo>
                <a:lnTo>
                  <a:pt x="214" y="275"/>
                </a:lnTo>
                <a:lnTo>
                  <a:pt x="217" y="252"/>
                </a:lnTo>
                <a:lnTo>
                  <a:pt x="218" y="251"/>
                </a:lnTo>
                <a:lnTo>
                  <a:pt x="219" y="239"/>
                </a:lnTo>
                <a:lnTo>
                  <a:pt x="219" y="232"/>
                </a:lnTo>
                <a:lnTo>
                  <a:pt x="220" y="226"/>
                </a:lnTo>
                <a:lnTo>
                  <a:pt x="220" y="219"/>
                </a:lnTo>
                <a:lnTo>
                  <a:pt x="222" y="219"/>
                </a:lnTo>
                <a:lnTo>
                  <a:pt x="220" y="213"/>
                </a:lnTo>
                <a:lnTo>
                  <a:pt x="222" y="202"/>
                </a:lnTo>
                <a:lnTo>
                  <a:pt x="223" y="190"/>
                </a:lnTo>
                <a:lnTo>
                  <a:pt x="225" y="177"/>
                </a:lnTo>
                <a:lnTo>
                  <a:pt x="226" y="159"/>
                </a:lnTo>
                <a:lnTo>
                  <a:pt x="228" y="153"/>
                </a:lnTo>
                <a:lnTo>
                  <a:pt x="229" y="147"/>
                </a:lnTo>
                <a:lnTo>
                  <a:pt x="229" y="144"/>
                </a:lnTo>
                <a:lnTo>
                  <a:pt x="230" y="134"/>
                </a:lnTo>
                <a:lnTo>
                  <a:pt x="230" y="128"/>
                </a:lnTo>
                <a:lnTo>
                  <a:pt x="231" y="117"/>
                </a:lnTo>
                <a:lnTo>
                  <a:pt x="233" y="106"/>
                </a:lnTo>
                <a:lnTo>
                  <a:pt x="234" y="96"/>
                </a:lnTo>
                <a:lnTo>
                  <a:pt x="234" y="95"/>
                </a:lnTo>
                <a:lnTo>
                  <a:pt x="235" y="90"/>
                </a:lnTo>
                <a:lnTo>
                  <a:pt x="235" y="84"/>
                </a:lnTo>
                <a:lnTo>
                  <a:pt x="236" y="78"/>
                </a:lnTo>
                <a:lnTo>
                  <a:pt x="218" y="76"/>
                </a:lnTo>
                <a:lnTo>
                  <a:pt x="216" y="76"/>
                </a:lnTo>
                <a:lnTo>
                  <a:pt x="198" y="74"/>
                </a:lnTo>
                <a:lnTo>
                  <a:pt x="195" y="74"/>
                </a:lnTo>
                <a:lnTo>
                  <a:pt x="187" y="72"/>
                </a:lnTo>
                <a:lnTo>
                  <a:pt x="156" y="69"/>
                </a:lnTo>
                <a:lnTo>
                  <a:pt x="157" y="56"/>
                </a:lnTo>
                <a:lnTo>
                  <a:pt x="158" y="46"/>
                </a:lnTo>
                <a:lnTo>
                  <a:pt x="159" y="44"/>
                </a:lnTo>
                <a:lnTo>
                  <a:pt x="159" y="40"/>
                </a:lnTo>
                <a:lnTo>
                  <a:pt x="160" y="32"/>
                </a:lnTo>
                <a:lnTo>
                  <a:pt x="162" y="27"/>
                </a:lnTo>
                <a:lnTo>
                  <a:pt x="163" y="18"/>
                </a:lnTo>
                <a:lnTo>
                  <a:pt x="147" y="17"/>
                </a:lnTo>
                <a:lnTo>
                  <a:pt x="146" y="16"/>
                </a:lnTo>
                <a:lnTo>
                  <a:pt x="144" y="16"/>
                </a:lnTo>
                <a:lnTo>
                  <a:pt x="134" y="15"/>
                </a:lnTo>
                <a:lnTo>
                  <a:pt x="124" y="14"/>
                </a:lnTo>
                <a:lnTo>
                  <a:pt x="121" y="12"/>
                </a:lnTo>
                <a:lnTo>
                  <a:pt x="120" y="12"/>
                </a:lnTo>
                <a:lnTo>
                  <a:pt x="118" y="12"/>
                </a:lnTo>
                <a:lnTo>
                  <a:pt x="117" y="12"/>
                </a:lnTo>
                <a:lnTo>
                  <a:pt x="86" y="8"/>
                </a:lnTo>
                <a:lnTo>
                  <a:pt x="75" y="5"/>
                </a:lnTo>
                <a:lnTo>
                  <a:pt x="56" y="3"/>
                </a:lnTo>
                <a:lnTo>
                  <a:pt x="45" y="0"/>
                </a:lnTo>
                <a:lnTo>
                  <a:pt x="44" y="5"/>
                </a:lnTo>
                <a:lnTo>
                  <a:pt x="39" y="33"/>
                </a:lnTo>
                <a:lnTo>
                  <a:pt x="36" y="50"/>
                </a:lnTo>
                <a:lnTo>
                  <a:pt x="32" y="68"/>
                </a:lnTo>
                <a:lnTo>
                  <a:pt x="30" y="81"/>
                </a:lnTo>
                <a:lnTo>
                  <a:pt x="27" y="93"/>
                </a:lnTo>
                <a:lnTo>
                  <a:pt x="26" y="99"/>
                </a:lnTo>
                <a:lnTo>
                  <a:pt x="26" y="102"/>
                </a:lnTo>
                <a:lnTo>
                  <a:pt x="25" y="111"/>
                </a:lnTo>
                <a:lnTo>
                  <a:pt x="22" y="120"/>
                </a:lnTo>
                <a:lnTo>
                  <a:pt x="22" y="123"/>
                </a:lnTo>
                <a:lnTo>
                  <a:pt x="16" y="154"/>
                </a:lnTo>
                <a:lnTo>
                  <a:pt x="14" y="162"/>
                </a:lnTo>
                <a:lnTo>
                  <a:pt x="14" y="166"/>
                </a:lnTo>
                <a:lnTo>
                  <a:pt x="14" y="168"/>
                </a:lnTo>
                <a:lnTo>
                  <a:pt x="13" y="172"/>
                </a:lnTo>
                <a:lnTo>
                  <a:pt x="12" y="182"/>
                </a:lnTo>
                <a:lnTo>
                  <a:pt x="10" y="18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4" name="Freeform 24">
            <a:extLst>
              <a:ext uri="{FF2B5EF4-FFF2-40B4-BE49-F238E27FC236}">
                <a16:creationId xmlns:a16="http://schemas.microsoft.com/office/drawing/2014/main" id="{68262A3C-B2BB-934E-BA34-481C44A49612}"/>
              </a:ext>
            </a:extLst>
          </p:cNvPr>
          <p:cNvSpPr>
            <a:spLocks/>
          </p:cNvSpPr>
          <p:nvPr/>
        </p:nvSpPr>
        <p:spPr bwMode="auto">
          <a:xfrm>
            <a:off x="9123622" y="3704200"/>
            <a:ext cx="331489" cy="241455"/>
          </a:xfrm>
          <a:custGeom>
            <a:avLst/>
            <a:gdLst>
              <a:gd name="T0" fmla="*/ 3 w 278"/>
              <a:gd name="T1" fmla="*/ 3 h 203"/>
              <a:gd name="T2" fmla="*/ 3 w 278"/>
              <a:gd name="T3" fmla="*/ 3 h 203"/>
              <a:gd name="T4" fmla="*/ 3 w 278"/>
              <a:gd name="T5" fmla="*/ 3 h 203"/>
              <a:gd name="T6" fmla="*/ 3 w 278"/>
              <a:gd name="T7" fmla="*/ 3 h 203"/>
              <a:gd name="T8" fmla="*/ 3 w 278"/>
              <a:gd name="T9" fmla="*/ 3 h 203"/>
              <a:gd name="T10" fmla="*/ 3 w 278"/>
              <a:gd name="T11" fmla="*/ 3 h 203"/>
              <a:gd name="T12" fmla="*/ 3 w 278"/>
              <a:gd name="T13" fmla="*/ 3 h 203"/>
              <a:gd name="T14" fmla="*/ 3 w 278"/>
              <a:gd name="T15" fmla="*/ 3 h 203"/>
              <a:gd name="T16" fmla="*/ 3 w 278"/>
              <a:gd name="T17" fmla="*/ 3 h 203"/>
              <a:gd name="T18" fmla="*/ 3 w 278"/>
              <a:gd name="T19" fmla="*/ 3 h 203"/>
              <a:gd name="T20" fmla="*/ 3 w 278"/>
              <a:gd name="T21" fmla="*/ 3 h 203"/>
              <a:gd name="T22" fmla="*/ 3 w 278"/>
              <a:gd name="T23" fmla="*/ 3 h 203"/>
              <a:gd name="T24" fmla="*/ 3 w 278"/>
              <a:gd name="T25" fmla="*/ 3 h 203"/>
              <a:gd name="T26" fmla="*/ 3 w 278"/>
              <a:gd name="T27" fmla="*/ 3 h 203"/>
              <a:gd name="T28" fmla="*/ 3 w 278"/>
              <a:gd name="T29" fmla="*/ 3 h 203"/>
              <a:gd name="T30" fmla="*/ 3 w 278"/>
              <a:gd name="T31" fmla="*/ 3 h 203"/>
              <a:gd name="T32" fmla="*/ 3 w 278"/>
              <a:gd name="T33" fmla="*/ 3 h 203"/>
              <a:gd name="T34" fmla="*/ 3 w 278"/>
              <a:gd name="T35" fmla="*/ 3 h 203"/>
              <a:gd name="T36" fmla="*/ 3 w 278"/>
              <a:gd name="T37" fmla="*/ 3 h 203"/>
              <a:gd name="T38" fmla="*/ 3 w 278"/>
              <a:gd name="T39" fmla="*/ 3 h 203"/>
              <a:gd name="T40" fmla="*/ 3 w 278"/>
              <a:gd name="T41" fmla="*/ 3 h 203"/>
              <a:gd name="T42" fmla="*/ 3 w 278"/>
              <a:gd name="T43" fmla="*/ 3 h 203"/>
              <a:gd name="T44" fmla="*/ 3 w 278"/>
              <a:gd name="T45" fmla="*/ 3 h 203"/>
              <a:gd name="T46" fmla="*/ 3 w 278"/>
              <a:gd name="T47" fmla="*/ 3 h 203"/>
              <a:gd name="T48" fmla="*/ 3 w 278"/>
              <a:gd name="T49" fmla="*/ 3 h 203"/>
              <a:gd name="T50" fmla="*/ 3 w 278"/>
              <a:gd name="T51" fmla="*/ 3 h 203"/>
              <a:gd name="T52" fmla="*/ 3 w 278"/>
              <a:gd name="T53" fmla="*/ 3 h 203"/>
              <a:gd name="T54" fmla="*/ 3 w 278"/>
              <a:gd name="T55" fmla="*/ 3 h 203"/>
              <a:gd name="T56" fmla="*/ 3 w 278"/>
              <a:gd name="T57" fmla="*/ 3 h 203"/>
              <a:gd name="T58" fmla="*/ 3 w 278"/>
              <a:gd name="T59" fmla="*/ 3 h 203"/>
              <a:gd name="T60" fmla="*/ 3 w 278"/>
              <a:gd name="T61" fmla="*/ 3 h 203"/>
              <a:gd name="T62" fmla="*/ 3 w 278"/>
              <a:gd name="T63" fmla="*/ 3 h 203"/>
              <a:gd name="T64" fmla="*/ 3 w 278"/>
              <a:gd name="T65" fmla="*/ 3 h 203"/>
              <a:gd name="T66" fmla="*/ 3 w 278"/>
              <a:gd name="T67" fmla="*/ 3 h 203"/>
              <a:gd name="T68" fmla="*/ 3 w 278"/>
              <a:gd name="T69" fmla="*/ 3 h 203"/>
              <a:gd name="T70" fmla="*/ 3 w 278"/>
              <a:gd name="T71" fmla="*/ 3 h 203"/>
              <a:gd name="T72" fmla="*/ 3 w 278"/>
              <a:gd name="T73" fmla="*/ 3 h 203"/>
              <a:gd name="T74" fmla="*/ 3 w 278"/>
              <a:gd name="T75" fmla="*/ 3 h 203"/>
              <a:gd name="T76" fmla="*/ 3 w 278"/>
              <a:gd name="T77" fmla="*/ 3 h 203"/>
              <a:gd name="T78" fmla="*/ 3 w 278"/>
              <a:gd name="T79" fmla="*/ 3 h 203"/>
              <a:gd name="T80" fmla="*/ 3 w 278"/>
              <a:gd name="T81" fmla="*/ 3 h 203"/>
              <a:gd name="T82" fmla="*/ 3 w 278"/>
              <a:gd name="T83" fmla="*/ 3 h 203"/>
              <a:gd name="T84" fmla="*/ 3 w 278"/>
              <a:gd name="T85" fmla="*/ 3 h 203"/>
              <a:gd name="T86" fmla="*/ 3 w 278"/>
              <a:gd name="T87" fmla="*/ 3 h 203"/>
              <a:gd name="T88" fmla="*/ 3 w 278"/>
              <a:gd name="T89" fmla="*/ 3 h 203"/>
              <a:gd name="T90" fmla="*/ 3 w 278"/>
              <a:gd name="T91" fmla="*/ 3 h 203"/>
              <a:gd name="T92" fmla="*/ 3 w 278"/>
              <a:gd name="T93" fmla="*/ 3 h 203"/>
              <a:gd name="T94" fmla="*/ 3 w 278"/>
              <a:gd name="T95" fmla="*/ 3 h 203"/>
              <a:gd name="T96" fmla="*/ 3 w 278"/>
              <a:gd name="T97" fmla="*/ 3 h 203"/>
              <a:gd name="T98" fmla="*/ 3 w 278"/>
              <a:gd name="T99" fmla="*/ 3 h 203"/>
              <a:gd name="T100" fmla="*/ 3 w 278"/>
              <a:gd name="T101" fmla="*/ 3 h 203"/>
              <a:gd name="T102" fmla="*/ 3 w 278"/>
              <a:gd name="T103" fmla="*/ 3 h 203"/>
              <a:gd name="T104" fmla="*/ 3 w 278"/>
              <a:gd name="T105" fmla="*/ 3 h 203"/>
              <a:gd name="T106" fmla="*/ 3 w 278"/>
              <a:gd name="T107" fmla="*/ 3 h 203"/>
              <a:gd name="T108" fmla="*/ 3 w 278"/>
              <a:gd name="T109" fmla="*/ 3 h 203"/>
              <a:gd name="T110" fmla="*/ 3 w 278"/>
              <a:gd name="T111" fmla="*/ 3 h 203"/>
              <a:gd name="T112" fmla="*/ 3 w 278"/>
              <a:gd name="T113" fmla="*/ 3 h 203"/>
              <a:gd name="T114" fmla="*/ 3 w 278"/>
              <a:gd name="T115" fmla="*/ 3 h 203"/>
              <a:gd name="T116" fmla="*/ 3 w 278"/>
              <a:gd name="T117" fmla="*/ 3 h 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8" h="203">
                <a:moveTo>
                  <a:pt x="248" y="181"/>
                </a:moveTo>
                <a:lnTo>
                  <a:pt x="248" y="183"/>
                </a:lnTo>
                <a:lnTo>
                  <a:pt x="249" y="191"/>
                </a:lnTo>
                <a:lnTo>
                  <a:pt x="248" y="203"/>
                </a:lnTo>
                <a:lnTo>
                  <a:pt x="234" y="199"/>
                </a:lnTo>
                <a:lnTo>
                  <a:pt x="232" y="199"/>
                </a:lnTo>
                <a:lnTo>
                  <a:pt x="228" y="198"/>
                </a:lnTo>
                <a:lnTo>
                  <a:pt x="224" y="197"/>
                </a:lnTo>
                <a:lnTo>
                  <a:pt x="223" y="197"/>
                </a:lnTo>
                <a:lnTo>
                  <a:pt x="219" y="197"/>
                </a:lnTo>
                <a:lnTo>
                  <a:pt x="211" y="194"/>
                </a:lnTo>
                <a:lnTo>
                  <a:pt x="210" y="194"/>
                </a:lnTo>
                <a:lnTo>
                  <a:pt x="200" y="192"/>
                </a:lnTo>
                <a:lnTo>
                  <a:pt x="182" y="187"/>
                </a:lnTo>
                <a:lnTo>
                  <a:pt x="175" y="184"/>
                </a:lnTo>
                <a:lnTo>
                  <a:pt x="169" y="187"/>
                </a:lnTo>
                <a:lnTo>
                  <a:pt x="164" y="186"/>
                </a:lnTo>
                <a:lnTo>
                  <a:pt x="158" y="184"/>
                </a:lnTo>
                <a:lnTo>
                  <a:pt x="153" y="183"/>
                </a:lnTo>
                <a:lnTo>
                  <a:pt x="148" y="186"/>
                </a:lnTo>
                <a:lnTo>
                  <a:pt x="141" y="184"/>
                </a:lnTo>
                <a:lnTo>
                  <a:pt x="140" y="184"/>
                </a:lnTo>
                <a:lnTo>
                  <a:pt x="138" y="184"/>
                </a:lnTo>
                <a:lnTo>
                  <a:pt x="136" y="184"/>
                </a:lnTo>
                <a:lnTo>
                  <a:pt x="127" y="187"/>
                </a:lnTo>
                <a:lnTo>
                  <a:pt x="117" y="186"/>
                </a:lnTo>
                <a:lnTo>
                  <a:pt x="111" y="181"/>
                </a:lnTo>
                <a:lnTo>
                  <a:pt x="110" y="182"/>
                </a:lnTo>
                <a:lnTo>
                  <a:pt x="104" y="182"/>
                </a:lnTo>
                <a:lnTo>
                  <a:pt x="102" y="183"/>
                </a:lnTo>
                <a:lnTo>
                  <a:pt x="91" y="182"/>
                </a:lnTo>
                <a:lnTo>
                  <a:pt x="91" y="178"/>
                </a:lnTo>
                <a:lnTo>
                  <a:pt x="84" y="175"/>
                </a:lnTo>
                <a:lnTo>
                  <a:pt x="82" y="175"/>
                </a:lnTo>
                <a:lnTo>
                  <a:pt x="81" y="174"/>
                </a:lnTo>
                <a:lnTo>
                  <a:pt x="81" y="172"/>
                </a:lnTo>
                <a:lnTo>
                  <a:pt x="73" y="172"/>
                </a:lnTo>
                <a:lnTo>
                  <a:pt x="70" y="170"/>
                </a:lnTo>
                <a:lnTo>
                  <a:pt x="66" y="172"/>
                </a:lnTo>
                <a:lnTo>
                  <a:pt x="58" y="174"/>
                </a:lnTo>
                <a:lnTo>
                  <a:pt x="55" y="172"/>
                </a:lnTo>
                <a:lnTo>
                  <a:pt x="52" y="174"/>
                </a:lnTo>
                <a:lnTo>
                  <a:pt x="46" y="170"/>
                </a:lnTo>
                <a:lnTo>
                  <a:pt x="36" y="163"/>
                </a:lnTo>
                <a:lnTo>
                  <a:pt x="37" y="159"/>
                </a:lnTo>
                <a:lnTo>
                  <a:pt x="38" y="159"/>
                </a:lnTo>
                <a:lnTo>
                  <a:pt x="38" y="158"/>
                </a:lnTo>
                <a:lnTo>
                  <a:pt x="38" y="153"/>
                </a:lnTo>
                <a:lnTo>
                  <a:pt x="39" y="147"/>
                </a:lnTo>
                <a:lnTo>
                  <a:pt x="36" y="136"/>
                </a:lnTo>
                <a:lnTo>
                  <a:pt x="28" y="133"/>
                </a:lnTo>
                <a:lnTo>
                  <a:pt x="27" y="133"/>
                </a:lnTo>
                <a:lnTo>
                  <a:pt x="22" y="132"/>
                </a:lnTo>
                <a:lnTo>
                  <a:pt x="21" y="126"/>
                </a:lnTo>
                <a:lnTo>
                  <a:pt x="21" y="124"/>
                </a:lnTo>
                <a:lnTo>
                  <a:pt x="14" y="123"/>
                </a:lnTo>
                <a:lnTo>
                  <a:pt x="13" y="121"/>
                </a:lnTo>
                <a:lnTo>
                  <a:pt x="7" y="121"/>
                </a:lnTo>
                <a:lnTo>
                  <a:pt x="4" y="118"/>
                </a:lnTo>
                <a:lnTo>
                  <a:pt x="3" y="116"/>
                </a:lnTo>
                <a:lnTo>
                  <a:pt x="2" y="118"/>
                </a:lnTo>
                <a:lnTo>
                  <a:pt x="0" y="117"/>
                </a:lnTo>
                <a:lnTo>
                  <a:pt x="7" y="99"/>
                </a:lnTo>
                <a:lnTo>
                  <a:pt x="6" y="109"/>
                </a:lnTo>
                <a:lnTo>
                  <a:pt x="7" y="108"/>
                </a:lnTo>
                <a:lnTo>
                  <a:pt x="9" y="108"/>
                </a:lnTo>
                <a:lnTo>
                  <a:pt x="10" y="102"/>
                </a:lnTo>
                <a:lnTo>
                  <a:pt x="14" y="99"/>
                </a:lnTo>
                <a:lnTo>
                  <a:pt x="15" y="98"/>
                </a:lnTo>
                <a:lnTo>
                  <a:pt x="10" y="98"/>
                </a:lnTo>
                <a:lnTo>
                  <a:pt x="8" y="94"/>
                </a:lnTo>
                <a:lnTo>
                  <a:pt x="8" y="92"/>
                </a:lnTo>
                <a:lnTo>
                  <a:pt x="9" y="88"/>
                </a:lnTo>
                <a:lnTo>
                  <a:pt x="8" y="86"/>
                </a:lnTo>
                <a:lnTo>
                  <a:pt x="10" y="88"/>
                </a:lnTo>
                <a:lnTo>
                  <a:pt x="19" y="87"/>
                </a:lnTo>
                <a:lnTo>
                  <a:pt x="19" y="86"/>
                </a:lnTo>
                <a:lnTo>
                  <a:pt x="14" y="84"/>
                </a:lnTo>
                <a:lnTo>
                  <a:pt x="12" y="80"/>
                </a:lnTo>
                <a:lnTo>
                  <a:pt x="10" y="85"/>
                </a:lnTo>
                <a:lnTo>
                  <a:pt x="8" y="85"/>
                </a:lnTo>
                <a:lnTo>
                  <a:pt x="12" y="70"/>
                </a:lnTo>
                <a:lnTo>
                  <a:pt x="12" y="66"/>
                </a:lnTo>
                <a:lnTo>
                  <a:pt x="10" y="62"/>
                </a:lnTo>
                <a:lnTo>
                  <a:pt x="12" y="54"/>
                </a:lnTo>
                <a:lnTo>
                  <a:pt x="12" y="40"/>
                </a:lnTo>
                <a:lnTo>
                  <a:pt x="12" y="39"/>
                </a:lnTo>
                <a:lnTo>
                  <a:pt x="8" y="33"/>
                </a:lnTo>
                <a:lnTo>
                  <a:pt x="8" y="27"/>
                </a:lnTo>
                <a:lnTo>
                  <a:pt x="9" y="25"/>
                </a:lnTo>
                <a:lnTo>
                  <a:pt x="9" y="19"/>
                </a:lnTo>
                <a:lnTo>
                  <a:pt x="15" y="10"/>
                </a:lnTo>
                <a:lnTo>
                  <a:pt x="14" y="7"/>
                </a:lnTo>
                <a:lnTo>
                  <a:pt x="16" y="8"/>
                </a:lnTo>
                <a:lnTo>
                  <a:pt x="34" y="26"/>
                </a:lnTo>
                <a:lnTo>
                  <a:pt x="52" y="34"/>
                </a:lnTo>
                <a:lnTo>
                  <a:pt x="52" y="36"/>
                </a:lnTo>
                <a:lnTo>
                  <a:pt x="64" y="39"/>
                </a:lnTo>
                <a:lnTo>
                  <a:pt x="68" y="44"/>
                </a:lnTo>
                <a:lnTo>
                  <a:pt x="70" y="45"/>
                </a:lnTo>
                <a:lnTo>
                  <a:pt x="72" y="42"/>
                </a:lnTo>
                <a:lnTo>
                  <a:pt x="75" y="43"/>
                </a:lnTo>
                <a:lnTo>
                  <a:pt x="73" y="44"/>
                </a:lnTo>
                <a:lnTo>
                  <a:pt x="74" y="46"/>
                </a:lnTo>
                <a:lnTo>
                  <a:pt x="75" y="56"/>
                </a:lnTo>
                <a:lnTo>
                  <a:pt x="69" y="60"/>
                </a:lnTo>
                <a:lnTo>
                  <a:pt x="69" y="61"/>
                </a:lnTo>
                <a:lnTo>
                  <a:pt x="78" y="57"/>
                </a:lnTo>
                <a:lnTo>
                  <a:pt x="79" y="57"/>
                </a:lnTo>
                <a:lnTo>
                  <a:pt x="79" y="64"/>
                </a:lnTo>
                <a:lnTo>
                  <a:pt x="78" y="64"/>
                </a:lnTo>
                <a:lnTo>
                  <a:pt x="74" y="75"/>
                </a:lnTo>
                <a:lnTo>
                  <a:pt x="75" y="80"/>
                </a:lnTo>
                <a:lnTo>
                  <a:pt x="76" y="82"/>
                </a:lnTo>
                <a:lnTo>
                  <a:pt x="72" y="84"/>
                </a:lnTo>
                <a:lnTo>
                  <a:pt x="70" y="82"/>
                </a:lnTo>
                <a:lnTo>
                  <a:pt x="70" y="86"/>
                </a:lnTo>
                <a:lnTo>
                  <a:pt x="74" y="86"/>
                </a:lnTo>
                <a:lnTo>
                  <a:pt x="78" y="84"/>
                </a:lnTo>
                <a:lnTo>
                  <a:pt x="78" y="80"/>
                </a:lnTo>
                <a:lnTo>
                  <a:pt x="81" y="63"/>
                </a:lnTo>
                <a:lnTo>
                  <a:pt x="88" y="56"/>
                </a:lnTo>
                <a:lnTo>
                  <a:pt x="90" y="56"/>
                </a:lnTo>
                <a:lnTo>
                  <a:pt x="91" y="54"/>
                </a:lnTo>
                <a:lnTo>
                  <a:pt x="88" y="46"/>
                </a:lnTo>
                <a:lnTo>
                  <a:pt x="88" y="42"/>
                </a:lnTo>
                <a:lnTo>
                  <a:pt x="86" y="46"/>
                </a:lnTo>
                <a:lnTo>
                  <a:pt x="87" y="50"/>
                </a:lnTo>
                <a:lnTo>
                  <a:pt x="85" y="46"/>
                </a:lnTo>
                <a:lnTo>
                  <a:pt x="84" y="45"/>
                </a:lnTo>
                <a:lnTo>
                  <a:pt x="85" y="39"/>
                </a:lnTo>
                <a:lnTo>
                  <a:pt x="88" y="40"/>
                </a:lnTo>
                <a:lnTo>
                  <a:pt x="91" y="38"/>
                </a:lnTo>
                <a:lnTo>
                  <a:pt x="87" y="34"/>
                </a:lnTo>
                <a:lnTo>
                  <a:pt x="85" y="32"/>
                </a:lnTo>
                <a:lnTo>
                  <a:pt x="80" y="38"/>
                </a:lnTo>
                <a:lnTo>
                  <a:pt x="81" y="49"/>
                </a:lnTo>
                <a:lnTo>
                  <a:pt x="82" y="49"/>
                </a:lnTo>
                <a:lnTo>
                  <a:pt x="82" y="46"/>
                </a:lnTo>
                <a:lnTo>
                  <a:pt x="86" y="51"/>
                </a:lnTo>
                <a:lnTo>
                  <a:pt x="85" y="57"/>
                </a:lnTo>
                <a:lnTo>
                  <a:pt x="81" y="52"/>
                </a:lnTo>
                <a:lnTo>
                  <a:pt x="79" y="49"/>
                </a:lnTo>
                <a:lnTo>
                  <a:pt x="80" y="43"/>
                </a:lnTo>
                <a:lnTo>
                  <a:pt x="76" y="38"/>
                </a:lnTo>
                <a:lnTo>
                  <a:pt x="82" y="30"/>
                </a:lnTo>
                <a:lnTo>
                  <a:pt x="86" y="19"/>
                </a:lnTo>
                <a:lnTo>
                  <a:pt x="88" y="28"/>
                </a:lnTo>
                <a:lnTo>
                  <a:pt x="92" y="20"/>
                </a:lnTo>
                <a:lnTo>
                  <a:pt x="93" y="15"/>
                </a:lnTo>
                <a:lnTo>
                  <a:pt x="90" y="14"/>
                </a:lnTo>
                <a:lnTo>
                  <a:pt x="88" y="19"/>
                </a:lnTo>
                <a:lnTo>
                  <a:pt x="87" y="7"/>
                </a:lnTo>
                <a:lnTo>
                  <a:pt x="88" y="0"/>
                </a:lnTo>
                <a:lnTo>
                  <a:pt x="151" y="19"/>
                </a:lnTo>
                <a:lnTo>
                  <a:pt x="218" y="38"/>
                </a:lnTo>
                <a:lnTo>
                  <a:pt x="240" y="43"/>
                </a:lnTo>
                <a:lnTo>
                  <a:pt x="265" y="49"/>
                </a:lnTo>
                <a:lnTo>
                  <a:pt x="278" y="52"/>
                </a:lnTo>
                <a:lnTo>
                  <a:pt x="278" y="55"/>
                </a:lnTo>
                <a:lnTo>
                  <a:pt x="277" y="56"/>
                </a:lnTo>
                <a:lnTo>
                  <a:pt x="277" y="60"/>
                </a:lnTo>
                <a:lnTo>
                  <a:pt x="270" y="88"/>
                </a:lnTo>
                <a:lnTo>
                  <a:pt x="268" y="96"/>
                </a:lnTo>
                <a:lnTo>
                  <a:pt x="267" y="100"/>
                </a:lnTo>
                <a:lnTo>
                  <a:pt x="267" y="102"/>
                </a:lnTo>
                <a:lnTo>
                  <a:pt x="266" y="102"/>
                </a:lnTo>
                <a:lnTo>
                  <a:pt x="266" y="103"/>
                </a:lnTo>
                <a:lnTo>
                  <a:pt x="264" y="115"/>
                </a:lnTo>
                <a:lnTo>
                  <a:pt x="262" y="121"/>
                </a:lnTo>
                <a:lnTo>
                  <a:pt x="259" y="134"/>
                </a:lnTo>
                <a:lnTo>
                  <a:pt x="258" y="139"/>
                </a:lnTo>
                <a:lnTo>
                  <a:pt x="258" y="140"/>
                </a:lnTo>
                <a:lnTo>
                  <a:pt x="256" y="146"/>
                </a:lnTo>
                <a:lnTo>
                  <a:pt x="253" y="164"/>
                </a:lnTo>
                <a:lnTo>
                  <a:pt x="252" y="166"/>
                </a:lnTo>
                <a:lnTo>
                  <a:pt x="250" y="175"/>
                </a:lnTo>
                <a:lnTo>
                  <a:pt x="249" y="177"/>
                </a:lnTo>
                <a:lnTo>
                  <a:pt x="248" y="18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5" name="Freeform 25">
            <a:extLst>
              <a:ext uri="{FF2B5EF4-FFF2-40B4-BE49-F238E27FC236}">
                <a16:creationId xmlns:a16="http://schemas.microsoft.com/office/drawing/2014/main" id="{789F3CDF-93C4-EE4A-BCDD-5889F9152A79}"/>
              </a:ext>
            </a:extLst>
          </p:cNvPr>
          <p:cNvSpPr>
            <a:spLocks/>
          </p:cNvSpPr>
          <p:nvPr/>
        </p:nvSpPr>
        <p:spPr bwMode="auto">
          <a:xfrm>
            <a:off x="9206835" y="3719206"/>
            <a:ext cx="16369" cy="13640"/>
          </a:xfrm>
          <a:custGeom>
            <a:avLst/>
            <a:gdLst>
              <a:gd name="T0" fmla="*/ 1 w 15"/>
              <a:gd name="T1" fmla="*/ 0 h 12"/>
              <a:gd name="T2" fmla="*/ 2 w 15"/>
              <a:gd name="T3" fmla="*/ 3 h 12"/>
              <a:gd name="T4" fmla="*/ 2 w 15"/>
              <a:gd name="T5" fmla="*/ 3 h 12"/>
              <a:gd name="T6" fmla="*/ 2 w 15"/>
              <a:gd name="T7" fmla="*/ 1 h 12"/>
              <a:gd name="T8" fmla="*/ 2 w 15"/>
              <a:gd name="T9" fmla="*/ 3 h 12"/>
              <a:gd name="T10" fmla="*/ 2 w 15"/>
              <a:gd name="T11" fmla="*/ 3 h 12"/>
              <a:gd name="T12" fmla="*/ 2 w 15"/>
              <a:gd name="T13" fmla="*/ 3 h 12"/>
              <a:gd name="T14" fmla="*/ 0 w 15"/>
              <a:gd name="T15" fmla="*/ 3 h 12"/>
              <a:gd name="T16" fmla="*/ 1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2">
                <a:moveTo>
                  <a:pt x="1" y="0"/>
                </a:moveTo>
                <a:lnTo>
                  <a:pt x="4" y="5"/>
                </a:lnTo>
                <a:lnTo>
                  <a:pt x="5" y="6"/>
                </a:lnTo>
                <a:lnTo>
                  <a:pt x="6" y="1"/>
                </a:lnTo>
                <a:lnTo>
                  <a:pt x="15" y="3"/>
                </a:lnTo>
                <a:lnTo>
                  <a:pt x="10" y="12"/>
                </a:lnTo>
                <a:lnTo>
                  <a:pt x="3" y="11"/>
                </a:lnTo>
                <a:lnTo>
                  <a:pt x="0" y="7"/>
                </a:lnTo>
                <a:lnTo>
                  <a:pt x="1" y="0"/>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156" name="Freeform 26">
            <a:extLst>
              <a:ext uri="{FF2B5EF4-FFF2-40B4-BE49-F238E27FC236}">
                <a16:creationId xmlns:a16="http://schemas.microsoft.com/office/drawing/2014/main" id="{992202FB-8B40-9441-9F34-2A9620EF5281}"/>
              </a:ext>
            </a:extLst>
          </p:cNvPr>
          <p:cNvSpPr>
            <a:spLocks/>
          </p:cNvSpPr>
          <p:nvPr/>
        </p:nvSpPr>
        <p:spPr bwMode="auto">
          <a:xfrm>
            <a:off x="9632450" y="4053424"/>
            <a:ext cx="342402" cy="264646"/>
          </a:xfrm>
          <a:custGeom>
            <a:avLst/>
            <a:gdLst>
              <a:gd name="T0" fmla="*/ 3 w 288"/>
              <a:gd name="T1" fmla="*/ 3 h 224"/>
              <a:gd name="T2" fmla="*/ 3 w 288"/>
              <a:gd name="T3" fmla="*/ 3 h 224"/>
              <a:gd name="T4" fmla="*/ 3 w 288"/>
              <a:gd name="T5" fmla="*/ 3 h 224"/>
              <a:gd name="T6" fmla="*/ 3 w 288"/>
              <a:gd name="T7" fmla="*/ 3 h 224"/>
              <a:gd name="T8" fmla="*/ 3 w 288"/>
              <a:gd name="T9" fmla="*/ 3 h 224"/>
              <a:gd name="T10" fmla="*/ 3 w 288"/>
              <a:gd name="T11" fmla="*/ 3 h 224"/>
              <a:gd name="T12" fmla="*/ 3 w 288"/>
              <a:gd name="T13" fmla="*/ 3 h 224"/>
              <a:gd name="T14" fmla="*/ 3 w 288"/>
              <a:gd name="T15" fmla="*/ 3 h 224"/>
              <a:gd name="T16" fmla="*/ 0 w 288"/>
              <a:gd name="T17" fmla="*/ 3 h 224"/>
              <a:gd name="T18" fmla="*/ 2 w 288"/>
              <a:gd name="T19" fmla="*/ 3 h 224"/>
              <a:gd name="T20" fmla="*/ 3 w 288"/>
              <a:gd name="T21" fmla="*/ 3 h 224"/>
              <a:gd name="T22" fmla="*/ 3 w 288"/>
              <a:gd name="T23" fmla="*/ 3 h 224"/>
              <a:gd name="T24" fmla="*/ 3 w 288"/>
              <a:gd name="T25" fmla="*/ 3 h 224"/>
              <a:gd name="T26" fmla="*/ 3 w 288"/>
              <a:gd name="T27" fmla="*/ 3 h 224"/>
              <a:gd name="T28" fmla="*/ 3 w 288"/>
              <a:gd name="T29" fmla="*/ 3 h 224"/>
              <a:gd name="T30" fmla="*/ 3 w 288"/>
              <a:gd name="T31" fmla="*/ 3 h 224"/>
              <a:gd name="T32" fmla="*/ 3 w 288"/>
              <a:gd name="T33" fmla="*/ 3 h 224"/>
              <a:gd name="T34" fmla="*/ 3 w 288"/>
              <a:gd name="T35" fmla="*/ 3 h 224"/>
              <a:gd name="T36" fmla="*/ 3 w 288"/>
              <a:gd name="T37" fmla="*/ 3 h 224"/>
              <a:gd name="T38" fmla="*/ 3 w 288"/>
              <a:gd name="T39" fmla="*/ 3 h 224"/>
              <a:gd name="T40" fmla="*/ 3 w 288"/>
              <a:gd name="T41" fmla="*/ 3 h 224"/>
              <a:gd name="T42" fmla="*/ 3 w 288"/>
              <a:gd name="T43" fmla="*/ 3 h 224"/>
              <a:gd name="T44" fmla="*/ 3 w 288"/>
              <a:gd name="T45" fmla="*/ 3 h 224"/>
              <a:gd name="T46" fmla="*/ 3 w 288"/>
              <a:gd name="T47" fmla="*/ 3 h 224"/>
              <a:gd name="T48" fmla="*/ 3 w 288"/>
              <a:gd name="T49" fmla="*/ 3 h 224"/>
              <a:gd name="T50" fmla="*/ 3 w 288"/>
              <a:gd name="T51" fmla="*/ 3 h 224"/>
              <a:gd name="T52" fmla="*/ 3 w 288"/>
              <a:gd name="T53" fmla="*/ 3 h 224"/>
              <a:gd name="T54" fmla="*/ 3 w 288"/>
              <a:gd name="T55" fmla="*/ 3 h 224"/>
              <a:gd name="T56" fmla="*/ 3 w 288"/>
              <a:gd name="T57" fmla="*/ 3 h 224"/>
              <a:gd name="T58" fmla="*/ 3 w 288"/>
              <a:gd name="T59" fmla="*/ 3 h 224"/>
              <a:gd name="T60" fmla="*/ 3 w 288"/>
              <a:gd name="T61" fmla="*/ 3 h 224"/>
              <a:gd name="T62" fmla="*/ 3 w 288"/>
              <a:gd name="T63" fmla="*/ 3 h 224"/>
              <a:gd name="T64" fmla="*/ 3 w 288"/>
              <a:gd name="T65" fmla="*/ 3 h 224"/>
              <a:gd name="T66" fmla="*/ 3 w 288"/>
              <a:gd name="T67" fmla="*/ 3 h 224"/>
              <a:gd name="T68" fmla="*/ 3 w 288"/>
              <a:gd name="T69" fmla="*/ 3 h 224"/>
              <a:gd name="T70" fmla="*/ 3 w 288"/>
              <a:gd name="T71" fmla="*/ 3 h 224"/>
              <a:gd name="T72" fmla="*/ 3 w 288"/>
              <a:gd name="T73" fmla="*/ 3 h 224"/>
              <a:gd name="T74" fmla="*/ 3 w 288"/>
              <a:gd name="T75" fmla="*/ 3 h 224"/>
              <a:gd name="T76" fmla="*/ 3 w 288"/>
              <a:gd name="T77" fmla="*/ 3 h 224"/>
              <a:gd name="T78" fmla="*/ 3 w 288"/>
              <a:gd name="T79" fmla="*/ 3 h 224"/>
              <a:gd name="T80" fmla="*/ 3 w 288"/>
              <a:gd name="T81" fmla="*/ 3 h 224"/>
              <a:gd name="T82" fmla="*/ 3 w 288"/>
              <a:gd name="T83" fmla="*/ 3 h 224"/>
              <a:gd name="T84" fmla="*/ 3 w 288"/>
              <a:gd name="T85" fmla="*/ 3 h 224"/>
              <a:gd name="T86" fmla="*/ 3 w 288"/>
              <a:gd name="T87" fmla="*/ 3 h 224"/>
              <a:gd name="T88" fmla="*/ 3 w 288"/>
              <a:gd name="T89" fmla="*/ 3 h 224"/>
              <a:gd name="T90" fmla="*/ 3 w 288"/>
              <a:gd name="T91" fmla="*/ 3 h 224"/>
              <a:gd name="T92" fmla="*/ 3 w 288"/>
              <a:gd name="T93" fmla="*/ 3 h 224"/>
              <a:gd name="T94" fmla="*/ 3 w 288"/>
              <a:gd name="T95" fmla="*/ 3 h 224"/>
              <a:gd name="T96" fmla="*/ 3 w 288"/>
              <a:gd name="T97" fmla="*/ 3 h 224"/>
              <a:gd name="T98" fmla="*/ 3 w 288"/>
              <a:gd name="T99" fmla="*/ 3 h 224"/>
              <a:gd name="T100" fmla="*/ 3 w 288"/>
              <a:gd name="T101" fmla="*/ 3 h 224"/>
              <a:gd name="T102" fmla="*/ 3 w 288"/>
              <a:gd name="T103" fmla="*/ 3 h 224"/>
              <a:gd name="T104" fmla="*/ 3 w 288"/>
              <a:gd name="T105" fmla="*/ 3 h 224"/>
              <a:gd name="T106" fmla="*/ 3 w 288"/>
              <a:gd name="T107" fmla="*/ 3 h 224"/>
              <a:gd name="T108" fmla="*/ 3 w 288"/>
              <a:gd name="T109" fmla="*/ 3 h 2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8" h="224">
                <a:moveTo>
                  <a:pt x="189" y="220"/>
                </a:moveTo>
                <a:lnTo>
                  <a:pt x="188" y="220"/>
                </a:lnTo>
                <a:lnTo>
                  <a:pt x="182" y="219"/>
                </a:lnTo>
                <a:lnTo>
                  <a:pt x="168" y="218"/>
                </a:lnTo>
                <a:lnTo>
                  <a:pt x="167" y="218"/>
                </a:lnTo>
                <a:lnTo>
                  <a:pt x="150" y="216"/>
                </a:lnTo>
                <a:lnTo>
                  <a:pt x="147" y="216"/>
                </a:lnTo>
                <a:lnTo>
                  <a:pt x="137" y="215"/>
                </a:lnTo>
                <a:lnTo>
                  <a:pt x="126" y="214"/>
                </a:lnTo>
                <a:lnTo>
                  <a:pt x="115" y="214"/>
                </a:lnTo>
                <a:lnTo>
                  <a:pt x="90" y="212"/>
                </a:lnTo>
                <a:lnTo>
                  <a:pt x="80" y="210"/>
                </a:lnTo>
                <a:lnTo>
                  <a:pt x="62" y="208"/>
                </a:lnTo>
                <a:lnTo>
                  <a:pt x="60" y="208"/>
                </a:lnTo>
                <a:lnTo>
                  <a:pt x="42" y="206"/>
                </a:lnTo>
                <a:lnTo>
                  <a:pt x="39" y="206"/>
                </a:lnTo>
                <a:lnTo>
                  <a:pt x="31" y="204"/>
                </a:lnTo>
                <a:lnTo>
                  <a:pt x="0" y="201"/>
                </a:lnTo>
                <a:lnTo>
                  <a:pt x="1" y="188"/>
                </a:lnTo>
                <a:lnTo>
                  <a:pt x="2" y="178"/>
                </a:lnTo>
                <a:lnTo>
                  <a:pt x="3" y="176"/>
                </a:lnTo>
                <a:lnTo>
                  <a:pt x="3" y="172"/>
                </a:lnTo>
                <a:lnTo>
                  <a:pt x="4" y="164"/>
                </a:lnTo>
                <a:lnTo>
                  <a:pt x="6" y="159"/>
                </a:lnTo>
                <a:lnTo>
                  <a:pt x="7" y="150"/>
                </a:lnTo>
                <a:lnTo>
                  <a:pt x="7" y="144"/>
                </a:lnTo>
                <a:lnTo>
                  <a:pt x="9" y="128"/>
                </a:lnTo>
                <a:lnTo>
                  <a:pt x="9" y="125"/>
                </a:lnTo>
                <a:lnTo>
                  <a:pt x="12" y="113"/>
                </a:lnTo>
                <a:lnTo>
                  <a:pt x="13" y="101"/>
                </a:lnTo>
                <a:lnTo>
                  <a:pt x="13" y="100"/>
                </a:lnTo>
                <a:lnTo>
                  <a:pt x="14" y="98"/>
                </a:lnTo>
                <a:lnTo>
                  <a:pt x="15" y="88"/>
                </a:lnTo>
                <a:lnTo>
                  <a:pt x="15" y="86"/>
                </a:lnTo>
                <a:lnTo>
                  <a:pt x="16" y="78"/>
                </a:lnTo>
                <a:lnTo>
                  <a:pt x="16" y="76"/>
                </a:lnTo>
                <a:lnTo>
                  <a:pt x="19" y="64"/>
                </a:lnTo>
                <a:lnTo>
                  <a:pt x="19" y="57"/>
                </a:lnTo>
                <a:lnTo>
                  <a:pt x="20" y="52"/>
                </a:lnTo>
                <a:lnTo>
                  <a:pt x="21" y="45"/>
                </a:lnTo>
                <a:lnTo>
                  <a:pt x="21" y="39"/>
                </a:lnTo>
                <a:lnTo>
                  <a:pt x="22" y="27"/>
                </a:lnTo>
                <a:lnTo>
                  <a:pt x="24" y="26"/>
                </a:lnTo>
                <a:lnTo>
                  <a:pt x="24" y="17"/>
                </a:lnTo>
                <a:lnTo>
                  <a:pt x="26" y="0"/>
                </a:lnTo>
                <a:lnTo>
                  <a:pt x="50" y="4"/>
                </a:lnTo>
                <a:lnTo>
                  <a:pt x="66" y="5"/>
                </a:lnTo>
                <a:lnTo>
                  <a:pt x="70" y="6"/>
                </a:lnTo>
                <a:lnTo>
                  <a:pt x="73" y="6"/>
                </a:lnTo>
                <a:lnTo>
                  <a:pt x="98" y="9"/>
                </a:lnTo>
                <a:lnTo>
                  <a:pt x="103" y="10"/>
                </a:lnTo>
                <a:lnTo>
                  <a:pt x="117" y="11"/>
                </a:lnTo>
                <a:lnTo>
                  <a:pt x="122" y="12"/>
                </a:lnTo>
                <a:lnTo>
                  <a:pt x="126" y="12"/>
                </a:lnTo>
                <a:lnTo>
                  <a:pt x="131" y="12"/>
                </a:lnTo>
                <a:lnTo>
                  <a:pt x="144" y="14"/>
                </a:lnTo>
                <a:lnTo>
                  <a:pt x="173" y="16"/>
                </a:lnTo>
                <a:lnTo>
                  <a:pt x="177" y="17"/>
                </a:lnTo>
                <a:lnTo>
                  <a:pt x="205" y="18"/>
                </a:lnTo>
                <a:lnTo>
                  <a:pt x="205" y="20"/>
                </a:lnTo>
                <a:lnTo>
                  <a:pt x="210" y="20"/>
                </a:lnTo>
                <a:lnTo>
                  <a:pt x="215" y="20"/>
                </a:lnTo>
                <a:lnTo>
                  <a:pt x="218" y="20"/>
                </a:lnTo>
                <a:lnTo>
                  <a:pt x="249" y="21"/>
                </a:lnTo>
                <a:lnTo>
                  <a:pt x="251" y="21"/>
                </a:lnTo>
                <a:lnTo>
                  <a:pt x="259" y="22"/>
                </a:lnTo>
                <a:lnTo>
                  <a:pt x="263" y="22"/>
                </a:lnTo>
                <a:lnTo>
                  <a:pt x="288" y="23"/>
                </a:lnTo>
                <a:lnTo>
                  <a:pt x="288" y="35"/>
                </a:lnTo>
                <a:lnTo>
                  <a:pt x="287" y="45"/>
                </a:lnTo>
                <a:lnTo>
                  <a:pt x="287" y="48"/>
                </a:lnTo>
                <a:lnTo>
                  <a:pt x="287" y="60"/>
                </a:lnTo>
                <a:lnTo>
                  <a:pt x="287" y="64"/>
                </a:lnTo>
                <a:lnTo>
                  <a:pt x="287" y="66"/>
                </a:lnTo>
                <a:lnTo>
                  <a:pt x="287" y="74"/>
                </a:lnTo>
                <a:lnTo>
                  <a:pt x="285" y="81"/>
                </a:lnTo>
                <a:lnTo>
                  <a:pt x="285" y="86"/>
                </a:lnTo>
                <a:lnTo>
                  <a:pt x="285" y="92"/>
                </a:lnTo>
                <a:lnTo>
                  <a:pt x="285" y="99"/>
                </a:lnTo>
                <a:lnTo>
                  <a:pt x="285" y="100"/>
                </a:lnTo>
                <a:lnTo>
                  <a:pt x="285" y="105"/>
                </a:lnTo>
                <a:lnTo>
                  <a:pt x="284" y="117"/>
                </a:lnTo>
                <a:lnTo>
                  <a:pt x="284" y="124"/>
                </a:lnTo>
                <a:lnTo>
                  <a:pt x="284" y="126"/>
                </a:lnTo>
                <a:lnTo>
                  <a:pt x="284" y="132"/>
                </a:lnTo>
                <a:lnTo>
                  <a:pt x="284" y="144"/>
                </a:lnTo>
                <a:lnTo>
                  <a:pt x="283" y="161"/>
                </a:lnTo>
                <a:lnTo>
                  <a:pt x="283" y="167"/>
                </a:lnTo>
                <a:lnTo>
                  <a:pt x="283" y="174"/>
                </a:lnTo>
                <a:lnTo>
                  <a:pt x="283" y="180"/>
                </a:lnTo>
                <a:lnTo>
                  <a:pt x="283" y="186"/>
                </a:lnTo>
                <a:lnTo>
                  <a:pt x="283" y="189"/>
                </a:lnTo>
                <a:lnTo>
                  <a:pt x="283" y="192"/>
                </a:lnTo>
                <a:lnTo>
                  <a:pt x="282" y="196"/>
                </a:lnTo>
                <a:lnTo>
                  <a:pt x="282" y="200"/>
                </a:lnTo>
                <a:lnTo>
                  <a:pt x="282" y="204"/>
                </a:lnTo>
                <a:lnTo>
                  <a:pt x="282" y="209"/>
                </a:lnTo>
                <a:lnTo>
                  <a:pt x="282" y="218"/>
                </a:lnTo>
                <a:lnTo>
                  <a:pt x="282" y="224"/>
                </a:lnTo>
                <a:lnTo>
                  <a:pt x="258" y="224"/>
                </a:lnTo>
                <a:lnTo>
                  <a:pt x="248" y="222"/>
                </a:lnTo>
                <a:lnTo>
                  <a:pt x="246" y="222"/>
                </a:lnTo>
                <a:lnTo>
                  <a:pt x="239" y="222"/>
                </a:lnTo>
                <a:lnTo>
                  <a:pt x="233" y="222"/>
                </a:lnTo>
                <a:lnTo>
                  <a:pt x="231" y="222"/>
                </a:lnTo>
                <a:lnTo>
                  <a:pt x="225" y="222"/>
                </a:lnTo>
                <a:lnTo>
                  <a:pt x="200" y="220"/>
                </a:lnTo>
                <a:lnTo>
                  <a:pt x="195" y="220"/>
                </a:lnTo>
                <a:lnTo>
                  <a:pt x="194" y="220"/>
                </a:lnTo>
                <a:lnTo>
                  <a:pt x="192" y="220"/>
                </a:lnTo>
                <a:lnTo>
                  <a:pt x="189" y="22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7" name="Freeform 27">
            <a:extLst>
              <a:ext uri="{FF2B5EF4-FFF2-40B4-BE49-F238E27FC236}">
                <a16:creationId xmlns:a16="http://schemas.microsoft.com/office/drawing/2014/main" id="{9507177B-CF35-204C-B7F9-029A9769FB73}"/>
              </a:ext>
            </a:extLst>
          </p:cNvPr>
          <p:cNvSpPr>
            <a:spLocks/>
          </p:cNvSpPr>
          <p:nvPr/>
        </p:nvSpPr>
        <p:spPr bwMode="auto">
          <a:xfrm>
            <a:off x="10467311" y="3921101"/>
            <a:ext cx="261917" cy="263282"/>
          </a:xfrm>
          <a:custGeom>
            <a:avLst/>
            <a:gdLst>
              <a:gd name="T0" fmla="*/ 4 w 218"/>
              <a:gd name="T1" fmla="*/ 3 h 221"/>
              <a:gd name="T2" fmla="*/ 4 w 218"/>
              <a:gd name="T3" fmla="*/ 3 h 221"/>
              <a:gd name="T4" fmla="*/ 4 w 218"/>
              <a:gd name="T5" fmla="*/ 3 h 221"/>
              <a:gd name="T6" fmla="*/ 4 w 218"/>
              <a:gd name="T7" fmla="*/ 3 h 221"/>
              <a:gd name="T8" fmla="*/ 4 w 218"/>
              <a:gd name="T9" fmla="*/ 3 h 221"/>
              <a:gd name="T10" fmla="*/ 4 w 218"/>
              <a:gd name="T11" fmla="*/ 3 h 221"/>
              <a:gd name="T12" fmla="*/ 4 w 218"/>
              <a:gd name="T13" fmla="*/ 3 h 221"/>
              <a:gd name="T14" fmla="*/ 4 w 218"/>
              <a:gd name="T15" fmla="*/ 3 h 221"/>
              <a:gd name="T16" fmla="*/ 4 w 218"/>
              <a:gd name="T17" fmla="*/ 3 h 221"/>
              <a:gd name="T18" fmla="*/ 4 w 218"/>
              <a:gd name="T19" fmla="*/ 3 h 221"/>
              <a:gd name="T20" fmla="*/ 4 w 218"/>
              <a:gd name="T21" fmla="*/ 3 h 221"/>
              <a:gd name="T22" fmla="*/ 4 w 218"/>
              <a:gd name="T23" fmla="*/ 3 h 221"/>
              <a:gd name="T24" fmla="*/ 4 w 218"/>
              <a:gd name="T25" fmla="*/ 3 h 221"/>
              <a:gd name="T26" fmla="*/ 4 w 218"/>
              <a:gd name="T27" fmla="*/ 3 h 221"/>
              <a:gd name="T28" fmla="*/ 4 w 218"/>
              <a:gd name="T29" fmla="*/ 3 h 221"/>
              <a:gd name="T30" fmla="*/ 4 w 218"/>
              <a:gd name="T31" fmla="*/ 3 h 221"/>
              <a:gd name="T32" fmla="*/ 4 w 218"/>
              <a:gd name="T33" fmla="*/ 3 h 221"/>
              <a:gd name="T34" fmla="*/ 4 w 218"/>
              <a:gd name="T35" fmla="*/ 3 h 221"/>
              <a:gd name="T36" fmla="*/ 4 w 218"/>
              <a:gd name="T37" fmla="*/ 3 h 221"/>
              <a:gd name="T38" fmla="*/ 4 w 218"/>
              <a:gd name="T39" fmla="*/ 3 h 221"/>
              <a:gd name="T40" fmla="*/ 4 w 218"/>
              <a:gd name="T41" fmla="*/ 3 h 221"/>
              <a:gd name="T42" fmla="*/ 4 w 218"/>
              <a:gd name="T43" fmla="*/ 3 h 221"/>
              <a:gd name="T44" fmla="*/ 3 w 218"/>
              <a:gd name="T45" fmla="*/ 3 h 221"/>
              <a:gd name="T46" fmla="*/ 4 w 218"/>
              <a:gd name="T47" fmla="*/ 3 h 221"/>
              <a:gd name="T48" fmla="*/ 4 w 218"/>
              <a:gd name="T49" fmla="*/ 3 h 221"/>
              <a:gd name="T50" fmla="*/ 4 w 218"/>
              <a:gd name="T51" fmla="*/ 3 h 221"/>
              <a:gd name="T52" fmla="*/ 4 w 218"/>
              <a:gd name="T53" fmla="*/ 3 h 221"/>
              <a:gd name="T54" fmla="*/ 4 w 218"/>
              <a:gd name="T55" fmla="*/ 3 h 221"/>
              <a:gd name="T56" fmla="*/ 4 w 218"/>
              <a:gd name="T57" fmla="*/ 3 h 221"/>
              <a:gd name="T58" fmla="*/ 4 w 218"/>
              <a:gd name="T59" fmla="*/ 3 h 221"/>
              <a:gd name="T60" fmla="*/ 4 w 218"/>
              <a:gd name="T61" fmla="*/ 3 h 221"/>
              <a:gd name="T62" fmla="*/ 4 w 218"/>
              <a:gd name="T63" fmla="*/ 3 h 221"/>
              <a:gd name="T64" fmla="*/ 4 w 218"/>
              <a:gd name="T65" fmla="*/ 3 h 221"/>
              <a:gd name="T66" fmla="*/ 4 w 218"/>
              <a:gd name="T67" fmla="*/ 3 h 221"/>
              <a:gd name="T68" fmla="*/ 4 w 218"/>
              <a:gd name="T69" fmla="*/ 3 h 221"/>
              <a:gd name="T70" fmla="*/ 4 w 218"/>
              <a:gd name="T71" fmla="*/ 3 h 221"/>
              <a:gd name="T72" fmla="*/ 4 w 218"/>
              <a:gd name="T73" fmla="*/ 3 h 221"/>
              <a:gd name="T74" fmla="*/ 4 w 218"/>
              <a:gd name="T75" fmla="*/ 3 h 221"/>
              <a:gd name="T76" fmla="*/ 4 w 218"/>
              <a:gd name="T77" fmla="*/ 3 h 221"/>
              <a:gd name="T78" fmla="*/ 4 w 218"/>
              <a:gd name="T79" fmla="*/ 3 h 221"/>
              <a:gd name="T80" fmla="*/ 4 w 218"/>
              <a:gd name="T81" fmla="*/ 3 h 221"/>
              <a:gd name="T82" fmla="*/ 4 w 218"/>
              <a:gd name="T83" fmla="*/ 3 h 221"/>
              <a:gd name="T84" fmla="*/ 4 w 218"/>
              <a:gd name="T85" fmla="*/ 3 h 221"/>
              <a:gd name="T86" fmla="*/ 4 w 218"/>
              <a:gd name="T87" fmla="*/ 3 h 221"/>
              <a:gd name="T88" fmla="*/ 4 w 218"/>
              <a:gd name="T89" fmla="*/ 3 h 221"/>
              <a:gd name="T90" fmla="*/ 4 w 218"/>
              <a:gd name="T91" fmla="*/ 3 h 221"/>
              <a:gd name="T92" fmla="*/ 4 w 218"/>
              <a:gd name="T93" fmla="*/ 3 h 221"/>
              <a:gd name="T94" fmla="*/ 4 w 218"/>
              <a:gd name="T95" fmla="*/ 3 h 221"/>
              <a:gd name="T96" fmla="*/ 4 w 218"/>
              <a:gd name="T97" fmla="*/ 3 h 221"/>
              <a:gd name="T98" fmla="*/ 4 w 218"/>
              <a:gd name="T99" fmla="*/ 3 h 221"/>
              <a:gd name="T100" fmla="*/ 4 w 218"/>
              <a:gd name="T101" fmla="*/ 3 h 221"/>
              <a:gd name="T102" fmla="*/ 4 w 218"/>
              <a:gd name="T103" fmla="*/ 3 h 221"/>
              <a:gd name="T104" fmla="*/ 4 w 218"/>
              <a:gd name="T105" fmla="*/ 3 h 221"/>
              <a:gd name="T106" fmla="*/ 4 w 218"/>
              <a:gd name="T107" fmla="*/ 3 h 221"/>
              <a:gd name="T108" fmla="*/ 4 w 218"/>
              <a:gd name="T109" fmla="*/ 3 h 2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 h="221">
                <a:moveTo>
                  <a:pt x="181" y="208"/>
                </a:moveTo>
                <a:lnTo>
                  <a:pt x="180" y="208"/>
                </a:lnTo>
                <a:lnTo>
                  <a:pt x="176" y="209"/>
                </a:lnTo>
                <a:lnTo>
                  <a:pt x="174" y="209"/>
                </a:lnTo>
                <a:lnTo>
                  <a:pt x="170" y="210"/>
                </a:lnTo>
                <a:lnTo>
                  <a:pt x="162" y="211"/>
                </a:lnTo>
                <a:lnTo>
                  <a:pt x="158" y="211"/>
                </a:lnTo>
                <a:lnTo>
                  <a:pt x="157" y="213"/>
                </a:lnTo>
                <a:lnTo>
                  <a:pt x="156" y="213"/>
                </a:lnTo>
                <a:lnTo>
                  <a:pt x="152" y="213"/>
                </a:lnTo>
                <a:lnTo>
                  <a:pt x="147" y="214"/>
                </a:lnTo>
                <a:lnTo>
                  <a:pt x="139" y="215"/>
                </a:lnTo>
                <a:lnTo>
                  <a:pt x="138" y="215"/>
                </a:lnTo>
                <a:lnTo>
                  <a:pt x="135" y="216"/>
                </a:lnTo>
                <a:lnTo>
                  <a:pt x="131" y="216"/>
                </a:lnTo>
                <a:lnTo>
                  <a:pt x="128" y="217"/>
                </a:lnTo>
                <a:lnTo>
                  <a:pt x="116" y="219"/>
                </a:lnTo>
                <a:lnTo>
                  <a:pt x="115" y="220"/>
                </a:lnTo>
                <a:lnTo>
                  <a:pt x="110" y="220"/>
                </a:lnTo>
                <a:lnTo>
                  <a:pt x="108" y="221"/>
                </a:lnTo>
                <a:lnTo>
                  <a:pt x="105" y="215"/>
                </a:lnTo>
                <a:lnTo>
                  <a:pt x="103" y="214"/>
                </a:lnTo>
                <a:lnTo>
                  <a:pt x="97" y="214"/>
                </a:lnTo>
                <a:lnTo>
                  <a:pt x="90" y="211"/>
                </a:lnTo>
                <a:lnTo>
                  <a:pt x="87" y="205"/>
                </a:lnTo>
                <a:lnTo>
                  <a:pt x="84" y="201"/>
                </a:lnTo>
                <a:lnTo>
                  <a:pt x="84" y="199"/>
                </a:lnTo>
                <a:lnTo>
                  <a:pt x="82" y="196"/>
                </a:lnTo>
                <a:lnTo>
                  <a:pt x="86" y="186"/>
                </a:lnTo>
                <a:lnTo>
                  <a:pt x="79" y="179"/>
                </a:lnTo>
                <a:lnTo>
                  <a:pt x="78" y="175"/>
                </a:lnTo>
                <a:lnTo>
                  <a:pt x="76" y="171"/>
                </a:lnTo>
                <a:lnTo>
                  <a:pt x="75" y="169"/>
                </a:lnTo>
                <a:lnTo>
                  <a:pt x="74" y="165"/>
                </a:lnTo>
                <a:lnTo>
                  <a:pt x="74" y="162"/>
                </a:lnTo>
                <a:lnTo>
                  <a:pt x="74" y="161"/>
                </a:lnTo>
                <a:lnTo>
                  <a:pt x="73" y="159"/>
                </a:lnTo>
                <a:lnTo>
                  <a:pt x="72" y="157"/>
                </a:lnTo>
                <a:lnTo>
                  <a:pt x="68" y="154"/>
                </a:lnTo>
                <a:lnTo>
                  <a:pt x="66" y="153"/>
                </a:lnTo>
                <a:lnTo>
                  <a:pt x="66" y="151"/>
                </a:lnTo>
                <a:lnTo>
                  <a:pt x="63" y="151"/>
                </a:lnTo>
                <a:lnTo>
                  <a:pt x="61" y="151"/>
                </a:lnTo>
                <a:lnTo>
                  <a:pt x="57" y="150"/>
                </a:lnTo>
                <a:lnTo>
                  <a:pt x="54" y="147"/>
                </a:lnTo>
                <a:lnTo>
                  <a:pt x="48" y="144"/>
                </a:lnTo>
                <a:lnTo>
                  <a:pt x="46" y="142"/>
                </a:lnTo>
                <a:lnTo>
                  <a:pt x="42" y="136"/>
                </a:lnTo>
                <a:lnTo>
                  <a:pt x="38" y="135"/>
                </a:lnTo>
                <a:lnTo>
                  <a:pt x="36" y="135"/>
                </a:lnTo>
                <a:lnTo>
                  <a:pt x="32" y="133"/>
                </a:lnTo>
                <a:lnTo>
                  <a:pt x="28" y="131"/>
                </a:lnTo>
                <a:lnTo>
                  <a:pt x="28" y="130"/>
                </a:lnTo>
                <a:lnTo>
                  <a:pt x="21" y="129"/>
                </a:lnTo>
                <a:lnTo>
                  <a:pt x="13" y="124"/>
                </a:lnTo>
                <a:lnTo>
                  <a:pt x="12" y="123"/>
                </a:lnTo>
                <a:lnTo>
                  <a:pt x="8" y="121"/>
                </a:lnTo>
                <a:lnTo>
                  <a:pt x="9" y="115"/>
                </a:lnTo>
                <a:lnTo>
                  <a:pt x="8" y="109"/>
                </a:lnTo>
                <a:lnTo>
                  <a:pt x="8" y="102"/>
                </a:lnTo>
                <a:lnTo>
                  <a:pt x="7" y="99"/>
                </a:lnTo>
                <a:lnTo>
                  <a:pt x="7" y="97"/>
                </a:lnTo>
                <a:lnTo>
                  <a:pt x="7" y="96"/>
                </a:lnTo>
                <a:lnTo>
                  <a:pt x="7" y="94"/>
                </a:lnTo>
                <a:lnTo>
                  <a:pt x="7" y="83"/>
                </a:lnTo>
                <a:lnTo>
                  <a:pt x="4" y="81"/>
                </a:lnTo>
                <a:lnTo>
                  <a:pt x="0" y="77"/>
                </a:lnTo>
                <a:lnTo>
                  <a:pt x="0" y="72"/>
                </a:lnTo>
                <a:lnTo>
                  <a:pt x="3" y="66"/>
                </a:lnTo>
                <a:lnTo>
                  <a:pt x="18" y="52"/>
                </a:lnTo>
                <a:lnTo>
                  <a:pt x="16" y="48"/>
                </a:lnTo>
                <a:lnTo>
                  <a:pt x="15" y="35"/>
                </a:lnTo>
                <a:lnTo>
                  <a:pt x="14" y="31"/>
                </a:lnTo>
                <a:lnTo>
                  <a:pt x="14" y="24"/>
                </a:lnTo>
                <a:lnTo>
                  <a:pt x="13" y="23"/>
                </a:lnTo>
                <a:lnTo>
                  <a:pt x="15" y="23"/>
                </a:lnTo>
                <a:lnTo>
                  <a:pt x="20" y="17"/>
                </a:lnTo>
                <a:lnTo>
                  <a:pt x="24" y="18"/>
                </a:lnTo>
                <a:lnTo>
                  <a:pt x="24" y="19"/>
                </a:lnTo>
                <a:lnTo>
                  <a:pt x="31" y="18"/>
                </a:lnTo>
                <a:lnTo>
                  <a:pt x="39" y="13"/>
                </a:lnTo>
                <a:lnTo>
                  <a:pt x="45" y="11"/>
                </a:lnTo>
                <a:lnTo>
                  <a:pt x="51" y="6"/>
                </a:lnTo>
                <a:lnTo>
                  <a:pt x="54" y="6"/>
                </a:lnTo>
                <a:lnTo>
                  <a:pt x="61" y="0"/>
                </a:lnTo>
                <a:lnTo>
                  <a:pt x="66" y="4"/>
                </a:lnTo>
                <a:lnTo>
                  <a:pt x="63" y="10"/>
                </a:lnTo>
                <a:lnTo>
                  <a:pt x="63" y="13"/>
                </a:lnTo>
                <a:lnTo>
                  <a:pt x="62" y="17"/>
                </a:lnTo>
                <a:lnTo>
                  <a:pt x="63" y="19"/>
                </a:lnTo>
                <a:lnTo>
                  <a:pt x="67" y="16"/>
                </a:lnTo>
                <a:lnTo>
                  <a:pt x="68" y="12"/>
                </a:lnTo>
                <a:lnTo>
                  <a:pt x="76" y="17"/>
                </a:lnTo>
                <a:lnTo>
                  <a:pt x="78" y="16"/>
                </a:lnTo>
                <a:lnTo>
                  <a:pt x="80" y="17"/>
                </a:lnTo>
                <a:lnTo>
                  <a:pt x="81" y="17"/>
                </a:lnTo>
                <a:lnTo>
                  <a:pt x="88" y="18"/>
                </a:lnTo>
                <a:lnTo>
                  <a:pt x="93" y="25"/>
                </a:lnTo>
                <a:lnTo>
                  <a:pt x="100" y="27"/>
                </a:lnTo>
                <a:lnTo>
                  <a:pt x="104" y="27"/>
                </a:lnTo>
                <a:lnTo>
                  <a:pt x="133" y="29"/>
                </a:lnTo>
                <a:lnTo>
                  <a:pt x="137" y="30"/>
                </a:lnTo>
                <a:lnTo>
                  <a:pt x="139" y="31"/>
                </a:lnTo>
                <a:lnTo>
                  <a:pt x="143" y="33"/>
                </a:lnTo>
                <a:lnTo>
                  <a:pt x="146" y="33"/>
                </a:lnTo>
                <a:lnTo>
                  <a:pt x="149" y="33"/>
                </a:lnTo>
                <a:lnTo>
                  <a:pt x="151" y="34"/>
                </a:lnTo>
                <a:lnTo>
                  <a:pt x="156" y="33"/>
                </a:lnTo>
                <a:lnTo>
                  <a:pt x="164" y="31"/>
                </a:lnTo>
                <a:lnTo>
                  <a:pt x="170" y="33"/>
                </a:lnTo>
                <a:lnTo>
                  <a:pt x="171" y="35"/>
                </a:lnTo>
                <a:lnTo>
                  <a:pt x="170" y="39"/>
                </a:lnTo>
                <a:lnTo>
                  <a:pt x="174" y="40"/>
                </a:lnTo>
                <a:lnTo>
                  <a:pt x="176" y="39"/>
                </a:lnTo>
                <a:lnTo>
                  <a:pt x="176" y="40"/>
                </a:lnTo>
                <a:lnTo>
                  <a:pt x="181" y="40"/>
                </a:lnTo>
                <a:lnTo>
                  <a:pt x="182" y="41"/>
                </a:lnTo>
                <a:lnTo>
                  <a:pt x="194" y="69"/>
                </a:lnTo>
                <a:lnTo>
                  <a:pt x="198" y="70"/>
                </a:lnTo>
                <a:lnTo>
                  <a:pt x="198" y="73"/>
                </a:lnTo>
                <a:lnTo>
                  <a:pt x="198" y="75"/>
                </a:lnTo>
                <a:lnTo>
                  <a:pt x="193" y="77"/>
                </a:lnTo>
                <a:lnTo>
                  <a:pt x="188" y="90"/>
                </a:lnTo>
                <a:lnTo>
                  <a:pt x="188" y="94"/>
                </a:lnTo>
                <a:lnTo>
                  <a:pt x="188" y="97"/>
                </a:lnTo>
                <a:lnTo>
                  <a:pt x="193" y="96"/>
                </a:lnTo>
                <a:lnTo>
                  <a:pt x="197" y="94"/>
                </a:lnTo>
                <a:lnTo>
                  <a:pt x="197" y="93"/>
                </a:lnTo>
                <a:lnTo>
                  <a:pt x="197" y="91"/>
                </a:lnTo>
                <a:lnTo>
                  <a:pt x="198" y="88"/>
                </a:lnTo>
                <a:lnTo>
                  <a:pt x="204" y="81"/>
                </a:lnTo>
                <a:lnTo>
                  <a:pt x="210" y="69"/>
                </a:lnTo>
                <a:lnTo>
                  <a:pt x="210" y="65"/>
                </a:lnTo>
                <a:lnTo>
                  <a:pt x="213" y="60"/>
                </a:lnTo>
                <a:lnTo>
                  <a:pt x="213" y="58"/>
                </a:lnTo>
                <a:lnTo>
                  <a:pt x="217" y="55"/>
                </a:lnTo>
                <a:lnTo>
                  <a:pt x="218" y="58"/>
                </a:lnTo>
                <a:lnTo>
                  <a:pt x="210" y="89"/>
                </a:lnTo>
                <a:lnTo>
                  <a:pt x="209" y="99"/>
                </a:lnTo>
                <a:lnTo>
                  <a:pt x="207" y="107"/>
                </a:lnTo>
                <a:lnTo>
                  <a:pt x="210" y="111"/>
                </a:lnTo>
                <a:lnTo>
                  <a:pt x="206" y="125"/>
                </a:lnTo>
                <a:lnTo>
                  <a:pt x="206" y="131"/>
                </a:lnTo>
                <a:lnTo>
                  <a:pt x="209" y="137"/>
                </a:lnTo>
                <a:lnTo>
                  <a:pt x="207" y="144"/>
                </a:lnTo>
                <a:lnTo>
                  <a:pt x="207" y="148"/>
                </a:lnTo>
                <a:lnTo>
                  <a:pt x="207" y="150"/>
                </a:lnTo>
                <a:lnTo>
                  <a:pt x="206" y="157"/>
                </a:lnTo>
                <a:lnTo>
                  <a:pt x="206" y="163"/>
                </a:lnTo>
                <a:lnTo>
                  <a:pt x="207" y="166"/>
                </a:lnTo>
                <a:lnTo>
                  <a:pt x="207" y="169"/>
                </a:lnTo>
                <a:lnTo>
                  <a:pt x="210" y="175"/>
                </a:lnTo>
                <a:lnTo>
                  <a:pt x="213" y="183"/>
                </a:lnTo>
                <a:lnTo>
                  <a:pt x="216" y="187"/>
                </a:lnTo>
                <a:lnTo>
                  <a:pt x="216" y="191"/>
                </a:lnTo>
                <a:lnTo>
                  <a:pt x="216" y="193"/>
                </a:lnTo>
                <a:lnTo>
                  <a:pt x="218" y="199"/>
                </a:lnTo>
                <a:lnTo>
                  <a:pt x="210" y="202"/>
                </a:lnTo>
                <a:lnTo>
                  <a:pt x="205" y="203"/>
                </a:lnTo>
                <a:lnTo>
                  <a:pt x="203" y="203"/>
                </a:lnTo>
                <a:lnTo>
                  <a:pt x="200" y="203"/>
                </a:lnTo>
                <a:lnTo>
                  <a:pt x="200" y="204"/>
                </a:lnTo>
                <a:lnTo>
                  <a:pt x="199" y="204"/>
                </a:lnTo>
                <a:lnTo>
                  <a:pt x="186" y="207"/>
                </a:lnTo>
                <a:lnTo>
                  <a:pt x="185" y="207"/>
                </a:lnTo>
                <a:lnTo>
                  <a:pt x="183" y="208"/>
                </a:lnTo>
                <a:lnTo>
                  <a:pt x="181" y="20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8" name="Freeform 28">
            <a:extLst>
              <a:ext uri="{FF2B5EF4-FFF2-40B4-BE49-F238E27FC236}">
                <a16:creationId xmlns:a16="http://schemas.microsoft.com/office/drawing/2014/main" id="{45A9D877-263A-7040-9556-24E98DB78CAB}"/>
              </a:ext>
            </a:extLst>
          </p:cNvPr>
          <p:cNvSpPr>
            <a:spLocks/>
          </p:cNvSpPr>
          <p:nvPr/>
        </p:nvSpPr>
        <p:spPr bwMode="auto">
          <a:xfrm>
            <a:off x="10579173" y="4159827"/>
            <a:ext cx="210079" cy="334218"/>
          </a:xfrm>
          <a:custGeom>
            <a:avLst/>
            <a:gdLst>
              <a:gd name="T0" fmla="*/ 1 w 178"/>
              <a:gd name="T1" fmla="*/ 3 h 281"/>
              <a:gd name="T2" fmla="*/ 3 w 178"/>
              <a:gd name="T3" fmla="*/ 3 h 281"/>
              <a:gd name="T4" fmla="*/ 3 w 178"/>
              <a:gd name="T5" fmla="*/ 3 h 281"/>
              <a:gd name="T6" fmla="*/ 3 w 178"/>
              <a:gd name="T7" fmla="*/ 3 h 281"/>
              <a:gd name="T8" fmla="*/ 3 w 178"/>
              <a:gd name="T9" fmla="*/ 3 h 281"/>
              <a:gd name="T10" fmla="*/ 3 w 178"/>
              <a:gd name="T11" fmla="*/ 3 h 281"/>
              <a:gd name="T12" fmla="*/ 3 w 178"/>
              <a:gd name="T13" fmla="*/ 3 h 281"/>
              <a:gd name="T14" fmla="*/ 3 w 178"/>
              <a:gd name="T15" fmla="*/ 3 h 281"/>
              <a:gd name="T16" fmla="*/ 3 w 178"/>
              <a:gd name="T17" fmla="*/ 3 h 281"/>
              <a:gd name="T18" fmla="*/ 3 w 178"/>
              <a:gd name="T19" fmla="*/ 3 h 281"/>
              <a:gd name="T20" fmla="*/ 3 w 178"/>
              <a:gd name="T21" fmla="*/ 3 h 281"/>
              <a:gd name="T22" fmla="*/ 3 w 178"/>
              <a:gd name="T23" fmla="*/ 3 h 281"/>
              <a:gd name="T24" fmla="*/ 3 w 178"/>
              <a:gd name="T25" fmla="*/ 3 h 281"/>
              <a:gd name="T26" fmla="*/ 3 w 178"/>
              <a:gd name="T27" fmla="*/ 3 h 281"/>
              <a:gd name="T28" fmla="*/ 3 w 178"/>
              <a:gd name="T29" fmla="*/ 3 h 281"/>
              <a:gd name="T30" fmla="*/ 3 w 178"/>
              <a:gd name="T31" fmla="*/ 3 h 281"/>
              <a:gd name="T32" fmla="*/ 3 w 178"/>
              <a:gd name="T33" fmla="*/ 0 h 281"/>
              <a:gd name="T34" fmla="*/ 3 w 178"/>
              <a:gd name="T35" fmla="*/ 3 h 281"/>
              <a:gd name="T36" fmla="*/ 3 w 178"/>
              <a:gd name="T37" fmla="*/ 3 h 281"/>
              <a:gd name="T38" fmla="*/ 3 w 178"/>
              <a:gd name="T39" fmla="*/ 3 h 281"/>
              <a:gd name="T40" fmla="*/ 3 w 178"/>
              <a:gd name="T41" fmla="*/ 3 h 281"/>
              <a:gd name="T42" fmla="*/ 3 w 178"/>
              <a:gd name="T43" fmla="*/ 3 h 281"/>
              <a:gd name="T44" fmla="*/ 3 w 178"/>
              <a:gd name="T45" fmla="*/ 3 h 281"/>
              <a:gd name="T46" fmla="*/ 3 w 178"/>
              <a:gd name="T47" fmla="*/ 3 h 281"/>
              <a:gd name="T48" fmla="*/ 3 w 178"/>
              <a:gd name="T49" fmla="*/ 3 h 281"/>
              <a:gd name="T50" fmla="*/ 3 w 178"/>
              <a:gd name="T51" fmla="*/ 3 h 281"/>
              <a:gd name="T52" fmla="*/ 3 w 178"/>
              <a:gd name="T53" fmla="*/ 3 h 281"/>
              <a:gd name="T54" fmla="*/ 3 w 178"/>
              <a:gd name="T55" fmla="*/ 3 h 281"/>
              <a:gd name="T56" fmla="*/ 3 w 178"/>
              <a:gd name="T57" fmla="*/ 3 h 281"/>
              <a:gd name="T58" fmla="*/ 3 w 178"/>
              <a:gd name="T59" fmla="*/ 3 h 281"/>
              <a:gd name="T60" fmla="*/ 3 w 178"/>
              <a:gd name="T61" fmla="*/ 3 h 281"/>
              <a:gd name="T62" fmla="*/ 3 w 178"/>
              <a:gd name="T63" fmla="*/ 3 h 281"/>
              <a:gd name="T64" fmla="*/ 3 w 178"/>
              <a:gd name="T65" fmla="*/ 3 h 281"/>
              <a:gd name="T66" fmla="*/ 3 w 178"/>
              <a:gd name="T67" fmla="*/ 3 h 281"/>
              <a:gd name="T68" fmla="*/ 3 w 178"/>
              <a:gd name="T69" fmla="*/ 3 h 281"/>
              <a:gd name="T70" fmla="*/ 3 w 178"/>
              <a:gd name="T71" fmla="*/ 3 h 281"/>
              <a:gd name="T72" fmla="*/ 3 w 178"/>
              <a:gd name="T73" fmla="*/ 3 h 281"/>
              <a:gd name="T74" fmla="*/ 3 w 178"/>
              <a:gd name="T75" fmla="*/ 3 h 281"/>
              <a:gd name="T76" fmla="*/ 3 w 178"/>
              <a:gd name="T77" fmla="*/ 3 h 281"/>
              <a:gd name="T78" fmla="*/ 3 w 178"/>
              <a:gd name="T79" fmla="*/ 3 h 281"/>
              <a:gd name="T80" fmla="*/ 3 w 178"/>
              <a:gd name="T81" fmla="*/ 3 h 281"/>
              <a:gd name="T82" fmla="*/ 3 w 178"/>
              <a:gd name="T83" fmla="*/ 3 h 281"/>
              <a:gd name="T84" fmla="*/ 3 w 178"/>
              <a:gd name="T85" fmla="*/ 3 h 281"/>
              <a:gd name="T86" fmla="*/ 3 w 178"/>
              <a:gd name="T87" fmla="*/ 3 h 281"/>
              <a:gd name="T88" fmla="*/ 3 w 178"/>
              <a:gd name="T89" fmla="*/ 3 h 281"/>
              <a:gd name="T90" fmla="*/ 3 w 178"/>
              <a:gd name="T91" fmla="*/ 3 h 281"/>
              <a:gd name="T92" fmla="*/ 3 w 178"/>
              <a:gd name="T93" fmla="*/ 3 h 281"/>
              <a:gd name="T94" fmla="*/ 3 w 178"/>
              <a:gd name="T95" fmla="*/ 3 h 281"/>
              <a:gd name="T96" fmla="*/ 3 w 178"/>
              <a:gd name="T97" fmla="*/ 3 h 281"/>
              <a:gd name="T98" fmla="*/ 3 w 178"/>
              <a:gd name="T99" fmla="*/ 3 h 281"/>
              <a:gd name="T100" fmla="*/ 3 w 178"/>
              <a:gd name="T101" fmla="*/ 3 h 281"/>
              <a:gd name="T102" fmla="*/ 3 w 178"/>
              <a:gd name="T103" fmla="*/ 3 h 281"/>
              <a:gd name="T104" fmla="*/ 1 w 178"/>
              <a:gd name="T105" fmla="*/ 3 h 2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78" h="281">
                <a:moveTo>
                  <a:pt x="1" y="141"/>
                </a:moveTo>
                <a:lnTo>
                  <a:pt x="0" y="140"/>
                </a:lnTo>
                <a:lnTo>
                  <a:pt x="0" y="138"/>
                </a:lnTo>
                <a:lnTo>
                  <a:pt x="1" y="138"/>
                </a:lnTo>
                <a:lnTo>
                  <a:pt x="2" y="132"/>
                </a:lnTo>
                <a:lnTo>
                  <a:pt x="5" y="131"/>
                </a:lnTo>
                <a:lnTo>
                  <a:pt x="2" y="122"/>
                </a:lnTo>
                <a:lnTo>
                  <a:pt x="10" y="118"/>
                </a:lnTo>
                <a:lnTo>
                  <a:pt x="12" y="117"/>
                </a:lnTo>
                <a:lnTo>
                  <a:pt x="12" y="116"/>
                </a:lnTo>
                <a:lnTo>
                  <a:pt x="12" y="114"/>
                </a:lnTo>
                <a:lnTo>
                  <a:pt x="12" y="112"/>
                </a:lnTo>
                <a:lnTo>
                  <a:pt x="17" y="98"/>
                </a:lnTo>
                <a:lnTo>
                  <a:pt x="16" y="95"/>
                </a:lnTo>
                <a:lnTo>
                  <a:pt x="13" y="90"/>
                </a:lnTo>
                <a:lnTo>
                  <a:pt x="8" y="87"/>
                </a:lnTo>
                <a:lnTo>
                  <a:pt x="8" y="82"/>
                </a:lnTo>
                <a:lnTo>
                  <a:pt x="10" y="81"/>
                </a:lnTo>
                <a:lnTo>
                  <a:pt x="11" y="77"/>
                </a:lnTo>
                <a:lnTo>
                  <a:pt x="19" y="75"/>
                </a:lnTo>
                <a:lnTo>
                  <a:pt x="30" y="70"/>
                </a:lnTo>
                <a:lnTo>
                  <a:pt x="35" y="66"/>
                </a:lnTo>
                <a:lnTo>
                  <a:pt x="36" y="58"/>
                </a:lnTo>
                <a:lnTo>
                  <a:pt x="36" y="57"/>
                </a:lnTo>
                <a:lnTo>
                  <a:pt x="37" y="54"/>
                </a:lnTo>
                <a:lnTo>
                  <a:pt x="39" y="54"/>
                </a:lnTo>
                <a:lnTo>
                  <a:pt x="40" y="50"/>
                </a:lnTo>
                <a:lnTo>
                  <a:pt x="40" y="47"/>
                </a:lnTo>
                <a:lnTo>
                  <a:pt x="40" y="44"/>
                </a:lnTo>
                <a:lnTo>
                  <a:pt x="40" y="42"/>
                </a:lnTo>
                <a:lnTo>
                  <a:pt x="40" y="41"/>
                </a:lnTo>
                <a:lnTo>
                  <a:pt x="37" y="38"/>
                </a:lnTo>
                <a:lnTo>
                  <a:pt x="34" y="35"/>
                </a:lnTo>
                <a:lnTo>
                  <a:pt x="31" y="35"/>
                </a:lnTo>
                <a:lnTo>
                  <a:pt x="29" y="34"/>
                </a:lnTo>
                <a:lnTo>
                  <a:pt x="28" y="33"/>
                </a:lnTo>
                <a:lnTo>
                  <a:pt x="24" y="27"/>
                </a:lnTo>
                <a:lnTo>
                  <a:pt x="17" y="24"/>
                </a:lnTo>
                <a:lnTo>
                  <a:pt x="16" y="22"/>
                </a:lnTo>
                <a:lnTo>
                  <a:pt x="18" y="21"/>
                </a:lnTo>
                <a:lnTo>
                  <a:pt x="23" y="21"/>
                </a:lnTo>
                <a:lnTo>
                  <a:pt x="24" y="20"/>
                </a:lnTo>
                <a:lnTo>
                  <a:pt x="36" y="18"/>
                </a:lnTo>
                <a:lnTo>
                  <a:pt x="39" y="17"/>
                </a:lnTo>
                <a:lnTo>
                  <a:pt x="43" y="17"/>
                </a:lnTo>
                <a:lnTo>
                  <a:pt x="46" y="16"/>
                </a:lnTo>
                <a:lnTo>
                  <a:pt x="47" y="16"/>
                </a:lnTo>
                <a:lnTo>
                  <a:pt x="55" y="15"/>
                </a:lnTo>
                <a:lnTo>
                  <a:pt x="60" y="14"/>
                </a:lnTo>
                <a:lnTo>
                  <a:pt x="64" y="14"/>
                </a:lnTo>
                <a:lnTo>
                  <a:pt x="65" y="14"/>
                </a:lnTo>
                <a:lnTo>
                  <a:pt x="66" y="12"/>
                </a:lnTo>
                <a:lnTo>
                  <a:pt x="70" y="12"/>
                </a:lnTo>
                <a:lnTo>
                  <a:pt x="78" y="11"/>
                </a:lnTo>
                <a:lnTo>
                  <a:pt x="82" y="10"/>
                </a:lnTo>
                <a:lnTo>
                  <a:pt x="84" y="10"/>
                </a:lnTo>
                <a:lnTo>
                  <a:pt x="88" y="9"/>
                </a:lnTo>
                <a:lnTo>
                  <a:pt x="89" y="9"/>
                </a:lnTo>
                <a:lnTo>
                  <a:pt x="91" y="9"/>
                </a:lnTo>
                <a:lnTo>
                  <a:pt x="93" y="8"/>
                </a:lnTo>
                <a:lnTo>
                  <a:pt x="94" y="8"/>
                </a:lnTo>
                <a:lnTo>
                  <a:pt x="107" y="5"/>
                </a:lnTo>
                <a:lnTo>
                  <a:pt x="108" y="5"/>
                </a:lnTo>
                <a:lnTo>
                  <a:pt x="108" y="4"/>
                </a:lnTo>
                <a:lnTo>
                  <a:pt x="111" y="4"/>
                </a:lnTo>
                <a:lnTo>
                  <a:pt x="113" y="4"/>
                </a:lnTo>
                <a:lnTo>
                  <a:pt x="118" y="3"/>
                </a:lnTo>
                <a:lnTo>
                  <a:pt x="126" y="0"/>
                </a:lnTo>
                <a:lnTo>
                  <a:pt x="127" y="6"/>
                </a:lnTo>
                <a:lnTo>
                  <a:pt x="127" y="12"/>
                </a:lnTo>
                <a:lnTo>
                  <a:pt x="131" y="17"/>
                </a:lnTo>
                <a:lnTo>
                  <a:pt x="137" y="24"/>
                </a:lnTo>
                <a:lnTo>
                  <a:pt x="141" y="29"/>
                </a:lnTo>
                <a:lnTo>
                  <a:pt x="145" y="36"/>
                </a:lnTo>
                <a:lnTo>
                  <a:pt x="147" y="45"/>
                </a:lnTo>
                <a:lnTo>
                  <a:pt x="147" y="46"/>
                </a:lnTo>
                <a:lnTo>
                  <a:pt x="148" y="48"/>
                </a:lnTo>
                <a:lnTo>
                  <a:pt x="149" y="53"/>
                </a:lnTo>
                <a:lnTo>
                  <a:pt x="149" y="56"/>
                </a:lnTo>
                <a:lnTo>
                  <a:pt x="149" y="57"/>
                </a:lnTo>
                <a:lnTo>
                  <a:pt x="150" y="58"/>
                </a:lnTo>
                <a:lnTo>
                  <a:pt x="150" y="59"/>
                </a:lnTo>
                <a:lnTo>
                  <a:pt x="151" y="64"/>
                </a:lnTo>
                <a:lnTo>
                  <a:pt x="151" y="65"/>
                </a:lnTo>
                <a:lnTo>
                  <a:pt x="151" y="68"/>
                </a:lnTo>
                <a:lnTo>
                  <a:pt x="153" y="71"/>
                </a:lnTo>
                <a:lnTo>
                  <a:pt x="154" y="75"/>
                </a:lnTo>
                <a:lnTo>
                  <a:pt x="156" y="84"/>
                </a:lnTo>
                <a:lnTo>
                  <a:pt x="157" y="90"/>
                </a:lnTo>
                <a:lnTo>
                  <a:pt x="157" y="93"/>
                </a:lnTo>
                <a:lnTo>
                  <a:pt x="159" y="96"/>
                </a:lnTo>
                <a:lnTo>
                  <a:pt x="159" y="98"/>
                </a:lnTo>
                <a:lnTo>
                  <a:pt x="159" y="101"/>
                </a:lnTo>
                <a:lnTo>
                  <a:pt x="160" y="105"/>
                </a:lnTo>
                <a:lnTo>
                  <a:pt x="162" y="113"/>
                </a:lnTo>
                <a:lnTo>
                  <a:pt x="162" y="114"/>
                </a:lnTo>
                <a:lnTo>
                  <a:pt x="162" y="118"/>
                </a:lnTo>
                <a:lnTo>
                  <a:pt x="165" y="126"/>
                </a:lnTo>
                <a:lnTo>
                  <a:pt x="166" y="130"/>
                </a:lnTo>
                <a:lnTo>
                  <a:pt x="167" y="135"/>
                </a:lnTo>
                <a:lnTo>
                  <a:pt x="167" y="140"/>
                </a:lnTo>
                <a:lnTo>
                  <a:pt x="168" y="144"/>
                </a:lnTo>
                <a:lnTo>
                  <a:pt x="169" y="146"/>
                </a:lnTo>
                <a:lnTo>
                  <a:pt x="171" y="152"/>
                </a:lnTo>
                <a:lnTo>
                  <a:pt x="168" y="158"/>
                </a:lnTo>
                <a:lnTo>
                  <a:pt x="169" y="158"/>
                </a:lnTo>
                <a:lnTo>
                  <a:pt x="168" y="162"/>
                </a:lnTo>
                <a:lnTo>
                  <a:pt x="169" y="165"/>
                </a:lnTo>
                <a:lnTo>
                  <a:pt x="172" y="170"/>
                </a:lnTo>
                <a:lnTo>
                  <a:pt x="175" y="173"/>
                </a:lnTo>
                <a:lnTo>
                  <a:pt x="174" y="174"/>
                </a:lnTo>
                <a:lnTo>
                  <a:pt x="175" y="176"/>
                </a:lnTo>
                <a:lnTo>
                  <a:pt x="175" y="177"/>
                </a:lnTo>
                <a:lnTo>
                  <a:pt x="178" y="182"/>
                </a:lnTo>
                <a:lnTo>
                  <a:pt x="174" y="190"/>
                </a:lnTo>
                <a:lnTo>
                  <a:pt x="174" y="191"/>
                </a:lnTo>
                <a:lnTo>
                  <a:pt x="173" y="195"/>
                </a:lnTo>
                <a:lnTo>
                  <a:pt x="171" y="197"/>
                </a:lnTo>
                <a:lnTo>
                  <a:pt x="172" y="200"/>
                </a:lnTo>
                <a:lnTo>
                  <a:pt x="171" y="202"/>
                </a:lnTo>
                <a:lnTo>
                  <a:pt x="165" y="209"/>
                </a:lnTo>
                <a:lnTo>
                  <a:pt x="163" y="209"/>
                </a:lnTo>
                <a:lnTo>
                  <a:pt x="163" y="210"/>
                </a:lnTo>
                <a:lnTo>
                  <a:pt x="165" y="215"/>
                </a:lnTo>
                <a:lnTo>
                  <a:pt x="165" y="219"/>
                </a:lnTo>
                <a:lnTo>
                  <a:pt x="162" y="228"/>
                </a:lnTo>
                <a:lnTo>
                  <a:pt x="163" y="228"/>
                </a:lnTo>
                <a:lnTo>
                  <a:pt x="166" y="232"/>
                </a:lnTo>
                <a:lnTo>
                  <a:pt x="163" y="237"/>
                </a:lnTo>
                <a:lnTo>
                  <a:pt x="162" y="242"/>
                </a:lnTo>
                <a:lnTo>
                  <a:pt x="165" y="244"/>
                </a:lnTo>
                <a:lnTo>
                  <a:pt x="168" y="246"/>
                </a:lnTo>
                <a:lnTo>
                  <a:pt x="166" y="249"/>
                </a:lnTo>
                <a:lnTo>
                  <a:pt x="160" y="250"/>
                </a:lnTo>
                <a:lnTo>
                  <a:pt x="156" y="254"/>
                </a:lnTo>
                <a:lnTo>
                  <a:pt x="155" y="254"/>
                </a:lnTo>
                <a:lnTo>
                  <a:pt x="154" y="254"/>
                </a:lnTo>
                <a:lnTo>
                  <a:pt x="151" y="262"/>
                </a:lnTo>
                <a:lnTo>
                  <a:pt x="156" y="268"/>
                </a:lnTo>
                <a:lnTo>
                  <a:pt x="154" y="272"/>
                </a:lnTo>
                <a:lnTo>
                  <a:pt x="150" y="272"/>
                </a:lnTo>
                <a:lnTo>
                  <a:pt x="148" y="269"/>
                </a:lnTo>
                <a:lnTo>
                  <a:pt x="142" y="269"/>
                </a:lnTo>
                <a:lnTo>
                  <a:pt x="133" y="267"/>
                </a:lnTo>
                <a:lnTo>
                  <a:pt x="131" y="268"/>
                </a:lnTo>
                <a:lnTo>
                  <a:pt x="126" y="275"/>
                </a:lnTo>
                <a:lnTo>
                  <a:pt x="125" y="276"/>
                </a:lnTo>
                <a:lnTo>
                  <a:pt x="125" y="278"/>
                </a:lnTo>
                <a:lnTo>
                  <a:pt x="126" y="280"/>
                </a:lnTo>
                <a:lnTo>
                  <a:pt x="121" y="278"/>
                </a:lnTo>
                <a:lnTo>
                  <a:pt x="121" y="281"/>
                </a:lnTo>
                <a:lnTo>
                  <a:pt x="120" y="281"/>
                </a:lnTo>
                <a:lnTo>
                  <a:pt x="117" y="280"/>
                </a:lnTo>
                <a:lnTo>
                  <a:pt x="111" y="270"/>
                </a:lnTo>
                <a:lnTo>
                  <a:pt x="109" y="270"/>
                </a:lnTo>
                <a:lnTo>
                  <a:pt x="108" y="268"/>
                </a:lnTo>
                <a:lnTo>
                  <a:pt x="109" y="267"/>
                </a:lnTo>
                <a:lnTo>
                  <a:pt x="111" y="266"/>
                </a:lnTo>
                <a:lnTo>
                  <a:pt x="112" y="264"/>
                </a:lnTo>
                <a:lnTo>
                  <a:pt x="106" y="256"/>
                </a:lnTo>
                <a:lnTo>
                  <a:pt x="106" y="255"/>
                </a:lnTo>
                <a:lnTo>
                  <a:pt x="106" y="252"/>
                </a:lnTo>
                <a:lnTo>
                  <a:pt x="97" y="248"/>
                </a:lnTo>
                <a:lnTo>
                  <a:pt x="97" y="245"/>
                </a:lnTo>
                <a:lnTo>
                  <a:pt x="91" y="243"/>
                </a:lnTo>
                <a:lnTo>
                  <a:pt x="88" y="243"/>
                </a:lnTo>
                <a:lnTo>
                  <a:pt x="85" y="244"/>
                </a:lnTo>
                <a:lnTo>
                  <a:pt x="82" y="240"/>
                </a:lnTo>
                <a:lnTo>
                  <a:pt x="76" y="237"/>
                </a:lnTo>
                <a:lnTo>
                  <a:pt x="72" y="236"/>
                </a:lnTo>
                <a:lnTo>
                  <a:pt x="70" y="234"/>
                </a:lnTo>
                <a:lnTo>
                  <a:pt x="65" y="230"/>
                </a:lnTo>
                <a:lnTo>
                  <a:pt x="64" y="228"/>
                </a:lnTo>
                <a:lnTo>
                  <a:pt x="64" y="222"/>
                </a:lnTo>
                <a:lnTo>
                  <a:pt x="66" y="216"/>
                </a:lnTo>
                <a:lnTo>
                  <a:pt x="66" y="215"/>
                </a:lnTo>
                <a:lnTo>
                  <a:pt x="66" y="214"/>
                </a:lnTo>
                <a:lnTo>
                  <a:pt x="69" y="209"/>
                </a:lnTo>
                <a:lnTo>
                  <a:pt x="69" y="208"/>
                </a:lnTo>
                <a:lnTo>
                  <a:pt x="67" y="203"/>
                </a:lnTo>
                <a:lnTo>
                  <a:pt x="67" y="202"/>
                </a:lnTo>
                <a:lnTo>
                  <a:pt x="70" y="201"/>
                </a:lnTo>
                <a:lnTo>
                  <a:pt x="70" y="200"/>
                </a:lnTo>
                <a:lnTo>
                  <a:pt x="69" y="197"/>
                </a:lnTo>
                <a:lnTo>
                  <a:pt x="63" y="196"/>
                </a:lnTo>
                <a:lnTo>
                  <a:pt x="61" y="195"/>
                </a:lnTo>
                <a:lnTo>
                  <a:pt x="59" y="195"/>
                </a:lnTo>
                <a:lnTo>
                  <a:pt x="58" y="195"/>
                </a:lnTo>
                <a:lnTo>
                  <a:pt x="54" y="195"/>
                </a:lnTo>
                <a:lnTo>
                  <a:pt x="51" y="200"/>
                </a:lnTo>
                <a:lnTo>
                  <a:pt x="49" y="201"/>
                </a:lnTo>
                <a:lnTo>
                  <a:pt x="46" y="197"/>
                </a:lnTo>
                <a:lnTo>
                  <a:pt x="45" y="195"/>
                </a:lnTo>
                <a:lnTo>
                  <a:pt x="43" y="189"/>
                </a:lnTo>
                <a:lnTo>
                  <a:pt x="41" y="184"/>
                </a:lnTo>
                <a:lnTo>
                  <a:pt x="40" y="182"/>
                </a:lnTo>
                <a:lnTo>
                  <a:pt x="35" y="179"/>
                </a:lnTo>
                <a:lnTo>
                  <a:pt x="30" y="177"/>
                </a:lnTo>
                <a:lnTo>
                  <a:pt x="28" y="176"/>
                </a:lnTo>
                <a:lnTo>
                  <a:pt x="23" y="171"/>
                </a:lnTo>
                <a:lnTo>
                  <a:pt x="21" y="171"/>
                </a:lnTo>
                <a:lnTo>
                  <a:pt x="19" y="168"/>
                </a:lnTo>
                <a:lnTo>
                  <a:pt x="16" y="167"/>
                </a:lnTo>
                <a:lnTo>
                  <a:pt x="15" y="166"/>
                </a:lnTo>
                <a:lnTo>
                  <a:pt x="13" y="165"/>
                </a:lnTo>
                <a:lnTo>
                  <a:pt x="10" y="162"/>
                </a:lnTo>
                <a:lnTo>
                  <a:pt x="10" y="160"/>
                </a:lnTo>
                <a:lnTo>
                  <a:pt x="6" y="156"/>
                </a:lnTo>
                <a:lnTo>
                  <a:pt x="6" y="153"/>
                </a:lnTo>
                <a:lnTo>
                  <a:pt x="4" y="150"/>
                </a:lnTo>
                <a:lnTo>
                  <a:pt x="1" y="146"/>
                </a:lnTo>
                <a:lnTo>
                  <a:pt x="1" y="14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59" name="Freeform 29">
            <a:extLst>
              <a:ext uri="{FF2B5EF4-FFF2-40B4-BE49-F238E27FC236}">
                <a16:creationId xmlns:a16="http://schemas.microsoft.com/office/drawing/2014/main" id="{A0B46CED-7726-7646-B0CD-9E13833BCF92}"/>
              </a:ext>
            </a:extLst>
          </p:cNvPr>
          <p:cNvSpPr>
            <a:spLocks/>
          </p:cNvSpPr>
          <p:nvPr/>
        </p:nvSpPr>
        <p:spPr bwMode="auto">
          <a:xfrm>
            <a:off x="10314527" y="4131180"/>
            <a:ext cx="309662" cy="200531"/>
          </a:xfrm>
          <a:custGeom>
            <a:avLst/>
            <a:gdLst>
              <a:gd name="T0" fmla="*/ 3 w 261"/>
              <a:gd name="T1" fmla="*/ 4 h 168"/>
              <a:gd name="T2" fmla="*/ 3 w 261"/>
              <a:gd name="T3" fmla="*/ 4 h 168"/>
              <a:gd name="T4" fmla="*/ 3 w 261"/>
              <a:gd name="T5" fmla="*/ 4 h 168"/>
              <a:gd name="T6" fmla="*/ 3 w 261"/>
              <a:gd name="T7" fmla="*/ 4 h 168"/>
              <a:gd name="T8" fmla="*/ 3 w 261"/>
              <a:gd name="T9" fmla="*/ 4 h 168"/>
              <a:gd name="T10" fmla="*/ 3 w 261"/>
              <a:gd name="T11" fmla="*/ 4 h 168"/>
              <a:gd name="T12" fmla="*/ 3 w 261"/>
              <a:gd name="T13" fmla="*/ 4 h 168"/>
              <a:gd name="T14" fmla="*/ 3 w 261"/>
              <a:gd name="T15" fmla="*/ 4 h 168"/>
              <a:gd name="T16" fmla="*/ 3 w 261"/>
              <a:gd name="T17" fmla="*/ 4 h 168"/>
              <a:gd name="T18" fmla="*/ 3 w 261"/>
              <a:gd name="T19" fmla="*/ 4 h 168"/>
              <a:gd name="T20" fmla="*/ 3 w 261"/>
              <a:gd name="T21" fmla="*/ 4 h 168"/>
              <a:gd name="T22" fmla="*/ 3 w 261"/>
              <a:gd name="T23" fmla="*/ 4 h 168"/>
              <a:gd name="T24" fmla="*/ 3 w 261"/>
              <a:gd name="T25" fmla="*/ 4 h 168"/>
              <a:gd name="T26" fmla="*/ 3 w 261"/>
              <a:gd name="T27" fmla="*/ 4 h 168"/>
              <a:gd name="T28" fmla="*/ 3 w 261"/>
              <a:gd name="T29" fmla="*/ 4 h 168"/>
              <a:gd name="T30" fmla="*/ 3 w 261"/>
              <a:gd name="T31" fmla="*/ 4 h 168"/>
              <a:gd name="T32" fmla="*/ 3 w 261"/>
              <a:gd name="T33" fmla="*/ 4 h 168"/>
              <a:gd name="T34" fmla="*/ 3 w 261"/>
              <a:gd name="T35" fmla="*/ 4 h 168"/>
              <a:gd name="T36" fmla="*/ 3 w 261"/>
              <a:gd name="T37" fmla="*/ 4 h 168"/>
              <a:gd name="T38" fmla="*/ 3 w 261"/>
              <a:gd name="T39" fmla="*/ 4 h 168"/>
              <a:gd name="T40" fmla="*/ 3 w 261"/>
              <a:gd name="T41" fmla="*/ 4 h 168"/>
              <a:gd name="T42" fmla="*/ 3 w 261"/>
              <a:gd name="T43" fmla="*/ 4 h 168"/>
              <a:gd name="T44" fmla="*/ 3 w 261"/>
              <a:gd name="T45" fmla="*/ 4 h 168"/>
              <a:gd name="T46" fmla="*/ 3 w 261"/>
              <a:gd name="T47" fmla="*/ 4 h 168"/>
              <a:gd name="T48" fmla="*/ 3 w 261"/>
              <a:gd name="T49" fmla="*/ 4 h 168"/>
              <a:gd name="T50" fmla="*/ 3 w 261"/>
              <a:gd name="T51" fmla="*/ 4 h 168"/>
              <a:gd name="T52" fmla="*/ 3 w 261"/>
              <a:gd name="T53" fmla="*/ 4 h 168"/>
              <a:gd name="T54" fmla="*/ 3 w 261"/>
              <a:gd name="T55" fmla="*/ 4 h 168"/>
              <a:gd name="T56" fmla="*/ 3 w 261"/>
              <a:gd name="T57" fmla="*/ 4 h 168"/>
              <a:gd name="T58" fmla="*/ 3 w 261"/>
              <a:gd name="T59" fmla="*/ 4 h 168"/>
              <a:gd name="T60" fmla="*/ 3 w 261"/>
              <a:gd name="T61" fmla="*/ 4 h 168"/>
              <a:gd name="T62" fmla="*/ 3 w 261"/>
              <a:gd name="T63" fmla="*/ 4 h 168"/>
              <a:gd name="T64" fmla="*/ 3 w 261"/>
              <a:gd name="T65" fmla="*/ 4 h 168"/>
              <a:gd name="T66" fmla="*/ 3 w 261"/>
              <a:gd name="T67" fmla="*/ 4 h 168"/>
              <a:gd name="T68" fmla="*/ 3 w 261"/>
              <a:gd name="T69" fmla="*/ 4 h 168"/>
              <a:gd name="T70" fmla="*/ 3 w 261"/>
              <a:gd name="T71" fmla="*/ 4 h 168"/>
              <a:gd name="T72" fmla="*/ 3 w 261"/>
              <a:gd name="T73" fmla="*/ 4 h 168"/>
              <a:gd name="T74" fmla="*/ 3 w 261"/>
              <a:gd name="T75" fmla="*/ 4 h 168"/>
              <a:gd name="T76" fmla="*/ 3 w 261"/>
              <a:gd name="T77" fmla="*/ 4 h 168"/>
              <a:gd name="T78" fmla="*/ 3 w 261"/>
              <a:gd name="T79" fmla="*/ 4 h 168"/>
              <a:gd name="T80" fmla="*/ 3 w 261"/>
              <a:gd name="T81" fmla="*/ 4 h 168"/>
              <a:gd name="T82" fmla="*/ 3 w 261"/>
              <a:gd name="T83" fmla="*/ 4 h 168"/>
              <a:gd name="T84" fmla="*/ 3 w 261"/>
              <a:gd name="T85" fmla="*/ 4 h 168"/>
              <a:gd name="T86" fmla="*/ 3 w 261"/>
              <a:gd name="T87" fmla="*/ 4 h 168"/>
              <a:gd name="T88" fmla="*/ 3 w 261"/>
              <a:gd name="T89" fmla="*/ 4 h 168"/>
              <a:gd name="T90" fmla="*/ 3 w 261"/>
              <a:gd name="T91" fmla="*/ 4 h 168"/>
              <a:gd name="T92" fmla="*/ 3 w 261"/>
              <a:gd name="T93" fmla="*/ 4 h 168"/>
              <a:gd name="T94" fmla="*/ 3 w 261"/>
              <a:gd name="T95" fmla="*/ 4 h 168"/>
              <a:gd name="T96" fmla="*/ 3 w 261"/>
              <a:gd name="T97" fmla="*/ 4 h 168"/>
              <a:gd name="T98" fmla="*/ 3 w 261"/>
              <a:gd name="T99" fmla="*/ 4 h 168"/>
              <a:gd name="T100" fmla="*/ 3 w 261"/>
              <a:gd name="T101" fmla="*/ 4 h 168"/>
              <a:gd name="T102" fmla="*/ 3 w 261"/>
              <a:gd name="T103" fmla="*/ 4 h 168"/>
              <a:gd name="T104" fmla="*/ 3 w 261"/>
              <a:gd name="T105" fmla="*/ 0 h 168"/>
              <a:gd name="T106" fmla="*/ 3 w 261"/>
              <a:gd name="T107" fmla="*/ 3 h 168"/>
              <a:gd name="T108" fmla="*/ 3 w 261"/>
              <a:gd name="T109" fmla="*/ 4 h 168"/>
              <a:gd name="T110" fmla="*/ 3 w 261"/>
              <a:gd name="T111" fmla="*/ 4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1" h="168">
                <a:moveTo>
                  <a:pt x="120" y="12"/>
                </a:moveTo>
                <a:lnTo>
                  <a:pt x="114" y="14"/>
                </a:lnTo>
                <a:lnTo>
                  <a:pt x="106" y="15"/>
                </a:lnTo>
                <a:lnTo>
                  <a:pt x="105" y="15"/>
                </a:lnTo>
                <a:lnTo>
                  <a:pt x="101" y="15"/>
                </a:lnTo>
                <a:lnTo>
                  <a:pt x="100" y="15"/>
                </a:lnTo>
                <a:lnTo>
                  <a:pt x="91" y="16"/>
                </a:lnTo>
                <a:lnTo>
                  <a:pt x="90" y="16"/>
                </a:lnTo>
                <a:lnTo>
                  <a:pt x="85" y="17"/>
                </a:lnTo>
                <a:lnTo>
                  <a:pt x="83" y="17"/>
                </a:lnTo>
                <a:lnTo>
                  <a:pt x="76" y="18"/>
                </a:lnTo>
                <a:lnTo>
                  <a:pt x="72" y="18"/>
                </a:lnTo>
                <a:lnTo>
                  <a:pt x="67" y="18"/>
                </a:lnTo>
                <a:lnTo>
                  <a:pt x="65" y="20"/>
                </a:lnTo>
                <a:lnTo>
                  <a:pt x="58" y="20"/>
                </a:lnTo>
                <a:lnTo>
                  <a:pt x="53" y="21"/>
                </a:lnTo>
                <a:lnTo>
                  <a:pt x="47" y="21"/>
                </a:lnTo>
                <a:lnTo>
                  <a:pt x="45" y="21"/>
                </a:lnTo>
                <a:lnTo>
                  <a:pt x="35" y="22"/>
                </a:lnTo>
                <a:lnTo>
                  <a:pt x="34" y="22"/>
                </a:lnTo>
                <a:lnTo>
                  <a:pt x="29" y="23"/>
                </a:lnTo>
                <a:lnTo>
                  <a:pt x="27" y="23"/>
                </a:lnTo>
                <a:lnTo>
                  <a:pt x="24" y="23"/>
                </a:lnTo>
                <a:lnTo>
                  <a:pt x="22" y="23"/>
                </a:lnTo>
                <a:lnTo>
                  <a:pt x="15" y="24"/>
                </a:lnTo>
                <a:lnTo>
                  <a:pt x="10" y="24"/>
                </a:lnTo>
                <a:lnTo>
                  <a:pt x="6" y="24"/>
                </a:lnTo>
                <a:lnTo>
                  <a:pt x="5" y="24"/>
                </a:lnTo>
                <a:lnTo>
                  <a:pt x="0" y="26"/>
                </a:lnTo>
                <a:lnTo>
                  <a:pt x="4" y="32"/>
                </a:lnTo>
                <a:lnTo>
                  <a:pt x="4" y="38"/>
                </a:lnTo>
                <a:lnTo>
                  <a:pt x="5" y="39"/>
                </a:lnTo>
                <a:lnTo>
                  <a:pt x="9" y="44"/>
                </a:lnTo>
                <a:lnTo>
                  <a:pt x="7" y="46"/>
                </a:lnTo>
                <a:lnTo>
                  <a:pt x="6" y="47"/>
                </a:lnTo>
                <a:lnTo>
                  <a:pt x="6" y="52"/>
                </a:lnTo>
                <a:lnTo>
                  <a:pt x="5" y="54"/>
                </a:lnTo>
                <a:lnTo>
                  <a:pt x="3" y="65"/>
                </a:lnTo>
                <a:lnTo>
                  <a:pt x="9" y="70"/>
                </a:lnTo>
                <a:lnTo>
                  <a:pt x="9" y="72"/>
                </a:lnTo>
                <a:lnTo>
                  <a:pt x="10" y="75"/>
                </a:lnTo>
                <a:lnTo>
                  <a:pt x="11" y="76"/>
                </a:lnTo>
                <a:lnTo>
                  <a:pt x="15" y="86"/>
                </a:lnTo>
                <a:lnTo>
                  <a:pt x="17" y="87"/>
                </a:lnTo>
                <a:lnTo>
                  <a:pt x="16" y="89"/>
                </a:lnTo>
                <a:lnTo>
                  <a:pt x="18" y="93"/>
                </a:lnTo>
                <a:lnTo>
                  <a:pt x="19" y="98"/>
                </a:lnTo>
                <a:lnTo>
                  <a:pt x="21" y="99"/>
                </a:lnTo>
                <a:lnTo>
                  <a:pt x="23" y="99"/>
                </a:lnTo>
                <a:lnTo>
                  <a:pt x="25" y="106"/>
                </a:lnTo>
                <a:lnTo>
                  <a:pt x="27" y="106"/>
                </a:lnTo>
                <a:lnTo>
                  <a:pt x="28" y="111"/>
                </a:lnTo>
                <a:lnTo>
                  <a:pt x="27" y="114"/>
                </a:lnTo>
                <a:lnTo>
                  <a:pt x="28" y="118"/>
                </a:lnTo>
                <a:lnTo>
                  <a:pt x="33" y="122"/>
                </a:lnTo>
                <a:lnTo>
                  <a:pt x="33" y="123"/>
                </a:lnTo>
                <a:lnTo>
                  <a:pt x="33" y="124"/>
                </a:lnTo>
                <a:lnTo>
                  <a:pt x="33" y="125"/>
                </a:lnTo>
                <a:lnTo>
                  <a:pt x="36" y="129"/>
                </a:lnTo>
                <a:lnTo>
                  <a:pt x="39" y="134"/>
                </a:lnTo>
                <a:lnTo>
                  <a:pt x="37" y="136"/>
                </a:lnTo>
                <a:lnTo>
                  <a:pt x="37" y="138"/>
                </a:lnTo>
                <a:lnTo>
                  <a:pt x="39" y="138"/>
                </a:lnTo>
                <a:lnTo>
                  <a:pt x="40" y="140"/>
                </a:lnTo>
                <a:lnTo>
                  <a:pt x="39" y="140"/>
                </a:lnTo>
                <a:lnTo>
                  <a:pt x="40" y="142"/>
                </a:lnTo>
                <a:lnTo>
                  <a:pt x="40" y="144"/>
                </a:lnTo>
                <a:lnTo>
                  <a:pt x="40" y="146"/>
                </a:lnTo>
                <a:lnTo>
                  <a:pt x="41" y="148"/>
                </a:lnTo>
                <a:lnTo>
                  <a:pt x="43" y="153"/>
                </a:lnTo>
                <a:lnTo>
                  <a:pt x="42" y="154"/>
                </a:lnTo>
                <a:lnTo>
                  <a:pt x="42" y="159"/>
                </a:lnTo>
                <a:lnTo>
                  <a:pt x="41" y="160"/>
                </a:lnTo>
                <a:lnTo>
                  <a:pt x="47" y="167"/>
                </a:lnTo>
                <a:lnTo>
                  <a:pt x="46" y="168"/>
                </a:lnTo>
                <a:lnTo>
                  <a:pt x="47" y="168"/>
                </a:lnTo>
                <a:lnTo>
                  <a:pt x="57" y="167"/>
                </a:lnTo>
                <a:lnTo>
                  <a:pt x="63" y="167"/>
                </a:lnTo>
                <a:lnTo>
                  <a:pt x="67" y="166"/>
                </a:lnTo>
                <a:lnTo>
                  <a:pt x="70" y="166"/>
                </a:lnTo>
                <a:lnTo>
                  <a:pt x="77" y="166"/>
                </a:lnTo>
                <a:lnTo>
                  <a:pt x="81" y="165"/>
                </a:lnTo>
                <a:lnTo>
                  <a:pt x="88" y="165"/>
                </a:lnTo>
                <a:lnTo>
                  <a:pt x="93" y="164"/>
                </a:lnTo>
                <a:lnTo>
                  <a:pt x="97" y="164"/>
                </a:lnTo>
                <a:lnTo>
                  <a:pt x="99" y="164"/>
                </a:lnTo>
                <a:lnTo>
                  <a:pt x="108" y="162"/>
                </a:lnTo>
                <a:lnTo>
                  <a:pt x="118" y="161"/>
                </a:lnTo>
                <a:lnTo>
                  <a:pt x="127" y="160"/>
                </a:lnTo>
                <a:lnTo>
                  <a:pt x="129" y="160"/>
                </a:lnTo>
                <a:lnTo>
                  <a:pt x="136" y="159"/>
                </a:lnTo>
                <a:lnTo>
                  <a:pt x="138" y="158"/>
                </a:lnTo>
                <a:lnTo>
                  <a:pt x="141" y="158"/>
                </a:lnTo>
                <a:lnTo>
                  <a:pt x="143" y="158"/>
                </a:lnTo>
                <a:lnTo>
                  <a:pt x="148" y="156"/>
                </a:lnTo>
                <a:lnTo>
                  <a:pt x="155" y="155"/>
                </a:lnTo>
                <a:lnTo>
                  <a:pt x="159" y="155"/>
                </a:lnTo>
                <a:lnTo>
                  <a:pt x="168" y="154"/>
                </a:lnTo>
                <a:lnTo>
                  <a:pt x="169" y="153"/>
                </a:lnTo>
                <a:lnTo>
                  <a:pt x="173" y="153"/>
                </a:lnTo>
                <a:lnTo>
                  <a:pt x="179" y="152"/>
                </a:lnTo>
                <a:lnTo>
                  <a:pt x="185" y="150"/>
                </a:lnTo>
                <a:lnTo>
                  <a:pt x="189" y="150"/>
                </a:lnTo>
                <a:lnTo>
                  <a:pt x="191" y="149"/>
                </a:lnTo>
                <a:lnTo>
                  <a:pt x="196" y="149"/>
                </a:lnTo>
                <a:lnTo>
                  <a:pt x="198" y="148"/>
                </a:lnTo>
                <a:lnTo>
                  <a:pt x="201" y="148"/>
                </a:lnTo>
                <a:lnTo>
                  <a:pt x="209" y="147"/>
                </a:lnTo>
                <a:lnTo>
                  <a:pt x="210" y="147"/>
                </a:lnTo>
                <a:lnTo>
                  <a:pt x="214" y="149"/>
                </a:lnTo>
                <a:lnTo>
                  <a:pt x="220" y="155"/>
                </a:lnTo>
                <a:lnTo>
                  <a:pt x="223" y="156"/>
                </a:lnTo>
                <a:lnTo>
                  <a:pt x="226" y="155"/>
                </a:lnTo>
                <a:lnTo>
                  <a:pt x="223" y="146"/>
                </a:lnTo>
                <a:lnTo>
                  <a:pt x="231" y="142"/>
                </a:lnTo>
                <a:lnTo>
                  <a:pt x="233" y="141"/>
                </a:lnTo>
                <a:lnTo>
                  <a:pt x="233" y="140"/>
                </a:lnTo>
                <a:lnTo>
                  <a:pt x="233" y="138"/>
                </a:lnTo>
                <a:lnTo>
                  <a:pt x="233" y="136"/>
                </a:lnTo>
                <a:lnTo>
                  <a:pt x="238" y="122"/>
                </a:lnTo>
                <a:lnTo>
                  <a:pt x="237" y="119"/>
                </a:lnTo>
                <a:lnTo>
                  <a:pt x="234" y="114"/>
                </a:lnTo>
                <a:lnTo>
                  <a:pt x="229" y="111"/>
                </a:lnTo>
                <a:lnTo>
                  <a:pt x="229" y="106"/>
                </a:lnTo>
                <a:lnTo>
                  <a:pt x="231" y="105"/>
                </a:lnTo>
                <a:lnTo>
                  <a:pt x="232" y="101"/>
                </a:lnTo>
                <a:lnTo>
                  <a:pt x="240" y="99"/>
                </a:lnTo>
                <a:lnTo>
                  <a:pt x="251" y="94"/>
                </a:lnTo>
                <a:lnTo>
                  <a:pt x="256" y="90"/>
                </a:lnTo>
                <a:lnTo>
                  <a:pt x="257" y="82"/>
                </a:lnTo>
                <a:lnTo>
                  <a:pt x="257" y="81"/>
                </a:lnTo>
                <a:lnTo>
                  <a:pt x="258" y="78"/>
                </a:lnTo>
                <a:lnTo>
                  <a:pt x="260" y="78"/>
                </a:lnTo>
                <a:lnTo>
                  <a:pt x="261" y="74"/>
                </a:lnTo>
                <a:lnTo>
                  <a:pt x="261" y="71"/>
                </a:lnTo>
                <a:lnTo>
                  <a:pt x="261" y="68"/>
                </a:lnTo>
                <a:lnTo>
                  <a:pt x="261" y="66"/>
                </a:lnTo>
                <a:lnTo>
                  <a:pt x="261" y="65"/>
                </a:lnTo>
                <a:lnTo>
                  <a:pt x="258" y="62"/>
                </a:lnTo>
                <a:lnTo>
                  <a:pt x="255" y="59"/>
                </a:lnTo>
                <a:lnTo>
                  <a:pt x="252" y="59"/>
                </a:lnTo>
                <a:lnTo>
                  <a:pt x="250" y="58"/>
                </a:lnTo>
                <a:lnTo>
                  <a:pt x="249" y="57"/>
                </a:lnTo>
                <a:lnTo>
                  <a:pt x="245" y="51"/>
                </a:lnTo>
                <a:lnTo>
                  <a:pt x="238" y="48"/>
                </a:lnTo>
                <a:lnTo>
                  <a:pt x="237" y="46"/>
                </a:lnTo>
                <a:lnTo>
                  <a:pt x="234" y="40"/>
                </a:lnTo>
                <a:lnTo>
                  <a:pt x="232" y="39"/>
                </a:lnTo>
                <a:lnTo>
                  <a:pt x="226" y="39"/>
                </a:lnTo>
                <a:lnTo>
                  <a:pt x="219" y="36"/>
                </a:lnTo>
                <a:lnTo>
                  <a:pt x="216" y="30"/>
                </a:lnTo>
                <a:lnTo>
                  <a:pt x="213" y="26"/>
                </a:lnTo>
                <a:lnTo>
                  <a:pt x="213" y="24"/>
                </a:lnTo>
                <a:lnTo>
                  <a:pt x="211" y="21"/>
                </a:lnTo>
                <a:lnTo>
                  <a:pt x="215" y="11"/>
                </a:lnTo>
                <a:lnTo>
                  <a:pt x="208" y="4"/>
                </a:lnTo>
                <a:lnTo>
                  <a:pt x="207" y="0"/>
                </a:lnTo>
                <a:lnTo>
                  <a:pt x="205" y="0"/>
                </a:lnTo>
                <a:lnTo>
                  <a:pt x="203" y="0"/>
                </a:lnTo>
                <a:lnTo>
                  <a:pt x="192" y="3"/>
                </a:lnTo>
                <a:lnTo>
                  <a:pt x="191" y="3"/>
                </a:lnTo>
                <a:lnTo>
                  <a:pt x="187" y="3"/>
                </a:lnTo>
                <a:lnTo>
                  <a:pt x="174" y="5"/>
                </a:lnTo>
                <a:lnTo>
                  <a:pt x="160" y="8"/>
                </a:lnTo>
                <a:lnTo>
                  <a:pt x="156" y="8"/>
                </a:lnTo>
                <a:lnTo>
                  <a:pt x="138" y="10"/>
                </a:lnTo>
                <a:lnTo>
                  <a:pt x="137" y="10"/>
                </a:lnTo>
                <a:lnTo>
                  <a:pt x="124" y="12"/>
                </a:lnTo>
                <a:lnTo>
                  <a:pt x="120" y="1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0" name="Freeform 30">
            <a:extLst>
              <a:ext uri="{FF2B5EF4-FFF2-40B4-BE49-F238E27FC236}">
                <a16:creationId xmlns:a16="http://schemas.microsoft.com/office/drawing/2014/main" id="{1D81E73A-38CB-4A42-B8F9-9AE3AD158510}"/>
              </a:ext>
            </a:extLst>
          </p:cNvPr>
          <p:cNvSpPr>
            <a:spLocks/>
          </p:cNvSpPr>
          <p:nvPr/>
        </p:nvSpPr>
        <p:spPr bwMode="auto">
          <a:xfrm>
            <a:off x="10063522" y="4363086"/>
            <a:ext cx="387419" cy="196438"/>
          </a:xfrm>
          <a:custGeom>
            <a:avLst/>
            <a:gdLst>
              <a:gd name="T0" fmla="*/ 4 w 323"/>
              <a:gd name="T1" fmla="*/ 4 h 163"/>
              <a:gd name="T2" fmla="*/ 4 w 323"/>
              <a:gd name="T3" fmla="*/ 4 h 163"/>
              <a:gd name="T4" fmla="*/ 4 w 323"/>
              <a:gd name="T5" fmla="*/ 4 h 163"/>
              <a:gd name="T6" fmla="*/ 4 w 323"/>
              <a:gd name="T7" fmla="*/ 4 h 163"/>
              <a:gd name="T8" fmla="*/ 4 w 323"/>
              <a:gd name="T9" fmla="*/ 4 h 163"/>
              <a:gd name="T10" fmla="*/ 4 w 323"/>
              <a:gd name="T11" fmla="*/ 4 h 163"/>
              <a:gd name="T12" fmla="*/ 4 w 323"/>
              <a:gd name="T13" fmla="*/ 4 h 163"/>
              <a:gd name="T14" fmla="*/ 4 w 323"/>
              <a:gd name="T15" fmla="*/ 4 h 163"/>
              <a:gd name="T16" fmla="*/ 4 w 323"/>
              <a:gd name="T17" fmla="*/ 4 h 163"/>
              <a:gd name="T18" fmla="*/ 4 w 323"/>
              <a:gd name="T19" fmla="*/ 4 h 163"/>
              <a:gd name="T20" fmla="*/ 4 w 323"/>
              <a:gd name="T21" fmla="*/ 4 h 163"/>
              <a:gd name="T22" fmla="*/ 4 w 323"/>
              <a:gd name="T23" fmla="*/ 4 h 163"/>
              <a:gd name="T24" fmla="*/ 4 w 323"/>
              <a:gd name="T25" fmla="*/ 4 h 163"/>
              <a:gd name="T26" fmla="*/ 4 w 323"/>
              <a:gd name="T27" fmla="*/ 4 h 163"/>
              <a:gd name="T28" fmla="*/ 4 w 323"/>
              <a:gd name="T29" fmla="*/ 4 h 163"/>
              <a:gd name="T30" fmla="*/ 4 w 323"/>
              <a:gd name="T31" fmla="*/ 4 h 163"/>
              <a:gd name="T32" fmla="*/ 4 w 323"/>
              <a:gd name="T33" fmla="*/ 4 h 163"/>
              <a:gd name="T34" fmla="*/ 4 w 323"/>
              <a:gd name="T35" fmla="*/ 4 h 163"/>
              <a:gd name="T36" fmla="*/ 4 w 323"/>
              <a:gd name="T37" fmla="*/ 4 h 163"/>
              <a:gd name="T38" fmla="*/ 4 w 323"/>
              <a:gd name="T39" fmla="*/ 4 h 163"/>
              <a:gd name="T40" fmla="*/ 4 w 323"/>
              <a:gd name="T41" fmla="*/ 4 h 163"/>
              <a:gd name="T42" fmla="*/ 4 w 323"/>
              <a:gd name="T43" fmla="*/ 4 h 163"/>
              <a:gd name="T44" fmla="*/ 4 w 323"/>
              <a:gd name="T45" fmla="*/ 4 h 163"/>
              <a:gd name="T46" fmla="*/ 4 w 323"/>
              <a:gd name="T47" fmla="*/ 4 h 163"/>
              <a:gd name="T48" fmla="*/ 4 w 323"/>
              <a:gd name="T49" fmla="*/ 4 h 163"/>
              <a:gd name="T50" fmla="*/ 4 w 323"/>
              <a:gd name="T51" fmla="*/ 4 h 163"/>
              <a:gd name="T52" fmla="*/ 4 w 323"/>
              <a:gd name="T53" fmla="*/ 4 h 163"/>
              <a:gd name="T54" fmla="*/ 4 w 323"/>
              <a:gd name="T55" fmla="*/ 4 h 163"/>
              <a:gd name="T56" fmla="*/ 1 w 323"/>
              <a:gd name="T57" fmla="*/ 4 h 163"/>
              <a:gd name="T58" fmla="*/ 0 w 323"/>
              <a:gd name="T59" fmla="*/ 4 h 163"/>
              <a:gd name="T60" fmla="*/ 0 w 323"/>
              <a:gd name="T61" fmla="*/ 4 h 163"/>
              <a:gd name="T62" fmla="*/ 0 w 323"/>
              <a:gd name="T63" fmla="*/ 4 h 163"/>
              <a:gd name="T64" fmla="*/ 0 w 323"/>
              <a:gd name="T65" fmla="*/ 4 h 163"/>
              <a:gd name="T66" fmla="*/ 0 w 323"/>
              <a:gd name="T67" fmla="*/ 4 h 163"/>
              <a:gd name="T68" fmla="*/ 0 w 323"/>
              <a:gd name="T69" fmla="*/ 4 h 163"/>
              <a:gd name="T70" fmla="*/ 0 w 323"/>
              <a:gd name="T71" fmla="*/ 4 h 163"/>
              <a:gd name="T72" fmla="*/ 0 w 323"/>
              <a:gd name="T73" fmla="*/ 4 h 163"/>
              <a:gd name="T74" fmla="*/ 4 w 323"/>
              <a:gd name="T75" fmla="*/ 4 h 163"/>
              <a:gd name="T76" fmla="*/ 4 w 323"/>
              <a:gd name="T77" fmla="*/ 4 h 163"/>
              <a:gd name="T78" fmla="*/ 4 w 323"/>
              <a:gd name="T79" fmla="*/ 4 h 163"/>
              <a:gd name="T80" fmla="*/ 4 w 323"/>
              <a:gd name="T81" fmla="*/ 4 h 163"/>
              <a:gd name="T82" fmla="*/ 4 w 323"/>
              <a:gd name="T83" fmla="*/ 4 h 163"/>
              <a:gd name="T84" fmla="*/ 4 w 323"/>
              <a:gd name="T85" fmla="*/ 4 h 163"/>
              <a:gd name="T86" fmla="*/ 4 w 323"/>
              <a:gd name="T87" fmla="*/ 4 h 163"/>
              <a:gd name="T88" fmla="*/ 4 w 323"/>
              <a:gd name="T89" fmla="*/ 4 h 163"/>
              <a:gd name="T90" fmla="*/ 4 w 323"/>
              <a:gd name="T91" fmla="*/ 4 h 163"/>
              <a:gd name="T92" fmla="*/ 4 w 323"/>
              <a:gd name="T93" fmla="*/ 4 h 163"/>
              <a:gd name="T94" fmla="*/ 4 w 323"/>
              <a:gd name="T95" fmla="*/ 4 h 163"/>
              <a:gd name="T96" fmla="*/ 4 w 323"/>
              <a:gd name="T97" fmla="*/ 4 h 163"/>
              <a:gd name="T98" fmla="*/ 4 w 323"/>
              <a:gd name="T99" fmla="*/ 4 h 163"/>
              <a:gd name="T100" fmla="*/ 4 w 323"/>
              <a:gd name="T101" fmla="*/ 3 h 163"/>
              <a:gd name="T102" fmla="*/ 4 w 323"/>
              <a:gd name="T103" fmla="*/ 3 h 163"/>
              <a:gd name="T104" fmla="*/ 4 w 323"/>
              <a:gd name="T105" fmla="*/ 1 h 163"/>
              <a:gd name="T106" fmla="*/ 4 w 323"/>
              <a:gd name="T107" fmla="*/ 4 h 163"/>
              <a:gd name="T108" fmla="*/ 4 w 323"/>
              <a:gd name="T109" fmla="*/ 4 h 163"/>
              <a:gd name="T110" fmla="*/ 4 w 323"/>
              <a:gd name="T111" fmla="*/ 4 h 163"/>
              <a:gd name="T112" fmla="*/ 4 w 323"/>
              <a:gd name="T113" fmla="*/ 4 h 163"/>
              <a:gd name="T114" fmla="*/ 4 w 323"/>
              <a:gd name="T115" fmla="*/ 4 h 163"/>
              <a:gd name="T116" fmla="*/ 4 w 323"/>
              <a:gd name="T117" fmla="*/ 4 h 163"/>
              <a:gd name="T118" fmla="*/ 4 w 323"/>
              <a:gd name="T119" fmla="*/ 4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163">
                <a:moveTo>
                  <a:pt x="312" y="44"/>
                </a:moveTo>
                <a:lnTo>
                  <a:pt x="312" y="48"/>
                </a:lnTo>
                <a:lnTo>
                  <a:pt x="312" y="51"/>
                </a:lnTo>
                <a:lnTo>
                  <a:pt x="313" y="54"/>
                </a:lnTo>
                <a:lnTo>
                  <a:pt x="313" y="59"/>
                </a:lnTo>
                <a:lnTo>
                  <a:pt x="313" y="60"/>
                </a:lnTo>
                <a:lnTo>
                  <a:pt x="315" y="66"/>
                </a:lnTo>
                <a:lnTo>
                  <a:pt x="315" y="72"/>
                </a:lnTo>
                <a:lnTo>
                  <a:pt x="315" y="73"/>
                </a:lnTo>
                <a:lnTo>
                  <a:pt x="316" y="77"/>
                </a:lnTo>
                <a:lnTo>
                  <a:pt x="316" y="84"/>
                </a:lnTo>
                <a:lnTo>
                  <a:pt x="317" y="89"/>
                </a:lnTo>
                <a:lnTo>
                  <a:pt x="317" y="93"/>
                </a:lnTo>
                <a:lnTo>
                  <a:pt x="317" y="95"/>
                </a:lnTo>
                <a:lnTo>
                  <a:pt x="318" y="99"/>
                </a:lnTo>
                <a:lnTo>
                  <a:pt x="318" y="107"/>
                </a:lnTo>
                <a:lnTo>
                  <a:pt x="319" y="113"/>
                </a:lnTo>
                <a:lnTo>
                  <a:pt x="319" y="121"/>
                </a:lnTo>
                <a:lnTo>
                  <a:pt x="321" y="127"/>
                </a:lnTo>
                <a:lnTo>
                  <a:pt x="321" y="128"/>
                </a:lnTo>
                <a:lnTo>
                  <a:pt x="322" y="137"/>
                </a:lnTo>
                <a:lnTo>
                  <a:pt x="322" y="141"/>
                </a:lnTo>
                <a:lnTo>
                  <a:pt x="322" y="143"/>
                </a:lnTo>
                <a:lnTo>
                  <a:pt x="323" y="144"/>
                </a:lnTo>
                <a:lnTo>
                  <a:pt x="323" y="145"/>
                </a:lnTo>
                <a:lnTo>
                  <a:pt x="322" y="145"/>
                </a:lnTo>
                <a:lnTo>
                  <a:pt x="317" y="146"/>
                </a:lnTo>
                <a:lnTo>
                  <a:pt x="306" y="147"/>
                </a:lnTo>
                <a:lnTo>
                  <a:pt x="303" y="147"/>
                </a:lnTo>
                <a:lnTo>
                  <a:pt x="295" y="147"/>
                </a:lnTo>
                <a:lnTo>
                  <a:pt x="293" y="149"/>
                </a:lnTo>
                <a:lnTo>
                  <a:pt x="288" y="149"/>
                </a:lnTo>
                <a:lnTo>
                  <a:pt x="285" y="149"/>
                </a:lnTo>
                <a:lnTo>
                  <a:pt x="283" y="149"/>
                </a:lnTo>
                <a:lnTo>
                  <a:pt x="279" y="150"/>
                </a:lnTo>
                <a:lnTo>
                  <a:pt x="277" y="150"/>
                </a:lnTo>
                <a:lnTo>
                  <a:pt x="273" y="150"/>
                </a:lnTo>
                <a:lnTo>
                  <a:pt x="268" y="151"/>
                </a:lnTo>
                <a:lnTo>
                  <a:pt x="264" y="151"/>
                </a:lnTo>
                <a:lnTo>
                  <a:pt x="263" y="151"/>
                </a:lnTo>
                <a:lnTo>
                  <a:pt x="257" y="152"/>
                </a:lnTo>
                <a:lnTo>
                  <a:pt x="244" y="152"/>
                </a:lnTo>
                <a:lnTo>
                  <a:pt x="240" y="153"/>
                </a:lnTo>
                <a:lnTo>
                  <a:pt x="235" y="153"/>
                </a:lnTo>
                <a:lnTo>
                  <a:pt x="231" y="153"/>
                </a:lnTo>
                <a:lnTo>
                  <a:pt x="225" y="155"/>
                </a:lnTo>
                <a:lnTo>
                  <a:pt x="220" y="155"/>
                </a:lnTo>
                <a:lnTo>
                  <a:pt x="214" y="156"/>
                </a:lnTo>
                <a:lnTo>
                  <a:pt x="205" y="156"/>
                </a:lnTo>
                <a:lnTo>
                  <a:pt x="203" y="156"/>
                </a:lnTo>
                <a:lnTo>
                  <a:pt x="199" y="156"/>
                </a:lnTo>
                <a:lnTo>
                  <a:pt x="198" y="156"/>
                </a:lnTo>
                <a:lnTo>
                  <a:pt x="190" y="157"/>
                </a:lnTo>
                <a:lnTo>
                  <a:pt x="185" y="157"/>
                </a:lnTo>
                <a:lnTo>
                  <a:pt x="177" y="158"/>
                </a:lnTo>
                <a:lnTo>
                  <a:pt x="174" y="158"/>
                </a:lnTo>
                <a:lnTo>
                  <a:pt x="172" y="158"/>
                </a:lnTo>
                <a:lnTo>
                  <a:pt x="171" y="158"/>
                </a:lnTo>
                <a:lnTo>
                  <a:pt x="163" y="158"/>
                </a:lnTo>
                <a:lnTo>
                  <a:pt x="161" y="158"/>
                </a:lnTo>
                <a:lnTo>
                  <a:pt x="160" y="158"/>
                </a:lnTo>
                <a:lnTo>
                  <a:pt x="155" y="159"/>
                </a:lnTo>
                <a:lnTo>
                  <a:pt x="153" y="159"/>
                </a:lnTo>
                <a:lnTo>
                  <a:pt x="144" y="159"/>
                </a:lnTo>
                <a:lnTo>
                  <a:pt x="141" y="159"/>
                </a:lnTo>
                <a:lnTo>
                  <a:pt x="133" y="159"/>
                </a:lnTo>
                <a:lnTo>
                  <a:pt x="118" y="161"/>
                </a:lnTo>
                <a:lnTo>
                  <a:pt x="117" y="161"/>
                </a:lnTo>
                <a:lnTo>
                  <a:pt x="113" y="161"/>
                </a:lnTo>
                <a:lnTo>
                  <a:pt x="111" y="161"/>
                </a:lnTo>
                <a:lnTo>
                  <a:pt x="109" y="161"/>
                </a:lnTo>
                <a:lnTo>
                  <a:pt x="93" y="162"/>
                </a:lnTo>
                <a:lnTo>
                  <a:pt x="89" y="162"/>
                </a:lnTo>
                <a:lnTo>
                  <a:pt x="88" y="162"/>
                </a:lnTo>
                <a:lnTo>
                  <a:pt x="85" y="162"/>
                </a:lnTo>
                <a:lnTo>
                  <a:pt x="84" y="162"/>
                </a:lnTo>
                <a:lnTo>
                  <a:pt x="65" y="162"/>
                </a:lnTo>
                <a:lnTo>
                  <a:pt x="61" y="162"/>
                </a:lnTo>
                <a:lnTo>
                  <a:pt x="48" y="163"/>
                </a:lnTo>
                <a:lnTo>
                  <a:pt x="46" y="163"/>
                </a:lnTo>
                <a:lnTo>
                  <a:pt x="43" y="163"/>
                </a:lnTo>
                <a:lnTo>
                  <a:pt x="41" y="163"/>
                </a:lnTo>
                <a:lnTo>
                  <a:pt x="30" y="163"/>
                </a:lnTo>
                <a:lnTo>
                  <a:pt x="22" y="163"/>
                </a:lnTo>
                <a:lnTo>
                  <a:pt x="13" y="163"/>
                </a:lnTo>
                <a:lnTo>
                  <a:pt x="11" y="163"/>
                </a:lnTo>
                <a:lnTo>
                  <a:pt x="1" y="163"/>
                </a:lnTo>
                <a:lnTo>
                  <a:pt x="0" y="163"/>
                </a:lnTo>
                <a:lnTo>
                  <a:pt x="0" y="157"/>
                </a:lnTo>
                <a:lnTo>
                  <a:pt x="0" y="151"/>
                </a:lnTo>
                <a:lnTo>
                  <a:pt x="0" y="144"/>
                </a:lnTo>
                <a:lnTo>
                  <a:pt x="0" y="138"/>
                </a:lnTo>
                <a:lnTo>
                  <a:pt x="0" y="132"/>
                </a:lnTo>
                <a:lnTo>
                  <a:pt x="0" y="131"/>
                </a:lnTo>
                <a:lnTo>
                  <a:pt x="0" y="127"/>
                </a:lnTo>
                <a:lnTo>
                  <a:pt x="0" y="114"/>
                </a:lnTo>
                <a:lnTo>
                  <a:pt x="0" y="108"/>
                </a:lnTo>
                <a:lnTo>
                  <a:pt x="0" y="101"/>
                </a:lnTo>
                <a:lnTo>
                  <a:pt x="0" y="95"/>
                </a:lnTo>
                <a:lnTo>
                  <a:pt x="0" y="92"/>
                </a:lnTo>
                <a:lnTo>
                  <a:pt x="0" y="83"/>
                </a:lnTo>
                <a:lnTo>
                  <a:pt x="0" y="79"/>
                </a:lnTo>
                <a:lnTo>
                  <a:pt x="0" y="74"/>
                </a:lnTo>
                <a:lnTo>
                  <a:pt x="0" y="63"/>
                </a:lnTo>
                <a:lnTo>
                  <a:pt x="0" y="62"/>
                </a:lnTo>
                <a:lnTo>
                  <a:pt x="0" y="60"/>
                </a:lnTo>
                <a:lnTo>
                  <a:pt x="0" y="57"/>
                </a:lnTo>
                <a:lnTo>
                  <a:pt x="0" y="45"/>
                </a:lnTo>
                <a:lnTo>
                  <a:pt x="0" y="39"/>
                </a:lnTo>
                <a:lnTo>
                  <a:pt x="0" y="36"/>
                </a:lnTo>
                <a:lnTo>
                  <a:pt x="0" y="14"/>
                </a:lnTo>
                <a:lnTo>
                  <a:pt x="27" y="14"/>
                </a:lnTo>
                <a:lnTo>
                  <a:pt x="28" y="14"/>
                </a:lnTo>
                <a:lnTo>
                  <a:pt x="30" y="14"/>
                </a:lnTo>
                <a:lnTo>
                  <a:pt x="39" y="14"/>
                </a:lnTo>
                <a:lnTo>
                  <a:pt x="49" y="14"/>
                </a:lnTo>
                <a:lnTo>
                  <a:pt x="54" y="14"/>
                </a:lnTo>
                <a:lnTo>
                  <a:pt x="61" y="13"/>
                </a:lnTo>
                <a:lnTo>
                  <a:pt x="70" y="13"/>
                </a:lnTo>
                <a:lnTo>
                  <a:pt x="77" y="13"/>
                </a:lnTo>
                <a:lnTo>
                  <a:pt x="78" y="13"/>
                </a:lnTo>
                <a:lnTo>
                  <a:pt x="79" y="13"/>
                </a:lnTo>
                <a:lnTo>
                  <a:pt x="93" y="13"/>
                </a:lnTo>
                <a:lnTo>
                  <a:pt x="100" y="12"/>
                </a:lnTo>
                <a:lnTo>
                  <a:pt x="111" y="12"/>
                </a:lnTo>
                <a:lnTo>
                  <a:pt x="113" y="12"/>
                </a:lnTo>
                <a:lnTo>
                  <a:pt x="119" y="12"/>
                </a:lnTo>
                <a:lnTo>
                  <a:pt x="121" y="12"/>
                </a:lnTo>
                <a:lnTo>
                  <a:pt x="124" y="12"/>
                </a:lnTo>
                <a:lnTo>
                  <a:pt x="131" y="11"/>
                </a:lnTo>
                <a:lnTo>
                  <a:pt x="137" y="11"/>
                </a:lnTo>
                <a:lnTo>
                  <a:pt x="142" y="11"/>
                </a:lnTo>
                <a:lnTo>
                  <a:pt x="147" y="11"/>
                </a:lnTo>
                <a:lnTo>
                  <a:pt x="151" y="11"/>
                </a:lnTo>
                <a:lnTo>
                  <a:pt x="156" y="9"/>
                </a:lnTo>
                <a:lnTo>
                  <a:pt x="162" y="9"/>
                </a:lnTo>
                <a:lnTo>
                  <a:pt x="167" y="9"/>
                </a:lnTo>
                <a:lnTo>
                  <a:pt x="171" y="9"/>
                </a:lnTo>
                <a:lnTo>
                  <a:pt x="173" y="9"/>
                </a:lnTo>
                <a:lnTo>
                  <a:pt x="174" y="8"/>
                </a:lnTo>
                <a:lnTo>
                  <a:pt x="183" y="8"/>
                </a:lnTo>
                <a:lnTo>
                  <a:pt x="193" y="7"/>
                </a:lnTo>
                <a:lnTo>
                  <a:pt x="198" y="7"/>
                </a:lnTo>
                <a:lnTo>
                  <a:pt x="203" y="7"/>
                </a:lnTo>
                <a:lnTo>
                  <a:pt x="211" y="6"/>
                </a:lnTo>
                <a:lnTo>
                  <a:pt x="214" y="6"/>
                </a:lnTo>
                <a:lnTo>
                  <a:pt x="216" y="6"/>
                </a:lnTo>
                <a:lnTo>
                  <a:pt x="219" y="6"/>
                </a:lnTo>
                <a:lnTo>
                  <a:pt x="229" y="5"/>
                </a:lnTo>
                <a:lnTo>
                  <a:pt x="231" y="5"/>
                </a:lnTo>
                <a:lnTo>
                  <a:pt x="234" y="5"/>
                </a:lnTo>
                <a:lnTo>
                  <a:pt x="239" y="3"/>
                </a:lnTo>
                <a:lnTo>
                  <a:pt x="240" y="3"/>
                </a:lnTo>
                <a:lnTo>
                  <a:pt x="244" y="3"/>
                </a:lnTo>
                <a:lnTo>
                  <a:pt x="249" y="3"/>
                </a:lnTo>
                <a:lnTo>
                  <a:pt x="250" y="3"/>
                </a:lnTo>
                <a:lnTo>
                  <a:pt x="255" y="2"/>
                </a:lnTo>
                <a:lnTo>
                  <a:pt x="258" y="2"/>
                </a:lnTo>
                <a:lnTo>
                  <a:pt x="276" y="1"/>
                </a:lnTo>
                <a:lnTo>
                  <a:pt x="277" y="0"/>
                </a:lnTo>
                <a:lnTo>
                  <a:pt x="286" y="6"/>
                </a:lnTo>
                <a:lnTo>
                  <a:pt x="291" y="6"/>
                </a:lnTo>
                <a:lnTo>
                  <a:pt x="292" y="5"/>
                </a:lnTo>
                <a:lnTo>
                  <a:pt x="294" y="5"/>
                </a:lnTo>
                <a:lnTo>
                  <a:pt x="297" y="7"/>
                </a:lnTo>
                <a:lnTo>
                  <a:pt x="297" y="12"/>
                </a:lnTo>
                <a:lnTo>
                  <a:pt x="292" y="15"/>
                </a:lnTo>
                <a:lnTo>
                  <a:pt x="291" y="18"/>
                </a:lnTo>
                <a:lnTo>
                  <a:pt x="288" y="23"/>
                </a:lnTo>
                <a:lnTo>
                  <a:pt x="291" y="24"/>
                </a:lnTo>
                <a:lnTo>
                  <a:pt x="293" y="26"/>
                </a:lnTo>
                <a:lnTo>
                  <a:pt x="295" y="27"/>
                </a:lnTo>
                <a:lnTo>
                  <a:pt x="299" y="30"/>
                </a:lnTo>
                <a:lnTo>
                  <a:pt x="299" y="35"/>
                </a:lnTo>
                <a:lnTo>
                  <a:pt x="304" y="37"/>
                </a:lnTo>
                <a:lnTo>
                  <a:pt x="305" y="39"/>
                </a:lnTo>
                <a:lnTo>
                  <a:pt x="311" y="39"/>
                </a:lnTo>
                <a:lnTo>
                  <a:pt x="312" y="41"/>
                </a:lnTo>
                <a:lnTo>
                  <a:pt x="311" y="41"/>
                </a:lnTo>
                <a:lnTo>
                  <a:pt x="312" y="4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1" name="Freeform 31">
            <a:extLst>
              <a:ext uri="{FF2B5EF4-FFF2-40B4-BE49-F238E27FC236}">
                <a16:creationId xmlns:a16="http://schemas.microsoft.com/office/drawing/2014/main" id="{91A1084F-26F0-A045-8C14-162E9AA767EB}"/>
              </a:ext>
            </a:extLst>
          </p:cNvPr>
          <p:cNvSpPr>
            <a:spLocks/>
          </p:cNvSpPr>
          <p:nvPr/>
        </p:nvSpPr>
        <p:spPr bwMode="auto">
          <a:xfrm>
            <a:off x="10261324" y="3796962"/>
            <a:ext cx="324668" cy="362865"/>
          </a:xfrm>
          <a:custGeom>
            <a:avLst/>
            <a:gdLst>
              <a:gd name="T0" fmla="*/ 4 w 272"/>
              <a:gd name="T1" fmla="*/ 4 h 302"/>
              <a:gd name="T2" fmla="*/ 4 w 272"/>
              <a:gd name="T3" fmla="*/ 4 h 302"/>
              <a:gd name="T4" fmla="*/ 4 w 272"/>
              <a:gd name="T5" fmla="*/ 4 h 302"/>
              <a:gd name="T6" fmla="*/ 4 w 272"/>
              <a:gd name="T7" fmla="*/ 4 h 302"/>
              <a:gd name="T8" fmla="*/ 4 w 272"/>
              <a:gd name="T9" fmla="*/ 4 h 302"/>
              <a:gd name="T10" fmla="*/ 4 w 272"/>
              <a:gd name="T11" fmla="*/ 4 h 302"/>
              <a:gd name="T12" fmla="*/ 4 w 272"/>
              <a:gd name="T13" fmla="*/ 4 h 302"/>
              <a:gd name="T14" fmla="*/ 4 w 272"/>
              <a:gd name="T15" fmla="*/ 4 h 302"/>
              <a:gd name="T16" fmla="*/ 4 w 272"/>
              <a:gd name="T17" fmla="*/ 4 h 302"/>
              <a:gd name="T18" fmla="*/ 4 w 272"/>
              <a:gd name="T19" fmla="*/ 4 h 302"/>
              <a:gd name="T20" fmla="*/ 4 w 272"/>
              <a:gd name="T21" fmla="*/ 4 h 302"/>
              <a:gd name="T22" fmla="*/ 2 w 272"/>
              <a:gd name="T23" fmla="*/ 4 h 302"/>
              <a:gd name="T24" fmla="*/ 4 w 272"/>
              <a:gd name="T25" fmla="*/ 4 h 302"/>
              <a:gd name="T26" fmla="*/ 4 w 272"/>
              <a:gd name="T27" fmla="*/ 0 h 302"/>
              <a:gd name="T28" fmla="*/ 4 w 272"/>
              <a:gd name="T29" fmla="*/ 4 h 302"/>
              <a:gd name="T30" fmla="*/ 4 w 272"/>
              <a:gd name="T31" fmla="*/ 4 h 302"/>
              <a:gd name="T32" fmla="*/ 4 w 272"/>
              <a:gd name="T33" fmla="*/ 4 h 302"/>
              <a:gd name="T34" fmla="*/ 4 w 272"/>
              <a:gd name="T35" fmla="*/ 4 h 302"/>
              <a:gd name="T36" fmla="*/ 4 w 272"/>
              <a:gd name="T37" fmla="*/ 4 h 302"/>
              <a:gd name="T38" fmla="*/ 4 w 272"/>
              <a:gd name="T39" fmla="*/ 4 h 302"/>
              <a:gd name="T40" fmla="*/ 4 w 272"/>
              <a:gd name="T41" fmla="*/ 4 h 302"/>
              <a:gd name="T42" fmla="*/ 4 w 272"/>
              <a:gd name="T43" fmla="*/ 4 h 302"/>
              <a:gd name="T44" fmla="*/ 4 w 272"/>
              <a:gd name="T45" fmla="*/ 4 h 302"/>
              <a:gd name="T46" fmla="*/ 4 w 272"/>
              <a:gd name="T47" fmla="*/ 4 h 302"/>
              <a:gd name="T48" fmla="*/ 4 w 272"/>
              <a:gd name="T49" fmla="*/ 4 h 302"/>
              <a:gd name="T50" fmla="*/ 4 w 272"/>
              <a:gd name="T51" fmla="*/ 4 h 302"/>
              <a:gd name="T52" fmla="*/ 4 w 272"/>
              <a:gd name="T53" fmla="*/ 4 h 302"/>
              <a:gd name="T54" fmla="*/ 4 w 272"/>
              <a:gd name="T55" fmla="*/ 4 h 302"/>
              <a:gd name="T56" fmla="*/ 4 w 272"/>
              <a:gd name="T57" fmla="*/ 4 h 302"/>
              <a:gd name="T58" fmla="*/ 4 w 272"/>
              <a:gd name="T59" fmla="*/ 4 h 302"/>
              <a:gd name="T60" fmla="*/ 4 w 272"/>
              <a:gd name="T61" fmla="*/ 4 h 302"/>
              <a:gd name="T62" fmla="*/ 4 w 272"/>
              <a:gd name="T63" fmla="*/ 4 h 302"/>
              <a:gd name="T64" fmla="*/ 4 w 272"/>
              <a:gd name="T65" fmla="*/ 4 h 302"/>
              <a:gd name="T66" fmla="*/ 4 w 272"/>
              <a:gd name="T67" fmla="*/ 4 h 302"/>
              <a:gd name="T68" fmla="*/ 4 w 272"/>
              <a:gd name="T69" fmla="*/ 4 h 302"/>
              <a:gd name="T70" fmla="*/ 4 w 272"/>
              <a:gd name="T71" fmla="*/ 4 h 302"/>
              <a:gd name="T72" fmla="*/ 4 w 272"/>
              <a:gd name="T73" fmla="*/ 4 h 302"/>
              <a:gd name="T74" fmla="*/ 4 w 272"/>
              <a:gd name="T75" fmla="*/ 4 h 302"/>
              <a:gd name="T76" fmla="*/ 4 w 272"/>
              <a:gd name="T77" fmla="*/ 4 h 302"/>
              <a:gd name="T78" fmla="*/ 4 w 272"/>
              <a:gd name="T79" fmla="*/ 4 h 302"/>
              <a:gd name="T80" fmla="*/ 4 w 272"/>
              <a:gd name="T81" fmla="*/ 4 h 302"/>
              <a:gd name="T82" fmla="*/ 4 w 272"/>
              <a:gd name="T83" fmla="*/ 4 h 302"/>
              <a:gd name="T84" fmla="*/ 4 w 272"/>
              <a:gd name="T85" fmla="*/ 4 h 302"/>
              <a:gd name="T86" fmla="*/ 4 w 272"/>
              <a:gd name="T87" fmla="*/ 4 h 302"/>
              <a:gd name="T88" fmla="*/ 4 w 272"/>
              <a:gd name="T89" fmla="*/ 4 h 302"/>
              <a:gd name="T90" fmla="*/ 4 w 272"/>
              <a:gd name="T91" fmla="*/ 4 h 302"/>
              <a:gd name="T92" fmla="*/ 4 w 272"/>
              <a:gd name="T93" fmla="*/ 4 h 302"/>
              <a:gd name="T94" fmla="*/ 4 w 272"/>
              <a:gd name="T95" fmla="*/ 4 h 302"/>
              <a:gd name="T96" fmla="*/ 4 w 272"/>
              <a:gd name="T97" fmla="*/ 4 h 302"/>
              <a:gd name="T98" fmla="*/ 4 w 272"/>
              <a:gd name="T99" fmla="*/ 4 h 302"/>
              <a:gd name="T100" fmla="*/ 4 w 272"/>
              <a:gd name="T101" fmla="*/ 4 h 302"/>
              <a:gd name="T102" fmla="*/ 4 w 272"/>
              <a:gd name="T103" fmla="*/ 4 h 302"/>
              <a:gd name="T104" fmla="*/ 4 w 272"/>
              <a:gd name="T105" fmla="*/ 4 h 302"/>
              <a:gd name="T106" fmla="*/ 4 w 272"/>
              <a:gd name="T107" fmla="*/ 4 h 302"/>
              <a:gd name="T108" fmla="*/ 4 w 272"/>
              <a:gd name="T109" fmla="*/ 4 h 302"/>
              <a:gd name="T110" fmla="*/ 4 w 272"/>
              <a:gd name="T111" fmla="*/ 4 h 302"/>
              <a:gd name="T112" fmla="*/ 4 w 272"/>
              <a:gd name="T113" fmla="*/ 4 h 302"/>
              <a:gd name="T114" fmla="*/ 4 w 272"/>
              <a:gd name="T115" fmla="*/ 4 h 302"/>
              <a:gd name="T116" fmla="*/ 4 w 272"/>
              <a:gd name="T117" fmla="*/ 4 h 302"/>
              <a:gd name="T118" fmla="*/ 4 w 272"/>
              <a:gd name="T119" fmla="*/ 4 h 3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2" h="302">
                <a:moveTo>
                  <a:pt x="44" y="236"/>
                </a:moveTo>
                <a:lnTo>
                  <a:pt x="44" y="228"/>
                </a:lnTo>
                <a:lnTo>
                  <a:pt x="43" y="214"/>
                </a:lnTo>
                <a:lnTo>
                  <a:pt x="42" y="211"/>
                </a:lnTo>
                <a:lnTo>
                  <a:pt x="41" y="209"/>
                </a:lnTo>
                <a:lnTo>
                  <a:pt x="36" y="206"/>
                </a:lnTo>
                <a:lnTo>
                  <a:pt x="27" y="199"/>
                </a:lnTo>
                <a:lnTo>
                  <a:pt x="26" y="197"/>
                </a:lnTo>
                <a:lnTo>
                  <a:pt x="33" y="190"/>
                </a:lnTo>
                <a:lnTo>
                  <a:pt x="36" y="180"/>
                </a:lnTo>
                <a:lnTo>
                  <a:pt x="35" y="176"/>
                </a:lnTo>
                <a:lnTo>
                  <a:pt x="35" y="175"/>
                </a:lnTo>
                <a:lnTo>
                  <a:pt x="32" y="160"/>
                </a:lnTo>
                <a:lnTo>
                  <a:pt x="27" y="152"/>
                </a:lnTo>
                <a:lnTo>
                  <a:pt x="25" y="145"/>
                </a:lnTo>
                <a:lnTo>
                  <a:pt x="24" y="133"/>
                </a:lnTo>
                <a:lnTo>
                  <a:pt x="23" y="127"/>
                </a:lnTo>
                <a:lnTo>
                  <a:pt x="21" y="119"/>
                </a:lnTo>
                <a:lnTo>
                  <a:pt x="21" y="118"/>
                </a:lnTo>
                <a:lnTo>
                  <a:pt x="21" y="115"/>
                </a:lnTo>
                <a:lnTo>
                  <a:pt x="20" y="110"/>
                </a:lnTo>
                <a:lnTo>
                  <a:pt x="20" y="109"/>
                </a:lnTo>
                <a:lnTo>
                  <a:pt x="19" y="108"/>
                </a:lnTo>
                <a:lnTo>
                  <a:pt x="20" y="108"/>
                </a:lnTo>
                <a:lnTo>
                  <a:pt x="19" y="102"/>
                </a:lnTo>
                <a:lnTo>
                  <a:pt x="19" y="101"/>
                </a:lnTo>
                <a:lnTo>
                  <a:pt x="18" y="96"/>
                </a:lnTo>
                <a:lnTo>
                  <a:pt x="18" y="92"/>
                </a:lnTo>
                <a:lnTo>
                  <a:pt x="12" y="83"/>
                </a:lnTo>
                <a:lnTo>
                  <a:pt x="7" y="68"/>
                </a:lnTo>
                <a:lnTo>
                  <a:pt x="6" y="68"/>
                </a:lnTo>
                <a:lnTo>
                  <a:pt x="6" y="67"/>
                </a:lnTo>
                <a:lnTo>
                  <a:pt x="7" y="66"/>
                </a:lnTo>
                <a:lnTo>
                  <a:pt x="6" y="55"/>
                </a:lnTo>
                <a:lnTo>
                  <a:pt x="5" y="49"/>
                </a:lnTo>
                <a:lnTo>
                  <a:pt x="2" y="32"/>
                </a:lnTo>
                <a:lnTo>
                  <a:pt x="0" y="25"/>
                </a:lnTo>
                <a:lnTo>
                  <a:pt x="29" y="24"/>
                </a:lnTo>
                <a:lnTo>
                  <a:pt x="66" y="20"/>
                </a:lnTo>
                <a:lnTo>
                  <a:pt x="72" y="19"/>
                </a:lnTo>
                <a:lnTo>
                  <a:pt x="69" y="0"/>
                </a:lnTo>
                <a:lnTo>
                  <a:pt x="77" y="0"/>
                </a:lnTo>
                <a:lnTo>
                  <a:pt x="81" y="2"/>
                </a:lnTo>
                <a:lnTo>
                  <a:pt x="89" y="29"/>
                </a:lnTo>
                <a:lnTo>
                  <a:pt x="92" y="32"/>
                </a:lnTo>
                <a:lnTo>
                  <a:pt x="98" y="32"/>
                </a:lnTo>
                <a:lnTo>
                  <a:pt x="103" y="31"/>
                </a:lnTo>
                <a:lnTo>
                  <a:pt x="104" y="33"/>
                </a:lnTo>
                <a:lnTo>
                  <a:pt x="119" y="33"/>
                </a:lnTo>
                <a:lnTo>
                  <a:pt x="121" y="38"/>
                </a:lnTo>
                <a:lnTo>
                  <a:pt x="129" y="37"/>
                </a:lnTo>
                <a:lnTo>
                  <a:pt x="132" y="35"/>
                </a:lnTo>
                <a:lnTo>
                  <a:pt x="132" y="33"/>
                </a:lnTo>
                <a:lnTo>
                  <a:pt x="140" y="30"/>
                </a:lnTo>
                <a:lnTo>
                  <a:pt x="144" y="30"/>
                </a:lnTo>
                <a:lnTo>
                  <a:pt x="149" y="29"/>
                </a:lnTo>
                <a:lnTo>
                  <a:pt x="157" y="32"/>
                </a:lnTo>
                <a:lnTo>
                  <a:pt x="161" y="32"/>
                </a:lnTo>
                <a:lnTo>
                  <a:pt x="162" y="37"/>
                </a:lnTo>
                <a:lnTo>
                  <a:pt x="165" y="37"/>
                </a:lnTo>
                <a:lnTo>
                  <a:pt x="171" y="47"/>
                </a:lnTo>
                <a:lnTo>
                  <a:pt x="175" y="45"/>
                </a:lnTo>
                <a:lnTo>
                  <a:pt x="174" y="41"/>
                </a:lnTo>
                <a:lnTo>
                  <a:pt x="181" y="38"/>
                </a:lnTo>
                <a:lnTo>
                  <a:pt x="185" y="41"/>
                </a:lnTo>
                <a:lnTo>
                  <a:pt x="186" y="44"/>
                </a:lnTo>
                <a:lnTo>
                  <a:pt x="192" y="45"/>
                </a:lnTo>
                <a:lnTo>
                  <a:pt x="204" y="50"/>
                </a:lnTo>
                <a:lnTo>
                  <a:pt x="211" y="49"/>
                </a:lnTo>
                <a:lnTo>
                  <a:pt x="218" y="42"/>
                </a:lnTo>
                <a:lnTo>
                  <a:pt x="224" y="37"/>
                </a:lnTo>
                <a:lnTo>
                  <a:pt x="229" y="44"/>
                </a:lnTo>
                <a:lnTo>
                  <a:pt x="233" y="43"/>
                </a:lnTo>
                <a:lnTo>
                  <a:pt x="243" y="42"/>
                </a:lnTo>
                <a:lnTo>
                  <a:pt x="249" y="41"/>
                </a:lnTo>
                <a:lnTo>
                  <a:pt x="260" y="44"/>
                </a:lnTo>
                <a:lnTo>
                  <a:pt x="264" y="42"/>
                </a:lnTo>
                <a:lnTo>
                  <a:pt x="272" y="42"/>
                </a:lnTo>
                <a:lnTo>
                  <a:pt x="258" y="54"/>
                </a:lnTo>
                <a:lnTo>
                  <a:pt x="241" y="62"/>
                </a:lnTo>
                <a:lnTo>
                  <a:pt x="233" y="68"/>
                </a:lnTo>
                <a:lnTo>
                  <a:pt x="225" y="78"/>
                </a:lnTo>
                <a:lnTo>
                  <a:pt x="218" y="89"/>
                </a:lnTo>
                <a:lnTo>
                  <a:pt x="215" y="93"/>
                </a:lnTo>
                <a:lnTo>
                  <a:pt x="201" y="109"/>
                </a:lnTo>
                <a:lnTo>
                  <a:pt x="195" y="115"/>
                </a:lnTo>
                <a:lnTo>
                  <a:pt x="193" y="120"/>
                </a:lnTo>
                <a:lnTo>
                  <a:pt x="197" y="121"/>
                </a:lnTo>
                <a:lnTo>
                  <a:pt x="193" y="120"/>
                </a:lnTo>
                <a:lnTo>
                  <a:pt x="188" y="126"/>
                </a:lnTo>
                <a:lnTo>
                  <a:pt x="186" y="126"/>
                </a:lnTo>
                <a:lnTo>
                  <a:pt x="187" y="127"/>
                </a:lnTo>
                <a:lnTo>
                  <a:pt x="187" y="134"/>
                </a:lnTo>
                <a:lnTo>
                  <a:pt x="188" y="138"/>
                </a:lnTo>
                <a:lnTo>
                  <a:pt x="189" y="151"/>
                </a:lnTo>
                <a:lnTo>
                  <a:pt x="191" y="155"/>
                </a:lnTo>
                <a:lnTo>
                  <a:pt x="176" y="169"/>
                </a:lnTo>
                <a:lnTo>
                  <a:pt x="173" y="175"/>
                </a:lnTo>
                <a:lnTo>
                  <a:pt x="173" y="180"/>
                </a:lnTo>
                <a:lnTo>
                  <a:pt x="177" y="184"/>
                </a:lnTo>
                <a:lnTo>
                  <a:pt x="180" y="186"/>
                </a:lnTo>
                <a:lnTo>
                  <a:pt x="180" y="197"/>
                </a:lnTo>
                <a:lnTo>
                  <a:pt x="180" y="199"/>
                </a:lnTo>
                <a:lnTo>
                  <a:pt x="180" y="200"/>
                </a:lnTo>
                <a:lnTo>
                  <a:pt x="180" y="202"/>
                </a:lnTo>
                <a:lnTo>
                  <a:pt x="181" y="205"/>
                </a:lnTo>
                <a:lnTo>
                  <a:pt x="181" y="212"/>
                </a:lnTo>
                <a:lnTo>
                  <a:pt x="182" y="218"/>
                </a:lnTo>
                <a:lnTo>
                  <a:pt x="181" y="224"/>
                </a:lnTo>
                <a:lnTo>
                  <a:pt x="185" y="226"/>
                </a:lnTo>
                <a:lnTo>
                  <a:pt x="186" y="227"/>
                </a:lnTo>
                <a:lnTo>
                  <a:pt x="194" y="232"/>
                </a:lnTo>
                <a:lnTo>
                  <a:pt x="201" y="233"/>
                </a:lnTo>
                <a:lnTo>
                  <a:pt x="201" y="234"/>
                </a:lnTo>
                <a:lnTo>
                  <a:pt x="205" y="236"/>
                </a:lnTo>
                <a:lnTo>
                  <a:pt x="209" y="238"/>
                </a:lnTo>
                <a:lnTo>
                  <a:pt x="211" y="238"/>
                </a:lnTo>
                <a:lnTo>
                  <a:pt x="215" y="239"/>
                </a:lnTo>
                <a:lnTo>
                  <a:pt x="219" y="245"/>
                </a:lnTo>
                <a:lnTo>
                  <a:pt x="221" y="247"/>
                </a:lnTo>
                <a:lnTo>
                  <a:pt x="227" y="250"/>
                </a:lnTo>
                <a:lnTo>
                  <a:pt x="230" y="253"/>
                </a:lnTo>
                <a:lnTo>
                  <a:pt x="234" y="254"/>
                </a:lnTo>
                <a:lnTo>
                  <a:pt x="236" y="254"/>
                </a:lnTo>
                <a:lnTo>
                  <a:pt x="239" y="254"/>
                </a:lnTo>
                <a:lnTo>
                  <a:pt x="239" y="256"/>
                </a:lnTo>
                <a:lnTo>
                  <a:pt x="241" y="257"/>
                </a:lnTo>
                <a:lnTo>
                  <a:pt x="245" y="260"/>
                </a:lnTo>
                <a:lnTo>
                  <a:pt x="246" y="262"/>
                </a:lnTo>
                <a:lnTo>
                  <a:pt x="247" y="264"/>
                </a:lnTo>
                <a:lnTo>
                  <a:pt x="247" y="265"/>
                </a:lnTo>
                <a:lnTo>
                  <a:pt x="247" y="268"/>
                </a:lnTo>
                <a:lnTo>
                  <a:pt x="248" y="272"/>
                </a:lnTo>
                <a:lnTo>
                  <a:pt x="249" y="274"/>
                </a:lnTo>
                <a:lnTo>
                  <a:pt x="251" y="278"/>
                </a:lnTo>
                <a:lnTo>
                  <a:pt x="249" y="278"/>
                </a:lnTo>
                <a:lnTo>
                  <a:pt x="247" y="278"/>
                </a:lnTo>
                <a:lnTo>
                  <a:pt x="236" y="281"/>
                </a:lnTo>
                <a:lnTo>
                  <a:pt x="235" y="281"/>
                </a:lnTo>
                <a:lnTo>
                  <a:pt x="231" y="281"/>
                </a:lnTo>
                <a:lnTo>
                  <a:pt x="218" y="283"/>
                </a:lnTo>
                <a:lnTo>
                  <a:pt x="204" y="286"/>
                </a:lnTo>
                <a:lnTo>
                  <a:pt x="200" y="286"/>
                </a:lnTo>
                <a:lnTo>
                  <a:pt x="182" y="288"/>
                </a:lnTo>
                <a:lnTo>
                  <a:pt x="181" y="288"/>
                </a:lnTo>
                <a:lnTo>
                  <a:pt x="168" y="290"/>
                </a:lnTo>
                <a:lnTo>
                  <a:pt x="164" y="290"/>
                </a:lnTo>
                <a:lnTo>
                  <a:pt x="158" y="292"/>
                </a:lnTo>
                <a:lnTo>
                  <a:pt x="150" y="293"/>
                </a:lnTo>
                <a:lnTo>
                  <a:pt x="149" y="293"/>
                </a:lnTo>
                <a:lnTo>
                  <a:pt x="145" y="293"/>
                </a:lnTo>
                <a:lnTo>
                  <a:pt x="144" y="293"/>
                </a:lnTo>
                <a:lnTo>
                  <a:pt x="135" y="294"/>
                </a:lnTo>
                <a:lnTo>
                  <a:pt x="134" y="294"/>
                </a:lnTo>
                <a:lnTo>
                  <a:pt x="129" y="295"/>
                </a:lnTo>
                <a:lnTo>
                  <a:pt x="127" y="295"/>
                </a:lnTo>
                <a:lnTo>
                  <a:pt x="120" y="296"/>
                </a:lnTo>
                <a:lnTo>
                  <a:pt x="116" y="296"/>
                </a:lnTo>
                <a:lnTo>
                  <a:pt x="111" y="296"/>
                </a:lnTo>
                <a:lnTo>
                  <a:pt x="109" y="298"/>
                </a:lnTo>
                <a:lnTo>
                  <a:pt x="102" y="298"/>
                </a:lnTo>
                <a:lnTo>
                  <a:pt x="97" y="299"/>
                </a:lnTo>
                <a:lnTo>
                  <a:pt x="91" y="299"/>
                </a:lnTo>
                <a:lnTo>
                  <a:pt x="89" y="299"/>
                </a:lnTo>
                <a:lnTo>
                  <a:pt x="79" y="300"/>
                </a:lnTo>
                <a:lnTo>
                  <a:pt x="78" y="300"/>
                </a:lnTo>
                <a:lnTo>
                  <a:pt x="73" y="301"/>
                </a:lnTo>
                <a:lnTo>
                  <a:pt x="71" y="301"/>
                </a:lnTo>
                <a:lnTo>
                  <a:pt x="68" y="301"/>
                </a:lnTo>
                <a:lnTo>
                  <a:pt x="66" y="301"/>
                </a:lnTo>
                <a:lnTo>
                  <a:pt x="59" y="302"/>
                </a:lnTo>
                <a:lnTo>
                  <a:pt x="54" y="302"/>
                </a:lnTo>
                <a:lnTo>
                  <a:pt x="50" y="302"/>
                </a:lnTo>
                <a:lnTo>
                  <a:pt x="50" y="296"/>
                </a:lnTo>
                <a:lnTo>
                  <a:pt x="49" y="290"/>
                </a:lnTo>
                <a:lnTo>
                  <a:pt x="49" y="286"/>
                </a:lnTo>
                <a:lnTo>
                  <a:pt x="48" y="277"/>
                </a:lnTo>
                <a:lnTo>
                  <a:pt x="48" y="271"/>
                </a:lnTo>
                <a:lnTo>
                  <a:pt x="48" y="268"/>
                </a:lnTo>
                <a:lnTo>
                  <a:pt x="45" y="250"/>
                </a:lnTo>
                <a:lnTo>
                  <a:pt x="45" y="246"/>
                </a:lnTo>
                <a:lnTo>
                  <a:pt x="44" y="23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2" name="Freeform 32">
            <a:extLst>
              <a:ext uri="{FF2B5EF4-FFF2-40B4-BE49-F238E27FC236}">
                <a16:creationId xmlns:a16="http://schemas.microsoft.com/office/drawing/2014/main" id="{BFA97B3C-C572-134A-8578-75B880453D9F}"/>
              </a:ext>
            </a:extLst>
          </p:cNvPr>
          <p:cNvSpPr>
            <a:spLocks/>
          </p:cNvSpPr>
          <p:nvPr/>
        </p:nvSpPr>
        <p:spPr bwMode="auto">
          <a:xfrm>
            <a:off x="10369092" y="4305791"/>
            <a:ext cx="362865" cy="260553"/>
          </a:xfrm>
          <a:custGeom>
            <a:avLst/>
            <a:gdLst>
              <a:gd name="T0" fmla="*/ 3 w 305"/>
              <a:gd name="T1" fmla="*/ 4 h 217"/>
              <a:gd name="T2" fmla="*/ 3 w 305"/>
              <a:gd name="T3" fmla="*/ 4 h 217"/>
              <a:gd name="T4" fmla="*/ 3 w 305"/>
              <a:gd name="T5" fmla="*/ 4 h 217"/>
              <a:gd name="T6" fmla="*/ 3 w 305"/>
              <a:gd name="T7" fmla="*/ 3 h 217"/>
              <a:gd name="T8" fmla="*/ 3 w 305"/>
              <a:gd name="T9" fmla="*/ 1 h 217"/>
              <a:gd name="T10" fmla="*/ 3 w 305"/>
              <a:gd name="T11" fmla="*/ 2 h 217"/>
              <a:gd name="T12" fmla="*/ 3 w 305"/>
              <a:gd name="T13" fmla="*/ 4 h 217"/>
              <a:gd name="T14" fmla="*/ 3 w 305"/>
              <a:gd name="T15" fmla="*/ 4 h 217"/>
              <a:gd name="T16" fmla="*/ 3 w 305"/>
              <a:gd name="T17" fmla="*/ 4 h 217"/>
              <a:gd name="T18" fmla="*/ 3 w 305"/>
              <a:gd name="T19" fmla="*/ 4 h 217"/>
              <a:gd name="T20" fmla="*/ 3 w 305"/>
              <a:gd name="T21" fmla="*/ 4 h 217"/>
              <a:gd name="T22" fmla="*/ 3 w 305"/>
              <a:gd name="T23" fmla="*/ 4 h 217"/>
              <a:gd name="T24" fmla="*/ 3 w 305"/>
              <a:gd name="T25" fmla="*/ 4 h 217"/>
              <a:gd name="T26" fmla="*/ 3 w 305"/>
              <a:gd name="T27" fmla="*/ 4 h 217"/>
              <a:gd name="T28" fmla="*/ 3 w 305"/>
              <a:gd name="T29" fmla="*/ 4 h 217"/>
              <a:gd name="T30" fmla="*/ 3 w 305"/>
              <a:gd name="T31" fmla="*/ 4 h 217"/>
              <a:gd name="T32" fmla="*/ 3 w 305"/>
              <a:gd name="T33" fmla="*/ 4 h 217"/>
              <a:gd name="T34" fmla="*/ 3 w 305"/>
              <a:gd name="T35" fmla="*/ 4 h 217"/>
              <a:gd name="T36" fmla="*/ 3 w 305"/>
              <a:gd name="T37" fmla="*/ 4 h 217"/>
              <a:gd name="T38" fmla="*/ 3 w 305"/>
              <a:gd name="T39" fmla="*/ 4 h 217"/>
              <a:gd name="T40" fmla="*/ 3 w 305"/>
              <a:gd name="T41" fmla="*/ 4 h 217"/>
              <a:gd name="T42" fmla="*/ 3 w 305"/>
              <a:gd name="T43" fmla="*/ 4 h 217"/>
              <a:gd name="T44" fmla="*/ 3 w 305"/>
              <a:gd name="T45" fmla="*/ 4 h 217"/>
              <a:gd name="T46" fmla="*/ 3 w 305"/>
              <a:gd name="T47" fmla="*/ 4 h 217"/>
              <a:gd name="T48" fmla="*/ 3 w 305"/>
              <a:gd name="T49" fmla="*/ 4 h 217"/>
              <a:gd name="T50" fmla="*/ 3 w 305"/>
              <a:gd name="T51" fmla="*/ 4 h 217"/>
              <a:gd name="T52" fmla="*/ 3 w 305"/>
              <a:gd name="T53" fmla="*/ 4 h 217"/>
              <a:gd name="T54" fmla="*/ 3 w 305"/>
              <a:gd name="T55" fmla="*/ 4 h 217"/>
              <a:gd name="T56" fmla="*/ 3 w 305"/>
              <a:gd name="T57" fmla="*/ 4 h 217"/>
              <a:gd name="T58" fmla="*/ 3 w 305"/>
              <a:gd name="T59" fmla="*/ 4 h 217"/>
              <a:gd name="T60" fmla="*/ 3 w 305"/>
              <a:gd name="T61" fmla="*/ 4 h 217"/>
              <a:gd name="T62" fmla="*/ 3 w 305"/>
              <a:gd name="T63" fmla="*/ 4 h 217"/>
              <a:gd name="T64" fmla="*/ 3 w 305"/>
              <a:gd name="T65" fmla="*/ 4 h 217"/>
              <a:gd name="T66" fmla="*/ 3 w 305"/>
              <a:gd name="T67" fmla="*/ 4 h 217"/>
              <a:gd name="T68" fmla="*/ 3 w 305"/>
              <a:gd name="T69" fmla="*/ 4 h 217"/>
              <a:gd name="T70" fmla="*/ 3 w 305"/>
              <a:gd name="T71" fmla="*/ 4 h 217"/>
              <a:gd name="T72" fmla="*/ 3 w 305"/>
              <a:gd name="T73" fmla="*/ 4 h 217"/>
              <a:gd name="T74" fmla="*/ 3 w 305"/>
              <a:gd name="T75" fmla="*/ 4 h 217"/>
              <a:gd name="T76" fmla="*/ 3 w 305"/>
              <a:gd name="T77" fmla="*/ 4 h 217"/>
              <a:gd name="T78" fmla="*/ 3 w 305"/>
              <a:gd name="T79" fmla="*/ 4 h 217"/>
              <a:gd name="T80" fmla="*/ 3 w 305"/>
              <a:gd name="T81" fmla="*/ 4 h 217"/>
              <a:gd name="T82" fmla="*/ 3 w 305"/>
              <a:gd name="T83" fmla="*/ 4 h 217"/>
              <a:gd name="T84" fmla="*/ 3 w 305"/>
              <a:gd name="T85" fmla="*/ 4 h 217"/>
              <a:gd name="T86" fmla="*/ 3 w 305"/>
              <a:gd name="T87" fmla="*/ 4 h 217"/>
              <a:gd name="T88" fmla="*/ 3 w 305"/>
              <a:gd name="T89" fmla="*/ 4 h 217"/>
              <a:gd name="T90" fmla="*/ 3 w 305"/>
              <a:gd name="T91" fmla="*/ 4 h 217"/>
              <a:gd name="T92" fmla="*/ 3 w 305"/>
              <a:gd name="T93" fmla="*/ 4 h 217"/>
              <a:gd name="T94" fmla="*/ 3 w 305"/>
              <a:gd name="T95" fmla="*/ 4 h 217"/>
              <a:gd name="T96" fmla="*/ 3 w 305"/>
              <a:gd name="T97" fmla="*/ 4 h 217"/>
              <a:gd name="T98" fmla="*/ 3 w 305"/>
              <a:gd name="T99" fmla="*/ 4 h 217"/>
              <a:gd name="T100" fmla="*/ 3 w 305"/>
              <a:gd name="T101" fmla="*/ 4 h 217"/>
              <a:gd name="T102" fmla="*/ 3 w 305"/>
              <a:gd name="T103" fmla="*/ 4 h 217"/>
              <a:gd name="T104" fmla="*/ 3 w 305"/>
              <a:gd name="T105" fmla="*/ 4 h 217"/>
              <a:gd name="T106" fmla="*/ 3 w 305"/>
              <a:gd name="T107" fmla="*/ 4 h 217"/>
              <a:gd name="T108" fmla="*/ 3 w 305"/>
              <a:gd name="T109" fmla="*/ 4 h 217"/>
              <a:gd name="T110" fmla="*/ 3 w 305"/>
              <a:gd name="T111" fmla="*/ 4 h 217"/>
              <a:gd name="T112" fmla="*/ 3 w 305"/>
              <a:gd name="T113" fmla="*/ 4 h 217"/>
              <a:gd name="T114" fmla="*/ 0 w 305"/>
              <a:gd name="T115" fmla="*/ 4 h 217"/>
              <a:gd name="T116" fmla="*/ 3 w 305"/>
              <a:gd name="T117" fmla="*/ 4 h 217"/>
              <a:gd name="T118" fmla="*/ 3 w 305"/>
              <a:gd name="T119" fmla="*/ 4 h 217"/>
              <a:gd name="T120" fmla="*/ 3 w 305"/>
              <a:gd name="T121" fmla="*/ 4 h 2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5" h="217">
                <a:moveTo>
                  <a:pt x="62" y="15"/>
                </a:moveTo>
                <a:lnTo>
                  <a:pt x="72" y="14"/>
                </a:lnTo>
                <a:lnTo>
                  <a:pt x="81" y="13"/>
                </a:lnTo>
                <a:lnTo>
                  <a:pt x="83" y="13"/>
                </a:lnTo>
                <a:lnTo>
                  <a:pt x="90" y="12"/>
                </a:lnTo>
                <a:lnTo>
                  <a:pt x="92" y="11"/>
                </a:lnTo>
                <a:lnTo>
                  <a:pt x="95" y="11"/>
                </a:lnTo>
                <a:lnTo>
                  <a:pt x="97" y="11"/>
                </a:lnTo>
                <a:lnTo>
                  <a:pt x="102" y="9"/>
                </a:lnTo>
                <a:lnTo>
                  <a:pt x="109" y="8"/>
                </a:lnTo>
                <a:lnTo>
                  <a:pt x="113" y="8"/>
                </a:lnTo>
                <a:lnTo>
                  <a:pt x="122" y="7"/>
                </a:lnTo>
                <a:lnTo>
                  <a:pt x="123" y="6"/>
                </a:lnTo>
                <a:lnTo>
                  <a:pt x="127" y="6"/>
                </a:lnTo>
                <a:lnTo>
                  <a:pt x="133" y="5"/>
                </a:lnTo>
                <a:lnTo>
                  <a:pt x="139" y="3"/>
                </a:lnTo>
                <a:lnTo>
                  <a:pt x="143" y="3"/>
                </a:lnTo>
                <a:lnTo>
                  <a:pt x="145" y="2"/>
                </a:lnTo>
                <a:lnTo>
                  <a:pt x="150" y="2"/>
                </a:lnTo>
                <a:lnTo>
                  <a:pt x="152" y="1"/>
                </a:lnTo>
                <a:lnTo>
                  <a:pt x="155" y="1"/>
                </a:lnTo>
                <a:lnTo>
                  <a:pt x="163" y="0"/>
                </a:lnTo>
                <a:lnTo>
                  <a:pt x="164" y="0"/>
                </a:lnTo>
                <a:lnTo>
                  <a:pt x="168" y="2"/>
                </a:lnTo>
                <a:lnTo>
                  <a:pt x="174" y="8"/>
                </a:lnTo>
                <a:lnTo>
                  <a:pt x="177" y="9"/>
                </a:lnTo>
                <a:lnTo>
                  <a:pt x="176" y="15"/>
                </a:lnTo>
                <a:lnTo>
                  <a:pt x="175" y="15"/>
                </a:lnTo>
                <a:lnTo>
                  <a:pt x="175" y="17"/>
                </a:lnTo>
                <a:lnTo>
                  <a:pt x="176" y="18"/>
                </a:lnTo>
                <a:lnTo>
                  <a:pt x="176" y="23"/>
                </a:lnTo>
                <a:lnTo>
                  <a:pt x="179" y="27"/>
                </a:lnTo>
                <a:lnTo>
                  <a:pt x="181" y="30"/>
                </a:lnTo>
                <a:lnTo>
                  <a:pt x="181" y="33"/>
                </a:lnTo>
                <a:lnTo>
                  <a:pt x="185" y="37"/>
                </a:lnTo>
                <a:lnTo>
                  <a:pt x="185" y="39"/>
                </a:lnTo>
                <a:lnTo>
                  <a:pt x="188" y="42"/>
                </a:lnTo>
                <a:lnTo>
                  <a:pt x="190" y="43"/>
                </a:lnTo>
                <a:lnTo>
                  <a:pt x="191" y="44"/>
                </a:lnTo>
                <a:lnTo>
                  <a:pt x="194" y="45"/>
                </a:lnTo>
                <a:lnTo>
                  <a:pt x="196" y="48"/>
                </a:lnTo>
                <a:lnTo>
                  <a:pt x="198" y="48"/>
                </a:lnTo>
                <a:lnTo>
                  <a:pt x="203" y="53"/>
                </a:lnTo>
                <a:lnTo>
                  <a:pt x="205" y="54"/>
                </a:lnTo>
                <a:lnTo>
                  <a:pt x="210" y="56"/>
                </a:lnTo>
                <a:lnTo>
                  <a:pt x="215" y="59"/>
                </a:lnTo>
                <a:lnTo>
                  <a:pt x="216" y="61"/>
                </a:lnTo>
                <a:lnTo>
                  <a:pt x="218" y="66"/>
                </a:lnTo>
                <a:lnTo>
                  <a:pt x="220" y="72"/>
                </a:lnTo>
                <a:lnTo>
                  <a:pt x="221" y="74"/>
                </a:lnTo>
                <a:lnTo>
                  <a:pt x="224" y="78"/>
                </a:lnTo>
                <a:lnTo>
                  <a:pt x="226" y="77"/>
                </a:lnTo>
                <a:lnTo>
                  <a:pt x="229" y="72"/>
                </a:lnTo>
                <a:lnTo>
                  <a:pt x="233" y="72"/>
                </a:lnTo>
                <a:lnTo>
                  <a:pt x="234" y="72"/>
                </a:lnTo>
                <a:lnTo>
                  <a:pt x="236" y="72"/>
                </a:lnTo>
                <a:lnTo>
                  <a:pt x="238" y="73"/>
                </a:lnTo>
                <a:lnTo>
                  <a:pt x="244" y="74"/>
                </a:lnTo>
                <a:lnTo>
                  <a:pt x="245" y="77"/>
                </a:lnTo>
                <a:lnTo>
                  <a:pt x="245" y="78"/>
                </a:lnTo>
                <a:lnTo>
                  <a:pt x="242" y="79"/>
                </a:lnTo>
                <a:lnTo>
                  <a:pt x="242" y="80"/>
                </a:lnTo>
                <a:lnTo>
                  <a:pt x="244" y="85"/>
                </a:lnTo>
                <a:lnTo>
                  <a:pt x="244" y="86"/>
                </a:lnTo>
                <a:lnTo>
                  <a:pt x="241" y="91"/>
                </a:lnTo>
                <a:lnTo>
                  <a:pt x="241" y="92"/>
                </a:lnTo>
                <a:lnTo>
                  <a:pt x="241" y="93"/>
                </a:lnTo>
                <a:lnTo>
                  <a:pt x="239" y="99"/>
                </a:lnTo>
                <a:lnTo>
                  <a:pt x="239" y="105"/>
                </a:lnTo>
                <a:lnTo>
                  <a:pt x="240" y="107"/>
                </a:lnTo>
                <a:lnTo>
                  <a:pt x="245" y="111"/>
                </a:lnTo>
                <a:lnTo>
                  <a:pt x="247" y="113"/>
                </a:lnTo>
                <a:lnTo>
                  <a:pt x="251" y="114"/>
                </a:lnTo>
                <a:lnTo>
                  <a:pt x="257" y="117"/>
                </a:lnTo>
                <a:lnTo>
                  <a:pt x="260" y="121"/>
                </a:lnTo>
                <a:lnTo>
                  <a:pt x="263" y="120"/>
                </a:lnTo>
                <a:lnTo>
                  <a:pt x="266" y="120"/>
                </a:lnTo>
                <a:lnTo>
                  <a:pt x="272" y="122"/>
                </a:lnTo>
                <a:lnTo>
                  <a:pt x="272" y="125"/>
                </a:lnTo>
                <a:lnTo>
                  <a:pt x="281" y="129"/>
                </a:lnTo>
                <a:lnTo>
                  <a:pt x="281" y="132"/>
                </a:lnTo>
                <a:lnTo>
                  <a:pt x="281" y="133"/>
                </a:lnTo>
                <a:lnTo>
                  <a:pt x="287" y="141"/>
                </a:lnTo>
                <a:lnTo>
                  <a:pt x="286" y="143"/>
                </a:lnTo>
                <a:lnTo>
                  <a:pt x="284" y="144"/>
                </a:lnTo>
                <a:lnTo>
                  <a:pt x="283" y="145"/>
                </a:lnTo>
                <a:lnTo>
                  <a:pt x="284" y="147"/>
                </a:lnTo>
                <a:lnTo>
                  <a:pt x="286" y="147"/>
                </a:lnTo>
                <a:lnTo>
                  <a:pt x="292" y="157"/>
                </a:lnTo>
                <a:lnTo>
                  <a:pt x="295" y="158"/>
                </a:lnTo>
                <a:lnTo>
                  <a:pt x="296" y="158"/>
                </a:lnTo>
                <a:lnTo>
                  <a:pt x="296" y="155"/>
                </a:lnTo>
                <a:lnTo>
                  <a:pt x="301" y="157"/>
                </a:lnTo>
                <a:lnTo>
                  <a:pt x="302" y="157"/>
                </a:lnTo>
                <a:lnTo>
                  <a:pt x="305" y="159"/>
                </a:lnTo>
                <a:lnTo>
                  <a:pt x="304" y="162"/>
                </a:lnTo>
                <a:lnTo>
                  <a:pt x="304" y="163"/>
                </a:lnTo>
                <a:lnTo>
                  <a:pt x="305" y="167"/>
                </a:lnTo>
                <a:lnTo>
                  <a:pt x="305" y="169"/>
                </a:lnTo>
                <a:lnTo>
                  <a:pt x="302" y="169"/>
                </a:lnTo>
                <a:lnTo>
                  <a:pt x="304" y="174"/>
                </a:lnTo>
                <a:lnTo>
                  <a:pt x="301" y="179"/>
                </a:lnTo>
                <a:lnTo>
                  <a:pt x="298" y="176"/>
                </a:lnTo>
                <a:lnTo>
                  <a:pt x="296" y="177"/>
                </a:lnTo>
                <a:lnTo>
                  <a:pt x="295" y="177"/>
                </a:lnTo>
                <a:lnTo>
                  <a:pt x="295" y="183"/>
                </a:lnTo>
                <a:lnTo>
                  <a:pt x="292" y="185"/>
                </a:lnTo>
                <a:lnTo>
                  <a:pt x="290" y="181"/>
                </a:lnTo>
                <a:lnTo>
                  <a:pt x="289" y="185"/>
                </a:lnTo>
                <a:lnTo>
                  <a:pt x="292" y="191"/>
                </a:lnTo>
                <a:lnTo>
                  <a:pt x="290" y="192"/>
                </a:lnTo>
                <a:lnTo>
                  <a:pt x="292" y="197"/>
                </a:lnTo>
                <a:lnTo>
                  <a:pt x="286" y="198"/>
                </a:lnTo>
                <a:lnTo>
                  <a:pt x="289" y="200"/>
                </a:lnTo>
                <a:lnTo>
                  <a:pt x="290" y="203"/>
                </a:lnTo>
                <a:lnTo>
                  <a:pt x="289" y="204"/>
                </a:lnTo>
                <a:lnTo>
                  <a:pt x="286" y="210"/>
                </a:lnTo>
                <a:lnTo>
                  <a:pt x="278" y="211"/>
                </a:lnTo>
                <a:lnTo>
                  <a:pt x="276" y="212"/>
                </a:lnTo>
                <a:lnTo>
                  <a:pt x="266" y="213"/>
                </a:lnTo>
                <a:lnTo>
                  <a:pt x="263" y="215"/>
                </a:lnTo>
                <a:lnTo>
                  <a:pt x="262" y="215"/>
                </a:lnTo>
                <a:lnTo>
                  <a:pt x="258" y="216"/>
                </a:lnTo>
                <a:lnTo>
                  <a:pt x="260" y="209"/>
                </a:lnTo>
                <a:lnTo>
                  <a:pt x="262" y="209"/>
                </a:lnTo>
                <a:lnTo>
                  <a:pt x="264" y="204"/>
                </a:lnTo>
                <a:lnTo>
                  <a:pt x="266" y="201"/>
                </a:lnTo>
                <a:lnTo>
                  <a:pt x="263" y="189"/>
                </a:lnTo>
                <a:lnTo>
                  <a:pt x="260" y="189"/>
                </a:lnTo>
                <a:lnTo>
                  <a:pt x="259" y="191"/>
                </a:lnTo>
                <a:lnTo>
                  <a:pt x="257" y="191"/>
                </a:lnTo>
                <a:lnTo>
                  <a:pt x="245" y="193"/>
                </a:lnTo>
                <a:lnTo>
                  <a:pt x="239" y="193"/>
                </a:lnTo>
                <a:lnTo>
                  <a:pt x="239" y="194"/>
                </a:lnTo>
                <a:lnTo>
                  <a:pt x="236" y="194"/>
                </a:lnTo>
                <a:lnTo>
                  <a:pt x="232" y="194"/>
                </a:lnTo>
                <a:lnTo>
                  <a:pt x="227" y="195"/>
                </a:lnTo>
                <a:lnTo>
                  <a:pt x="221" y="197"/>
                </a:lnTo>
                <a:lnTo>
                  <a:pt x="218" y="197"/>
                </a:lnTo>
                <a:lnTo>
                  <a:pt x="216" y="198"/>
                </a:lnTo>
                <a:lnTo>
                  <a:pt x="209" y="199"/>
                </a:lnTo>
                <a:lnTo>
                  <a:pt x="208" y="199"/>
                </a:lnTo>
                <a:lnTo>
                  <a:pt x="205" y="199"/>
                </a:lnTo>
                <a:lnTo>
                  <a:pt x="203" y="199"/>
                </a:lnTo>
                <a:lnTo>
                  <a:pt x="198" y="200"/>
                </a:lnTo>
                <a:lnTo>
                  <a:pt x="194" y="201"/>
                </a:lnTo>
                <a:lnTo>
                  <a:pt x="183" y="203"/>
                </a:lnTo>
                <a:lnTo>
                  <a:pt x="177" y="204"/>
                </a:lnTo>
                <a:lnTo>
                  <a:pt x="176" y="204"/>
                </a:lnTo>
                <a:lnTo>
                  <a:pt x="167" y="205"/>
                </a:lnTo>
                <a:lnTo>
                  <a:pt x="164" y="205"/>
                </a:lnTo>
                <a:lnTo>
                  <a:pt x="161" y="206"/>
                </a:lnTo>
                <a:lnTo>
                  <a:pt x="152" y="207"/>
                </a:lnTo>
                <a:lnTo>
                  <a:pt x="151" y="207"/>
                </a:lnTo>
                <a:lnTo>
                  <a:pt x="150" y="207"/>
                </a:lnTo>
                <a:lnTo>
                  <a:pt x="146" y="209"/>
                </a:lnTo>
                <a:lnTo>
                  <a:pt x="138" y="209"/>
                </a:lnTo>
                <a:lnTo>
                  <a:pt x="133" y="210"/>
                </a:lnTo>
                <a:lnTo>
                  <a:pt x="127" y="211"/>
                </a:lnTo>
                <a:lnTo>
                  <a:pt x="126" y="211"/>
                </a:lnTo>
                <a:lnTo>
                  <a:pt x="123" y="211"/>
                </a:lnTo>
                <a:lnTo>
                  <a:pt x="121" y="211"/>
                </a:lnTo>
                <a:lnTo>
                  <a:pt x="114" y="212"/>
                </a:lnTo>
                <a:lnTo>
                  <a:pt x="109" y="213"/>
                </a:lnTo>
                <a:lnTo>
                  <a:pt x="105" y="213"/>
                </a:lnTo>
                <a:lnTo>
                  <a:pt x="102" y="213"/>
                </a:lnTo>
                <a:lnTo>
                  <a:pt x="99" y="215"/>
                </a:lnTo>
                <a:lnTo>
                  <a:pt x="96" y="215"/>
                </a:lnTo>
                <a:lnTo>
                  <a:pt x="93" y="215"/>
                </a:lnTo>
                <a:lnTo>
                  <a:pt x="80" y="216"/>
                </a:lnTo>
                <a:lnTo>
                  <a:pt x="74" y="217"/>
                </a:lnTo>
                <a:lnTo>
                  <a:pt x="69" y="217"/>
                </a:lnTo>
                <a:lnTo>
                  <a:pt x="69" y="212"/>
                </a:lnTo>
                <a:lnTo>
                  <a:pt x="68" y="210"/>
                </a:lnTo>
                <a:lnTo>
                  <a:pt x="68" y="209"/>
                </a:lnTo>
                <a:lnTo>
                  <a:pt x="68" y="206"/>
                </a:lnTo>
                <a:lnTo>
                  <a:pt x="68" y="205"/>
                </a:lnTo>
                <a:lnTo>
                  <a:pt x="67" y="200"/>
                </a:lnTo>
                <a:lnTo>
                  <a:pt x="67" y="195"/>
                </a:lnTo>
                <a:lnTo>
                  <a:pt x="67" y="193"/>
                </a:lnTo>
                <a:lnTo>
                  <a:pt x="67" y="192"/>
                </a:lnTo>
                <a:lnTo>
                  <a:pt x="66" y="191"/>
                </a:lnTo>
                <a:lnTo>
                  <a:pt x="66" y="189"/>
                </a:lnTo>
                <a:lnTo>
                  <a:pt x="66" y="185"/>
                </a:lnTo>
                <a:lnTo>
                  <a:pt x="65" y="176"/>
                </a:lnTo>
                <a:lnTo>
                  <a:pt x="65" y="175"/>
                </a:lnTo>
                <a:lnTo>
                  <a:pt x="63" y="169"/>
                </a:lnTo>
                <a:lnTo>
                  <a:pt x="63" y="161"/>
                </a:lnTo>
                <a:lnTo>
                  <a:pt x="62" y="155"/>
                </a:lnTo>
                <a:lnTo>
                  <a:pt x="62" y="147"/>
                </a:lnTo>
                <a:lnTo>
                  <a:pt x="61" y="143"/>
                </a:lnTo>
                <a:lnTo>
                  <a:pt x="61" y="141"/>
                </a:lnTo>
                <a:lnTo>
                  <a:pt x="61" y="137"/>
                </a:lnTo>
                <a:lnTo>
                  <a:pt x="60" y="132"/>
                </a:lnTo>
                <a:lnTo>
                  <a:pt x="60" y="125"/>
                </a:lnTo>
                <a:lnTo>
                  <a:pt x="59" y="121"/>
                </a:lnTo>
                <a:lnTo>
                  <a:pt x="59" y="120"/>
                </a:lnTo>
                <a:lnTo>
                  <a:pt x="59" y="114"/>
                </a:lnTo>
                <a:lnTo>
                  <a:pt x="57" y="108"/>
                </a:lnTo>
                <a:lnTo>
                  <a:pt x="57" y="107"/>
                </a:lnTo>
                <a:lnTo>
                  <a:pt x="57" y="102"/>
                </a:lnTo>
                <a:lnTo>
                  <a:pt x="56" y="99"/>
                </a:lnTo>
                <a:lnTo>
                  <a:pt x="56" y="96"/>
                </a:lnTo>
                <a:lnTo>
                  <a:pt x="56" y="92"/>
                </a:lnTo>
                <a:lnTo>
                  <a:pt x="55" y="89"/>
                </a:lnTo>
                <a:lnTo>
                  <a:pt x="56" y="89"/>
                </a:lnTo>
                <a:lnTo>
                  <a:pt x="55" y="87"/>
                </a:lnTo>
                <a:lnTo>
                  <a:pt x="49" y="87"/>
                </a:lnTo>
                <a:lnTo>
                  <a:pt x="48" y="85"/>
                </a:lnTo>
                <a:lnTo>
                  <a:pt x="43" y="83"/>
                </a:lnTo>
                <a:lnTo>
                  <a:pt x="43" y="78"/>
                </a:lnTo>
                <a:lnTo>
                  <a:pt x="39" y="75"/>
                </a:lnTo>
                <a:lnTo>
                  <a:pt x="37" y="74"/>
                </a:lnTo>
                <a:lnTo>
                  <a:pt x="35" y="72"/>
                </a:lnTo>
                <a:lnTo>
                  <a:pt x="32" y="71"/>
                </a:lnTo>
                <a:lnTo>
                  <a:pt x="35" y="66"/>
                </a:lnTo>
                <a:lnTo>
                  <a:pt x="36" y="63"/>
                </a:lnTo>
                <a:lnTo>
                  <a:pt x="41" y="60"/>
                </a:lnTo>
                <a:lnTo>
                  <a:pt x="41" y="55"/>
                </a:lnTo>
                <a:lnTo>
                  <a:pt x="38" y="53"/>
                </a:lnTo>
                <a:lnTo>
                  <a:pt x="36" y="53"/>
                </a:lnTo>
                <a:lnTo>
                  <a:pt x="35" y="54"/>
                </a:lnTo>
                <a:lnTo>
                  <a:pt x="30" y="54"/>
                </a:lnTo>
                <a:lnTo>
                  <a:pt x="21" y="48"/>
                </a:lnTo>
                <a:lnTo>
                  <a:pt x="19" y="48"/>
                </a:lnTo>
                <a:lnTo>
                  <a:pt x="13" y="37"/>
                </a:lnTo>
                <a:lnTo>
                  <a:pt x="11" y="36"/>
                </a:lnTo>
                <a:lnTo>
                  <a:pt x="7" y="35"/>
                </a:lnTo>
                <a:lnTo>
                  <a:pt x="5" y="21"/>
                </a:lnTo>
                <a:lnTo>
                  <a:pt x="3" y="24"/>
                </a:lnTo>
                <a:lnTo>
                  <a:pt x="1" y="24"/>
                </a:lnTo>
                <a:lnTo>
                  <a:pt x="0" y="21"/>
                </a:lnTo>
                <a:lnTo>
                  <a:pt x="1" y="21"/>
                </a:lnTo>
                <a:lnTo>
                  <a:pt x="11" y="20"/>
                </a:lnTo>
                <a:lnTo>
                  <a:pt x="17" y="20"/>
                </a:lnTo>
                <a:lnTo>
                  <a:pt x="21" y="19"/>
                </a:lnTo>
                <a:lnTo>
                  <a:pt x="24" y="19"/>
                </a:lnTo>
                <a:lnTo>
                  <a:pt x="31" y="19"/>
                </a:lnTo>
                <a:lnTo>
                  <a:pt x="35" y="18"/>
                </a:lnTo>
                <a:lnTo>
                  <a:pt x="42" y="18"/>
                </a:lnTo>
                <a:lnTo>
                  <a:pt x="47" y="17"/>
                </a:lnTo>
                <a:lnTo>
                  <a:pt x="51" y="17"/>
                </a:lnTo>
                <a:lnTo>
                  <a:pt x="53" y="17"/>
                </a:lnTo>
                <a:lnTo>
                  <a:pt x="62" y="1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3" name="Freeform 33">
            <a:extLst>
              <a:ext uri="{FF2B5EF4-FFF2-40B4-BE49-F238E27FC236}">
                <a16:creationId xmlns:a16="http://schemas.microsoft.com/office/drawing/2014/main" id="{8402F3C8-9634-0C45-A235-0A89478D69ED}"/>
              </a:ext>
            </a:extLst>
          </p:cNvPr>
          <p:cNvSpPr>
            <a:spLocks/>
          </p:cNvSpPr>
          <p:nvPr/>
        </p:nvSpPr>
        <p:spPr bwMode="auto">
          <a:xfrm>
            <a:off x="9974852" y="3828339"/>
            <a:ext cx="330125" cy="196438"/>
          </a:xfrm>
          <a:custGeom>
            <a:avLst/>
            <a:gdLst>
              <a:gd name="T0" fmla="*/ 4 w 275"/>
              <a:gd name="T1" fmla="*/ 4 h 163"/>
              <a:gd name="T2" fmla="*/ 4 w 275"/>
              <a:gd name="T3" fmla="*/ 4 h 163"/>
              <a:gd name="T4" fmla="*/ 4 w 275"/>
              <a:gd name="T5" fmla="*/ 4 h 163"/>
              <a:gd name="T6" fmla="*/ 4 w 275"/>
              <a:gd name="T7" fmla="*/ 4 h 163"/>
              <a:gd name="T8" fmla="*/ 4 w 275"/>
              <a:gd name="T9" fmla="*/ 4 h 163"/>
              <a:gd name="T10" fmla="*/ 4 w 275"/>
              <a:gd name="T11" fmla="*/ 4 h 163"/>
              <a:gd name="T12" fmla="*/ 4 w 275"/>
              <a:gd name="T13" fmla="*/ 4 h 163"/>
              <a:gd name="T14" fmla="*/ 4 w 275"/>
              <a:gd name="T15" fmla="*/ 4 h 163"/>
              <a:gd name="T16" fmla="*/ 4 w 275"/>
              <a:gd name="T17" fmla="*/ 4 h 163"/>
              <a:gd name="T18" fmla="*/ 4 w 275"/>
              <a:gd name="T19" fmla="*/ 4 h 163"/>
              <a:gd name="T20" fmla="*/ 4 w 275"/>
              <a:gd name="T21" fmla="*/ 4 h 163"/>
              <a:gd name="T22" fmla="*/ 4 w 275"/>
              <a:gd name="T23" fmla="*/ 4 h 163"/>
              <a:gd name="T24" fmla="*/ 4 w 275"/>
              <a:gd name="T25" fmla="*/ 4 h 163"/>
              <a:gd name="T26" fmla="*/ 4 w 275"/>
              <a:gd name="T27" fmla="*/ 4 h 163"/>
              <a:gd name="T28" fmla="*/ 4 w 275"/>
              <a:gd name="T29" fmla="*/ 4 h 163"/>
              <a:gd name="T30" fmla="*/ 4 w 275"/>
              <a:gd name="T31" fmla="*/ 4 h 163"/>
              <a:gd name="T32" fmla="*/ 4 w 275"/>
              <a:gd name="T33" fmla="*/ 4 h 163"/>
              <a:gd name="T34" fmla="*/ 4 w 275"/>
              <a:gd name="T35" fmla="*/ 4 h 163"/>
              <a:gd name="T36" fmla="*/ 4 w 275"/>
              <a:gd name="T37" fmla="*/ 4 h 163"/>
              <a:gd name="T38" fmla="*/ 4 w 275"/>
              <a:gd name="T39" fmla="*/ 4 h 163"/>
              <a:gd name="T40" fmla="*/ 4 w 275"/>
              <a:gd name="T41" fmla="*/ 4 h 163"/>
              <a:gd name="T42" fmla="*/ 4 w 275"/>
              <a:gd name="T43" fmla="*/ 4 h 163"/>
              <a:gd name="T44" fmla="*/ 4 w 275"/>
              <a:gd name="T45" fmla="*/ 4 h 163"/>
              <a:gd name="T46" fmla="*/ 4 w 275"/>
              <a:gd name="T47" fmla="*/ 4 h 163"/>
              <a:gd name="T48" fmla="*/ 4 w 275"/>
              <a:gd name="T49" fmla="*/ 0 h 163"/>
              <a:gd name="T50" fmla="*/ 4 w 275"/>
              <a:gd name="T51" fmla="*/ 4 h 163"/>
              <a:gd name="T52" fmla="*/ 4 w 275"/>
              <a:gd name="T53" fmla="*/ 4 h 163"/>
              <a:gd name="T54" fmla="*/ 4 w 275"/>
              <a:gd name="T55" fmla="*/ 4 h 163"/>
              <a:gd name="T56" fmla="*/ 4 w 275"/>
              <a:gd name="T57" fmla="*/ 4 h 163"/>
              <a:gd name="T58" fmla="*/ 4 w 275"/>
              <a:gd name="T59" fmla="*/ 4 h 163"/>
              <a:gd name="T60" fmla="*/ 4 w 275"/>
              <a:gd name="T61" fmla="*/ 4 h 163"/>
              <a:gd name="T62" fmla="*/ 4 w 275"/>
              <a:gd name="T63" fmla="*/ 4 h 163"/>
              <a:gd name="T64" fmla="*/ 4 w 275"/>
              <a:gd name="T65" fmla="*/ 4 h 163"/>
              <a:gd name="T66" fmla="*/ 4 w 275"/>
              <a:gd name="T67" fmla="*/ 4 h 163"/>
              <a:gd name="T68" fmla="*/ 2 w 275"/>
              <a:gd name="T69" fmla="*/ 4 h 163"/>
              <a:gd name="T70" fmla="*/ 2 w 275"/>
              <a:gd name="T71" fmla="*/ 4 h 163"/>
              <a:gd name="T72" fmla="*/ 1 w 275"/>
              <a:gd name="T73" fmla="*/ 4 h 163"/>
              <a:gd name="T74" fmla="*/ 1 w 275"/>
              <a:gd name="T75" fmla="*/ 4 h 163"/>
              <a:gd name="T76" fmla="*/ 1 w 275"/>
              <a:gd name="T77" fmla="*/ 4 h 163"/>
              <a:gd name="T78" fmla="*/ 1 w 275"/>
              <a:gd name="T79" fmla="*/ 4 h 163"/>
              <a:gd name="T80" fmla="*/ 2 w 275"/>
              <a:gd name="T81" fmla="*/ 4 h 163"/>
              <a:gd name="T82" fmla="*/ 4 w 275"/>
              <a:gd name="T83" fmla="*/ 4 h 163"/>
              <a:gd name="T84" fmla="*/ 4 w 275"/>
              <a:gd name="T85" fmla="*/ 4 h 163"/>
              <a:gd name="T86" fmla="*/ 4 w 275"/>
              <a:gd name="T87" fmla="*/ 4 h 1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5" h="163">
                <a:moveTo>
                  <a:pt x="76" y="163"/>
                </a:moveTo>
                <a:lnTo>
                  <a:pt x="103" y="162"/>
                </a:lnTo>
                <a:lnTo>
                  <a:pt x="108" y="162"/>
                </a:lnTo>
                <a:lnTo>
                  <a:pt x="130" y="162"/>
                </a:lnTo>
                <a:lnTo>
                  <a:pt x="131" y="162"/>
                </a:lnTo>
                <a:lnTo>
                  <a:pt x="149" y="162"/>
                </a:lnTo>
                <a:lnTo>
                  <a:pt x="154" y="162"/>
                </a:lnTo>
                <a:lnTo>
                  <a:pt x="160" y="161"/>
                </a:lnTo>
                <a:lnTo>
                  <a:pt x="163" y="161"/>
                </a:lnTo>
                <a:lnTo>
                  <a:pt x="176" y="161"/>
                </a:lnTo>
                <a:lnTo>
                  <a:pt x="186" y="161"/>
                </a:lnTo>
                <a:lnTo>
                  <a:pt x="194" y="160"/>
                </a:lnTo>
                <a:lnTo>
                  <a:pt x="196" y="160"/>
                </a:lnTo>
                <a:lnTo>
                  <a:pt x="209" y="160"/>
                </a:lnTo>
                <a:lnTo>
                  <a:pt x="214" y="160"/>
                </a:lnTo>
                <a:lnTo>
                  <a:pt x="222" y="159"/>
                </a:lnTo>
                <a:lnTo>
                  <a:pt x="223" y="159"/>
                </a:lnTo>
                <a:lnTo>
                  <a:pt x="241" y="157"/>
                </a:lnTo>
                <a:lnTo>
                  <a:pt x="250" y="157"/>
                </a:lnTo>
                <a:lnTo>
                  <a:pt x="251" y="157"/>
                </a:lnTo>
                <a:lnTo>
                  <a:pt x="259" y="156"/>
                </a:lnTo>
                <a:lnTo>
                  <a:pt x="268" y="156"/>
                </a:lnTo>
                <a:lnTo>
                  <a:pt x="275" y="155"/>
                </a:lnTo>
                <a:lnTo>
                  <a:pt x="274" y="151"/>
                </a:lnTo>
                <a:lnTo>
                  <a:pt x="274" y="150"/>
                </a:lnTo>
                <a:lnTo>
                  <a:pt x="271" y="135"/>
                </a:lnTo>
                <a:lnTo>
                  <a:pt x="266" y="127"/>
                </a:lnTo>
                <a:lnTo>
                  <a:pt x="264" y="120"/>
                </a:lnTo>
                <a:lnTo>
                  <a:pt x="263" y="108"/>
                </a:lnTo>
                <a:lnTo>
                  <a:pt x="262" y="102"/>
                </a:lnTo>
                <a:lnTo>
                  <a:pt x="260" y="94"/>
                </a:lnTo>
                <a:lnTo>
                  <a:pt x="260" y="93"/>
                </a:lnTo>
                <a:lnTo>
                  <a:pt x="260" y="90"/>
                </a:lnTo>
                <a:lnTo>
                  <a:pt x="259" y="85"/>
                </a:lnTo>
                <a:lnTo>
                  <a:pt x="259" y="84"/>
                </a:lnTo>
                <a:lnTo>
                  <a:pt x="258" y="83"/>
                </a:lnTo>
                <a:lnTo>
                  <a:pt x="259" y="83"/>
                </a:lnTo>
                <a:lnTo>
                  <a:pt x="258" y="77"/>
                </a:lnTo>
                <a:lnTo>
                  <a:pt x="258" y="76"/>
                </a:lnTo>
                <a:lnTo>
                  <a:pt x="257" y="71"/>
                </a:lnTo>
                <a:lnTo>
                  <a:pt x="257" y="67"/>
                </a:lnTo>
                <a:lnTo>
                  <a:pt x="251" y="58"/>
                </a:lnTo>
                <a:lnTo>
                  <a:pt x="246" y="43"/>
                </a:lnTo>
                <a:lnTo>
                  <a:pt x="245" y="43"/>
                </a:lnTo>
                <a:lnTo>
                  <a:pt x="245" y="42"/>
                </a:lnTo>
                <a:lnTo>
                  <a:pt x="246" y="41"/>
                </a:lnTo>
                <a:lnTo>
                  <a:pt x="245" y="30"/>
                </a:lnTo>
                <a:lnTo>
                  <a:pt x="244" y="24"/>
                </a:lnTo>
                <a:lnTo>
                  <a:pt x="241" y="7"/>
                </a:lnTo>
                <a:lnTo>
                  <a:pt x="239" y="0"/>
                </a:lnTo>
                <a:lnTo>
                  <a:pt x="215" y="2"/>
                </a:lnTo>
                <a:lnTo>
                  <a:pt x="179" y="4"/>
                </a:lnTo>
                <a:lnTo>
                  <a:pt x="161" y="5"/>
                </a:lnTo>
                <a:lnTo>
                  <a:pt x="138" y="6"/>
                </a:lnTo>
                <a:lnTo>
                  <a:pt x="97" y="6"/>
                </a:lnTo>
                <a:lnTo>
                  <a:pt x="92" y="6"/>
                </a:lnTo>
                <a:lnTo>
                  <a:pt x="74" y="6"/>
                </a:lnTo>
                <a:lnTo>
                  <a:pt x="43" y="6"/>
                </a:lnTo>
                <a:lnTo>
                  <a:pt x="5" y="6"/>
                </a:lnTo>
                <a:lnTo>
                  <a:pt x="5" y="18"/>
                </a:lnTo>
                <a:lnTo>
                  <a:pt x="5" y="23"/>
                </a:lnTo>
                <a:lnTo>
                  <a:pt x="5" y="24"/>
                </a:lnTo>
                <a:lnTo>
                  <a:pt x="5" y="25"/>
                </a:lnTo>
                <a:lnTo>
                  <a:pt x="5" y="31"/>
                </a:lnTo>
                <a:lnTo>
                  <a:pt x="5" y="37"/>
                </a:lnTo>
                <a:lnTo>
                  <a:pt x="4" y="50"/>
                </a:lnTo>
                <a:lnTo>
                  <a:pt x="4" y="56"/>
                </a:lnTo>
                <a:lnTo>
                  <a:pt x="4" y="64"/>
                </a:lnTo>
                <a:lnTo>
                  <a:pt x="4" y="70"/>
                </a:lnTo>
                <a:lnTo>
                  <a:pt x="2" y="88"/>
                </a:lnTo>
                <a:lnTo>
                  <a:pt x="2" y="89"/>
                </a:lnTo>
                <a:lnTo>
                  <a:pt x="2" y="91"/>
                </a:lnTo>
                <a:lnTo>
                  <a:pt x="2" y="101"/>
                </a:lnTo>
                <a:lnTo>
                  <a:pt x="1" y="120"/>
                </a:lnTo>
                <a:lnTo>
                  <a:pt x="1" y="126"/>
                </a:lnTo>
                <a:lnTo>
                  <a:pt x="1" y="131"/>
                </a:lnTo>
                <a:lnTo>
                  <a:pt x="1" y="133"/>
                </a:lnTo>
                <a:lnTo>
                  <a:pt x="1" y="144"/>
                </a:lnTo>
                <a:lnTo>
                  <a:pt x="1" y="147"/>
                </a:lnTo>
                <a:lnTo>
                  <a:pt x="1" y="154"/>
                </a:lnTo>
                <a:lnTo>
                  <a:pt x="0" y="162"/>
                </a:lnTo>
                <a:lnTo>
                  <a:pt x="2" y="162"/>
                </a:lnTo>
                <a:lnTo>
                  <a:pt x="16" y="162"/>
                </a:lnTo>
                <a:lnTo>
                  <a:pt x="40" y="162"/>
                </a:lnTo>
                <a:lnTo>
                  <a:pt x="41" y="162"/>
                </a:lnTo>
                <a:lnTo>
                  <a:pt x="58" y="162"/>
                </a:lnTo>
                <a:lnTo>
                  <a:pt x="71" y="163"/>
                </a:lnTo>
                <a:lnTo>
                  <a:pt x="76" y="16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4" name="Freeform 34">
            <a:extLst>
              <a:ext uri="{FF2B5EF4-FFF2-40B4-BE49-F238E27FC236}">
                <a16:creationId xmlns:a16="http://schemas.microsoft.com/office/drawing/2014/main" id="{1510E471-1696-1345-9C4D-0FB2A605F233}"/>
              </a:ext>
            </a:extLst>
          </p:cNvPr>
          <p:cNvSpPr>
            <a:spLocks/>
          </p:cNvSpPr>
          <p:nvPr/>
        </p:nvSpPr>
        <p:spPr bwMode="auto">
          <a:xfrm>
            <a:off x="9968031" y="4196659"/>
            <a:ext cx="426979" cy="182797"/>
          </a:xfrm>
          <a:custGeom>
            <a:avLst/>
            <a:gdLst>
              <a:gd name="T0" fmla="*/ 4 w 357"/>
              <a:gd name="T1" fmla="*/ 4 h 153"/>
              <a:gd name="T2" fmla="*/ 4 w 357"/>
              <a:gd name="T3" fmla="*/ 4 h 153"/>
              <a:gd name="T4" fmla="*/ 4 w 357"/>
              <a:gd name="T5" fmla="*/ 4 h 153"/>
              <a:gd name="T6" fmla="*/ 4 w 357"/>
              <a:gd name="T7" fmla="*/ 4 h 153"/>
              <a:gd name="T8" fmla="*/ 4 w 357"/>
              <a:gd name="T9" fmla="*/ 4 h 153"/>
              <a:gd name="T10" fmla="*/ 4 w 357"/>
              <a:gd name="T11" fmla="*/ 4 h 153"/>
              <a:gd name="T12" fmla="*/ 4 w 357"/>
              <a:gd name="T13" fmla="*/ 4 h 153"/>
              <a:gd name="T14" fmla="*/ 4 w 357"/>
              <a:gd name="T15" fmla="*/ 4 h 153"/>
              <a:gd name="T16" fmla="*/ 4 w 357"/>
              <a:gd name="T17" fmla="*/ 4 h 153"/>
              <a:gd name="T18" fmla="*/ 4 w 357"/>
              <a:gd name="T19" fmla="*/ 4 h 153"/>
              <a:gd name="T20" fmla="*/ 4 w 357"/>
              <a:gd name="T21" fmla="*/ 4 h 153"/>
              <a:gd name="T22" fmla="*/ 0 w 357"/>
              <a:gd name="T23" fmla="*/ 4 h 153"/>
              <a:gd name="T24" fmla="*/ 0 w 357"/>
              <a:gd name="T25" fmla="*/ 4 h 153"/>
              <a:gd name="T26" fmla="*/ 1 w 357"/>
              <a:gd name="T27" fmla="*/ 4 h 153"/>
              <a:gd name="T28" fmla="*/ 1 w 357"/>
              <a:gd name="T29" fmla="*/ 4 h 153"/>
              <a:gd name="T30" fmla="*/ 2 w 357"/>
              <a:gd name="T31" fmla="*/ 4 h 153"/>
              <a:gd name="T32" fmla="*/ 4 w 357"/>
              <a:gd name="T33" fmla="*/ 2 h 153"/>
              <a:gd name="T34" fmla="*/ 4 w 357"/>
              <a:gd name="T35" fmla="*/ 2 h 153"/>
              <a:gd name="T36" fmla="*/ 4 w 357"/>
              <a:gd name="T37" fmla="*/ 3 h 153"/>
              <a:gd name="T38" fmla="*/ 4 w 357"/>
              <a:gd name="T39" fmla="*/ 3 h 153"/>
              <a:gd name="T40" fmla="*/ 4 w 357"/>
              <a:gd name="T41" fmla="*/ 3 h 153"/>
              <a:gd name="T42" fmla="*/ 4 w 357"/>
              <a:gd name="T43" fmla="*/ 2 h 153"/>
              <a:gd name="T44" fmla="*/ 4 w 357"/>
              <a:gd name="T45" fmla="*/ 0 h 153"/>
              <a:gd name="T46" fmla="*/ 4 w 357"/>
              <a:gd name="T47" fmla="*/ 4 h 153"/>
              <a:gd name="T48" fmla="*/ 4 w 357"/>
              <a:gd name="T49" fmla="*/ 4 h 153"/>
              <a:gd name="T50" fmla="*/ 4 w 357"/>
              <a:gd name="T51" fmla="*/ 4 h 153"/>
              <a:gd name="T52" fmla="*/ 4 w 357"/>
              <a:gd name="T53" fmla="*/ 4 h 153"/>
              <a:gd name="T54" fmla="*/ 4 w 357"/>
              <a:gd name="T55" fmla="*/ 4 h 153"/>
              <a:gd name="T56" fmla="*/ 4 w 357"/>
              <a:gd name="T57" fmla="*/ 4 h 153"/>
              <a:gd name="T58" fmla="*/ 4 w 357"/>
              <a:gd name="T59" fmla="*/ 4 h 153"/>
              <a:gd name="T60" fmla="*/ 4 w 357"/>
              <a:gd name="T61" fmla="*/ 4 h 153"/>
              <a:gd name="T62" fmla="*/ 4 w 357"/>
              <a:gd name="T63" fmla="*/ 4 h 153"/>
              <a:gd name="T64" fmla="*/ 4 w 357"/>
              <a:gd name="T65" fmla="*/ 4 h 153"/>
              <a:gd name="T66" fmla="*/ 4 w 357"/>
              <a:gd name="T67" fmla="*/ 4 h 153"/>
              <a:gd name="T68" fmla="*/ 4 w 357"/>
              <a:gd name="T69" fmla="*/ 4 h 153"/>
              <a:gd name="T70" fmla="*/ 4 w 357"/>
              <a:gd name="T71" fmla="*/ 4 h 153"/>
              <a:gd name="T72" fmla="*/ 4 w 357"/>
              <a:gd name="T73" fmla="*/ 4 h 153"/>
              <a:gd name="T74" fmla="*/ 4 w 357"/>
              <a:gd name="T75" fmla="*/ 4 h 153"/>
              <a:gd name="T76" fmla="*/ 4 w 357"/>
              <a:gd name="T77" fmla="*/ 4 h 153"/>
              <a:gd name="T78" fmla="*/ 4 w 357"/>
              <a:gd name="T79" fmla="*/ 4 h 153"/>
              <a:gd name="T80" fmla="*/ 4 w 357"/>
              <a:gd name="T81" fmla="*/ 4 h 153"/>
              <a:gd name="T82" fmla="*/ 4 w 357"/>
              <a:gd name="T83" fmla="*/ 4 h 153"/>
              <a:gd name="T84" fmla="*/ 4 w 357"/>
              <a:gd name="T85" fmla="*/ 4 h 153"/>
              <a:gd name="T86" fmla="*/ 4 w 357"/>
              <a:gd name="T87" fmla="*/ 4 h 153"/>
              <a:gd name="T88" fmla="*/ 4 w 357"/>
              <a:gd name="T89" fmla="*/ 4 h 153"/>
              <a:gd name="T90" fmla="*/ 4 w 357"/>
              <a:gd name="T91" fmla="*/ 4 h 153"/>
              <a:gd name="T92" fmla="*/ 4 w 357"/>
              <a:gd name="T93" fmla="*/ 4 h 153"/>
              <a:gd name="T94" fmla="*/ 4 w 357"/>
              <a:gd name="T95" fmla="*/ 4 h 153"/>
              <a:gd name="T96" fmla="*/ 4 w 357"/>
              <a:gd name="T97" fmla="*/ 4 h 153"/>
              <a:gd name="T98" fmla="*/ 4 w 357"/>
              <a:gd name="T99" fmla="*/ 4 h 153"/>
              <a:gd name="T100" fmla="*/ 4 w 357"/>
              <a:gd name="T101" fmla="*/ 4 h 153"/>
              <a:gd name="T102" fmla="*/ 4 w 357"/>
              <a:gd name="T103" fmla="*/ 4 h 1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7" h="153">
                <a:moveTo>
                  <a:pt x="217" y="150"/>
                </a:moveTo>
                <a:lnTo>
                  <a:pt x="211" y="150"/>
                </a:lnTo>
                <a:lnTo>
                  <a:pt x="204" y="151"/>
                </a:lnTo>
                <a:lnTo>
                  <a:pt x="201" y="151"/>
                </a:lnTo>
                <a:lnTo>
                  <a:pt x="199" y="151"/>
                </a:lnTo>
                <a:lnTo>
                  <a:pt x="193" y="151"/>
                </a:lnTo>
                <a:lnTo>
                  <a:pt x="191" y="151"/>
                </a:lnTo>
                <a:lnTo>
                  <a:pt x="180" y="151"/>
                </a:lnTo>
                <a:lnTo>
                  <a:pt x="173" y="152"/>
                </a:lnTo>
                <a:lnTo>
                  <a:pt x="159" y="152"/>
                </a:lnTo>
                <a:lnTo>
                  <a:pt x="158" y="152"/>
                </a:lnTo>
                <a:lnTo>
                  <a:pt x="157" y="152"/>
                </a:lnTo>
                <a:lnTo>
                  <a:pt x="150" y="152"/>
                </a:lnTo>
                <a:lnTo>
                  <a:pt x="141" y="152"/>
                </a:lnTo>
                <a:lnTo>
                  <a:pt x="134" y="153"/>
                </a:lnTo>
                <a:lnTo>
                  <a:pt x="129" y="153"/>
                </a:lnTo>
                <a:lnTo>
                  <a:pt x="119" y="153"/>
                </a:lnTo>
                <a:lnTo>
                  <a:pt x="110" y="153"/>
                </a:lnTo>
                <a:lnTo>
                  <a:pt x="108" y="153"/>
                </a:lnTo>
                <a:lnTo>
                  <a:pt x="107" y="153"/>
                </a:lnTo>
                <a:lnTo>
                  <a:pt x="80" y="153"/>
                </a:lnTo>
                <a:lnTo>
                  <a:pt x="80" y="136"/>
                </a:lnTo>
                <a:lnTo>
                  <a:pt x="80" y="132"/>
                </a:lnTo>
                <a:lnTo>
                  <a:pt x="80" y="128"/>
                </a:lnTo>
                <a:lnTo>
                  <a:pt x="80" y="122"/>
                </a:lnTo>
                <a:lnTo>
                  <a:pt x="80" y="118"/>
                </a:lnTo>
                <a:lnTo>
                  <a:pt x="80" y="116"/>
                </a:lnTo>
                <a:lnTo>
                  <a:pt x="80" y="103"/>
                </a:lnTo>
                <a:lnTo>
                  <a:pt x="57" y="103"/>
                </a:lnTo>
                <a:lnTo>
                  <a:pt x="56" y="103"/>
                </a:lnTo>
                <a:lnTo>
                  <a:pt x="26" y="103"/>
                </a:lnTo>
                <a:lnTo>
                  <a:pt x="19" y="103"/>
                </a:lnTo>
                <a:lnTo>
                  <a:pt x="17" y="103"/>
                </a:lnTo>
                <a:lnTo>
                  <a:pt x="0" y="102"/>
                </a:lnTo>
                <a:lnTo>
                  <a:pt x="0" y="96"/>
                </a:lnTo>
                <a:lnTo>
                  <a:pt x="0" y="87"/>
                </a:lnTo>
                <a:lnTo>
                  <a:pt x="0" y="82"/>
                </a:lnTo>
                <a:lnTo>
                  <a:pt x="0" y="78"/>
                </a:lnTo>
                <a:lnTo>
                  <a:pt x="0" y="74"/>
                </a:lnTo>
                <a:lnTo>
                  <a:pt x="1" y="70"/>
                </a:lnTo>
                <a:lnTo>
                  <a:pt x="1" y="67"/>
                </a:lnTo>
                <a:lnTo>
                  <a:pt x="1" y="64"/>
                </a:lnTo>
                <a:lnTo>
                  <a:pt x="1" y="58"/>
                </a:lnTo>
                <a:lnTo>
                  <a:pt x="1" y="52"/>
                </a:lnTo>
                <a:lnTo>
                  <a:pt x="1" y="45"/>
                </a:lnTo>
                <a:lnTo>
                  <a:pt x="1" y="39"/>
                </a:lnTo>
                <a:lnTo>
                  <a:pt x="2" y="22"/>
                </a:lnTo>
                <a:lnTo>
                  <a:pt x="2" y="10"/>
                </a:lnTo>
                <a:lnTo>
                  <a:pt x="2" y="4"/>
                </a:lnTo>
                <a:lnTo>
                  <a:pt x="2" y="2"/>
                </a:lnTo>
                <a:lnTo>
                  <a:pt x="5" y="2"/>
                </a:lnTo>
                <a:lnTo>
                  <a:pt x="24" y="2"/>
                </a:lnTo>
                <a:lnTo>
                  <a:pt x="33" y="2"/>
                </a:lnTo>
                <a:lnTo>
                  <a:pt x="36" y="2"/>
                </a:lnTo>
                <a:lnTo>
                  <a:pt x="43" y="2"/>
                </a:lnTo>
                <a:lnTo>
                  <a:pt x="49" y="3"/>
                </a:lnTo>
                <a:lnTo>
                  <a:pt x="51" y="3"/>
                </a:lnTo>
                <a:lnTo>
                  <a:pt x="63" y="3"/>
                </a:lnTo>
                <a:lnTo>
                  <a:pt x="73" y="3"/>
                </a:lnTo>
                <a:lnTo>
                  <a:pt x="79" y="3"/>
                </a:lnTo>
                <a:lnTo>
                  <a:pt x="92" y="3"/>
                </a:lnTo>
                <a:lnTo>
                  <a:pt x="96" y="3"/>
                </a:lnTo>
                <a:lnTo>
                  <a:pt x="113" y="3"/>
                </a:lnTo>
                <a:lnTo>
                  <a:pt x="128" y="3"/>
                </a:lnTo>
                <a:lnTo>
                  <a:pt x="141" y="2"/>
                </a:lnTo>
                <a:lnTo>
                  <a:pt x="152" y="2"/>
                </a:lnTo>
                <a:lnTo>
                  <a:pt x="179" y="1"/>
                </a:lnTo>
                <a:lnTo>
                  <a:pt x="189" y="1"/>
                </a:lnTo>
                <a:lnTo>
                  <a:pt x="219" y="0"/>
                </a:lnTo>
                <a:lnTo>
                  <a:pt x="224" y="3"/>
                </a:lnTo>
                <a:lnTo>
                  <a:pt x="227" y="4"/>
                </a:lnTo>
                <a:lnTo>
                  <a:pt x="229" y="6"/>
                </a:lnTo>
                <a:lnTo>
                  <a:pt x="233" y="7"/>
                </a:lnTo>
                <a:lnTo>
                  <a:pt x="239" y="10"/>
                </a:lnTo>
                <a:lnTo>
                  <a:pt x="243" y="4"/>
                </a:lnTo>
                <a:lnTo>
                  <a:pt x="253" y="4"/>
                </a:lnTo>
                <a:lnTo>
                  <a:pt x="254" y="4"/>
                </a:lnTo>
                <a:lnTo>
                  <a:pt x="258" y="4"/>
                </a:lnTo>
                <a:lnTo>
                  <a:pt x="259" y="4"/>
                </a:lnTo>
                <a:lnTo>
                  <a:pt x="267" y="3"/>
                </a:lnTo>
                <a:lnTo>
                  <a:pt x="272" y="6"/>
                </a:lnTo>
                <a:lnTo>
                  <a:pt x="273" y="8"/>
                </a:lnTo>
                <a:lnTo>
                  <a:pt x="277" y="8"/>
                </a:lnTo>
                <a:lnTo>
                  <a:pt x="285" y="10"/>
                </a:lnTo>
                <a:lnTo>
                  <a:pt x="290" y="14"/>
                </a:lnTo>
                <a:lnTo>
                  <a:pt x="294" y="19"/>
                </a:lnTo>
                <a:lnTo>
                  <a:pt x="297" y="19"/>
                </a:lnTo>
                <a:lnTo>
                  <a:pt x="301" y="20"/>
                </a:lnTo>
                <a:lnTo>
                  <a:pt x="305" y="30"/>
                </a:lnTo>
                <a:lnTo>
                  <a:pt x="307" y="31"/>
                </a:lnTo>
                <a:lnTo>
                  <a:pt x="306" y="33"/>
                </a:lnTo>
                <a:lnTo>
                  <a:pt x="308" y="37"/>
                </a:lnTo>
                <a:lnTo>
                  <a:pt x="309" y="42"/>
                </a:lnTo>
                <a:lnTo>
                  <a:pt x="311" y="43"/>
                </a:lnTo>
                <a:lnTo>
                  <a:pt x="313" y="43"/>
                </a:lnTo>
                <a:lnTo>
                  <a:pt x="315" y="50"/>
                </a:lnTo>
                <a:lnTo>
                  <a:pt x="317" y="50"/>
                </a:lnTo>
                <a:lnTo>
                  <a:pt x="318" y="55"/>
                </a:lnTo>
                <a:lnTo>
                  <a:pt x="317" y="58"/>
                </a:lnTo>
                <a:lnTo>
                  <a:pt x="318" y="62"/>
                </a:lnTo>
                <a:lnTo>
                  <a:pt x="323" y="66"/>
                </a:lnTo>
                <a:lnTo>
                  <a:pt x="323" y="67"/>
                </a:lnTo>
                <a:lnTo>
                  <a:pt x="323" y="68"/>
                </a:lnTo>
                <a:lnTo>
                  <a:pt x="323" y="69"/>
                </a:lnTo>
                <a:lnTo>
                  <a:pt x="326" y="73"/>
                </a:lnTo>
                <a:lnTo>
                  <a:pt x="329" y="78"/>
                </a:lnTo>
                <a:lnTo>
                  <a:pt x="327" y="80"/>
                </a:lnTo>
                <a:lnTo>
                  <a:pt x="327" y="82"/>
                </a:lnTo>
                <a:lnTo>
                  <a:pt x="329" y="82"/>
                </a:lnTo>
                <a:lnTo>
                  <a:pt x="330" y="84"/>
                </a:lnTo>
                <a:lnTo>
                  <a:pt x="329" y="84"/>
                </a:lnTo>
                <a:lnTo>
                  <a:pt x="330" y="86"/>
                </a:lnTo>
                <a:lnTo>
                  <a:pt x="330" y="88"/>
                </a:lnTo>
                <a:lnTo>
                  <a:pt x="330" y="90"/>
                </a:lnTo>
                <a:lnTo>
                  <a:pt x="331" y="92"/>
                </a:lnTo>
                <a:lnTo>
                  <a:pt x="333" y="97"/>
                </a:lnTo>
                <a:lnTo>
                  <a:pt x="332" y="98"/>
                </a:lnTo>
                <a:lnTo>
                  <a:pt x="332" y="103"/>
                </a:lnTo>
                <a:lnTo>
                  <a:pt x="331" y="104"/>
                </a:lnTo>
                <a:lnTo>
                  <a:pt x="337" y="111"/>
                </a:lnTo>
                <a:lnTo>
                  <a:pt x="336" y="112"/>
                </a:lnTo>
                <a:lnTo>
                  <a:pt x="337" y="115"/>
                </a:lnTo>
                <a:lnTo>
                  <a:pt x="339" y="115"/>
                </a:lnTo>
                <a:lnTo>
                  <a:pt x="341" y="112"/>
                </a:lnTo>
                <a:lnTo>
                  <a:pt x="343" y="126"/>
                </a:lnTo>
                <a:lnTo>
                  <a:pt x="347" y="127"/>
                </a:lnTo>
                <a:lnTo>
                  <a:pt x="349" y="128"/>
                </a:lnTo>
                <a:lnTo>
                  <a:pt x="355" y="139"/>
                </a:lnTo>
                <a:lnTo>
                  <a:pt x="357" y="139"/>
                </a:lnTo>
                <a:lnTo>
                  <a:pt x="356" y="140"/>
                </a:lnTo>
                <a:lnTo>
                  <a:pt x="338" y="141"/>
                </a:lnTo>
                <a:lnTo>
                  <a:pt x="335" y="141"/>
                </a:lnTo>
                <a:lnTo>
                  <a:pt x="330" y="142"/>
                </a:lnTo>
                <a:lnTo>
                  <a:pt x="329" y="142"/>
                </a:lnTo>
                <a:lnTo>
                  <a:pt x="324" y="142"/>
                </a:lnTo>
                <a:lnTo>
                  <a:pt x="320" y="142"/>
                </a:lnTo>
                <a:lnTo>
                  <a:pt x="319" y="142"/>
                </a:lnTo>
                <a:lnTo>
                  <a:pt x="314" y="144"/>
                </a:lnTo>
                <a:lnTo>
                  <a:pt x="311" y="144"/>
                </a:lnTo>
                <a:lnTo>
                  <a:pt x="309" y="144"/>
                </a:lnTo>
                <a:lnTo>
                  <a:pt x="299" y="145"/>
                </a:lnTo>
                <a:lnTo>
                  <a:pt x="296" y="145"/>
                </a:lnTo>
                <a:lnTo>
                  <a:pt x="294" y="145"/>
                </a:lnTo>
                <a:lnTo>
                  <a:pt x="291" y="145"/>
                </a:lnTo>
                <a:lnTo>
                  <a:pt x="283" y="146"/>
                </a:lnTo>
                <a:lnTo>
                  <a:pt x="278" y="146"/>
                </a:lnTo>
                <a:lnTo>
                  <a:pt x="273" y="146"/>
                </a:lnTo>
                <a:lnTo>
                  <a:pt x="263" y="147"/>
                </a:lnTo>
                <a:lnTo>
                  <a:pt x="254" y="147"/>
                </a:lnTo>
                <a:lnTo>
                  <a:pt x="253" y="148"/>
                </a:lnTo>
                <a:lnTo>
                  <a:pt x="251" y="148"/>
                </a:lnTo>
                <a:lnTo>
                  <a:pt x="247" y="148"/>
                </a:lnTo>
                <a:lnTo>
                  <a:pt x="242" y="148"/>
                </a:lnTo>
                <a:lnTo>
                  <a:pt x="236" y="148"/>
                </a:lnTo>
                <a:lnTo>
                  <a:pt x="231" y="150"/>
                </a:lnTo>
                <a:lnTo>
                  <a:pt x="227" y="150"/>
                </a:lnTo>
                <a:lnTo>
                  <a:pt x="222" y="150"/>
                </a:lnTo>
                <a:lnTo>
                  <a:pt x="217" y="15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5" name="Freeform 35">
            <a:extLst>
              <a:ext uri="{FF2B5EF4-FFF2-40B4-BE49-F238E27FC236}">
                <a16:creationId xmlns:a16="http://schemas.microsoft.com/office/drawing/2014/main" id="{DA610FBE-6711-834D-B1F1-C6E7AB4A313E}"/>
              </a:ext>
            </a:extLst>
          </p:cNvPr>
          <p:cNvSpPr>
            <a:spLocks/>
          </p:cNvSpPr>
          <p:nvPr/>
        </p:nvSpPr>
        <p:spPr bwMode="auto">
          <a:xfrm>
            <a:off x="9970760" y="4012499"/>
            <a:ext cx="357408" cy="207351"/>
          </a:xfrm>
          <a:custGeom>
            <a:avLst/>
            <a:gdLst>
              <a:gd name="T0" fmla="*/ 4 w 299"/>
              <a:gd name="T1" fmla="*/ 3 h 174"/>
              <a:gd name="T2" fmla="*/ 4 w 299"/>
              <a:gd name="T3" fmla="*/ 3 h 174"/>
              <a:gd name="T4" fmla="*/ 4 w 299"/>
              <a:gd name="T5" fmla="*/ 3 h 174"/>
              <a:gd name="T6" fmla="*/ 4 w 299"/>
              <a:gd name="T7" fmla="*/ 3 h 174"/>
              <a:gd name="T8" fmla="*/ 4 w 299"/>
              <a:gd name="T9" fmla="*/ 3 h 174"/>
              <a:gd name="T10" fmla="*/ 4 w 299"/>
              <a:gd name="T11" fmla="*/ 3 h 174"/>
              <a:gd name="T12" fmla="*/ 4 w 299"/>
              <a:gd name="T13" fmla="*/ 3 h 174"/>
              <a:gd name="T14" fmla="*/ 4 w 299"/>
              <a:gd name="T15" fmla="*/ 3 h 174"/>
              <a:gd name="T16" fmla="*/ 4 w 299"/>
              <a:gd name="T17" fmla="*/ 3 h 174"/>
              <a:gd name="T18" fmla="*/ 4 w 299"/>
              <a:gd name="T19" fmla="*/ 3 h 174"/>
              <a:gd name="T20" fmla="*/ 4 w 299"/>
              <a:gd name="T21" fmla="*/ 3 h 174"/>
              <a:gd name="T22" fmla="*/ 4 w 299"/>
              <a:gd name="T23" fmla="*/ 3 h 174"/>
              <a:gd name="T24" fmla="*/ 4 w 299"/>
              <a:gd name="T25" fmla="*/ 3 h 174"/>
              <a:gd name="T26" fmla="*/ 4 w 299"/>
              <a:gd name="T27" fmla="*/ 3 h 174"/>
              <a:gd name="T28" fmla="*/ 4 w 299"/>
              <a:gd name="T29" fmla="*/ 3 h 174"/>
              <a:gd name="T30" fmla="*/ 4 w 299"/>
              <a:gd name="T31" fmla="*/ 3 h 174"/>
              <a:gd name="T32" fmla="*/ 4 w 299"/>
              <a:gd name="T33" fmla="*/ 3 h 174"/>
              <a:gd name="T34" fmla="*/ 4 w 299"/>
              <a:gd name="T35" fmla="*/ 3 h 174"/>
              <a:gd name="T36" fmla="*/ 4 w 299"/>
              <a:gd name="T37" fmla="*/ 3 h 174"/>
              <a:gd name="T38" fmla="*/ 4 w 299"/>
              <a:gd name="T39" fmla="*/ 3 h 174"/>
              <a:gd name="T40" fmla="*/ 4 w 299"/>
              <a:gd name="T41" fmla="*/ 1 h 174"/>
              <a:gd name="T42" fmla="*/ 4 w 299"/>
              <a:gd name="T43" fmla="*/ 2 h 174"/>
              <a:gd name="T44" fmla="*/ 4 w 299"/>
              <a:gd name="T45" fmla="*/ 2 h 174"/>
              <a:gd name="T46" fmla="*/ 4 w 299"/>
              <a:gd name="T47" fmla="*/ 3 h 174"/>
              <a:gd name="T48" fmla="*/ 4 w 299"/>
              <a:gd name="T49" fmla="*/ 3 h 174"/>
              <a:gd name="T50" fmla="*/ 4 w 299"/>
              <a:gd name="T51" fmla="*/ 3 h 174"/>
              <a:gd name="T52" fmla="*/ 4 w 299"/>
              <a:gd name="T53" fmla="*/ 3 h 174"/>
              <a:gd name="T54" fmla="*/ 4 w 299"/>
              <a:gd name="T55" fmla="*/ 3 h 174"/>
              <a:gd name="T56" fmla="*/ 4 w 299"/>
              <a:gd name="T57" fmla="*/ 3 h 174"/>
              <a:gd name="T58" fmla="*/ 4 w 299"/>
              <a:gd name="T59" fmla="*/ 3 h 174"/>
              <a:gd name="T60" fmla="*/ 4 w 299"/>
              <a:gd name="T61" fmla="*/ 3 h 174"/>
              <a:gd name="T62" fmla="*/ 4 w 299"/>
              <a:gd name="T63" fmla="*/ 3 h 174"/>
              <a:gd name="T64" fmla="*/ 4 w 299"/>
              <a:gd name="T65" fmla="*/ 3 h 174"/>
              <a:gd name="T66" fmla="*/ 4 w 299"/>
              <a:gd name="T67" fmla="*/ 3 h 174"/>
              <a:gd name="T68" fmla="*/ 4 w 299"/>
              <a:gd name="T69" fmla="*/ 3 h 174"/>
              <a:gd name="T70" fmla="*/ 4 w 299"/>
              <a:gd name="T71" fmla="*/ 3 h 174"/>
              <a:gd name="T72" fmla="*/ 4 w 299"/>
              <a:gd name="T73" fmla="*/ 3 h 174"/>
              <a:gd name="T74" fmla="*/ 4 w 299"/>
              <a:gd name="T75" fmla="*/ 3 h 174"/>
              <a:gd name="T76" fmla="*/ 3 w 299"/>
              <a:gd name="T77" fmla="*/ 3 h 174"/>
              <a:gd name="T78" fmla="*/ 3 w 299"/>
              <a:gd name="T79" fmla="*/ 3 h 174"/>
              <a:gd name="T80" fmla="*/ 3 w 299"/>
              <a:gd name="T81" fmla="*/ 3 h 174"/>
              <a:gd name="T82" fmla="*/ 1 w 299"/>
              <a:gd name="T83" fmla="*/ 3 h 174"/>
              <a:gd name="T84" fmla="*/ 1 w 299"/>
              <a:gd name="T85" fmla="*/ 3 h 174"/>
              <a:gd name="T86" fmla="*/ 1 w 299"/>
              <a:gd name="T87" fmla="*/ 3 h 174"/>
              <a:gd name="T88" fmla="*/ 0 w 299"/>
              <a:gd name="T89" fmla="*/ 3 h 174"/>
              <a:gd name="T90" fmla="*/ 4 w 299"/>
              <a:gd name="T91" fmla="*/ 3 h 174"/>
              <a:gd name="T92" fmla="*/ 4 w 299"/>
              <a:gd name="T93" fmla="*/ 3 h 174"/>
              <a:gd name="T94" fmla="*/ 4 w 299"/>
              <a:gd name="T95" fmla="*/ 3 h 174"/>
              <a:gd name="T96" fmla="*/ 4 w 299"/>
              <a:gd name="T97" fmla="*/ 3 h 174"/>
              <a:gd name="T98" fmla="*/ 4 w 299"/>
              <a:gd name="T99" fmla="*/ 3 h 174"/>
              <a:gd name="T100" fmla="*/ 4 w 299"/>
              <a:gd name="T101" fmla="*/ 3 h 174"/>
              <a:gd name="T102" fmla="*/ 4 w 299"/>
              <a:gd name="T103" fmla="*/ 3 h 174"/>
              <a:gd name="T104" fmla="*/ 4 w 299"/>
              <a:gd name="T105" fmla="*/ 3 h 174"/>
              <a:gd name="T106" fmla="*/ 4 w 299"/>
              <a:gd name="T107" fmla="*/ 3 h 174"/>
              <a:gd name="T108" fmla="*/ 4 w 299"/>
              <a:gd name="T109" fmla="*/ 3 h 174"/>
              <a:gd name="T110" fmla="*/ 4 w 299"/>
              <a:gd name="T111" fmla="*/ 3 h 174"/>
              <a:gd name="T112" fmla="*/ 4 w 299"/>
              <a:gd name="T113" fmla="*/ 3 h 174"/>
              <a:gd name="T114" fmla="*/ 4 w 299"/>
              <a:gd name="T115" fmla="*/ 3 h 174"/>
              <a:gd name="T116" fmla="*/ 4 w 299"/>
              <a:gd name="T117" fmla="*/ 3 h 174"/>
              <a:gd name="T118" fmla="*/ 4 w 299"/>
              <a:gd name="T119" fmla="*/ 3 h 1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 h="174">
                <a:moveTo>
                  <a:pt x="270" y="160"/>
                </a:moveTo>
                <a:lnTo>
                  <a:pt x="271" y="162"/>
                </a:lnTo>
                <a:lnTo>
                  <a:pt x="275" y="162"/>
                </a:lnTo>
                <a:lnTo>
                  <a:pt x="283" y="164"/>
                </a:lnTo>
                <a:lnTo>
                  <a:pt x="288" y="168"/>
                </a:lnTo>
                <a:lnTo>
                  <a:pt x="292" y="173"/>
                </a:lnTo>
                <a:lnTo>
                  <a:pt x="295" y="173"/>
                </a:lnTo>
                <a:lnTo>
                  <a:pt x="299" y="174"/>
                </a:lnTo>
                <a:lnTo>
                  <a:pt x="298" y="173"/>
                </a:lnTo>
                <a:lnTo>
                  <a:pt x="297" y="170"/>
                </a:lnTo>
                <a:lnTo>
                  <a:pt x="297" y="168"/>
                </a:lnTo>
                <a:lnTo>
                  <a:pt x="291" y="163"/>
                </a:lnTo>
                <a:lnTo>
                  <a:pt x="293" y="152"/>
                </a:lnTo>
                <a:lnTo>
                  <a:pt x="294" y="150"/>
                </a:lnTo>
                <a:lnTo>
                  <a:pt x="294" y="145"/>
                </a:lnTo>
                <a:lnTo>
                  <a:pt x="295" y="144"/>
                </a:lnTo>
                <a:lnTo>
                  <a:pt x="297" y="142"/>
                </a:lnTo>
                <a:lnTo>
                  <a:pt x="293" y="137"/>
                </a:lnTo>
                <a:lnTo>
                  <a:pt x="292" y="136"/>
                </a:lnTo>
                <a:lnTo>
                  <a:pt x="292" y="130"/>
                </a:lnTo>
                <a:lnTo>
                  <a:pt x="288" y="124"/>
                </a:lnTo>
                <a:lnTo>
                  <a:pt x="293" y="122"/>
                </a:lnTo>
                <a:lnTo>
                  <a:pt x="294" y="122"/>
                </a:lnTo>
                <a:lnTo>
                  <a:pt x="294" y="116"/>
                </a:lnTo>
                <a:lnTo>
                  <a:pt x="293" y="110"/>
                </a:lnTo>
                <a:lnTo>
                  <a:pt x="293" y="106"/>
                </a:lnTo>
                <a:lnTo>
                  <a:pt x="292" y="97"/>
                </a:lnTo>
                <a:lnTo>
                  <a:pt x="292" y="91"/>
                </a:lnTo>
                <a:lnTo>
                  <a:pt x="292" y="88"/>
                </a:lnTo>
                <a:lnTo>
                  <a:pt x="289" y="70"/>
                </a:lnTo>
                <a:lnTo>
                  <a:pt x="289" y="66"/>
                </a:lnTo>
                <a:lnTo>
                  <a:pt x="288" y="56"/>
                </a:lnTo>
                <a:lnTo>
                  <a:pt x="288" y="48"/>
                </a:lnTo>
                <a:lnTo>
                  <a:pt x="287" y="34"/>
                </a:lnTo>
                <a:lnTo>
                  <a:pt x="286" y="31"/>
                </a:lnTo>
                <a:lnTo>
                  <a:pt x="285" y="29"/>
                </a:lnTo>
                <a:lnTo>
                  <a:pt x="280" y="26"/>
                </a:lnTo>
                <a:lnTo>
                  <a:pt x="271" y="19"/>
                </a:lnTo>
                <a:lnTo>
                  <a:pt x="270" y="17"/>
                </a:lnTo>
                <a:lnTo>
                  <a:pt x="277" y="10"/>
                </a:lnTo>
                <a:lnTo>
                  <a:pt x="280" y="0"/>
                </a:lnTo>
                <a:lnTo>
                  <a:pt x="273" y="1"/>
                </a:lnTo>
                <a:lnTo>
                  <a:pt x="264" y="1"/>
                </a:lnTo>
                <a:lnTo>
                  <a:pt x="256" y="2"/>
                </a:lnTo>
                <a:lnTo>
                  <a:pt x="255" y="2"/>
                </a:lnTo>
                <a:lnTo>
                  <a:pt x="246" y="2"/>
                </a:lnTo>
                <a:lnTo>
                  <a:pt x="228" y="4"/>
                </a:lnTo>
                <a:lnTo>
                  <a:pt x="227" y="4"/>
                </a:lnTo>
                <a:lnTo>
                  <a:pt x="219" y="5"/>
                </a:lnTo>
                <a:lnTo>
                  <a:pt x="214" y="5"/>
                </a:lnTo>
                <a:lnTo>
                  <a:pt x="201" y="5"/>
                </a:lnTo>
                <a:lnTo>
                  <a:pt x="199" y="5"/>
                </a:lnTo>
                <a:lnTo>
                  <a:pt x="191" y="6"/>
                </a:lnTo>
                <a:lnTo>
                  <a:pt x="181" y="6"/>
                </a:lnTo>
                <a:lnTo>
                  <a:pt x="168" y="6"/>
                </a:lnTo>
                <a:lnTo>
                  <a:pt x="165" y="6"/>
                </a:lnTo>
                <a:lnTo>
                  <a:pt x="159" y="7"/>
                </a:lnTo>
                <a:lnTo>
                  <a:pt x="154" y="7"/>
                </a:lnTo>
                <a:lnTo>
                  <a:pt x="136" y="7"/>
                </a:lnTo>
                <a:lnTo>
                  <a:pt x="135" y="7"/>
                </a:lnTo>
                <a:lnTo>
                  <a:pt x="113" y="7"/>
                </a:lnTo>
                <a:lnTo>
                  <a:pt x="108" y="7"/>
                </a:lnTo>
                <a:lnTo>
                  <a:pt x="81" y="8"/>
                </a:lnTo>
                <a:lnTo>
                  <a:pt x="76" y="8"/>
                </a:lnTo>
                <a:lnTo>
                  <a:pt x="63" y="7"/>
                </a:lnTo>
                <a:lnTo>
                  <a:pt x="46" y="7"/>
                </a:lnTo>
                <a:lnTo>
                  <a:pt x="45" y="7"/>
                </a:lnTo>
                <a:lnTo>
                  <a:pt x="21" y="7"/>
                </a:lnTo>
                <a:lnTo>
                  <a:pt x="7" y="7"/>
                </a:lnTo>
                <a:lnTo>
                  <a:pt x="5" y="7"/>
                </a:lnTo>
                <a:lnTo>
                  <a:pt x="5" y="10"/>
                </a:lnTo>
                <a:lnTo>
                  <a:pt x="5" y="17"/>
                </a:lnTo>
                <a:lnTo>
                  <a:pt x="5" y="42"/>
                </a:lnTo>
                <a:lnTo>
                  <a:pt x="5" y="43"/>
                </a:lnTo>
                <a:lnTo>
                  <a:pt x="4" y="55"/>
                </a:lnTo>
                <a:lnTo>
                  <a:pt x="4" y="67"/>
                </a:lnTo>
                <a:lnTo>
                  <a:pt x="3" y="77"/>
                </a:lnTo>
                <a:lnTo>
                  <a:pt x="3" y="80"/>
                </a:lnTo>
                <a:lnTo>
                  <a:pt x="3" y="92"/>
                </a:lnTo>
                <a:lnTo>
                  <a:pt x="3" y="96"/>
                </a:lnTo>
                <a:lnTo>
                  <a:pt x="3" y="98"/>
                </a:lnTo>
                <a:lnTo>
                  <a:pt x="3" y="106"/>
                </a:lnTo>
                <a:lnTo>
                  <a:pt x="1" y="113"/>
                </a:lnTo>
                <a:lnTo>
                  <a:pt x="1" y="118"/>
                </a:lnTo>
                <a:lnTo>
                  <a:pt x="1" y="124"/>
                </a:lnTo>
                <a:lnTo>
                  <a:pt x="1" y="131"/>
                </a:lnTo>
                <a:lnTo>
                  <a:pt x="1" y="132"/>
                </a:lnTo>
                <a:lnTo>
                  <a:pt x="1" y="137"/>
                </a:lnTo>
                <a:lnTo>
                  <a:pt x="0" y="149"/>
                </a:lnTo>
                <a:lnTo>
                  <a:pt x="0" y="156"/>
                </a:lnTo>
                <a:lnTo>
                  <a:pt x="3" y="156"/>
                </a:lnTo>
                <a:lnTo>
                  <a:pt x="22" y="156"/>
                </a:lnTo>
                <a:lnTo>
                  <a:pt x="31" y="156"/>
                </a:lnTo>
                <a:lnTo>
                  <a:pt x="34" y="156"/>
                </a:lnTo>
                <a:lnTo>
                  <a:pt x="41" y="156"/>
                </a:lnTo>
                <a:lnTo>
                  <a:pt x="47" y="157"/>
                </a:lnTo>
                <a:lnTo>
                  <a:pt x="49" y="157"/>
                </a:lnTo>
                <a:lnTo>
                  <a:pt x="61" y="157"/>
                </a:lnTo>
                <a:lnTo>
                  <a:pt x="71" y="157"/>
                </a:lnTo>
                <a:lnTo>
                  <a:pt x="77" y="157"/>
                </a:lnTo>
                <a:lnTo>
                  <a:pt x="90" y="157"/>
                </a:lnTo>
                <a:lnTo>
                  <a:pt x="94" y="157"/>
                </a:lnTo>
                <a:lnTo>
                  <a:pt x="111" y="157"/>
                </a:lnTo>
                <a:lnTo>
                  <a:pt x="126" y="157"/>
                </a:lnTo>
                <a:lnTo>
                  <a:pt x="139" y="156"/>
                </a:lnTo>
                <a:lnTo>
                  <a:pt x="150" y="156"/>
                </a:lnTo>
                <a:lnTo>
                  <a:pt x="177" y="155"/>
                </a:lnTo>
                <a:lnTo>
                  <a:pt x="187" y="155"/>
                </a:lnTo>
                <a:lnTo>
                  <a:pt x="217" y="154"/>
                </a:lnTo>
                <a:lnTo>
                  <a:pt x="222" y="157"/>
                </a:lnTo>
                <a:lnTo>
                  <a:pt x="225" y="158"/>
                </a:lnTo>
                <a:lnTo>
                  <a:pt x="227" y="160"/>
                </a:lnTo>
                <a:lnTo>
                  <a:pt x="231" y="161"/>
                </a:lnTo>
                <a:lnTo>
                  <a:pt x="237" y="164"/>
                </a:lnTo>
                <a:lnTo>
                  <a:pt x="241" y="158"/>
                </a:lnTo>
                <a:lnTo>
                  <a:pt x="251" y="158"/>
                </a:lnTo>
                <a:lnTo>
                  <a:pt x="252" y="158"/>
                </a:lnTo>
                <a:lnTo>
                  <a:pt x="256" y="158"/>
                </a:lnTo>
                <a:lnTo>
                  <a:pt x="257" y="158"/>
                </a:lnTo>
                <a:lnTo>
                  <a:pt x="265" y="157"/>
                </a:lnTo>
                <a:lnTo>
                  <a:pt x="270" y="16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6" name="Freeform 36">
            <a:extLst>
              <a:ext uri="{FF2B5EF4-FFF2-40B4-BE49-F238E27FC236}">
                <a16:creationId xmlns:a16="http://schemas.microsoft.com/office/drawing/2014/main" id="{24C12E35-6390-774B-B947-232E2485E32D}"/>
              </a:ext>
            </a:extLst>
          </p:cNvPr>
          <p:cNvSpPr>
            <a:spLocks/>
          </p:cNvSpPr>
          <p:nvPr/>
        </p:nvSpPr>
        <p:spPr bwMode="auto">
          <a:xfrm>
            <a:off x="10508236" y="4740956"/>
            <a:ext cx="315118" cy="220993"/>
          </a:xfrm>
          <a:custGeom>
            <a:avLst/>
            <a:gdLst>
              <a:gd name="T0" fmla="*/ 3 w 265"/>
              <a:gd name="T1" fmla="*/ 4 h 185"/>
              <a:gd name="T2" fmla="*/ 3 w 265"/>
              <a:gd name="T3" fmla="*/ 4 h 185"/>
              <a:gd name="T4" fmla="*/ 3 w 265"/>
              <a:gd name="T5" fmla="*/ 4 h 185"/>
              <a:gd name="T6" fmla="*/ 3 w 265"/>
              <a:gd name="T7" fmla="*/ 4 h 185"/>
              <a:gd name="T8" fmla="*/ 3 w 265"/>
              <a:gd name="T9" fmla="*/ 4 h 185"/>
              <a:gd name="T10" fmla="*/ 3 w 265"/>
              <a:gd name="T11" fmla="*/ 4 h 185"/>
              <a:gd name="T12" fmla="*/ 3 w 265"/>
              <a:gd name="T13" fmla="*/ 4 h 185"/>
              <a:gd name="T14" fmla="*/ 3 w 265"/>
              <a:gd name="T15" fmla="*/ 4 h 185"/>
              <a:gd name="T16" fmla="*/ 3 w 265"/>
              <a:gd name="T17" fmla="*/ 4 h 185"/>
              <a:gd name="T18" fmla="*/ 3 w 265"/>
              <a:gd name="T19" fmla="*/ 4 h 185"/>
              <a:gd name="T20" fmla="*/ 3 w 265"/>
              <a:gd name="T21" fmla="*/ 4 h 185"/>
              <a:gd name="T22" fmla="*/ 3 w 265"/>
              <a:gd name="T23" fmla="*/ 4 h 185"/>
              <a:gd name="T24" fmla="*/ 3 w 265"/>
              <a:gd name="T25" fmla="*/ 4 h 185"/>
              <a:gd name="T26" fmla="*/ 3 w 265"/>
              <a:gd name="T27" fmla="*/ 4 h 185"/>
              <a:gd name="T28" fmla="*/ 3 w 265"/>
              <a:gd name="T29" fmla="*/ 4 h 185"/>
              <a:gd name="T30" fmla="*/ 3 w 265"/>
              <a:gd name="T31" fmla="*/ 4 h 185"/>
              <a:gd name="T32" fmla="*/ 3 w 265"/>
              <a:gd name="T33" fmla="*/ 4 h 185"/>
              <a:gd name="T34" fmla="*/ 3 w 265"/>
              <a:gd name="T35" fmla="*/ 4 h 185"/>
              <a:gd name="T36" fmla="*/ 3 w 265"/>
              <a:gd name="T37" fmla="*/ 4 h 185"/>
              <a:gd name="T38" fmla="*/ 3 w 265"/>
              <a:gd name="T39" fmla="*/ 4 h 185"/>
              <a:gd name="T40" fmla="*/ 3 w 265"/>
              <a:gd name="T41" fmla="*/ 4 h 185"/>
              <a:gd name="T42" fmla="*/ 3 w 265"/>
              <a:gd name="T43" fmla="*/ 4 h 185"/>
              <a:gd name="T44" fmla="*/ 3 w 265"/>
              <a:gd name="T45" fmla="*/ 4 h 185"/>
              <a:gd name="T46" fmla="*/ 3 w 265"/>
              <a:gd name="T47" fmla="*/ 4 h 185"/>
              <a:gd name="T48" fmla="*/ 3 w 265"/>
              <a:gd name="T49" fmla="*/ 4 h 185"/>
              <a:gd name="T50" fmla="*/ 3 w 265"/>
              <a:gd name="T51" fmla="*/ 4 h 185"/>
              <a:gd name="T52" fmla="*/ 3 w 265"/>
              <a:gd name="T53" fmla="*/ 4 h 185"/>
              <a:gd name="T54" fmla="*/ 3 w 265"/>
              <a:gd name="T55" fmla="*/ 4 h 185"/>
              <a:gd name="T56" fmla="*/ 3 w 265"/>
              <a:gd name="T57" fmla="*/ 4 h 185"/>
              <a:gd name="T58" fmla="*/ 3 w 265"/>
              <a:gd name="T59" fmla="*/ 4 h 185"/>
              <a:gd name="T60" fmla="*/ 3 w 265"/>
              <a:gd name="T61" fmla="*/ 4 h 185"/>
              <a:gd name="T62" fmla="*/ 3 w 265"/>
              <a:gd name="T63" fmla="*/ 4 h 185"/>
              <a:gd name="T64" fmla="*/ 3 w 265"/>
              <a:gd name="T65" fmla="*/ 4 h 185"/>
              <a:gd name="T66" fmla="*/ 2 w 265"/>
              <a:gd name="T67" fmla="*/ 4 h 185"/>
              <a:gd name="T68" fmla="*/ 0 w 265"/>
              <a:gd name="T69" fmla="*/ 4 h 185"/>
              <a:gd name="T70" fmla="*/ 3 w 265"/>
              <a:gd name="T71" fmla="*/ 4 h 185"/>
              <a:gd name="T72" fmla="*/ 3 w 265"/>
              <a:gd name="T73" fmla="*/ 4 h 185"/>
              <a:gd name="T74" fmla="*/ 3 w 265"/>
              <a:gd name="T75" fmla="*/ 4 h 185"/>
              <a:gd name="T76" fmla="*/ 3 w 265"/>
              <a:gd name="T77" fmla="*/ 4 h 185"/>
              <a:gd name="T78" fmla="*/ 3 w 265"/>
              <a:gd name="T79" fmla="*/ 3 h 185"/>
              <a:gd name="T80" fmla="*/ 3 w 265"/>
              <a:gd name="T81" fmla="*/ 1 h 185"/>
              <a:gd name="T82" fmla="*/ 3 w 265"/>
              <a:gd name="T83" fmla="*/ 4 h 185"/>
              <a:gd name="T84" fmla="*/ 3 w 265"/>
              <a:gd name="T85" fmla="*/ 4 h 185"/>
              <a:gd name="T86" fmla="*/ 3 w 265"/>
              <a:gd name="T87" fmla="*/ 4 h 185"/>
              <a:gd name="T88" fmla="*/ 3 w 265"/>
              <a:gd name="T89" fmla="*/ 4 h 185"/>
              <a:gd name="T90" fmla="*/ 3 w 265"/>
              <a:gd name="T91" fmla="*/ 4 h 185"/>
              <a:gd name="T92" fmla="*/ 3 w 265"/>
              <a:gd name="T93" fmla="*/ 4 h 185"/>
              <a:gd name="T94" fmla="*/ 3 w 265"/>
              <a:gd name="T95" fmla="*/ 4 h 1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5" h="185">
                <a:moveTo>
                  <a:pt x="148" y="96"/>
                </a:moveTo>
                <a:lnTo>
                  <a:pt x="153" y="95"/>
                </a:lnTo>
                <a:lnTo>
                  <a:pt x="156" y="95"/>
                </a:lnTo>
                <a:lnTo>
                  <a:pt x="163" y="93"/>
                </a:lnTo>
                <a:lnTo>
                  <a:pt x="167" y="92"/>
                </a:lnTo>
                <a:lnTo>
                  <a:pt x="169" y="92"/>
                </a:lnTo>
                <a:lnTo>
                  <a:pt x="177" y="91"/>
                </a:lnTo>
                <a:lnTo>
                  <a:pt x="179" y="90"/>
                </a:lnTo>
                <a:lnTo>
                  <a:pt x="185" y="89"/>
                </a:lnTo>
                <a:lnTo>
                  <a:pt x="186" y="89"/>
                </a:lnTo>
                <a:lnTo>
                  <a:pt x="191" y="89"/>
                </a:lnTo>
                <a:lnTo>
                  <a:pt x="197" y="87"/>
                </a:lnTo>
                <a:lnTo>
                  <a:pt x="210" y="85"/>
                </a:lnTo>
                <a:lnTo>
                  <a:pt x="215" y="84"/>
                </a:lnTo>
                <a:lnTo>
                  <a:pt x="215" y="87"/>
                </a:lnTo>
                <a:lnTo>
                  <a:pt x="214" y="96"/>
                </a:lnTo>
                <a:lnTo>
                  <a:pt x="213" y="101"/>
                </a:lnTo>
                <a:lnTo>
                  <a:pt x="219" y="108"/>
                </a:lnTo>
                <a:lnTo>
                  <a:pt x="222" y="109"/>
                </a:lnTo>
                <a:lnTo>
                  <a:pt x="227" y="117"/>
                </a:lnTo>
                <a:lnTo>
                  <a:pt x="233" y="120"/>
                </a:lnTo>
                <a:lnTo>
                  <a:pt x="228" y="122"/>
                </a:lnTo>
                <a:lnTo>
                  <a:pt x="223" y="129"/>
                </a:lnTo>
                <a:lnTo>
                  <a:pt x="219" y="132"/>
                </a:lnTo>
                <a:lnTo>
                  <a:pt x="223" y="133"/>
                </a:lnTo>
                <a:lnTo>
                  <a:pt x="227" y="137"/>
                </a:lnTo>
                <a:lnTo>
                  <a:pt x="231" y="135"/>
                </a:lnTo>
                <a:lnTo>
                  <a:pt x="233" y="129"/>
                </a:lnTo>
                <a:lnTo>
                  <a:pt x="235" y="127"/>
                </a:lnTo>
                <a:lnTo>
                  <a:pt x="240" y="125"/>
                </a:lnTo>
                <a:lnTo>
                  <a:pt x="249" y="119"/>
                </a:lnTo>
                <a:lnTo>
                  <a:pt x="250" y="128"/>
                </a:lnTo>
                <a:lnTo>
                  <a:pt x="247" y="131"/>
                </a:lnTo>
                <a:lnTo>
                  <a:pt x="249" y="133"/>
                </a:lnTo>
                <a:lnTo>
                  <a:pt x="241" y="139"/>
                </a:lnTo>
                <a:lnTo>
                  <a:pt x="241" y="144"/>
                </a:lnTo>
                <a:lnTo>
                  <a:pt x="238" y="141"/>
                </a:lnTo>
                <a:lnTo>
                  <a:pt x="239" y="145"/>
                </a:lnTo>
                <a:lnTo>
                  <a:pt x="232" y="145"/>
                </a:lnTo>
                <a:lnTo>
                  <a:pt x="239" y="146"/>
                </a:lnTo>
                <a:lnTo>
                  <a:pt x="232" y="147"/>
                </a:lnTo>
                <a:lnTo>
                  <a:pt x="238" y="152"/>
                </a:lnTo>
                <a:lnTo>
                  <a:pt x="235" y="152"/>
                </a:lnTo>
                <a:lnTo>
                  <a:pt x="240" y="157"/>
                </a:lnTo>
                <a:lnTo>
                  <a:pt x="246" y="156"/>
                </a:lnTo>
                <a:lnTo>
                  <a:pt x="253" y="158"/>
                </a:lnTo>
                <a:lnTo>
                  <a:pt x="257" y="157"/>
                </a:lnTo>
                <a:lnTo>
                  <a:pt x="262" y="161"/>
                </a:lnTo>
                <a:lnTo>
                  <a:pt x="265" y="161"/>
                </a:lnTo>
                <a:lnTo>
                  <a:pt x="265" y="168"/>
                </a:lnTo>
                <a:lnTo>
                  <a:pt x="262" y="169"/>
                </a:lnTo>
                <a:lnTo>
                  <a:pt x="262" y="174"/>
                </a:lnTo>
                <a:lnTo>
                  <a:pt x="261" y="173"/>
                </a:lnTo>
                <a:lnTo>
                  <a:pt x="256" y="169"/>
                </a:lnTo>
                <a:lnTo>
                  <a:pt x="251" y="176"/>
                </a:lnTo>
                <a:lnTo>
                  <a:pt x="250" y="175"/>
                </a:lnTo>
                <a:lnTo>
                  <a:pt x="251" y="174"/>
                </a:lnTo>
                <a:lnTo>
                  <a:pt x="250" y="170"/>
                </a:lnTo>
                <a:lnTo>
                  <a:pt x="247" y="170"/>
                </a:lnTo>
                <a:lnTo>
                  <a:pt x="243" y="165"/>
                </a:lnTo>
                <a:lnTo>
                  <a:pt x="229" y="163"/>
                </a:lnTo>
                <a:lnTo>
                  <a:pt x="222" y="165"/>
                </a:lnTo>
                <a:lnTo>
                  <a:pt x="214" y="173"/>
                </a:lnTo>
                <a:lnTo>
                  <a:pt x="207" y="179"/>
                </a:lnTo>
                <a:lnTo>
                  <a:pt x="202" y="180"/>
                </a:lnTo>
                <a:lnTo>
                  <a:pt x="205" y="179"/>
                </a:lnTo>
                <a:lnTo>
                  <a:pt x="208" y="176"/>
                </a:lnTo>
                <a:lnTo>
                  <a:pt x="203" y="171"/>
                </a:lnTo>
                <a:lnTo>
                  <a:pt x="199" y="170"/>
                </a:lnTo>
                <a:lnTo>
                  <a:pt x="198" y="174"/>
                </a:lnTo>
                <a:lnTo>
                  <a:pt x="193" y="174"/>
                </a:lnTo>
                <a:lnTo>
                  <a:pt x="186" y="180"/>
                </a:lnTo>
                <a:lnTo>
                  <a:pt x="180" y="185"/>
                </a:lnTo>
                <a:lnTo>
                  <a:pt x="179" y="185"/>
                </a:lnTo>
                <a:lnTo>
                  <a:pt x="174" y="181"/>
                </a:lnTo>
                <a:lnTo>
                  <a:pt x="165" y="182"/>
                </a:lnTo>
                <a:lnTo>
                  <a:pt x="150" y="176"/>
                </a:lnTo>
                <a:lnTo>
                  <a:pt x="154" y="176"/>
                </a:lnTo>
                <a:lnTo>
                  <a:pt x="157" y="173"/>
                </a:lnTo>
                <a:lnTo>
                  <a:pt x="155" y="168"/>
                </a:lnTo>
                <a:lnTo>
                  <a:pt x="143" y="167"/>
                </a:lnTo>
                <a:lnTo>
                  <a:pt x="141" y="168"/>
                </a:lnTo>
                <a:lnTo>
                  <a:pt x="139" y="163"/>
                </a:lnTo>
                <a:lnTo>
                  <a:pt x="136" y="164"/>
                </a:lnTo>
                <a:lnTo>
                  <a:pt x="136" y="158"/>
                </a:lnTo>
                <a:lnTo>
                  <a:pt x="130" y="159"/>
                </a:lnTo>
                <a:lnTo>
                  <a:pt x="124" y="162"/>
                </a:lnTo>
                <a:lnTo>
                  <a:pt x="125" y="161"/>
                </a:lnTo>
                <a:lnTo>
                  <a:pt x="123" y="159"/>
                </a:lnTo>
                <a:lnTo>
                  <a:pt x="123" y="156"/>
                </a:lnTo>
                <a:lnTo>
                  <a:pt x="118" y="157"/>
                </a:lnTo>
                <a:lnTo>
                  <a:pt x="117" y="158"/>
                </a:lnTo>
                <a:lnTo>
                  <a:pt x="109" y="162"/>
                </a:lnTo>
                <a:lnTo>
                  <a:pt x="118" y="168"/>
                </a:lnTo>
                <a:lnTo>
                  <a:pt x="126" y="165"/>
                </a:lnTo>
                <a:lnTo>
                  <a:pt x="131" y="167"/>
                </a:lnTo>
                <a:lnTo>
                  <a:pt x="131" y="171"/>
                </a:lnTo>
                <a:lnTo>
                  <a:pt x="125" y="171"/>
                </a:lnTo>
                <a:lnTo>
                  <a:pt x="117" y="169"/>
                </a:lnTo>
                <a:lnTo>
                  <a:pt x="112" y="170"/>
                </a:lnTo>
                <a:lnTo>
                  <a:pt x="107" y="173"/>
                </a:lnTo>
                <a:lnTo>
                  <a:pt x="89" y="174"/>
                </a:lnTo>
                <a:lnTo>
                  <a:pt x="71" y="169"/>
                </a:lnTo>
                <a:lnTo>
                  <a:pt x="56" y="168"/>
                </a:lnTo>
                <a:lnTo>
                  <a:pt x="32" y="174"/>
                </a:lnTo>
                <a:lnTo>
                  <a:pt x="30" y="177"/>
                </a:lnTo>
                <a:lnTo>
                  <a:pt x="26" y="174"/>
                </a:lnTo>
                <a:lnTo>
                  <a:pt x="25" y="169"/>
                </a:lnTo>
                <a:lnTo>
                  <a:pt x="26" y="168"/>
                </a:lnTo>
                <a:lnTo>
                  <a:pt x="30" y="161"/>
                </a:lnTo>
                <a:lnTo>
                  <a:pt x="31" y="159"/>
                </a:lnTo>
                <a:lnTo>
                  <a:pt x="32" y="158"/>
                </a:lnTo>
                <a:lnTo>
                  <a:pt x="32" y="155"/>
                </a:lnTo>
                <a:lnTo>
                  <a:pt x="31" y="149"/>
                </a:lnTo>
                <a:lnTo>
                  <a:pt x="29" y="145"/>
                </a:lnTo>
                <a:lnTo>
                  <a:pt x="29" y="141"/>
                </a:lnTo>
                <a:lnTo>
                  <a:pt x="30" y="137"/>
                </a:lnTo>
                <a:lnTo>
                  <a:pt x="34" y="125"/>
                </a:lnTo>
                <a:lnTo>
                  <a:pt x="35" y="119"/>
                </a:lnTo>
                <a:lnTo>
                  <a:pt x="34" y="113"/>
                </a:lnTo>
                <a:lnTo>
                  <a:pt x="34" y="103"/>
                </a:lnTo>
                <a:lnTo>
                  <a:pt x="31" y="104"/>
                </a:lnTo>
                <a:lnTo>
                  <a:pt x="23" y="90"/>
                </a:lnTo>
                <a:lnTo>
                  <a:pt x="24" y="90"/>
                </a:lnTo>
                <a:lnTo>
                  <a:pt x="18" y="86"/>
                </a:lnTo>
                <a:lnTo>
                  <a:pt x="17" y="78"/>
                </a:lnTo>
                <a:lnTo>
                  <a:pt x="14" y="74"/>
                </a:lnTo>
                <a:lnTo>
                  <a:pt x="8" y="69"/>
                </a:lnTo>
                <a:lnTo>
                  <a:pt x="7" y="68"/>
                </a:lnTo>
                <a:lnTo>
                  <a:pt x="7" y="67"/>
                </a:lnTo>
                <a:lnTo>
                  <a:pt x="6" y="67"/>
                </a:lnTo>
                <a:lnTo>
                  <a:pt x="5" y="57"/>
                </a:lnTo>
                <a:lnTo>
                  <a:pt x="4" y="55"/>
                </a:lnTo>
                <a:lnTo>
                  <a:pt x="4" y="49"/>
                </a:lnTo>
                <a:lnTo>
                  <a:pt x="2" y="43"/>
                </a:lnTo>
                <a:lnTo>
                  <a:pt x="2" y="37"/>
                </a:lnTo>
                <a:lnTo>
                  <a:pt x="1" y="35"/>
                </a:lnTo>
                <a:lnTo>
                  <a:pt x="1" y="32"/>
                </a:lnTo>
                <a:lnTo>
                  <a:pt x="1" y="31"/>
                </a:lnTo>
                <a:lnTo>
                  <a:pt x="0" y="25"/>
                </a:lnTo>
                <a:lnTo>
                  <a:pt x="0" y="19"/>
                </a:lnTo>
                <a:lnTo>
                  <a:pt x="0" y="18"/>
                </a:lnTo>
                <a:lnTo>
                  <a:pt x="1" y="18"/>
                </a:lnTo>
                <a:lnTo>
                  <a:pt x="5" y="18"/>
                </a:lnTo>
                <a:lnTo>
                  <a:pt x="11" y="17"/>
                </a:lnTo>
                <a:lnTo>
                  <a:pt x="17" y="17"/>
                </a:lnTo>
                <a:lnTo>
                  <a:pt x="24" y="15"/>
                </a:lnTo>
                <a:lnTo>
                  <a:pt x="25" y="15"/>
                </a:lnTo>
                <a:lnTo>
                  <a:pt x="32" y="14"/>
                </a:lnTo>
                <a:lnTo>
                  <a:pt x="36" y="14"/>
                </a:lnTo>
                <a:lnTo>
                  <a:pt x="37" y="14"/>
                </a:lnTo>
                <a:lnTo>
                  <a:pt x="37" y="13"/>
                </a:lnTo>
                <a:lnTo>
                  <a:pt x="40" y="13"/>
                </a:lnTo>
                <a:lnTo>
                  <a:pt x="48" y="12"/>
                </a:lnTo>
                <a:lnTo>
                  <a:pt x="56" y="11"/>
                </a:lnTo>
                <a:lnTo>
                  <a:pt x="60" y="11"/>
                </a:lnTo>
                <a:lnTo>
                  <a:pt x="71" y="9"/>
                </a:lnTo>
                <a:lnTo>
                  <a:pt x="87" y="7"/>
                </a:lnTo>
                <a:lnTo>
                  <a:pt x="90" y="7"/>
                </a:lnTo>
                <a:lnTo>
                  <a:pt x="113" y="3"/>
                </a:lnTo>
                <a:lnTo>
                  <a:pt x="119" y="2"/>
                </a:lnTo>
                <a:lnTo>
                  <a:pt x="120" y="2"/>
                </a:lnTo>
                <a:lnTo>
                  <a:pt x="121" y="2"/>
                </a:lnTo>
                <a:lnTo>
                  <a:pt x="127" y="1"/>
                </a:lnTo>
                <a:lnTo>
                  <a:pt x="130" y="1"/>
                </a:lnTo>
                <a:lnTo>
                  <a:pt x="131" y="1"/>
                </a:lnTo>
                <a:lnTo>
                  <a:pt x="132" y="0"/>
                </a:lnTo>
                <a:lnTo>
                  <a:pt x="137" y="20"/>
                </a:lnTo>
                <a:lnTo>
                  <a:pt x="143" y="17"/>
                </a:lnTo>
                <a:lnTo>
                  <a:pt x="141" y="20"/>
                </a:lnTo>
                <a:lnTo>
                  <a:pt x="144" y="24"/>
                </a:lnTo>
                <a:lnTo>
                  <a:pt x="138" y="24"/>
                </a:lnTo>
                <a:lnTo>
                  <a:pt x="144" y="25"/>
                </a:lnTo>
                <a:lnTo>
                  <a:pt x="147" y="38"/>
                </a:lnTo>
                <a:lnTo>
                  <a:pt x="141" y="38"/>
                </a:lnTo>
                <a:lnTo>
                  <a:pt x="141" y="42"/>
                </a:lnTo>
                <a:lnTo>
                  <a:pt x="144" y="42"/>
                </a:lnTo>
                <a:lnTo>
                  <a:pt x="145" y="41"/>
                </a:lnTo>
                <a:lnTo>
                  <a:pt x="145" y="42"/>
                </a:lnTo>
                <a:lnTo>
                  <a:pt x="142" y="44"/>
                </a:lnTo>
                <a:lnTo>
                  <a:pt x="143" y="48"/>
                </a:lnTo>
                <a:lnTo>
                  <a:pt x="137" y="55"/>
                </a:lnTo>
                <a:lnTo>
                  <a:pt x="137" y="61"/>
                </a:lnTo>
                <a:lnTo>
                  <a:pt x="135" y="61"/>
                </a:lnTo>
                <a:lnTo>
                  <a:pt x="133" y="61"/>
                </a:lnTo>
                <a:lnTo>
                  <a:pt x="132" y="62"/>
                </a:lnTo>
                <a:lnTo>
                  <a:pt x="127" y="67"/>
                </a:lnTo>
                <a:lnTo>
                  <a:pt x="130" y="80"/>
                </a:lnTo>
                <a:lnTo>
                  <a:pt x="126" y="90"/>
                </a:lnTo>
                <a:lnTo>
                  <a:pt x="125" y="92"/>
                </a:lnTo>
                <a:lnTo>
                  <a:pt x="126" y="98"/>
                </a:lnTo>
                <a:lnTo>
                  <a:pt x="125" y="99"/>
                </a:lnTo>
                <a:lnTo>
                  <a:pt x="138" y="97"/>
                </a:lnTo>
                <a:lnTo>
                  <a:pt x="144" y="96"/>
                </a:lnTo>
                <a:lnTo>
                  <a:pt x="148" y="9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7" name="Freeform 37">
            <a:extLst>
              <a:ext uri="{FF2B5EF4-FFF2-40B4-BE49-F238E27FC236}">
                <a16:creationId xmlns:a16="http://schemas.microsoft.com/office/drawing/2014/main" id="{E3EBB72E-AD69-9847-8953-C7E51366C361}"/>
              </a:ext>
            </a:extLst>
          </p:cNvPr>
          <p:cNvSpPr>
            <a:spLocks/>
          </p:cNvSpPr>
          <p:nvPr/>
        </p:nvSpPr>
        <p:spPr bwMode="auto">
          <a:xfrm>
            <a:off x="10452306" y="4532240"/>
            <a:ext cx="263282" cy="229177"/>
          </a:xfrm>
          <a:custGeom>
            <a:avLst/>
            <a:gdLst>
              <a:gd name="T0" fmla="*/ 3 w 221"/>
              <a:gd name="T1" fmla="*/ 3 h 194"/>
              <a:gd name="T2" fmla="*/ 3 w 221"/>
              <a:gd name="T3" fmla="*/ 3 h 194"/>
              <a:gd name="T4" fmla="*/ 3 w 221"/>
              <a:gd name="T5" fmla="*/ 3 h 194"/>
              <a:gd name="T6" fmla="*/ 3 w 221"/>
              <a:gd name="T7" fmla="*/ 3 h 194"/>
              <a:gd name="T8" fmla="*/ 3 w 221"/>
              <a:gd name="T9" fmla="*/ 3 h 194"/>
              <a:gd name="T10" fmla="*/ 3 w 221"/>
              <a:gd name="T11" fmla="*/ 3 h 194"/>
              <a:gd name="T12" fmla="*/ 3 w 221"/>
              <a:gd name="T13" fmla="*/ 3 h 194"/>
              <a:gd name="T14" fmla="*/ 3 w 221"/>
              <a:gd name="T15" fmla="*/ 3 h 194"/>
              <a:gd name="T16" fmla="*/ 3 w 221"/>
              <a:gd name="T17" fmla="*/ 3 h 194"/>
              <a:gd name="T18" fmla="*/ 3 w 221"/>
              <a:gd name="T19" fmla="*/ 3 h 194"/>
              <a:gd name="T20" fmla="*/ 3 w 221"/>
              <a:gd name="T21" fmla="*/ 3 h 194"/>
              <a:gd name="T22" fmla="*/ 3 w 221"/>
              <a:gd name="T23" fmla="*/ 3 h 194"/>
              <a:gd name="T24" fmla="*/ 3 w 221"/>
              <a:gd name="T25" fmla="*/ 3 h 194"/>
              <a:gd name="T26" fmla="*/ 3 w 221"/>
              <a:gd name="T27" fmla="*/ 3 h 194"/>
              <a:gd name="T28" fmla="*/ 3 w 221"/>
              <a:gd name="T29" fmla="*/ 3 h 194"/>
              <a:gd name="T30" fmla="*/ 3 w 221"/>
              <a:gd name="T31" fmla="*/ 3 h 194"/>
              <a:gd name="T32" fmla="*/ 3 w 221"/>
              <a:gd name="T33" fmla="*/ 3 h 194"/>
              <a:gd name="T34" fmla="*/ 3 w 221"/>
              <a:gd name="T35" fmla="*/ 3 h 194"/>
              <a:gd name="T36" fmla="*/ 3 w 221"/>
              <a:gd name="T37" fmla="*/ 3 h 194"/>
              <a:gd name="T38" fmla="*/ 3 w 221"/>
              <a:gd name="T39" fmla="*/ 3 h 194"/>
              <a:gd name="T40" fmla="*/ 3 w 221"/>
              <a:gd name="T41" fmla="*/ 3 h 194"/>
              <a:gd name="T42" fmla="*/ 3 w 221"/>
              <a:gd name="T43" fmla="*/ 3 h 194"/>
              <a:gd name="T44" fmla="*/ 3 w 221"/>
              <a:gd name="T45" fmla="*/ 3 h 194"/>
              <a:gd name="T46" fmla="*/ 3 w 221"/>
              <a:gd name="T47" fmla="*/ 3 h 194"/>
              <a:gd name="T48" fmla="*/ 3 w 221"/>
              <a:gd name="T49" fmla="*/ 3 h 194"/>
              <a:gd name="T50" fmla="*/ 3 w 221"/>
              <a:gd name="T51" fmla="*/ 3 h 194"/>
              <a:gd name="T52" fmla="*/ 3 w 221"/>
              <a:gd name="T53" fmla="*/ 3 h 194"/>
              <a:gd name="T54" fmla="*/ 3 w 221"/>
              <a:gd name="T55" fmla="*/ 3 h 194"/>
              <a:gd name="T56" fmla="*/ 3 w 221"/>
              <a:gd name="T57" fmla="*/ 3 h 194"/>
              <a:gd name="T58" fmla="*/ 3 w 221"/>
              <a:gd name="T59" fmla="*/ 3 h 194"/>
              <a:gd name="T60" fmla="*/ 3 w 221"/>
              <a:gd name="T61" fmla="*/ 3 h 194"/>
              <a:gd name="T62" fmla="*/ 3 w 221"/>
              <a:gd name="T63" fmla="*/ 3 h 194"/>
              <a:gd name="T64" fmla="*/ 3 w 221"/>
              <a:gd name="T65" fmla="*/ 3 h 194"/>
              <a:gd name="T66" fmla="*/ 3 w 221"/>
              <a:gd name="T67" fmla="*/ 3 h 194"/>
              <a:gd name="T68" fmla="*/ 3 w 221"/>
              <a:gd name="T69" fmla="*/ 3 h 194"/>
              <a:gd name="T70" fmla="*/ 3 w 221"/>
              <a:gd name="T71" fmla="*/ 3 h 194"/>
              <a:gd name="T72" fmla="*/ 3 w 221"/>
              <a:gd name="T73" fmla="*/ 3 h 194"/>
              <a:gd name="T74" fmla="*/ 3 w 221"/>
              <a:gd name="T75" fmla="*/ 3 h 194"/>
              <a:gd name="T76" fmla="*/ 3 w 221"/>
              <a:gd name="T77" fmla="*/ 3 h 194"/>
              <a:gd name="T78" fmla="*/ 3 w 221"/>
              <a:gd name="T79" fmla="*/ 0 h 194"/>
              <a:gd name="T80" fmla="*/ 3 w 221"/>
              <a:gd name="T81" fmla="*/ 3 h 194"/>
              <a:gd name="T82" fmla="*/ 3 w 221"/>
              <a:gd name="T83" fmla="*/ 3 h 194"/>
              <a:gd name="T84" fmla="*/ 3 w 221"/>
              <a:gd name="T85" fmla="*/ 3 h 194"/>
              <a:gd name="T86" fmla="*/ 3 w 221"/>
              <a:gd name="T87" fmla="*/ 3 h 194"/>
              <a:gd name="T88" fmla="*/ 3 w 221"/>
              <a:gd name="T89" fmla="*/ 3 h 194"/>
              <a:gd name="T90" fmla="*/ 3 w 221"/>
              <a:gd name="T91" fmla="*/ 3 h 194"/>
              <a:gd name="T92" fmla="*/ 3 w 221"/>
              <a:gd name="T93" fmla="*/ 3 h 194"/>
              <a:gd name="T94" fmla="*/ 3 w 221"/>
              <a:gd name="T95" fmla="*/ 3 h 194"/>
              <a:gd name="T96" fmla="*/ 3 w 221"/>
              <a:gd name="T97" fmla="*/ 3 h 194"/>
              <a:gd name="T98" fmla="*/ 3 w 221"/>
              <a:gd name="T99" fmla="*/ 3 h 194"/>
              <a:gd name="T100" fmla="*/ 3 w 221"/>
              <a:gd name="T101" fmla="*/ 3 h 194"/>
              <a:gd name="T102" fmla="*/ 3 w 221"/>
              <a:gd name="T103" fmla="*/ 3 h 194"/>
              <a:gd name="T104" fmla="*/ 3 w 221"/>
              <a:gd name="T105" fmla="*/ 3 h 194"/>
              <a:gd name="T106" fmla="*/ 3 w 221"/>
              <a:gd name="T107" fmla="*/ 3 h 194"/>
              <a:gd name="T108" fmla="*/ 3 w 221"/>
              <a:gd name="T109" fmla="*/ 3 h 194"/>
              <a:gd name="T110" fmla="*/ 3 w 221"/>
              <a:gd name="T111" fmla="*/ 3 h 194"/>
              <a:gd name="T112" fmla="*/ 3 w 221"/>
              <a:gd name="T113" fmla="*/ 3 h 1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194">
                <a:moveTo>
                  <a:pt x="10" y="64"/>
                </a:moveTo>
                <a:lnTo>
                  <a:pt x="10" y="66"/>
                </a:lnTo>
                <a:lnTo>
                  <a:pt x="11" y="68"/>
                </a:lnTo>
                <a:lnTo>
                  <a:pt x="11" y="70"/>
                </a:lnTo>
                <a:lnTo>
                  <a:pt x="14" y="76"/>
                </a:lnTo>
                <a:lnTo>
                  <a:pt x="15" y="81"/>
                </a:lnTo>
                <a:lnTo>
                  <a:pt x="15" y="82"/>
                </a:lnTo>
                <a:lnTo>
                  <a:pt x="15" y="88"/>
                </a:lnTo>
                <a:lnTo>
                  <a:pt x="16" y="104"/>
                </a:lnTo>
                <a:lnTo>
                  <a:pt x="17" y="106"/>
                </a:lnTo>
                <a:lnTo>
                  <a:pt x="17" y="107"/>
                </a:lnTo>
                <a:lnTo>
                  <a:pt x="17" y="114"/>
                </a:lnTo>
                <a:lnTo>
                  <a:pt x="17" y="116"/>
                </a:lnTo>
                <a:lnTo>
                  <a:pt x="17" y="118"/>
                </a:lnTo>
                <a:lnTo>
                  <a:pt x="18" y="125"/>
                </a:lnTo>
                <a:lnTo>
                  <a:pt x="18" y="126"/>
                </a:lnTo>
                <a:lnTo>
                  <a:pt x="20" y="137"/>
                </a:lnTo>
                <a:lnTo>
                  <a:pt x="20" y="140"/>
                </a:lnTo>
                <a:lnTo>
                  <a:pt x="20" y="143"/>
                </a:lnTo>
                <a:lnTo>
                  <a:pt x="21" y="152"/>
                </a:lnTo>
                <a:lnTo>
                  <a:pt x="21" y="153"/>
                </a:lnTo>
                <a:lnTo>
                  <a:pt x="21" y="154"/>
                </a:lnTo>
                <a:lnTo>
                  <a:pt x="22" y="167"/>
                </a:lnTo>
                <a:lnTo>
                  <a:pt x="28" y="171"/>
                </a:lnTo>
                <a:lnTo>
                  <a:pt x="33" y="168"/>
                </a:lnTo>
                <a:lnTo>
                  <a:pt x="42" y="168"/>
                </a:lnTo>
                <a:lnTo>
                  <a:pt x="42" y="170"/>
                </a:lnTo>
                <a:lnTo>
                  <a:pt x="44" y="177"/>
                </a:lnTo>
                <a:lnTo>
                  <a:pt x="45" y="182"/>
                </a:lnTo>
                <a:lnTo>
                  <a:pt x="45" y="183"/>
                </a:lnTo>
                <a:lnTo>
                  <a:pt x="45" y="189"/>
                </a:lnTo>
                <a:lnTo>
                  <a:pt x="46" y="194"/>
                </a:lnTo>
                <a:lnTo>
                  <a:pt x="47" y="194"/>
                </a:lnTo>
                <a:lnTo>
                  <a:pt x="51" y="194"/>
                </a:lnTo>
                <a:lnTo>
                  <a:pt x="57" y="193"/>
                </a:lnTo>
                <a:lnTo>
                  <a:pt x="63" y="193"/>
                </a:lnTo>
                <a:lnTo>
                  <a:pt x="70" y="191"/>
                </a:lnTo>
                <a:lnTo>
                  <a:pt x="71" y="191"/>
                </a:lnTo>
                <a:lnTo>
                  <a:pt x="78" y="190"/>
                </a:lnTo>
                <a:lnTo>
                  <a:pt x="82" y="190"/>
                </a:lnTo>
                <a:lnTo>
                  <a:pt x="83" y="190"/>
                </a:lnTo>
                <a:lnTo>
                  <a:pt x="83" y="189"/>
                </a:lnTo>
                <a:lnTo>
                  <a:pt x="86" y="189"/>
                </a:lnTo>
                <a:lnTo>
                  <a:pt x="94" y="188"/>
                </a:lnTo>
                <a:lnTo>
                  <a:pt x="102" y="187"/>
                </a:lnTo>
                <a:lnTo>
                  <a:pt x="106" y="187"/>
                </a:lnTo>
                <a:lnTo>
                  <a:pt x="117" y="185"/>
                </a:lnTo>
                <a:lnTo>
                  <a:pt x="133" y="183"/>
                </a:lnTo>
                <a:lnTo>
                  <a:pt x="136" y="183"/>
                </a:lnTo>
                <a:lnTo>
                  <a:pt x="159" y="179"/>
                </a:lnTo>
                <a:lnTo>
                  <a:pt x="165" y="178"/>
                </a:lnTo>
                <a:lnTo>
                  <a:pt x="166" y="178"/>
                </a:lnTo>
                <a:lnTo>
                  <a:pt x="167" y="178"/>
                </a:lnTo>
                <a:lnTo>
                  <a:pt x="173" y="177"/>
                </a:lnTo>
                <a:lnTo>
                  <a:pt x="176" y="177"/>
                </a:lnTo>
                <a:lnTo>
                  <a:pt x="177" y="177"/>
                </a:lnTo>
                <a:lnTo>
                  <a:pt x="178" y="176"/>
                </a:lnTo>
                <a:lnTo>
                  <a:pt x="177" y="158"/>
                </a:lnTo>
                <a:lnTo>
                  <a:pt x="175" y="158"/>
                </a:lnTo>
                <a:lnTo>
                  <a:pt x="176" y="153"/>
                </a:lnTo>
                <a:lnTo>
                  <a:pt x="172" y="155"/>
                </a:lnTo>
                <a:lnTo>
                  <a:pt x="173" y="152"/>
                </a:lnTo>
                <a:lnTo>
                  <a:pt x="172" y="152"/>
                </a:lnTo>
                <a:lnTo>
                  <a:pt x="171" y="152"/>
                </a:lnTo>
                <a:lnTo>
                  <a:pt x="171" y="150"/>
                </a:lnTo>
                <a:lnTo>
                  <a:pt x="175" y="142"/>
                </a:lnTo>
                <a:lnTo>
                  <a:pt x="173" y="138"/>
                </a:lnTo>
                <a:lnTo>
                  <a:pt x="179" y="138"/>
                </a:lnTo>
                <a:lnTo>
                  <a:pt x="175" y="129"/>
                </a:lnTo>
                <a:lnTo>
                  <a:pt x="178" y="126"/>
                </a:lnTo>
                <a:lnTo>
                  <a:pt x="179" y="122"/>
                </a:lnTo>
                <a:lnTo>
                  <a:pt x="183" y="114"/>
                </a:lnTo>
                <a:lnTo>
                  <a:pt x="187" y="111"/>
                </a:lnTo>
                <a:lnTo>
                  <a:pt x="185" y="108"/>
                </a:lnTo>
                <a:lnTo>
                  <a:pt x="189" y="107"/>
                </a:lnTo>
                <a:lnTo>
                  <a:pt x="189" y="110"/>
                </a:lnTo>
                <a:lnTo>
                  <a:pt x="190" y="110"/>
                </a:lnTo>
                <a:lnTo>
                  <a:pt x="193" y="99"/>
                </a:lnTo>
                <a:lnTo>
                  <a:pt x="191" y="93"/>
                </a:lnTo>
                <a:lnTo>
                  <a:pt x="193" y="92"/>
                </a:lnTo>
                <a:lnTo>
                  <a:pt x="194" y="94"/>
                </a:lnTo>
                <a:lnTo>
                  <a:pt x="196" y="90"/>
                </a:lnTo>
                <a:lnTo>
                  <a:pt x="191" y="89"/>
                </a:lnTo>
                <a:lnTo>
                  <a:pt x="193" y="88"/>
                </a:lnTo>
                <a:lnTo>
                  <a:pt x="194" y="88"/>
                </a:lnTo>
                <a:lnTo>
                  <a:pt x="196" y="87"/>
                </a:lnTo>
                <a:lnTo>
                  <a:pt x="195" y="86"/>
                </a:lnTo>
                <a:lnTo>
                  <a:pt x="197" y="83"/>
                </a:lnTo>
                <a:lnTo>
                  <a:pt x="197" y="82"/>
                </a:lnTo>
                <a:lnTo>
                  <a:pt x="199" y="82"/>
                </a:lnTo>
                <a:lnTo>
                  <a:pt x="202" y="81"/>
                </a:lnTo>
                <a:lnTo>
                  <a:pt x="203" y="78"/>
                </a:lnTo>
                <a:lnTo>
                  <a:pt x="203" y="76"/>
                </a:lnTo>
                <a:lnTo>
                  <a:pt x="200" y="74"/>
                </a:lnTo>
                <a:lnTo>
                  <a:pt x="207" y="66"/>
                </a:lnTo>
                <a:lnTo>
                  <a:pt x="209" y="66"/>
                </a:lnTo>
                <a:lnTo>
                  <a:pt x="207" y="54"/>
                </a:lnTo>
                <a:lnTo>
                  <a:pt x="205" y="52"/>
                </a:lnTo>
                <a:lnTo>
                  <a:pt x="205" y="54"/>
                </a:lnTo>
                <a:lnTo>
                  <a:pt x="202" y="54"/>
                </a:lnTo>
                <a:lnTo>
                  <a:pt x="203" y="52"/>
                </a:lnTo>
                <a:lnTo>
                  <a:pt x="207" y="47"/>
                </a:lnTo>
                <a:lnTo>
                  <a:pt x="209" y="45"/>
                </a:lnTo>
                <a:lnTo>
                  <a:pt x="213" y="45"/>
                </a:lnTo>
                <a:lnTo>
                  <a:pt x="213" y="34"/>
                </a:lnTo>
                <a:lnTo>
                  <a:pt x="217" y="26"/>
                </a:lnTo>
                <a:lnTo>
                  <a:pt x="221" y="24"/>
                </a:lnTo>
                <a:lnTo>
                  <a:pt x="217" y="21"/>
                </a:lnTo>
                <a:lnTo>
                  <a:pt x="209" y="22"/>
                </a:lnTo>
                <a:lnTo>
                  <a:pt x="207" y="23"/>
                </a:lnTo>
                <a:lnTo>
                  <a:pt x="197" y="24"/>
                </a:lnTo>
                <a:lnTo>
                  <a:pt x="194" y="26"/>
                </a:lnTo>
                <a:lnTo>
                  <a:pt x="193" y="26"/>
                </a:lnTo>
                <a:lnTo>
                  <a:pt x="189" y="27"/>
                </a:lnTo>
                <a:lnTo>
                  <a:pt x="191" y="20"/>
                </a:lnTo>
                <a:lnTo>
                  <a:pt x="193" y="20"/>
                </a:lnTo>
                <a:lnTo>
                  <a:pt x="195" y="15"/>
                </a:lnTo>
                <a:lnTo>
                  <a:pt x="197" y="12"/>
                </a:lnTo>
                <a:lnTo>
                  <a:pt x="194" y="0"/>
                </a:lnTo>
                <a:lnTo>
                  <a:pt x="191" y="0"/>
                </a:lnTo>
                <a:lnTo>
                  <a:pt x="190" y="2"/>
                </a:lnTo>
                <a:lnTo>
                  <a:pt x="188" y="2"/>
                </a:lnTo>
                <a:lnTo>
                  <a:pt x="176" y="4"/>
                </a:lnTo>
                <a:lnTo>
                  <a:pt x="170" y="4"/>
                </a:lnTo>
                <a:lnTo>
                  <a:pt x="170" y="5"/>
                </a:lnTo>
                <a:lnTo>
                  <a:pt x="167" y="5"/>
                </a:lnTo>
                <a:lnTo>
                  <a:pt x="163" y="5"/>
                </a:lnTo>
                <a:lnTo>
                  <a:pt x="158" y="6"/>
                </a:lnTo>
                <a:lnTo>
                  <a:pt x="152" y="8"/>
                </a:lnTo>
                <a:lnTo>
                  <a:pt x="149" y="8"/>
                </a:lnTo>
                <a:lnTo>
                  <a:pt x="147" y="9"/>
                </a:lnTo>
                <a:lnTo>
                  <a:pt x="140" y="10"/>
                </a:lnTo>
                <a:lnTo>
                  <a:pt x="139" y="10"/>
                </a:lnTo>
                <a:lnTo>
                  <a:pt x="136" y="10"/>
                </a:lnTo>
                <a:lnTo>
                  <a:pt x="134" y="10"/>
                </a:lnTo>
                <a:lnTo>
                  <a:pt x="129" y="11"/>
                </a:lnTo>
                <a:lnTo>
                  <a:pt x="125" y="12"/>
                </a:lnTo>
                <a:lnTo>
                  <a:pt x="114" y="14"/>
                </a:lnTo>
                <a:lnTo>
                  <a:pt x="108" y="15"/>
                </a:lnTo>
                <a:lnTo>
                  <a:pt x="107" y="15"/>
                </a:lnTo>
                <a:lnTo>
                  <a:pt x="98" y="16"/>
                </a:lnTo>
                <a:lnTo>
                  <a:pt x="95" y="16"/>
                </a:lnTo>
                <a:lnTo>
                  <a:pt x="92" y="17"/>
                </a:lnTo>
                <a:lnTo>
                  <a:pt x="83" y="18"/>
                </a:lnTo>
                <a:lnTo>
                  <a:pt x="82" y="18"/>
                </a:lnTo>
                <a:lnTo>
                  <a:pt x="81" y="18"/>
                </a:lnTo>
                <a:lnTo>
                  <a:pt x="77" y="20"/>
                </a:lnTo>
                <a:lnTo>
                  <a:pt x="69" y="20"/>
                </a:lnTo>
                <a:lnTo>
                  <a:pt x="64" y="21"/>
                </a:lnTo>
                <a:lnTo>
                  <a:pt x="58" y="22"/>
                </a:lnTo>
                <a:lnTo>
                  <a:pt x="57" y="22"/>
                </a:lnTo>
                <a:lnTo>
                  <a:pt x="54" y="22"/>
                </a:lnTo>
                <a:lnTo>
                  <a:pt x="52" y="22"/>
                </a:lnTo>
                <a:lnTo>
                  <a:pt x="45" y="23"/>
                </a:lnTo>
                <a:lnTo>
                  <a:pt x="40" y="24"/>
                </a:lnTo>
                <a:lnTo>
                  <a:pt x="36" y="24"/>
                </a:lnTo>
                <a:lnTo>
                  <a:pt x="33" y="24"/>
                </a:lnTo>
                <a:lnTo>
                  <a:pt x="30" y="26"/>
                </a:lnTo>
                <a:lnTo>
                  <a:pt x="27" y="26"/>
                </a:lnTo>
                <a:lnTo>
                  <a:pt x="24" y="26"/>
                </a:lnTo>
                <a:lnTo>
                  <a:pt x="11" y="27"/>
                </a:lnTo>
                <a:lnTo>
                  <a:pt x="5" y="28"/>
                </a:lnTo>
                <a:lnTo>
                  <a:pt x="0" y="28"/>
                </a:lnTo>
                <a:lnTo>
                  <a:pt x="2" y="34"/>
                </a:lnTo>
                <a:lnTo>
                  <a:pt x="3" y="38"/>
                </a:lnTo>
                <a:lnTo>
                  <a:pt x="5" y="45"/>
                </a:lnTo>
                <a:lnTo>
                  <a:pt x="5" y="46"/>
                </a:lnTo>
                <a:lnTo>
                  <a:pt x="5" y="47"/>
                </a:lnTo>
                <a:lnTo>
                  <a:pt x="9" y="58"/>
                </a:lnTo>
                <a:lnTo>
                  <a:pt x="9" y="62"/>
                </a:lnTo>
                <a:lnTo>
                  <a:pt x="10" y="6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8" name="Freeform 38">
            <a:extLst>
              <a:ext uri="{FF2B5EF4-FFF2-40B4-BE49-F238E27FC236}">
                <a16:creationId xmlns:a16="http://schemas.microsoft.com/office/drawing/2014/main" id="{E49CF45B-6394-E946-B8D8-C8B88EF239F1}"/>
              </a:ext>
            </a:extLst>
          </p:cNvPr>
          <p:cNvSpPr>
            <a:spLocks/>
          </p:cNvSpPr>
          <p:nvPr/>
        </p:nvSpPr>
        <p:spPr bwMode="auto">
          <a:xfrm>
            <a:off x="10013049" y="4537696"/>
            <a:ext cx="466541" cy="203259"/>
          </a:xfrm>
          <a:custGeom>
            <a:avLst/>
            <a:gdLst>
              <a:gd name="T0" fmla="*/ 4 w 389"/>
              <a:gd name="T1" fmla="*/ 4 h 170"/>
              <a:gd name="T2" fmla="*/ 4 w 389"/>
              <a:gd name="T3" fmla="*/ 4 h 170"/>
              <a:gd name="T4" fmla="*/ 4 w 389"/>
              <a:gd name="T5" fmla="*/ 0 h 170"/>
              <a:gd name="T6" fmla="*/ 4 w 389"/>
              <a:gd name="T7" fmla="*/ 2 h 170"/>
              <a:gd name="T8" fmla="*/ 4 w 389"/>
              <a:gd name="T9" fmla="*/ 4 h 170"/>
              <a:gd name="T10" fmla="*/ 4 w 389"/>
              <a:gd name="T11" fmla="*/ 4 h 170"/>
              <a:gd name="T12" fmla="*/ 4 w 389"/>
              <a:gd name="T13" fmla="*/ 4 h 170"/>
              <a:gd name="T14" fmla="*/ 4 w 389"/>
              <a:gd name="T15" fmla="*/ 4 h 170"/>
              <a:gd name="T16" fmla="*/ 4 w 389"/>
              <a:gd name="T17" fmla="*/ 4 h 170"/>
              <a:gd name="T18" fmla="*/ 4 w 389"/>
              <a:gd name="T19" fmla="*/ 4 h 170"/>
              <a:gd name="T20" fmla="*/ 4 w 389"/>
              <a:gd name="T21" fmla="*/ 4 h 170"/>
              <a:gd name="T22" fmla="*/ 4 w 389"/>
              <a:gd name="T23" fmla="*/ 4 h 170"/>
              <a:gd name="T24" fmla="*/ 4 w 389"/>
              <a:gd name="T25" fmla="*/ 4 h 170"/>
              <a:gd name="T26" fmla="*/ 4 w 389"/>
              <a:gd name="T27" fmla="*/ 4 h 170"/>
              <a:gd name="T28" fmla="*/ 4 w 389"/>
              <a:gd name="T29" fmla="*/ 4 h 170"/>
              <a:gd name="T30" fmla="*/ 4 w 389"/>
              <a:gd name="T31" fmla="*/ 4 h 170"/>
              <a:gd name="T32" fmla="*/ 4 w 389"/>
              <a:gd name="T33" fmla="*/ 4 h 170"/>
              <a:gd name="T34" fmla="*/ 4 w 389"/>
              <a:gd name="T35" fmla="*/ 4 h 170"/>
              <a:gd name="T36" fmla="*/ 4 w 389"/>
              <a:gd name="T37" fmla="*/ 4 h 170"/>
              <a:gd name="T38" fmla="*/ 1 w 389"/>
              <a:gd name="T39" fmla="*/ 4 h 170"/>
              <a:gd name="T40" fmla="*/ 4 w 389"/>
              <a:gd name="T41" fmla="*/ 4 h 170"/>
              <a:gd name="T42" fmla="*/ 4 w 389"/>
              <a:gd name="T43" fmla="*/ 4 h 170"/>
              <a:gd name="T44" fmla="*/ 4 w 389"/>
              <a:gd name="T45" fmla="*/ 4 h 170"/>
              <a:gd name="T46" fmla="*/ 4 w 389"/>
              <a:gd name="T47" fmla="*/ 4 h 170"/>
              <a:gd name="T48" fmla="*/ 4 w 389"/>
              <a:gd name="T49" fmla="*/ 4 h 170"/>
              <a:gd name="T50" fmla="*/ 4 w 389"/>
              <a:gd name="T51" fmla="*/ 4 h 170"/>
              <a:gd name="T52" fmla="*/ 4 w 389"/>
              <a:gd name="T53" fmla="*/ 4 h 170"/>
              <a:gd name="T54" fmla="*/ 4 w 389"/>
              <a:gd name="T55" fmla="*/ 4 h 170"/>
              <a:gd name="T56" fmla="*/ 4 w 389"/>
              <a:gd name="T57" fmla="*/ 4 h 170"/>
              <a:gd name="T58" fmla="*/ 4 w 389"/>
              <a:gd name="T59" fmla="*/ 4 h 170"/>
              <a:gd name="T60" fmla="*/ 4 w 389"/>
              <a:gd name="T61" fmla="*/ 4 h 170"/>
              <a:gd name="T62" fmla="*/ 4 w 389"/>
              <a:gd name="T63" fmla="*/ 4 h 170"/>
              <a:gd name="T64" fmla="*/ 4 w 389"/>
              <a:gd name="T65" fmla="*/ 4 h 170"/>
              <a:gd name="T66" fmla="*/ 4 w 389"/>
              <a:gd name="T67" fmla="*/ 4 h 170"/>
              <a:gd name="T68" fmla="*/ 4 w 389"/>
              <a:gd name="T69" fmla="*/ 4 h 170"/>
              <a:gd name="T70" fmla="*/ 4 w 389"/>
              <a:gd name="T71" fmla="*/ 4 h 170"/>
              <a:gd name="T72" fmla="*/ 4 w 389"/>
              <a:gd name="T73" fmla="*/ 4 h 170"/>
              <a:gd name="T74" fmla="*/ 4 w 389"/>
              <a:gd name="T75" fmla="*/ 4 h 170"/>
              <a:gd name="T76" fmla="*/ 4 w 389"/>
              <a:gd name="T77" fmla="*/ 4 h 170"/>
              <a:gd name="T78" fmla="*/ 4 w 389"/>
              <a:gd name="T79" fmla="*/ 4 h 170"/>
              <a:gd name="T80" fmla="*/ 4 w 389"/>
              <a:gd name="T81" fmla="*/ 4 h 170"/>
              <a:gd name="T82" fmla="*/ 4 w 389"/>
              <a:gd name="T83" fmla="*/ 4 h 170"/>
              <a:gd name="T84" fmla="*/ 4 w 389"/>
              <a:gd name="T85" fmla="*/ 4 h 170"/>
              <a:gd name="T86" fmla="*/ 4 w 389"/>
              <a:gd name="T87" fmla="*/ 4 h 170"/>
              <a:gd name="T88" fmla="*/ 4 w 389"/>
              <a:gd name="T89" fmla="*/ 4 h 170"/>
              <a:gd name="T90" fmla="*/ 4 w 389"/>
              <a:gd name="T91" fmla="*/ 4 h 170"/>
              <a:gd name="T92" fmla="*/ 4 w 389"/>
              <a:gd name="T93" fmla="*/ 4 h 170"/>
              <a:gd name="T94" fmla="*/ 4 w 389"/>
              <a:gd name="T95" fmla="*/ 4 h 170"/>
              <a:gd name="T96" fmla="*/ 4 w 389"/>
              <a:gd name="T97" fmla="*/ 4 h 170"/>
              <a:gd name="T98" fmla="*/ 4 w 389"/>
              <a:gd name="T99" fmla="*/ 4 h 170"/>
              <a:gd name="T100" fmla="*/ 4 w 389"/>
              <a:gd name="T101" fmla="*/ 4 h 170"/>
              <a:gd name="T102" fmla="*/ 4 w 389"/>
              <a:gd name="T103" fmla="*/ 4 h 170"/>
              <a:gd name="T104" fmla="*/ 4 w 389"/>
              <a:gd name="T105" fmla="*/ 4 h 170"/>
              <a:gd name="T106" fmla="*/ 4 w 389"/>
              <a:gd name="T107" fmla="*/ 4 h 1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89" h="170">
                <a:moveTo>
                  <a:pt x="372" y="41"/>
                </a:moveTo>
                <a:lnTo>
                  <a:pt x="370" y="34"/>
                </a:lnTo>
                <a:lnTo>
                  <a:pt x="369" y="30"/>
                </a:lnTo>
                <a:lnTo>
                  <a:pt x="367" y="24"/>
                </a:lnTo>
                <a:lnTo>
                  <a:pt x="367" y="19"/>
                </a:lnTo>
                <a:lnTo>
                  <a:pt x="366" y="17"/>
                </a:lnTo>
                <a:lnTo>
                  <a:pt x="366" y="16"/>
                </a:lnTo>
                <a:lnTo>
                  <a:pt x="366" y="13"/>
                </a:lnTo>
                <a:lnTo>
                  <a:pt x="366" y="12"/>
                </a:lnTo>
                <a:lnTo>
                  <a:pt x="365" y="7"/>
                </a:lnTo>
                <a:lnTo>
                  <a:pt x="365" y="2"/>
                </a:lnTo>
                <a:lnTo>
                  <a:pt x="365" y="0"/>
                </a:lnTo>
                <a:lnTo>
                  <a:pt x="364" y="0"/>
                </a:lnTo>
                <a:lnTo>
                  <a:pt x="359" y="1"/>
                </a:lnTo>
                <a:lnTo>
                  <a:pt x="348" y="2"/>
                </a:lnTo>
                <a:lnTo>
                  <a:pt x="345" y="2"/>
                </a:lnTo>
                <a:lnTo>
                  <a:pt x="337" y="2"/>
                </a:lnTo>
                <a:lnTo>
                  <a:pt x="335" y="4"/>
                </a:lnTo>
                <a:lnTo>
                  <a:pt x="330" y="4"/>
                </a:lnTo>
                <a:lnTo>
                  <a:pt x="327" y="4"/>
                </a:lnTo>
                <a:lnTo>
                  <a:pt x="325" y="4"/>
                </a:lnTo>
                <a:lnTo>
                  <a:pt x="321" y="5"/>
                </a:lnTo>
                <a:lnTo>
                  <a:pt x="319" y="5"/>
                </a:lnTo>
                <a:lnTo>
                  <a:pt x="315" y="5"/>
                </a:lnTo>
                <a:lnTo>
                  <a:pt x="310" y="6"/>
                </a:lnTo>
                <a:lnTo>
                  <a:pt x="306" y="6"/>
                </a:lnTo>
                <a:lnTo>
                  <a:pt x="305" y="6"/>
                </a:lnTo>
                <a:lnTo>
                  <a:pt x="299" y="7"/>
                </a:lnTo>
                <a:lnTo>
                  <a:pt x="286" y="7"/>
                </a:lnTo>
                <a:lnTo>
                  <a:pt x="282" y="8"/>
                </a:lnTo>
                <a:lnTo>
                  <a:pt x="277" y="8"/>
                </a:lnTo>
                <a:lnTo>
                  <a:pt x="273" y="8"/>
                </a:lnTo>
                <a:lnTo>
                  <a:pt x="267" y="10"/>
                </a:lnTo>
                <a:lnTo>
                  <a:pt x="262" y="10"/>
                </a:lnTo>
                <a:lnTo>
                  <a:pt x="256" y="11"/>
                </a:lnTo>
                <a:lnTo>
                  <a:pt x="247" y="11"/>
                </a:lnTo>
                <a:lnTo>
                  <a:pt x="245" y="11"/>
                </a:lnTo>
                <a:lnTo>
                  <a:pt x="241" y="11"/>
                </a:lnTo>
                <a:lnTo>
                  <a:pt x="240" y="11"/>
                </a:lnTo>
                <a:lnTo>
                  <a:pt x="232" y="12"/>
                </a:lnTo>
                <a:lnTo>
                  <a:pt x="227" y="12"/>
                </a:lnTo>
                <a:lnTo>
                  <a:pt x="219" y="13"/>
                </a:lnTo>
                <a:lnTo>
                  <a:pt x="216" y="13"/>
                </a:lnTo>
                <a:lnTo>
                  <a:pt x="214" y="13"/>
                </a:lnTo>
                <a:lnTo>
                  <a:pt x="213" y="13"/>
                </a:lnTo>
                <a:lnTo>
                  <a:pt x="205" y="13"/>
                </a:lnTo>
                <a:lnTo>
                  <a:pt x="203" y="13"/>
                </a:lnTo>
                <a:lnTo>
                  <a:pt x="202" y="13"/>
                </a:lnTo>
                <a:lnTo>
                  <a:pt x="197" y="14"/>
                </a:lnTo>
                <a:lnTo>
                  <a:pt x="195" y="14"/>
                </a:lnTo>
                <a:lnTo>
                  <a:pt x="186" y="14"/>
                </a:lnTo>
                <a:lnTo>
                  <a:pt x="183" y="14"/>
                </a:lnTo>
                <a:lnTo>
                  <a:pt x="175" y="14"/>
                </a:lnTo>
                <a:lnTo>
                  <a:pt x="160" y="16"/>
                </a:lnTo>
                <a:lnTo>
                  <a:pt x="159" y="16"/>
                </a:lnTo>
                <a:lnTo>
                  <a:pt x="155" y="16"/>
                </a:lnTo>
                <a:lnTo>
                  <a:pt x="153" y="16"/>
                </a:lnTo>
                <a:lnTo>
                  <a:pt x="151" y="16"/>
                </a:lnTo>
                <a:lnTo>
                  <a:pt x="135" y="17"/>
                </a:lnTo>
                <a:lnTo>
                  <a:pt x="131" y="17"/>
                </a:lnTo>
                <a:lnTo>
                  <a:pt x="130" y="17"/>
                </a:lnTo>
                <a:lnTo>
                  <a:pt x="127" y="17"/>
                </a:lnTo>
                <a:lnTo>
                  <a:pt x="126" y="17"/>
                </a:lnTo>
                <a:lnTo>
                  <a:pt x="107" y="17"/>
                </a:lnTo>
                <a:lnTo>
                  <a:pt x="103" y="17"/>
                </a:lnTo>
                <a:lnTo>
                  <a:pt x="90" y="18"/>
                </a:lnTo>
                <a:lnTo>
                  <a:pt x="88" y="18"/>
                </a:lnTo>
                <a:lnTo>
                  <a:pt x="85" y="18"/>
                </a:lnTo>
                <a:lnTo>
                  <a:pt x="83" y="18"/>
                </a:lnTo>
                <a:lnTo>
                  <a:pt x="72" y="18"/>
                </a:lnTo>
                <a:lnTo>
                  <a:pt x="64" y="18"/>
                </a:lnTo>
                <a:lnTo>
                  <a:pt x="55" y="18"/>
                </a:lnTo>
                <a:lnTo>
                  <a:pt x="53" y="18"/>
                </a:lnTo>
                <a:lnTo>
                  <a:pt x="43" y="18"/>
                </a:lnTo>
                <a:lnTo>
                  <a:pt x="42" y="18"/>
                </a:lnTo>
                <a:lnTo>
                  <a:pt x="17" y="18"/>
                </a:lnTo>
                <a:lnTo>
                  <a:pt x="11" y="18"/>
                </a:lnTo>
                <a:lnTo>
                  <a:pt x="1" y="18"/>
                </a:lnTo>
                <a:lnTo>
                  <a:pt x="1" y="24"/>
                </a:lnTo>
                <a:lnTo>
                  <a:pt x="1" y="31"/>
                </a:lnTo>
                <a:lnTo>
                  <a:pt x="0" y="42"/>
                </a:lnTo>
                <a:lnTo>
                  <a:pt x="17" y="42"/>
                </a:lnTo>
                <a:lnTo>
                  <a:pt x="28" y="42"/>
                </a:lnTo>
                <a:lnTo>
                  <a:pt x="37" y="42"/>
                </a:lnTo>
                <a:lnTo>
                  <a:pt x="39" y="42"/>
                </a:lnTo>
                <a:lnTo>
                  <a:pt x="40" y="42"/>
                </a:lnTo>
                <a:lnTo>
                  <a:pt x="43" y="42"/>
                </a:lnTo>
                <a:lnTo>
                  <a:pt x="49" y="42"/>
                </a:lnTo>
                <a:lnTo>
                  <a:pt x="51" y="42"/>
                </a:lnTo>
                <a:lnTo>
                  <a:pt x="61" y="42"/>
                </a:lnTo>
                <a:lnTo>
                  <a:pt x="72" y="42"/>
                </a:lnTo>
                <a:lnTo>
                  <a:pt x="77" y="42"/>
                </a:lnTo>
                <a:lnTo>
                  <a:pt x="84" y="42"/>
                </a:lnTo>
                <a:lnTo>
                  <a:pt x="88" y="42"/>
                </a:lnTo>
                <a:lnTo>
                  <a:pt x="90" y="42"/>
                </a:lnTo>
                <a:lnTo>
                  <a:pt x="94" y="42"/>
                </a:lnTo>
                <a:lnTo>
                  <a:pt x="105" y="42"/>
                </a:lnTo>
                <a:lnTo>
                  <a:pt x="108" y="42"/>
                </a:lnTo>
                <a:lnTo>
                  <a:pt x="115" y="42"/>
                </a:lnTo>
                <a:lnTo>
                  <a:pt x="117" y="42"/>
                </a:lnTo>
                <a:lnTo>
                  <a:pt x="132" y="41"/>
                </a:lnTo>
                <a:lnTo>
                  <a:pt x="132" y="47"/>
                </a:lnTo>
                <a:lnTo>
                  <a:pt x="133" y="62"/>
                </a:lnTo>
                <a:lnTo>
                  <a:pt x="133" y="66"/>
                </a:lnTo>
                <a:lnTo>
                  <a:pt x="133" y="70"/>
                </a:lnTo>
                <a:lnTo>
                  <a:pt x="133" y="72"/>
                </a:lnTo>
                <a:lnTo>
                  <a:pt x="133" y="74"/>
                </a:lnTo>
                <a:lnTo>
                  <a:pt x="133" y="78"/>
                </a:lnTo>
                <a:lnTo>
                  <a:pt x="133" y="84"/>
                </a:lnTo>
                <a:lnTo>
                  <a:pt x="133" y="90"/>
                </a:lnTo>
                <a:lnTo>
                  <a:pt x="133" y="91"/>
                </a:lnTo>
                <a:lnTo>
                  <a:pt x="133" y="94"/>
                </a:lnTo>
                <a:lnTo>
                  <a:pt x="135" y="101"/>
                </a:lnTo>
                <a:lnTo>
                  <a:pt x="135" y="102"/>
                </a:lnTo>
                <a:lnTo>
                  <a:pt x="135" y="106"/>
                </a:lnTo>
                <a:lnTo>
                  <a:pt x="135" y="108"/>
                </a:lnTo>
                <a:lnTo>
                  <a:pt x="135" y="113"/>
                </a:lnTo>
                <a:lnTo>
                  <a:pt x="135" y="121"/>
                </a:lnTo>
                <a:lnTo>
                  <a:pt x="135" y="124"/>
                </a:lnTo>
                <a:lnTo>
                  <a:pt x="135" y="127"/>
                </a:lnTo>
                <a:lnTo>
                  <a:pt x="135" y="136"/>
                </a:lnTo>
                <a:lnTo>
                  <a:pt x="137" y="136"/>
                </a:lnTo>
                <a:lnTo>
                  <a:pt x="142" y="138"/>
                </a:lnTo>
                <a:lnTo>
                  <a:pt x="147" y="143"/>
                </a:lnTo>
                <a:lnTo>
                  <a:pt x="157" y="143"/>
                </a:lnTo>
                <a:lnTo>
                  <a:pt x="159" y="143"/>
                </a:lnTo>
                <a:lnTo>
                  <a:pt x="169" y="144"/>
                </a:lnTo>
                <a:lnTo>
                  <a:pt x="169" y="145"/>
                </a:lnTo>
                <a:lnTo>
                  <a:pt x="171" y="145"/>
                </a:lnTo>
                <a:lnTo>
                  <a:pt x="172" y="151"/>
                </a:lnTo>
                <a:lnTo>
                  <a:pt x="175" y="152"/>
                </a:lnTo>
                <a:lnTo>
                  <a:pt x="179" y="152"/>
                </a:lnTo>
                <a:lnTo>
                  <a:pt x="184" y="152"/>
                </a:lnTo>
                <a:lnTo>
                  <a:pt x="192" y="155"/>
                </a:lnTo>
                <a:lnTo>
                  <a:pt x="198" y="154"/>
                </a:lnTo>
                <a:lnTo>
                  <a:pt x="199" y="154"/>
                </a:lnTo>
                <a:lnTo>
                  <a:pt x="202" y="155"/>
                </a:lnTo>
                <a:lnTo>
                  <a:pt x="204" y="157"/>
                </a:lnTo>
                <a:lnTo>
                  <a:pt x="208" y="157"/>
                </a:lnTo>
                <a:lnTo>
                  <a:pt x="216" y="154"/>
                </a:lnTo>
                <a:lnTo>
                  <a:pt x="219" y="154"/>
                </a:lnTo>
                <a:lnTo>
                  <a:pt x="221" y="152"/>
                </a:lnTo>
                <a:lnTo>
                  <a:pt x="222" y="152"/>
                </a:lnTo>
                <a:lnTo>
                  <a:pt x="223" y="160"/>
                </a:lnTo>
                <a:lnTo>
                  <a:pt x="228" y="160"/>
                </a:lnTo>
                <a:lnTo>
                  <a:pt x="228" y="164"/>
                </a:lnTo>
                <a:lnTo>
                  <a:pt x="233" y="166"/>
                </a:lnTo>
                <a:lnTo>
                  <a:pt x="244" y="160"/>
                </a:lnTo>
                <a:lnTo>
                  <a:pt x="247" y="163"/>
                </a:lnTo>
                <a:lnTo>
                  <a:pt x="249" y="162"/>
                </a:lnTo>
                <a:lnTo>
                  <a:pt x="250" y="162"/>
                </a:lnTo>
                <a:lnTo>
                  <a:pt x="251" y="162"/>
                </a:lnTo>
                <a:lnTo>
                  <a:pt x="256" y="166"/>
                </a:lnTo>
                <a:lnTo>
                  <a:pt x="265" y="163"/>
                </a:lnTo>
                <a:lnTo>
                  <a:pt x="265" y="168"/>
                </a:lnTo>
                <a:lnTo>
                  <a:pt x="268" y="170"/>
                </a:lnTo>
                <a:lnTo>
                  <a:pt x="275" y="158"/>
                </a:lnTo>
                <a:lnTo>
                  <a:pt x="276" y="158"/>
                </a:lnTo>
                <a:lnTo>
                  <a:pt x="285" y="163"/>
                </a:lnTo>
                <a:lnTo>
                  <a:pt x="292" y="160"/>
                </a:lnTo>
                <a:lnTo>
                  <a:pt x="291" y="161"/>
                </a:lnTo>
                <a:lnTo>
                  <a:pt x="297" y="166"/>
                </a:lnTo>
                <a:lnTo>
                  <a:pt x="300" y="164"/>
                </a:lnTo>
                <a:lnTo>
                  <a:pt x="303" y="167"/>
                </a:lnTo>
                <a:lnTo>
                  <a:pt x="307" y="164"/>
                </a:lnTo>
                <a:lnTo>
                  <a:pt x="318" y="158"/>
                </a:lnTo>
                <a:lnTo>
                  <a:pt x="325" y="160"/>
                </a:lnTo>
                <a:lnTo>
                  <a:pt x="330" y="157"/>
                </a:lnTo>
                <a:lnTo>
                  <a:pt x="330" y="156"/>
                </a:lnTo>
                <a:lnTo>
                  <a:pt x="336" y="155"/>
                </a:lnTo>
                <a:lnTo>
                  <a:pt x="336" y="154"/>
                </a:lnTo>
                <a:lnTo>
                  <a:pt x="339" y="154"/>
                </a:lnTo>
                <a:lnTo>
                  <a:pt x="340" y="156"/>
                </a:lnTo>
                <a:lnTo>
                  <a:pt x="351" y="155"/>
                </a:lnTo>
                <a:lnTo>
                  <a:pt x="352" y="155"/>
                </a:lnTo>
                <a:lnTo>
                  <a:pt x="353" y="152"/>
                </a:lnTo>
                <a:lnTo>
                  <a:pt x="357" y="151"/>
                </a:lnTo>
                <a:lnTo>
                  <a:pt x="358" y="151"/>
                </a:lnTo>
                <a:lnTo>
                  <a:pt x="358" y="152"/>
                </a:lnTo>
                <a:lnTo>
                  <a:pt x="364" y="155"/>
                </a:lnTo>
                <a:lnTo>
                  <a:pt x="371" y="160"/>
                </a:lnTo>
                <a:lnTo>
                  <a:pt x="373" y="160"/>
                </a:lnTo>
                <a:lnTo>
                  <a:pt x="372" y="158"/>
                </a:lnTo>
                <a:lnTo>
                  <a:pt x="376" y="158"/>
                </a:lnTo>
                <a:lnTo>
                  <a:pt x="376" y="161"/>
                </a:lnTo>
                <a:lnTo>
                  <a:pt x="377" y="160"/>
                </a:lnTo>
                <a:lnTo>
                  <a:pt x="377" y="161"/>
                </a:lnTo>
                <a:lnTo>
                  <a:pt x="382" y="161"/>
                </a:lnTo>
                <a:lnTo>
                  <a:pt x="388" y="164"/>
                </a:lnTo>
                <a:lnTo>
                  <a:pt x="389" y="163"/>
                </a:lnTo>
                <a:lnTo>
                  <a:pt x="388" y="150"/>
                </a:lnTo>
                <a:lnTo>
                  <a:pt x="388" y="149"/>
                </a:lnTo>
                <a:lnTo>
                  <a:pt x="388" y="148"/>
                </a:lnTo>
                <a:lnTo>
                  <a:pt x="387" y="139"/>
                </a:lnTo>
                <a:lnTo>
                  <a:pt x="387" y="136"/>
                </a:lnTo>
                <a:lnTo>
                  <a:pt x="387" y="133"/>
                </a:lnTo>
                <a:lnTo>
                  <a:pt x="385" y="122"/>
                </a:lnTo>
                <a:lnTo>
                  <a:pt x="385" y="121"/>
                </a:lnTo>
                <a:lnTo>
                  <a:pt x="384" y="114"/>
                </a:lnTo>
                <a:lnTo>
                  <a:pt x="384" y="112"/>
                </a:lnTo>
                <a:lnTo>
                  <a:pt x="384" y="110"/>
                </a:lnTo>
                <a:lnTo>
                  <a:pt x="384" y="103"/>
                </a:lnTo>
                <a:lnTo>
                  <a:pt x="384" y="102"/>
                </a:lnTo>
                <a:lnTo>
                  <a:pt x="383" y="100"/>
                </a:lnTo>
                <a:lnTo>
                  <a:pt x="382" y="84"/>
                </a:lnTo>
                <a:lnTo>
                  <a:pt x="382" y="78"/>
                </a:lnTo>
                <a:lnTo>
                  <a:pt x="382" y="77"/>
                </a:lnTo>
                <a:lnTo>
                  <a:pt x="381" y="72"/>
                </a:lnTo>
                <a:lnTo>
                  <a:pt x="378" y="66"/>
                </a:lnTo>
                <a:lnTo>
                  <a:pt x="378" y="64"/>
                </a:lnTo>
                <a:lnTo>
                  <a:pt x="377" y="62"/>
                </a:lnTo>
                <a:lnTo>
                  <a:pt x="377" y="60"/>
                </a:lnTo>
                <a:lnTo>
                  <a:pt x="376" y="58"/>
                </a:lnTo>
                <a:lnTo>
                  <a:pt x="376" y="54"/>
                </a:lnTo>
                <a:lnTo>
                  <a:pt x="372" y="43"/>
                </a:lnTo>
                <a:lnTo>
                  <a:pt x="372" y="42"/>
                </a:lnTo>
                <a:lnTo>
                  <a:pt x="372" y="4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69" name="Freeform 39">
            <a:extLst>
              <a:ext uri="{FF2B5EF4-FFF2-40B4-BE49-F238E27FC236}">
                <a16:creationId xmlns:a16="http://schemas.microsoft.com/office/drawing/2014/main" id="{4C3B2A0E-DD7B-1844-90E5-562099D897E1}"/>
              </a:ext>
            </a:extLst>
          </p:cNvPr>
          <p:cNvSpPr>
            <a:spLocks/>
          </p:cNvSpPr>
          <p:nvPr/>
        </p:nvSpPr>
        <p:spPr bwMode="auto">
          <a:xfrm>
            <a:off x="9804333" y="4585442"/>
            <a:ext cx="743463" cy="598863"/>
          </a:xfrm>
          <a:custGeom>
            <a:avLst/>
            <a:gdLst>
              <a:gd name="T0" fmla="*/ 3 w 623"/>
              <a:gd name="T1" fmla="*/ 3 h 503"/>
              <a:gd name="T2" fmla="*/ 3 w 623"/>
              <a:gd name="T3" fmla="*/ 3 h 503"/>
              <a:gd name="T4" fmla="*/ 3 w 623"/>
              <a:gd name="T5" fmla="*/ 3 h 503"/>
              <a:gd name="T6" fmla="*/ 3 w 623"/>
              <a:gd name="T7" fmla="*/ 3 h 503"/>
              <a:gd name="T8" fmla="*/ 3 w 623"/>
              <a:gd name="T9" fmla="*/ 3 h 503"/>
              <a:gd name="T10" fmla="*/ 3 w 623"/>
              <a:gd name="T11" fmla="*/ 3 h 503"/>
              <a:gd name="T12" fmla="*/ 3 w 623"/>
              <a:gd name="T13" fmla="*/ 3 h 503"/>
              <a:gd name="T14" fmla="*/ 3 w 623"/>
              <a:gd name="T15" fmla="*/ 3 h 503"/>
              <a:gd name="T16" fmla="*/ 3 w 623"/>
              <a:gd name="T17" fmla="*/ 3 h 503"/>
              <a:gd name="T18" fmla="*/ 3 w 623"/>
              <a:gd name="T19" fmla="*/ 3 h 503"/>
              <a:gd name="T20" fmla="*/ 3 w 623"/>
              <a:gd name="T21" fmla="*/ 3 h 503"/>
              <a:gd name="T22" fmla="*/ 3 w 623"/>
              <a:gd name="T23" fmla="*/ 3 h 503"/>
              <a:gd name="T24" fmla="*/ 3 w 623"/>
              <a:gd name="T25" fmla="*/ 3 h 503"/>
              <a:gd name="T26" fmla="*/ 3 w 623"/>
              <a:gd name="T27" fmla="*/ 3 h 503"/>
              <a:gd name="T28" fmla="*/ 3 w 623"/>
              <a:gd name="T29" fmla="*/ 3 h 503"/>
              <a:gd name="T30" fmla="*/ 3 w 623"/>
              <a:gd name="T31" fmla="*/ 3 h 503"/>
              <a:gd name="T32" fmla="*/ 3 w 623"/>
              <a:gd name="T33" fmla="*/ 3 h 503"/>
              <a:gd name="T34" fmla="*/ 3 w 623"/>
              <a:gd name="T35" fmla="*/ 3 h 503"/>
              <a:gd name="T36" fmla="*/ 3 w 623"/>
              <a:gd name="T37" fmla="*/ 1 h 503"/>
              <a:gd name="T38" fmla="*/ 3 w 623"/>
              <a:gd name="T39" fmla="*/ 1 h 503"/>
              <a:gd name="T40" fmla="*/ 3 w 623"/>
              <a:gd name="T41" fmla="*/ 1 h 503"/>
              <a:gd name="T42" fmla="*/ 3 w 623"/>
              <a:gd name="T43" fmla="*/ 1 h 503"/>
              <a:gd name="T44" fmla="*/ 3 w 623"/>
              <a:gd name="T45" fmla="*/ 3 h 503"/>
              <a:gd name="T46" fmla="*/ 3 w 623"/>
              <a:gd name="T47" fmla="*/ 3 h 503"/>
              <a:gd name="T48" fmla="*/ 3 w 623"/>
              <a:gd name="T49" fmla="*/ 3 h 503"/>
              <a:gd name="T50" fmla="*/ 3 w 623"/>
              <a:gd name="T51" fmla="*/ 3 h 503"/>
              <a:gd name="T52" fmla="*/ 3 w 623"/>
              <a:gd name="T53" fmla="*/ 3 h 503"/>
              <a:gd name="T54" fmla="*/ 3 w 623"/>
              <a:gd name="T55" fmla="*/ 3 h 503"/>
              <a:gd name="T56" fmla="*/ 3 w 623"/>
              <a:gd name="T57" fmla="*/ 3 h 503"/>
              <a:gd name="T58" fmla="*/ 3 w 623"/>
              <a:gd name="T59" fmla="*/ 3 h 503"/>
              <a:gd name="T60" fmla="*/ 3 w 623"/>
              <a:gd name="T61" fmla="*/ 3 h 503"/>
              <a:gd name="T62" fmla="*/ 3 w 623"/>
              <a:gd name="T63" fmla="*/ 3 h 503"/>
              <a:gd name="T64" fmla="*/ 3 w 623"/>
              <a:gd name="T65" fmla="*/ 3 h 503"/>
              <a:gd name="T66" fmla="*/ 3 w 623"/>
              <a:gd name="T67" fmla="*/ 3 h 503"/>
              <a:gd name="T68" fmla="*/ 3 w 623"/>
              <a:gd name="T69" fmla="*/ 3 h 503"/>
              <a:gd name="T70" fmla="*/ 4 w 623"/>
              <a:gd name="T71" fmla="*/ 3 h 503"/>
              <a:gd name="T72" fmla="*/ 4 w 623"/>
              <a:gd name="T73" fmla="*/ 3 h 503"/>
              <a:gd name="T74" fmla="*/ 4 w 623"/>
              <a:gd name="T75" fmla="*/ 3 h 503"/>
              <a:gd name="T76" fmla="*/ 4 w 623"/>
              <a:gd name="T77" fmla="*/ 3 h 503"/>
              <a:gd name="T78" fmla="*/ 4 w 623"/>
              <a:gd name="T79" fmla="*/ 3 h 503"/>
              <a:gd name="T80" fmla="*/ 4 w 623"/>
              <a:gd name="T81" fmla="*/ 3 h 503"/>
              <a:gd name="T82" fmla="*/ 5 w 623"/>
              <a:gd name="T83" fmla="*/ 3 h 503"/>
              <a:gd name="T84" fmla="*/ 4 w 623"/>
              <a:gd name="T85" fmla="*/ 3 h 503"/>
              <a:gd name="T86" fmla="*/ 4 w 623"/>
              <a:gd name="T87" fmla="*/ 3 h 503"/>
              <a:gd name="T88" fmla="*/ 4 w 623"/>
              <a:gd name="T89" fmla="*/ 3 h 503"/>
              <a:gd name="T90" fmla="*/ 4 w 623"/>
              <a:gd name="T91" fmla="*/ 3 h 503"/>
              <a:gd name="T92" fmla="*/ 4 w 623"/>
              <a:gd name="T93" fmla="*/ 3 h 503"/>
              <a:gd name="T94" fmla="*/ 4 w 623"/>
              <a:gd name="T95" fmla="*/ 3 h 503"/>
              <a:gd name="T96" fmla="*/ 3 w 623"/>
              <a:gd name="T97" fmla="*/ 3 h 503"/>
              <a:gd name="T98" fmla="*/ 3 w 623"/>
              <a:gd name="T99" fmla="*/ 3 h 503"/>
              <a:gd name="T100" fmla="*/ 3 w 623"/>
              <a:gd name="T101" fmla="*/ 3 h 503"/>
              <a:gd name="T102" fmla="*/ 3 w 623"/>
              <a:gd name="T103" fmla="*/ 3 h 503"/>
              <a:gd name="T104" fmla="*/ 3 w 623"/>
              <a:gd name="T105" fmla="*/ 3 h 503"/>
              <a:gd name="T106" fmla="*/ 3 w 623"/>
              <a:gd name="T107" fmla="*/ 3 h 503"/>
              <a:gd name="T108" fmla="*/ 3 w 623"/>
              <a:gd name="T109" fmla="*/ 3 h 5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23" h="503">
                <a:moveTo>
                  <a:pt x="331" y="422"/>
                </a:moveTo>
                <a:lnTo>
                  <a:pt x="326" y="416"/>
                </a:lnTo>
                <a:lnTo>
                  <a:pt x="319" y="409"/>
                </a:lnTo>
                <a:lnTo>
                  <a:pt x="308" y="401"/>
                </a:lnTo>
                <a:lnTo>
                  <a:pt x="306" y="398"/>
                </a:lnTo>
                <a:lnTo>
                  <a:pt x="301" y="388"/>
                </a:lnTo>
                <a:lnTo>
                  <a:pt x="302" y="386"/>
                </a:lnTo>
                <a:lnTo>
                  <a:pt x="288" y="368"/>
                </a:lnTo>
                <a:lnTo>
                  <a:pt x="286" y="360"/>
                </a:lnTo>
                <a:lnTo>
                  <a:pt x="280" y="355"/>
                </a:lnTo>
                <a:lnTo>
                  <a:pt x="278" y="352"/>
                </a:lnTo>
                <a:lnTo>
                  <a:pt x="268" y="346"/>
                </a:lnTo>
                <a:lnTo>
                  <a:pt x="265" y="342"/>
                </a:lnTo>
                <a:lnTo>
                  <a:pt x="262" y="341"/>
                </a:lnTo>
                <a:lnTo>
                  <a:pt x="260" y="340"/>
                </a:lnTo>
                <a:lnTo>
                  <a:pt x="257" y="340"/>
                </a:lnTo>
                <a:lnTo>
                  <a:pt x="256" y="334"/>
                </a:lnTo>
                <a:lnTo>
                  <a:pt x="253" y="335"/>
                </a:lnTo>
                <a:lnTo>
                  <a:pt x="247" y="328"/>
                </a:lnTo>
                <a:lnTo>
                  <a:pt x="242" y="328"/>
                </a:lnTo>
                <a:lnTo>
                  <a:pt x="242" y="326"/>
                </a:lnTo>
                <a:lnTo>
                  <a:pt x="232" y="326"/>
                </a:lnTo>
                <a:lnTo>
                  <a:pt x="221" y="325"/>
                </a:lnTo>
                <a:lnTo>
                  <a:pt x="220" y="326"/>
                </a:lnTo>
                <a:lnTo>
                  <a:pt x="217" y="326"/>
                </a:lnTo>
                <a:lnTo>
                  <a:pt x="204" y="323"/>
                </a:lnTo>
                <a:lnTo>
                  <a:pt x="193" y="329"/>
                </a:lnTo>
                <a:lnTo>
                  <a:pt x="190" y="329"/>
                </a:lnTo>
                <a:lnTo>
                  <a:pt x="182" y="336"/>
                </a:lnTo>
                <a:lnTo>
                  <a:pt x="175" y="352"/>
                </a:lnTo>
                <a:lnTo>
                  <a:pt x="166" y="360"/>
                </a:lnTo>
                <a:lnTo>
                  <a:pt x="163" y="365"/>
                </a:lnTo>
                <a:lnTo>
                  <a:pt x="151" y="362"/>
                </a:lnTo>
                <a:lnTo>
                  <a:pt x="145" y="358"/>
                </a:lnTo>
                <a:lnTo>
                  <a:pt x="133" y="353"/>
                </a:lnTo>
                <a:lnTo>
                  <a:pt x="132" y="350"/>
                </a:lnTo>
                <a:lnTo>
                  <a:pt x="121" y="348"/>
                </a:lnTo>
                <a:lnTo>
                  <a:pt x="115" y="344"/>
                </a:lnTo>
                <a:lnTo>
                  <a:pt x="109" y="338"/>
                </a:lnTo>
                <a:lnTo>
                  <a:pt x="97" y="331"/>
                </a:lnTo>
                <a:lnTo>
                  <a:pt x="89" y="314"/>
                </a:lnTo>
                <a:lnTo>
                  <a:pt x="88" y="302"/>
                </a:lnTo>
                <a:lnTo>
                  <a:pt x="80" y="288"/>
                </a:lnTo>
                <a:lnTo>
                  <a:pt x="77" y="283"/>
                </a:lnTo>
                <a:lnTo>
                  <a:pt x="76" y="281"/>
                </a:lnTo>
                <a:lnTo>
                  <a:pt x="58" y="271"/>
                </a:lnTo>
                <a:lnTo>
                  <a:pt x="47" y="259"/>
                </a:lnTo>
                <a:lnTo>
                  <a:pt x="41" y="256"/>
                </a:lnTo>
                <a:lnTo>
                  <a:pt x="30" y="245"/>
                </a:lnTo>
                <a:lnTo>
                  <a:pt x="24" y="242"/>
                </a:lnTo>
                <a:lnTo>
                  <a:pt x="19" y="239"/>
                </a:lnTo>
                <a:lnTo>
                  <a:pt x="11" y="226"/>
                </a:lnTo>
                <a:lnTo>
                  <a:pt x="7" y="226"/>
                </a:lnTo>
                <a:lnTo>
                  <a:pt x="6" y="223"/>
                </a:lnTo>
                <a:lnTo>
                  <a:pt x="0" y="218"/>
                </a:lnTo>
                <a:lnTo>
                  <a:pt x="2" y="217"/>
                </a:lnTo>
                <a:lnTo>
                  <a:pt x="1" y="214"/>
                </a:lnTo>
                <a:lnTo>
                  <a:pt x="2" y="214"/>
                </a:lnTo>
                <a:lnTo>
                  <a:pt x="13" y="214"/>
                </a:lnTo>
                <a:lnTo>
                  <a:pt x="19" y="214"/>
                </a:lnTo>
                <a:lnTo>
                  <a:pt x="25" y="215"/>
                </a:lnTo>
                <a:lnTo>
                  <a:pt x="31" y="215"/>
                </a:lnTo>
                <a:lnTo>
                  <a:pt x="60" y="216"/>
                </a:lnTo>
                <a:lnTo>
                  <a:pt x="73" y="217"/>
                </a:lnTo>
                <a:lnTo>
                  <a:pt x="82" y="217"/>
                </a:lnTo>
                <a:lnTo>
                  <a:pt x="85" y="217"/>
                </a:lnTo>
                <a:lnTo>
                  <a:pt x="108" y="218"/>
                </a:lnTo>
                <a:lnTo>
                  <a:pt x="113" y="218"/>
                </a:lnTo>
                <a:lnTo>
                  <a:pt x="124" y="220"/>
                </a:lnTo>
                <a:lnTo>
                  <a:pt x="126" y="220"/>
                </a:lnTo>
                <a:lnTo>
                  <a:pt x="137" y="220"/>
                </a:lnTo>
                <a:lnTo>
                  <a:pt x="138" y="220"/>
                </a:lnTo>
                <a:lnTo>
                  <a:pt x="143" y="220"/>
                </a:lnTo>
                <a:lnTo>
                  <a:pt x="155" y="220"/>
                </a:lnTo>
                <a:lnTo>
                  <a:pt x="157" y="220"/>
                </a:lnTo>
                <a:lnTo>
                  <a:pt x="167" y="220"/>
                </a:lnTo>
                <a:lnTo>
                  <a:pt x="169" y="221"/>
                </a:lnTo>
                <a:lnTo>
                  <a:pt x="169" y="216"/>
                </a:lnTo>
                <a:lnTo>
                  <a:pt x="169" y="208"/>
                </a:lnTo>
                <a:lnTo>
                  <a:pt x="169" y="197"/>
                </a:lnTo>
                <a:lnTo>
                  <a:pt x="169" y="196"/>
                </a:lnTo>
                <a:lnTo>
                  <a:pt x="170" y="190"/>
                </a:lnTo>
                <a:lnTo>
                  <a:pt x="170" y="181"/>
                </a:lnTo>
                <a:lnTo>
                  <a:pt x="170" y="174"/>
                </a:lnTo>
                <a:lnTo>
                  <a:pt x="170" y="166"/>
                </a:lnTo>
                <a:lnTo>
                  <a:pt x="170" y="154"/>
                </a:lnTo>
                <a:lnTo>
                  <a:pt x="172" y="148"/>
                </a:lnTo>
                <a:lnTo>
                  <a:pt x="172" y="146"/>
                </a:lnTo>
                <a:lnTo>
                  <a:pt x="172" y="144"/>
                </a:lnTo>
                <a:lnTo>
                  <a:pt x="172" y="139"/>
                </a:lnTo>
                <a:lnTo>
                  <a:pt x="172" y="138"/>
                </a:lnTo>
                <a:lnTo>
                  <a:pt x="172" y="132"/>
                </a:lnTo>
                <a:lnTo>
                  <a:pt x="172" y="123"/>
                </a:lnTo>
                <a:lnTo>
                  <a:pt x="172" y="111"/>
                </a:lnTo>
                <a:lnTo>
                  <a:pt x="172" y="109"/>
                </a:lnTo>
                <a:lnTo>
                  <a:pt x="172" y="108"/>
                </a:lnTo>
                <a:lnTo>
                  <a:pt x="173" y="103"/>
                </a:lnTo>
                <a:lnTo>
                  <a:pt x="173" y="99"/>
                </a:lnTo>
                <a:lnTo>
                  <a:pt x="173" y="87"/>
                </a:lnTo>
                <a:lnTo>
                  <a:pt x="173" y="81"/>
                </a:lnTo>
                <a:lnTo>
                  <a:pt x="173" y="80"/>
                </a:lnTo>
                <a:lnTo>
                  <a:pt x="173" y="77"/>
                </a:lnTo>
                <a:lnTo>
                  <a:pt x="173" y="74"/>
                </a:lnTo>
                <a:lnTo>
                  <a:pt x="173" y="68"/>
                </a:lnTo>
                <a:lnTo>
                  <a:pt x="173" y="66"/>
                </a:lnTo>
                <a:lnTo>
                  <a:pt x="173" y="61"/>
                </a:lnTo>
                <a:lnTo>
                  <a:pt x="173" y="59"/>
                </a:lnTo>
                <a:lnTo>
                  <a:pt x="173" y="44"/>
                </a:lnTo>
                <a:lnTo>
                  <a:pt x="173" y="38"/>
                </a:lnTo>
                <a:lnTo>
                  <a:pt x="173" y="37"/>
                </a:lnTo>
                <a:lnTo>
                  <a:pt x="174" y="23"/>
                </a:lnTo>
                <a:lnTo>
                  <a:pt x="174" y="1"/>
                </a:lnTo>
                <a:lnTo>
                  <a:pt x="175" y="1"/>
                </a:lnTo>
                <a:lnTo>
                  <a:pt x="192" y="1"/>
                </a:lnTo>
                <a:lnTo>
                  <a:pt x="203" y="1"/>
                </a:lnTo>
                <a:lnTo>
                  <a:pt x="212" y="1"/>
                </a:lnTo>
                <a:lnTo>
                  <a:pt x="214" y="1"/>
                </a:lnTo>
                <a:lnTo>
                  <a:pt x="215" y="1"/>
                </a:lnTo>
                <a:lnTo>
                  <a:pt x="218" y="1"/>
                </a:lnTo>
                <a:lnTo>
                  <a:pt x="224" y="1"/>
                </a:lnTo>
                <a:lnTo>
                  <a:pt x="226" y="1"/>
                </a:lnTo>
                <a:lnTo>
                  <a:pt x="236" y="1"/>
                </a:lnTo>
                <a:lnTo>
                  <a:pt x="247" y="1"/>
                </a:lnTo>
                <a:lnTo>
                  <a:pt x="252" y="1"/>
                </a:lnTo>
                <a:lnTo>
                  <a:pt x="259" y="1"/>
                </a:lnTo>
                <a:lnTo>
                  <a:pt x="263" y="1"/>
                </a:lnTo>
                <a:lnTo>
                  <a:pt x="265" y="1"/>
                </a:lnTo>
                <a:lnTo>
                  <a:pt x="269" y="1"/>
                </a:lnTo>
                <a:lnTo>
                  <a:pt x="280" y="1"/>
                </a:lnTo>
                <a:lnTo>
                  <a:pt x="283" y="1"/>
                </a:lnTo>
                <a:lnTo>
                  <a:pt x="290" y="1"/>
                </a:lnTo>
                <a:lnTo>
                  <a:pt x="292" y="1"/>
                </a:lnTo>
                <a:lnTo>
                  <a:pt x="307" y="0"/>
                </a:lnTo>
                <a:lnTo>
                  <a:pt x="307" y="6"/>
                </a:lnTo>
                <a:lnTo>
                  <a:pt x="308" y="21"/>
                </a:lnTo>
                <a:lnTo>
                  <a:pt x="308" y="25"/>
                </a:lnTo>
                <a:lnTo>
                  <a:pt x="308" y="29"/>
                </a:lnTo>
                <a:lnTo>
                  <a:pt x="308" y="31"/>
                </a:lnTo>
                <a:lnTo>
                  <a:pt x="308" y="33"/>
                </a:lnTo>
                <a:lnTo>
                  <a:pt x="308" y="37"/>
                </a:lnTo>
                <a:lnTo>
                  <a:pt x="308" y="43"/>
                </a:lnTo>
                <a:lnTo>
                  <a:pt x="308" y="49"/>
                </a:lnTo>
                <a:lnTo>
                  <a:pt x="308" y="50"/>
                </a:lnTo>
                <a:lnTo>
                  <a:pt x="308" y="53"/>
                </a:lnTo>
                <a:lnTo>
                  <a:pt x="310" y="60"/>
                </a:lnTo>
                <a:lnTo>
                  <a:pt x="310" y="61"/>
                </a:lnTo>
                <a:lnTo>
                  <a:pt x="310" y="65"/>
                </a:lnTo>
                <a:lnTo>
                  <a:pt x="310" y="67"/>
                </a:lnTo>
                <a:lnTo>
                  <a:pt x="310" y="72"/>
                </a:lnTo>
                <a:lnTo>
                  <a:pt x="310" y="80"/>
                </a:lnTo>
                <a:lnTo>
                  <a:pt x="310" y="83"/>
                </a:lnTo>
                <a:lnTo>
                  <a:pt x="310" y="86"/>
                </a:lnTo>
                <a:lnTo>
                  <a:pt x="310" y="95"/>
                </a:lnTo>
                <a:lnTo>
                  <a:pt x="312" y="95"/>
                </a:lnTo>
                <a:lnTo>
                  <a:pt x="317" y="97"/>
                </a:lnTo>
                <a:lnTo>
                  <a:pt x="322" y="102"/>
                </a:lnTo>
                <a:lnTo>
                  <a:pt x="332" y="102"/>
                </a:lnTo>
                <a:lnTo>
                  <a:pt x="334" y="102"/>
                </a:lnTo>
                <a:lnTo>
                  <a:pt x="344" y="103"/>
                </a:lnTo>
                <a:lnTo>
                  <a:pt x="344" y="104"/>
                </a:lnTo>
                <a:lnTo>
                  <a:pt x="346" y="104"/>
                </a:lnTo>
                <a:lnTo>
                  <a:pt x="347" y="110"/>
                </a:lnTo>
                <a:lnTo>
                  <a:pt x="350" y="111"/>
                </a:lnTo>
                <a:lnTo>
                  <a:pt x="354" y="111"/>
                </a:lnTo>
                <a:lnTo>
                  <a:pt x="359" y="111"/>
                </a:lnTo>
                <a:lnTo>
                  <a:pt x="367" y="114"/>
                </a:lnTo>
                <a:lnTo>
                  <a:pt x="373" y="113"/>
                </a:lnTo>
                <a:lnTo>
                  <a:pt x="374" y="113"/>
                </a:lnTo>
                <a:lnTo>
                  <a:pt x="377" y="114"/>
                </a:lnTo>
                <a:lnTo>
                  <a:pt x="379" y="116"/>
                </a:lnTo>
                <a:lnTo>
                  <a:pt x="383" y="116"/>
                </a:lnTo>
                <a:lnTo>
                  <a:pt x="391" y="113"/>
                </a:lnTo>
                <a:lnTo>
                  <a:pt x="394" y="113"/>
                </a:lnTo>
                <a:lnTo>
                  <a:pt x="396" y="111"/>
                </a:lnTo>
                <a:lnTo>
                  <a:pt x="397" y="111"/>
                </a:lnTo>
                <a:lnTo>
                  <a:pt x="398" y="119"/>
                </a:lnTo>
                <a:lnTo>
                  <a:pt x="403" y="119"/>
                </a:lnTo>
                <a:lnTo>
                  <a:pt x="403" y="123"/>
                </a:lnTo>
                <a:lnTo>
                  <a:pt x="408" y="125"/>
                </a:lnTo>
                <a:lnTo>
                  <a:pt x="419" y="119"/>
                </a:lnTo>
                <a:lnTo>
                  <a:pt x="422" y="122"/>
                </a:lnTo>
                <a:lnTo>
                  <a:pt x="424" y="121"/>
                </a:lnTo>
                <a:lnTo>
                  <a:pt x="425" y="121"/>
                </a:lnTo>
                <a:lnTo>
                  <a:pt x="426" y="121"/>
                </a:lnTo>
                <a:lnTo>
                  <a:pt x="431" y="125"/>
                </a:lnTo>
                <a:lnTo>
                  <a:pt x="440" y="122"/>
                </a:lnTo>
                <a:lnTo>
                  <a:pt x="440" y="127"/>
                </a:lnTo>
                <a:lnTo>
                  <a:pt x="443" y="129"/>
                </a:lnTo>
                <a:lnTo>
                  <a:pt x="450" y="117"/>
                </a:lnTo>
                <a:lnTo>
                  <a:pt x="451" y="117"/>
                </a:lnTo>
                <a:lnTo>
                  <a:pt x="460" y="122"/>
                </a:lnTo>
                <a:lnTo>
                  <a:pt x="467" y="119"/>
                </a:lnTo>
                <a:lnTo>
                  <a:pt x="466" y="120"/>
                </a:lnTo>
                <a:lnTo>
                  <a:pt x="472" y="125"/>
                </a:lnTo>
                <a:lnTo>
                  <a:pt x="475" y="123"/>
                </a:lnTo>
                <a:lnTo>
                  <a:pt x="478" y="126"/>
                </a:lnTo>
                <a:lnTo>
                  <a:pt x="482" y="123"/>
                </a:lnTo>
                <a:lnTo>
                  <a:pt x="493" y="117"/>
                </a:lnTo>
                <a:lnTo>
                  <a:pt x="500" y="119"/>
                </a:lnTo>
                <a:lnTo>
                  <a:pt x="505" y="116"/>
                </a:lnTo>
                <a:lnTo>
                  <a:pt x="505" y="115"/>
                </a:lnTo>
                <a:lnTo>
                  <a:pt x="511" y="114"/>
                </a:lnTo>
                <a:lnTo>
                  <a:pt x="511" y="113"/>
                </a:lnTo>
                <a:lnTo>
                  <a:pt x="514" y="113"/>
                </a:lnTo>
                <a:lnTo>
                  <a:pt x="515" y="115"/>
                </a:lnTo>
                <a:lnTo>
                  <a:pt x="526" y="114"/>
                </a:lnTo>
                <a:lnTo>
                  <a:pt x="527" y="114"/>
                </a:lnTo>
                <a:lnTo>
                  <a:pt x="528" y="111"/>
                </a:lnTo>
                <a:lnTo>
                  <a:pt x="532" y="110"/>
                </a:lnTo>
                <a:lnTo>
                  <a:pt x="533" y="110"/>
                </a:lnTo>
                <a:lnTo>
                  <a:pt x="533" y="111"/>
                </a:lnTo>
                <a:lnTo>
                  <a:pt x="539" y="114"/>
                </a:lnTo>
                <a:lnTo>
                  <a:pt x="546" y="119"/>
                </a:lnTo>
                <a:lnTo>
                  <a:pt x="548" y="119"/>
                </a:lnTo>
                <a:lnTo>
                  <a:pt x="547" y="117"/>
                </a:lnTo>
                <a:lnTo>
                  <a:pt x="551" y="117"/>
                </a:lnTo>
                <a:lnTo>
                  <a:pt x="551" y="120"/>
                </a:lnTo>
                <a:lnTo>
                  <a:pt x="552" y="119"/>
                </a:lnTo>
                <a:lnTo>
                  <a:pt x="552" y="120"/>
                </a:lnTo>
                <a:lnTo>
                  <a:pt x="557" y="120"/>
                </a:lnTo>
                <a:lnTo>
                  <a:pt x="563" y="123"/>
                </a:lnTo>
                <a:lnTo>
                  <a:pt x="564" y="122"/>
                </a:lnTo>
                <a:lnTo>
                  <a:pt x="570" y="126"/>
                </a:lnTo>
                <a:lnTo>
                  <a:pt x="575" y="123"/>
                </a:lnTo>
                <a:lnTo>
                  <a:pt x="584" y="123"/>
                </a:lnTo>
                <a:lnTo>
                  <a:pt x="584" y="125"/>
                </a:lnTo>
                <a:lnTo>
                  <a:pt x="586" y="132"/>
                </a:lnTo>
                <a:lnTo>
                  <a:pt x="587" y="137"/>
                </a:lnTo>
                <a:lnTo>
                  <a:pt x="587" y="138"/>
                </a:lnTo>
                <a:lnTo>
                  <a:pt x="587" y="144"/>
                </a:lnTo>
                <a:lnTo>
                  <a:pt x="588" y="149"/>
                </a:lnTo>
                <a:lnTo>
                  <a:pt x="588" y="150"/>
                </a:lnTo>
                <a:lnTo>
                  <a:pt x="588" y="156"/>
                </a:lnTo>
                <a:lnTo>
                  <a:pt x="589" y="162"/>
                </a:lnTo>
                <a:lnTo>
                  <a:pt x="589" y="163"/>
                </a:lnTo>
                <a:lnTo>
                  <a:pt x="589" y="166"/>
                </a:lnTo>
                <a:lnTo>
                  <a:pt x="590" y="168"/>
                </a:lnTo>
                <a:lnTo>
                  <a:pt x="590" y="174"/>
                </a:lnTo>
                <a:lnTo>
                  <a:pt x="592" y="180"/>
                </a:lnTo>
                <a:lnTo>
                  <a:pt x="592" y="186"/>
                </a:lnTo>
                <a:lnTo>
                  <a:pt x="593" y="188"/>
                </a:lnTo>
                <a:lnTo>
                  <a:pt x="594" y="198"/>
                </a:lnTo>
                <a:lnTo>
                  <a:pt x="595" y="198"/>
                </a:lnTo>
                <a:lnTo>
                  <a:pt x="595" y="199"/>
                </a:lnTo>
                <a:lnTo>
                  <a:pt x="596" y="200"/>
                </a:lnTo>
                <a:lnTo>
                  <a:pt x="602" y="205"/>
                </a:lnTo>
                <a:lnTo>
                  <a:pt x="605" y="209"/>
                </a:lnTo>
                <a:lnTo>
                  <a:pt x="606" y="217"/>
                </a:lnTo>
                <a:lnTo>
                  <a:pt x="612" y="221"/>
                </a:lnTo>
                <a:lnTo>
                  <a:pt x="611" y="221"/>
                </a:lnTo>
                <a:lnTo>
                  <a:pt x="619" y="235"/>
                </a:lnTo>
                <a:lnTo>
                  <a:pt x="622" y="234"/>
                </a:lnTo>
                <a:lnTo>
                  <a:pt x="622" y="244"/>
                </a:lnTo>
                <a:lnTo>
                  <a:pt x="623" y="250"/>
                </a:lnTo>
                <a:lnTo>
                  <a:pt x="622" y="256"/>
                </a:lnTo>
                <a:lnTo>
                  <a:pt x="618" y="268"/>
                </a:lnTo>
                <a:lnTo>
                  <a:pt x="617" y="272"/>
                </a:lnTo>
                <a:lnTo>
                  <a:pt x="617" y="276"/>
                </a:lnTo>
                <a:lnTo>
                  <a:pt x="619" y="280"/>
                </a:lnTo>
                <a:lnTo>
                  <a:pt x="620" y="286"/>
                </a:lnTo>
                <a:lnTo>
                  <a:pt x="620" y="289"/>
                </a:lnTo>
                <a:lnTo>
                  <a:pt x="619" y="290"/>
                </a:lnTo>
                <a:lnTo>
                  <a:pt x="618" y="292"/>
                </a:lnTo>
                <a:lnTo>
                  <a:pt x="614" y="299"/>
                </a:lnTo>
                <a:lnTo>
                  <a:pt x="613" y="300"/>
                </a:lnTo>
                <a:lnTo>
                  <a:pt x="614" y="305"/>
                </a:lnTo>
                <a:lnTo>
                  <a:pt x="618" y="308"/>
                </a:lnTo>
                <a:lnTo>
                  <a:pt x="614" y="308"/>
                </a:lnTo>
                <a:lnTo>
                  <a:pt x="607" y="308"/>
                </a:lnTo>
                <a:lnTo>
                  <a:pt x="593" y="316"/>
                </a:lnTo>
                <a:lnTo>
                  <a:pt x="592" y="317"/>
                </a:lnTo>
                <a:lnTo>
                  <a:pt x="575" y="328"/>
                </a:lnTo>
                <a:lnTo>
                  <a:pt x="572" y="328"/>
                </a:lnTo>
                <a:lnTo>
                  <a:pt x="581" y="320"/>
                </a:lnTo>
                <a:lnTo>
                  <a:pt x="586" y="318"/>
                </a:lnTo>
                <a:lnTo>
                  <a:pt x="580" y="318"/>
                </a:lnTo>
                <a:lnTo>
                  <a:pt x="574" y="319"/>
                </a:lnTo>
                <a:lnTo>
                  <a:pt x="572" y="308"/>
                </a:lnTo>
                <a:lnTo>
                  <a:pt x="569" y="310"/>
                </a:lnTo>
                <a:lnTo>
                  <a:pt x="566" y="313"/>
                </a:lnTo>
                <a:lnTo>
                  <a:pt x="564" y="313"/>
                </a:lnTo>
                <a:lnTo>
                  <a:pt x="563" y="313"/>
                </a:lnTo>
                <a:lnTo>
                  <a:pt x="562" y="313"/>
                </a:lnTo>
                <a:lnTo>
                  <a:pt x="562" y="314"/>
                </a:lnTo>
                <a:lnTo>
                  <a:pt x="560" y="317"/>
                </a:lnTo>
                <a:lnTo>
                  <a:pt x="560" y="318"/>
                </a:lnTo>
                <a:lnTo>
                  <a:pt x="560" y="320"/>
                </a:lnTo>
                <a:lnTo>
                  <a:pt x="562" y="322"/>
                </a:lnTo>
                <a:lnTo>
                  <a:pt x="566" y="322"/>
                </a:lnTo>
                <a:lnTo>
                  <a:pt x="568" y="328"/>
                </a:lnTo>
                <a:lnTo>
                  <a:pt x="576" y="329"/>
                </a:lnTo>
                <a:lnTo>
                  <a:pt x="558" y="343"/>
                </a:lnTo>
                <a:lnTo>
                  <a:pt x="546" y="354"/>
                </a:lnTo>
                <a:lnTo>
                  <a:pt x="540" y="356"/>
                </a:lnTo>
                <a:lnTo>
                  <a:pt x="521" y="368"/>
                </a:lnTo>
                <a:lnTo>
                  <a:pt x="505" y="377"/>
                </a:lnTo>
                <a:lnTo>
                  <a:pt x="499" y="382"/>
                </a:lnTo>
                <a:lnTo>
                  <a:pt x="493" y="386"/>
                </a:lnTo>
                <a:lnTo>
                  <a:pt x="487" y="390"/>
                </a:lnTo>
                <a:lnTo>
                  <a:pt x="476" y="398"/>
                </a:lnTo>
                <a:lnTo>
                  <a:pt x="468" y="409"/>
                </a:lnTo>
                <a:lnTo>
                  <a:pt x="468" y="410"/>
                </a:lnTo>
                <a:lnTo>
                  <a:pt x="463" y="415"/>
                </a:lnTo>
                <a:lnTo>
                  <a:pt x="460" y="422"/>
                </a:lnTo>
                <a:lnTo>
                  <a:pt x="455" y="437"/>
                </a:lnTo>
                <a:lnTo>
                  <a:pt x="454" y="438"/>
                </a:lnTo>
                <a:lnTo>
                  <a:pt x="454" y="450"/>
                </a:lnTo>
                <a:lnTo>
                  <a:pt x="460" y="469"/>
                </a:lnTo>
                <a:lnTo>
                  <a:pt x="463" y="478"/>
                </a:lnTo>
                <a:lnTo>
                  <a:pt x="469" y="497"/>
                </a:lnTo>
                <a:lnTo>
                  <a:pt x="458" y="503"/>
                </a:lnTo>
                <a:lnTo>
                  <a:pt x="451" y="503"/>
                </a:lnTo>
                <a:lnTo>
                  <a:pt x="445" y="498"/>
                </a:lnTo>
                <a:lnTo>
                  <a:pt x="432" y="496"/>
                </a:lnTo>
                <a:lnTo>
                  <a:pt x="412" y="497"/>
                </a:lnTo>
                <a:lnTo>
                  <a:pt x="410" y="494"/>
                </a:lnTo>
                <a:lnTo>
                  <a:pt x="408" y="494"/>
                </a:lnTo>
                <a:lnTo>
                  <a:pt x="395" y="488"/>
                </a:lnTo>
                <a:lnTo>
                  <a:pt x="390" y="490"/>
                </a:lnTo>
                <a:lnTo>
                  <a:pt x="385" y="487"/>
                </a:lnTo>
                <a:lnTo>
                  <a:pt x="385" y="486"/>
                </a:lnTo>
                <a:lnTo>
                  <a:pt x="373" y="484"/>
                </a:lnTo>
                <a:lnTo>
                  <a:pt x="364" y="475"/>
                </a:lnTo>
                <a:lnTo>
                  <a:pt x="359" y="463"/>
                </a:lnTo>
                <a:lnTo>
                  <a:pt x="352" y="456"/>
                </a:lnTo>
                <a:lnTo>
                  <a:pt x="348" y="444"/>
                </a:lnTo>
                <a:lnTo>
                  <a:pt x="346" y="433"/>
                </a:lnTo>
                <a:lnTo>
                  <a:pt x="338" y="426"/>
                </a:lnTo>
                <a:lnTo>
                  <a:pt x="332" y="424"/>
                </a:lnTo>
                <a:lnTo>
                  <a:pt x="331" y="42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0" name="Freeform 40">
            <a:extLst>
              <a:ext uri="{FF2B5EF4-FFF2-40B4-BE49-F238E27FC236}">
                <a16:creationId xmlns:a16="http://schemas.microsoft.com/office/drawing/2014/main" id="{8E936664-5515-D24F-90EB-4C1F202E02C6}"/>
              </a:ext>
            </a:extLst>
          </p:cNvPr>
          <p:cNvSpPr>
            <a:spLocks/>
          </p:cNvSpPr>
          <p:nvPr/>
        </p:nvSpPr>
        <p:spPr bwMode="auto">
          <a:xfrm>
            <a:off x="9356891" y="4502229"/>
            <a:ext cx="343766" cy="364229"/>
          </a:xfrm>
          <a:custGeom>
            <a:avLst/>
            <a:gdLst>
              <a:gd name="T0" fmla="*/ 3 w 289"/>
              <a:gd name="T1" fmla="*/ 3 h 306"/>
              <a:gd name="T2" fmla="*/ 3 w 289"/>
              <a:gd name="T3" fmla="*/ 3 h 306"/>
              <a:gd name="T4" fmla="*/ 3 w 289"/>
              <a:gd name="T5" fmla="*/ 3 h 306"/>
              <a:gd name="T6" fmla="*/ 3 w 289"/>
              <a:gd name="T7" fmla="*/ 3 h 306"/>
              <a:gd name="T8" fmla="*/ 3 w 289"/>
              <a:gd name="T9" fmla="*/ 3 h 306"/>
              <a:gd name="T10" fmla="*/ 3 w 289"/>
              <a:gd name="T11" fmla="*/ 3 h 306"/>
              <a:gd name="T12" fmla="*/ 3 w 289"/>
              <a:gd name="T13" fmla="*/ 3 h 306"/>
              <a:gd name="T14" fmla="*/ 3 w 289"/>
              <a:gd name="T15" fmla="*/ 3 h 306"/>
              <a:gd name="T16" fmla="*/ 3 w 289"/>
              <a:gd name="T17" fmla="*/ 3 h 306"/>
              <a:gd name="T18" fmla="*/ 3 w 289"/>
              <a:gd name="T19" fmla="*/ 3 h 306"/>
              <a:gd name="T20" fmla="*/ 3 w 289"/>
              <a:gd name="T21" fmla="*/ 3 h 306"/>
              <a:gd name="T22" fmla="*/ 3 w 289"/>
              <a:gd name="T23" fmla="*/ 3 h 306"/>
              <a:gd name="T24" fmla="*/ 3 w 289"/>
              <a:gd name="T25" fmla="*/ 3 h 306"/>
              <a:gd name="T26" fmla="*/ 3 w 289"/>
              <a:gd name="T27" fmla="*/ 3 h 306"/>
              <a:gd name="T28" fmla="*/ 3 w 289"/>
              <a:gd name="T29" fmla="*/ 3 h 306"/>
              <a:gd name="T30" fmla="*/ 3 w 289"/>
              <a:gd name="T31" fmla="*/ 3 h 306"/>
              <a:gd name="T32" fmla="*/ 3 w 289"/>
              <a:gd name="T33" fmla="*/ 3 h 306"/>
              <a:gd name="T34" fmla="*/ 3 w 289"/>
              <a:gd name="T35" fmla="*/ 3 h 306"/>
              <a:gd name="T36" fmla="*/ 3 w 289"/>
              <a:gd name="T37" fmla="*/ 3 h 306"/>
              <a:gd name="T38" fmla="*/ 3 w 289"/>
              <a:gd name="T39" fmla="*/ 3 h 306"/>
              <a:gd name="T40" fmla="*/ 3 w 289"/>
              <a:gd name="T41" fmla="*/ 3 h 306"/>
              <a:gd name="T42" fmla="*/ 3 w 289"/>
              <a:gd name="T43" fmla="*/ 3 h 306"/>
              <a:gd name="T44" fmla="*/ 3 w 289"/>
              <a:gd name="T45" fmla="*/ 3 h 306"/>
              <a:gd name="T46" fmla="*/ 3 w 289"/>
              <a:gd name="T47" fmla="*/ 3 h 306"/>
              <a:gd name="T48" fmla="*/ 3 w 289"/>
              <a:gd name="T49" fmla="*/ 3 h 306"/>
              <a:gd name="T50" fmla="*/ 3 w 289"/>
              <a:gd name="T51" fmla="*/ 3 h 306"/>
              <a:gd name="T52" fmla="*/ 3 w 289"/>
              <a:gd name="T53" fmla="*/ 3 h 306"/>
              <a:gd name="T54" fmla="*/ 3 w 289"/>
              <a:gd name="T55" fmla="*/ 3 h 306"/>
              <a:gd name="T56" fmla="*/ 3 w 289"/>
              <a:gd name="T57" fmla="*/ 3 h 306"/>
              <a:gd name="T58" fmla="*/ 3 w 289"/>
              <a:gd name="T59" fmla="*/ 3 h 306"/>
              <a:gd name="T60" fmla="*/ 3 w 289"/>
              <a:gd name="T61" fmla="*/ 3 h 306"/>
              <a:gd name="T62" fmla="*/ 3 w 289"/>
              <a:gd name="T63" fmla="*/ 3 h 306"/>
              <a:gd name="T64" fmla="*/ 3 w 289"/>
              <a:gd name="T65" fmla="*/ 3 h 306"/>
              <a:gd name="T66" fmla="*/ 3 w 289"/>
              <a:gd name="T67" fmla="*/ 3 h 306"/>
              <a:gd name="T68" fmla="*/ 3 w 289"/>
              <a:gd name="T69" fmla="*/ 3 h 306"/>
              <a:gd name="T70" fmla="*/ 3 w 289"/>
              <a:gd name="T71" fmla="*/ 3 h 306"/>
              <a:gd name="T72" fmla="*/ 3 w 289"/>
              <a:gd name="T73" fmla="*/ 3 h 306"/>
              <a:gd name="T74" fmla="*/ 3 w 289"/>
              <a:gd name="T75" fmla="*/ 3 h 306"/>
              <a:gd name="T76" fmla="*/ 0 w 289"/>
              <a:gd name="T77" fmla="*/ 3 h 3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9" h="306">
                <a:moveTo>
                  <a:pt x="0" y="207"/>
                </a:moveTo>
                <a:lnTo>
                  <a:pt x="6" y="200"/>
                </a:lnTo>
                <a:lnTo>
                  <a:pt x="15" y="200"/>
                </a:lnTo>
                <a:lnTo>
                  <a:pt x="19" y="188"/>
                </a:lnTo>
                <a:lnTo>
                  <a:pt x="15" y="187"/>
                </a:lnTo>
                <a:lnTo>
                  <a:pt x="10" y="182"/>
                </a:lnTo>
                <a:lnTo>
                  <a:pt x="13" y="169"/>
                </a:lnTo>
                <a:lnTo>
                  <a:pt x="17" y="167"/>
                </a:lnTo>
                <a:lnTo>
                  <a:pt x="25" y="156"/>
                </a:lnTo>
                <a:lnTo>
                  <a:pt x="28" y="143"/>
                </a:lnTo>
                <a:lnTo>
                  <a:pt x="30" y="142"/>
                </a:lnTo>
                <a:lnTo>
                  <a:pt x="31" y="138"/>
                </a:lnTo>
                <a:lnTo>
                  <a:pt x="41" y="134"/>
                </a:lnTo>
                <a:lnTo>
                  <a:pt x="45" y="132"/>
                </a:lnTo>
                <a:lnTo>
                  <a:pt x="47" y="130"/>
                </a:lnTo>
                <a:lnTo>
                  <a:pt x="37" y="121"/>
                </a:lnTo>
                <a:lnTo>
                  <a:pt x="37" y="118"/>
                </a:lnTo>
                <a:lnTo>
                  <a:pt x="35" y="106"/>
                </a:lnTo>
                <a:lnTo>
                  <a:pt x="30" y="98"/>
                </a:lnTo>
                <a:lnTo>
                  <a:pt x="31" y="92"/>
                </a:lnTo>
                <a:lnTo>
                  <a:pt x="35" y="80"/>
                </a:lnTo>
                <a:lnTo>
                  <a:pt x="35" y="55"/>
                </a:lnTo>
                <a:lnTo>
                  <a:pt x="37" y="49"/>
                </a:lnTo>
                <a:lnTo>
                  <a:pt x="36" y="38"/>
                </a:lnTo>
                <a:lnTo>
                  <a:pt x="47" y="38"/>
                </a:lnTo>
                <a:lnTo>
                  <a:pt x="57" y="47"/>
                </a:lnTo>
                <a:lnTo>
                  <a:pt x="67" y="40"/>
                </a:lnTo>
                <a:lnTo>
                  <a:pt x="73" y="8"/>
                </a:lnTo>
                <a:lnTo>
                  <a:pt x="75" y="0"/>
                </a:lnTo>
                <a:lnTo>
                  <a:pt x="89" y="4"/>
                </a:lnTo>
                <a:lnTo>
                  <a:pt x="102" y="6"/>
                </a:lnTo>
                <a:lnTo>
                  <a:pt x="124" y="10"/>
                </a:lnTo>
                <a:lnTo>
                  <a:pt x="125" y="10"/>
                </a:lnTo>
                <a:lnTo>
                  <a:pt x="130" y="10"/>
                </a:lnTo>
                <a:lnTo>
                  <a:pt x="139" y="12"/>
                </a:lnTo>
                <a:lnTo>
                  <a:pt x="173" y="17"/>
                </a:lnTo>
                <a:lnTo>
                  <a:pt x="184" y="18"/>
                </a:lnTo>
                <a:lnTo>
                  <a:pt x="187" y="19"/>
                </a:lnTo>
                <a:lnTo>
                  <a:pt x="195" y="20"/>
                </a:lnTo>
                <a:lnTo>
                  <a:pt x="205" y="22"/>
                </a:lnTo>
                <a:lnTo>
                  <a:pt x="216" y="23"/>
                </a:lnTo>
                <a:lnTo>
                  <a:pt x="227" y="24"/>
                </a:lnTo>
                <a:lnTo>
                  <a:pt x="228" y="24"/>
                </a:lnTo>
                <a:lnTo>
                  <a:pt x="249" y="28"/>
                </a:lnTo>
                <a:lnTo>
                  <a:pt x="264" y="29"/>
                </a:lnTo>
                <a:lnTo>
                  <a:pt x="270" y="30"/>
                </a:lnTo>
                <a:lnTo>
                  <a:pt x="289" y="31"/>
                </a:lnTo>
                <a:lnTo>
                  <a:pt x="288" y="44"/>
                </a:lnTo>
                <a:lnTo>
                  <a:pt x="287" y="56"/>
                </a:lnTo>
                <a:lnTo>
                  <a:pt x="285" y="80"/>
                </a:lnTo>
                <a:lnTo>
                  <a:pt x="282" y="103"/>
                </a:lnTo>
                <a:lnTo>
                  <a:pt x="282" y="104"/>
                </a:lnTo>
                <a:lnTo>
                  <a:pt x="279" y="131"/>
                </a:lnTo>
                <a:lnTo>
                  <a:pt x="279" y="139"/>
                </a:lnTo>
                <a:lnTo>
                  <a:pt x="279" y="140"/>
                </a:lnTo>
                <a:lnTo>
                  <a:pt x="277" y="150"/>
                </a:lnTo>
                <a:lnTo>
                  <a:pt x="276" y="160"/>
                </a:lnTo>
                <a:lnTo>
                  <a:pt x="274" y="178"/>
                </a:lnTo>
                <a:lnTo>
                  <a:pt x="273" y="188"/>
                </a:lnTo>
                <a:lnTo>
                  <a:pt x="273" y="190"/>
                </a:lnTo>
                <a:lnTo>
                  <a:pt x="270" y="216"/>
                </a:lnTo>
                <a:lnTo>
                  <a:pt x="270" y="219"/>
                </a:lnTo>
                <a:lnTo>
                  <a:pt x="269" y="226"/>
                </a:lnTo>
                <a:lnTo>
                  <a:pt x="268" y="237"/>
                </a:lnTo>
                <a:lnTo>
                  <a:pt x="268" y="238"/>
                </a:lnTo>
                <a:lnTo>
                  <a:pt x="267" y="250"/>
                </a:lnTo>
                <a:lnTo>
                  <a:pt x="267" y="253"/>
                </a:lnTo>
                <a:lnTo>
                  <a:pt x="262" y="295"/>
                </a:lnTo>
                <a:lnTo>
                  <a:pt x="262" y="297"/>
                </a:lnTo>
                <a:lnTo>
                  <a:pt x="261" y="306"/>
                </a:lnTo>
                <a:lnTo>
                  <a:pt x="193" y="298"/>
                </a:lnTo>
                <a:lnTo>
                  <a:pt x="165" y="294"/>
                </a:lnTo>
                <a:lnTo>
                  <a:pt x="153" y="288"/>
                </a:lnTo>
                <a:lnTo>
                  <a:pt x="151" y="288"/>
                </a:lnTo>
                <a:lnTo>
                  <a:pt x="145" y="285"/>
                </a:lnTo>
                <a:lnTo>
                  <a:pt x="64" y="244"/>
                </a:lnTo>
                <a:lnTo>
                  <a:pt x="6" y="214"/>
                </a:lnTo>
                <a:lnTo>
                  <a:pt x="0" y="20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1" name="Freeform 41">
            <a:extLst>
              <a:ext uri="{FF2B5EF4-FFF2-40B4-BE49-F238E27FC236}">
                <a16:creationId xmlns:a16="http://schemas.microsoft.com/office/drawing/2014/main" id="{0897D35C-B9FB-1846-9C92-2637DDDEA142}"/>
              </a:ext>
            </a:extLst>
          </p:cNvPr>
          <p:cNvSpPr>
            <a:spLocks/>
          </p:cNvSpPr>
          <p:nvPr/>
        </p:nvSpPr>
        <p:spPr bwMode="auto">
          <a:xfrm>
            <a:off x="8992664" y="4086163"/>
            <a:ext cx="420159" cy="654793"/>
          </a:xfrm>
          <a:custGeom>
            <a:avLst/>
            <a:gdLst>
              <a:gd name="T0" fmla="*/ 3 w 353"/>
              <a:gd name="T1" fmla="*/ 5 h 547"/>
              <a:gd name="T2" fmla="*/ 3 w 353"/>
              <a:gd name="T3" fmla="*/ 5 h 547"/>
              <a:gd name="T4" fmla="*/ 3 w 353"/>
              <a:gd name="T5" fmla="*/ 4 h 547"/>
              <a:gd name="T6" fmla="*/ 3 w 353"/>
              <a:gd name="T7" fmla="*/ 4 h 547"/>
              <a:gd name="T8" fmla="*/ 3 w 353"/>
              <a:gd name="T9" fmla="*/ 4 h 547"/>
              <a:gd name="T10" fmla="*/ 3 w 353"/>
              <a:gd name="T11" fmla="*/ 4 h 547"/>
              <a:gd name="T12" fmla="*/ 3 w 353"/>
              <a:gd name="T13" fmla="*/ 4 h 547"/>
              <a:gd name="T14" fmla="*/ 3 w 353"/>
              <a:gd name="T15" fmla="*/ 4 h 547"/>
              <a:gd name="T16" fmla="*/ 3 w 353"/>
              <a:gd name="T17" fmla="*/ 4 h 547"/>
              <a:gd name="T18" fmla="*/ 3 w 353"/>
              <a:gd name="T19" fmla="*/ 4 h 547"/>
              <a:gd name="T20" fmla="*/ 3 w 353"/>
              <a:gd name="T21" fmla="*/ 4 h 547"/>
              <a:gd name="T22" fmla="*/ 3 w 353"/>
              <a:gd name="T23" fmla="*/ 4 h 547"/>
              <a:gd name="T24" fmla="*/ 3 w 353"/>
              <a:gd name="T25" fmla="*/ 4 h 547"/>
              <a:gd name="T26" fmla="*/ 3 w 353"/>
              <a:gd name="T27" fmla="*/ 4 h 547"/>
              <a:gd name="T28" fmla="*/ 3 w 353"/>
              <a:gd name="T29" fmla="*/ 4 h 547"/>
              <a:gd name="T30" fmla="*/ 3 w 353"/>
              <a:gd name="T31" fmla="*/ 4 h 547"/>
              <a:gd name="T32" fmla="*/ 3 w 353"/>
              <a:gd name="T33" fmla="*/ 4 h 547"/>
              <a:gd name="T34" fmla="*/ 3 w 353"/>
              <a:gd name="T35" fmla="*/ 4 h 547"/>
              <a:gd name="T36" fmla="*/ 3 w 353"/>
              <a:gd name="T37" fmla="*/ 4 h 547"/>
              <a:gd name="T38" fmla="*/ 3 w 353"/>
              <a:gd name="T39" fmla="*/ 4 h 547"/>
              <a:gd name="T40" fmla="*/ 3 w 353"/>
              <a:gd name="T41" fmla="*/ 4 h 547"/>
              <a:gd name="T42" fmla="*/ 3 w 353"/>
              <a:gd name="T43" fmla="*/ 4 h 547"/>
              <a:gd name="T44" fmla="*/ 3 w 353"/>
              <a:gd name="T45" fmla="*/ 4 h 547"/>
              <a:gd name="T46" fmla="*/ 3 w 353"/>
              <a:gd name="T47" fmla="*/ 4 h 547"/>
              <a:gd name="T48" fmla="*/ 3 w 353"/>
              <a:gd name="T49" fmla="*/ 4 h 547"/>
              <a:gd name="T50" fmla="*/ 3 w 353"/>
              <a:gd name="T51" fmla="*/ 4 h 547"/>
              <a:gd name="T52" fmla="*/ 3 w 353"/>
              <a:gd name="T53" fmla="*/ 4 h 547"/>
              <a:gd name="T54" fmla="*/ 3 w 353"/>
              <a:gd name="T55" fmla="*/ 1 h 547"/>
              <a:gd name="T56" fmla="*/ 3 w 353"/>
              <a:gd name="T57" fmla="*/ 4 h 547"/>
              <a:gd name="T58" fmla="*/ 3 w 353"/>
              <a:gd name="T59" fmla="*/ 4 h 547"/>
              <a:gd name="T60" fmla="*/ 3 w 353"/>
              <a:gd name="T61" fmla="*/ 4 h 547"/>
              <a:gd name="T62" fmla="*/ 3 w 353"/>
              <a:gd name="T63" fmla="*/ 4 h 547"/>
              <a:gd name="T64" fmla="*/ 3 w 353"/>
              <a:gd name="T65" fmla="*/ 4 h 547"/>
              <a:gd name="T66" fmla="*/ 3 w 353"/>
              <a:gd name="T67" fmla="*/ 4 h 547"/>
              <a:gd name="T68" fmla="*/ 3 w 353"/>
              <a:gd name="T69" fmla="*/ 4 h 547"/>
              <a:gd name="T70" fmla="*/ 3 w 353"/>
              <a:gd name="T71" fmla="*/ 4 h 547"/>
              <a:gd name="T72" fmla="*/ 3 w 353"/>
              <a:gd name="T73" fmla="*/ 4 h 547"/>
              <a:gd name="T74" fmla="*/ 3 w 353"/>
              <a:gd name="T75" fmla="*/ 4 h 547"/>
              <a:gd name="T76" fmla="*/ 3 w 353"/>
              <a:gd name="T77" fmla="*/ 4 h 547"/>
              <a:gd name="T78" fmla="*/ 3 w 353"/>
              <a:gd name="T79" fmla="*/ 4 h 547"/>
              <a:gd name="T80" fmla="*/ 3 w 353"/>
              <a:gd name="T81" fmla="*/ 4 h 547"/>
              <a:gd name="T82" fmla="*/ 3 w 353"/>
              <a:gd name="T83" fmla="*/ 4 h 547"/>
              <a:gd name="T84" fmla="*/ 3 w 353"/>
              <a:gd name="T85" fmla="*/ 4 h 547"/>
              <a:gd name="T86" fmla="*/ 3 w 353"/>
              <a:gd name="T87" fmla="*/ 4 h 547"/>
              <a:gd name="T88" fmla="*/ 3 w 353"/>
              <a:gd name="T89" fmla="*/ 4 h 547"/>
              <a:gd name="T90" fmla="*/ 3 w 353"/>
              <a:gd name="T91" fmla="*/ 4 h 547"/>
              <a:gd name="T92" fmla="*/ 3 w 353"/>
              <a:gd name="T93" fmla="*/ 4 h 547"/>
              <a:gd name="T94" fmla="*/ 3 w 353"/>
              <a:gd name="T95" fmla="*/ 4 h 547"/>
              <a:gd name="T96" fmla="*/ 3 w 353"/>
              <a:gd name="T97" fmla="*/ 4 h 547"/>
              <a:gd name="T98" fmla="*/ 3 w 353"/>
              <a:gd name="T99" fmla="*/ 4 h 547"/>
              <a:gd name="T100" fmla="*/ 3 w 353"/>
              <a:gd name="T101" fmla="*/ 4 h 547"/>
              <a:gd name="T102" fmla="*/ 3 w 353"/>
              <a:gd name="T103" fmla="*/ 4 h 547"/>
              <a:gd name="T104" fmla="*/ 3 w 353"/>
              <a:gd name="T105" fmla="*/ 4 h 547"/>
              <a:gd name="T106" fmla="*/ 3 w 353"/>
              <a:gd name="T107" fmla="*/ 4 h 547"/>
              <a:gd name="T108" fmla="*/ 3 w 353"/>
              <a:gd name="T109" fmla="*/ 4 h 547"/>
              <a:gd name="T110" fmla="*/ 3 w 353"/>
              <a:gd name="T111" fmla="*/ 4 h 547"/>
              <a:gd name="T112" fmla="*/ 3 w 353"/>
              <a:gd name="T113" fmla="*/ 5 h 547"/>
              <a:gd name="T114" fmla="*/ 3 w 353"/>
              <a:gd name="T115" fmla="*/ 5 h 5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53" h="547">
                <a:moveTo>
                  <a:pt x="311" y="547"/>
                </a:moveTo>
                <a:lnTo>
                  <a:pt x="312" y="547"/>
                </a:lnTo>
                <a:lnTo>
                  <a:pt x="321" y="547"/>
                </a:lnTo>
                <a:lnTo>
                  <a:pt x="325" y="535"/>
                </a:lnTo>
                <a:lnTo>
                  <a:pt x="321" y="534"/>
                </a:lnTo>
                <a:lnTo>
                  <a:pt x="316" y="529"/>
                </a:lnTo>
                <a:lnTo>
                  <a:pt x="319" y="516"/>
                </a:lnTo>
                <a:lnTo>
                  <a:pt x="323" y="514"/>
                </a:lnTo>
                <a:lnTo>
                  <a:pt x="331" y="503"/>
                </a:lnTo>
                <a:lnTo>
                  <a:pt x="334" y="490"/>
                </a:lnTo>
                <a:lnTo>
                  <a:pt x="336" y="489"/>
                </a:lnTo>
                <a:lnTo>
                  <a:pt x="337" y="485"/>
                </a:lnTo>
                <a:lnTo>
                  <a:pt x="347" y="481"/>
                </a:lnTo>
                <a:lnTo>
                  <a:pt x="351" y="479"/>
                </a:lnTo>
                <a:lnTo>
                  <a:pt x="353" y="477"/>
                </a:lnTo>
                <a:lnTo>
                  <a:pt x="343" y="468"/>
                </a:lnTo>
                <a:lnTo>
                  <a:pt x="343" y="465"/>
                </a:lnTo>
                <a:lnTo>
                  <a:pt x="341" y="453"/>
                </a:lnTo>
                <a:lnTo>
                  <a:pt x="336" y="445"/>
                </a:lnTo>
                <a:lnTo>
                  <a:pt x="337" y="439"/>
                </a:lnTo>
                <a:lnTo>
                  <a:pt x="327" y="425"/>
                </a:lnTo>
                <a:lnTo>
                  <a:pt x="315" y="409"/>
                </a:lnTo>
                <a:lnTo>
                  <a:pt x="301" y="393"/>
                </a:lnTo>
                <a:lnTo>
                  <a:pt x="297" y="387"/>
                </a:lnTo>
                <a:lnTo>
                  <a:pt x="292" y="381"/>
                </a:lnTo>
                <a:lnTo>
                  <a:pt x="292" y="379"/>
                </a:lnTo>
                <a:lnTo>
                  <a:pt x="280" y="364"/>
                </a:lnTo>
                <a:lnTo>
                  <a:pt x="269" y="349"/>
                </a:lnTo>
                <a:lnTo>
                  <a:pt x="247" y="322"/>
                </a:lnTo>
                <a:lnTo>
                  <a:pt x="235" y="304"/>
                </a:lnTo>
                <a:lnTo>
                  <a:pt x="233" y="301"/>
                </a:lnTo>
                <a:lnTo>
                  <a:pt x="226" y="291"/>
                </a:lnTo>
                <a:lnTo>
                  <a:pt x="223" y="288"/>
                </a:lnTo>
                <a:lnTo>
                  <a:pt x="219" y="281"/>
                </a:lnTo>
                <a:lnTo>
                  <a:pt x="205" y="264"/>
                </a:lnTo>
                <a:lnTo>
                  <a:pt x="195" y="250"/>
                </a:lnTo>
                <a:lnTo>
                  <a:pt x="190" y="241"/>
                </a:lnTo>
                <a:lnTo>
                  <a:pt x="181" y="232"/>
                </a:lnTo>
                <a:lnTo>
                  <a:pt x="179" y="227"/>
                </a:lnTo>
                <a:lnTo>
                  <a:pt x="178" y="226"/>
                </a:lnTo>
                <a:lnTo>
                  <a:pt x="177" y="223"/>
                </a:lnTo>
                <a:lnTo>
                  <a:pt x="171" y="216"/>
                </a:lnTo>
                <a:lnTo>
                  <a:pt x="168" y="213"/>
                </a:lnTo>
                <a:lnTo>
                  <a:pt x="167" y="210"/>
                </a:lnTo>
                <a:lnTo>
                  <a:pt x="160" y="202"/>
                </a:lnTo>
                <a:lnTo>
                  <a:pt x="159" y="198"/>
                </a:lnTo>
                <a:lnTo>
                  <a:pt x="157" y="197"/>
                </a:lnTo>
                <a:lnTo>
                  <a:pt x="155" y="195"/>
                </a:lnTo>
                <a:lnTo>
                  <a:pt x="156" y="191"/>
                </a:lnTo>
                <a:lnTo>
                  <a:pt x="156" y="189"/>
                </a:lnTo>
                <a:lnTo>
                  <a:pt x="157" y="186"/>
                </a:lnTo>
                <a:lnTo>
                  <a:pt x="159" y="183"/>
                </a:lnTo>
                <a:lnTo>
                  <a:pt x="160" y="179"/>
                </a:lnTo>
                <a:lnTo>
                  <a:pt x="160" y="177"/>
                </a:lnTo>
                <a:lnTo>
                  <a:pt x="161" y="173"/>
                </a:lnTo>
                <a:lnTo>
                  <a:pt x="162" y="171"/>
                </a:lnTo>
                <a:lnTo>
                  <a:pt x="163" y="165"/>
                </a:lnTo>
                <a:lnTo>
                  <a:pt x="165" y="160"/>
                </a:lnTo>
                <a:lnTo>
                  <a:pt x="168" y="149"/>
                </a:lnTo>
                <a:lnTo>
                  <a:pt x="175" y="123"/>
                </a:lnTo>
                <a:lnTo>
                  <a:pt x="184" y="89"/>
                </a:lnTo>
                <a:lnTo>
                  <a:pt x="186" y="82"/>
                </a:lnTo>
                <a:lnTo>
                  <a:pt x="192" y="61"/>
                </a:lnTo>
                <a:lnTo>
                  <a:pt x="196" y="51"/>
                </a:lnTo>
                <a:lnTo>
                  <a:pt x="187" y="48"/>
                </a:lnTo>
                <a:lnTo>
                  <a:pt x="186" y="47"/>
                </a:lnTo>
                <a:lnTo>
                  <a:pt x="162" y="41"/>
                </a:lnTo>
                <a:lnTo>
                  <a:pt x="154" y="39"/>
                </a:lnTo>
                <a:lnTo>
                  <a:pt x="145" y="36"/>
                </a:lnTo>
                <a:lnTo>
                  <a:pt x="141" y="34"/>
                </a:lnTo>
                <a:lnTo>
                  <a:pt x="119" y="28"/>
                </a:lnTo>
                <a:lnTo>
                  <a:pt x="113" y="25"/>
                </a:lnTo>
                <a:lnTo>
                  <a:pt x="108" y="24"/>
                </a:lnTo>
                <a:lnTo>
                  <a:pt x="79" y="15"/>
                </a:lnTo>
                <a:lnTo>
                  <a:pt x="76" y="13"/>
                </a:lnTo>
                <a:lnTo>
                  <a:pt x="72" y="12"/>
                </a:lnTo>
                <a:lnTo>
                  <a:pt x="69" y="11"/>
                </a:lnTo>
                <a:lnTo>
                  <a:pt x="65" y="10"/>
                </a:lnTo>
                <a:lnTo>
                  <a:pt x="61" y="9"/>
                </a:lnTo>
                <a:lnTo>
                  <a:pt x="58" y="7"/>
                </a:lnTo>
                <a:lnTo>
                  <a:pt x="57" y="7"/>
                </a:lnTo>
                <a:lnTo>
                  <a:pt x="51" y="5"/>
                </a:lnTo>
                <a:lnTo>
                  <a:pt x="43" y="3"/>
                </a:lnTo>
                <a:lnTo>
                  <a:pt x="39" y="1"/>
                </a:lnTo>
                <a:lnTo>
                  <a:pt x="35" y="0"/>
                </a:lnTo>
                <a:lnTo>
                  <a:pt x="30" y="10"/>
                </a:lnTo>
                <a:lnTo>
                  <a:pt x="34" y="15"/>
                </a:lnTo>
                <a:lnTo>
                  <a:pt x="33" y="28"/>
                </a:lnTo>
                <a:lnTo>
                  <a:pt x="30" y="31"/>
                </a:lnTo>
                <a:lnTo>
                  <a:pt x="24" y="41"/>
                </a:lnTo>
                <a:lnTo>
                  <a:pt x="23" y="41"/>
                </a:lnTo>
                <a:lnTo>
                  <a:pt x="22" y="46"/>
                </a:lnTo>
                <a:lnTo>
                  <a:pt x="23" y="46"/>
                </a:lnTo>
                <a:lnTo>
                  <a:pt x="23" y="48"/>
                </a:lnTo>
                <a:lnTo>
                  <a:pt x="19" y="54"/>
                </a:lnTo>
                <a:lnTo>
                  <a:pt x="4" y="69"/>
                </a:lnTo>
                <a:lnTo>
                  <a:pt x="3" y="75"/>
                </a:lnTo>
                <a:lnTo>
                  <a:pt x="0" y="79"/>
                </a:lnTo>
                <a:lnTo>
                  <a:pt x="9" y="90"/>
                </a:lnTo>
                <a:lnTo>
                  <a:pt x="10" y="97"/>
                </a:lnTo>
                <a:lnTo>
                  <a:pt x="13" y="112"/>
                </a:lnTo>
                <a:lnTo>
                  <a:pt x="13" y="118"/>
                </a:lnTo>
                <a:lnTo>
                  <a:pt x="7" y="129"/>
                </a:lnTo>
                <a:lnTo>
                  <a:pt x="6" y="155"/>
                </a:lnTo>
                <a:lnTo>
                  <a:pt x="10" y="161"/>
                </a:lnTo>
                <a:lnTo>
                  <a:pt x="17" y="178"/>
                </a:lnTo>
                <a:lnTo>
                  <a:pt x="21" y="183"/>
                </a:lnTo>
                <a:lnTo>
                  <a:pt x="22" y="190"/>
                </a:lnTo>
                <a:lnTo>
                  <a:pt x="24" y="191"/>
                </a:lnTo>
                <a:lnTo>
                  <a:pt x="24" y="193"/>
                </a:lnTo>
                <a:lnTo>
                  <a:pt x="23" y="193"/>
                </a:lnTo>
                <a:lnTo>
                  <a:pt x="23" y="199"/>
                </a:lnTo>
                <a:lnTo>
                  <a:pt x="21" y="205"/>
                </a:lnTo>
                <a:lnTo>
                  <a:pt x="23" y="204"/>
                </a:lnTo>
                <a:lnTo>
                  <a:pt x="25" y="205"/>
                </a:lnTo>
                <a:lnTo>
                  <a:pt x="28" y="211"/>
                </a:lnTo>
                <a:lnTo>
                  <a:pt x="33" y="215"/>
                </a:lnTo>
                <a:lnTo>
                  <a:pt x="36" y="220"/>
                </a:lnTo>
                <a:lnTo>
                  <a:pt x="37" y="220"/>
                </a:lnTo>
                <a:lnTo>
                  <a:pt x="37" y="221"/>
                </a:lnTo>
                <a:lnTo>
                  <a:pt x="36" y="221"/>
                </a:lnTo>
                <a:lnTo>
                  <a:pt x="35" y="225"/>
                </a:lnTo>
                <a:lnTo>
                  <a:pt x="33" y="235"/>
                </a:lnTo>
                <a:lnTo>
                  <a:pt x="34" y="243"/>
                </a:lnTo>
                <a:lnTo>
                  <a:pt x="31" y="247"/>
                </a:lnTo>
                <a:lnTo>
                  <a:pt x="34" y="255"/>
                </a:lnTo>
                <a:lnTo>
                  <a:pt x="35" y="256"/>
                </a:lnTo>
                <a:lnTo>
                  <a:pt x="37" y="262"/>
                </a:lnTo>
                <a:lnTo>
                  <a:pt x="42" y="267"/>
                </a:lnTo>
                <a:lnTo>
                  <a:pt x="49" y="268"/>
                </a:lnTo>
                <a:lnTo>
                  <a:pt x="51" y="275"/>
                </a:lnTo>
                <a:lnTo>
                  <a:pt x="48" y="283"/>
                </a:lnTo>
                <a:lnTo>
                  <a:pt x="45" y="286"/>
                </a:lnTo>
                <a:lnTo>
                  <a:pt x="43" y="283"/>
                </a:lnTo>
                <a:lnTo>
                  <a:pt x="40" y="285"/>
                </a:lnTo>
                <a:lnTo>
                  <a:pt x="41" y="303"/>
                </a:lnTo>
                <a:lnTo>
                  <a:pt x="45" y="305"/>
                </a:lnTo>
                <a:lnTo>
                  <a:pt x="52" y="318"/>
                </a:lnTo>
                <a:lnTo>
                  <a:pt x="52" y="325"/>
                </a:lnTo>
                <a:lnTo>
                  <a:pt x="55" y="330"/>
                </a:lnTo>
                <a:lnTo>
                  <a:pt x="57" y="335"/>
                </a:lnTo>
                <a:lnTo>
                  <a:pt x="61" y="340"/>
                </a:lnTo>
                <a:lnTo>
                  <a:pt x="64" y="348"/>
                </a:lnTo>
                <a:lnTo>
                  <a:pt x="70" y="353"/>
                </a:lnTo>
                <a:lnTo>
                  <a:pt x="70" y="355"/>
                </a:lnTo>
                <a:lnTo>
                  <a:pt x="67" y="361"/>
                </a:lnTo>
                <a:lnTo>
                  <a:pt x="72" y="367"/>
                </a:lnTo>
                <a:lnTo>
                  <a:pt x="77" y="370"/>
                </a:lnTo>
                <a:lnTo>
                  <a:pt x="75" y="377"/>
                </a:lnTo>
                <a:lnTo>
                  <a:pt x="73" y="382"/>
                </a:lnTo>
                <a:lnTo>
                  <a:pt x="70" y="397"/>
                </a:lnTo>
                <a:lnTo>
                  <a:pt x="79" y="405"/>
                </a:lnTo>
                <a:lnTo>
                  <a:pt x="95" y="409"/>
                </a:lnTo>
                <a:lnTo>
                  <a:pt x="100" y="413"/>
                </a:lnTo>
                <a:lnTo>
                  <a:pt x="112" y="415"/>
                </a:lnTo>
                <a:lnTo>
                  <a:pt x="117" y="420"/>
                </a:lnTo>
                <a:lnTo>
                  <a:pt x="125" y="427"/>
                </a:lnTo>
                <a:lnTo>
                  <a:pt x="127" y="435"/>
                </a:lnTo>
                <a:lnTo>
                  <a:pt x="137" y="442"/>
                </a:lnTo>
                <a:lnTo>
                  <a:pt x="150" y="445"/>
                </a:lnTo>
                <a:lnTo>
                  <a:pt x="156" y="448"/>
                </a:lnTo>
                <a:lnTo>
                  <a:pt x="157" y="454"/>
                </a:lnTo>
                <a:lnTo>
                  <a:pt x="159" y="462"/>
                </a:lnTo>
                <a:lnTo>
                  <a:pt x="162" y="465"/>
                </a:lnTo>
                <a:lnTo>
                  <a:pt x="169" y="465"/>
                </a:lnTo>
                <a:lnTo>
                  <a:pt x="174" y="471"/>
                </a:lnTo>
                <a:lnTo>
                  <a:pt x="179" y="475"/>
                </a:lnTo>
                <a:lnTo>
                  <a:pt x="189" y="487"/>
                </a:lnTo>
                <a:lnTo>
                  <a:pt x="192" y="491"/>
                </a:lnTo>
                <a:lnTo>
                  <a:pt x="198" y="503"/>
                </a:lnTo>
                <a:lnTo>
                  <a:pt x="197" y="521"/>
                </a:lnTo>
                <a:lnTo>
                  <a:pt x="201" y="528"/>
                </a:lnTo>
                <a:lnTo>
                  <a:pt x="201" y="533"/>
                </a:lnTo>
                <a:lnTo>
                  <a:pt x="247" y="539"/>
                </a:lnTo>
                <a:lnTo>
                  <a:pt x="311" y="54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2" name="Freeform 42">
            <a:extLst>
              <a:ext uri="{FF2B5EF4-FFF2-40B4-BE49-F238E27FC236}">
                <a16:creationId xmlns:a16="http://schemas.microsoft.com/office/drawing/2014/main" id="{CF526D13-2E8D-4F48-968C-773FC8E76887}"/>
              </a:ext>
            </a:extLst>
          </p:cNvPr>
          <p:cNvSpPr>
            <a:spLocks/>
          </p:cNvSpPr>
          <p:nvPr/>
        </p:nvSpPr>
        <p:spPr bwMode="auto">
          <a:xfrm>
            <a:off x="9101795" y="4597720"/>
            <a:ext cx="19098" cy="9550"/>
          </a:xfrm>
          <a:custGeom>
            <a:avLst/>
            <a:gdLst>
              <a:gd name="T0" fmla="*/ 0 w 15"/>
              <a:gd name="T1" fmla="*/ 0 h 7"/>
              <a:gd name="T2" fmla="*/ 7 w 15"/>
              <a:gd name="T3" fmla="*/ 6 h 7"/>
              <a:gd name="T4" fmla="*/ 7 w 15"/>
              <a:gd name="T5" fmla="*/ 4 h 7"/>
              <a:gd name="T6" fmla="*/ 7 w 15"/>
              <a:gd name="T7" fmla="*/ 7 h 7"/>
              <a:gd name="T8" fmla="*/ 7 w 15"/>
              <a:gd name="T9" fmla="*/ 7 h 7"/>
              <a:gd name="T10" fmla="*/ 1 w 15"/>
              <a:gd name="T11" fmla="*/ 6 h 7"/>
              <a:gd name="T12" fmla="*/ 0 w 15"/>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
                <a:moveTo>
                  <a:pt x="0" y="0"/>
                </a:moveTo>
                <a:lnTo>
                  <a:pt x="12" y="6"/>
                </a:lnTo>
                <a:lnTo>
                  <a:pt x="14" y="4"/>
                </a:lnTo>
                <a:lnTo>
                  <a:pt x="15" y="7"/>
                </a:lnTo>
                <a:lnTo>
                  <a:pt x="14" y="7"/>
                </a:lnTo>
                <a:lnTo>
                  <a:pt x="1" y="6"/>
                </a:lnTo>
                <a:lnTo>
                  <a:pt x="0"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3" name="Freeform 43">
            <a:extLst>
              <a:ext uri="{FF2B5EF4-FFF2-40B4-BE49-F238E27FC236}">
                <a16:creationId xmlns:a16="http://schemas.microsoft.com/office/drawing/2014/main" id="{D841FB1A-E850-574E-AAC6-A6E04B8E374C}"/>
              </a:ext>
            </a:extLst>
          </p:cNvPr>
          <p:cNvSpPr>
            <a:spLocks/>
          </p:cNvSpPr>
          <p:nvPr/>
        </p:nvSpPr>
        <p:spPr bwMode="auto">
          <a:xfrm>
            <a:off x="9085426" y="4597720"/>
            <a:ext cx="13640" cy="6821"/>
          </a:xfrm>
          <a:custGeom>
            <a:avLst/>
            <a:gdLst>
              <a:gd name="T0" fmla="*/ 0 w 11"/>
              <a:gd name="T1" fmla="*/ 1 h 6"/>
              <a:gd name="T2" fmla="*/ 2 w 11"/>
              <a:gd name="T3" fmla="*/ 3 h 6"/>
              <a:gd name="T4" fmla="*/ 5 w 11"/>
              <a:gd name="T5" fmla="*/ 3 h 6"/>
              <a:gd name="T6" fmla="*/ 5 w 11"/>
              <a:gd name="T7" fmla="*/ 2 h 6"/>
              <a:gd name="T8" fmla="*/ 5 w 11"/>
              <a:gd name="T9" fmla="*/ 0 h 6"/>
              <a:gd name="T10" fmla="*/ 0 w 11"/>
              <a:gd name="T11" fmla="*/ 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0" y="1"/>
                </a:moveTo>
                <a:lnTo>
                  <a:pt x="2" y="3"/>
                </a:lnTo>
                <a:lnTo>
                  <a:pt x="11" y="6"/>
                </a:lnTo>
                <a:lnTo>
                  <a:pt x="9" y="2"/>
                </a:lnTo>
                <a:lnTo>
                  <a:pt x="9" y="0"/>
                </a:lnTo>
                <a:lnTo>
                  <a:pt x="0"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4" name="Freeform 44">
            <a:extLst>
              <a:ext uri="{FF2B5EF4-FFF2-40B4-BE49-F238E27FC236}">
                <a16:creationId xmlns:a16="http://schemas.microsoft.com/office/drawing/2014/main" id="{3ADE2AC6-1C2F-524F-B76C-98E9A98BC38E}"/>
              </a:ext>
            </a:extLst>
          </p:cNvPr>
          <p:cNvSpPr>
            <a:spLocks/>
          </p:cNvSpPr>
          <p:nvPr/>
        </p:nvSpPr>
        <p:spPr bwMode="auto">
          <a:xfrm>
            <a:off x="9165909" y="4652285"/>
            <a:ext cx="9550" cy="9550"/>
          </a:xfrm>
          <a:custGeom>
            <a:avLst/>
            <a:gdLst>
              <a:gd name="T0" fmla="*/ 0 w 8"/>
              <a:gd name="T1" fmla="*/ 0 h 8"/>
              <a:gd name="T2" fmla="*/ 0 w 8"/>
              <a:gd name="T3" fmla="*/ 1 h 8"/>
              <a:gd name="T4" fmla="*/ 2 w 8"/>
              <a:gd name="T5" fmla="*/ 2 h 8"/>
              <a:gd name="T6" fmla="*/ 3 w 8"/>
              <a:gd name="T7" fmla="*/ 4 h 8"/>
              <a:gd name="T8" fmla="*/ 4 w 8"/>
              <a:gd name="T9" fmla="*/ 4 h 8"/>
              <a:gd name="T10" fmla="*/ 4 w 8"/>
              <a:gd name="T11" fmla="*/ 4 h 8"/>
              <a:gd name="T12" fmla="*/ 0 w 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8">
                <a:moveTo>
                  <a:pt x="0" y="0"/>
                </a:moveTo>
                <a:lnTo>
                  <a:pt x="0" y="1"/>
                </a:lnTo>
                <a:lnTo>
                  <a:pt x="2" y="2"/>
                </a:lnTo>
                <a:lnTo>
                  <a:pt x="3" y="8"/>
                </a:lnTo>
                <a:lnTo>
                  <a:pt x="8" y="8"/>
                </a:lnTo>
                <a:lnTo>
                  <a:pt x="7" y="5"/>
                </a:lnTo>
                <a:lnTo>
                  <a:pt x="0"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5" name="Freeform 45">
            <a:extLst>
              <a:ext uri="{FF2B5EF4-FFF2-40B4-BE49-F238E27FC236}">
                <a16:creationId xmlns:a16="http://schemas.microsoft.com/office/drawing/2014/main" id="{EB71C48A-E631-AE47-AEF5-82B5C7DA55BE}"/>
              </a:ext>
            </a:extLst>
          </p:cNvPr>
          <p:cNvSpPr>
            <a:spLocks/>
          </p:cNvSpPr>
          <p:nvPr/>
        </p:nvSpPr>
        <p:spPr bwMode="auto">
          <a:xfrm>
            <a:off x="9156362" y="4674112"/>
            <a:ext cx="9550" cy="13640"/>
          </a:xfrm>
          <a:custGeom>
            <a:avLst/>
            <a:gdLst>
              <a:gd name="T0" fmla="*/ 0 w 9"/>
              <a:gd name="T1" fmla="*/ 0 h 12"/>
              <a:gd name="T2" fmla="*/ 2 w 9"/>
              <a:gd name="T3" fmla="*/ 3 h 12"/>
              <a:gd name="T4" fmla="*/ 2 w 9"/>
              <a:gd name="T5" fmla="*/ 3 h 12"/>
              <a:gd name="T6" fmla="*/ 0 w 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2">
                <a:moveTo>
                  <a:pt x="0" y="0"/>
                </a:moveTo>
                <a:lnTo>
                  <a:pt x="4" y="12"/>
                </a:lnTo>
                <a:lnTo>
                  <a:pt x="9" y="12"/>
                </a:lnTo>
                <a:lnTo>
                  <a:pt x="0"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6" name="Freeform 46">
            <a:extLst>
              <a:ext uri="{FF2B5EF4-FFF2-40B4-BE49-F238E27FC236}">
                <a16:creationId xmlns:a16="http://schemas.microsoft.com/office/drawing/2014/main" id="{E56FB8CB-3A69-CA4F-BF7F-A2753161D23B}"/>
              </a:ext>
            </a:extLst>
          </p:cNvPr>
          <p:cNvSpPr>
            <a:spLocks/>
          </p:cNvSpPr>
          <p:nvPr/>
        </p:nvSpPr>
        <p:spPr bwMode="auto">
          <a:xfrm>
            <a:off x="9700658" y="4303063"/>
            <a:ext cx="362865" cy="256461"/>
          </a:xfrm>
          <a:custGeom>
            <a:avLst/>
            <a:gdLst>
              <a:gd name="T0" fmla="*/ 4 w 304"/>
              <a:gd name="T1" fmla="*/ 4 h 214"/>
              <a:gd name="T2" fmla="*/ 4 w 304"/>
              <a:gd name="T3" fmla="*/ 4 h 214"/>
              <a:gd name="T4" fmla="*/ 4 w 304"/>
              <a:gd name="T5" fmla="*/ 4 h 214"/>
              <a:gd name="T6" fmla="*/ 4 w 304"/>
              <a:gd name="T7" fmla="*/ 4 h 214"/>
              <a:gd name="T8" fmla="*/ 4 w 304"/>
              <a:gd name="T9" fmla="*/ 4 h 214"/>
              <a:gd name="T10" fmla="*/ 4 w 304"/>
              <a:gd name="T11" fmla="*/ 4 h 214"/>
              <a:gd name="T12" fmla="*/ 4 w 304"/>
              <a:gd name="T13" fmla="*/ 4 h 214"/>
              <a:gd name="T14" fmla="*/ 4 w 304"/>
              <a:gd name="T15" fmla="*/ 4 h 214"/>
              <a:gd name="T16" fmla="*/ 4 w 304"/>
              <a:gd name="T17" fmla="*/ 4 h 214"/>
              <a:gd name="T18" fmla="*/ 4 w 304"/>
              <a:gd name="T19" fmla="*/ 4 h 214"/>
              <a:gd name="T20" fmla="*/ 4 w 304"/>
              <a:gd name="T21" fmla="*/ 4 h 214"/>
              <a:gd name="T22" fmla="*/ 4 w 304"/>
              <a:gd name="T23" fmla="*/ 4 h 214"/>
              <a:gd name="T24" fmla="*/ 4 w 304"/>
              <a:gd name="T25" fmla="*/ 4 h 214"/>
              <a:gd name="T26" fmla="*/ 4 w 304"/>
              <a:gd name="T27" fmla="*/ 4 h 214"/>
              <a:gd name="T28" fmla="*/ 4 w 304"/>
              <a:gd name="T29" fmla="*/ 4 h 214"/>
              <a:gd name="T30" fmla="*/ 4 w 304"/>
              <a:gd name="T31" fmla="*/ 4 h 214"/>
              <a:gd name="T32" fmla="*/ 4 w 304"/>
              <a:gd name="T33" fmla="*/ 4 h 214"/>
              <a:gd name="T34" fmla="*/ 4 w 304"/>
              <a:gd name="T35" fmla="*/ 4 h 214"/>
              <a:gd name="T36" fmla="*/ 4 w 304"/>
              <a:gd name="T37" fmla="*/ 4 h 214"/>
              <a:gd name="T38" fmla="*/ 4 w 304"/>
              <a:gd name="T39" fmla="*/ 4 h 214"/>
              <a:gd name="T40" fmla="*/ 4 w 304"/>
              <a:gd name="T41" fmla="*/ 4 h 214"/>
              <a:gd name="T42" fmla="*/ 4 w 304"/>
              <a:gd name="T43" fmla="*/ 4 h 214"/>
              <a:gd name="T44" fmla="*/ 4 w 304"/>
              <a:gd name="T45" fmla="*/ 4 h 214"/>
              <a:gd name="T46" fmla="*/ 0 w 304"/>
              <a:gd name="T47" fmla="*/ 4 h 214"/>
              <a:gd name="T48" fmla="*/ 4 w 304"/>
              <a:gd name="T49" fmla="*/ 4 h 214"/>
              <a:gd name="T50" fmla="*/ 4 w 304"/>
              <a:gd name="T51" fmla="*/ 4 h 214"/>
              <a:gd name="T52" fmla="*/ 4 w 304"/>
              <a:gd name="T53" fmla="*/ 4 h 214"/>
              <a:gd name="T54" fmla="*/ 4 w 304"/>
              <a:gd name="T55" fmla="*/ 4 h 214"/>
              <a:gd name="T56" fmla="*/ 4 w 304"/>
              <a:gd name="T57" fmla="*/ 4 h 214"/>
              <a:gd name="T58" fmla="*/ 4 w 304"/>
              <a:gd name="T59" fmla="*/ 4 h 214"/>
              <a:gd name="T60" fmla="*/ 4 w 304"/>
              <a:gd name="T61" fmla="*/ 4 h 214"/>
              <a:gd name="T62" fmla="*/ 4 w 304"/>
              <a:gd name="T63" fmla="*/ 4 h 214"/>
              <a:gd name="T64" fmla="*/ 4 w 304"/>
              <a:gd name="T65" fmla="*/ 4 h 214"/>
              <a:gd name="T66" fmla="*/ 4 w 304"/>
              <a:gd name="T67" fmla="*/ 4 h 214"/>
              <a:gd name="T68" fmla="*/ 4 w 304"/>
              <a:gd name="T69" fmla="*/ 4 h 214"/>
              <a:gd name="T70" fmla="*/ 4 w 304"/>
              <a:gd name="T71" fmla="*/ 0 h 214"/>
              <a:gd name="T72" fmla="*/ 4 w 304"/>
              <a:gd name="T73" fmla="*/ 4 h 214"/>
              <a:gd name="T74" fmla="*/ 4 w 304"/>
              <a:gd name="T75" fmla="*/ 4 h 214"/>
              <a:gd name="T76" fmla="*/ 4 w 304"/>
              <a:gd name="T77" fmla="*/ 4 h 214"/>
              <a:gd name="T78" fmla="*/ 4 w 304"/>
              <a:gd name="T79" fmla="*/ 4 h 214"/>
              <a:gd name="T80" fmla="*/ 4 w 304"/>
              <a:gd name="T81" fmla="*/ 4 h 214"/>
              <a:gd name="T82" fmla="*/ 4 w 304"/>
              <a:gd name="T83" fmla="*/ 4 h 214"/>
              <a:gd name="T84" fmla="*/ 4 w 304"/>
              <a:gd name="T85" fmla="*/ 4 h 214"/>
              <a:gd name="T86" fmla="*/ 4 w 304"/>
              <a:gd name="T87" fmla="*/ 4 h 214"/>
              <a:gd name="T88" fmla="*/ 4 w 304"/>
              <a:gd name="T89" fmla="*/ 4 h 214"/>
              <a:gd name="T90" fmla="*/ 4 w 304"/>
              <a:gd name="T91" fmla="*/ 4 h 214"/>
              <a:gd name="T92" fmla="*/ 4 w 304"/>
              <a:gd name="T93" fmla="*/ 4 h 214"/>
              <a:gd name="T94" fmla="*/ 4 w 304"/>
              <a:gd name="T95" fmla="*/ 4 h 214"/>
              <a:gd name="T96" fmla="*/ 4 w 304"/>
              <a:gd name="T97" fmla="*/ 4 h 214"/>
              <a:gd name="T98" fmla="*/ 4 w 304"/>
              <a:gd name="T99" fmla="*/ 4 h 214"/>
              <a:gd name="T100" fmla="*/ 4 w 304"/>
              <a:gd name="T101" fmla="*/ 4 h 214"/>
              <a:gd name="T102" fmla="*/ 4 w 304"/>
              <a:gd name="T103" fmla="*/ 4 h 214"/>
              <a:gd name="T104" fmla="*/ 4 w 304"/>
              <a:gd name="T105" fmla="*/ 4 h 214"/>
              <a:gd name="T106" fmla="*/ 4 w 304"/>
              <a:gd name="T107" fmla="*/ 4 h 2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4" h="214">
                <a:moveTo>
                  <a:pt x="304" y="87"/>
                </a:moveTo>
                <a:lnTo>
                  <a:pt x="304" y="90"/>
                </a:lnTo>
                <a:lnTo>
                  <a:pt x="304" y="96"/>
                </a:lnTo>
                <a:lnTo>
                  <a:pt x="304" y="108"/>
                </a:lnTo>
                <a:lnTo>
                  <a:pt x="304" y="111"/>
                </a:lnTo>
                <a:lnTo>
                  <a:pt x="304" y="113"/>
                </a:lnTo>
                <a:lnTo>
                  <a:pt x="304" y="114"/>
                </a:lnTo>
                <a:lnTo>
                  <a:pt x="304" y="125"/>
                </a:lnTo>
                <a:lnTo>
                  <a:pt x="304" y="130"/>
                </a:lnTo>
                <a:lnTo>
                  <a:pt x="304" y="134"/>
                </a:lnTo>
                <a:lnTo>
                  <a:pt x="304" y="143"/>
                </a:lnTo>
                <a:lnTo>
                  <a:pt x="304" y="146"/>
                </a:lnTo>
                <a:lnTo>
                  <a:pt x="304" y="152"/>
                </a:lnTo>
                <a:lnTo>
                  <a:pt x="304" y="159"/>
                </a:lnTo>
                <a:lnTo>
                  <a:pt x="304" y="165"/>
                </a:lnTo>
                <a:lnTo>
                  <a:pt x="304" y="178"/>
                </a:lnTo>
                <a:lnTo>
                  <a:pt x="304" y="182"/>
                </a:lnTo>
                <a:lnTo>
                  <a:pt x="304" y="183"/>
                </a:lnTo>
                <a:lnTo>
                  <a:pt x="304" y="189"/>
                </a:lnTo>
                <a:lnTo>
                  <a:pt x="304" y="195"/>
                </a:lnTo>
                <a:lnTo>
                  <a:pt x="304" y="202"/>
                </a:lnTo>
                <a:lnTo>
                  <a:pt x="304" y="208"/>
                </a:lnTo>
                <a:lnTo>
                  <a:pt x="304" y="214"/>
                </a:lnTo>
                <a:lnTo>
                  <a:pt x="279" y="214"/>
                </a:lnTo>
                <a:lnTo>
                  <a:pt x="273" y="214"/>
                </a:lnTo>
                <a:lnTo>
                  <a:pt x="263" y="214"/>
                </a:lnTo>
                <a:lnTo>
                  <a:pt x="260" y="214"/>
                </a:lnTo>
                <a:lnTo>
                  <a:pt x="249" y="213"/>
                </a:lnTo>
                <a:lnTo>
                  <a:pt x="247" y="213"/>
                </a:lnTo>
                <a:lnTo>
                  <a:pt x="219" y="213"/>
                </a:lnTo>
                <a:lnTo>
                  <a:pt x="203" y="213"/>
                </a:lnTo>
                <a:lnTo>
                  <a:pt x="179" y="212"/>
                </a:lnTo>
                <a:lnTo>
                  <a:pt x="170" y="210"/>
                </a:lnTo>
                <a:lnTo>
                  <a:pt x="166" y="210"/>
                </a:lnTo>
                <a:lnTo>
                  <a:pt x="145" y="209"/>
                </a:lnTo>
                <a:lnTo>
                  <a:pt x="143" y="209"/>
                </a:lnTo>
                <a:lnTo>
                  <a:pt x="139" y="209"/>
                </a:lnTo>
                <a:lnTo>
                  <a:pt x="133" y="209"/>
                </a:lnTo>
                <a:lnTo>
                  <a:pt x="112" y="208"/>
                </a:lnTo>
                <a:lnTo>
                  <a:pt x="71" y="204"/>
                </a:lnTo>
                <a:lnTo>
                  <a:pt x="70" y="204"/>
                </a:lnTo>
                <a:lnTo>
                  <a:pt x="69" y="204"/>
                </a:lnTo>
                <a:lnTo>
                  <a:pt x="68" y="204"/>
                </a:lnTo>
                <a:lnTo>
                  <a:pt x="40" y="202"/>
                </a:lnTo>
                <a:lnTo>
                  <a:pt x="29" y="201"/>
                </a:lnTo>
                <a:lnTo>
                  <a:pt x="17" y="200"/>
                </a:lnTo>
                <a:lnTo>
                  <a:pt x="14" y="200"/>
                </a:lnTo>
                <a:lnTo>
                  <a:pt x="0" y="197"/>
                </a:lnTo>
                <a:lnTo>
                  <a:pt x="3" y="174"/>
                </a:lnTo>
                <a:lnTo>
                  <a:pt x="4" y="173"/>
                </a:lnTo>
                <a:lnTo>
                  <a:pt x="5" y="161"/>
                </a:lnTo>
                <a:lnTo>
                  <a:pt x="5" y="154"/>
                </a:lnTo>
                <a:lnTo>
                  <a:pt x="6" y="148"/>
                </a:lnTo>
                <a:lnTo>
                  <a:pt x="6" y="141"/>
                </a:lnTo>
                <a:lnTo>
                  <a:pt x="8" y="141"/>
                </a:lnTo>
                <a:lnTo>
                  <a:pt x="6" y="135"/>
                </a:lnTo>
                <a:lnTo>
                  <a:pt x="8" y="124"/>
                </a:lnTo>
                <a:lnTo>
                  <a:pt x="9" y="112"/>
                </a:lnTo>
                <a:lnTo>
                  <a:pt x="11" y="99"/>
                </a:lnTo>
                <a:lnTo>
                  <a:pt x="12" y="81"/>
                </a:lnTo>
                <a:lnTo>
                  <a:pt x="14" y="75"/>
                </a:lnTo>
                <a:lnTo>
                  <a:pt x="15" y="69"/>
                </a:lnTo>
                <a:lnTo>
                  <a:pt x="15" y="66"/>
                </a:lnTo>
                <a:lnTo>
                  <a:pt x="16" y="56"/>
                </a:lnTo>
                <a:lnTo>
                  <a:pt x="16" y="50"/>
                </a:lnTo>
                <a:lnTo>
                  <a:pt x="17" y="39"/>
                </a:lnTo>
                <a:lnTo>
                  <a:pt x="19" y="28"/>
                </a:lnTo>
                <a:lnTo>
                  <a:pt x="20" y="18"/>
                </a:lnTo>
                <a:lnTo>
                  <a:pt x="20" y="17"/>
                </a:lnTo>
                <a:lnTo>
                  <a:pt x="21" y="12"/>
                </a:lnTo>
                <a:lnTo>
                  <a:pt x="21" y="6"/>
                </a:lnTo>
                <a:lnTo>
                  <a:pt x="22" y="0"/>
                </a:lnTo>
                <a:lnTo>
                  <a:pt x="32" y="2"/>
                </a:lnTo>
                <a:lnTo>
                  <a:pt x="57" y="4"/>
                </a:lnTo>
                <a:lnTo>
                  <a:pt x="68" y="4"/>
                </a:lnTo>
                <a:lnTo>
                  <a:pt x="79" y="5"/>
                </a:lnTo>
                <a:lnTo>
                  <a:pt x="89" y="6"/>
                </a:lnTo>
                <a:lnTo>
                  <a:pt x="92" y="6"/>
                </a:lnTo>
                <a:lnTo>
                  <a:pt x="109" y="8"/>
                </a:lnTo>
                <a:lnTo>
                  <a:pt x="110" y="8"/>
                </a:lnTo>
                <a:lnTo>
                  <a:pt x="124" y="9"/>
                </a:lnTo>
                <a:lnTo>
                  <a:pt x="130" y="10"/>
                </a:lnTo>
                <a:lnTo>
                  <a:pt x="131" y="10"/>
                </a:lnTo>
                <a:lnTo>
                  <a:pt x="134" y="10"/>
                </a:lnTo>
                <a:lnTo>
                  <a:pt x="136" y="10"/>
                </a:lnTo>
                <a:lnTo>
                  <a:pt x="137" y="10"/>
                </a:lnTo>
                <a:lnTo>
                  <a:pt x="142" y="10"/>
                </a:lnTo>
                <a:lnTo>
                  <a:pt x="167" y="12"/>
                </a:lnTo>
                <a:lnTo>
                  <a:pt x="173" y="12"/>
                </a:lnTo>
                <a:lnTo>
                  <a:pt x="175" y="12"/>
                </a:lnTo>
                <a:lnTo>
                  <a:pt x="181" y="12"/>
                </a:lnTo>
                <a:lnTo>
                  <a:pt x="188" y="12"/>
                </a:lnTo>
                <a:lnTo>
                  <a:pt x="190" y="12"/>
                </a:lnTo>
                <a:lnTo>
                  <a:pt x="200" y="14"/>
                </a:lnTo>
                <a:lnTo>
                  <a:pt x="224" y="14"/>
                </a:lnTo>
                <a:lnTo>
                  <a:pt x="241" y="15"/>
                </a:lnTo>
                <a:lnTo>
                  <a:pt x="243" y="15"/>
                </a:lnTo>
                <a:lnTo>
                  <a:pt x="250" y="15"/>
                </a:lnTo>
                <a:lnTo>
                  <a:pt x="280" y="15"/>
                </a:lnTo>
                <a:lnTo>
                  <a:pt x="281" y="15"/>
                </a:lnTo>
                <a:lnTo>
                  <a:pt x="304" y="15"/>
                </a:lnTo>
                <a:lnTo>
                  <a:pt x="304" y="28"/>
                </a:lnTo>
                <a:lnTo>
                  <a:pt x="304" y="30"/>
                </a:lnTo>
                <a:lnTo>
                  <a:pt x="304" y="34"/>
                </a:lnTo>
                <a:lnTo>
                  <a:pt x="304" y="40"/>
                </a:lnTo>
                <a:lnTo>
                  <a:pt x="304" y="44"/>
                </a:lnTo>
                <a:lnTo>
                  <a:pt x="304" y="48"/>
                </a:lnTo>
                <a:lnTo>
                  <a:pt x="304" y="65"/>
                </a:lnTo>
                <a:lnTo>
                  <a:pt x="304" y="8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7" name="Freeform 47">
            <a:extLst>
              <a:ext uri="{FF2B5EF4-FFF2-40B4-BE49-F238E27FC236}">
                <a16:creationId xmlns:a16="http://schemas.microsoft.com/office/drawing/2014/main" id="{3F196372-4C90-1E4B-A276-CBAFAB50F3C7}"/>
              </a:ext>
            </a:extLst>
          </p:cNvPr>
          <p:cNvSpPr>
            <a:spLocks/>
          </p:cNvSpPr>
          <p:nvPr/>
        </p:nvSpPr>
        <p:spPr bwMode="auto">
          <a:xfrm>
            <a:off x="9359620" y="3766951"/>
            <a:ext cx="298749" cy="465175"/>
          </a:xfrm>
          <a:custGeom>
            <a:avLst/>
            <a:gdLst>
              <a:gd name="T0" fmla="*/ 4 w 249"/>
              <a:gd name="T1" fmla="*/ 4 h 389"/>
              <a:gd name="T2" fmla="*/ 4 w 249"/>
              <a:gd name="T3" fmla="*/ 4 h 389"/>
              <a:gd name="T4" fmla="*/ 4 w 249"/>
              <a:gd name="T5" fmla="*/ 4 h 389"/>
              <a:gd name="T6" fmla="*/ 4 w 249"/>
              <a:gd name="T7" fmla="*/ 4 h 389"/>
              <a:gd name="T8" fmla="*/ 4 w 249"/>
              <a:gd name="T9" fmla="*/ 4 h 389"/>
              <a:gd name="T10" fmla="*/ 4 w 249"/>
              <a:gd name="T11" fmla="*/ 4 h 389"/>
              <a:gd name="T12" fmla="*/ 4 w 249"/>
              <a:gd name="T13" fmla="*/ 4 h 389"/>
              <a:gd name="T14" fmla="*/ 4 w 249"/>
              <a:gd name="T15" fmla="*/ 4 h 389"/>
              <a:gd name="T16" fmla="*/ 4 w 249"/>
              <a:gd name="T17" fmla="*/ 4 h 389"/>
              <a:gd name="T18" fmla="*/ 4 w 249"/>
              <a:gd name="T19" fmla="*/ 4 h 389"/>
              <a:gd name="T20" fmla="*/ 4 w 249"/>
              <a:gd name="T21" fmla="*/ 4 h 389"/>
              <a:gd name="T22" fmla="*/ 4 w 249"/>
              <a:gd name="T23" fmla="*/ 4 h 389"/>
              <a:gd name="T24" fmla="*/ 4 w 249"/>
              <a:gd name="T25" fmla="*/ 4 h 389"/>
              <a:gd name="T26" fmla="*/ 4 w 249"/>
              <a:gd name="T27" fmla="*/ 4 h 389"/>
              <a:gd name="T28" fmla="*/ 4 w 249"/>
              <a:gd name="T29" fmla="*/ 4 h 389"/>
              <a:gd name="T30" fmla="*/ 4 w 249"/>
              <a:gd name="T31" fmla="*/ 4 h 389"/>
              <a:gd name="T32" fmla="*/ 4 w 249"/>
              <a:gd name="T33" fmla="*/ 4 h 389"/>
              <a:gd name="T34" fmla="*/ 4 w 249"/>
              <a:gd name="T35" fmla="*/ 4 h 389"/>
              <a:gd name="T36" fmla="*/ 4 w 249"/>
              <a:gd name="T37" fmla="*/ 4 h 389"/>
              <a:gd name="T38" fmla="*/ 4 w 249"/>
              <a:gd name="T39" fmla="*/ 4 h 389"/>
              <a:gd name="T40" fmla="*/ 4 w 249"/>
              <a:gd name="T41" fmla="*/ 4 h 389"/>
              <a:gd name="T42" fmla="*/ 4 w 249"/>
              <a:gd name="T43" fmla="*/ 4 h 389"/>
              <a:gd name="T44" fmla="*/ 4 w 249"/>
              <a:gd name="T45" fmla="*/ 4 h 389"/>
              <a:gd name="T46" fmla="*/ 4 w 249"/>
              <a:gd name="T47" fmla="*/ 4 h 389"/>
              <a:gd name="T48" fmla="*/ 4 w 249"/>
              <a:gd name="T49" fmla="*/ 4 h 389"/>
              <a:gd name="T50" fmla="*/ 4 w 249"/>
              <a:gd name="T51" fmla="*/ 4 h 389"/>
              <a:gd name="T52" fmla="*/ 4 w 249"/>
              <a:gd name="T53" fmla="*/ 4 h 389"/>
              <a:gd name="T54" fmla="*/ 4 w 249"/>
              <a:gd name="T55" fmla="*/ 4 h 389"/>
              <a:gd name="T56" fmla="*/ 4 w 249"/>
              <a:gd name="T57" fmla="*/ 4 h 389"/>
              <a:gd name="T58" fmla="*/ 4 w 249"/>
              <a:gd name="T59" fmla="*/ 4 h 389"/>
              <a:gd name="T60" fmla="*/ 4 w 249"/>
              <a:gd name="T61" fmla="*/ 4 h 389"/>
              <a:gd name="T62" fmla="*/ 4 w 249"/>
              <a:gd name="T63" fmla="*/ 4 h 389"/>
              <a:gd name="T64" fmla="*/ 4 w 249"/>
              <a:gd name="T65" fmla="*/ 4 h 389"/>
              <a:gd name="T66" fmla="*/ 4 w 249"/>
              <a:gd name="T67" fmla="*/ 4 h 389"/>
              <a:gd name="T68" fmla="*/ 4 w 249"/>
              <a:gd name="T69" fmla="*/ 4 h 389"/>
              <a:gd name="T70" fmla="*/ 4 w 249"/>
              <a:gd name="T71" fmla="*/ 4 h 389"/>
              <a:gd name="T72" fmla="*/ 4 w 249"/>
              <a:gd name="T73" fmla="*/ 4 h 389"/>
              <a:gd name="T74" fmla="*/ 4 w 249"/>
              <a:gd name="T75" fmla="*/ 4 h 389"/>
              <a:gd name="T76" fmla="*/ 4 w 249"/>
              <a:gd name="T77" fmla="*/ 4 h 389"/>
              <a:gd name="T78" fmla="*/ 4 w 249"/>
              <a:gd name="T79" fmla="*/ 4 h 389"/>
              <a:gd name="T80" fmla="*/ 4 w 249"/>
              <a:gd name="T81" fmla="*/ 4 h 389"/>
              <a:gd name="T82" fmla="*/ 4 w 249"/>
              <a:gd name="T83" fmla="*/ 4 h 389"/>
              <a:gd name="T84" fmla="*/ 4 w 249"/>
              <a:gd name="T85" fmla="*/ 4 h 389"/>
              <a:gd name="T86" fmla="*/ 4 w 249"/>
              <a:gd name="T87" fmla="*/ 4 h 389"/>
              <a:gd name="T88" fmla="*/ 4 w 249"/>
              <a:gd name="T89" fmla="*/ 4 h 389"/>
              <a:gd name="T90" fmla="*/ 4 w 249"/>
              <a:gd name="T91" fmla="*/ 4 h 389"/>
              <a:gd name="T92" fmla="*/ 4 w 249"/>
              <a:gd name="T93" fmla="*/ 4 h 3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 h="389">
                <a:moveTo>
                  <a:pt x="29" y="242"/>
                </a:moveTo>
                <a:lnTo>
                  <a:pt x="27" y="243"/>
                </a:lnTo>
                <a:lnTo>
                  <a:pt x="27" y="244"/>
                </a:lnTo>
                <a:lnTo>
                  <a:pt x="23" y="255"/>
                </a:lnTo>
                <a:lnTo>
                  <a:pt x="21" y="256"/>
                </a:lnTo>
                <a:lnTo>
                  <a:pt x="20" y="259"/>
                </a:lnTo>
                <a:lnTo>
                  <a:pt x="19" y="265"/>
                </a:lnTo>
                <a:lnTo>
                  <a:pt x="18" y="269"/>
                </a:lnTo>
                <a:lnTo>
                  <a:pt x="13" y="290"/>
                </a:lnTo>
                <a:lnTo>
                  <a:pt x="0" y="347"/>
                </a:lnTo>
                <a:lnTo>
                  <a:pt x="2" y="347"/>
                </a:lnTo>
                <a:lnTo>
                  <a:pt x="38" y="356"/>
                </a:lnTo>
                <a:lnTo>
                  <a:pt x="77" y="364"/>
                </a:lnTo>
                <a:lnTo>
                  <a:pt x="89" y="365"/>
                </a:lnTo>
                <a:lnTo>
                  <a:pt x="95" y="367"/>
                </a:lnTo>
                <a:lnTo>
                  <a:pt x="107" y="369"/>
                </a:lnTo>
                <a:lnTo>
                  <a:pt x="108" y="370"/>
                </a:lnTo>
                <a:lnTo>
                  <a:pt x="116" y="371"/>
                </a:lnTo>
                <a:lnTo>
                  <a:pt x="127" y="374"/>
                </a:lnTo>
                <a:lnTo>
                  <a:pt x="146" y="376"/>
                </a:lnTo>
                <a:lnTo>
                  <a:pt x="157" y="379"/>
                </a:lnTo>
                <a:lnTo>
                  <a:pt x="188" y="383"/>
                </a:lnTo>
                <a:lnTo>
                  <a:pt x="189" y="383"/>
                </a:lnTo>
                <a:lnTo>
                  <a:pt x="191" y="383"/>
                </a:lnTo>
                <a:lnTo>
                  <a:pt x="192" y="383"/>
                </a:lnTo>
                <a:lnTo>
                  <a:pt x="195" y="385"/>
                </a:lnTo>
                <a:lnTo>
                  <a:pt x="205" y="386"/>
                </a:lnTo>
                <a:lnTo>
                  <a:pt x="215" y="387"/>
                </a:lnTo>
                <a:lnTo>
                  <a:pt x="217" y="387"/>
                </a:lnTo>
                <a:lnTo>
                  <a:pt x="218" y="388"/>
                </a:lnTo>
                <a:lnTo>
                  <a:pt x="234" y="389"/>
                </a:lnTo>
                <a:lnTo>
                  <a:pt x="234" y="383"/>
                </a:lnTo>
                <a:lnTo>
                  <a:pt x="236" y="367"/>
                </a:lnTo>
                <a:lnTo>
                  <a:pt x="236" y="364"/>
                </a:lnTo>
                <a:lnTo>
                  <a:pt x="239" y="352"/>
                </a:lnTo>
                <a:lnTo>
                  <a:pt x="240" y="340"/>
                </a:lnTo>
                <a:lnTo>
                  <a:pt x="240" y="339"/>
                </a:lnTo>
                <a:lnTo>
                  <a:pt x="241" y="337"/>
                </a:lnTo>
                <a:lnTo>
                  <a:pt x="242" y="327"/>
                </a:lnTo>
                <a:lnTo>
                  <a:pt x="242" y="325"/>
                </a:lnTo>
                <a:lnTo>
                  <a:pt x="243" y="317"/>
                </a:lnTo>
                <a:lnTo>
                  <a:pt x="243" y="315"/>
                </a:lnTo>
                <a:lnTo>
                  <a:pt x="246" y="303"/>
                </a:lnTo>
                <a:lnTo>
                  <a:pt x="246" y="296"/>
                </a:lnTo>
                <a:lnTo>
                  <a:pt x="247" y="291"/>
                </a:lnTo>
                <a:lnTo>
                  <a:pt x="248" y="284"/>
                </a:lnTo>
                <a:lnTo>
                  <a:pt x="248" y="278"/>
                </a:lnTo>
                <a:lnTo>
                  <a:pt x="249" y="266"/>
                </a:lnTo>
                <a:lnTo>
                  <a:pt x="248" y="266"/>
                </a:lnTo>
                <a:lnTo>
                  <a:pt x="247" y="265"/>
                </a:lnTo>
                <a:lnTo>
                  <a:pt x="243" y="256"/>
                </a:lnTo>
                <a:lnTo>
                  <a:pt x="240" y="250"/>
                </a:lnTo>
                <a:lnTo>
                  <a:pt x="239" y="250"/>
                </a:lnTo>
                <a:lnTo>
                  <a:pt x="236" y="253"/>
                </a:lnTo>
                <a:lnTo>
                  <a:pt x="234" y="255"/>
                </a:lnTo>
                <a:lnTo>
                  <a:pt x="234" y="261"/>
                </a:lnTo>
                <a:lnTo>
                  <a:pt x="229" y="260"/>
                </a:lnTo>
                <a:lnTo>
                  <a:pt x="210" y="257"/>
                </a:lnTo>
                <a:lnTo>
                  <a:pt x="206" y="255"/>
                </a:lnTo>
                <a:lnTo>
                  <a:pt x="201" y="257"/>
                </a:lnTo>
                <a:lnTo>
                  <a:pt x="195" y="259"/>
                </a:lnTo>
                <a:lnTo>
                  <a:pt x="187" y="255"/>
                </a:lnTo>
                <a:lnTo>
                  <a:pt x="182" y="259"/>
                </a:lnTo>
                <a:lnTo>
                  <a:pt x="183" y="261"/>
                </a:lnTo>
                <a:lnTo>
                  <a:pt x="182" y="262"/>
                </a:lnTo>
                <a:lnTo>
                  <a:pt x="177" y="256"/>
                </a:lnTo>
                <a:lnTo>
                  <a:pt x="175" y="241"/>
                </a:lnTo>
                <a:lnTo>
                  <a:pt x="163" y="232"/>
                </a:lnTo>
                <a:lnTo>
                  <a:pt x="165" y="226"/>
                </a:lnTo>
                <a:lnTo>
                  <a:pt x="153" y="188"/>
                </a:lnTo>
                <a:lnTo>
                  <a:pt x="140" y="195"/>
                </a:lnTo>
                <a:lnTo>
                  <a:pt x="135" y="195"/>
                </a:lnTo>
                <a:lnTo>
                  <a:pt x="129" y="190"/>
                </a:lnTo>
                <a:lnTo>
                  <a:pt x="144" y="145"/>
                </a:lnTo>
                <a:lnTo>
                  <a:pt x="145" y="145"/>
                </a:lnTo>
                <a:lnTo>
                  <a:pt x="149" y="139"/>
                </a:lnTo>
                <a:lnTo>
                  <a:pt x="149" y="137"/>
                </a:lnTo>
                <a:lnTo>
                  <a:pt x="146" y="136"/>
                </a:lnTo>
                <a:lnTo>
                  <a:pt x="141" y="137"/>
                </a:lnTo>
                <a:lnTo>
                  <a:pt x="139" y="136"/>
                </a:lnTo>
                <a:lnTo>
                  <a:pt x="138" y="135"/>
                </a:lnTo>
                <a:lnTo>
                  <a:pt x="138" y="132"/>
                </a:lnTo>
                <a:lnTo>
                  <a:pt x="137" y="131"/>
                </a:lnTo>
                <a:lnTo>
                  <a:pt x="133" y="132"/>
                </a:lnTo>
                <a:lnTo>
                  <a:pt x="132" y="131"/>
                </a:lnTo>
                <a:lnTo>
                  <a:pt x="133" y="130"/>
                </a:lnTo>
                <a:lnTo>
                  <a:pt x="128" y="119"/>
                </a:lnTo>
                <a:lnTo>
                  <a:pt x="126" y="114"/>
                </a:lnTo>
                <a:lnTo>
                  <a:pt x="119" y="101"/>
                </a:lnTo>
                <a:lnTo>
                  <a:pt x="114" y="98"/>
                </a:lnTo>
                <a:lnTo>
                  <a:pt x="105" y="88"/>
                </a:lnTo>
                <a:lnTo>
                  <a:pt x="110" y="87"/>
                </a:lnTo>
                <a:lnTo>
                  <a:pt x="107" y="83"/>
                </a:lnTo>
                <a:lnTo>
                  <a:pt x="109" y="75"/>
                </a:lnTo>
                <a:lnTo>
                  <a:pt x="102" y="59"/>
                </a:lnTo>
                <a:lnTo>
                  <a:pt x="102" y="58"/>
                </a:lnTo>
                <a:lnTo>
                  <a:pt x="104" y="47"/>
                </a:lnTo>
                <a:lnTo>
                  <a:pt x="107" y="35"/>
                </a:lnTo>
                <a:lnTo>
                  <a:pt x="107" y="33"/>
                </a:lnTo>
                <a:lnTo>
                  <a:pt x="111" y="14"/>
                </a:lnTo>
                <a:lnTo>
                  <a:pt x="113" y="9"/>
                </a:lnTo>
                <a:lnTo>
                  <a:pt x="113" y="8"/>
                </a:lnTo>
                <a:lnTo>
                  <a:pt x="79" y="0"/>
                </a:lnTo>
                <a:lnTo>
                  <a:pt x="79" y="3"/>
                </a:lnTo>
                <a:lnTo>
                  <a:pt x="78" y="4"/>
                </a:lnTo>
                <a:lnTo>
                  <a:pt x="78" y="8"/>
                </a:lnTo>
                <a:lnTo>
                  <a:pt x="71" y="36"/>
                </a:lnTo>
                <a:lnTo>
                  <a:pt x="69" y="44"/>
                </a:lnTo>
                <a:lnTo>
                  <a:pt x="68" y="48"/>
                </a:lnTo>
                <a:lnTo>
                  <a:pt x="68" y="50"/>
                </a:lnTo>
                <a:lnTo>
                  <a:pt x="67" y="50"/>
                </a:lnTo>
                <a:lnTo>
                  <a:pt x="67" y="51"/>
                </a:lnTo>
                <a:lnTo>
                  <a:pt x="65" y="63"/>
                </a:lnTo>
                <a:lnTo>
                  <a:pt x="63" y="69"/>
                </a:lnTo>
                <a:lnTo>
                  <a:pt x="60" y="82"/>
                </a:lnTo>
                <a:lnTo>
                  <a:pt x="59" y="87"/>
                </a:lnTo>
                <a:lnTo>
                  <a:pt x="59" y="88"/>
                </a:lnTo>
                <a:lnTo>
                  <a:pt x="57" y="94"/>
                </a:lnTo>
                <a:lnTo>
                  <a:pt x="54" y="112"/>
                </a:lnTo>
                <a:lnTo>
                  <a:pt x="53" y="114"/>
                </a:lnTo>
                <a:lnTo>
                  <a:pt x="51" y="123"/>
                </a:lnTo>
                <a:lnTo>
                  <a:pt x="50" y="125"/>
                </a:lnTo>
                <a:lnTo>
                  <a:pt x="49" y="129"/>
                </a:lnTo>
                <a:lnTo>
                  <a:pt x="49" y="131"/>
                </a:lnTo>
                <a:lnTo>
                  <a:pt x="50" y="139"/>
                </a:lnTo>
                <a:lnTo>
                  <a:pt x="49" y="151"/>
                </a:lnTo>
                <a:lnTo>
                  <a:pt x="50" y="153"/>
                </a:lnTo>
                <a:lnTo>
                  <a:pt x="51" y="158"/>
                </a:lnTo>
                <a:lnTo>
                  <a:pt x="51" y="159"/>
                </a:lnTo>
                <a:lnTo>
                  <a:pt x="60" y="166"/>
                </a:lnTo>
                <a:lnTo>
                  <a:pt x="61" y="173"/>
                </a:lnTo>
                <a:lnTo>
                  <a:pt x="49" y="189"/>
                </a:lnTo>
                <a:lnTo>
                  <a:pt x="45" y="196"/>
                </a:lnTo>
                <a:lnTo>
                  <a:pt x="43" y="197"/>
                </a:lnTo>
                <a:lnTo>
                  <a:pt x="41" y="201"/>
                </a:lnTo>
                <a:lnTo>
                  <a:pt x="37" y="208"/>
                </a:lnTo>
                <a:lnTo>
                  <a:pt x="31" y="212"/>
                </a:lnTo>
                <a:lnTo>
                  <a:pt x="19" y="229"/>
                </a:lnTo>
                <a:lnTo>
                  <a:pt x="19" y="232"/>
                </a:lnTo>
                <a:lnTo>
                  <a:pt x="24" y="236"/>
                </a:lnTo>
                <a:lnTo>
                  <a:pt x="26" y="237"/>
                </a:lnTo>
                <a:lnTo>
                  <a:pt x="29" y="24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8" name="Freeform 48">
            <a:extLst>
              <a:ext uri="{FF2B5EF4-FFF2-40B4-BE49-F238E27FC236}">
                <a16:creationId xmlns:a16="http://schemas.microsoft.com/office/drawing/2014/main" id="{95EE09C3-8314-1C4A-83E5-0FF175156355}"/>
              </a:ext>
            </a:extLst>
          </p:cNvPr>
          <p:cNvSpPr>
            <a:spLocks/>
          </p:cNvSpPr>
          <p:nvPr/>
        </p:nvSpPr>
        <p:spPr bwMode="auto">
          <a:xfrm>
            <a:off x="9481030" y="3776499"/>
            <a:ext cx="502008" cy="306934"/>
          </a:xfrm>
          <a:custGeom>
            <a:avLst/>
            <a:gdLst>
              <a:gd name="T0" fmla="*/ 4 w 419"/>
              <a:gd name="T1" fmla="*/ 3 h 258"/>
              <a:gd name="T2" fmla="*/ 4 w 419"/>
              <a:gd name="T3" fmla="*/ 3 h 258"/>
              <a:gd name="T4" fmla="*/ 4 w 419"/>
              <a:gd name="T5" fmla="*/ 3 h 258"/>
              <a:gd name="T6" fmla="*/ 4 w 419"/>
              <a:gd name="T7" fmla="*/ 3 h 258"/>
              <a:gd name="T8" fmla="*/ 4 w 419"/>
              <a:gd name="T9" fmla="*/ 3 h 258"/>
              <a:gd name="T10" fmla="*/ 4 w 419"/>
              <a:gd name="T11" fmla="*/ 3 h 258"/>
              <a:gd name="T12" fmla="*/ 4 w 419"/>
              <a:gd name="T13" fmla="*/ 3 h 258"/>
              <a:gd name="T14" fmla="*/ 4 w 419"/>
              <a:gd name="T15" fmla="*/ 3 h 258"/>
              <a:gd name="T16" fmla="*/ 4 w 419"/>
              <a:gd name="T17" fmla="*/ 3 h 258"/>
              <a:gd name="T18" fmla="*/ 4 w 419"/>
              <a:gd name="T19" fmla="*/ 3 h 258"/>
              <a:gd name="T20" fmla="*/ 3 w 419"/>
              <a:gd name="T21" fmla="*/ 3 h 258"/>
              <a:gd name="T22" fmla="*/ 4 w 419"/>
              <a:gd name="T23" fmla="*/ 3 h 258"/>
              <a:gd name="T24" fmla="*/ 0 w 419"/>
              <a:gd name="T25" fmla="*/ 3 h 258"/>
              <a:gd name="T26" fmla="*/ 2 w 419"/>
              <a:gd name="T27" fmla="*/ 3 h 258"/>
              <a:gd name="T28" fmla="*/ 4 w 419"/>
              <a:gd name="T29" fmla="*/ 3 h 258"/>
              <a:gd name="T30" fmla="*/ 4 w 419"/>
              <a:gd name="T31" fmla="*/ 1 h 258"/>
              <a:gd name="T32" fmla="*/ 4 w 419"/>
              <a:gd name="T33" fmla="*/ 3 h 258"/>
              <a:gd name="T34" fmla="*/ 4 w 419"/>
              <a:gd name="T35" fmla="*/ 3 h 258"/>
              <a:gd name="T36" fmla="*/ 4 w 419"/>
              <a:gd name="T37" fmla="*/ 3 h 258"/>
              <a:gd name="T38" fmla="*/ 4 w 419"/>
              <a:gd name="T39" fmla="*/ 3 h 258"/>
              <a:gd name="T40" fmla="*/ 4 w 419"/>
              <a:gd name="T41" fmla="*/ 3 h 258"/>
              <a:gd name="T42" fmla="*/ 4 w 419"/>
              <a:gd name="T43" fmla="*/ 3 h 258"/>
              <a:gd name="T44" fmla="*/ 4 w 419"/>
              <a:gd name="T45" fmla="*/ 3 h 258"/>
              <a:gd name="T46" fmla="*/ 4 w 419"/>
              <a:gd name="T47" fmla="*/ 3 h 258"/>
              <a:gd name="T48" fmla="*/ 4 w 419"/>
              <a:gd name="T49" fmla="*/ 3 h 258"/>
              <a:gd name="T50" fmla="*/ 4 w 419"/>
              <a:gd name="T51" fmla="*/ 3 h 258"/>
              <a:gd name="T52" fmla="*/ 4 w 419"/>
              <a:gd name="T53" fmla="*/ 3 h 258"/>
              <a:gd name="T54" fmla="*/ 4 w 419"/>
              <a:gd name="T55" fmla="*/ 3 h 258"/>
              <a:gd name="T56" fmla="*/ 4 w 419"/>
              <a:gd name="T57" fmla="*/ 3 h 258"/>
              <a:gd name="T58" fmla="*/ 4 w 419"/>
              <a:gd name="T59" fmla="*/ 3 h 258"/>
              <a:gd name="T60" fmla="*/ 4 w 419"/>
              <a:gd name="T61" fmla="*/ 3 h 258"/>
              <a:gd name="T62" fmla="*/ 4 w 419"/>
              <a:gd name="T63" fmla="*/ 3 h 258"/>
              <a:gd name="T64" fmla="*/ 4 w 419"/>
              <a:gd name="T65" fmla="*/ 3 h 258"/>
              <a:gd name="T66" fmla="*/ 4 w 419"/>
              <a:gd name="T67" fmla="*/ 3 h 258"/>
              <a:gd name="T68" fmla="*/ 4 w 419"/>
              <a:gd name="T69" fmla="*/ 3 h 258"/>
              <a:gd name="T70" fmla="*/ 4 w 419"/>
              <a:gd name="T71" fmla="*/ 3 h 258"/>
              <a:gd name="T72" fmla="*/ 4 w 419"/>
              <a:gd name="T73" fmla="*/ 3 h 258"/>
              <a:gd name="T74" fmla="*/ 4 w 419"/>
              <a:gd name="T75" fmla="*/ 3 h 258"/>
              <a:gd name="T76" fmla="*/ 4 w 419"/>
              <a:gd name="T77" fmla="*/ 3 h 258"/>
              <a:gd name="T78" fmla="*/ 4 w 419"/>
              <a:gd name="T79" fmla="*/ 3 h 258"/>
              <a:gd name="T80" fmla="*/ 4 w 419"/>
              <a:gd name="T81" fmla="*/ 3 h 258"/>
              <a:gd name="T82" fmla="*/ 4 w 419"/>
              <a:gd name="T83" fmla="*/ 3 h 258"/>
              <a:gd name="T84" fmla="*/ 4 w 419"/>
              <a:gd name="T85" fmla="*/ 3 h 258"/>
              <a:gd name="T86" fmla="*/ 4 w 419"/>
              <a:gd name="T87" fmla="*/ 3 h 258"/>
              <a:gd name="T88" fmla="*/ 4 w 419"/>
              <a:gd name="T89" fmla="*/ 3 h 258"/>
              <a:gd name="T90" fmla="*/ 4 w 419"/>
              <a:gd name="T91" fmla="*/ 3 h 258"/>
              <a:gd name="T92" fmla="*/ 4 w 419"/>
              <a:gd name="T93" fmla="*/ 3 h 258"/>
              <a:gd name="T94" fmla="*/ 4 w 419"/>
              <a:gd name="T95" fmla="*/ 3 h 258"/>
              <a:gd name="T96" fmla="*/ 4 w 419"/>
              <a:gd name="T97" fmla="*/ 3 h 258"/>
              <a:gd name="T98" fmla="*/ 4 w 419"/>
              <a:gd name="T99" fmla="*/ 3 h 258"/>
              <a:gd name="T100" fmla="*/ 4 w 419"/>
              <a:gd name="T101" fmla="*/ 3 h 258"/>
              <a:gd name="T102" fmla="*/ 4 w 419"/>
              <a:gd name="T103" fmla="*/ 3 h 258"/>
              <a:gd name="T104" fmla="*/ 4 w 419"/>
              <a:gd name="T105" fmla="*/ 3 h 258"/>
              <a:gd name="T106" fmla="*/ 4 w 419"/>
              <a:gd name="T107" fmla="*/ 3 h 258"/>
              <a:gd name="T108" fmla="*/ 4 w 419"/>
              <a:gd name="T109" fmla="*/ 3 h 258"/>
              <a:gd name="T110" fmla="*/ 4 w 419"/>
              <a:gd name="T111" fmla="*/ 3 h 258"/>
              <a:gd name="T112" fmla="*/ 4 w 419"/>
              <a:gd name="T113" fmla="*/ 3 h 258"/>
              <a:gd name="T114" fmla="*/ 4 w 419"/>
              <a:gd name="T115" fmla="*/ 3 h 258"/>
              <a:gd name="T116" fmla="*/ 4 w 419"/>
              <a:gd name="T117" fmla="*/ 3 h 258"/>
              <a:gd name="T118" fmla="*/ 4 w 419"/>
              <a:gd name="T119" fmla="*/ 3 h 2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19" h="258">
                <a:moveTo>
                  <a:pt x="51" y="180"/>
                </a:moveTo>
                <a:lnTo>
                  <a:pt x="38" y="187"/>
                </a:lnTo>
                <a:lnTo>
                  <a:pt x="33" y="187"/>
                </a:lnTo>
                <a:lnTo>
                  <a:pt x="27" y="182"/>
                </a:lnTo>
                <a:lnTo>
                  <a:pt x="42" y="137"/>
                </a:lnTo>
                <a:lnTo>
                  <a:pt x="43" y="137"/>
                </a:lnTo>
                <a:lnTo>
                  <a:pt x="47" y="131"/>
                </a:lnTo>
                <a:lnTo>
                  <a:pt x="47" y="129"/>
                </a:lnTo>
                <a:lnTo>
                  <a:pt x="44" y="128"/>
                </a:lnTo>
                <a:lnTo>
                  <a:pt x="39" y="129"/>
                </a:lnTo>
                <a:lnTo>
                  <a:pt x="37" y="128"/>
                </a:lnTo>
                <a:lnTo>
                  <a:pt x="36" y="127"/>
                </a:lnTo>
                <a:lnTo>
                  <a:pt x="36" y="124"/>
                </a:lnTo>
                <a:lnTo>
                  <a:pt x="35" y="123"/>
                </a:lnTo>
                <a:lnTo>
                  <a:pt x="31" y="124"/>
                </a:lnTo>
                <a:lnTo>
                  <a:pt x="30" y="123"/>
                </a:lnTo>
                <a:lnTo>
                  <a:pt x="31" y="122"/>
                </a:lnTo>
                <a:lnTo>
                  <a:pt x="26" y="111"/>
                </a:lnTo>
                <a:lnTo>
                  <a:pt x="24" y="106"/>
                </a:lnTo>
                <a:lnTo>
                  <a:pt x="17" y="93"/>
                </a:lnTo>
                <a:lnTo>
                  <a:pt x="12" y="90"/>
                </a:lnTo>
                <a:lnTo>
                  <a:pt x="3" y="80"/>
                </a:lnTo>
                <a:lnTo>
                  <a:pt x="8" y="79"/>
                </a:lnTo>
                <a:lnTo>
                  <a:pt x="5" y="75"/>
                </a:lnTo>
                <a:lnTo>
                  <a:pt x="7" y="67"/>
                </a:lnTo>
                <a:lnTo>
                  <a:pt x="0" y="51"/>
                </a:lnTo>
                <a:lnTo>
                  <a:pt x="0" y="50"/>
                </a:lnTo>
                <a:lnTo>
                  <a:pt x="2" y="39"/>
                </a:lnTo>
                <a:lnTo>
                  <a:pt x="5" y="27"/>
                </a:lnTo>
                <a:lnTo>
                  <a:pt x="5" y="25"/>
                </a:lnTo>
                <a:lnTo>
                  <a:pt x="9" y="6"/>
                </a:lnTo>
                <a:lnTo>
                  <a:pt x="11" y="1"/>
                </a:lnTo>
                <a:lnTo>
                  <a:pt x="11" y="0"/>
                </a:lnTo>
                <a:lnTo>
                  <a:pt x="55" y="9"/>
                </a:lnTo>
                <a:lnTo>
                  <a:pt x="77" y="13"/>
                </a:lnTo>
                <a:lnTo>
                  <a:pt x="140" y="24"/>
                </a:lnTo>
                <a:lnTo>
                  <a:pt x="171" y="28"/>
                </a:lnTo>
                <a:lnTo>
                  <a:pt x="189" y="31"/>
                </a:lnTo>
                <a:lnTo>
                  <a:pt x="216" y="34"/>
                </a:lnTo>
                <a:lnTo>
                  <a:pt x="233" y="36"/>
                </a:lnTo>
                <a:lnTo>
                  <a:pt x="276" y="40"/>
                </a:lnTo>
                <a:lnTo>
                  <a:pt x="312" y="44"/>
                </a:lnTo>
                <a:lnTo>
                  <a:pt x="348" y="46"/>
                </a:lnTo>
                <a:lnTo>
                  <a:pt x="384" y="48"/>
                </a:lnTo>
                <a:lnTo>
                  <a:pt x="419" y="50"/>
                </a:lnTo>
                <a:lnTo>
                  <a:pt x="419" y="62"/>
                </a:lnTo>
                <a:lnTo>
                  <a:pt x="419" y="67"/>
                </a:lnTo>
                <a:lnTo>
                  <a:pt x="419" y="68"/>
                </a:lnTo>
                <a:lnTo>
                  <a:pt x="419" y="69"/>
                </a:lnTo>
                <a:lnTo>
                  <a:pt x="419" y="75"/>
                </a:lnTo>
                <a:lnTo>
                  <a:pt x="419" y="81"/>
                </a:lnTo>
                <a:lnTo>
                  <a:pt x="418" y="94"/>
                </a:lnTo>
                <a:lnTo>
                  <a:pt x="418" y="100"/>
                </a:lnTo>
                <a:lnTo>
                  <a:pt x="418" y="108"/>
                </a:lnTo>
                <a:lnTo>
                  <a:pt x="418" y="114"/>
                </a:lnTo>
                <a:lnTo>
                  <a:pt x="416" y="132"/>
                </a:lnTo>
                <a:lnTo>
                  <a:pt x="416" y="133"/>
                </a:lnTo>
                <a:lnTo>
                  <a:pt x="416" y="135"/>
                </a:lnTo>
                <a:lnTo>
                  <a:pt x="416" y="145"/>
                </a:lnTo>
                <a:lnTo>
                  <a:pt x="415" y="164"/>
                </a:lnTo>
                <a:lnTo>
                  <a:pt x="415" y="170"/>
                </a:lnTo>
                <a:lnTo>
                  <a:pt x="415" y="175"/>
                </a:lnTo>
                <a:lnTo>
                  <a:pt x="415" y="177"/>
                </a:lnTo>
                <a:lnTo>
                  <a:pt x="415" y="188"/>
                </a:lnTo>
                <a:lnTo>
                  <a:pt x="415" y="191"/>
                </a:lnTo>
                <a:lnTo>
                  <a:pt x="415" y="198"/>
                </a:lnTo>
                <a:lnTo>
                  <a:pt x="414" y="206"/>
                </a:lnTo>
                <a:lnTo>
                  <a:pt x="414" y="209"/>
                </a:lnTo>
                <a:lnTo>
                  <a:pt x="414" y="216"/>
                </a:lnTo>
                <a:lnTo>
                  <a:pt x="414" y="241"/>
                </a:lnTo>
                <a:lnTo>
                  <a:pt x="414" y="242"/>
                </a:lnTo>
                <a:lnTo>
                  <a:pt x="413" y="254"/>
                </a:lnTo>
                <a:lnTo>
                  <a:pt x="388" y="253"/>
                </a:lnTo>
                <a:lnTo>
                  <a:pt x="384" y="253"/>
                </a:lnTo>
                <a:lnTo>
                  <a:pt x="376" y="252"/>
                </a:lnTo>
                <a:lnTo>
                  <a:pt x="374" y="252"/>
                </a:lnTo>
                <a:lnTo>
                  <a:pt x="343" y="251"/>
                </a:lnTo>
                <a:lnTo>
                  <a:pt x="340" y="251"/>
                </a:lnTo>
                <a:lnTo>
                  <a:pt x="335" y="251"/>
                </a:lnTo>
                <a:lnTo>
                  <a:pt x="330" y="251"/>
                </a:lnTo>
                <a:lnTo>
                  <a:pt x="330" y="249"/>
                </a:lnTo>
                <a:lnTo>
                  <a:pt x="302" y="248"/>
                </a:lnTo>
                <a:lnTo>
                  <a:pt x="298" y="247"/>
                </a:lnTo>
                <a:lnTo>
                  <a:pt x="269" y="245"/>
                </a:lnTo>
                <a:lnTo>
                  <a:pt x="256" y="243"/>
                </a:lnTo>
                <a:lnTo>
                  <a:pt x="251" y="243"/>
                </a:lnTo>
                <a:lnTo>
                  <a:pt x="247" y="243"/>
                </a:lnTo>
                <a:lnTo>
                  <a:pt x="242" y="242"/>
                </a:lnTo>
                <a:lnTo>
                  <a:pt x="228" y="241"/>
                </a:lnTo>
                <a:lnTo>
                  <a:pt x="223" y="240"/>
                </a:lnTo>
                <a:lnTo>
                  <a:pt x="198" y="237"/>
                </a:lnTo>
                <a:lnTo>
                  <a:pt x="195" y="237"/>
                </a:lnTo>
                <a:lnTo>
                  <a:pt x="191" y="236"/>
                </a:lnTo>
                <a:lnTo>
                  <a:pt x="175" y="235"/>
                </a:lnTo>
                <a:lnTo>
                  <a:pt x="151" y="231"/>
                </a:lnTo>
                <a:lnTo>
                  <a:pt x="149" y="248"/>
                </a:lnTo>
                <a:lnTo>
                  <a:pt x="149" y="257"/>
                </a:lnTo>
                <a:lnTo>
                  <a:pt x="147" y="258"/>
                </a:lnTo>
                <a:lnTo>
                  <a:pt x="146" y="258"/>
                </a:lnTo>
                <a:lnTo>
                  <a:pt x="145" y="257"/>
                </a:lnTo>
                <a:lnTo>
                  <a:pt x="141" y="248"/>
                </a:lnTo>
                <a:lnTo>
                  <a:pt x="138" y="242"/>
                </a:lnTo>
                <a:lnTo>
                  <a:pt x="137" y="242"/>
                </a:lnTo>
                <a:lnTo>
                  <a:pt x="134" y="245"/>
                </a:lnTo>
                <a:lnTo>
                  <a:pt x="132" y="247"/>
                </a:lnTo>
                <a:lnTo>
                  <a:pt x="132" y="253"/>
                </a:lnTo>
                <a:lnTo>
                  <a:pt x="127" y="252"/>
                </a:lnTo>
                <a:lnTo>
                  <a:pt x="108" y="249"/>
                </a:lnTo>
                <a:lnTo>
                  <a:pt x="104" y="247"/>
                </a:lnTo>
                <a:lnTo>
                  <a:pt x="99" y="249"/>
                </a:lnTo>
                <a:lnTo>
                  <a:pt x="93" y="251"/>
                </a:lnTo>
                <a:lnTo>
                  <a:pt x="85" y="247"/>
                </a:lnTo>
                <a:lnTo>
                  <a:pt x="80" y="251"/>
                </a:lnTo>
                <a:lnTo>
                  <a:pt x="81" y="253"/>
                </a:lnTo>
                <a:lnTo>
                  <a:pt x="80" y="254"/>
                </a:lnTo>
                <a:lnTo>
                  <a:pt x="75" y="248"/>
                </a:lnTo>
                <a:lnTo>
                  <a:pt x="73" y="233"/>
                </a:lnTo>
                <a:lnTo>
                  <a:pt x="61" y="224"/>
                </a:lnTo>
                <a:lnTo>
                  <a:pt x="63" y="218"/>
                </a:lnTo>
                <a:lnTo>
                  <a:pt x="51" y="18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79" name="Freeform 49">
            <a:extLst>
              <a:ext uri="{FF2B5EF4-FFF2-40B4-BE49-F238E27FC236}">
                <a16:creationId xmlns:a16="http://schemas.microsoft.com/office/drawing/2014/main" id="{A80FD04D-FEF1-E546-A7DA-D69D234FAD66}"/>
              </a:ext>
            </a:extLst>
          </p:cNvPr>
          <p:cNvSpPr>
            <a:spLocks/>
          </p:cNvSpPr>
          <p:nvPr/>
        </p:nvSpPr>
        <p:spPr bwMode="auto">
          <a:xfrm>
            <a:off x="9667918" y="4537696"/>
            <a:ext cx="347858" cy="331489"/>
          </a:xfrm>
          <a:custGeom>
            <a:avLst/>
            <a:gdLst>
              <a:gd name="T0" fmla="*/ 4 w 291"/>
              <a:gd name="T1" fmla="*/ 3 h 279"/>
              <a:gd name="T2" fmla="*/ 4 w 291"/>
              <a:gd name="T3" fmla="*/ 3 h 279"/>
              <a:gd name="T4" fmla="*/ 4 w 291"/>
              <a:gd name="T5" fmla="*/ 3 h 279"/>
              <a:gd name="T6" fmla="*/ 4 w 291"/>
              <a:gd name="T7" fmla="*/ 3 h 279"/>
              <a:gd name="T8" fmla="*/ 4 w 291"/>
              <a:gd name="T9" fmla="*/ 3 h 279"/>
              <a:gd name="T10" fmla="*/ 4 w 291"/>
              <a:gd name="T11" fmla="*/ 3 h 279"/>
              <a:gd name="T12" fmla="*/ 4 w 291"/>
              <a:gd name="T13" fmla="*/ 3 h 279"/>
              <a:gd name="T14" fmla="*/ 4 w 291"/>
              <a:gd name="T15" fmla="*/ 3 h 279"/>
              <a:gd name="T16" fmla="*/ 4 w 291"/>
              <a:gd name="T17" fmla="*/ 3 h 279"/>
              <a:gd name="T18" fmla="*/ 4 w 291"/>
              <a:gd name="T19" fmla="*/ 3 h 279"/>
              <a:gd name="T20" fmla="*/ 4 w 291"/>
              <a:gd name="T21" fmla="*/ 3 h 279"/>
              <a:gd name="T22" fmla="*/ 4 w 291"/>
              <a:gd name="T23" fmla="*/ 3 h 279"/>
              <a:gd name="T24" fmla="*/ 4 w 291"/>
              <a:gd name="T25" fmla="*/ 3 h 279"/>
              <a:gd name="T26" fmla="*/ 4 w 291"/>
              <a:gd name="T27" fmla="*/ 3 h 279"/>
              <a:gd name="T28" fmla="*/ 4 w 291"/>
              <a:gd name="T29" fmla="*/ 3 h 279"/>
              <a:gd name="T30" fmla="*/ 4 w 291"/>
              <a:gd name="T31" fmla="*/ 3 h 279"/>
              <a:gd name="T32" fmla="*/ 4 w 291"/>
              <a:gd name="T33" fmla="*/ 3 h 279"/>
              <a:gd name="T34" fmla="*/ 4 w 291"/>
              <a:gd name="T35" fmla="*/ 3 h 279"/>
              <a:gd name="T36" fmla="*/ 4 w 291"/>
              <a:gd name="T37" fmla="*/ 3 h 279"/>
              <a:gd name="T38" fmla="*/ 4 w 291"/>
              <a:gd name="T39" fmla="*/ 3 h 279"/>
              <a:gd name="T40" fmla="*/ 4 w 291"/>
              <a:gd name="T41" fmla="*/ 3 h 279"/>
              <a:gd name="T42" fmla="*/ 4 w 291"/>
              <a:gd name="T43" fmla="*/ 3 h 279"/>
              <a:gd name="T44" fmla="*/ 4 w 291"/>
              <a:gd name="T45" fmla="*/ 3 h 279"/>
              <a:gd name="T46" fmla="*/ 4 w 291"/>
              <a:gd name="T47" fmla="*/ 3 h 279"/>
              <a:gd name="T48" fmla="*/ 4 w 291"/>
              <a:gd name="T49" fmla="*/ 3 h 279"/>
              <a:gd name="T50" fmla="*/ 4 w 291"/>
              <a:gd name="T51" fmla="*/ 3 h 279"/>
              <a:gd name="T52" fmla="*/ 4 w 291"/>
              <a:gd name="T53" fmla="*/ 3 h 279"/>
              <a:gd name="T54" fmla="*/ 4 w 291"/>
              <a:gd name="T55" fmla="*/ 3 h 279"/>
              <a:gd name="T56" fmla="*/ 4 w 291"/>
              <a:gd name="T57" fmla="*/ 3 h 279"/>
              <a:gd name="T58" fmla="*/ 4 w 291"/>
              <a:gd name="T59" fmla="*/ 3 h 279"/>
              <a:gd name="T60" fmla="*/ 4 w 291"/>
              <a:gd name="T61" fmla="*/ 3 h 279"/>
              <a:gd name="T62" fmla="*/ 4 w 291"/>
              <a:gd name="T63" fmla="*/ 3 h 279"/>
              <a:gd name="T64" fmla="*/ 4 w 291"/>
              <a:gd name="T65" fmla="*/ 3 h 279"/>
              <a:gd name="T66" fmla="*/ 4 w 291"/>
              <a:gd name="T67" fmla="*/ 3 h 279"/>
              <a:gd name="T68" fmla="*/ 4 w 291"/>
              <a:gd name="T69" fmla="*/ 3 h 279"/>
              <a:gd name="T70" fmla="*/ 4 w 291"/>
              <a:gd name="T71" fmla="*/ 3 h 279"/>
              <a:gd name="T72" fmla="*/ 4 w 291"/>
              <a:gd name="T73" fmla="*/ 3 h 279"/>
              <a:gd name="T74" fmla="*/ 4 w 291"/>
              <a:gd name="T75" fmla="*/ 3 h 279"/>
              <a:gd name="T76" fmla="*/ 4 w 291"/>
              <a:gd name="T77" fmla="*/ 3 h 279"/>
              <a:gd name="T78" fmla="*/ 4 w 291"/>
              <a:gd name="T79" fmla="*/ 3 h 279"/>
              <a:gd name="T80" fmla="*/ 4 w 291"/>
              <a:gd name="T81" fmla="*/ 3 h 279"/>
              <a:gd name="T82" fmla="*/ 4 w 291"/>
              <a:gd name="T83" fmla="*/ 3 h 279"/>
              <a:gd name="T84" fmla="*/ 4 w 291"/>
              <a:gd name="T85" fmla="*/ 3 h 279"/>
              <a:gd name="T86" fmla="*/ 4 w 291"/>
              <a:gd name="T87" fmla="*/ 3 h 279"/>
              <a:gd name="T88" fmla="*/ 4 w 291"/>
              <a:gd name="T89" fmla="*/ 3 h 279"/>
              <a:gd name="T90" fmla="*/ 4 w 291"/>
              <a:gd name="T91" fmla="*/ 3 h 279"/>
              <a:gd name="T92" fmla="*/ 4 w 291"/>
              <a:gd name="T93" fmla="*/ 3 h 279"/>
              <a:gd name="T94" fmla="*/ 4 w 291"/>
              <a:gd name="T95" fmla="*/ 3 h 279"/>
              <a:gd name="T96" fmla="*/ 4 w 291"/>
              <a:gd name="T97" fmla="*/ 3 h 279"/>
              <a:gd name="T98" fmla="*/ 4 w 291"/>
              <a:gd name="T99" fmla="*/ 3 h 279"/>
              <a:gd name="T100" fmla="*/ 4 w 291"/>
              <a:gd name="T101" fmla="*/ 3 h 279"/>
              <a:gd name="T102" fmla="*/ 4 w 291"/>
              <a:gd name="T103" fmla="*/ 3 h 279"/>
              <a:gd name="T104" fmla="*/ 4 w 291"/>
              <a:gd name="T105" fmla="*/ 3 h 279"/>
              <a:gd name="T106" fmla="*/ 4 w 291"/>
              <a:gd name="T107" fmla="*/ 3 h 279"/>
              <a:gd name="T108" fmla="*/ 1 w 291"/>
              <a:gd name="T109" fmla="*/ 3 h 279"/>
              <a:gd name="T110" fmla="*/ 0 w 291"/>
              <a:gd name="T111" fmla="*/ 3 h 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1" h="279">
                <a:moveTo>
                  <a:pt x="8" y="276"/>
                </a:moveTo>
                <a:lnTo>
                  <a:pt x="39" y="279"/>
                </a:lnTo>
                <a:lnTo>
                  <a:pt x="42" y="257"/>
                </a:lnTo>
                <a:lnTo>
                  <a:pt x="84" y="261"/>
                </a:lnTo>
                <a:lnTo>
                  <a:pt x="121" y="263"/>
                </a:lnTo>
                <a:lnTo>
                  <a:pt x="115" y="258"/>
                </a:lnTo>
                <a:lnTo>
                  <a:pt x="117" y="257"/>
                </a:lnTo>
                <a:lnTo>
                  <a:pt x="116" y="254"/>
                </a:lnTo>
                <a:lnTo>
                  <a:pt x="117" y="254"/>
                </a:lnTo>
                <a:lnTo>
                  <a:pt x="128" y="254"/>
                </a:lnTo>
                <a:lnTo>
                  <a:pt x="134" y="254"/>
                </a:lnTo>
                <a:lnTo>
                  <a:pt x="140" y="255"/>
                </a:lnTo>
                <a:lnTo>
                  <a:pt x="146" y="255"/>
                </a:lnTo>
                <a:lnTo>
                  <a:pt x="175" y="256"/>
                </a:lnTo>
                <a:lnTo>
                  <a:pt x="188" y="257"/>
                </a:lnTo>
                <a:lnTo>
                  <a:pt x="197" y="257"/>
                </a:lnTo>
                <a:lnTo>
                  <a:pt x="200" y="257"/>
                </a:lnTo>
                <a:lnTo>
                  <a:pt x="223" y="258"/>
                </a:lnTo>
                <a:lnTo>
                  <a:pt x="228" y="258"/>
                </a:lnTo>
                <a:lnTo>
                  <a:pt x="239" y="260"/>
                </a:lnTo>
                <a:lnTo>
                  <a:pt x="241" y="260"/>
                </a:lnTo>
                <a:lnTo>
                  <a:pt x="252" y="260"/>
                </a:lnTo>
                <a:lnTo>
                  <a:pt x="253" y="260"/>
                </a:lnTo>
                <a:lnTo>
                  <a:pt x="258" y="260"/>
                </a:lnTo>
                <a:lnTo>
                  <a:pt x="270" y="260"/>
                </a:lnTo>
                <a:lnTo>
                  <a:pt x="272" y="260"/>
                </a:lnTo>
                <a:lnTo>
                  <a:pt x="282" y="260"/>
                </a:lnTo>
                <a:lnTo>
                  <a:pt x="284" y="261"/>
                </a:lnTo>
                <a:lnTo>
                  <a:pt x="284" y="256"/>
                </a:lnTo>
                <a:lnTo>
                  <a:pt x="284" y="248"/>
                </a:lnTo>
                <a:lnTo>
                  <a:pt x="284" y="237"/>
                </a:lnTo>
                <a:lnTo>
                  <a:pt x="284" y="236"/>
                </a:lnTo>
                <a:lnTo>
                  <a:pt x="285" y="230"/>
                </a:lnTo>
                <a:lnTo>
                  <a:pt x="285" y="221"/>
                </a:lnTo>
                <a:lnTo>
                  <a:pt x="285" y="214"/>
                </a:lnTo>
                <a:lnTo>
                  <a:pt x="285" y="206"/>
                </a:lnTo>
                <a:lnTo>
                  <a:pt x="285" y="194"/>
                </a:lnTo>
                <a:lnTo>
                  <a:pt x="287" y="188"/>
                </a:lnTo>
                <a:lnTo>
                  <a:pt x="287" y="186"/>
                </a:lnTo>
                <a:lnTo>
                  <a:pt x="287" y="184"/>
                </a:lnTo>
                <a:lnTo>
                  <a:pt x="287" y="179"/>
                </a:lnTo>
                <a:lnTo>
                  <a:pt x="287" y="178"/>
                </a:lnTo>
                <a:lnTo>
                  <a:pt x="287" y="172"/>
                </a:lnTo>
                <a:lnTo>
                  <a:pt x="287" y="163"/>
                </a:lnTo>
                <a:lnTo>
                  <a:pt x="287" y="151"/>
                </a:lnTo>
                <a:lnTo>
                  <a:pt x="287" y="149"/>
                </a:lnTo>
                <a:lnTo>
                  <a:pt x="287" y="148"/>
                </a:lnTo>
                <a:lnTo>
                  <a:pt x="288" y="143"/>
                </a:lnTo>
                <a:lnTo>
                  <a:pt x="288" y="139"/>
                </a:lnTo>
                <a:lnTo>
                  <a:pt x="288" y="127"/>
                </a:lnTo>
                <a:lnTo>
                  <a:pt x="288" y="121"/>
                </a:lnTo>
                <a:lnTo>
                  <a:pt x="288" y="120"/>
                </a:lnTo>
                <a:lnTo>
                  <a:pt x="288" y="117"/>
                </a:lnTo>
                <a:lnTo>
                  <a:pt x="288" y="114"/>
                </a:lnTo>
                <a:lnTo>
                  <a:pt x="288" y="108"/>
                </a:lnTo>
                <a:lnTo>
                  <a:pt x="288" y="106"/>
                </a:lnTo>
                <a:lnTo>
                  <a:pt x="288" y="101"/>
                </a:lnTo>
                <a:lnTo>
                  <a:pt x="288" y="99"/>
                </a:lnTo>
                <a:lnTo>
                  <a:pt x="288" y="84"/>
                </a:lnTo>
                <a:lnTo>
                  <a:pt x="288" y="78"/>
                </a:lnTo>
                <a:lnTo>
                  <a:pt x="288" y="77"/>
                </a:lnTo>
                <a:lnTo>
                  <a:pt x="289" y="63"/>
                </a:lnTo>
                <a:lnTo>
                  <a:pt x="289" y="41"/>
                </a:lnTo>
                <a:lnTo>
                  <a:pt x="290" y="41"/>
                </a:lnTo>
                <a:lnTo>
                  <a:pt x="291" y="30"/>
                </a:lnTo>
                <a:lnTo>
                  <a:pt x="291" y="23"/>
                </a:lnTo>
                <a:lnTo>
                  <a:pt x="291" y="17"/>
                </a:lnTo>
                <a:lnTo>
                  <a:pt x="288" y="17"/>
                </a:lnTo>
                <a:lnTo>
                  <a:pt x="277" y="16"/>
                </a:lnTo>
                <a:lnTo>
                  <a:pt x="275" y="16"/>
                </a:lnTo>
                <a:lnTo>
                  <a:pt x="247" y="16"/>
                </a:lnTo>
                <a:lnTo>
                  <a:pt x="231" y="16"/>
                </a:lnTo>
                <a:lnTo>
                  <a:pt x="207" y="15"/>
                </a:lnTo>
                <a:lnTo>
                  <a:pt x="198" y="13"/>
                </a:lnTo>
                <a:lnTo>
                  <a:pt x="194" y="13"/>
                </a:lnTo>
                <a:lnTo>
                  <a:pt x="173" y="12"/>
                </a:lnTo>
                <a:lnTo>
                  <a:pt x="171" y="12"/>
                </a:lnTo>
                <a:lnTo>
                  <a:pt x="167" y="12"/>
                </a:lnTo>
                <a:lnTo>
                  <a:pt x="161" y="12"/>
                </a:lnTo>
                <a:lnTo>
                  <a:pt x="140" y="11"/>
                </a:lnTo>
                <a:lnTo>
                  <a:pt x="99" y="7"/>
                </a:lnTo>
                <a:lnTo>
                  <a:pt x="98" y="7"/>
                </a:lnTo>
                <a:lnTo>
                  <a:pt x="97" y="7"/>
                </a:lnTo>
                <a:lnTo>
                  <a:pt x="96" y="7"/>
                </a:lnTo>
                <a:lnTo>
                  <a:pt x="68" y="5"/>
                </a:lnTo>
                <a:lnTo>
                  <a:pt x="57" y="4"/>
                </a:lnTo>
                <a:lnTo>
                  <a:pt x="45" y="3"/>
                </a:lnTo>
                <a:lnTo>
                  <a:pt x="42" y="3"/>
                </a:lnTo>
                <a:lnTo>
                  <a:pt x="28" y="0"/>
                </a:lnTo>
                <a:lnTo>
                  <a:pt x="27" y="13"/>
                </a:lnTo>
                <a:lnTo>
                  <a:pt x="26" y="25"/>
                </a:lnTo>
                <a:lnTo>
                  <a:pt x="24" y="49"/>
                </a:lnTo>
                <a:lnTo>
                  <a:pt x="21" y="72"/>
                </a:lnTo>
                <a:lnTo>
                  <a:pt x="21" y="73"/>
                </a:lnTo>
                <a:lnTo>
                  <a:pt x="18" y="100"/>
                </a:lnTo>
                <a:lnTo>
                  <a:pt x="18" y="108"/>
                </a:lnTo>
                <a:lnTo>
                  <a:pt x="18" y="109"/>
                </a:lnTo>
                <a:lnTo>
                  <a:pt x="16" y="119"/>
                </a:lnTo>
                <a:lnTo>
                  <a:pt x="15" y="129"/>
                </a:lnTo>
                <a:lnTo>
                  <a:pt x="13" y="147"/>
                </a:lnTo>
                <a:lnTo>
                  <a:pt x="12" y="157"/>
                </a:lnTo>
                <a:lnTo>
                  <a:pt x="12" y="159"/>
                </a:lnTo>
                <a:lnTo>
                  <a:pt x="9" y="185"/>
                </a:lnTo>
                <a:lnTo>
                  <a:pt x="9" y="188"/>
                </a:lnTo>
                <a:lnTo>
                  <a:pt x="8" y="195"/>
                </a:lnTo>
                <a:lnTo>
                  <a:pt x="7" y="206"/>
                </a:lnTo>
                <a:lnTo>
                  <a:pt x="7" y="207"/>
                </a:lnTo>
                <a:lnTo>
                  <a:pt x="6" y="219"/>
                </a:lnTo>
                <a:lnTo>
                  <a:pt x="6" y="222"/>
                </a:lnTo>
                <a:lnTo>
                  <a:pt x="1" y="264"/>
                </a:lnTo>
                <a:lnTo>
                  <a:pt x="1" y="266"/>
                </a:lnTo>
                <a:lnTo>
                  <a:pt x="0" y="275"/>
                </a:lnTo>
                <a:lnTo>
                  <a:pt x="8" y="27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0" name="Freeform 50">
            <a:extLst>
              <a:ext uri="{FF2B5EF4-FFF2-40B4-BE49-F238E27FC236}">
                <a16:creationId xmlns:a16="http://schemas.microsoft.com/office/drawing/2014/main" id="{D63AFCA0-05ED-C14A-9B37-1B04D375C46D}"/>
              </a:ext>
            </a:extLst>
          </p:cNvPr>
          <p:cNvSpPr>
            <a:spLocks/>
          </p:cNvSpPr>
          <p:nvPr/>
        </p:nvSpPr>
        <p:spPr bwMode="auto">
          <a:xfrm>
            <a:off x="9175459" y="4146185"/>
            <a:ext cx="324668" cy="465175"/>
          </a:xfrm>
          <a:custGeom>
            <a:avLst/>
            <a:gdLst>
              <a:gd name="T0" fmla="*/ 1 w 271"/>
              <a:gd name="T1" fmla="*/ 4 h 388"/>
              <a:gd name="T2" fmla="*/ 2 w 271"/>
              <a:gd name="T3" fmla="*/ 4 h 388"/>
              <a:gd name="T4" fmla="*/ 4 w 271"/>
              <a:gd name="T5" fmla="*/ 4 h 388"/>
              <a:gd name="T6" fmla="*/ 4 w 271"/>
              <a:gd name="T7" fmla="*/ 4 h 388"/>
              <a:gd name="T8" fmla="*/ 4 w 271"/>
              <a:gd name="T9" fmla="*/ 4 h 388"/>
              <a:gd name="T10" fmla="*/ 4 w 271"/>
              <a:gd name="T11" fmla="*/ 4 h 388"/>
              <a:gd name="T12" fmla="*/ 4 w 271"/>
              <a:gd name="T13" fmla="*/ 4 h 388"/>
              <a:gd name="T14" fmla="*/ 4 w 271"/>
              <a:gd name="T15" fmla="*/ 4 h 388"/>
              <a:gd name="T16" fmla="*/ 4 w 271"/>
              <a:gd name="T17" fmla="*/ 4 h 388"/>
              <a:gd name="T18" fmla="*/ 4 w 271"/>
              <a:gd name="T19" fmla="*/ 4 h 388"/>
              <a:gd name="T20" fmla="*/ 4 w 271"/>
              <a:gd name="T21" fmla="*/ 4 h 388"/>
              <a:gd name="T22" fmla="*/ 4 w 271"/>
              <a:gd name="T23" fmla="*/ 4 h 388"/>
              <a:gd name="T24" fmla="*/ 4 w 271"/>
              <a:gd name="T25" fmla="*/ 4 h 388"/>
              <a:gd name="T26" fmla="*/ 4 w 271"/>
              <a:gd name="T27" fmla="*/ 4 h 388"/>
              <a:gd name="T28" fmla="*/ 4 w 271"/>
              <a:gd name="T29" fmla="*/ 4 h 388"/>
              <a:gd name="T30" fmla="*/ 4 w 271"/>
              <a:gd name="T31" fmla="*/ 4 h 388"/>
              <a:gd name="T32" fmla="*/ 4 w 271"/>
              <a:gd name="T33" fmla="*/ 4 h 388"/>
              <a:gd name="T34" fmla="*/ 4 w 271"/>
              <a:gd name="T35" fmla="*/ 4 h 388"/>
              <a:gd name="T36" fmla="*/ 4 w 271"/>
              <a:gd name="T37" fmla="*/ 4 h 388"/>
              <a:gd name="T38" fmla="*/ 4 w 271"/>
              <a:gd name="T39" fmla="*/ 4 h 388"/>
              <a:gd name="T40" fmla="*/ 4 w 271"/>
              <a:gd name="T41" fmla="*/ 4 h 388"/>
              <a:gd name="T42" fmla="*/ 4 w 271"/>
              <a:gd name="T43" fmla="*/ 4 h 388"/>
              <a:gd name="T44" fmla="*/ 4 w 271"/>
              <a:gd name="T45" fmla="*/ 4 h 388"/>
              <a:gd name="T46" fmla="*/ 4 w 271"/>
              <a:gd name="T47" fmla="*/ 4 h 388"/>
              <a:gd name="T48" fmla="*/ 4 w 271"/>
              <a:gd name="T49" fmla="*/ 4 h 388"/>
              <a:gd name="T50" fmla="*/ 4 w 271"/>
              <a:gd name="T51" fmla="*/ 4 h 388"/>
              <a:gd name="T52" fmla="*/ 4 w 271"/>
              <a:gd name="T53" fmla="*/ 4 h 388"/>
              <a:gd name="T54" fmla="*/ 4 w 271"/>
              <a:gd name="T55" fmla="*/ 4 h 388"/>
              <a:gd name="T56" fmla="*/ 4 w 271"/>
              <a:gd name="T57" fmla="*/ 4 h 388"/>
              <a:gd name="T58" fmla="*/ 4 w 271"/>
              <a:gd name="T59" fmla="*/ 4 h 388"/>
              <a:gd name="T60" fmla="*/ 4 w 271"/>
              <a:gd name="T61" fmla="*/ 4 h 388"/>
              <a:gd name="T62" fmla="*/ 4 w 271"/>
              <a:gd name="T63" fmla="*/ 4 h 388"/>
              <a:gd name="T64" fmla="*/ 4 w 271"/>
              <a:gd name="T65" fmla="*/ 4 h 388"/>
              <a:gd name="T66" fmla="*/ 4 w 271"/>
              <a:gd name="T67" fmla="*/ 4 h 388"/>
              <a:gd name="T68" fmla="*/ 4 w 271"/>
              <a:gd name="T69" fmla="*/ 4 h 388"/>
              <a:gd name="T70" fmla="*/ 4 w 271"/>
              <a:gd name="T71" fmla="*/ 4 h 388"/>
              <a:gd name="T72" fmla="*/ 4 w 271"/>
              <a:gd name="T73" fmla="*/ 4 h 388"/>
              <a:gd name="T74" fmla="*/ 4 w 271"/>
              <a:gd name="T75" fmla="*/ 4 h 388"/>
              <a:gd name="T76" fmla="*/ 4 w 271"/>
              <a:gd name="T77" fmla="*/ 4 h 388"/>
              <a:gd name="T78" fmla="*/ 4 w 271"/>
              <a:gd name="T79" fmla="*/ 4 h 388"/>
              <a:gd name="T80" fmla="*/ 4 w 271"/>
              <a:gd name="T81" fmla="*/ 0 h 388"/>
              <a:gd name="T82" fmla="*/ 4 w 271"/>
              <a:gd name="T83" fmla="*/ 4 h 388"/>
              <a:gd name="T84" fmla="*/ 4 w 271"/>
              <a:gd name="T85" fmla="*/ 4 h 388"/>
              <a:gd name="T86" fmla="*/ 4 w 271"/>
              <a:gd name="T87" fmla="*/ 4 h 388"/>
              <a:gd name="T88" fmla="*/ 4 w 271"/>
              <a:gd name="T89" fmla="*/ 4 h 388"/>
              <a:gd name="T90" fmla="*/ 4 w 271"/>
              <a:gd name="T91" fmla="*/ 4 h 388"/>
              <a:gd name="T92" fmla="*/ 4 w 271"/>
              <a:gd name="T93" fmla="*/ 4 h 388"/>
              <a:gd name="T94" fmla="*/ 1 w 271"/>
              <a:gd name="T95" fmla="*/ 4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71" h="388">
                <a:moveTo>
                  <a:pt x="1" y="138"/>
                </a:moveTo>
                <a:lnTo>
                  <a:pt x="1" y="140"/>
                </a:lnTo>
                <a:lnTo>
                  <a:pt x="0" y="144"/>
                </a:lnTo>
                <a:lnTo>
                  <a:pt x="2" y="146"/>
                </a:lnTo>
                <a:lnTo>
                  <a:pt x="4" y="147"/>
                </a:lnTo>
                <a:lnTo>
                  <a:pt x="5" y="151"/>
                </a:lnTo>
                <a:lnTo>
                  <a:pt x="12" y="159"/>
                </a:lnTo>
                <a:lnTo>
                  <a:pt x="13" y="162"/>
                </a:lnTo>
                <a:lnTo>
                  <a:pt x="16" y="165"/>
                </a:lnTo>
                <a:lnTo>
                  <a:pt x="22" y="172"/>
                </a:lnTo>
                <a:lnTo>
                  <a:pt x="23" y="175"/>
                </a:lnTo>
                <a:lnTo>
                  <a:pt x="24" y="176"/>
                </a:lnTo>
                <a:lnTo>
                  <a:pt x="26" y="181"/>
                </a:lnTo>
                <a:lnTo>
                  <a:pt x="35" y="190"/>
                </a:lnTo>
                <a:lnTo>
                  <a:pt x="40" y="199"/>
                </a:lnTo>
                <a:lnTo>
                  <a:pt x="50" y="213"/>
                </a:lnTo>
                <a:lnTo>
                  <a:pt x="64" y="230"/>
                </a:lnTo>
                <a:lnTo>
                  <a:pt x="68" y="237"/>
                </a:lnTo>
                <a:lnTo>
                  <a:pt x="71" y="240"/>
                </a:lnTo>
                <a:lnTo>
                  <a:pt x="78" y="250"/>
                </a:lnTo>
                <a:lnTo>
                  <a:pt x="80" y="253"/>
                </a:lnTo>
                <a:lnTo>
                  <a:pt x="92" y="271"/>
                </a:lnTo>
                <a:lnTo>
                  <a:pt x="114" y="298"/>
                </a:lnTo>
                <a:lnTo>
                  <a:pt x="125" y="313"/>
                </a:lnTo>
                <a:lnTo>
                  <a:pt x="137" y="328"/>
                </a:lnTo>
                <a:lnTo>
                  <a:pt x="137" y="330"/>
                </a:lnTo>
                <a:lnTo>
                  <a:pt x="142" y="336"/>
                </a:lnTo>
                <a:lnTo>
                  <a:pt x="146" y="342"/>
                </a:lnTo>
                <a:lnTo>
                  <a:pt x="160" y="358"/>
                </a:lnTo>
                <a:lnTo>
                  <a:pt x="172" y="374"/>
                </a:lnTo>
                <a:lnTo>
                  <a:pt x="182" y="388"/>
                </a:lnTo>
                <a:lnTo>
                  <a:pt x="186" y="376"/>
                </a:lnTo>
                <a:lnTo>
                  <a:pt x="186" y="351"/>
                </a:lnTo>
                <a:lnTo>
                  <a:pt x="188" y="345"/>
                </a:lnTo>
                <a:lnTo>
                  <a:pt x="187" y="334"/>
                </a:lnTo>
                <a:lnTo>
                  <a:pt x="198" y="334"/>
                </a:lnTo>
                <a:lnTo>
                  <a:pt x="208" y="343"/>
                </a:lnTo>
                <a:lnTo>
                  <a:pt x="218" y="336"/>
                </a:lnTo>
                <a:lnTo>
                  <a:pt x="224" y="304"/>
                </a:lnTo>
                <a:lnTo>
                  <a:pt x="226" y="296"/>
                </a:lnTo>
                <a:lnTo>
                  <a:pt x="227" y="291"/>
                </a:lnTo>
                <a:lnTo>
                  <a:pt x="229" y="276"/>
                </a:lnTo>
                <a:lnTo>
                  <a:pt x="230" y="267"/>
                </a:lnTo>
                <a:lnTo>
                  <a:pt x="232" y="260"/>
                </a:lnTo>
                <a:lnTo>
                  <a:pt x="233" y="259"/>
                </a:lnTo>
                <a:lnTo>
                  <a:pt x="236" y="241"/>
                </a:lnTo>
                <a:lnTo>
                  <a:pt x="238" y="234"/>
                </a:lnTo>
                <a:lnTo>
                  <a:pt x="239" y="224"/>
                </a:lnTo>
                <a:lnTo>
                  <a:pt x="240" y="220"/>
                </a:lnTo>
                <a:lnTo>
                  <a:pt x="240" y="218"/>
                </a:lnTo>
                <a:lnTo>
                  <a:pt x="240" y="214"/>
                </a:lnTo>
                <a:lnTo>
                  <a:pt x="242" y="206"/>
                </a:lnTo>
                <a:lnTo>
                  <a:pt x="248" y="175"/>
                </a:lnTo>
                <a:lnTo>
                  <a:pt x="248" y="172"/>
                </a:lnTo>
                <a:lnTo>
                  <a:pt x="251" y="163"/>
                </a:lnTo>
                <a:lnTo>
                  <a:pt x="252" y="154"/>
                </a:lnTo>
                <a:lnTo>
                  <a:pt x="252" y="151"/>
                </a:lnTo>
                <a:lnTo>
                  <a:pt x="253" y="145"/>
                </a:lnTo>
                <a:lnTo>
                  <a:pt x="256" y="133"/>
                </a:lnTo>
                <a:lnTo>
                  <a:pt x="258" y="120"/>
                </a:lnTo>
                <a:lnTo>
                  <a:pt x="262" y="102"/>
                </a:lnTo>
                <a:lnTo>
                  <a:pt x="265" y="85"/>
                </a:lnTo>
                <a:lnTo>
                  <a:pt x="270" y="57"/>
                </a:lnTo>
                <a:lnTo>
                  <a:pt x="271" y="52"/>
                </a:lnTo>
                <a:lnTo>
                  <a:pt x="263" y="51"/>
                </a:lnTo>
                <a:lnTo>
                  <a:pt x="262" y="50"/>
                </a:lnTo>
                <a:lnTo>
                  <a:pt x="250" y="48"/>
                </a:lnTo>
                <a:lnTo>
                  <a:pt x="244" y="46"/>
                </a:lnTo>
                <a:lnTo>
                  <a:pt x="232" y="45"/>
                </a:lnTo>
                <a:lnTo>
                  <a:pt x="193" y="37"/>
                </a:lnTo>
                <a:lnTo>
                  <a:pt x="157" y="28"/>
                </a:lnTo>
                <a:lnTo>
                  <a:pt x="155" y="28"/>
                </a:lnTo>
                <a:lnTo>
                  <a:pt x="146" y="26"/>
                </a:lnTo>
                <a:lnTo>
                  <a:pt x="144" y="26"/>
                </a:lnTo>
                <a:lnTo>
                  <a:pt x="109" y="18"/>
                </a:lnTo>
                <a:lnTo>
                  <a:pt x="97" y="14"/>
                </a:lnTo>
                <a:lnTo>
                  <a:pt x="90" y="13"/>
                </a:lnTo>
                <a:lnTo>
                  <a:pt x="66" y="7"/>
                </a:lnTo>
                <a:lnTo>
                  <a:pt x="65" y="6"/>
                </a:lnTo>
                <a:lnTo>
                  <a:pt x="59" y="4"/>
                </a:lnTo>
                <a:lnTo>
                  <a:pt x="46" y="1"/>
                </a:lnTo>
                <a:lnTo>
                  <a:pt x="41" y="0"/>
                </a:lnTo>
                <a:lnTo>
                  <a:pt x="37" y="10"/>
                </a:lnTo>
                <a:lnTo>
                  <a:pt x="31" y="31"/>
                </a:lnTo>
                <a:lnTo>
                  <a:pt x="29" y="38"/>
                </a:lnTo>
                <a:lnTo>
                  <a:pt x="20" y="72"/>
                </a:lnTo>
                <a:lnTo>
                  <a:pt x="13" y="98"/>
                </a:lnTo>
                <a:lnTo>
                  <a:pt x="10" y="109"/>
                </a:lnTo>
                <a:lnTo>
                  <a:pt x="8" y="114"/>
                </a:lnTo>
                <a:lnTo>
                  <a:pt x="7" y="120"/>
                </a:lnTo>
                <a:lnTo>
                  <a:pt x="6" y="122"/>
                </a:lnTo>
                <a:lnTo>
                  <a:pt x="5" y="126"/>
                </a:lnTo>
                <a:lnTo>
                  <a:pt x="5" y="128"/>
                </a:lnTo>
                <a:lnTo>
                  <a:pt x="4" y="132"/>
                </a:lnTo>
                <a:lnTo>
                  <a:pt x="2" y="135"/>
                </a:lnTo>
                <a:lnTo>
                  <a:pt x="1" y="13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1" name="Freeform 51">
            <a:extLst>
              <a:ext uri="{FF2B5EF4-FFF2-40B4-BE49-F238E27FC236}">
                <a16:creationId xmlns:a16="http://schemas.microsoft.com/office/drawing/2014/main" id="{C41B2901-1DEF-9347-9319-5F6F30B68D23}"/>
              </a:ext>
            </a:extLst>
          </p:cNvPr>
          <p:cNvSpPr>
            <a:spLocks/>
          </p:cNvSpPr>
          <p:nvPr/>
        </p:nvSpPr>
        <p:spPr bwMode="auto">
          <a:xfrm>
            <a:off x="9028131" y="3847436"/>
            <a:ext cx="405153" cy="334218"/>
          </a:xfrm>
          <a:custGeom>
            <a:avLst/>
            <a:gdLst>
              <a:gd name="T0" fmla="*/ 3 w 340"/>
              <a:gd name="T1" fmla="*/ 4 h 279"/>
              <a:gd name="T2" fmla="*/ 3 w 340"/>
              <a:gd name="T3" fmla="*/ 4 h 279"/>
              <a:gd name="T4" fmla="*/ 3 w 340"/>
              <a:gd name="T5" fmla="*/ 4 h 279"/>
              <a:gd name="T6" fmla="*/ 3 w 340"/>
              <a:gd name="T7" fmla="*/ 4 h 279"/>
              <a:gd name="T8" fmla="*/ 3 w 340"/>
              <a:gd name="T9" fmla="*/ 4 h 279"/>
              <a:gd name="T10" fmla="*/ 3 w 340"/>
              <a:gd name="T11" fmla="*/ 4 h 279"/>
              <a:gd name="T12" fmla="*/ 3 w 340"/>
              <a:gd name="T13" fmla="*/ 4 h 279"/>
              <a:gd name="T14" fmla="*/ 3 w 340"/>
              <a:gd name="T15" fmla="*/ 4 h 279"/>
              <a:gd name="T16" fmla="*/ 3 w 340"/>
              <a:gd name="T17" fmla="*/ 4 h 279"/>
              <a:gd name="T18" fmla="*/ 3 w 340"/>
              <a:gd name="T19" fmla="*/ 4 h 279"/>
              <a:gd name="T20" fmla="*/ 3 w 340"/>
              <a:gd name="T21" fmla="*/ 4 h 279"/>
              <a:gd name="T22" fmla="*/ 3 w 340"/>
              <a:gd name="T23" fmla="*/ 4 h 279"/>
              <a:gd name="T24" fmla="*/ 3 w 340"/>
              <a:gd name="T25" fmla="*/ 4 h 279"/>
              <a:gd name="T26" fmla="*/ 3 w 340"/>
              <a:gd name="T27" fmla="*/ 4 h 279"/>
              <a:gd name="T28" fmla="*/ 0 w 340"/>
              <a:gd name="T29" fmla="*/ 4 h 279"/>
              <a:gd name="T30" fmla="*/ 3 w 340"/>
              <a:gd name="T31" fmla="*/ 4 h 279"/>
              <a:gd name="T32" fmla="*/ 3 w 340"/>
              <a:gd name="T33" fmla="*/ 4 h 279"/>
              <a:gd name="T34" fmla="*/ 3 w 340"/>
              <a:gd name="T35" fmla="*/ 4 h 279"/>
              <a:gd name="T36" fmla="*/ 3 w 340"/>
              <a:gd name="T37" fmla="*/ 4 h 279"/>
              <a:gd name="T38" fmla="*/ 3 w 340"/>
              <a:gd name="T39" fmla="*/ 4 h 279"/>
              <a:gd name="T40" fmla="*/ 3 w 340"/>
              <a:gd name="T41" fmla="*/ 4 h 279"/>
              <a:gd name="T42" fmla="*/ 3 w 340"/>
              <a:gd name="T43" fmla="*/ 4 h 279"/>
              <a:gd name="T44" fmla="*/ 3 w 340"/>
              <a:gd name="T45" fmla="*/ 4 h 279"/>
              <a:gd name="T46" fmla="*/ 3 w 340"/>
              <a:gd name="T47" fmla="*/ 4 h 279"/>
              <a:gd name="T48" fmla="*/ 3 w 340"/>
              <a:gd name="T49" fmla="*/ 4 h 279"/>
              <a:gd name="T50" fmla="*/ 3 w 340"/>
              <a:gd name="T51" fmla="*/ 4 h 279"/>
              <a:gd name="T52" fmla="*/ 3 w 340"/>
              <a:gd name="T53" fmla="*/ 4 h 279"/>
              <a:gd name="T54" fmla="*/ 3 w 340"/>
              <a:gd name="T55" fmla="*/ 4 h 279"/>
              <a:gd name="T56" fmla="*/ 3 w 340"/>
              <a:gd name="T57" fmla="*/ 4 h 279"/>
              <a:gd name="T58" fmla="*/ 3 w 340"/>
              <a:gd name="T59" fmla="*/ 4 h 279"/>
              <a:gd name="T60" fmla="*/ 3 w 340"/>
              <a:gd name="T61" fmla="*/ 4 h 279"/>
              <a:gd name="T62" fmla="*/ 3 w 340"/>
              <a:gd name="T63" fmla="*/ 4 h 279"/>
              <a:gd name="T64" fmla="*/ 3 w 340"/>
              <a:gd name="T65" fmla="*/ 4 h 279"/>
              <a:gd name="T66" fmla="*/ 3 w 340"/>
              <a:gd name="T67" fmla="*/ 4 h 279"/>
              <a:gd name="T68" fmla="*/ 3 w 340"/>
              <a:gd name="T69" fmla="*/ 4 h 279"/>
              <a:gd name="T70" fmla="*/ 3 w 340"/>
              <a:gd name="T71" fmla="*/ 4 h 279"/>
              <a:gd name="T72" fmla="*/ 3 w 340"/>
              <a:gd name="T73" fmla="*/ 4 h 279"/>
              <a:gd name="T74" fmla="*/ 3 w 340"/>
              <a:gd name="T75" fmla="*/ 4 h 279"/>
              <a:gd name="T76" fmla="*/ 3 w 340"/>
              <a:gd name="T77" fmla="*/ 4 h 279"/>
              <a:gd name="T78" fmla="*/ 3 w 340"/>
              <a:gd name="T79" fmla="*/ 4 h 279"/>
              <a:gd name="T80" fmla="*/ 3 w 340"/>
              <a:gd name="T81" fmla="*/ 4 h 279"/>
              <a:gd name="T82" fmla="*/ 3 w 340"/>
              <a:gd name="T83" fmla="*/ 4 h 279"/>
              <a:gd name="T84" fmla="*/ 3 w 340"/>
              <a:gd name="T85" fmla="*/ 4 h 2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0" h="279">
                <a:moveTo>
                  <a:pt x="298" y="164"/>
                </a:moveTo>
                <a:lnTo>
                  <a:pt x="303" y="168"/>
                </a:lnTo>
                <a:lnTo>
                  <a:pt x="305" y="169"/>
                </a:lnTo>
                <a:lnTo>
                  <a:pt x="308" y="174"/>
                </a:lnTo>
                <a:lnTo>
                  <a:pt x="306" y="175"/>
                </a:lnTo>
                <a:lnTo>
                  <a:pt x="306" y="176"/>
                </a:lnTo>
                <a:lnTo>
                  <a:pt x="302" y="187"/>
                </a:lnTo>
                <a:lnTo>
                  <a:pt x="300" y="188"/>
                </a:lnTo>
                <a:lnTo>
                  <a:pt x="299" y="191"/>
                </a:lnTo>
                <a:lnTo>
                  <a:pt x="298" y="197"/>
                </a:lnTo>
                <a:lnTo>
                  <a:pt x="297" y="201"/>
                </a:lnTo>
                <a:lnTo>
                  <a:pt x="292" y="222"/>
                </a:lnTo>
                <a:lnTo>
                  <a:pt x="279" y="279"/>
                </a:lnTo>
                <a:lnTo>
                  <a:pt x="270" y="277"/>
                </a:lnTo>
                <a:lnTo>
                  <a:pt x="268" y="277"/>
                </a:lnTo>
                <a:lnTo>
                  <a:pt x="233" y="269"/>
                </a:lnTo>
                <a:lnTo>
                  <a:pt x="221" y="265"/>
                </a:lnTo>
                <a:lnTo>
                  <a:pt x="214" y="264"/>
                </a:lnTo>
                <a:lnTo>
                  <a:pt x="190" y="258"/>
                </a:lnTo>
                <a:lnTo>
                  <a:pt x="189" y="257"/>
                </a:lnTo>
                <a:lnTo>
                  <a:pt x="183" y="255"/>
                </a:lnTo>
                <a:lnTo>
                  <a:pt x="170" y="252"/>
                </a:lnTo>
                <a:lnTo>
                  <a:pt x="165" y="251"/>
                </a:lnTo>
                <a:lnTo>
                  <a:pt x="156" y="248"/>
                </a:lnTo>
                <a:lnTo>
                  <a:pt x="155" y="247"/>
                </a:lnTo>
                <a:lnTo>
                  <a:pt x="131" y="241"/>
                </a:lnTo>
                <a:lnTo>
                  <a:pt x="123" y="239"/>
                </a:lnTo>
                <a:lnTo>
                  <a:pt x="114" y="236"/>
                </a:lnTo>
                <a:lnTo>
                  <a:pt x="110" y="234"/>
                </a:lnTo>
                <a:lnTo>
                  <a:pt x="88" y="228"/>
                </a:lnTo>
                <a:lnTo>
                  <a:pt x="82" y="225"/>
                </a:lnTo>
                <a:lnTo>
                  <a:pt x="77" y="224"/>
                </a:lnTo>
                <a:lnTo>
                  <a:pt x="48" y="215"/>
                </a:lnTo>
                <a:lnTo>
                  <a:pt x="45" y="213"/>
                </a:lnTo>
                <a:lnTo>
                  <a:pt x="41" y="212"/>
                </a:lnTo>
                <a:lnTo>
                  <a:pt x="38" y="211"/>
                </a:lnTo>
                <a:lnTo>
                  <a:pt x="34" y="210"/>
                </a:lnTo>
                <a:lnTo>
                  <a:pt x="30" y="209"/>
                </a:lnTo>
                <a:lnTo>
                  <a:pt x="27" y="207"/>
                </a:lnTo>
                <a:lnTo>
                  <a:pt x="26" y="207"/>
                </a:lnTo>
                <a:lnTo>
                  <a:pt x="20" y="205"/>
                </a:lnTo>
                <a:lnTo>
                  <a:pt x="12" y="203"/>
                </a:lnTo>
                <a:lnTo>
                  <a:pt x="8" y="201"/>
                </a:lnTo>
                <a:lnTo>
                  <a:pt x="4" y="200"/>
                </a:lnTo>
                <a:lnTo>
                  <a:pt x="0" y="193"/>
                </a:lnTo>
                <a:lnTo>
                  <a:pt x="8" y="167"/>
                </a:lnTo>
                <a:lnTo>
                  <a:pt x="5" y="156"/>
                </a:lnTo>
                <a:lnTo>
                  <a:pt x="11" y="151"/>
                </a:lnTo>
                <a:lnTo>
                  <a:pt x="21" y="134"/>
                </a:lnTo>
                <a:lnTo>
                  <a:pt x="23" y="133"/>
                </a:lnTo>
                <a:lnTo>
                  <a:pt x="32" y="123"/>
                </a:lnTo>
                <a:lnTo>
                  <a:pt x="38" y="113"/>
                </a:lnTo>
                <a:lnTo>
                  <a:pt x="38" y="111"/>
                </a:lnTo>
                <a:lnTo>
                  <a:pt x="46" y="93"/>
                </a:lnTo>
                <a:lnTo>
                  <a:pt x="62" y="58"/>
                </a:lnTo>
                <a:lnTo>
                  <a:pt x="62" y="57"/>
                </a:lnTo>
                <a:lnTo>
                  <a:pt x="68" y="48"/>
                </a:lnTo>
                <a:lnTo>
                  <a:pt x="76" y="25"/>
                </a:lnTo>
                <a:lnTo>
                  <a:pt x="76" y="22"/>
                </a:lnTo>
                <a:lnTo>
                  <a:pt x="82" y="6"/>
                </a:lnTo>
                <a:lnTo>
                  <a:pt x="82" y="0"/>
                </a:lnTo>
                <a:lnTo>
                  <a:pt x="86" y="4"/>
                </a:lnTo>
                <a:lnTo>
                  <a:pt x="90" y="4"/>
                </a:lnTo>
                <a:lnTo>
                  <a:pt x="94" y="3"/>
                </a:lnTo>
                <a:lnTo>
                  <a:pt x="101" y="4"/>
                </a:lnTo>
                <a:lnTo>
                  <a:pt x="101" y="6"/>
                </a:lnTo>
                <a:lnTo>
                  <a:pt x="102" y="12"/>
                </a:lnTo>
                <a:lnTo>
                  <a:pt x="107" y="13"/>
                </a:lnTo>
                <a:lnTo>
                  <a:pt x="108" y="13"/>
                </a:lnTo>
                <a:lnTo>
                  <a:pt x="116" y="16"/>
                </a:lnTo>
                <a:lnTo>
                  <a:pt x="119" y="27"/>
                </a:lnTo>
                <a:lnTo>
                  <a:pt x="118" y="33"/>
                </a:lnTo>
                <a:lnTo>
                  <a:pt x="118" y="38"/>
                </a:lnTo>
                <a:lnTo>
                  <a:pt x="118" y="39"/>
                </a:lnTo>
                <a:lnTo>
                  <a:pt x="117" y="39"/>
                </a:lnTo>
                <a:lnTo>
                  <a:pt x="116" y="43"/>
                </a:lnTo>
                <a:lnTo>
                  <a:pt x="126" y="50"/>
                </a:lnTo>
                <a:lnTo>
                  <a:pt x="132" y="54"/>
                </a:lnTo>
                <a:lnTo>
                  <a:pt x="135" y="52"/>
                </a:lnTo>
                <a:lnTo>
                  <a:pt x="138" y="54"/>
                </a:lnTo>
                <a:lnTo>
                  <a:pt x="146" y="52"/>
                </a:lnTo>
                <a:lnTo>
                  <a:pt x="150" y="50"/>
                </a:lnTo>
                <a:lnTo>
                  <a:pt x="153" y="52"/>
                </a:lnTo>
                <a:lnTo>
                  <a:pt x="161" y="52"/>
                </a:lnTo>
                <a:lnTo>
                  <a:pt x="161" y="54"/>
                </a:lnTo>
                <a:lnTo>
                  <a:pt x="162" y="55"/>
                </a:lnTo>
                <a:lnTo>
                  <a:pt x="164" y="55"/>
                </a:lnTo>
                <a:lnTo>
                  <a:pt x="171" y="58"/>
                </a:lnTo>
                <a:lnTo>
                  <a:pt x="171" y="62"/>
                </a:lnTo>
                <a:lnTo>
                  <a:pt x="182" y="63"/>
                </a:lnTo>
                <a:lnTo>
                  <a:pt x="184" y="62"/>
                </a:lnTo>
                <a:lnTo>
                  <a:pt x="190" y="62"/>
                </a:lnTo>
                <a:lnTo>
                  <a:pt x="191" y="61"/>
                </a:lnTo>
                <a:lnTo>
                  <a:pt x="197" y="66"/>
                </a:lnTo>
                <a:lnTo>
                  <a:pt x="207" y="67"/>
                </a:lnTo>
                <a:lnTo>
                  <a:pt x="216" y="64"/>
                </a:lnTo>
                <a:lnTo>
                  <a:pt x="218" y="64"/>
                </a:lnTo>
                <a:lnTo>
                  <a:pt x="220" y="64"/>
                </a:lnTo>
                <a:lnTo>
                  <a:pt x="221" y="64"/>
                </a:lnTo>
                <a:lnTo>
                  <a:pt x="228" y="66"/>
                </a:lnTo>
                <a:lnTo>
                  <a:pt x="233" y="63"/>
                </a:lnTo>
                <a:lnTo>
                  <a:pt x="238" y="64"/>
                </a:lnTo>
                <a:lnTo>
                  <a:pt x="244" y="66"/>
                </a:lnTo>
                <a:lnTo>
                  <a:pt x="249" y="67"/>
                </a:lnTo>
                <a:lnTo>
                  <a:pt x="255" y="64"/>
                </a:lnTo>
                <a:lnTo>
                  <a:pt x="262" y="67"/>
                </a:lnTo>
                <a:lnTo>
                  <a:pt x="280" y="72"/>
                </a:lnTo>
                <a:lnTo>
                  <a:pt x="290" y="74"/>
                </a:lnTo>
                <a:lnTo>
                  <a:pt x="291" y="74"/>
                </a:lnTo>
                <a:lnTo>
                  <a:pt x="299" y="77"/>
                </a:lnTo>
                <a:lnTo>
                  <a:pt x="303" y="77"/>
                </a:lnTo>
                <a:lnTo>
                  <a:pt x="304" y="77"/>
                </a:lnTo>
                <a:lnTo>
                  <a:pt x="308" y="78"/>
                </a:lnTo>
                <a:lnTo>
                  <a:pt x="312" y="79"/>
                </a:lnTo>
                <a:lnTo>
                  <a:pt x="314" y="79"/>
                </a:lnTo>
                <a:lnTo>
                  <a:pt x="328" y="83"/>
                </a:lnTo>
                <a:lnTo>
                  <a:pt x="329" y="85"/>
                </a:lnTo>
                <a:lnTo>
                  <a:pt x="330" y="90"/>
                </a:lnTo>
                <a:lnTo>
                  <a:pt x="330" y="91"/>
                </a:lnTo>
                <a:lnTo>
                  <a:pt x="339" y="98"/>
                </a:lnTo>
                <a:lnTo>
                  <a:pt x="340" y="105"/>
                </a:lnTo>
                <a:lnTo>
                  <a:pt x="328" y="121"/>
                </a:lnTo>
                <a:lnTo>
                  <a:pt x="324" y="128"/>
                </a:lnTo>
                <a:lnTo>
                  <a:pt x="322" y="129"/>
                </a:lnTo>
                <a:lnTo>
                  <a:pt x="320" y="133"/>
                </a:lnTo>
                <a:lnTo>
                  <a:pt x="316" y="140"/>
                </a:lnTo>
                <a:lnTo>
                  <a:pt x="310" y="144"/>
                </a:lnTo>
                <a:lnTo>
                  <a:pt x="298" y="161"/>
                </a:lnTo>
                <a:lnTo>
                  <a:pt x="298" y="16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2" name="Freeform 52">
            <a:extLst>
              <a:ext uri="{FF2B5EF4-FFF2-40B4-BE49-F238E27FC236}">
                <a16:creationId xmlns:a16="http://schemas.microsoft.com/office/drawing/2014/main" id="{6E2A2731-EA53-4840-A35A-1D0DD81603DB}"/>
              </a:ext>
            </a:extLst>
          </p:cNvPr>
          <p:cNvSpPr>
            <a:spLocks/>
          </p:cNvSpPr>
          <p:nvPr/>
        </p:nvSpPr>
        <p:spPr bwMode="auto">
          <a:xfrm>
            <a:off x="10689668" y="4417651"/>
            <a:ext cx="421522" cy="200531"/>
          </a:xfrm>
          <a:custGeom>
            <a:avLst/>
            <a:gdLst>
              <a:gd name="T0" fmla="*/ 3 w 354"/>
              <a:gd name="T1" fmla="*/ 4 h 168"/>
              <a:gd name="T2" fmla="*/ 3 w 354"/>
              <a:gd name="T3" fmla="*/ 4 h 168"/>
              <a:gd name="T4" fmla="*/ 3 w 354"/>
              <a:gd name="T5" fmla="*/ 4 h 168"/>
              <a:gd name="T6" fmla="*/ 3 w 354"/>
              <a:gd name="T7" fmla="*/ 4 h 168"/>
              <a:gd name="T8" fmla="*/ 3 w 354"/>
              <a:gd name="T9" fmla="*/ 4 h 168"/>
              <a:gd name="T10" fmla="*/ 3 w 354"/>
              <a:gd name="T11" fmla="*/ 4 h 168"/>
              <a:gd name="T12" fmla="*/ 3 w 354"/>
              <a:gd name="T13" fmla="*/ 4 h 168"/>
              <a:gd name="T14" fmla="*/ 3 w 354"/>
              <a:gd name="T15" fmla="*/ 4 h 168"/>
              <a:gd name="T16" fmla="*/ 3 w 354"/>
              <a:gd name="T17" fmla="*/ 4 h 168"/>
              <a:gd name="T18" fmla="*/ 3 w 354"/>
              <a:gd name="T19" fmla="*/ 4 h 168"/>
              <a:gd name="T20" fmla="*/ 3 w 354"/>
              <a:gd name="T21" fmla="*/ 4 h 168"/>
              <a:gd name="T22" fmla="*/ 3 w 354"/>
              <a:gd name="T23" fmla="*/ 4 h 168"/>
              <a:gd name="T24" fmla="*/ 3 w 354"/>
              <a:gd name="T25" fmla="*/ 4 h 168"/>
              <a:gd name="T26" fmla="*/ 3 w 354"/>
              <a:gd name="T27" fmla="*/ 4 h 168"/>
              <a:gd name="T28" fmla="*/ 3 w 354"/>
              <a:gd name="T29" fmla="*/ 4 h 168"/>
              <a:gd name="T30" fmla="*/ 3 w 354"/>
              <a:gd name="T31" fmla="*/ 4 h 168"/>
              <a:gd name="T32" fmla="*/ 3 w 354"/>
              <a:gd name="T33" fmla="*/ 4 h 168"/>
              <a:gd name="T34" fmla="*/ 3 w 354"/>
              <a:gd name="T35" fmla="*/ 4 h 168"/>
              <a:gd name="T36" fmla="*/ 3 w 354"/>
              <a:gd name="T37" fmla="*/ 4 h 168"/>
              <a:gd name="T38" fmla="*/ 3 w 354"/>
              <a:gd name="T39" fmla="*/ 4 h 168"/>
              <a:gd name="T40" fmla="*/ 3 w 354"/>
              <a:gd name="T41" fmla="*/ 4 h 168"/>
              <a:gd name="T42" fmla="*/ 3 w 354"/>
              <a:gd name="T43" fmla="*/ 4 h 168"/>
              <a:gd name="T44" fmla="*/ 3 w 354"/>
              <a:gd name="T45" fmla="*/ 4 h 168"/>
              <a:gd name="T46" fmla="*/ 3 w 354"/>
              <a:gd name="T47" fmla="*/ 4 h 168"/>
              <a:gd name="T48" fmla="*/ 3 w 354"/>
              <a:gd name="T49" fmla="*/ 4 h 168"/>
              <a:gd name="T50" fmla="*/ 3 w 354"/>
              <a:gd name="T51" fmla="*/ 4 h 168"/>
              <a:gd name="T52" fmla="*/ 3 w 354"/>
              <a:gd name="T53" fmla="*/ 4 h 168"/>
              <a:gd name="T54" fmla="*/ 3 w 354"/>
              <a:gd name="T55" fmla="*/ 4 h 168"/>
              <a:gd name="T56" fmla="*/ 3 w 354"/>
              <a:gd name="T57" fmla="*/ 4 h 168"/>
              <a:gd name="T58" fmla="*/ 3 w 354"/>
              <a:gd name="T59" fmla="*/ 4 h 168"/>
              <a:gd name="T60" fmla="*/ 3 w 354"/>
              <a:gd name="T61" fmla="*/ 4 h 168"/>
              <a:gd name="T62" fmla="*/ 3 w 354"/>
              <a:gd name="T63" fmla="*/ 4 h 168"/>
              <a:gd name="T64" fmla="*/ 3 w 354"/>
              <a:gd name="T65" fmla="*/ 4 h 168"/>
              <a:gd name="T66" fmla="*/ 3 w 354"/>
              <a:gd name="T67" fmla="*/ 1 h 168"/>
              <a:gd name="T68" fmla="*/ 3 w 354"/>
              <a:gd name="T69" fmla="*/ 4 h 168"/>
              <a:gd name="T70" fmla="*/ 3 w 354"/>
              <a:gd name="T71" fmla="*/ 4 h 168"/>
              <a:gd name="T72" fmla="*/ 3 w 354"/>
              <a:gd name="T73" fmla="*/ 4 h 168"/>
              <a:gd name="T74" fmla="*/ 3 w 354"/>
              <a:gd name="T75" fmla="*/ 4 h 168"/>
              <a:gd name="T76" fmla="*/ 3 w 354"/>
              <a:gd name="T77" fmla="*/ 4 h 168"/>
              <a:gd name="T78" fmla="*/ 3 w 354"/>
              <a:gd name="T79" fmla="*/ 4 h 168"/>
              <a:gd name="T80" fmla="*/ 3 w 354"/>
              <a:gd name="T81" fmla="*/ 4 h 168"/>
              <a:gd name="T82" fmla="*/ 3 w 354"/>
              <a:gd name="T83" fmla="*/ 4 h 168"/>
              <a:gd name="T84" fmla="*/ 3 w 354"/>
              <a:gd name="T85" fmla="*/ 4 h 168"/>
              <a:gd name="T86" fmla="*/ 3 w 354"/>
              <a:gd name="T87" fmla="*/ 4 h 168"/>
              <a:gd name="T88" fmla="*/ 3 w 354"/>
              <a:gd name="T89" fmla="*/ 4 h 168"/>
              <a:gd name="T90" fmla="*/ 3 w 354"/>
              <a:gd name="T91" fmla="*/ 4 h 168"/>
              <a:gd name="T92" fmla="*/ 3 w 354"/>
              <a:gd name="T93" fmla="*/ 4 h 168"/>
              <a:gd name="T94" fmla="*/ 3 w 354"/>
              <a:gd name="T95" fmla="*/ 4 h 168"/>
              <a:gd name="T96" fmla="*/ 3 w 354"/>
              <a:gd name="T97" fmla="*/ 4 h 168"/>
              <a:gd name="T98" fmla="*/ 3 w 354"/>
              <a:gd name="T99" fmla="*/ 4 h 168"/>
              <a:gd name="T100" fmla="*/ 3 w 354"/>
              <a:gd name="T101" fmla="*/ 4 h 168"/>
              <a:gd name="T102" fmla="*/ 3 w 354"/>
              <a:gd name="T103" fmla="*/ 4 h 168"/>
              <a:gd name="T104" fmla="*/ 3 w 354"/>
              <a:gd name="T105" fmla="*/ 4 h 168"/>
              <a:gd name="T106" fmla="*/ 3 w 354"/>
              <a:gd name="T107" fmla="*/ 4 h 168"/>
              <a:gd name="T108" fmla="*/ 3 w 354"/>
              <a:gd name="T109" fmla="*/ 4 h 1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4" h="168">
                <a:moveTo>
                  <a:pt x="51" y="84"/>
                </a:moveTo>
                <a:lnTo>
                  <a:pt x="45" y="85"/>
                </a:lnTo>
                <a:lnTo>
                  <a:pt x="31" y="87"/>
                </a:lnTo>
                <a:lnTo>
                  <a:pt x="29" y="87"/>
                </a:lnTo>
                <a:lnTo>
                  <a:pt x="26" y="88"/>
                </a:lnTo>
                <a:lnTo>
                  <a:pt x="23" y="90"/>
                </a:lnTo>
                <a:lnTo>
                  <a:pt x="20" y="90"/>
                </a:lnTo>
                <a:lnTo>
                  <a:pt x="23" y="96"/>
                </a:lnTo>
                <a:lnTo>
                  <a:pt x="21" y="97"/>
                </a:lnTo>
                <a:lnTo>
                  <a:pt x="23" y="102"/>
                </a:lnTo>
                <a:lnTo>
                  <a:pt x="17" y="103"/>
                </a:lnTo>
                <a:lnTo>
                  <a:pt x="20" y="105"/>
                </a:lnTo>
                <a:lnTo>
                  <a:pt x="21" y="108"/>
                </a:lnTo>
                <a:lnTo>
                  <a:pt x="20" y="109"/>
                </a:lnTo>
                <a:lnTo>
                  <a:pt x="17" y="115"/>
                </a:lnTo>
                <a:lnTo>
                  <a:pt x="21" y="118"/>
                </a:lnTo>
                <a:lnTo>
                  <a:pt x="17" y="120"/>
                </a:lnTo>
                <a:lnTo>
                  <a:pt x="13" y="128"/>
                </a:lnTo>
                <a:lnTo>
                  <a:pt x="13" y="139"/>
                </a:lnTo>
                <a:lnTo>
                  <a:pt x="9" y="139"/>
                </a:lnTo>
                <a:lnTo>
                  <a:pt x="7" y="141"/>
                </a:lnTo>
                <a:lnTo>
                  <a:pt x="3" y="146"/>
                </a:lnTo>
                <a:lnTo>
                  <a:pt x="2" y="148"/>
                </a:lnTo>
                <a:lnTo>
                  <a:pt x="5" y="148"/>
                </a:lnTo>
                <a:lnTo>
                  <a:pt x="5" y="146"/>
                </a:lnTo>
                <a:lnTo>
                  <a:pt x="7" y="148"/>
                </a:lnTo>
                <a:lnTo>
                  <a:pt x="9" y="160"/>
                </a:lnTo>
                <a:lnTo>
                  <a:pt x="7" y="160"/>
                </a:lnTo>
                <a:lnTo>
                  <a:pt x="0" y="168"/>
                </a:lnTo>
                <a:lnTo>
                  <a:pt x="14" y="165"/>
                </a:lnTo>
                <a:lnTo>
                  <a:pt x="20" y="164"/>
                </a:lnTo>
                <a:lnTo>
                  <a:pt x="26" y="163"/>
                </a:lnTo>
                <a:lnTo>
                  <a:pt x="30" y="163"/>
                </a:lnTo>
                <a:lnTo>
                  <a:pt x="35" y="162"/>
                </a:lnTo>
                <a:lnTo>
                  <a:pt x="38" y="162"/>
                </a:lnTo>
                <a:lnTo>
                  <a:pt x="43" y="160"/>
                </a:lnTo>
                <a:lnTo>
                  <a:pt x="45" y="160"/>
                </a:lnTo>
                <a:lnTo>
                  <a:pt x="47" y="159"/>
                </a:lnTo>
                <a:lnTo>
                  <a:pt x="49" y="159"/>
                </a:lnTo>
                <a:lnTo>
                  <a:pt x="54" y="158"/>
                </a:lnTo>
                <a:lnTo>
                  <a:pt x="56" y="158"/>
                </a:lnTo>
                <a:lnTo>
                  <a:pt x="57" y="158"/>
                </a:lnTo>
                <a:lnTo>
                  <a:pt x="59" y="157"/>
                </a:lnTo>
                <a:lnTo>
                  <a:pt x="62" y="157"/>
                </a:lnTo>
                <a:lnTo>
                  <a:pt x="66" y="156"/>
                </a:lnTo>
                <a:lnTo>
                  <a:pt x="67" y="156"/>
                </a:lnTo>
                <a:lnTo>
                  <a:pt x="72" y="154"/>
                </a:lnTo>
                <a:lnTo>
                  <a:pt x="75" y="153"/>
                </a:lnTo>
                <a:lnTo>
                  <a:pt x="85" y="152"/>
                </a:lnTo>
                <a:lnTo>
                  <a:pt x="86" y="152"/>
                </a:lnTo>
                <a:lnTo>
                  <a:pt x="91" y="151"/>
                </a:lnTo>
                <a:lnTo>
                  <a:pt x="93" y="150"/>
                </a:lnTo>
                <a:lnTo>
                  <a:pt x="103" y="147"/>
                </a:lnTo>
                <a:lnTo>
                  <a:pt x="107" y="147"/>
                </a:lnTo>
                <a:lnTo>
                  <a:pt x="116" y="145"/>
                </a:lnTo>
                <a:lnTo>
                  <a:pt x="120" y="144"/>
                </a:lnTo>
                <a:lnTo>
                  <a:pt x="129" y="141"/>
                </a:lnTo>
                <a:lnTo>
                  <a:pt x="135" y="141"/>
                </a:lnTo>
                <a:lnTo>
                  <a:pt x="137" y="140"/>
                </a:lnTo>
                <a:lnTo>
                  <a:pt x="150" y="138"/>
                </a:lnTo>
                <a:lnTo>
                  <a:pt x="152" y="138"/>
                </a:lnTo>
                <a:lnTo>
                  <a:pt x="153" y="136"/>
                </a:lnTo>
                <a:lnTo>
                  <a:pt x="156" y="136"/>
                </a:lnTo>
                <a:lnTo>
                  <a:pt x="168" y="134"/>
                </a:lnTo>
                <a:lnTo>
                  <a:pt x="174" y="132"/>
                </a:lnTo>
                <a:lnTo>
                  <a:pt x="176" y="132"/>
                </a:lnTo>
                <a:lnTo>
                  <a:pt x="177" y="132"/>
                </a:lnTo>
                <a:lnTo>
                  <a:pt x="187" y="129"/>
                </a:lnTo>
                <a:lnTo>
                  <a:pt x="195" y="127"/>
                </a:lnTo>
                <a:lnTo>
                  <a:pt x="197" y="127"/>
                </a:lnTo>
                <a:lnTo>
                  <a:pt x="206" y="124"/>
                </a:lnTo>
                <a:lnTo>
                  <a:pt x="207" y="124"/>
                </a:lnTo>
                <a:lnTo>
                  <a:pt x="212" y="123"/>
                </a:lnTo>
                <a:lnTo>
                  <a:pt x="213" y="123"/>
                </a:lnTo>
                <a:lnTo>
                  <a:pt x="217" y="122"/>
                </a:lnTo>
                <a:lnTo>
                  <a:pt x="218" y="122"/>
                </a:lnTo>
                <a:lnTo>
                  <a:pt x="219" y="121"/>
                </a:lnTo>
                <a:lnTo>
                  <a:pt x="222" y="121"/>
                </a:lnTo>
                <a:lnTo>
                  <a:pt x="223" y="121"/>
                </a:lnTo>
                <a:lnTo>
                  <a:pt x="223" y="120"/>
                </a:lnTo>
                <a:lnTo>
                  <a:pt x="234" y="117"/>
                </a:lnTo>
                <a:lnTo>
                  <a:pt x="235" y="117"/>
                </a:lnTo>
                <a:lnTo>
                  <a:pt x="237" y="116"/>
                </a:lnTo>
                <a:lnTo>
                  <a:pt x="240" y="116"/>
                </a:lnTo>
                <a:lnTo>
                  <a:pt x="242" y="115"/>
                </a:lnTo>
                <a:lnTo>
                  <a:pt x="243" y="115"/>
                </a:lnTo>
                <a:lnTo>
                  <a:pt x="245" y="115"/>
                </a:lnTo>
                <a:lnTo>
                  <a:pt x="246" y="114"/>
                </a:lnTo>
                <a:lnTo>
                  <a:pt x="249" y="112"/>
                </a:lnTo>
                <a:lnTo>
                  <a:pt x="255" y="111"/>
                </a:lnTo>
                <a:lnTo>
                  <a:pt x="260" y="110"/>
                </a:lnTo>
                <a:lnTo>
                  <a:pt x="263" y="109"/>
                </a:lnTo>
                <a:lnTo>
                  <a:pt x="261" y="103"/>
                </a:lnTo>
                <a:lnTo>
                  <a:pt x="261" y="99"/>
                </a:lnTo>
                <a:lnTo>
                  <a:pt x="263" y="96"/>
                </a:lnTo>
                <a:lnTo>
                  <a:pt x="270" y="94"/>
                </a:lnTo>
                <a:lnTo>
                  <a:pt x="271" y="92"/>
                </a:lnTo>
                <a:lnTo>
                  <a:pt x="271" y="87"/>
                </a:lnTo>
                <a:lnTo>
                  <a:pt x="271" y="85"/>
                </a:lnTo>
                <a:lnTo>
                  <a:pt x="272" y="82"/>
                </a:lnTo>
                <a:lnTo>
                  <a:pt x="275" y="79"/>
                </a:lnTo>
                <a:lnTo>
                  <a:pt x="279" y="75"/>
                </a:lnTo>
                <a:lnTo>
                  <a:pt x="284" y="74"/>
                </a:lnTo>
                <a:lnTo>
                  <a:pt x="285" y="74"/>
                </a:lnTo>
                <a:lnTo>
                  <a:pt x="290" y="73"/>
                </a:lnTo>
                <a:lnTo>
                  <a:pt x="300" y="63"/>
                </a:lnTo>
                <a:lnTo>
                  <a:pt x="299" y="62"/>
                </a:lnTo>
                <a:lnTo>
                  <a:pt x="303" y="58"/>
                </a:lnTo>
                <a:lnTo>
                  <a:pt x="309" y="56"/>
                </a:lnTo>
                <a:lnTo>
                  <a:pt x="311" y="55"/>
                </a:lnTo>
                <a:lnTo>
                  <a:pt x="312" y="50"/>
                </a:lnTo>
                <a:lnTo>
                  <a:pt x="311" y="48"/>
                </a:lnTo>
                <a:lnTo>
                  <a:pt x="315" y="43"/>
                </a:lnTo>
                <a:lnTo>
                  <a:pt x="321" y="38"/>
                </a:lnTo>
                <a:lnTo>
                  <a:pt x="323" y="39"/>
                </a:lnTo>
                <a:lnTo>
                  <a:pt x="323" y="40"/>
                </a:lnTo>
                <a:lnTo>
                  <a:pt x="327" y="40"/>
                </a:lnTo>
                <a:lnTo>
                  <a:pt x="329" y="38"/>
                </a:lnTo>
                <a:lnTo>
                  <a:pt x="330" y="34"/>
                </a:lnTo>
                <a:lnTo>
                  <a:pt x="331" y="33"/>
                </a:lnTo>
                <a:lnTo>
                  <a:pt x="336" y="30"/>
                </a:lnTo>
                <a:lnTo>
                  <a:pt x="337" y="28"/>
                </a:lnTo>
                <a:lnTo>
                  <a:pt x="341" y="28"/>
                </a:lnTo>
                <a:lnTo>
                  <a:pt x="342" y="30"/>
                </a:lnTo>
                <a:lnTo>
                  <a:pt x="343" y="30"/>
                </a:lnTo>
                <a:lnTo>
                  <a:pt x="344" y="27"/>
                </a:lnTo>
                <a:lnTo>
                  <a:pt x="345" y="27"/>
                </a:lnTo>
                <a:lnTo>
                  <a:pt x="348" y="20"/>
                </a:lnTo>
                <a:lnTo>
                  <a:pt x="348" y="19"/>
                </a:lnTo>
                <a:lnTo>
                  <a:pt x="349" y="16"/>
                </a:lnTo>
                <a:lnTo>
                  <a:pt x="354" y="14"/>
                </a:lnTo>
                <a:lnTo>
                  <a:pt x="354" y="12"/>
                </a:lnTo>
                <a:lnTo>
                  <a:pt x="354" y="6"/>
                </a:lnTo>
                <a:lnTo>
                  <a:pt x="354" y="1"/>
                </a:lnTo>
                <a:lnTo>
                  <a:pt x="354" y="0"/>
                </a:lnTo>
                <a:lnTo>
                  <a:pt x="350" y="1"/>
                </a:lnTo>
                <a:lnTo>
                  <a:pt x="347" y="2"/>
                </a:lnTo>
                <a:lnTo>
                  <a:pt x="343" y="3"/>
                </a:lnTo>
                <a:lnTo>
                  <a:pt x="343" y="4"/>
                </a:lnTo>
                <a:lnTo>
                  <a:pt x="333" y="7"/>
                </a:lnTo>
                <a:lnTo>
                  <a:pt x="332" y="7"/>
                </a:lnTo>
                <a:lnTo>
                  <a:pt x="331" y="8"/>
                </a:lnTo>
                <a:lnTo>
                  <a:pt x="330" y="8"/>
                </a:lnTo>
                <a:lnTo>
                  <a:pt x="329" y="8"/>
                </a:lnTo>
                <a:lnTo>
                  <a:pt x="327" y="9"/>
                </a:lnTo>
                <a:lnTo>
                  <a:pt x="324" y="10"/>
                </a:lnTo>
                <a:lnTo>
                  <a:pt x="319" y="12"/>
                </a:lnTo>
                <a:lnTo>
                  <a:pt x="314" y="13"/>
                </a:lnTo>
                <a:lnTo>
                  <a:pt x="313" y="13"/>
                </a:lnTo>
                <a:lnTo>
                  <a:pt x="312" y="14"/>
                </a:lnTo>
                <a:lnTo>
                  <a:pt x="305" y="15"/>
                </a:lnTo>
                <a:lnTo>
                  <a:pt x="303" y="16"/>
                </a:lnTo>
                <a:lnTo>
                  <a:pt x="299" y="18"/>
                </a:lnTo>
                <a:lnTo>
                  <a:pt x="287" y="21"/>
                </a:lnTo>
                <a:lnTo>
                  <a:pt x="278" y="24"/>
                </a:lnTo>
                <a:lnTo>
                  <a:pt x="271" y="25"/>
                </a:lnTo>
                <a:lnTo>
                  <a:pt x="270" y="26"/>
                </a:lnTo>
                <a:lnTo>
                  <a:pt x="269" y="27"/>
                </a:lnTo>
                <a:lnTo>
                  <a:pt x="265" y="27"/>
                </a:lnTo>
                <a:lnTo>
                  <a:pt x="259" y="30"/>
                </a:lnTo>
                <a:lnTo>
                  <a:pt x="255" y="30"/>
                </a:lnTo>
                <a:lnTo>
                  <a:pt x="252" y="31"/>
                </a:lnTo>
                <a:lnTo>
                  <a:pt x="247" y="32"/>
                </a:lnTo>
                <a:lnTo>
                  <a:pt x="246" y="32"/>
                </a:lnTo>
                <a:lnTo>
                  <a:pt x="246" y="33"/>
                </a:lnTo>
                <a:lnTo>
                  <a:pt x="245" y="33"/>
                </a:lnTo>
                <a:lnTo>
                  <a:pt x="237" y="34"/>
                </a:lnTo>
                <a:lnTo>
                  <a:pt x="233" y="36"/>
                </a:lnTo>
                <a:lnTo>
                  <a:pt x="223" y="38"/>
                </a:lnTo>
                <a:lnTo>
                  <a:pt x="218" y="39"/>
                </a:lnTo>
                <a:lnTo>
                  <a:pt x="216" y="39"/>
                </a:lnTo>
                <a:lnTo>
                  <a:pt x="215" y="40"/>
                </a:lnTo>
                <a:lnTo>
                  <a:pt x="213" y="40"/>
                </a:lnTo>
                <a:lnTo>
                  <a:pt x="207" y="42"/>
                </a:lnTo>
                <a:lnTo>
                  <a:pt x="201" y="43"/>
                </a:lnTo>
                <a:lnTo>
                  <a:pt x="200" y="43"/>
                </a:lnTo>
                <a:lnTo>
                  <a:pt x="199" y="44"/>
                </a:lnTo>
                <a:lnTo>
                  <a:pt x="194" y="45"/>
                </a:lnTo>
                <a:lnTo>
                  <a:pt x="192" y="45"/>
                </a:lnTo>
                <a:lnTo>
                  <a:pt x="187" y="46"/>
                </a:lnTo>
                <a:lnTo>
                  <a:pt x="180" y="49"/>
                </a:lnTo>
                <a:lnTo>
                  <a:pt x="177" y="49"/>
                </a:lnTo>
                <a:lnTo>
                  <a:pt x="175" y="49"/>
                </a:lnTo>
                <a:lnTo>
                  <a:pt x="171" y="50"/>
                </a:lnTo>
                <a:lnTo>
                  <a:pt x="170" y="50"/>
                </a:lnTo>
                <a:lnTo>
                  <a:pt x="165" y="51"/>
                </a:lnTo>
                <a:lnTo>
                  <a:pt x="162" y="52"/>
                </a:lnTo>
                <a:lnTo>
                  <a:pt x="158" y="52"/>
                </a:lnTo>
                <a:lnTo>
                  <a:pt x="156" y="52"/>
                </a:lnTo>
                <a:lnTo>
                  <a:pt x="153" y="54"/>
                </a:lnTo>
                <a:lnTo>
                  <a:pt x="149" y="55"/>
                </a:lnTo>
                <a:lnTo>
                  <a:pt x="147" y="55"/>
                </a:lnTo>
                <a:lnTo>
                  <a:pt x="146" y="56"/>
                </a:lnTo>
                <a:lnTo>
                  <a:pt x="145" y="55"/>
                </a:lnTo>
                <a:lnTo>
                  <a:pt x="140" y="56"/>
                </a:lnTo>
                <a:lnTo>
                  <a:pt x="138" y="57"/>
                </a:lnTo>
                <a:lnTo>
                  <a:pt x="135" y="58"/>
                </a:lnTo>
                <a:lnTo>
                  <a:pt x="133" y="58"/>
                </a:lnTo>
                <a:lnTo>
                  <a:pt x="126" y="61"/>
                </a:lnTo>
                <a:lnTo>
                  <a:pt x="123" y="61"/>
                </a:lnTo>
                <a:lnTo>
                  <a:pt x="122" y="61"/>
                </a:lnTo>
                <a:lnTo>
                  <a:pt x="117" y="62"/>
                </a:lnTo>
                <a:lnTo>
                  <a:pt x="114" y="63"/>
                </a:lnTo>
                <a:lnTo>
                  <a:pt x="108" y="64"/>
                </a:lnTo>
                <a:lnTo>
                  <a:pt x="104" y="66"/>
                </a:lnTo>
                <a:lnTo>
                  <a:pt x="101" y="66"/>
                </a:lnTo>
                <a:lnTo>
                  <a:pt x="98" y="67"/>
                </a:lnTo>
                <a:lnTo>
                  <a:pt x="92" y="68"/>
                </a:lnTo>
                <a:lnTo>
                  <a:pt x="91" y="67"/>
                </a:lnTo>
                <a:lnTo>
                  <a:pt x="81" y="68"/>
                </a:lnTo>
                <a:lnTo>
                  <a:pt x="83" y="69"/>
                </a:lnTo>
                <a:lnTo>
                  <a:pt x="83" y="70"/>
                </a:lnTo>
                <a:lnTo>
                  <a:pt x="85" y="76"/>
                </a:lnTo>
                <a:lnTo>
                  <a:pt x="74" y="79"/>
                </a:lnTo>
                <a:lnTo>
                  <a:pt x="71" y="80"/>
                </a:lnTo>
                <a:lnTo>
                  <a:pt x="66" y="80"/>
                </a:lnTo>
                <a:lnTo>
                  <a:pt x="65" y="80"/>
                </a:lnTo>
                <a:lnTo>
                  <a:pt x="63" y="81"/>
                </a:lnTo>
                <a:lnTo>
                  <a:pt x="54" y="82"/>
                </a:lnTo>
                <a:lnTo>
                  <a:pt x="51" y="8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3" name="Freeform 53">
            <a:extLst>
              <a:ext uri="{FF2B5EF4-FFF2-40B4-BE49-F238E27FC236}">
                <a16:creationId xmlns:a16="http://schemas.microsoft.com/office/drawing/2014/main" id="{DF563D33-53EE-E844-9993-EF5145B9E5AB}"/>
              </a:ext>
            </a:extLst>
          </p:cNvPr>
          <p:cNvSpPr>
            <a:spLocks/>
          </p:cNvSpPr>
          <p:nvPr/>
        </p:nvSpPr>
        <p:spPr bwMode="auto">
          <a:xfrm>
            <a:off x="11011608" y="4200751"/>
            <a:ext cx="386055" cy="251003"/>
          </a:xfrm>
          <a:custGeom>
            <a:avLst/>
            <a:gdLst>
              <a:gd name="T0" fmla="*/ 4 w 323"/>
              <a:gd name="T1" fmla="*/ 4 h 209"/>
              <a:gd name="T2" fmla="*/ 4 w 323"/>
              <a:gd name="T3" fmla="*/ 4 h 209"/>
              <a:gd name="T4" fmla="*/ 4 w 323"/>
              <a:gd name="T5" fmla="*/ 4 h 209"/>
              <a:gd name="T6" fmla="*/ 4 w 323"/>
              <a:gd name="T7" fmla="*/ 4 h 209"/>
              <a:gd name="T8" fmla="*/ 4 w 323"/>
              <a:gd name="T9" fmla="*/ 4 h 209"/>
              <a:gd name="T10" fmla="*/ 4 w 323"/>
              <a:gd name="T11" fmla="*/ 4 h 209"/>
              <a:gd name="T12" fmla="*/ 4 w 323"/>
              <a:gd name="T13" fmla="*/ 4 h 209"/>
              <a:gd name="T14" fmla="*/ 4 w 323"/>
              <a:gd name="T15" fmla="*/ 4 h 209"/>
              <a:gd name="T16" fmla="*/ 4 w 323"/>
              <a:gd name="T17" fmla="*/ 4 h 209"/>
              <a:gd name="T18" fmla="*/ 4 w 323"/>
              <a:gd name="T19" fmla="*/ 4 h 209"/>
              <a:gd name="T20" fmla="*/ 4 w 323"/>
              <a:gd name="T21" fmla="*/ 4 h 209"/>
              <a:gd name="T22" fmla="*/ 4 w 323"/>
              <a:gd name="T23" fmla="*/ 4 h 209"/>
              <a:gd name="T24" fmla="*/ 4 w 323"/>
              <a:gd name="T25" fmla="*/ 4 h 209"/>
              <a:gd name="T26" fmla="*/ 4 w 323"/>
              <a:gd name="T27" fmla="*/ 4 h 209"/>
              <a:gd name="T28" fmla="*/ 4 w 323"/>
              <a:gd name="T29" fmla="*/ 4 h 209"/>
              <a:gd name="T30" fmla="*/ 4 w 323"/>
              <a:gd name="T31" fmla="*/ 4 h 209"/>
              <a:gd name="T32" fmla="*/ 4 w 323"/>
              <a:gd name="T33" fmla="*/ 4 h 209"/>
              <a:gd name="T34" fmla="*/ 4 w 323"/>
              <a:gd name="T35" fmla="*/ 4 h 209"/>
              <a:gd name="T36" fmla="*/ 4 w 323"/>
              <a:gd name="T37" fmla="*/ 4 h 209"/>
              <a:gd name="T38" fmla="*/ 4 w 323"/>
              <a:gd name="T39" fmla="*/ 4 h 209"/>
              <a:gd name="T40" fmla="*/ 4 w 323"/>
              <a:gd name="T41" fmla="*/ 4 h 209"/>
              <a:gd name="T42" fmla="*/ 4 w 323"/>
              <a:gd name="T43" fmla="*/ 4 h 209"/>
              <a:gd name="T44" fmla="*/ 4 w 323"/>
              <a:gd name="T45" fmla="*/ 4 h 209"/>
              <a:gd name="T46" fmla="*/ 4 w 323"/>
              <a:gd name="T47" fmla="*/ 4 h 209"/>
              <a:gd name="T48" fmla="*/ 4 w 323"/>
              <a:gd name="T49" fmla="*/ 4 h 209"/>
              <a:gd name="T50" fmla="*/ 0 w 323"/>
              <a:gd name="T51" fmla="*/ 4 h 209"/>
              <a:gd name="T52" fmla="*/ 4 w 323"/>
              <a:gd name="T53" fmla="*/ 4 h 209"/>
              <a:gd name="T54" fmla="*/ 4 w 323"/>
              <a:gd name="T55" fmla="*/ 4 h 209"/>
              <a:gd name="T56" fmla="*/ 4 w 323"/>
              <a:gd name="T57" fmla="*/ 4 h 209"/>
              <a:gd name="T58" fmla="*/ 4 w 323"/>
              <a:gd name="T59" fmla="*/ 4 h 209"/>
              <a:gd name="T60" fmla="*/ 4 w 323"/>
              <a:gd name="T61" fmla="*/ 4 h 209"/>
              <a:gd name="T62" fmla="*/ 4 w 323"/>
              <a:gd name="T63" fmla="*/ 4 h 209"/>
              <a:gd name="T64" fmla="*/ 4 w 323"/>
              <a:gd name="T65" fmla="*/ 4 h 209"/>
              <a:gd name="T66" fmla="*/ 4 w 323"/>
              <a:gd name="T67" fmla="*/ 4 h 209"/>
              <a:gd name="T68" fmla="*/ 4 w 323"/>
              <a:gd name="T69" fmla="*/ 4 h 209"/>
              <a:gd name="T70" fmla="*/ 4 w 323"/>
              <a:gd name="T71" fmla="*/ 4 h 209"/>
              <a:gd name="T72" fmla="*/ 4 w 323"/>
              <a:gd name="T73" fmla="*/ 4 h 209"/>
              <a:gd name="T74" fmla="*/ 4 w 323"/>
              <a:gd name="T75" fmla="*/ 4 h 209"/>
              <a:gd name="T76" fmla="*/ 4 w 323"/>
              <a:gd name="T77" fmla="*/ 4 h 209"/>
              <a:gd name="T78" fmla="*/ 4 w 323"/>
              <a:gd name="T79" fmla="*/ 4 h 209"/>
              <a:gd name="T80" fmla="*/ 4 w 323"/>
              <a:gd name="T81" fmla="*/ 4 h 209"/>
              <a:gd name="T82" fmla="*/ 4 w 323"/>
              <a:gd name="T83" fmla="*/ 4 h 209"/>
              <a:gd name="T84" fmla="*/ 4 w 323"/>
              <a:gd name="T85" fmla="*/ 4 h 209"/>
              <a:gd name="T86" fmla="*/ 4 w 323"/>
              <a:gd name="T87" fmla="*/ 4 h 209"/>
              <a:gd name="T88" fmla="*/ 4 w 323"/>
              <a:gd name="T89" fmla="*/ 4 h 209"/>
              <a:gd name="T90" fmla="*/ 4 w 323"/>
              <a:gd name="T91" fmla="*/ 3 h 209"/>
              <a:gd name="T92" fmla="*/ 4 w 323"/>
              <a:gd name="T93" fmla="*/ 0 h 209"/>
              <a:gd name="T94" fmla="*/ 4 w 323"/>
              <a:gd name="T95" fmla="*/ 4 h 209"/>
              <a:gd name="T96" fmla="*/ 4 w 323"/>
              <a:gd name="T97" fmla="*/ 4 h 209"/>
              <a:gd name="T98" fmla="*/ 4 w 323"/>
              <a:gd name="T99" fmla="*/ 4 h 209"/>
              <a:gd name="T100" fmla="*/ 4 w 323"/>
              <a:gd name="T101" fmla="*/ 4 h 209"/>
              <a:gd name="T102" fmla="*/ 4 w 323"/>
              <a:gd name="T103" fmla="*/ 4 h 209"/>
              <a:gd name="T104" fmla="*/ 4 w 323"/>
              <a:gd name="T105" fmla="*/ 4 h 209"/>
              <a:gd name="T106" fmla="*/ 4 w 323"/>
              <a:gd name="T107" fmla="*/ 4 h 209"/>
              <a:gd name="T108" fmla="*/ 4 w 323"/>
              <a:gd name="T109" fmla="*/ 4 h 209"/>
              <a:gd name="T110" fmla="*/ 4 w 323"/>
              <a:gd name="T111" fmla="*/ 4 h 209"/>
              <a:gd name="T112" fmla="*/ 4 w 323"/>
              <a:gd name="T113" fmla="*/ 4 h 209"/>
              <a:gd name="T114" fmla="*/ 4 w 323"/>
              <a:gd name="T115" fmla="*/ 4 h 209"/>
              <a:gd name="T116" fmla="*/ 4 w 323"/>
              <a:gd name="T117" fmla="*/ 4 h 209"/>
              <a:gd name="T118" fmla="*/ 4 w 323"/>
              <a:gd name="T119" fmla="*/ 4 h 209"/>
              <a:gd name="T120" fmla="*/ 4 w 323"/>
              <a:gd name="T121" fmla="*/ 4 h 2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3" h="209">
                <a:moveTo>
                  <a:pt x="290" y="79"/>
                </a:moveTo>
                <a:lnTo>
                  <a:pt x="291" y="79"/>
                </a:lnTo>
                <a:lnTo>
                  <a:pt x="295" y="81"/>
                </a:lnTo>
                <a:lnTo>
                  <a:pt x="296" y="85"/>
                </a:lnTo>
                <a:lnTo>
                  <a:pt x="297" y="87"/>
                </a:lnTo>
                <a:lnTo>
                  <a:pt x="300" y="87"/>
                </a:lnTo>
                <a:lnTo>
                  <a:pt x="303" y="87"/>
                </a:lnTo>
                <a:lnTo>
                  <a:pt x="306" y="87"/>
                </a:lnTo>
                <a:lnTo>
                  <a:pt x="311" y="84"/>
                </a:lnTo>
                <a:lnTo>
                  <a:pt x="323" y="99"/>
                </a:lnTo>
                <a:lnTo>
                  <a:pt x="318" y="101"/>
                </a:lnTo>
                <a:lnTo>
                  <a:pt x="312" y="103"/>
                </a:lnTo>
                <a:lnTo>
                  <a:pt x="307" y="105"/>
                </a:lnTo>
                <a:lnTo>
                  <a:pt x="306" y="106"/>
                </a:lnTo>
                <a:lnTo>
                  <a:pt x="305" y="106"/>
                </a:lnTo>
                <a:lnTo>
                  <a:pt x="303" y="107"/>
                </a:lnTo>
                <a:lnTo>
                  <a:pt x="302" y="107"/>
                </a:lnTo>
                <a:lnTo>
                  <a:pt x="297" y="109"/>
                </a:lnTo>
                <a:lnTo>
                  <a:pt x="295" y="109"/>
                </a:lnTo>
                <a:lnTo>
                  <a:pt x="287" y="113"/>
                </a:lnTo>
                <a:lnTo>
                  <a:pt x="282" y="115"/>
                </a:lnTo>
                <a:lnTo>
                  <a:pt x="281" y="115"/>
                </a:lnTo>
                <a:lnTo>
                  <a:pt x="281" y="117"/>
                </a:lnTo>
                <a:lnTo>
                  <a:pt x="273" y="119"/>
                </a:lnTo>
                <a:lnTo>
                  <a:pt x="272" y="120"/>
                </a:lnTo>
                <a:lnTo>
                  <a:pt x="270" y="120"/>
                </a:lnTo>
                <a:lnTo>
                  <a:pt x="266" y="121"/>
                </a:lnTo>
                <a:lnTo>
                  <a:pt x="265" y="123"/>
                </a:lnTo>
                <a:lnTo>
                  <a:pt x="254" y="126"/>
                </a:lnTo>
                <a:lnTo>
                  <a:pt x="253" y="126"/>
                </a:lnTo>
                <a:lnTo>
                  <a:pt x="246" y="130"/>
                </a:lnTo>
                <a:lnTo>
                  <a:pt x="245" y="130"/>
                </a:lnTo>
                <a:lnTo>
                  <a:pt x="242" y="131"/>
                </a:lnTo>
                <a:lnTo>
                  <a:pt x="240" y="132"/>
                </a:lnTo>
                <a:lnTo>
                  <a:pt x="237" y="132"/>
                </a:lnTo>
                <a:lnTo>
                  <a:pt x="236" y="133"/>
                </a:lnTo>
                <a:lnTo>
                  <a:pt x="234" y="135"/>
                </a:lnTo>
                <a:lnTo>
                  <a:pt x="227" y="137"/>
                </a:lnTo>
                <a:lnTo>
                  <a:pt x="225" y="137"/>
                </a:lnTo>
                <a:lnTo>
                  <a:pt x="223" y="138"/>
                </a:lnTo>
                <a:lnTo>
                  <a:pt x="221" y="139"/>
                </a:lnTo>
                <a:lnTo>
                  <a:pt x="219" y="139"/>
                </a:lnTo>
                <a:lnTo>
                  <a:pt x="217" y="141"/>
                </a:lnTo>
                <a:lnTo>
                  <a:pt x="216" y="141"/>
                </a:lnTo>
                <a:lnTo>
                  <a:pt x="211" y="143"/>
                </a:lnTo>
                <a:lnTo>
                  <a:pt x="206" y="144"/>
                </a:lnTo>
                <a:lnTo>
                  <a:pt x="205" y="145"/>
                </a:lnTo>
                <a:lnTo>
                  <a:pt x="204" y="145"/>
                </a:lnTo>
                <a:lnTo>
                  <a:pt x="203" y="145"/>
                </a:lnTo>
                <a:lnTo>
                  <a:pt x="201" y="147"/>
                </a:lnTo>
                <a:lnTo>
                  <a:pt x="189" y="150"/>
                </a:lnTo>
                <a:lnTo>
                  <a:pt x="186" y="151"/>
                </a:lnTo>
                <a:lnTo>
                  <a:pt x="185" y="153"/>
                </a:lnTo>
                <a:lnTo>
                  <a:pt x="180" y="154"/>
                </a:lnTo>
                <a:lnTo>
                  <a:pt x="174" y="156"/>
                </a:lnTo>
                <a:lnTo>
                  <a:pt x="171" y="157"/>
                </a:lnTo>
                <a:lnTo>
                  <a:pt x="169" y="157"/>
                </a:lnTo>
                <a:lnTo>
                  <a:pt x="165" y="159"/>
                </a:lnTo>
                <a:lnTo>
                  <a:pt x="159" y="161"/>
                </a:lnTo>
                <a:lnTo>
                  <a:pt x="153" y="163"/>
                </a:lnTo>
                <a:lnTo>
                  <a:pt x="152" y="163"/>
                </a:lnTo>
                <a:lnTo>
                  <a:pt x="151" y="163"/>
                </a:lnTo>
                <a:lnTo>
                  <a:pt x="149" y="165"/>
                </a:lnTo>
                <a:lnTo>
                  <a:pt x="141" y="167"/>
                </a:lnTo>
                <a:lnTo>
                  <a:pt x="135" y="169"/>
                </a:lnTo>
                <a:lnTo>
                  <a:pt x="133" y="169"/>
                </a:lnTo>
                <a:lnTo>
                  <a:pt x="131" y="171"/>
                </a:lnTo>
                <a:lnTo>
                  <a:pt x="128" y="171"/>
                </a:lnTo>
                <a:lnTo>
                  <a:pt x="125" y="172"/>
                </a:lnTo>
                <a:lnTo>
                  <a:pt x="121" y="173"/>
                </a:lnTo>
                <a:lnTo>
                  <a:pt x="120" y="174"/>
                </a:lnTo>
                <a:lnTo>
                  <a:pt x="119" y="174"/>
                </a:lnTo>
                <a:lnTo>
                  <a:pt x="117" y="174"/>
                </a:lnTo>
                <a:lnTo>
                  <a:pt x="116" y="175"/>
                </a:lnTo>
                <a:lnTo>
                  <a:pt x="109" y="177"/>
                </a:lnTo>
                <a:lnTo>
                  <a:pt x="99" y="180"/>
                </a:lnTo>
                <a:lnTo>
                  <a:pt x="97" y="180"/>
                </a:lnTo>
                <a:lnTo>
                  <a:pt x="93" y="181"/>
                </a:lnTo>
                <a:lnTo>
                  <a:pt x="92" y="181"/>
                </a:lnTo>
                <a:lnTo>
                  <a:pt x="85" y="184"/>
                </a:lnTo>
                <a:lnTo>
                  <a:pt x="84" y="184"/>
                </a:lnTo>
                <a:lnTo>
                  <a:pt x="84" y="183"/>
                </a:lnTo>
                <a:lnTo>
                  <a:pt x="80" y="184"/>
                </a:lnTo>
                <a:lnTo>
                  <a:pt x="77" y="185"/>
                </a:lnTo>
                <a:lnTo>
                  <a:pt x="73" y="186"/>
                </a:lnTo>
                <a:lnTo>
                  <a:pt x="73" y="187"/>
                </a:lnTo>
                <a:lnTo>
                  <a:pt x="63" y="190"/>
                </a:lnTo>
                <a:lnTo>
                  <a:pt x="62" y="190"/>
                </a:lnTo>
                <a:lnTo>
                  <a:pt x="61" y="191"/>
                </a:lnTo>
                <a:lnTo>
                  <a:pt x="60" y="191"/>
                </a:lnTo>
                <a:lnTo>
                  <a:pt x="59" y="191"/>
                </a:lnTo>
                <a:lnTo>
                  <a:pt x="57" y="192"/>
                </a:lnTo>
                <a:lnTo>
                  <a:pt x="54" y="193"/>
                </a:lnTo>
                <a:lnTo>
                  <a:pt x="49" y="195"/>
                </a:lnTo>
                <a:lnTo>
                  <a:pt x="44" y="196"/>
                </a:lnTo>
                <a:lnTo>
                  <a:pt x="43" y="196"/>
                </a:lnTo>
                <a:lnTo>
                  <a:pt x="42" y="197"/>
                </a:lnTo>
                <a:lnTo>
                  <a:pt x="35" y="198"/>
                </a:lnTo>
                <a:lnTo>
                  <a:pt x="33" y="199"/>
                </a:lnTo>
                <a:lnTo>
                  <a:pt x="29" y="201"/>
                </a:lnTo>
                <a:lnTo>
                  <a:pt x="17" y="204"/>
                </a:lnTo>
                <a:lnTo>
                  <a:pt x="8" y="207"/>
                </a:lnTo>
                <a:lnTo>
                  <a:pt x="1" y="208"/>
                </a:lnTo>
                <a:lnTo>
                  <a:pt x="0" y="209"/>
                </a:lnTo>
                <a:lnTo>
                  <a:pt x="1" y="207"/>
                </a:lnTo>
                <a:lnTo>
                  <a:pt x="6" y="203"/>
                </a:lnTo>
                <a:lnTo>
                  <a:pt x="7" y="203"/>
                </a:lnTo>
                <a:lnTo>
                  <a:pt x="20" y="195"/>
                </a:lnTo>
                <a:lnTo>
                  <a:pt x="20" y="193"/>
                </a:lnTo>
                <a:lnTo>
                  <a:pt x="29" y="185"/>
                </a:lnTo>
                <a:lnTo>
                  <a:pt x="27" y="181"/>
                </a:lnTo>
                <a:lnTo>
                  <a:pt x="32" y="178"/>
                </a:lnTo>
                <a:lnTo>
                  <a:pt x="32" y="172"/>
                </a:lnTo>
                <a:lnTo>
                  <a:pt x="37" y="167"/>
                </a:lnTo>
                <a:lnTo>
                  <a:pt x="38" y="167"/>
                </a:lnTo>
                <a:lnTo>
                  <a:pt x="42" y="163"/>
                </a:lnTo>
                <a:lnTo>
                  <a:pt x="44" y="161"/>
                </a:lnTo>
                <a:lnTo>
                  <a:pt x="47" y="159"/>
                </a:lnTo>
                <a:lnTo>
                  <a:pt x="50" y="154"/>
                </a:lnTo>
                <a:lnTo>
                  <a:pt x="54" y="148"/>
                </a:lnTo>
                <a:lnTo>
                  <a:pt x="57" y="143"/>
                </a:lnTo>
                <a:lnTo>
                  <a:pt x="60" y="144"/>
                </a:lnTo>
                <a:lnTo>
                  <a:pt x="59" y="145"/>
                </a:lnTo>
                <a:lnTo>
                  <a:pt x="61" y="150"/>
                </a:lnTo>
                <a:lnTo>
                  <a:pt x="71" y="155"/>
                </a:lnTo>
                <a:lnTo>
                  <a:pt x="74" y="155"/>
                </a:lnTo>
                <a:lnTo>
                  <a:pt x="83" y="149"/>
                </a:lnTo>
                <a:lnTo>
                  <a:pt x="85" y="144"/>
                </a:lnTo>
                <a:lnTo>
                  <a:pt x="87" y="147"/>
                </a:lnTo>
                <a:lnTo>
                  <a:pt x="91" y="148"/>
                </a:lnTo>
                <a:lnTo>
                  <a:pt x="92" y="148"/>
                </a:lnTo>
                <a:lnTo>
                  <a:pt x="96" y="144"/>
                </a:lnTo>
                <a:lnTo>
                  <a:pt x="102" y="142"/>
                </a:lnTo>
                <a:lnTo>
                  <a:pt x="105" y="137"/>
                </a:lnTo>
                <a:lnTo>
                  <a:pt x="104" y="136"/>
                </a:lnTo>
                <a:lnTo>
                  <a:pt x="104" y="133"/>
                </a:lnTo>
                <a:lnTo>
                  <a:pt x="109" y="136"/>
                </a:lnTo>
                <a:lnTo>
                  <a:pt x="119" y="127"/>
                </a:lnTo>
                <a:lnTo>
                  <a:pt x="120" y="129"/>
                </a:lnTo>
                <a:lnTo>
                  <a:pt x="126" y="123"/>
                </a:lnTo>
                <a:lnTo>
                  <a:pt x="127" y="118"/>
                </a:lnTo>
                <a:lnTo>
                  <a:pt x="127" y="115"/>
                </a:lnTo>
                <a:lnTo>
                  <a:pt x="126" y="115"/>
                </a:lnTo>
                <a:lnTo>
                  <a:pt x="125" y="115"/>
                </a:lnTo>
                <a:lnTo>
                  <a:pt x="122" y="114"/>
                </a:lnTo>
                <a:lnTo>
                  <a:pt x="125" y="109"/>
                </a:lnTo>
                <a:lnTo>
                  <a:pt x="126" y="103"/>
                </a:lnTo>
                <a:lnTo>
                  <a:pt x="128" y="99"/>
                </a:lnTo>
                <a:lnTo>
                  <a:pt x="131" y="95"/>
                </a:lnTo>
                <a:lnTo>
                  <a:pt x="131" y="91"/>
                </a:lnTo>
                <a:lnTo>
                  <a:pt x="131" y="89"/>
                </a:lnTo>
                <a:lnTo>
                  <a:pt x="132" y="83"/>
                </a:lnTo>
                <a:lnTo>
                  <a:pt x="134" y="81"/>
                </a:lnTo>
                <a:lnTo>
                  <a:pt x="134" y="75"/>
                </a:lnTo>
                <a:lnTo>
                  <a:pt x="135" y="75"/>
                </a:lnTo>
                <a:lnTo>
                  <a:pt x="134" y="63"/>
                </a:lnTo>
                <a:lnTo>
                  <a:pt x="138" y="63"/>
                </a:lnTo>
                <a:lnTo>
                  <a:pt x="144" y="66"/>
                </a:lnTo>
                <a:lnTo>
                  <a:pt x="151" y="66"/>
                </a:lnTo>
                <a:lnTo>
                  <a:pt x="153" y="64"/>
                </a:lnTo>
                <a:lnTo>
                  <a:pt x="153" y="63"/>
                </a:lnTo>
                <a:lnTo>
                  <a:pt x="153" y="60"/>
                </a:lnTo>
                <a:lnTo>
                  <a:pt x="156" y="47"/>
                </a:lnTo>
                <a:lnTo>
                  <a:pt x="157" y="42"/>
                </a:lnTo>
                <a:lnTo>
                  <a:pt x="157" y="41"/>
                </a:lnTo>
                <a:lnTo>
                  <a:pt x="163" y="43"/>
                </a:lnTo>
                <a:lnTo>
                  <a:pt x="165" y="35"/>
                </a:lnTo>
                <a:lnTo>
                  <a:pt x="170" y="28"/>
                </a:lnTo>
                <a:lnTo>
                  <a:pt x="170" y="25"/>
                </a:lnTo>
                <a:lnTo>
                  <a:pt x="171" y="23"/>
                </a:lnTo>
                <a:lnTo>
                  <a:pt x="174" y="21"/>
                </a:lnTo>
                <a:lnTo>
                  <a:pt x="173" y="11"/>
                </a:lnTo>
                <a:lnTo>
                  <a:pt x="171" y="4"/>
                </a:lnTo>
                <a:lnTo>
                  <a:pt x="174" y="4"/>
                </a:lnTo>
                <a:lnTo>
                  <a:pt x="175" y="5"/>
                </a:lnTo>
                <a:lnTo>
                  <a:pt x="177" y="5"/>
                </a:lnTo>
                <a:lnTo>
                  <a:pt x="181" y="6"/>
                </a:lnTo>
                <a:lnTo>
                  <a:pt x="182" y="6"/>
                </a:lnTo>
                <a:lnTo>
                  <a:pt x="187" y="9"/>
                </a:lnTo>
                <a:lnTo>
                  <a:pt x="188" y="9"/>
                </a:lnTo>
                <a:lnTo>
                  <a:pt x="189" y="9"/>
                </a:lnTo>
                <a:lnTo>
                  <a:pt x="198" y="11"/>
                </a:lnTo>
                <a:lnTo>
                  <a:pt x="198" y="5"/>
                </a:lnTo>
                <a:lnTo>
                  <a:pt x="198" y="3"/>
                </a:lnTo>
                <a:lnTo>
                  <a:pt x="199" y="1"/>
                </a:lnTo>
                <a:lnTo>
                  <a:pt x="200" y="0"/>
                </a:lnTo>
                <a:lnTo>
                  <a:pt x="201" y="0"/>
                </a:lnTo>
                <a:lnTo>
                  <a:pt x="209" y="0"/>
                </a:lnTo>
                <a:lnTo>
                  <a:pt x="210" y="1"/>
                </a:lnTo>
                <a:lnTo>
                  <a:pt x="210" y="7"/>
                </a:lnTo>
                <a:lnTo>
                  <a:pt x="217" y="7"/>
                </a:lnTo>
                <a:lnTo>
                  <a:pt x="218" y="7"/>
                </a:lnTo>
                <a:lnTo>
                  <a:pt x="222" y="7"/>
                </a:lnTo>
                <a:lnTo>
                  <a:pt x="223" y="9"/>
                </a:lnTo>
                <a:lnTo>
                  <a:pt x="227" y="9"/>
                </a:lnTo>
                <a:lnTo>
                  <a:pt x="229" y="10"/>
                </a:lnTo>
                <a:lnTo>
                  <a:pt x="233" y="11"/>
                </a:lnTo>
                <a:lnTo>
                  <a:pt x="234" y="13"/>
                </a:lnTo>
                <a:lnTo>
                  <a:pt x="235" y="15"/>
                </a:lnTo>
                <a:lnTo>
                  <a:pt x="235" y="16"/>
                </a:lnTo>
                <a:lnTo>
                  <a:pt x="235" y="17"/>
                </a:lnTo>
                <a:lnTo>
                  <a:pt x="234" y="19"/>
                </a:lnTo>
                <a:lnTo>
                  <a:pt x="233" y="22"/>
                </a:lnTo>
                <a:lnTo>
                  <a:pt x="234" y="24"/>
                </a:lnTo>
                <a:lnTo>
                  <a:pt x="231" y="25"/>
                </a:lnTo>
                <a:lnTo>
                  <a:pt x="230" y="25"/>
                </a:lnTo>
                <a:lnTo>
                  <a:pt x="229" y="25"/>
                </a:lnTo>
                <a:lnTo>
                  <a:pt x="230" y="29"/>
                </a:lnTo>
                <a:lnTo>
                  <a:pt x="229" y="33"/>
                </a:lnTo>
                <a:lnTo>
                  <a:pt x="230" y="36"/>
                </a:lnTo>
                <a:lnTo>
                  <a:pt x="233" y="40"/>
                </a:lnTo>
                <a:lnTo>
                  <a:pt x="235" y="40"/>
                </a:lnTo>
                <a:lnTo>
                  <a:pt x="243" y="34"/>
                </a:lnTo>
                <a:lnTo>
                  <a:pt x="246" y="39"/>
                </a:lnTo>
                <a:lnTo>
                  <a:pt x="247" y="39"/>
                </a:lnTo>
                <a:lnTo>
                  <a:pt x="248" y="41"/>
                </a:lnTo>
                <a:lnTo>
                  <a:pt x="252" y="41"/>
                </a:lnTo>
                <a:lnTo>
                  <a:pt x="263" y="37"/>
                </a:lnTo>
                <a:lnTo>
                  <a:pt x="269" y="42"/>
                </a:lnTo>
                <a:lnTo>
                  <a:pt x="283" y="43"/>
                </a:lnTo>
                <a:lnTo>
                  <a:pt x="282" y="52"/>
                </a:lnTo>
                <a:lnTo>
                  <a:pt x="283" y="54"/>
                </a:lnTo>
                <a:lnTo>
                  <a:pt x="285" y="57"/>
                </a:lnTo>
                <a:lnTo>
                  <a:pt x="277" y="59"/>
                </a:lnTo>
                <a:lnTo>
                  <a:pt x="272" y="55"/>
                </a:lnTo>
                <a:lnTo>
                  <a:pt x="269" y="54"/>
                </a:lnTo>
                <a:lnTo>
                  <a:pt x="263" y="53"/>
                </a:lnTo>
                <a:lnTo>
                  <a:pt x="261" y="53"/>
                </a:lnTo>
                <a:lnTo>
                  <a:pt x="264" y="55"/>
                </a:lnTo>
                <a:lnTo>
                  <a:pt x="267" y="57"/>
                </a:lnTo>
                <a:lnTo>
                  <a:pt x="270" y="57"/>
                </a:lnTo>
                <a:lnTo>
                  <a:pt x="275" y="61"/>
                </a:lnTo>
                <a:lnTo>
                  <a:pt x="284" y="60"/>
                </a:lnTo>
                <a:lnTo>
                  <a:pt x="284" y="63"/>
                </a:lnTo>
                <a:lnTo>
                  <a:pt x="287" y="63"/>
                </a:lnTo>
                <a:lnTo>
                  <a:pt x="289" y="63"/>
                </a:lnTo>
                <a:lnTo>
                  <a:pt x="291" y="67"/>
                </a:lnTo>
                <a:lnTo>
                  <a:pt x="287" y="70"/>
                </a:lnTo>
                <a:lnTo>
                  <a:pt x="285" y="69"/>
                </a:lnTo>
                <a:lnTo>
                  <a:pt x="284" y="71"/>
                </a:lnTo>
                <a:lnTo>
                  <a:pt x="289" y="75"/>
                </a:lnTo>
                <a:lnTo>
                  <a:pt x="284" y="78"/>
                </a:lnTo>
                <a:lnTo>
                  <a:pt x="289" y="77"/>
                </a:lnTo>
                <a:lnTo>
                  <a:pt x="290" y="7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4" name="Freeform 54">
            <a:extLst>
              <a:ext uri="{FF2B5EF4-FFF2-40B4-BE49-F238E27FC236}">
                <a16:creationId xmlns:a16="http://schemas.microsoft.com/office/drawing/2014/main" id="{0CC63432-C3D8-0044-BA90-EB52FBBB53CA}"/>
              </a:ext>
            </a:extLst>
          </p:cNvPr>
          <p:cNvSpPr>
            <a:spLocks/>
          </p:cNvSpPr>
          <p:nvPr/>
        </p:nvSpPr>
        <p:spPr bwMode="auto">
          <a:xfrm>
            <a:off x="11371743" y="4225307"/>
            <a:ext cx="21827" cy="66843"/>
          </a:xfrm>
          <a:custGeom>
            <a:avLst/>
            <a:gdLst>
              <a:gd name="T0" fmla="*/ 0 w 18"/>
              <a:gd name="T1" fmla="*/ 4 h 55"/>
              <a:gd name="T2" fmla="*/ 2 w 18"/>
              <a:gd name="T3" fmla="*/ 4 h 55"/>
              <a:gd name="T4" fmla="*/ 4 w 18"/>
              <a:gd name="T5" fmla="*/ 4 h 55"/>
              <a:gd name="T6" fmla="*/ 4 w 18"/>
              <a:gd name="T7" fmla="*/ 4 h 55"/>
              <a:gd name="T8" fmla="*/ 4 w 18"/>
              <a:gd name="T9" fmla="*/ 4 h 55"/>
              <a:gd name="T10" fmla="*/ 4 w 18"/>
              <a:gd name="T11" fmla="*/ 4 h 55"/>
              <a:gd name="T12" fmla="*/ 4 w 18"/>
              <a:gd name="T13" fmla="*/ 4 h 55"/>
              <a:gd name="T14" fmla="*/ 4 w 18"/>
              <a:gd name="T15" fmla="*/ 4 h 55"/>
              <a:gd name="T16" fmla="*/ 4 w 18"/>
              <a:gd name="T17" fmla="*/ 4 h 55"/>
              <a:gd name="T18" fmla="*/ 4 w 18"/>
              <a:gd name="T19" fmla="*/ 4 h 55"/>
              <a:gd name="T20" fmla="*/ 4 w 18"/>
              <a:gd name="T21" fmla="*/ 4 h 55"/>
              <a:gd name="T22" fmla="*/ 4 w 18"/>
              <a:gd name="T23" fmla="*/ 0 h 55"/>
              <a:gd name="T24" fmla="*/ 4 w 18"/>
              <a:gd name="T25" fmla="*/ 3 h 55"/>
              <a:gd name="T26" fmla="*/ 4 w 18"/>
              <a:gd name="T27" fmla="*/ 4 h 55"/>
              <a:gd name="T28" fmla="*/ 4 w 18"/>
              <a:gd name="T29" fmla="*/ 4 h 55"/>
              <a:gd name="T30" fmla="*/ 4 w 18"/>
              <a:gd name="T31" fmla="*/ 4 h 55"/>
              <a:gd name="T32" fmla="*/ 1 w 18"/>
              <a:gd name="T33" fmla="*/ 4 h 55"/>
              <a:gd name="T34" fmla="*/ 4 w 18"/>
              <a:gd name="T35" fmla="*/ 4 h 55"/>
              <a:gd name="T36" fmla="*/ 0 w 18"/>
              <a:gd name="T37" fmla="*/ 4 h 55"/>
              <a:gd name="T38" fmla="*/ 0 w 18"/>
              <a:gd name="T39" fmla="*/ 4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 h="55">
                <a:moveTo>
                  <a:pt x="0" y="33"/>
                </a:moveTo>
                <a:lnTo>
                  <a:pt x="2" y="49"/>
                </a:lnTo>
                <a:lnTo>
                  <a:pt x="8" y="55"/>
                </a:lnTo>
                <a:lnTo>
                  <a:pt x="8" y="52"/>
                </a:lnTo>
                <a:lnTo>
                  <a:pt x="10" y="52"/>
                </a:lnTo>
                <a:lnTo>
                  <a:pt x="8" y="54"/>
                </a:lnTo>
                <a:lnTo>
                  <a:pt x="12" y="45"/>
                </a:lnTo>
                <a:lnTo>
                  <a:pt x="12" y="33"/>
                </a:lnTo>
                <a:lnTo>
                  <a:pt x="12" y="14"/>
                </a:lnTo>
                <a:lnTo>
                  <a:pt x="13" y="10"/>
                </a:lnTo>
                <a:lnTo>
                  <a:pt x="17" y="10"/>
                </a:lnTo>
                <a:lnTo>
                  <a:pt x="18" y="0"/>
                </a:lnTo>
                <a:lnTo>
                  <a:pt x="12" y="3"/>
                </a:lnTo>
                <a:lnTo>
                  <a:pt x="10" y="4"/>
                </a:lnTo>
                <a:lnTo>
                  <a:pt x="4" y="8"/>
                </a:lnTo>
                <a:lnTo>
                  <a:pt x="4" y="10"/>
                </a:lnTo>
                <a:lnTo>
                  <a:pt x="1" y="14"/>
                </a:lnTo>
                <a:lnTo>
                  <a:pt x="4" y="14"/>
                </a:lnTo>
                <a:lnTo>
                  <a:pt x="0" y="30"/>
                </a:lnTo>
                <a:lnTo>
                  <a:pt x="0" y="3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5" name="Freeform 55">
            <a:extLst>
              <a:ext uri="{FF2B5EF4-FFF2-40B4-BE49-F238E27FC236}">
                <a16:creationId xmlns:a16="http://schemas.microsoft.com/office/drawing/2014/main" id="{1986B6ED-7F49-C34A-AD9C-F3CEC09BFB77}"/>
              </a:ext>
            </a:extLst>
          </p:cNvPr>
          <p:cNvSpPr>
            <a:spLocks/>
          </p:cNvSpPr>
          <p:nvPr/>
        </p:nvSpPr>
        <p:spPr bwMode="auto">
          <a:xfrm>
            <a:off x="11034798" y="4174833"/>
            <a:ext cx="215535" cy="212808"/>
          </a:xfrm>
          <a:custGeom>
            <a:avLst/>
            <a:gdLst>
              <a:gd name="T0" fmla="*/ 4 w 180"/>
              <a:gd name="T1" fmla="*/ 4 h 176"/>
              <a:gd name="T2" fmla="*/ 4 w 180"/>
              <a:gd name="T3" fmla="*/ 4 h 176"/>
              <a:gd name="T4" fmla="*/ 4 w 180"/>
              <a:gd name="T5" fmla="*/ 4 h 176"/>
              <a:gd name="T6" fmla="*/ 4 w 180"/>
              <a:gd name="T7" fmla="*/ 4 h 176"/>
              <a:gd name="T8" fmla="*/ 4 w 180"/>
              <a:gd name="T9" fmla="*/ 4 h 176"/>
              <a:gd name="T10" fmla="*/ 4 w 180"/>
              <a:gd name="T11" fmla="*/ 4 h 176"/>
              <a:gd name="T12" fmla="*/ 4 w 180"/>
              <a:gd name="T13" fmla="*/ 4 h 176"/>
              <a:gd name="T14" fmla="*/ 4 w 180"/>
              <a:gd name="T15" fmla="*/ 1 h 176"/>
              <a:gd name="T16" fmla="*/ 4 w 180"/>
              <a:gd name="T17" fmla="*/ 0 h 176"/>
              <a:gd name="T18" fmla="*/ 4 w 180"/>
              <a:gd name="T19" fmla="*/ 4 h 176"/>
              <a:gd name="T20" fmla="*/ 4 w 180"/>
              <a:gd name="T21" fmla="*/ 4 h 176"/>
              <a:gd name="T22" fmla="*/ 4 w 180"/>
              <a:gd name="T23" fmla="*/ 4 h 176"/>
              <a:gd name="T24" fmla="*/ 4 w 180"/>
              <a:gd name="T25" fmla="*/ 4 h 176"/>
              <a:gd name="T26" fmla="*/ 4 w 180"/>
              <a:gd name="T27" fmla="*/ 4 h 176"/>
              <a:gd name="T28" fmla="*/ 4 w 180"/>
              <a:gd name="T29" fmla="*/ 4 h 176"/>
              <a:gd name="T30" fmla="*/ 4 w 180"/>
              <a:gd name="T31" fmla="*/ 4 h 176"/>
              <a:gd name="T32" fmla="*/ 4 w 180"/>
              <a:gd name="T33" fmla="*/ 4 h 176"/>
              <a:gd name="T34" fmla="*/ 4 w 180"/>
              <a:gd name="T35" fmla="*/ 4 h 176"/>
              <a:gd name="T36" fmla="*/ 4 w 180"/>
              <a:gd name="T37" fmla="*/ 4 h 176"/>
              <a:gd name="T38" fmla="*/ 4 w 180"/>
              <a:gd name="T39" fmla="*/ 4 h 176"/>
              <a:gd name="T40" fmla="*/ 4 w 180"/>
              <a:gd name="T41" fmla="*/ 4 h 176"/>
              <a:gd name="T42" fmla="*/ 4 w 180"/>
              <a:gd name="T43" fmla="*/ 4 h 176"/>
              <a:gd name="T44" fmla="*/ 4 w 180"/>
              <a:gd name="T45" fmla="*/ 4 h 176"/>
              <a:gd name="T46" fmla="*/ 4 w 180"/>
              <a:gd name="T47" fmla="*/ 4 h 176"/>
              <a:gd name="T48" fmla="*/ 4 w 180"/>
              <a:gd name="T49" fmla="*/ 4 h 176"/>
              <a:gd name="T50" fmla="*/ 4 w 180"/>
              <a:gd name="T51" fmla="*/ 4 h 176"/>
              <a:gd name="T52" fmla="*/ 4 w 180"/>
              <a:gd name="T53" fmla="*/ 4 h 176"/>
              <a:gd name="T54" fmla="*/ 4 w 180"/>
              <a:gd name="T55" fmla="*/ 4 h 176"/>
              <a:gd name="T56" fmla="*/ 4 w 180"/>
              <a:gd name="T57" fmla="*/ 4 h 176"/>
              <a:gd name="T58" fmla="*/ 4 w 180"/>
              <a:gd name="T59" fmla="*/ 4 h 176"/>
              <a:gd name="T60" fmla="*/ 4 w 180"/>
              <a:gd name="T61" fmla="*/ 4 h 176"/>
              <a:gd name="T62" fmla="*/ 4 w 180"/>
              <a:gd name="T63" fmla="*/ 4 h 176"/>
              <a:gd name="T64" fmla="*/ 4 w 180"/>
              <a:gd name="T65" fmla="*/ 4 h 176"/>
              <a:gd name="T66" fmla="*/ 4 w 180"/>
              <a:gd name="T67" fmla="*/ 4 h 176"/>
              <a:gd name="T68" fmla="*/ 4 w 180"/>
              <a:gd name="T69" fmla="*/ 4 h 176"/>
              <a:gd name="T70" fmla="*/ 4 w 180"/>
              <a:gd name="T71" fmla="*/ 4 h 176"/>
              <a:gd name="T72" fmla="*/ 4 w 180"/>
              <a:gd name="T73" fmla="*/ 4 h 176"/>
              <a:gd name="T74" fmla="*/ 4 w 180"/>
              <a:gd name="T75" fmla="*/ 4 h 176"/>
              <a:gd name="T76" fmla="*/ 4 w 180"/>
              <a:gd name="T77" fmla="*/ 4 h 176"/>
              <a:gd name="T78" fmla="*/ 4 w 180"/>
              <a:gd name="T79" fmla="*/ 4 h 176"/>
              <a:gd name="T80" fmla="*/ 4 w 180"/>
              <a:gd name="T81" fmla="*/ 4 h 176"/>
              <a:gd name="T82" fmla="*/ 4 w 180"/>
              <a:gd name="T83" fmla="*/ 4 h 176"/>
              <a:gd name="T84" fmla="*/ 4 w 180"/>
              <a:gd name="T85" fmla="*/ 4 h 176"/>
              <a:gd name="T86" fmla="*/ 4 w 180"/>
              <a:gd name="T87" fmla="*/ 4 h 176"/>
              <a:gd name="T88" fmla="*/ 4 w 180"/>
              <a:gd name="T89" fmla="*/ 4 h 176"/>
              <a:gd name="T90" fmla="*/ 4 w 180"/>
              <a:gd name="T91" fmla="*/ 4 h 176"/>
              <a:gd name="T92" fmla="*/ 4 w 180"/>
              <a:gd name="T93" fmla="*/ 4 h 176"/>
              <a:gd name="T94" fmla="*/ 4 w 180"/>
              <a:gd name="T95" fmla="*/ 4 h 176"/>
              <a:gd name="T96" fmla="*/ 4 w 180"/>
              <a:gd name="T97" fmla="*/ 4 h 176"/>
              <a:gd name="T98" fmla="*/ 2 w 180"/>
              <a:gd name="T99" fmla="*/ 4 h 176"/>
              <a:gd name="T100" fmla="*/ 0 w 180"/>
              <a:gd name="T101" fmla="*/ 4 h 176"/>
              <a:gd name="T102" fmla="*/ 4 w 180"/>
              <a:gd name="T103" fmla="*/ 4 h 176"/>
              <a:gd name="T104" fmla="*/ 4 w 180"/>
              <a:gd name="T105" fmla="*/ 4 h 176"/>
              <a:gd name="T106" fmla="*/ 4 w 180"/>
              <a:gd name="T107" fmla="*/ 4 h 176"/>
              <a:gd name="T108" fmla="*/ 4 w 180"/>
              <a:gd name="T109" fmla="*/ 4 h 176"/>
              <a:gd name="T110" fmla="*/ 4 w 180"/>
              <a:gd name="T111" fmla="*/ 4 h 176"/>
              <a:gd name="T112" fmla="*/ 4 w 180"/>
              <a:gd name="T113" fmla="*/ 4 h 176"/>
              <a:gd name="T114" fmla="*/ 4 w 180"/>
              <a:gd name="T115" fmla="*/ 4 h 1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0" h="176">
                <a:moveTo>
                  <a:pt x="35" y="72"/>
                </a:moveTo>
                <a:lnTo>
                  <a:pt x="38" y="69"/>
                </a:lnTo>
                <a:lnTo>
                  <a:pt x="40" y="68"/>
                </a:lnTo>
                <a:lnTo>
                  <a:pt x="43" y="63"/>
                </a:lnTo>
                <a:lnTo>
                  <a:pt x="44" y="61"/>
                </a:lnTo>
                <a:lnTo>
                  <a:pt x="46" y="57"/>
                </a:lnTo>
                <a:lnTo>
                  <a:pt x="47" y="56"/>
                </a:lnTo>
                <a:lnTo>
                  <a:pt x="48" y="54"/>
                </a:lnTo>
                <a:lnTo>
                  <a:pt x="50" y="51"/>
                </a:lnTo>
                <a:lnTo>
                  <a:pt x="50" y="46"/>
                </a:lnTo>
                <a:lnTo>
                  <a:pt x="49" y="45"/>
                </a:lnTo>
                <a:lnTo>
                  <a:pt x="49" y="40"/>
                </a:lnTo>
                <a:lnTo>
                  <a:pt x="49" y="37"/>
                </a:lnTo>
                <a:lnTo>
                  <a:pt x="50" y="33"/>
                </a:lnTo>
                <a:lnTo>
                  <a:pt x="50" y="31"/>
                </a:lnTo>
                <a:lnTo>
                  <a:pt x="49" y="26"/>
                </a:lnTo>
                <a:lnTo>
                  <a:pt x="49" y="25"/>
                </a:lnTo>
                <a:lnTo>
                  <a:pt x="49" y="22"/>
                </a:lnTo>
                <a:lnTo>
                  <a:pt x="50" y="19"/>
                </a:lnTo>
                <a:lnTo>
                  <a:pt x="49" y="13"/>
                </a:lnTo>
                <a:lnTo>
                  <a:pt x="48" y="12"/>
                </a:lnTo>
                <a:lnTo>
                  <a:pt x="47" y="7"/>
                </a:lnTo>
                <a:lnTo>
                  <a:pt x="43" y="3"/>
                </a:lnTo>
                <a:lnTo>
                  <a:pt x="44" y="1"/>
                </a:lnTo>
                <a:lnTo>
                  <a:pt x="47" y="1"/>
                </a:lnTo>
                <a:lnTo>
                  <a:pt x="48" y="0"/>
                </a:lnTo>
                <a:lnTo>
                  <a:pt x="49" y="0"/>
                </a:lnTo>
                <a:lnTo>
                  <a:pt x="49" y="1"/>
                </a:lnTo>
                <a:lnTo>
                  <a:pt x="52" y="7"/>
                </a:lnTo>
                <a:lnTo>
                  <a:pt x="52" y="8"/>
                </a:lnTo>
                <a:lnTo>
                  <a:pt x="52" y="9"/>
                </a:lnTo>
                <a:lnTo>
                  <a:pt x="53" y="10"/>
                </a:lnTo>
                <a:lnTo>
                  <a:pt x="55" y="18"/>
                </a:lnTo>
                <a:lnTo>
                  <a:pt x="55" y="19"/>
                </a:lnTo>
                <a:lnTo>
                  <a:pt x="56" y="21"/>
                </a:lnTo>
                <a:lnTo>
                  <a:pt x="56" y="22"/>
                </a:lnTo>
                <a:lnTo>
                  <a:pt x="58" y="26"/>
                </a:lnTo>
                <a:lnTo>
                  <a:pt x="59" y="28"/>
                </a:lnTo>
                <a:lnTo>
                  <a:pt x="59" y="30"/>
                </a:lnTo>
                <a:lnTo>
                  <a:pt x="59" y="31"/>
                </a:lnTo>
                <a:lnTo>
                  <a:pt x="62" y="42"/>
                </a:lnTo>
                <a:lnTo>
                  <a:pt x="64" y="43"/>
                </a:lnTo>
                <a:lnTo>
                  <a:pt x="64" y="42"/>
                </a:lnTo>
                <a:lnTo>
                  <a:pt x="67" y="42"/>
                </a:lnTo>
                <a:lnTo>
                  <a:pt x="68" y="40"/>
                </a:lnTo>
                <a:lnTo>
                  <a:pt x="86" y="34"/>
                </a:lnTo>
                <a:lnTo>
                  <a:pt x="89" y="34"/>
                </a:lnTo>
                <a:lnTo>
                  <a:pt x="91" y="33"/>
                </a:lnTo>
                <a:lnTo>
                  <a:pt x="92" y="32"/>
                </a:lnTo>
                <a:lnTo>
                  <a:pt x="100" y="30"/>
                </a:lnTo>
                <a:lnTo>
                  <a:pt x="101" y="30"/>
                </a:lnTo>
                <a:lnTo>
                  <a:pt x="104" y="28"/>
                </a:lnTo>
                <a:lnTo>
                  <a:pt x="107" y="37"/>
                </a:lnTo>
                <a:lnTo>
                  <a:pt x="112" y="52"/>
                </a:lnTo>
                <a:lnTo>
                  <a:pt x="113" y="52"/>
                </a:lnTo>
                <a:lnTo>
                  <a:pt x="115" y="48"/>
                </a:lnTo>
                <a:lnTo>
                  <a:pt x="119" y="44"/>
                </a:lnTo>
                <a:lnTo>
                  <a:pt x="119" y="43"/>
                </a:lnTo>
                <a:lnTo>
                  <a:pt x="120" y="40"/>
                </a:lnTo>
                <a:lnTo>
                  <a:pt x="124" y="34"/>
                </a:lnTo>
                <a:lnTo>
                  <a:pt x="127" y="34"/>
                </a:lnTo>
                <a:lnTo>
                  <a:pt x="132" y="24"/>
                </a:lnTo>
                <a:lnTo>
                  <a:pt x="139" y="26"/>
                </a:lnTo>
                <a:lnTo>
                  <a:pt x="140" y="25"/>
                </a:lnTo>
                <a:lnTo>
                  <a:pt x="145" y="24"/>
                </a:lnTo>
                <a:lnTo>
                  <a:pt x="146" y="24"/>
                </a:lnTo>
                <a:lnTo>
                  <a:pt x="149" y="18"/>
                </a:lnTo>
                <a:lnTo>
                  <a:pt x="150" y="16"/>
                </a:lnTo>
                <a:lnTo>
                  <a:pt x="152" y="15"/>
                </a:lnTo>
                <a:lnTo>
                  <a:pt x="157" y="10"/>
                </a:lnTo>
                <a:lnTo>
                  <a:pt x="162" y="13"/>
                </a:lnTo>
                <a:lnTo>
                  <a:pt x="163" y="13"/>
                </a:lnTo>
                <a:lnTo>
                  <a:pt x="168" y="10"/>
                </a:lnTo>
                <a:lnTo>
                  <a:pt x="173" y="15"/>
                </a:lnTo>
                <a:lnTo>
                  <a:pt x="176" y="18"/>
                </a:lnTo>
                <a:lnTo>
                  <a:pt x="178" y="21"/>
                </a:lnTo>
                <a:lnTo>
                  <a:pt x="180" y="22"/>
                </a:lnTo>
                <a:lnTo>
                  <a:pt x="179" y="24"/>
                </a:lnTo>
                <a:lnTo>
                  <a:pt x="179" y="26"/>
                </a:lnTo>
                <a:lnTo>
                  <a:pt x="179" y="32"/>
                </a:lnTo>
                <a:lnTo>
                  <a:pt x="170" y="30"/>
                </a:lnTo>
                <a:lnTo>
                  <a:pt x="169" y="30"/>
                </a:lnTo>
                <a:lnTo>
                  <a:pt x="168" y="30"/>
                </a:lnTo>
                <a:lnTo>
                  <a:pt x="163" y="27"/>
                </a:lnTo>
                <a:lnTo>
                  <a:pt x="162" y="27"/>
                </a:lnTo>
                <a:lnTo>
                  <a:pt x="158" y="26"/>
                </a:lnTo>
                <a:lnTo>
                  <a:pt x="156" y="26"/>
                </a:lnTo>
                <a:lnTo>
                  <a:pt x="155" y="25"/>
                </a:lnTo>
                <a:lnTo>
                  <a:pt x="152" y="25"/>
                </a:lnTo>
                <a:lnTo>
                  <a:pt x="154" y="32"/>
                </a:lnTo>
                <a:lnTo>
                  <a:pt x="155" y="42"/>
                </a:lnTo>
                <a:lnTo>
                  <a:pt x="152" y="44"/>
                </a:lnTo>
                <a:lnTo>
                  <a:pt x="151" y="46"/>
                </a:lnTo>
                <a:lnTo>
                  <a:pt x="151" y="49"/>
                </a:lnTo>
                <a:lnTo>
                  <a:pt x="146" y="56"/>
                </a:lnTo>
                <a:lnTo>
                  <a:pt x="144" y="64"/>
                </a:lnTo>
                <a:lnTo>
                  <a:pt x="138" y="62"/>
                </a:lnTo>
                <a:lnTo>
                  <a:pt x="138" y="63"/>
                </a:lnTo>
                <a:lnTo>
                  <a:pt x="137" y="68"/>
                </a:lnTo>
                <a:lnTo>
                  <a:pt x="134" y="81"/>
                </a:lnTo>
                <a:lnTo>
                  <a:pt x="134" y="84"/>
                </a:lnTo>
                <a:lnTo>
                  <a:pt x="134" y="85"/>
                </a:lnTo>
                <a:lnTo>
                  <a:pt x="132" y="87"/>
                </a:lnTo>
                <a:lnTo>
                  <a:pt x="125" y="87"/>
                </a:lnTo>
                <a:lnTo>
                  <a:pt x="119" y="84"/>
                </a:lnTo>
                <a:lnTo>
                  <a:pt x="115" y="84"/>
                </a:lnTo>
                <a:lnTo>
                  <a:pt x="116" y="96"/>
                </a:lnTo>
                <a:lnTo>
                  <a:pt x="115" y="96"/>
                </a:lnTo>
                <a:lnTo>
                  <a:pt x="115" y="102"/>
                </a:lnTo>
                <a:lnTo>
                  <a:pt x="113" y="104"/>
                </a:lnTo>
                <a:lnTo>
                  <a:pt x="112" y="110"/>
                </a:lnTo>
                <a:lnTo>
                  <a:pt x="112" y="112"/>
                </a:lnTo>
                <a:lnTo>
                  <a:pt x="112" y="116"/>
                </a:lnTo>
                <a:lnTo>
                  <a:pt x="109" y="120"/>
                </a:lnTo>
                <a:lnTo>
                  <a:pt x="107" y="124"/>
                </a:lnTo>
                <a:lnTo>
                  <a:pt x="106" y="130"/>
                </a:lnTo>
                <a:lnTo>
                  <a:pt x="103" y="135"/>
                </a:lnTo>
                <a:lnTo>
                  <a:pt x="106" y="136"/>
                </a:lnTo>
                <a:lnTo>
                  <a:pt x="107" y="136"/>
                </a:lnTo>
                <a:lnTo>
                  <a:pt x="108" y="136"/>
                </a:lnTo>
                <a:lnTo>
                  <a:pt x="108" y="139"/>
                </a:lnTo>
                <a:lnTo>
                  <a:pt x="107" y="144"/>
                </a:lnTo>
                <a:lnTo>
                  <a:pt x="101" y="150"/>
                </a:lnTo>
                <a:lnTo>
                  <a:pt x="100" y="148"/>
                </a:lnTo>
                <a:lnTo>
                  <a:pt x="90" y="157"/>
                </a:lnTo>
                <a:lnTo>
                  <a:pt x="85" y="154"/>
                </a:lnTo>
                <a:lnTo>
                  <a:pt x="85" y="157"/>
                </a:lnTo>
                <a:lnTo>
                  <a:pt x="86" y="158"/>
                </a:lnTo>
                <a:lnTo>
                  <a:pt x="83" y="163"/>
                </a:lnTo>
                <a:lnTo>
                  <a:pt x="77" y="165"/>
                </a:lnTo>
                <a:lnTo>
                  <a:pt x="73" y="169"/>
                </a:lnTo>
                <a:lnTo>
                  <a:pt x="72" y="169"/>
                </a:lnTo>
                <a:lnTo>
                  <a:pt x="68" y="168"/>
                </a:lnTo>
                <a:lnTo>
                  <a:pt x="66" y="165"/>
                </a:lnTo>
                <a:lnTo>
                  <a:pt x="64" y="170"/>
                </a:lnTo>
                <a:lnTo>
                  <a:pt x="55" y="176"/>
                </a:lnTo>
                <a:lnTo>
                  <a:pt x="52" y="176"/>
                </a:lnTo>
                <a:lnTo>
                  <a:pt x="42" y="171"/>
                </a:lnTo>
                <a:lnTo>
                  <a:pt x="40" y="166"/>
                </a:lnTo>
                <a:lnTo>
                  <a:pt x="41" y="165"/>
                </a:lnTo>
                <a:lnTo>
                  <a:pt x="38" y="164"/>
                </a:lnTo>
                <a:lnTo>
                  <a:pt x="31" y="165"/>
                </a:lnTo>
                <a:lnTo>
                  <a:pt x="31" y="164"/>
                </a:lnTo>
                <a:lnTo>
                  <a:pt x="20" y="159"/>
                </a:lnTo>
                <a:lnTo>
                  <a:pt x="18" y="157"/>
                </a:lnTo>
                <a:lnTo>
                  <a:pt x="16" y="154"/>
                </a:lnTo>
                <a:lnTo>
                  <a:pt x="14" y="154"/>
                </a:lnTo>
                <a:lnTo>
                  <a:pt x="11" y="152"/>
                </a:lnTo>
                <a:lnTo>
                  <a:pt x="10" y="150"/>
                </a:lnTo>
                <a:lnTo>
                  <a:pt x="2" y="145"/>
                </a:lnTo>
                <a:lnTo>
                  <a:pt x="2" y="139"/>
                </a:lnTo>
                <a:lnTo>
                  <a:pt x="0" y="133"/>
                </a:lnTo>
                <a:lnTo>
                  <a:pt x="0" y="130"/>
                </a:lnTo>
                <a:lnTo>
                  <a:pt x="4" y="129"/>
                </a:lnTo>
                <a:lnTo>
                  <a:pt x="8" y="127"/>
                </a:lnTo>
                <a:lnTo>
                  <a:pt x="11" y="123"/>
                </a:lnTo>
                <a:lnTo>
                  <a:pt x="10" y="118"/>
                </a:lnTo>
                <a:lnTo>
                  <a:pt x="11" y="117"/>
                </a:lnTo>
                <a:lnTo>
                  <a:pt x="12" y="117"/>
                </a:lnTo>
                <a:lnTo>
                  <a:pt x="14" y="116"/>
                </a:lnTo>
                <a:lnTo>
                  <a:pt x="11" y="110"/>
                </a:lnTo>
                <a:lnTo>
                  <a:pt x="12" y="99"/>
                </a:lnTo>
                <a:lnTo>
                  <a:pt x="13" y="96"/>
                </a:lnTo>
                <a:lnTo>
                  <a:pt x="16" y="94"/>
                </a:lnTo>
                <a:lnTo>
                  <a:pt x="20" y="100"/>
                </a:lnTo>
                <a:lnTo>
                  <a:pt x="22" y="99"/>
                </a:lnTo>
                <a:lnTo>
                  <a:pt x="24" y="96"/>
                </a:lnTo>
                <a:lnTo>
                  <a:pt x="24" y="88"/>
                </a:lnTo>
                <a:lnTo>
                  <a:pt x="24" y="86"/>
                </a:lnTo>
                <a:lnTo>
                  <a:pt x="23" y="85"/>
                </a:lnTo>
                <a:lnTo>
                  <a:pt x="23" y="84"/>
                </a:lnTo>
                <a:lnTo>
                  <a:pt x="23" y="82"/>
                </a:lnTo>
                <a:lnTo>
                  <a:pt x="24" y="80"/>
                </a:lnTo>
                <a:lnTo>
                  <a:pt x="29" y="78"/>
                </a:lnTo>
                <a:lnTo>
                  <a:pt x="30" y="72"/>
                </a:lnTo>
                <a:lnTo>
                  <a:pt x="35" y="7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6" name="Freeform 56">
            <a:extLst>
              <a:ext uri="{FF2B5EF4-FFF2-40B4-BE49-F238E27FC236}">
                <a16:creationId xmlns:a16="http://schemas.microsoft.com/office/drawing/2014/main" id="{A47354D4-2918-9B46-AFA6-6D4AB2C53C19}"/>
              </a:ext>
            </a:extLst>
          </p:cNvPr>
          <p:cNvSpPr>
            <a:spLocks/>
          </p:cNvSpPr>
          <p:nvPr/>
        </p:nvSpPr>
        <p:spPr bwMode="auto">
          <a:xfrm>
            <a:off x="10751055" y="4169376"/>
            <a:ext cx="171883" cy="267374"/>
          </a:xfrm>
          <a:custGeom>
            <a:avLst/>
            <a:gdLst>
              <a:gd name="T0" fmla="*/ 4 w 143"/>
              <a:gd name="T1" fmla="*/ 4 h 223"/>
              <a:gd name="T2" fmla="*/ 4 w 143"/>
              <a:gd name="T3" fmla="*/ 4 h 223"/>
              <a:gd name="T4" fmla="*/ 4 w 143"/>
              <a:gd name="T5" fmla="*/ 4 h 223"/>
              <a:gd name="T6" fmla="*/ 4 w 143"/>
              <a:gd name="T7" fmla="*/ 4 h 223"/>
              <a:gd name="T8" fmla="*/ 4 w 143"/>
              <a:gd name="T9" fmla="*/ 4 h 223"/>
              <a:gd name="T10" fmla="*/ 4 w 143"/>
              <a:gd name="T11" fmla="*/ 4 h 223"/>
              <a:gd name="T12" fmla="*/ 4 w 143"/>
              <a:gd name="T13" fmla="*/ 4 h 223"/>
              <a:gd name="T14" fmla="*/ 4 w 143"/>
              <a:gd name="T15" fmla="*/ 4 h 223"/>
              <a:gd name="T16" fmla="*/ 4 w 143"/>
              <a:gd name="T17" fmla="*/ 4 h 223"/>
              <a:gd name="T18" fmla="*/ 4 w 143"/>
              <a:gd name="T19" fmla="*/ 4 h 223"/>
              <a:gd name="T20" fmla="*/ 4 w 143"/>
              <a:gd name="T21" fmla="*/ 4 h 223"/>
              <a:gd name="T22" fmla="*/ 4 w 143"/>
              <a:gd name="T23" fmla="*/ 4 h 223"/>
              <a:gd name="T24" fmla="*/ 4 w 143"/>
              <a:gd name="T25" fmla="*/ 4 h 223"/>
              <a:gd name="T26" fmla="*/ 4 w 143"/>
              <a:gd name="T27" fmla="*/ 4 h 223"/>
              <a:gd name="T28" fmla="*/ 4 w 143"/>
              <a:gd name="T29" fmla="*/ 4 h 223"/>
              <a:gd name="T30" fmla="*/ 4 w 143"/>
              <a:gd name="T31" fmla="*/ 4 h 223"/>
              <a:gd name="T32" fmla="*/ 4 w 143"/>
              <a:gd name="T33" fmla="*/ 4 h 223"/>
              <a:gd name="T34" fmla="*/ 4 w 143"/>
              <a:gd name="T35" fmla="*/ 4 h 223"/>
              <a:gd name="T36" fmla="*/ 4 w 143"/>
              <a:gd name="T37" fmla="*/ 4 h 223"/>
              <a:gd name="T38" fmla="*/ 4 w 143"/>
              <a:gd name="T39" fmla="*/ 4 h 223"/>
              <a:gd name="T40" fmla="*/ 4 w 143"/>
              <a:gd name="T41" fmla="*/ 4 h 223"/>
              <a:gd name="T42" fmla="*/ 4 w 143"/>
              <a:gd name="T43" fmla="*/ 4 h 223"/>
              <a:gd name="T44" fmla="*/ 4 w 143"/>
              <a:gd name="T45" fmla="*/ 4 h 223"/>
              <a:gd name="T46" fmla="*/ 4 w 143"/>
              <a:gd name="T47" fmla="*/ 4 h 223"/>
              <a:gd name="T48" fmla="*/ 4 w 143"/>
              <a:gd name="T49" fmla="*/ 4 h 223"/>
              <a:gd name="T50" fmla="*/ 4 w 143"/>
              <a:gd name="T51" fmla="*/ 4 h 223"/>
              <a:gd name="T52" fmla="*/ 4 w 143"/>
              <a:gd name="T53" fmla="*/ 4 h 223"/>
              <a:gd name="T54" fmla="*/ 4 w 143"/>
              <a:gd name="T55" fmla="*/ 4 h 223"/>
              <a:gd name="T56" fmla="*/ 4 w 143"/>
              <a:gd name="T57" fmla="*/ 4 h 223"/>
              <a:gd name="T58" fmla="*/ 4 w 143"/>
              <a:gd name="T59" fmla="*/ 4 h 223"/>
              <a:gd name="T60" fmla="*/ 4 w 143"/>
              <a:gd name="T61" fmla="*/ 4 h 223"/>
              <a:gd name="T62" fmla="*/ 4 w 143"/>
              <a:gd name="T63" fmla="*/ 4 h 223"/>
              <a:gd name="T64" fmla="*/ 4 w 143"/>
              <a:gd name="T65" fmla="*/ 4 h 223"/>
              <a:gd name="T66" fmla="*/ 4 w 143"/>
              <a:gd name="T67" fmla="*/ 4 h 223"/>
              <a:gd name="T68" fmla="*/ 4 w 143"/>
              <a:gd name="T69" fmla="*/ 4 h 223"/>
              <a:gd name="T70" fmla="*/ 4 w 143"/>
              <a:gd name="T71" fmla="*/ 4 h 223"/>
              <a:gd name="T72" fmla="*/ 4 w 143"/>
              <a:gd name="T73" fmla="*/ 4 h 223"/>
              <a:gd name="T74" fmla="*/ 4 w 143"/>
              <a:gd name="T75" fmla="*/ 4 h 223"/>
              <a:gd name="T76" fmla="*/ 4 w 143"/>
              <a:gd name="T77" fmla="*/ 4 h 223"/>
              <a:gd name="T78" fmla="*/ 4 w 143"/>
              <a:gd name="T79" fmla="*/ 4 h 223"/>
              <a:gd name="T80" fmla="*/ 4 w 143"/>
              <a:gd name="T81" fmla="*/ 4 h 223"/>
              <a:gd name="T82" fmla="*/ 4 w 143"/>
              <a:gd name="T83" fmla="*/ 4 h 223"/>
              <a:gd name="T84" fmla="*/ 4 w 143"/>
              <a:gd name="T85" fmla="*/ 4 h 223"/>
              <a:gd name="T86" fmla="*/ 3 w 143"/>
              <a:gd name="T87" fmla="*/ 4 h 223"/>
              <a:gd name="T88" fmla="*/ 0 w 143"/>
              <a:gd name="T89" fmla="*/ 4 h 223"/>
              <a:gd name="T90" fmla="*/ 4 w 143"/>
              <a:gd name="T91" fmla="*/ 4 h 223"/>
              <a:gd name="T92" fmla="*/ 4 w 143"/>
              <a:gd name="T93" fmla="*/ 4 h 223"/>
              <a:gd name="T94" fmla="*/ 4 w 143"/>
              <a:gd name="T95" fmla="*/ 4 h 223"/>
              <a:gd name="T96" fmla="*/ 4 w 143"/>
              <a:gd name="T97" fmla="*/ 4 h 223"/>
              <a:gd name="T98" fmla="*/ 4 w 143"/>
              <a:gd name="T99" fmla="*/ 4 h 223"/>
              <a:gd name="T100" fmla="*/ 4 w 143"/>
              <a:gd name="T101" fmla="*/ 4 h 223"/>
              <a:gd name="T102" fmla="*/ 4 w 143"/>
              <a:gd name="T103" fmla="*/ 4 h 223"/>
              <a:gd name="T104" fmla="*/ 4 w 143"/>
              <a:gd name="T105" fmla="*/ 3 h 223"/>
              <a:gd name="T106" fmla="*/ 4 w 143"/>
              <a:gd name="T107" fmla="*/ 3 h 223"/>
              <a:gd name="T108" fmla="*/ 4 w 143"/>
              <a:gd name="T109" fmla="*/ 4 h 223"/>
              <a:gd name="T110" fmla="*/ 4 w 143"/>
              <a:gd name="T111" fmla="*/ 4 h 223"/>
              <a:gd name="T112" fmla="*/ 4 w 143"/>
              <a:gd name="T113" fmla="*/ 4 h 223"/>
              <a:gd name="T114" fmla="*/ 4 w 143"/>
              <a:gd name="T115" fmla="*/ 4 h 2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3" h="223">
                <a:moveTo>
                  <a:pt x="120" y="57"/>
                </a:moveTo>
                <a:lnTo>
                  <a:pt x="122" y="61"/>
                </a:lnTo>
                <a:lnTo>
                  <a:pt x="123" y="65"/>
                </a:lnTo>
                <a:lnTo>
                  <a:pt x="123" y="68"/>
                </a:lnTo>
                <a:lnTo>
                  <a:pt x="124" y="71"/>
                </a:lnTo>
                <a:lnTo>
                  <a:pt x="124" y="73"/>
                </a:lnTo>
                <a:lnTo>
                  <a:pt x="126" y="79"/>
                </a:lnTo>
                <a:lnTo>
                  <a:pt x="128" y="85"/>
                </a:lnTo>
                <a:lnTo>
                  <a:pt x="129" y="89"/>
                </a:lnTo>
                <a:lnTo>
                  <a:pt x="129" y="91"/>
                </a:lnTo>
                <a:lnTo>
                  <a:pt x="130" y="93"/>
                </a:lnTo>
                <a:lnTo>
                  <a:pt x="131" y="98"/>
                </a:lnTo>
                <a:lnTo>
                  <a:pt x="132" y="104"/>
                </a:lnTo>
                <a:lnTo>
                  <a:pt x="132" y="105"/>
                </a:lnTo>
                <a:lnTo>
                  <a:pt x="134" y="108"/>
                </a:lnTo>
                <a:lnTo>
                  <a:pt x="134" y="109"/>
                </a:lnTo>
                <a:lnTo>
                  <a:pt x="134" y="111"/>
                </a:lnTo>
                <a:lnTo>
                  <a:pt x="136" y="119"/>
                </a:lnTo>
                <a:lnTo>
                  <a:pt x="137" y="125"/>
                </a:lnTo>
                <a:lnTo>
                  <a:pt x="138" y="127"/>
                </a:lnTo>
                <a:lnTo>
                  <a:pt x="138" y="128"/>
                </a:lnTo>
                <a:lnTo>
                  <a:pt x="136" y="131"/>
                </a:lnTo>
                <a:lnTo>
                  <a:pt x="137" y="132"/>
                </a:lnTo>
                <a:lnTo>
                  <a:pt x="138" y="133"/>
                </a:lnTo>
                <a:lnTo>
                  <a:pt x="138" y="138"/>
                </a:lnTo>
                <a:lnTo>
                  <a:pt x="138" y="139"/>
                </a:lnTo>
                <a:lnTo>
                  <a:pt x="143" y="139"/>
                </a:lnTo>
                <a:lnTo>
                  <a:pt x="142" y="140"/>
                </a:lnTo>
                <a:lnTo>
                  <a:pt x="140" y="144"/>
                </a:lnTo>
                <a:lnTo>
                  <a:pt x="135" y="146"/>
                </a:lnTo>
                <a:lnTo>
                  <a:pt x="135" y="147"/>
                </a:lnTo>
                <a:lnTo>
                  <a:pt x="134" y="147"/>
                </a:lnTo>
                <a:lnTo>
                  <a:pt x="131" y="151"/>
                </a:lnTo>
                <a:lnTo>
                  <a:pt x="128" y="152"/>
                </a:lnTo>
                <a:lnTo>
                  <a:pt x="125" y="151"/>
                </a:lnTo>
                <a:lnTo>
                  <a:pt x="122" y="151"/>
                </a:lnTo>
                <a:lnTo>
                  <a:pt x="120" y="152"/>
                </a:lnTo>
                <a:lnTo>
                  <a:pt x="119" y="158"/>
                </a:lnTo>
                <a:lnTo>
                  <a:pt x="120" y="159"/>
                </a:lnTo>
                <a:lnTo>
                  <a:pt x="120" y="163"/>
                </a:lnTo>
                <a:lnTo>
                  <a:pt x="119" y="165"/>
                </a:lnTo>
                <a:lnTo>
                  <a:pt x="114" y="170"/>
                </a:lnTo>
                <a:lnTo>
                  <a:pt x="114" y="171"/>
                </a:lnTo>
                <a:lnTo>
                  <a:pt x="111" y="179"/>
                </a:lnTo>
                <a:lnTo>
                  <a:pt x="110" y="177"/>
                </a:lnTo>
                <a:lnTo>
                  <a:pt x="108" y="177"/>
                </a:lnTo>
                <a:lnTo>
                  <a:pt x="107" y="180"/>
                </a:lnTo>
                <a:lnTo>
                  <a:pt x="106" y="183"/>
                </a:lnTo>
                <a:lnTo>
                  <a:pt x="106" y="187"/>
                </a:lnTo>
                <a:lnTo>
                  <a:pt x="106" y="193"/>
                </a:lnTo>
                <a:lnTo>
                  <a:pt x="104" y="193"/>
                </a:lnTo>
                <a:lnTo>
                  <a:pt x="93" y="194"/>
                </a:lnTo>
                <a:lnTo>
                  <a:pt x="90" y="191"/>
                </a:lnTo>
                <a:lnTo>
                  <a:pt x="88" y="188"/>
                </a:lnTo>
                <a:lnTo>
                  <a:pt x="86" y="188"/>
                </a:lnTo>
                <a:lnTo>
                  <a:pt x="87" y="191"/>
                </a:lnTo>
                <a:lnTo>
                  <a:pt x="83" y="193"/>
                </a:lnTo>
                <a:lnTo>
                  <a:pt x="83" y="197"/>
                </a:lnTo>
                <a:lnTo>
                  <a:pt x="82" y="197"/>
                </a:lnTo>
                <a:lnTo>
                  <a:pt x="80" y="205"/>
                </a:lnTo>
                <a:lnTo>
                  <a:pt x="78" y="207"/>
                </a:lnTo>
                <a:lnTo>
                  <a:pt x="77" y="206"/>
                </a:lnTo>
                <a:lnTo>
                  <a:pt x="74" y="205"/>
                </a:lnTo>
                <a:lnTo>
                  <a:pt x="70" y="201"/>
                </a:lnTo>
                <a:lnTo>
                  <a:pt x="68" y="204"/>
                </a:lnTo>
                <a:lnTo>
                  <a:pt x="64" y="206"/>
                </a:lnTo>
                <a:lnTo>
                  <a:pt x="63" y="207"/>
                </a:lnTo>
                <a:lnTo>
                  <a:pt x="59" y="215"/>
                </a:lnTo>
                <a:lnTo>
                  <a:pt x="52" y="212"/>
                </a:lnTo>
                <a:lnTo>
                  <a:pt x="51" y="211"/>
                </a:lnTo>
                <a:lnTo>
                  <a:pt x="46" y="210"/>
                </a:lnTo>
                <a:lnTo>
                  <a:pt x="44" y="211"/>
                </a:lnTo>
                <a:lnTo>
                  <a:pt x="36" y="213"/>
                </a:lnTo>
                <a:lnTo>
                  <a:pt x="38" y="217"/>
                </a:lnTo>
                <a:lnTo>
                  <a:pt x="34" y="215"/>
                </a:lnTo>
                <a:lnTo>
                  <a:pt x="32" y="216"/>
                </a:lnTo>
                <a:lnTo>
                  <a:pt x="27" y="216"/>
                </a:lnTo>
                <a:lnTo>
                  <a:pt x="24" y="217"/>
                </a:lnTo>
                <a:lnTo>
                  <a:pt x="24" y="218"/>
                </a:lnTo>
                <a:lnTo>
                  <a:pt x="22" y="223"/>
                </a:lnTo>
                <a:lnTo>
                  <a:pt x="21" y="223"/>
                </a:lnTo>
                <a:lnTo>
                  <a:pt x="18" y="219"/>
                </a:lnTo>
                <a:lnTo>
                  <a:pt x="17" y="219"/>
                </a:lnTo>
                <a:lnTo>
                  <a:pt x="20" y="210"/>
                </a:lnTo>
                <a:lnTo>
                  <a:pt x="20" y="206"/>
                </a:lnTo>
                <a:lnTo>
                  <a:pt x="18" y="201"/>
                </a:lnTo>
                <a:lnTo>
                  <a:pt x="18" y="200"/>
                </a:lnTo>
                <a:lnTo>
                  <a:pt x="20" y="200"/>
                </a:lnTo>
                <a:lnTo>
                  <a:pt x="26" y="193"/>
                </a:lnTo>
                <a:lnTo>
                  <a:pt x="27" y="191"/>
                </a:lnTo>
                <a:lnTo>
                  <a:pt x="26" y="188"/>
                </a:lnTo>
                <a:lnTo>
                  <a:pt x="28" y="186"/>
                </a:lnTo>
                <a:lnTo>
                  <a:pt x="29" y="182"/>
                </a:lnTo>
                <a:lnTo>
                  <a:pt x="29" y="181"/>
                </a:lnTo>
                <a:lnTo>
                  <a:pt x="33" y="173"/>
                </a:lnTo>
                <a:lnTo>
                  <a:pt x="30" y="168"/>
                </a:lnTo>
                <a:lnTo>
                  <a:pt x="30" y="167"/>
                </a:lnTo>
                <a:lnTo>
                  <a:pt x="29" y="165"/>
                </a:lnTo>
                <a:lnTo>
                  <a:pt x="30" y="164"/>
                </a:lnTo>
                <a:lnTo>
                  <a:pt x="27" y="161"/>
                </a:lnTo>
                <a:lnTo>
                  <a:pt x="24" y="156"/>
                </a:lnTo>
                <a:lnTo>
                  <a:pt x="23" y="153"/>
                </a:lnTo>
                <a:lnTo>
                  <a:pt x="24" y="149"/>
                </a:lnTo>
                <a:lnTo>
                  <a:pt x="23" y="149"/>
                </a:lnTo>
                <a:lnTo>
                  <a:pt x="26" y="143"/>
                </a:lnTo>
                <a:lnTo>
                  <a:pt x="24" y="137"/>
                </a:lnTo>
                <a:lnTo>
                  <a:pt x="23" y="135"/>
                </a:lnTo>
                <a:lnTo>
                  <a:pt x="22" y="131"/>
                </a:lnTo>
                <a:lnTo>
                  <a:pt x="22" y="126"/>
                </a:lnTo>
                <a:lnTo>
                  <a:pt x="21" y="121"/>
                </a:lnTo>
                <a:lnTo>
                  <a:pt x="20" y="117"/>
                </a:lnTo>
                <a:lnTo>
                  <a:pt x="17" y="109"/>
                </a:lnTo>
                <a:lnTo>
                  <a:pt x="17" y="105"/>
                </a:lnTo>
                <a:lnTo>
                  <a:pt x="17" y="104"/>
                </a:lnTo>
                <a:lnTo>
                  <a:pt x="15" y="96"/>
                </a:lnTo>
                <a:lnTo>
                  <a:pt x="14" y="92"/>
                </a:lnTo>
                <a:lnTo>
                  <a:pt x="14" y="89"/>
                </a:lnTo>
                <a:lnTo>
                  <a:pt x="14" y="87"/>
                </a:lnTo>
                <a:lnTo>
                  <a:pt x="12" y="84"/>
                </a:lnTo>
                <a:lnTo>
                  <a:pt x="12" y="81"/>
                </a:lnTo>
                <a:lnTo>
                  <a:pt x="11" y="75"/>
                </a:lnTo>
                <a:lnTo>
                  <a:pt x="9" y="66"/>
                </a:lnTo>
                <a:lnTo>
                  <a:pt x="8" y="62"/>
                </a:lnTo>
                <a:lnTo>
                  <a:pt x="6" y="59"/>
                </a:lnTo>
                <a:lnTo>
                  <a:pt x="6" y="56"/>
                </a:lnTo>
                <a:lnTo>
                  <a:pt x="6" y="55"/>
                </a:lnTo>
                <a:lnTo>
                  <a:pt x="5" y="50"/>
                </a:lnTo>
                <a:lnTo>
                  <a:pt x="5" y="49"/>
                </a:lnTo>
                <a:lnTo>
                  <a:pt x="4" y="48"/>
                </a:lnTo>
                <a:lnTo>
                  <a:pt x="4" y="47"/>
                </a:lnTo>
                <a:lnTo>
                  <a:pt x="4" y="44"/>
                </a:lnTo>
                <a:lnTo>
                  <a:pt x="3" y="39"/>
                </a:lnTo>
                <a:lnTo>
                  <a:pt x="2" y="37"/>
                </a:lnTo>
                <a:lnTo>
                  <a:pt x="2" y="36"/>
                </a:lnTo>
                <a:lnTo>
                  <a:pt x="0" y="27"/>
                </a:lnTo>
                <a:lnTo>
                  <a:pt x="0" y="29"/>
                </a:lnTo>
                <a:lnTo>
                  <a:pt x="6" y="31"/>
                </a:lnTo>
                <a:lnTo>
                  <a:pt x="12" y="30"/>
                </a:lnTo>
                <a:lnTo>
                  <a:pt x="15" y="29"/>
                </a:lnTo>
                <a:lnTo>
                  <a:pt x="23" y="23"/>
                </a:lnTo>
                <a:lnTo>
                  <a:pt x="24" y="21"/>
                </a:lnTo>
                <a:lnTo>
                  <a:pt x="27" y="19"/>
                </a:lnTo>
                <a:lnTo>
                  <a:pt x="29" y="19"/>
                </a:lnTo>
                <a:lnTo>
                  <a:pt x="34" y="18"/>
                </a:lnTo>
                <a:lnTo>
                  <a:pt x="39" y="17"/>
                </a:lnTo>
                <a:lnTo>
                  <a:pt x="45" y="15"/>
                </a:lnTo>
                <a:lnTo>
                  <a:pt x="50" y="14"/>
                </a:lnTo>
                <a:lnTo>
                  <a:pt x="57" y="12"/>
                </a:lnTo>
                <a:lnTo>
                  <a:pt x="59" y="12"/>
                </a:lnTo>
                <a:lnTo>
                  <a:pt x="68" y="9"/>
                </a:lnTo>
                <a:lnTo>
                  <a:pt x="69" y="9"/>
                </a:lnTo>
                <a:lnTo>
                  <a:pt x="72" y="8"/>
                </a:lnTo>
                <a:lnTo>
                  <a:pt x="78" y="7"/>
                </a:lnTo>
                <a:lnTo>
                  <a:pt x="83" y="6"/>
                </a:lnTo>
                <a:lnTo>
                  <a:pt x="86" y="5"/>
                </a:lnTo>
                <a:lnTo>
                  <a:pt x="88" y="5"/>
                </a:lnTo>
                <a:lnTo>
                  <a:pt x="89" y="5"/>
                </a:lnTo>
                <a:lnTo>
                  <a:pt x="90" y="3"/>
                </a:lnTo>
                <a:lnTo>
                  <a:pt x="93" y="3"/>
                </a:lnTo>
                <a:lnTo>
                  <a:pt x="98" y="2"/>
                </a:lnTo>
                <a:lnTo>
                  <a:pt x="105" y="0"/>
                </a:lnTo>
                <a:lnTo>
                  <a:pt x="106" y="3"/>
                </a:lnTo>
                <a:lnTo>
                  <a:pt x="108" y="11"/>
                </a:lnTo>
                <a:lnTo>
                  <a:pt x="110" y="17"/>
                </a:lnTo>
                <a:lnTo>
                  <a:pt x="110" y="19"/>
                </a:lnTo>
                <a:lnTo>
                  <a:pt x="111" y="24"/>
                </a:lnTo>
                <a:lnTo>
                  <a:pt x="112" y="25"/>
                </a:lnTo>
                <a:lnTo>
                  <a:pt x="113" y="31"/>
                </a:lnTo>
                <a:lnTo>
                  <a:pt x="114" y="37"/>
                </a:lnTo>
                <a:lnTo>
                  <a:pt x="116" y="41"/>
                </a:lnTo>
                <a:lnTo>
                  <a:pt x="117" y="43"/>
                </a:lnTo>
                <a:lnTo>
                  <a:pt x="118" y="49"/>
                </a:lnTo>
                <a:lnTo>
                  <a:pt x="118" y="50"/>
                </a:lnTo>
                <a:lnTo>
                  <a:pt x="119" y="55"/>
                </a:lnTo>
                <a:lnTo>
                  <a:pt x="120" y="5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7" name="Freeform 57">
            <a:extLst>
              <a:ext uri="{FF2B5EF4-FFF2-40B4-BE49-F238E27FC236}">
                <a16:creationId xmlns:a16="http://schemas.microsoft.com/office/drawing/2014/main" id="{A34D3CC2-28D1-4348-B6BC-81A514C1A383}"/>
              </a:ext>
            </a:extLst>
          </p:cNvPr>
          <p:cNvSpPr>
            <a:spLocks/>
          </p:cNvSpPr>
          <p:nvPr/>
        </p:nvSpPr>
        <p:spPr bwMode="auto">
          <a:xfrm>
            <a:off x="10766061" y="3933378"/>
            <a:ext cx="200530" cy="257825"/>
          </a:xfrm>
          <a:custGeom>
            <a:avLst/>
            <a:gdLst>
              <a:gd name="T0" fmla="*/ 4 w 168"/>
              <a:gd name="T1" fmla="*/ 4 h 216"/>
              <a:gd name="T2" fmla="*/ 4 w 168"/>
              <a:gd name="T3" fmla="*/ 4 h 216"/>
              <a:gd name="T4" fmla="*/ 4 w 168"/>
              <a:gd name="T5" fmla="*/ 4 h 216"/>
              <a:gd name="T6" fmla="*/ 4 w 168"/>
              <a:gd name="T7" fmla="*/ 4 h 216"/>
              <a:gd name="T8" fmla="*/ 4 w 168"/>
              <a:gd name="T9" fmla="*/ 4 h 216"/>
              <a:gd name="T10" fmla="*/ 4 w 168"/>
              <a:gd name="T11" fmla="*/ 4 h 216"/>
              <a:gd name="T12" fmla="*/ 4 w 168"/>
              <a:gd name="T13" fmla="*/ 4 h 216"/>
              <a:gd name="T14" fmla="*/ 4 w 168"/>
              <a:gd name="T15" fmla="*/ 4 h 216"/>
              <a:gd name="T16" fmla="*/ 4 w 168"/>
              <a:gd name="T17" fmla="*/ 4 h 216"/>
              <a:gd name="T18" fmla="*/ 4 w 168"/>
              <a:gd name="T19" fmla="*/ 4 h 216"/>
              <a:gd name="T20" fmla="*/ 4 w 168"/>
              <a:gd name="T21" fmla="*/ 4 h 216"/>
              <a:gd name="T22" fmla="*/ 4 w 168"/>
              <a:gd name="T23" fmla="*/ 4 h 216"/>
              <a:gd name="T24" fmla="*/ 4 w 168"/>
              <a:gd name="T25" fmla="*/ 4 h 216"/>
              <a:gd name="T26" fmla="*/ 4 w 168"/>
              <a:gd name="T27" fmla="*/ 4 h 216"/>
              <a:gd name="T28" fmla="*/ 4 w 168"/>
              <a:gd name="T29" fmla="*/ 4 h 216"/>
              <a:gd name="T30" fmla="*/ 4 w 168"/>
              <a:gd name="T31" fmla="*/ 4 h 216"/>
              <a:gd name="T32" fmla="*/ 4 w 168"/>
              <a:gd name="T33" fmla="*/ 4 h 216"/>
              <a:gd name="T34" fmla="*/ 4 w 168"/>
              <a:gd name="T35" fmla="*/ 4 h 216"/>
              <a:gd name="T36" fmla="*/ 4 w 168"/>
              <a:gd name="T37" fmla="*/ 4 h 216"/>
              <a:gd name="T38" fmla="*/ 4 w 168"/>
              <a:gd name="T39" fmla="*/ 4 h 216"/>
              <a:gd name="T40" fmla="*/ 4 w 168"/>
              <a:gd name="T41" fmla="*/ 4 h 216"/>
              <a:gd name="T42" fmla="*/ 4 w 168"/>
              <a:gd name="T43" fmla="*/ 4 h 216"/>
              <a:gd name="T44" fmla="*/ 4 w 168"/>
              <a:gd name="T45" fmla="*/ 4 h 216"/>
              <a:gd name="T46" fmla="*/ 4 w 168"/>
              <a:gd name="T47" fmla="*/ 4 h 216"/>
              <a:gd name="T48" fmla="*/ 4 w 168"/>
              <a:gd name="T49" fmla="*/ 4 h 216"/>
              <a:gd name="T50" fmla="*/ 4 w 168"/>
              <a:gd name="T51" fmla="*/ 4 h 216"/>
              <a:gd name="T52" fmla="*/ 4 w 168"/>
              <a:gd name="T53" fmla="*/ 4 h 216"/>
              <a:gd name="T54" fmla="*/ 4 w 168"/>
              <a:gd name="T55" fmla="*/ 4 h 216"/>
              <a:gd name="T56" fmla="*/ 2 w 168"/>
              <a:gd name="T57" fmla="*/ 4 h 216"/>
              <a:gd name="T58" fmla="*/ 4 w 168"/>
              <a:gd name="T59" fmla="*/ 4 h 216"/>
              <a:gd name="T60" fmla="*/ 4 w 168"/>
              <a:gd name="T61" fmla="*/ 4 h 216"/>
              <a:gd name="T62" fmla="*/ 4 w 168"/>
              <a:gd name="T63" fmla="*/ 4 h 216"/>
              <a:gd name="T64" fmla="*/ 4 w 168"/>
              <a:gd name="T65" fmla="*/ 4 h 216"/>
              <a:gd name="T66" fmla="*/ 4 w 168"/>
              <a:gd name="T67" fmla="*/ 4 h 216"/>
              <a:gd name="T68" fmla="*/ 4 w 168"/>
              <a:gd name="T69" fmla="*/ 4 h 216"/>
              <a:gd name="T70" fmla="*/ 4 w 168"/>
              <a:gd name="T71" fmla="*/ 4 h 216"/>
              <a:gd name="T72" fmla="*/ 4 w 168"/>
              <a:gd name="T73" fmla="*/ 4 h 216"/>
              <a:gd name="T74" fmla="*/ 4 w 168"/>
              <a:gd name="T75" fmla="*/ 4 h 216"/>
              <a:gd name="T76" fmla="*/ 4 w 168"/>
              <a:gd name="T77" fmla="*/ 4 h 216"/>
              <a:gd name="T78" fmla="*/ 4 w 168"/>
              <a:gd name="T79" fmla="*/ 0 h 216"/>
              <a:gd name="T80" fmla="*/ 4 w 168"/>
              <a:gd name="T81" fmla="*/ 2 h 216"/>
              <a:gd name="T82" fmla="*/ 4 w 168"/>
              <a:gd name="T83" fmla="*/ 4 h 216"/>
              <a:gd name="T84" fmla="*/ 4 w 168"/>
              <a:gd name="T85" fmla="*/ 4 h 216"/>
              <a:gd name="T86" fmla="*/ 4 w 168"/>
              <a:gd name="T87" fmla="*/ 4 h 216"/>
              <a:gd name="T88" fmla="*/ 4 w 168"/>
              <a:gd name="T89" fmla="*/ 4 h 2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8" h="216">
                <a:moveTo>
                  <a:pt x="112" y="48"/>
                </a:moveTo>
                <a:lnTo>
                  <a:pt x="108" y="61"/>
                </a:lnTo>
                <a:lnTo>
                  <a:pt x="107" y="62"/>
                </a:lnTo>
                <a:lnTo>
                  <a:pt x="107" y="67"/>
                </a:lnTo>
                <a:lnTo>
                  <a:pt x="108" y="70"/>
                </a:lnTo>
                <a:lnTo>
                  <a:pt x="107" y="73"/>
                </a:lnTo>
                <a:lnTo>
                  <a:pt x="102" y="78"/>
                </a:lnTo>
                <a:lnTo>
                  <a:pt x="99" y="80"/>
                </a:lnTo>
                <a:lnTo>
                  <a:pt x="99" y="83"/>
                </a:lnTo>
                <a:lnTo>
                  <a:pt x="100" y="92"/>
                </a:lnTo>
                <a:lnTo>
                  <a:pt x="104" y="95"/>
                </a:lnTo>
                <a:lnTo>
                  <a:pt x="111" y="96"/>
                </a:lnTo>
                <a:lnTo>
                  <a:pt x="112" y="95"/>
                </a:lnTo>
                <a:lnTo>
                  <a:pt x="116" y="89"/>
                </a:lnTo>
                <a:lnTo>
                  <a:pt x="117" y="88"/>
                </a:lnTo>
                <a:lnTo>
                  <a:pt x="118" y="80"/>
                </a:lnTo>
                <a:lnTo>
                  <a:pt x="120" y="79"/>
                </a:lnTo>
                <a:lnTo>
                  <a:pt x="117" y="78"/>
                </a:lnTo>
                <a:lnTo>
                  <a:pt x="120" y="76"/>
                </a:lnTo>
                <a:lnTo>
                  <a:pt x="122" y="73"/>
                </a:lnTo>
                <a:lnTo>
                  <a:pt x="126" y="71"/>
                </a:lnTo>
                <a:lnTo>
                  <a:pt x="130" y="66"/>
                </a:lnTo>
                <a:lnTo>
                  <a:pt x="132" y="65"/>
                </a:lnTo>
                <a:lnTo>
                  <a:pt x="140" y="67"/>
                </a:lnTo>
                <a:lnTo>
                  <a:pt x="144" y="72"/>
                </a:lnTo>
                <a:lnTo>
                  <a:pt x="149" y="80"/>
                </a:lnTo>
                <a:lnTo>
                  <a:pt x="156" y="95"/>
                </a:lnTo>
                <a:lnTo>
                  <a:pt x="159" y="101"/>
                </a:lnTo>
                <a:lnTo>
                  <a:pt x="161" y="104"/>
                </a:lnTo>
                <a:lnTo>
                  <a:pt x="167" y="113"/>
                </a:lnTo>
                <a:lnTo>
                  <a:pt x="168" y="130"/>
                </a:lnTo>
                <a:lnTo>
                  <a:pt x="164" y="138"/>
                </a:lnTo>
                <a:lnTo>
                  <a:pt x="162" y="132"/>
                </a:lnTo>
                <a:lnTo>
                  <a:pt x="164" y="130"/>
                </a:lnTo>
                <a:lnTo>
                  <a:pt x="160" y="130"/>
                </a:lnTo>
                <a:lnTo>
                  <a:pt x="156" y="134"/>
                </a:lnTo>
                <a:lnTo>
                  <a:pt x="156" y="140"/>
                </a:lnTo>
                <a:lnTo>
                  <a:pt x="158" y="143"/>
                </a:lnTo>
                <a:lnTo>
                  <a:pt x="156" y="148"/>
                </a:lnTo>
                <a:lnTo>
                  <a:pt x="154" y="150"/>
                </a:lnTo>
                <a:lnTo>
                  <a:pt x="150" y="156"/>
                </a:lnTo>
                <a:lnTo>
                  <a:pt x="152" y="167"/>
                </a:lnTo>
                <a:lnTo>
                  <a:pt x="147" y="176"/>
                </a:lnTo>
                <a:lnTo>
                  <a:pt x="147" y="182"/>
                </a:lnTo>
                <a:lnTo>
                  <a:pt x="146" y="184"/>
                </a:lnTo>
                <a:lnTo>
                  <a:pt x="141" y="185"/>
                </a:lnTo>
                <a:lnTo>
                  <a:pt x="140" y="186"/>
                </a:lnTo>
                <a:lnTo>
                  <a:pt x="134" y="187"/>
                </a:lnTo>
                <a:lnTo>
                  <a:pt x="129" y="190"/>
                </a:lnTo>
                <a:lnTo>
                  <a:pt x="117" y="193"/>
                </a:lnTo>
                <a:lnTo>
                  <a:pt x="111" y="194"/>
                </a:lnTo>
                <a:lnTo>
                  <a:pt x="110" y="196"/>
                </a:lnTo>
                <a:lnTo>
                  <a:pt x="106" y="197"/>
                </a:lnTo>
                <a:lnTo>
                  <a:pt x="96" y="199"/>
                </a:lnTo>
                <a:lnTo>
                  <a:pt x="94" y="200"/>
                </a:lnTo>
                <a:lnTo>
                  <a:pt x="93" y="197"/>
                </a:lnTo>
                <a:lnTo>
                  <a:pt x="86" y="199"/>
                </a:lnTo>
                <a:lnTo>
                  <a:pt x="81" y="200"/>
                </a:lnTo>
                <a:lnTo>
                  <a:pt x="78" y="200"/>
                </a:lnTo>
                <a:lnTo>
                  <a:pt x="77" y="202"/>
                </a:lnTo>
                <a:lnTo>
                  <a:pt x="76" y="202"/>
                </a:lnTo>
                <a:lnTo>
                  <a:pt x="74" y="202"/>
                </a:lnTo>
                <a:lnTo>
                  <a:pt x="71" y="203"/>
                </a:lnTo>
                <a:lnTo>
                  <a:pt x="66" y="204"/>
                </a:lnTo>
                <a:lnTo>
                  <a:pt x="60" y="205"/>
                </a:lnTo>
                <a:lnTo>
                  <a:pt x="57" y="206"/>
                </a:lnTo>
                <a:lnTo>
                  <a:pt x="56" y="206"/>
                </a:lnTo>
                <a:lnTo>
                  <a:pt x="47" y="209"/>
                </a:lnTo>
                <a:lnTo>
                  <a:pt x="45" y="209"/>
                </a:lnTo>
                <a:lnTo>
                  <a:pt x="38" y="211"/>
                </a:lnTo>
                <a:lnTo>
                  <a:pt x="33" y="212"/>
                </a:lnTo>
                <a:lnTo>
                  <a:pt x="27" y="214"/>
                </a:lnTo>
                <a:lnTo>
                  <a:pt x="22" y="215"/>
                </a:lnTo>
                <a:lnTo>
                  <a:pt x="17" y="216"/>
                </a:lnTo>
                <a:lnTo>
                  <a:pt x="15" y="216"/>
                </a:lnTo>
                <a:lnTo>
                  <a:pt x="20" y="210"/>
                </a:lnTo>
                <a:lnTo>
                  <a:pt x="23" y="198"/>
                </a:lnTo>
                <a:lnTo>
                  <a:pt x="27" y="188"/>
                </a:lnTo>
                <a:lnTo>
                  <a:pt x="28" y="179"/>
                </a:lnTo>
                <a:lnTo>
                  <a:pt x="27" y="162"/>
                </a:lnTo>
                <a:lnTo>
                  <a:pt x="23" y="150"/>
                </a:lnTo>
                <a:lnTo>
                  <a:pt x="21" y="145"/>
                </a:lnTo>
                <a:lnTo>
                  <a:pt x="9" y="130"/>
                </a:lnTo>
                <a:lnTo>
                  <a:pt x="5" y="118"/>
                </a:lnTo>
                <a:lnTo>
                  <a:pt x="5" y="116"/>
                </a:lnTo>
                <a:lnTo>
                  <a:pt x="6" y="112"/>
                </a:lnTo>
                <a:lnTo>
                  <a:pt x="2" y="103"/>
                </a:lnTo>
                <a:lnTo>
                  <a:pt x="0" y="102"/>
                </a:lnTo>
                <a:lnTo>
                  <a:pt x="3" y="94"/>
                </a:lnTo>
                <a:lnTo>
                  <a:pt x="6" y="83"/>
                </a:lnTo>
                <a:lnTo>
                  <a:pt x="5" y="79"/>
                </a:lnTo>
                <a:lnTo>
                  <a:pt x="5" y="76"/>
                </a:lnTo>
                <a:lnTo>
                  <a:pt x="5" y="74"/>
                </a:lnTo>
                <a:lnTo>
                  <a:pt x="3" y="68"/>
                </a:lnTo>
                <a:lnTo>
                  <a:pt x="8" y="64"/>
                </a:lnTo>
                <a:lnTo>
                  <a:pt x="8" y="61"/>
                </a:lnTo>
                <a:lnTo>
                  <a:pt x="6" y="55"/>
                </a:lnTo>
                <a:lnTo>
                  <a:pt x="9" y="55"/>
                </a:lnTo>
                <a:lnTo>
                  <a:pt x="16" y="48"/>
                </a:lnTo>
                <a:lnTo>
                  <a:pt x="22" y="38"/>
                </a:lnTo>
                <a:lnTo>
                  <a:pt x="21" y="47"/>
                </a:lnTo>
                <a:lnTo>
                  <a:pt x="23" y="58"/>
                </a:lnTo>
                <a:lnTo>
                  <a:pt x="26" y="47"/>
                </a:lnTo>
                <a:lnTo>
                  <a:pt x="28" y="53"/>
                </a:lnTo>
                <a:lnTo>
                  <a:pt x="27" y="59"/>
                </a:lnTo>
                <a:lnTo>
                  <a:pt x="28" y="58"/>
                </a:lnTo>
                <a:lnTo>
                  <a:pt x="29" y="52"/>
                </a:lnTo>
                <a:lnTo>
                  <a:pt x="30" y="44"/>
                </a:lnTo>
                <a:lnTo>
                  <a:pt x="28" y="35"/>
                </a:lnTo>
                <a:lnTo>
                  <a:pt x="27" y="32"/>
                </a:lnTo>
                <a:lnTo>
                  <a:pt x="30" y="26"/>
                </a:lnTo>
                <a:lnTo>
                  <a:pt x="36" y="24"/>
                </a:lnTo>
                <a:lnTo>
                  <a:pt x="39" y="23"/>
                </a:lnTo>
                <a:lnTo>
                  <a:pt x="39" y="20"/>
                </a:lnTo>
                <a:lnTo>
                  <a:pt x="34" y="17"/>
                </a:lnTo>
                <a:lnTo>
                  <a:pt x="33" y="11"/>
                </a:lnTo>
                <a:lnTo>
                  <a:pt x="35" y="8"/>
                </a:lnTo>
                <a:lnTo>
                  <a:pt x="34" y="4"/>
                </a:lnTo>
                <a:lnTo>
                  <a:pt x="42" y="2"/>
                </a:lnTo>
                <a:lnTo>
                  <a:pt x="44" y="0"/>
                </a:lnTo>
                <a:lnTo>
                  <a:pt x="46" y="1"/>
                </a:lnTo>
                <a:lnTo>
                  <a:pt x="53" y="2"/>
                </a:lnTo>
                <a:lnTo>
                  <a:pt x="64" y="2"/>
                </a:lnTo>
                <a:lnTo>
                  <a:pt x="69" y="7"/>
                </a:lnTo>
                <a:lnTo>
                  <a:pt x="78" y="7"/>
                </a:lnTo>
                <a:lnTo>
                  <a:pt x="88" y="10"/>
                </a:lnTo>
                <a:lnTo>
                  <a:pt x="93" y="8"/>
                </a:lnTo>
                <a:lnTo>
                  <a:pt x="99" y="14"/>
                </a:lnTo>
                <a:lnTo>
                  <a:pt x="106" y="22"/>
                </a:lnTo>
                <a:lnTo>
                  <a:pt x="101" y="22"/>
                </a:lnTo>
                <a:lnTo>
                  <a:pt x="100" y="25"/>
                </a:lnTo>
                <a:lnTo>
                  <a:pt x="104" y="30"/>
                </a:lnTo>
                <a:lnTo>
                  <a:pt x="107" y="30"/>
                </a:lnTo>
                <a:lnTo>
                  <a:pt x="107" y="31"/>
                </a:lnTo>
                <a:lnTo>
                  <a:pt x="110" y="36"/>
                </a:lnTo>
                <a:lnTo>
                  <a:pt x="112" y="4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8" name="Freeform 58">
            <a:extLst>
              <a:ext uri="{FF2B5EF4-FFF2-40B4-BE49-F238E27FC236}">
                <a16:creationId xmlns:a16="http://schemas.microsoft.com/office/drawing/2014/main" id="{5DFE2D77-B466-E746-8936-8AD9B6CC3AFC}"/>
              </a:ext>
            </a:extLst>
          </p:cNvPr>
          <p:cNvSpPr>
            <a:spLocks/>
          </p:cNvSpPr>
          <p:nvPr/>
        </p:nvSpPr>
        <p:spPr bwMode="auto">
          <a:xfrm>
            <a:off x="10565530" y="3866534"/>
            <a:ext cx="300114" cy="139144"/>
          </a:xfrm>
          <a:custGeom>
            <a:avLst/>
            <a:gdLst>
              <a:gd name="T0" fmla="*/ 3 w 252"/>
              <a:gd name="T1" fmla="*/ 3 h 117"/>
              <a:gd name="T2" fmla="*/ 3 w 252"/>
              <a:gd name="T3" fmla="*/ 3 h 117"/>
              <a:gd name="T4" fmla="*/ 3 w 252"/>
              <a:gd name="T5" fmla="*/ 3 h 117"/>
              <a:gd name="T6" fmla="*/ 3 w 252"/>
              <a:gd name="T7" fmla="*/ 3 h 117"/>
              <a:gd name="T8" fmla="*/ 3 w 252"/>
              <a:gd name="T9" fmla="*/ 3 h 117"/>
              <a:gd name="T10" fmla="*/ 3 w 252"/>
              <a:gd name="T11" fmla="*/ 3 h 117"/>
              <a:gd name="T12" fmla="*/ 3 w 252"/>
              <a:gd name="T13" fmla="*/ 3 h 117"/>
              <a:gd name="T14" fmla="*/ 3 w 252"/>
              <a:gd name="T15" fmla="*/ 3 h 117"/>
              <a:gd name="T16" fmla="*/ 3 w 252"/>
              <a:gd name="T17" fmla="*/ 3 h 117"/>
              <a:gd name="T18" fmla="*/ 3 w 252"/>
              <a:gd name="T19" fmla="*/ 3 h 117"/>
              <a:gd name="T20" fmla="*/ 3 w 252"/>
              <a:gd name="T21" fmla="*/ 3 h 117"/>
              <a:gd name="T22" fmla="*/ 3 w 252"/>
              <a:gd name="T23" fmla="*/ 3 h 117"/>
              <a:gd name="T24" fmla="*/ 3 w 252"/>
              <a:gd name="T25" fmla="*/ 3 h 117"/>
              <a:gd name="T26" fmla="*/ 3 w 252"/>
              <a:gd name="T27" fmla="*/ 3 h 117"/>
              <a:gd name="T28" fmla="*/ 3 w 252"/>
              <a:gd name="T29" fmla="*/ 3 h 117"/>
              <a:gd name="T30" fmla="*/ 3 w 252"/>
              <a:gd name="T31" fmla="*/ 3 h 117"/>
              <a:gd name="T32" fmla="*/ 3 w 252"/>
              <a:gd name="T33" fmla="*/ 3 h 117"/>
              <a:gd name="T34" fmla="*/ 3 w 252"/>
              <a:gd name="T35" fmla="*/ 3 h 117"/>
              <a:gd name="T36" fmla="*/ 3 w 252"/>
              <a:gd name="T37" fmla="*/ 3 h 117"/>
              <a:gd name="T38" fmla="*/ 3 w 252"/>
              <a:gd name="T39" fmla="*/ 3 h 117"/>
              <a:gd name="T40" fmla="*/ 3 w 252"/>
              <a:gd name="T41" fmla="*/ 3 h 117"/>
              <a:gd name="T42" fmla="*/ 3 w 252"/>
              <a:gd name="T43" fmla="*/ 3 h 117"/>
              <a:gd name="T44" fmla="*/ 3 w 252"/>
              <a:gd name="T45" fmla="*/ 1 h 117"/>
              <a:gd name="T46" fmla="*/ 3 w 252"/>
              <a:gd name="T47" fmla="*/ 3 h 117"/>
              <a:gd name="T48" fmla="*/ 3 w 252"/>
              <a:gd name="T49" fmla="*/ 3 h 117"/>
              <a:gd name="T50" fmla="*/ 3 w 252"/>
              <a:gd name="T51" fmla="*/ 3 h 117"/>
              <a:gd name="T52" fmla="*/ 3 w 252"/>
              <a:gd name="T53" fmla="*/ 3 h 117"/>
              <a:gd name="T54" fmla="*/ 3 w 252"/>
              <a:gd name="T55" fmla="*/ 3 h 117"/>
              <a:gd name="T56" fmla="*/ 3 w 252"/>
              <a:gd name="T57" fmla="*/ 3 h 117"/>
              <a:gd name="T58" fmla="*/ 3 w 252"/>
              <a:gd name="T59" fmla="*/ 3 h 117"/>
              <a:gd name="T60" fmla="*/ 3 w 252"/>
              <a:gd name="T61" fmla="*/ 3 h 117"/>
              <a:gd name="T62" fmla="*/ 3 w 252"/>
              <a:gd name="T63" fmla="*/ 3 h 117"/>
              <a:gd name="T64" fmla="*/ 3 w 252"/>
              <a:gd name="T65" fmla="*/ 3 h 117"/>
              <a:gd name="T66" fmla="*/ 3 w 252"/>
              <a:gd name="T67" fmla="*/ 3 h 117"/>
              <a:gd name="T68" fmla="*/ 3 w 252"/>
              <a:gd name="T69" fmla="*/ 3 h 117"/>
              <a:gd name="T70" fmla="*/ 3 w 252"/>
              <a:gd name="T71" fmla="*/ 3 h 117"/>
              <a:gd name="T72" fmla="*/ 3 w 252"/>
              <a:gd name="T73" fmla="*/ 3 h 117"/>
              <a:gd name="T74" fmla="*/ 3 w 252"/>
              <a:gd name="T75" fmla="*/ 3 h 117"/>
              <a:gd name="T76" fmla="*/ 3 w 252"/>
              <a:gd name="T77" fmla="*/ 3 h 117"/>
              <a:gd name="T78" fmla="*/ 3 w 252"/>
              <a:gd name="T79" fmla="*/ 3 h 117"/>
              <a:gd name="T80" fmla="*/ 3 w 252"/>
              <a:gd name="T81" fmla="*/ 3 h 117"/>
              <a:gd name="T82" fmla="*/ 3 w 252"/>
              <a:gd name="T83" fmla="*/ 3 h 117"/>
              <a:gd name="T84" fmla="*/ 3 w 252"/>
              <a:gd name="T85" fmla="*/ 3 h 117"/>
              <a:gd name="T86" fmla="*/ 3 w 252"/>
              <a:gd name="T87" fmla="*/ 3 h 117"/>
              <a:gd name="T88" fmla="*/ 3 w 252"/>
              <a:gd name="T89" fmla="*/ 3 h 117"/>
              <a:gd name="T90" fmla="*/ 3 w 252"/>
              <a:gd name="T91" fmla="*/ 3 h 117"/>
              <a:gd name="T92" fmla="*/ 3 w 252"/>
              <a:gd name="T93" fmla="*/ 3 h 117"/>
              <a:gd name="T94" fmla="*/ 3 w 252"/>
              <a:gd name="T95" fmla="*/ 3 h 117"/>
              <a:gd name="T96" fmla="*/ 3 w 252"/>
              <a:gd name="T97" fmla="*/ 3 h 117"/>
              <a:gd name="T98" fmla="*/ 3 w 252"/>
              <a:gd name="T99" fmla="*/ 3 h 117"/>
              <a:gd name="T100" fmla="*/ 3 w 252"/>
              <a:gd name="T101" fmla="*/ 3 h 117"/>
              <a:gd name="T102" fmla="*/ 3 w 252"/>
              <a:gd name="T103" fmla="*/ 3 h 117"/>
              <a:gd name="T104" fmla="*/ 3 w 252"/>
              <a:gd name="T105" fmla="*/ 3 h 117"/>
              <a:gd name="T106" fmla="*/ 3 w 252"/>
              <a:gd name="T107" fmla="*/ 3 h 1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2" h="117">
                <a:moveTo>
                  <a:pt x="150" y="75"/>
                </a:moveTo>
                <a:lnTo>
                  <a:pt x="144" y="76"/>
                </a:lnTo>
                <a:lnTo>
                  <a:pt x="138" y="71"/>
                </a:lnTo>
                <a:lnTo>
                  <a:pt x="137" y="78"/>
                </a:lnTo>
                <a:lnTo>
                  <a:pt x="131" y="80"/>
                </a:lnTo>
                <a:lnTo>
                  <a:pt x="130" y="76"/>
                </a:lnTo>
                <a:lnTo>
                  <a:pt x="124" y="92"/>
                </a:lnTo>
                <a:lnTo>
                  <a:pt x="118" y="110"/>
                </a:lnTo>
                <a:lnTo>
                  <a:pt x="116" y="116"/>
                </a:lnTo>
                <a:lnTo>
                  <a:pt x="117" y="117"/>
                </a:lnTo>
                <a:lnTo>
                  <a:pt x="113" y="116"/>
                </a:lnTo>
                <a:lnTo>
                  <a:pt x="101" y="88"/>
                </a:lnTo>
                <a:lnTo>
                  <a:pt x="100" y="87"/>
                </a:lnTo>
                <a:lnTo>
                  <a:pt x="95" y="87"/>
                </a:lnTo>
                <a:lnTo>
                  <a:pt x="95" y="86"/>
                </a:lnTo>
                <a:lnTo>
                  <a:pt x="93" y="87"/>
                </a:lnTo>
                <a:lnTo>
                  <a:pt x="89" y="86"/>
                </a:lnTo>
                <a:lnTo>
                  <a:pt x="90" y="82"/>
                </a:lnTo>
                <a:lnTo>
                  <a:pt x="89" y="80"/>
                </a:lnTo>
                <a:lnTo>
                  <a:pt x="83" y="78"/>
                </a:lnTo>
                <a:lnTo>
                  <a:pt x="75" y="80"/>
                </a:lnTo>
                <a:lnTo>
                  <a:pt x="70" y="81"/>
                </a:lnTo>
                <a:lnTo>
                  <a:pt x="68" y="80"/>
                </a:lnTo>
                <a:lnTo>
                  <a:pt x="65" y="80"/>
                </a:lnTo>
                <a:lnTo>
                  <a:pt x="62" y="80"/>
                </a:lnTo>
                <a:lnTo>
                  <a:pt x="58" y="78"/>
                </a:lnTo>
                <a:lnTo>
                  <a:pt x="56" y="77"/>
                </a:lnTo>
                <a:lnTo>
                  <a:pt x="52" y="76"/>
                </a:lnTo>
                <a:lnTo>
                  <a:pt x="23" y="74"/>
                </a:lnTo>
                <a:lnTo>
                  <a:pt x="19" y="74"/>
                </a:lnTo>
                <a:lnTo>
                  <a:pt x="12" y="72"/>
                </a:lnTo>
                <a:lnTo>
                  <a:pt x="7" y="65"/>
                </a:lnTo>
                <a:lnTo>
                  <a:pt x="0" y="64"/>
                </a:lnTo>
                <a:lnTo>
                  <a:pt x="5" y="60"/>
                </a:lnTo>
                <a:lnTo>
                  <a:pt x="13" y="54"/>
                </a:lnTo>
                <a:lnTo>
                  <a:pt x="17" y="51"/>
                </a:lnTo>
                <a:lnTo>
                  <a:pt x="22" y="46"/>
                </a:lnTo>
                <a:lnTo>
                  <a:pt x="26" y="46"/>
                </a:lnTo>
                <a:lnTo>
                  <a:pt x="39" y="39"/>
                </a:lnTo>
                <a:lnTo>
                  <a:pt x="48" y="30"/>
                </a:lnTo>
                <a:lnTo>
                  <a:pt x="50" y="27"/>
                </a:lnTo>
                <a:lnTo>
                  <a:pt x="57" y="18"/>
                </a:lnTo>
                <a:lnTo>
                  <a:pt x="60" y="15"/>
                </a:lnTo>
                <a:lnTo>
                  <a:pt x="63" y="10"/>
                </a:lnTo>
                <a:lnTo>
                  <a:pt x="72" y="3"/>
                </a:lnTo>
                <a:lnTo>
                  <a:pt x="76" y="1"/>
                </a:lnTo>
                <a:lnTo>
                  <a:pt x="86" y="0"/>
                </a:lnTo>
                <a:lnTo>
                  <a:pt x="87" y="3"/>
                </a:lnTo>
                <a:lnTo>
                  <a:pt x="78" y="10"/>
                </a:lnTo>
                <a:lnTo>
                  <a:pt x="71" y="17"/>
                </a:lnTo>
                <a:lnTo>
                  <a:pt x="71" y="19"/>
                </a:lnTo>
                <a:lnTo>
                  <a:pt x="69" y="24"/>
                </a:lnTo>
                <a:lnTo>
                  <a:pt x="69" y="28"/>
                </a:lnTo>
                <a:lnTo>
                  <a:pt x="66" y="31"/>
                </a:lnTo>
                <a:lnTo>
                  <a:pt x="74" y="30"/>
                </a:lnTo>
                <a:lnTo>
                  <a:pt x="81" y="30"/>
                </a:lnTo>
                <a:lnTo>
                  <a:pt x="92" y="30"/>
                </a:lnTo>
                <a:lnTo>
                  <a:pt x="99" y="34"/>
                </a:lnTo>
                <a:lnTo>
                  <a:pt x="110" y="45"/>
                </a:lnTo>
                <a:lnTo>
                  <a:pt x="118" y="43"/>
                </a:lnTo>
                <a:lnTo>
                  <a:pt x="131" y="41"/>
                </a:lnTo>
                <a:lnTo>
                  <a:pt x="134" y="40"/>
                </a:lnTo>
                <a:lnTo>
                  <a:pt x="132" y="37"/>
                </a:lnTo>
                <a:lnTo>
                  <a:pt x="135" y="39"/>
                </a:lnTo>
                <a:lnTo>
                  <a:pt x="138" y="39"/>
                </a:lnTo>
                <a:lnTo>
                  <a:pt x="152" y="27"/>
                </a:lnTo>
                <a:lnTo>
                  <a:pt x="160" y="23"/>
                </a:lnTo>
                <a:lnTo>
                  <a:pt x="165" y="23"/>
                </a:lnTo>
                <a:lnTo>
                  <a:pt x="173" y="21"/>
                </a:lnTo>
                <a:lnTo>
                  <a:pt x="182" y="15"/>
                </a:lnTo>
                <a:lnTo>
                  <a:pt x="189" y="11"/>
                </a:lnTo>
                <a:lnTo>
                  <a:pt x="191" y="25"/>
                </a:lnTo>
                <a:lnTo>
                  <a:pt x="194" y="25"/>
                </a:lnTo>
                <a:lnTo>
                  <a:pt x="202" y="24"/>
                </a:lnTo>
                <a:lnTo>
                  <a:pt x="207" y="22"/>
                </a:lnTo>
                <a:lnTo>
                  <a:pt x="209" y="25"/>
                </a:lnTo>
                <a:lnTo>
                  <a:pt x="213" y="19"/>
                </a:lnTo>
                <a:lnTo>
                  <a:pt x="219" y="18"/>
                </a:lnTo>
                <a:lnTo>
                  <a:pt x="220" y="16"/>
                </a:lnTo>
                <a:lnTo>
                  <a:pt x="222" y="15"/>
                </a:lnTo>
                <a:lnTo>
                  <a:pt x="224" y="16"/>
                </a:lnTo>
                <a:lnTo>
                  <a:pt x="225" y="23"/>
                </a:lnTo>
                <a:lnTo>
                  <a:pt x="230" y="31"/>
                </a:lnTo>
                <a:lnTo>
                  <a:pt x="232" y="33"/>
                </a:lnTo>
                <a:lnTo>
                  <a:pt x="236" y="36"/>
                </a:lnTo>
                <a:lnTo>
                  <a:pt x="237" y="36"/>
                </a:lnTo>
                <a:lnTo>
                  <a:pt x="239" y="33"/>
                </a:lnTo>
                <a:lnTo>
                  <a:pt x="243" y="34"/>
                </a:lnTo>
                <a:lnTo>
                  <a:pt x="246" y="31"/>
                </a:lnTo>
                <a:lnTo>
                  <a:pt x="252" y="35"/>
                </a:lnTo>
                <a:lnTo>
                  <a:pt x="249" y="40"/>
                </a:lnTo>
                <a:lnTo>
                  <a:pt x="244" y="41"/>
                </a:lnTo>
                <a:lnTo>
                  <a:pt x="239" y="41"/>
                </a:lnTo>
                <a:lnTo>
                  <a:pt x="236" y="42"/>
                </a:lnTo>
                <a:lnTo>
                  <a:pt x="231" y="42"/>
                </a:lnTo>
                <a:lnTo>
                  <a:pt x="222" y="47"/>
                </a:lnTo>
                <a:lnTo>
                  <a:pt x="212" y="45"/>
                </a:lnTo>
                <a:lnTo>
                  <a:pt x="210" y="47"/>
                </a:lnTo>
                <a:lnTo>
                  <a:pt x="210" y="56"/>
                </a:lnTo>
                <a:lnTo>
                  <a:pt x="200" y="49"/>
                </a:lnTo>
                <a:lnTo>
                  <a:pt x="195" y="48"/>
                </a:lnTo>
                <a:lnTo>
                  <a:pt x="180" y="49"/>
                </a:lnTo>
                <a:lnTo>
                  <a:pt x="177" y="56"/>
                </a:lnTo>
                <a:lnTo>
                  <a:pt x="173" y="58"/>
                </a:lnTo>
                <a:lnTo>
                  <a:pt x="168" y="59"/>
                </a:lnTo>
                <a:lnTo>
                  <a:pt x="166" y="62"/>
                </a:lnTo>
                <a:lnTo>
                  <a:pt x="160" y="62"/>
                </a:lnTo>
                <a:lnTo>
                  <a:pt x="155" y="64"/>
                </a:lnTo>
                <a:lnTo>
                  <a:pt x="150" y="7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89" name="Freeform 59">
            <a:extLst>
              <a:ext uri="{FF2B5EF4-FFF2-40B4-BE49-F238E27FC236}">
                <a16:creationId xmlns:a16="http://schemas.microsoft.com/office/drawing/2014/main" id="{A738452B-41C0-7E45-9234-65ECA0E68B95}"/>
              </a:ext>
            </a:extLst>
          </p:cNvPr>
          <p:cNvSpPr>
            <a:spLocks/>
          </p:cNvSpPr>
          <p:nvPr/>
        </p:nvSpPr>
        <p:spPr bwMode="auto">
          <a:xfrm>
            <a:off x="10820626" y="3926557"/>
            <a:ext cx="12277" cy="6821"/>
          </a:xfrm>
          <a:custGeom>
            <a:avLst/>
            <a:gdLst>
              <a:gd name="T0" fmla="*/ 0 w 11"/>
              <a:gd name="T1" fmla="*/ 1 h 6"/>
              <a:gd name="T2" fmla="*/ 0 w 11"/>
              <a:gd name="T3" fmla="*/ 0 h 6"/>
              <a:gd name="T4" fmla="*/ 2 w 11"/>
              <a:gd name="T5" fmla="*/ 3 h 6"/>
              <a:gd name="T6" fmla="*/ 2 w 11"/>
              <a:gd name="T7" fmla="*/ 3 h 6"/>
              <a:gd name="T8" fmla="*/ 0 w 11"/>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0" y="1"/>
                </a:moveTo>
                <a:lnTo>
                  <a:pt x="0" y="0"/>
                </a:lnTo>
                <a:lnTo>
                  <a:pt x="11" y="4"/>
                </a:lnTo>
                <a:lnTo>
                  <a:pt x="7" y="6"/>
                </a:lnTo>
                <a:lnTo>
                  <a:pt x="0"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0" name="Freeform 61">
            <a:extLst>
              <a:ext uri="{FF2B5EF4-FFF2-40B4-BE49-F238E27FC236}">
                <a16:creationId xmlns:a16="http://schemas.microsoft.com/office/drawing/2014/main" id="{D2FA755A-401E-5243-9851-FE69276B059E}"/>
              </a:ext>
            </a:extLst>
          </p:cNvPr>
          <p:cNvSpPr>
            <a:spLocks/>
          </p:cNvSpPr>
          <p:nvPr/>
        </p:nvSpPr>
        <p:spPr bwMode="auto">
          <a:xfrm>
            <a:off x="10877922" y="4098440"/>
            <a:ext cx="216900" cy="235998"/>
          </a:xfrm>
          <a:custGeom>
            <a:avLst/>
            <a:gdLst>
              <a:gd name="T0" fmla="*/ 3 w 182"/>
              <a:gd name="T1" fmla="*/ 4 h 197"/>
              <a:gd name="T2" fmla="*/ 3 w 182"/>
              <a:gd name="T3" fmla="*/ 4 h 197"/>
              <a:gd name="T4" fmla="*/ 3 w 182"/>
              <a:gd name="T5" fmla="*/ 4 h 197"/>
              <a:gd name="T6" fmla="*/ 3 w 182"/>
              <a:gd name="T7" fmla="*/ 4 h 197"/>
              <a:gd name="T8" fmla="*/ 3 w 182"/>
              <a:gd name="T9" fmla="*/ 4 h 197"/>
              <a:gd name="T10" fmla="*/ 3 w 182"/>
              <a:gd name="T11" fmla="*/ 4 h 197"/>
              <a:gd name="T12" fmla="*/ 3 w 182"/>
              <a:gd name="T13" fmla="*/ 4 h 197"/>
              <a:gd name="T14" fmla="*/ 3 w 182"/>
              <a:gd name="T15" fmla="*/ 4 h 197"/>
              <a:gd name="T16" fmla="*/ 3 w 182"/>
              <a:gd name="T17" fmla="*/ 4 h 197"/>
              <a:gd name="T18" fmla="*/ 3 w 182"/>
              <a:gd name="T19" fmla="*/ 4 h 197"/>
              <a:gd name="T20" fmla="*/ 3 w 182"/>
              <a:gd name="T21" fmla="*/ 4 h 197"/>
              <a:gd name="T22" fmla="*/ 3 w 182"/>
              <a:gd name="T23" fmla="*/ 4 h 197"/>
              <a:gd name="T24" fmla="*/ 3 w 182"/>
              <a:gd name="T25" fmla="*/ 4 h 197"/>
              <a:gd name="T26" fmla="*/ 3 w 182"/>
              <a:gd name="T27" fmla="*/ 4 h 197"/>
              <a:gd name="T28" fmla="*/ 3 w 182"/>
              <a:gd name="T29" fmla="*/ 4 h 197"/>
              <a:gd name="T30" fmla="*/ 3 w 182"/>
              <a:gd name="T31" fmla="*/ 4 h 197"/>
              <a:gd name="T32" fmla="*/ 2 w 182"/>
              <a:gd name="T33" fmla="*/ 4 h 197"/>
              <a:gd name="T34" fmla="*/ 3 w 182"/>
              <a:gd name="T35" fmla="*/ 4 h 197"/>
              <a:gd name="T36" fmla="*/ 3 w 182"/>
              <a:gd name="T37" fmla="*/ 4 h 197"/>
              <a:gd name="T38" fmla="*/ 3 w 182"/>
              <a:gd name="T39" fmla="*/ 4 h 197"/>
              <a:gd name="T40" fmla="*/ 3 w 182"/>
              <a:gd name="T41" fmla="*/ 4 h 197"/>
              <a:gd name="T42" fmla="*/ 3 w 182"/>
              <a:gd name="T43" fmla="*/ 4 h 197"/>
              <a:gd name="T44" fmla="*/ 3 w 182"/>
              <a:gd name="T45" fmla="*/ 4 h 197"/>
              <a:gd name="T46" fmla="*/ 3 w 182"/>
              <a:gd name="T47" fmla="*/ 4 h 197"/>
              <a:gd name="T48" fmla="*/ 3 w 182"/>
              <a:gd name="T49" fmla="*/ 4 h 197"/>
              <a:gd name="T50" fmla="*/ 3 w 182"/>
              <a:gd name="T51" fmla="*/ 4 h 197"/>
              <a:gd name="T52" fmla="*/ 3 w 182"/>
              <a:gd name="T53" fmla="*/ 0 h 197"/>
              <a:gd name="T54" fmla="*/ 3 w 182"/>
              <a:gd name="T55" fmla="*/ 4 h 197"/>
              <a:gd name="T56" fmla="*/ 3 w 182"/>
              <a:gd name="T57" fmla="*/ 4 h 197"/>
              <a:gd name="T58" fmla="*/ 3 w 182"/>
              <a:gd name="T59" fmla="*/ 4 h 197"/>
              <a:gd name="T60" fmla="*/ 3 w 182"/>
              <a:gd name="T61" fmla="*/ 4 h 197"/>
              <a:gd name="T62" fmla="*/ 3 w 182"/>
              <a:gd name="T63" fmla="*/ 4 h 197"/>
              <a:gd name="T64" fmla="*/ 3 w 182"/>
              <a:gd name="T65" fmla="*/ 4 h 197"/>
              <a:gd name="T66" fmla="*/ 3 w 182"/>
              <a:gd name="T67" fmla="*/ 4 h 197"/>
              <a:gd name="T68" fmla="*/ 3 w 182"/>
              <a:gd name="T69" fmla="*/ 4 h 197"/>
              <a:gd name="T70" fmla="*/ 3 w 182"/>
              <a:gd name="T71" fmla="*/ 4 h 197"/>
              <a:gd name="T72" fmla="*/ 3 w 182"/>
              <a:gd name="T73" fmla="*/ 4 h 197"/>
              <a:gd name="T74" fmla="*/ 3 w 182"/>
              <a:gd name="T75" fmla="*/ 4 h 197"/>
              <a:gd name="T76" fmla="*/ 3 w 182"/>
              <a:gd name="T77" fmla="*/ 4 h 197"/>
              <a:gd name="T78" fmla="*/ 3 w 182"/>
              <a:gd name="T79" fmla="*/ 4 h 197"/>
              <a:gd name="T80" fmla="*/ 3 w 182"/>
              <a:gd name="T81" fmla="*/ 4 h 197"/>
              <a:gd name="T82" fmla="*/ 3 w 182"/>
              <a:gd name="T83" fmla="*/ 4 h 197"/>
              <a:gd name="T84" fmla="*/ 3 w 182"/>
              <a:gd name="T85" fmla="*/ 4 h 197"/>
              <a:gd name="T86" fmla="*/ 3 w 182"/>
              <a:gd name="T87" fmla="*/ 4 h 197"/>
              <a:gd name="T88" fmla="*/ 3 w 182"/>
              <a:gd name="T89" fmla="*/ 4 h 197"/>
              <a:gd name="T90" fmla="*/ 3 w 182"/>
              <a:gd name="T91" fmla="*/ 4 h 197"/>
              <a:gd name="T92" fmla="*/ 3 w 182"/>
              <a:gd name="T93" fmla="*/ 4 h 197"/>
              <a:gd name="T94" fmla="*/ 3 w 182"/>
              <a:gd name="T95" fmla="*/ 4 h 197"/>
              <a:gd name="T96" fmla="*/ 3 w 182"/>
              <a:gd name="T97" fmla="*/ 4 h 197"/>
              <a:gd name="T98" fmla="*/ 3 w 182"/>
              <a:gd name="T99" fmla="*/ 4 h 197"/>
              <a:gd name="T100" fmla="*/ 3 w 182"/>
              <a:gd name="T101" fmla="*/ 4 h 197"/>
              <a:gd name="T102" fmla="*/ 3 w 182"/>
              <a:gd name="T103" fmla="*/ 4 h 197"/>
              <a:gd name="T104" fmla="*/ 3 w 182"/>
              <a:gd name="T105" fmla="*/ 4 h 1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2" h="197">
                <a:moveTo>
                  <a:pt x="84" y="197"/>
                </a:moveTo>
                <a:lnTo>
                  <a:pt x="82" y="197"/>
                </a:lnTo>
                <a:lnTo>
                  <a:pt x="77" y="193"/>
                </a:lnTo>
                <a:lnTo>
                  <a:pt x="74" y="193"/>
                </a:lnTo>
                <a:lnTo>
                  <a:pt x="70" y="193"/>
                </a:lnTo>
                <a:lnTo>
                  <a:pt x="67" y="194"/>
                </a:lnTo>
                <a:lnTo>
                  <a:pt x="65" y="194"/>
                </a:lnTo>
                <a:lnTo>
                  <a:pt x="60" y="194"/>
                </a:lnTo>
                <a:lnTo>
                  <a:pt x="59" y="192"/>
                </a:lnTo>
                <a:lnTo>
                  <a:pt x="58" y="190"/>
                </a:lnTo>
                <a:lnTo>
                  <a:pt x="56" y="190"/>
                </a:lnTo>
                <a:lnTo>
                  <a:pt x="54" y="186"/>
                </a:lnTo>
                <a:lnTo>
                  <a:pt x="52" y="185"/>
                </a:lnTo>
                <a:lnTo>
                  <a:pt x="46" y="184"/>
                </a:lnTo>
                <a:lnTo>
                  <a:pt x="46" y="185"/>
                </a:lnTo>
                <a:lnTo>
                  <a:pt x="41" y="186"/>
                </a:lnTo>
                <a:lnTo>
                  <a:pt x="35" y="185"/>
                </a:lnTo>
                <a:lnTo>
                  <a:pt x="34" y="186"/>
                </a:lnTo>
                <a:lnTo>
                  <a:pt x="32" y="187"/>
                </a:lnTo>
                <a:lnTo>
                  <a:pt x="32" y="186"/>
                </a:lnTo>
                <a:lnTo>
                  <a:pt x="31" y="184"/>
                </a:lnTo>
                <a:lnTo>
                  <a:pt x="30" y="178"/>
                </a:lnTo>
                <a:lnTo>
                  <a:pt x="28" y="170"/>
                </a:lnTo>
                <a:lnTo>
                  <a:pt x="28" y="168"/>
                </a:lnTo>
                <a:lnTo>
                  <a:pt x="28" y="167"/>
                </a:lnTo>
                <a:lnTo>
                  <a:pt x="26" y="164"/>
                </a:lnTo>
                <a:lnTo>
                  <a:pt x="26" y="163"/>
                </a:lnTo>
                <a:lnTo>
                  <a:pt x="25" y="157"/>
                </a:lnTo>
                <a:lnTo>
                  <a:pt x="24" y="152"/>
                </a:lnTo>
                <a:lnTo>
                  <a:pt x="23" y="150"/>
                </a:lnTo>
                <a:lnTo>
                  <a:pt x="23" y="148"/>
                </a:lnTo>
                <a:lnTo>
                  <a:pt x="22" y="144"/>
                </a:lnTo>
                <a:lnTo>
                  <a:pt x="20" y="138"/>
                </a:lnTo>
                <a:lnTo>
                  <a:pt x="18" y="132"/>
                </a:lnTo>
                <a:lnTo>
                  <a:pt x="18" y="130"/>
                </a:lnTo>
                <a:lnTo>
                  <a:pt x="17" y="127"/>
                </a:lnTo>
                <a:lnTo>
                  <a:pt x="17" y="124"/>
                </a:lnTo>
                <a:lnTo>
                  <a:pt x="16" y="120"/>
                </a:lnTo>
                <a:lnTo>
                  <a:pt x="14" y="116"/>
                </a:lnTo>
                <a:lnTo>
                  <a:pt x="13" y="114"/>
                </a:lnTo>
                <a:lnTo>
                  <a:pt x="12" y="109"/>
                </a:lnTo>
                <a:lnTo>
                  <a:pt x="12" y="108"/>
                </a:lnTo>
                <a:lnTo>
                  <a:pt x="11" y="102"/>
                </a:lnTo>
                <a:lnTo>
                  <a:pt x="10" y="100"/>
                </a:lnTo>
                <a:lnTo>
                  <a:pt x="8" y="96"/>
                </a:lnTo>
                <a:lnTo>
                  <a:pt x="7" y="90"/>
                </a:lnTo>
                <a:lnTo>
                  <a:pt x="6" y="84"/>
                </a:lnTo>
                <a:lnTo>
                  <a:pt x="5" y="83"/>
                </a:lnTo>
                <a:lnTo>
                  <a:pt x="4" y="78"/>
                </a:lnTo>
                <a:lnTo>
                  <a:pt x="4" y="76"/>
                </a:lnTo>
                <a:lnTo>
                  <a:pt x="2" y="70"/>
                </a:lnTo>
                <a:lnTo>
                  <a:pt x="0" y="62"/>
                </a:lnTo>
                <a:lnTo>
                  <a:pt x="2" y="61"/>
                </a:lnTo>
                <a:lnTo>
                  <a:pt x="12" y="59"/>
                </a:lnTo>
                <a:lnTo>
                  <a:pt x="16" y="58"/>
                </a:lnTo>
                <a:lnTo>
                  <a:pt x="17" y="56"/>
                </a:lnTo>
                <a:lnTo>
                  <a:pt x="23" y="55"/>
                </a:lnTo>
                <a:lnTo>
                  <a:pt x="35" y="52"/>
                </a:lnTo>
                <a:lnTo>
                  <a:pt x="40" y="49"/>
                </a:lnTo>
                <a:lnTo>
                  <a:pt x="46" y="48"/>
                </a:lnTo>
                <a:lnTo>
                  <a:pt x="47" y="47"/>
                </a:lnTo>
                <a:lnTo>
                  <a:pt x="52" y="46"/>
                </a:lnTo>
                <a:lnTo>
                  <a:pt x="55" y="47"/>
                </a:lnTo>
                <a:lnTo>
                  <a:pt x="60" y="47"/>
                </a:lnTo>
                <a:lnTo>
                  <a:pt x="64" y="48"/>
                </a:lnTo>
                <a:lnTo>
                  <a:pt x="72" y="50"/>
                </a:lnTo>
                <a:lnTo>
                  <a:pt x="80" y="47"/>
                </a:lnTo>
                <a:lnTo>
                  <a:pt x="84" y="49"/>
                </a:lnTo>
                <a:lnTo>
                  <a:pt x="88" y="50"/>
                </a:lnTo>
                <a:lnTo>
                  <a:pt x="92" y="52"/>
                </a:lnTo>
                <a:lnTo>
                  <a:pt x="98" y="48"/>
                </a:lnTo>
                <a:lnTo>
                  <a:pt x="102" y="47"/>
                </a:lnTo>
                <a:lnTo>
                  <a:pt x="106" y="43"/>
                </a:lnTo>
                <a:lnTo>
                  <a:pt x="112" y="40"/>
                </a:lnTo>
                <a:lnTo>
                  <a:pt x="115" y="40"/>
                </a:lnTo>
                <a:lnTo>
                  <a:pt x="120" y="38"/>
                </a:lnTo>
                <a:lnTo>
                  <a:pt x="128" y="28"/>
                </a:lnTo>
                <a:lnTo>
                  <a:pt x="130" y="24"/>
                </a:lnTo>
                <a:lnTo>
                  <a:pt x="131" y="23"/>
                </a:lnTo>
                <a:lnTo>
                  <a:pt x="143" y="12"/>
                </a:lnTo>
                <a:lnTo>
                  <a:pt x="160" y="0"/>
                </a:lnTo>
                <a:lnTo>
                  <a:pt x="161" y="5"/>
                </a:lnTo>
                <a:lnTo>
                  <a:pt x="161" y="6"/>
                </a:lnTo>
                <a:lnTo>
                  <a:pt x="163" y="12"/>
                </a:lnTo>
                <a:lnTo>
                  <a:pt x="164" y="17"/>
                </a:lnTo>
                <a:lnTo>
                  <a:pt x="167" y="23"/>
                </a:lnTo>
                <a:lnTo>
                  <a:pt x="169" y="28"/>
                </a:lnTo>
                <a:lnTo>
                  <a:pt x="170" y="32"/>
                </a:lnTo>
                <a:lnTo>
                  <a:pt x="173" y="40"/>
                </a:lnTo>
                <a:lnTo>
                  <a:pt x="175" y="46"/>
                </a:lnTo>
                <a:lnTo>
                  <a:pt x="175" y="47"/>
                </a:lnTo>
                <a:lnTo>
                  <a:pt x="176" y="50"/>
                </a:lnTo>
                <a:lnTo>
                  <a:pt x="176" y="52"/>
                </a:lnTo>
                <a:lnTo>
                  <a:pt x="178" y="53"/>
                </a:lnTo>
                <a:lnTo>
                  <a:pt x="178" y="55"/>
                </a:lnTo>
                <a:lnTo>
                  <a:pt x="179" y="59"/>
                </a:lnTo>
                <a:lnTo>
                  <a:pt x="180" y="64"/>
                </a:lnTo>
                <a:lnTo>
                  <a:pt x="179" y="65"/>
                </a:lnTo>
                <a:lnTo>
                  <a:pt x="176" y="65"/>
                </a:lnTo>
                <a:lnTo>
                  <a:pt x="175" y="67"/>
                </a:lnTo>
                <a:lnTo>
                  <a:pt x="179" y="71"/>
                </a:lnTo>
                <a:lnTo>
                  <a:pt x="180" y="76"/>
                </a:lnTo>
                <a:lnTo>
                  <a:pt x="181" y="77"/>
                </a:lnTo>
                <a:lnTo>
                  <a:pt x="182" y="83"/>
                </a:lnTo>
                <a:lnTo>
                  <a:pt x="181" y="86"/>
                </a:lnTo>
                <a:lnTo>
                  <a:pt x="181" y="89"/>
                </a:lnTo>
                <a:lnTo>
                  <a:pt x="181" y="90"/>
                </a:lnTo>
                <a:lnTo>
                  <a:pt x="182" y="95"/>
                </a:lnTo>
                <a:lnTo>
                  <a:pt x="182" y="97"/>
                </a:lnTo>
                <a:lnTo>
                  <a:pt x="181" y="101"/>
                </a:lnTo>
                <a:lnTo>
                  <a:pt x="181" y="104"/>
                </a:lnTo>
                <a:lnTo>
                  <a:pt x="181" y="109"/>
                </a:lnTo>
                <a:lnTo>
                  <a:pt x="182" y="110"/>
                </a:lnTo>
                <a:lnTo>
                  <a:pt x="182" y="115"/>
                </a:lnTo>
                <a:lnTo>
                  <a:pt x="180" y="118"/>
                </a:lnTo>
                <a:lnTo>
                  <a:pt x="179" y="120"/>
                </a:lnTo>
                <a:lnTo>
                  <a:pt x="178" y="121"/>
                </a:lnTo>
                <a:lnTo>
                  <a:pt x="176" y="125"/>
                </a:lnTo>
                <a:lnTo>
                  <a:pt x="175" y="127"/>
                </a:lnTo>
                <a:lnTo>
                  <a:pt x="172" y="132"/>
                </a:lnTo>
                <a:lnTo>
                  <a:pt x="170" y="133"/>
                </a:lnTo>
                <a:lnTo>
                  <a:pt x="167" y="136"/>
                </a:lnTo>
                <a:lnTo>
                  <a:pt x="162" y="136"/>
                </a:lnTo>
                <a:lnTo>
                  <a:pt x="161" y="142"/>
                </a:lnTo>
                <a:lnTo>
                  <a:pt x="156" y="144"/>
                </a:lnTo>
                <a:lnTo>
                  <a:pt x="155" y="146"/>
                </a:lnTo>
                <a:lnTo>
                  <a:pt x="155" y="148"/>
                </a:lnTo>
                <a:lnTo>
                  <a:pt x="155" y="149"/>
                </a:lnTo>
                <a:lnTo>
                  <a:pt x="156" y="150"/>
                </a:lnTo>
                <a:lnTo>
                  <a:pt x="156" y="152"/>
                </a:lnTo>
                <a:lnTo>
                  <a:pt x="156" y="160"/>
                </a:lnTo>
                <a:lnTo>
                  <a:pt x="154" y="163"/>
                </a:lnTo>
                <a:lnTo>
                  <a:pt x="152" y="164"/>
                </a:lnTo>
                <a:lnTo>
                  <a:pt x="148" y="158"/>
                </a:lnTo>
                <a:lnTo>
                  <a:pt x="145" y="160"/>
                </a:lnTo>
                <a:lnTo>
                  <a:pt x="144" y="163"/>
                </a:lnTo>
                <a:lnTo>
                  <a:pt x="143" y="174"/>
                </a:lnTo>
                <a:lnTo>
                  <a:pt x="146" y="180"/>
                </a:lnTo>
                <a:lnTo>
                  <a:pt x="144" y="181"/>
                </a:lnTo>
                <a:lnTo>
                  <a:pt x="143" y="181"/>
                </a:lnTo>
                <a:lnTo>
                  <a:pt x="142" y="182"/>
                </a:lnTo>
                <a:lnTo>
                  <a:pt x="143" y="187"/>
                </a:lnTo>
                <a:lnTo>
                  <a:pt x="140" y="191"/>
                </a:lnTo>
                <a:lnTo>
                  <a:pt x="136" y="193"/>
                </a:lnTo>
                <a:lnTo>
                  <a:pt x="132" y="194"/>
                </a:lnTo>
                <a:lnTo>
                  <a:pt x="130" y="192"/>
                </a:lnTo>
                <a:lnTo>
                  <a:pt x="127" y="191"/>
                </a:lnTo>
                <a:lnTo>
                  <a:pt x="124" y="190"/>
                </a:lnTo>
                <a:lnTo>
                  <a:pt x="121" y="190"/>
                </a:lnTo>
                <a:lnTo>
                  <a:pt x="119" y="188"/>
                </a:lnTo>
                <a:lnTo>
                  <a:pt x="115" y="182"/>
                </a:lnTo>
                <a:lnTo>
                  <a:pt x="110" y="185"/>
                </a:lnTo>
                <a:lnTo>
                  <a:pt x="107" y="191"/>
                </a:lnTo>
                <a:lnTo>
                  <a:pt x="103" y="192"/>
                </a:lnTo>
                <a:lnTo>
                  <a:pt x="102" y="193"/>
                </a:lnTo>
                <a:lnTo>
                  <a:pt x="101" y="194"/>
                </a:lnTo>
                <a:lnTo>
                  <a:pt x="97" y="192"/>
                </a:lnTo>
                <a:lnTo>
                  <a:pt x="90" y="192"/>
                </a:lnTo>
                <a:lnTo>
                  <a:pt x="86" y="194"/>
                </a:lnTo>
                <a:lnTo>
                  <a:pt x="86" y="197"/>
                </a:lnTo>
                <a:lnTo>
                  <a:pt x="84" y="19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1" name="Freeform 76">
            <a:extLst>
              <a:ext uri="{FF2B5EF4-FFF2-40B4-BE49-F238E27FC236}">
                <a16:creationId xmlns:a16="http://schemas.microsoft.com/office/drawing/2014/main" id="{AD0D6E3A-3BF0-6843-A19F-1933C2B958AF}"/>
              </a:ext>
            </a:extLst>
          </p:cNvPr>
          <p:cNvSpPr>
            <a:spLocks/>
          </p:cNvSpPr>
          <p:nvPr/>
        </p:nvSpPr>
        <p:spPr bwMode="auto">
          <a:xfrm>
            <a:off x="10655564" y="4597720"/>
            <a:ext cx="190982" cy="286472"/>
          </a:xfrm>
          <a:custGeom>
            <a:avLst/>
            <a:gdLst>
              <a:gd name="T0" fmla="*/ 4 w 160"/>
              <a:gd name="T1" fmla="*/ 4 h 240"/>
              <a:gd name="T2" fmla="*/ 4 w 160"/>
              <a:gd name="T3" fmla="*/ 4 h 240"/>
              <a:gd name="T4" fmla="*/ 4 w 160"/>
              <a:gd name="T5" fmla="*/ 4 h 240"/>
              <a:gd name="T6" fmla="*/ 4 w 160"/>
              <a:gd name="T7" fmla="*/ 4 h 240"/>
              <a:gd name="T8" fmla="*/ 4 w 160"/>
              <a:gd name="T9" fmla="*/ 4 h 240"/>
              <a:gd name="T10" fmla="*/ 4 w 160"/>
              <a:gd name="T11" fmla="*/ 4 h 240"/>
              <a:gd name="T12" fmla="*/ 4 w 160"/>
              <a:gd name="T13" fmla="*/ 4 h 240"/>
              <a:gd name="T14" fmla="*/ 1 w 160"/>
              <a:gd name="T15" fmla="*/ 4 h 240"/>
              <a:gd name="T16" fmla="*/ 4 w 160"/>
              <a:gd name="T17" fmla="*/ 4 h 240"/>
              <a:gd name="T18" fmla="*/ 4 w 160"/>
              <a:gd name="T19" fmla="*/ 4 h 240"/>
              <a:gd name="T20" fmla="*/ 4 w 160"/>
              <a:gd name="T21" fmla="*/ 4 h 240"/>
              <a:gd name="T22" fmla="*/ 4 w 160"/>
              <a:gd name="T23" fmla="*/ 4 h 240"/>
              <a:gd name="T24" fmla="*/ 4 w 160"/>
              <a:gd name="T25" fmla="*/ 4 h 240"/>
              <a:gd name="T26" fmla="*/ 4 w 160"/>
              <a:gd name="T27" fmla="*/ 4 h 240"/>
              <a:gd name="T28" fmla="*/ 4 w 160"/>
              <a:gd name="T29" fmla="*/ 4 h 240"/>
              <a:gd name="T30" fmla="*/ 4 w 160"/>
              <a:gd name="T31" fmla="*/ 4 h 240"/>
              <a:gd name="T32" fmla="*/ 4 w 160"/>
              <a:gd name="T33" fmla="*/ 4 h 240"/>
              <a:gd name="T34" fmla="*/ 4 w 160"/>
              <a:gd name="T35" fmla="*/ 4 h 240"/>
              <a:gd name="T36" fmla="*/ 4 w 160"/>
              <a:gd name="T37" fmla="*/ 4 h 240"/>
              <a:gd name="T38" fmla="*/ 4 w 160"/>
              <a:gd name="T39" fmla="*/ 4 h 240"/>
              <a:gd name="T40" fmla="*/ 4 w 160"/>
              <a:gd name="T41" fmla="*/ 4 h 240"/>
              <a:gd name="T42" fmla="*/ 4 w 160"/>
              <a:gd name="T43" fmla="*/ 4 h 240"/>
              <a:gd name="T44" fmla="*/ 4 w 160"/>
              <a:gd name="T45" fmla="*/ 4 h 240"/>
              <a:gd name="T46" fmla="*/ 4 w 160"/>
              <a:gd name="T47" fmla="*/ 4 h 240"/>
              <a:gd name="T48" fmla="*/ 4 w 160"/>
              <a:gd name="T49" fmla="*/ 2 h 240"/>
              <a:gd name="T50" fmla="*/ 4 w 160"/>
              <a:gd name="T51" fmla="*/ 0 h 240"/>
              <a:gd name="T52" fmla="*/ 4 w 160"/>
              <a:gd name="T53" fmla="*/ 4 h 240"/>
              <a:gd name="T54" fmla="*/ 4 w 160"/>
              <a:gd name="T55" fmla="*/ 4 h 240"/>
              <a:gd name="T56" fmla="*/ 4 w 160"/>
              <a:gd name="T57" fmla="*/ 4 h 240"/>
              <a:gd name="T58" fmla="*/ 4 w 160"/>
              <a:gd name="T59" fmla="*/ 4 h 240"/>
              <a:gd name="T60" fmla="*/ 4 w 160"/>
              <a:gd name="T61" fmla="*/ 4 h 240"/>
              <a:gd name="T62" fmla="*/ 4 w 160"/>
              <a:gd name="T63" fmla="*/ 4 h 240"/>
              <a:gd name="T64" fmla="*/ 4 w 160"/>
              <a:gd name="T65" fmla="*/ 4 h 240"/>
              <a:gd name="T66" fmla="*/ 4 w 160"/>
              <a:gd name="T67" fmla="*/ 4 h 240"/>
              <a:gd name="T68" fmla="*/ 4 w 160"/>
              <a:gd name="T69" fmla="*/ 4 h 240"/>
              <a:gd name="T70" fmla="*/ 4 w 160"/>
              <a:gd name="T71" fmla="*/ 4 h 240"/>
              <a:gd name="T72" fmla="*/ 4 w 160"/>
              <a:gd name="T73" fmla="*/ 4 h 240"/>
              <a:gd name="T74" fmla="*/ 4 w 160"/>
              <a:gd name="T75" fmla="*/ 4 h 240"/>
              <a:gd name="T76" fmla="*/ 4 w 160"/>
              <a:gd name="T77" fmla="*/ 4 h 240"/>
              <a:gd name="T78" fmla="*/ 4 w 160"/>
              <a:gd name="T79" fmla="*/ 4 h 240"/>
              <a:gd name="T80" fmla="*/ 4 w 160"/>
              <a:gd name="T81" fmla="*/ 4 h 240"/>
              <a:gd name="T82" fmla="*/ 4 w 160"/>
              <a:gd name="T83" fmla="*/ 4 h 240"/>
              <a:gd name="T84" fmla="*/ 4 w 160"/>
              <a:gd name="T85" fmla="*/ 4 h 240"/>
              <a:gd name="T86" fmla="*/ 4 w 160"/>
              <a:gd name="T87" fmla="*/ 4 h 240"/>
              <a:gd name="T88" fmla="*/ 4 w 160"/>
              <a:gd name="T89" fmla="*/ 4 h 240"/>
              <a:gd name="T90" fmla="*/ 4 w 160"/>
              <a:gd name="T91" fmla="*/ 4 h 240"/>
              <a:gd name="T92" fmla="*/ 4 w 160"/>
              <a:gd name="T93" fmla="*/ 4 h 240"/>
              <a:gd name="T94" fmla="*/ 4 w 160"/>
              <a:gd name="T95" fmla="*/ 4 h 240"/>
              <a:gd name="T96" fmla="*/ 4 w 160"/>
              <a:gd name="T97" fmla="*/ 4 h 240"/>
              <a:gd name="T98" fmla="*/ 4 w 160"/>
              <a:gd name="T99" fmla="*/ 4 h 240"/>
              <a:gd name="T100" fmla="*/ 4 w 160"/>
              <a:gd name="T101" fmla="*/ 4 h 240"/>
              <a:gd name="T102" fmla="*/ 4 w 160"/>
              <a:gd name="T103" fmla="*/ 4 h 240"/>
              <a:gd name="T104" fmla="*/ 4 w 160"/>
              <a:gd name="T105" fmla="*/ 4 h 240"/>
              <a:gd name="T106" fmla="*/ 4 w 160"/>
              <a:gd name="T107" fmla="*/ 4 h 240"/>
              <a:gd name="T108" fmla="*/ 0 w 160"/>
              <a:gd name="T109" fmla="*/ 4 h 240"/>
              <a:gd name="T110" fmla="*/ 1 w 160"/>
              <a:gd name="T111" fmla="*/ 4 h 240"/>
              <a:gd name="T112" fmla="*/ 4 w 160"/>
              <a:gd name="T113" fmla="*/ 4 h 2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0" h="240">
                <a:moveTo>
                  <a:pt x="10" y="181"/>
                </a:moveTo>
                <a:lnTo>
                  <a:pt x="12" y="181"/>
                </a:lnTo>
                <a:lnTo>
                  <a:pt x="12" y="175"/>
                </a:lnTo>
                <a:lnTo>
                  <a:pt x="18" y="168"/>
                </a:lnTo>
                <a:lnTo>
                  <a:pt x="17" y="164"/>
                </a:lnTo>
                <a:lnTo>
                  <a:pt x="20" y="162"/>
                </a:lnTo>
                <a:lnTo>
                  <a:pt x="20" y="161"/>
                </a:lnTo>
                <a:lnTo>
                  <a:pt x="19" y="162"/>
                </a:lnTo>
                <a:lnTo>
                  <a:pt x="16" y="162"/>
                </a:lnTo>
                <a:lnTo>
                  <a:pt x="16" y="158"/>
                </a:lnTo>
                <a:lnTo>
                  <a:pt x="22" y="158"/>
                </a:lnTo>
                <a:lnTo>
                  <a:pt x="19" y="145"/>
                </a:lnTo>
                <a:lnTo>
                  <a:pt x="13" y="144"/>
                </a:lnTo>
                <a:lnTo>
                  <a:pt x="19" y="144"/>
                </a:lnTo>
                <a:lnTo>
                  <a:pt x="16" y="140"/>
                </a:lnTo>
                <a:lnTo>
                  <a:pt x="18" y="137"/>
                </a:lnTo>
                <a:lnTo>
                  <a:pt x="12" y="140"/>
                </a:lnTo>
                <a:lnTo>
                  <a:pt x="7" y="120"/>
                </a:lnTo>
                <a:lnTo>
                  <a:pt x="6" y="102"/>
                </a:lnTo>
                <a:lnTo>
                  <a:pt x="4" y="102"/>
                </a:lnTo>
                <a:lnTo>
                  <a:pt x="5" y="97"/>
                </a:lnTo>
                <a:lnTo>
                  <a:pt x="1" y="99"/>
                </a:lnTo>
                <a:lnTo>
                  <a:pt x="2" y="96"/>
                </a:lnTo>
                <a:lnTo>
                  <a:pt x="1" y="96"/>
                </a:lnTo>
                <a:lnTo>
                  <a:pt x="0" y="96"/>
                </a:lnTo>
                <a:lnTo>
                  <a:pt x="0" y="94"/>
                </a:lnTo>
                <a:lnTo>
                  <a:pt x="4" y="86"/>
                </a:lnTo>
                <a:lnTo>
                  <a:pt x="2" y="82"/>
                </a:lnTo>
                <a:lnTo>
                  <a:pt x="8" y="82"/>
                </a:lnTo>
                <a:lnTo>
                  <a:pt x="4" y="73"/>
                </a:lnTo>
                <a:lnTo>
                  <a:pt x="7" y="70"/>
                </a:lnTo>
                <a:lnTo>
                  <a:pt x="8" y="66"/>
                </a:lnTo>
                <a:lnTo>
                  <a:pt x="12" y="58"/>
                </a:lnTo>
                <a:lnTo>
                  <a:pt x="16" y="55"/>
                </a:lnTo>
                <a:lnTo>
                  <a:pt x="14" y="52"/>
                </a:lnTo>
                <a:lnTo>
                  <a:pt x="18" y="51"/>
                </a:lnTo>
                <a:lnTo>
                  <a:pt x="18" y="54"/>
                </a:lnTo>
                <a:lnTo>
                  <a:pt x="19" y="54"/>
                </a:lnTo>
                <a:lnTo>
                  <a:pt x="22" y="43"/>
                </a:lnTo>
                <a:lnTo>
                  <a:pt x="20" y="37"/>
                </a:lnTo>
                <a:lnTo>
                  <a:pt x="22" y="36"/>
                </a:lnTo>
                <a:lnTo>
                  <a:pt x="23" y="38"/>
                </a:lnTo>
                <a:lnTo>
                  <a:pt x="25" y="34"/>
                </a:lnTo>
                <a:lnTo>
                  <a:pt x="20" y="33"/>
                </a:lnTo>
                <a:lnTo>
                  <a:pt x="22" y="32"/>
                </a:lnTo>
                <a:lnTo>
                  <a:pt x="23" y="32"/>
                </a:lnTo>
                <a:lnTo>
                  <a:pt x="25" y="31"/>
                </a:lnTo>
                <a:lnTo>
                  <a:pt x="24" y="30"/>
                </a:lnTo>
                <a:lnTo>
                  <a:pt x="26" y="27"/>
                </a:lnTo>
                <a:lnTo>
                  <a:pt x="26" y="26"/>
                </a:lnTo>
                <a:lnTo>
                  <a:pt x="28" y="26"/>
                </a:lnTo>
                <a:lnTo>
                  <a:pt x="31" y="25"/>
                </a:lnTo>
                <a:lnTo>
                  <a:pt x="32" y="22"/>
                </a:lnTo>
                <a:lnTo>
                  <a:pt x="32" y="20"/>
                </a:lnTo>
                <a:lnTo>
                  <a:pt x="29" y="18"/>
                </a:lnTo>
                <a:lnTo>
                  <a:pt x="43" y="15"/>
                </a:lnTo>
                <a:lnTo>
                  <a:pt x="49" y="14"/>
                </a:lnTo>
                <a:lnTo>
                  <a:pt x="55" y="13"/>
                </a:lnTo>
                <a:lnTo>
                  <a:pt x="59" y="13"/>
                </a:lnTo>
                <a:lnTo>
                  <a:pt x="64" y="12"/>
                </a:lnTo>
                <a:lnTo>
                  <a:pt x="67" y="12"/>
                </a:lnTo>
                <a:lnTo>
                  <a:pt x="72" y="10"/>
                </a:lnTo>
                <a:lnTo>
                  <a:pt x="74" y="10"/>
                </a:lnTo>
                <a:lnTo>
                  <a:pt x="76" y="9"/>
                </a:lnTo>
                <a:lnTo>
                  <a:pt x="78" y="9"/>
                </a:lnTo>
                <a:lnTo>
                  <a:pt x="83" y="8"/>
                </a:lnTo>
                <a:lnTo>
                  <a:pt x="85" y="8"/>
                </a:lnTo>
                <a:lnTo>
                  <a:pt x="86" y="8"/>
                </a:lnTo>
                <a:lnTo>
                  <a:pt x="88" y="7"/>
                </a:lnTo>
                <a:lnTo>
                  <a:pt x="91" y="7"/>
                </a:lnTo>
                <a:lnTo>
                  <a:pt x="95" y="6"/>
                </a:lnTo>
                <a:lnTo>
                  <a:pt x="96" y="6"/>
                </a:lnTo>
                <a:lnTo>
                  <a:pt x="101" y="4"/>
                </a:lnTo>
                <a:lnTo>
                  <a:pt x="104" y="3"/>
                </a:lnTo>
                <a:lnTo>
                  <a:pt x="114" y="2"/>
                </a:lnTo>
                <a:lnTo>
                  <a:pt x="115" y="2"/>
                </a:lnTo>
                <a:lnTo>
                  <a:pt x="120" y="1"/>
                </a:lnTo>
                <a:lnTo>
                  <a:pt x="122" y="0"/>
                </a:lnTo>
                <a:lnTo>
                  <a:pt x="127" y="3"/>
                </a:lnTo>
                <a:lnTo>
                  <a:pt x="128" y="4"/>
                </a:lnTo>
                <a:lnTo>
                  <a:pt x="128" y="7"/>
                </a:lnTo>
                <a:lnTo>
                  <a:pt x="128" y="15"/>
                </a:lnTo>
                <a:lnTo>
                  <a:pt x="130" y="19"/>
                </a:lnTo>
                <a:lnTo>
                  <a:pt x="130" y="24"/>
                </a:lnTo>
                <a:lnTo>
                  <a:pt x="130" y="25"/>
                </a:lnTo>
                <a:lnTo>
                  <a:pt x="130" y="26"/>
                </a:lnTo>
                <a:lnTo>
                  <a:pt x="130" y="30"/>
                </a:lnTo>
                <a:lnTo>
                  <a:pt x="131" y="32"/>
                </a:lnTo>
                <a:lnTo>
                  <a:pt x="131" y="38"/>
                </a:lnTo>
                <a:lnTo>
                  <a:pt x="131" y="39"/>
                </a:lnTo>
                <a:lnTo>
                  <a:pt x="131" y="43"/>
                </a:lnTo>
                <a:lnTo>
                  <a:pt x="132" y="45"/>
                </a:lnTo>
                <a:lnTo>
                  <a:pt x="132" y="48"/>
                </a:lnTo>
                <a:lnTo>
                  <a:pt x="132" y="55"/>
                </a:lnTo>
                <a:lnTo>
                  <a:pt x="133" y="60"/>
                </a:lnTo>
                <a:lnTo>
                  <a:pt x="133" y="61"/>
                </a:lnTo>
                <a:lnTo>
                  <a:pt x="133" y="70"/>
                </a:lnTo>
                <a:lnTo>
                  <a:pt x="134" y="72"/>
                </a:lnTo>
                <a:lnTo>
                  <a:pt x="134" y="76"/>
                </a:lnTo>
                <a:lnTo>
                  <a:pt x="134" y="82"/>
                </a:lnTo>
                <a:lnTo>
                  <a:pt x="136" y="86"/>
                </a:lnTo>
                <a:lnTo>
                  <a:pt x="136" y="97"/>
                </a:lnTo>
                <a:lnTo>
                  <a:pt x="137" y="98"/>
                </a:lnTo>
                <a:lnTo>
                  <a:pt x="137" y="99"/>
                </a:lnTo>
                <a:lnTo>
                  <a:pt x="138" y="111"/>
                </a:lnTo>
                <a:lnTo>
                  <a:pt x="138" y="112"/>
                </a:lnTo>
                <a:lnTo>
                  <a:pt x="138" y="117"/>
                </a:lnTo>
                <a:lnTo>
                  <a:pt x="139" y="126"/>
                </a:lnTo>
                <a:lnTo>
                  <a:pt x="139" y="127"/>
                </a:lnTo>
                <a:lnTo>
                  <a:pt x="139" y="129"/>
                </a:lnTo>
                <a:lnTo>
                  <a:pt x="139" y="133"/>
                </a:lnTo>
                <a:lnTo>
                  <a:pt x="139" y="134"/>
                </a:lnTo>
                <a:lnTo>
                  <a:pt x="139" y="135"/>
                </a:lnTo>
                <a:lnTo>
                  <a:pt x="140" y="139"/>
                </a:lnTo>
                <a:lnTo>
                  <a:pt x="140" y="150"/>
                </a:lnTo>
                <a:lnTo>
                  <a:pt x="140" y="151"/>
                </a:lnTo>
                <a:lnTo>
                  <a:pt x="142" y="152"/>
                </a:lnTo>
                <a:lnTo>
                  <a:pt x="143" y="159"/>
                </a:lnTo>
                <a:lnTo>
                  <a:pt x="145" y="168"/>
                </a:lnTo>
                <a:lnTo>
                  <a:pt x="146" y="169"/>
                </a:lnTo>
                <a:lnTo>
                  <a:pt x="146" y="171"/>
                </a:lnTo>
                <a:lnTo>
                  <a:pt x="148" y="174"/>
                </a:lnTo>
                <a:lnTo>
                  <a:pt x="149" y="180"/>
                </a:lnTo>
                <a:lnTo>
                  <a:pt x="150" y="186"/>
                </a:lnTo>
                <a:lnTo>
                  <a:pt x="151" y="187"/>
                </a:lnTo>
                <a:lnTo>
                  <a:pt x="151" y="189"/>
                </a:lnTo>
                <a:lnTo>
                  <a:pt x="151" y="192"/>
                </a:lnTo>
                <a:lnTo>
                  <a:pt x="155" y="203"/>
                </a:lnTo>
                <a:lnTo>
                  <a:pt x="155" y="204"/>
                </a:lnTo>
                <a:lnTo>
                  <a:pt x="156" y="210"/>
                </a:lnTo>
                <a:lnTo>
                  <a:pt x="158" y="216"/>
                </a:lnTo>
                <a:lnTo>
                  <a:pt x="160" y="222"/>
                </a:lnTo>
                <a:lnTo>
                  <a:pt x="155" y="224"/>
                </a:lnTo>
                <a:lnTo>
                  <a:pt x="143" y="225"/>
                </a:lnTo>
                <a:lnTo>
                  <a:pt x="138" y="223"/>
                </a:lnTo>
                <a:lnTo>
                  <a:pt x="138" y="225"/>
                </a:lnTo>
                <a:lnTo>
                  <a:pt x="131" y="225"/>
                </a:lnTo>
                <a:lnTo>
                  <a:pt x="118" y="231"/>
                </a:lnTo>
                <a:lnTo>
                  <a:pt x="114" y="230"/>
                </a:lnTo>
                <a:lnTo>
                  <a:pt x="116" y="231"/>
                </a:lnTo>
                <a:lnTo>
                  <a:pt x="109" y="240"/>
                </a:lnTo>
                <a:lnTo>
                  <a:pt x="108" y="240"/>
                </a:lnTo>
                <a:lnTo>
                  <a:pt x="102" y="237"/>
                </a:lnTo>
                <a:lnTo>
                  <a:pt x="97" y="229"/>
                </a:lnTo>
                <a:lnTo>
                  <a:pt x="94" y="228"/>
                </a:lnTo>
                <a:lnTo>
                  <a:pt x="88" y="221"/>
                </a:lnTo>
                <a:lnTo>
                  <a:pt x="89" y="216"/>
                </a:lnTo>
                <a:lnTo>
                  <a:pt x="90" y="207"/>
                </a:lnTo>
                <a:lnTo>
                  <a:pt x="90" y="204"/>
                </a:lnTo>
                <a:lnTo>
                  <a:pt x="85" y="205"/>
                </a:lnTo>
                <a:lnTo>
                  <a:pt x="72" y="207"/>
                </a:lnTo>
                <a:lnTo>
                  <a:pt x="66" y="209"/>
                </a:lnTo>
                <a:lnTo>
                  <a:pt x="61" y="209"/>
                </a:lnTo>
                <a:lnTo>
                  <a:pt x="60" y="209"/>
                </a:lnTo>
                <a:lnTo>
                  <a:pt x="54" y="210"/>
                </a:lnTo>
                <a:lnTo>
                  <a:pt x="52" y="211"/>
                </a:lnTo>
                <a:lnTo>
                  <a:pt x="44" y="212"/>
                </a:lnTo>
                <a:lnTo>
                  <a:pt x="42" y="212"/>
                </a:lnTo>
                <a:lnTo>
                  <a:pt x="38" y="213"/>
                </a:lnTo>
                <a:lnTo>
                  <a:pt x="31" y="215"/>
                </a:lnTo>
                <a:lnTo>
                  <a:pt x="28" y="215"/>
                </a:lnTo>
                <a:lnTo>
                  <a:pt x="23" y="216"/>
                </a:lnTo>
                <a:lnTo>
                  <a:pt x="19" y="216"/>
                </a:lnTo>
                <a:lnTo>
                  <a:pt x="13" y="217"/>
                </a:lnTo>
                <a:lnTo>
                  <a:pt x="0" y="219"/>
                </a:lnTo>
                <a:lnTo>
                  <a:pt x="1" y="218"/>
                </a:lnTo>
                <a:lnTo>
                  <a:pt x="0" y="212"/>
                </a:lnTo>
                <a:lnTo>
                  <a:pt x="1" y="210"/>
                </a:lnTo>
                <a:lnTo>
                  <a:pt x="5" y="200"/>
                </a:lnTo>
                <a:lnTo>
                  <a:pt x="2" y="187"/>
                </a:lnTo>
                <a:lnTo>
                  <a:pt x="7" y="182"/>
                </a:lnTo>
                <a:lnTo>
                  <a:pt x="8" y="181"/>
                </a:lnTo>
                <a:lnTo>
                  <a:pt x="10" y="18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2" name="Freeform 77">
            <a:extLst>
              <a:ext uri="{FF2B5EF4-FFF2-40B4-BE49-F238E27FC236}">
                <a16:creationId xmlns:a16="http://schemas.microsoft.com/office/drawing/2014/main" id="{CB9CAC92-521F-9D49-A140-84EDF065AF60}"/>
              </a:ext>
            </a:extLst>
          </p:cNvPr>
          <p:cNvSpPr>
            <a:spLocks/>
          </p:cNvSpPr>
          <p:nvPr/>
        </p:nvSpPr>
        <p:spPr bwMode="auto">
          <a:xfrm>
            <a:off x="10801529" y="4569073"/>
            <a:ext cx="223721" cy="297385"/>
          </a:xfrm>
          <a:custGeom>
            <a:avLst/>
            <a:gdLst>
              <a:gd name="T0" fmla="*/ 3 w 189"/>
              <a:gd name="T1" fmla="*/ 3 h 250"/>
              <a:gd name="T2" fmla="*/ 3 w 189"/>
              <a:gd name="T3" fmla="*/ 3 h 250"/>
              <a:gd name="T4" fmla="*/ 3 w 189"/>
              <a:gd name="T5" fmla="*/ 3 h 250"/>
              <a:gd name="T6" fmla="*/ 3 w 189"/>
              <a:gd name="T7" fmla="*/ 3 h 250"/>
              <a:gd name="T8" fmla="*/ 3 w 189"/>
              <a:gd name="T9" fmla="*/ 3 h 250"/>
              <a:gd name="T10" fmla="*/ 3 w 189"/>
              <a:gd name="T11" fmla="*/ 3 h 250"/>
              <a:gd name="T12" fmla="*/ 3 w 189"/>
              <a:gd name="T13" fmla="*/ 3 h 250"/>
              <a:gd name="T14" fmla="*/ 3 w 189"/>
              <a:gd name="T15" fmla="*/ 3 h 250"/>
              <a:gd name="T16" fmla="*/ 3 w 189"/>
              <a:gd name="T17" fmla="*/ 3 h 250"/>
              <a:gd name="T18" fmla="*/ 3 w 189"/>
              <a:gd name="T19" fmla="*/ 3 h 250"/>
              <a:gd name="T20" fmla="*/ 3 w 189"/>
              <a:gd name="T21" fmla="*/ 3 h 250"/>
              <a:gd name="T22" fmla="*/ 3 w 189"/>
              <a:gd name="T23" fmla="*/ 3 h 250"/>
              <a:gd name="T24" fmla="*/ 3 w 189"/>
              <a:gd name="T25" fmla="*/ 3 h 250"/>
              <a:gd name="T26" fmla="*/ 3 w 189"/>
              <a:gd name="T27" fmla="*/ 3 h 250"/>
              <a:gd name="T28" fmla="*/ 3 w 189"/>
              <a:gd name="T29" fmla="*/ 3 h 250"/>
              <a:gd name="T30" fmla="*/ 3 w 189"/>
              <a:gd name="T31" fmla="*/ 3 h 250"/>
              <a:gd name="T32" fmla="*/ 3 w 189"/>
              <a:gd name="T33" fmla="*/ 3 h 250"/>
              <a:gd name="T34" fmla="*/ 3 w 189"/>
              <a:gd name="T35" fmla="*/ 3 h 250"/>
              <a:gd name="T36" fmla="*/ 3 w 189"/>
              <a:gd name="T37" fmla="*/ 3 h 250"/>
              <a:gd name="T38" fmla="*/ 3 w 189"/>
              <a:gd name="T39" fmla="*/ 3 h 250"/>
              <a:gd name="T40" fmla="*/ 3 w 189"/>
              <a:gd name="T41" fmla="*/ 3 h 250"/>
              <a:gd name="T42" fmla="*/ 3 w 189"/>
              <a:gd name="T43" fmla="*/ 3 h 250"/>
              <a:gd name="T44" fmla="*/ 3 w 189"/>
              <a:gd name="T45" fmla="*/ 3 h 250"/>
              <a:gd name="T46" fmla="*/ 3 w 189"/>
              <a:gd name="T47" fmla="*/ 3 h 250"/>
              <a:gd name="T48" fmla="*/ 3 w 189"/>
              <a:gd name="T49" fmla="*/ 3 h 250"/>
              <a:gd name="T50" fmla="*/ 3 w 189"/>
              <a:gd name="T51" fmla="*/ 3 h 250"/>
              <a:gd name="T52" fmla="*/ 3 w 189"/>
              <a:gd name="T53" fmla="*/ 3 h 250"/>
              <a:gd name="T54" fmla="*/ 3 w 189"/>
              <a:gd name="T55" fmla="*/ 3 h 250"/>
              <a:gd name="T56" fmla="*/ 3 w 189"/>
              <a:gd name="T57" fmla="*/ 3 h 250"/>
              <a:gd name="T58" fmla="*/ 3 w 189"/>
              <a:gd name="T59" fmla="*/ 3 h 250"/>
              <a:gd name="T60" fmla="*/ 3 w 189"/>
              <a:gd name="T61" fmla="*/ 3 h 250"/>
              <a:gd name="T62" fmla="*/ 3 w 189"/>
              <a:gd name="T63" fmla="*/ 3 h 250"/>
              <a:gd name="T64" fmla="*/ 3 w 189"/>
              <a:gd name="T65" fmla="*/ 3 h 250"/>
              <a:gd name="T66" fmla="*/ 3 w 189"/>
              <a:gd name="T67" fmla="*/ 3 h 250"/>
              <a:gd name="T68" fmla="*/ 3 w 189"/>
              <a:gd name="T69" fmla="*/ 3 h 250"/>
              <a:gd name="T70" fmla="*/ 3 w 189"/>
              <a:gd name="T71" fmla="*/ 3 h 250"/>
              <a:gd name="T72" fmla="*/ 3 w 189"/>
              <a:gd name="T73" fmla="*/ 3 h 250"/>
              <a:gd name="T74" fmla="*/ 3 w 189"/>
              <a:gd name="T75" fmla="*/ 3 h 250"/>
              <a:gd name="T76" fmla="*/ 3 w 189"/>
              <a:gd name="T77" fmla="*/ 3 h 250"/>
              <a:gd name="T78" fmla="*/ 3 w 189"/>
              <a:gd name="T79" fmla="*/ 3 h 250"/>
              <a:gd name="T80" fmla="*/ 3 w 189"/>
              <a:gd name="T81" fmla="*/ 3 h 250"/>
              <a:gd name="T82" fmla="*/ 0 w 189"/>
              <a:gd name="T83" fmla="*/ 3 h 250"/>
              <a:gd name="T84" fmla="*/ 3 w 189"/>
              <a:gd name="T85" fmla="*/ 3 h 250"/>
              <a:gd name="T86" fmla="*/ 3 w 189"/>
              <a:gd name="T87" fmla="*/ 3 h 250"/>
              <a:gd name="T88" fmla="*/ 3 w 189"/>
              <a:gd name="T89" fmla="*/ 3 h 250"/>
              <a:gd name="T90" fmla="*/ 3 w 189"/>
              <a:gd name="T91" fmla="*/ 3 h 250"/>
              <a:gd name="T92" fmla="*/ 3 w 189"/>
              <a:gd name="T93" fmla="*/ 3 h 250"/>
              <a:gd name="T94" fmla="*/ 3 w 189"/>
              <a:gd name="T95" fmla="*/ 3 h 250"/>
              <a:gd name="T96" fmla="*/ 3 w 189"/>
              <a:gd name="T97" fmla="*/ 3 h 250"/>
              <a:gd name="T98" fmla="*/ 3 w 189"/>
              <a:gd name="T99" fmla="*/ 3 h 250"/>
              <a:gd name="T100" fmla="*/ 3 w 189"/>
              <a:gd name="T101" fmla="*/ 3 h 250"/>
              <a:gd name="T102" fmla="*/ 3 w 189"/>
              <a:gd name="T103" fmla="*/ 3 h 250"/>
              <a:gd name="T104" fmla="*/ 3 w 189"/>
              <a:gd name="T105" fmla="*/ 3 h 250"/>
              <a:gd name="T106" fmla="*/ 3 w 189"/>
              <a:gd name="T107" fmla="*/ 3 h 250"/>
              <a:gd name="T108" fmla="*/ 3 w 189"/>
              <a:gd name="T109" fmla="*/ 3 h 250"/>
              <a:gd name="T110" fmla="*/ 3 w 189"/>
              <a:gd name="T111" fmla="*/ 3 h 250"/>
              <a:gd name="T112" fmla="*/ 3 w 189"/>
              <a:gd name="T113" fmla="*/ 3 h 2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9" h="250">
                <a:moveTo>
                  <a:pt x="28" y="212"/>
                </a:moveTo>
                <a:lnTo>
                  <a:pt x="29" y="213"/>
                </a:lnTo>
                <a:lnTo>
                  <a:pt x="29" y="215"/>
                </a:lnTo>
                <a:lnTo>
                  <a:pt x="29" y="218"/>
                </a:lnTo>
                <a:lnTo>
                  <a:pt x="33" y="229"/>
                </a:lnTo>
                <a:lnTo>
                  <a:pt x="33" y="230"/>
                </a:lnTo>
                <a:lnTo>
                  <a:pt x="34" y="236"/>
                </a:lnTo>
                <a:lnTo>
                  <a:pt x="36" y="242"/>
                </a:lnTo>
                <a:lnTo>
                  <a:pt x="38" y="248"/>
                </a:lnTo>
                <a:lnTo>
                  <a:pt x="38" y="245"/>
                </a:lnTo>
                <a:lnTo>
                  <a:pt x="44" y="245"/>
                </a:lnTo>
                <a:lnTo>
                  <a:pt x="47" y="248"/>
                </a:lnTo>
                <a:lnTo>
                  <a:pt x="51" y="245"/>
                </a:lnTo>
                <a:lnTo>
                  <a:pt x="50" y="238"/>
                </a:lnTo>
                <a:lnTo>
                  <a:pt x="52" y="229"/>
                </a:lnTo>
                <a:lnTo>
                  <a:pt x="57" y="230"/>
                </a:lnTo>
                <a:lnTo>
                  <a:pt x="58" y="236"/>
                </a:lnTo>
                <a:lnTo>
                  <a:pt x="56" y="250"/>
                </a:lnTo>
                <a:lnTo>
                  <a:pt x="78" y="243"/>
                </a:lnTo>
                <a:lnTo>
                  <a:pt x="84" y="232"/>
                </a:lnTo>
                <a:lnTo>
                  <a:pt x="81" y="231"/>
                </a:lnTo>
                <a:lnTo>
                  <a:pt x="82" y="225"/>
                </a:lnTo>
                <a:lnTo>
                  <a:pt x="69" y="217"/>
                </a:lnTo>
                <a:lnTo>
                  <a:pt x="69" y="209"/>
                </a:lnTo>
                <a:lnTo>
                  <a:pt x="84" y="206"/>
                </a:lnTo>
                <a:lnTo>
                  <a:pt x="86" y="206"/>
                </a:lnTo>
                <a:lnTo>
                  <a:pt x="89" y="205"/>
                </a:lnTo>
                <a:lnTo>
                  <a:pt x="90" y="205"/>
                </a:lnTo>
                <a:lnTo>
                  <a:pt x="96" y="203"/>
                </a:lnTo>
                <a:lnTo>
                  <a:pt x="106" y="201"/>
                </a:lnTo>
                <a:lnTo>
                  <a:pt x="110" y="200"/>
                </a:lnTo>
                <a:lnTo>
                  <a:pt x="111" y="200"/>
                </a:lnTo>
                <a:lnTo>
                  <a:pt x="117" y="199"/>
                </a:lnTo>
                <a:lnTo>
                  <a:pt x="118" y="199"/>
                </a:lnTo>
                <a:lnTo>
                  <a:pt x="125" y="196"/>
                </a:lnTo>
                <a:lnTo>
                  <a:pt x="131" y="195"/>
                </a:lnTo>
                <a:lnTo>
                  <a:pt x="135" y="194"/>
                </a:lnTo>
                <a:lnTo>
                  <a:pt x="137" y="194"/>
                </a:lnTo>
                <a:lnTo>
                  <a:pt x="141" y="193"/>
                </a:lnTo>
                <a:lnTo>
                  <a:pt x="146" y="191"/>
                </a:lnTo>
                <a:lnTo>
                  <a:pt x="154" y="189"/>
                </a:lnTo>
                <a:lnTo>
                  <a:pt x="166" y="187"/>
                </a:lnTo>
                <a:lnTo>
                  <a:pt x="167" y="187"/>
                </a:lnTo>
                <a:lnTo>
                  <a:pt x="178" y="183"/>
                </a:lnTo>
                <a:lnTo>
                  <a:pt x="182" y="182"/>
                </a:lnTo>
                <a:lnTo>
                  <a:pt x="189" y="181"/>
                </a:lnTo>
                <a:lnTo>
                  <a:pt x="189" y="179"/>
                </a:lnTo>
                <a:lnTo>
                  <a:pt x="188" y="177"/>
                </a:lnTo>
                <a:lnTo>
                  <a:pt x="185" y="175"/>
                </a:lnTo>
                <a:lnTo>
                  <a:pt x="182" y="170"/>
                </a:lnTo>
                <a:lnTo>
                  <a:pt x="182" y="167"/>
                </a:lnTo>
                <a:lnTo>
                  <a:pt x="180" y="164"/>
                </a:lnTo>
                <a:lnTo>
                  <a:pt x="180" y="158"/>
                </a:lnTo>
                <a:lnTo>
                  <a:pt x="180" y="157"/>
                </a:lnTo>
                <a:lnTo>
                  <a:pt x="178" y="152"/>
                </a:lnTo>
                <a:lnTo>
                  <a:pt x="176" y="149"/>
                </a:lnTo>
                <a:lnTo>
                  <a:pt x="174" y="146"/>
                </a:lnTo>
                <a:lnTo>
                  <a:pt x="173" y="146"/>
                </a:lnTo>
                <a:lnTo>
                  <a:pt x="173" y="141"/>
                </a:lnTo>
                <a:lnTo>
                  <a:pt x="173" y="140"/>
                </a:lnTo>
                <a:lnTo>
                  <a:pt x="174" y="135"/>
                </a:lnTo>
                <a:lnTo>
                  <a:pt x="173" y="131"/>
                </a:lnTo>
                <a:lnTo>
                  <a:pt x="173" y="129"/>
                </a:lnTo>
                <a:lnTo>
                  <a:pt x="174" y="125"/>
                </a:lnTo>
                <a:lnTo>
                  <a:pt x="178" y="122"/>
                </a:lnTo>
                <a:lnTo>
                  <a:pt x="178" y="120"/>
                </a:lnTo>
                <a:lnTo>
                  <a:pt x="173" y="118"/>
                </a:lnTo>
                <a:lnTo>
                  <a:pt x="173" y="116"/>
                </a:lnTo>
                <a:lnTo>
                  <a:pt x="171" y="110"/>
                </a:lnTo>
                <a:lnTo>
                  <a:pt x="166" y="106"/>
                </a:lnTo>
                <a:lnTo>
                  <a:pt x="165" y="105"/>
                </a:lnTo>
                <a:lnTo>
                  <a:pt x="162" y="100"/>
                </a:lnTo>
                <a:lnTo>
                  <a:pt x="161" y="100"/>
                </a:lnTo>
                <a:lnTo>
                  <a:pt x="162" y="99"/>
                </a:lnTo>
                <a:lnTo>
                  <a:pt x="158" y="95"/>
                </a:lnTo>
                <a:lnTo>
                  <a:pt x="156" y="92"/>
                </a:lnTo>
                <a:lnTo>
                  <a:pt x="155" y="89"/>
                </a:lnTo>
                <a:lnTo>
                  <a:pt x="153" y="84"/>
                </a:lnTo>
                <a:lnTo>
                  <a:pt x="153" y="83"/>
                </a:lnTo>
                <a:lnTo>
                  <a:pt x="150" y="80"/>
                </a:lnTo>
                <a:lnTo>
                  <a:pt x="148" y="72"/>
                </a:lnTo>
                <a:lnTo>
                  <a:pt x="147" y="70"/>
                </a:lnTo>
                <a:lnTo>
                  <a:pt x="146" y="68"/>
                </a:lnTo>
                <a:lnTo>
                  <a:pt x="146" y="66"/>
                </a:lnTo>
                <a:lnTo>
                  <a:pt x="142" y="62"/>
                </a:lnTo>
                <a:lnTo>
                  <a:pt x="142" y="60"/>
                </a:lnTo>
                <a:lnTo>
                  <a:pt x="138" y="52"/>
                </a:lnTo>
                <a:lnTo>
                  <a:pt x="137" y="51"/>
                </a:lnTo>
                <a:lnTo>
                  <a:pt x="137" y="48"/>
                </a:lnTo>
                <a:lnTo>
                  <a:pt x="135" y="46"/>
                </a:lnTo>
                <a:lnTo>
                  <a:pt x="135" y="45"/>
                </a:lnTo>
                <a:lnTo>
                  <a:pt x="134" y="44"/>
                </a:lnTo>
                <a:lnTo>
                  <a:pt x="132" y="41"/>
                </a:lnTo>
                <a:lnTo>
                  <a:pt x="131" y="38"/>
                </a:lnTo>
                <a:lnTo>
                  <a:pt x="130" y="34"/>
                </a:lnTo>
                <a:lnTo>
                  <a:pt x="129" y="32"/>
                </a:lnTo>
                <a:lnTo>
                  <a:pt x="126" y="27"/>
                </a:lnTo>
                <a:lnTo>
                  <a:pt x="125" y="23"/>
                </a:lnTo>
                <a:lnTo>
                  <a:pt x="124" y="21"/>
                </a:lnTo>
                <a:lnTo>
                  <a:pt x="123" y="18"/>
                </a:lnTo>
                <a:lnTo>
                  <a:pt x="122" y="16"/>
                </a:lnTo>
                <a:lnTo>
                  <a:pt x="119" y="11"/>
                </a:lnTo>
                <a:lnTo>
                  <a:pt x="117" y="8"/>
                </a:lnTo>
                <a:lnTo>
                  <a:pt x="117" y="6"/>
                </a:lnTo>
                <a:lnTo>
                  <a:pt x="117" y="5"/>
                </a:lnTo>
                <a:lnTo>
                  <a:pt x="114" y="0"/>
                </a:lnTo>
                <a:lnTo>
                  <a:pt x="113" y="0"/>
                </a:lnTo>
                <a:lnTo>
                  <a:pt x="104" y="3"/>
                </a:lnTo>
                <a:lnTo>
                  <a:pt x="102" y="3"/>
                </a:lnTo>
                <a:lnTo>
                  <a:pt x="94" y="5"/>
                </a:lnTo>
                <a:lnTo>
                  <a:pt x="84" y="8"/>
                </a:lnTo>
                <a:lnTo>
                  <a:pt x="83" y="8"/>
                </a:lnTo>
                <a:lnTo>
                  <a:pt x="81" y="8"/>
                </a:lnTo>
                <a:lnTo>
                  <a:pt x="75" y="10"/>
                </a:lnTo>
                <a:lnTo>
                  <a:pt x="63" y="12"/>
                </a:lnTo>
                <a:lnTo>
                  <a:pt x="60" y="12"/>
                </a:lnTo>
                <a:lnTo>
                  <a:pt x="59" y="14"/>
                </a:lnTo>
                <a:lnTo>
                  <a:pt x="57" y="14"/>
                </a:lnTo>
                <a:lnTo>
                  <a:pt x="44" y="16"/>
                </a:lnTo>
                <a:lnTo>
                  <a:pt x="42" y="17"/>
                </a:lnTo>
                <a:lnTo>
                  <a:pt x="36" y="17"/>
                </a:lnTo>
                <a:lnTo>
                  <a:pt x="27" y="20"/>
                </a:lnTo>
                <a:lnTo>
                  <a:pt x="23" y="21"/>
                </a:lnTo>
                <a:lnTo>
                  <a:pt x="14" y="23"/>
                </a:lnTo>
                <a:lnTo>
                  <a:pt x="10" y="23"/>
                </a:lnTo>
                <a:lnTo>
                  <a:pt x="0" y="26"/>
                </a:lnTo>
                <a:lnTo>
                  <a:pt x="5" y="29"/>
                </a:lnTo>
                <a:lnTo>
                  <a:pt x="6" y="30"/>
                </a:lnTo>
                <a:lnTo>
                  <a:pt x="6" y="33"/>
                </a:lnTo>
                <a:lnTo>
                  <a:pt x="6" y="41"/>
                </a:lnTo>
                <a:lnTo>
                  <a:pt x="8" y="45"/>
                </a:lnTo>
                <a:lnTo>
                  <a:pt x="8" y="50"/>
                </a:lnTo>
                <a:lnTo>
                  <a:pt x="8" y="51"/>
                </a:lnTo>
                <a:lnTo>
                  <a:pt x="8" y="52"/>
                </a:lnTo>
                <a:lnTo>
                  <a:pt x="8" y="56"/>
                </a:lnTo>
                <a:lnTo>
                  <a:pt x="9" y="58"/>
                </a:lnTo>
                <a:lnTo>
                  <a:pt x="9" y="64"/>
                </a:lnTo>
                <a:lnTo>
                  <a:pt x="9" y="65"/>
                </a:lnTo>
                <a:lnTo>
                  <a:pt x="9" y="69"/>
                </a:lnTo>
                <a:lnTo>
                  <a:pt x="10" y="71"/>
                </a:lnTo>
                <a:lnTo>
                  <a:pt x="10" y="74"/>
                </a:lnTo>
                <a:lnTo>
                  <a:pt x="10" y="81"/>
                </a:lnTo>
                <a:lnTo>
                  <a:pt x="11" y="86"/>
                </a:lnTo>
                <a:lnTo>
                  <a:pt x="11" y="87"/>
                </a:lnTo>
                <a:lnTo>
                  <a:pt x="11" y="96"/>
                </a:lnTo>
                <a:lnTo>
                  <a:pt x="12" y="98"/>
                </a:lnTo>
                <a:lnTo>
                  <a:pt x="12" y="102"/>
                </a:lnTo>
                <a:lnTo>
                  <a:pt x="12" y="108"/>
                </a:lnTo>
                <a:lnTo>
                  <a:pt x="14" y="112"/>
                </a:lnTo>
                <a:lnTo>
                  <a:pt x="14" y="123"/>
                </a:lnTo>
                <a:lnTo>
                  <a:pt x="15" y="124"/>
                </a:lnTo>
                <a:lnTo>
                  <a:pt x="15" y="125"/>
                </a:lnTo>
                <a:lnTo>
                  <a:pt x="16" y="137"/>
                </a:lnTo>
                <a:lnTo>
                  <a:pt x="16" y="138"/>
                </a:lnTo>
                <a:lnTo>
                  <a:pt x="16" y="143"/>
                </a:lnTo>
                <a:lnTo>
                  <a:pt x="17" y="152"/>
                </a:lnTo>
                <a:lnTo>
                  <a:pt x="17" y="153"/>
                </a:lnTo>
                <a:lnTo>
                  <a:pt x="17" y="155"/>
                </a:lnTo>
                <a:lnTo>
                  <a:pt x="17" y="159"/>
                </a:lnTo>
                <a:lnTo>
                  <a:pt x="17" y="160"/>
                </a:lnTo>
                <a:lnTo>
                  <a:pt x="17" y="161"/>
                </a:lnTo>
                <a:lnTo>
                  <a:pt x="18" y="165"/>
                </a:lnTo>
                <a:lnTo>
                  <a:pt x="18" y="176"/>
                </a:lnTo>
                <a:lnTo>
                  <a:pt x="18" y="177"/>
                </a:lnTo>
                <a:lnTo>
                  <a:pt x="20" y="178"/>
                </a:lnTo>
                <a:lnTo>
                  <a:pt x="21" y="185"/>
                </a:lnTo>
                <a:lnTo>
                  <a:pt x="23" y="194"/>
                </a:lnTo>
                <a:lnTo>
                  <a:pt x="24" y="195"/>
                </a:lnTo>
                <a:lnTo>
                  <a:pt x="24" y="197"/>
                </a:lnTo>
                <a:lnTo>
                  <a:pt x="26" y="200"/>
                </a:lnTo>
                <a:lnTo>
                  <a:pt x="27" y="206"/>
                </a:lnTo>
                <a:lnTo>
                  <a:pt x="28" y="21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3" name="Freeform 78">
            <a:extLst>
              <a:ext uri="{FF2B5EF4-FFF2-40B4-BE49-F238E27FC236}">
                <a16:creationId xmlns:a16="http://schemas.microsoft.com/office/drawing/2014/main" id="{4EC396F2-B7E0-E547-8D70-F59F0B5E992B}"/>
              </a:ext>
            </a:extLst>
          </p:cNvPr>
          <p:cNvSpPr>
            <a:spLocks/>
          </p:cNvSpPr>
          <p:nvPr/>
        </p:nvSpPr>
        <p:spPr bwMode="auto">
          <a:xfrm>
            <a:off x="10882014" y="4740956"/>
            <a:ext cx="508828" cy="297385"/>
          </a:xfrm>
          <a:custGeom>
            <a:avLst/>
            <a:gdLst>
              <a:gd name="T0" fmla="*/ 4 w 425"/>
              <a:gd name="T1" fmla="*/ 4 h 248"/>
              <a:gd name="T2" fmla="*/ 4 w 425"/>
              <a:gd name="T3" fmla="*/ 4 h 248"/>
              <a:gd name="T4" fmla="*/ 4 w 425"/>
              <a:gd name="T5" fmla="*/ 4 h 248"/>
              <a:gd name="T6" fmla="*/ 4 w 425"/>
              <a:gd name="T7" fmla="*/ 4 h 248"/>
              <a:gd name="T8" fmla="*/ 4 w 425"/>
              <a:gd name="T9" fmla="*/ 4 h 248"/>
              <a:gd name="T10" fmla="*/ 4 w 425"/>
              <a:gd name="T11" fmla="*/ 4 h 248"/>
              <a:gd name="T12" fmla="*/ 4 w 425"/>
              <a:gd name="T13" fmla="*/ 4 h 248"/>
              <a:gd name="T14" fmla="*/ 4 w 425"/>
              <a:gd name="T15" fmla="*/ 4 h 248"/>
              <a:gd name="T16" fmla="*/ 4 w 425"/>
              <a:gd name="T17" fmla="*/ 4 h 248"/>
              <a:gd name="T18" fmla="*/ 4 w 425"/>
              <a:gd name="T19" fmla="*/ 4 h 248"/>
              <a:gd name="T20" fmla="*/ 4 w 425"/>
              <a:gd name="T21" fmla="*/ 4 h 248"/>
              <a:gd name="T22" fmla="*/ 4 w 425"/>
              <a:gd name="T23" fmla="*/ 4 h 248"/>
              <a:gd name="T24" fmla="*/ 4 w 425"/>
              <a:gd name="T25" fmla="*/ 4 h 248"/>
              <a:gd name="T26" fmla="*/ 4 w 425"/>
              <a:gd name="T27" fmla="*/ 4 h 248"/>
              <a:gd name="T28" fmla="*/ 4 w 425"/>
              <a:gd name="T29" fmla="*/ 4 h 248"/>
              <a:gd name="T30" fmla="*/ 4 w 425"/>
              <a:gd name="T31" fmla="*/ 4 h 248"/>
              <a:gd name="T32" fmla="*/ 4 w 425"/>
              <a:gd name="T33" fmla="*/ 4 h 248"/>
              <a:gd name="T34" fmla="*/ 4 w 425"/>
              <a:gd name="T35" fmla="*/ 4 h 248"/>
              <a:gd name="T36" fmla="*/ 4 w 425"/>
              <a:gd name="T37" fmla="*/ 4 h 248"/>
              <a:gd name="T38" fmla="*/ 4 w 425"/>
              <a:gd name="T39" fmla="*/ 4 h 248"/>
              <a:gd name="T40" fmla="*/ 4 w 425"/>
              <a:gd name="T41" fmla="*/ 4 h 248"/>
              <a:gd name="T42" fmla="*/ 4 w 425"/>
              <a:gd name="T43" fmla="*/ 4 h 248"/>
              <a:gd name="T44" fmla="*/ 4 w 425"/>
              <a:gd name="T45" fmla="*/ 4 h 248"/>
              <a:gd name="T46" fmla="*/ 4 w 425"/>
              <a:gd name="T47" fmla="*/ 4 h 248"/>
              <a:gd name="T48" fmla="*/ 4 w 425"/>
              <a:gd name="T49" fmla="*/ 4 h 248"/>
              <a:gd name="T50" fmla="*/ 4 w 425"/>
              <a:gd name="T51" fmla="*/ 4 h 248"/>
              <a:gd name="T52" fmla="*/ 4 w 425"/>
              <a:gd name="T53" fmla="*/ 4 h 248"/>
              <a:gd name="T54" fmla="*/ 4 w 425"/>
              <a:gd name="T55" fmla="*/ 4 h 248"/>
              <a:gd name="T56" fmla="*/ 4 w 425"/>
              <a:gd name="T57" fmla="*/ 4 h 248"/>
              <a:gd name="T58" fmla="*/ 4 w 425"/>
              <a:gd name="T59" fmla="*/ 4 h 248"/>
              <a:gd name="T60" fmla="*/ 4 w 425"/>
              <a:gd name="T61" fmla="*/ 4 h 248"/>
              <a:gd name="T62" fmla="*/ 4 w 425"/>
              <a:gd name="T63" fmla="*/ 4 h 248"/>
              <a:gd name="T64" fmla="*/ 4 w 425"/>
              <a:gd name="T65" fmla="*/ 2 h 248"/>
              <a:gd name="T66" fmla="*/ 4 w 425"/>
              <a:gd name="T67" fmla="*/ 4 h 248"/>
              <a:gd name="T68" fmla="*/ 4 w 425"/>
              <a:gd name="T69" fmla="*/ 4 h 248"/>
              <a:gd name="T70" fmla="*/ 4 w 425"/>
              <a:gd name="T71" fmla="*/ 4 h 248"/>
              <a:gd name="T72" fmla="*/ 4 w 425"/>
              <a:gd name="T73" fmla="*/ 4 h 248"/>
              <a:gd name="T74" fmla="*/ 4 w 425"/>
              <a:gd name="T75" fmla="*/ 4 h 248"/>
              <a:gd name="T76" fmla="*/ 4 w 425"/>
              <a:gd name="T77" fmla="*/ 4 h 248"/>
              <a:gd name="T78" fmla="*/ 4 w 425"/>
              <a:gd name="T79" fmla="*/ 4 h 248"/>
              <a:gd name="T80" fmla="*/ 4 w 425"/>
              <a:gd name="T81" fmla="*/ 4 h 248"/>
              <a:gd name="T82" fmla="*/ 4 w 425"/>
              <a:gd name="T83" fmla="*/ 4 h 248"/>
              <a:gd name="T84" fmla="*/ 4 w 425"/>
              <a:gd name="T85" fmla="*/ 4 h 248"/>
              <a:gd name="T86" fmla="*/ 4 w 425"/>
              <a:gd name="T87" fmla="*/ 4 h 248"/>
              <a:gd name="T88" fmla="*/ 4 w 425"/>
              <a:gd name="T89" fmla="*/ 4 h 248"/>
              <a:gd name="T90" fmla="*/ 4 w 425"/>
              <a:gd name="T91" fmla="*/ 4 h 248"/>
              <a:gd name="T92" fmla="*/ 4 w 425"/>
              <a:gd name="T93" fmla="*/ 4 h 248"/>
              <a:gd name="T94" fmla="*/ 4 w 425"/>
              <a:gd name="T95" fmla="*/ 4 h 248"/>
              <a:gd name="T96" fmla="*/ 4 w 425"/>
              <a:gd name="T97" fmla="*/ 4 h 248"/>
              <a:gd name="T98" fmla="*/ 4 w 425"/>
              <a:gd name="T99" fmla="*/ 4 h 248"/>
              <a:gd name="T100" fmla="*/ 4 w 425"/>
              <a:gd name="T101" fmla="*/ 4 h 248"/>
              <a:gd name="T102" fmla="*/ 4 w 425"/>
              <a:gd name="T103" fmla="*/ 4 h 2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5" h="248">
                <a:moveTo>
                  <a:pt x="83" y="80"/>
                </a:moveTo>
                <a:lnTo>
                  <a:pt x="102" y="84"/>
                </a:lnTo>
                <a:lnTo>
                  <a:pt x="109" y="89"/>
                </a:lnTo>
                <a:lnTo>
                  <a:pt x="115" y="89"/>
                </a:lnTo>
                <a:lnTo>
                  <a:pt x="119" y="98"/>
                </a:lnTo>
                <a:lnTo>
                  <a:pt x="115" y="91"/>
                </a:lnTo>
                <a:lnTo>
                  <a:pt x="119" y="99"/>
                </a:lnTo>
                <a:lnTo>
                  <a:pt x="126" y="98"/>
                </a:lnTo>
                <a:lnTo>
                  <a:pt x="131" y="99"/>
                </a:lnTo>
                <a:lnTo>
                  <a:pt x="129" y="95"/>
                </a:lnTo>
                <a:lnTo>
                  <a:pt x="135" y="93"/>
                </a:lnTo>
                <a:lnTo>
                  <a:pt x="140" y="90"/>
                </a:lnTo>
                <a:lnTo>
                  <a:pt x="139" y="92"/>
                </a:lnTo>
                <a:lnTo>
                  <a:pt x="157" y="78"/>
                </a:lnTo>
                <a:lnTo>
                  <a:pt x="163" y="78"/>
                </a:lnTo>
                <a:lnTo>
                  <a:pt x="163" y="74"/>
                </a:lnTo>
                <a:lnTo>
                  <a:pt x="163" y="73"/>
                </a:lnTo>
                <a:lnTo>
                  <a:pt x="167" y="67"/>
                </a:lnTo>
                <a:lnTo>
                  <a:pt x="175" y="65"/>
                </a:lnTo>
                <a:lnTo>
                  <a:pt x="179" y="63"/>
                </a:lnTo>
                <a:lnTo>
                  <a:pt x="198" y="68"/>
                </a:lnTo>
                <a:lnTo>
                  <a:pt x="201" y="73"/>
                </a:lnTo>
                <a:lnTo>
                  <a:pt x="211" y="75"/>
                </a:lnTo>
                <a:lnTo>
                  <a:pt x="215" y="83"/>
                </a:lnTo>
                <a:lnTo>
                  <a:pt x="222" y="84"/>
                </a:lnTo>
                <a:lnTo>
                  <a:pt x="228" y="90"/>
                </a:lnTo>
                <a:lnTo>
                  <a:pt x="233" y="90"/>
                </a:lnTo>
                <a:lnTo>
                  <a:pt x="234" y="96"/>
                </a:lnTo>
                <a:lnTo>
                  <a:pt x="236" y="95"/>
                </a:lnTo>
                <a:lnTo>
                  <a:pt x="237" y="93"/>
                </a:lnTo>
                <a:lnTo>
                  <a:pt x="243" y="91"/>
                </a:lnTo>
                <a:lnTo>
                  <a:pt x="247" y="92"/>
                </a:lnTo>
                <a:lnTo>
                  <a:pt x="251" y="97"/>
                </a:lnTo>
                <a:lnTo>
                  <a:pt x="255" y="101"/>
                </a:lnTo>
                <a:lnTo>
                  <a:pt x="253" y="105"/>
                </a:lnTo>
                <a:lnTo>
                  <a:pt x="257" y="107"/>
                </a:lnTo>
                <a:lnTo>
                  <a:pt x="257" y="109"/>
                </a:lnTo>
                <a:lnTo>
                  <a:pt x="259" y="109"/>
                </a:lnTo>
                <a:lnTo>
                  <a:pt x="259" y="110"/>
                </a:lnTo>
                <a:lnTo>
                  <a:pt x="263" y="121"/>
                </a:lnTo>
                <a:lnTo>
                  <a:pt x="260" y="131"/>
                </a:lnTo>
                <a:lnTo>
                  <a:pt x="260" y="135"/>
                </a:lnTo>
                <a:lnTo>
                  <a:pt x="261" y="137"/>
                </a:lnTo>
                <a:lnTo>
                  <a:pt x="259" y="139"/>
                </a:lnTo>
                <a:lnTo>
                  <a:pt x="261" y="149"/>
                </a:lnTo>
                <a:lnTo>
                  <a:pt x="267" y="153"/>
                </a:lnTo>
                <a:lnTo>
                  <a:pt x="270" y="158"/>
                </a:lnTo>
                <a:lnTo>
                  <a:pt x="271" y="158"/>
                </a:lnTo>
                <a:lnTo>
                  <a:pt x="275" y="152"/>
                </a:lnTo>
                <a:lnTo>
                  <a:pt x="273" y="145"/>
                </a:lnTo>
                <a:lnTo>
                  <a:pt x="272" y="144"/>
                </a:lnTo>
                <a:lnTo>
                  <a:pt x="267" y="144"/>
                </a:lnTo>
                <a:lnTo>
                  <a:pt x="270" y="141"/>
                </a:lnTo>
                <a:lnTo>
                  <a:pt x="279" y="146"/>
                </a:lnTo>
                <a:lnTo>
                  <a:pt x="279" y="144"/>
                </a:lnTo>
                <a:lnTo>
                  <a:pt x="283" y="143"/>
                </a:lnTo>
                <a:lnTo>
                  <a:pt x="279" y="155"/>
                </a:lnTo>
                <a:lnTo>
                  <a:pt x="276" y="158"/>
                </a:lnTo>
                <a:lnTo>
                  <a:pt x="277" y="161"/>
                </a:lnTo>
                <a:lnTo>
                  <a:pt x="271" y="163"/>
                </a:lnTo>
                <a:lnTo>
                  <a:pt x="278" y="168"/>
                </a:lnTo>
                <a:lnTo>
                  <a:pt x="285" y="173"/>
                </a:lnTo>
                <a:lnTo>
                  <a:pt x="297" y="183"/>
                </a:lnTo>
                <a:lnTo>
                  <a:pt x="301" y="187"/>
                </a:lnTo>
                <a:lnTo>
                  <a:pt x="305" y="189"/>
                </a:lnTo>
                <a:lnTo>
                  <a:pt x="312" y="201"/>
                </a:lnTo>
                <a:lnTo>
                  <a:pt x="317" y="203"/>
                </a:lnTo>
                <a:lnTo>
                  <a:pt x="321" y="200"/>
                </a:lnTo>
                <a:lnTo>
                  <a:pt x="321" y="199"/>
                </a:lnTo>
                <a:lnTo>
                  <a:pt x="331" y="204"/>
                </a:lnTo>
                <a:lnTo>
                  <a:pt x="336" y="212"/>
                </a:lnTo>
                <a:lnTo>
                  <a:pt x="347" y="223"/>
                </a:lnTo>
                <a:lnTo>
                  <a:pt x="347" y="222"/>
                </a:lnTo>
                <a:lnTo>
                  <a:pt x="349" y="219"/>
                </a:lnTo>
                <a:lnTo>
                  <a:pt x="357" y="222"/>
                </a:lnTo>
                <a:lnTo>
                  <a:pt x="361" y="222"/>
                </a:lnTo>
                <a:lnTo>
                  <a:pt x="371" y="227"/>
                </a:lnTo>
                <a:lnTo>
                  <a:pt x="381" y="236"/>
                </a:lnTo>
                <a:lnTo>
                  <a:pt x="380" y="237"/>
                </a:lnTo>
                <a:lnTo>
                  <a:pt x="380" y="242"/>
                </a:lnTo>
                <a:lnTo>
                  <a:pt x="386" y="246"/>
                </a:lnTo>
                <a:lnTo>
                  <a:pt x="390" y="245"/>
                </a:lnTo>
                <a:lnTo>
                  <a:pt x="397" y="240"/>
                </a:lnTo>
                <a:lnTo>
                  <a:pt x="399" y="239"/>
                </a:lnTo>
                <a:lnTo>
                  <a:pt x="399" y="240"/>
                </a:lnTo>
                <a:lnTo>
                  <a:pt x="404" y="239"/>
                </a:lnTo>
                <a:lnTo>
                  <a:pt x="403" y="243"/>
                </a:lnTo>
                <a:lnTo>
                  <a:pt x="405" y="245"/>
                </a:lnTo>
                <a:lnTo>
                  <a:pt x="409" y="242"/>
                </a:lnTo>
                <a:lnTo>
                  <a:pt x="407" y="237"/>
                </a:lnTo>
                <a:lnTo>
                  <a:pt x="408" y="235"/>
                </a:lnTo>
                <a:lnTo>
                  <a:pt x="409" y="235"/>
                </a:lnTo>
                <a:lnTo>
                  <a:pt x="414" y="231"/>
                </a:lnTo>
                <a:lnTo>
                  <a:pt x="416" y="240"/>
                </a:lnTo>
                <a:lnTo>
                  <a:pt x="414" y="242"/>
                </a:lnTo>
                <a:lnTo>
                  <a:pt x="410" y="248"/>
                </a:lnTo>
                <a:lnTo>
                  <a:pt x="414" y="245"/>
                </a:lnTo>
                <a:lnTo>
                  <a:pt x="421" y="233"/>
                </a:lnTo>
                <a:lnTo>
                  <a:pt x="423" y="222"/>
                </a:lnTo>
                <a:lnTo>
                  <a:pt x="425" y="213"/>
                </a:lnTo>
                <a:lnTo>
                  <a:pt x="423" y="222"/>
                </a:lnTo>
                <a:lnTo>
                  <a:pt x="419" y="225"/>
                </a:lnTo>
                <a:lnTo>
                  <a:pt x="421" y="222"/>
                </a:lnTo>
                <a:lnTo>
                  <a:pt x="417" y="217"/>
                </a:lnTo>
                <a:lnTo>
                  <a:pt x="419" y="206"/>
                </a:lnTo>
                <a:lnTo>
                  <a:pt x="422" y="205"/>
                </a:lnTo>
                <a:lnTo>
                  <a:pt x="423" y="206"/>
                </a:lnTo>
                <a:lnTo>
                  <a:pt x="421" y="192"/>
                </a:lnTo>
                <a:lnTo>
                  <a:pt x="421" y="191"/>
                </a:lnTo>
                <a:lnTo>
                  <a:pt x="417" y="176"/>
                </a:lnTo>
                <a:lnTo>
                  <a:pt x="413" y="155"/>
                </a:lnTo>
                <a:lnTo>
                  <a:pt x="408" y="147"/>
                </a:lnTo>
                <a:lnTo>
                  <a:pt x="397" y="137"/>
                </a:lnTo>
                <a:lnTo>
                  <a:pt x="387" y="125"/>
                </a:lnTo>
                <a:lnTo>
                  <a:pt x="377" y="114"/>
                </a:lnTo>
                <a:lnTo>
                  <a:pt x="367" y="103"/>
                </a:lnTo>
                <a:lnTo>
                  <a:pt x="362" y="95"/>
                </a:lnTo>
                <a:lnTo>
                  <a:pt x="362" y="86"/>
                </a:lnTo>
                <a:lnTo>
                  <a:pt x="349" y="77"/>
                </a:lnTo>
                <a:lnTo>
                  <a:pt x="332" y="62"/>
                </a:lnTo>
                <a:lnTo>
                  <a:pt x="323" y="54"/>
                </a:lnTo>
                <a:lnTo>
                  <a:pt x="323" y="53"/>
                </a:lnTo>
                <a:lnTo>
                  <a:pt x="314" y="44"/>
                </a:lnTo>
                <a:lnTo>
                  <a:pt x="313" y="44"/>
                </a:lnTo>
                <a:lnTo>
                  <a:pt x="311" y="41"/>
                </a:lnTo>
                <a:lnTo>
                  <a:pt x="307" y="33"/>
                </a:lnTo>
                <a:lnTo>
                  <a:pt x="297" y="20"/>
                </a:lnTo>
                <a:lnTo>
                  <a:pt x="293" y="9"/>
                </a:lnTo>
                <a:lnTo>
                  <a:pt x="291" y="9"/>
                </a:lnTo>
                <a:lnTo>
                  <a:pt x="288" y="0"/>
                </a:lnTo>
                <a:lnTo>
                  <a:pt x="275" y="2"/>
                </a:lnTo>
                <a:lnTo>
                  <a:pt x="267" y="2"/>
                </a:lnTo>
                <a:lnTo>
                  <a:pt x="265" y="1"/>
                </a:lnTo>
                <a:lnTo>
                  <a:pt x="260" y="7"/>
                </a:lnTo>
                <a:lnTo>
                  <a:pt x="265" y="18"/>
                </a:lnTo>
                <a:lnTo>
                  <a:pt x="265" y="25"/>
                </a:lnTo>
                <a:lnTo>
                  <a:pt x="259" y="26"/>
                </a:lnTo>
                <a:lnTo>
                  <a:pt x="255" y="20"/>
                </a:lnTo>
                <a:lnTo>
                  <a:pt x="254" y="18"/>
                </a:lnTo>
                <a:lnTo>
                  <a:pt x="253" y="18"/>
                </a:lnTo>
                <a:lnTo>
                  <a:pt x="247" y="19"/>
                </a:lnTo>
                <a:lnTo>
                  <a:pt x="245" y="20"/>
                </a:lnTo>
                <a:lnTo>
                  <a:pt x="243" y="20"/>
                </a:lnTo>
                <a:lnTo>
                  <a:pt x="241" y="20"/>
                </a:lnTo>
                <a:lnTo>
                  <a:pt x="237" y="21"/>
                </a:lnTo>
                <a:lnTo>
                  <a:pt x="233" y="23"/>
                </a:lnTo>
                <a:lnTo>
                  <a:pt x="229" y="24"/>
                </a:lnTo>
                <a:lnTo>
                  <a:pt x="223" y="25"/>
                </a:lnTo>
                <a:lnTo>
                  <a:pt x="211" y="27"/>
                </a:lnTo>
                <a:lnTo>
                  <a:pt x="209" y="29"/>
                </a:lnTo>
                <a:lnTo>
                  <a:pt x="206" y="29"/>
                </a:lnTo>
                <a:lnTo>
                  <a:pt x="203" y="30"/>
                </a:lnTo>
                <a:lnTo>
                  <a:pt x="201" y="30"/>
                </a:lnTo>
                <a:lnTo>
                  <a:pt x="199" y="30"/>
                </a:lnTo>
                <a:lnTo>
                  <a:pt x="194" y="31"/>
                </a:lnTo>
                <a:lnTo>
                  <a:pt x="189" y="32"/>
                </a:lnTo>
                <a:lnTo>
                  <a:pt x="187" y="33"/>
                </a:lnTo>
                <a:lnTo>
                  <a:pt x="186" y="33"/>
                </a:lnTo>
                <a:lnTo>
                  <a:pt x="182" y="35"/>
                </a:lnTo>
                <a:lnTo>
                  <a:pt x="176" y="36"/>
                </a:lnTo>
                <a:lnTo>
                  <a:pt x="174" y="36"/>
                </a:lnTo>
                <a:lnTo>
                  <a:pt x="170" y="37"/>
                </a:lnTo>
                <a:lnTo>
                  <a:pt x="168" y="37"/>
                </a:lnTo>
                <a:lnTo>
                  <a:pt x="167" y="38"/>
                </a:lnTo>
                <a:lnTo>
                  <a:pt x="162" y="39"/>
                </a:lnTo>
                <a:lnTo>
                  <a:pt x="158" y="39"/>
                </a:lnTo>
                <a:lnTo>
                  <a:pt x="157" y="39"/>
                </a:lnTo>
                <a:lnTo>
                  <a:pt x="156" y="41"/>
                </a:lnTo>
                <a:lnTo>
                  <a:pt x="153" y="41"/>
                </a:lnTo>
                <a:lnTo>
                  <a:pt x="152" y="41"/>
                </a:lnTo>
                <a:lnTo>
                  <a:pt x="149" y="42"/>
                </a:lnTo>
                <a:lnTo>
                  <a:pt x="140" y="43"/>
                </a:lnTo>
                <a:lnTo>
                  <a:pt x="131" y="45"/>
                </a:lnTo>
                <a:lnTo>
                  <a:pt x="129" y="45"/>
                </a:lnTo>
                <a:lnTo>
                  <a:pt x="121" y="36"/>
                </a:lnTo>
                <a:lnTo>
                  <a:pt x="120" y="35"/>
                </a:lnTo>
                <a:lnTo>
                  <a:pt x="113" y="36"/>
                </a:lnTo>
                <a:lnTo>
                  <a:pt x="109" y="37"/>
                </a:lnTo>
                <a:lnTo>
                  <a:pt x="98" y="41"/>
                </a:lnTo>
                <a:lnTo>
                  <a:pt x="97" y="41"/>
                </a:lnTo>
                <a:lnTo>
                  <a:pt x="85" y="43"/>
                </a:lnTo>
                <a:lnTo>
                  <a:pt x="77" y="45"/>
                </a:lnTo>
                <a:lnTo>
                  <a:pt x="72" y="47"/>
                </a:lnTo>
                <a:lnTo>
                  <a:pt x="68" y="48"/>
                </a:lnTo>
                <a:lnTo>
                  <a:pt x="66" y="48"/>
                </a:lnTo>
                <a:lnTo>
                  <a:pt x="62" y="49"/>
                </a:lnTo>
                <a:lnTo>
                  <a:pt x="56" y="50"/>
                </a:lnTo>
                <a:lnTo>
                  <a:pt x="49" y="53"/>
                </a:lnTo>
                <a:lnTo>
                  <a:pt x="48" y="53"/>
                </a:lnTo>
                <a:lnTo>
                  <a:pt x="42" y="54"/>
                </a:lnTo>
                <a:lnTo>
                  <a:pt x="41" y="54"/>
                </a:lnTo>
                <a:lnTo>
                  <a:pt x="37" y="55"/>
                </a:lnTo>
                <a:lnTo>
                  <a:pt x="27" y="57"/>
                </a:lnTo>
                <a:lnTo>
                  <a:pt x="21" y="59"/>
                </a:lnTo>
                <a:lnTo>
                  <a:pt x="20" y="59"/>
                </a:lnTo>
                <a:lnTo>
                  <a:pt x="17" y="60"/>
                </a:lnTo>
                <a:lnTo>
                  <a:pt x="15" y="60"/>
                </a:lnTo>
                <a:lnTo>
                  <a:pt x="0" y="63"/>
                </a:lnTo>
                <a:lnTo>
                  <a:pt x="0" y="71"/>
                </a:lnTo>
                <a:lnTo>
                  <a:pt x="13" y="79"/>
                </a:lnTo>
                <a:lnTo>
                  <a:pt x="12" y="85"/>
                </a:lnTo>
                <a:lnTo>
                  <a:pt x="15" y="86"/>
                </a:lnTo>
                <a:lnTo>
                  <a:pt x="9" y="97"/>
                </a:lnTo>
                <a:lnTo>
                  <a:pt x="17" y="93"/>
                </a:lnTo>
                <a:lnTo>
                  <a:pt x="41" y="84"/>
                </a:lnTo>
                <a:lnTo>
                  <a:pt x="43" y="84"/>
                </a:lnTo>
                <a:lnTo>
                  <a:pt x="57" y="80"/>
                </a:lnTo>
                <a:lnTo>
                  <a:pt x="62" y="79"/>
                </a:lnTo>
                <a:lnTo>
                  <a:pt x="63" y="79"/>
                </a:lnTo>
                <a:lnTo>
                  <a:pt x="83" y="8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4" name="Freeform 79">
            <a:extLst>
              <a:ext uri="{FF2B5EF4-FFF2-40B4-BE49-F238E27FC236}">
                <a16:creationId xmlns:a16="http://schemas.microsoft.com/office/drawing/2014/main" id="{F5D172B4-C5F4-B54A-9BC8-CBFE47266B18}"/>
              </a:ext>
            </a:extLst>
          </p:cNvPr>
          <p:cNvSpPr>
            <a:spLocks/>
          </p:cNvSpPr>
          <p:nvPr/>
        </p:nvSpPr>
        <p:spPr bwMode="auto">
          <a:xfrm>
            <a:off x="11311721" y="5060167"/>
            <a:ext cx="28647" cy="19098"/>
          </a:xfrm>
          <a:custGeom>
            <a:avLst/>
            <a:gdLst>
              <a:gd name="T0" fmla="*/ 0 w 24"/>
              <a:gd name="T1" fmla="*/ 2 h 17"/>
              <a:gd name="T2" fmla="*/ 4 w 24"/>
              <a:gd name="T3" fmla="*/ 2 h 17"/>
              <a:gd name="T4" fmla="*/ 4 w 24"/>
              <a:gd name="T5" fmla="*/ 2 h 17"/>
              <a:gd name="T6" fmla="*/ 4 w 24"/>
              <a:gd name="T7" fmla="*/ 2 h 17"/>
              <a:gd name="T8" fmla="*/ 4 w 24"/>
              <a:gd name="T9" fmla="*/ 2 h 17"/>
              <a:gd name="T10" fmla="*/ 4 w 24"/>
              <a:gd name="T11" fmla="*/ 0 h 17"/>
              <a:gd name="T12" fmla="*/ 4 w 24"/>
              <a:gd name="T13" fmla="*/ 0 h 17"/>
              <a:gd name="T14" fmla="*/ 4 w 24"/>
              <a:gd name="T15" fmla="*/ 2 h 17"/>
              <a:gd name="T16" fmla="*/ 4 w 24"/>
              <a:gd name="T17" fmla="*/ 2 h 17"/>
              <a:gd name="T18" fmla="*/ 4 w 24"/>
              <a:gd name="T19" fmla="*/ 2 h 17"/>
              <a:gd name="T20" fmla="*/ 1 w 24"/>
              <a:gd name="T21" fmla="*/ 2 h 17"/>
              <a:gd name="T22" fmla="*/ 2 w 24"/>
              <a:gd name="T23" fmla="*/ 2 h 17"/>
              <a:gd name="T24" fmla="*/ 0 w 24"/>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17">
                <a:moveTo>
                  <a:pt x="0" y="17"/>
                </a:moveTo>
                <a:lnTo>
                  <a:pt x="13" y="9"/>
                </a:lnTo>
                <a:lnTo>
                  <a:pt x="13" y="6"/>
                </a:lnTo>
                <a:lnTo>
                  <a:pt x="19" y="6"/>
                </a:lnTo>
                <a:lnTo>
                  <a:pt x="24" y="4"/>
                </a:lnTo>
                <a:lnTo>
                  <a:pt x="18" y="0"/>
                </a:lnTo>
                <a:lnTo>
                  <a:pt x="12" y="0"/>
                </a:lnTo>
                <a:lnTo>
                  <a:pt x="12" y="4"/>
                </a:lnTo>
                <a:lnTo>
                  <a:pt x="12" y="5"/>
                </a:lnTo>
                <a:lnTo>
                  <a:pt x="7" y="5"/>
                </a:lnTo>
                <a:lnTo>
                  <a:pt x="1" y="10"/>
                </a:lnTo>
                <a:lnTo>
                  <a:pt x="2" y="13"/>
                </a:lnTo>
                <a:lnTo>
                  <a:pt x="0" y="1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5" name="Freeform 80">
            <a:extLst>
              <a:ext uri="{FF2B5EF4-FFF2-40B4-BE49-F238E27FC236}">
                <a16:creationId xmlns:a16="http://schemas.microsoft.com/office/drawing/2014/main" id="{3437497C-DD70-BD49-8B99-EADC71C3BB6A}"/>
              </a:ext>
            </a:extLst>
          </p:cNvPr>
          <p:cNvSpPr>
            <a:spLocks/>
          </p:cNvSpPr>
          <p:nvPr/>
        </p:nvSpPr>
        <p:spPr bwMode="auto">
          <a:xfrm>
            <a:off x="11348553" y="5047890"/>
            <a:ext cx="13640" cy="9550"/>
          </a:xfrm>
          <a:custGeom>
            <a:avLst/>
            <a:gdLst>
              <a:gd name="T0" fmla="*/ 0 w 11"/>
              <a:gd name="T1" fmla="*/ 4 h 8"/>
              <a:gd name="T2" fmla="*/ 1 w 11"/>
              <a:gd name="T3" fmla="*/ 4 h 8"/>
              <a:gd name="T4" fmla="*/ 5 w 11"/>
              <a:gd name="T5" fmla="*/ 0 h 8"/>
              <a:gd name="T6" fmla="*/ 5 w 11"/>
              <a:gd name="T7" fmla="*/ 3 h 8"/>
              <a:gd name="T8" fmla="*/ 0 w 11"/>
              <a:gd name="T9" fmla="*/ 4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8">
                <a:moveTo>
                  <a:pt x="0" y="7"/>
                </a:moveTo>
                <a:lnTo>
                  <a:pt x="1" y="8"/>
                </a:lnTo>
                <a:lnTo>
                  <a:pt x="11" y="0"/>
                </a:lnTo>
                <a:lnTo>
                  <a:pt x="6" y="3"/>
                </a:lnTo>
                <a:lnTo>
                  <a:pt x="0" y="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6" name="Freeform 81">
            <a:extLst>
              <a:ext uri="{FF2B5EF4-FFF2-40B4-BE49-F238E27FC236}">
                <a16:creationId xmlns:a16="http://schemas.microsoft.com/office/drawing/2014/main" id="{B2C2CCCE-5EDD-1847-B37E-21A1F38F9078}"/>
              </a:ext>
            </a:extLst>
          </p:cNvPr>
          <p:cNvSpPr>
            <a:spLocks/>
          </p:cNvSpPr>
          <p:nvPr/>
        </p:nvSpPr>
        <p:spPr bwMode="auto">
          <a:xfrm>
            <a:off x="11362195" y="5043798"/>
            <a:ext cx="5456" cy="2728"/>
          </a:xfrm>
          <a:custGeom>
            <a:avLst/>
            <a:gdLst>
              <a:gd name="T0" fmla="*/ 0 w 3"/>
              <a:gd name="T1" fmla="*/ 2 h 2"/>
              <a:gd name="T2" fmla="*/ 87105 w 3"/>
              <a:gd name="T3" fmla="*/ 0 h 2"/>
              <a:gd name="T4" fmla="*/ 87105 w 3"/>
              <a:gd name="T5" fmla="*/ 1 h 2"/>
              <a:gd name="T6" fmla="*/ 0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3" y="1"/>
                </a:lnTo>
                <a:lnTo>
                  <a:pt x="0" y="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7" name="Freeform 82">
            <a:extLst>
              <a:ext uri="{FF2B5EF4-FFF2-40B4-BE49-F238E27FC236}">
                <a16:creationId xmlns:a16="http://schemas.microsoft.com/office/drawing/2014/main" id="{96A690E8-D634-3C43-8C13-79B74587B049}"/>
              </a:ext>
            </a:extLst>
          </p:cNvPr>
          <p:cNvSpPr>
            <a:spLocks/>
          </p:cNvSpPr>
          <p:nvPr/>
        </p:nvSpPr>
        <p:spPr bwMode="auto">
          <a:xfrm>
            <a:off x="11336276" y="5057438"/>
            <a:ext cx="2728" cy="2728"/>
          </a:xfrm>
          <a:custGeom>
            <a:avLst/>
            <a:gdLst>
              <a:gd name="T0" fmla="*/ 0 w 1"/>
              <a:gd name="T1" fmla="*/ 2147483646 h 1"/>
              <a:gd name="T2" fmla="*/ 2147483646 w 1"/>
              <a:gd name="T3" fmla="*/ 2147483646 h 1"/>
              <a:gd name="T4" fmla="*/ 2147483646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1" y="1"/>
                </a:lnTo>
                <a:lnTo>
                  <a:pt x="1" y="0"/>
                </a:lnTo>
                <a:lnTo>
                  <a:pt x="0"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8" name="Freeform 83">
            <a:extLst>
              <a:ext uri="{FF2B5EF4-FFF2-40B4-BE49-F238E27FC236}">
                <a16:creationId xmlns:a16="http://schemas.microsoft.com/office/drawing/2014/main" id="{E9240DC7-9E72-3449-92F5-76CF4F53F4B0}"/>
              </a:ext>
            </a:extLst>
          </p:cNvPr>
          <p:cNvSpPr>
            <a:spLocks/>
          </p:cNvSpPr>
          <p:nvPr/>
        </p:nvSpPr>
        <p:spPr bwMode="auto">
          <a:xfrm>
            <a:off x="11369016" y="5038340"/>
            <a:ext cx="2728" cy="2728"/>
          </a:xfrm>
          <a:custGeom>
            <a:avLst/>
            <a:gdLst>
              <a:gd name="T0" fmla="*/ 0 w 2"/>
              <a:gd name="T1" fmla="*/ 1 h 3"/>
              <a:gd name="T2" fmla="*/ 2 w 2"/>
              <a:gd name="T3" fmla="*/ 0 h 3"/>
              <a:gd name="T4" fmla="*/ 0 w 2"/>
              <a:gd name="T5" fmla="*/ 1 h 3"/>
              <a:gd name="T6" fmla="*/ 0 60000 65536"/>
              <a:gd name="T7" fmla="*/ 0 60000 65536"/>
              <a:gd name="T8" fmla="*/ 0 60000 65536"/>
            </a:gdLst>
            <a:ahLst/>
            <a:cxnLst>
              <a:cxn ang="T6">
                <a:pos x="T0" y="T1"/>
              </a:cxn>
              <a:cxn ang="T7">
                <a:pos x="T2" y="T3"/>
              </a:cxn>
              <a:cxn ang="T8">
                <a:pos x="T4" y="T5"/>
              </a:cxn>
            </a:cxnLst>
            <a:rect l="0" t="0" r="r" b="b"/>
            <a:pathLst>
              <a:path w="2" h="3">
                <a:moveTo>
                  <a:pt x="0" y="3"/>
                </a:moveTo>
                <a:lnTo>
                  <a:pt x="2" y="0"/>
                </a:lnTo>
                <a:lnTo>
                  <a:pt x="0" y="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199" name="Freeform 84">
            <a:extLst>
              <a:ext uri="{FF2B5EF4-FFF2-40B4-BE49-F238E27FC236}">
                <a16:creationId xmlns:a16="http://schemas.microsoft.com/office/drawing/2014/main" id="{43D364F5-FBD7-964F-92F5-BE2299C2333A}"/>
              </a:ext>
            </a:extLst>
          </p:cNvPr>
          <p:cNvSpPr>
            <a:spLocks/>
          </p:cNvSpPr>
          <p:nvPr/>
        </p:nvSpPr>
        <p:spPr bwMode="auto">
          <a:xfrm>
            <a:off x="10937944" y="4532240"/>
            <a:ext cx="300114" cy="263282"/>
          </a:xfrm>
          <a:custGeom>
            <a:avLst/>
            <a:gdLst>
              <a:gd name="T0" fmla="*/ 4 w 251"/>
              <a:gd name="T1" fmla="*/ 3 h 221"/>
              <a:gd name="T2" fmla="*/ 4 w 251"/>
              <a:gd name="T3" fmla="*/ 3 h 221"/>
              <a:gd name="T4" fmla="*/ 4 w 251"/>
              <a:gd name="T5" fmla="*/ 3 h 221"/>
              <a:gd name="T6" fmla="*/ 4 w 251"/>
              <a:gd name="T7" fmla="*/ 3 h 221"/>
              <a:gd name="T8" fmla="*/ 4 w 251"/>
              <a:gd name="T9" fmla="*/ 3 h 221"/>
              <a:gd name="T10" fmla="*/ 4 w 251"/>
              <a:gd name="T11" fmla="*/ 3 h 221"/>
              <a:gd name="T12" fmla="*/ 4 w 251"/>
              <a:gd name="T13" fmla="*/ 3 h 221"/>
              <a:gd name="T14" fmla="*/ 4 w 251"/>
              <a:gd name="T15" fmla="*/ 3 h 221"/>
              <a:gd name="T16" fmla="*/ 4 w 251"/>
              <a:gd name="T17" fmla="*/ 3 h 221"/>
              <a:gd name="T18" fmla="*/ 4 w 251"/>
              <a:gd name="T19" fmla="*/ 3 h 221"/>
              <a:gd name="T20" fmla="*/ 4 w 251"/>
              <a:gd name="T21" fmla="*/ 3 h 221"/>
              <a:gd name="T22" fmla="*/ 4 w 251"/>
              <a:gd name="T23" fmla="*/ 3 h 221"/>
              <a:gd name="T24" fmla="*/ 4 w 251"/>
              <a:gd name="T25" fmla="*/ 3 h 221"/>
              <a:gd name="T26" fmla="*/ 4 w 251"/>
              <a:gd name="T27" fmla="*/ 3 h 221"/>
              <a:gd name="T28" fmla="*/ 4 w 251"/>
              <a:gd name="T29" fmla="*/ 3 h 221"/>
              <a:gd name="T30" fmla="*/ 4 w 251"/>
              <a:gd name="T31" fmla="*/ 3 h 221"/>
              <a:gd name="T32" fmla="*/ 4 w 251"/>
              <a:gd name="T33" fmla="*/ 3 h 221"/>
              <a:gd name="T34" fmla="*/ 4 w 251"/>
              <a:gd name="T35" fmla="*/ 3 h 221"/>
              <a:gd name="T36" fmla="*/ 4 w 251"/>
              <a:gd name="T37" fmla="*/ 3 h 221"/>
              <a:gd name="T38" fmla="*/ 4 w 251"/>
              <a:gd name="T39" fmla="*/ 3 h 221"/>
              <a:gd name="T40" fmla="*/ 4 w 251"/>
              <a:gd name="T41" fmla="*/ 3 h 221"/>
              <a:gd name="T42" fmla="*/ 4 w 251"/>
              <a:gd name="T43" fmla="*/ 3 h 221"/>
              <a:gd name="T44" fmla="*/ 4 w 251"/>
              <a:gd name="T45" fmla="*/ 3 h 221"/>
              <a:gd name="T46" fmla="*/ 4 w 251"/>
              <a:gd name="T47" fmla="*/ 3 h 221"/>
              <a:gd name="T48" fmla="*/ 4 w 251"/>
              <a:gd name="T49" fmla="*/ 3 h 221"/>
              <a:gd name="T50" fmla="*/ 4 w 251"/>
              <a:gd name="T51" fmla="*/ 3 h 221"/>
              <a:gd name="T52" fmla="*/ 4 w 251"/>
              <a:gd name="T53" fmla="*/ 3 h 221"/>
              <a:gd name="T54" fmla="*/ 4 w 251"/>
              <a:gd name="T55" fmla="*/ 3 h 221"/>
              <a:gd name="T56" fmla="*/ 4 w 251"/>
              <a:gd name="T57" fmla="*/ 3 h 221"/>
              <a:gd name="T58" fmla="*/ 4 w 251"/>
              <a:gd name="T59" fmla="*/ 3 h 221"/>
              <a:gd name="T60" fmla="*/ 4 w 251"/>
              <a:gd name="T61" fmla="*/ 3 h 221"/>
              <a:gd name="T62" fmla="*/ 4 w 251"/>
              <a:gd name="T63" fmla="*/ 3 h 221"/>
              <a:gd name="T64" fmla="*/ 4 w 251"/>
              <a:gd name="T65" fmla="*/ 3 h 221"/>
              <a:gd name="T66" fmla="*/ 4 w 251"/>
              <a:gd name="T67" fmla="*/ 3 h 221"/>
              <a:gd name="T68" fmla="*/ 4 w 251"/>
              <a:gd name="T69" fmla="*/ 3 h 221"/>
              <a:gd name="T70" fmla="*/ 4 w 251"/>
              <a:gd name="T71" fmla="*/ 3 h 221"/>
              <a:gd name="T72" fmla="*/ 4 w 251"/>
              <a:gd name="T73" fmla="*/ 3 h 221"/>
              <a:gd name="T74" fmla="*/ 4 w 251"/>
              <a:gd name="T75" fmla="*/ 3 h 221"/>
              <a:gd name="T76" fmla="*/ 4 w 251"/>
              <a:gd name="T77" fmla="*/ 3 h 221"/>
              <a:gd name="T78" fmla="*/ 4 w 251"/>
              <a:gd name="T79" fmla="*/ 3 h 221"/>
              <a:gd name="T80" fmla="*/ 4 w 251"/>
              <a:gd name="T81" fmla="*/ 3 h 221"/>
              <a:gd name="T82" fmla="*/ 4 w 251"/>
              <a:gd name="T83" fmla="*/ 3 h 221"/>
              <a:gd name="T84" fmla="*/ 4 w 251"/>
              <a:gd name="T85" fmla="*/ 3 h 221"/>
              <a:gd name="T86" fmla="*/ 4 w 251"/>
              <a:gd name="T87" fmla="*/ 3 h 221"/>
              <a:gd name="T88" fmla="*/ 4 w 251"/>
              <a:gd name="T89" fmla="*/ 3 h 221"/>
              <a:gd name="T90" fmla="*/ 4 w 251"/>
              <a:gd name="T91" fmla="*/ 3 h 221"/>
              <a:gd name="T92" fmla="*/ 4 w 251"/>
              <a:gd name="T93" fmla="*/ 3 h 221"/>
              <a:gd name="T94" fmla="*/ 4 w 251"/>
              <a:gd name="T95" fmla="*/ 3 h 221"/>
              <a:gd name="T96" fmla="*/ 3 w 251"/>
              <a:gd name="T97" fmla="*/ 3 h 221"/>
              <a:gd name="T98" fmla="*/ 4 w 251"/>
              <a:gd name="T99" fmla="*/ 3 h 221"/>
              <a:gd name="T100" fmla="*/ 4 w 251"/>
              <a:gd name="T101" fmla="*/ 3 h 221"/>
              <a:gd name="T102" fmla="*/ 4 w 251"/>
              <a:gd name="T103" fmla="*/ 3 h 221"/>
              <a:gd name="T104" fmla="*/ 4 w 251"/>
              <a:gd name="T105" fmla="*/ 3 h 2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1" h="221">
                <a:moveTo>
                  <a:pt x="35" y="21"/>
                </a:moveTo>
                <a:lnTo>
                  <a:pt x="36" y="21"/>
                </a:lnTo>
                <a:lnTo>
                  <a:pt x="38" y="21"/>
                </a:lnTo>
                <a:lnTo>
                  <a:pt x="39" y="20"/>
                </a:lnTo>
                <a:lnTo>
                  <a:pt x="42" y="18"/>
                </a:lnTo>
                <a:lnTo>
                  <a:pt x="48" y="17"/>
                </a:lnTo>
                <a:lnTo>
                  <a:pt x="53" y="16"/>
                </a:lnTo>
                <a:lnTo>
                  <a:pt x="56" y="15"/>
                </a:lnTo>
                <a:lnTo>
                  <a:pt x="59" y="15"/>
                </a:lnTo>
                <a:lnTo>
                  <a:pt x="64" y="14"/>
                </a:lnTo>
                <a:lnTo>
                  <a:pt x="70" y="11"/>
                </a:lnTo>
                <a:lnTo>
                  <a:pt x="72" y="11"/>
                </a:lnTo>
                <a:lnTo>
                  <a:pt x="87" y="6"/>
                </a:lnTo>
                <a:lnTo>
                  <a:pt x="86" y="6"/>
                </a:lnTo>
                <a:lnTo>
                  <a:pt x="89" y="6"/>
                </a:lnTo>
                <a:lnTo>
                  <a:pt x="92" y="5"/>
                </a:lnTo>
                <a:lnTo>
                  <a:pt x="99" y="3"/>
                </a:lnTo>
                <a:lnTo>
                  <a:pt x="105" y="0"/>
                </a:lnTo>
                <a:lnTo>
                  <a:pt x="108" y="0"/>
                </a:lnTo>
                <a:lnTo>
                  <a:pt x="108" y="3"/>
                </a:lnTo>
                <a:lnTo>
                  <a:pt x="104" y="9"/>
                </a:lnTo>
                <a:lnTo>
                  <a:pt x="101" y="16"/>
                </a:lnTo>
                <a:lnTo>
                  <a:pt x="102" y="17"/>
                </a:lnTo>
                <a:lnTo>
                  <a:pt x="107" y="20"/>
                </a:lnTo>
                <a:lnTo>
                  <a:pt x="113" y="21"/>
                </a:lnTo>
                <a:lnTo>
                  <a:pt x="114" y="22"/>
                </a:lnTo>
                <a:lnTo>
                  <a:pt x="117" y="23"/>
                </a:lnTo>
                <a:lnTo>
                  <a:pt x="118" y="23"/>
                </a:lnTo>
                <a:lnTo>
                  <a:pt x="120" y="23"/>
                </a:lnTo>
                <a:lnTo>
                  <a:pt x="125" y="22"/>
                </a:lnTo>
                <a:lnTo>
                  <a:pt x="129" y="26"/>
                </a:lnTo>
                <a:lnTo>
                  <a:pt x="132" y="29"/>
                </a:lnTo>
                <a:lnTo>
                  <a:pt x="134" y="29"/>
                </a:lnTo>
                <a:lnTo>
                  <a:pt x="135" y="30"/>
                </a:lnTo>
                <a:lnTo>
                  <a:pt x="135" y="33"/>
                </a:lnTo>
                <a:lnTo>
                  <a:pt x="140" y="35"/>
                </a:lnTo>
                <a:lnTo>
                  <a:pt x="142" y="38"/>
                </a:lnTo>
                <a:lnTo>
                  <a:pt x="144" y="40"/>
                </a:lnTo>
                <a:lnTo>
                  <a:pt x="147" y="41"/>
                </a:lnTo>
                <a:lnTo>
                  <a:pt x="156" y="45"/>
                </a:lnTo>
                <a:lnTo>
                  <a:pt x="162" y="47"/>
                </a:lnTo>
                <a:lnTo>
                  <a:pt x="165" y="50"/>
                </a:lnTo>
                <a:lnTo>
                  <a:pt x="167" y="52"/>
                </a:lnTo>
                <a:lnTo>
                  <a:pt x="171" y="53"/>
                </a:lnTo>
                <a:lnTo>
                  <a:pt x="171" y="52"/>
                </a:lnTo>
                <a:lnTo>
                  <a:pt x="176" y="53"/>
                </a:lnTo>
                <a:lnTo>
                  <a:pt x="183" y="60"/>
                </a:lnTo>
                <a:lnTo>
                  <a:pt x="186" y="63"/>
                </a:lnTo>
                <a:lnTo>
                  <a:pt x="188" y="65"/>
                </a:lnTo>
                <a:lnTo>
                  <a:pt x="192" y="66"/>
                </a:lnTo>
                <a:lnTo>
                  <a:pt x="194" y="69"/>
                </a:lnTo>
                <a:lnTo>
                  <a:pt x="195" y="69"/>
                </a:lnTo>
                <a:lnTo>
                  <a:pt x="201" y="69"/>
                </a:lnTo>
                <a:lnTo>
                  <a:pt x="204" y="70"/>
                </a:lnTo>
                <a:lnTo>
                  <a:pt x="207" y="71"/>
                </a:lnTo>
                <a:lnTo>
                  <a:pt x="208" y="75"/>
                </a:lnTo>
                <a:lnTo>
                  <a:pt x="215" y="82"/>
                </a:lnTo>
                <a:lnTo>
                  <a:pt x="216" y="88"/>
                </a:lnTo>
                <a:lnTo>
                  <a:pt x="218" y="88"/>
                </a:lnTo>
                <a:lnTo>
                  <a:pt x="219" y="88"/>
                </a:lnTo>
                <a:lnTo>
                  <a:pt x="224" y="89"/>
                </a:lnTo>
                <a:lnTo>
                  <a:pt x="233" y="98"/>
                </a:lnTo>
                <a:lnTo>
                  <a:pt x="233" y="101"/>
                </a:lnTo>
                <a:lnTo>
                  <a:pt x="234" y="102"/>
                </a:lnTo>
                <a:lnTo>
                  <a:pt x="237" y="106"/>
                </a:lnTo>
                <a:lnTo>
                  <a:pt x="243" y="106"/>
                </a:lnTo>
                <a:lnTo>
                  <a:pt x="248" y="106"/>
                </a:lnTo>
                <a:lnTo>
                  <a:pt x="250" y="106"/>
                </a:lnTo>
                <a:lnTo>
                  <a:pt x="251" y="108"/>
                </a:lnTo>
                <a:lnTo>
                  <a:pt x="246" y="117"/>
                </a:lnTo>
                <a:lnTo>
                  <a:pt x="243" y="117"/>
                </a:lnTo>
                <a:lnTo>
                  <a:pt x="245" y="119"/>
                </a:lnTo>
                <a:lnTo>
                  <a:pt x="243" y="125"/>
                </a:lnTo>
                <a:lnTo>
                  <a:pt x="240" y="125"/>
                </a:lnTo>
                <a:lnTo>
                  <a:pt x="239" y="125"/>
                </a:lnTo>
                <a:lnTo>
                  <a:pt x="243" y="126"/>
                </a:lnTo>
                <a:lnTo>
                  <a:pt x="244" y="129"/>
                </a:lnTo>
                <a:lnTo>
                  <a:pt x="243" y="134"/>
                </a:lnTo>
                <a:lnTo>
                  <a:pt x="242" y="132"/>
                </a:lnTo>
                <a:lnTo>
                  <a:pt x="239" y="135"/>
                </a:lnTo>
                <a:lnTo>
                  <a:pt x="239" y="136"/>
                </a:lnTo>
                <a:lnTo>
                  <a:pt x="243" y="135"/>
                </a:lnTo>
                <a:lnTo>
                  <a:pt x="240" y="142"/>
                </a:lnTo>
                <a:lnTo>
                  <a:pt x="240" y="143"/>
                </a:lnTo>
                <a:lnTo>
                  <a:pt x="242" y="147"/>
                </a:lnTo>
                <a:lnTo>
                  <a:pt x="243" y="148"/>
                </a:lnTo>
                <a:lnTo>
                  <a:pt x="239" y="155"/>
                </a:lnTo>
                <a:lnTo>
                  <a:pt x="237" y="156"/>
                </a:lnTo>
                <a:lnTo>
                  <a:pt x="238" y="156"/>
                </a:lnTo>
                <a:lnTo>
                  <a:pt x="239" y="161"/>
                </a:lnTo>
                <a:lnTo>
                  <a:pt x="238" y="162"/>
                </a:lnTo>
                <a:lnTo>
                  <a:pt x="240" y="162"/>
                </a:lnTo>
                <a:lnTo>
                  <a:pt x="243" y="176"/>
                </a:lnTo>
                <a:lnTo>
                  <a:pt x="230" y="178"/>
                </a:lnTo>
                <a:lnTo>
                  <a:pt x="222" y="178"/>
                </a:lnTo>
                <a:lnTo>
                  <a:pt x="220" y="177"/>
                </a:lnTo>
                <a:lnTo>
                  <a:pt x="215" y="183"/>
                </a:lnTo>
                <a:lnTo>
                  <a:pt x="220" y="194"/>
                </a:lnTo>
                <a:lnTo>
                  <a:pt x="220" y="201"/>
                </a:lnTo>
                <a:lnTo>
                  <a:pt x="214" y="202"/>
                </a:lnTo>
                <a:lnTo>
                  <a:pt x="210" y="196"/>
                </a:lnTo>
                <a:lnTo>
                  <a:pt x="209" y="194"/>
                </a:lnTo>
                <a:lnTo>
                  <a:pt x="208" y="194"/>
                </a:lnTo>
                <a:lnTo>
                  <a:pt x="202" y="195"/>
                </a:lnTo>
                <a:lnTo>
                  <a:pt x="200" y="196"/>
                </a:lnTo>
                <a:lnTo>
                  <a:pt x="198" y="196"/>
                </a:lnTo>
                <a:lnTo>
                  <a:pt x="196" y="196"/>
                </a:lnTo>
                <a:lnTo>
                  <a:pt x="192" y="197"/>
                </a:lnTo>
                <a:lnTo>
                  <a:pt x="188" y="199"/>
                </a:lnTo>
                <a:lnTo>
                  <a:pt x="184" y="200"/>
                </a:lnTo>
                <a:lnTo>
                  <a:pt x="178" y="201"/>
                </a:lnTo>
                <a:lnTo>
                  <a:pt x="166" y="203"/>
                </a:lnTo>
                <a:lnTo>
                  <a:pt x="164" y="205"/>
                </a:lnTo>
                <a:lnTo>
                  <a:pt x="161" y="205"/>
                </a:lnTo>
                <a:lnTo>
                  <a:pt x="158" y="206"/>
                </a:lnTo>
                <a:lnTo>
                  <a:pt x="156" y="206"/>
                </a:lnTo>
                <a:lnTo>
                  <a:pt x="154" y="206"/>
                </a:lnTo>
                <a:lnTo>
                  <a:pt x="149" y="207"/>
                </a:lnTo>
                <a:lnTo>
                  <a:pt x="144" y="208"/>
                </a:lnTo>
                <a:lnTo>
                  <a:pt x="142" y="209"/>
                </a:lnTo>
                <a:lnTo>
                  <a:pt x="141" y="209"/>
                </a:lnTo>
                <a:lnTo>
                  <a:pt x="137" y="211"/>
                </a:lnTo>
                <a:lnTo>
                  <a:pt x="131" y="212"/>
                </a:lnTo>
                <a:lnTo>
                  <a:pt x="129" y="212"/>
                </a:lnTo>
                <a:lnTo>
                  <a:pt x="125" y="213"/>
                </a:lnTo>
                <a:lnTo>
                  <a:pt x="123" y="213"/>
                </a:lnTo>
                <a:lnTo>
                  <a:pt x="122" y="214"/>
                </a:lnTo>
                <a:lnTo>
                  <a:pt x="117" y="215"/>
                </a:lnTo>
                <a:lnTo>
                  <a:pt x="113" y="215"/>
                </a:lnTo>
                <a:lnTo>
                  <a:pt x="112" y="215"/>
                </a:lnTo>
                <a:lnTo>
                  <a:pt x="111" y="217"/>
                </a:lnTo>
                <a:lnTo>
                  <a:pt x="108" y="217"/>
                </a:lnTo>
                <a:lnTo>
                  <a:pt x="107" y="217"/>
                </a:lnTo>
                <a:lnTo>
                  <a:pt x="104" y="218"/>
                </a:lnTo>
                <a:lnTo>
                  <a:pt x="95" y="219"/>
                </a:lnTo>
                <a:lnTo>
                  <a:pt x="86" y="221"/>
                </a:lnTo>
                <a:lnTo>
                  <a:pt x="84" y="221"/>
                </a:lnTo>
                <a:lnTo>
                  <a:pt x="76" y="212"/>
                </a:lnTo>
                <a:lnTo>
                  <a:pt x="75" y="211"/>
                </a:lnTo>
                <a:lnTo>
                  <a:pt x="75" y="209"/>
                </a:lnTo>
                <a:lnTo>
                  <a:pt x="74" y="207"/>
                </a:lnTo>
                <a:lnTo>
                  <a:pt x="71" y="205"/>
                </a:lnTo>
                <a:lnTo>
                  <a:pt x="68" y="200"/>
                </a:lnTo>
                <a:lnTo>
                  <a:pt x="68" y="197"/>
                </a:lnTo>
                <a:lnTo>
                  <a:pt x="66" y="194"/>
                </a:lnTo>
                <a:lnTo>
                  <a:pt x="66" y="188"/>
                </a:lnTo>
                <a:lnTo>
                  <a:pt x="66" y="187"/>
                </a:lnTo>
                <a:lnTo>
                  <a:pt x="64" y="182"/>
                </a:lnTo>
                <a:lnTo>
                  <a:pt x="62" y="179"/>
                </a:lnTo>
                <a:lnTo>
                  <a:pt x="60" y="176"/>
                </a:lnTo>
                <a:lnTo>
                  <a:pt x="59" y="176"/>
                </a:lnTo>
                <a:lnTo>
                  <a:pt x="59" y="171"/>
                </a:lnTo>
                <a:lnTo>
                  <a:pt x="59" y="170"/>
                </a:lnTo>
                <a:lnTo>
                  <a:pt x="60" y="165"/>
                </a:lnTo>
                <a:lnTo>
                  <a:pt x="59" y="161"/>
                </a:lnTo>
                <a:lnTo>
                  <a:pt x="59" y="159"/>
                </a:lnTo>
                <a:lnTo>
                  <a:pt x="60" y="155"/>
                </a:lnTo>
                <a:lnTo>
                  <a:pt x="64" y="152"/>
                </a:lnTo>
                <a:lnTo>
                  <a:pt x="64" y="150"/>
                </a:lnTo>
                <a:lnTo>
                  <a:pt x="59" y="148"/>
                </a:lnTo>
                <a:lnTo>
                  <a:pt x="59" y="146"/>
                </a:lnTo>
                <a:lnTo>
                  <a:pt x="57" y="140"/>
                </a:lnTo>
                <a:lnTo>
                  <a:pt x="52" y="136"/>
                </a:lnTo>
                <a:lnTo>
                  <a:pt x="51" y="135"/>
                </a:lnTo>
                <a:lnTo>
                  <a:pt x="48" y="130"/>
                </a:lnTo>
                <a:lnTo>
                  <a:pt x="47" y="130"/>
                </a:lnTo>
                <a:lnTo>
                  <a:pt x="48" y="129"/>
                </a:lnTo>
                <a:lnTo>
                  <a:pt x="44" y="125"/>
                </a:lnTo>
                <a:lnTo>
                  <a:pt x="42" y="122"/>
                </a:lnTo>
                <a:lnTo>
                  <a:pt x="41" y="119"/>
                </a:lnTo>
                <a:lnTo>
                  <a:pt x="39" y="114"/>
                </a:lnTo>
                <a:lnTo>
                  <a:pt x="39" y="113"/>
                </a:lnTo>
                <a:lnTo>
                  <a:pt x="36" y="110"/>
                </a:lnTo>
                <a:lnTo>
                  <a:pt x="34" y="102"/>
                </a:lnTo>
                <a:lnTo>
                  <a:pt x="33" y="100"/>
                </a:lnTo>
                <a:lnTo>
                  <a:pt x="32" y="98"/>
                </a:lnTo>
                <a:lnTo>
                  <a:pt x="32" y="96"/>
                </a:lnTo>
                <a:lnTo>
                  <a:pt x="28" y="92"/>
                </a:lnTo>
                <a:lnTo>
                  <a:pt x="28" y="90"/>
                </a:lnTo>
                <a:lnTo>
                  <a:pt x="24" y="82"/>
                </a:lnTo>
                <a:lnTo>
                  <a:pt x="23" y="81"/>
                </a:lnTo>
                <a:lnTo>
                  <a:pt x="23" y="78"/>
                </a:lnTo>
                <a:lnTo>
                  <a:pt x="21" y="76"/>
                </a:lnTo>
                <a:lnTo>
                  <a:pt x="21" y="75"/>
                </a:lnTo>
                <a:lnTo>
                  <a:pt x="20" y="74"/>
                </a:lnTo>
                <a:lnTo>
                  <a:pt x="18" y="71"/>
                </a:lnTo>
                <a:lnTo>
                  <a:pt x="17" y="68"/>
                </a:lnTo>
                <a:lnTo>
                  <a:pt x="16" y="64"/>
                </a:lnTo>
                <a:lnTo>
                  <a:pt x="15" y="62"/>
                </a:lnTo>
                <a:lnTo>
                  <a:pt x="12" y="57"/>
                </a:lnTo>
                <a:lnTo>
                  <a:pt x="11" y="53"/>
                </a:lnTo>
                <a:lnTo>
                  <a:pt x="10" y="51"/>
                </a:lnTo>
                <a:lnTo>
                  <a:pt x="9" y="48"/>
                </a:lnTo>
                <a:lnTo>
                  <a:pt x="8" y="46"/>
                </a:lnTo>
                <a:lnTo>
                  <a:pt x="5" y="41"/>
                </a:lnTo>
                <a:lnTo>
                  <a:pt x="3" y="38"/>
                </a:lnTo>
                <a:lnTo>
                  <a:pt x="3" y="36"/>
                </a:lnTo>
                <a:lnTo>
                  <a:pt x="3" y="35"/>
                </a:lnTo>
                <a:lnTo>
                  <a:pt x="0" y="30"/>
                </a:lnTo>
                <a:lnTo>
                  <a:pt x="5" y="29"/>
                </a:lnTo>
                <a:lnTo>
                  <a:pt x="6" y="29"/>
                </a:lnTo>
                <a:lnTo>
                  <a:pt x="10" y="28"/>
                </a:lnTo>
                <a:lnTo>
                  <a:pt x="11" y="28"/>
                </a:lnTo>
                <a:lnTo>
                  <a:pt x="12" y="27"/>
                </a:lnTo>
                <a:lnTo>
                  <a:pt x="15" y="27"/>
                </a:lnTo>
                <a:lnTo>
                  <a:pt x="16" y="27"/>
                </a:lnTo>
                <a:lnTo>
                  <a:pt x="16" y="26"/>
                </a:lnTo>
                <a:lnTo>
                  <a:pt x="27" y="23"/>
                </a:lnTo>
                <a:lnTo>
                  <a:pt x="28" y="23"/>
                </a:lnTo>
                <a:lnTo>
                  <a:pt x="30" y="22"/>
                </a:lnTo>
                <a:lnTo>
                  <a:pt x="33" y="22"/>
                </a:lnTo>
                <a:lnTo>
                  <a:pt x="35" y="2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00" name="Freeform 93">
            <a:extLst>
              <a:ext uri="{FF2B5EF4-FFF2-40B4-BE49-F238E27FC236}">
                <a16:creationId xmlns:a16="http://schemas.microsoft.com/office/drawing/2014/main" id="{061CA03F-C418-3547-A07F-FA81B4D3735D}"/>
              </a:ext>
            </a:extLst>
          </p:cNvPr>
          <p:cNvSpPr>
            <a:spLocks/>
          </p:cNvSpPr>
          <p:nvPr/>
        </p:nvSpPr>
        <p:spPr bwMode="auto">
          <a:xfrm>
            <a:off x="9171367" y="3633264"/>
            <a:ext cx="16369" cy="23190"/>
          </a:xfrm>
          <a:custGeom>
            <a:avLst/>
            <a:gdLst>
              <a:gd name="T0" fmla="*/ 0 w 14"/>
              <a:gd name="T1" fmla="*/ 3 h 20"/>
              <a:gd name="T2" fmla="*/ 3 w 14"/>
              <a:gd name="T3" fmla="*/ 3 h 20"/>
              <a:gd name="T4" fmla="*/ 3 w 14"/>
              <a:gd name="T5" fmla="*/ 3 h 20"/>
              <a:gd name="T6" fmla="*/ 3 w 14"/>
              <a:gd name="T7" fmla="*/ 0 h 20"/>
              <a:gd name="T8" fmla="*/ 0 w 14"/>
              <a:gd name="T9" fmla="*/ 3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20">
                <a:moveTo>
                  <a:pt x="0" y="4"/>
                </a:moveTo>
                <a:lnTo>
                  <a:pt x="14" y="20"/>
                </a:lnTo>
                <a:lnTo>
                  <a:pt x="11" y="14"/>
                </a:lnTo>
                <a:lnTo>
                  <a:pt x="3" y="0"/>
                </a:lnTo>
                <a:lnTo>
                  <a:pt x="0" y="4"/>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01" name="Freeform 95">
            <a:extLst>
              <a:ext uri="{FF2B5EF4-FFF2-40B4-BE49-F238E27FC236}">
                <a16:creationId xmlns:a16="http://schemas.microsoft.com/office/drawing/2014/main" id="{B4C52C6B-1B50-1E46-94BC-A621A479AD07}"/>
              </a:ext>
            </a:extLst>
          </p:cNvPr>
          <p:cNvSpPr>
            <a:spLocks/>
          </p:cNvSpPr>
          <p:nvPr/>
        </p:nvSpPr>
        <p:spPr bwMode="auto">
          <a:xfrm>
            <a:off x="9156362" y="3595068"/>
            <a:ext cx="8184" cy="16369"/>
          </a:xfrm>
          <a:custGeom>
            <a:avLst/>
            <a:gdLst>
              <a:gd name="T0" fmla="*/ 0 w 5"/>
              <a:gd name="T1" fmla="*/ 2 h 16"/>
              <a:gd name="T2" fmla="*/ 2299 w 5"/>
              <a:gd name="T3" fmla="*/ 2 h 16"/>
              <a:gd name="T4" fmla="*/ 3311 w 5"/>
              <a:gd name="T5" fmla="*/ 2 h 16"/>
              <a:gd name="T6" fmla="*/ 0 w 5"/>
              <a:gd name="T7" fmla="*/ 0 h 16"/>
              <a:gd name="T8" fmla="*/ 0 w 5"/>
              <a:gd name="T9" fmla="*/ 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6">
                <a:moveTo>
                  <a:pt x="0" y="12"/>
                </a:moveTo>
                <a:lnTo>
                  <a:pt x="3" y="16"/>
                </a:lnTo>
                <a:lnTo>
                  <a:pt x="5" y="6"/>
                </a:lnTo>
                <a:lnTo>
                  <a:pt x="0" y="0"/>
                </a:lnTo>
                <a:lnTo>
                  <a:pt x="0" y="12"/>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02" name="Freeform 96">
            <a:extLst>
              <a:ext uri="{FF2B5EF4-FFF2-40B4-BE49-F238E27FC236}">
                <a16:creationId xmlns:a16="http://schemas.microsoft.com/office/drawing/2014/main" id="{6C5E3010-7E1B-9347-A468-0DE1ADC3382F}"/>
              </a:ext>
            </a:extLst>
          </p:cNvPr>
          <p:cNvSpPr>
            <a:spLocks/>
          </p:cNvSpPr>
          <p:nvPr/>
        </p:nvSpPr>
        <p:spPr bwMode="auto">
          <a:xfrm>
            <a:off x="9194557" y="3697379"/>
            <a:ext cx="5456" cy="12277"/>
          </a:xfrm>
          <a:custGeom>
            <a:avLst/>
            <a:gdLst>
              <a:gd name="T0" fmla="*/ 87105 w 3"/>
              <a:gd name="T1" fmla="*/ 8 h 9"/>
              <a:gd name="T2" fmla="*/ 0 w 3"/>
              <a:gd name="T3" fmla="*/ 9 h 9"/>
              <a:gd name="T4" fmla="*/ 0 w 3"/>
              <a:gd name="T5" fmla="*/ 0 h 9"/>
              <a:gd name="T6" fmla="*/ 87105 w 3"/>
              <a:gd name="T7" fmla="*/ 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3" y="8"/>
                </a:moveTo>
                <a:lnTo>
                  <a:pt x="0" y="9"/>
                </a:lnTo>
                <a:lnTo>
                  <a:pt x="0" y="0"/>
                </a:lnTo>
                <a:lnTo>
                  <a:pt x="3" y="8"/>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03" name="Freeform 149">
            <a:extLst>
              <a:ext uri="{FF2B5EF4-FFF2-40B4-BE49-F238E27FC236}">
                <a16:creationId xmlns:a16="http://schemas.microsoft.com/office/drawing/2014/main" id="{A00087CC-1CAC-BD4D-AD73-43FD2CD3E494}"/>
              </a:ext>
            </a:extLst>
          </p:cNvPr>
          <p:cNvSpPr>
            <a:spLocks/>
          </p:cNvSpPr>
          <p:nvPr/>
        </p:nvSpPr>
        <p:spPr bwMode="auto">
          <a:xfrm>
            <a:off x="10880649" y="3888361"/>
            <a:ext cx="70936" cy="25919"/>
          </a:xfrm>
          <a:custGeom>
            <a:avLst/>
            <a:gdLst>
              <a:gd name="T0" fmla="*/ 3 w 60"/>
              <a:gd name="T1" fmla="*/ 3 h 22"/>
              <a:gd name="T2" fmla="*/ 3 w 60"/>
              <a:gd name="T3" fmla="*/ 3 h 22"/>
              <a:gd name="T4" fmla="*/ 3 w 60"/>
              <a:gd name="T5" fmla="*/ 3 h 22"/>
              <a:gd name="T6" fmla="*/ 0 w 60"/>
              <a:gd name="T7" fmla="*/ 3 h 22"/>
              <a:gd name="T8" fmla="*/ 3 w 60"/>
              <a:gd name="T9" fmla="*/ 3 h 22"/>
              <a:gd name="T10" fmla="*/ 3 w 60"/>
              <a:gd name="T11" fmla="*/ 3 h 22"/>
              <a:gd name="T12" fmla="*/ 3 w 60"/>
              <a:gd name="T13" fmla="*/ 3 h 22"/>
              <a:gd name="T14" fmla="*/ 3 w 60"/>
              <a:gd name="T15" fmla="*/ 2 h 22"/>
              <a:gd name="T16" fmla="*/ 3 w 60"/>
              <a:gd name="T17" fmla="*/ 0 h 22"/>
              <a:gd name="T18" fmla="*/ 3 w 60"/>
              <a:gd name="T19" fmla="*/ 3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2">
                <a:moveTo>
                  <a:pt x="31" y="5"/>
                </a:moveTo>
                <a:lnTo>
                  <a:pt x="25" y="8"/>
                </a:lnTo>
                <a:lnTo>
                  <a:pt x="13" y="10"/>
                </a:lnTo>
                <a:lnTo>
                  <a:pt x="0" y="17"/>
                </a:lnTo>
                <a:lnTo>
                  <a:pt x="29" y="18"/>
                </a:lnTo>
                <a:lnTo>
                  <a:pt x="55" y="22"/>
                </a:lnTo>
                <a:lnTo>
                  <a:pt x="60" y="6"/>
                </a:lnTo>
                <a:lnTo>
                  <a:pt x="55" y="2"/>
                </a:lnTo>
                <a:lnTo>
                  <a:pt x="46" y="0"/>
                </a:lnTo>
                <a:lnTo>
                  <a:pt x="31"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04" name="Freeform 150">
            <a:extLst>
              <a:ext uri="{FF2B5EF4-FFF2-40B4-BE49-F238E27FC236}">
                <a16:creationId xmlns:a16="http://schemas.microsoft.com/office/drawing/2014/main" id="{D1ABF6C3-E85B-D74D-8C23-E0A53985C42C}"/>
              </a:ext>
            </a:extLst>
          </p:cNvPr>
          <p:cNvSpPr>
            <a:spLocks/>
          </p:cNvSpPr>
          <p:nvPr/>
        </p:nvSpPr>
        <p:spPr bwMode="auto">
          <a:xfrm>
            <a:off x="10839725" y="3895182"/>
            <a:ext cx="12277" cy="9550"/>
          </a:xfrm>
          <a:custGeom>
            <a:avLst/>
            <a:gdLst>
              <a:gd name="T0" fmla="*/ 9 w 9"/>
              <a:gd name="T1" fmla="*/ 2 h 9"/>
              <a:gd name="T2" fmla="*/ 7 w 9"/>
              <a:gd name="T3" fmla="*/ 2 h 9"/>
              <a:gd name="T4" fmla="*/ 0 w 9"/>
              <a:gd name="T5" fmla="*/ 1 h 9"/>
              <a:gd name="T6" fmla="*/ 6 w 9"/>
              <a:gd name="T7" fmla="*/ 0 h 9"/>
              <a:gd name="T8" fmla="*/ 9 w 9"/>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9" y="5"/>
                </a:moveTo>
                <a:lnTo>
                  <a:pt x="7" y="9"/>
                </a:lnTo>
                <a:lnTo>
                  <a:pt x="0" y="1"/>
                </a:lnTo>
                <a:lnTo>
                  <a:pt x="6" y="0"/>
                </a:lnTo>
                <a:lnTo>
                  <a:pt x="9"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05" name="Freeform 152">
            <a:extLst>
              <a:ext uri="{FF2B5EF4-FFF2-40B4-BE49-F238E27FC236}">
                <a16:creationId xmlns:a16="http://schemas.microsoft.com/office/drawing/2014/main" id="{8A65CE12-F78B-EC4E-91A4-B3E02D0CC19A}"/>
              </a:ext>
            </a:extLst>
          </p:cNvPr>
          <p:cNvSpPr>
            <a:spLocks/>
          </p:cNvSpPr>
          <p:nvPr/>
        </p:nvSpPr>
        <p:spPr bwMode="auto">
          <a:xfrm>
            <a:off x="10868372" y="3904730"/>
            <a:ext cx="6821" cy="6821"/>
          </a:xfrm>
          <a:custGeom>
            <a:avLst/>
            <a:gdLst>
              <a:gd name="T0" fmla="*/ 1 w 7"/>
              <a:gd name="T1" fmla="*/ 3 h 6"/>
              <a:gd name="T2" fmla="*/ 1 w 7"/>
              <a:gd name="T3" fmla="*/ 0 h 6"/>
              <a:gd name="T4" fmla="*/ 0 w 7"/>
              <a:gd name="T5" fmla="*/ 3 h 6"/>
              <a:gd name="T6" fmla="*/ 1 w 7"/>
              <a:gd name="T7" fmla="*/ 3 h 6"/>
              <a:gd name="T8" fmla="*/ 1 w 7"/>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7" y="5"/>
                </a:moveTo>
                <a:lnTo>
                  <a:pt x="4" y="0"/>
                </a:lnTo>
                <a:lnTo>
                  <a:pt x="0" y="6"/>
                </a:lnTo>
                <a:lnTo>
                  <a:pt x="6" y="6"/>
                </a:lnTo>
                <a:lnTo>
                  <a:pt x="7"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06" name="Freeform 153">
            <a:extLst>
              <a:ext uri="{FF2B5EF4-FFF2-40B4-BE49-F238E27FC236}">
                <a16:creationId xmlns:a16="http://schemas.microsoft.com/office/drawing/2014/main" id="{F692B6F3-E6CD-3E4A-8704-7A098E04C146}"/>
              </a:ext>
            </a:extLst>
          </p:cNvPr>
          <p:cNvSpPr>
            <a:spLocks/>
          </p:cNvSpPr>
          <p:nvPr/>
        </p:nvSpPr>
        <p:spPr bwMode="auto">
          <a:xfrm>
            <a:off x="10976140" y="4136636"/>
            <a:ext cx="1364" cy="9550"/>
          </a:xfrm>
          <a:custGeom>
            <a:avLst/>
            <a:gdLst>
              <a:gd name="T0" fmla="*/ 0 w 2"/>
              <a:gd name="T1" fmla="*/ 0 h 7"/>
              <a:gd name="T2" fmla="*/ 1 w 2"/>
              <a:gd name="T3" fmla="*/ 5 h 7"/>
              <a:gd name="T4" fmla="*/ 0 w 2"/>
              <a:gd name="T5" fmla="*/ 7 h 7"/>
              <a:gd name="T6" fmla="*/ 0 w 2"/>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0"/>
                </a:moveTo>
                <a:lnTo>
                  <a:pt x="2" y="5"/>
                </a:lnTo>
                <a:lnTo>
                  <a:pt x="0" y="7"/>
                </a:lnTo>
                <a:lnTo>
                  <a:pt x="0"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07" name="Freeform 195">
            <a:extLst>
              <a:ext uri="{FF2B5EF4-FFF2-40B4-BE49-F238E27FC236}">
                <a16:creationId xmlns:a16="http://schemas.microsoft.com/office/drawing/2014/main" id="{2D55890D-7158-F249-82D1-B6A124F11A1F}"/>
              </a:ext>
            </a:extLst>
          </p:cNvPr>
          <p:cNvSpPr>
            <a:spLocks/>
          </p:cNvSpPr>
          <p:nvPr/>
        </p:nvSpPr>
        <p:spPr bwMode="auto">
          <a:xfrm>
            <a:off x="10944765" y="4110717"/>
            <a:ext cx="9550" cy="23190"/>
          </a:xfrm>
          <a:custGeom>
            <a:avLst/>
            <a:gdLst>
              <a:gd name="T0" fmla="*/ 2 w 8"/>
              <a:gd name="T1" fmla="*/ 4 h 19"/>
              <a:gd name="T2" fmla="*/ 0 w 8"/>
              <a:gd name="T3" fmla="*/ 4 h 19"/>
              <a:gd name="T4" fmla="*/ 4 w 8"/>
              <a:gd name="T5" fmla="*/ 2 h 19"/>
              <a:gd name="T6" fmla="*/ 4 w 8"/>
              <a:gd name="T7" fmla="*/ 0 h 19"/>
              <a:gd name="T8" fmla="*/ 4 w 8"/>
              <a:gd name="T9" fmla="*/ 0 h 19"/>
              <a:gd name="T10" fmla="*/ 4 w 8"/>
              <a:gd name="T11" fmla="*/ 2 h 19"/>
              <a:gd name="T12" fmla="*/ 2 w 8"/>
              <a:gd name="T13" fmla="*/ 4 h 19"/>
              <a:gd name="T14" fmla="*/ 2 w 8"/>
              <a:gd name="T15" fmla="*/ 4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19">
                <a:moveTo>
                  <a:pt x="2" y="19"/>
                </a:moveTo>
                <a:lnTo>
                  <a:pt x="0" y="8"/>
                </a:lnTo>
                <a:lnTo>
                  <a:pt x="4" y="2"/>
                </a:lnTo>
                <a:lnTo>
                  <a:pt x="6" y="0"/>
                </a:lnTo>
                <a:lnTo>
                  <a:pt x="8" y="0"/>
                </a:lnTo>
                <a:lnTo>
                  <a:pt x="5" y="2"/>
                </a:lnTo>
                <a:lnTo>
                  <a:pt x="2" y="8"/>
                </a:lnTo>
                <a:lnTo>
                  <a:pt x="2" y="1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08" name="Freeform 198">
            <a:extLst>
              <a:ext uri="{FF2B5EF4-FFF2-40B4-BE49-F238E27FC236}">
                <a16:creationId xmlns:a16="http://schemas.microsoft.com/office/drawing/2014/main" id="{C3CE2A90-DA94-B344-8733-BCBF012A4E9B}"/>
              </a:ext>
            </a:extLst>
          </p:cNvPr>
          <p:cNvSpPr>
            <a:spLocks/>
          </p:cNvSpPr>
          <p:nvPr/>
        </p:nvSpPr>
        <p:spPr bwMode="auto">
          <a:xfrm>
            <a:off x="10976140" y="4136636"/>
            <a:ext cx="1364" cy="9550"/>
          </a:xfrm>
          <a:custGeom>
            <a:avLst/>
            <a:gdLst>
              <a:gd name="T0" fmla="*/ 0 w 2"/>
              <a:gd name="T1" fmla="*/ 0 h 7"/>
              <a:gd name="T2" fmla="*/ 1 w 2"/>
              <a:gd name="T3" fmla="*/ 5 h 7"/>
              <a:gd name="T4" fmla="*/ 0 w 2"/>
              <a:gd name="T5" fmla="*/ 7 h 7"/>
              <a:gd name="T6" fmla="*/ 0 w 2"/>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0"/>
                </a:moveTo>
                <a:lnTo>
                  <a:pt x="2" y="5"/>
                </a:lnTo>
                <a:lnTo>
                  <a:pt x="0" y="7"/>
                </a:lnTo>
                <a:lnTo>
                  <a:pt x="0"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09" name="Freeform 201">
            <a:extLst>
              <a:ext uri="{FF2B5EF4-FFF2-40B4-BE49-F238E27FC236}">
                <a16:creationId xmlns:a16="http://schemas.microsoft.com/office/drawing/2014/main" id="{ADF2F37E-9D49-6D4E-884A-46564C95994B}"/>
              </a:ext>
            </a:extLst>
          </p:cNvPr>
          <p:cNvSpPr>
            <a:spLocks/>
          </p:cNvSpPr>
          <p:nvPr/>
        </p:nvSpPr>
        <p:spPr bwMode="auto">
          <a:xfrm>
            <a:off x="10880649" y="3888361"/>
            <a:ext cx="70936" cy="25919"/>
          </a:xfrm>
          <a:custGeom>
            <a:avLst/>
            <a:gdLst>
              <a:gd name="T0" fmla="*/ 3 w 60"/>
              <a:gd name="T1" fmla="*/ 3 h 22"/>
              <a:gd name="T2" fmla="*/ 3 w 60"/>
              <a:gd name="T3" fmla="*/ 3 h 22"/>
              <a:gd name="T4" fmla="*/ 3 w 60"/>
              <a:gd name="T5" fmla="*/ 3 h 22"/>
              <a:gd name="T6" fmla="*/ 0 w 60"/>
              <a:gd name="T7" fmla="*/ 3 h 22"/>
              <a:gd name="T8" fmla="*/ 3 w 60"/>
              <a:gd name="T9" fmla="*/ 3 h 22"/>
              <a:gd name="T10" fmla="*/ 3 w 60"/>
              <a:gd name="T11" fmla="*/ 3 h 22"/>
              <a:gd name="T12" fmla="*/ 3 w 60"/>
              <a:gd name="T13" fmla="*/ 3 h 22"/>
              <a:gd name="T14" fmla="*/ 3 w 60"/>
              <a:gd name="T15" fmla="*/ 2 h 22"/>
              <a:gd name="T16" fmla="*/ 3 w 60"/>
              <a:gd name="T17" fmla="*/ 0 h 22"/>
              <a:gd name="T18" fmla="*/ 3 w 60"/>
              <a:gd name="T19" fmla="*/ 3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2">
                <a:moveTo>
                  <a:pt x="31" y="5"/>
                </a:moveTo>
                <a:lnTo>
                  <a:pt x="25" y="8"/>
                </a:lnTo>
                <a:lnTo>
                  <a:pt x="13" y="10"/>
                </a:lnTo>
                <a:lnTo>
                  <a:pt x="0" y="17"/>
                </a:lnTo>
                <a:lnTo>
                  <a:pt x="29" y="18"/>
                </a:lnTo>
                <a:lnTo>
                  <a:pt x="55" y="22"/>
                </a:lnTo>
                <a:lnTo>
                  <a:pt x="60" y="6"/>
                </a:lnTo>
                <a:lnTo>
                  <a:pt x="55" y="2"/>
                </a:lnTo>
                <a:lnTo>
                  <a:pt x="46" y="0"/>
                </a:lnTo>
                <a:lnTo>
                  <a:pt x="31"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10" name="Freeform 202">
            <a:extLst>
              <a:ext uri="{FF2B5EF4-FFF2-40B4-BE49-F238E27FC236}">
                <a16:creationId xmlns:a16="http://schemas.microsoft.com/office/drawing/2014/main" id="{0710FE2D-377B-EA4E-84BD-AF9EEDBD15AF}"/>
              </a:ext>
            </a:extLst>
          </p:cNvPr>
          <p:cNvSpPr>
            <a:spLocks/>
          </p:cNvSpPr>
          <p:nvPr/>
        </p:nvSpPr>
        <p:spPr bwMode="auto">
          <a:xfrm>
            <a:off x="10839725" y="3895182"/>
            <a:ext cx="12277" cy="9550"/>
          </a:xfrm>
          <a:custGeom>
            <a:avLst/>
            <a:gdLst>
              <a:gd name="T0" fmla="*/ 9 w 9"/>
              <a:gd name="T1" fmla="*/ 2 h 9"/>
              <a:gd name="T2" fmla="*/ 7 w 9"/>
              <a:gd name="T3" fmla="*/ 2 h 9"/>
              <a:gd name="T4" fmla="*/ 0 w 9"/>
              <a:gd name="T5" fmla="*/ 1 h 9"/>
              <a:gd name="T6" fmla="*/ 6 w 9"/>
              <a:gd name="T7" fmla="*/ 0 h 9"/>
              <a:gd name="T8" fmla="*/ 9 w 9"/>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9" y="5"/>
                </a:moveTo>
                <a:lnTo>
                  <a:pt x="7" y="9"/>
                </a:lnTo>
                <a:lnTo>
                  <a:pt x="0" y="1"/>
                </a:lnTo>
                <a:lnTo>
                  <a:pt x="6" y="0"/>
                </a:lnTo>
                <a:lnTo>
                  <a:pt x="9"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11" name="Freeform 203">
            <a:extLst>
              <a:ext uri="{FF2B5EF4-FFF2-40B4-BE49-F238E27FC236}">
                <a16:creationId xmlns:a16="http://schemas.microsoft.com/office/drawing/2014/main" id="{C06F8E37-D14C-1E46-A7AF-899812C58781}"/>
              </a:ext>
            </a:extLst>
          </p:cNvPr>
          <p:cNvSpPr>
            <a:spLocks/>
          </p:cNvSpPr>
          <p:nvPr/>
        </p:nvSpPr>
        <p:spPr bwMode="auto">
          <a:xfrm>
            <a:off x="10820626" y="3926557"/>
            <a:ext cx="12277" cy="6821"/>
          </a:xfrm>
          <a:custGeom>
            <a:avLst/>
            <a:gdLst>
              <a:gd name="T0" fmla="*/ 0 w 11"/>
              <a:gd name="T1" fmla="*/ 1 h 6"/>
              <a:gd name="T2" fmla="*/ 0 w 11"/>
              <a:gd name="T3" fmla="*/ 0 h 6"/>
              <a:gd name="T4" fmla="*/ 2 w 11"/>
              <a:gd name="T5" fmla="*/ 3 h 6"/>
              <a:gd name="T6" fmla="*/ 2 w 11"/>
              <a:gd name="T7" fmla="*/ 3 h 6"/>
              <a:gd name="T8" fmla="*/ 0 w 11"/>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0" y="1"/>
                </a:moveTo>
                <a:lnTo>
                  <a:pt x="0" y="0"/>
                </a:lnTo>
                <a:lnTo>
                  <a:pt x="11" y="4"/>
                </a:lnTo>
                <a:lnTo>
                  <a:pt x="7" y="6"/>
                </a:lnTo>
                <a:lnTo>
                  <a:pt x="0"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12" name="Freeform 204">
            <a:extLst>
              <a:ext uri="{FF2B5EF4-FFF2-40B4-BE49-F238E27FC236}">
                <a16:creationId xmlns:a16="http://schemas.microsoft.com/office/drawing/2014/main" id="{2AB90C64-D594-444A-A2A7-32B6FBFDB85E}"/>
              </a:ext>
            </a:extLst>
          </p:cNvPr>
          <p:cNvSpPr>
            <a:spLocks/>
          </p:cNvSpPr>
          <p:nvPr/>
        </p:nvSpPr>
        <p:spPr bwMode="auto">
          <a:xfrm>
            <a:off x="10868372" y="3904730"/>
            <a:ext cx="6821" cy="6821"/>
          </a:xfrm>
          <a:custGeom>
            <a:avLst/>
            <a:gdLst>
              <a:gd name="T0" fmla="*/ 1 w 7"/>
              <a:gd name="T1" fmla="*/ 3 h 6"/>
              <a:gd name="T2" fmla="*/ 1 w 7"/>
              <a:gd name="T3" fmla="*/ 0 h 6"/>
              <a:gd name="T4" fmla="*/ 0 w 7"/>
              <a:gd name="T5" fmla="*/ 3 h 6"/>
              <a:gd name="T6" fmla="*/ 1 w 7"/>
              <a:gd name="T7" fmla="*/ 3 h 6"/>
              <a:gd name="T8" fmla="*/ 1 w 7"/>
              <a:gd name="T9" fmla="*/ 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7" y="5"/>
                </a:moveTo>
                <a:lnTo>
                  <a:pt x="4" y="0"/>
                </a:lnTo>
                <a:lnTo>
                  <a:pt x="0" y="6"/>
                </a:lnTo>
                <a:lnTo>
                  <a:pt x="6" y="6"/>
                </a:lnTo>
                <a:lnTo>
                  <a:pt x="7"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13" name="Freeform 207">
            <a:extLst>
              <a:ext uri="{FF2B5EF4-FFF2-40B4-BE49-F238E27FC236}">
                <a16:creationId xmlns:a16="http://schemas.microsoft.com/office/drawing/2014/main" id="{AC99B482-8842-2446-B379-33A2B47785CF}"/>
              </a:ext>
            </a:extLst>
          </p:cNvPr>
          <p:cNvSpPr>
            <a:spLocks/>
          </p:cNvSpPr>
          <p:nvPr/>
        </p:nvSpPr>
        <p:spPr bwMode="auto">
          <a:xfrm>
            <a:off x="10951586" y="4088892"/>
            <a:ext cx="21827" cy="21827"/>
          </a:xfrm>
          <a:custGeom>
            <a:avLst/>
            <a:gdLst>
              <a:gd name="T0" fmla="*/ 4 w 18"/>
              <a:gd name="T1" fmla="*/ 4 h 18"/>
              <a:gd name="T2" fmla="*/ 4 w 18"/>
              <a:gd name="T3" fmla="*/ 4 h 18"/>
              <a:gd name="T4" fmla="*/ 4 w 18"/>
              <a:gd name="T5" fmla="*/ 4 h 18"/>
              <a:gd name="T6" fmla="*/ 0 w 18"/>
              <a:gd name="T7" fmla="*/ 4 h 18"/>
              <a:gd name="T8" fmla="*/ 2 w 18"/>
              <a:gd name="T9" fmla="*/ 4 h 18"/>
              <a:gd name="T10" fmla="*/ 0 w 18"/>
              <a:gd name="T11" fmla="*/ 4 h 18"/>
              <a:gd name="T12" fmla="*/ 0 w 18"/>
              <a:gd name="T13" fmla="*/ 4 h 18"/>
              <a:gd name="T14" fmla="*/ 4 w 18"/>
              <a:gd name="T15" fmla="*/ 0 h 18"/>
              <a:gd name="T16" fmla="*/ 4 w 18"/>
              <a:gd name="T17" fmla="*/ 0 h 18"/>
              <a:gd name="T18" fmla="*/ 4 w 18"/>
              <a:gd name="T19" fmla="*/ 2 h 18"/>
              <a:gd name="T20" fmla="*/ 4 w 18"/>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8" y="8"/>
                </a:moveTo>
                <a:lnTo>
                  <a:pt x="17" y="7"/>
                </a:lnTo>
                <a:lnTo>
                  <a:pt x="18" y="14"/>
                </a:lnTo>
                <a:lnTo>
                  <a:pt x="0" y="18"/>
                </a:lnTo>
                <a:lnTo>
                  <a:pt x="2" y="13"/>
                </a:lnTo>
                <a:lnTo>
                  <a:pt x="0" y="10"/>
                </a:lnTo>
                <a:lnTo>
                  <a:pt x="0" y="4"/>
                </a:lnTo>
                <a:lnTo>
                  <a:pt x="4" y="0"/>
                </a:lnTo>
                <a:lnTo>
                  <a:pt x="8" y="0"/>
                </a:lnTo>
                <a:lnTo>
                  <a:pt x="6" y="2"/>
                </a:lnTo>
                <a:lnTo>
                  <a:pt x="8" y="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14" name="Freeform 212">
            <a:extLst>
              <a:ext uri="{FF2B5EF4-FFF2-40B4-BE49-F238E27FC236}">
                <a16:creationId xmlns:a16="http://schemas.microsoft.com/office/drawing/2014/main" id="{381F20C1-1B91-024F-A0D4-6B2F22921E08}"/>
              </a:ext>
            </a:extLst>
          </p:cNvPr>
          <p:cNvSpPr>
            <a:spLocks/>
          </p:cNvSpPr>
          <p:nvPr/>
        </p:nvSpPr>
        <p:spPr bwMode="auto">
          <a:xfrm>
            <a:off x="11107098" y="4002949"/>
            <a:ext cx="12277" cy="16369"/>
          </a:xfrm>
          <a:custGeom>
            <a:avLst/>
            <a:gdLst>
              <a:gd name="T0" fmla="*/ 0 w 11"/>
              <a:gd name="T1" fmla="*/ 0 h 13"/>
              <a:gd name="T2" fmla="*/ 2 w 11"/>
              <a:gd name="T3" fmla="*/ 6 h 13"/>
              <a:gd name="T4" fmla="*/ 2 w 11"/>
              <a:gd name="T5" fmla="*/ 6 h 13"/>
              <a:gd name="T6" fmla="*/ 2 w 11"/>
              <a:gd name="T7" fmla="*/ 6 h 13"/>
              <a:gd name="T8" fmla="*/ 2 w 11"/>
              <a:gd name="T9" fmla="*/ 6 h 13"/>
              <a:gd name="T10" fmla="*/ 2 w 11"/>
              <a:gd name="T11" fmla="*/ 6 h 13"/>
              <a:gd name="T12" fmla="*/ 2 w 11"/>
              <a:gd name="T13" fmla="*/ 6 h 13"/>
              <a:gd name="T14" fmla="*/ 2 w 11"/>
              <a:gd name="T15" fmla="*/ 6 h 13"/>
              <a:gd name="T16" fmla="*/ 0 w 11"/>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3">
                <a:moveTo>
                  <a:pt x="0" y="0"/>
                </a:moveTo>
                <a:lnTo>
                  <a:pt x="2" y="7"/>
                </a:lnTo>
                <a:lnTo>
                  <a:pt x="5" y="8"/>
                </a:lnTo>
                <a:lnTo>
                  <a:pt x="6" y="12"/>
                </a:lnTo>
                <a:lnTo>
                  <a:pt x="11" y="13"/>
                </a:lnTo>
                <a:lnTo>
                  <a:pt x="7" y="10"/>
                </a:lnTo>
                <a:lnTo>
                  <a:pt x="6" y="8"/>
                </a:lnTo>
                <a:lnTo>
                  <a:pt x="4" y="7"/>
                </a:lnTo>
                <a:lnTo>
                  <a:pt x="0"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15" name="Freeform 213">
            <a:extLst>
              <a:ext uri="{FF2B5EF4-FFF2-40B4-BE49-F238E27FC236}">
                <a16:creationId xmlns:a16="http://schemas.microsoft.com/office/drawing/2014/main" id="{09076AC2-B722-2A4B-8C17-86C1FBEC00B9}"/>
              </a:ext>
            </a:extLst>
          </p:cNvPr>
          <p:cNvSpPr>
            <a:spLocks/>
          </p:cNvSpPr>
          <p:nvPr/>
        </p:nvSpPr>
        <p:spPr bwMode="auto">
          <a:xfrm>
            <a:off x="10817898" y="3882905"/>
            <a:ext cx="15006" cy="5456"/>
          </a:xfrm>
          <a:custGeom>
            <a:avLst/>
            <a:gdLst>
              <a:gd name="T0" fmla="*/ 11 w 11"/>
              <a:gd name="T1" fmla="*/ 1 h 4"/>
              <a:gd name="T2" fmla="*/ 9 w 11"/>
              <a:gd name="T3" fmla="*/ 0 h 4"/>
              <a:gd name="T4" fmla="*/ 7 w 11"/>
              <a:gd name="T5" fmla="*/ 1 h 4"/>
              <a:gd name="T6" fmla="*/ 6 w 11"/>
              <a:gd name="T7" fmla="*/ 3 h 4"/>
              <a:gd name="T8" fmla="*/ 0 w 11"/>
              <a:gd name="T9" fmla="*/ 4 h 4"/>
              <a:gd name="T10" fmla="*/ 1 w 11"/>
              <a:gd name="T11" fmla="*/ 3 h 4"/>
              <a:gd name="T12" fmla="*/ 9 w 11"/>
              <a:gd name="T13" fmla="*/ 0 h 4"/>
              <a:gd name="T14" fmla="*/ 11 w 11"/>
              <a:gd name="T15" fmla="*/ 1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4">
                <a:moveTo>
                  <a:pt x="11" y="1"/>
                </a:moveTo>
                <a:lnTo>
                  <a:pt x="9" y="0"/>
                </a:lnTo>
                <a:lnTo>
                  <a:pt x="7" y="1"/>
                </a:lnTo>
                <a:lnTo>
                  <a:pt x="6" y="3"/>
                </a:lnTo>
                <a:lnTo>
                  <a:pt x="0" y="4"/>
                </a:lnTo>
                <a:lnTo>
                  <a:pt x="1" y="3"/>
                </a:lnTo>
                <a:lnTo>
                  <a:pt x="9" y="0"/>
                </a:lnTo>
                <a:lnTo>
                  <a:pt x="11"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16" name="Freeform 214">
            <a:extLst>
              <a:ext uri="{FF2B5EF4-FFF2-40B4-BE49-F238E27FC236}">
                <a16:creationId xmlns:a16="http://schemas.microsoft.com/office/drawing/2014/main" id="{7A97BB96-FED7-1443-8E6A-1B72430034EB}"/>
              </a:ext>
            </a:extLst>
          </p:cNvPr>
          <p:cNvSpPr>
            <a:spLocks/>
          </p:cNvSpPr>
          <p:nvPr/>
        </p:nvSpPr>
        <p:spPr bwMode="auto">
          <a:xfrm>
            <a:off x="10961134" y="4067065"/>
            <a:ext cx="5456" cy="31376"/>
          </a:xfrm>
          <a:custGeom>
            <a:avLst/>
            <a:gdLst>
              <a:gd name="T0" fmla="*/ 0 w 4"/>
              <a:gd name="T1" fmla="*/ 4 h 26"/>
              <a:gd name="T2" fmla="*/ 4 w 4"/>
              <a:gd name="T3" fmla="*/ 4 h 26"/>
              <a:gd name="T4" fmla="*/ 3 w 4"/>
              <a:gd name="T5" fmla="*/ 0 h 26"/>
              <a:gd name="T6" fmla="*/ 4 w 4"/>
              <a:gd name="T7" fmla="*/ 4 h 26"/>
              <a:gd name="T8" fmla="*/ 0 w 4"/>
              <a:gd name="T9" fmla="*/ 4 h 26"/>
              <a:gd name="T10" fmla="*/ 0 w 4"/>
              <a:gd name="T11" fmla="*/ 4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6">
                <a:moveTo>
                  <a:pt x="0" y="26"/>
                </a:moveTo>
                <a:lnTo>
                  <a:pt x="4" y="18"/>
                </a:lnTo>
                <a:lnTo>
                  <a:pt x="3" y="0"/>
                </a:lnTo>
                <a:lnTo>
                  <a:pt x="4" y="18"/>
                </a:lnTo>
                <a:lnTo>
                  <a:pt x="0" y="25"/>
                </a:lnTo>
                <a:lnTo>
                  <a:pt x="0" y="2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0" name="Freeform 13">
            <a:extLst>
              <a:ext uri="{FF2B5EF4-FFF2-40B4-BE49-F238E27FC236}">
                <a16:creationId xmlns:a16="http://schemas.microsoft.com/office/drawing/2014/main" id="{C1981ADE-A2A2-D047-9DDA-1A4FC19C498B}"/>
              </a:ext>
            </a:extLst>
          </p:cNvPr>
          <p:cNvSpPr>
            <a:spLocks/>
          </p:cNvSpPr>
          <p:nvPr/>
        </p:nvSpPr>
        <p:spPr bwMode="auto">
          <a:xfrm>
            <a:off x="11518027" y="3732439"/>
            <a:ext cx="9550" cy="6821"/>
          </a:xfrm>
          <a:custGeom>
            <a:avLst/>
            <a:gdLst>
              <a:gd name="T0" fmla="*/ 1 w 7"/>
              <a:gd name="T1" fmla="*/ 5 h 5"/>
              <a:gd name="T2" fmla="*/ 7 w 7"/>
              <a:gd name="T3" fmla="*/ 2 h 5"/>
              <a:gd name="T4" fmla="*/ 3 w 7"/>
              <a:gd name="T5" fmla="*/ 0 h 5"/>
              <a:gd name="T6" fmla="*/ 0 w 7"/>
              <a:gd name="T7" fmla="*/ 2 h 5"/>
              <a:gd name="T8" fmla="*/ 1 w 7"/>
              <a:gd name="T9" fmla="*/ 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1" y="5"/>
                </a:moveTo>
                <a:lnTo>
                  <a:pt x="7" y="2"/>
                </a:lnTo>
                <a:lnTo>
                  <a:pt x="3" y="0"/>
                </a:lnTo>
                <a:lnTo>
                  <a:pt x="0" y="2"/>
                </a:lnTo>
                <a:lnTo>
                  <a:pt x="1"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1" name="Freeform 60">
            <a:extLst>
              <a:ext uri="{FF2B5EF4-FFF2-40B4-BE49-F238E27FC236}">
                <a16:creationId xmlns:a16="http://schemas.microsoft.com/office/drawing/2014/main" id="{31C86DB5-4102-444C-9632-28B453CF29C9}"/>
              </a:ext>
            </a:extLst>
          </p:cNvPr>
          <p:cNvSpPr>
            <a:spLocks/>
          </p:cNvSpPr>
          <p:nvPr/>
        </p:nvSpPr>
        <p:spPr bwMode="auto">
          <a:xfrm>
            <a:off x="10601317" y="3821108"/>
            <a:ext cx="15006" cy="4093"/>
          </a:xfrm>
          <a:custGeom>
            <a:avLst/>
            <a:gdLst>
              <a:gd name="T0" fmla="*/ 0 w 11"/>
              <a:gd name="T1" fmla="*/ 5314958 h 2"/>
              <a:gd name="T2" fmla="*/ 11 w 11"/>
              <a:gd name="T3" fmla="*/ 0 h 2"/>
              <a:gd name="T4" fmla="*/ 9 w 11"/>
              <a:gd name="T5" fmla="*/ 3543305 h 2"/>
              <a:gd name="T6" fmla="*/ 8 w 11"/>
              <a:gd name="T7" fmla="*/ 5314958 h 2"/>
              <a:gd name="T8" fmla="*/ 0 w 11"/>
              <a:gd name="T9" fmla="*/ 531495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2"/>
                </a:moveTo>
                <a:lnTo>
                  <a:pt x="11" y="0"/>
                </a:lnTo>
                <a:lnTo>
                  <a:pt x="9" y="1"/>
                </a:lnTo>
                <a:lnTo>
                  <a:pt x="8" y="2"/>
                </a:lnTo>
                <a:lnTo>
                  <a:pt x="0" y="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2" name="Freeform 62">
            <a:extLst>
              <a:ext uri="{FF2B5EF4-FFF2-40B4-BE49-F238E27FC236}">
                <a16:creationId xmlns:a16="http://schemas.microsoft.com/office/drawing/2014/main" id="{AEF28652-85EE-C645-8A59-2570745246FA}"/>
              </a:ext>
            </a:extLst>
          </p:cNvPr>
          <p:cNvSpPr>
            <a:spLocks/>
          </p:cNvSpPr>
          <p:nvPr/>
        </p:nvSpPr>
        <p:spPr bwMode="auto">
          <a:xfrm>
            <a:off x="8121289" y="1937216"/>
            <a:ext cx="1141795" cy="1310949"/>
          </a:xfrm>
          <a:custGeom>
            <a:avLst/>
            <a:gdLst>
              <a:gd name="T0" fmla="*/ 7 w 957"/>
              <a:gd name="T1" fmla="*/ 3 h 1099"/>
              <a:gd name="T2" fmla="*/ 6 w 957"/>
              <a:gd name="T3" fmla="*/ 3 h 1099"/>
              <a:gd name="T4" fmla="*/ 4 w 957"/>
              <a:gd name="T5" fmla="*/ 3 h 1099"/>
              <a:gd name="T6" fmla="*/ 4 w 957"/>
              <a:gd name="T7" fmla="*/ 3 h 1099"/>
              <a:gd name="T8" fmla="*/ 3 w 957"/>
              <a:gd name="T9" fmla="*/ 3 h 1099"/>
              <a:gd name="T10" fmla="*/ 3 w 957"/>
              <a:gd name="T11" fmla="*/ 3 h 1099"/>
              <a:gd name="T12" fmla="*/ 3 w 957"/>
              <a:gd name="T13" fmla="*/ 3 h 1099"/>
              <a:gd name="T14" fmla="*/ 3 w 957"/>
              <a:gd name="T15" fmla="*/ 3 h 1099"/>
              <a:gd name="T16" fmla="*/ 3 w 957"/>
              <a:gd name="T17" fmla="*/ 3 h 1099"/>
              <a:gd name="T18" fmla="*/ 3 w 957"/>
              <a:gd name="T19" fmla="*/ 3 h 1099"/>
              <a:gd name="T20" fmla="*/ 3 w 957"/>
              <a:gd name="T21" fmla="*/ 3 h 1099"/>
              <a:gd name="T22" fmla="*/ 3 w 957"/>
              <a:gd name="T23" fmla="*/ 3 h 1099"/>
              <a:gd name="T24" fmla="*/ 3 w 957"/>
              <a:gd name="T25" fmla="*/ 3 h 1099"/>
              <a:gd name="T26" fmla="*/ 3 w 957"/>
              <a:gd name="T27" fmla="*/ 3 h 1099"/>
              <a:gd name="T28" fmla="*/ 3 w 957"/>
              <a:gd name="T29" fmla="*/ 3 h 1099"/>
              <a:gd name="T30" fmla="*/ 3 w 957"/>
              <a:gd name="T31" fmla="*/ 3 h 1099"/>
              <a:gd name="T32" fmla="*/ 3 w 957"/>
              <a:gd name="T33" fmla="*/ 3 h 1099"/>
              <a:gd name="T34" fmla="*/ 3 w 957"/>
              <a:gd name="T35" fmla="*/ 3 h 1099"/>
              <a:gd name="T36" fmla="*/ 3 w 957"/>
              <a:gd name="T37" fmla="*/ 3 h 1099"/>
              <a:gd name="T38" fmla="*/ 3 w 957"/>
              <a:gd name="T39" fmla="*/ 3 h 1099"/>
              <a:gd name="T40" fmla="*/ 3 w 957"/>
              <a:gd name="T41" fmla="*/ 3 h 1099"/>
              <a:gd name="T42" fmla="*/ 3 w 957"/>
              <a:gd name="T43" fmla="*/ 3 h 1099"/>
              <a:gd name="T44" fmla="*/ 3 w 957"/>
              <a:gd name="T45" fmla="*/ 4 h 1099"/>
              <a:gd name="T46" fmla="*/ 3 w 957"/>
              <a:gd name="T47" fmla="*/ 4 h 1099"/>
              <a:gd name="T48" fmla="*/ 3 w 957"/>
              <a:gd name="T49" fmla="*/ 4 h 1099"/>
              <a:gd name="T50" fmla="*/ 3 w 957"/>
              <a:gd name="T51" fmla="*/ 4 h 1099"/>
              <a:gd name="T52" fmla="*/ 3 w 957"/>
              <a:gd name="T53" fmla="*/ 4 h 1099"/>
              <a:gd name="T54" fmla="*/ 3 w 957"/>
              <a:gd name="T55" fmla="*/ 4 h 1099"/>
              <a:gd name="T56" fmla="*/ 3 w 957"/>
              <a:gd name="T57" fmla="*/ 4 h 1099"/>
              <a:gd name="T58" fmla="*/ 3 w 957"/>
              <a:gd name="T59" fmla="*/ 4 h 1099"/>
              <a:gd name="T60" fmla="*/ 3 w 957"/>
              <a:gd name="T61" fmla="*/ 4 h 1099"/>
              <a:gd name="T62" fmla="*/ 3 w 957"/>
              <a:gd name="T63" fmla="*/ 3 h 1099"/>
              <a:gd name="T64" fmla="*/ 3 w 957"/>
              <a:gd name="T65" fmla="*/ 4 h 1099"/>
              <a:gd name="T66" fmla="*/ 3 w 957"/>
              <a:gd name="T67" fmla="*/ 4 h 1099"/>
              <a:gd name="T68" fmla="*/ 4 w 957"/>
              <a:gd name="T69" fmla="*/ 5 h 1099"/>
              <a:gd name="T70" fmla="*/ 4 w 957"/>
              <a:gd name="T71" fmla="*/ 5 h 1099"/>
              <a:gd name="T72" fmla="*/ 5 w 957"/>
              <a:gd name="T73" fmla="*/ 6 h 1099"/>
              <a:gd name="T74" fmla="*/ 6 w 957"/>
              <a:gd name="T75" fmla="*/ 7 h 1099"/>
              <a:gd name="T76" fmla="*/ 6 w 957"/>
              <a:gd name="T77" fmla="*/ 7 h 1099"/>
              <a:gd name="T78" fmla="*/ 6 w 957"/>
              <a:gd name="T79" fmla="*/ 8 h 1099"/>
              <a:gd name="T80" fmla="*/ 6 w 957"/>
              <a:gd name="T81" fmla="*/ 8 h 1099"/>
              <a:gd name="T82" fmla="*/ 7 w 957"/>
              <a:gd name="T83" fmla="*/ 8 h 1099"/>
              <a:gd name="T84" fmla="*/ 7 w 957"/>
              <a:gd name="T85" fmla="*/ 8 h 1099"/>
              <a:gd name="T86" fmla="*/ 6 w 957"/>
              <a:gd name="T87" fmla="*/ 8 h 1099"/>
              <a:gd name="T88" fmla="*/ 6 w 957"/>
              <a:gd name="T89" fmla="*/ 7 h 1099"/>
              <a:gd name="T90" fmla="*/ 6 w 957"/>
              <a:gd name="T91" fmla="*/ 6 h 1099"/>
              <a:gd name="T92" fmla="*/ 6 w 957"/>
              <a:gd name="T93" fmla="*/ 6 h 1099"/>
              <a:gd name="T94" fmla="*/ 5 w 957"/>
              <a:gd name="T95" fmla="*/ 6 h 10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57" h="1099">
                <a:moveTo>
                  <a:pt x="957" y="298"/>
                </a:moveTo>
                <a:lnTo>
                  <a:pt x="937" y="256"/>
                </a:lnTo>
                <a:lnTo>
                  <a:pt x="910" y="247"/>
                </a:lnTo>
                <a:lnTo>
                  <a:pt x="865" y="167"/>
                </a:lnTo>
                <a:lnTo>
                  <a:pt x="835" y="149"/>
                </a:lnTo>
                <a:lnTo>
                  <a:pt x="841" y="126"/>
                </a:lnTo>
                <a:lnTo>
                  <a:pt x="811" y="55"/>
                </a:lnTo>
                <a:lnTo>
                  <a:pt x="766" y="45"/>
                </a:lnTo>
                <a:lnTo>
                  <a:pt x="706" y="19"/>
                </a:lnTo>
                <a:lnTo>
                  <a:pt x="631" y="31"/>
                </a:lnTo>
                <a:lnTo>
                  <a:pt x="598" y="0"/>
                </a:lnTo>
                <a:lnTo>
                  <a:pt x="567" y="6"/>
                </a:lnTo>
                <a:lnTo>
                  <a:pt x="569" y="37"/>
                </a:lnTo>
                <a:lnTo>
                  <a:pt x="566" y="72"/>
                </a:lnTo>
                <a:lnTo>
                  <a:pt x="555" y="89"/>
                </a:lnTo>
                <a:lnTo>
                  <a:pt x="556" y="115"/>
                </a:lnTo>
                <a:lnTo>
                  <a:pt x="533" y="112"/>
                </a:lnTo>
                <a:lnTo>
                  <a:pt x="524" y="97"/>
                </a:lnTo>
                <a:lnTo>
                  <a:pt x="476" y="73"/>
                </a:lnTo>
                <a:lnTo>
                  <a:pt x="444" y="61"/>
                </a:lnTo>
                <a:lnTo>
                  <a:pt x="440" y="60"/>
                </a:lnTo>
                <a:lnTo>
                  <a:pt x="407" y="131"/>
                </a:lnTo>
                <a:lnTo>
                  <a:pt x="442" y="173"/>
                </a:lnTo>
                <a:lnTo>
                  <a:pt x="446" y="198"/>
                </a:lnTo>
                <a:lnTo>
                  <a:pt x="464" y="199"/>
                </a:lnTo>
                <a:lnTo>
                  <a:pt x="468" y="232"/>
                </a:lnTo>
                <a:lnTo>
                  <a:pt x="462" y="237"/>
                </a:lnTo>
                <a:lnTo>
                  <a:pt x="455" y="249"/>
                </a:lnTo>
                <a:lnTo>
                  <a:pt x="426" y="241"/>
                </a:lnTo>
                <a:lnTo>
                  <a:pt x="428" y="227"/>
                </a:lnTo>
                <a:lnTo>
                  <a:pt x="420" y="221"/>
                </a:lnTo>
                <a:lnTo>
                  <a:pt x="408" y="233"/>
                </a:lnTo>
                <a:lnTo>
                  <a:pt x="390" y="211"/>
                </a:lnTo>
                <a:lnTo>
                  <a:pt x="386" y="204"/>
                </a:lnTo>
                <a:lnTo>
                  <a:pt x="347" y="203"/>
                </a:lnTo>
                <a:lnTo>
                  <a:pt x="330" y="209"/>
                </a:lnTo>
                <a:lnTo>
                  <a:pt x="308" y="205"/>
                </a:lnTo>
                <a:lnTo>
                  <a:pt x="285" y="216"/>
                </a:lnTo>
                <a:lnTo>
                  <a:pt x="270" y="247"/>
                </a:lnTo>
                <a:lnTo>
                  <a:pt x="270" y="258"/>
                </a:lnTo>
                <a:lnTo>
                  <a:pt x="256" y="263"/>
                </a:lnTo>
                <a:lnTo>
                  <a:pt x="251" y="263"/>
                </a:lnTo>
                <a:lnTo>
                  <a:pt x="249" y="269"/>
                </a:lnTo>
                <a:lnTo>
                  <a:pt x="234" y="322"/>
                </a:lnTo>
                <a:lnTo>
                  <a:pt x="270" y="356"/>
                </a:lnTo>
                <a:lnTo>
                  <a:pt x="261" y="372"/>
                </a:lnTo>
                <a:lnTo>
                  <a:pt x="256" y="371"/>
                </a:lnTo>
                <a:lnTo>
                  <a:pt x="236" y="394"/>
                </a:lnTo>
                <a:lnTo>
                  <a:pt x="225" y="390"/>
                </a:lnTo>
                <a:lnTo>
                  <a:pt x="225" y="408"/>
                </a:lnTo>
                <a:lnTo>
                  <a:pt x="236" y="412"/>
                </a:lnTo>
                <a:lnTo>
                  <a:pt x="239" y="413"/>
                </a:lnTo>
                <a:lnTo>
                  <a:pt x="234" y="418"/>
                </a:lnTo>
                <a:lnTo>
                  <a:pt x="238" y="424"/>
                </a:lnTo>
                <a:lnTo>
                  <a:pt x="240" y="425"/>
                </a:lnTo>
                <a:lnTo>
                  <a:pt x="257" y="420"/>
                </a:lnTo>
                <a:lnTo>
                  <a:pt x="262" y="430"/>
                </a:lnTo>
                <a:lnTo>
                  <a:pt x="264" y="438"/>
                </a:lnTo>
                <a:lnTo>
                  <a:pt x="273" y="443"/>
                </a:lnTo>
                <a:lnTo>
                  <a:pt x="264" y="466"/>
                </a:lnTo>
                <a:lnTo>
                  <a:pt x="264" y="468"/>
                </a:lnTo>
                <a:lnTo>
                  <a:pt x="269" y="472"/>
                </a:lnTo>
                <a:lnTo>
                  <a:pt x="275" y="473"/>
                </a:lnTo>
                <a:lnTo>
                  <a:pt x="278" y="472"/>
                </a:lnTo>
                <a:lnTo>
                  <a:pt x="288" y="483"/>
                </a:lnTo>
                <a:lnTo>
                  <a:pt x="285" y="498"/>
                </a:lnTo>
                <a:lnTo>
                  <a:pt x="260" y="518"/>
                </a:lnTo>
                <a:lnTo>
                  <a:pt x="216" y="520"/>
                </a:lnTo>
                <a:lnTo>
                  <a:pt x="212" y="519"/>
                </a:lnTo>
                <a:lnTo>
                  <a:pt x="200" y="516"/>
                </a:lnTo>
                <a:lnTo>
                  <a:pt x="177" y="509"/>
                </a:lnTo>
                <a:lnTo>
                  <a:pt x="116" y="486"/>
                </a:lnTo>
                <a:lnTo>
                  <a:pt x="93" y="484"/>
                </a:lnTo>
                <a:lnTo>
                  <a:pt x="57" y="476"/>
                </a:lnTo>
                <a:lnTo>
                  <a:pt x="33" y="459"/>
                </a:lnTo>
                <a:lnTo>
                  <a:pt x="24" y="455"/>
                </a:lnTo>
                <a:lnTo>
                  <a:pt x="8" y="454"/>
                </a:lnTo>
                <a:lnTo>
                  <a:pt x="4" y="455"/>
                </a:lnTo>
                <a:lnTo>
                  <a:pt x="0" y="470"/>
                </a:lnTo>
                <a:lnTo>
                  <a:pt x="5" y="474"/>
                </a:lnTo>
                <a:lnTo>
                  <a:pt x="20" y="477"/>
                </a:lnTo>
                <a:lnTo>
                  <a:pt x="41" y="501"/>
                </a:lnTo>
                <a:lnTo>
                  <a:pt x="50" y="492"/>
                </a:lnTo>
                <a:lnTo>
                  <a:pt x="63" y="503"/>
                </a:lnTo>
                <a:lnTo>
                  <a:pt x="50" y="518"/>
                </a:lnTo>
                <a:lnTo>
                  <a:pt x="68" y="528"/>
                </a:lnTo>
                <a:lnTo>
                  <a:pt x="84" y="527"/>
                </a:lnTo>
                <a:lnTo>
                  <a:pt x="107" y="524"/>
                </a:lnTo>
                <a:lnTo>
                  <a:pt x="113" y="525"/>
                </a:lnTo>
                <a:lnTo>
                  <a:pt x="101" y="538"/>
                </a:lnTo>
                <a:lnTo>
                  <a:pt x="114" y="545"/>
                </a:lnTo>
                <a:lnTo>
                  <a:pt x="101" y="561"/>
                </a:lnTo>
                <a:lnTo>
                  <a:pt x="122" y="570"/>
                </a:lnTo>
                <a:lnTo>
                  <a:pt x="122" y="582"/>
                </a:lnTo>
                <a:lnTo>
                  <a:pt x="126" y="584"/>
                </a:lnTo>
                <a:lnTo>
                  <a:pt x="137" y="563"/>
                </a:lnTo>
                <a:lnTo>
                  <a:pt x="132" y="544"/>
                </a:lnTo>
                <a:lnTo>
                  <a:pt x="158" y="540"/>
                </a:lnTo>
                <a:lnTo>
                  <a:pt x="148" y="549"/>
                </a:lnTo>
                <a:lnTo>
                  <a:pt x="149" y="551"/>
                </a:lnTo>
                <a:lnTo>
                  <a:pt x="165" y="561"/>
                </a:lnTo>
                <a:lnTo>
                  <a:pt x="173" y="563"/>
                </a:lnTo>
                <a:lnTo>
                  <a:pt x="184" y="563"/>
                </a:lnTo>
                <a:lnTo>
                  <a:pt x="192" y="564"/>
                </a:lnTo>
                <a:lnTo>
                  <a:pt x="196" y="566"/>
                </a:lnTo>
                <a:lnTo>
                  <a:pt x="206" y="563"/>
                </a:lnTo>
                <a:lnTo>
                  <a:pt x="209" y="568"/>
                </a:lnTo>
                <a:lnTo>
                  <a:pt x="213" y="567"/>
                </a:lnTo>
                <a:lnTo>
                  <a:pt x="224" y="567"/>
                </a:lnTo>
                <a:lnTo>
                  <a:pt x="234" y="574"/>
                </a:lnTo>
                <a:lnTo>
                  <a:pt x="243" y="573"/>
                </a:lnTo>
                <a:lnTo>
                  <a:pt x="256" y="570"/>
                </a:lnTo>
                <a:lnTo>
                  <a:pt x="261" y="569"/>
                </a:lnTo>
                <a:lnTo>
                  <a:pt x="266" y="567"/>
                </a:lnTo>
                <a:lnTo>
                  <a:pt x="294" y="563"/>
                </a:lnTo>
                <a:lnTo>
                  <a:pt x="309" y="567"/>
                </a:lnTo>
                <a:lnTo>
                  <a:pt x="338" y="573"/>
                </a:lnTo>
                <a:lnTo>
                  <a:pt x="347" y="574"/>
                </a:lnTo>
                <a:lnTo>
                  <a:pt x="368" y="564"/>
                </a:lnTo>
                <a:lnTo>
                  <a:pt x="376" y="569"/>
                </a:lnTo>
                <a:lnTo>
                  <a:pt x="389" y="566"/>
                </a:lnTo>
                <a:lnTo>
                  <a:pt x="394" y="562"/>
                </a:lnTo>
                <a:lnTo>
                  <a:pt x="396" y="556"/>
                </a:lnTo>
                <a:lnTo>
                  <a:pt x="392" y="550"/>
                </a:lnTo>
                <a:lnTo>
                  <a:pt x="400" y="540"/>
                </a:lnTo>
                <a:lnTo>
                  <a:pt x="407" y="545"/>
                </a:lnTo>
                <a:lnTo>
                  <a:pt x="411" y="540"/>
                </a:lnTo>
                <a:lnTo>
                  <a:pt x="431" y="534"/>
                </a:lnTo>
                <a:lnTo>
                  <a:pt x="461" y="526"/>
                </a:lnTo>
                <a:lnTo>
                  <a:pt x="464" y="542"/>
                </a:lnTo>
                <a:lnTo>
                  <a:pt x="450" y="550"/>
                </a:lnTo>
                <a:lnTo>
                  <a:pt x="431" y="566"/>
                </a:lnTo>
                <a:lnTo>
                  <a:pt x="425" y="580"/>
                </a:lnTo>
                <a:lnTo>
                  <a:pt x="443" y="592"/>
                </a:lnTo>
                <a:lnTo>
                  <a:pt x="485" y="602"/>
                </a:lnTo>
                <a:lnTo>
                  <a:pt x="503" y="594"/>
                </a:lnTo>
                <a:lnTo>
                  <a:pt x="520" y="602"/>
                </a:lnTo>
                <a:lnTo>
                  <a:pt x="534" y="627"/>
                </a:lnTo>
                <a:lnTo>
                  <a:pt x="557" y="623"/>
                </a:lnTo>
                <a:lnTo>
                  <a:pt x="584" y="629"/>
                </a:lnTo>
                <a:lnTo>
                  <a:pt x="603" y="664"/>
                </a:lnTo>
                <a:lnTo>
                  <a:pt x="592" y="669"/>
                </a:lnTo>
                <a:lnTo>
                  <a:pt x="594" y="677"/>
                </a:lnTo>
                <a:lnTo>
                  <a:pt x="598" y="678"/>
                </a:lnTo>
                <a:lnTo>
                  <a:pt x="609" y="676"/>
                </a:lnTo>
                <a:lnTo>
                  <a:pt x="643" y="693"/>
                </a:lnTo>
                <a:lnTo>
                  <a:pt x="669" y="730"/>
                </a:lnTo>
                <a:lnTo>
                  <a:pt x="669" y="731"/>
                </a:lnTo>
                <a:lnTo>
                  <a:pt x="711" y="810"/>
                </a:lnTo>
                <a:lnTo>
                  <a:pt x="707" y="814"/>
                </a:lnTo>
                <a:lnTo>
                  <a:pt x="723" y="863"/>
                </a:lnTo>
                <a:lnTo>
                  <a:pt x="718" y="873"/>
                </a:lnTo>
                <a:lnTo>
                  <a:pt x="719" y="876"/>
                </a:lnTo>
                <a:lnTo>
                  <a:pt x="721" y="884"/>
                </a:lnTo>
                <a:lnTo>
                  <a:pt x="718" y="890"/>
                </a:lnTo>
                <a:lnTo>
                  <a:pt x="718" y="894"/>
                </a:lnTo>
                <a:lnTo>
                  <a:pt x="715" y="923"/>
                </a:lnTo>
                <a:lnTo>
                  <a:pt x="721" y="973"/>
                </a:lnTo>
                <a:lnTo>
                  <a:pt x="723" y="981"/>
                </a:lnTo>
                <a:lnTo>
                  <a:pt x="723" y="989"/>
                </a:lnTo>
                <a:lnTo>
                  <a:pt x="716" y="994"/>
                </a:lnTo>
                <a:lnTo>
                  <a:pt x="724" y="1007"/>
                </a:lnTo>
                <a:lnTo>
                  <a:pt x="733" y="1000"/>
                </a:lnTo>
                <a:lnTo>
                  <a:pt x="712" y="1063"/>
                </a:lnTo>
                <a:lnTo>
                  <a:pt x="796" y="1099"/>
                </a:lnTo>
                <a:lnTo>
                  <a:pt x="815" y="1087"/>
                </a:lnTo>
                <a:lnTo>
                  <a:pt x="826" y="1078"/>
                </a:lnTo>
                <a:lnTo>
                  <a:pt x="832" y="1053"/>
                </a:lnTo>
                <a:lnTo>
                  <a:pt x="839" y="1046"/>
                </a:lnTo>
                <a:lnTo>
                  <a:pt x="839" y="1039"/>
                </a:lnTo>
                <a:lnTo>
                  <a:pt x="832" y="1034"/>
                </a:lnTo>
                <a:lnTo>
                  <a:pt x="820" y="1021"/>
                </a:lnTo>
                <a:lnTo>
                  <a:pt x="812" y="999"/>
                </a:lnTo>
                <a:lnTo>
                  <a:pt x="806" y="997"/>
                </a:lnTo>
                <a:lnTo>
                  <a:pt x="805" y="980"/>
                </a:lnTo>
                <a:lnTo>
                  <a:pt x="802" y="967"/>
                </a:lnTo>
                <a:lnTo>
                  <a:pt x="808" y="962"/>
                </a:lnTo>
                <a:lnTo>
                  <a:pt x="809" y="891"/>
                </a:lnTo>
                <a:lnTo>
                  <a:pt x="799" y="860"/>
                </a:lnTo>
                <a:lnTo>
                  <a:pt x="800" y="851"/>
                </a:lnTo>
                <a:lnTo>
                  <a:pt x="793" y="832"/>
                </a:lnTo>
                <a:lnTo>
                  <a:pt x="793" y="801"/>
                </a:lnTo>
                <a:lnTo>
                  <a:pt x="770" y="803"/>
                </a:lnTo>
                <a:lnTo>
                  <a:pt x="757" y="813"/>
                </a:lnTo>
                <a:lnTo>
                  <a:pt x="725" y="816"/>
                </a:lnTo>
                <a:lnTo>
                  <a:pt x="731" y="800"/>
                </a:lnTo>
                <a:lnTo>
                  <a:pt x="721" y="747"/>
                </a:lnTo>
                <a:lnTo>
                  <a:pt x="722" y="746"/>
                </a:lnTo>
                <a:lnTo>
                  <a:pt x="729" y="731"/>
                </a:lnTo>
                <a:lnTo>
                  <a:pt x="717" y="723"/>
                </a:lnTo>
                <a:lnTo>
                  <a:pt x="706" y="725"/>
                </a:lnTo>
                <a:lnTo>
                  <a:pt x="699" y="713"/>
                </a:lnTo>
                <a:lnTo>
                  <a:pt x="694" y="716"/>
                </a:lnTo>
                <a:lnTo>
                  <a:pt x="687" y="707"/>
                </a:lnTo>
                <a:lnTo>
                  <a:pt x="957" y="29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3" name="Freeform 63">
            <a:extLst>
              <a:ext uri="{FF2B5EF4-FFF2-40B4-BE49-F238E27FC236}">
                <a16:creationId xmlns:a16="http://schemas.microsoft.com/office/drawing/2014/main" id="{0846FE02-623C-CE47-A1B7-6E520146C582}"/>
              </a:ext>
            </a:extLst>
          </p:cNvPr>
          <p:cNvSpPr>
            <a:spLocks/>
          </p:cNvSpPr>
          <p:nvPr/>
        </p:nvSpPr>
        <p:spPr bwMode="auto">
          <a:xfrm>
            <a:off x="8443229" y="2630204"/>
            <a:ext cx="158242" cy="68208"/>
          </a:xfrm>
          <a:custGeom>
            <a:avLst/>
            <a:gdLst>
              <a:gd name="T0" fmla="*/ 4 w 130"/>
              <a:gd name="T1" fmla="*/ 3 h 58"/>
              <a:gd name="T2" fmla="*/ 4 w 130"/>
              <a:gd name="T3" fmla="*/ 3 h 58"/>
              <a:gd name="T4" fmla="*/ 4 w 130"/>
              <a:gd name="T5" fmla="*/ 3 h 58"/>
              <a:gd name="T6" fmla="*/ 1 w 130"/>
              <a:gd name="T7" fmla="*/ 3 h 58"/>
              <a:gd name="T8" fmla="*/ 0 w 130"/>
              <a:gd name="T9" fmla="*/ 3 h 58"/>
              <a:gd name="T10" fmla="*/ 4 w 130"/>
              <a:gd name="T11" fmla="*/ 3 h 58"/>
              <a:gd name="T12" fmla="*/ 4 w 130"/>
              <a:gd name="T13" fmla="*/ 3 h 58"/>
              <a:gd name="T14" fmla="*/ 4 w 130"/>
              <a:gd name="T15" fmla="*/ 3 h 58"/>
              <a:gd name="T16" fmla="*/ 4 w 130"/>
              <a:gd name="T17" fmla="*/ 3 h 58"/>
              <a:gd name="T18" fmla="*/ 4 w 130"/>
              <a:gd name="T19" fmla="*/ 3 h 58"/>
              <a:gd name="T20" fmla="*/ 4 w 130"/>
              <a:gd name="T21" fmla="*/ 3 h 58"/>
              <a:gd name="T22" fmla="*/ 4 w 130"/>
              <a:gd name="T23" fmla="*/ 3 h 58"/>
              <a:gd name="T24" fmla="*/ 4 w 130"/>
              <a:gd name="T25" fmla="*/ 3 h 58"/>
              <a:gd name="T26" fmla="*/ 4 w 130"/>
              <a:gd name="T27" fmla="*/ 3 h 58"/>
              <a:gd name="T28" fmla="*/ 4 w 130"/>
              <a:gd name="T29" fmla="*/ 3 h 58"/>
              <a:gd name="T30" fmla="*/ 4 w 130"/>
              <a:gd name="T31" fmla="*/ 3 h 58"/>
              <a:gd name="T32" fmla="*/ 4 w 130"/>
              <a:gd name="T33" fmla="*/ 3 h 58"/>
              <a:gd name="T34" fmla="*/ 4 w 130"/>
              <a:gd name="T35" fmla="*/ 3 h 58"/>
              <a:gd name="T36" fmla="*/ 4 w 130"/>
              <a:gd name="T37" fmla="*/ 0 h 58"/>
              <a:gd name="T38" fmla="*/ 4 w 130"/>
              <a:gd name="T39" fmla="*/ 3 h 58"/>
              <a:gd name="T40" fmla="*/ 4 w 130"/>
              <a:gd name="T41" fmla="*/ 3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0" h="58">
                <a:moveTo>
                  <a:pt x="30" y="7"/>
                </a:moveTo>
                <a:lnTo>
                  <a:pt x="30" y="17"/>
                </a:lnTo>
                <a:lnTo>
                  <a:pt x="14" y="37"/>
                </a:lnTo>
                <a:lnTo>
                  <a:pt x="1" y="39"/>
                </a:lnTo>
                <a:lnTo>
                  <a:pt x="0" y="43"/>
                </a:lnTo>
                <a:lnTo>
                  <a:pt x="20" y="57"/>
                </a:lnTo>
                <a:lnTo>
                  <a:pt x="27" y="55"/>
                </a:lnTo>
                <a:lnTo>
                  <a:pt x="30" y="51"/>
                </a:lnTo>
                <a:lnTo>
                  <a:pt x="81" y="52"/>
                </a:lnTo>
                <a:lnTo>
                  <a:pt x="84" y="58"/>
                </a:lnTo>
                <a:lnTo>
                  <a:pt x="97" y="52"/>
                </a:lnTo>
                <a:lnTo>
                  <a:pt x="108" y="29"/>
                </a:lnTo>
                <a:lnTo>
                  <a:pt x="118" y="36"/>
                </a:lnTo>
                <a:lnTo>
                  <a:pt x="124" y="36"/>
                </a:lnTo>
                <a:lnTo>
                  <a:pt x="130" y="28"/>
                </a:lnTo>
                <a:lnTo>
                  <a:pt x="126" y="24"/>
                </a:lnTo>
                <a:lnTo>
                  <a:pt x="124" y="17"/>
                </a:lnTo>
                <a:lnTo>
                  <a:pt x="130" y="15"/>
                </a:lnTo>
                <a:lnTo>
                  <a:pt x="130" y="0"/>
                </a:lnTo>
                <a:lnTo>
                  <a:pt x="40" y="3"/>
                </a:lnTo>
                <a:lnTo>
                  <a:pt x="30" y="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4" name="Freeform 64">
            <a:extLst>
              <a:ext uri="{FF2B5EF4-FFF2-40B4-BE49-F238E27FC236}">
                <a16:creationId xmlns:a16="http://schemas.microsoft.com/office/drawing/2014/main" id="{2D680A50-8305-834D-BB13-AF2C2EA84E2C}"/>
              </a:ext>
            </a:extLst>
          </p:cNvPr>
          <p:cNvSpPr>
            <a:spLocks/>
          </p:cNvSpPr>
          <p:nvPr/>
        </p:nvSpPr>
        <p:spPr bwMode="auto">
          <a:xfrm>
            <a:off x="7942585" y="2407848"/>
            <a:ext cx="174611" cy="95490"/>
          </a:xfrm>
          <a:custGeom>
            <a:avLst/>
            <a:gdLst>
              <a:gd name="T0" fmla="*/ 4 w 146"/>
              <a:gd name="T1" fmla="*/ 4 h 79"/>
              <a:gd name="T2" fmla="*/ 4 w 146"/>
              <a:gd name="T3" fmla="*/ 4 h 79"/>
              <a:gd name="T4" fmla="*/ 4 w 146"/>
              <a:gd name="T5" fmla="*/ 4 h 79"/>
              <a:gd name="T6" fmla="*/ 4 w 146"/>
              <a:gd name="T7" fmla="*/ 4 h 79"/>
              <a:gd name="T8" fmla="*/ 4 w 146"/>
              <a:gd name="T9" fmla="*/ 4 h 79"/>
              <a:gd name="T10" fmla="*/ 4 w 146"/>
              <a:gd name="T11" fmla="*/ 4 h 79"/>
              <a:gd name="T12" fmla="*/ 4 w 146"/>
              <a:gd name="T13" fmla="*/ 4 h 79"/>
              <a:gd name="T14" fmla="*/ 4 w 146"/>
              <a:gd name="T15" fmla="*/ 4 h 79"/>
              <a:gd name="T16" fmla="*/ 4 w 146"/>
              <a:gd name="T17" fmla="*/ 4 h 79"/>
              <a:gd name="T18" fmla="*/ 4 w 146"/>
              <a:gd name="T19" fmla="*/ 4 h 79"/>
              <a:gd name="T20" fmla="*/ 4 w 146"/>
              <a:gd name="T21" fmla="*/ 4 h 79"/>
              <a:gd name="T22" fmla="*/ 4 w 146"/>
              <a:gd name="T23" fmla="*/ 4 h 79"/>
              <a:gd name="T24" fmla="*/ 4 w 146"/>
              <a:gd name="T25" fmla="*/ 4 h 79"/>
              <a:gd name="T26" fmla="*/ 4 w 146"/>
              <a:gd name="T27" fmla="*/ 4 h 79"/>
              <a:gd name="T28" fmla="*/ 4 w 146"/>
              <a:gd name="T29" fmla="*/ 4 h 79"/>
              <a:gd name="T30" fmla="*/ 4 w 146"/>
              <a:gd name="T31" fmla="*/ 4 h 79"/>
              <a:gd name="T32" fmla="*/ 4 w 146"/>
              <a:gd name="T33" fmla="*/ 4 h 79"/>
              <a:gd name="T34" fmla="*/ 4 w 146"/>
              <a:gd name="T35" fmla="*/ 4 h 79"/>
              <a:gd name="T36" fmla="*/ 4 w 146"/>
              <a:gd name="T37" fmla="*/ 4 h 79"/>
              <a:gd name="T38" fmla="*/ 4 w 146"/>
              <a:gd name="T39" fmla="*/ 4 h 79"/>
              <a:gd name="T40" fmla="*/ 4 w 146"/>
              <a:gd name="T41" fmla="*/ 4 h 79"/>
              <a:gd name="T42" fmla="*/ 4 w 146"/>
              <a:gd name="T43" fmla="*/ 4 h 79"/>
              <a:gd name="T44" fmla="*/ 4 w 146"/>
              <a:gd name="T45" fmla="*/ 4 h 79"/>
              <a:gd name="T46" fmla="*/ 4 w 146"/>
              <a:gd name="T47" fmla="*/ 4 h 79"/>
              <a:gd name="T48" fmla="*/ 4 w 146"/>
              <a:gd name="T49" fmla="*/ 4 h 79"/>
              <a:gd name="T50" fmla="*/ 4 w 146"/>
              <a:gd name="T51" fmla="*/ 4 h 79"/>
              <a:gd name="T52" fmla="*/ 4 w 146"/>
              <a:gd name="T53" fmla="*/ 4 h 79"/>
              <a:gd name="T54" fmla="*/ 4 w 146"/>
              <a:gd name="T55" fmla="*/ 3 h 79"/>
              <a:gd name="T56" fmla="*/ 4 w 146"/>
              <a:gd name="T57" fmla="*/ 4 h 79"/>
              <a:gd name="T58" fmla="*/ 4 w 146"/>
              <a:gd name="T59" fmla="*/ 0 h 79"/>
              <a:gd name="T60" fmla="*/ 4 w 146"/>
              <a:gd name="T61" fmla="*/ 0 h 79"/>
              <a:gd name="T62" fmla="*/ 4 w 146"/>
              <a:gd name="T63" fmla="*/ 1 h 79"/>
              <a:gd name="T64" fmla="*/ 0 w 146"/>
              <a:gd name="T65" fmla="*/ 4 h 79"/>
              <a:gd name="T66" fmla="*/ 3 w 146"/>
              <a:gd name="T67" fmla="*/ 4 h 79"/>
              <a:gd name="T68" fmla="*/ 4 w 146"/>
              <a:gd name="T69" fmla="*/ 4 h 79"/>
              <a:gd name="T70" fmla="*/ 4 w 146"/>
              <a:gd name="T71" fmla="*/ 4 h 79"/>
              <a:gd name="T72" fmla="*/ 4 w 146"/>
              <a:gd name="T73" fmla="*/ 4 h 79"/>
              <a:gd name="T74" fmla="*/ 4 w 146"/>
              <a:gd name="T75" fmla="*/ 4 h 79"/>
              <a:gd name="T76" fmla="*/ 4 w 146"/>
              <a:gd name="T77" fmla="*/ 4 h 79"/>
              <a:gd name="T78" fmla="*/ 4 w 146"/>
              <a:gd name="T79" fmla="*/ 4 h 79"/>
              <a:gd name="T80" fmla="*/ 4 w 146"/>
              <a:gd name="T81" fmla="*/ 4 h 79"/>
              <a:gd name="T82" fmla="*/ 4 w 146"/>
              <a:gd name="T83" fmla="*/ 4 h 79"/>
              <a:gd name="T84" fmla="*/ 4 w 146"/>
              <a:gd name="T85" fmla="*/ 4 h 79"/>
              <a:gd name="T86" fmla="*/ 4 w 146"/>
              <a:gd name="T87" fmla="*/ 4 h 79"/>
              <a:gd name="T88" fmla="*/ 4 w 146"/>
              <a:gd name="T89" fmla="*/ 4 h 79"/>
              <a:gd name="T90" fmla="*/ 4 w 146"/>
              <a:gd name="T91" fmla="*/ 4 h 79"/>
              <a:gd name="T92" fmla="*/ 4 w 146"/>
              <a:gd name="T93" fmla="*/ 4 h 79"/>
              <a:gd name="T94" fmla="*/ 4 w 146"/>
              <a:gd name="T95" fmla="*/ 4 h 79"/>
              <a:gd name="T96" fmla="*/ 4 w 146"/>
              <a:gd name="T97" fmla="*/ 4 h 79"/>
              <a:gd name="T98" fmla="*/ 4 w 146"/>
              <a:gd name="T99" fmla="*/ 4 h 79"/>
              <a:gd name="T100" fmla="*/ 4 w 146"/>
              <a:gd name="T101" fmla="*/ 4 h 79"/>
              <a:gd name="T102" fmla="*/ 4 w 146"/>
              <a:gd name="T103" fmla="*/ 4 h 79"/>
              <a:gd name="T104" fmla="*/ 4 w 146"/>
              <a:gd name="T105" fmla="*/ 4 h 79"/>
              <a:gd name="T106" fmla="*/ 4 w 146"/>
              <a:gd name="T107" fmla="*/ 4 h 79"/>
              <a:gd name="T108" fmla="*/ 4 w 146"/>
              <a:gd name="T109" fmla="*/ 4 h 79"/>
              <a:gd name="T110" fmla="*/ 4 w 146"/>
              <a:gd name="T111" fmla="*/ 4 h 79"/>
              <a:gd name="T112" fmla="*/ 4 w 146"/>
              <a:gd name="T113" fmla="*/ 4 h 79"/>
              <a:gd name="T114" fmla="*/ 4 w 146"/>
              <a:gd name="T115" fmla="*/ 4 h 79"/>
              <a:gd name="T116" fmla="*/ 4 w 146"/>
              <a:gd name="T117" fmla="*/ 4 h 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6" h="79">
                <a:moveTo>
                  <a:pt x="110" y="46"/>
                </a:moveTo>
                <a:lnTo>
                  <a:pt x="110" y="43"/>
                </a:lnTo>
                <a:lnTo>
                  <a:pt x="100" y="30"/>
                </a:lnTo>
                <a:lnTo>
                  <a:pt x="89" y="25"/>
                </a:lnTo>
                <a:lnTo>
                  <a:pt x="88" y="25"/>
                </a:lnTo>
                <a:lnTo>
                  <a:pt x="87" y="25"/>
                </a:lnTo>
                <a:lnTo>
                  <a:pt x="85" y="25"/>
                </a:lnTo>
                <a:lnTo>
                  <a:pt x="82" y="29"/>
                </a:lnTo>
                <a:lnTo>
                  <a:pt x="83" y="30"/>
                </a:lnTo>
                <a:lnTo>
                  <a:pt x="80" y="33"/>
                </a:lnTo>
                <a:lnTo>
                  <a:pt x="79" y="34"/>
                </a:lnTo>
                <a:lnTo>
                  <a:pt x="76" y="31"/>
                </a:lnTo>
                <a:lnTo>
                  <a:pt x="73" y="35"/>
                </a:lnTo>
                <a:lnTo>
                  <a:pt x="70" y="34"/>
                </a:lnTo>
                <a:lnTo>
                  <a:pt x="69" y="31"/>
                </a:lnTo>
                <a:lnTo>
                  <a:pt x="67" y="31"/>
                </a:lnTo>
                <a:lnTo>
                  <a:pt x="64" y="29"/>
                </a:lnTo>
                <a:lnTo>
                  <a:pt x="59" y="27"/>
                </a:lnTo>
                <a:lnTo>
                  <a:pt x="58" y="24"/>
                </a:lnTo>
                <a:lnTo>
                  <a:pt x="61" y="25"/>
                </a:lnTo>
                <a:lnTo>
                  <a:pt x="63" y="23"/>
                </a:lnTo>
                <a:lnTo>
                  <a:pt x="64" y="21"/>
                </a:lnTo>
                <a:lnTo>
                  <a:pt x="62" y="15"/>
                </a:lnTo>
                <a:lnTo>
                  <a:pt x="58" y="9"/>
                </a:lnTo>
                <a:lnTo>
                  <a:pt x="51" y="5"/>
                </a:lnTo>
                <a:lnTo>
                  <a:pt x="43" y="7"/>
                </a:lnTo>
                <a:lnTo>
                  <a:pt x="38" y="4"/>
                </a:lnTo>
                <a:lnTo>
                  <a:pt x="29" y="3"/>
                </a:lnTo>
                <a:lnTo>
                  <a:pt x="26" y="4"/>
                </a:lnTo>
                <a:lnTo>
                  <a:pt x="14" y="0"/>
                </a:lnTo>
                <a:lnTo>
                  <a:pt x="10" y="0"/>
                </a:lnTo>
                <a:lnTo>
                  <a:pt x="4" y="1"/>
                </a:lnTo>
                <a:lnTo>
                  <a:pt x="0" y="4"/>
                </a:lnTo>
                <a:lnTo>
                  <a:pt x="3" y="7"/>
                </a:lnTo>
                <a:lnTo>
                  <a:pt x="15" y="13"/>
                </a:lnTo>
                <a:lnTo>
                  <a:pt x="16" y="16"/>
                </a:lnTo>
                <a:lnTo>
                  <a:pt x="23" y="17"/>
                </a:lnTo>
                <a:lnTo>
                  <a:pt x="25" y="22"/>
                </a:lnTo>
                <a:lnTo>
                  <a:pt x="28" y="23"/>
                </a:lnTo>
                <a:lnTo>
                  <a:pt x="33" y="19"/>
                </a:lnTo>
                <a:lnTo>
                  <a:pt x="39" y="22"/>
                </a:lnTo>
                <a:lnTo>
                  <a:pt x="45" y="24"/>
                </a:lnTo>
                <a:lnTo>
                  <a:pt x="47" y="33"/>
                </a:lnTo>
                <a:lnTo>
                  <a:pt x="53" y="37"/>
                </a:lnTo>
                <a:lnTo>
                  <a:pt x="67" y="43"/>
                </a:lnTo>
                <a:lnTo>
                  <a:pt x="74" y="53"/>
                </a:lnTo>
                <a:lnTo>
                  <a:pt x="80" y="54"/>
                </a:lnTo>
                <a:lnTo>
                  <a:pt x="89" y="55"/>
                </a:lnTo>
                <a:lnTo>
                  <a:pt x="100" y="60"/>
                </a:lnTo>
                <a:lnTo>
                  <a:pt x="106" y="60"/>
                </a:lnTo>
                <a:lnTo>
                  <a:pt x="110" y="57"/>
                </a:lnTo>
                <a:lnTo>
                  <a:pt x="133" y="79"/>
                </a:lnTo>
                <a:lnTo>
                  <a:pt x="145" y="79"/>
                </a:lnTo>
                <a:lnTo>
                  <a:pt x="146" y="78"/>
                </a:lnTo>
                <a:lnTo>
                  <a:pt x="145" y="73"/>
                </a:lnTo>
                <a:lnTo>
                  <a:pt x="135" y="53"/>
                </a:lnTo>
                <a:lnTo>
                  <a:pt x="124" y="45"/>
                </a:lnTo>
                <a:lnTo>
                  <a:pt x="117" y="43"/>
                </a:lnTo>
                <a:lnTo>
                  <a:pt x="110" y="4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5" name="Freeform 65">
            <a:extLst>
              <a:ext uri="{FF2B5EF4-FFF2-40B4-BE49-F238E27FC236}">
                <a16:creationId xmlns:a16="http://schemas.microsoft.com/office/drawing/2014/main" id="{608D2646-8AE0-A34E-9BB1-F19C16ACAD95}"/>
              </a:ext>
            </a:extLst>
          </p:cNvPr>
          <p:cNvSpPr>
            <a:spLocks/>
          </p:cNvSpPr>
          <p:nvPr/>
        </p:nvSpPr>
        <p:spPr bwMode="auto">
          <a:xfrm>
            <a:off x="8470511" y="1987688"/>
            <a:ext cx="45017" cy="98219"/>
          </a:xfrm>
          <a:custGeom>
            <a:avLst/>
            <a:gdLst>
              <a:gd name="T0" fmla="*/ 0 w 38"/>
              <a:gd name="T1" fmla="*/ 4 h 82"/>
              <a:gd name="T2" fmla="*/ 3 w 38"/>
              <a:gd name="T3" fmla="*/ 0 h 82"/>
              <a:gd name="T4" fmla="*/ 3 w 38"/>
              <a:gd name="T5" fmla="*/ 4 h 82"/>
              <a:gd name="T6" fmla="*/ 3 w 38"/>
              <a:gd name="T7" fmla="*/ 4 h 82"/>
              <a:gd name="T8" fmla="*/ 3 w 38"/>
              <a:gd name="T9" fmla="*/ 4 h 82"/>
              <a:gd name="T10" fmla="*/ 3 w 38"/>
              <a:gd name="T11" fmla="*/ 4 h 82"/>
              <a:gd name="T12" fmla="*/ 0 w 38"/>
              <a:gd name="T13" fmla="*/ 4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2">
                <a:moveTo>
                  <a:pt x="0" y="11"/>
                </a:moveTo>
                <a:lnTo>
                  <a:pt x="23" y="0"/>
                </a:lnTo>
                <a:lnTo>
                  <a:pt x="35" y="42"/>
                </a:lnTo>
                <a:lnTo>
                  <a:pt x="38" y="77"/>
                </a:lnTo>
                <a:lnTo>
                  <a:pt x="22" y="82"/>
                </a:lnTo>
                <a:lnTo>
                  <a:pt x="7" y="70"/>
                </a:lnTo>
                <a:lnTo>
                  <a:pt x="0" y="1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6" name="Freeform 66">
            <a:extLst>
              <a:ext uri="{FF2B5EF4-FFF2-40B4-BE49-F238E27FC236}">
                <a16:creationId xmlns:a16="http://schemas.microsoft.com/office/drawing/2014/main" id="{310AFCB3-A09B-EE4C-977A-D38D14AF8898}"/>
              </a:ext>
            </a:extLst>
          </p:cNvPr>
          <p:cNvSpPr>
            <a:spLocks/>
          </p:cNvSpPr>
          <p:nvPr/>
        </p:nvSpPr>
        <p:spPr bwMode="auto">
          <a:xfrm>
            <a:off x="7725684" y="2135018"/>
            <a:ext cx="118681" cy="181432"/>
          </a:xfrm>
          <a:custGeom>
            <a:avLst/>
            <a:gdLst>
              <a:gd name="T0" fmla="*/ 0 w 100"/>
              <a:gd name="T1" fmla="*/ 4 h 151"/>
              <a:gd name="T2" fmla="*/ 1 w 100"/>
              <a:gd name="T3" fmla="*/ 4 h 151"/>
              <a:gd name="T4" fmla="*/ 3 w 100"/>
              <a:gd name="T5" fmla="*/ 4 h 151"/>
              <a:gd name="T6" fmla="*/ 3 w 100"/>
              <a:gd name="T7" fmla="*/ 4 h 151"/>
              <a:gd name="T8" fmla="*/ 3 w 100"/>
              <a:gd name="T9" fmla="*/ 4 h 151"/>
              <a:gd name="T10" fmla="*/ 3 w 100"/>
              <a:gd name="T11" fmla="*/ 4 h 151"/>
              <a:gd name="T12" fmla="*/ 3 w 100"/>
              <a:gd name="T13" fmla="*/ 4 h 151"/>
              <a:gd name="T14" fmla="*/ 3 w 100"/>
              <a:gd name="T15" fmla="*/ 4 h 151"/>
              <a:gd name="T16" fmla="*/ 3 w 100"/>
              <a:gd name="T17" fmla="*/ 4 h 151"/>
              <a:gd name="T18" fmla="*/ 3 w 100"/>
              <a:gd name="T19" fmla="*/ 4 h 151"/>
              <a:gd name="T20" fmla="*/ 3 w 100"/>
              <a:gd name="T21" fmla="*/ 4 h 151"/>
              <a:gd name="T22" fmla="*/ 3 w 100"/>
              <a:gd name="T23" fmla="*/ 4 h 151"/>
              <a:gd name="T24" fmla="*/ 3 w 100"/>
              <a:gd name="T25" fmla="*/ 4 h 151"/>
              <a:gd name="T26" fmla="*/ 3 w 100"/>
              <a:gd name="T27" fmla="*/ 4 h 151"/>
              <a:gd name="T28" fmla="*/ 3 w 100"/>
              <a:gd name="T29" fmla="*/ 4 h 151"/>
              <a:gd name="T30" fmla="*/ 3 w 100"/>
              <a:gd name="T31" fmla="*/ 4 h 151"/>
              <a:gd name="T32" fmla="*/ 3 w 100"/>
              <a:gd name="T33" fmla="*/ 4 h 151"/>
              <a:gd name="T34" fmla="*/ 3 w 100"/>
              <a:gd name="T35" fmla="*/ 4 h 151"/>
              <a:gd name="T36" fmla="*/ 3 w 100"/>
              <a:gd name="T37" fmla="*/ 4 h 151"/>
              <a:gd name="T38" fmla="*/ 3 w 100"/>
              <a:gd name="T39" fmla="*/ 4 h 151"/>
              <a:gd name="T40" fmla="*/ 3 w 100"/>
              <a:gd name="T41" fmla="*/ 4 h 151"/>
              <a:gd name="T42" fmla="*/ 3 w 100"/>
              <a:gd name="T43" fmla="*/ 4 h 151"/>
              <a:gd name="T44" fmla="*/ 3 w 100"/>
              <a:gd name="T45" fmla="*/ 4 h 151"/>
              <a:gd name="T46" fmla="*/ 3 w 100"/>
              <a:gd name="T47" fmla="*/ 4 h 151"/>
              <a:gd name="T48" fmla="*/ 3 w 100"/>
              <a:gd name="T49" fmla="*/ 4 h 151"/>
              <a:gd name="T50" fmla="*/ 3 w 100"/>
              <a:gd name="T51" fmla="*/ 4 h 151"/>
              <a:gd name="T52" fmla="*/ 3 w 100"/>
              <a:gd name="T53" fmla="*/ 4 h 151"/>
              <a:gd name="T54" fmla="*/ 3 w 100"/>
              <a:gd name="T55" fmla="*/ 4 h 151"/>
              <a:gd name="T56" fmla="*/ 3 w 100"/>
              <a:gd name="T57" fmla="*/ 4 h 151"/>
              <a:gd name="T58" fmla="*/ 3 w 100"/>
              <a:gd name="T59" fmla="*/ 4 h 151"/>
              <a:gd name="T60" fmla="*/ 3 w 100"/>
              <a:gd name="T61" fmla="*/ 4 h 151"/>
              <a:gd name="T62" fmla="*/ 3 w 100"/>
              <a:gd name="T63" fmla="*/ 4 h 151"/>
              <a:gd name="T64" fmla="*/ 3 w 100"/>
              <a:gd name="T65" fmla="*/ 4 h 151"/>
              <a:gd name="T66" fmla="*/ 3 w 100"/>
              <a:gd name="T67" fmla="*/ 4 h 151"/>
              <a:gd name="T68" fmla="*/ 3 w 100"/>
              <a:gd name="T69" fmla="*/ 0 h 151"/>
              <a:gd name="T70" fmla="*/ 0 w 100"/>
              <a:gd name="T71" fmla="*/ 4 h 1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 h="151">
                <a:moveTo>
                  <a:pt x="0" y="8"/>
                </a:moveTo>
                <a:lnTo>
                  <a:pt x="1" y="20"/>
                </a:lnTo>
                <a:lnTo>
                  <a:pt x="12" y="44"/>
                </a:lnTo>
                <a:lnTo>
                  <a:pt x="12" y="49"/>
                </a:lnTo>
                <a:lnTo>
                  <a:pt x="20" y="54"/>
                </a:lnTo>
                <a:lnTo>
                  <a:pt x="30" y="64"/>
                </a:lnTo>
                <a:lnTo>
                  <a:pt x="31" y="64"/>
                </a:lnTo>
                <a:lnTo>
                  <a:pt x="36" y="71"/>
                </a:lnTo>
                <a:lnTo>
                  <a:pt x="46" y="76"/>
                </a:lnTo>
                <a:lnTo>
                  <a:pt x="61" y="95"/>
                </a:lnTo>
                <a:lnTo>
                  <a:pt x="70" y="112"/>
                </a:lnTo>
                <a:lnTo>
                  <a:pt x="78" y="119"/>
                </a:lnTo>
                <a:lnTo>
                  <a:pt x="82" y="135"/>
                </a:lnTo>
                <a:lnTo>
                  <a:pt x="94" y="151"/>
                </a:lnTo>
                <a:lnTo>
                  <a:pt x="98" y="151"/>
                </a:lnTo>
                <a:lnTo>
                  <a:pt x="100" y="149"/>
                </a:lnTo>
                <a:lnTo>
                  <a:pt x="94" y="130"/>
                </a:lnTo>
                <a:lnTo>
                  <a:pt x="89" y="125"/>
                </a:lnTo>
                <a:lnTo>
                  <a:pt x="85" y="118"/>
                </a:lnTo>
                <a:lnTo>
                  <a:pt x="91" y="118"/>
                </a:lnTo>
                <a:lnTo>
                  <a:pt x="96" y="113"/>
                </a:lnTo>
                <a:lnTo>
                  <a:pt x="94" y="103"/>
                </a:lnTo>
                <a:lnTo>
                  <a:pt x="88" y="101"/>
                </a:lnTo>
                <a:lnTo>
                  <a:pt x="80" y="101"/>
                </a:lnTo>
                <a:lnTo>
                  <a:pt x="60" y="80"/>
                </a:lnTo>
                <a:lnTo>
                  <a:pt x="54" y="67"/>
                </a:lnTo>
                <a:lnTo>
                  <a:pt x="52" y="64"/>
                </a:lnTo>
                <a:lnTo>
                  <a:pt x="54" y="61"/>
                </a:lnTo>
                <a:lnTo>
                  <a:pt x="53" y="55"/>
                </a:lnTo>
                <a:lnTo>
                  <a:pt x="41" y="46"/>
                </a:lnTo>
                <a:lnTo>
                  <a:pt x="36" y="41"/>
                </a:lnTo>
                <a:lnTo>
                  <a:pt x="30" y="29"/>
                </a:lnTo>
                <a:lnTo>
                  <a:pt x="20" y="20"/>
                </a:lnTo>
                <a:lnTo>
                  <a:pt x="19" y="8"/>
                </a:lnTo>
                <a:lnTo>
                  <a:pt x="13" y="0"/>
                </a:lnTo>
                <a:lnTo>
                  <a:pt x="0" y="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7" name="Freeform 67">
            <a:extLst>
              <a:ext uri="{FF2B5EF4-FFF2-40B4-BE49-F238E27FC236}">
                <a16:creationId xmlns:a16="http://schemas.microsoft.com/office/drawing/2014/main" id="{10165E11-8B03-4449-8FC3-EB5879ACA988}"/>
              </a:ext>
            </a:extLst>
          </p:cNvPr>
          <p:cNvSpPr>
            <a:spLocks/>
          </p:cNvSpPr>
          <p:nvPr/>
        </p:nvSpPr>
        <p:spPr bwMode="auto">
          <a:xfrm>
            <a:off x="8360014" y="2211410"/>
            <a:ext cx="47746" cy="65480"/>
          </a:xfrm>
          <a:custGeom>
            <a:avLst/>
            <a:gdLst>
              <a:gd name="T0" fmla="*/ 5 w 38"/>
              <a:gd name="T1" fmla="*/ 0 h 54"/>
              <a:gd name="T2" fmla="*/ 6 w 38"/>
              <a:gd name="T3" fmla="*/ 4 h 54"/>
              <a:gd name="T4" fmla="*/ 6 w 38"/>
              <a:gd name="T5" fmla="*/ 4 h 54"/>
              <a:gd name="T6" fmla="*/ 6 w 38"/>
              <a:gd name="T7" fmla="*/ 4 h 54"/>
              <a:gd name="T8" fmla="*/ 6 w 38"/>
              <a:gd name="T9" fmla="*/ 4 h 54"/>
              <a:gd name="T10" fmla="*/ 4 w 38"/>
              <a:gd name="T11" fmla="*/ 4 h 54"/>
              <a:gd name="T12" fmla="*/ 0 w 38"/>
              <a:gd name="T13" fmla="*/ 4 h 54"/>
              <a:gd name="T14" fmla="*/ 5 w 38"/>
              <a:gd name="T15" fmla="*/ 0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54">
                <a:moveTo>
                  <a:pt x="5" y="0"/>
                </a:moveTo>
                <a:lnTo>
                  <a:pt x="37" y="20"/>
                </a:lnTo>
                <a:lnTo>
                  <a:pt x="38" y="31"/>
                </a:lnTo>
                <a:lnTo>
                  <a:pt x="28" y="46"/>
                </a:lnTo>
                <a:lnTo>
                  <a:pt x="19" y="54"/>
                </a:lnTo>
                <a:lnTo>
                  <a:pt x="4" y="40"/>
                </a:lnTo>
                <a:lnTo>
                  <a:pt x="0" y="10"/>
                </a:lnTo>
                <a:lnTo>
                  <a:pt x="5"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8" name="Freeform 68">
            <a:extLst>
              <a:ext uri="{FF2B5EF4-FFF2-40B4-BE49-F238E27FC236}">
                <a16:creationId xmlns:a16="http://schemas.microsoft.com/office/drawing/2014/main" id="{C56EC241-13AC-E44F-B88F-B245BFE3702A}"/>
              </a:ext>
            </a:extLst>
          </p:cNvPr>
          <p:cNvSpPr>
            <a:spLocks/>
          </p:cNvSpPr>
          <p:nvPr/>
        </p:nvSpPr>
        <p:spPr bwMode="auto">
          <a:xfrm>
            <a:off x="7866192" y="2268704"/>
            <a:ext cx="32740" cy="40924"/>
          </a:xfrm>
          <a:custGeom>
            <a:avLst/>
            <a:gdLst>
              <a:gd name="T0" fmla="*/ 1 w 27"/>
              <a:gd name="T1" fmla="*/ 0 h 32"/>
              <a:gd name="T2" fmla="*/ 3 w 27"/>
              <a:gd name="T3" fmla="*/ 0 h 32"/>
              <a:gd name="T4" fmla="*/ 4 w 27"/>
              <a:gd name="T5" fmla="*/ 6 h 32"/>
              <a:gd name="T6" fmla="*/ 4 w 27"/>
              <a:gd name="T7" fmla="*/ 8 h 32"/>
              <a:gd name="T8" fmla="*/ 4 w 27"/>
              <a:gd name="T9" fmla="*/ 8 h 32"/>
              <a:gd name="T10" fmla="*/ 4 w 27"/>
              <a:gd name="T11" fmla="*/ 8 h 32"/>
              <a:gd name="T12" fmla="*/ 4 w 27"/>
              <a:gd name="T13" fmla="*/ 8 h 32"/>
              <a:gd name="T14" fmla="*/ 4 w 27"/>
              <a:gd name="T15" fmla="*/ 8 h 32"/>
              <a:gd name="T16" fmla="*/ 4 w 27"/>
              <a:gd name="T17" fmla="*/ 8 h 32"/>
              <a:gd name="T18" fmla="*/ 0 w 27"/>
              <a:gd name="T19" fmla="*/ 8 h 32"/>
              <a:gd name="T20" fmla="*/ 1 w 2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32">
                <a:moveTo>
                  <a:pt x="1" y="0"/>
                </a:moveTo>
                <a:lnTo>
                  <a:pt x="3" y="0"/>
                </a:lnTo>
                <a:lnTo>
                  <a:pt x="18" y="6"/>
                </a:lnTo>
                <a:lnTo>
                  <a:pt x="27" y="20"/>
                </a:lnTo>
                <a:lnTo>
                  <a:pt x="26" y="30"/>
                </a:lnTo>
                <a:lnTo>
                  <a:pt x="24" y="32"/>
                </a:lnTo>
                <a:lnTo>
                  <a:pt x="12" y="26"/>
                </a:lnTo>
                <a:lnTo>
                  <a:pt x="4" y="22"/>
                </a:lnTo>
                <a:lnTo>
                  <a:pt x="7" y="17"/>
                </a:lnTo>
                <a:lnTo>
                  <a:pt x="0" y="8"/>
                </a:lnTo>
                <a:lnTo>
                  <a:pt x="1"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29" name="Freeform 69">
            <a:extLst>
              <a:ext uri="{FF2B5EF4-FFF2-40B4-BE49-F238E27FC236}">
                <a16:creationId xmlns:a16="http://schemas.microsoft.com/office/drawing/2014/main" id="{4482F0A2-AE42-DA41-AE6F-20F565FE4B0B}"/>
              </a:ext>
            </a:extLst>
          </p:cNvPr>
          <p:cNvSpPr>
            <a:spLocks/>
          </p:cNvSpPr>
          <p:nvPr/>
        </p:nvSpPr>
        <p:spPr bwMode="auto">
          <a:xfrm>
            <a:off x="7923487" y="2376472"/>
            <a:ext cx="32740" cy="24555"/>
          </a:xfrm>
          <a:custGeom>
            <a:avLst/>
            <a:gdLst>
              <a:gd name="T0" fmla="*/ 1 w 27"/>
              <a:gd name="T1" fmla="*/ 4 h 19"/>
              <a:gd name="T2" fmla="*/ 0 w 27"/>
              <a:gd name="T3" fmla="*/ 6 h 19"/>
              <a:gd name="T4" fmla="*/ 2 w 27"/>
              <a:gd name="T5" fmla="*/ 9 h 19"/>
              <a:gd name="T6" fmla="*/ 4 w 27"/>
              <a:gd name="T7" fmla="*/ 9 h 19"/>
              <a:gd name="T8" fmla="*/ 4 w 27"/>
              <a:gd name="T9" fmla="*/ 9 h 19"/>
              <a:gd name="T10" fmla="*/ 4 w 27"/>
              <a:gd name="T11" fmla="*/ 9 h 19"/>
              <a:gd name="T12" fmla="*/ 4 w 27"/>
              <a:gd name="T13" fmla="*/ 9 h 19"/>
              <a:gd name="T14" fmla="*/ 4 w 27"/>
              <a:gd name="T15" fmla="*/ 9 h 19"/>
              <a:gd name="T16" fmla="*/ 4 w 27"/>
              <a:gd name="T17" fmla="*/ 9 h 19"/>
              <a:gd name="T18" fmla="*/ 4 w 27"/>
              <a:gd name="T19" fmla="*/ 7 h 19"/>
              <a:gd name="T20" fmla="*/ 4 w 27"/>
              <a:gd name="T21" fmla="*/ 5 h 19"/>
              <a:gd name="T22" fmla="*/ 4 w 27"/>
              <a:gd name="T23" fmla="*/ 4 h 19"/>
              <a:gd name="T24" fmla="*/ 4 w 27"/>
              <a:gd name="T25" fmla="*/ 0 h 19"/>
              <a:gd name="T26" fmla="*/ 4 w 27"/>
              <a:gd name="T27" fmla="*/ 0 h 19"/>
              <a:gd name="T28" fmla="*/ 1 w 27"/>
              <a:gd name="T29" fmla="*/ 4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19">
                <a:moveTo>
                  <a:pt x="1" y="4"/>
                </a:moveTo>
                <a:lnTo>
                  <a:pt x="0" y="6"/>
                </a:lnTo>
                <a:lnTo>
                  <a:pt x="2" y="10"/>
                </a:lnTo>
                <a:lnTo>
                  <a:pt x="6" y="11"/>
                </a:lnTo>
                <a:lnTo>
                  <a:pt x="9" y="17"/>
                </a:lnTo>
                <a:lnTo>
                  <a:pt x="12" y="19"/>
                </a:lnTo>
                <a:lnTo>
                  <a:pt x="16" y="18"/>
                </a:lnTo>
                <a:lnTo>
                  <a:pt x="25" y="14"/>
                </a:lnTo>
                <a:lnTo>
                  <a:pt x="27" y="12"/>
                </a:lnTo>
                <a:lnTo>
                  <a:pt x="27" y="7"/>
                </a:lnTo>
                <a:lnTo>
                  <a:pt x="27" y="5"/>
                </a:lnTo>
                <a:lnTo>
                  <a:pt x="24" y="4"/>
                </a:lnTo>
                <a:lnTo>
                  <a:pt x="14" y="0"/>
                </a:lnTo>
                <a:lnTo>
                  <a:pt x="12" y="0"/>
                </a:lnTo>
                <a:lnTo>
                  <a:pt x="1" y="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0" name="Freeform 70">
            <a:extLst>
              <a:ext uri="{FF2B5EF4-FFF2-40B4-BE49-F238E27FC236}">
                <a16:creationId xmlns:a16="http://schemas.microsoft.com/office/drawing/2014/main" id="{7C69C13F-BFBA-D449-818E-68A7F612C894}"/>
              </a:ext>
            </a:extLst>
          </p:cNvPr>
          <p:cNvSpPr>
            <a:spLocks/>
          </p:cNvSpPr>
          <p:nvPr/>
        </p:nvSpPr>
        <p:spPr bwMode="auto">
          <a:xfrm>
            <a:off x="7684760" y="2102278"/>
            <a:ext cx="38196" cy="31376"/>
          </a:xfrm>
          <a:custGeom>
            <a:avLst/>
            <a:gdLst>
              <a:gd name="T0" fmla="*/ 3 w 33"/>
              <a:gd name="T1" fmla="*/ 0 h 28"/>
              <a:gd name="T2" fmla="*/ 0 w 33"/>
              <a:gd name="T3" fmla="*/ 2 h 28"/>
              <a:gd name="T4" fmla="*/ 3 w 33"/>
              <a:gd name="T5" fmla="*/ 2 h 28"/>
              <a:gd name="T6" fmla="*/ 3 w 33"/>
              <a:gd name="T7" fmla="*/ 2 h 28"/>
              <a:gd name="T8" fmla="*/ 3 w 33"/>
              <a:gd name="T9" fmla="*/ 2 h 28"/>
              <a:gd name="T10" fmla="*/ 3 w 33"/>
              <a:gd name="T11" fmla="*/ 2 h 28"/>
              <a:gd name="T12" fmla="*/ 3 w 33"/>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28">
                <a:moveTo>
                  <a:pt x="4" y="0"/>
                </a:moveTo>
                <a:lnTo>
                  <a:pt x="0" y="4"/>
                </a:lnTo>
                <a:lnTo>
                  <a:pt x="4" y="13"/>
                </a:lnTo>
                <a:lnTo>
                  <a:pt x="29" y="28"/>
                </a:lnTo>
                <a:lnTo>
                  <a:pt x="33" y="24"/>
                </a:lnTo>
                <a:lnTo>
                  <a:pt x="29" y="19"/>
                </a:lnTo>
                <a:lnTo>
                  <a:pt x="4"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1" name="Freeform 71">
            <a:extLst>
              <a:ext uri="{FF2B5EF4-FFF2-40B4-BE49-F238E27FC236}">
                <a16:creationId xmlns:a16="http://schemas.microsoft.com/office/drawing/2014/main" id="{86947BDE-5F1D-E34D-AF62-A9FBCADB1B55}"/>
              </a:ext>
            </a:extLst>
          </p:cNvPr>
          <p:cNvSpPr>
            <a:spLocks/>
          </p:cNvSpPr>
          <p:nvPr/>
        </p:nvSpPr>
        <p:spPr bwMode="auto">
          <a:xfrm>
            <a:off x="8159485" y="2541534"/>
            <a:ext cx="19098" cy="23190"/>
          </a:xfrm>
          <a:custGeom>
            <a:avLst/>
            <a:gdLst>
              <a:gd name="T0" fmla="*/ 0 w 15"/>
              <a:gd name="T1" fmla="*/ 2 h 20"/>
              <a:gd name="T2" fmla="*/ 7 w 15"/>
              <a:gd name="T3" fmla="*/ 0 h 20"/>
              <a:gd name="T4" fmla="*/ 7 w 15"/>
              <a:gd name="T5" fmla="*/ 3 h 20"/>
              <a:gd name="T6" fmla="*/ 7 w 15"/>
              <a:gd name="T7" fmla="*/ 3 h 20"/>
              <a:gd name="T8" fmla="*/ 1 w 15"/>
              <a:gd name="T9" fmla="*/ 3 h 20"/>
              <a:gd name="T10" fmla="*/ 0 w 15"/>
              <a:gd name="T11" fmla="*/ 2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0">
                <a:moveTo>
                  <a:pt x="0" y="2"/>
                </a:moveTo>
                <a:lnTo>
                  <a:pt x="9" y="0"/>
                </a:lnTo>
                <a:lnTo>
                  <a:pt x="15" y="15"/>
                </a:lnTo>
                <a:lnTo>
                  <a:pt x="14" y="20"/>
                </a:lnTo>
                <a:lnTo>
                  <a:pt x="1" y="15"/>
                </a:lnTo>
                <a:lnTo>
                  <a:pt x="0" y="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2" name="Freeform 72">
            <a:extLst>
              <a:ext uri="{FF2B5EF4-FFF2-40B4-BE49-F238E27FC236}">
                <a16:creationId xmlns:a16="http://schemas.microsoft.com/office/drawing/2014/main" id="{B5C577BC-E492-9B48-9D3C-DA2878C409D1}"/>
              </a:ext>
            </a:extLst>
          </p:cNvPr>
          <p:cNvSpPr>
            <a:spLocks/>
          </p:cNvSpPr>
          <p:nvPr/>
        </p:nvSpPr>
        <p:spPr bwMode="auto">
          <a:xfrm>
            <a:off x="7837546" y="2268704"/>
            <a:ext cx="16369" cy="24555"/>
          </a:xfrm>
          <a:custGeom>
            <a:avLst/>
            <a:gdLst>
              <a:gd name="T0" fmla="*/ 3 w 14"/>
              <a:gd name="T1" fmla="*/ 0 h 20"/>
              <a:gd name="T2" fmla="*/ 3 w 14"/>
              <a:gd name="T3" fmla="*/ 1 h 20"/>
              <a:gd name="T4" fmla="*/ 3 w 14"/>
              <a:gd name="T5" fmla="*/ 5 h 20"/>
              <a:gd name="T6" fmla="*/ 3 w 14"/>
              <a:gd name="T7" fmla="*/ 5 h 20"/>
              <a:gd name="T8" fmla="*/ 3 w 14"/>
              <a:gd name="T9" fmla="*/ 5 h 20"/>
              <a:gd name="T10" fmla="*/ 1 w 14"/>
              <a:gd name="T11" fmla="*/ 5 h 20"/>
              <a:gd name="T12" fmla="*/ 0 w 14"/>
              <a:gd name="T13" fmla="*/ 5 h 20"/>
              <a:gd name="T14" fmla="*/ 3 w 14"/>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20">
                <a:moveTo>
                  <a:pt x="8" y="0"/>
                </a:moveTo>
                <a:lnTo>
                  <a:pt x="12" y="1"/>
                </a:lnTo>
                <a:lnTo>
                  <a:pt x="14" y="7"/>
                </a:lnTo>
                <a:lnTo>
                  <a:pt x="13" y="18"/>
                </a:lnTo>
                <a:lnTo>
                  <a:pt x="9" y="20"/>
                </a:lnTo>
                <a:lnTo>
                  <a:pt x="1" y="12"/>
                </a:lnTo>
                <a:lnTo>
                  <a:pt x="0" y="7"/>
                </a:lnTo>
                <a:lnTo>
                  <a:pt x="8"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3" name="Freeform 73">
            <a:extLst>
              <a:ext uri="{FF2B5EF4-FFF2-40B4-BE49-F238E27FC236}">
                <a16:creationId xmlns:a16="http://schemas.microsoft.com/office/drawing/2014/main" id="{B66D9EE8-F94E-444A-98D6-5DA98B525D87}"/>
              </a:ext>
            </a:extLst>
          </p:cNvPr>
          <p:cNvSpPr>
            <a:spLocks/>
          </p:cNvSpPr>
          <p:nvPr/>
        </p:nvSpPr>
        <p:spPr bwMode="auto">
          <a:xfrm>
            <a:off x="7851186" y="2315085"/>
            <a:ext cx="17734" cy="13640"/>
          </a:xfrm>
          <a:custGeom>
            <a:avLst/>
            <a:gdLst>
              <a:gd name="T0" fmla="*/ 2 w 14"/>
              <a:gd name="T1" fmla="*/ 1 h 12"/>
              <a:gd name="T2" fmla="*/ 7 w 14"/>
              <a:gd name="T3" fmla="*/ 0 h 12"/>
              <a:gd name="T4" fmla="*/ 7 w 14"/>
              <a:gd name="T5" fmla="*/ 3 h 12"/>
              <a:gd name="T6" fmla="*/ 7 w 14"/>
              <a:gd name="T7" fmla="*/ 3 h 12"/>
              <a:gd name="T8" fmla="*/ 3 w 14"/>
              <a:gd name="T9" fmla="*/ 3 h 12"/>
              <a:gd name="T10" fmla="*/ 0 w 14"/>
              <a:gd name="T11" fmla="*/ 3 h 12"/>
              <a:gd name="T12" fmla="*/ 2 w 14"/>
              <a:gd name="T13" fmla="*/ 1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2">
                <a:moveTo>
                  <a:pt x="2" y="1"/>
                </a:moveTo>
                <a:lnTo>
                  <a:pt x="8" y="0"/>
                </a:lnTo>
                <a:lnTo>
                  <a:pt x="14" y="4"/>
                </a:lnTo>
                <a:lnTo>
                  <a:pt x="13" y="12"/>
                </a:lnTo>
                <a:lnTo>
                  <a:pt x="3" y="11"/>
                </a:lnTo>
                <a:lnTo>
                  <a:pt x="0" y="4"/>
                </a:lnTo>
                <a:lnTo>
                  <a:pt x="2"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4" name="Freeform 74">
            <a:extLst>
              <a:ext uri="{FF2B5EF4-FFF2-40B4-BE49-F238E27FC236}">
                <a16:creationId xmlns:a16="http://schemas.microsoft.com/office/drawing/2014/main" id="{380E0F81-3644-6A45-A358-DCEC62C187B1}"/>
              </a:ext>
            </a:extLst>
          </p:cNvPr>
          <p:cNvSpPr>
            <a:spLocks/>
          </p:cNvSpPr>
          <p:nvPr/>
        </p:nvSpPr>
        <p:spPr bwMode="auto">
          <a:xfrm>
            <a:off x="7888019" y="2350553"/>
            <a:ext cx="16369" cy="12277"/>
          </a:xfrm>
          <a:custGeom>
            <a:avLst/>
            <a:gdLst>
              <a:gd name="T0" fmla="*/ 3 w 14"/>
              <a:gd name="T1" fmla="*/ 0 h 10"/>
              <a:gd name="T2" fmla="*/ 3 w 14"/>
              <a:gd name="T3" fmla="*/ 4 h 10"/>
              <a:gd name="T4" fmla="*/ 3 w 14"/>
              <a:gd name="T5" fmla="*/ 5 h 10"/>
              <a:gd name="T6" fmla="*/ 3 w 14"/>
              <a:gd name="T7" fmla="*/ 5 h 10"/>
              <a:gd name="T8" fmla="*/ 1 w 14"/>
              <a:gd name="T9" fmla="*/ 5 h 10"/>
              <a:gd name="T10" fmla="*/ 0 w 14"/>
              <a:gd name="T11" fmla="*/ 4 h 10"/>
              <a:gd name="T12" fmla="*/ 3 w 14"/>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0">
                <a:moveTo>
                  <a:pt x="4" y="0"/>
                </a:moveTo>
                <a:lnTo>
                  <a:pt x="13" y="4"/>
                </a:lnTo>
                <a:lnTo>
                  <a:pt x="14" y="9"/>
                </a:lnTo>
                <a:lnTo>
                  <a:pt x="10" y="10"/>
                </a:lnTo>
                <a:lnTo>
                  <a:pt x="1" y="9"/>
                </a:lnTo>
                <a:lnTo>
                  <a:pt x="0" y="4"/>
                </a:lnTo>
                <a:lnTo>
                  <a:pt x="4"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5" name="Freeform 75">
            <a:extLst>
              <a:ext uri="{FF2B5EF4-FFF2-40B4-BE49-F238E27FC236}">
                <a16:creationId xmlns:a16="http://schemas.microsoft.com/office/drawing/2014/main" id="{78DC2399-9F86-3C4C-85E5-179FD711346D}"/>
              </a:ext>
            </a:extLst>
          </p:cNvPr>
          <p:cNvSpPr>
            <a:spLocks/>
          </p:cNvSpPr>
          <p:nvPr/>
        </p:nvSpPr>
        <p:spPr bwMode="auto">
          <a:xfrm>
            <a:off x="7849823" y="2249606"/>
            <a:ext cx="13640" cy="15006"/>
          </a:xfrm>
          <a:custGeom>
            <a:avLst/>
            <a:gdLst>
              <a:gd name="T0" fmla="*/ 0 w 12"/>
              <a:gd name="T1" fmla="*/ 1 h 12"/>
              <a:gd name="T2" fmla="*/ 3 w 12"/>
              <a:gd name="T3" fmla="*/ 0 h 12"/>
              <a:gd name="T4" fmla="*/ 3 w 12"/>
              <a:gd name="T5" fmla="*/ 6 h 12"/>
              <a:gd name="T6" fmla="*/ 3 w 12"/>
              <a:gd name="T7" fmla="*/ 6 h 12"/>
              <a:gd name="T8" fmla="*/ 3 w 12"/>
              <a:gd name="T9" fmla="*/ 6 h 12"/>
              <a:gd name="T10" fmla="*/ 0 w 12"/>
              <a:gd name="T11" fmla="*/ 5 h 12"/>
              <a:gd name="T12" fmla="*/ 0 w 12"/>
              <a:gd name="T13" fmla="*/ 1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0" y="1"/>
                </a:moveTo>
                <a:lnTo>
                  <a:pt x="5" y="0"/>
                </a:lnTo>
                <a:lnTo>
                  <a:pt x="12" y="8"/>
                </a:lnTo>
                <a:lnTo>
                  <a:pt x="11" y="12"/>
                </a:lnTo>
                <a:lnTo>
                  <a:pt x="8" y="12"/>
                </a:lnTo>
                <a:lnTo>
                  <a:pt x="0" y="5"/>
                </a:lnTo>
                <a:lnTo>
                  <a:pt x="0"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6" name="Freeform 85">
            <a:extLst>
              <a:ext uri="{FF2B5EF4-FFF2-40B4-BE49-F238E27FC236}">
                <a16:creationId xmlns:a16="http://schemas.microsoft.com/office/drawing/2014/main" id="{47EA8297-459B-BE4E-B5D3-F0531AA4F1D6}"/>
              </a:ext>
            </a:extLst>
          </p:cNvPr>
          <p:cNvSpPr>
            <a:spLocks/>
          </p:cNvSpPr>
          <p:nvPr/>
        </p:nvSpPr>
        <p:spPr bwMode="auto">
          <a:xfrm>
            <a:off x="9410413" y="3061276"/>
            <a:ext cx="406517" cy="735278"/>
          </a:xfrm>
          <a:custGeom>
            <a:avLst/>
            <a:gdLst>
              <a:gd name="T0" fmla="*/ 4 w 338"/>
              <a:gd name="T1" fmla="*/ 4 h 617"/>
              <a:gd name="T2" fmla="*/ 4 w 338"/>
              <a:gd name="T3" fmla="*/ 3 h 617"/>
              <a:gd name="T4" fmla="*/ 4 w 338"/>
              <a:gd name="T5" fmla="*/ 3 h 617"/>
              <a:gd name="T6" fmla="*/ 4 w 338"/>
              <a:gd name="T7" fmla="*/ 3 h 617"/>
              <a:gd name="T8" fmla="*/ 4 w 338"/>
              <a:gd name="T9" fmla="*/ 0 h 617"/>
              <a:gd name="T10" fmla="*/ 0 w 338"/>
              <a:gd name="T11" fmla="*/ 3 h 617"/>
              <a:gd name="T12" fmla="*/ 4 w 338"/>
              <a:gd name="T13" fmla="*/ 3 h 617"/>
              <a:gd name="T14" fmla="*/ 0 w 338"/>
              <a:gd name="T15" fmla="*/ 3 h 617"/>
              <a:gd name="T16" fmla="*/ 4 w 338"/>
              <a:gd name="T17" fmla="*/ 3 h 617"/>
              <a:gd name="T18" fmla="*/ 4 w 338"/>
              <a:gd name="T19" fmla="*/ 3 h 617"/>
              <a:gd name="T20" fmla="*/ 4 w 338"/>
              <a:gd name="T21" fmla="*/ 3 h 617"/>
              <a:gd name="T22" fmla="*/ 4 w 338"/>
              <a:gd name="T23" fmla="*/ 3 h 617"/>
              <a:gd name="T24" fmla="*/ 4 w 338"/>
              <a:gd name="T25" fmla="*/ 3 h 617"/>
              <a:gd name="T26" fmla="*/ 4 w 338"/>
              <a:gd name="T27" fmla="*/ 3 h 617"/>
              <a:gd name="T28" fmla="*/ 4 w 338"/>
              <a:gd name="T29" fmla="*/ 3 h 617"/>
              <a:gd name="T30" fmla="*/ 4 w 338"/>
              <a:gd name="T31" fmla="*/ 3 h 617"/>
              <a:gd name="T32" fmla="*/ 4 w 338"/>
              <a:gd name="T33" fmla="*/ 3 h 617"/>
              <a:gd name="T34" fmla="*/ 4 w 338"/>
              <a:gd name="T35" fmla="*/ 3 h 617"/>
              <a:gd name="T36" fmla="*/ 4 w 338"/>
              <a:gd name="T37" fmla="*/ 3 h 617"/>
              <a:gd name="T38" fmla="*/ 4 w 338"/>
              <a:gd name="T39" fmla="*/ 3 h 617"/>
              <a:gd name="T40" fmla="*/ 4 w 338"/>
              <a:gd name="T41" fmla="*/ 3 h 617"/>
              <a:gd name="T42" fmla="*/ 4 w 338"/>
              <a:gd name="T43" fmla="*/ 3 h 617"/>
              <a:gd name="T44" fmla="*/ 4 w 338"/>
              <a:gd name="T45" fmla="*/ 3 h 617"/>
              <a:gd name="T46" fmla="*/ 4 w 338"/>
              <a:gd name="T47" fmla="*/ 3 h 617"/>
              <a:gd name="T48" fmla="*/ 4 w 338"/>
              <a:gd name="T49" fmla="*/ 3 h 617"/>
              <a:gd name="T50" fmla="*/ 4 w 338"/>
              <a:gd name="T51" fmla="*/ 3 h 617"/>
              <a:gd name="T52" fmla="*/ 4 w 338"/>
              <a:gd name="T53" fmla="*/ 3 h 617"/>
              <a:gd name="T54" fmla="*/ 4 w 338"/>
              <a:gd name="T55" fmla="*/ 3 h 617"/>
              <a:gd name="T56" fmla="*/ 4 w 338"/>
              <a:gd name="T57" fmla="*/ 3 h 617"/>
              <a:gd name="T58" fmla="*/ 4 w 338"/>
              <a:gd name="T59" fmla="*/ 3 h 617"/>
              <a:gd name="T60" fmla="*/ 4 w 338"/>
              <a:gd name="T61" fmla="*/ 3 h 617"/>
              <a:gd name="T62" fmla="*/ 4 w 338"/>
              <a:gd name="T63" fmla="*/ 3 h 617"/>
              <a:gd name="T64" fmla="*/ 4 w 338"/>
              <a:gd name="T65" fmla="*/ 3 h 617"/>
              <a:gd name="T66" fmla="*/ 4 w 338"/>
              <a:gd name="T67" fmla="*/ 3 h 617"/>
              <a:gd name="T68" fmla="*/ 4 w 338"/>
              <a:gd name="T69" fmla="*/ 4 h 617"/>
              <a:gd name="T70" fmla="*/ 4 w 338"/>
              <a:gd name="T71" fmla="*/ 4 h 617"/>
              <a:gd name="T72" fmla="*/ 4 w 338"/>
              <a:gd name="T73" fmla="*/ 4 h 617"/>
              <a:gd name="T74" fmla="*/ 4 w 338"/>
              <a:gd name="T75" fmla="*/ 4 h 617"/>
              <a:gd name="T76" fmla="*/ 4 w 338"/>
              <a:gd name="T77" fmla="*/ 4 h 617"/>
              <a:gd name="T78" fmla="*/ 4 w 338"/>
              <a:gd name="T79" fmla="*/ 4 h 617"/>
              <a:gd name="T80" fmla="*/ 4 w 338"/>
              <a:gd name="T81" fmla="*/ 4 h 617"/>
              <a:gd name="T82" fmla="*/ 4 w 338"/>
              <a:gd name="T83" fmla="*/ 4 h 617"/>
              <a:gd name="T84" fmla="*/ 4 w 338"/>
              <a:gd name="T85" fmla="*/ 4 h 6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8" h="617">
                <a:moveTo>
                  <a:pt x="270" y="617"/>
                </a:moveTo>
                <a:lnTo>
                  <a:pt x="331" y="104"/>
                </a:lnTo>
                <a:lnTo>
                  <a:pt x="334" y="86"/>
                </a:lnTo>
                <a:lnTo>
                  <a:pt x="338" y="50"/>
                </a:lnTo>
                <a:lnTo>
                  <a:pt x="85" y="0"/>
                </a:lnTo>
                <a:lnTo>
                  <a:pt x="0" y="314"/>
                </a:lnTo>
                <a:lnTo>
                  <a:pt x="5" y="323"/>
                </a:lnTo>
                <a:lnTo>
                  <a:pt x="0" y="327"/>
                </a:lnTo>
                <a:lnTo>
                  <a:pt x="12" y="340"/>
                </a:lnTo>
                <a:lnTo>
                  <a:pt x="13" y="349"/>
                </a:lnTo>
                <a:lnTo>
                  <a:pt x="19" y="351"/>
                </a:lnTo>
                <a:lnTo>
                  <a:pt x="23" y="349"/>
                </a:lnTo>
                <a:lnTo>
                  <a:pt x="26" y="358"/>
                </a:lnTo>
                <a:lnTo>
                  <a:pt x="29" y="368"/>
                </a:lnTo>
                <a:lnTo>
                  <a:pt x="35" y="373"/>
                </a:lnTo>
                <a:lnTo>
                  <a:pt x="33" y="383"/>
                </a:lnTo>
                <a:lnTo>
                  <a:pt x="35" y="397"/>
                </a:lnTo>
                <a:lnTo>
                  <a:pt x="43" y="394"/>
                </a:lnTo>
                <a:lnTo>
                  <a:pt x="49" y="401"/>
                </a:lnTo>
                <a:lnTo>
                  <a:pt x="44" y="407"/>
                </a:lnTo>
                <a:lnTo>
                  <a:pt x="55" y="415"/>
                </a:lnTo>
                <a:lnTo>
                  <a:pt x="60" y="413"/>
                </a:lnTo>
                <a:lnTo>
                  <a:pt x="60" y="424"/>
                </a:lnTo>
                <a:lnTo>
                  <a:pt x="66" y="440"/>
                </a:lnTo>
                <a:lnTo>
                  <a:pt x="75" y="439"/>
                </a:lnTo>
                <a:lnTo>
                  <a:pt x="90" y="472"/>
                </a:lnTo>
                <a:lnTo>
                  <a:pt x="91" y="478"/>
                </a:lnTo>
                <a:lnTo>
                  <a:pt x="97" y="483"/>
                </a:lnTo>
                <a:lnTo>
                  <a:pt x="101" y="490"/>
                </a:lnTo>
                <a:lnTo>
                  <a:pt x="98" y="493"/>
                </a:lnTo>
                <a:lnTo>
                  <a:pt x="107" y="505"/>
                </a:lnTo>
                <a:lnTo>
                  <a:pt x="109" y="511"/>
                </a:lnTo>
                <a:lnTo>
                  <a:pt x="115" y="512"/>
                </a:lnTo>
                <a:lnTo>
                  <a:pt x="121" y="526"/>
                </a:lnTo>
                <a:lnTo>
                  <a:pt x="117" y="560"/>
                </a:lnTo>
                <a:lnTo>
                  <a:pt x="120" y="566"/>
                </a:lnTo>
                <a:lnTo>
                  <a:pt x="119" y="575"/>
                </a:lnTo>
                <a:lnTo>
                  <a:pt x="126" y="585"/>
                </a:lnTo>
                <a:lnTo>
                  <a:pt x="131" y="596"/>
                </a:lnTo>
                <a:lnTo>
                  <a:pt x="194" y="607"/>
                </a:lnTo>
                <a:lnTo>
                  <a:pt x="225" y="611"/>
                </a:lnTo>
                <a:lnTo>
                  <a:pt x="243" y="614"/>
                </a:lnTo>
                <a:lnTo>
                  <a:pt x="270" y="61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37" name="Freeform 86">
            <a:extLst>
              <a:ext uri="{FF2B5EF4-FFF2-40B4-BE49-F238E27FC236}">
                <a16:creationId xmlns:a16="http://schemas.microsoft.com/office/drawing/2014/main" id="{6C77BDF6-74E9-7743-AE2C-683F44DB29DB}"/>
              </a:ext>
            </a:extLst>
          </p:cNvPr>
          <p:cNvSpPr>
            <a:spLocks/>
          </p:cNvSpPr>
          <p:nvPr/>
        </p:nvSpPr>
        <p:spPr bwMode="auto">
          <a:xfrm>
            <a:off x="8980704" y="2825278"/>
            <a:ext cx="587950" cy="945357"/>
          </a:xfrm>
          <a:custGeom>
            <a:avLst/>
            <a:gdLst>
              <a:gd name="T0" fmla="*/ 4 w 492"/>
              <a:gd name="T1" fmla="*/ 7 h 792"/>
              <a:gd name="T2" fmla="*/ 4 w 492"/>
              <a:gd name="T3" fmla="*/ 7 h 792"/>
              <a:gd name="T4" fmla="*/ 4 w 492"/>
              <a:gd name="T5" fmla="*/ 7 h 792"/>
              <a:gd name="T6" fmla="*/ 4 w 492"/>
              <a:gd name="T7" fmla="*/ 7 h 792"/>
              <a:gd name="T8" fmla="*/ 4 w 492"/>
              <a:gd name="T9" fmla="*/ 7 h 792"/>
              <a:gd name="T10" fmla="*/ 4 w 492"/>
              <a:gd name="T11" fmla="*/ 6 h 792"/>
              <a:gd name="T12" fmla="*/ 4 w 492"/>
              <a:gd name="T13" fmla="*/ 6 h 792"/>
              <a:gd name="T14" fmla="*/ 4 w 492"/>
              <a:gd name="T15" fmla="*/ 6 h 792"/>
              <a:gd name="T16" fmla="*/ 4 w 492"/>
              <a:gd name="T17" fmla="*/ 6 h 792"/>
              <a:gd name="T18" fmla="*/ 4 w 492"/>
              <a:gd name="T19" fmla="*/ 6 h 792"/>
              <a:gd name="T20" fmla="*/ 4 w 492"/>
              <a:gd name="T21" fmla="*/ 5 h 792"/>
              <a:gd name="T22" fmla="*/ 4 w 492"/>
              <a:gd name="T23" fmla="*/ 5 h 792"/>
              <a:gd name="T24" fmla="*/ 4 w 492"/>
              <a:gd name="T25" fmla="*/ 5 h 792"/>
              <a:gd name="T26" fmla="*/ 4 w 492"/>
              <a:gd name="T27" fmla="*/ 5 h 792"/>
              <a:gd name="T28" fmla="*/ 4 w 492"/>
              <a:gd name="T29" fmla="*/ 5 h 792"/>
              <a:gd name="T30" fmla="*/ 4 w 492"/>
              <a:gd name="T31" fmla="*/ 5 h 792"/>
              <a:gd name="T32" fmla="*/ 4 w 492"/>
              <a:gd name="T33" fmla="*/ 4 h 792"/>
              <a:gd name="T34" fmla="*/ 4 w 492"/>
              <a:gd name="T35" fmla="*/ 4 h 792"/>
              <a:gd name="T36" fmla="*/ 4 w 492"/>
              <a:gd name="T37" fmla="*/ 4 h 792"/>
              <a:gd name="T38" fmla="*/ 0 w 492"/>
              <a:gd name="T39" fmla="*/ 0 h 792"/>
              <a:gd name="T40" fmla="*/ 4 w 492"/>
              <a:gd name="T41" fmla="*/ 4 h 792"/>
              <a:gd name="T42" fmla="*/ 4 w 492"/>
              <a:gd name="T43" fmla="*/ 4 h 792"/>
              <a:gd name="T44" fmla="*/ 4 w 492"/>
              <a:gd name="T45" fmla="*/ 4 h 792"/>
              <a:gd name="T46" fmla="*/ 4 w 492"/>
              <a:gd name="T47" fmla="*/ 4 h 792"/>
              <a:gd name="T48" fmla="*/ 4 w 492"/>
              <a:gd name="T49" fmla="*/ 4 h 792"/>
              <a:gd name="T50" fmla="*/ 4 w 492"/>
              <a:gd name="T51" fmla="*/ 4 h 792"/>
              <a:gd name="T52" fmla="*/ 4 w 492"/>
              <a:gd name="T53" fmla="*/ 4 h 792"/>
              <a:gd name="T54" fmla="*/ 4 w 492"/>
              <a:gd name="T55" fmla="*/ 4 h 792"/>
              <a:gd name="T56" fmla="*/ 4 w 492"/>
              <a:gd name="T57" fmla="*/ 4 h 792"/>
              <a:gd name="T58" fmla="*/ 4 w 492"/>
              <a:gd name="T59" fmla="*/ 4 h 792"/>
              <a:gd name="T60" fmla="*/ 4 w 492"/>
              <a:gd name="T61" fmla="*/ 4 h 792"/>
              <a:gd name="T62" fmla="*/ 4 w 492"/>
              <a:gd name="T63" fmla="*/ 4 h 792"/>
              <a:gd name="T64" fmla="*/ 4 w 492"/>
              <a:gd name="T65" fmla="*/ 4 h 792"/>
              <a:gd name="T66" fmla="*/ 4 w 492"/>
              <a:gd name="T67" fmla="*/ 4 h 792"/>
              <a:gd name="T68" fmla="*/ 4 w 492"/>
              <a:gd name="T69" fmla="*/ 4 h 792"/>
              <a:gd name="T70" fmla="*/ 4 w 492"/>
              <a:gd name="T71" fmla="*/ 4 h 792"/>
              <a:gd name="T72" fmla="*/ 4 w 492"/>
              <a:gd name="T73" fmla="*/ 4 h 792"/>
              <a:gd name="T74" fmla="*/ 4 w 492"/>
              <a:gd name="T75" fmla="*/ 4 h 792"/>
              <a:gd name="T76" fmla="*/ 4 w 492"/>
              <a:gd name="T77" fmla="*/ 4 h 792"/>
              <a:gd name="T78" fmla="*/ 4 w 492"/>
              <a:gd name="T79" fmla="*/ 5 h 792"/>
              <a:gd name="T80" fmla="*/ 4 w 492"/>
              <a:gd name="T81" fmla="*/ 5 h 792"/>
              <a:gd name="T82" fmla="*/ 4 w 492"/>
              <a:gd name="T83" fmla="*/ 5 h 792"/>
              <a:gd name="T84" fmla="*/ 4 w 492"/>
              <a:gd name="T85" fmla="*/ 5 h 792"/>
              <a:gd name="T86" fmla="*/ 4 w 492"/>
              <a:gd name="T87" fmla="*/ 6 h 792"/>
              <a:gd name="T88" fmla="*/ 4 w 492"/>
              <a:gd name="T89" fmla="*/ 6 h 792"/>
              <a:gd name="T90" fmla="*/ 4 w 492"/>
              <a:gd name="T91" fmla="*/ 6 h 792"/>
              <a:gd name="T92" fmla="*/ 4 w 492"/>
              <a:gd name="T93" fmla="*/ 6 h 792"/>
              <a:gd name="T94" fmla="*/ 4 w 492"/>
              <a:gd name="T95" fmla="*/ 6 h 792"/>
              <a:gd name="T96" fmla="*/ 4 w 492"/>
              <a:gd name="T97" fmla="*/ 6 h 792"/>
              <a:gd name="T98" fmla="*/ 4 w 492"/>
              <a:gd name="T99" fmla="*/ 7 h 792"/>
              <a:gd name="T100" fmla="*/ 4 w 492"/>
              <a:gd name="T101" fmla="*/ 7 h 792"/>
              <a:gd name="T102" fmla="*/ 4 w 492"/>
              <a:gd name="T103" fmla="*/ 7 h 792"/>
              <a:gd name="T104" fmla="*/ 4 w 492"/>
              <a:gd name="T105" fmla="*/ 7 h 792"/>
              <a:gd name="T106" fmla="*/ 4 w 492"/>
              <a:gd name="T107" fmla="*/ 7 h 7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2" h="792">
                <a:moveTo>
                  <a:pt x="392" y="771"/>
                </a:moveTo>
                <a:lnTo>
                  <a:pt x="426" y="779"/>
                </a:lnTo>
                <a:lnTo>
                  <a:pt x="470" y="788"/>
                </a:lnTo>
                <a:lnTo>
                  <a:pt x="492" y="792"/>
                </a:lnTo>
                <a:lnTo>
                  <a:pt x="487" y="781"/>
                </a:lnTo>
                <a:lnTo>
                  <a:pt x="480" y="771"/>
                </a:lnTo>
                <a:lnTo>
                  <a:pt x="481" y="762"/>
                </a:lnTo>
                <a:lnTo>
                  <a:pt x="478" y="756"/>
                </a:lnTo>
                <a:lnTo>
                  <a:pt x="482" y="722"/>
                </a:lnTo>
                <a:lnTo>
                  <a:pt x="476" y="708"/>
                </a:lnTo>
                <a:lnTo>
                  <a:pt x="470" y="707"/>
                </a:lnTo>
                <a:lnTo>
                  <a:pt x="468" y="701"/>
                </a:lnTo>
                <a:lnTo>
                  <a:pt x="459" y="689"/>
                </a:lnTo>
                <a:lnTo>
                  <a:pt x="462" y="686"/>
                </a:lnTo>
                <a:lnTo>
                  <a:pt x="458" y="679"/>
                </a:lnTo>
                <a:lnTo>
                  <a:pt x="452" y="674"/>
                </a:lnTo>
                <a:lnTo>
                  <a:pt x="451" y="668"/>
                </a:lnTo>
                <a:lnTo>
                  <a:pt x="436" y="635"/>
                </a:lnTo>
                <a:lnTo>
                  <a:pt x="427" y="636"/>
                </a:lnTo>
                <a:lnTo>
                  <a:pt x="421" y="620"/>
                </a:lnTo>
                <a:lnTo>
                  <a:pt x="421" y="609"/>
                </a:lnTo>
                <a:lnTo>
                  <a:pt x="416" y="611"/>
                </a:lnTo>
                <a:lnTo>
                  <a:pt x="405" y="603"/>
                </a:lnTo>
                <a:lnTo>
                  <a:pt x="410" y="597"/>
                </a:lnTo>
                <a:lnTo>
                  <a:pt x="404" y="590"/>
                </a:lnTo>
                <a:lnTo>
                  <a:pt x="396" y="593"/>
                </a:lnTo>
                <a:lnTo>
                  <a:pt x="394" y="579"/>
                </a:lnTo>
                <a:lnTo>
                  <a:pt x="396" y="569"/>
                </a:lnTo>
                <a:lnTo>
                  <a:pt x="390" y="564"/>
                </a:lnTo>
                <a:lnTo>
                  <a:pt x="387" y="554"/>
                </a:lnTo>
                <a:lnTo>
                  <a:pt x="384" y="545"/>
                </a:lnTo>
                <a:lnTo>
                  <a:pt x="380" y="547"/>
                </a:lnTo>
                <a:lnTo>
                  <a:pt x="374" y="545"/>
                </a:lnTo>
                <a:lnTo>
                  <a:pt x="373" y="536"/>
                </a:lnTo>
                <a:lnTo>
                  <a:pt x="361" y="523"/>
                </a:lnTo>
                <a:lnTo>
                  <a:pt x="366" y="519"/>
                </a:lnTo>
                <a:lnTo>
                  <a:pt x="361" y="510"/>
                </a:lnTo>
                <a:lnTo>
                  <a:pt x="446" y="196"/>
                </a:lnTo>
                <a:lnTo>
                  <a:pt x="348" y="165"/>
                </a:lnTo>
                <a:lnTo>
                  <a:pt x="0" y="0"/>
                </a:lnTo>
                <a:lnTo>
                  <a:pt x="0" y="1"/>
                </a:lnTo>
                <a:lnTo>
                  <a:pt x="10" y="54"/>
                </a:lnTo>
                <a:lnTo>
                  <a:pt x="4" y="70"/>
                </a:lnTo>
                <a:lnTo>
                  <a:pt x="36" y="67"/>
                </a:lnTo>
                <a:lnTo>
                  <a:pt x="49" y="57"/>
                </a:lnTo>
                <a:lnTo>
                  <a:pt x="72" y="55"/>
                </a:lnTo>
                <a:lnTo>
                  <a:pt x="72" y="86"/>
                </a:lnTo>
                <a:lnTo>
                  <a:pt x="79" y="105"/>
                </a:lnTo>
                <a:lnTo>
                  <a:pt x="78" y="114"/>
                </a:lnTo>
                <a:lnTo>
                  <a:pt x="88" y="145"/>
                </a:lnTo>
                <a:lnTo>
                  <a:pt x="87" y="216"/>
                </a:lnTo>
                <a:lnTo>
                  <a:pt x="81" y="221"/>
                </a:lnTo>
                <a:lnTo>
                  <a:pt x="84" y="234"/>
                </a:lnTo>
                <a:lnTo>
                  <a:pt x="85" y="251"/>
                </a:lnTo>
                <a:lnTo>
                  <a:pt x="91" y="253"/>
                </a:lnTo>
                <a:lnTo>
                  <a:pt x="99" y="275"/>
                </a:lnTo>
                <a:lnTo>
                  <a:pt x="111" y="288"/>
                </a:lnTo>
                <a:lnTo>
                  <a:pt x="118" y="293"/>
                </a:lnTo>
                <a:lnTo>
                  <a:pt x="118" y="300"/>
                </a:lnTo>
                <a:lnTo>
                  <a:pt x="111" y="307"/>
                </a:lnTo>
                <a:lnTo>
                  <a:pt x="104" y="332"/>
                </a:lnTo>
                <a:lnTo>
                  <a:pt x="94" y="341"/>
                </a:lnTo>
                <a:lnTo>
                  <a:pt x="75" y="353"/>
                </a:lnTo>
                <a:lnTo>
                  <a:pt x="72" y="368"/>
                </a:lnTo>
                <a:lnTo>
                  <a:pt x="74" y="374"/>
                </a:lnTo>
                <a:lnTo>
                  <a:pt x="73" y="380"/>
                </a:lnTo>
                <a:lnTo>
                  <a:pt x="76" y="385"/>
                </a:lnTo>
                <a:lnTo>
                  <a:pt x="72" y="396"/>
                </a:lnTo>
                <a:lnTo>
                  <a:pt x="84" y="432"/>
                </a:lnTo>
                <a:lnTo>
                  <a:pt x="94" y="439"/>
                </a:lnTo>
                <a:lnTo>
                  <a:pt x="98" y="450"/>
                </a:lnTo>
                <a:lnTo>
                  <a:pt x="97" y="468"/>
                </a:lnTo>
                <a:lnTo>
                  <a:pt x="88" y="498"/>
                </a:lnTo>
                <a:lnTo>
                  <a:pt x="99" y="491"/>
                </a:lnTo>
                <a:lnTo>
                  <a:pt x="100" y="505"/>
                </a:lnTo>
                <a:lnTo>
                  <a:pt x="94" y="521"/>
                </a:lnTo>
                <a:lnTo>
                  <a:pt x="91" y="534"/>
                </a:lnTo>
                <a:lnTo>
                  <a:pt x="90" y="539"/>
                </a:lnTo>
                <a:lnTo>
                  <a:pt x="87" y="547"/>
                </a:lnTo>
                <a:lnTo>
                  <a:pt x="84" y="554"/>
                </a:lnTo>
                <a:lnTo>
                  <a:pt x="88" y="563"/>
                </a:lnTo>
                <a:lnTo>
                  <a:pt x="88" y="567"/>
                </a:lnTo>
                <a:lnTo>
                  <a:pt x="98" y="582"/>
                </a:lnTo>
                <a:lnTo>
                  <a:pt x="118" y="606"/>
                </a:lnTo>
                <a:lnTo>
                  <a:pt x="130" y="612"/>
                </a:lnTo>
                <a:lnTo>
                  <a:pt x="133" y="615"/>
                </a:lnTo>
                <a:lnTo>
                  <a:pt x="145" y="619"/>
                </a:lnTo>
                <a:lnTo>
                  <a:pt x="152" y="625"/>
                </a:lnTo>
                <a:lnTo>
                  <a:pt x="151" y="629"/>
                </a:lnTo>
                <a:lnTo>
                  <a:pt x="160" y="632"/>
                </a:lnTo>
                <a:lnTo>
                  <a:pt x="164" y="638"/>
                </a:lnTo>
                <a:lnTo>
                  <a:pt x="154" y="645"/>
                </a:lnTo>
                <a:lnTo>
                  <a:pt x="162" y="663"/>
                </a:lnTo>
                <a:lnTo>
                  <a:pt x="178" y="667"/>
                </a:lnTo>
                <a:lnTo>
                  <a:pt x="172" y="671"/>
                </a:lnTo>
                <a:lnTo>
                  <a:pt x="172" y="681"/>
                </a:lnTo>
                <a:lnTo>
                  <a:pt x="183" y="692"/>
                </a:lnTo>
                <a:lnTo>
                  <a:pt x="190" y="701"/>
                </a:lnTo>
                <a:lnTo>
                  <a:pt x="192" y="704"/>
                </a:lnTo>
                <a:lnTo>
                  <a:pt x="190" y="710"/>
                </a:lnTo>
                <a:lnTo>
                  <a:pt x="192" y="714"/>
                </a:lnTo>
                <a:lnTo>
                  <a:pt x="199" y="717"/>
                </a:lnTo>
                <a:lnTo>
                  <a:pt x="202" y="719"/>
                </a:lnTo>
                <a:lnTo>
                  <a:pt x="265" y="738"/>
                </a:lnTo>
                <a:lnTo>
                  <a:pt x="332" y="757"/>
                </a:lnTo>
                <a:lnTo>
                  <a:pt x="354" y="762"/>
                </a:lnTo>
                <a:lnTo>
                  <a:pt x="379" y="768"/>
                </a:lnTo>
                <a:lnTo>
                  <a:pt x="392" y="771"/>
                </a:lnTo>
                <a:close/>
              </a:path>
            </a:pathLst>
          </a:custGeom>
          <a:solidFill>
            <a:schemeClr val="tx1">
              <a:lumMod val="50000"/>
              <a:lumOff val="50000"/>
            </a:schemeClr>
          </a:solidFill>
          <a:ln w="6350">
            <a:solidFill>
              <a:schemeClr val="bg1">
                <a:lumMod val="65000"/>
              </a:schemeClr>
            </a:solidFill>
            <a:prstDash val="solid"/>
            <a:round/>
            <a:headEnd/>
            <a:tailEnd/>
          </a:ln>
        </p:spPr>
        <p:txBody>
          <a:bodyPr/>
          <a:lstStyle/>
          <a:p>
            <a:endParaRPr lang="en-CA" sz="2400"/>
          </a:p>
        </p:txBody>
      </p:sp>
      <p:sp>
        <p:nvSpPr>
          <p:cNvPr id="238" name="Freeform 87">
            <a:extLst>
              <a:ext uri="{FF2B5EF4-FFF2-40B4-BE49-F238E27FC236}">
                <a16:creationId xmlns:a16="http://schemas.microsoft.com/office/drawing/2014/main" id="{892F4015-9DE1-B54B-806C-FFB1718B6B07}"/>
              </a:ext>
            </a:extLst>
          </p:cNvPr>
          <p:cNvSpPr>
            <a:spLocks/>
          </p:cNvSpPr>
          <p:nvPr/>
        </p:nvSpPr>
        <p:spPr bwMode="auto">
          <a:xfrm>
            <a:off x="9047548" y="3503261"/>
            <a:ext cx="145963" cy="210079"/>
          </a:xfrm>
          <a:custGeom>
            <a:avLst/>
            <a:gdLst>
              <a:gd name="T0" fmla="*/ 4 w 121"/>
              <a:gd name="T1" fmla="*/ 4 h 176"/>
              <a:gd name="T2" fmla="*/ 4 w 121"/>
              <a:gd name="T3" fmla="*/ 4 h 176"/>
              <a:gd name="T4" fmla="*/ 4 w 121"/>
              <a:gd name="T5" fmla="*/ 4 h 176"/>
              <a:gd name="T6" fmla="*/ 4 w 121"/>
              <a:gd name="T7" fmla="*/ 4 h 176"/>
              <a:gd name="T8" fmla="*/ 4 w 121"/>
              <a:gd name="T9" fmla="*/ 4 h 176"/>
              <a:gd name="T10" fmla="*/ 4 w 121"/>
              <a:gd name="T11" fmla="*/ 4 h 176"/>
              <a:gd name="T12" fmla="*/ 4 w 121"/>
              <a:gd name="T13" fmla="*/ 4 h 176"/>
              <a:gd name="T14" fmla="*/ 4 w 121"/>
              <a:gd name="T15" fmla="*/ 4 h 176"/>
              <a:gd name="T16" fmla="*/ 4 w 121"/>
              <a:gd name="T17" fmla="*/ 4 h 176"/>
              <a:gd name="T18" fmla="*/ 4 w 121"/>
              <a:gd name="T19" fmla="*/ 4 h 176"/>
              <a:gd name="T20" fmla="*/ 4 w 121"/>
              <a:gd name="T21" fmla="*/ 4 h 176"/>
              <a:gd name="T22" fmla="*/ 4 w 121"/>
              <a:gd name="T23" fmla="*/ 4 h 176"/>
              <a:gd name="T24" fmla="*/ 4 w 121"/>
              <a:gd name="T25" fmla="*/ 4 h 176"/>
              <a:gd name="T26" fmla="*/ 4 w 121"/>
              <a:gd name="T27" fmla="*/ 4 h 176"/>
              <a:gd name="T28" fmla="*/ 4 w 121"/>
              <a:gd name="T29" fmla="*/ 4 h 176"/>
              <a:gd name="T30" fmla="*/ 4 w 121"/>
              <a:gd name="T31" fmla="*/ 4 h 176"/>
              <a:gd name="T32" fmla="*/ 4 w 121"/>
              <a:gd name="T33" fmla="*/ 4 h 176"/>
              <a:gd name="T34" fmla="*/ 4 w 121"/>
              <a:gd name="T35" fmla="*/ 4 h 176"/>
              <a:gd name="T36" fmla="*/ 4 w 121"/>
              <a:gd name="T37" fmla="*/ 4 h 176"/>
              <a:gd name="T38" fmla="*/ 4 w 121"/>
              <a:gd name="T39" fmla="*/ 4 h 176"/>
              <a:gd name="T40" fmla="*/ 4 w 121"/>
              <a:gd name="T41" fmla="*/ 4 h 176"/>
              <a:gd name="T42" fmla="*/ 4 w 121"/>
              <a:gd name="T43" fmla="*/ 4 h 176"/>
              <a:gd name="T44" fmla="*/ 4 w 121"/>
              <a:gd name="T45" fmla="*/ 4 h 176"/>
              <a:gd name="T46" fmla="*/ 4 w 121"/>
              <a:gd name="T47" fmla="*/ 4 h 176"/>
              <a:gd name="T48" fmla="*/ 4 w 121"/>
              <a:gd name="T49" fmla="*/ 4 h 176"/>
              <a:gd name="T50" fmla="*/ 2 w 121"/>
              <a:gd name="T51" fmla="*/ 4 h 176"/>
              <a:gd name="T52" fmla="*/ 4 w 121"/>
              <a:gd name="T53" fmla="*/ 4 h 176"/>
              <a:gd name="T54" fmla="*/ 4 w 121"/>
              <a:gd name="T55" fmla="*/ 4 h 176"/>
              <a:gd name="T56" fmla="*/ 4 w 121"/>
              <a:gd name="T57" fmla="*/ 4 h 176"/>
              <a:gd name="T58" fmla="*/ 0 w 121"/>
              <a:gd name="T59" fmla="*/ 0 h 176"/>
              <a:gd name="T60" fmla="*/ 4 w 121"/>
              <a:gd name="T61" fmla="*/ 2 h 176"/>
              <a:gd name="T62" fmla="*/ 4 w 121"/>
              <a:gd name="T63" fmla="*/ 4 h 176"/>
              <a:gd name="T64" fmla="*/ 4 w 121"/>
              <a:gd name="T65" fmla="*/ 4 h 176"/>
              <a:gd name="T66" fmla="*/ 4 w 121"/>
              <a:gd name="T67" fmla="*/ 4 h 176"/>
              <a:gd name="T68" fmla="*/ 4 w 121"/>
              <a:gd name="T69" fmla="*/ 4 h 1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1" h="176">
                <a:moveTo>
                  <a:pt x="82" y="68"/>
                </a:moveTo>
                <a:lnTo>
                  <a:pt x="90" y="93"/>
                </a:lnTo>
                <a:lnTo>
                  <a:pt x="86" y="95"/>
                </a:lnTo>
                <a:lnTo>
                  <a:pt x="89" y="106"/>
                </a:lnTo>
                <a:lnTo>
                  <a:pt x="107" y="124"/>
                </a:lnTo>
                <a:lnTo>
                  <a:pt x="114" y="136"/>
                </a:lnTo>
                <a:lnTo>
                  <a:pt x="116" y="164"/>
                </a:lnTo>
                <a:lnTo>
                  <a:pt x="119" y="160"/>
                </a:lnTo>
                <a:lnTo>
                  <a:pt x="121" y="173"/>
                </a:lnTo>
                <a:lnTo>
                  <a:pt x="116" y="173"/>
                </a:lnTo>
                <a:lnTo>
                  <a:pt x="110" y="176"/>
                </a:lnTo>
                <a:lnTo>
                  <a:pt x="103" y="172"/>
                </a:lnTo>
                <a:lnTo>
                  <a:pt x="65" y="135"/>
                </a:lnTo>
                <a:lnTo>
                  <a:pt x="55" y="124"/>
                </a:lnTo>
                <a:lnTo>
                  <a:pt x="47" y="108"/>
                </a:lnTo>
                <a:lnTo>
                  <a:pt x="47" y="105"/>
                </a:lnTo>
                <a:lnTo>
                  <a:pt x="47" y="95"/>
                </a:lnTo>
                <a:lnTo>
                  <a:pt x="40" y="95"/>
                </a:lnTo>
                <a:lnTo>
                  <a:pt x="34" y="90"/>
                </a:lnTo>
                <a:lnTo>
                  <a:pt x="32" y="87"/>
                </a:lnTo>
                <a:lnTo>
                  <a:pt x="23" y="62"/>
                </a:lnTo>
                <a:lnTo>
                  <a:pt x="20" y="53"/>
                </a:lnTo>
                <a:lnTo>
                  <a:pt x="18" y="50"/>
                </a:lnTo>
                <a:lnTo>
                  <a:pt x="16" y="42"/>
                </a:lnTo>
                <a:lnTo>
                  <a:pt x="5" y="40"/>
                </a:lnTo>
                <a:lnTo>
                  <a:pt x="2" y="38"/>
                </a:lnTo>
                <a:lnTo>
                  <a:pt x="8" y="34"/>
                </a:lnTo>
                <a:lnTo>
                  <a:pt x="5" y="27"/>
                </a:lnTo>
                <a:lnTo>
                  <a:pt x="4" y="20"/>
                </a:lnTo>
                <a:lnTo>
                  <a:pt x="0" y="0"/>
                </a:lnTo>
                <a:lnTo>
                  <a:pt x="14" y="2"/>
                </a:lnTo>
                <a:lnTo>
                  <a:pt x="26" y="10"/>
                </a:lnTo>
                <a:lnTo>
                  <a:pt x="36" y="24"/>
                </a:lnTo>
                <a:lnTo>
                  <a:pt x="82" y="56"/>
                </a:lnTo>
                <a:lnTo>
                  <a:pt x="82" y="68"/>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39" name="Freeform 88">
            <a:extLst>
              <a:ext uri="{FF2B5EF4-FFF2-40B4-BE49-F238E27FC236}">
                <a16:creationId xmlns:a16="http://schemas.microsoft.com/office/drawing/2014/main" id="{77AC592A-15E8-9740-8938-020D12EF0C6B}"/>
              </a:ext>
            </a:extLst>
          </p:cNvPr>
          <p:cNvSpPr>
            <a:spLocks/>
          </p:cNvSpPr>
          <p:nvPr/>
        </p:nvSpPr>
        <p:spPr bwMode="auto">
          <a:xfrm>
            <a:off x="8964334" y="3238616"/>
            <a:ext cx="54566" cy="145963"/>
          </a:xfrm>
          <a:custGeom>
            <a:avLst/>
            <a:gdLst>
              <a:gd name="T0" fmla="*/ 3 w 47"/>
              <a:gd name="T1" fmla="*/ 4 h 122"/>
              <a:gd name="T2" fmla="*/ 0 w 47"/>
              <a:gd name="T3" fmla="*/ 4 h 122"/>
              <a:gd name="T4" fmla="*/ 0 w 47"/>
              <a:gd name="T5" fmla="*/ 4 h 122"/>
              <a:gd name="T6" fmla="*/ 3 w 47"/>
              <a:gd name="T7" fmla="*/ 4 h 122"/>
              <a:gd name="T8" fmla="*/ 3 w 47"/>
              <a:gd name="T9" fmla="*/ 0 h 122"/>
              <a:gd name="T10" fmla="*/ 3 w 47"/>
              <a:gd name="T11" fmla="*/ 4 h 122"/>
              <a:gd name="T12" fmla="*/ 3 w 47"/>
              <a:gd name="T13" fmla="*/ 4 h 122"/>
              <a:gd name="T14" fmla="*/ 3 w 47"/>
              <a:gd name="T15" fmla="*/ 4 h 122"/>
              <a:gd name="T16" fmla="*/ 3 w 47"/>
              <a:gd name="T17" fmla="*/ 4 h 122"/>
              <a:gd name="T18" fmla="*/ 3 w 47"/>
              <a:gd name="T19" fmla="*/ 4 h 122"/>
              <a:gd name="T20" fmla="*/ 3 w 47"/>
              <a:gd name="T21" fmla="*/ 4 h 122"/>
              <a:gd name="T22" fmla="*/ 3 w 47"/>
              <a:gd name="T23" fmla="*/ 4 h 122"/>
              <a:gd name="T24" fmla="*/ 3 w 47"/>
              <a:gd name="T25" fmla="*/ 4 h 122"/>
              <a:gd name="T26" fmla="*/ 3 w 47"/>
              <a:gd name="T27" fmla="*/ 4 h 122"/>
              <a:gd name="T28" fmla="*/ 3 w 47"/>
              <a:gd name="T29" fmla="*/ 4 h 122"/>
              <a:gd name="T30" fmla="*/ 3 w 47"/>
              <a:gd name="T31" fmla="*/ 4 h 122"/>
              <a:gd name="T32" fmla="*/ 3 w 47"/>
              <a:gd name="T33" fmla="*/ 4 h 122"/>
              <a:gd name="T34" fmla="*/ 3 w 47"/>
              <a:gd name="T35" fmla="*/ 4 h 122"/>
              <a:gd name="T36" fmla="*/ 3 w 47"/>
              <a:gd name="T37" fmla="*/ 4 h 122"/>
              <a:gd name="T38" fmla="*/ 3 w 47"/>
              <a:gd name="T39" fmla="*/ 4 h 122"/>
              <a:gd name="T40" fmla="*/ 0 w 47"/>
              <a:gd name="T41" fmla="*/ 4 h 122"/>
              <a:gd name="T42" fmla="*/ 3 w 47"/>
              <a:gd name="T43" fmla="*/ 4 h 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122">
                <a:moveTo>
                  <a:pt x="4" y="56"/>
                </a:moveTo>
                <a:lnTo>
                  <a:pt x="0" y="45"/>
                </a:lnTo>
                <a:lnTo>
                  <a:pt x="0" y="35"/>
                </a:lnTo>
                <a:lnTo>
                  <a:pt x="4" y="11"/>
                </a:lnTo>
                <a:lnTo>
                  <a:pt x="11" y="0"/>
                </a:lnTo>
                <a:lnTo>
                  <a:pt x="23" y="10"/>
                </a:lnTo>
                <a:lnTo>
                  <a:pt x="30" y="16"/>
                </a:lnTo>
                <a:lnTo>
                  <a:pt x="41" y="23"/>
                </a:lnTo>
                <a:lnTo>
                  <a:pt x="47" y="23"/>
                </a:lnTo>
                <a:lnTo>
                  <a:pt x="27" y="46"/>
                </a:lnTo>
                <a:lnTo>
                  <a:pt x="24" y="62"/>
                </a:lnTo>
                <a:lnTo>
                  <a:pt x="25" y="74"/>
                </a:lnTo>
                <a:lnTo>
                  <a:pt x="18" y="69"/>
                </a:lnTo>
                <a:lnTo>
                  <a:pt x="16" y="84"/>
                </a:lnTo>
                <a:lnTo>
                  <a:pt x="13" y="96"/>
                </a:lnTo>
                <a:lnTo>
                  <a:pt x="19" y="114"/>
                </a:lnTo>
                <a:lnTo>
                  <a:pt x="23" y="116"/>
                </a:lnTo>
                <a:lnTo>
                  <a:pt x="23" y="122"/>
                </a:lnTo>
                <a:lnTo>
                  <a:pt x="16" y="122"/>
                </a:lnTo>
                <a:lnTo>
                  <a:pt x="3" y="68"/>
                </a:lnTo>
                <a:lnTo>
                  <a:pt x="0" y="58"/>
                </a:lnTo>
                <a:lnTo>
                  <a:pt x="4" y="56"/>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40" name="Freeform 89">
            <a:extLst>
              <a:ext uri="{FF2B5EF4-FFF2-40B4-BE49-F238E27FC236}">
                <a16:creationId xmlns:a16="http://schemas.microsoft.com/office/drawing/2014/main" id="{DB1EF299-48F2-3F42-A3E0-EBB4DB9040EE}"/>
              </a:ext>
            </a:extLst>
          </p:cNvPr>
          <p:cNvSpPr>
            <a:spLocks/>
          </p:cNvSpPr>
          <p:nvPr/>
        </p:nvSpPr>
        <p:spPr bwMode="auto">
          <a:xfrm>
            <a:off x="9043455" y="3286361"/>
            <a:ext cx="30011" cy="61387"/>
          </a:xfrm>
          <a:custGeom>
            <a:avLst/>
            <a:gdLst>
              <a:gd name="T0" fmla="*/ 2 w 28"/>
              <a:gd name="T1" fmla="*/ 3 h 53"/>
              <a:gd name="T2" fmla="*/ 2 w 28"/>
              <a:gd name="T3" fmla="*/ 1 h 53"/>
              <a:gd name="T4" fmla="*/ 2 w 28"/>
              <a:gd name="T5" fmla="*/ 0 h 53"/>
              <a:gd name="T6" fmla="*/ 2 w 28"/>
              <a:gd name="T7" fmla="*/ 3 h 53"/>
              <a:gd name="T8" fmla="*/ 2 w 28"/>
              <a:gd name="T9" fmla="*/ 3 h 53"/>
              <a:gd name="T10" fmla="*/ 2 w 28"/>
              <a:gd name="T11" fmla="*/ 3 h 53"/>
              <a:gd name="T12" fmla="*/ 2 w 28"/>
              <a:gd name="T13" fmla="*/ 3 h 53"/>
              <a:gd name="T14" fmla="*/ 2 w 28"/>
              <a:gd name="T15" fmla="*/ 3 h 53"/>
              <a:gd name="T16" fmla="*/ 2 w 28"/>
              <a:gd name="T17" fmla="*/ 3 h 53"/>
              <a:gd name="T18" fmla="*/ 0 w 28"/>
              <a:gd name="T19" fmla="*/ 3 h 53"/>
              <a:gd name="T20" fmla="*/ 2 w 28"/>
              <a:gd name="T21" fmla="*/ 3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53">
                <a:moveTo>
                  <a:pt x="3" y="5"/>
                </a:moveTo>
                <a:lnTo>
                  <a:pt x="6" y="1"/>
                </a:lnTo>
                <a:lnTo>
                  <a:pt x="17" y="0"/>
                </a:lnTo>
                <a:lnTo>
                  <a:pt x="17" y="10"/>
                </a:lnTo>
                <a:lnTo>
                  <a:pt x="18" y="13"/>
                </a:lnTo>
                <a:lnTo>
                  <a:pt x="28" y="46"/>
                </a:lnTo>
                <a:lnTo>
                  <a:pt x="22" y="53"/>
                </a:lnTo>
                <a:lnTo>
                  <a:pt x="15" y="52"/>
                </a:lnTo>
                <a:lnTo>
                  <a:pt x="9" y="49"/>
                </a:lnTo>
                <a:lnTo>
                  <a:pt x="0" y="23"/>
                </a:lnTo>
                <a:lnTo>
                  <a:pt x="3" y="5"/>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41" name="Freeform 90">
            <a:extLst>
              <a:ext uri="{FF2B5EF4-FFF2-40B4-BE49-F238E27FC236}">
                <a16:creationId xmlns:a16="http://schemas.microsoft.com/office/drawing/2014/main" id="{EB4F61C8-C69A-DE47-B7F3-CDA6D3AD08A4}"/>
              </a:ext>
            </a:extLst>
          </p:cNvPr>
          <p:cNvSpPr>
            <a:spLocks/>
          </p:cNvSpPr>
          <p:nvPr/>
        </p:nvSpPr>
        <p:spPr bwMode="auto">
          <a:xfrm>
            <a:off x="9073467" y="3353204"/>
            <a:ext cx="21827" cy="42288"/>
          </a:xfrm>
          <a:custGeom>
            <a:avLst/>
            <a:gdLst>
              <a:gd name="T0" fmla="*/ 3 w 19"/>
              <a:gd name="T1" fmla="*/ 3 h 36"/>
              <a:gd name="T2" fmla="*/ 1 w 19"/>
              <a:gd name="T3" fmla="*/ 3 h 36"/>
              <a:gd name="T4" fmla="*/ 0 w 19"/>
              <a:gd name="T5" fmla="*/ 3 h 36"/>
              <a:gd name="T6" fmla="*/ 3 w 19"/>
              <a:gd name="T7" fmla="*/ 3 h 36"/>
              <a:gd name="T8" fmla="*/ 3 w 19"/>
              <a:gd name="T9" fmla="*/ 0 h 36"/>
              <a:gd name="T10" fmla="*/ 3 w 19"/>
              <a:gd name="T11" fmla="*/ 3 h 36"/>
              <a:gd name="T12" fmla="*/ 3 w 19"/>
              <a:gd name="T13" fmla="*/ 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6">
                <a:moveTo>
                  <a:pt x="10" y="36"/>
                </a:moveTo>
                <a:lnTo>
                  <a:pt x="1" y="31"/>
                </a:lnTo>
                <a:lnTo>
                  <a:pt x="0" y="13"/>
                </a:lnTo>
                <a:lnTo>
                  <a:pt x="7" y="6"/>
                </a:lnTo>
                <a:lnTo>
                  <a:pt x="10" y="0"/>
                </a:lnTo>
                <a:lnTo>
                  <a:pt x="19" y="15"/>
                </a:lnTo>
                <a:lnTo>
                  <a:pt x="10" y="36"/>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42" name="Freeform 91">
            <a:extLst>
              <a:ext uri="{FF2B5EF4-FFF2-40B4-BE49-F238E27FC236}">
                <a16:creationId xmlns:a16="http://schemas.microsoft.com/office/drawing/2014/main" id="{20302CC3-E716-D248-807B-72CAB716EA95}"/>
              </a:ext>
            </a:extLst>
          </p:cNvPr>
          <p:cNvSpPr>
            <a:spLocks/>
          </p:cNvSpPr>
          <p:nvPr/>
        </p:nvSpPr>
        <p:spPr bwMode="auto">
          <a:xfrm>
            <a:off x="9076195" y="3455516"/>
            <a:ext cx="9550" cy="19098"/>
          </a:xfrm>
          <a:custGeom>
            <a:avLst/>
            <a:gdLst>
              <a:gd name="T0" fmla="*/ 6 w 7"/>
              <a:gd name="T1" fmla="*/ 7 h 15"/>
              <a:gd name="T2" fmla="*/ 0 w 7"/>
              <a:gd name="T3" fmla="*/ 7 h 15"/>
              <a:gd name="T4" fmla="*/ 1 w 7"/>
              <a:gd name="T5" fmla="*/ 1 h 15"/>
              <a:gd name="T6" fmla="*/ 7 w 7"/>
              <a:gd name="T7" fmla="*/ 0 h 15"/>
              <a:gd name="T8" fmla="*/ 6 w 7"/>
              <a:gd name="T9" fmla="*/ 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6" y="15"/>
                </a:moveTo>
                <a:lnTo>
                  <a:pt x="0" y="8"/>
                </a:lnTo>
                <a:lnTo>
                  <a:pt x="1" y="1"/>
                </a:lnTo>
                <a:lnTo>
                  <a:pt x="7" y="0"/>
                </a:lnTo>
                <a:lnTo>
                  <a:pt x="6" y="15"/>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43" name="Freeform 92">
            <a:extLst>
              <a:ext uri="{FF2B5EF4-FFF2-40B4-BE49-F238E27FC236}">
                <a16:creationId xmlns:a16="http://schemas.microsoft.com/office/drawing/2014/main" id="{C7D9C48D-A9F5-7C4C-9FED-39BF3422C2C6}"/>
              </a:ext>
            </a:extLst>
          </p:cNvPr>
          <p:cNvSpPr>
            <a:spLocks/>
          </p:cNvSpPr>
          <p:nvPr/>
        </p:nvSpPr>
        <p:spPr bwMode="auto">
          <a:xfrm>
            <a:off x="9081651" y="3436418"/>
            <a:ext cx="10913" cy="16369"/>
          </a:xfrm>
          <a:custGeom>
            <a:avLst/>
            <a:gdLst>
              <a:gd name="T0" fmla="*/ 2 w 10"/>
              <a:gd name="T1" fmla="*/ 0 h 13"/>
              <a:gd name="T2" fmla="*/ 2 w 10"/>
              <a:gd name="T3" fmla="*/ 0 h 13"/>
              <a:gd name="T4" fmla="*/ 0 w 10"/>
              <a:gd name="T5" fmla="*/ 6 h 13"/>
              <a:gd name="T6" fmla="*/ 2 w 10"/>
              <a:gd name="T7" fmla="*/ 6 h 13"/>
              <a:gd name="T8" fmla="*/ 2 w 10"/>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3">
                <a:moveTo>
                  <a:pt x="10" y="0"/>
                </a:moveTo>
                <a:lnTo>
                  <a:pt x="4" y="0"/>
                </a:lnTo>
                <a:lnTo>
                  <a:pt x="0" y="7"/>
                </a:lnTo>
                <a:lnTo>
                  <a:pt x="2" y="13"/>
                </a:lnTo>
                <a:lnTo>
                  <a:pt x="10" y="0"/>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44" name="Freeform 94">
            <a:extLst>
              <a:ext uri="{FF2B5EF4-FFF2-40B4-BE49-F238E27FC236}">
                <a16:creationId xmlns:a16="http://schemas.microsoft.com/office/drawing/2014/main" id="{316AE06E-1A4B-D045-919D-EDE4743BE440}"/>
              </a:ext>
            </a:extLst>
          </p:cNvPr>
          <p:cNvSpPr>
            <a:spLocks/>
          </p:cNvSpPr>
          <p:nvPr/>
        </p:nvSpPr>
        <p:spPr bwMode="auto">
          <a:xfrm>
            <a:off x="9158044" y="3582383"/>
            <a:ext cx="10913" cy="13640"/>
          </a:xfrm>
          <a:custGeom>
            <a:avLst/>
            <a:gdLst>
              <a:gd name="T0" fmla="*/ 2 w 10"/>
              <a:gd name="T1" fmla="*/ 2 h 13"/>
              <a:gd name="T2" fmla="*/ 2 w 10"/>
              <a:gd name="T3" fmla="*/ 2 h 13"/>
              <a:gd name="T4" fmla="*/ 2 w 10"/>
              <a:gd name="T5" fmla="*/ 2 h 13"/>
              <a:gd name="T6" fmla="*/ 0 w 10"/>
              <a:gd name="T7" fmla="*/ 2 h 13"/>
              <a:gd name="T8" fmla="*/ 2 w 10"/>
              <a:gd name="T9" fmla="*/ 0 h 13"/>
              <a:gd name="T10" fmla="*/ 2 w 10"/>
              <a:gd name="T11" fmla="*/ 2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3">
                <a:moveTo>
                  <a:pt x="10" y="9"/>
                </a:moveTo>
                <a:lnTo>
                  <a:pt x="5" y="9"/>
                </a:lnTo>
                <a:lnTo>
                  <a:pt x="3" y="13"/>
                </a:lnTo>
                <a:lnTo>
                  <a:pt x="0" y="7"/>
                </a:lnTo>
                <a:lnTo>
                  <a:pt x="6" y="0"/>
                </a:lnTo>
                <a:lnTo>
                  <a:pt x="10" y="9"/>
                </a:lnTo>
                <a:close/>
              </a:path>
            </a:pathLst>
          </a:custGeom>
          <a:solidFill>
            <a:schemeClr val="bg1">
              <a:lumMod val="50000"/>
            </a:schemeClr>
          </a:solidFill>
          <a:ln w="6350">
            <a:solidFill>
              <a:schemeClr val="bg1">
                <a:lumMod val="65000"/>
              </a:schemeClr>
            </a:solidFill>
            <a:prstDash val="solid"/>
            <a:round/>
            <a:headEnd/>
            <a:tailEnd/>
          </a:ln>
        </p:spPr>
        <p:txBody>
          <a:bodyPr/>
          <a:lstStyle/>
          <a:p>
            <a:endParaRPr lang="en-CA" sz="2400"/>
          </a:p>
        </p:txBody>
      </p:sp>
      <p:sp>
        <p:nvSpPr>
          <p:cNvPr id="245" name="Freeform 97">
            <a:extLst>
              <a:ext uri="{FF2B5EF4-FFF2-40B4-BE49-F238E27FC236}">
                <a16:creationId xmlns:a16="http://schemas.microsoft.com/office/drawing/2014/main" id="{E8F5FCED-91E2-254D-AE2B-7AFEA4897F32}"/>
              </a:ext>
            </a:extLst>
          </p:cNvPr>
          <p:cNvSpPr>
            <a:spLocks/>
          </p:cNvSpPr>
          <p:nvPr/>
        </p:nvSpPr>
        <p:spPr bwMode="auto">
          <a:xfrm>
            <a:off x="10059749" y="3124027"/>
            <a:ext cx="436529" cy="691625"/>
          </a:xfrm>
          <a:custGeom>
            <a:avLst/>
            <a:gdLst>
              <a:gd name="T0" fmla="*/ 4 w 364"/>
              <a:gd name="T1" fmla="*/ 4 h 580"/>
              <a:gd name="T2" fmla="*/ 4 w 364"/>
              <a:gd name="T3" fmla="*/ 4 h 580"/>
              <a:gd name="T4" fmla="*/ 4 w 364"/>
              <a:gd name="T5" fmla="*/ 4 h 580"/>
              <a:gd name="T6" fmla="*/ 4 w 364"/>
              <a:gd name="T7" fmla="*/ 4 h 580"/>
              <a:gd name="T8" fmla="*/ 4 w 364"/>
              <a:gd name="T9" fmla="*/ 4 h 580"/>
              <a:gd name="T10" fmla="*/ 4 w 364"/>
              <a:gd name="T11" fmla="*/ 4 h 580"/>
              <a:gd name="T12" fmla="*/ 4 w 364"/>
              <a:gd name="T13" fmla="*/ 3 h 580"/>
              <a:gd name="T14" fmla="*/ 4 w 364"/>
              <a:gd name="T15" fmla="*/ 3 h 580"/>
              <a:gd name="T16" fmla="*/ 4 w 364"/>
              <a:gd name="T17" fmla="*/ 3 h 580"/>
              <a:gd name="T18" fmla="*/ 4 w 364"/>
              <a:gd name="T19" fmla="*/ 3 h 580"/>
              <a:gd name="T20" fmla="*/ 4 w 364"/>
              <a:gd name="T21" fmla="*/ 3 h 580"/>
              <a:gd name="T22" fmla="*/ 4 w 364"/>
              <a:gd name="T23" fmla="*/ 3 h 580"/>
              <a:gd name="T24" fmla="*/ 4 w 364"/>
              <a:gd name="T25" fmla="*/ 3 h 580"/>
              <a:gd name="T26" fmla="*/ 4 w 364"/>
              <a:gd name="T27" fmla="*/ 3 h 580"/>
              <a:gd name="T28" fmla="*/ 4 w 364"/>
              <a:gd name="T29" fmla="*/ 3 h 580"/>
              <a:gd name="T30" fmla="*/ 4 w 364"/>
              <a:gd name="T31" fmla="*/ 3 h 580"/>
              <a:gd name="T32" fmla="*/ 4 w 364"/>
              <a:gd name="T33" fmla="*/ 3 h 580"/>
              <a:gd name="T34" fmla="*/ 4 w 364"/>
              <a:gd name="T35" fmla="*/ 3 h 580"/>
              <a:gd name="T36" fmla="*/ 4 w 364"/>
              <a:gd name="T37" fmla="*/ 3 h 580"/>
              <a:gd name="T38" fmla="*/ 4 w 364"/>
              <a:gd name="T39" fmla="*/ 3 h 580"/>
              <a:gd name="T40" fmla="*/ 4 w 364"/>
              <a:gd name="T41" fmla="*/ 0 h 580"/>
              <a:gd name="T42" fmla="*/ 0 w 364"/>
              <a:gd name="T43" fmla="*/ 3 h 580"/>
              <a:gd name="T44" fmla="*/ 0 w 364"/>
              <a:gd name="T45" fmla="*/ 3 h 580"/>
              <a:gd name="T46" fmla="*/ 0 w 364"/>
              <a:gd name="T47" fmla="*/ 3 h 580"/>
              <a:gd name="T48" fmla="*/ 0 w 364"/>
              <a:gd name="T49" fmla="*/ 3 h 580"/>
              <a:gd name="T50" fmla="*/ 4 w 364"/>
              <a:gd name="T51" fmla="*/ 4 h 580"/>
              <a:gd name="T52" fmla="*/ 4 w 364"/>
              <a:gd name="T53" fmla="*/ 4 h 580"/>
              <a:gd name="T54" fmla="*/ 4 w 364"/>
              <a:gd name="T55" fmla="*/ 4 h 580"/>
              <a:gd name="T56" fmla="*/ 4 w 364"/>
              <a:gd name="T57" fmla="*/ 4 h 580"/>
              <a:gd name="T58" fmla="*/ 4 w 364"/>
              <a:gd name="T59" fmla="*/ 4 h 580"/>
              <a:gd name="T60" fmla="*/ 4 w 364"/>
              <a:gd name="T61" fmla="*/ 4 h 5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4" h="580">
                <a:moveTo>
                  <a:pt x="163" y="575"/>
                </a:moveTo>
                <a:lnTo>
                  <a:pt x="192" y="573"/>
                </a:lnTo>
                <a:lnTo>
                  <a:pt x="229" y="569"/>
                </a:lnTo>
                <a:lnTo>
                  <a:pt x="235" y="568"/>
                </a:lnTo>
                <a:lnTo>
                  <a:pt x="232" y="549"/>
                </a:lnTo>
                <a:lnTo>
                  <a:pt x="234" y="549"/>
                </a:lnTo>
                <a:lnTo>
                  <a:pt x="214" y="371"/>
                </a:lnTo>
                <a:lnTo>
                  <a:pt x="255" y="320"/>
                </a:lnTo>
                <a:lnTo>
                  <a:pt x="296" y="252"/>
                </a:lnTo>
                <a:lnTo>
                  <a:pt x="364" y="138"/>
                </a:lnTo>
                <a:lnTo>
                  <a:pt x="349" y="137"/>
                </a:lnTo>
                <a:lnTo>
                  <a:pt x="310" y="126"/>
                </a:lnTo>
                <a:lnTo>
                  <a:pt x="288" y="137"/>
                </a:lnTo>
                <a:lnTo>
                  <a:pt x="264" y="147"/>
                </a:lnTo>
                <a:lnTo>
                  <a:pt x="266" y="129"/>
                </a:lnTo>
                <a:lnTo>
                  <a:pt x="234" y="58"/>
                </a:lnTo>
                <a:lnTo>
                  <a:pt x="207" y="59"/>
                </a:lnTo>
                <a:lnTo>
                  <a:pt x="196" y="56"/>
                </a:lnTo>
                <a:lnTo>
                  <a:pt x="192" y="52"/>
                </a:lnTo>
                <a:lnTo>
                  <a:pt x="192" y="33"/>
                </a:lnTo>
                <a:lnTo>
                  <a:pt x="183" y="0"/>
                </a:lnTo>
                <a:lnTo>
                  <a:pt x="0" y="10"/>
                </a:lnTo>
                <a:lnTo>
                  <a:pt x="0" y="118"/>
                </a:lnTo>
                <a:lnTo>
                  <a:pt x="0" y="141"/>
                </a:lnTo>
                <a:lnTo>
                  <a:pt x="0" y="228"/>
                </a:lnTo>
                <a:lnTo>
                  <a:pt x="21" y="580"/>
                </a:lnTo>
                <a:lnTo>
                  <a:pt x="62" y="580"/>
                </a:lnTo>
                <a:lnTo>
                  <a:pt x="85" y="579"/>
                </a:lnTo>
                <a:lnTo>
                  <a:pt x="103" y="579"/>
                </a:lnTo>
                <a:lnTo>
                  <a:pt x="139" y="576"/>
                </a:lnTo>
                <a:lnTo>
                  <a:pt x="163" y="57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46" name="Freeform 98">
            <a:extLst>
              <a:ext uri="{FF2B5EF4-FFF2-40B4-BE49-F238E27FC236}">
                <a16:creationId xmlns:a16="http://schemas.microsoft.com/office/drawing/2014/main" id="{DAF67FEC-0FA4-7A47-AA9D-B605C02D9D07}"/>
              </a:ext>
            </a:extLst>
          </p:cNvPr>
          <p:cNvSpPr>
            <a:spLocks/>
          </p:cNvSpPr>
          <p:nvPr/>
        </p:nvSpPr>
        <p:spPr bwMode="auto">
          <a:xfrm>
            <a:off x="11406167" y="3462337"/>
            <a:ext cx="233269" cy="196438"/>
          </a:xfrm>
          <a:custGeom>
            <a:avLst/>
            <a:gdLst>
              <a:gd name="T0" fmla="*/ 0 w 195"/>
              <a:gd name="T1" fmla="*/ 4 h 163"/>
              <a:gd name="T2" fmla="*/ 4 w 195"/>
              <a:gd name="T3" fmla="*/ 4 h 163"/>
              <a:gd name="T4" fmla="*/ 4 w 195"/>
              <a:gd name="T5" fmla="*/ 4 h 163"/>
              <a:gd name="T6" fmla="*/ 4 w 195"/>
              <a:gd name="T7" fmla="*/ 4 h 163"/>
              <a:gd name="T8" fmla="*/ 4 w 195"/>
              <a:gd name="T9" fmla="*/ 4 h 163"/>
              <a:gd name="T10" fmla="*/ 4 w 195"/>
              <a:gd name="T11" fmla="*/ 4 h 163"/>
              <a:gd name="T12" fmla="*/ 4 w 195"/>
              <a:gd name="T13" fmla="*/ 4 h 163"/>
              <a:gd name="T14" fmla="*/ 4 w 195"/>
              <a:gd name="T15" fmla="*/ 4 h 163"/>
              <a:gd name="T16" fmla="*/ 4 w 195"/>
              <a:gd name="T17" fmla="*/ 4 h 163"/>
              <a:gd name="T18" fmla="*/ 4 w 195"/>
              <a:gd name="T19" fmla="*/ 4 h 163"/>
              <a:gd name="T20" fmla="*/ 4 w 195"/>
              <a:gd name="T21" fmla="*/ 4 h 163"/>
              <a:gd name="T22" fmla="*/ 4 w 195"/>
              <a:gd name="T23" fmla="*/ 4 h 163"/>
              <a:gd name="T24" fmla="*/ 4 w 195"/>
              <a:gd name="T25" fmla="*/ 4 h 163"/>
              <a:gd name="T26" fmla="*/ 4 w 195"/>
              <a:gd name="T27" fmla="*/ 4 h 163"/>
              <a:gd name="T28" fmla="*/ 4 w 195"/>
              <a:gd name="T29" fmla="*/ 4 h 163"/>
              <a:gd name="T30" fmla="*/ 4 w 195"/>
              <a:gd name="T31" fmla="*/ 4 h 163"/>
              <a:gd name="T32" fmla="*/ 4 w 195"/>
              <a:gd name="T33" fmla="*/ 2 h 163"/>
              <a:gd name="T34" fmla="*/ 4 w 195"/>
              <a:gd name="T35" fmla="*/ 0 h 163"/>
              <a:gd name="T36" fmla="*/ 4 w 195"/>
              <a:gd name="T37" fmla="*/ 0 h 163"/>
              <a:gd name="T38" fmla="*/ 4 w 195"/>
              <a:gd name="T39" fmla="*/ 2 h 163"/>
              <a:gd name="T40" fmla="*/ 4 w 195"/>
              <a:gd name="T41" fmla="*/ 4 h 163"/>
              <a:gd name="T42" fmla="*/ 4 w 195"/>
              <a:gd name="T43" fmla="*/ 4 h 163"/>
              <a:gd name="T44" fmla="*/ 4 w 195"/>
              <a:gd name="T45" fmla="*/ 4 h 163"/>
              <a:gd name="T46" fmla="*/ 4 w 195"/>
              <a:gd name="T47" fmla="*/ 4 h 163"/>
              <a:gd name="T48" fmla="*/ 4 w 195"/>
              <a:gd name="T49" fmla="*/ 4 h 163"/>
              <a:gd name="T50" fmla="*/ 4 w 195"/>
              <a:gd name="T51" fmla="*/ 4 h 163"/>
              <a:gd name="T52" fmla="*/ 4 w 195"/>
              <a:gd name="T53" fmla="*/ 4 h 163"/>
              <a:gd name="T54" fmla="*/ 4 w 195"/>
              <a:gd name="T55" fmla="*/ 4 h 163"/>
              <a:gd name="T56" fmla="*/ 4 w 195"/>
              <a:gd name="T57" fmla="*/ 4 h 163"/>
              <a:gd name="T58" fmla="*/ 4 w 195"/>
              <a:gd name="T59" fmla="*/ 4 h 163"/>
              <a:gd name="T60" fmla="*/ 4 w 195"/>
              <a:gd name="T61" fmla="*/ 4 h 163"/>
              <a:gd name="T62" fmla="*/ 4 w 195"/>
              <a:gd name="T63" fmla="*/ 4 h 163"/>
              <a:gd name="T64" fmla="*/ 4 w 195"/>
              <a:gd name="T65" fmla="*/ 4 h 163"/>
              <a:gd name="T66" fmla="*/ 4 w 195"/>
              <a:gd name="T67" fmla="*/ 4 h 163"/>
              <a:gd name="T68" fmla="*/ 4 w 195"/>
              <a:gd name="T69" fmla="*/ 4 h 163"/>
              <a:gd name="T70" fmla="*/ 4 w 195"/>
              <a:gd name="T71" fmla="*/ 4 h 163"/>
              <a:gd name="T72" fmla="*/ 4 w 195"/>
              <a:gd name="T73" fmla="*/ 4 h 163"/>
              <a:gd name="T74" fmla="*/ 4 w 195"/>
              <a:gd name="T75" fmla="*/ 4 h 163"/>
              <a:gd name="T76" fmla="*/ 4 w 195"/>
              <a:gd name="T77" fmla="*/ 4 h 163"/>
              <a:gd name="T78" fmla="*/ 4 w 195"/>
              <a:gd name="T79" fmla="*/ 4 h 163"/>
              <a:gd name="T80" fmla="*/ 4 w 195"/>
              <a:gd name="T81" fmla="*/ 4 h 163"/>
              <a:gd name="T82" fmla="*/ 4 w 195"/>
              <a:gd name="T83" fmla="*/ 4 h 163"/>
              <a:gd name="T84" fmla="*/ 4 w 195"/>
              <a:gd name="T85" fmla="*/ 4 h 163"/>
              <a:gd name="T86" fmla="*/ 4 w 195"/>
              <a:gd name="T87" fmla="*/ 4 h 163"/>
              <a:gd name="T88" fmla="*/ 4 w 195"/>
              <a:gd name="T89" fmla="*/ 4 h 163"/>
              <a:gd name="T90" fmla="*/ 4 w 195"/>
              <a:gd name="T91" fmla="*/ 4 h 163"/>
              <a:gd name="T92" fmla="*/ 4 w 195"/>
              <a:gd name="T93" fmla="*/ 4 h 163"/>
              <a:gd name="T94" fmla="*/ 4 w 195"/>
              <a:gd name="T95" fmla="*/ 4 h 163"/>
              <a:gd name="T96" fmla="*/ 4 w 195"/>
              <a:gd name="T97" fmla="*/ 4 h 163"/>
              <a:gd name="T98" fmla="*/ 4 w 195"/>
              <a:gd name="T99" fmla="*/ 4 h 163"/>
              <a:gd name="T100" fmla="*/ 4 w 195"/>
              <a:gd name="T101" fmla="*/ 4 h 163"/>
              <a:gd name="T102" fmla="*/ 4 w 195"/>
              <a:gd name="T103" fmla="*/ 4 h 163"/>
              <a:gd name="T104" fmla="*/ 3 w 195"/>
              <a:gd name="T105" fmla="*/ 4 h 163"/>
              <a:gd name="T106" fmla="*/ 0 w 195"/>
              <a:gd name="T107" fmla="*/ 4 h 1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5" h="163">
                <a:moveTo>
                  <a:pt x="0" y="97"/>
                </a:moveTo>
                <a:lnTo>
                  <a:pt x="7" y="91"/>
                </a:lnTo>
                <a:lnTo>
                  <a:pt x="15" y="74"/>
                </a:lnTo>
                <a:lnTo>
                  <a:pt x="6" y="57"/>
                </a:lnTo>
                <a:lnTo>
                  <a:pt x="14" y="54"/>
                </a:lnTo>
                <a:lnTo>
                  <a:pt x="12" y="50"/>
                </a:lnTo>
                <a:lnTo>
                  <a:pt x="27" y="42"/>
                </a:lnTo>
                <a:lnTo>
                  <a:pt x="37" y="43"/>
                </a:lnTo>
                <a:lnTo>
                  <a:pt x="44" y="36"/>
                </a:lnTo>
                <a:lnTo>
                  <a:pt x="50" y="35"/>
                </a:lnTo>
                <a:lnTo>
                  <a:pt x="49" y="32"/>
                </a:lnTo>
                <a:lnTo>
                  <a:pt x="56" y="23"/>
                </a:lnTo>
                <a:lnTo>
                  <a:pt x="65" y="18"/>
                </a:lnTo>
                <a:lnTo>
                  <a:pt x="84" y="14"/>
                </a:lnTo>
                <a:lnTo>
                  <a:pt x="97" y="20"/>
                </a:lnTo>
                <a:lnTo>
                  <a:pt x="102" y="12"/>
                </a:lnTo>
                <a:lnTo>
                  <a:pt x="110" y="2"/>
                </a:lnTo>
                <a:lnTo>
                  <a:pt x="115" y="0"/>
                </a:lnTo>
                <a:lnTo>
                  <a:pt x="123" y="0"/>
                </a:lnTo>
                <a:lnTo>
                  <a:pt x="122" y="2"/>
                </a:lnTo>
                <a:lnTo>
                  <a:pt x="126" y="20"/>
                </a:lnTo>
                <a:lnTo>
                  <a:pt x="121" y="41"/>
                </a:lnTo>
                <a:lnTo>
                  <a:pt x="138" y="31"/>
                </a:lnTo>
                <a:lnTo>
                  <a:pt x="141" y="44"/>
                </a:lnTo>
                <a:lnTo>
                  <a:pt x="147" y="47"/>
                </a:lnTo>
                <a:lnTo>
                  <a:pt x="167" y="59"/>
                </a:lnTo>
                <a:lnTo>
                  <a:pt x="195" y="50"/>
                </a:lnTo>
                <a:lnTo>
                  <a:pt x="188" y="59"/>
                </a:lnTo>
                <a:lnTo>
                  <a:pt x="191" y="62"/>
                </a:lnTo>
                <a:lnTo>
                  <a:pt x="187" y="74"/>
                </a:lnTo>
                <a:lnTo>
                  <a:pt x="185" y="73"/>
                </a:lnTo>
                <a:lnTo>
                  <a:pt x="182" y="81"/>
                </a:lnTo>
                <a:lnTo>
                  <a:pt x="177" y="92"/>
                </a:lnTo>
                <a:lnTo>
                  <a:pt x="150" y="133"/>
                </a:lnTo>
                <a:lnTo>
                  <a:pt x="140" y="146"/>
                </a:lnTo>
                <a:lnTo>
                  <a:pt x="133" y="150"/>
                </a:lnTo>
                <a:lnTo>
                  <a:pt x="123" y="157"/>
                </a:lnTo>
                <a:lnTo>
                  <a:pt x="120" y="155"/>
                </a:lnTo>
                <a:lnTo>
                  <a:pt x="116" y="159"/>
                </a:lnTo>
                <a:lnTo>
                  <a:pt x="109" y="159"/>
                </a:lnTo>
                <a:lnTo>
                  <a:pt x="109" y="162"/>
                </a:lnTo>
                <a:lnTo>
                  <a:pt x="108" y="163"/>
                </a:lnTo>
                <a:lnTo>
                  <a:pt x="102" y="161"/>
                </a:lnTo>
                <a:lnTo>
                  <a:pt x="93" y="144"/>
                </a:lnTo>
                <a:lnTo>
                  <a:pt x="92" y="146"/>
                </a:lnTo>
                <a:lnTo>
                  <a:pt x="80" y="147"/>
                </a:lnTo>
                <a:lnTo>
                  <a:pt x="45" y="85"/>
                </a:lnTo>
                <a:lnTo>
                  <a:pt x="42" y="85"/>
                </a:lnTo>
                <a:lnTo>
                  <a:pt x="37" y="83"/>
                </a:lnTo>
                <a:lnTo>
                  <a:pt x="24" y="81"/>
                </a:lnTo>
                <a:lnTo>
                  <a:pt x="21" y="83"/>
                </a:lnTo>
                <a:lnTo>
                  <a:pt x="15" y="91"/>
                </a:lnTo>
                <a:lnTo>
                  <a:pt x="3" y="99"/>
                </a:lnTo>
                <a:lnTo>
                  <a:pt x="0" y="9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47" name="Freeform 99">
            <a:extLst>
              <a:ext uri="{FF2B5EF4-FFF2-40B4-BE49-F238E27FC236}">
                <a16:creationId xmlns:a16="http://schemas.microsoft.com/office/drawing/2014/main" id="{CF22DEAB-78A1-3D4D-BD99-BB48C82FE563}"/>
              </a:ext>
            </a:extLst>
          </p:cNvPr>
          <p:cNvSpPr>
            <a:spLocks/>
          </p:cNvSpPr>
          <p:nvPr/>
        </p:nvSpPr>
        <p:spPr bwMode="auto">
          <a:xfrm>
            <a:off x="11568501" y="3662868"/>
            <a:ext cx="4093" cy="12277"/>
          </a:xfrm>
          <a:custGeom>
            <a:avLst/>
            <a:gdLst>
              <a:gd name="T0" fmla="*/ 1 w 5"/>
              <a:gd name="T1" fmla="*/ 5 h 10"/>
              <a:gd name="T2" fmla="*/ 1 w 5"/>
              <a:gd name="T3" fmla="*/ 4 h 10"/>
              <a:gd name="T4" fmla="*/ 0 w 5"/>
              <a:gd name="T5" fmla="*/ 0 h 10"/>
              <a:gd name="T6" fmla="*/ 1 w 5"/>
              <a:gd name="T7" fmla="*/ 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2" y="10"/>
                </a:moveTo>
                <a:lnTo>
                  <a:pt x="5" y="4"/>
                </a:lnTo>
                <a:lnTo>
                  <a:pt x="0" y="0"/>
                </a:lnTo>
                <a:lnTo>
                  <a:pt x="2" y="1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48" name="Freeform 100">
            <a:extLst>
              <a:ext uri="{FF2B5EF4-FFF2-40B4-BE49-F238E27FC236}">
                <a16:creationId xmlns:a16="http://schemas.microsoft.com/office/drawing/2014/main" id="{390850FE-4D3A-5045-AF97-853E32B084D0}"/>
              </a:ext>
            </a:extLst>
          </p:cNvPr>
          <p:cNvSpPr>
            <a:spLocks/>
          </p:cNvSpPr>
          <p:nvPr/>
        </p:nvSpPr>
        <p:spPr bwMode="auto">
          <a:xfrm>
            <a:off x="11549402" y="3452787"/>
            <a:ext cx="4093" cy="9550"/>
          </a:xfrm>
          <a:custGeom>
            <a:avLst/>
            <a:gdLst>
              <a:gd name="T0" fmla="*/ 3 w 3"/>
              <a:gd name="T1" fmla="*/ 4 h 8"/>
              <a:gd name="T2" fmla="*/ 3 w 3"/>
              <a:gd name="T3" fmla="*/ 0 h 8"/>
              <a:gd name="T4" fmla="*/ 0 w 3"/>
              <a:gd name="T5" fmla="*/ 4 h 8"/>
              <a:gd name="T6" fmla="*/ 3 w 3"/>
              <a:gd name="T7" fmla="*/ 4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3" y="8"/>
                </a:moveTo>
                <a:lnTo>
                  <a:pt x="3" y="0"/>
                </a:lnTo>
                <a:lnTo>
                  <a:pt x="0" y="4"/>
                </a:lnTo>
                <a:lnTo>
                  <a:pt x="3" y="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49" name="Freeform 101">
            <a:extLst>
              <a:ext uri="{FF2B5EF4-FFF2-40B4-BE49-F238E27FC236}">
                <a16:creationId xmlns:a16="http://schemas.microsoft.com/office/drawing/2014/main" id="{F187025D-75FF-114E-95A0-69C362D5C334}"/>
              </a:ext>
            </a:extLst>
          </p:cNvPr>
          <p:cNvSpPr>
            <a:spLocks/>
          </p:cNvSpPr>
          <p:nvPr/>
        </p:nvSpPr>
        <p:spPr bwMode="auto">
          <a:xfrm>
            <a:off x="11133335" y="2799359"/>
            <a:ext cx="552481" cy="467904"/>
          </a:xfrm>
          <a:custGeom>
            <a:avLst/>
            <a:gdLst>
              <a:gd name="T0" fmla="*/ 4 w 461"/>
              <a:gd name="T1" fmla="*/ 4 h 392"/>
              <a:gd name="T2" fmla="*/ 4 w 461"/>
              <a:gd name="T3" fmla="*/ 4 h 392"/>
              <a:gd name="T4" fmla="*/ 4 w 461"/>
              <a:gd name="T5" fmla="*/ 4 h 392"/>
              <a:gd name="T6" fmla="*/ 4 w 461"/>
              <a:gd name="T7" fmla="*/ 4 h 392"/>
              <a:gd name="T8" fmla="*/ 4 w 461"/>
              <a:gd name="T9" fmla="*/ 4 h 392"/>
              <a:gd name="T10" fmla="*/ 4 w 461"/>
              <a:gd name="T11" fmla="*/ 4 h 392"/>
              <a:gd name="T12" fmla="*/ 4 w 461"/>
              <a:gd name="T13" fmla="*/ 4 h 392"/>
              <a:gd name="T14" fmla="*/ 4 w 461"/>
              <a:gd name="T15" fmla="*/ 4 h 392"/>
              <a:gd name="T16" fmla="*/ 4 w 461"/>
              <a:gd name="T17" fmla="*/ 4 h 392"/>
              <a:gd name="T18" fmla="*/ 4 w 461"/>
              <a:gd name="T19" fmla="*/ 4 h 392"/>
              <a:gd name="T20" fmla="*/ 4 w 461"/>
              <a:gd name="T21" fmla="*/ 4 h 392"/>
              <a:gd name="T22" fmla="*/ 4 w 461"/>
              <a:gd name="T23" fmla="*/ 4 h 392"/>
              <a:gd name="T24" fmla="*/ 4 w 461"/>
              <a:gd name="T25" fmla="*/ 4 h 392"/>
              <a:gd name="T26" fmla="*/ 4 w 461"/>
              <a:gd name="T27" fmla="*/ 4 h 392"/>
              <a:gd name="T28" fmla="*/ 4 w 461"/>
              <a:gd name="T29" fmla="*/ 4 h 392"/>
              <a:gd name="T30" fmla="*/ 4 w 461"/>
              <a:gd name="T31" fmla="*/ 4 h 392"/>
              <a:gd name="T32" fmla="*/ 4 w 461"/>
              <a:gd name="T33" fmla="*/ 4 h 392"/>
              <a:gd name="T34" fmla="*/ 4 w 461"/>
              <a:gd name="T35" fmla="*/ 4 h 392"/>
              <a:gd name="T36" fmla="*/ 4 w 461"/>
              <a:gd name="T37" fmla="*/ 4 h 392"/>
              <a:gd name="T38" fmla="*/ 4 w 461"/>
              <a:gd name="T39" fmla="*/ 4 h 392"/>
              <a:gd name="T40" fmla="*/ 4 w 461"/>
              <a:gd name="T41" fmla="*/ 4 h 392"/>
              <a:gd name="T42" fmla="*/ 4 w 461"/>
              <a:gd name="T43" fmla="*/ 4 h 392"/>
              <a:gd name="T44" fmla="*/ 4 w 461"/>
              <a:gd name="T45" fmla="*/ 4 h 392"/>
              <a:gd name="T46" fmla="*/ 4 w 461"/>
              <a:gd name="T47" fmla="*/ 4 h 392"/>
              <a:gd name="T48" fmla="*/ 4 w 461"/>
              <a:gd name="T49" fmla="*/ 4 h 392"/>
              <a:gd name="T50" fmla="*/ 4 w 461"/>
              <a:gd name="T51" fmla="*/ 4 h 392"/>
              <a:gd name="T52" fmla="*/ 4 w 461"/>
              <a:gd name="T53" fmla="*/ 4 h 392"/>
              <a:gd name="T54" fmla="*/ 4 w 461"/>
              <a:gd name="T55" fmla="*/ 4 h 392"/>
              <a:gd name="T56" fmla="*/ 4 w 461"/>
              <a:gd name="T57" fmla="*/ 4 h 392"/>
              <a:gd name="T58" fmla="*/ 4 w 461"/>
              <a:gd name="T59" fmla="*/ 4 h 392"/>
              <a:gd name="T60" fmla="*/ 4 w 461"/>
              <a:gd name="T61" fmla="*/ 4 h 392"/>
              <a:gd name="T62" fmla="*/ 4 w 461"/>
              <a:gd name="T63" fmla="*/ 4 h 392"/>
              <a:gd name="T64" fmla="*/ 4 w 461"/>
              <a:gd name="T65" fmla="*/ 4 h 392"/>
              <a:gd name="T66" fmla="*/ 4 w 461"/>
              <a:gd name="T67" fmla="*/ 4 h 392"/>
              <a:gd name="T68" fmla="*/ 4 w 461"/>
              <a:gd name="T69" fmla="*/ 4 h 392"/>
              <a:gd name="T70" fmla="*/ 4 w 461"/>
              <a:gd name="T71" fmla="*/ 4 h 392"/>
              <a:gd name="T72" fmla="*/ 4 w 461"/>
              <a:gd name="T73" fmla="*/ 4 h 392"/>
              <a:gd name="T74" fmla="*/ 4 w 461"/>
              <a:gd name="T75" fmla="*/ 4 h 392"/>
              <a:gd name="T76" fmla="*/ 4 w 461"/>
              <a:gd name="T77" fmla="*/ 4 h 392"/>
              <a:gd name="T78" fmla="*/ 4 w 461"/>
              <a:gd name="T79" fmla="*/ 4 h 392"/>
              <a:gd name="T80" fmla="*/ 4 w 461"/>
              <a:gd name="T81" fmla="*/ 4 h 392"/>
              <a:gd name="T82" fmla="*/ 4 w 461"/>
              <a:gd name="T83" fmla="*/ 4 h 392"/>
              <a:gd name="T84" fmla="*/ 4 w 461"/>
              <a:gd name="T85" fmla="*/ 4 h 392"/>
              <a:gd name="T86" fmla="*/ 4 w 461"/>
              <a:gd name="T87" fmla="*/ 4 h 392"/>
              <a:gd name="T88" fmla="*/ 4 w 461"/>
              <a:gd name="T89" fmla="*/ 4 h 392"/>
              <a:gd name="T90" fmla="*/ 4 w 461"/>
              <a:gd name="T91" fmla="*/ 4 h 392"/>
              <a:gd name="T92" fmla="*/ 4 w 461"/>
              <a:gd name="T93" fmla="*/ 4 h 392"/>
              <a:gd name="T94" fmla="*/ 4 w 461"/>
              <a:gd name="T95" fmla="*/ 4 h 392"/>
              <a:gd name="T96" fmla="*/ 4 w 461"/>
              <a:gd name="T97" fmla="*/ 4 h 392"/>
              <a:gd name="T98" fmla="*/ 4 w 461"/>
              <a:gd name="T99" fmla="*/ 4 h 392"/>
              <a:gd name="T100" fmla="*/ 4 w 461"/>
              <a:gd name="T101" fmla="*/ 4 h 392"/>
              <a:gd name="T102" fmla="*/ 4 w 461"/>
              <a:gd name="T103" fmla="*/ 4 h 392"/>
              <a:gd name="T104" fmla="*/ 4 w 461"/>
              <a:gd name="T105" fmla="*/ 4 h 392"/>
              <a:gd name="T106" fmla="*/ 4 w 461"/>
              <a:gd name="T107" fmla="*/ 4 h 3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61" h="392">
                <a:moveTo>
                  <a:pt x="62" y="55"/>
                </a:moveTo>
                <a:lnTo>
                  <a:pt x="57" y="66"/>
                </a:lnTo>
                <a:lnTo>
                  <a:pt x="53" y="62"/>
                </a:lnTo>
                <a:lnTo>
                  <a:pt x="44" y="66"/>
                </a:lnTo>
                <a:lnTo>
                  <a:pt x="38" y="68"/>
                </a:lnTo>
                <a:lnTo>
                  <a:pt x="35" y="62"/>
                </a:lnTo>
                <a:lnTo>
                  <a:pt x="47" y="57"/>
                </a:lnTo>
                <a:lnTo>
                  <a:pt x="42" y="55"/>
                </a:lnTo>
                <a:lnTo>
                  <a:pt x="32" y="44"/>
                </a:lnTo>
                <a:lnTo>
                  <a:pt x="27" y="42"/>
                </a:lnTo>
                <a:lnTo>
                  <a:pt x="19" y="41"/>
                </a:lnTo>
                <a:lnTo>
                  <a:pt x="17" y="35"/>
                </a:lnTo>
                <a:lnTo>
                  <a:pt x="14" y="30"/>
                </a:lnTo>
                <a:lnTo>
                  <a:pt x="14" y="23"/>
                </a:lnTo>
                <a:lnTo>
                  <a:pt x="6" y="19"/>
                </a:lnTo>
                <a:lnTo>
                  <a:pt x="9" y="11"/>
                </a:lnTo>
                <a:lnTo>
                  <a:pt x="0" y="11"/>
                </a:lnTo>
                <a:lnTo>
                  <a:pt x="6" y="2"/>
                </a:lnTo>
                <a:lnTo>
                  <a:pt x="5" y="0"/>
                </a:lnTo>
                <a:lnTo>
                  <a:pt x="13" y="9"/>
                </a:lnTo>
                <a:lnTo>
                  <a:pt x="20" y="9"/>
                </a:lnTo>
                <a:lnTo>
                  <a:pt x="29" y="17"/>
                </a:lnTo>
                <a:lnTo>
                  <a:pt x="35" y="21"/>
                </a:lnTo>
                <a:lnTo>
                  <a:pt x="44" y="26"/>
                </a:lnTo>
                <a:lnTo>
                  <a:pt x="47" y="32"/>
                </a:lnTo>
                <a:lnTo>
                  <a:pt x="51" y="32"/>
                </a:lnTo>
                <a:lnTo>
                  <a:pt x="62" y="35"/>
                </a:lnTo>
                <a:lnTo>
                  <a:pt x="66" y="39"/>
                </a:lnTo>
                <a:lnTo>
                  <a:pt x="83" y="44"/>
                </a:lnTo>
                <a:lnTo>
                  <a:pt x="89" y="49"/>
                </a:lnTo>
                <a:lnTo>
                  <a:pt x="89" y="59"/>
                </a:lnTo>
                <a:lnTo>
                  <a:pt x="91" y="62"/>
                </a:lnTo>
                <a:lnTo>
                  <a:pt x="95" y="57"/>
                </a:lnTo>
                <a:lnTo>
                  <a:pt x="101" y="55"/>
                </a:lnTo>
                <a:lnTo>
                  <a:pt x="105" y="66"/>
                </a:lnTo>
                <a:lnTo>
                  <a:pt x="111" y="68"/>
                </a:lnTo>
                <a:lnTo>
                  <a:pt x="121" y="73"/>
                </a:lnTo>
                <a:lnTo>
                  <a:pt x="134" y="69"/>
                </a:lnTo>
                <a:lnTo>
                  <a:pt x="137" y="78"/>
                </a:lnTo>
                <a:lnTo>
                  <a:pt x="140" y="79"/>
                </a:lnTo>
                <a:lnTo>
                  <a:pt x="140" y="92"/>
                </a:lnTo>
                <a:lnTo>
                  <a:pt x="150" y="91"/>
                </a:lnTo>
                <a:lnTo>
                  <a:pt x="152" y="98"/>
                </a:lnTo>
                <a:lnTo>
                  <a:pt x="164" y="95"/>
                </a:lnTo>
                <a:lnTo>
                  <a:pt x="171" y="97"/>
                </a:lnTo>
                <a:lnTo>
                  <a:pt x="170" y="109"/>
                </a:lnTo>
                <a:lnTo>
                  <a:pt x="175" y="120"/>
                </a:lnTo>
                <a:lnTo>
                  <a:pt x="177" y="125"/>
                </a:lnTo>
                <a:lnTo>
                  <a:pt x="177" y="128"/>
                </a:lnTo>
                <a:lnTo>
                  <a:pt x="177" y="132"/>
                </a:lnTo>
                <a:lnTo>
                  <a:pt x="185" y="137"/>
                </a:lnTo>
                <a:lnTo>
                  <a:pt x="193" y="135"/>
                </a:lnTo>
                <a:lnTo>
                  <a:pt x="197" y="134"/>
                </a:lnTo>
                <a:lnTo>
                  <a:pt x="204" y="141"/>
                </a:lnTo>
                <a:lnTo>
                  <a:pt x="218" y="138"/>
                </a:lnTo>
                <a:lnTo>
                  <a:pt x="230" y="140"/>
                </a:lnTo>
                <a:lnTo>
                  <a:pt x="229" y="135"/>
                </a:lnTo>
                <a:lnTo>
                  <a:pt x="234" y="135"/>
                </a:lnTo>
                <a:lnTo>
                  <a:pt x="236" y="143"/>
                </a:lnTo>
                <a:lnTo>
                  <a:pt x="246" y="144"/>
                </a:lnTo>
                <a:lnTo>
                  <a:pt x="253" y="153"/>
                </a:lnTo>
                <a:lnTo>
                  <a:pt x="258" y="151"/>
                </a:lnTo>
                <a:lnTo>
                  <a:pt x="261" y="144"/>
                </a:lnTo>
                <a:lnTo>
                  <a:pt x="265" y="147"/>
                </a:lnTo>
                <a:lnTo>
                  <a:pt x="270" y="144"/>
                </a:lnTo>
                <a:lnTo>
                  <a:pt x="275" y="146"/>
                </a:lnTo>
                <a:lnTo>
                  <a:pt x="278" y="137"/>
                </a:lnTo>
                <a:lnTo>
                  <a:pt x="286" y="138"/>
                </a:lnTo>
                <a:lnTo>
                  <a:pt x="298" y="147"/>
                </a:lnTo>
                <a:lnTo>
                  <a:pt x="313" y="138"/>
                </a:lnTo>
                <a:lnTo>
                  <a:pt x="318" y="127"/>
                </a:lnTo>
                <a:lnTo>
                  <a:pt x="322" y="128"/>
                </a:lnTo>
                <a:lnTo>
                  <a:pt x="331" y="134"/>
                </a:lnTo>
                <a:lnTo>
                  <a:pt x="338" y="129"/>
                </a:lnTo>
                <a:lnTo>
                  <a:pt x="344" y="131"/>
                </a:lnTo>
                <a:lnTo>
                  <a:pt x="340" y="145"/>
                </a:lnTo>
                <a:lnTo>
                  <a:pt x="352" y="147"/>
                </a:lnTo>
                <a:lnTo>
                  <a:pt x="373" y="161"/>
                </a:lnTo>
                <a:lnTo>
                  <a:pt x="378" y="157"/>
                </a:lnTo>
                <a:lnTo>
                  <a:pt x="389" y="146"/>
                </a:lnTo>
                <a:lnTo>
                  <a:pt x="390" y="152"/>
                </a:lnTo>
                <a:lnTo>
                  <a:pt x="406" y="145"/>
                </a:lnTo>
                <a:lnTo>
                  <a:pt x="408" y="147"/>
                </a:lnTo>
                <a:lnTo>
                  <a:pt x="426" y="153"/>
                </a:lnTo>
                <a:lnTo>
                  <a:pt x="436" y="173"/>
                </a:lnTo>
                <a:lnTo>
                  <a:pt x="432" y="179"/>
                </a:lnTo>
                <a:lnTo>
                  <a:pt x="454" y="185"/>
                </a:lnTo>
                <a:lnTo>
                  <a:pt x="454" y="189"/>
                </a:lnTo>
                <a:lnTo>
                  <a:pt x="461" y="192"/>
                </a:lnTo>
                <a:lnTo>
                  <a:pt x="460" y="221"/>
                </a:lnTo>
                <a:lnTo>
                  <a:pt x="454" y="244"/>
                </a:lnTo>
                <a:lnTo>
                  <a:pt x="449" y="253"/>
                </a:lnTo>
                <a:lnTo>
                  <a:pt x="431" y="230"/>
                </a:lnTo>
                <a:lnTo>
                  <a:pt x="257" y="355"/>
                </a:lnTo>
                <a:lnTo>
                  <a:pt x="253" y="353"/>
                </a:lnTo>
                <a:lnTo>
                  <a:pt x="258" y="352"/>
                </a:lnTo>
                <a:lnTo>
                  <a:pt x="248" y="342"/>
                </a:lnTo>
                <a:lnTo>
                  <a:pt x="240" y="343"/>
                </a:lnTo>
                <a:lnTo>
                  <a:pt x="235" y="336"/>
                </a:lnTo>
                <a:lnTo>
                  <a:pt x="248" y="322"/>
                </a:lnTo>
                <a:lnTo>
                  <a:pt x="239" y="316"/>
                </a:lnTo>
                <a:lnTo>
                  <a:pt x="230" y="328"/>
                </a:lnTo>
                <a:lnTo>
                  <a:pt x="228" y="332"/>
                </a:lnTo>
                <a:lnTo>
                  <a:pt x="231" y="338"/>
                </a:lnTo>
                <a:lnTo>
                  <a:pt x="239" y="349"/>
                </a:lnTo>
                <a:lnTo>
                  <a:pt x="243" y="355"/>
                </a:lnTo>
                <a:lnTo>
                  <a:pt x="241" y="356"/>
                </a:lnTo>
                <a:lnTo>
                  <a:pt x="245" y="364"/>
                </a:lnTo>
                <a:lnTo>
                  <a:pt x="242" y="365"/>
                </a:lnTo>
                <a:lnTo>
                  <a:pt x="251" y="374"/>
                </a:lnTo>
                <a:lnTo>
                  <a:pt x="248" y="385"/>
                </a:lnTo>
                <a:lnTo>
                  <a:pt x="240" y="383"/>
                </a:lnTo>
                <a:lnTo>
                  <a:pt x="225" y="389"/>
                </a:lnTo>
                <a:lnTo>
                  <a:pt x="219" y="389"/>
                </a:lnTo>
                <a:lnTo>
                  <a:pt x="213" y="383"/>
                </a:lnTo>
                <a:lnTo>
                  <a:pt x="209" y="379"/>
                </a:lnTo>
                <a:lnTo>
                  <a:pt x="206" y="386"/>
                </a:lnTo>
                <a:lnTo>
                  <a:pt x="200" y="384"/>
                </a:lnTo>
                <a:lnTo>
                  <a:pt x="197" y="390"/>
                </a:lnTo>
                <a:lnTo>
                  <a:pt x="193" y="390"/>
                </a:lnTo>
                <a:lnTo>
                  <a:pt x="191" y="388"/>
                </a:lnTo>
                <a:lnTo>
                  <a:pt x="182" y="384"/>
                </a:lnTo>
                <a:lnTo>
                  <a:pt x="185" y="392"/>
                </a:lnTo>
                <a:lnTo>
                  <a:pt x="175" y="386"/>
                </a:lnTo>
                <a:lnTo>
                  <a:pt x="176" y="383"/>
                </a:lnTo>
                <a:lnTo>
                  <a:pt x="168" y="371"/>
                </a:lnTo>
                <a:lnTo>
                  <a:pt x="163" y="362"/>
                </a:lnTo>
                <a:lnTo>
                  <a:pt x="167" y="361"/>
                </a:lnTo>
                <a:lnTo>
                  <a:pt x="165" y="358"/>
                </a:lnTo>
                <a:lnTo>
                  <a:pt x="157" y="354"/>
                </a:lnTo>
                <a:lnTo>
                  <a:pt x="157" y="361"/>
                </a:lnTo>
                <a:lnTo>
                  <a:pt x="157" y="367"/>
                </a:lnTo>
                <a:lnTo>
                  <a:pt x="156" y="371"/>
                </a:lnTo>
                <a:lnTo>
                  <a:pt x="158" y="374"/>
                </a:lnTo>
                <a:lnTo>
                  <a:pt x="156" y="377"/>
                </a:lnTo>
                <a:lnTo>
                  <a:pt x="150" y="377"/>
                </a:lnTo>
                <a:lnTo>
                  <a:pt x="146" y="373"/>
                </a:lnTo>
                <a:lnTo>
                  <a:pt x="138" y="376"/>
                </a:lnTo>
                <a:lnTo>
                  <a:pt x="137" y="370"/>
                </a:lnTo>
                <a:lnTo>
                  <a:pt x="131" y="367"/>
                </a:lnTo>
                <a:lnTo>
                  <a:pt x="132" y="361"/>
                </a:lnTo>
                <a:lnTo>
                  <a:pt x="141" y="361"/>
                </a:lnTo>
                <a:lnTo>
                  <a:pt x="134" y="350"/>
                </a:lnTo>
                <a:lnTo>
                  <a:pt x="135" y="346"/>
                </a:lnTo>
                <a:lnTo>
                  <a:pt x="131" y="342"/>
                </a:lnTo>
                <a:lnTo>
                  <a:pt x="123" y="344"/>
                </a:lnTo>
                <a:lnTo>
                  <a:pt x="108" y="340"/>
                </a:lnTo>
                <a:lnTo>
                  <a:pt x="109" y="335"/>
                </a:lnTo>
                <a:lnTo>
                  <a:pt x="97" y="331"/>
                </a:lnTo>
                <a:lnTo>
                  <a:pt x="95" y="326"/>
                </a:lnTo>
                <a:lnTo>
                  <a:pt x="97" y="323"/>
                </a:lnTo>
                <a:lnTo>
                  <a:pt x="87" y="313"/>
                </a:lnTo>
                <a:lnTo>
                  <a:pt x="90" y="306"/>
                </a:lnTo>
                <a:lnTo>
                  <a:pt x="91" y="302"/>
                </a:lnTo>
                <a:lnTo>
                  <a:pt x="96" y="300"/>
                </a:lnTo>
                <a:lnTo>
                  <a:pt x="98" y="292"/>
                </a:lnTo>
                <a:lnTo>
                  <a:pt x="78" y="280"/>
                </a:lnTo>
                <a:lnTo>
                  <a:pt x="84" y="277"/>
                </a:lnTo>
                <a:lnTo>
                  <a:pt x="105" y="282"/>
                </a:lnTo>
                <a:lnTo>
                  <a:pt x="105" y="278"/>
                </a:lnTo>
                <a:lnTo>
                  <a:pt x="99" y="272"/>
                </a:lnTo>
                <a:lnTo>
                  <a:pt x="101" y="271"/>
                </a:lnTo>
                <a:lnTo>
                  <a:pt x="96" y="268"/>
                </a:lnTo>
                <a:lnTo>
                  <a:pt x="93" y="262"/>
                </a:lnTo>
                <a:lnTo>
                  <a:pt x="86" y="257"/>
                </a:lnTo>
                <a:lnTo>
                  <a:pt x="110" y="264"/>
                </a:lnTo>
                <a:lnTo>
                  <a:pt x="120" y="262"/>
                </a:lnTo>
                <a:lnTo>
                  <a:pt x="131" y="268"/>
                </a:lnTo>
                <a:lnTo>
                  <a:pt x="137" y="264"/>
                </a:lnTo>
                <a:lnTo>
                  <a:pt x="134" y="260"/>
                </a:lnTo>
                <a:lnTo>
                  <a:pt x="140" y="248"/>
                </a:lnTo>
                <a:lnTo>
                  <a:pt x="150" y="248"/>
                </a:lnTo>
                <a:lnTo>
                  <a:pt x="156" y="252"/>
                </a:lnTo>
                <a:lnTo>
                  <a:pt x="162" y="246"/>
                </a:lnTo>
                <a:lnTo>
                  <a:pt x="167" y="244"/>
                </a:lnTo>
                <a:lnTo>
                  <a:pt x="179" y="246"/>
                </a:lnTo>
                <a:lnTo>
                  <a:pt x="183" y="239"/>
                </a:lnTo>
                <a:lnTo>
                  <a:pt x="176" y="235"/>
                </a:lnTo>
                <a:lnTo>
                  <a:pt x="174" y="228"/>
                </a:lnTo>
                <a:lnTo>
                  <a:pt x="180" y="225"/>
                </a:lnTo>
                <a:lnTo>
                  <a:pt x="173" y="213"/>
                </a:lnTo>
                <a:lnTo>
                  <a:pt x="175" y="207"/>
                </a:lnTo>
                <a:lnTo>
                  <a:pt x="168" y="211"/>
                </a:lnTo>
                <a:lnTo>
                  <a:pt x="168" y="207"/>
                </a:lnTo>
                <a:lnTo>
                  <a:pt x="174" y="201"/>
                </a:lnTo>
                <a:lnTo>
                  <a:pt x="168" y="201"/>
                </a:lnTo>
                <a:lnTo>
                  <a:pt x="159" y="205"/>
                </a:lnTo>
                <a:lnTo>
                  <a:pt x="158" y="197"/>
                </a:lnTo>
                <a:lnTo>
                  <a:pt x="153" y="193"/>
                </a:lnTo>
                <a:lnTo>
                  <a:pt x="152" y="189"/>
                </a:lnTo>
                <a:lnTo>
                  <a:pt x="145" y="186"/>
                </a:lnTo>
                <a:lnTo>
                  <a:pt x="152" y="175"/>
                </a:lnTo>
                <a:lnTo>
                  <a:pt x="141" y="177"/>
                </a:lnTo>
                <a:lnTo>
                  <a:pt x="135" y="181"/>
                </a:lnTo>
                <a:lnTo>
                  <a:pt x="135" y="175"/>
                </a:lnTo>
                <a:lnTo>
                  <a:pt x="133" y="171"/>
                </a:lnTo>
                <a:lnTo>
                  <a:pt x="127" y="173"/>
                </a:lnTo>
                <a:lnTo>
                  <a:pt x="123" y="168"/>
                </a:lnTo>
                <a:lnTo>
                  <a:pt x="129" y="163"/>
                </a:lnTo>
                <a:lnTo>
                  <a:pt x="117" y="157"/>
                </a:lnTo>
                <a:lnTo>
                  <a:pt x="115" y="152"/>
                </a:lnTo>
                <a:lnTo>
                  <a:pt x="116" y="145"/>
                </a:lnTo>
                <a:lnTo>
                  <a:pt x="113" y="134"/>
                </a:lnTo>
                <a:lnTo>
                  <a:pt x="108" y="128"/>
                </a:lnTo>
                <a:lnTo>
                  <a:pt x="105" y="122"/>
                </a:lnTo>
                <a:lnTo>
                  <a:pt x="101" y="109"/>
                </a:lnTo>
                <a:lnTo>
                  <a:pt x="87" y="107"/>
                </a:lnTo>
                <a:lnTo>
                  <a:pt x="74" y="99"/>
                </a:lnTo>
                <a:lnTo>
                  <a:pt x="71" y="99"/>
                </a:lnTo>
                <a:lnTo>
                  <a:pt x="68" y="93"/>
                </a:lnTo>
                <a:lnTo>
                  <a:pt x="69" y="81"/>
                </a:lnTo>
                <a:lnTo>
                  <a:pt x="73" y="72"/>
                </a:lnTo>
                <a:lnTo>
                  <a:pt x="68" y="72"/>
                </a:lnTo>
                <a:lnTo>
                  <a:pt x="63" y="73"/>
                </a:lnTo>
                <a:lnTo>
                  <a:pt x="63" y="66"/>
                </a:lnTo>
                <a:lnTo>
                  <a:pt x="72" y="55"/>
                </a:lnTo>
                <a:lnTo>
                  <a:pt x="62" y="5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0" name="Freeform 102">
            <a:extLst>
              <a:ext uri="{FF2B5EF4-FFF2-40B4-BE49-F238E27FC236}">
                <a16:creationId xmlns:a16="http://schemas.microsoft.com/office/drawing/2014/main" id="{B214C3B5-DFB7-D24E-8765-4CFD1116CDC3}"/>
              </a:ext>
            </a:extLst>
          </p:cNvPr>
          <p:cNvSpPr>
            <a:spLocks/>
          </p:cNvSpPr>
          <p:nvPr/>
        </p:nvSpPr>
        <p:spPr bwMode="auto">
          <a:xfrm>
            <a:off x="11685817" y="3051728"/>
            <a:ext cx="300114" cy="286472"/>
          </a:xfrm>
          <a:custGeom>
            <a:avLst/>
            <a:gdLst>
              <a:gd name="T0" fmla="*/ 4 w 251"/>
              <a:gd name="T1" fmla="*/ 4 h 240"/>
              <a:gd name="T2" fmla="*/ 4 w 251"/>
              <a:gd name="T3" fmla="*/ 4 h 240"/>
              <a:gd name="T4" fmla="*/ 4 w 251"/>
              <a:gd name="T5" fmla="*/ 4 h 240"/>
              <a:gd name="T6" fmla="*/ 4 w 251"/>
              <a:gd name="T7" fmla="*/ 4 h 240"/>
              <a:gd name="T8" fmla="*/ 4 w 251"/>
              <a:gd name="T9" fmla="*/ 4 h 240"/>
              <a:gd name="T10" fmla="*/ 4 w 251"/>
              <a:gd name="T11" fmla="*/ 4 h 240"/>
              <a:gd name="T12" fmla="*/ 4 w 251"/>
              <a:gd name="T13" fmla="*/ 4 h 240"/>
              <a:gd name="T14" fmla="*/ 4 w 251"/>
              <a:gd name="T15" fmla="*/ 4 h 240"/>
              <a:gd name="T16" fmla="*/ 4 w 251"/>
              <a:gd name="T17" fmla="*/ 4 h 240"/>
              <a:gd name="T18" fmla="*/ 4 w 251"/>
              <a:gd name="T19" fmla="*/ 4 h 240"/>
              <a:gd name="T20" fmla="*/ 4 w 251"/>
              <a:gd name="T21" fmla="*/ 4 h 240"/>
              <a:gd name="T22" fmla="*/ 4 w 251"/>
              <a:gd name="T23" fmla="*/ 4 h 240"/>
              <a:gd name="T24" fmla="*/ 4 w 251"/>
              <a:gd name="T25" fmla="*/ 4 h 240"/>
              <a:gd name="T26" fmla="*/ 4 w 251"/>
              <a:gd name="T27" fmla="*/ 4 h 240"/>
              <a:gd name="T28" fmla="*/ 4 w 251"/>
              <a:gd name="T29" fmla="*/ 4 h 240"/>
              <a:gd name="T30" fmla="*/ 4 w 251"/>
              <a:gd name="T31" fmla="*/ 4 h 240"/>
              <a:gd name="T32" fmla="*/ 4 w 251"/>
              <a:gd name="T33" fmla="*/ 4 h 240"/>
              <a:gd name="T34" fmla="*/ 4 w 251"/>
              <a:gd name="T35" fmla="*/ 4 h 240"/>
              <a:gd name="T36" fmla="*/ 4 w 251"/>
              <a:gd name="T37" fmla="*/ 4 h 240"/>
              <a:gd name="T38" fmla="*/ 4 w 251"/>
              <a:gd name="T39" fmla="*/ 4 h 240"/>
              <a:gd name="T40" fmla="*/ 4 w 251"/>
              <a:gd name="T41" fmla="*/ 4 h 240"/>
              <a:gd name="T42" fmla="*/ 4 w 251"/>
              <a:gd name="T43" fmla="*/ 4 h 240"/>
              <a:gd name="T44" fmla="*/ 4 w 251"/>
              <a:gd name="T45" fmla="*/ 4 h 240"/>
              <a:gd name="T46" fmla="*/ 4 w 251"/>
              <a:gd name="T47" fmla="*/ 4 h 240"/>
              <a:gd name="T48" fmla="*/ 4 w 251"/>
              <a:gd name="T49" fmla="*/ 4 h 240"/>
              <a:gd name="T50" fmla="*/ 4 w 251"/>
              <a:gd name="T51" fmla="*/ 4 h 240"/>
              <a:gd name="T52" fmla="*/ 4 w 251"/>
              <a:gd name="T53" fmla="*/ 4 h 240"/>
              <a:gd name="T54" fmla="*/ 4 w 251"/>
              <a:gd name="T55" fmla="*/ 4 h 240"/>
              <a:gd name="T56" fmla="*/ 4 w 251"/>
              <a:gd name="T57" fmla="*/ 4 h 240"/>
              <a:gd name="T58" fmla="*/ 4 w 251"/>
              <a:gd name="T59" fmla="*/ 4 h 240"/>
              <a:gd name="T60" fmla="*/ 4 w 251"/>
              <a:gd name="T61" fmla="*/ 4 h 240"/>
              <a:gd name="T62" fmla="*/ 4 w 251"/>
              <a:gd name="T63" fmla="*/ 4 h 240"/>
              <a:gd name="T64" fmla="*/ 4 w 251"/>
              <a:gd name="T65" fmla="*/ 4 h 240"/>
              <a:gd name="T66" fmla="*/ 4 w 251"/>
              <a:gd name="T67" fmla="*/ 4 h 240"/>
              <a:gd name="T68" fmla="*/ 4 w 251"/>
              <a:gd name="T69" fmla="*/ 4 h 240"/>
              <a:gd name="T70" fmla="*/ 4 w 251"/>
              <a:gd name="T71" fmla="*/ 4 h 240"/>
              <a:gd name="T72" fmla="*/ 4 w 251"/>
              <a:gd name="T73" fmla="*/ 4 h 240"/>
              <a:gd name="T74" fmla="*/ 4 w 251"/>
              <a:gd name="T75" fmla="*/ 4 h 240"/>
              <a:gd name="T76" fmla="*/ 4 w 251"/>
              <a:gd name="T77" fmla="*/ 4 h 240"/>
              <a:gd name="T78" fmla="*/ 4 w 251"/>
              <a:gd name="T79" fmla="*/ 4 h 240"/>
              <a:gd name="T80" fmla="*/ 1 w 251"/>
              <a:gd name="T81" fmla="*/ 4 h 240"/>
              <a:gd name="T82" fmla="*/ 0 w 251"/>
              <a:gd name="T83" fmla="*/ 4 h 240"/>
              <a:gd name="T84" fmla="*/ 4 w 251"/>
              <a:gd name="T85" fmla="*/ 4 h 240"/>
              <a:gd name="T86" fmla="*/ 4 w 251"/>
              <a:gd name="T87" fmla="*/ 4 h 240"/>
              <a:gd name="T88" fmla="*/ 4 w 251"/>
              <a:gd name="T89" fmla="*/ 4 h 240"/>
              <a:gd name="T90" fmla="*/ 4 w 251"/>
              <a:gd name="T91" fmla="*/ 4 h 240"/>
              <a:gd name="T92" fmla="*/ 4 w 251"/>
              <a:gd name="T93" fmla="*/ 4 h 240"/>
              <a:gd name="T94" fmla="*/ 4 w 251"/>
              <a:gd name="T95" fmla="*/ 4 h 240"/>
              <a:gd name="T96" fmla="*/ 4 w 251"/>
              <a:gd name="T97" fmla="*/ 4 h 240"/>
              <a:gd name="T98" fmla="*/ 4 w 251"/>
              <a:gd name="T99" fmla="*/ 4 h 240"/>
              <a:gd name="T100" fmla="*/ 4 w 251"/>
              <a:gd name="T101" fmla="*/ 4 h 2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1" h="240">
                <a:moveTo>
                  <a:pt x="95" y="82"/>
                </a:moveTo>
                <a:lnTo>
                  <a:pt x="95" y="78"/>
                </a:lnTo>
                <a:lnTo>
                  <a:pt x="101" y="76"/>
                </a:lnTo>
                <a:lnTo>
                  <a:pt x="107" y="81"/>
                </a:lnTo>
                <a:lnTo>
                  <a:pt x="112" y="80"/>
                </a:lnTo>
                <a:lnTo>
                  <a:pt x="112" y="75"/>
                </a:lnTo>
                <a:lnTo>
                  <a:pt x="115" y="75"/>
                </a:lnTo>
                <a:lnTo>
                  <a:pt x="116" y="60"/>
                </a:lnTo>
                <a:lnTo>
                  <a:pt x="122" y="62"/>
                </a:lnTo>
                <a:lnTo>
                  <a:pt x="128" y="59"/>
                </a:lnTo>
                <a:lnTo>
                  <a:pt x="131" y="52"/>
                </a:lnTo>
                <a:lnTo>
                  <a:pt x="151" y="50"/>
                </a:lnTo>
                <a:lnTo>
                  <a:pt x="155" y="59"/>
                </a:lnTo>
                <a:lnTo>
                  <a:pt x="157" y="74"/>
                </a:lnTo>
                <a:lnTo>
                  <a:pt x="167" y="75"/>
                </a:lnTo>
                <a:lnTo>
                  <a:pt x="174" y="72"/>
                </a:lnTo>
                <a:lnTo>
                  <a:pt x="180" y="70"/>
                </a:lnTo>
                <a:lnTo>
                  <a:pt x="180" y="62"/>
                </a:lnTo>
                <a:lnTo>
                  <a:pt x="185" y="62"/>
                </a:lnTo>
                <a:lnTo>
                  <a:pt x="188" y="68"/>
                </a:lnTo>
                <a:lnTo>
                  <a:pt x="188" y="76"/>
                </a:lnTo>
                <a:lnTo>
                  <a:pt x="185" y="78"/>
                </a:lnTo>
                <a:lnTo>
                  <a:pt x="186" y="99"/>
                </a:lnTo>
                <a:lnTo>
                  <a:pt x="191" y="101"/>
                </a:lnTo>
                <a:lnTo>
                  <a:pt x="199" y="90"/>
                </a:lnTo>
                <a:lnTo>
                  <a:pt x="203" y="80"/>
                </a:lnTo>
                <a:lnTo>
                  <a:pt x="204" y="77"/>
                </a:lnTo>
                <a:lnTo>
                  <a:pt x="208" y="77"/>
                </a:lnTo>
                <a:lnTo>
                  <a:pt x="206" y="88"/>
                </a:lnTo>
                <a:lnTo>
                  <a:pt x="214" y="104"/>
                </a:lnTo>
                <a:lnTo>
                  <a:pt x="216" y="107"/>
                </a:lnTo>
                <a:lnTo>
                  <a:pt x="222" y="110"/>
                </a:lnTo>
                <a:lnTo>
                  <a:pt x="223" y="94"/>
                </a:lnTo>
                <a:lnTo>
                  <a:pt x="220" y="88"/>
                </a:lnTo>
                <a:lnTo>
                  <a:pt x="234" y="98"/>
                </a:lnTo>
                <a:lnTo>
                  <a:pt x="244" y="120"/>
                </a:lnTo>
                <a:lnTo>
                  <a:pt x="251" y="137"/>
                </a:lnTo>
                <a:lnTo>
                  <a:pt x="247" y="142"/>
                </a:lnTo>
                <a:lnTo>
                  <a:pt x="238" y="152"/>
                </a:lnTo>
                <a:lnTo>
                  <a:pt x="228" y="140"/>
                </a:lnTo>
                <a:lnTo>
                  <a:pt x="224" y="138"/>
                </a:lnTo>
                <a:lnTo>
                  <a:pt x="218" y="156"/>
                </a:lnTo>
                <a:lnTo>
                  <a:pt x="215" y="156"/>
                </a:lnTo>
                <a:lnTo>
                  <a:pt x="197" y="122"/>
                </a:lnTo>
                <a:lnTo>
                  <a:pt x="182" y="117"/>
                </a:lnTo>
                <a:lnTo>
                  <a:pt x="180" y="119"/>
                </a:lnTo>
                <a:lnTo>
                  <a:pt x="187" y="141"/>
                </a:lnTo>
                <a:lnTo>
                  <a:pt x="178" y="154"/>
                </a:lnTo>
                <a:lnTo>
                  <a:pt x="181" y="180"/>
                </a:lnTo>
                <a:lnTo>
                  <a:pt x="166" y="196"/>
                </a:lnTo>
                <a:lnTo>
                  <a:pt x="161" y="192"/>
                </a:lnTo>
                <a:lnTo>
                  <a:pt x="168" y="177"/>
                </a:lnTo>
                <a:lnTo>
                  <a:pt x="170" y="167"/>
                </a:lnTo>
                <a:lnTo>
                  <a:pt x="167" y="156"/>
                </a:lnTo>
                <a:lnTo>
                  <a:pt x="160" y="161"/>
                </a:lnTo>
                <a:lnTo>
                  <a:pt x="156" y="167"/>
                </a:lnTo>
                <a:lnTo>
                  <a:pt x="149" y="171"/>
                </a:lnTo>
                <a:lnTo>
                  <a:pt x="139" y="178"/>
                </a:lnTo>
                <a:lnTo>
                  <a:pt x="133" y="172"/>
                </a:lnTo>
                <a:lnTo>
                  <a:pt x="121" y="184"/>
                </a:lnTo>
                <a:lnTo>
                  <a:pt x="116" y="192"/>
                </a:lnTo>
                <a:lnTo>
                  <a:pt x="96" y="204"/>
                </a:lnTo>
                <a:lnTo>
                  <a:pt x="72" y="219"/>
                </a:lnTo>
                <a:lnTo>
                  <a:pt x="56" y="238"/>
                </a:lnTo>
                <a:lnTo>
                  <a:pt x="46" y="240"/>
                </a:lnTo>
                <a:lnTo>
                  <a:pt x="36" y="232"/>
                </a:lnTo>
                <a:lnTo>
                  <a:pt x="44" y="188"/>
                </a:lnTo>
                <a:lnTo>
                  <a:pt x="35" y="191"/>
                </a:lnTo>
                <a:lnTo>
                  <a:pt x="23" y="204"/>
                </a:lnTo>
                <a:lnTo>
                  <a:pt x="26" y="188"/>
                </a:lnTo>
                <a:lnTo>
                  <a:pt x="35" y="188"/>
                </a:lnTo>
                <a:lnTo>
                  <a:pt x="28" y="160"/>
                </a:lnTo>
                <a:lnTo>
                  <a:pt x="25" y="152"/>
                </a:lnTo>
                <a:lnTo>
                  <a:pt x="22" y="146"/>
                </a:lnTo>
                <a:lnTo>
                  <a:pt x="25" y="135"/>
                </a:lnTo>
                <a:lnTo>
                  <a:pt x="28" y="137"/>
                </a:lnTo>
                <a:lnTo>
                  <a:pt x="19" y="124"/>
                </a:lnTo>
                <a:lnTo>
                  <a:pt x="7" y="80"/>
                </a:lnTo>
                <a:lnTo>
                  <a:pt x="8" y="77"/>
                </a:lnTo>
                <a:lnTo>
                  <a:pt x="5" y="75"/>
                </a:lnTo>
                <a:lnTo>
                  <a:pt x="7" y="62"/>
                </a:lnTo>
                <a:lnTo>
                  <a:pt x="1" y="56"/>
                </a:lnTo>
                <a:lnTo>
                  <a:pt x="4" y="54"/>
                </a:lnTo>
                <a:lnTo>
                  <a:pt x="0" y="34"/>
                </a:lnTo>
                <a:lnTo>
                  <a:pt x="12" y="7"/>
                </a:lnTo>
                <a:lnTo>
                  <a:pt x="17" y="7"/>
                </a:lnTo>
                <a:lnTo>
                  <a:pt x="24" y="0"/>
                </a:lnTo>
                <a:lnTo>
                  <a:pt x="29" y="15"/>
                </a:lnTo>
                <a:lnTo>
                  <a:pt x="29" y="23"/>
                </a:lnTo>
                <a:lnTo>
                  <a:pt x="35" y="40"/>
                </a:lnTo>
                <a:lnTo>
                  <a:pt x="34" y="51"/>
                </a:lnTo>
                <a:lnTo>
                  <a:pt x="38" y="62"/>
                </a:lnTo>
                <a:lnTo>
                  <a:pt x="43" y="93"/>
                </a:lnTo>
                <a:lnTo>
                  <a:pt x="49" y="104"/>
                </a:lnTo>
                <a:lnTo>
                  <a:pt x="54" y="111"/>
                </a:lnTo>
                <a:lnTo>
                  <a:pt x="53" y="72"/>
                </a:lnTo>
                <a:lnTo>
                  <a:pt x="59" y="78"/>
                </a:lnTo>
                <a:lnTo>
                  <a:pt x="62" y="72"/>
                </a:lnTo>
                <a:lnTo>
                  <a:pt x="71" y="71"/>
                </a:lnTo>
                <a:lnTo>
                  <a:pt x="77" y="65"/>
                </a:lnTo>
                <a:lnTo>
                  <a:pt x="71" y="86"/>
                </a:lnTo>
                <a:lnTo>
                  <a:pt x="77" y="86"/>
                </a:lnTo>
                <a:lnTo>
                  <a:pt x="95" y="8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1" name="Freeform 103">
            <a:extLst>
              <a:ext uri="{FF2B5EF4-FFF2-40B4-BE49-F238E27FC236}">
                <a16:creationId xmlns:a16="http://schemas.microsoft.com/office/drawing/2014/main" id="{43BC8510-50A1-3440-8460-6AA05C30575F}"/>
              </a:ext>
            </a:extLst>
          </p:cNvPr>
          <p:cNvSpPr>
            <a:spLocks/>
          </p:cNvSpPr>
          <p:nvPr/>
        </p:nvSpPr>
        <p:spPr bwMode="auto">
          <a:xfrm>
            <a:off x="11820868" y="3099472"/>
            <a:ext cx="15006" cy="19098"/>
          </a:xfrm>
          <a:custGeom>
            <a:avLst/>
            <a:gdLst>
              <a:gd name="T0" fmla="*/ 3 w 13"/>
              <a:gd name="T1" fmla="*/ 2 h 17"/>
              <a:gd name="T2" fmla="*/ 3 w 13"/>
              <a:gd name="T3" fmla="*/ 2 h 17"/>
              <a:gd name="T4" fmla="*/ 2 w 13"/>
              <a:gd name="T5" fmla="*/ 2 h 17"/>
              <a:gd name="T6" fmla="*/ 0 w 13"/>
              <a:gd name="T7" fmla="*/ 2 h 17"/>
              <a:gd name="T8" fmla="*/ 0 w 13"/>
              <a:gd name="T9" fmla="*/ 2 h 17"/>
              <a:gd name="T10" fmla="*/ 3 w 13"/>
              <a:gd name="T11" fmla="*/ 0 h 17"/>
              <a:gd name="T12" fmla="*/ 3 w 13"/>
              <a:gd name="T13" fmla="*/ 2 h 17"/>
              <a:gd name="T14" fmla="*/ 3 w 13"/>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7">
                <a:moveTo>
                  <a:pt x="12" y="4"/>
                </a:moveTo>
                <a:lnTo>
                  <a:pt x="13" y="14"/>
                </a:lnTo>
                <a:lnTo>
                  <a:pt x="2" y="17"/>
                </a:lnTo>
                <a:lnTo>
                  <a:pt x="0" y="13"/>
                </a:lnTo>
                <a:lnTo>
                  <a:pt x="0" y="6"/>
                </a:lnTo>
                <a:lnTo>
                  <a:pt x="5" y="0"/>
                </a:lnTo>
                <a:lnTo>
                  <a:pt x="5" y="5"/>
                </a:lnTo>
                <a:lnTo>
                  <a:pt x="12" y="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2" name="Freeform 104">
            <a:extLst>
              <a:ext uri="{FF2B5EF4-FFF2-40B4-BE49-F238E27FC236}">
                <a16:creationId xmlns:a16="http://schemas.microsoft.com/office/drawing/2014/main" id="{885050B2-C8DA-C143-B302-B67D4023B613}"/>
              </a:ext>
            </a:extLst>
          </p:cNvPr>
          <p:cNvSpPr>
            <a:spLocks/>
          </p:cNvSpPr>
          <p:nvPr/>
        </p:nvSpPr>
        <p:spPr bwMode="auto">
          <a:xfrm>
            <a:off x="11811320" y="3130848"/>
            <a:ext cx="8184" cy="6821"/>
          </a:xfrm>
          <a:custGeom>
            <a:avLst/>
            <a:gdLst>
              <a:gd name="T0" fmla="*/ 6 w 6"/>
              <a:gd name="T1" fmla="*/ 0 h 6"/>
              <a:gd name="T2" fmla="*/ 0 w 6"/>
              <a:gd name="T3" fmla="*/ 0 h 6"/>
              <a:gd name="T4" fmla="*/ 2 w 6"/>
              <a:gd name="T5" fmla="*/ 3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0"/>
                </a:lnTo>
                <a:lnTo>
                  <a:pt x="2" y="6"/>
                </a:lnTo>
                <a:lnTo>
                  <a:pt x="6"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3" name="Freeform 105">
            <a:extLst>
              <a:ext uri="{FF2B5EF4-FFF2-40B4-BE49-F238E27FC236}">
                <a16:creationId xmlns:a16="http://schemas.microsoft.com/office/drawing/2014/main" id="{61A7F298-C432-CF47-B8E9-1C0CB17E14B4}"/>
              </a:ext>
            </a:extLst>
          </p:cNvPr>
          <p:cNvSpPr>
            <a:spLocks/>
          </p:cNvSpPr>
          <p:nvPr/>
        </p:nvSpPr>
        <p:spPr bwMode="auto">
          <a:xfrm>
            <a:off x="9272633" y="2373745"/>
            <a:ext cx="1274118" cy="762561"/>
          </a:xfrm>
          <a:custGeom>
            <a:avLst/>
            <a:gdLst>
              <a:gd name="T0" fmla="*/ 7 w 1070"/>
              <a:gd name="T1" fmla="*/ 3 h 639"/>
              <a:gd name="T2" fmla="*/ 6 w 1070"/>
              <a:gd name="T3" fmla="*/ 3 h 639"/>
              <a:gd name="T4" fmla="*/ 6 w 1070"/>
              <a:gd name="T5" fmla="*/ 3 h 639"/>
              <a:gd name="T6" fmla="*/ 6 w 1070"/>
              <a:gd name="T7" fmla="*/ 3 h 639"/>
              <a:gd name="T8" fmla="*/ 6 w 1070"/>
              <a:gd name="T9" fmla="*/ 3 h 639"/>
              <a:gd name="T10" fmla="*/ 6 w 1070"/>
              <a:gd name="T11" fmla="*/ 3 h 639"/>
              <a:gd name="T12" fmla="*/ 6 w 1070"/>
              <a:gd name="T13" fmla="*/ 3 h 639"/>
              <a:gd name="T14" fmla="*/ 6 w 1070"/>
              <a:gd name="T15" fmla="*/ 3 h 639"/>
              <a:gd name="T16" fmla="*/ 6 w 1070"/>
              <a:gd name="T17" fmla="*/ 3 h 639"/>
              <a:gd name="T18" fmla="*/ 6 w 1070"/>
              <a:gd name="T19" fmla="*/ 3 h 639"/>
              <a:gd name="T20" fmla="*/ 6 w 1070"/>
              <a:gd name="T21" fmla="*/ 3 h 639"/>
              <a:gd name="T22" fmla="*/ 5 w 1070"/>
              <a:gd name="T23" fmla="*/ 3 h 639"/>
              <a:gd name="T24" fmla="*/ 5 w 1070"/>
              <a:gd name="T25" fmla="*/ 3 h 639"/>
              <a:gd name="T26" fmla="*/ 5 w 1070"/>
              <a:gd name="T27" fmla="*/ 3 h 639"/>
              <a:gd name="T28" fmla="*/ 4 w 1070"/>
              <a:gd name="T29" fmla="*/ 3 h 639"/>
              <a:gd name="T30" fmla="*/ 4 w 1070"/>
              <a:gd name="T31" fmla="*/ 3 h 639"/>
              <a:gd name="T32" fmla="*/ 3 w 1070"/>
              <a:gd name="T33" fmla="*/ 3 h 639"/>
              <a:gd name="T34" fmla="*/ 3 w 1070"/>
              <a:gd name="T35" fmla="*/ 3 h 639"/>
              <a:gd name="T36" fmla="*/ 3 w 1070"/>
              <a:gd name="T37" fmla="*/ 3 h 639"/>
              <a:gd name="T38" fmla="*/ 3 w 1070"/>
              <a:gd name="T39" fmla="*/ 3 h 639"/>
              <a:gd name="T40" fmla="*/ 3 w 1070"/>
              <a:gd name="T41" fmla="*/ 3 h 639"/>
              <a:gd name="T42" fmla="*/ 3 w 1070"/>
              <a:gd name="T43" fmla="*/ 3 h 639"/>
              <a:gd name="T44" fmla="*/ 3 w 1070"/>
              <a:gd name="T45" fmla="*/ 3 h 639"/>
              <a:gd name="T46" fmla="*/ 3 w 1070"/>
              <a:gd name="T47" fmla="*/ 3 h 639"/>
              <a:gd name="T48" fmla="*/ 3 w 1070"/>
              <a:gd name="T49" fmla="*/ 3 h 639"/>
              <a:gd name="T50" fmla="*/ 3 w 1070"/>
              <a:gd name="T51" fmla="*/ 3 h 639"/>
              <a:gd name="T52" fmla="*/ 3 w 1070"/>
              <a:gd name="T53" fmla="*/ 3 h 639"/>
              <a:gd name="T54" fmla="*/ 3 w 1070"/>
              <a:gd name="T55" fmla="*/ 3 h 639"/>
              <a:gd name="T56" fmla="*/ 3 w 1070"/>
              <a:gd name="T57" fmla="*/ 3 h 639"/>
              <a:gd name="T58" fmla="*/ 3 w 1070"/>
              <a:gd name="T59" fmla="*/ 3 h 639"/>
              <a:gd name="T60" fmla="*/ 3 w 1070"/>
              <a:gd name="T61" fmla="*/ 3 h 639"/>
              <a:gd name="T62" fmla="*/ 3 w 1070"/>
              <a:gd name="T63" fmla="*/ 3 h 639"/>
              <a:gd name="T64" fmla="*/ 3 w 1070"/>
              <a:gd name="T65" fmla="*/ 3 h 639"/>
              <a:gd name="T66" fmla="*/ 3 w 1070"/>
              <a:gd name="T67" fmla="*/ 3 h 639"/>
              <a:gd name="T68" fmla="*/ 3 w 1070"/>
              <a:gd name="T69" fmla="*/ 3 h 639"/>
              <a:gd name="T70" fmla="*/ 3 w 1070"/>
              <a:gd name="T71" fmla="*/ 3 h 639"/>
              <a:gd name="T72" fmla="*/ 3 w 1070"/>
              <a:gd name="T73" fmla="*/ 3 h 639"/>
              <a:gd name="T74" fmla="*/ 3 w 1070"/>
              <a:gd name="T75" fmla="*/ 3 h 639"/>
              <a:gd name="T76" fmla="*/ 3 w 1070"/>
              <a:gd name="T77" fmla="*/ 3 h 639"/>
              <a:gd name="T78" fmla="*/ 3 w 1070"/>
              <a:gd name="T79" fmla="*/ 3 h 639"/>
              <a:gd name="T80" fmla="*/ 3 w 1070"/>
              <a:gd name="T81" fmla="*/ 3 h 639"/>
              <a:gd name="T82" fmla="*/ 3 w 1070"/>
              <a:gd name="T83" fmla="*/ 4 h 639"/>
              <a:gd name="T84" fmla="*/ 7 w 1070"/>
              <a:gd name="T85" fmla="*/ 4 h 639"/>
              <a:gd name="T86" fmla="*/ 7 w 1070"/>
              <a:gd name="T87" fmla="*/ 3 h 639"/>
              <a:gd name="T88" fmla="*/ 7 w 1070"/>
              <a:gd name="T89" fmla="*/ 3 h 639"/>
              <a:gd name="T90" fmla="*/ 7 w 1070"/>
              <a:gd name="T91" fmla="*/ 3 h 639"/>
              <a:gd name="T92" fmla="*/ 7 w 1070"/>
              <a:gd name="T93" fmla="*/ 3 h 639"/>
              <a:gd name="T94" fmla="*/ 8 w 1070"/>
              <a:gd name="T95" fmla="*/ 3 h 639"/>
              <a:gd name="T96" fmla="*/ 8 w 1070"/>
              <a:gd name="T97" fmla="*/ 3 h 639"/>
              <a:gd name="T98" fmla="*/ 8 w 1070"/>
              <a:gd name="T99" fmla="*/ 3 h 639"/>
              <a:gd name="T100" fmla="*/ 8 w 1070"/>
              <a:gd name="T101" fmla="*/ 3 h 639"/>
              <a:gd name="T102" fmla="*/ 8 w 1070"/>
              <a:gd name="T103" fmla="*/ 3 h 639"/>
              <a:gd name="T104" fmla="*/ 8 w 1070"/>
              <a:gd name="T105" fmla="*/ 3 h 639"/>
              <a:gd name="T106" fmla="*/ 8 w 1070"/>
              <a:gd name="T107" fmla="*/ 3 h 639"/>
              <a:gd name="T108" fmla="*/ 8 w 1070"/>
              <a:gd name="T109" fmla="*/ 3 h 639"/>
              <a:gd name="T110" fmla="*/ 8 w 1070"/>
              <a:gd name="T111" fmla="*/ 3 h 639"/>
              <a:gd name="T112" fmla="*/ 7 w 1070"/>
              <a:gd name="T113" fmla="*/ 3 h 639"/>
              <a:gd name="T114" fmla="*/ 7 w 1070"/>
              <a:gd name="T115" fmla="*/ 3 h 639"/>
              <a:gd name="T116" fmla="*/ 7 w 1070"/>
              <a:gd name="T117" fmla="*/ 3 h 639"/>
              <a:gd name="T118" fmla="*/ 7 w 1070"/>
              <a:gd name="T119" fmla="*/ 3 h 639"/>
              <a:gd name="T120" fmla="*/ 7 w 1070"/>
              <a:gd name="T121" fmla="*/ 3 h 639"/>
              <a:gd name="T122" fmla="*/ 6 w 1070"/>
              <a:gd name="T123" fmla="*/ 3 h 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0" h="639">
                <a:moveTo>
                  <a:pt x="838" y="125"/>
                </a:moveTo>
                <a:lnTo>
                  <a:pt x="827" y="120"/>
                </a:lnTo>
                <a:lnTo>
                  <a:pt x="833" y="113"/>
                </a:lnTo>
                <a:lnTo>
                  <a:pt x="838" y="101"/>
                </a:lnTo>
                <a:lnTo>
                  <a:pt x="845" y="95"/>
                </a:lnTo>
                <a:lnTo>
                  <a:pt x="843" y="93"/>
                </a:lnTo>
                <a:lnTo>
                  <a:pt x="840" y="86"/>
                </a:lnTo>
                <a:lnTo>
                  <a:pt x="839" y="88"/>
                </a:lnTo>
                <a:lnTo>
                  <a:pt x="833" y="83"/>
                </a:lnTo>
                <a:lnTo>
                  <a:pt x="831" y="75"/>
                </a:lnTo>
                <a:lnTo>
                  <a:pt x="822" y="71"/>
                </a:lnTo>
                <a:lnTo>
                  <a:pt x="816" y="64"/>
                </a:lnTo>
                <a:lnTo>
                  <a:pt x="813" y="41"/>
                </a:lnTo>
                <a:lnTo>
                  <a:pt x="796" y="24"/>
                </a:lnTo>
                <a:lnTo>
                  <a:pt x="795" y="20"/>
                </a:lnTo>
                <a:lnTo>
                  <a:pt x="789" y="18"/>
                </a:lnTo>
                <a:lnTo>
                  <a:pt x="786" y="22"/>
                </a:lnTo>
                <a:lnTo>
                  <a:pt x="784" y="18"/>
                </a:lnTo>
                <a:lnTo>
                  <a:pt x="784" y="21"/>
                </a:lnTo>
                <a:lnTo>
                  <a:pt x="783" y="14"/>
                </a:lnTo>
                <a:lnTo>
                  <a:pt x="782" y="9"/>
                </a:lnTo>
                <a:lnTo>
                  <a:pt x="771" y="14"/>
                </a:lnTo>
                <a:lnTo>
                  <a:pt x="772" y="21"/>
                </a:lnTo>
                <a:lnTo>
                  <a:pt x="761" y="29"/>
                </a:lnTo>
                <a:lnTo>
                  <a:pt x="759" y="40"/>
                </a:lnTo>
                <a:lnTo>
                  <a:pt x="758" y="46"/>
                </a:lnTo>
                <a:lnTo>
                  <a:pt x="753" y="47"/>
                </a:lnTo>
                <a:lnTo>
                  <a:pt x="753" y="72"/>
                </a:lnTo>
                <a:lnTo>
                  <a:pt x="759" y="80"/>
                </a:lnTo>
                <a:lnTo>
                  <a:pt x="761" y="86"/>
                </a:lnTo>
                <a:lnTo>
                  <a:pt x="760" y="88"/>
                </a:lnTo>
                <a:lnTo>
                  <a:pt x="755" y="93"/>
                </a:lnTo>
                <a:lnTo>
                  <a:pt x="758" y="106"/>
                </a:lnTo>
                <a:lnTo>
                  <a:pt x="765" y="114"/>
                </a:lnTo>
                <a:lnTo>
                  <a:pt x="765" y="119"/>
                </a:lnTo>
                <a:lnTo>
                  <a:pt x="770" y="123"/>
                </a:lnTo>
                <a:lnTo>
                  <a:pt x="773" y="123"/>
                </a:lnTo>
                <a:lnTo>
                  <a:pt x="791" y="131"/>
                </a:lnTo>
                <a:lnTo>
                  <a:pt x="802" y="136"/>
                </a:lnTo>
                <a:lnTo>
                  <a:pt x="803" y="143"/>
                </a:lnTo>
                <a:lnTo>
                  <a:pt x="803" y="152"/>
                </a:lnTo>
                <a:lnTo>
                  <a:pt x="800" y="161"/>
                </a:lnTo>
                <a:lnTo>
                  <a:pt x="800" y="172"/>
                </a:lnTo>
                <a:lnTo>
                  <a:pt x="810" y="170"/>
                </a:lnTo>
                <a:lnTo>
                  <a:pt x="816" y="176"/>
                </a:lnTo>
                <a:lnTo>
                  <a:pt x="812" y="188"/>
                </a:lnTo>
                <a:lnTo>
                  <a:pt x="810" y="196"/>
                </a:lnTo>
                <a:lnTo>
                  <a:pt x="800" y="209"/>
                </a:lnTo>
                <a:lnTo>
                  <a:pt x="788" y="210"/>
                </a:lnTo>
                <a:lnTo>
                  <a:pt x="777" y="203"/>
                </a:lnTo>
                <a:lnTo>
                  <a:pt x="777" y="201"/>
                </a:lnTo>
                <a:lnTo>
                  <a:pt x="768" y="200"/>
                </a:lnTo>
                <a:lnTo>
                  <a:pt x="759" y="202"/>
                </a:lnTo>
                <a:lnTo>
                  <a:pt x="753" y="194"/>
                </a:lnTo>
                <a:lnTo>
                  <a:pt x="737" y="190"/>
                </a:lnTo>
                <a:lnTo>
                  <a:pt x="740" y="200"/>
                </a:lnTo>
                <a:lnTo>
                  <a:pt x="734" y="201"/>
                </a:lnTo>
                <a:lnTo>
                  <a:pt x="724" y="197"/>
                </a:lnTo>
                <a:lnTo>
                  <a:pt x="728" y="207"/>
                </a:lnTo>
                <a:lnTo>
                  <a:pt x="724" y="215"/>
                </a:lnTo>
                <a:lnTo>
                  <a:pt x="726" y="226"/>
                </a:lnTo>
                <a:lnTo>
                  <a:pt x="722" y="232"/>
                </a:lnTo>
                <a:lnTo>
                  <a:pt x="713" y="231"/>
                </a:lnTo>
                <a:lnTo>
                  <a:pt x="690" y="228"/>
                </a:lnTo>
                <a:lnTo>
                  <a:pt x="688" y="232"/>
                </a:lnTo>
                <a:lnTo>
                  <a:pt x="686" y="231"/>
                </a:lnTo>
                <a:lnTo>
                  <a:pt x="668" y="236"/>
                </a:lnTo>
                <a:lnTo>
                  <a:pt x="662" y="232"/>
                </a:lnTo>
                <a:lnTo>
                  <a:pt x="657" y="236"/>
                </a:lnTo>
                <a:lnTo>
                  <a:pt x="650" y="231"/>
                </a:lnTo>
                <a:lnTo>
                  <a:pt x="636" y="221"/>
                </a:lnTo>
                <a:lnTo>
                  <a:pt x="634" y="212"/>
                </a:lnTo>
                <a:lnTo>
                  <a:pt x="623" y="218"/>
                </a:lnTo>
                <a:lnTo>
                  <a:pt x="611" y="216"/>
                </a:lnTo>
                <a:lnTo>
                  <a:pt x="610" y="208"/>
                </a:lnTo>
                <a:lnTo>
                  <a:pt x="598" y="201"/>
                </a:lnTo>
                <a:lnTo>
                  <a:pt x="592" y="194"/>
                </a:lnTo>
                <a:lnTo>
                  <a:pt x="597" y="194"/>
                </a:lnTo>
                <a:lnTo>
                  <a:pt x="593" y="178"/>
                </a:lnTo>
                <a:lnTo>
                  <a:pt x="582" y="170"/>
                </a:lnTo>
                <a:lnTo>
                  <a:pt x="564" y="179"/>
                </a:lnTo>
                <a:lnTo>
                  <a:pt x="540" y="183"/>
                </a:lnTo>
                <a:lnTo>
                  <a:pt x="530" y="200"/>
                </a:lnTo>
                <a:lnTo>
                  <a:pt x="503" y="210"/>
                </a:lnTo>
                <a:lnTo>
                  <a:pt x="482" y="220"/>
                </a:lnTo>
                <a:lnTo>
                  <a:pt x="482" y="218"/>
                </a:lnTo>
                <a:lnTo>
                  <a:pt x="477" y="221"/>
                </a:lnTo>
                <a:lnTo>
                  <a:pt x="454" y="220"/>
                </a:lnTo>
                <a:lnTo>
                  <a:pt x="423" y="214"/>
                </a:lnTo>
                <a:lnTo>
                  <a:pt x="430" y="188"/>
                </a:lnTo>
                <a:lnTo>
                  <a:pt x="432" y="179"/>
                </a:lnTo>
                <a:lnTo>
                  <a:pt x="429" y="170"/>
                </a:lnTo>
                <a:lnTo>
                  <a:pt x="418" y="152"/>
                </a:lnTo>
                <a:lnTo>
                  <a:pt x="404" y="143"/>
                </a:lnTo>
                <a:lnTo>
                  <a:pt x="402" y="146"/>
                </a:lnTo>
                <a:lnTo>
                  <a:pt x="398" y="142"/>
                </a:lnTo>
                <a:lnTo>
                  <a:pt x="395" y="144"/>
                </a:lnTo>
                <a:lnTo>
                  <a:pt x="366" y="134"/>
                </a:lnTo>
                <a:lnTo>
                  <a:pt x="357" y="119"/>
                </a:lnTo>
                <a:lnTo>
                  <a:pt x="330" y="104"/>
                </a:lnTo>
                <a:lnTo>
                  <a:pt x="316" y="78"/>
                </a:lnTo>
                <a:lnTo>
                  <a:pt x="288" y="69"/>
                </a:lnTo>
                <a:lnTo>
                  <a:pt x="270" y="66"/>
                </a:lnTo>
                <a:lnTo>
                  <a:pt x="262" y="64"/>
                </a:lnTo>
                <a:lnTo>
                  <a:pt x="270" y="44"/>
                </a:lnTo>
                <a:lnTo>
                  <a:pt x="265" y="39"/>
                </a:lnTo>
                <a:lnTo>
                  <a:pt x="264" y="45"/>
                </a:lnTo>
                <a:lnTo>
                  <a:pt x="255" y="46"/>
                </a:lnTo>
                <a:lnTo>
                  <a:pt x="255" y="48"/>
                </a:lnTo>
                <a:lnTo>
                  <a:pt x="252" y="52"/>
                </a:lnTo>
                <a:lnTo>
                  <a:pt x="250" y="54"/>
                </a:lnTo>
                <a:lnTo>
                  <a:pt x="244" y="62"/>
                </a:lnTo>
                <a:lnTo>
                  <a:pt x="225" y="51"/>
                </a:lnTo>
                <a:lnTo>
                  <a:pt x="226" y="39"/>
                </a:lnTo>
                <a:lnTo>
                  <a:pt x="225" y="29"/>
                </a:lnTo>
                <a:lnTo>
                  <a:pt x="227" y="23"/>
                </a:lnTo>
                <a:lnTo>
                  <a:pt x="219" y="0"/>
                </a:lnTo>
                <a:lnTo>
                  <a:pt x="213" y="5"/>
                </a:lnTo>
                <a:lnTo>
                  <a:pt x="204" y="18"/>
                </a:lnTo>
                <a:lnTo>
                  <a:pt x="190" y="23"/>
                </a:lnTo>
                <a:lnTo>
                  <a:pt x="185" y="14"/>
                </a:lnTo>
                <a:lnTo>
                  <a:pt x="184" y="4"/>
                </a:lnTo>
                <a:lnTo>
                  <a:pt x="178" y="10"/>
                </a:lnTo>
                <a:lnTo>
                  <a:pt x="166" y="3"/>
                </a:lnTo>
                <a:lnTo>
                  <a:pt x="160" y="4"/>
                </a:lnTo>
                <a:lnTo>
                  <a:pt x="149" y="5"/>
                </a:lnTo>
                <a:lnTo>
                  <a:pt x="132" y="10"/>
                </a:lnTo>
                <a:lnTo>
                  <a:pt x="126" y="6"/>
                </a:lnTo>
                <a:lnTo>
                  <a:pt x="118" y="8"/>
                </a:lnTo>
                <a:lnTo>
                  <a:pt x="113" y="15"/>
                </a:lnTo>
                <a:lnTo>
                  <a:pt x="95" y="14"/>
                </a:lnTo>
                <a:lnTo>
                  <a:pt x="75" y="23"/>
                </a:lnTo>
                <a:lnTo>
                  <a:pt x="71" y="24"/>
                </a:lnTo>
                <a:lnTo>
                  <a:pt x="64" y="23"/>
                </a:lnTo>
                <a:lnTo>
                  <a:pt x="57" y="24"/>
                </a:lnTo>
                <a:lnTo>
                  <a:pt x="46" y="8"/>
                </a:lnTo>
                <a:lnTo>
                  <a:pt x="42" y="9"/>
                </a:lnTo>
                <a:lnTo>
                  <a:pt x="11" y="66"/>
                </a:lnTo>
                <a:lnTo>
                  <a:pt x="13" y="69"/>
                </a:lnTo>
                <a:lnTo>
                  <a:pt x="10" y="81"/>
                </a:lnTo>
                <a:lnTo>
                  <a:pt x="4" y="89"/>
                </a:lnTo>
                <a:lnTo>
                  <a:pt x="0" y="96"/>
                </a:lnTo>
                <a:lnTo>
                  <a:pt x="41" y="122"/>
                </a:lnTo>
                <a:lnTo>
                  <a:pt x="37" y="128"/>
                </a:lnTo>
                <a:lnTo>
                  <a:pt x="35" y="134"/>
                </a:lnTo>
                <a:lnTo>
                  <a:pt x="35" y="143"/>
                </a:lnTo>
                <a:lnTo>
                  <a:pt x="30" y="149"/>
                </a:lnTo>
                <a:lnTo>
                  <a:pt x="24" y="153"/>
                </a:lnTo>
                <a:lnTo>
                  <a:pt x="29" y="158"/>
                </a:lnTo>
                <a:lnTo>
                  <a:pt x="23" y="167"/>
                </a:lnTo>
                <a:lnTo>
                  <a:pt x="21" y="172"/>
                </a:lnTo>
                <a:lnTo>
                  <a:pt x="35" y="174"/>
                </a:lnTo>
                <a:lnTo>
                  <a:pt x="36" y="179"/>
                </a:lnTo>
                <a:lnTo>
                  <a:pt x="41" y="180"/>
                </a:lnTo>
                <a:lnTo>
                  <a:pt x="45" y="183"/>
                </a:lnTo>
                <a:lnTo>
                  <a:pt x="37" y="186"/>
                </a:lnTo>
                <a:lnTo>
                  <a:pt x="40" y="197"/>
                </a:lnTo>
                <a:lnTo>
                  <a:pt x="35" y="204"/>
                </a:lnTo>
                <a:lnTo>
                  <a:pt x="25" y="212"/>
                </a:lnTo>
                <a:lnTo>
                  <a:pt x="23" y="218"/>
                </a:lnTo>
                <a:lnTo>
                  <a:pt x="24" y="225"/>
                </a:lnTo>
                <a:lnTo>
                  <a:pt x="17" y="230"/>
                </a:lnTo>
                <a:lnTo>
                  <a:pt x="12" y="233"/>
                </a:lnTo>
                <a:lnTo>
                  <a:pt x="21" y="245"/>
                </a:lnTo>
                <a:lnTo>
                  <a:pt x="21" y="251"/>
                </a:lnTo>
                <a:lnTo>
                  <a:pt x="23" y="257"/>
                </a:lnTo>
                <a:lnTo>
                  <a:pt x="27" y="263"/>
                </a:lnTo>
                <a:lnTo>
                  <a:pt x="33" y="268"/>
                </a:lnTo>
                <a:lnTo>
                  <a:pt x="33" y="280"/>
                </a:lnTo>
                <a:lnTo>
                  <a:pt x="30" y="288"/>
                </a:lnTo>
                <a:lnTo>
                  <a:pt x="30" y="291"/>
                </a:lnTo>
                <a:lnTo>
                  <a:pt x="36" y="302"/>
                </a:lnTo>
                <a:lnTo>
                  <a:pt x="40" y="303"/>
                </a:lnTo>
                <a:lnTo>
                  <a:pt x="40" y="308"/>
                </a:lnTo>
                <a:lnTo>
                  <a:pt x="37" y="312"/>
                </a:lnTo>
                <a:lnTo>
                  <a:pt x="39" y="315"/>
                </a:lnTo>
                <a:lnTo>
                  <a:pt x="40" y="324"/>
                </a:lnTo>
                <a:lnTo>
                  <a:pt x="36" y="328"/>
                </a:lnTo>
                <a:lnTo>
                  <a:pt x="29" y="332"/>
                </a:lnTo>
                <a:lnTo>
                  <a:pt x="31" y="340"/>
                </a:lnTo>
                <a:lnTo>
                  <a:pt x="35" y="345"/>
                </a:lnTo>
                <a:lnTo>
                  <a:pt x="29" y="352"/>
                </a:lnTo>
                <a:lnTo>
                  <a:pt x="28" y="370"/>
                </a:lnTo>
                <a:lnTo>
                  <a:pt x="31" y="377"/>
                </a:lnTo>
                <a:lnTo>
                  <a:pt x="29" y="383"/>
                </a:lnTo>
                <a:lnTo>
                  <a:pt x="25" y="388"/>
                </a:lnTo>
                <a:lnTo>
                  <a:pt x="24" y="392"/>
                </a:lnTo>
                <a:lnTo>
                  <a:pt x="31" y="400"/>
                </a:lnTo>
                <a:lnTo>
                  <a:pt x="39" y="400"/>
                </a:lnTo>
                <a:lnTo>
                  <a:pt x="41" y="417"/>
                </a:lnTo>
                <a:lnTo>
                  <a:pt x="43" y="418"/>
                </a:lnTo>
                <a:lnTo>
                  <a:pt x="42" y="426"/>
                </a:lnTo>
                <a:lnTo>
                  <a:pt x="47" y="436"/>
                </a:lnTo>
                <a:lnTo>
                  <a:pt x="58" y="446"/>
                </a:lnTo>
                <a:lnTo>
                  <a:pt x="53" y="467"/>
                </a:lnTo>
                <a:lnTo>
                  <a:pt x="51" y="480"/>
                </a:lnTo>
                <a:lnTo>
                  <a:pt x="63" y="488"/>
                </a:lnTo>
                <a:lnTo>
                  <a:pt x="66" y="484"/>
                </a:lnTo>
                <a:lnTo>
                  <a:pt x="73" y="486"/>
                </a:lnTo>
                <a:lnTo>
                  <a:pt x="78" y="490"/>
                </a:lnTo>
                <a:lnTo>
                  <a:pt x="89" y="495"/>
                </a:lnTo>
                <a:lnTo>
                  <a:pt x="99" y="496"/>
                </a:lnTo>
                <a:lnTo>
                  <a:pt x="100" y="492"/>
                </a:lnTo>
                <a:lnTo>
                  <a:pt x="107" y="492"/>
                </a:lnTo>
                <a:lnTo>
                  <a:pt x="106" y="502"/>
                </a:lnTo>
                <a:lnTo>
                  <a:pt x="102" y="506"/>
                </a:lnTo>
                <a:lnTo>
                  <a:pt x="103" y="519"/>
                </a:lnTo>
                <a:lnTo>
                  <a:pt x="108" y="521"/>
                </a:lnTo>
                <a:lnTo>
                  <a:pt x="105" y="545"/>
                </a:lnTo>
                <a:lnTo>
                  <a:pt x="203" y="576"/>
                </a:lnTo>
                <a:lnTo>
                  <a:pt x="456" y="626"/>
                </a:lnTo>
                <a:lnTo>
                  <a:pt x="662" y="639"/>
                </a:lnTo>
                <a:lnTo>
                  <a:pt x="845" y="629"/>
                </a:lnTo>
                <a:lnTo>
                  <a:pt x="846" y="605"/>
                </a:lnTo>
                <a:lnTo>
                  <a:pt x="849" y="599"/>
                </a:lnTo>
                <a:lnTo>
                  <a:pt x="856" y="570"/>
                </a:lnTo>
                <a:lnTo>
                  <a:pt x="861" y="557"/>
                </a:lnTo>
                <a:lnTo>
                  <a:pt x="864" y="538"/>
                </a:lnTo>
                <a:lnTo>
                  <a:pt x="872" y="536"/>
                </a:lnTo>
                <a:lnTo>
                  <a:pt x="873" y="532"/>
                </a:lnTo>
                <a:lnTo>
                  <a:pt x="873" y="520"/>
                </a:lnTo>
                <a:lnTo>
                  <a:pt x="875" y="514"/>
                </a:lnTo>
                <a:lnTo>
                  <a:pt x="881" y="508"/>
                </a:lnTo>
                <a:lnTo>
                  <a:pt x="886" y="506"/>
                </a:lnTo>
                <a:lnTo>
                  <a:pt x="893" y="498"/>
                </a:lnTo>
                <a:lnTo>
                  <a:pt x="899" y="488"/>
                </a:lnTo>
                <a:lnTo>
                  <a:pt x="898" y="482"/>
                </a:lnTo>
                <a:lnTo>
                  <a:pt x="910" y="470"/>
                </a:lnTo>
                <a:lnTo>
                  <a:pt x="916" y="464"/>
                </a:lnTo>
                <a:lnTo>
                  <a:pt x="922" y="464"/>
                </a:lnTo>
                <a:lnTo>
                  <a:pt x="924" y="458"/>
                </a:lnTo>
                <a:lnTo>
                  <a:pt x="918" y="440"/>
                </a:lnTo>
                <a:lnTo>
                  <a:pt x="930" y="425"/>
                </a:lnTo>
                <a:lnTo>
                  <a:pt x="932" y="413"/>
                </a:lnTo>
                <a:lnTo>
                  <a:pt x="934" y="408"/>
                </a:lnTo>
                <a:lnTo>
                  <a:pt x="940" y="401"/>
                </a:lnTo>
                <a:lnTo>
                  <a:pt x="951" y="402"/>
                </a:lnTo>
                <a:lnTo>
                  <a:pt x="959" y="401"/>
                </a:lnTo>
                <a:lnTo>
                  <a:pt x="971" y="388"/>
                </a:lnTo>
                <a:lnTo>
                  <a:pt x="974" y="369"/>
                </a:lnTo>
                <a:lnTo>
                  <a:pt x="980" y="363"/>
                </a:lnTo>
                <a:lnTo>
                  <a:pt x="980" y="357"/>
                </a:lnTo>
                <a:lnTo>
                  <a:pt x="986" y="334"/>
                </a:lnTo>
                <a:lnTo>
                  <a:pt x="977" y="317"/>
                </a:lnTo>
                <a:lnTo>
                  <a:pt x="987" y="305"/>
                </a:lnTo>
                <a:lnTo>
                  <a:pt x="987" y="291"/>
                </a:lnTo>
                <a:lnTo>
                  <a:pt x="993" y="284"/>
                </a:lnTo>
                <a:lnTo>
                  <a:pt x="992" y="280"/>
                </a:lnTo>
                <a:lnTo>
                  <a:pt x="995" y="276"/>
                </a:lnTo>
                <a:lnTo>
                  <a:pt x="1006" y="266"/>
                </a:lnTo>
                <a:lnTo>
                  <a:pt x="1019" y="263"/>
                </a:lnTo>
                <a:lnTo>
                  <a:pt x="1026" y="264"/>
                </a:lnTo>
                <a:lnTo>
                  <a:pt x="1038" y="262"/>
                </a:lnTo>
                <a:lnTo>
                  <a:pt x="1041" y="251"/>
                </a:lnTo>
                <a:lnTo>
                  <a:pt x="1048" y="239"/>
                </a:lnTo>
                <a:lnTo>
                  <a:pt x="1055" y="237"/>
                </a:lnTo>
                <a:lnTo>
                  <a:pt x="1058" y="227"/>
                </a:lnTo>
                <a:lnTo>
                  <a:pt x="1061" y="227"/>
                </a:lnTo>
                <a:lnTo>
                  <a:pt x="1061" y="213"/>
                </a:lnTo>
                <a:lnTo>
                  <a:pt x="1070" y="206"/>
                </a:lnTo>
                <a:lnTo>
                  <a:pt x="1068" y="183"/>
                </a:lnTo>
                <a:lnTo>
                  <a:pt x="1042" y="164"/>
                </a:lnTo>
                <a:lnTo>
                  <a:pt x="1041" y="158"/>
                </a:lnTo>
                <a:lnTo>
                  <a:pt x="1035" y="150"/>
                </a:lnTo>
                <a:lnTo>
                  <a:pt x="1040" y="140"/>
                </a:lnTo>
                <a:lnTo>
                  <a:pt x="1048" y="130"/>
                </a:lnTo>
                <a:lnTo>
                  <a:pt x="1049" y="125"/>
                </a:lnTo>
                <a:lnTo>
                  <a:pt x="1042" y="104"/>
                </a:lnTo>
                <a:lnTo>
                  <a:pt x="1035" y="92"/>
                </a:lnTo>
                <a:lnTo>
                  <a:pt x="1010" y="81"/>
                </a:lnTo>
                <a:lnTo>
                  <a:pt x="976" y="81"/>
                </a:lnTo>
                <a:lnTo>
                  <a:pt x="965" y="86"/>
                </a:lnTo>
                <a:lnTo>
                  <a:pt x="954" y="84"/>
                </a:lnTo>
                <a:lnTo>
                  <a:pt x="957" y="88"/>
                </a:lnTo>
                <a:lnTo>
                  <a:pt x="964" y="117"/>
                </a:lnTo>
                <a:lnTo>
                  <a:pt x="974" y="130"/>
                </a:lnTo>
                <a:lnTo>
                  <a:pt x="974" y="132"/>
                </a:lnTo>
                <a:lnTo>
                  <a:pt x="968" y="141"/>
                </a:lnTo>
                <a:lnTo>
                  <a:pt x="970" y="180"/>
                </a:lnTo>
                <a:lnTo>
                  <a:pt x="968" y="182"/>
                </a:lnTo>
                <a:lnTo>
                  <a:pt x="963" y="200"/>
                </a:lnTo>
                <a:lnTo>
                  <a:pt x="968" y="215"/>
                </a:lnTo>
                <a:lnTo>
                  <a:pt x="960" y="215"/>
                </a:lnTo>
                <a:lnTo>
                  <a:pt x="957" y="219"/>
                </a:lnTo>
                <a:lnTo>
                  <a:pt x="958" y="225"/>
                </a:lnTo>
                <a:lnTo>
                  <a:pt x="952" y="225"/>
                </a:lnTo>
                <a:lnTo>
                  <a:pt x="932" y="207"/>
                </a:lnTo>
                <a:lnTo>
                  <a:pt x="923" y="190"/>
                </a:lnTo>
                <a:lnTo>
                  <a:pt x="930" y="182"/>
                </a:lnTo>
                <a:lnTo>
                  <a:pt x="933" y="177"/>
                </a:lnTo>
                <a:lnTo>
                  <a:pt x="922" y="152"/>
                </a:lnTo>
                <a:lnTo>
                  <a:pt x="904" y="140"/>
                </a:lnTo>
                <a:lnTo>
                  <a:pt x="899" y="132"/>
                </a:lnTo>
                <a:lnTo>
                  <a:pt x="893" y="134"/>
                </a:lnTo>
                <a:lnTo>
                  <a:pt x="888" y="147"/>
                </a:lnTo>
                <a:lnTo>
                  <a:pt x="890" y="164"/>
                </a:lnTo>
                <a:lnTo>
                  <a:pt x="890" y="179"/>
                </a:lnTo>
                <a:lnTo>
                  <a:pt x="882" y="182"/>
                </a:lnTo>
                <a:lnTo>
                  <a:pt x="879" y="178"/>
                </a:lnTo>
                <a:lnTo>
                  <a:pt x="875" y="154"/>
                </a:lnTo>
                <a:lnTo>
                  <a:pt x="872" y="152"/>
                </a:lnTo>
                <a:lnTo>
                  <a:pt x="868" y="143"/>
                </a:lnTo>
                <a:lnTo>
                  <a:pt x="864" y="136"/>
                </a:lnTo>
                <a:lnTo>
                  <a:pt x="867" y="128"/>
                </a:lnTo>
                <a:lnTo>
                  <a:pt x="870" y="124"/>
                </a:lnTo>
                <a:lnTo>
                  <a:pt x="868" y="123"/>
                </a:lnTo>
                <a:lnTo>
                  <a:pt x="855" y="119"/>
                </a:lnTo>
                <a:lnTo>
                  <a:pt x="850" y="122"/>
                </a:lnTo>
                <a:lnTo>
                  <a:pt x="846" y="128"/>
                </a:lnTo>
                <a:lnTo>
                  <a:pt x="838" y="125"/>
                </a:lnTo>
                <a:close/>
              </a:path>
            </a:pathLst>
          </a:custGeom>
          <a:solidFill>
            <a:schemeClr val="bg1">
              <a:lumMod val="85000"/>
            </a:schemeClr>
          </a:solidFill>
          <a:ln w="1588">
            <a:solidFill>
              <a:schemeClr val="bg1">
                <a:lumMod val="65000"/>
              </a:schemeClr>
            </a:solidFill>
            <a:prstDash val="solid"/>
            <a:round/>
            <a:headEnd/>
            <a:tailEnd/>
          </a:ln>
        </p:spPr>
        <p:txBody>
          <a:bodyPr/>
          <a:lstStyle/>
          <a:p>
            <a:endParaRPr lang="en-CA" sz="2400"/>
          </a:p>
        </p:txBody>
      </p:sp>
      <p:sp>
        <p:nvSpPr>
          <p:cNvPr id="254" name="Freeform 106">
            <a:extLst>
              <a:ext uri="{FF2B5EF4-FFF2-40B4-BE49-F238E27FC236}">
                <a16:creationId xmlns:a16="http://schemas.microsoft.com/office/drawing/2014/main" id="{6AED341E-97D1-9847-80F2-62F09A6F9A14}"/>
              </a:ext>
            </a:extLst>
          </p:cNvPr>
          <p:cNvSpPr>
            <a:spLocks/>
          </p:cNvSpPr>
          <p:nvPr/>
        </p:nvSpPr>
        <p:spPr bwMode="auto">
          <a:xfrm>
            <a:off x="10291655" y="2230509"/>
            <a:ext cx="763926" cy="527928"/>
          </a:xfrm>
          <a:custGeom>
            <a:avLst/>
            <a:gdLst>
              <a:gd name="T0" fmla="*/ 3 w 641"/>
              <a:gd name="T1" fmla="*/ 4 h 441"/>
              <a:gd name="T2" fmla="*/ 3 w 641"/>
              <a:gd name="T3" fmla="*/ 4 h 441"/>
              <a:gd name="T4" fmla="*/ 3 w 641"/>
              <a:gd name="T5" fmla="*/ 4 h 441"/>
              <a:gd name="T6" fmla="*/ 3 w 641"/>
              <a:gd name="T7" fmla="*/ 4 h 441"/>
              <a:gd name="T8" fmla="*/ 3 w 641"/>
              <a:gd name="T9" fmla="*/ 4 h 441"/>
              <a:gd name="T10" fmla="*/ 3 w 641"/>
              <a:gd name="T11" fmla="*/ 4 h 441"/>
              <a:gd name="T12" fmla="*/ 3 w 641"/>
              <a:gd name="T13" fmla="*/ 4 h 441"/>
              <a:gd name="T14" fmla="*/ 3 w 641"/>
              <a:gd name="T15" fmla="*/ 4 h 441"/>
              <a:gd name="T16" fmla="*/ 3 w 641"/>
              <a:gd name="T17" fmla="*/ 4 h 441"/>
              <a:gd name="T18" fmla="*/ 3 w 641"/>
              <a:gd name="T19" fmla="*/ 4 h 441"/>
              <a:gd name="T20" fmla="*/ 3 w 641"/>
              <a:gd name="T21" fmla="*/ 4 h 441"/>
              <a:gd name="T22" fmla="*/ 3 w 641"/>
              <a:gd name="T23" fmla="*/ 4 h 441"/>
              <a:gd name="T24" fmla="*/ 3 w 641"/>
              <a:gd name="T25" fmla="*/ 4 h 441"/>
              <a:gd name="T26" fmla="*/ 3 w 641"/>
              <a:gd name="T27" fmla="*/ 4 h 441"/>
              <a:gd name="T28" fmla="*/ 3 w 641"/>
              <a:gd name="T29" fmla="*/ 4 h 441"/>
              <a:gd name="T30" fmla="*/ 3 w 641"/>
              <a:gd name="T31" fmla="*/ 4 h 441"/>
              <a:gd name="T32" fmla="*/ 3 w 641"/>
              <a:gd name="T33" fmla="*/ 4 h 441"/>
              <a:gd name="T34" fmla="*/ 3 w 641"/>
              <a:gd name="T35" fmla="*/ 4 h 441"/>
              <a:gd name="T36" fmla="*/ 3 w 641"/>
              <a:gd name="T37" fmla="*/ 4 h 441"/>
              <a:gd name="T38" fmla="*/ 3 w 641"/>
              <a:gd name="T39" fmla="*/ 4 h 441"/>
              <a:gd name="T40" fmla="*/ 3 w 641"/>
              <a:gd name="T41" fmla="*/ 4 h 441"/>
              <a:gd name="T42" fmla="*/ 3 w 641"/>
              <a:gd name="T43" fmla="*/ 4 h 441"/>
              <a:gd name="T44" fmla="*/ 3 w 641"/>
              <a:gd name="T45" fmla="*/ 4 h 441"/>
              <a:gd name="T46" fmla="*/ 3 w 641"/>
              <a:gd name="T47" fmla="*/ 4 h 441"/>
              <a:gd name="T48" fmla="*/ 3 w 641"/>
              <a:gd name="T49" fmla="*/ 4 h 441"/>
              <a:gd name="T50" fmla="*/ 4 w 641"/>
              <a:gd name="T51" fmla="*/ 4 h 441"/>
              <a:gd name="T52" fmla="*/ 4 w 641"/>
              <a:gd name="T53" fmla="*/ 4 h 441"/>
              <a:gd name="T54" fmla="*/ 5 w 641"/>
              <a:gd name="T55" fmla="*/ 4 h 441"/>
              <a:gd name="T56" fmla="*/ 4 w 641"/>
              <a:gd name="T57" fmla="*/ 4 h 441"/>
              <a:gd name="T58" fmla="*/ 4 w 641"/>
              <a:gd name="T59" fmla="*/ 4 h 441"/>
              <a:gd name="T60" fmla="*/ 4 w 641"/>
              <a:gd name="T61" fmla="*/ 4 h 441"/>
              <a:gd name="T62" fmla="*/ 4 w 641"/>
              <a:gd name="T63" fmla="*/ 4 h 441"/>
              <a:gd name="T64" fmla="*/ 4 w 641"/>
              <a:gd name="T65" fmla="*/ 4 h 441"/>
              <a:gd name="T66" fmla="*/ 3 w 641"/>
              <a:gd name="T67" fmla="*/ 4 h 441"/>
              <a:gd name="T68" fmla="*/ 3 w 641"/>
              <a:gd name="T69" fmla="*/ 4 h 441"/>
              <a:gd name="T70" fmla="*/ 3 w 641"/>
              <a:gd name="T71" fmla="*/ 4 h 441"/>
              <a:gd name="T72" fmla="*/ 3 w 641"/>
              <a:gd name="T73" fmla="*/ 4 h 441"/>
              <a:gd name="T74" fmla="*/ 3 w 641"/>
              <a:gd name="T75" fmla="*/ 4 h 441"/>
              <a:gd name="T76" fmla="*/ 3 w 641"/>
              <a:gd name="T77" fmla="*/ 4 h 441"/>
              <a:gd name="T78" fmla="*/ 3 w 641"/>
              <a:gd name="T79" fmla="*/ 4 h 441"/>
              <a:gd name="T80" fmla="*/ 3 w 641"/>
              <a:gd name="T81" fmla="*/ 4 h 441"/>
              <a:gd name="T82" fmla="*/ 3 w 641"/>
              <a:gd name="T83" fmla="*/ 4 h 441"/>
              <a:gd name="T84" fmla="*/ 3 w 641"/>
              <a:gd name="T85" fmla="*/ 4 h 441"/>
              <a:gd name="T86" fmla="*/ 3 w 641"/>
              <a:gd name="T87" fmla="*/ 4 h 441"/>
              <a:gd name="T88" fmla="*/ 3 w 641"/>
              <a:gd name="T89" fmla="*/ 4 h 441"/>
              <a:gd name="T90" fmla="*/ 3 w 641"/>
              <a:gd name="T91" fmla="*/ 4 h 441"/>
              <a:gd name="T92" fmla="*/ 3 w 641"/>
              <a:gd name="T93" fmla="*/ 4 h 441"/>
              <a:gd name="T94" fmla="*/ 3 w 641"/>
              <a:gd name="T95" fmla="*/ 4 h 441"/>
              <a:gd name="T96" fmla="*/ 3 w 641"/>
              <a:gd name="T97" fmla="*/ 0 h 441"/>
              <a:gd name="T98" fmla="*/ 3 w 641"/>
              <a:gd name="T99" fmla="*/ 4 h 441"/>
              <a:gd name="T100" fmla="*/ 3 w 641"/>
              <a:gd name="T101" fmla="*/ 4 h 441"/>
              <a:gd name="T102" fmla="*/ 2 w 641"/>
              <a:gd name="T103" fmla="*/ 4 h 441"/>
              <a:gd name="T104" fmla="*/ 1 w 641"/>
              <a:gd name="T105" fmla="*/ 4 h 441"/>
              <a:gd name="T106" fmla="*/ 3 w 641"/>
              <a:gd name="T107" fmla="*/ 4 h 441"/>
              <a:gd name="T108" fmla="*/ 3 w 641"/>
              <a:gd name="T109" fmla="*/ 4 h 4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41" h="441">
                <a:moveTo>
                  <a:pt x="19" y="160"/>
                </a:moveTo>
                <a:lnTo>
                  <a:pt x="25" y="165"/>
                </a:lnTo>
                <a:lnTo>
                  <a:pt x="23" y="169"/>
                </a:lnTo>
                <a:lnTo>
                  <a:pt x="36" y="187"/>
                </a:lnTo>
                <a:lnTo>
                  <a:pt x="50" y="194"/>
                </a:lnTo>
                <a:lnTo>
                  <a:pt x="53" y="196"/>
                </a:lnTo>
                <a:lnTo>
                  <a:pt x="59" y="195"/>
                </a:lnTo>
                <a:lnTo>
                  <a:pt x="69" y="191"/>
                </a:lnTo>
                <a:lnTo>
                  <a:pt x="79" y="193"/>
                </a:lnTo>
                <a:lnTo>
                  <a:pt x="89" y="199"/>
                </a:lnTo>
                <a:lnTo>
                  <a:pt x="103" y="200"/>
                </a:lnTo>
                <a:lnTo>
                  <a:pt x="110" y="194"/>
                </a:lnTo>
                <a:lnTo>
                  <a:pt x="125" y="194"/>
                </a:lnTo>
                <a:lnTo>
                  <a:pt x="140" y="188"/>
                </a:lnTo>
                <a:lnTo>
                  <a:pt x="159" y="193"/>
                </a:lnTo>
                <a:lnTo>
                  <a:pt x="162" y="189"/>
                </a:lnTo>
                <a:lnTo>
                  <a:pt x="175" y="187"/>
                </a:lnTo>
                <a:lnTo>
                  <a:pt x="183" y="188"/>
                </a:lnTo>
                <a:lnTo>
                  <a:pt x="199" y="175"/>
                </a:lnTo>
                <a:lnTo>
                  <a:pt x="212" y="171"/>
                </a:lnTo>
                <a:lnTo>
                  <a:pt x="217" y="164"/>
                </a:lnTo>
                <a:lnTo>
                  <a:pt x="237" y="169"/>
                </a:lnTo>
                <a:lnTo>
                  <a:pt x="247" y="170"/>
                </a:lnTo>
                <a:lnTo>
                  <a:pt x="256" y="171"/>
                </a:lnTo>
                <a:lnTo>
                  <a:pt x="270" y="196"/>
                </a:lnTo>
                <a:lnTo>
                  <a:pt x="275" y="211"/>
                </a:lnTo>
                <a:lnTo>
                  <a:pt x="280" y="212"/>
                </a:lnTo>
                <a:lnTo>
                  <a:pt x="288" y="199"/>
                </a:lnTo>
                <a:lnTo>
                  <a:pt x="296" y="191"/>
                </a:lnTo>
                <a:lnTo>
                  <a:pt x="304" y="191"/>
                </a:lnTo>
                <a:lnTo>
                  <a:pt x="313" y="200"/>
                </a:lnTo>
                <a:lnTo>
                  <a:pt x="323" y="202"/>
                </a:lnTo>
                <a:lnTo>
                  <a:pt x="324" y="199"/>
                </a:lnTo>
                <a:lnTo>
                  <a:pt x="330" y="207"/>
                </a:lnTo>
                <a:lnTo>
                  <a:pt x="348" y="208"/>
                </a:lnTo>
                <a:lnTo>
                  <a:pt x="355" y="218"/>
                </a:lnTo>
                <a:lnTo>
                  <a:pt x="362" y="224"/>
                </a:lnTo>
                <a:lnTo>
                  <a:pt x="366" y="230"/>
                </a:lnTo>
                <a:lnTo>
                  <a:pt x="370" y="232"/>
                </a:lnTo>
                <a:lnTo>
                  <a:pt x="384" y="254"/>
                </a:lnTo>
                <a:lnTo>
                  <a:pt x="379" y="261"/>
                </a:lnTo>
                <a:lnTo>
                  <a:pt x="382" y="278"/>
                </a:lnTo>
                <a:lnTo>
                  <a:pt x="368" y="313"/>
                </a:lnTo>
                <a:lnTo>
                  <a:pt x="370" y="321"/>
                </a:lnTo>
                <a:lnTo>
                  <a:pt x="385" y="345"/>
                </a:lnTo>
                <a:lnTo>
                  <a:pt x="384" y="352"/>
                </a:lnTo>
                <a:lnTo>
                  <a:pt x="368" y="361"/>
                </a:lnTo>
                <a:lnTo>
                  <a:pt x="371" y="364"/>
                </a:lnTo>
                <a:lnTo>
                  <a:pt x="353" y="370"/>
                </a:lnTo>
                <a:lnTo>
                  <a:pt x="322" y="375"/>
                </a:lnTo>
                <a:lnTo>
                  <a:pt x="322" y="380"/>
                </a:lnTo>
                <a:lnTo>
                  <a:pt x="328" y="387"/>
                </a:lnTo>
                <a:lnTo>
                  <a:pt x="316" y="405"/>
                </a:lnTo>
                <a:lnTo>
                  <a:pt x="318" y="417"/>
                </a:lnTo>
                <a:lnTo>
                  <a:pt x="325" y="427"/>
                </a:lnTo>
                <a:lnTo>
                  <a:pt x="336" y="431"/>
                </a:lnTo>
                <a:lnTo>
                  <a:pt x="343" y="433"/>
                </a:lnTo>
                <a:lnTo>
                  <a:pt x="365" y="430"/>
                </a:lnTo>
                <a:lnTo>
                  <a:pt x="367" y="423"/>
                </a:lnTo>
                <a:lnTo>
                  <a:pt x="376" y="415"/>
                </a:lnTo>
                <a:lnTo>
                  <a:pt x="385" y="405"/>
                </a:lnTo>
                <a:lnTo>
                  <a:pt x="400" y="403"/>
                </a:lnTo>
                <a:lnTo>
                  <a:pt x="410" y="401"/>
                </a:lnTo>
                <a:lnTo>
                  <a:pt x="419" y="395"/>
                </a:lnTo>
                <a:lnTo>
                  <a:pt x="426" y="397"/>
                </a:lnTo>
                <a:lnTo>
                  <a:pt x="436" y="400"/>
                </a:lnTo>
                <a:lnTo>
                  <a:pt x="442" y="403"/>
                </a:lnTo>
                <a:lnTo>
                  <a:pt x="457" y="412"/>
                </a:lnTo>
                <a:lnTo>
                  <a:pt x="462" y="411"/>
                </a:lnTo>
                <a:lnTo>
                  <a:pt x="467" y="412"/>
                </a:lnTo>
                <a:lnTo>
                  <a:pt x="476" y="423"/>
                </a:lnTo>
                <a:lnTo>
                  <a:pt x="487" y="434"/>
                </a:lnTo>
                <a:lnTo>
                  <a:pt x="524" y="437"/>
                </a:lnTo>
                <a:lnTo>
                  <a:pt x="542" y="429"/>
                </a:lnTo>
                <a:lnTo>
                  <a:pt x="544" y="436"/>
                </a:lnTo>
                <a:lnTo>
                  <a:pt x="559" y="441"/>
                </a:lnTo>
                <a:lnTo>
                  <a:pt x="592" y="436"/>
                </a:lnTo>
                <a:lnTo>
                  <a:pt x="626" y="433"/>
                </a:lnTo>
                <a:lnTo>
                  <a:pt x="636" y="430"/>
                </a:lnTo>
                <a:lnTo>
                  <a:pt x="631" y="422"/>
                </a:lnTo>
                <a:lnTo>
                  <a:pt x="631" y="413"/>
                </a:lnTo>
                <a:lnTo>
                  <a:pt x="641" y="385"/>
                </a:lnTo>
                <a:lnTo>
                  <a:pt x="640" y="380"/>
                </a:lnTo>
                <a:lnTo>
                  <a:pt x="637" y="368"/>
                </a:lnTo>
                <a:lnTo>
                  <a:pt x="628" y="350"/>
                </a:lnTo>
                <a:lnTo>
                  <a:pt x="623" y="334"/>
                </a:lnTo>
                <a:lnTo>
                  <a:pt x="614" y="329"/>
                </a:lnTo>
                <a:lnTo>
                  <a:pt x="605" y="320"/>
                </a:lnTo>
                <a:lnTo>
                  <a:pt x="584" y="303"/>
                </a:lnTo>
                <a:lnTo>
                  <a:pt x="570" y="298"/>
                </a:lnTo>
                <a:lnTo>
                  <a:pt x="576" y="268"/>
                </a:lnTo>
                <a:lnTo>
                  <a:pt x="580" y="263"/>
                </a:lnTo>
                <a:lnTo>
                  <a:pt x="601" y="265"/>
                </a:lnTo>
                <a:lnTo>
                  <a:pt x="598" y="253"/>
                </a:lnTo>
                <a:lnTo>
                  <a:pt x="598" y="224"/>
                </a:lnTo>
                <a:lnTo>
                  <a:pt x="594" y="211"/>
                </a:lnTo>
                <a:lnTo>
                  <a:pt x="595" y="197"/>
                </a:lnTo>
                <a:lnTo>
                  <a:pt x="596" y="179"/>
                </a:lnTo>
                <a:lnTo>
                  <a:pt x="594" y="177"/>
                </a:lnTo>
                <a:lnTo>
                  <a:pt x="589" y="164"/>
                </a:lnTo>
                <a:lnTo>
                  <a:pt x="564" y="157"/>
                </a:lnTo>
                <a:lnTo>
                  <a:pt x="544" y="158"/>
                </a:lnTo>
                <a:lnTo>
                  <a:pt x="534" y="152"/>
                </a:lnTo>
                <a:lnTo>
                  <a:pt x="521" y="149"/>
                </a:lnTo>
                <a:lnTo>
                  <a:pt x="511" y="152"/>
                </a:lnTo>
                <a:lnTo>
                  <a:pt x="500" y="151"/>
                </a:lnTo>
                <a:lnTo>
                  <a:pt x="492" y="145"/>
                </a:lnTo>
                <a:lnTo>
                  <a:pt x="487" y="145"/>
                </a:lnTo>
                <a:lnTo>
                  <a:pt x="479" y="152"/>
                </a:lnTo>
                <a:lnTo>
                  <a:pt x="460" y="155"/>
                </a:lnTo>
                <a:lnTo>
                  <a:pt x="455" y="155"/>
                </a:lnTo>
                <a:lnTo>
                  <a:pt x="439" y="148"/>
                </a:lnTo>
                <a:lnTo>
                  <a:pt x="432" y="147"/>
                </a:lnTo>
                <a:lnTo>
                  <a:pt x="422" y="137"/>
                </a:lnTo>
                <a:lnTo>
                  <a:pt x="419" y="125"/>
                </a:lnTo>
                <a:lnTo>
                  <a:pt x="434" y="109"/>
                </a:lnTo>
                <a:lnTo>
                  <a:pt x="431" y="103"/>
                </a:lnTo>
                <a:lnTo>
                  <a:pt x="410" y="86"/>
                </a:lnTo>
                <a:lnTo>
                  <a:pt x="402" y="77"/>
                </a:lnTo>
                <a:lnTo>
                  <a:pt x="382" y="70"/>
                </a:lnTo>
                <a:lnTo>
                  <a:pt x="371" y="62"/>
                </a:lnTo>
                <a:lnTo>
                  <a:pt x="346" y="63"/>
                </a:lnTo>
                <a:lnTo>
                  <a:pt x="338" y="62"/>
                </a:lnTo>
                <a:lnTo>
                  <a:pt x="328" y="62"/>
                </a:lnTo>
                <a:lnTo>
                  <a:pt x="322" y="57"/>
                </a:lnTo>
                <a:lnTo>
                  <a:pt x="312" y="50"/>
                </a:lnTo>
                <a:lnTo>
                  <a:pt x="302" y="43"/>
                </a:lnTo>
                <a:lnTo>
                  <a:pt x="280" y="44"/>
                </a:lnTo>
                <a:lnTo>
                  <a:pt x="262" y="46"/>
                </a:lnTo>
                <a:lnTo>
                  <a:pt x="251" y="44"/>
                </a:lnTo>
                <a:lnTo>
                  <a:pt x="247" y="38"/>
                </a:lnTo>
                <a:lnTo>
                  <a:pt x="233" y="33"/>
                </a:lnTo>
                <a:lnTo>
                  <a:pt x="224" y="22"/>
                </a:lnTo>
                <a:lnTo>
                  <a:pt x="212" y="22"/>
                </a:lnTo>
                <a:lnTo>
                  <a:pt x="207" y="24"/>
                </a:lnTo>
                <a:lnTo>
                  <a:pt x="188" y="23"/>
                </a:lnTo>
                <a:lnTo>
                  <a:pt x="179" y="29"/>
                </a:lnTo>
                <a:lnTo>
                  <a:pt x="173" y="41"/>
                </a:lnTo>
                <a:lnTo>
                  <a:pt x="173" y="44"/>
                </a:lnTo>
                <a:lnTo>
                  <a:pt x="164" y="53"/>
                </a:lnTo>
                <a:lnTo>
                  <a:pt x="157" y="53"/>
                </a:lnTo>
                <a:lnTo>
                  <a:pt x="152" y="51"/>
                </a:lnTo>
                <a:lnTo>
                  <a:pt x="143" y="40"/>
                </a:lnTo>
                <a:lnTo>
                  <a:pt x="135" y="34"/>
                </a:lnTo>
                <a:lnTo>
                  <a:pt x="131" y="23"/>
                </a:lnTo>
                <a:lnTo>
                  <a:pt x="122" y="21"/>
                </a:lnTo>
                <a:lnTo>
                  <a:pt x="113" y="0"/>
                </a:lnTo>
                <a:lnTo>
                  <a:pt x="91" y="3"/>
                </a:lnTo>
                <a:lnTo>
                  <a:pt x="71" y="26"/>
                </a:lnTo>
                <a:lnTo>
                  <a:pt x="61" y="14"/>
                </a:lnTo>
                <a:lnTo>
                  <a:pt x="49" y="10"/>
                </a:lnTo>
                <a:lnTo>
                  <a:pt x="29" y="17"/>
                </a:lnTo>
                <a:lnTo>
                  <a:pt x="13" y="34"/>
                </a:lnTo>
                <a:lnTo>
                  <a:pt x="2" y="61"/>
                </a:lnTo>
                <a:lnTo>
                  <a:pt x="5" y="74"/>
                </a:lnTo>
                <a:lnTo>
                  <a:pt x="2" y="77"/>
                </a:lnTo>
                <a:lnTo>
                  <a:pt x="2" y="81"/>
                </a:lnTo>
                <a:lnTo>
                  <a:pt x="0" y="87"/>
                </a:lnTo>
                <a:lnTo>
                  <a:pt x="1" y="104"/>
                </a:lnTo>
                <a:lnTo>
                  <a:pt x="0" y="111"/>
                </a:lnTo>
                <a:lnTo>
                  <a:pt x="3" y="122"/>
                </a:lnTo>
                <a:lnTo>
                  <a:pt x="7" y="130"/>
                </a:lnTo>
                <a:lnTo>
                  <a:pt x="6" y="137"/>
                </a:lnTo>
                <a:lnTo>
                  <a:pt x="12" y="149"/>
                </a:lnTo>
                <a:lnTo>
                  <a:pt x="19" y="16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5" name="Freeform 107">
            <a:extLst>
              <a:ext uri="{FF2B5EF4-FFF2-40B4-BE49-F238E27FC236}">
                <a16:creationId xmlns:a16="http://schemas.microsoft.com/office/drawing/2014/main" id="{1EA915ED-CCF1-444B-9D68-E0159AE30602}"/>
              </a:ext>
            </a:extLst>
          </p:cNvPr>
          <p:cNvSpPr>
            <a:spLocks/>
          </p:cNvSpPr>
          <p:nvPr/>
        </p:nvSpPr>
        <p:spPr bwMode="auto">
          <a:xfrm>
            <a:off x="10171609" y="1672570"/>
            <a:ext cx="302842" cy="432435"/>
          </a:xfrm>
          <a:custGeom>
            <a:avLst/>
            <a:gdLst>
              <a:gd name="T0" fmla="*/ 4 w 253"/>
              <a:gd name="T1" fmla="*/ 3 h 363"/>
              <a:gd name="T2" fmla="*/ 4 w 253"/>
              <a:gd name="T3" fmla="*/ 3 h 363"/>
              <a:gd name="T4" fmla="*/ 4 w 253"/>
              <a:gd name="T5" fmla="*/ 3 h 363"/>
              <a:gd name="T6" fmla="*/ 4 w 253"/>
              <a:gd name="T7" fmla="*/ 3 h 363"/>
              <a:gd name="T8" fmla="*/ 4 w 253"/>
              <a:gd name="T9" fmla="*/ 3 h 363"/>
              <a:gd name="T10" fmla="*/ 4 w 253"/>
              <a:gd name="T11" fmla="*/ 3 h 363"/>
              <a:gd name="T12" fmla="*/ 4 w 253"/>
              <a:gd name="T13" fmla="*/ 3 h 363"/>
              <a:gd name="T14" fmla="*/ 4 w 253"/>
              <a:gd name="T15" fmla="*/ 3 h 363"/>
              <a:gd name="T16" fmla="*/ 4 w 253"/>
              <a:gd name="T17" fmla="*/ 3 h 363"/>
              <a:gd name="T18" fmla="*/ 4 w 253"/>
              <a:gd name="T19" fmla="*/ 3 h 363"/>
              <a:gd name="T20" fmla="*/ 4 w 253"/>
              <a:gd name="T21" fmla="*/ 3 h 363"/>
              <a:gd name="T22" fmla="*/ 4 w 253"/>
              <a:gd name="T23" fmla="*/ 3 h 363"/>
              <a:gd name="T24" fmla="*/ 4 w 253"/>
              <a:gd name="T25" fmla="*/ 3 h 363"/>
              <a:gd name="T26" fmla="*/ 4 w 253"/>
              <a:gd name="T27" fmla="*/ 3 h 363"/>
              <a:gd name="T28" fmla="*/ 4 w 253"/>
              <a:gd name="T29" fmla="*/ 3 h 363"/>
              <a:gd name="T30" fmla="*/ 4 w 253"/>
              <a:gd name="T31" fmla="*/ 3 h 363"/>
              <a:gd name="T32" fmla="*/ 4 w 253"/>
              <a:gd name="T33" fmla="*/ 3 h 363"/>
              <a:gd name="T34" fmla="*/ 4 w 253"/>
              <a:gd name="T35" fmla="*/ 3 h 363"/>
              <a:gd name="T36" fmla="*/ 4 w 253"/>
              <a:gd name="T37" fmla="*/ 3 h 363"/>
              <a:gd name="T38" fmla="*/ 4 w 253"/>
              <a:gd name="T39" fmla="*/ 3 h 363"/>
              <a:gd name="T40" fmla="*/ 4 w 253"/>
              <a:gd name="T41" fmla="*/ 3 h 363"/>
              <a:gd name="T42" fmla="*/ 4 w 253"/>
              <a:gd name="T43" fmla="*/ 3 h 363"/>
              <a:gd name="T44" fmla="*/ 4 w 253"/>
              <a:gd name="T45" fmla="*/ 3 h 363"/>
              <a:gd name="T46" fmla="*/ 4 w 253"/>
              <a:gd name="T47" fmla="*/ 3 h 363"/>
              <a:gd name="T48" fmla="*/ 4 w 253"/>
              <a:gd name="T49" fmla="*/ 3 h 363"/>
              <a:gd name="T50" fmla="*/ 4 w 253"/>
              <a:gd name="T51" fmla="*/ 3 h 363"/>
              <a:gd name="T52" fmla="*/ 4 w 253"/>
              <a:gd name="T53" fmla="*/ 3 h 363"/>
              <a:gd name="T54" fmla="*/ 4 w 253"/>
              <a:gd name="T55" fmla="*/ 3 h 363"/>
              <a:gd name="T56" fmla="*/ 4 w 253"/>
              <a:gd name="T57" fmla="*/ 3 h 363"/>
              <a:gd name="T58" fmla="*/ 4 w 253"/>
              <a:gd name="T59" fmla="*/ 3 h 363"/>
              <a:gd name="T60" fmla="*/ 4 w 253"/>
              <a:gd name="T61" fmla="*/ 3 h 363"/>
              <a:gd name="T62" fmla="*/ 4 w 253"/>
              <a:gd name="T63" fmla="*/ 3 h 363"/>
              <a:gd name="T64" fmla="*/ 4 w 253"/>
              <a:gd name="T65" fmla="*/ 3 h 363"/>
              <a:gd name="T66" fmla="*/ 4 w 253"/>
              <a:gd name="T67" fmla="*/ 3 h 363"/>
              <a:gd name="T68" fmla="*/ 4 w 253"/>
              <a:gd name="T69" fmla="*/ 3 h 363"/>
              <a:gd name="T70" fmla="*/ 4 w 253"/>
              <a:gd name="T71" fmla="*/ 3 h 363"/>
              <a:gd name="T72" fmla="*/ 4 w 253"/>
              <a:gd name="T73" fmla="*/ 3 h 363"/>
              <a:gd name="T74" fmla="*/ 4 w 253"/>
              <a:gd name="T75" fmla="*/ 3 h 363"/>
              <a:gd name="T76" fmla="*/ 4 w 253"/>
              <a:gd name="T77" fmla="*/ 3 h 363"/>
              <a:gd name="T78" fmla="*/ 4 w 253"/>
              <a:gd name="T79" fmla="*/ 3 h 363"/>
              <a:gd name="T80" fmla="*/ 4 w 253"/>
              <a:gd name="T81" fmla="*/ 3 h 363"/>
              <a:gd name="T82" fmla="*/ 4 w 253"/>
              <a:gd name="T83" fmla="*/ 3 h 363"/>
              <a:gd name="T84" fmla="*/ 4 w 253"/>
              <a:gd name="T85" fmla="*/ 3 h 363"/>
              <a:gd name="T86" fmla="*/ 4 w 253"/>
              <a:gd name="T87" fmla="*/ 3 h 363"/>
              <a:gd name="T88" fmla="*/ 4 w 253"/>
              <a:gd name="T89" fmla="*/ 3 h 363"/>
              <a:gd name="T90" fmla="*/ 4 w 253"/>
              <a:gd name="T91" fmla="*/ 3 h 363"/>
              <a:gd name="T92" fmla="*/ 4 w 253"/>
              <a:gd name="T93" fmla="*/ 3 h 363"/>
              <a:gd name="T94" fmla="*/ 4 w 253"/>
              <a:gd name="T95" fmla="*/ 3 h 363"/>
              <a:gd name="T96" fmla="*/ 4 w 253"/>
              <a:gd name="T97" fmla="*/ 3 h 363"/>
              <a:gd name="T98" fmla="*/ 4 w 253"/>
              <a:gd name="T99" fmla="*/ 3 h 363"/>
              <a:gd name="T100" fmla="*/ 4 w 253"/>
              <a:gd name="T101" fmla="*/ 3 h 363"/>
              <a:gd name="T102" fmla="*/ 4 w 253"/>
              <a:gd name="T103" fmla="*/ 3 h 363"/>
              <a:gd name="T104" fmla="*/ 4 w 253"/>
              <a:gd name="T105" fmla="*/ 3 h 363"/>
              <a:gd name="T106" fmla="*/ 4 w 253"/>
              <a:gd name="T107" fmla="*/ 3 h 363"/>
              <a:gd name="T108" fmla="*/ 4 w 253"/>
              <a:gd name="T109" fmla="*/ 3 h 3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3" h="363">
                <a:moveTo>
                  <a:pt x="247" y="28"/>
                </a:moveTo>
                <a:lnTo>
                  <a:pt x="241" y="40"/>
                </a:lnTo>
                <a:lnTo>
                  <a:pt x="244" y="49"/>
                </a:lnTo>
                <a:lnTo>
                  <a:pt x="246" y="58"/>
                </a:lnTo>
                <a:lnTo>
                  <a:pt x="240" y="66"/>
                </a:lnTo>
                <a:lnTo>
                  <a:pt x="238" y="79"/>
                </a:lnTo>
                <a:lnTo>
                  <a:pt x="233" y="85"/>
                </a:lnTo>
                <a:lnTo>
                  <a:pt x="226" y="112"/>
                </a:lnTo>
                <a:lnTo>
                  <a:pt x="227" y="114"/>
                </a:lnTo>
                <a:lnTo>
                  <a:pt x="223" y="123"/>
                </a:lnTo>
                <a:lnTo>
                  <a:pt x="225" y="126"/>
                </a:lnTo>
                <a:lnTo>
                  <a:pt x="223" y="135"/>
                </a:lnTo>
                <a:lnTo>
                  <a:pt x="216" y="148"/>
                </a:lnTo>
                <a:lnTo>
                  <a:pt x="219" y="145"/>
                </a:lnTo>
                <a:lnTo>
                  <a:pt x="221" y="151"/>
                </a:lnTo>
                <a:lnTo>
                  <a:pt x="208" y="159"/>
                </a:lnTo>
                <a:lnTo>
                  <a:pt x="208" y="167"/>
                </a:lnTo>
                <a:lnTo>
                  <a:pt x="205" y="171"/>
                </a:lnTo>
                <a:lnTo>
                  <a:pt x="201" y="174"/>
                </a:lnTo>
                <a:lnTo>
                  <a:pt x="197" y="177"/>
                </a:lnTo>
                <a:lnTo>
                  <a:pt x="195" y="183"/>
                </a:lnTo>
                <a:lnTo>
                  <a:pt x="199" y="186"/>
                </a:lnTo>
                <a:lnTo>
                  <a:pt x="197" y="190"/>
                </a:lnTo>
                <a:lnTo>
                  <a:pt x="207" y="195"/>
                </a:lnTo>
                <a:lnTo>
                  <a:pt x="205" y="205"/>
                </a:lnTo>
                <a:lnTo>
                  <a:pt x="208" y="208"/>
                </a:lnTo>
                <a:lnTo>
                  <a:pt x="210" y="214"/>
                </a:lnTo>
                <a:lnTo>
                  <a:pt x="211" y="214"/>
                </a:lnTo>
                <a:lnTo>
                  <a:pt x="211" y="227"/>
                </a:lnTo>
                <a:lnTo>
                  <a:pt x="210" y="231"/>
                </a:lnTo>
                <a:lnTo>
                  <a:pt x="210" y="235"/>
                </a:lnTo>
                <a:lnTo>
                  <a:pt x="210" y="239"/>
                </a:lnTo>
                <a:lnTo>
                  <a:pt x="211" y="243"/>
                </a:lnTo>
                <a:lnTo>
                  <a:pt x="209" y="247"/>
                </a:lnTo>
                <a:lnTo>
                  <a:pt x="204" y="247"/>
                </a:lnTo>
                <a:lnTo>
                  <a:pt x="202" y="252"/>
                </a:lnTo>
                <a:lnTo>
                  <a:pt x="183" y="258"/>
                </a:lnTo>
                <a:lnTo>
                  <a:pt x="185" y="262"/>
                </a:lnTo>
                <a:lnTo>
                  <a:pt x="187" y="264"/>
                </a:lnTo>
                <a:lnTo>
                  <a:pt x="190" y="269"/>
                </a:lnTo>
                <a:lnTo>
                  <a:pt x="193" y="268"/>
                </a:lnTo>
                <a:lnTo>
                  <a:pt x="195" y="271"/>
                </a:lnTo>
                <a:lnTo>
                  <a:pt x="190" y="281"/>
                </a:lnTo>
                <a:lnTo>
                  <a:pt x="192" y="283"/>
                </a:lnTo>
                <a:lnTo>
                  <a:pt x="190" y="285"/>
                </a:lnTo>
                <a:lnTo>
                  <a:pt x="185" y="286"/>
                </a:lnTo>
                <a:lnTo>
                  <a:pt x="185" y="289"/>
                </a:lnTo>
                <a:lnTo>
                  <a:pt x="186" y="297"/>
                </a:lnTo>
                <a:lnTo>
                  <a:pt x="196" y="303"/>
                </a:lnTo>
                <a:lnTo>
                  <a:pt x="201" y="298"/>
                </a:lnTo>
                <a:lnTo>
                  <a:pt x="204" y="303"/>
                </a:lnTo>
                <a:lnTo>
                  <a:pt x="208" y="313"/>
                </a:lnTo>
                <a:lnTo>
                  <a:pt x="207" y="319"/>
                </a:lnTo>
                <a:lnTo>
                  <a:pt x="204" y="325"/>
                </a:lnTo>
                <a:lnTo>
                  <a:pt x="202" y="324"/>
                </a:lnTo>
                <a:lnTo>
                  <a:pt x="198" y="331"/>
                </a:lnTo>
                <a:lnTo>
                  <a:pt x="198" y="336"/>
                </a:lnTo>
                <a:lnTo>
                  <a:pt x="178" y="352"/>
                </a:lnTo>
                <a:lnTo>
                  <a:pt x="177" y="347"/>
                </a:lnTo>
                <a:lnTo>
                  <a:pt x="178" y="336"/>
                </a:lnTo>
                <a:lnTo>
                  <a:pt x="173" y="334"/>
                </a:lnTo>
                <a:lnTo>
                  <a:pt x="169" y="336"/>
                </a:lnTo>
                <a:lnTo>
                  <a:pt x="160" y="336"/>
                </a:lnTo>
                <a:lnTo>
                  <a:pt x="159" y="342"/>
                </a:lnTo>
                <a:lnTo>
                  <a:pt x="153" y="347"/>
                </a:lnTo>
                <a:lnTo>
                  <a:pt x="145" y="346"/>
                </a:lnTo>
                <a:lnTo>
                  <a:pt x="135" y="343"/>
                </a:lnTo>
                <a:lnTo>
                  <a:pt x="132" y="347"/>
                </a:lnTo>
                <a:lnTo>
                  <a:pt x="129" y="349"/>
                </a:lnTo>
                <a:lnTo>
                  <a:pt x="130" y="355"/>
                </a:lnTo>
                <a:lnTo>
                  <a:pt x="125" y="359"/>
                </a:lnTo>
                <a:lnTo>
                  <a:pt x="107" y="358"/>
                </a:lnTo>
                <a:lnTo>
                  <a:pt x="101" y="360"/>
                </a:lnTo>
                <a:lnTo>
                  <a:pt x="96" y="359"/>
                </a:lnTo>
                <a:lnTo>
                  <a:pt x="91" y="363"/>
                </a:lnTo>
                <a:lnTo>
                  <a:pt x="81" y="363"/>
                </a:lnTo>
                <a:lnTo>
                  <a:pt x="77" y="361"/>
                </a:lnTo>
                <a:lnTo>
                  <a:pt x="71" y="363"/>
                </a:lnTo>
                <a:lnTo>
                  <a:pt x="65" y="359"/>
                </a:lnTo>
                <a:lnTo>
                  <a:pt x="63" y="341"/>
                </a:lnTo>
                <a:lnTo>
                  <a:pt x="73" y="328"/>
                </a:lnTo>
                <a:lnTo>
                  <a:pt x="88" y="322"/>
                </a:lnTo>
                <a:lnTo>
                  <a:pt x="85" y="316"/>
                </a:lnTo>
                <a:lnTo>
                  <a:pt x="79" y="316"/>
                </a:lnTo>
                <a:lnTo>
                  <a:pt x="79" y="309"/>
                </a:lnTo>
                <a:lnTo>
                  <a:pt x="72" y="304"/>
                </a:lnTo>
                <a:lnTo>
                  <a:pt x="71" y="295"/>
                </a:lnTo>
                <a:lnTo>
                  <a:pt x="75" y="280"/>
                </a:lnTo>
                <a:lnTo>
                  <a:pt x="77" y="276"/>
                </a:lnTo>
                <a:lnTo>
                  <a:pt x="73" y="277"/>
                </a:lnTo>
                <a:lnTo>
                  <a:pt x="73" y="270"/>
                </a:lnTo>
                <a:lnTo>
                  <a:pt x="75" y="252"/>
                </a:lnTo>
                <a:lnTo>
                  <a:pt x="78" y="247"/>
                </a:lnTo>
                <a:lnTo>
                  <a:pt x="94" y="238"/>
                </a:lnTo>
                <a:lnTo>
                  <a:pt x="97" y="233"/>
                </a:lnTo>
                <a:lnTo>
                  <a:pt x="95" y="231"/>
                </a:lnTo>
                <a:lnTo>
                  <a:pt x="96" y="227"/>
                </a:lnTo>
                <a:lnTo>
                  <a:pt x="97" y="221"/>
                </a:lnTo>
                <a:lnTo>
                  <a:pt x="84" y="207"/>
                </a:lnTo>
                <a:lnTo>
                  <a:pt x="66" y="201"/>
                </a:lnTo>
                <a:lnTo>
                  <a:pt x="66" y="196"/>
                </a:lnTo>
                <a:lnTo>
                  <a:pt x="72" y="193"/>
                </a:lnTo>
                <a:lnTo>
                  <a:pt x="63" y="190"/>
                </a:lnTo>
                <a:lnTo>
                  <a:pt x="63" y="181"/>
                </a:lnTo>
                <a:lnTo>
                  <a:pt x="67" y="178"/>
                </a:lnTo>
                <a:lnTo>
                  <a:pt x="58" y="168"/>
                </a:lnTo>
                <a:lnTo>
                  <a:pt x="52" y="167"/>
                </a:lnTo>
                <a:lnTo>
                  <a:pt x="33" y="163"/>
                </a:lnTo>
                <a:lnTo>
                  <a:pt x="29" y="160"/>
                </a:lnTo>
                <a:lnTo>
                  <a:pt x="24" y="156"/>
                </a:lnTo>
                <a:lnTo>
                  <a:pt x="17" y="154"/>
                </a:lnTo>
                <a:lnTo>
                  <a:pt x="17" y="150"/>
                </a:lnTo>
                <a:lnTo>
                  <a:pt x="28" y="145"/>
                </a:lnTo>
                <a:lnTo>
                  <a:pt x="19" y="144"/>
                </a:lnTo>
                <a:lnTo>
                  <a:pt x="15" y="142"/>
                </a:lnTo>
                <a:lnTo>
                  <a:pt x="11" y="139"/>
                </a:lnTo>
                <a:lnTo>
                  <a:pt x="6" y="138"/>
                </a:lnTo>
                <a:lnTo>
                  <a:pt x="0" y="135"/>
                </a:lnTo>
                <a:lnTo>
                  <a:pt x="3" y="130"/>
                </a:lnTo>
                <a:lnTo>
                  <a:pt x="5" y="129"/>
                </a:lnTo>
                <a:lnTo>
                  <a:pt x="5" y="126"/>
                </a:lnTo>
                <a:lnTo>
                  <a:pt x="18" y="120"/>
                </a:lnTo>
                <a:lnTo>
                  <a:pt x="21" y="123"/>
                </a:lnTo>
                <a:lnTo>
                  <a:pt x="24" y="115"/>
                </a:lnTo>
                <a:lnTo>
                  <a:pt x="30" y="111"/>
                </a:lnTo>
                <a:lnTo>
                  <a:pt x="41" y="106"/>
                </a:lnTo>
                <a:lnTo>
                  <a:pt x="41" y="102"/>
                </a:lnTo>
                <a:lnTo>
                  <a:pt x="53" y="97"/>
                </a:lnTo>
                <a:lnTo>
                  <a:pt x="49" y="93"/>
                </a:lnTo>
                <a:lnTo>
                  <a:pt x="47" y="93"/>
                </a:lnTo>
                <a:lnTo>
                  <a:pt x="59" y="89"/>
                </a:lnTo>
                <a:lnTo>
                  <a:pt x="61" y="91"/>
                </a:lnTo>
                <a:lnTo>
                  <a:pt x="70" y="93"/>
                </a:lnTo>
                <a:lnTo>
                  <a:pt x="77" y="88"/>
                </a:lnTo>
                <a:lnTo>
                  <a:pt x="78" y="82"/>
                </a:lnTo>
                <a:lnTo>
                  <a:pt x="78" y="78"/>
                </a:lnTo>
                <a:lnTo>
                  <a:pt x="78" y="76"/>
                </a:lnTo>
                <a:lnTo>
                  <a:pt x="83" y="71"/>
                </a:lnTo>
                <a:lnTo>
                  <a:pt x="83" y="69"/>
                </a:lnTo>
                <a:lnTo>
                  <a:pt x="90" y="65"/>
                </a:lnTo>
                <a:lnTo>
                  <a:pt x="95" y="59"/>
                </a:lnTo>
                <a:lnTo>
                  <a:pt x="99" y="58"/>
                </a:lnTo>
                <a:lnTo>
                  <a:pt x="113" y="51"/>
                </a:lnTo>
                <a:lnTo>
                  <a:pt x="115" y="46"/>
                </a:lnTo>
                <a:lnTo>
                  <a:pt x="144" y="39"/>
                </a:lnTo>
                <a:lnTo>
                  <a:pt x="147" y="33"/>
                </a:lnTo>
                <a:lnTo>
                  <a:pt x="156" y="28"/>
                </a:lnTo>
                <a:lnTo>
                  <a:pt x="156" y="31"/>
                </a:lnTo>
                <a:lnTo>
                  <a:pt x="163" y="23"/>
                </a:lnTo>
                <a:lnTo>
                  <a:pt x="172" y="22"/>
                </a:lnTo>
                <a:lnTo>
                  <a:pt x="180" y="19"/>
                </a:lnTo>
                <a:lnTo>
                  <a:pt x="201" y="11"/>
                </a:lnTo>
                <a:lnTo>
                  <a:pt x="209" y="6"/>
                </a:lnTo>
                <a:lnTo>
                  <a:pt x="214" y="5"/>
                </a:lnTo>
                <a:lnTo>
                  <a:pt x="214" y="6"/>
                </a:lnTo>
                <a:lnTo>
                  <a:pt x="217" y="7"/>
                </a:lnTo>
                <a:lnTo>
                  <a:pt x="221" y="0"/>
                </a:lnTo>
                <a:lnTo>
                  <a:pt x="223" y="1"/>
                </a:lnTo>
                <a:lnTo>
                  <a:pt x="225" y="4"/>
                </a:lnTo>
                <a:lnTo>
                  <a:pt x="222" y="6"/>
                </a:lnTo>
                <a:lnTo>
                  <a:pt x="232" y="6"/>
                </a:lnTo>
                <a:lnTo>
                  <a:pt x="234" y="10"/>
                </a:lnTo>
                <a:lnTo>
                  <a:pt x="235" y="6"/>
                </a:lnTo>
                <a:lnTo>
                  <a:pt x="250" y="3"/>
                </a:lnTo>
                <a:lnTo>
                  <a:pt x="253" y="7"/>
                </a:lnTo>
                <a:lnTo>
                  <a:pt x="247" y="28"/>
                </a:lnTo>
                <a:close/>
              </a:path>
            </a:pathLst>
          </a:custGeom>
          <a:solidFill>
            <a:srgbClr val="CFCFCF"/>
          </a:solidFill>
          <a:ln w="1588">
            <a:solidFill>
              <a:srgbClr val="FFFFFF"/>
            </a:solidFill>
            <a:prstDash val="solid"/>
            <a:round/>
            <a:headEnd/>
            <a:tailEnd/>
          </a:ln>
        </p:spPr>
        <p:txBody>
          <a:bodyPr/>
          <a:lstStyle/>
          <a:p>
            <a:endParaRPr lang="en-CA" sz="2400"/>
          </a:p>
        </p:txBody>
      </p:sp>
      <p:sp>
        <p:nvSpPr>
          <p:cNvPr id="256" name="Freeform 108">
            <a:extLst>
              <a:ext uri="{FF2B5EF4-FFF2-40B4-BE49-F238E27FC236}">
                <a16:creationId xmlns:a16="http://schemas.microsoft.com/office/drawing/2014/main" id="{17C5ADF5-D48A-6D45-8B28-8518546B5D2A}"/>
              </a:ext>
            </a:extLst>
          </p:cNvPr>
          <p:cNvSpPr>
            <a:spLocks/>
          </p:cNvSpPr>
          <p:nvPr/>
        </p:nvSpPr>
        <p:spPr bwMode="auto">
          <a:xfrm>
            <a:off x="9725531" y="2287802"/>
            <a:ext cx="357408" cy="301478"/>
          </a:xfrm>
          <a:custGeom>
            <a:avLst/>
            <a:gdLst>
              <a:gd name="T0" fmla="*/ 3 w 301"/>
              <a:gd name="T1" fmla="*/ 3 h 254"/>
              <a:gd name="T2" fmla="*/ 3 w 301"/>
              <a:gd name="T3" fmla="*/ 3 h 254"/>
              <a:gd name="T4" fmla="*/ 3 w 301"/>
              <a:gd name="T5" fmla="*/ 3 h 254"/>
              <a:gd name="T6" fmla="*/ 3 w 301"/>
              <a:gd name="T7" fmla="*/ 3 h 254"/>
              <a:gd name="T8" fmla="*/ 3 w 301"/>
              <a:gd name="T9" fmla="*/ 3 h 254"/>
              <a:gd name="T10" fmla="*/ 3 w 301"/>
              <a:gd name="T11" fmla="*/ 3 h 254"/>
              <a:gd name="T12" fmla="*/ 3 w 301"/>
              <a:gd name="T13" fmla="*/ 3 h 254"/>
              <a:gd name="T14" fmla="*/ 3 w 301"/>
              <a:gd name="T15" fmla="*/ 3 h 254"/>
              <a:gd name="T16" fmla="*/ 3 w 301"/>
              <a:gd name="T17" fmla="*/ 3 h 254"/>
              <a:gd name="T18" fmla="*/ 3 w 301"/>
              <a:gd name="T19" fmla="*/ 3 h 254"/>
              <a:gd name="T20" fmla="*/ 3 w 301"/>
              <a:gd name="T21" fmla="*/ 3 h 254"/>
              <a:gd name="T22" fmla="*/ 3 w 301"/>
              <a:gd name="T23" fmla="*/ 3 h 254"/>
              <a:gd name="T24" fmla="*/ 3 w 301"/>
              <a:gd name="T25" fmla="*/ 3 h 254"/>
              <a:gd name="T26" fmla="*/ 3 w 301"/>
              <a:gd name="T27" fmla="*/ 3 h 254"/>
              <a:gd name="T28" fmla="*/ 3 w 301"/>
              <a:gd name="T29" fmla="*/ 3 h 254"/>
              <a:gd name="T30" fmla="*/ 3 w 301"/>
              <a:gd name="T31" fmla="*/ 3 h 254"/>
              <a:gd name="T32" fmla="*/ 3 w 301"/>
              <a:gd name="T33" fmla="*/ 3 h 254"/>
              <a:gd name="T34" fmla="*/ 3 w 301"/>
              <a:gd name="T35" fmla="*/ 3 h 254"/>
              <a:gd name="T36" fmla="*/ 3 w 301"/>
              <a:gd name="T37" fmla="*/ 3 h 254"/>
              <a:gd name="T38" fmla="*/ 3 w 301"/>
              <a:gd name="T39" fmla="*/ 3 h 254"/>
              <a:gd name="T40" fmla="*/ 3 w 301"/>
              <a:gd name="T41" fmla="*/ 3 h 254"/>
              <a:gd name="T42" fmla="*/ 3 w 301"/>
              <a:gd name="T43" fmla="*/ 3 h 254"/>
              <a:gd name="T44" fmla="*/ 3 w 301"/>
              <a:gd name="T45" fmla="*/ 3 h 254"/>
              <a:gd name="T46" fmla="*/ 3 w 301"/>
              <a:gd name="T47" fmla="*/ 3 h 254"/>
              <a:gd name="T48" fmla="*/ 3 w 301"/>
              <a:gd name="T49" fmla="*/ 3 h 254"/>
              <a:gd name="T50" fmla="*/ 3 w 301"/>
              <a:gd name="T51" fmla="*/ 3 h 254"/>
              <a:gd name="T52" fmla="*/ 3 w 301"/>
              <a:gd name="T53" fmla="*/ 3 h 254"/>
              <a:gd name="T54" fmla="*/ 3 w 301"/>
              <a:gd name="T55" fmla="*/ 3 h 254"/>
              <a:gd name="T56" fmla="*/ 3 w 301"/>
              <a:gd name="T57" fmla="*/ 3 h 254"/>
              <a:gd name="T58" fmla="*/ 3 w 301"/>
              <a:gd name="T59" fmla="*/ 3 h 254"/>
              <a:gd name="T60" fmla="*/ 3 w 301"/>
              <a:gd name="T61" fmla="*/ 3 h 254"/>
              <a:gd name="T62" fmla="*/ 2 w 301"/>
              <a:gd name="T63" fmla="*/ 3 h 254"/>
              <a:gd name="T64" fmla="*/ 2 w 301"/>
              <a:gd name="T65" fmla="*/ 3 h 254"/>
              <a:gd name="T66" fmla="*/ 3 w 301"/>
              <a:gd name="T67" fmla="*/ 3 h 254"/>
              <a:gd name="T68" fmla="*/ 3 w 301"/>
              <a:gd name="T69" fmla="*/ 3 h 254"/>
              <a:gd name="T70" fmla="*/ 3 w 301"/>
              <a:gd name="T71" fmla="*/ 0 h 254"/>
              <a:gd name="T72" fmla="*/ 3 w 301"/>
              <a:gd name="T73" fmla="*/ 3 h 254"/>
              <a:gd name="T74" fmla="*/ 3 w 301"/>
              <a:gd name="T75" fmla="*/ 3 h 2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1" h="254">
                <a:moveTo>
                  <a:pt x="144" y="28"/>
                </a:moveTo>
                <a:lnTo>
                  <a:pt x="159" y="33"/>
                </a:lnTo>
                <a:lnTo>
                  <a:pt x="182" y="24"/>
                </a:lnTo>
                <a:lnTo>
                  <a:pt x="186" y="15"/>
                </a:lnTo>
                <a:lnTo>
                  <a:pt x="201" y="18"/>
                </a:lnTo>
                <a:lnTo>
                  <a:pt x="210" y="21"/>
                </a:lnTo>
                <a:lnTo>
                  <a:pt x="213" y="29"/>
                </a:lnTo>
                <a:lnTo>
                  <a:pt x="219" y="33"/>
                </a:lnTo>
                <a:lnTo>
                  <a:pt x="227" y="44"/>
                </a:lnTo>
                <a:lnTo>
                  <a:pt x="224" y="47"/>
                </a:lnTo>
                <a:lnTo>
                  <a:pt x="235" y="92"/>
                </a:lnTo>
                <a:lnTo>
                  <a:pt x="240" y="102"/>
                </a:lnTo>
                <a:lnTo>
                  <a:pt x="242" y="119"/>
                </a:lnTo>
                <a:lnTo>
                  <a:pt x="240" y="126"/>
                </a:lnTo>
                <a:lnTo>
                  <a:pt x="236" y="130"/>
                </a:lnTo>
                <a:lnTo>
                  <a:pt x="243" y="138"/>
                </a:lnTo>
                <a:lnTo>
                  <a:pt x="246" y="148"/>
                </a:lnTo>
                <a:lnTo>
                  <a:pt x="254" y="159"/>
                </a:lnTo>
                <a:lnTo>
                  <a:pt x="261" y="155"/>
                </a:lnTo>
                <a:lnTo>
                  <a:pt x="264" y="155"/>
                </a:lnTo>
                <a:lnTo>
                  <a:pt x="266" y="162"/>
                </a:lnTo>
                <a:lnTo>
                  <a:pt x="277" y="172"/>
                </a:lnTo>
                <a:lnTo>
                  <a:pt x="289" y="176"/>
                </a:lnTo>
                <a:lnTo>
                  <a:pt x="299" y="179"/>
                </a:lnTo>
                <a:lnTo>
                  <a:pt x="301" y="204"/>
                </a:lnTo>
                <a:lnTo>
                  <a:pt x="294" y="206"/>
                </a:lnTo>
                <a:lnTo>
                  <a:pt x="283" y="228"/>
                </a:lnTo>
                <a:lnTo>
                  <a:pt x="285" y="234"/>
                </a:lnTo>
                <a:lnTo>
                  <a:pt x="283" y="242"/>
                </a:lnTo>
                <a:lnTo>
                  <a:pt x="273" y="245"/>
                </a:lnTo>
                <a:lnTo>
                  <a:pt x="271" y="249"/>
                </a:lnTo>
                <a:lnTo>
                  <a:pt x="267" y="249"/>
                </a:lnTo>
                <a:lnTo>
                  <a:pt x="261" y="251"/>
                </a:lnTo>
                <a:lnTo>
                  <a:pt x="255" y="251"/>
                </a:lnTo>
                <a:lnTo>
                  <a:pt x="235" y="244"/>
                </a:lnTo>
                <a:lnTo>
                  <a:pt x="231" y="248"/>
                </a:lnTo>
                <a:lnTo>
                  <a:pt x="222" y="245"/>
                </a:lnTo>
                <a:lnTo>
                  <a:pt x="222" y="240"/>
                </a:lnTo>
                <a:lnTo>
                  <a:pt x="216" y="233"/>
                </a:lnTo>
                <a:lnTo>
                  <a:pt x="207" y="231"/>
                </a:lnTo>
                <a:lnTo>
                  <a:pt x="199" y="228"/>
                </a:lnTo>
                <a:lnTo>
                  <a:pt x="189" y="226"/>
                </a:lnTo>
                <a:lnTo>
                  <a:pt x="176" y="238"/>
                </a:lnTo>
                <a:lnTo>
                  <a:pt x="158" y="239"/>
                </a:lnTo>
                <a:lnTo>
                  <a:pt x="146" y="249"/>
                </a:lnTo>
                <a:lnTo>
                  <a:pt x="120" y="251"/>
                </a:lnTo>
                <a:lnTo>
                  <a:pt x="110" y="251"/>
                </a:lnTo>
                <a:lnTo>
                  <a:pt x="105" y="254"/>
                </a:lnTo>
                <a:lnTo>
                  <a:pt x="67" y="249"/>
                </a:lnTo>
                <a:lnTo>
                  <a:pt x="66" y="240"/>
                </a:lnTo>
                <a:lnTo>
                  <a:pt x="63" y="227"/>
                </a:lnTo>
                <a:lnTo>
                  <a:pt x="65" y="213"/>
                </a:lnTo>
                <a:lnTo>
                  <a:pt x="51" y="206"/>
                </a:lnTo>
                <a:lnTo>
                  <a:pt x="25" y="198"/>
                </a:lnTo>
                <a:lnTo>
                  <a:pt x="15" y="186"/>
                </a:lnTo>
                <a:lnTo>
                  <a:pt x="17" y="184"/>
                </a:lnTo>
                <a:lnTo>
                  <a:pt x="13" y="179"/>
                </a:lnTo>
                <a:lnTo>
                  <a:pt x="7" y="167"/>
                </a:lnTo>
                <a:lnTo>
                  <a:pt x="8" y="156"/>
                </a:lnTo>
                <a:lnTo>
                  <a:pt x="13" y="128"/>
                </a:lnTo>
                <a:lnTo>
                  <a:pt x="2" y="104"/>
                </a:lnTo>
                <a:lnTo>
                  <a:pt x="9" y="84"/>
                </a:lnTo>
                <a:lnTo>
                  <a:pt x="11" y="80"/>
                </a:lnTo>
                <a:lnTo>
                  <a:pt x="2" y="71"/>
                </a:lnTo>
                <a:lnTo>
                  <a:pt x="0" y="66"/>
                </a:lnTo>
                <a:lnTo>
                  <a:pt x="2" y="58"/>
                </a:lnTo>
                <a:lnTo>
                  <a:pt x="14" y="45"/>
                </a:lnTo>
                <a:lnTo>
                  <a:pt x="21" y="42"/>
                </a:lnTo>
                <a:lnTo>
                  <a:pt x="15" y="34"/>
                </a:lnTo>
                <a:lnTo>
                  <a:pt x="20" y="27"/>
                </a:lnTo>
                <a:lnTo>
                  <a:pt x="42" y="14"/>
                </a:lnTo>
                <a:lnTo>
                  <a:pt x="86" y="0"/>
                </a:lnTo>
                <a:lnTo>
                  <a:pt x="93" y="5"/>
                </a:lnTo>
                <a:lnTo>
                  <a:pt x="104" y="22"/>
                </a:lnTo>
                <a:lnTo>
                  <a:pt x="123" y="30"/>
                </a:lnTo>
                <a:lnTo>
                  <a:pt x="144" y="2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7" name="Freeform 109">
            <a:extLst>
              <a:ext uri="{FF2B5EF4-FFF2-40B4-BE49-F238E27FC236}">
                <a16:creationId xmlns:a16="http://schemas.microsoft.com/office/drawing/2014/main" id="{22EDAFC7-95D6-2441-8544-871073BD8973}"/>
              </a:ext>
            </a:extLst>
          </p:cNvPr>
          <p:cNvSpPr>
            <a:spLocks/>
          </p:cNvSpPr>
          <p:nvPr/>
        </p:nvSpPr>
        <p:spPr bwMode="auto">
          <a:xfrm>
            <a:off x="10123863" y="1848546"/>
            <a:ext cx="158242" cy="167791"/>
          </a:xfrm>
          <a:custGeom>
            <a:avLst/>
            <a:gdLst>
              <a:gd name="T0" fmla="*/ 4 w 130"/>
              <a:gd name="T1" fmla="*/ 4 h 139"/>
              <a:gd name="T2" fmla="*/ 4 w 130"/>
              <a:gd name="T3" fmla="*/ 4 h 139"/>
              <a:gd name="T4" fmla="*/ 4 w 130"/>
              <a:gd name="T5" fmla="*/ 4 h 139"/>
              <a:gd name="T6" fmla="*/ 4 w 130"/>
              <a:gd name="T7" fmla="*/ 4 h 139"/>
              <a:gd name="T8" fmla="*/ 4 w 130"/>
              <a:gd name="T9" fmla="*/ 4 h 139"/>
              <a:gd name="T10" fmla="*/ 4 w 130"/>
              <a:gd name="T11" fmla="*/ 4 h 139"/>
              <a:gd name="T12" fmla="*/ 4 w 130"/>
              <a:gd name="T13" fmla="*/ 4 h 139"/>
              <a:gd name="T14" fmla="*/ 4 w 130"/>
              <a:gd name="T15" fmla="*/ 4 h 139"/>
              <a:gd name="T16" fmla="*/ 4 w 130"/>
              <a:gd name="T17" fmla="*/ 4 h 139"/>
              <a:gd name="T18" fmla="*/ 4 w 130"/>
              <a:gd name="T19" fmla="*/ 4 h 139"/>
              <a:gd name="T20" fmla="*/ 4 w 130"/>
              <a:gd name="T21" fmla="*/ 4 h 139"/>
              <a:gd name="T22" fmla="*/ 4 w 130"/>
              <a:gd name="T23" fmla="*/ 4 h 139"/>
              <a:gd name="T24" fmla="*/ 4 w 130"/>
              <a:gd name="T25" fmla="*/ 4 h 139"/>
              <a:gd name="T26" fmla="*/ 4 w 130"/>
              <a:gd name="T27" fmla="*/ 4 h 139"/>
              <a:gd name="T28" fmla="*/ 4 w 130"/>
              <a:gd name="T29" fmla="*/ 4 h 139"/>
              <a:gd name="T30" fmla="*/ 4 w 130"/>
              <a:gd name="T31" fmla="*/ 4 h 139"/>
              <a:gd name="T32" fmla="*/ 4 w 130"/>
              <a:gd name="T33" fmla="*/ 4 h 139"/>
              <a:gd name="T34" fmla="*/ 4 w 130"/>
              <a:gd name="T35" fmla="*/ 4 h 139"/>
              <a:gd name="T36" fmla="*/ 4 w 130"/>
              <a:gd name="T37" fmla="*/ 4 h 139"/>
              <a:gd name="T38" fmla="*/ 4 w 130"/>
              <a:gd name="T39" fmla="*/ 4 h 139"/>
              <a:gd name="T40" fmla="*/ 4 w 130"/>
              <a:gd name="T41" fmla="*/ 4 h 139"/>
              <a:gd name="T42" fmla="*/ 4 w 130"/>
              <a:gd name="T43" fmla="*/ 4 h 139"/>
              <a:gd name="T44" fmla="*/ 4 w 130"/>
              <a:gd name="T45" fmla="*/ 4 h 139"/>
              <a:gd name="T46" fmla="*/ 4 w 130"/>
              <a:gd name="T47" fmla="*/ 4 h 139"/>
              <a:gd name="T48" fmla="*/ 4 w 130"/>
              <a:gd name="T49" fmla="*/ 4 h 139"/>
              <a:gd name="T50" fmla="*/ 4 w 130"/>
              <a:gd name="T51" fmla="*/ 4 h 139"/>
              <a:gd name="T52" fmla="*/ 4 w 130"/>
              <a:gd name="T53" fmla="*/ 4 h 139"/>
              <a:gd name="T54" fmla="*/ 4 w 130"/>
              <a:gd name="T55" fmla="*/ 4 h 139"/>
              <a:gd name="T56" fmla="*/ 4 w 130"/>
              <a:gd name="T57" fmla="*/ 4 h 139"/>
              <a:gd name="T58" fmla="*/ 4 w 130"/>
              <a:gd name="T59" fmla="*/ 4 h 139"/>
              <a:gd name="T60" fmla="*/ 4 w 130"/>
              <a:gd name="T61" fmla="*/ 4 h 139"/>
              <a:gd name="T62" fmla="*/ 0 w 130"/>
              <a:gd name="T63" fmla="*/ 4 h 139"/>
              <a:gd name="T64" fmla="*/ 1 w 130"/>
              <a:gd name="T65" fmla="*/ 4 h 139"/>
              <a:gd name="T66" fmla="*/ 0 w 130"/>
              <a:gd name="T67" fmla="*/ 4 h 139"/>
              <a:gd name="T68" fmla="*/ 1 w 130"/>
              <a:gd name="T69" fmla="*/ 4 h 139"/>
              <a:gd name="T70" fmla="*/ 0 w 130"/>
              <a:gd name="T71" fmla="*/ 4 h 139"/>
              <a:gd name="T72" fmla="*/ 3 w 130"/>
              <a:gd name="T73" fmla="*/ 4 h 139"/>
              <a:gd name="T74" fmla="*/ 4 w 130"/>
              <a:gd name="T75" fmla="*/ 4 h 139"/>
              <a:gd name="T76" fmla="*/ 4 w 130"/>
              <a:gd name="T77" fmla="*/ 4 h 139"/>
              <a:gd name="T78" fmla="*/ 4 w 130"/>
              <a:gd name="T79" fmla="*/ 4 h 139"/>
              <a:gd name="T80" fmla="*/ 4 w 130"/>
              <a:gd name="T81" fmla="*/ 4 h 139"/>
              <a:gd name="T82" fmla="*/ 4 w 130"/>
              <a:gd name="T83" fmla="*/ 4 h 139"/>
              <a:gd name="T84" fmla="*/ 4 w 130"/>
              <a:gd name="T85" fmla="*/ 4 h 139"/>
              <a:gd name="T86" fmla="*/ 4 w 130"/>
              <a:gd name="T87" fmla="*/ 0 h 139"/>
              <a:gd name="T88" fmla="*/ 4 w 130"/>
              <a:gd name="T89" fmla="*/ 0 h 139"/>
              <a:gd name="T90" fmla="*/ 4 w 130"/>
              <a:gd name="T91" fmla="*/ 1 h 139"/>
              <a:gd name="T92" fmla="*/ 4 w 130"/>
              <a:gd name="T93" fmla="*/ 4 h 139"/>
              <a:gd name="T94" fmla="*/ 4 w 130"/>
              <a:gd name="T95" fmla="*/ 4 h 139"/>
              <a:gd name="T96" fmla="*/ 4 w 130"/>
              <a:gd name="T97" fmla="*/ 4 h 139"/>
              <a:gd name="T98" fmla="*/ 4 w 130"/>
              <a:gd name="T99" fmla="*/ 4 h 139"/>
              <a:gd name="T100" fmla="*/ 4 w 130"/>
              <a:gd name="T101" fmla="*/ 4 h 139"/>
              <a:gd name="T102" fmla="*/ 4 w 130"/>
              <a:gd name="T103" fmla="*/ 4 h 139"/>
              <a:gd name="T104" fmla="*/ 4 w 130"/>
              <a:gd name="T105" fmla="*/ 4 h 139"/>
              <a:gd name="T106" fmla="*/ 4 w 130"/>
              <a:gd name="T107" fmla="*/ 4 h 139"/>
              <a:gd name="T108" fmla="*/ 4 w 130"/>
              <a:gd name="T109" fmla="*/ 4 h 139"/>
              <a:gd name="T110" fmla="*/ 4 w 130"/>
              <a:gd name="T111" fmla="*/ 4 h 139"/>
              <a:gd name="T112" fmla="*/ 4 w 130"/>
              <a:gd name="T113" fmla="*/ 4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0" h="139">
                <a:moveTo>
                  <a:pt x="103" y="49"/>
                </a:moveTo>
                <a:lnTo>
                  <a:pt x="102" y="55"/>
                </a:lnTo>
                <a:lnTo>
                  <a:pt x="103" y="58"/>
                </a:lnTo>
                <a:lnTo>
                  <a:pt x="103" y="61"/>
                </a:lnTo>
                <a:lnTo>
                  <a:pt x="106" y="61"/>
                </a:lnTo>
                <a:lnTo>
                  <a:pt x="112" y="60"/>
                </a:lnTo>
                <a:lnTo>
                  <a:pt x="117" y="59"/>
                </a:lnTo>
                <a:lnTo>
                  <a:pt x="130" y="72"/>
                </a:lnTo>
                <a:lnTo>
                  <a:pt x="127" y="78"/>
                </a:lnTo>
                <a:lnTo>
                  <a:pt x="116" y="88"/>
                </a:lnTo>
                <a:lnTo>
                  <a:pt x="115" y="91"/>
                </a:lnTo>
                <a:lnTo>
                  <a:pt x="112" y="94"/>
                </a:lnTo>
                <a:lnTo>
                  <a:pt x="110" y="98"/>
                </a:lnTo>
                <a:lnTo>
                  <a:pt x="108" y="107"/>
                </a:lnTo>
                <a:lnTo>
                  <a:pt x="105" y="115"/>
                </a:lnTo>
                <a:lnTo>
                  <a:pt x="103" y="119"/>
                </a:lnTo>
                <a:lnTo>
                  <a:pt x="99" y="127"/>
                </a:lnTo>
                <a:lnTo>
                  <a:pt x="98" y="136"/>
                </a:lnTo>
                <a:lnTo>
                  <a:pt x="91" y="136"/>
                </a:lnTo>
                <a:lnTo>
                  <a:pt x="79" y="139"/>
                </a:lnTo>
                <a:lnTo>
                  <a:pt x="61" y="137"/>
                </a:lnTo>
                <a:lnTo>
                  <a:pt x="48" y="125"/>
                </a:lnTo>
                <a:lnTo>
                  <a:pt x="42" y="120"/>
                </a:lnTo>
                <a:lnTo>
                  <a:pt x="37" y="114"/>
                </a:lnTo>
                <a:lnTo>
                  <a:pt x="34" y="110"/>
                </a:lnTo>
                <a:lnTo>
                  <a:pt x="30" y="104"/>
                </a:lnTo>
                <a:lnTo>
                  <a:pt x="19" y="92"/>
                </a:lnTo>
                <a:lnTo>
                  <a:pt x="18" y="89"/>
                </a:lnTo>
                <a:lnTo>
                  <a:pt x="10" y="86"/>
                </a:lnTo>
                <a:lnTo>
                  <a:pt x="10" y="80"/>
                </a:lnTo>
                <a:lnTo>
                  <a:pt x="9" y="77"/>
                </a:lnTo>
                <a:lnTo>
                  <a:pt x="0" y="67"/>
                </a:lnTo>
                <a:lnTo>
                  <a:pt x="1" y="62"/>
                </a:lnTo>
                <a:lnTo>
                  <a:pt x="0" y="54"/>
                </a:lnTo>
                <a:lnTo>
                  <a:pt x="1" y="50"/>
                </a:lnTo>
                <a:lnTo>
                  <a:pt x="0" y="47"/>
                </a:lnTo>
                <a:lnTo>
                  <a:pt x="3" y="40"/>
                </a:lnTo>
                <a:lnTo>
                  <a:pt x="4" y="35"/>
                </a:lnTo>
                <a:lnTo>
                  <a:pt x="8" y="25"/>
                </a:lnTo>
                <a:lnTo>
                  <a:pt x="9" y="23"/>
                </a:lnTo>
                <a:lnTo>
                  <a:pt x="8" y="22"/>
                </a:lnTo>
                <a:lnTo>
                  <a:pt x="12" y="14"/>
                </a:lnTo>
                <a:lnTo>
                  <a:pt x="16" y="6"/>
                </a:lnTo>
                <a:lnTo>
                  <a:pt x="19" y="0"/>
                </a:lnTo>
                <a:lnTo>
                  <a:pt x="24" y="0"/>
                </a:lnTo>
                <a:lnTo>
                  <a:pt x="32" y="1"/>
                </a:lnTo>
                <a:lnTo>
                  <a:pt x="42" y="6"/>
                </a:lnTo>
                <a:lnTo>
                  <a:pt x="43" y="11"/>
                </a:lnTo>
                <a:lnTo>
                  <a:pt x="58" y="24"/>
                </a:lnTo>
                <a:lnTo>
                  <a:pt x="68" y="28"/>
                </a:lnTo>
                <a:lnTo>
                  <a:pt x="73" y="28"/>
                </a:lnTo>
                <a:lnTo>
                  <a:pt x="82" y="29"/>
                </a:lnTo>
                <a:lnTo>
                  <a:pt x="92" y="29"/>
                </a:lnTo>
                <a:lnTo>
                  <a:pt x="93" y="38"/>
                </a:lnTo>
                <a:lnTo>
                  <a:pt x="98" y="43"/>
                </a:lnTo>
                <a:lnTo>
                  <a:pt x="100" y="48"/>
                </a:lnTo>
                <a:lnTo>
                  <a:pt x="103" y="4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8" name="Freeform 110">
            <a:extLst>
              <a:ext uri="{FF2B5EF4-FFF2-40B4-BE49-F238E27FC236}">
                <a16:creationId xmlns:a16="http://schemas.microsoft.com/office/drawing/2014/main" id="{41CA6D87-D541-BA4B-83D5-6FC49E5175B9}"/>
              </a:ext>
            </a:extLst>
          </p:cNvPr>
          <p:cNvSpPr>
            <a:spLocks/>
          </p:cNvSpPr>
          <p:nvPr/>
        </p:nvSpPr>
        <p:spPr bwMode="auto">
          <a:xfrm>
            <a:off x="9604121" y="2182762"/>
            <a:ext cx="214172" cy="199166"/>
          </a:xfrm>
          <a:custGeom>
            <a:avLst/>
            <a:gdLst>
              <a:gd name="T0" fmla="*/ 4 w 179"/>
              <a:gd name="T1" fmla="*/ 4 h 164"/>
              <a:gd name="T2" fmla="*/ 4 w 179"/>
              <a:gd name="T3" fmla="*/ 0 h 164"/>
              <a:gd name="T4" fmla="*/ 4 w 179"/>
              <a:gd name="T5" fmla="*/ 2 h 164"/>
              <a:gd name="T6" fmla="*/ 4 w 179"/>
              <a:gd name="T7" fmla="*/ 4 h 164"/>
              <a:gd name="T8" fmla="*/ 4 w 179"/>
              <a:gd name="T9" fmla="*/ 4 h 164"/>
              <a:gd name="T10" fmla="*/ 4 w 179"/>
              <a:gd name="T11" fmla="*/ 4 h 164"/>
              <a:gd name="T12" fmla="*/ 4 w 179"/>
              <a:gd name="T13" fmla="*/ 4 h 164"/>
              <a:gd name="T14" fmla="*/ 4 w 179"/>
              <a:gd name="T15" fmla="*/ 4 h 164"/>
              <a:gd name="T16" fmla="*/ 4 w 179"/>
              <a:gd name="T17" fmla="*/ 4 h 164"/>
              <a:gd name="T18" fmla="*/ 4 w 179"/>
              <a:gd name="T19" fmla="*/ 4 h 164"/>
              <a:gd name="T20" fmla="*/ 0 w 179"/>
              <a:gd name="T21" fmla="*/ 4 h 164"/>
              <a:gd name="T22" fmla="*/ 4 w 179"/>
              <a:gd name="T23" fmla="*/ 4 h 164"/>
              <a:gd name="T24" fmla="*/ 4 w 179"/>
              <a:gd name="T25" fmla="*/ 4 h 164"/>
              <a:gd name="T26" fmla="*/ 4 w 179"/>
              <a:gd name="T27" fmla="*/ 4 h 164"/>
              <a:gd name="T28" fmla="*/ 4 w 179"/>
              <a:gd name="T29" fmla="*/ 4 h 164"/>
              <a:gd name="T30" fmla="*/ 4 w 179"/>
              <a:gd name="T31" fmla="*/ 4 h 164"/>
              <a:gd name="T32" fmla="*/ 4 w 179"/>
              <a:gd name="T33" fmla="*/ 4 h 164"/>
              <a:gd name="T34" fmla="*/ 4 w 179"/>
              <a:gd name="T35" fmla="*/ 4 h 164"/>
              <a:gd name="T36" fmla="*/ 4 w 179"/>
              <a:gd name="T37" fmla="*/ 4 h 164"/>
              <a:gd name="T38" fmla="*/ 4 w 179"/>
              <a:gd name="T39" fmla="*/ 4 h 164"/>
              <a:gd name="T40" fmla="*/ 4 w 179"/>
              <a:gd name="T41" fmla="*/ 4 h 164"/>
              <a:gd name="T42" fmla="*/ 4 w 179"/>
              <a:gd name="T43" fmla="*/ 4 h 164"/>
              <a:gd name="T44" fmla="*/ 4 w 179"/>
              <a:gd name="T45" fmla="*/ 4 h 164"/>
              <a:gd name="T46" fmla="*/ 4 w 179"/>
              <a:gd name="T47" fmla="*/ 4 h 164"/>
              <a:gd name="T48" fmla="*/ 4 w 179"/>
              <a:gd name="T49" fmla="*/ 4 h 164"/>
              <a:gd name="T50" fmla="*/ 4 w 179"/>
              <a:gd name="T51" fmla="*/ 4 h 164"/>
              <a:gd name="T52" fmla="*/ 4 w 179"/>
              <a:gd name="T53" fmla="*/ 4 h 164"/>
              <a:gd name="T54" fmla="*/ 4 w 179"/>
              <a:gd name="T55" fmla="*/ 4 h 164"/>
              <a:gd name="T56" fmla="*/ 4 w 179"/>
              <a:gd name="T57" fmla="*/ 4 h 164"/>
              <a:gd name="T58" fmla="*/ 4 w 179"/>
              <a:gd name="T59" fmla="*/ 4 h 164"/>
              <a:gd name="T60" fmla="*/ 4 w 179"/>
              <a:gd name="T61" fmla="*/ 4 h 164"/>
              <a:gd name="T62" fmla="*/ 4 w 179"/>
              <a:gd name="T63" fmla="*/ 4 h 164"/>
              <a:gd name="T64" fmla="*/ 4 w 179"/>
              <a:gd name="T65" fmla="*/ 4 h 164"/>
              <a:gd name="T66" fmla="*/ 4 w 179"/>
              <a:gd name="T67" fmla="*/ 4 h 164"/>
              <a:gd name="T68" fmla="*/ 4 w 179"/>
              <a:gd name="T69" fmla="*/ 4 h 1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9" h="164">
                <a:moveTo>
                  <a:pt x="104" y="6"/>
                </a:moveTo>
                <a:lnTo>
                  <a:pt x="55" y="0"/>
                </a:lnTo>
                <a:lnTo>
                  <a:pt x="56" y="2"/>
                </a:lnTo>
                <a:lnTo>
                  <a:pt x="55" y="14"/>
                </a:lnTo>
                <a:lnTo>
                  <a:pt x="57" y="26"/>
                </a:lnTo>
                <a:lnTo>
                  <a:pt x="56" y="32"/>
                </a:lnTo>
                <a:lnTo>
                  <a:pt x="32" y="57"/>
                </a:lnTo>
                <a:lnTo>
                  <a:pt x="26" y="67"/>
                </a:lnTo>
                <a:lnTo>
                  <a:pt x="23" y="80"/>
                </a:lnTo>
                <a:lnTo>
                  <a:pt x="11" y="90"/>
                </a:lnTo>
                <a:lnTo>
                  <a:pt x="0" y="106"/>
                </a:lnTo>
                <a:lnTo>
                  <a:pt x="8" y="108"/>
                </a:lnTo>
                <a:lnTo>
                  <a:pt x="20" y="125"/>
                </a:lnTo>
                <a:lnTo>
                  <a:pt x="25" y="142"/>
                </a:lnTo>
                <a:lnTo>
                  <a:pt x="25" y="160"/>
                </a:lnTo>
                <a:lnTo>
                  <a:pt x="31" y="164"/>
                </a:lnTo>
                <a:lnTo>
                  <a:pt x="56" y="152"/>
                </a:lnTo>
                <a:lnTo>
                  <a:pt x="59" y="157"/>
                </a:lnTo>
                <a:lnTo>
                  <a:pt x="75" y="154"/>
                </a:lnTo>
                <a:lnTo>
                  <a:pt x="83" y="134"/>
                </a:lnTo>
                <a:lnTo>
                  <a:pt x="89" y="130"/>
                </a:lnTo>
                <a:lnTo>
                  <a:pt x="90" y="122"/>
                </a:lnTo>
                <a:lnTo>
                  <a:pt x="103" y="120"/>
                </a:lnTo>
                <a:lnTo>
                  <a:pt x="110" y="108"/>
                </a:lnTo>
                <a:lnTo>
                  <a:pt x="124" y="102"/>
                </a:lnTo>
                <a:lnTo>
                  <a:pt x="124" y="101"/>
                </a:lnTo>
                <a:lnTo>
                  <a:pt x="170" y="84"/>
                </a:lnTo>
                <a:lnTo>
                  <a:pt x="179" y="77"/>
                </a:lnTo>
                <a:lnTo>
                  <a:pt x="166" y="49"/>
                </a:lnTo>
                <a:lnTo>
                  <a:pt x="151" y="32"/>
                </a:lnTo>
                <a:lnTo>
                  <a:pt x="136" y="31"/>
                </a:lnTo>
                <a:lnTo>
                  <a:pt x="131" y="30"/>
                </a:lnTo>
                <a:lnTo>
                  <a:pt x="126" y="29"/>
                </a:lnTo>
                <a:lnTo>
                  <a:pt x="122" y="26"/>
                </a:lnTo>
                <a:lnTo>
                  <a:pt x="104" y="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59" name="Freeform 111">
            <a:extLst>
              <a:ext uri="{FF2B5EF4-FFF2-40B4-BE49-F238E27FC236}">
                <a16:creationId xmlns:a16="http://schemas.microsoft.com/office/drawing/2014/main" id="{16870124-3EF6-5A49-98D4-983047DBD147}"/>
              </a:ext>
            </a:extLst>
          </p:cNvPr>
          <p:cNvSpPr>
            <a:spLocks/>
          </p:cNvSpPr>
          <p:nvPr/>
        </p:nvSpPr>
        <p:spPr bwMode="auto">
          <a:xfrm>
            <a:off x="10133413" y="2087271"/>
            <a:ext cx="302842" cy="132323"/>
          </a:xfrm>
          <a:custGeom>
            <a:avLst/>
            <a:gdLst>
              <a:gd name="T0" fmla="*/ 4 w 252"/>
              <a:gd name="T1" fmla="*/ 4 h 110"/>
              <a:gd name="T2" fmla="*/ 4 w 252"/>
              <a:gd name="T3" fmla="*/ 4 h 110"/>
              <a:gd name="T4" fmla="*/ 4 w 252"/>
              <a:gd name="T5" fmla="*/ 4 h 110"/>
              <a:gd name="T6" fmla="*/ 4 w 252"/>
              <a:gd name="T7" fmla="*/ 4 h 110"/>
              <a:gd name="T8" fmla="*/ 4 w 252"/>
              <a:gd name="T9" fmla="*/ 4 h 110"/>
              <a:gd name="T10" fmla="*/ 4 w 252"/>
              <a:gd name="T11" fmla="*/ 4 h 110"/>
              <a:gd name="T12" fmla="*/ 4 w 252"/>
              <a:gd name="T13" fmla="*/ 4 h 110"/>
              <a:gd name="T14" fmla="*/ 4 w 252"/>
              <a:gd name="T15" fmla="*/ 4 h 110"/>
              <a:gd name="T16" fmla="*/ 4 w 252"/>
              <a:gd name="T17" fmla="*/ 0 h 110"/>
              <a:gd name="T18" fmla="*/ 1 w 252"/>
              <a:gd name="T19" fmla="*/ 4 h 110"/>
              <a:gd name="T20" fmla="*/ 1 w 252"/>
              <a:gd name="T21" fmla="*/ 4 h 110"/>
              <a:gd name="T22" fmla="*/ 4 w 252"/>
              <a:gd name="T23" fmla="*/ 4 h 110"/>
              <a:gd name="T24" fmla="*/ 4 w 252"/>
              <a:gd name="T25" fmla="*/ 4 h 110"/>
              <a:gd name="T26" fmla="*/ 4 w 252"/>
              <a:gd name="T27" fmla="*/ 4 h 110"/>
              <a:gd name="T28" fmla="*/ 4 w 252"/>
              <a:gd name="T29" fmla="*/ 4 h 110"/>
              <a:gd name="T30" fmla="*/ 4 w 252"/>
              <a:gd name="T31" fmla="*/ 4 h 110"/>
              <a:gd name="T32" fmla="*/ 4 w 252"/>
              <a:gd name="T33" fmla="*/ 4 h 110"/>
              <a:gd name="T34" fmla="*/ 4 w 252"/>
              <a:gd name="T35" fmla="*/ 4 h 110"/>
              <a:gd name="T36" fmla="*/ 4 w 252"/>
              <a:gd name="T37" fmla="*/ 4 h 110"/>
              <a:gd name="T38" fmla="*/ 4 w 252"/>
              <a:gd name="T39" fmla="*/ 4 h 110"/>
              <a:gd name="T40" fmla="*/ 4 w 252"/>
              <a:gd name="T41" fmla="*/ 4 h 110"/>
              <a:gd name="T42" fmla="*/ 4 w 252"/>
              <a:gd name="T43" fmla="*/ 4 h 110"/>
              <a:gd name="T44" fmla="*/ 4 w 252"/>
              <a:gd name="T45" fmla="*/ 4 h 110"/>
              <a:gd name="T46" fmla="*/ 4 w 252"/>
              <a:gd name="T47" fmla="*/ 4 h 110"/>
              <a:gd name="T48" fmla="*/ 4 w 252"/>
              <a:gd name="T49" fmla="*/ 4 h 110"/>
              <a:gd name="T50" fmla="*/ 4 w 252"/>
              <a:gd name="T51" fmla="*/ 4 h 110"/>
              <a:gd name="T52" fmla="*/ 4 w 252"/>
              <a:gd name="T53" fmla="*/ 4 h 110"/>
              <a:gd name="T54" fmla="*/ 4 w 252"/>
              <a:gd name="T55" fmla="*/ 4 h 110"/>
              <a:gd name="T56" fmla="*/ 4 w 252"/>
              <a:gd name="T57" fmla="*/ 4 h 110"/>
              <a:gd name="T58" fmla="*/ 4 w 252"/>
              <a:gd name="T59" fmla="*/ 4 h 110"/>
              <a:gd name="T60" fmla="*/ 4 w 252"/>
              <a:gd name="T61" fmla="*/ 4 h 110"/>
              <a:gd name="T62" fmla="*/ 4 w 252"/>
              <a:gd name="T63" fmla="*/ 4 h 110"/>
              <a:gd name="T64" fmla="*/ 4 w 252"/>
              <a:gd name="T65" fmla="*/ 4 h 110"/>
              <a:gd name="T66" fmla="*/ 4 w 252"/>
              <a:gd name="T67" fmla="*/ 4 h 110"/>
              <a:gd name="T68" fmla="*/ 4 w 252"/>
              <a:gd name="T69" fmla="*/ 4 h 110"/>
              <a:gd name="T70" fmla="*/ 4 w 252"/>
              <a:gd name="T71" fmla="*/ 4 h 110"/>
              <a:gd name="T72" fmla="*/ 4 w 252"/>
              <a:gd name="T73" fmla="*/ 4 h 110"/>
              <a:gd name="T74" fmla="*/ 4 w 252"/>
              <a:gd name="T75" fmla="*/ 4 h 110"/>
              <a:gd name="T76" fmla="*/ 4 w 252"/>
              <a:gd name="T77" fmla="*/ 4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2" h="110">
                <a:moveTo>
                  <a:pt x="128" y="53"/>
                </a:moveTo>
                <a:lnTo>
                  <a:pt x="116" y="51"/>
                </a:lnTo>
                <a:lnTo>
                  <a:pt x="107" y="47"/>
                </a:lnTo>
                <a:lnTo>
                  <a:pt x="102" y="45"/>
                </a:lnTo>
                <a:lnTo>
                  <a:pt x="96" y="39"/>
                </a:lnTo>
                <a:lnTo>
                  <a:pt x="90" y="35"/>
                </a:lnTo>
                <a:lnTo>
                  <a:pt x="103" y="27"/>
                </a:lnTo>
                <a:lnTo>
                  <a:pt x="103" y="23"/>
                </a:lnTo>
                <a:lnTo>
                  <a:pt x="84" y="17"/>
                </a:lnTo>
                <a:lnTo>
                  <a:pt x="83" y="14"/>
                </a:lnTo>
                <a:lnTo>
                  <a:pt x="70" y="9"/>
                </a:lnTo>
                <a:lnTo>
                  <a:pt x="54" y="16"/>
                </a:lnTo>
                <a:lnTo>
                  <a:pt x="49" y="17"/>
                </a:lnTo>
                <a:lnTo>
                  <a:pt x="47" y="10"/>
                </a:lnTo>
                <a:lnTo>
                  <a:pt x="37" y="3"/>
                </a:lnTo>
                <a:lnTo>
                  <a:pt x="32" y="4"/>
                </a:lnTo>
                <a:lnTo>
                  <a:pt x="26" y="2"/>
                </a:lnTo>
                <a:lnTo>
                  <a:pt x="7" y="0"/>
                </a:lnTo>
                <a:lnTo>
                  <a:pt x="4" y="4"/>
                </a:lnTo>
                <a:lnTo>
                  <a:pt x="1" y="8"/>
                </a:lnTo>
                <a:lnTo>
                  <a:pt x="0" y="12"/>
                </a:lnTo>
                <a:lnTo>
                  <a:pt x="1" y="17"/>
                </a:lnTo>
                <a:lnTo>
                  <a:pt x="14" y="23"/>
                </a:lnTo>
                <a:lnTo>
                  <a:pt x="13" y="28"/>
                </a:lnTo>
                <a:lnTo>
                  <a:pt x="22" y="33"/>
                </a:lnTo>
                <a:lnTo>
                  <a:pt x="25" y="34"/>
                </a:lnTo>
                <a:lnTo>
                  <a:pt x="22" y="38"/>
                </a:lnTo>
                <a:lnTo>
                  <a:pt x="29" y="35"/>
                </a:lnTo>
                <a:lnTo>
                  <a:pt x="35" y="35"/>
                </a:lnTo>
                <a:lnTo>
                  <a:pt x="43" y="33"/>
                </a:lnTo>
                <a:lnTo>
                  <a:pt x="53" y="29"/>
                </a:lnTo>
                <a:lnTo>
                  <a:pt x="59" y="39"/>
                </a:lnTo>
                <a:lnTo>
                  <a:pt x="60" y="44"/>
                </a:lnTo>
                <a:lnTo>
                  <a:pt x="68" y="53"/>
                </a:lnTo>
                <a:lnTo>
                  <a:pt x="71" y="64"/>
                </a:lnTo>
                <a:lnTo>
                  <a:pt x="67" y="74"/>
                </a:lnTo>
                <a:lnTo>
                  <a:pt x="70" y="84"/>
                </a:lnTo>
                <a:lnTo>
                  <a:pt x="74" y="87"/>
                </a:lnTo>
                <a:lnTo>
                  <a:pt x="77" y="101"/>
                </a:lnTo>
                <a:lnTo>
                  <a:pt x="80" y="106"/>
                </a:lnTo>
                <a:lnTo>
                  <a:pt x="90" y="107"/>
                </a:lnTo>
                <a:lnTo>
                  <a:pt x="94" y="104"/>
                </a:lnTo>
                <a:lnTo>
                  <a:pt x="108" y="110"/>
                </a:lnTo>
                <a:lnTo>
                  <a:pt x="119" y="105"/>
                </a:lnTo>
                <a:lnTo>
                  <a:pt x="131" y="107"/>
                </a:lnTo>
                <a:lnTo>
                  <a:pt x="143" y="106"/>
                </a:lnTo>
                <a:lnTo>
                  <a:pt x="149" y="105"/>
                </a:lnTo>
                <a:lnTo>
                  <a:pt x="156" y="101"/>
                </a:lnTo>
                <a:lnTo>
                  <a:pt x="161" y="100"/>
                </a:lnTo>
                <a:lnTo>
                  <a:pt x="164" y="100"/>
                </a:lnTo>
                <a:lnTo>
                  <a:pt x="172" y="98"/>
                </a:lnTo>
                <a:lnTo>
                  <a:pt x="176" y="96"/>
                </a:lnTo>
                <a:lnTo>
                  <a:pt x="181" y="95"/>
                </a:lnTo>
                <a:lnTo>
                  <a:pt x="199" y="87"/>
                </a:lnTo>
                <a:lnTo>
                  <a:pt x="208" y="86"/>
                </a:lnTo>
                <a:lnTo>
                  <a:pt x="227" y="86"/>
                </a:lnTo>
                <a:lnTo>
                  <a:pt x="234" y="77"/>
                </a:lnTo>
                <a:lnTo>
                  <a:pt x="246" y="71"/>
                </a:lnTo>
                <a:lnTo>
                  <a:pt x="244" y="63"/>
                </a:lnTo>
                <a:lnTo>
                  <a:pt x="246" y="59"/>
                </a:lnTo>
                <a:lnTo>
                  <a:pt x="252" y="53"/>
                </a:lnTo>
                <a:lnTo>
                  <a:pt x="245" y="50"/>
                </a:lnTo>
                <a:lnTo>
                  <a:pt x="245" y="35"/>
                </a:lnTo>
                <a:lnTo>
                  <a:pt x="242" y="35"/>
                </a:lnTo>
                <a:lnTo>
                  <a:pt x="240" y="30"/>
                </a:lnTo>
                <a:lnTo>
                  <a:pt x="235" y="28"/>
                </a:lnTo>
                <a:lnTo>
                  <a:pt x="234" y="27"/>
                </a:lnTo>
                <a:lnTo>
                  <a:pt x="226" y="23"/>
                </a:lnTo>
                <a:lnTo>
                  <a:pt x="215" y="26"/>
                </a:lnTo>
                <a:lnTo>
                  <a:pt x="215" y="20"/>
                </a:lnTo>
                <a:lnTo>
                  <a:pt x="198" y="21"/>
                </a:lnTo>
                <a:lnTo>
                  <a:pt x="186" y="30"/>
                </a:lnTo>
                <a:lnTo>
                  <a:pt x="178" y="28"/>
                </a:lnTo>
                <a:lnTo>
                  <a:pt x="169" y="40"/>
                </a:lnTo>
                <a:lnTo>
                  <a:pt x="163" y="41"/>
                </a:lnTo>
                <a:lnTo>
                  <a:pt x="152" y="51"/>
                </a:lnTo>
                <a:lnTo>
                  <a:pt x="145" y="54"/>
                </a:lnTo>
                <a:lnTo>
                  <a:pt x="133" y="50"/>
                </a:lnTo>
                <a:lnTo>
                  <a:pt x="128" y="5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0" name="Freeform 112">
            <a:extLst>
              <a:ext uri="{FF2B5EF4-FFF2-40B4-BE49-F238E27FC236}">
                <a16:creationId xmlns:a16="http://schemas.microsoft.com/office/drawing/2014/main" id="{DA50826A-2B48-D747-B35C-A442D8CE2EB5}"/>
              </a:ext>
            </a:extLst>
          </p:cNvPr>
          <p:cNvSpPr>
            <a:spLocks/>
          </p:cNvSpPr>
          <p:nvPr/>
        </p:nvSpPr>
        <p:spPr bwMode="auto">
          <a:xfrm>
            <a:off x="9801924" y="2099549"/>
            <a:ext cx="203259" cy="130959"/>
          </a:xfrm>
          <a:custGeom>
            <a:avLst/>
            <a:gdLst>
              <a:gd name="T0" fmla="*/ 4 w 169"/>
              <a:gd name="T1" fmla="*/ 3 h 110"/>
              <a:gd name="T2" fmla="*/ 4 w 169"/>
              <a:gd name="T3" fmla="*/ 3 h 110"/>
              <a:gd name="T4" fmla="*/ 4 w 169"/>
              <a:gd name="T5" fmla="*/ 3 h 110"/>
              <a:gd name="T6" fmla="*/ 4 w 169"/>
              <a:gd name="T7" fmla="*/ 3 h 110"/>
              <a:gd name="T8" fmla="*/ 4 w 169"/>
              <a:gd name="T9" fmla="*/ 3 h 110"/>
              <a:gd name="T10" fmla="*/ 4 w 169"/>
              <a:gd name="T11" fmla="*/ 3 h 110"/>
              <a:gd name="T12" fmla="*/ 4 w 169"/>
              <a:gd name="T13" fmla="*/ 3 h 110"/>
              <a:gd name="T14" fmla="*/ 4 w 169"/>
              <a:gd name="T15" fmla="*/ 3 h 110"/>
              <a:gd name="T16" fmla="*/ 4 w 169"/>
              <a:gd name="T17" fmla="*/ 3 h 110"/>
              <a:gd name="T18" fmla="*/ 4 w 169"/>
              <a:gd name="T19" fmla="*/ 3 h 110"/>
              <a:gd name="T20" fmla="*/ 4 w 169"/>
              <a:gd name="T21" fmla="*/ 1 h 110"/>
              <a:gd name="T22" fmla="*/ 4 w 169"/>
              <a:gd name="T23" fmla="*/ 0 h 110"/>
              <a:gd name="T24" fmla="*/ 4 w 169"/>
              <a:gd name="T25" fmla="*/ 3 h 110"/>
              <a:gd name="T26" fmla="*/ 4 w 169"/>
              <a:gd name="T27" fmla="*/ 3 h 110"/>
              <a:gd name="T28" fmla="*/ 4 w 169"/>
              <a:gd name="T29" fmla="*/ 3 h 110"/>
              <a:gd name="T30" fmla="*/ 4 w 169"/>
              <a:gd name="T31" fmla="*/ 3 h 110"/>
              <a:gd name="T32" fmla="*/ 4 w 169"/>
              <a:gd name="T33" fmla="*/ 3 h 110"/>
              <a:gd name="T34" fmla="*/ 4 w 169"/>
              <a:gd name="T35" fmla="*/ 3 h 110"/>
              <a:gd name="T36" fmla="*/ 4 w 169"/>
              <a:gd name="T37" fmla="*/ 3 h 110"/>
              <a:gd name="T38" fmla="*/ 4 w 169"/>
              <a:gd name="T39" fmla="*/ 3 h 110"/>
              <a:gd name="T40" fmla="*/ 4 w 169"/>
              <a:gd name="T41" fmla="*/ 3 h 110"/>
              <a:gd name="T42" fmla="*/ 4 w 169"/>
              <a:gd name="T43" fmla="*/ 3 h 110"/>
              <a:gd name="T44" fmla="*/ 4 w 169"/>
              <a:gd name="T45" fmla="*/ 3 h 110"/>
              <a:gd name="T46" fmla="*/ 4 w 169"/>
              <a:gd name="T47" fmla="*/ 3 h 110"/>
              <a:gd name="T48" fmla="*/ 4 w 169"/>
              <a:gd name="T49" fmla="*/ 3 h 110"/>
              <a:gd name="T50" fmla="*/ 4 w 169"/>
              <a:gd name="T51" fmla="*/ 3 h 110"/>
              <a:gd name="T52" fmla="*/ 4 w 169"/>
              <a:gd name="T53" fmla="*/ 3 h 110"/>
              <a:gd name="T54" fmla="*/ 4 w 169"/>
              <a:gd name="T55" fmla="*/ 1 h 110"/>
              <a:gd name="T56" fmla="*/ 4 w 169"/>
              <a:gd name="T57" fmla="*/ 3 h 110"/>
              <a:gd name="T58" fmla="*/ 4 w 169"/>
              <a:gd name="T59" fmla="*/ 3 h 110"/>
              <a:gd name="T60" fmla="*/ 4 w 169"/>
              <a:gd name="T61" fmla="*/ 3 h 110"/>
              <a:gd name="T62" fmla="*/ 4 w 169"/>
              <a:gd name="T63" fmla="*/ 3 h 110"/>
              <a:gd name="T64" fmla="*/ 4 w 169"/>
              <a:gd name="T65" fmla="*/ 3 h 110"/>
              <a:gd name="T66" fmla="*/ 4 w 169"/>
              <a:gd name="T67" fmla="*/ 3 h 110"/>
              <a:gd name="T68" fmla="*/ 4 w 169"/>
              <a:gd name="T69" fmla="*/ 3 h 110"/>
              <a:gd name="T70" fmla="*/ 4 w 169"/>
              <a:gd name="T71" fmla="*/ 3 h 110"/>
              <a:gd name="T72" fmla="*/ 4 w 169"/>
              <a:gd name="T73" fmla="*/ 3 h 110"/>
              <a:gd name="T74" fmla="*/ 0 w 169"/>
              <a:gd name="T75" fmla="*/ 3 h 110"/>
              <a:gd name="T76" fmla="*/ 4 w 169"/>
              <a:gd name="T77" fmla="*/ 3 h 110"/>
              <a:gd name="T78" fmla="*/ 4 w 169"/>
              <a:gd name="T79" fmla="*/ 3 h 110"/>
              <a:gd name="T80" fmla="*/ 4 w 169"/>
              <a:gd name="T81" fmla="*/ 3 h 110"/>
              <a:gd name="T82" fmla="*/ 4 w 169"/>
              <a:gd name="T83" fmla="*/ 3 h 110"/>
              <a:gd name="T84" fmla="*/ 4 w 169"/>
              <a:gd name="T85" fmla="*/ 3 h 110"/>
              <a:gd name="T86" fmla="*/ 4 w 169"/>
              <a:gd name="T87" fmla="*/ 3 h 110"/>
              <a:gd name="T88" fmla="*/ 4 w 169"/>
              <a:gd name="T89" fmla="*/ 3 h 110"/>
              <a:gd name="T90" fmla="*/ 4 w 169"/>
              <a:gd name="T91" fmla="*/ 3 h 110"/>
              <a:gd name="T92" fmla="*/ 4 w 169"/>
              <a:gd name="T93" fmla="*/ 3 h 110"/>
              <a:gd name="T94" fmla="*/ 4 w 169"/>
              <a:gd name="T95" fmla="*/ 3 h 110"/>
              <a:gd name="T96" fmla="*/ 4 w 169"/>
              <a:gd name="T97" fmla="*/ 3 h 110"/>
              <a:gd name="T98" fmla="*/ 4 w 169"/>
              <a:gd name="T99" fmla="*/ 3 h 110"/>
              <a:gd name="T100" fmla="*/ 4 w 169"/>
              <a:gd name="T101" fmla="*/ 3 h 110"/>
              <a:gd name="T102" fmla="*/ 4 w 169"/>
              <a:gd name="T103" fmla="*/ 3 h 110"/>
              <a:gd name="T104" fmla="*/ 4 w 169"/>
              <a:gd name="T105" fmla="*/ 3 h 110"/>
              <a:gd name="T106" fmla="*/ 4 w 169"/>
              <a:gd name="T107" fmla="*/ 3 h 110"/>
              <a:gd name="T108" fmla="*/ 4 w 169"/>
              <a:gd name="T109" fmla="*/ 3 h 110"/>
              <a:gd name="T110" fmla="*/ 4 w 169"/>
              <a:gd name="T111" fmla="*/ 3 h 110"/>
              <a:gd name="T112" fmla="*/ 4 w 169"/>
              <a:gd name="T113" fmla="*/ 3 h 110"/>
              <a:gd name="T114" fmla="*/ 4 w 169"/>
              <a:gd name="T115" fmla="*/ 3 h 110"/>
              <a:gd name="T116" fmla="*/ 4 w 169"/>
              <a:gd name="T117" fmla="*/ 3 h 1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9" h="110">
                <a:moveTo>
                  <a:pt x="152" y="38"/>
                </a:moveTo>
                <a:lnTo>
                  <a:pt x="144" y="46"/>
                </a:lnTo>
                <a:lnTo>
                  <a:pt x="139" y="41"/>
                </a:lnTo>
                <a:lnTo>
                  <a:pt x="134" y="36"/>
                </a:lnTo>
                <a:lnTo>
                  <a:pt x="129" y="35"/>
                </a:lnTo>
                <a:lnTo>
                  <a:pt x="130" y="31"/>
                </a:lnTo>
                <a:lnTo>
                  <a:pt x="134" y="28"/>
                </a:lnTo>
                <a:lnTo>
                  <a:pt x="134" y="22"/>
                </a:lnTo>
                <a:lnTo>
                  <a:pt x="130" y="18"/>
                </a:lnTo>
                <a:lnTo>
                  <a:pt x="130" y="7"/>
                </a:lnTo>
                <a:lnTo>
                  <a:pt x="130" y="1"/>
                </a:lnTo>
                <a:lnTo>
                  <a:pt x="121" y="0"/>
                </a:lnTo>
                <a:lnTo>
                  <a:pt x="117" y="8"/>
                </a:lnTo>
                <a:lnTo>
                  <a:pt x="115" y="12"/>
                </a:lnTo>
                <a:lnTo>
                  <a:pt x="104" y="17"/>
                </a:lnTo>
                <a:lnTo>
                  <a:pt x="104" y="23"/>
                </a:lnTo>
                <a:lnTo>
                  <a:pt x="110" y="28"/>
                </a:lnTo>
                <a:lnTo>
                  <a:pt x="116" y="30"/>
                </a:lnTo>
                <a:lnTo>
                  <a:pt x="117" y="35"/>
                </a:lnTo>
                <a:lnTo>
                  <a:pt x="110" y="41"/>
                </a:lnTo>
                <a:lnTo>
                  <a:pt x="109" y="44"/>
                </a:lnTo>
                <a:lnTo>
                  <a:pt x="87" y="43"/>
                </a:lnTo>
                <a:lnTo>
                  <a:pt x="84" y="37"/>
                </a:lnTo>
                <a:lnTo>
                  <a:pt x="76" y="29"/>
                </a:lnTo>
                <a:lnTo>
                  <a:pt x="76" y="24"/>
                </a:lnTo>
                <a:lnTo>
                  <a:pt x="69" y="19"/>
                </a:lnTo>
                <a:lnTo>
                  <a:pt x="57" y="8"/>
                </a:lnTo>
                <a:lnTo>
                  <a:pt x="45" y="1"/>
                </a:lnTo>
                <a:lnTo>
                  <a:pt x="33" y="7"/>
                </a:lnTo>
                <a:lnTo>
                  <a:pt x="32" y="12"/>
                </a:lnTo>
                <a:lnTo>
                  <a:pt x="26" y="14"/>
                </a:lnTo>
                <a:lnTo>
                  <a:pt x="20" y="18"/>
                </a:lnTo>
                <a:lnTo>
                  <a:pt x="21" y="23"/>
                </a:lnTo>
                <a:lnTo>
                  <a:pt x="18" y="26"/>
                </a:lnTo>
                <a:lnTo>
                  <a:pt x="14" y="32"/>
                </a:lnTo>
                <a:lnTo>
                  <a:pt x="9" y="42"/>
                </a:lnTo>
                <a:lnTo>
                  <a:pt x="4" y="47"/>
                </a:lnTo>
                <a:lnTo>
                  <a:pt x="0" y="54"/>
                </a:lnTo>
                <a:lnTo>
                  <a:pt x="6" y="62"/>
                </a:lnTo>
                <a:lnTo>
                  <a:pt x="18" y="70"/>
                </a:lnTo>
                <a:lnTo>
                  <a:pt x="25" y="73"/>
                </a:lnTo>
                <a:lnTo>
                  <a:pt x="31" y="76"/>
                </a:lnTo>
                <a:lnTo>
                  <a:pt x="37" y="90"/>
                </a:lnTo>
                <a:lnTo>
                  <a:pt x="38" y="97"/>
                </a:lnTo>
                <a:lnTo>
                  <a:pt x="48" y="107"/>
                </a:lnTo>
                <a:lnTo>
                  <a:pt x="68" y="110"/>
                </a:lnTo>
                <a:lnTo>
                  <a:pt x="91" y="98"/>
                </a:lnTo>
                <a:lnTo>
                  <a:pt x="91" y="96"/>
                </a:lnTo>
                <a:lnTo>
                  <a:pt x="108" y="92"/>
                </a:lnTo>
                <a:lnTo>
                  <a:pt x="122" y="91"/>
                </a:lnTo>
                <a:lnTo>
                  <a:pt x="129" y="91"/>
                </a:lnTo>
                <a:lnTo>
                  <a:pt x="139" y="94"/>
                </a:lnTo>
                <a:lnTo>
                  <a:pt x="158" y="89"/>
                </a:lnTo>
                <a:lnTo>
                  <a:pt x="163" y="76"/>
                </a:lnTo>
                <a:lnTo>
                  <a:pt x="165" y="66"/>
                </a:lnTo>
                <a:lnTo>
                  <a:pt x="169" y="60"/>
                </a:lnTo>
                <a:lnTo>
                  <a:pt x="166" y="47"/>
                </a:lnTo>
                <a:lnTo>
                  <a:pt x="157" y="38"/>
                </a:lnTo>
                <a:lnTo>
                  <a:pt x="152" y="3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1" name="Freeform 113">
            <a:extLst>
              <a:ext uri="{FF2B5EF4-FFF2-40B4-BE49-F238E27FC236}">
                <a16:creationId xmlns:a16="http://schemas.microsoft.com/office/drawing/2014/main" id="{8A70E667-D622-E04A-A54D-39B312D7FBB4}"/>
              </a:ext>
            </a:extLst>
          </p:cNvPr>
          <p:cNvSpPr>
            <a:spLocks/>
          </p:cNvSpPr>
          <p:nvPr/>
        </p:nvSpPr>
        <p:spPr bwMode="auto">
          <a:xfrm>
            <a:off x="10052927" y="2276889"/>
            <a:ext cx="114589" cy="154149"/>
          </a:xfrm>
          <a:custGeom>
            <a:avLst/>
            <a:gdLst>
              <a:gd name="T0" fmla="*/ 3 w 98"/>
              <a:gd name="T1" fmla="*/ 3 h 131"/>
              <a:gd name="T2" fmla="*/ 3 w 98"/>
              <a:gd name="T3" fmla="*/ 3 h 131"/>
              <a:gd name="T4" fmla="*/ 3 w 98"/>
              <a:gd name="T5" fmla="*/ 3 h 131"/>
              <a:gd name="T6" fmla="*/ 3 w 98"/>
              <a:gd name="T7" fmla="*/ 3 h 131"/>
              <a:gd name="T8" fmla="*/ 3 w 98"/>
              <a:gd name="T9" fmla="*/ 3 h 131"/>
              <a:gd name="T10" fmla="*/ 3 w 98"/>
              <a:gd name="T11" fmla="*/ 3 h 131"/>
              <a:gd name="T12" fmla="*/ 3 w 98"/>
              <a:gd name="T13" fmla="*/ 0 h 131"/>
              <a:gd name="T14" fmla="*/ 3 w 98"/>
              <a:gd name="T15" fmla="*/ 0 h 131"/>
              <a:gd name="T16" fmla="*/ 3 w 98"/>
              <a:gd name="T17" fmla="*/ 3 h 131"/>
              <a:gd name="T18" fmla="*/ 3 w 98"/>
              <a:gd name="T19" fmla="*/ 1 h 131"/>
              <a:gd name="T20" fmla="*/ 3 w 98"/>
              <a:gd name="T21" fmla="*/ 2 h 131"/>
              <a:gd name="T22" fmla="*/ 3 w 98"/>
              <a:gd name="T23" fmla="*/ 3 h 131"/>
              <a:gd name="T24" fmla="*/ 3 w 98"/>
              <a:gd name="T25" fmla="*/ 3 h 131"/>
              <a:gd name="T26" fmla="*/ 3 w 98"/>
              <a:gd name="T27" fmla="*/ 3 h 131"/>
              <a:gd name="T28" fmla="*/ 3 w 98"/>
              <a:gd name="T29" fmla="*/ 3 h 131"/>
              <a:gd name="T30" fmla="*/ 3 w 98"/>
              <a:gd name="T31" fmla="*/ 3 h 131"/>
              <a:gd name="T32" fmla="*/ 2 w 98"/>
              <a:gd name="T33" fmla="*/ 3 h 131"/>
              <a:gd name="T34" fmla="*/ 0 w 98"/>
              <a:gd name="T35" fmla="*/ 3 h 131"/>
              <a:gd name="T36" fmla="*/ 0 w 98"/>
              <a:gd name="T37" fmla="*/ 3 h 131"/>
              <a:gd name="T38" fmla="*/ 3 w 98"/>
              <a:gd name="T39" fmla="*/ 3 h 131"/>
              <a:gd name="T40" fmla="*/ 3 w 98"/>
              <a:gd name="T41" fmla="*/ 3 h 131"/>
              <a:gd name="T42" fmla="*/ 3 w 98"/>
              <a:gd name="T43" fmla="*/ 3 h 131"/>
              <a:gd name="T44" fmla="*/ 3 w 98"/>
              <a:gd name="T45" fmla="*/ 3 h 131"/>
              <a:gd name="T46" fmla="*/ 3 w 98"/>
              <a:gd name="T47" fmla="*/ 3 h 131"/>
              <a:gd name="T48" fmla="*/ 3 w 98"/>
              <a:gd name="T49" fmla="*/ 3 h 131"/>
              <a:gd name="T50" fmla="*/ 3 w 98"/>
              <a:gd name="T51" fmla="*/ 3 h 131"/>
              <a:gd name="T52" fmla="*/ 3 w 98"/>
              <a:gd name="T53" fmla="*/ 3 h 131"/>
              <a:gd name="T54" fmla="*/ 3 w 98"/>
              <a:gd name="T55" fmla="*/ 3 h 131"/>
              <a:gd name="T56" fmla="*/ 3 w 98"/>
              <a:gd name="T57" fmla="*/ 3 h 131"/>
              <a:gd name="T58" fmla="*/ 3 w 98"/>
              <a:gd name="T59" fmla="*/ 3 h 131"/>
              <a:gd name="T60" fmla="*/ 3 w 98"/>
              <a:gd name="T61" fmla="*/ 3 h 131"/>
              <a:gd name="T62" fmla="*/ 3 w 98"/>
              <a:gd name="T63" fmla="*/ 3 h 131"/>
              <a:gd name="T64" fmla="*/ 3 w 98"/>
              <a:gd name="T65" fmla="*/ 3 h 131"/>
              <a:gd name="T66" fmla="*/ 3 w 98"/>
              <a:gd name="T67" fmla="*/ 3 h 131"/>
              <a:gd name="T68" fmla="*/ 3 w 98"/>
              <a:gd name="T69" fmla="*/ 3 h 131"/>
              <a:gd name="T70" fmla="*/ 3 w 98"/>
              <a:gd name="T71" fmla="*/ 3 h 131"/>
              <a:gd name="T72" fmla="*/ 3 w 98"/>
              <a:gd name="T73" fmla="*/ 3 h 131"/>
              <a:gd name="T74" fmla="*/ 3 w 98"/>
              <a:gd name="T75" fmla="*/ 3 h 131"/>
              <a:gd name="T76" fmla="*/ 3 w 98"/>
              <a:gd name="T77" fmla="*/ 3 h 131"/>
              <a:gd name="T78" fmla="*/ 3 w 98"/>
              <a:gd name="T79" fmla="*/ 3 h 131"/>
              <a:gd name="T80" fmla="*/ 3 w 98"/>
              <a:gd name="T81" fmla="*/ 3 h 131"/>
              <a:gd name="T82" fmla="*/ 3 w 98"/>
              <a:gd name="T83" fmla="*/ 3 h 1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8" h="131">
                <a:moveTo>
                  <a:pt x="81" y="51"/>
                </a:moveTo>
                <a:lnTo>
                  <a:pt x="80" y="44"/>
                </a:lnTo>
                <a:lnTo>
                  <a:pt x="80" y="25"/>
                </a:lnTo>
                <a:lnTo>
                  <a:pt x="78" y="20"/>
                </a:lnTo>
                <a:lnTo>
                  <a:pt x="81" y="11"/>
                </a:lnTo>
                <a:lnTo>
                  <a:pt x="81" y="6"/>
                </a:lnTo>
                <a:lnTo>
                  <a:pt x="77" y="0"/>
                </a:lnTo>
                <a:lnTo>
                  <a:pt x="65" y="0"/>
                </a:lnTo>
                <a:lnTo>
                  <a:pt x="50" y="9"/>
                </a:lnTo>
                <a:lnTo>
                  <a:pt x="38" y="1"/>
                </a:lnTo>
                <a:lnTo>
                  <a:pt x="32" y="2"/>
                </a:lnTo>
                <a:lnTo>
                  <a:pt x="22" y="7"/>
                </a:lnTo>
                <a:lnTo>
                  <a:pt x="20" y="13"/>
                </a:lnTo>
                <a:lnTo>
                  <a:pt x="18" y="20"/>
                </a:lnTo>
                <a:lnTo>
                  <a:pt x="17" y="26"/>
                </a:lnTo>
                <a:lnTo>
                  <a:pt x="8" y="48"/>
                </a:lnTo>
                <a:lnTo>
                  <a:pt x="2" y="51"/>
                </a:lnTo>
                <a:lnTo>
                  <a:pt x="0" y="56"/>
                </a:lnTo>
                <a:lnTo>
                  <a:pt x="0" y="69"/>
                </a:lnTo>
                <a:lnTo>
                  <a:pt x="9" y="77"/>
                </a:lnTo>
                <a:lnTo>
                  <a:pt x="14" y="84"/>
                </a:lnTo>
                <a:lnTo>
                  <a:pt x="23" y="85"/>
                </a:lnTo>
                <a:lnTo>
                  <a:pt x="27" y="87"/>
                </a:lnTo>
                <a:lnTo>
                  <a:pt x="32" y="90"/>
                </a:lnTo>
                <a:lnTo>
                  <a:pt x="35" y="96"/>
                </a:lnTo>
                <a:lnTo>
                  <a:pt x="44" y="103"/>
                </a:lnTo>
                <a:lnTo>
                  <a:pt x="47" y="110"/>
                </a:lnTo>
                <a:lnTo>
                  <a:pt x="51" y="116"/>
                </a:lnTo>
                <a:lnTo>
                  <a:pt x="53" y="126"/>
                </a:lnTo>
                <a:lnTo>
                  <a:pt x="58" y="126"/>
                </a:lnTo>
                <a:lnTo>
                  <a:pt x="62" y="131"/>
                </a:lnTo>
                <a:lnTo>
                  <a:pt x="66" y="129"/>
                </a:lnTo>
                <a:lnTo>
                  <a:pt x="74" y="119"/>
                </a:lnTo>
                <a:lnTo>
                  <a:pt x="83" y="113"/>
                </a:lnTo>
                <a:lnTo>
                  <a:pt x="90" y="104"/>
                </a:lnTo>
                <a:lnTo>
                  <a:pt x="95" y="102"/>
                </a:lnTo>
                <a:lnTo>
                  <a:pt x="98" y="96"/>
                </a:lnTo>
                <a:lnTo>
                  <a:pt x="95" y="83"/>
                </a:lnTo>
                <a:lnTo>
                  <a:pt x="96" y="73"/>
                </a:lnTo>
                <a:lnTo>
                  <a:pt x="94" y="59"/>
                </a:lnTo>
                <a:lnTo>
                  <a:pt x="83" y="56"/>
                </a:lnTo>
                <a:lnTo>
                  <a:pt x="81" y="5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2" name="Freeform 114">
            <a:extLst>
              <a:ext uri="{FF2B5EF4-FFF2-40B4-BE49-F238E27FC236}">
                <a16:creationId xmlns:a16="http://schemas.microsoft.com/office/drawing/2014/main" id="{9377AB74-040E-6647-8836-99E880678F80}"/>
              </a:ext>
            </a:extLst>
          </p:cNvPr>
          <p:cNvSpPr>
            <a:spLocks/>
          </p:cNvSpPr>
          <p:nvPr/>
        </p:nvSpPr>
        <p:spPr bwMode="auto">
          <a:xfrm>
            <a:off x="10460809" y="2716146"/>
            <a:ext cx="181432" cy="166426"/>
          </a:xfrm>
          <a:custGeom>
            <a:avLst/>
            <a:gdLst>
              <a:gd name="T0" fmla="*/ 3 w 153"/>
              <a:gd name="T1" fmla="*/ 3 h 142"/>
              <a:gd name="T2" fmla="*/ 3 w 153"/>
              <a:gd name="T3" fmla="*/ 3 h 142"/>
              <a:gd name="T4" fmla="*/ 3 w 153"/>
              <a:gd name="T5" fmla="*/ 3 h 142"/>
              <a:gd name="T6" fmla="*/ 3 w 153"/>
              <a:gd name="T7" fmla="*/ 3 h 142"/>
              <a:gd name="T8" fmla="*/ 3 w 153"/>
              <a:gd name="T9" fmla="*/ 3 h 142"/>
              <a:gd name="T10" fmla="*/ 3 w 153"/>
              <a:gd name="T11" fmla="*/ 3 h 142"/>
              <a:gd name="T12" fmla="*/ 3 w 153"/>
              <a:gd name="T13" fmla="*/ 3 h 142"/>
              <a:gd name="T14" fmla="*/ 3 w 153"/>
              <a:gd name="T15" fmla="*/ 3 h 142"/>
              <a:gd name="T16" fmla="*/ 3 w 153"/>
              <a:gd name="T17" fmla="*/ 3 h 142"/>
              <a:gd name="T18" fmla="*/ 3 w 153"/>
              <a:gd name="T19" fmla="*/ 0 h 142"/>
              <a:gd name="T20" fmla="*/ 3 w 153"/>
              <a:gd name="T21" fmla="*/ 3 h 142"/>
              <a:gd name="T22" fmla="*/ 3 w 153"/>
              <a:gd name="T23" fmla="*/ 3 h 142"/>
              <a:gd name="T24" fmla="*/ 3 w 153"/>
              <a:gd name="T25" fmla="*/ 3 h 142"/>
              <a:gd name="T26" fmla="*/ 3 w 153"/>
              <a:gd name="T27" fmla="*/ 3 h 142"/>
              <a:gd name="T28" fmla="*/ 3 w 153"/>
              <a:gd name="T29" fmla="*/ 3 h 142"/>
              <a:gd name="T30" fmla="*/ 0 w 153"/>
              <a:gd name="T31" fmla="*/ 3 h 142"/>
              <a:gd name="T32" fmla="*/ 2 w 153"/>
              <a:gd name="T33" fmla="*/ 3 h 142"/>
              <a:gd name="T34" fmla="*/ 3 w 153"/>
              <a:gd name="T35" fmla="*/ 3 h 142"/>
              <a:gd name="T36" fmla="*/ 3 w 153"/>
              <a:gd name="T37" fmla="*/ 3 h 142"/>
              <a:gd name="T38" fmla="*/ 3 w 153"/>
              <a:gd name="T39" fmla="*/ 3 h 142"/>
              <a:gd name="T40" fmla="*/ 3 w 153"/>
              <a:gd name="T41" fmla="*/ 3 h 142"/>
              <a:gd name="T42" fmla="*/ 3 w 153"/>
              <a:gd name="T43" fmla="*/ 3 h 142"/>
              <a:gd name="T44" fmla="*/ 3 w 153"/>
              <a:gd name="T45" fmla="*/ 3 h 142"/>
              <a:gd name="T46" fmla="*/ 3 w 153"/>
              <a:gd name="T47" fmla="*/ 3 h 142"/>
              <a:gd name="T48" fmla="*/ 3 w 153"/>
              <a:gd name="T49" fmla="*/ 3 h 142"/>
              <a:gd name="T50" fmla="*/ 3 w 153"/>
              <a:gd name="T51" fmla="*/ 3 h 142"/>
              <a:gd name="T52" fmla="*/ 3 w 153"/>
              <a:gd name="T53" fmla="*/ 3 h 142"/>
              <a:gd name="T54" fmla="*/ 3 w 153"/>
              <a:gd name="T55" fmla="*/ 3 h 142"/>
              <a:gd name="T56" fmla="*/ 3 w 153"/>
              <a:gd name="T57" fmla="*/ 3 h 142"/>
              <a:gd name="T58" fmla="*/ 3 w 153"/>
              <a:gd name="T59" fmla="*/ 3 h 142"/>
              <a:gd name="T60" fmla="*/ 3 w 153"/>
              <a:gd name="T61" fmla="*/ 3 h 142"/>
              <a:gd name="T62" fmla="*/ 3 w 153"/>
              <a:gd name="T63" fmla="*/ 3 h 142"/>
              <a:gd name="T64" fmla="*/ 3 w 153"/>
              <a:gd name="T65" fmla="*/ 3 h 142"/>
              <a:gd name="T66" fmla="*/ 3 w 153"/>
              <a:gd name="T67" fmla="*/ 3 h 142"/>
              <a:gd name="T68" fmla="*/ 3 w 153"/>
              <a:gd name="T69" fmla="*/ 3 h 142"/>
              <a:gd name="T70" fmla="*/ 3 w 153"/>
              <a:gd name="T71" fmla="*/ 3 h 142"/>
              <a:gd name="T72" fmla="*/ 3 w 153"/>
              <a:gd name="T73" fmla="*/ 3 h 142"/>
              <a:gd name="T74" fmla="*/ 3 w 153"/>
              <a:gd name="T75" fmla="*/ 3 h 142"/>
              <a:gd name="T76" fmla="*/ 3 w 153"/>
              <a:gd name="T77" fmla="*/ 3 h 142"/>
              <a:gd name="T78" fmla="*/ 3 w 153"/>
              <a:gd name="T79" fmla="*/ 3 h 142"/>
              <a:gd name="T80" fmla="*/ 3 w 153"/>
              <a:gd name="T81" fmla="*/ 3 h 142"/>
              <a:gd name="T82" fmla="*/ 3 w 153"/>
              <a:gd name="T83" fmla="*/ 3 h 142"/>
              <a:gd name="T84" fmla="*/ 3 w 153"/>
              <a:gd name="T85" fmla="*/ 3 h 142"/>
              <a:gd name="T86" fmla="*/ 3 w 153"/>
              <a:gd name="T87" fmla="*/ 3 h 142"/>
              <a:gd name="T88" fmla="*/ 3 w 153"/>
              <a:gd name="T89" fmla="*/ 3 h 1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 h="142">
                <a:moveTo>
                  <a:pt x="46" y="23"/>
                </a:moveTo>
                <a:lnTo>
                  <a:pt x="35" y="18"/>
                </a:lnTo>
                <a:lnTo>
                  <a:pt x="34" y="31"/>
                </a:lnTo>
                <a:lnTo>
                  <a:pt x="29" y="29"/>
                </a:lnTo>
                <a:lnTo>
                  <a:pt x="26" y="22"/>
                </a:lnTo>
                <a:lnTo>
                  <a:pt x="20" y="18"/>
                </a:lnTo>
                <a:lnTo>
                  <a:pt x="23" y="13"/>
                </a:lnTo>
                <a:lnTo>
                  <a:pt x="18" y="5"/>
                </a:lnTo>
                <a:lnTo>
                  <a:pt x="11" y="5"/>
                </a:lnTo>
                <a:lnTo>
                  <a:pt x="10" y="0"/>
                </a:lnTo>
                <a:lnTo>
                  <a:pt x="3" y="13"/>
                </a:lnTo>
                <a:lnTo>
                  <a:pt x="9" y="67"/>
                </a:lnTo>
                <a:lnTo>
                  <a:pt x="14" y="88"/>
                </a:lnTo>
                <a:lnTo>
                  <a:pt x="18" y="97"/>
                </a:lnTo>
                <a:lnTo>
                  <a:pt x="5" y="107"/>
                </a:lnTo>
                <a:lnTo>
                  <a:pt x="0" y="116"/>
                </a:lnTo>
                <a:lnTo>
                  <a:pt x="2" y="127"/>
                </a:lnTo>
                <a:lnTo>
                  <a:pt x="10" y="122"/>
                </a:lnTo>
                <a:lnTo>
                  <a:pt x="34" y="115"/>
                </a:lnTo>
                <a:lnTo>
                  <a:pt x="42" y="140"/>
                </a:lnTo>
                <a:lnTo>
                  <a:pt x="50" y="142"/>
                </a:lnTo>
                <a:lnTo>
                  <a:pt x="63" y="124"/>
                </a:lnTo>
                <a:lnTo>
                  <a:pt x="65" y="109"/>
                </a:lnTo>
                <a:lnTo>
                  <a:pt x="72" y="103"/>
                </a:lnTo>
                <a:lnTo>
                  <a:pt x="77" y="94"/>
                </a:lnTo>
                <a:lnTo>
                  <a:pt x="75" y="80"/>
                </a:lnTo>
                <a:lnTo>
                  <a:pt x="86" y="74"/>
                </a:lnTo>
                <a:lnTo>
                  <a:pt x="87" y="84"/>
                </a:lnTo>
                <a:lnTo>
                  <a:pt x="101" y="90"/>
                </a:lnTo>
                <a:lnTo>
                  <a:pt x="107" y="95"/>
                </a:lnTo>
                <a:lnTo>
                  <a:pt x="121" y="92"/>
                </a:lnTo>
                <a:lnTo>
                  <a:pt x="140" y="95"/>
                </a:lnTo>
                <a:lnTo>
                  <a:pt x="149" y="77"/>
                </a:lnTo>
                <a:lnTo>
                  <a:pt x="153" y="73"/>
                </a:lnTo>
                <a:lnTo>
                  <a:pt x="141" y="67"/>
                </a:lnTo>
                <a:lnTo>
                  <a:pt x="133" y="65"/>
                </a:lnTo>
                <a:lnTo>
                  <a:pt x="122" y="68"/>
                </a:lnTo>
                <a:lnTo>
                  <a:pt x="117" y="66"/>
                </a:lnTo>
                <a:lnTo>
                  <a:pt x="109" y="50"/>
                </a:lnTo>
                <a:lnTo>
                  <a:pt x="92" y="41"/>
                </a:lnTo>
                <a:lnTo>
                  <a:pt x="82" y="41"/>
                </a:lnTo>
                <a:lnTo>
                  <a:pt x="71" y="36"/>
                </a:lnTo>
                <a:lnTo>
                  <a:pt x="64" y="29"/>
                </a:lnTo>
                <a:lnTo>
                  <a:pt x="46" y="26"/>
                </a:lnTo>
                <a:lnTo>
                  <a:pt x="46" y="2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3" name="Freeform 115">
            <a:extLst>
              <a:ext uri="{FF2B5EF4-FFF2-40B4-BE49-F238E27FC236}">
                <a16:creationId xmlns:a16="http://schemas.microsoft.com/office/drawing/2014/main" id="{5C37BFCC-10F7-3546-9B7C-6D2067F8FAE8}"/>
              </a:ext>
            </a:extLst>
          </p:cNvPr>
          <p:cNvSpPr>
            <a:spLocks/>
          </p:cNvSpPr>
          <p:nvPr/>
        </p:nvSpPr>
        <p:spPr bwMode="auto">
          <a:xfrm>
            <a:off x="10171609" y="2252334"/>
            <a:ext cx="95490" cy="129594"/>
          </a:xfrm>
          <a:custGeom>
            <a:avLst/>
            <a:gdLst>
              <a:gd name="T0" fmla="*/ 3 w 81"/>
              <a:gd name="T1" fmla="*/ 4 h 108"/>
              <a:gd name="T2" fmla="*/ 3 w 81"/>
              <a:gd name="T3" fmla="*/ 4 h 108"/>
              <a:gd name="T4" fmla="*/ 3 w 81"/>
              <a:gd name="T5" fmla="*/ 4 h 108"/>
              <a:gd name="T6" fmla="*/ 3 w 81"/>
              <a:gd name="T7" fmla="*/ 4 h 108"/>
              <a:gd name="T8" fmla="*/ 3 w 81"/>
              <a:gd name="T9" fmla="*/ 4 h 108"/>
              <a:gd name="T10" fmla="*/ 3 w 81"/>
              <a:gd name="T11" fmla="*/ 4 h 108"/>
              <a:gd name="T12" fmla="*/ 0 w 81"/>
              <a:gd name="T13" fmla="*/ 4 h 108"/>
              <a:gd name="T14" fmla="*/ 3 w 81"/>
              <a:gd name="T15" fmla="*/ 4 h 108"/>
              <a:gd name="T16" fmla="*/ 3 w 81"/>
              <a:gd name="T17" fmla="*/ 3 h 108"/>
              <a:gd name="T18" fmla="*/ 3 w 81"/>
              <a:gd name="T19" fmla="*/ 0 h 108"/>
              <a:gd name="T20" fmla="*/ 3 w 81"/>
              <a:gd name="T21" fmla="*/ 0 h 108"/>
              <a:gd name="T22" fmla="*/ 3 w 81"/>
              <a:gd name="T23" fmla="*/ 4 h 108"/>
              <a:gd name="T24" fmla="*/ 3 w 81"/>
              <a:gd name="T25" fmla="*/ 3 h 108"/>
              <a:gd name="T26" fmla="*/ 3 w 81"/>
              <a:gd name="T27" fmla="*/ 4 h 108"/>
              <a:gd name="T28" fmla="*/ 3 w 81"/>
              <a:gd name="T29" fmla="*/ 4 h 108"/>
              <a:gd name="T30" fmla="*/ 3 w 81"/>
              <a:gd name="T31" fmla="*/ 4 h 108"/>
              <a:gd name="T32" fmla="*/ 3 w 81"/>
              <a:gd name="T33" fmla="*/ 4 h 108"/>
              <a:gd name="T34" fmla="*/ 3 w 81"/>
              <a:gd name="T35" fmla="*/ 4 h 108"/>
              <a:gd name="T36" fmla="*/ 3 w 81"/>
              <a:gd name="T37" fmla="*/ 4 h 108"/>
              <a:gd name="T38" fmla="*/ 3 w 81"/>
              <a:gd name="T39" fmla="*/ 4 h 108"/>
              <a:gd name="T40" fmla="*/ 3 w 81"/>
              <a:gd name="T41" fmla="*/ 4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108">
                <a:moveTo>
                  <a:pt x="37" y="94"/>
                </a:moveTo>
                <a:lnTo>
                  <a:pt x="34" y="104"/>
                </a:lnTo>
                <a:lnTo>
                  <a:pt x="34" y="107"/>
                </a:lnTo>
                <a:lnTo>
                  <a:pt x="16" y="108"/>
                </a:lnTo>
                <a:lnTo>
                  <a:pt x="12" y="84"/>
                </a:lnTo>
                <a:lnTo>
                  <a:pt x="5" y="77"/>
                </a:lnTo>
                <a:lnTo>
                  <a:pt x="0" y="24"/>
                </a:lnTo>
                <a:lnTo>
                  <a:pt x="3" y="11"/>
                </a:lnTo>
                <a:lnTo>
                  <a:pt x="17" y="3"/>
                </a:lnTo>
                <a:lnTo>
                  <a:pt x="25" y="0"/>
                </a:lnTo>
                <a:lnTo>
                  <a:pt x="43" y="0"/>
                </a:lnTo>
                <a:lnTo>
                  <a:pt x="49" y="6"/>
                </a:lnTo>
                <a:lnTo>
                  <a:pt x="60" y="3"/>
                </a:lnTo>
                <a:lnTo>
                  <a:pt x="81" y="4"/>
                </a:lnTo>
                <a:lnTo>
                  <a:pt x="75" y="23"/>
                </a:lnTo>
                <a:lnTo>
                  <a:pt x="69" y="39"/>
                </a:lnTo>
                <a:lnTo>
                  <a:pt x="70" y="44"/>
                </a:lnTo>
                <a:lnTo>
                  <a:pt x="63" y="65"/>
                </a:lnTo>
                <a:lnTo>
                  <a:pt x="60" y="69"/>
                </a:lnTo>
                <a:lnTo>
                  <a:pt x="41" y="86"/>
                </a:lnTo>
                <a:lnTo>
                  <a:pt x="37" y="9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4" name="Freeform 116">
            <a:extLst>
              <a:ext uri="{FF2B5EF4-FFF2-40B4-BE49-F238E27FC236}">
                <a16:creationId xmlns:a16="http://schemas.microsoft.com/office/drawing/2014/main" id="{B5269878-8A5A-B345-AF6A-19A85EE0CED5}"/>
              </a:ext>
            </a:extLst>
          </p:cNvPr>
          <p:cNvSpPr>
            <a:spLocks/>
          </p:cNvSpPr>
          <p:nvPr/>
        </p:nvSpPr>
        <p:spPr bwMode="auto">
          <a:xfrm>
            <a:off x="10044743" y="2111827"/>
            <a:ext cx="88670" cy="99583"/>
          </a:xfrm>
          <a:custGeom>
            <a:avLst/>
            <a:gdLst>
              <a:gd name="T0" fmla="*/ 3 w 76"/>
              <a:gd name="T1" fmla="*/ 3 h 84"/>
              <a:gd name="T2" fmla="*/ 3 w 76"/>
              <a:gd name="T3" fmla="*/ 3 h 84"/>
              <a:gd name="T4" fmla="*/ 3 w 76"/>
              <a:gd name="T5" fmla="*/ 3 h 84"/>
              <a:gd name="T6" fmla="*/ 3 w 76"/>
              <a:gd name="T7" fmla="*/ 3 h 84"/>
              <a:gd name="T8" fmla="*/ 3 w 76"/>
              <a:gd name="T9" fmla="*/ 3 h 84"/>
              <a:gd name="T10" fmla="*/ 3 w 76"/>
              <a:gd name="T11" fmla="*/ 3 h 84"/>
              <a:gd name="T12" fmla="*/ 3 w 76"/>
              <a:gd name="T13" fmla="*/ 3 h 84"/>
              <a:gd name="T14" fmla="*/ 3 w 76"/>
              <a:gd name="T15" fmla="*/ 0 h 84"/>
              <a:gd name="T16" fmla="*/ 3 w 76"/>
              <a:gd name="T17" fmla="*/ 3 h 84"/>
              <a:gd name="T18" fmla="*/ 3 w 76"/>
              <a:gd name="T19" fmla="*/ 3 h 84"/>
              <a:gd name="T20" fmla="*/ 3 w 76"/>
              <a:gd name="T21" fmla="*/ 3 h 84"/>
              <a:gd name="T22" fmla="*/ 3 w 76"/>
              <a:gd name="T23" fmla="*/ 3 h 84"/>
              <a:gd name="T24" fmla="*/ 3 w 76"/>
              <a:gd name="T25" fmla="*/ 3 h 84"/>
              <a:gd name="T26" fmla="*/ 3 w 76"/>
              <a:gd name="T27" fmla="*/ 3 h 84"/>
              <a:gd name="T28" fmla="*/ 3 w 76"/>
              <a:gd name="T29" fmla="*/ 3 h 84"/>
              <a:gd name="T30" fmla="*/ 3 w 76"/>
              <a:gd name="T31" fmla="*/ 3 h 84"/>
              <a:gd name="T32" fmla="*/ 3 w 76"/>
              <a:gd name="T33" fmla="*/ 3 h 84"/>
              <a:gd name="T34" fmla="*/ 3 w 76"/>
              <a:gd name="T35" fmla="*/ 3 h 84"/>
              <a:gd name="T36" fmla="*/ 3 w 76"/>
              <a:gd name="T37" fmla="*/ 3 h 84"/>
              <a:gd name="T38" fmla="*/ 3 w 76"/>
              <a:gd name="T39" fmla="*/ 3 h 84"/>
              <a:gd name="T40" fmla="*/ 3 w 76"/>
              <a:gd name="T41" fmla="*/ 3 h 84"/>
              <a:gd name="T42" fmla="*/ 3 w 76"/>
              <a:gd name="T43" fmla="*/ 3 h 84"/>
              <a:gd name="T44" fmla="*/ 3 w 76"/>
              <a:gd name="T45" fmla="*/ 3 h 84"/>
              <a:gd name="T46" fmla="*/ 3 w 76"/>
              <a:gd name="T47" fmla="*/ 3 h 84"/>
              <a:gd name="T48" fmla="*/ 3 w 76"/>
              <a:gd name="T49" fmla="*/ 3 h 84"/>
              <a:gd name="T50" fmla="*/ 0 w 76"/>
              <a:gd name="T51" fmla="*/ 3 h 84"/>
              <a:gd name="T52" fmla="*/ 3 w 76"/>
              <a:gd name="T53" fmla="*/ 3 h 84"/>
              <a:gd name="T54" fmla="*/ 3 w 76"/>
              <a:gd name="T55" fmla="*/ 3 h 84"/>
              <a:gd name="T56" fmla="*/ 3 w 76"/>
              <a:gd name="T57" fmla="*/ 3 h 84"/>
              <a:gd name="T58" fmla="*/ 3 w 76"/>
              <a:gd name="T59" fmla="*/ 3 h 84"/>
              <a:gd name="T60" fmla="*/ 3 w 76"/>
              <a:gd name="T61" fmla="*/ 3 h 84"/>
              <a:gd name="T62" fmla="*/ 3 w 76"/>
              <a:gd name="T63" fmla="*/ 3 h 84"/>
              <a:gd name="T64" fmla="*/ 3 w 76"/>
              <a:gd name="T65" fmla="*/ 3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6" h="84">
                <a:moveTo>
                  <a:pt x="12" y="24"/>
                </a:moveTo>
                <a:lnTo>
                  <a:pt x="10" y="19"/>
                </a:lnTo>
                <a:lnTo>
                  <a:pt x="12" y="13"/>
                </a:lnTo>
                <a:lnTo>
                  <a:pt x="18" y="13"/>
                </a:lnTo>
                <a:lnTo>
                  <a:pt x="24" y="9"/>
                </a:lnTo>
                <a:lnTo>
                  <a:pt x="32" y="3"/>
                </a:lnTo>
                <a:lnTo>
                  <a:pt x="42" y="3"/>
                </a:lnTo>
                <a:lnTo>
                  <a:pt x="58" y="0"/>
                </a:lnTo>
                <a:lnTo>
                  <a:pt x="66" y="7"/>
                </a:lnTo>
                <a:lnTo>
                  <a:pt x="66" y="15"/>
                </a:lnTo>
                <a:lnTo>
                  <a:pt x="71" y="22"/>
                </a:lnTo>
                <a:lnTo>
                  <a:pt x="70" y="26"/>
                </a:lnTo>
                <a:lnTo>
                  <a:pt x="70" y="42"/>
                </a:lnTo>
                <a:lnTo>
                  <a:pt x="75" y="48"/>
                </a:lnTo>
                <a:lnTo>
                  <a:pt x="76" y="61"/>
                </a:lnTo>
                <a:lnTo>
                  <a:pt x="69" y="66"/>
                </a:lnTo>
                <a:lnTo>
                  <a:pt x="74" y="74"/>
                </a:lnTo>
                <a:lnTo>
                  <a:pt x="70" y="80"/>
                </a:lnTo>
                <a:lnTo>
                  <a:pt x="38" y="84"/>
                </a:lnTo>
                <a:lnTo>
                  <a:pt x="34" y="81"/>
                </a:lnTo>
                <a:lnTo>
                  <a:pt x="33" y="74"/>
                </a:lnTo>
                <a:lnTo>
                  <a:pt x="28" y="67"/>
                </a:lnTo>
                <a:lnTo>
                  <a:pt x="33" y="66"/>
                </a:lnTo>
                <a:lnTo>
                  <a:pt x="29" y="62"/>
                </a:lnTo>
                <a:lnTo>
                  <a:pt x="3" y="57"/>
                </a:lnTo>
                <a:lnTo>
                  <a:pt x="0" y="50"/>
                </a:lnTo>
                <a:lnTo>
                  <a:pt x="10" y="48"/>
                </a:lnTo>
                <a:lnTo>
                  <a:pt x="8" y="44"/>
                </a:lnTo>
                <a:lnTo>
                  <a:pt x="9" y="42"/>
                </a:lnTo>
                <a:lnTo>
                  <a:pt x="11" y="39"/>
                </a:lnTo>
                <a:lnTo>
                  <a:pt x="15" y="33"/>
                </a:lnTo>
                <a:lnTo>
                  <a:pt x="14" y="31"/>
                </a:lnTo>
                <a:lnTo>
                  <a:pt x="12" y="2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5" name="Freeform 117">
            <a:extLst>
              <a:ext uri="{FF2B5EF4-FFF2-40B4-BE49-F238E27FC236}">
                <a16:creationId xmlns:a16="http://schemas.microsoft.com/office/drawing/2014/main" id="{61D48CD0-029C-AB4D-AE37-B0053F20FE37}"/>
              </a:ext>
            </a:extLst>
          </p:cNvPr>
          <p:cNvSpPr>
            <a:spLocks/>
          </p:cNvSpPr>
          <p:nvPr/>
        </p:nvSpPr>
        <p:spPr bwMode="auto">
          <a:xfrm>
            <a:off x="9735081" y="2039527"/>
            <a:ext cx="126867" cy="84577"/>
          </a:xfrm>
          <a:custGeom>
            <a:avLst/>
            <a:gdLst>
              <a:gd name="T0" fmla="*/ 4 w 106"/>
              <a:gd name="T1" fmla="*/ 4 h 70"/>
              <a:gd name="T2" fmla="*/ 4 w 106"/>
              <a:gd name="T3" fmla="*/ 4 h 70"/>
              <a:gd name="T4" fmla="*/ 4 w 106"/>
              <a:gd name="T5" fmla="*/ 4 h 70"/>
              <a:gd name="T6" fmla="*/ 4 w 106"/>
              <a:gd name="T7" fmla="*/ 4 h 70"/>
              <a:gd name="T8" fmla="*/ 4 w 106"/>
              <a:gd name="T9" fmla="*/ 4 h 70"/>
              <a:gd name="T10" fmla="*/ 4 w 106"/>
              <a:gd name="T11" fmla="*/ 4 h 70"/>
              <a:gd name="T12" fmla="*/ 4 w 106"/>
              <a:gd name="T13" fmla="*/ 4 h 70"/>
              <a:gd name="T14" fmla="*/ 4 w 106"/>
              <a:gd name="T15" fmla="*/ 4 h 70"/>
              <a:gd name="T16" fmla="*/ 0 w 106"/>
              <a:gd name="T17" fmla="*/ 4 h 70"/>
              <a:gd name="T18" fmla="*/ 3 w 106"/>
              <a:gd name="T19" fmla="*/ 4 h 70"/>
              <a:gd name="T20" fmla="*/ 4 w 106"/>
              <a:gd name="T21" fmla="*/ 4 h 70"/>
              <a:gd name="T22" fmla="*/ 1 w 106"/>
              <a:gd name="T23" fmla="*/ 4 h 70"/>
              <a:gd name="T24" fmla="*/ 4 w 106"/>
              <a:gd name="T25" fmla="*/ 4 h 70"/>
              <a:gd name="T26" fmla="*/ 4 w 106"/>
              <a:gd name="T27" fmla="*/ 4 h 70"/>
              <a:gd name="T28" fmla="*/ 4 w 106"/>
              <a:gd name="T29" fmla="*/ 4 h 70"/>
              <a:gd name="T30" fmla="*/ 4 w 106"/>
              <a:gd name="T31" fmla="*/ 4 h 70"/>
              <a:gd name="T32" fmla="*/ 4 w 106"/>
              <a:gd name="T33" fmla="*/ 4 h 70"/>
              <a:gd name="T34" fmla="*/ 4 w 106"/>
              <a:gd name="T35" fmla="*/ 4 h 70"/>
              <a:gd name="T36" fmla="*/ 4 w 106"/>
              <a:gd name="T37" fmla="*/ 4 h 70"/>
              <a:gd name="T38" fmla="*/ 4 w 106"/>
              <a:gd name="T39" fmla="*/ 4 h 70"/>
              <a:gd name="T40" fmla="*/ 4 w 106"/>
              <a:gd name="T41" fmla="*/ 3 h 70"/>
              <a:gd name="T42" fmla="*/ 4 w 106"/>
              <a:gd name="T43" fmla="*/ 4 h 70"/>
              <a:gd name="T44" fmla="*/ 4 w 106"/>
              <a:gd name="T45" fmla="*/ 3 h 70"/>
              <a:gd name="T46" fmla="*/ 4 w 106"/>
              <a:gd name="T47" fmla="*/ 0 h 70"/>
              <a:gd name="T48" fmla="*/ 4 w 106"/>
              <a:gd name="T49" fmla="*/ 4 h 70"/>
              <a:gd name="T50" fmla="*/ 4 w 106"/>
              <a:gd name="T51" fmla="*/ 4 h 70"/>
              <a:gd name="T52" fmla="*/ 4 w 106"/>
              <a:gd name="T53" fmla="*/ 4 h 70"/>
              <a:gd name="T54" fmla="*/ 4 w 106"/>
              <a:gd name="T55" fmla="*/ 4 h 70"/>
              <a:gd name="T56" fmla="*/ 4 w 106"/>
              <a:gd name="T57" fmla="*/ 4 h 70"/>
              <a:gd name="T58" fmla="*/ 4 w 106"/>
              <a:gd name="T59" fmla="*/ 4 h 70"/>
              <a:gd name="T60" fmla="*/ 4 w 106"/>
              <a:gd name="T61" fmla="*/ 4 h 70"/>
              <a:gd name="T62" fmla="*/ 4 w 106"/>
              <a:gd name="T63" fmla="*/ 4 h 70"/>
              <a:gd name="T64" fmla="*/ 4 w 106"/>
              <a:gd name="T65" fmla="*/ 4 h 70"/>
              <a:gd name="T66" fmla="*/ 4 w 106"/>
              <a:gd name="T67" fmla="*/ 4 h 70"/>
              <a:gd name="T68" fmla="*/ 4 w 106"/>
              <a:gd name="T69" fmla="*/ 4 h 70"/>
              <a:gd name="T70" fmla="*/ 4 w 106"/>
              <a:gd name="T71" fmla="*/ 4 h 70"/>
              <a:gd name="T72" fmla="*/ 4 w 106"/>
              <a:gd name="T73" fmla="*/ 4 h 70"/>
              <a:gd name="T74" fmla="*/ 4 w 106"/>
              <a:gd name="T75" fmla="*/ 4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6" h="70">
                <a:moveTo>
                  <a:pt x="46" y="61"/>
                </a:moveTo>
                <a:lnTo>
                  <a:pt x="42" y="62"/>
                </a:lnTo>
                <a:lnTo>
                  <a:pt x="36" y="69"/>
                </a:lnTo>
                <a:lnTo>
                  <a:pt x="29" y="70"/>
                </a:lnTo>
                <a:lnTo>
                  <a:pt x="27" y="68"/>
                </a:lnTo>
                <a:lnTo>
                  <a:pt x="19" y="61"/>
                </a:lnTo>
                <a:lnTo>
                  <a:pt x="12" y="55"/>
                </a:lnTo>
                <a:lnTo>
                  <a:pt x="5" y="57"/>
                </a:lnTo>
                <a:lnTo>
                  <a:pt x="0" y="56"/>
                </a:lnTo>
                <a:lnTo>
                  <a:pt x="3" y="51"/>
                </a:lnTo>
                <a:lnTo>
                  <a:pt x="4" y="48"/>
                </a:lnTo>
                <a:lnTo>
                  <a:pt x="1" y="45"/>
                </a:lnTo>
                <a:lnTo>
                  <a:pt x="7" y="37"/>
                </a:lnTo>
                <a:lnTo>
                  <a:pt x="21" y="37"/>
                </a:lnTo>
                <a:lnTo>
                  <a:pt x="28" y="27"/>
                </a:lnTo>
                <a:lnTo>
                  <a:pt x="39" y="25"/>
                </a:lnTo>
                <a:lnTo>
                  <a:pt x="40" y="22"/>
                </a:lnTo>
                <a:lnTo>
                  <a:pt x="48" y="15"/>
                </a:lnTo>
                <a:lnTo>
                  <a:pt x="48" y="13"/>
                </a:lnTo>
                <a:lnTo>
                  <a:pt x="52" y="13"/>
                </a:lnTo>
                <a:lnTo>
                  <a:pt x="63" y="3"/>
                </a:lnTo>
                <a:lnTo>
                  <a:pt x="79" y="7"/>
                </a:lnTo>
                <a:lnTo>
                  <a:pt x="85" y="3"/>
                </a:lnTo>
                <a:lnTo>
                  <a:pt x="94" y="0"/>
                </a:lnTo>
                <a:lnTo>
                  <a:pt x="106" y="14"/>
                </a:lnTo>
                <a:lnTo>
                  <a:pt x="93" y="19"/>
                </a:lnTo>
                <a:lnTo>
                  <a:pt x="97" y="28"/>
                </a:lnTo>
                <a:lnTo>
                  <a:pt x="95" y="32"/>
                </a:lnTo>
                <a:lnTo>
                  <a:pt x="94" y="39"/>
                </a:lnTo>
                <a:lnTo>
                  <a:pt x="90" y="43"/>
                </a:lnTo>
                <a:lnTo>
                  <a:pt x="79" y="45"/>
                </a:lnTo>
                <a:lnTo>
                  <a:pt x="77" y="54"/>
                </a:lnTo>
                <a:lnTo>
                  <a:pt x="70" y="57"/>
                </a:lnTo>
                <a:lnTo>
                  <a:pt x="65" y="52"/>
                </a:lnTo>
                <a:lnTo>
                  <a:pt x="55" y="51"/>
                </a:lnTo>
                <a:lnTo>
                  <a:pt x="51" y="52"/>
                </a:lnTo>
                <a:lnTo>
                  <a:pt x="51" y="56"/>
                </a:lnTo>
                <a:lnTo>
                  <a:pt x="46" y="6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6" name="Freeform 118">
            <a:extLst>
              <a:ext uri="{FF2B5EF4-FFF2-40B4-BE49-F238E27FC236}">
                <a16:creationId xmlns:a16="http://schemas.microsoft.com/office/drawing/2014/main" id="{AB84E75F-53E3-B742-B1D1-00011DED226B}"/>
              </a:ext>
            </a:extLst>
          </p:cNvPr>
          <p:cNvSpPr>
            <a:spLocks/>
          </p:cNvSpPr>
          <p:nvPr/>
        </p:nvSpPr>
        <p:spPr bwMode="auto">
          <a:xfrm>
            <a:off x="10009275" y="1961769"/>
            <a:ext cx="91399" cy="83214"/>
          </a:xfrm>
          <a:custGeom>
            <a:avLst/>
            <a:gdLst>
              <a:gd name="T0" fmla="*/ 0 w 75"/>
              <a:gd name="T1" fmla="*/ 3 h 70"/>
              <a:gd name="T2" fmla="*/ 1 w 75"/>
              <a:gd name="T3" fmla="*/ 1 h 70"/>
              <a:gd name="T4" fmla="*/ 4 w 75"/>
              <a:gd name="T5" fmla="*/ 0 h 70"/>
              <a:gd name="T6" fmla="*/ 4 w 75"/>
              <a:gd name="T7" fmla="*/ 3 h 70"/>
              <a:gd name="T8" fmla="*/ 4 w 75"/>
              <a:gd name="T9" fmla="*/ 3 h 70"/>
              <a:gd name="T10" fmla="*/ 4 w 75"/>
              <a:gd name="T11" fmla="*/ 3 h 70"/>
              <a:gd name="T12" fmla="*/ 4 w 75"/>
              <a:gd name="T13" fmla="*/ 3 h 70"/>
              <a:gd name="T14" fmla="*/ 4 w 75"/>
              <a:gd name="T15" fmla="*/ 3 h 70"/>
              <a:gd name="T16" fmla="*/ 4 w 75"/>
              <a:gd name="T17" fmla="*/ 3 h 70"/>
              <a:gd name="T18" fmla="*/ 4 w 75"/>
              <a:gd name="T19" fmla="*/ 3 h 70"/>
              <a:gd name="T20" fmla="*/ 4 w 75"/>
              <a:gd name="T21" fmla="*/ 3 h 70"/>
              <a:gd name="T22" fmla="*/ 4 w 75"/>
              <a:gd name="T23" fmla="*/ 3 h 70"/>
              <a:gd name="T24" fmla="*/ 4 w 75"/>
              <a:gd name="T25" fmla="*/ 3 h 70"/>
              <a:gd name="T26" fmla="*/ 4 w 75"/>
              <a:gd name="T27" fmla="*/ 3 h 70"/>
              <a:gd name="T28" fmla="*/ 4 w 75"/>
              <a:gd name="T29" fmla="*/ 3 h 70"/>
              <a:gd name="T30" fmla="*/ 4 w 75"/>
              <a:gd name="T31" fmla="*/ 3 h 70"/>
              <a:gd name="T32" fmla="*/ 4 w 75"/>
              <a:gd name="T33" fmla="*/ 3 h 70"/>
              <a:gd name="T34" fmla="*/ 4 w 75"/>
              <a:gd name="T35" fmla="*/ 3 h 70"/>
              <a:gd name="T36" fmla="*/ 4 w 75"/>
              <a:gd name="T37" fmla="*/ 3 h 70"/>
              <a:gd name="T38" fmla="*/ 4 w 75"/>
              <a:gd name="T39" fmla="*/ 3 h 70"/>
              <a:gd name="T40" fmla="*/ 4 w 75"/>
              <a:gd name="T41" fmla="*/ 3 h 70"/>
              <a:gd name="T42" fmla="*/ 4 w 75"/>
              <a:gd name="T43" fmla="*/ 3 h 70"/>
              <a:gd name="T44" fmla="*/ 4 w 75"/>
              <a:gd name="T45" fmla="*/ 3 h 70"/>
              <a:gd name="T46" fmla="*/ 4 w 75"/>
              <a:gd name="T47" fmla="*/ 3 h 70"/>
              <a:gd name="T48" fmla="*/ 4 w 75"/>
              <a:gd name="T49" fmla="*/ 3 h 70"/>
              <a:gd name="T50" fmla="*/ 4 w 75"/>
              <a:gd name="T51" fmla="*/ 3 h 70"/>
              <a:gd name="T52" fmla="*/ 0 w 75"/>
              <a:gd name="T53" fmla="*/ 3 h 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5" h="70">
                <a:moveTo>
                  <a:pt x="0" y="15"/>
                </a:moveTo>
                <a:lnTo>
                  <a:pt x="1" y="1"/>
                </a:lnTo>
                <a:lnTo>
                  <a:pt x="15" y="0"/>
                </a:lnTo>
                <a:lnTo>
                  <a:pt x="30" y="6"/>
                </a:lnTo>
                <a:lnTo>
                  <a:pt x="40" y="12"/>
                </a:lnTo>
                <a:lnTo>
                  <a:pt x="50" y="18"/>
                </a:lnTo>
                <a:lnTo>
                  <a:pt x="58" y="22"/>
                </a:lnTo>
                <a:lnTo>
                  <a:pt x="63" y="30"/>
                </a:lnTo>
                <a:lnTo>
                  <a:pt x="68" y="33"/>
                </a:lnTo>
                <a:lnTo>
                  <a:pt x="68" y="39"/>
                </a:lnTo>
                <a:lnTo>
                  <a:pt x="66" y="42"/>
                </a:lnTo>
                <a:lnTo>
                  <a:pt x="66" y="48"/>
                </a:lnTo>
                <a:lnTo>
                  <a:pt x="75" y="58"/>
                </a:lnTo>
                <a:lnTo>
                  <a:pt x="75" y="68"/>
                </a:lnTo>
                <a:lnTo>
                  <a:pt x="72" y="70"/>
                </a:lnTo>
                <a:lnTo>
                  <a:pt x="58" y="70"/>
                </a:lnTo>
                <a:lnTo>
                  <a:pt x="54" y="66"/>
                </a:lnTo>
                <a:lnTo>
                  <a:pt x="54" y="58"/>
                </a:lnTo>
                <a:lnTo>
                  <a:pt x="50" y="55"/>
                </a:lnTo>
                <a:lnTo>
                  <a:pt x="44" y="51"/>
                </a:lnTo>
                <a:lnTo>
                  <a:pt x="32" y="50"/>
                </a:lnTo>
                <a:lnTo>
                  <a:pt x="30" y="45"/>
                </a:lnTo>
                <a:lnTo>
                  <a:pt x="16" y="50"/>
                </a:lnTo>
                <a:lnTo>
                  <a:pt x="10" y="48"/>
                </a:lnTo>
                <a:lnTo>
                  <a:pt x="6" y="42"/>
                </a:lnTo>
                <a:lnTo>
                  <a:pt x="6" y="38"/>
                </a:lnTo>
                <a:lnTo>
                  <a:pt x="0" y="1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7" name="Freeform 119">
            <a:extLst>
              <a:ext uri="{FF2B5EF4-FFF2-40B4-BE49-F238E27FC236}">
                <a16:creationId xmlns:a16="http://schemas.microsoft.com/office/drawing/2014/main" id="{64ABDEFA-5A53-1449-957E-2E4828B8658B}"/>
              </a:ext>
            </a:extLst>
          </p:cNvPr>
          <p:cNvSpPr>
            <a:spLocks/>
          </p:cNvSpPr>
          <p:nvPr/>
        </p:nvSpPr>
        <p:spPr bwMode="auto">
          <a:xfrm>
            <a:off x="10117042" y="2516980"/>
            <a:ext cx="95490" cy="85943"/>
          </a:xfrm>
          <a:custGeom>
            <a:avLst/>
            <a:gdLst>
              <a:gd name="T0" fmla="*/ 3 w 81"/>
              <a:gd name="T1" fmla="*/ 5 h 70"/>
              <a:gd name="T2" fmla="*/ 3 w 81"/>
              <a:gd name="T3" fmla="*/ 5 h 70"/>
              <a:gd name="T4" fmla="*/ 3 w 81"/>
              <a:gd name="T5" fmla="*/ 5 h 70"/>
              <a:gd name="T6" fmla="*/ 0 w 81"/>
              <a:gd name="T7" fmla="*/ 5 h 70"/>
              <a:gd name="T8" fmla="*/ 3 w 81"/>
              <a:gd name="T9" fmla="*/ 5 h 70"/>
              <a:gd name="T10" fmla="*/ 3 w 81"/>
              <a:gd name="T11" fmla="*/ 5 h 70"/>
              <a:gd name="T12" fmla="*/ 3 w 81"/>
              <a:gd name="T13" fmla="*/ 5 h 70"/>
              <a:gd name="T14" fmla="*/ 3 w 81"/>
              <a:gd name="T15" fmla="*/ 5 h 70"/>
              <a:gd name="T16" fmla="*/ 3 w 81"/>
              <a:gd name="T17" fmla="*/ 5 h 70"/>
              <a:gd name="T18" fmla="*/ 3 w 81"/>
              <a:gd name="T19" fmla="*/ 5 h 70"/>
              <a:gd name="T20" fmla="*/ 3 w 81"/>
              <a:gd name="T21" fmla="*/ 5 h 70"/>
              <a:gd name="T22" fmla="*/ 3 w 81"/>
              <a:gd name="T23" fmla="*/ 5 h 70"/>
              <a:gd name="T24" fmla="*/ 3 w 81"/>
              <a:gd name="T25" fmla="*/ 0 h 70"/>
              <a:gd name="T26" fmla="*/ 3 w 81"/>
              <a:gd name="T27" fmla="*/ 4 h 70"/>
              <a:gd name="T28" fmla="*/ 3 w 81"/>
              <a:gd name="T29" fmla="*/ 5 h 70"/>
              <a:gd name="T30" fmla="*/ 3 w 81"/>
              <a:gd name="T31" fmla="*/ 5 h 70"/>
              <a:gd name="T32" fmla="*/ 3 w 81"/>
              <a:gd name="T33" fmla="*/ 5 h 70"/>
              <a:gd name="T34" fmla="*/ 3 w 81"/>
              <a:gd name="T35" fmla="*/ 5 h 70"/>
              <a:gd name="T36" fmla="*/ 3 w 81"/>
              <a:gd name="T37" fmla="*/ 5 h 70"/>
              <a:gd name="T38" fmla="*/ 3 w 81"/>
              <a:gd name="T39" fmla="*/ 5 h 70"/>
              <a:gd name="T40" fmla="*/ 3 w 81"/>
              <a:gd name="T41" fmla="*/ 5 h 70"/>
              <a:gd name="T42" fmla="*/ 3 w 81"/>
              <a:gd name="T43" fmla="*/ 5 h 70"/>
              <a:gd name="T44" fmla="*/ 3 w 81"/>
              <a:gd name="T45" fmla="*/ 5 h 70"/>
              <a:gd name="T46" fmla="*/ 3 w 81"/>
              <a:gd name="T47" fmla="*/ 5 h 70"/>
              <a:gd name="T48" fmla="*/ 3 w 81"/>
              <a:gd name="T49" fmla="*/ 5 h 70"/>
              <a:gd name="T50" fmla="*/ 3 w 81"/>
              <a:gd name="T51" fmla="*/ 5 h 70"/>
              <a:gd name="T52" fmla="*/ 3 w 81"/>
              <a:gd name="T53" fmla="*/ 5 h 70"/>
              <a:gd name="T54" fmla="*/ 3 w 81"/>
              <a:gd name="T55" fmla="*/ 5 h 70"/>
              <a:gd name="T56" fmla="*/ 3 w 81"/>
              <a:gd name="T57" fmla="*/ 5 h 70"/>
              <a:gd name="T58" fmla="*/ 3 w 81"/>
              <a:gd name="T59" fmla="*/ 5 h 70"/>
              <a:gd name="T60" fmla="*/ 3 w 81"/>
              <a:gd name="T61" fmla="*/ 5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1" h="70">
                <a:moveTo>
                  <a:pt x="14" y="54"/>
                </a:moveTo>
                <a:lnTo>
                  <a:pt x="10" y="52"/>
                </a:lnTo>
                <a:lnTo>
                  <a:pt x="3" y="52"/>
                </a:lnTo>
                <a:lnTo>
                  <a:pt x="0" y="42"/>
                </a:lnTo>
                <a:lnTo>
                  <a:pt x="9" y="38"/>
                </a:lnTo>
                <a:lnTo>
                  <a:pt x="15" y="32"/>
                </a:lnTo>
                <a:lnTo>
                  <a:pt x="21" y="30"/>
                </a:lnTo>
                <a:lnTo>
                  <a:pt x="17" y="22"/>
                </a:lnTo>
                <a:lnTo>
                  <a:pt x="18" y="21"/>
                </a:lnTo>
                <a:lnTo>
                  <a:pt x="16" y="18"/>
                </a:lnTo>
                <a:lnTo>
                  <a:pt x="17" y="15"/>
                </a:lnTo>
                <a:lnTo>
                  <a:pt x="21" y="13"/>
                </a:lnTo>
                <a:lnTo>
                  <a:pt x="24" y="0"/>
                </a:lnTo>
                <a:lnTo>
                  <a:pt x="36" y="4"/>
                </a:lnTo>
                <a:lnTo>
                  <a:pt x="39" y="9"/>
                </a:lnTo>
                <a:lnTo>
                  <a:pt x="44" y="13"/>
                </a:lnTo>
                <a:lnTo>
                  <a:pt x="60" y="26"/>
                </a:lnTo>
                <a:lnTo>
                  <a:pt x="64" y="31"/>
                </a:lnTo>
                <a:lnTo>
                  <a:pt x="69" y="48"/>
                </a:lnTo>
                <a:lnTo>
                  <a:pt x="71" y="48"/>
                </a:lnTo>
                <a:lnTo>
                  <a:pt x="78" y="45"/>
                </a:lnTo>
                <a:lnTo>
                  <a:pt x="81" y="48"/>
                </a:lnTo>
                <a:lnTo>
                  <a:pt x="76" y="56"/>
                </a:lnTo>
                <a:lnTo>
                  <a:pt x="70" y="61"/>
                </a:lnTo>
                <a:lnTo>
                  <a:pt x="60" y="70"/>
                </a:lnTo>
                <a:lnTo>
                  <a:pt x="47" y="64"/>
                </a:lnTo>
                <a:lnTo>
                  <a:pt x="47" y="68"/>
                </a:lnTo>
                <a:lnTo>
                  <a:pt x="36" y="64"/>
                </a:lnTo>
                <a:lnTo>
                  <a:pt x="28" y="61"/>
                </a:lnTo>
                <a:lnTo>
                  <a:pt x="22" y="58"/>
                </a:lnTo>
                <a:lnTo>
                  <a:pt x="14" y="5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8" name="Freeform 120">
            <a:extLst>
              <a:ext uri="{FF2B5EF4-FFF2-40B4-BE49-F238E27FC236}">
                <a16:creationId xmlns:a16="http://schemas.microsoft.com/office/drawing/2014/main" id="{399057F5-FCE7-AE43-9952-EC434F83C001}"/>
              </a:ext>
            </a:extLst>
          </p:cNvPr>
          <p:cNvSpPr>
            <a:spLocks/>
          </p:cNvSpPr>
          <p:nvPr/>
        </p:nvSpPr>
        <p:spPr bwMode="auto">
          <a:xfrm>
            <a:off x="10436254" y="2214138"/>
            <a:ext cx="95490" cy="60022"/>
          </a:xfrm>
          <a:custGeom>
            <a:avLst/>
            <a:gdLst>
              <a:gd name="T0" fmla="*/ 0 w 81"/>
              <a:gd name="T1" fmla="*/ 4 h 49"/>
              <a:gd name="T2" fmla="*/ 0 w 81"/>
              <a:gd name="T3" fmla="*/ 4 h 49"/>
              <a:gd name="T4" fmla="*/ 3 w 81"/>
              <a:gd name="T5" fmla="*/ 4 h 49"/>
              <a:gd name="T6" fmla="*/ 3 w 81"/>
              <a:gd name="T7" fmla="*/ 4 h 49"/>
              <a:gd name="T8" fmla="*/ 3 w 81"/>
              <a:gd name="T9" fmla="*/ 4 h 49"/>
              <a:gd name="T10" fmla="*/ 3 w 81"/>
              <a:gd name="T11" fmla="*/ 4 h 49"/>
              <a:gd name="T12" fmla="*/ 3 w 81"/>
              <a:gd name="T13" fmla="*/ 4 h 49"/>
              <a:gd name="T14" fmla="*/ 3 w 81"/>
              <a:gd name="T15" fmla="*/ 4 h 49"/>
              <a:gd name="T16" fmla="*/ 3 w 81"/>
              <a:gd name="T17" fmla="*/ 4 h 49"/>
              <a:gd name="T18" fmla="*/ 3 w 81"/>
              <a:gd name="T19" fmla="*/ 4 h 49"/>
              <a:gd name="T20" fmla="*/ 3 w 81"/>
              <a:gd name="T21" fmla="*/ 4 h 49"/>
              <a:gd name="T22" fmla="*/ 3 w 81"/>
              <a:gd name="T23" fmla="*/ 4 h 49"/>
              <a:gd name="T24" fmla="*/ 3 w 81"/>
              <a:gd name="T25" fmla="*/ 4 h 49"/>
              <a:gd name="T26" fmla="*/ 3 w 81"/>
              <a:gd name="T27" fmla="*/ 4 h 49"/>
              <a:gd name="T28" fmla="*/ 3 w 81"/>
              <a:gd name="T29" fmla="*/ 4 h 49"/>
              <a:gd name="T30" fmla="*/ 3 w 81"/>
              <a:gd name="T31" fmla="*/ 4 h 49"/>
              <a:gd name="T32" fmla="*/ 3 w 81"/>
              <a:gd name="T33" fmla="*/ 1 h 49"/>
              <a:gd name="T34" fmla="*/ 3 w 81"/>
              <a:gd name="T35" fmla="*/ 0 h 49"/>
              <a:gd name="T36" fmla="*/ 3 w 81"/>
              <a:gd name="T37" fmla="*/ 4 h 49"/>
              <a:gd name="T38" fmla="*/ 0 w 81"/>
              <a:gd name="T39" fmla="*/ 4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49">
                <a:moveTo>
                  <a:pt x="0" y="7"/>
                </a:moveTo>
                <a:lnTo>
                  <a:pt x="0" y="13"/>
                </a:lnTo>
                <a:lnTo>
                  <a:pt x="6" y="31"/>
                </a:lnTo>
                <a:lnTo>
                  <a:pt x="15" y="31"/>
                </a:lnTo>
                <a:lnTo>
                  <a:pt x="17" y="38"/>
                </a:lnTo>
                <a:lnTo>
                  <a:pt x="24" y="47"/>
                </a:lnTo>
                <a:lnTo>
                  <a:pt x="34" y="49"/>
                </a:lnTo>
                <a:lnTo>
                  <a:pt x="46" y="38"/>
                </a:lnTo>
                <a:lnTo>
                  <a:pt x="75" y="30"/>
                </a:lnTo>
                <a:lnTo>
                  <a:pt x="81" y="26"/>
                </a:lnTo>
                <a:lnTo>
                  <a:pt x="79" y="23"/>
                </a:lnTo>
                <a:lnTo>
                  <a:pt x="76" y="23"/>
                </a:lnTo>
                <a:lnTo>
                  <a:pt x="73" y="17"/>
                </a:lnTo>
                <a:lnTo>
                  <a:pt x="69" y="16"/>
                </a:lnTo>
                <a:lnTo>
                  <a:pt x="64" y="8"/>
                </a:lnTo>
                <a:lnTo>
                  <a:pt x="59" y="8"/>
                </a:lnTo>
                <a:lnTo>
                  <a:pt x="51" y="1"/>
                </a:lnTo>
                <a:lnTo>
                  <a:pt x="36" y="0"/>
                </a:lnTo>
                <a:lnTo>
                  <a:pt x="24" y="6"/>
                </a:lnTo>
                <a:lnTo>
                  <a:pt x="0" y="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69" name="Freeform 121">
            <a:extLst>
              <a:ext uri="{FF2B5EF4-FFF2-40B4-BE49-F238E27FC236}">
                <a16:creationId xmlns:a16="http://schemas.microsoft.com/office/drawing/2014/main" id="{6BB01B44-14AE-D142-9DA0-FA38AC37D718}"/>
              </a:ext>
            </a:extLst>
          </p:cNvPr>
          <p:cNvSpPr>
            <a:spLocks/>
          </p:cNvSpPr>
          <p:nvPr/>
        </p:nvSpPr>
        <p:spPr bwMode="auto">
          <a:xfrm>
            <a:off x="10107494" y="1987688"/>
            <a:ext cx="50474" cy="57295"/>
          </a:xfrm>
          <a:custGeom>
            <a:avLst/>
            <a:gdLst>
              <a:gd name="T0" fmla="*/ 4 w 42"/>
              <a:gd name="T1" fmla="*/ 4 h 47"/>
              <a:gd name="T2" fmla="*/ 4 w 42"/>
              <a:gd name="T3" fmla="*/ 4 h 47"/>
              <a:gd name="T4" fmla="*/ 4 w 42"/>
              <a:gd name="T5" fmla="*/ 4 h 47"/>
              <a:gd name="T6" fmla="*/ 4 w 42"/>
              <a:gd name="T7" fmla="*/ 4 h 47"/>
              <a:gd name="T8" fmla="*/ 4 w 42"/>
              <a:gd name="T9" fmla="*/ 4 h 47"/>
              <a:gd name="T10" fmla="*/ 4 w 42"/>
              <a:gd name="T11" fmla="*/ 4 h 47"/>
              <a:gd name="T12" fmla="*/ 4 w 42"/>
              <a:gd name="T13" fmla="*/ 4 h 47"/>
              <a:gd name="T14" fmla="*/ 4 w 42"/>
              <a:gd name="T15" fmla="*/ 4 h 47"/>
              <a:gd name="T16" fmla="*/ 4 w 42"/>
              <a:gd name="T17" fmla="*/ 4 h 47"/>
              <a:gd name="T18" fmla="*/ 4 w 42"/>
              <a:gd name="T19" fmla="*/ 4 h 47"/>
              <a:gd name="T20" fmla="*/ 4 w 42"/>
              <a:gd name="T21" fmla="*/ 4 h 47"/>
              <a:gd name="T22" fmla="*/ 1 w 42"/>
              <a:gd name="T23" fmla="*/ 4 h 47"/>
              <a:gd name="T24" fmla="*/ 4 w 42"/>
              <a:gd name="T25" fmla="*/ 4 h 47"/>
              <a:gd name="T26" fmla="*/ 0 w 42"/>
              <a:gd name="T27" fmla="*/ 4 h 47"/>
              <a:gd name="T28" fmla="*/ 0 w 42"/>
              <a:gd name="T29" fmla="*/ 4 h 47"/>
              <a:gd name="T30" fmla="*/ 4 w 42"/>
              <a:gd name="T31" fmla="*/ 0 h 47"/>
              <a:gd name="T32" fmla="*/ 4 w 42"/>
              <a:gd name="T33" fmla="*/ 4 h 47"/>
              <a:gd name="T34" fmla="*/ 4 w 42"/>
              <a:gd name="T35" fmla="*/ 4 h 47"/>
              <a:gd name="T36" fmla="*/ 4 w 42"/>
              <a:gd name="T37" fmla="*/ 4 h 47"/>
              <a:gd name="T38" fmla="*/ 4 w 42"/>
              <a:gd name="T39" fmla="*/ 4 h 47"/>
              <a:gd name="T40" fmla="*/ 4 w 42"/>
              <a:gd name="T41" fmla="*/ 4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47">
                <a:moveTo>
                  <a:pt x="42" y="21"/>
                </a:moveTo>
                <a:lnTo>
                  <a:pt x="37" y="26"/>
                </a:lnTo>
                <a:lnTo>
                  <a:pt x="41" y="29"/>
                </a:lnTo>
                <a:lnTo>
                  <a:pt x="41" y="36"/>
                </a:lnTo>
                <a:lnTo>
                  <a:pt x="22" y="45"/>
                </a:lnTo>
                <a:lnTo>
                  <a:pt x="22" y="47"/>
                </a:lnTo>
                <a:lnTo>
                  <a:pt x="17" y="47"/>
                </a:lnTo>
                <a:lnTo>
                  <a:pt x="17" y="42"/>
                </a:lnTo>
                <a:lnTo>
                  <a:pt x="7" y="38"/>
                </a:lnTo>
                <a:lnTo>
                  <a:pt x="9" y="35"/>
                </a:lnTo>
                <a:lnTo>
                  <a:pt x="7" y="27"/>
                </a:lnTo>
                <a:lnTo>
                  <a:pt x="1" y="17"/>
                </a:lnTo>
                <a:lnTo>
                  <a:pt x="5" y="14"/>
                </a:lnTo>
                <a:lnTo>
                  <a:pt x="0" y="6"/>
                </a:lnTo>
                <a:lnTo>
                  <a:pt x="0" y="4"/>
                </a:lnTo>
                <a:lnTo>
                  <a:pt x="6" y="0"/>
                </a:lnTo>
                <a:lnTo>
                  <a:pt x="24" y="8"/>
                </a:lnTo>
                <a:lnTo>
                  <a:pt x="24" y="12"/>
                </a:lnTo>
                <a:lnTo>
                  <a:pt x="33" y="12"/>
                </a:lnTo>
                <a:lnTo>
                  <a:pt x="39" y="15"/>
                </a:lnTo>
                <a:lnTo>
                  <a:pt x="42" y="2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0" name="Freeform 122">
            <a:extLst>
              <a:ext uri="{FF2B5EF4-FFF2-40B4-BE49-F238E27FC236}">
                <a16:creationId xmlns:a16="http://schemas.microsoft.com/office/drawing/2014/main" id="{C0D2A606-A9AD-E84C-ADD7-97C2F74ED6E3}"/>
              </a:ext>
            </a:extLst>
          </p:cNvPr>
          <p:cNvSpPr>
            <a:spLocks/>
          </p:cNvSpPr>
          <p:nvPr/>
        </p:nvSpPr>
        <p:spPr bwMode="auto">
          <a:xfrm>
            <a:off x="10148419" y="2166392"/>
            <a:ext cx="54566" cy="57295"/>
          </a:xfrm>
          <a:custGeom>
            <a:avLst/>
            <a:gdLst>
              <a:gd name="T0" fmla="*/ 4 w 45"/>
              <a:gd name="T1" fmla="*/ 4 h 47"/>
              <a:gd name="T2" fmla="*/ 4 w 45"/>
              <a:gd name="T3" fmla="*/ 4 h 47"/>
              <a:gd name="T4" fmla="*/ 1 w 45"/>
              <a:gd name="T5" fmla="*/ 4 h 47"/>
              <a:gd name="T6" fmla="*/ 0 w 45"/>
              <a:gd name="T7" fmla="*/ 4 h 47"/>
              <a:gd name="T8" fmla="*/ 4 w 45"/>
              <a:gd name="T9" fmla="*/ 4 h 47"/>
              <a:gd name="T10" fmla="*/ 4 w 45"/>
              <a:gd name="T11" fmla="*/ 4 h 47"/>
              <a:gd name="T12" fmla="*/ 4 w 45"/>
              <a:gd name="T13" fmla="*/ 4 h 47"/>
              <a:gd name="T14" fmla="*/ 4 w 45"/>
              <a:gd name="T15" fmla="*/ 4 h 47"/>
              <a:gd name="T16" fmla="*/ 4 w 45"/>
              <a:gd name="T17" fmla="*/ 4 h 47"/>
              <a:gd name="T18" fmla="*/ 4 w 45"/>
              <a:gd name="T19" fmla="*/ 0 h 47"/>
              <a:gd name="T20" fmla="*/ 4 w 45"/>
              <a:gd name="T21" fmla="*/ 4 h 47"/>
              <a:gd name="T22" fmla="*/ 4 w 45"/>
              <a:gd name="T23" fmla="*/ 4 h 47"/>
              <a:gd name="T24" fmla="*/ 4 w 45"/>
              <a:gd name="T25" fmla="*/ 4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47">
                <a:moveTo>
                  <a:pt x="27" y="47"/>
                </a:moveTo>
                <a:lnTo>
                  <a:pt x="13" y="41"/>
                </a:lnTo>
                <a:lnTo>
                  <a:pt x="1" y="33"/>
                </a:lnTo>
                <a:lnTo>
                  <a:pt x="0" y="28"/>
                </a:lnTo>
                <a:lnTo>
                  <a:pt x="7" y="18"/>
                </a:lnTo>
                <a:lnTo>
                  <a:pt x="7" y="15"/>
                </a:lnTo>
                <a:lnTo>
                  <a:pt x="5" y="12"/>
                </a:lnTo>
                <a:lnTo>
                  <a:pt x="11" y="11"/>
                </a:lnTo>
                <a:lnTo>
                  <a:pt x="11" y="5"/>
                </a:lnTo>
                <a:lnTo>
                  <a:pt x="26" y="0"/>
                </a:lnTo>
                <a:lnTo>
                  <a:pt x="42" y="16"/>
                </a:lnTo>
                <a:lnTo>
                  <a:pt x="45" y="45"/>
                </a:lnTo>
                <a:lnTo>
                  <a:pt x="27" y="4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1" name="Freeform 123">
            <a:extLst>
              <a:ext uri="{FF2B5EF4-FFF2-40B4-BE49-F238E27FC236}">
                <a16:creationId xmlns:a16="http://schemas.microsoft.com/office/drawing/2014/main" id="{B8C8A8EC-3751-CA45-9C9C-DAF0E27D591C}"/>
              </a:ext>
            </a:extLst>
          </p:cNvPr>
          <p:cNvSpPr>
            <a:spLocks/>
          </p:cNvSpPr>
          <p:nvPr/>
        </p:nvSpPr>
        <p:spPr bwMode="auto">
          <a:xfrm>
            <a:off x="9894686" y="2023156"/>
            <a:ext cx="54566" cy="40924"/>
          </a:xfrm>
          <a:custGeom>
            <a:avLst/>
            <a:gdLst>
              <a:gd name="T0" fmla="*/ 4 w 45"/>
              <a:gd name="T1" fmla="*/ 0 h 34"/>
              <a:gd name="T2" fmla="*/ 4 w 45"/>
              <a:gd name="T3" fmla="*/ 2 h 34"/>
              <a:gd name="T4" fmla="*/ 1 w 45"/>
              <a:gd name="T5" fmla="*/ 4 h 34"/>
              <a:gd name="T6" fmla="*/ 0 w 45"/>
              <a:gd name="T7" fmla="*/ 4 h 34"/>
              <a:gd name="T8" fmla="*/ 1 w 45"/>
              <a:gd name="T9" fmla="*/ 4 h 34"/>
              <a:gd name="T10" fmla="*/ 0 w 45"/>
              <a:gd name="T11" fmla="*/ 4 h 34"/>
              <a:gd name="T12" fmla="*/ 4 w 45"/>
              <a:gd name="T13" fmla="*/ 4 h 34"/>
              <a:gd name="T14" fmla="*/ 4 w 45"/>
              <a:gd name="T15" fmla="*/ 4 h 34"/>
              <a:gd name="T16" fmla="*/ 4 w 45"/>
              <a:gd name="T17" fmla="*/ 4 h 34"/>
              <a:gd name="T18" fmla="*/ 4 w 45"/>
              <a:gd name="T19" fmla="*/ 4 h 34"/>
              <a:gd name="T20" fmla="*/ 4 w 45"/>
              <a:gd name="T21" fmla="*/ 4 h 34"/>
              <a:gd name="T22" fmla="*/ 4 w 45"/>
              <a:gd name="T23" fmla="*/ 4 h 34"/>
              <a:gd name="T24" fmla="*/ 4 w 45"/>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 h="34">
                <a:moveTo>
                  <a:pt x="34" y="0"/>
                </a:moveTo>
                <a:lnTo>
                  <a:pt x="12" y="2"/>
                </a:lnTo>
                <a:lnTo>
                  <a:pt x="1" y="4"/>
                </a:lnTo>
                <a:lnTo>
                  <a:pt x="0" y="11"/>
                </a:lnTo>
                <a:lnTo>
                  <a:pt x="1" y="14"/>
                </a:lnTo>
                <a:lnTo>
                  <a:pt x="0" y="22"/>
                </a:lnTo>
                <a:lnTo>
                  <a:pt x="10" y="34"/>
                </a:lnTo>
                <a:lnTo>
                  <a:pt x="25" y="33"/>
                </a:lnTo>
                <a:lnTo>
                  <a:pt x="37" y="27"/>
                </a:lnTo>
                <a:lnTo>
                  <a:pt x="38" y="16"/>
                </a:lnTo>
                <a:lnTo>
                  <a:pt x="44" y="9"/>
                </a:lnTo>
                <a:lnTo>
                  <a:pt x="45" y="4"/>
                </a:lnTo>
                <a:lnTo>
                  <a:pt x="34"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2" name="Freeform 124">
            <a:extLst>
              <a:ext uri="{FF2B5EF4-FFF2-40B4-BE49-F238E27FC236}">
                <a16:creationId xmlns:a16="http://schemas.microsoft.com/office/drawing/2014/main" id="{05322B1F-441D-5641-85C3-3DF8AC3E4531}"/>
              </a:ext>
            </a:extLst>
          </p:cNvPr>
          <p:cNvSpPr>
            <a:spLocks/>
          </p:cNvSpPr>
          <p:nvPr/>
        </p:nvSpPr>
        <p:spPr bwMode="auto">
          <a:xfrm>
            <a:off x="10625872" y="2497881"/>
            <a:ext cx="49109" cy="72300"/>
          </a:xfrm>
          <a:custGeom>
            <a:avLst/>
            <a:gdLst>
              <a:gd name="T0" fmla="*/ 3 w 42"/>
              <a:gd name="T1" fmla="*/ 4 h 60"/>
              <a:gd name="T2" fmla="*/ 3 w 42"/>
              <a:gd name="T3" fmla="*/ 4 h 60"/>
              <a:gd name="T4" fmla="*/ 0 w 42"/>
              <a:gd name="T5" fmla="*/ 4 h 60"/>
              <a:gd name="T6" fmla="*/ 1 w 42"/>
              <a:gd name="T7" fmla="*/ 4 h 60"/>
              <a:gd name="T8" fmla="*/ 3 w 42"/>
              <a:gd name="T9" fmla="*/ 0 h 60"/>
              <a:gd name="T10" fmla="*/ 3 w 42"/>
              <a:gd name="T11" fmla="*/ 1 h 60"/>
              <a:gd name="T12" fmla="*/ 3 w 42"/>
              <a:gd name="T13" fmla="*/ 4 h 60"/>
              <a:gd name="T14" fmla="*/ 3 w 42"/>
              <a:gd name="T15" fmla="*/ 4 h 60"/>
              <a:gd name="T16" fmla="*/ 3 w 42"/>
              <a:gd name="T17" fmla="*/ 4 h 60"/>
              <a:gd name="T18" fmla="*/ 3 w 42"/>
              <a:gd name="T19" fmla="*/ 4 h 60"/>
              <a:gd name="T20" fmla="*/ 3 w 42"/>
              <a:gd name="T21" fmla="*/ 4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60">
                <a:moveTo>
                  <a:pt x="13" y="60"/>
                </a:moveTo>
                <a:lnTo>
                  <a:pt x="6" y="52"/>
                </a:lnTo>
                <a:lnTo>
                  <a:pt x="0" y="29"/>
                </a:lnTo>
                <a:lnTo>
                  <a:pt x="1" y="11"/>
                </a:lnTo>
                <a:lnTo>
                  <a:pt x="14" y="0"/>
                </a:lnTo>
                <a:lnTo>
                  <a:pt x="32" y="1"/>
                </a:lnTo>
                <a:lnTo>
                  <a:pt x="37" y="18"/>
                </a:lnTo>
                <a:lnTo>
                  <a:pt x="42" y="26"/>
                </a:lnTo>
                <a:lnTo>
                  <a:pt x="42" y="42"/>
                </a:lnTo>
                <a:lnTo>
                  <a:pt x="32" y="54"/>
                </a:lnTo>
                <a:lnTo>
                  <a:pt x="13" y="6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3" name="Freeform 125">
            <a:extLst>
              <a:ext uri="{FF2B5EF4-FFF2-40B4-BE49-F238E27FC236}">
                <a16:creationId xmlns:a16="http://schemas.microsoft.com/office/drawing/2014/main" id="{BB3E41DE-4148-1340-8B3A-EC119E55F4B7}"/>
              </a:ext>
            </a:extLst>
          </p:cNvPr>
          <p:cNvSpPr>
            <a:spLocks/>
          </p:cNvSpPr>
          <p:nvPr/>
        </p:nvSpPr>
        <p:spPr bwMode="auto">
          <a:xfrm>
            <a:off x="9966987" y="2280981"/>
            <a:ext cx="45017" cy="53203"/>
          </a:xfrm>
          <a:custGeom>
            <a:avLst/>
            <a:gdLst>
              <a:gd name="T0" fmla="*/ 3 w 38"/>
              <a:gd name="T1" fmla="*/ 3 h 46"/>
              <a:gd name="T2" fmla="*/ 3 w 38"/>
              <a:gd name="T3" fmla="*/ 3 h 46"/>
              <a:gd name="T4" fmla="*/ 3 w 38"/>
              <a:gd name="T5" fmla="*/ 0 h 46"/>
              <a:gd name="T6" fmla="*/ 3 w 38"/>
              <a:gd name="T7" fmla="*/ 3 h 46"/>
              <a:gd name="T8" fmla="*/ 0 w 38"/>
              <a:gd name="T9" fmla="*/ 3 h 46"/>
              <a:gd name="T10" fmla="*/ 3 w 38"/>
              <a:gd name="T11" fmla="*/ 3 h 46"/>
              <a:gd name="T12" fmla="*/ 3 w 38"/>
              <a:gd name="T13" fmla="*/ 3 h 46"/>
              <a:gd name="T14" fmla="*/ 3 w 38"/>
              <a:gd name="T15" fmla="*/ 3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46">
                <a:moveTo>
                  <a:pt x="38" y="22"/>
                </a:moveTo>
                <a:lnTo>
                  <a:pt x="37" y="9"/>
                </a:lnTo>
                <a:lnTo>
                  <a:pt x="24" y="0"/>
                </a:lnTo>
                <a:lnTo>
                  <a:pt x="3" y="5"/>
                </a:lnTo>
                <a:lnTo>
                  <a:pt x="0" y="12"/>
                </a:lnTo>
                <a:lnTo>
                  <a:pt x="12" y="24"/>
                </a:lnTo>
                <a:lnTo>
                  <a:pt x="26" y="46"/>
                </a:lnTo>
                <a:lnTo>
                  <a:pt x="38" y="2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4" name="Freeform 126">
            <a:extLst>
              <a:ext uri="{FF2B5EF4-FFF2-40B4-BE49-F238E27FC236}">
                <a16:creationId xmlns:a16="http://schemas.microsoft.com/office/drawing/2014/main" id="{0164CCFD-D88B-D544-9E00-4A13CF6F3541}"/>
              </a:ext>
            </a:extLst>
          </p:cNvPr>
          <p:cNvSpPr>
            <a:spLocks/>
          </p:cNvSpPr>
          <p:nvPr/>
        </p:nvSpPr>
        <p:spPr bwMode="auto">
          <a:xfrm>
            <a:off x="9901507" y="1987688"/>
            <a:ext cx="55930" cy="28647"/>
          </a:xfrm>
          <a:custGeom>
            <a:avLst/>
            <a:gdLst>
              <a:gd name="T0" fmla="*/ 3 w 47"/>
              <a:gd name="T1" fmla="*/ 5 h 23"/>
              <a:gd name="T2" fmla="*/ 3 w 47"/>
              <a:gd name="T3" fmla="*/ 0 h 23"/>
              <a:gd name="T4" fmla="*/ 3 w 47"/>
              <a:gd name="T5" fmla="*/ 5 h 23"/>
              <a:gd name="T6" fmla="*/ 3 w 47"/>
              <a:gd name="T7" fmla="*/ 5 h 23"/>
              <a:gd name="T8" fmla="*/ 0 w 47"/>
              <a:gd name="T9" fmla="*/ 5 h 23"/>
              <a:gd name="T10" fmla="*/ 0 w 47"/>
              <a:gd name="T11" fmla="*/ 5 h 23"/>
              <a:gd name="T12" fmla="*/ 3 w 47"/>
              <a:gd name="T13" fmla="*/ 5 h 23"/>
              <a:gd name="T14" fmla="*/ 3 w 47"/>
              <a:gd name="T15" fmla="*/ 5 h 23"/>
              <a:gd name="T16" fmla="*/ 3 w 47"/>
              <a:gd name="T17" fmla="*/ 5 h 23"/>
              <a:gd name="T18" fmla="*/ 3 w 47"/>
              <a:gd name="T19" fmla="*/ 5 h 23"/>
              <a:gd name="T20" fmla="*/ 3 w 47"/>
              <a:gd name="T21" fmla="*/ 5 h 23"/>
              <a:gd name="T22" fmla="*/ 3 w 47"/>
              <a:gd name="T23" fmla="*/ 5 h 23"/>
              <a:gd name="T24" fmla="*/ 3 w 47"/>
              <a:gd name="T25" fmla="*/ 5 h 23"/>
              <a:gd name="T26" fmla="*/ 3 w 47"/>
              <a:gd name="T27" fmla="*/ 5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23">
                <a:moveTo>
                  <a:pt x="45" y="10"/>
                </a:moveTo>
                <a:lnTo>
                  <a:pt x="33" y="0"/>
                </a:lnTo>
                <a:lnTo>
                  <a:pt x="18" y="8"/>
                </a:lnTo>
                <a:lnTo>
                  <a:pt x="5" y="10"/>
                </a:lnTo>
                <a:lnTo>
                  <a:pt x="0" y="15"/>
                </a:lnTo>
                <a:lnTo>
                  <a:pt x="0" y="18"/>
                </a:lnTo>
                <a:lnTo>
                  <a:pt x="16" y="17"/>
                </a:lnTo>
                <a:lnTo>
                  <a:pt x="18" y="22"/>
                </a:lnTo>
                <a:lnTo>
                  <a:pt x="23" y="20"/>
                </a:lnTo>
                <a:lnTo>
                  <a:pt x="24" y="17"/>
                </a:lnTo>
                <a:lnTo>
                  <a:pt x="35" y="23"/>
                </a:lnTo>
                <a:lnTo>
                  <a:pt x="46" y="22"/>
                </a:lnTo>
                <a:lnTo>
                  <a:pt x="47" y="12"/>
                </a:lnTo>
                <a:lnTo>
                  <a:pt x="45" y="1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5" name="Freeform 127">
            <a:extLst>
              <a:ext uri="{FF2B5EF4-FFF2-40B4-BE49-F238E27FC236}">
                <a16:creationId xmlns:a16="http://schemas.microsoft.com/office/drawing/2014/main" id="{4EDB4EB0-04D7-E34B-9D9B-36E676355CFE}"/>
              </a:ext>
            </a:extLst>
          </p:cNvPr>
          <p:cNvSpPr>
            <a:spLocks/>
          </p:cNvSpPr>
          <p:nvPr/>
        </p:nvSpPr>
        <p:spPr bwMode="auto">
          <a:xfrm>
            <a:off x="10565848" y="2866202"/>
            <a:ext cx="50474" cy="61387"/>
          </a:xfrm>
          <a:custGeom>
            <a:avLst/>
            <a:gdLst>
              <a:gd name="T0" fmla="*/ 4 w 42"/>
              <a:gd name="T1" fmla="*/ 3 h 52"/>
              <a:gd name="T2" fmla="*/ 0 w 42"/>
              <a:gd name="T3" fmla="*/ 3 h 52"/>
              <a:gd name="T4" fmla="*/ 4 w 42"/>
              <a:gd name="T5" fmla="*/ 3 h 52"/>
              <a:gd name="T6" fmla="*/ 4 w 42"/>
              <a:gd name="T7" fmla="*/ 3 h 52"/>
              <a:gd name="T8" fmla="*/ 4 w 42"/>
              <a:gd name="T9" fmla="*/ 3 h 52"/>
              <a:gd name="T10" fmla="*/ 4 w 42"/>
              <a:gd name="T11" fmla="*/ 0 h 52"/>
              <a:gd name="T12" fmla="*/ 4 w 42"/>
              <a:gd name="T13" fmla="*/ 1 h 52"/>
              <a:gd name="T14" fmla="*/ 4 w 42"/>
              <a:gd name="T15" fmla="*/ 3 h 52"/>
              <a:gd name="T16" fmla="*/ 4 w 42"/>
              <a:gd name="T17" fmla="*/ 3 h 52"/>
              <a:gd name="T18" fmla="*/ 4 w 42"/>
              <a:gd name="T19" fmla="*/ 3 h 52"/>
              <a:gd name="T20" fmla="*/ 4 w 42"/>
              <a:gd name="T21" fmla="*/ 3 h 52"/>
              <a:gd name="T22" fmla="*/ 4 w 42"/>
              <a:gd name="T23" fmla="*/ 3 h 52"/>
              <a:gd name="T24" fmla="*/ 4 w 42"/>
              <a:gd name="T25" fmla="*/ 3 h 52"/>
              <a:gd name="T26" fmla="*/ 4 w 42"/>
              <a:gd name="T27" fmla="*/ 3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 h="52">
                <a:moveTo>
                  <a:pt x="5" y="43"/>
                </a:moveTo>
                <a:lnTo>
                  <a:pt x="0" y="37"/>
                </a:lnTo>
                <a:lnTo>
                  <a:pt x="6" y="25"/>
                </a:lnTo>
                <a:lnTo>
                  <a:pt x="7" y="12"/>
                </a:lnTo>
                <a:lnTo>
                  <a:pt x="17" y="12"/>
                </a:lnTo>
                <a:lnTo>
                  <a:pt x="33" y="0"/>
                </a:lnTo>
                <a:lnTo>
                  <a:pt x="40" y="1"/>
                </a:lnTo>
                <a:lnTo>
                  <a:pt x="42" y="13"/>
                </a:lnTo>
                <a:lnTo>
                  <a:pt x="35" y="25"/>
                </a:lnTo>
                <a:lnTo>
                  <a:pt x="29" y="41"/>
                </a:lnTo>
                <a:lnTo>
                  <a:pt x="23" y="47"/>
                </a:lnTo>
                <a:lnTo>
                  <a:pt x="16" y="46"/>
                </a:lnTo>
                <a:lnTo>
                  <a:pt x="10" y="52"/>
                </a:lnTo>
                <a:lnTo>
                  <a:pt x="5" y="4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6" name="Freeform 128">
            <a:extLst>
              <a:ext uri="{FF2B5EF4-FFF2-40B4-BE49-F238E27FC236}">
                <a16:creationId xmlns:a16="http://schemas.microsoft.com/office/drawing/2014/main" id="{1C42C36F-A9ED-1049-8690-CEC712866FFA}"/>
              </a:ext>
            </a:extLst>
          </p:cNvPr>
          <p:cNvSpPr>
            <a:spLocks/>
          </p:cNvSpPr>
          <p:nvPr/>
        </p:nvSpPr>
        <p:spPr bwMode="auto">
          <a:xfrm>
            <a:off x="10138869" y="2042255"/>
            <a:ext cx="47746" cy="19098"/>
          </a:xfrm>
          <a:custGeom>
            <a:avLst/>
            <a:gdLst>
              <a:gd name="T0" fmla="*/ 2 w 38"/>
              <a:gd name="T1" fmla="*/ 2 h 17"/>
              <a:gd name="T2" fmla="*/ 0 w 38"/>
              <a:gd name="T3" fmla="*/ 2 h 17"/>
              <a:gd name="T4" fmla="*/ 1 w 38"/>
              <a:gd name="T5" fmla="*/ 2 h 17"/>
              <a:gd name="T6" fmla="*/ 6 w 38"/>
              <a:gd name="T7" fmla="*/ 0 h 17"/>
              <a:gd name="T8" fmla="*/ 6 w 38"/>
              <a:gd name="T9" fmla="*/ 2 h 17"/>
              <a:gd name="T10" fmla="*/ 6 w 38"/>
              <a:gd name="T11" fmla="*/ 0 h 17"/>
              <a:gd name="T12" fmla="*/ 6 w 38"/>
              <a:gd name="T13" fmla="*/ 2 h 17"/>
              <a:gd name="T14" fmla="*/ 6 w 38"/>
              <a:gd name="T15" fmla="*/ 2 h 17"/>
              <a:gd name="T16" fmla="*/ 6 w 38"/>
              <a:gd name="T17" fmla="*/ 2 h 17"/>
              <a:gd name="T18" fmla="*/ 6 w 38"/>
              <a:gd name="T19" fmla="*/ 2 h 17"/>
              <a:gd name="T20" fmla="*/ 2 w 38"/>
              <a:gd name="T21" fmla="*/ 2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7">
                <a:moveTo>
                  <a:pt x="2" y="16"/>
                </a:moveTo>
                <a:lnTo>
                  <a:pt x="0" y="12"/>
                </a:lnTo>
                <a:lnTo>
                  <a:pt x="1" y="4"/>
                </a:lnTo>
                <a:lnTo>
                  <a:pt x="9" y="0"/>
                </a:lnTo>
                <a:lnTo>
                  <a:pt x="12" y="4"/>
                </a:lnTo>
                <a:lnTo>
                  <a:pt x="34" y="0"/>
                </a:lnTo>
                <a:lnTo>
                  <a:pt x="38" y="4"/>
                </a:lnTo>
                <a:lnTo>
                  <a:pt x="36" y="6"/>
                </a:lnTo>
                <a:lnTo>
                  <a:pt x="34" y="14"/>
                </a:lnTo>
                <a:lnTo>
                  <a:pt x="13" y="17"/>
                </a:lnTo>
                <a:lnTo>
                  <a:pt x="2" y="1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7" name="Freeform 129">
            <a:extLst>
              <a:ext uri="{FF2B5EF4-FFF2-40B4-BE49-F238E27FC236}">
                <a16:creationId xmlns:a16="http://schemas.microsoft.com/office/drawing/2014/main" id="{1ED5DC75-2B58-7444-8E16-B8D2EB60A80F}"/>
              </a:ext>
            </a:extLst>
          </p:cNvPr>
          <p:cNvSpPr>
            <a:spLocks/>
          </p:cNvSpPr>
          <p:nvPr/>
        </p:nvSpPr>
        <p:spPr bwMode="auto">
          <a:xfrm>
            <a:off x="9339476" y="2364195"/>
            <a:ext cx="54566" cy="34103"/>
          </a:xfrm>
          <a:custGeom>
            <a:avLst/>
            <a:gdLst>
              <a:gd name="T0" fmla="*/ 5 w 44"/>
              <a:gd name="T1" fmla="*/ 1 h 29"/>
              <a:gd name="T2" fmla="*/ 5 w 44"/>
              <a:gd name="T3" fmla="*/ 3 h 29"/>
              <a:gd name="T4" fmla="*/ 5 w 44"/>
              <a:gd name="T5" fmla="*/ 3 h 29"/>
              <a:gd name="T6" fmla="*/ 0 w 44"/>
              <a:gd name="T7" fmla="*/ 3 h 29"/>
              <a:gd name="T8" fmla="*/ 3 w 44"/>
              <a:gd name="T9" fmla="*/ 3 h 29"/>
              <a:gd name="T10" fmla="*/ 5 w 44"/>
              <a:gd name="T11" fmla="*/ 3 h 29"/>
              <a:gd name="T12" fmla="*/ 5 w 44"/>
              <a:gd name="T13" fmla="*/ 3 h 29"/>
              <a:gd name="T14" fmla="*/ 5 w 44"/>
              <a:gd name="T15" fmla="*/ 3 h 29"/>
              <a:gd name="T16" fmla="*/ 5 w 44"/>
              <a:gd name="T17" fmla="*/ 3 h 29"/>
              <a:gd name="T18" fmla="*/ 5 w 44"/>
              <a:gd name="T19" fmla="*/ 1 h 29"/>
              <a:gd name="T20" fmla="*/ 5 w 44"/>
              <a:gd name="T21" fmla="*/ 0 h 29"/>
              <a:gd name="T22" fmla="*/ 5 w 44"/>
              <a:gd name="T23" fmla="*/ 1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29">
                <a:moveTo>
                  <a:pt x="36" y="1"/>
                </a:moveTo>
                <a:lnTo>
                  <a:pt x="27" y="7"/>
                </a:lnTo>
                <a:lnTo>
                  <a:pt x="15" y="5"/>
                </a:lnTo>
                <a:lnTo>
                  <a:pt x="0" y="11"/>
                </a:lnTo>
                <a:lnTo>
                  <a:pt x="3" y="21"/>
                </a:lnTo>
                <a:lnTo>
                  <a:pt x="9" y="29"/>
                </a:lnTo>
                <a:lnTo>
                  <a:pt x="36" y="18"/>
                </a:lnTo>
                <a:lnTo>
                  <a:pt x="44" y="13"/>
                </a:lnTo>
                <a:lnTo>
                  <a:pt x="38" y="7"/>
                </a:lnTo>
                <a:lnTo>
                  <a:pt x="41" y="1"/>
                </a:lnTo>
                <a:lnTo>
                  <a:pt x="36" y="0"/>
                </a:lnTo>
                <a:lnTo>
                  <a:pt x="36" y="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8" name="Freeform 130">
            <a:extLst>
              <a:ext uri="{FF2B5EF4-FFF2-40B4-BE49-F238E27FC236}">
                <a16:creationId xmlns:a16="http://schemas.microsoft.com/office/drawing/2014/main" id="{0859F000-B34F-AF41-B655-C41D0B6321B6}"/>
              </a:ext>
            </a:extLst>
          </p:cNvPr>
          <p:cNvSpPr>
            <a:spLocks/>
          </p:cNvSpPr>
          <p:nvPr/>
        </p:nvSpPr>
        <p:spPr bwMode="auto">
          <a:xfrm>
            <a:off x="10209806" y="2039527"/>
            <a:ext cx="28647" cy="27284"/>
          </a:xfrm>
          <a:custGeom>
            <a:avLst/>
            <a:gdLst>
              <a:gd name="T0" fmla="*/ 3 w 22"/>
              <a:gd name="T1" fmla="*/ 14 h 20"/>
              <a:gd name="T2" fmla="*/ 0 w 22"/>
              <a:gd name="T3" fmla="*/ 3 h 20"/>
              <a:gd name="T4" fmla="*/ 8 w 22"/>
              <a:gd name="T5" fmla="*/ 0 h 20"/>
              <a:gd name="T6" fmla="*/ 11 w 22"/>
              <a:gd name="T7" fmla="*/ 0 h 20"/>
              <a:gd name="T8" fmla="*/ 11 w 22"/>
              <a:gd name="T9" fmla="*/ 6 h 20"/>
              <a:gd name="T10" fmla="*/ 11 w 22"/>
              <a:gd name="T11" fmla="*/ 13 h 20"/>
              <a:gd name="T12" fmla="*/ 11 w 22"/>
              <a:gd name="T13" fmla="*/ 20 h 20"/>
              <a:gd name="T14" fmla="*/ 6 w 22"/>
              <a:gd name="T15" fmla="*/ 14 h 20"/>
              <a:gd name="T16" fmla="*/ 3 w 22"/>
              <a:gd name="T17" fmla="*/ 1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20">
                <a:moveTo>
                  <a:pt x="3" y="14"/>
                </a:moveTo>
                <a:lnTo>
                  <a:pt x="0" y="3"/>
                </a:lnTo>
                <a:lnTo>
                  <a:pt x="8" y="0"/>
                </a:lnTo>
                <a:lnTo>
                  <a:pt x="14" y="0"/>
                </a:lnTo>
                <a:lnTo>
                  <a:pt x="20" y="6"/>
                </a:lnTo>
                <a:lnTo>
                  <a:pt x="22" y="13"/>
                </a:lnTo>
                <a:lnTo>
                  <a:pt x="18" y="20"/>
                </a:lnTo>
                <a:lnTo>
                  <a:pt x="6" y="14"/>
                </a:lnTo>
                <a:lnTo>
                  <a:pt x="3" y="1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79" name="Freeform 131">
            <a:extLst>
              <a:ext uri="{FF2B5EF4-FFF2-40B4-BE49-F238E27FC236}">
                <a16:creationId xmlns:a16="http://schemas.microsoft.com/office/drawing/2014/main" id="{FCB5925C-9A16-6F41-90F5-59623CD85BEB}"/>
              </a:ext>
            </a:extLst>
          </p:cNvPr>
          <p:cNvSpPr>
            <a:spLocks/>
          </p:cNvSpPr>
          <p:nvPr/>
        </p:nvSpPr>
        <p:spPr bwMode="auto">
          <a:xfrm>
            <a:off x="10673617" y="2879845"/>
            <a:ext cx="25919" cy="47746"/>
          </a:xfrm>
          <a:custGeom>
            <a:avLst/>
            <a:gdLst>
              <a:gd name="T0" fmla="*/ 3 w 22"/>
              <a:gd name="T1" fmla="*/ 3 h 41"/>
              <a:gd name="T2" fmla="*/ 3 w 22"/>
              <a:gd name="T3" fmla="*/ 3 h 41"/>
              <a:gd name="T4" fmla="*/ 3 w 22"/>
              <a:gd name="T5" fmla="*/ 3 h 41"/>
              <a:gd name="T6" fmla="*/ 3 w 22"/>
              <a:gd name="T7" fmla="*/ 3 h 41"/>
              <a:gd name="T8" fmla="*/ 0 w 22"/>
              <a:gd name="T9" fmla="*/ 3 h 41"/>
              <a:gd name="T10" fmla="*/ 3 w 22"/>
              <a:gd name="T11" fmla="*/ 1 h 41"/>
              <a:gd name="T12" fmla="*/ 3 w 22"/>
              <a:gd name="T13" fmla="*/ 0 h 41"/>
              <a:gd name="T14" fmla="*/ 3 w 22"/>
              <a:gd name="T15" fmla="*/ 3 h 41"/>
              <a:gd name="T16" fmla="*/ 3 w 22"/>
              <a:gd name="T17" fmla="*/ 3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41">
                <a:moveTo>
                  <a:pt x="22" y="19"/>
                </a:moveTo>
                <a:lnTo>
                  <a:pt x="20" y="41"/>
                </a:lnTo>
                <a:lnTo>
                  <a:pt x="16" y="38"/>
                </a:lnTo>
                <a:lnTo>
                  <a:pt x="4" y="31"/>
                </a:lnTo>
                <a:lnTo>
                  <a:pt x="0" y="11"/>
                </a:lnTo>
                <a:lnTo>
                  <a:pt x="3" y="1"/>
                </a:lnTo>
                <a:lnTo>
                  <a:pt x="16" y="0"/>
                </a:lnTo>
                <a:lnTo>
                  <a:pt x="21" y="5"/>
                </a:lnTo>
                <a:lnTo>
                  <a:pt x="22" y="1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0" name="Freeform 132">
            <a:extLst>
              <a:ext uri="{FF2B5EF4-FFF2-40B4-BE49-F238E27FC236}">
                <a16:creationId xmlns:a16="http://schemas.microsoft.com/office/drawing/2014/main" id="{4A943FFE-35EE-1E4E-B0A1-FBA0B09DD78D}"/>
              </a:ext>
            </a:extLst>
          </p:cNvPr>
          <p:cNvSpPr>
            <a:spLocks/>
          </p:cNvSpPr>
          <p:nvPr/>
        </p:nvSpPr>
        <p:spPr bwMode="auto">
          <a:xfrm>
            <a:off x="10002453" y="2049075"/>
            <a:ext cx="21827" cy="36832"/>
          </a:xfrm>
          <a:custGeom>
            <a:avLst/>
            <a:gdLst>
              <a:gd name="T0" fmla="*/ 2 w 20"/>
              <a:gd name="T1" fmla="*/ 5 h 30"/>
              <a:gd name="T2" fmla="*/ 2 w 20"/>
              <a:gd name="T3" fmla="*/ 5 h 30"/>
              <a:gd name="T4" fmla="*/ 2 w 20"/>
              <a:gd name="T5" fmla="*/ 5 h 30"/>
              <a:gd name="T6" fmla="*/ 2 w 20"/>
              <a:gd name="T7" fmla="*/ 5 h 30"/>
              <a:gd name="T8" fmla="*/ 2 w 20"/>
              <a:gd name="T9" fmla="*/ 5 h 30"/>
              <a:gd name="T10" fmla="*/ 0 w 20"/>
              <a:gd name="T11" fmla="*/ 0 h 30"/>
              <a:gd name="T12" fmla="*/ 2 w 20"/>
              <a:gd name="T13" fmla="*/ 5 h 30"/>
              <a:gd name="T14" fmla="*/ 2 w 20"/>
              <a:gd name="T15" fmla="*/ 5 h 30"/>
              <a:gd name="T16" fmla="*/ 2 w 20"/>
              <a:gd name="T17" fmla="*/ 5 h 30"/>
              <a:gd name="T18" fmla="*/ 2 w 20"/>
              <a:gd name="T19" fmla="*/ 5 h 30"/>
              <a:gd name="T20" fmla="*/ 2 w 20"/>
              <a:gd name="T21" fmla="*/ 5 h 30"/>
              <a:gd name="T22" fmla="*/ 2 w 20"/>
              <a:gd name="T23" fmla="*/ 5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30">
                <a:moveTo>
                  <a:pt x="16" y="30"/>
                </a:moveTo>
                <a:lnTo>
                  <a:pt x="9" y="29"/>
                </a:lnTo>
                <a:lnTo>
                  <a:pt x="3" y="18"/>
                </a:lnTo>
                <a:lnTo>
                  <a:pt x="3" y="11"/>
                </a:lnTo>
                <a:lnTo>
                  <a:pt x="2" y="10"/>
                </a:lnTo>
                <a:lnTo>
                  <a:pt x="0" y="0"/>
                </a:lnTo>
                <a:lnTo>
                  <a:pt x="9" y="5"/>
                </a:lnTo>
                <a:lnTo>
                  <a:pt x="11" y="8"/>
                </a:lnTo>
                <a:lnTo>
                  <a:pt x="12" y="14"/>
                </a:lnTo>
                <a:lnTo>
                  <a:pt x="20" y="22"/>
                </a:lnTo>
                <a:lnTo>
                  <a:pt x="20" y="28"/>
                </a:lnTo>
                <a:lnTo>
                  <a:pt x="16" y="3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1" name="Freeform 133">
            <a:extLst>
              <a:ext uri="{FF2B5EF4-FFF2-40B4-BE49-F238E27FC236}">
                <a16:creationId xmlns:a16="http://schemas.microsoft.com/office/drawing/2014/main" id="{190BCFAD-2389-C34A-9CBA-83248D5CE822}"/>
              </a:ext>
            </a:extLst>
          </p:cNvPr>
          <p:cNvSpPr>
            <a:spLocks/>
          </p:cNvSpPr>
          <p:nvPr/>
        </p:nvSpPr>
        <p:spPr bwMode="auto">
          <a:xfrm>
            <a:off x="10807304" y="3216791"/>
            <a:ext cx="25919" cy="53203"/>
          </a:xfrm>
          <a:custGeom>
            <a:avLst/>
            <a:gdLst>
              <a:gd name="T0" fmla="*/ 2 w 23"/>
              <a:gd name="T1" fmla="*/ 0 h 46"/>
              <a:gd name="T2" fmla="*/ 2 w 23"/>
              <a:gd name="T3" fmla="*/ 3 h 46"/>
              <a:gd name="T4" fmla="*/ 2 w 23"/>
              <a:gd name="T5" fmla="*/ 3 h 46"/>
              <a:gd name="T6" fmla="*/ 2 w 23"/>
              <a:gd name="T7" fmla="*/ 3 h 46"/>
              <a:gd name="T8" fmla="*/ 0 w 23"/>
              <a:gd name="T9" fmla="*/ 3 h 46"/>
              <a:gd name="T10" fmla="*/ 2 w 23"/>
              <a:gd name="T11" fmla="*/ 3 h 46"/>
              <a:gd name="T12" fmla="*/ 2 w 23"/>
              <a:gd name="T13" fmla="*/ 3 h 46"/>
              <a:gd name="T14" fmla="*/ 2 w 23"/>
              <a:gd name="T15" fmla="*/ 3 h 46"/>
              <a:gd name="T16" fmla="*/ 2 w 23"/>
              <a:gd name="T17" fmla="*/ 3 h 46"/>
              <a:gd name="T18" fmla="*/ 2 w 23"/>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46">
                <a:moveTo>
                  <a:pt x="7" y="0"/>
                </a:moveTo>
                <a:lnTo>
                  <a:pt x="5" y="5"/>
                </a:lnTo>
                <a:lnTo>
                  <a:pt x="4" y="24"/>
                </a:lnTo>
                <a:lnTo>
                  <a:pt x="4" y="34"/>
                </a:lnTo>
                <a:lnTo>
                  <a:pt x="0" y="42"/>
                </a:lnTo>
                <a:lnTo>
                  <a:pt x="5" y="45"/>
                </a:lnTo>
                <a:lnTo>
                  <a:pt x="8" y="46"/>
                </a:lnTo>
                <a:lnTo>
                  <a:pt x="23" y="40"/>
                </a:lnTo>
                <a:lnTo>
                  <a:pt x="22" y="9"/>
                </a:lnTo>
                <a:lnTo>
                  <a:pt x="7"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2" name="Freeform 134">
            <a:extLst>
              <a:ext uri="{FF2B5EF4-FFF2-40B4-BE49-F238E27FC236}">
                <a16:creationId xmlns:a16="http://schemas.microsoft.com/office/drawing/2014/main" id="{A930DD00-83EE-D643-8E77-EAB7138BBAFD}"/>
              </a:ext>
            </a:extLst>
          </p:cNvPr>
          <p:cNvSpPr>
            <a:spLocks/>
          </p:cNvSpPr>
          <p:nvPr/>
        </p:nvSpPr>
        <p:spPr bwMode="auto">
          <a:xfrm>
            <a:off x="10078846" y="1918117"/>
            <a:ext cx="19098" cy="24555"/>
          </a:xfrm>
          <a:custGeom>
            <a:avLst/>
            <a:gdLst>
              <a:gd name="T0" fmla="*/ 0 w 17"/>
              <a:gd name="T1" fmla="*/ 2 h 19"/>
              <a:gd name="T2" fmla="*/ 0 w 17"/>
              <a:gd name="T3" fmla="*/ 9 h 19"/>
              <a:gd name="T4" fmla="*/ 2 w 17"/>
              <a:gd name="T5" fmla="*/ 9 h 19"/>
              <a:gd name="T6" fmla="*/ 2 w 17"/>
              <a:gd name="T7" fmla="*/ 9 h 19"/>
              <a:gd name="T8" fmla="*/ 2 w 17"/>
              <a:gd name="T9" fmla="*/ 9 h 19"/>
              <a:gd name="T10" fmla="*/ 2 w 17"/>
              <a:gd name="T11" fmla="*/ 9 h 19"/>
              <a:gd name="T12" fmla="*/ 2 w 17"/>
              <a:gd name="T13" fmla="*/ 2 h 19"/>
              <a:gd name="T14" fmla="*/ 2 w 17"/>
              <a:gd name="T15" fmla="*/ 0 h 19"/>
              <a:gd name="T16" fmla="*/ 1 w 17"/>
              <a:gd name="T17" fmla="*/ 1 h 19"/>
              <a:gd name="T18" fmla="*/ 0 w 17"/>
              <a:gd name="T19" fmla="*/ 2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9">
                <a:moveTo>
                  <a:pt x="0" y="2"/>
                </a:moveTo>
                <a:lnTo>
                  <a:pt x="0" y="11"/>
                </a:lnTo>
                <a:lnTo>
                  <a:pt x="9" y="12"/>
                </a:lnTo>
                <a:lnTo>
                  <a:pt x="11" y="17"/>
                </a:lnTo>
                <a:lnTo>
                  <a:pt x="16" y="19"/>
                </a:lnTo>
                <a:lnTo>
                  <a:pt x="17" y="17"/>
                </a:lnTo>
                <a:lnTo>
                  <a:pt x="15" y="2"/>
                </a:lnTo>
                <a:lnTo>
                  <a:pt x="10" y="0"/>
                </a:lnTo>
                <a:lnTo>
                  <a:pt x="1" y="1"/>
                </a:lnTo>
                <a:lnTo>
                  <a:pt x="0" y="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3" name="Freeform 135">
            <a:extLst>
              <a:ext uri="{FF2B5EF4-FFF2-40B4-BE49-F238E27FC236}">
                <a16:creationId xmlns:a16="http://schemas.microsoft.com/office/drawing/2014/main" id="{FA2A81D7-01F5-3645-BC9D-CB5A0F04C3B2}"/>
              </a:ext>
            </a:extLst>
          </p:cNvPr>
          <p:cNvSpPr>
            <a:spLocks/>
          </p:cNvSpPr>
          <p:nvPr/>
        </p:nvSpPr>
        <p:spPr bwMode="auto">
          <a:xfrm>
            <a:off x="10792299" y="3439147"/>
            <a:ext cx="54566" cy="21827"/>
          </a:xfrm>
          <a:custGeom>
            <a:avLst/>
            <a:gdLst>
              <a:gd name="T0" fmla="*/ 3 w 46"/>
              <a:gd name="T1" fmla="*/ 0 h 19"/>
              <a:gd name="T2" fmla="*/ 3 w 46"/>
              <a:gd name="T3" fmla="*/ 1 h 19"/>
              <a:gd name="T4" fmla="*/ 0 w 46"/>
              <a:gd name="T5" fmla="*/ 3 h 19"/>
              <a:gd name="T6" fmla="*/ 0 w 46"/>
              <a:gd name="T7" fmla="*/ 3 h 19"/>
              <a:gd name="T8" fmla="*/ 3 w 46"/>
              <a:gd name="T9" fmla="*/ 3 h 19"/>
              <a:gd name="T10" fmla="*/ 3 w 46"/>
              <a:gd name="T11" fmla="*/ 3 h 19"/>
              <a:gd name="T12" fmla="*/ 3 w 46"/>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9">
                <a:moveTo>
                  <a:pt x="28" y="0"/>
                </a:moveTo>
                <a:lnTo>
                  <a:pt x="13" y="1"/>
                </a:lnTo>
                <a:lnTo>
                  <a:pt x="0" y="11"/>
                </a:lnTo>
                <a:lnTo>
                  <a:pt x="0" y="18"/>
                </a:lnTo>
                <a:lnTo>
                  <a:pt x="46" y="19"/>
                </a:lnTo>
                <a:lnTo>
                  <a:pt x="35" y="6"/>
                </a:lnTo>
                <a:lnTo>
                  <a:pt x="28"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4" name="Freeform 136">
            <a:extLst>
              <a:ext uri="{FF2B5EF4-FFF2-40B4-BE49-F238E27FC236}">
                <a16:creationId xmlns:a16="http://schemas.microsoft.com/office/drawing/2014/main" id="{B99849E1-1ACC-0D43-8C74-1A17AA48D3C7}"/>
              </a:ext>
            </a:extLst>
          </p:cNvPr>
          <p:cNvSpPr>
            <a:spLocks/>
          </p:cNvSpPr>
          <p:nvPr/>
        </p:nvSpPr>
        <p:spPr bwMode="auto">
          <a:xfrm>
            <a:off x="10493549" y="2697047"/>
            <a:ext cx="36832" cy="20463"/>
          </a:xfrm>
          <a:custGeom>
            <a:avLst/>
            <a:gdLst>
              <a:gd name="T0" fmla="*/ 5 w 30"/>
              <a:gd name="T1" fmla="*/ 3 h 18"/>
              <a:gd name="T2" fmla="*/ 0 w 30"/>
              <a:gd name="T3" fmla="*/ 0 h 18"/>
              <a:gd name="T4" fmla="*/ 5 w 30"/>
              <a:gd name="T5" fmla="*/ 2 h 18"/>
              <a:gd name="T6" fmla="*/ 5 w 30"/>
              <a:gd name="T7" fmla="*/ 3 h 18"/>
              <a:gd name="T8" fmla="*/ 5 w 30"/>
              <a:gd name="T9" fmla="*/ 3 h 18"/>
              <a:gd name="T10" fmla="*/ 5 w 30"/>
              <a:gd name="T11" fmla="*/ 3 h 18"/>
              <a:gd name="T12" fmla="*/ 5 w 30"/>
              <a:gd name="T13" fmla="*/ 3 h 18"/>
              <a:gd name="T14" fmla="*/ 5 w 30"/>
              <a:gd name="T15" fmla="*/ 3 h 18"/>
              <a:gd name="T16" fmla="*/ 5 w 30"/>
              <a:gd name="T17" fmla="*/ 3 h 18"/>
              <a:gd name="T18" fmla="*/ 5 w 30"/>
              <a:gd name="T19" fmla="*/ 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8">
                <a:moveTo>
                  <a:pt x="7" y="5"/>
                </a:moveTo>
                <a:lnTo>
                  <a:pt x="0" y="0"/>
                </a:lnTo>
                <a:lnTo>
                  <a:pt x="12" y="2"/>
                </a:lnTo>
                <a:lnTo>
                  <a:pt x="19" y="6"/>
                </a:lnTo>
                <a:lnTo>
                  <a:pt x="30" y="14"/>
                </a:lnTo>
                <a:lnTo>
                  <a:pt x="29" y="18"/>
                </a:lnTo>
                <a:lnTo>
                  <a:pt x="18" y="18"/>
                </a:lnTo>
                <a:lnTo>
                  <a:pt x="11" y="15"/>
                </a:lnTo>
                <a:lnTo>
                  <a:pt x="10" y="11"/>
                </a:lnTo>
                <a:lnTo>
                  <a:pt x="7" y="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5" name="Freeform 137">
            <a:extLst>
              <a:ext uri="{FF2B5EF4-FFF2-40B4-BE49-F238E27FC236}">
                <a16:creationId xmlns:a16="http://schemas.microsoft.com/office/drawing/2014/main" id="{CE2D0572-B0D7-6544-BB65-83B55AB2EABC}"/>
              </a:ext>
            </a:extLst>
          </p:cNvPr>
          <p:cNvSpPr>
            <a:spLocks/>
          </p:cNvSpPr>
          <p:nvPr/>
        </p:nvSpPr>
        <p:spPr bwMode="auto">
          <a:xfrm>
            <a:off x="10692715" y="2802086"/>
            <a:ext cx="30011" cy="19098"/>
          </a:xfrm>
          <a:custGeom>
            <a:avLst/>
            <a:gdLst>
              <a:gd name="T0" fmla="*/ 4 w 25"/>
              <a:gd name="T1" fmla="*/ 0 h 16"/>
              <a:gd name="T2" fmla="*/ 4 w 25"/>
              <a:gd name="T3" fmla="*/ 0 h 16"/>
              <a:gd name="T4" fmla="*/ 0 w 25"/>
              <a:gd name="T5" fmla="*/ 4 h 16"/>
              <a:gd name="T6" fmla="*/ 4 w 25"/>
              <a:gd name="T7" fmla="*/ 4 h 16"/>
              <a:gd name="T8" fmla="*/ 4 w 25"/>
              <a:gd name="T9" fmla="*/ 4 h 16"/>
              <a:gd name="T10" fmla="*/ 4 w 25"/>
              <a:gd name="T11" fmla="*/ 4 h 16"/>
              <a:gd name="T12" fmla="*/ 4 w 25"/>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22" y="0"/>
                </a:moveTo>
                <a:lnTo>
                  <a:pt x="6" y="0"/>
                </a:lnTo>
                <a:lnTo>
                  <a:pt x="0" y="5"/>
                </a:lnTo>
                <a:lnTo>
                  <a:pt x="11" y="12"/>
                </a:lnTo>
                <a:lnTo>
                  <a:pt x="17" y="16"/>
                </a:lnTo>
                <a:lnTo>
                  <a:pt x="25" y="10"/>
                </a:lnTo>
                <a:lnTo>
                  <a:pt x="22"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6" name="Freeform 138">
            <a:extLst>
              <a:ext uri="{FF2B5EF4-FFF2-40B4-BE49-F238E27FC236}">
                <a16:creationId xmlns:a16="http://schemas.microsoft.com/office/drawing/2014/main" id="{2BCB16A6-63EC-A942-8A73-943CF166B627}"/>
              </a:ext>
            </a:extLst>
          </p:cNvPr>
          <p:cNvSpPr>
            <a:spLocks/>
          </p:cNvSpPr>
          <p:nvPr/>
        </p:nvSpPr>
        <p:spPr bwMode="auto">
          <a:xfrm>
            <a:off x="10406243" y="2579730"/>
            <a:ext cx="10913" cy="31376"/>
          </a:xfrm>
          <a:custGeom>
            <a:avLst/>
            <a:gdLst>
              <a:gd name="T0" fmla="*/ 1 w 11"/>
              <a:gd name="T1" fmla="*/ 6 h 25"/>
              <a:gd name="T2" fmla="*/ 1 w 11"/>
              <a:gd name="T3" fmla="*/ 6 h 25"/>
              <a:gd name="T4" fmla="*/ 0 w 11"/>
              <a:gd name="T5" fmla="*/ 6 h 25"/>
              <a:gd name="T6" fmla="*/ 1 w 11"/>
              <a:gd name="T7" fmla="*/ 0 h 25"/>
              <a:gd name="T8" fmla="*/ 1 w 11"/>
              <a:gd name="T9" fmla="*/ 5 h 25"/>
              <a:gd name="T10" fmla="*/ 1 w 11"/>
              <a:gd name="T11" fmla="*/ 6 h 25"/>
              <a:gd name="T12" fmla="*/ 1 w 11"/>
              <a:gd name="T13" fmla="*/ 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25">
                <a:moveTo>
                  <a:pt x="7" y="25"/>
                </a:moveTo>
                <a:lnTo>
                  <a:pt x="1" y="17"/>
                </a:lnTo>
                <a:lnTo>
                  <a:pt x="0" y="6"/>
                </a:lnTo>
                <a:lnTo>
                  <a:pt x="3" y="0"/>
                </a:lnTo>
                <a:lnTo>
                  <a:pt x="8" y="5"/>
                </a:lnTo>
                <a:lnTo>
                  <a:pt x="11" y="24"/>
                </a:lnTo>
                <a:lnTo>
                  <a:pt x="7" y="25"/>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7" name="Freeform 139">
            <a:extLst>
              <a:ext uri="{FF2B5EF4-FFF2-40B4-BE49-F238E27FC236}">
                <a16:creationId xmlns:a16="http://schemas.microsoft.com/office/drawing/2014/main" id="{6AB9F4FD-4B8D-D340-AF83-523A37E0CE9A}"/>
              </a:ext>
            </a:extLst>
          </p:cNvPr>
          <p:cNvSpPr>
            <a:spLocks/>
          </p:cNvSpPr>
          <p:nvPr/>
        </p:nvSpPr>
        <p:spPr bwMode="auto">
          <a:xfrm>
            <a:off x="10477178" y="2706597"/>
            <a:ext cx="19098" cy="25919"/>
          </a:xfrm>
          <a:custGeom>
            <a:avLst/>
            <a:gdLst>
              <a:gd name="T0" fmla="*/ 2 w 17"/>
              <a:gd name="T1" fmla="*/ 5 h 21"/>
              <a:gd name="T2" fmla="*/ 2 w 17"/>
              <a:gd name="T3" fmla="*/ 5 h 21"/>
              <a:gd name="T4" fmla="*/ 2 w 17"/>
              <a:gd name="T5" fmla="*/ 0 h 21"/>
              <a:gd name="T6" fmla="*/ 0 w 17"/>
              <a:gd name="T7" fmla="*/ 0 h 21"/>
              <a:gd name="T8" fmla="*/ 0 w 17"/>
              <a:gd name="T9" fmla="*/ 3 h 21"/>
              <a:gd name="T10" fmla="*/ 2 w 17"/>
              <a:gd name="T11" fmla="*/ 5 h 21"/>
              <a:gd name="T12" fmla="*/ 2 w 17"/>
              <a:gd name="T13" fmla="*/ 5 h 21"/>
              <a:gd name="T14" fmla="*/ 2 w 17"/>
              <a:gd name="T15" fmla="*/ 5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1">
                <a:moveTo>
                  <a:pt x="17" y="18"/>
                </a:moveTo>
                <a:lnTo>
                  <a:pt x="7" y="5"/>
                </a:lnTo>
                <a:lnTo>
                  <a:pt x="6" y="0"/>
                </a:lnTo>
                <a:lnTo>
                  <a:pt x="0" y="0"/>
                </a:lnTo>
                <a:lnTo>
                  <a:pt x="0" y="3"/>
                </a:lnTo>
                <a:lnTo>
                  <a:pt x="7" y="14"/>
                </a:lnTo>
                <a:lnTo>
                  <a:pt x="13" y="21"/>
                </a:lnTo>
                <a:lnTo>
                  <a:pt x="17" y="18"/>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8" name="Freeform 140">
            <a:extLst>
              <a:ext uri="{FF2B5EF4-FFF2-40B4-BE49-F238E27FC236}">
                <a16:creationId xmlns:a16="http://schemas.microsoft.com/office/drawing/2014/main" id="{2933A4CB-E1ED-1A43-A134-7D7388FFA937}"/>
              </a:ext>
            </a:extLst>
          </p:cNvPr>
          <p:cNvSpPr>
            <a:spLocks/>
          </p:cNvSpPr>
          <p:nvPr/>
        </p:nvSpPr>
        <p:spPr bwMode="auto">
          <a:xfrm>
            <a:off x="11074678" y="2736609"/>
            <a:ext cx="23190" cy="17734"/>
          </a:xfrm>
          <a:custGeom>
            <a:avLst/>
            <a:gdLst>
              <a:gd name="T0" fmla="*/ 2 w 21"/>
              <a:gd name="T1" fmla="*/ 2 h 16"/>
              <a:gd name="T2" fmla="*/ 2 w 21"/>
              <a:gd name="T3" fmla="*/ 2 h 16"/>
              <a:gd name="T4" fmla="*/ 0 w 21"/>
              <a:gd name="T5" fmla="*/ 2 h 16"/>
              <a:gd name="T6" fmla="*/ 2 w 21"/>
              <a:gd name="T7" fmla="*/ 1 h 16"/>
              <a:gd name="T8" fmla="*/ 2 w 21"/>
              <a:gd name="T9" fmla="*/ 0 h 16"/>
              <a:gd name="T10" fmla="*/ 2 w 21"/>
              <a:gd name="T11" fmla="*/ 2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6">
                <a:moveTo>
                  <a:pt x="21" y="16"/>
                </a:moveTo>
                <a:lnTo>
                  <a:pt x="17" y="12"/>
                </a:lnTo>
                <a:lnTo>
                  <a:pt x="0" y="10"/>
                </a:lnTo>
                <a:lnTo>
                  <a:pt x="8" y="1"/>
                </a:lnTo>
                <a:lnTo>
                  <a:pt x="17" y="0"/>
                </a:lnTo>
                <a:lnTo>
                  <a:pt x="21" y="1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89" name="Freeform 141">
            <a:extLst>
              <a:ext uri="{FF2B5EF4-FFF2-40B4-BE49-F238E27FC236}">
                <a16:creationId xmlns:a16="http://schemas.microsoft.com/office/drawing/2014/main" id="{A3E5D787-5B3E-2748-8647-9E7179223575}"/>
              </a:ext>
            </a:extLst>
          </p:cNvPr>
          <p:cNvSpPr>
            <a:spLocks/>
          </p:cNvSpPr>
          <p:nvPr/>
        </p:nvSpPr>
        <p:spPr bwMode="auto">
          <a:xfrm>
            <a:off x="10715906" y="2780262"/>
            <a:ext cx="25919" cy="13640"/>
          </a:xfrm>
          <a:custGeom>
            <a:avLst/>
            <a:gdLst>
              <a:gd name="T0" fmla="*/ 2 w 23"/>
              <a:gd name="T1" fmla="*/ 3 h 12"/>
              <a:gd name="T2" fmla="*/ 2 w 23"/>
              <a:gd name="T3" fmla="*/ 3 h 12"/>
              <a:gd name="T4" fmla="*/ 0 w 23"/>
              <a:gd name="T5" fmla="*/ 3 h 12"/>
              <a:gd name="T6" fmla="*/ 2 w 23"/>
              <a:gd name="T7" fmla="*/ 0 h 12"/>
              <a:gd name="T8" fmla="*/ 2 w 23"/>
              <a:gd name="T9" fmla="*/ 2 h 12"/>
              <a:gd name="T10" fmla="*/ 2 w 23"/>
              <a:gd name="T11" fmla="*/ 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
                <a:moveTo>
                  <a:pt x="23" y="7"/>
                </a:moveTo>
                <a:lnTo>
                  <a:pt x="18" y="12"/>
                </a:lnTo>
                <a:lnTo>
                  <a:pt x="0" y="5"/>
                </a:lnTo>
                <a:lnTo>
                  <a:pt x="4" y="0"/>
                </a:lnTo>
                <a:lnTo>
                  <a:pt x="18" y="2"/>
                </a:lnTo>
                <a:lnTo>
                  <a:pt x="23" y="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0" name="Freeform 142">
            <a:extLst>
              <a:ext uri="{FF2B5EF4-FFF2-40B4-BE49-F238E27FC236}">
                <a16:creationId xmlns:a16="http://schemas.microsoft.com/office/drawing/2014/main" id="{9C2D7C27-C2E4-DF4F-908A-1CB6A148D818}"/>
              </a:ext>
            </a:extLst>
          </p:cNvPr>
          <p:cNvSpPr>
            <a:spLocks/>
          </p:cNvSpPr>
          <p:nvPr/>
        </p:nvSpPr>
        <p:spPr bwMode="auto">
          <a:xfrm>
            <a:off x="11037846" y="2841649"/>
            <a:ext cx="15006" cy="24555"/>
          </a:xfrm>
          <a:custGeom>
            <a:avLst/>
            <a:gdLst>
              <a:gd name="T0" fmla="*/ 0 w 11"/>
              <a:gd name="T1" fmla="*/ 0 h 19"/>
              <a:gd name="T2" fmla="*/ 3 w 11"/>
              <a:gd name="T3" fmla="*/ 9 h 19"/>
              <a:gd name="T4" fmla="*/ 9 w 11"/>
              <a:gd name="T5" fmla="*/ 9 h 19"/>
              <a:gd name="T6" fmla="*/ 11 w 11"/>
              <a:gd name="T7" fmla="*/ 2 h 19"/>
              <a:gd name="T8" fmla="*/ 0 w 11"/>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9">
                <a:moveTo>
                  <a:pt x="0" y="0"/>
                </a:moveTo>
                <a:lnTo>
                  <a:pt x="3" y="19"/>
                </a:lnTo>
                <a:lnTo>
                  <a:pt x="9" y="13"/>
                </a:lnTo>
                <a:lnTo>
                  <a:pt x="11" y="2"/>
                </a:lnTo>
                <a:lnTo>
                  <a:pt x="0"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1" name="Freeform 143">
            <a:extLst>
              <a:ext uri="{FF2B5EF4-FFF2-40B4-BE49-F238E27FC236}">
                <a16:creationId xmlns:a16="http://schemas.microsoft.com/office/drawing/2014/main" id="{87CAE37B-5C94-DF44-B680-DCFAB4676E73}"/>
              </a:ext>
            </a:extLst>
          </p:cNvPr>
          <p:cNvSpPr>
            <a:spLocks/>
          </p:cNvSpPr>
          <p:nvPr/>
        </p:nvSpPr>
        <p:spPr bwMode="auto">
          <a:xfrm>
            <a:off x="10835951" y="3219518"/>
            <a:ext cx="9550" cy="23190"/>
          </a:xfrm>
          <a:custGeom>
            <a:avLst/>
            <a:gdLst>
              <a:gd name="T0" fmla="*/ 2 w 7"/>
              <a:gd name="T1" fmla="*/ 0 h 20"/>
              <a:gd name="T2" fmla="*/ 0 w 7"/>
              <a:gd name="T3" fmla="*/ 3 h 20"/>
              <a:gd name="T4" fmla="*/ 4 w 7"/>
              <a:gd name="T5" fmla="*/ 3 h 20"/>
              <a:gd name="T6" fmla="*/ 7 w 7"/>
              <a:gd name="T7" fmla="*/ 3 h 20"/>
              <a:gd name="T8" fmla="*/ 2 w 7"/>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0">
                <a:moveTo>
                  <a:pt x="2" y="0"/>
                </a:moveTo>
                <a:lnTo>
                  <a:pt x="0" y="14"/>
                </a:lnTo>
                <a:lnTo>
                  <a:pt x="4" y="20"/>
                </a:lnTo>
                <a:lnTo>
                  <a:pt x="7" y="10"/>
                </a:lnTo>
                <a:lnTo>
                  <a:pt x="2"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2" name="Freeform 144">
            <a:extLst>
              <a:ext uri="{FF2B5EF4-FFF2-40B4-BE49-F238E27FC236}">
                <a16:creationId xmlns:a16="http://schemas.microsoft.com/office/drawing/2014/main" id="{5ED129A4-F1B4-5342-A82E-245DDC213DD0}"/>
              </a:ext>
            </a:extLst>
          </p:cNvPr>
          <p:cNvSpPr>
            <a:spLocks/>
          </p:cNvSpPr>
          <p:nvPr/>
        </p:nvSpPr>
        <p:spPr bwMode="auto">
          <a:xfrm>
            <a:off x="11603968" y="3490984"/>
            <a:ext cx="162334" cy="215535"/>
          </a:xfrm>
          <a:custGeom>
            <a:avLst/>
            <a:gdLst>
              <a:gd name="T0" fmla="*/ 3 w 137"/>
              <a:gd name="T1" fmla="*/ 4 h 179"/>
              <a:gd name="T2" fmla="*/ 3 w 137"/>
              <a:gd name="T3" fmla="*/ 4 h 179"/>
              <a:gd name="T4" fmla="*/ 3 w 137"/>
              <a:gd name="T5" fmla="*/ 4 h 179"/>
              <a:gd name="T6" fmla="*/ 3 w 137"/>
              <a:gd name="T7" fmla="*/ 4 h 179"/>
              <a:gd name="T8" fmla="*/ 0 w 137"/>
              <a:gd name="T9" fmla="*/ 4 h 179"/>
              <a:gd name="T10" fmla="*/ 3 w 137"/>
              <a:gd name="T11" fmla="*/ 4 h 179"/>
              <a:gd name="T12" fmla="*/ 3 w 137"/>
              <a:gd name="T13" fmla="*/ 4 h 179"/>
              <a:gd name="T14" fmla="*/ 3 w 137"/>
              <a:gd name="T15" fmla="*/ 4 h 179"/>
              <a:gd name="T16" fmla="*/ 3 w 137"/>
              <a:gd name="T17" fmla="*/ 4 h 179"/>
              <a:gd name="T18" fmla="*/ 3 w 137"/>
              <a:gd name="T19" fmla="*/ 4 h 179"/>
              <a:gd name="T20" fmla="*/ 3 w 137"/>
              <a:gd name="T21" fmla="*/ 4 h 179"/>
              <a:gd name="T22" fmla="*/ 3 w 137"/>
              <a:gd name="T23" fmla="*/ 4 h 179"/>
              <a:gd name="T24" fmla="*/ 3 w 137"/>
              <a:gd name="T25" fmla="*/ 4 h 179"/>
              <a:gd name="T26" fmla="*/ 3 w 137"/>
              <a:gd name="T27" fmla="*/ 4 h 179"/>
              <a:gd name="T28" fmla="*/ 3 w 137"/>
              <a:gd name="T29" fmla="*/ 4 h 179"/>
              <a:gd name="T30" fmla="*/ 3 w 137"/>
              <a:gd name="T31" fmla="*/ 4 h 179"/>
              <a:gd name="T32" fmla="*/ 3 w 137"/>
              <a:gd name="T33" fmla="*/ 4 h 179"/>
              <a:gd name="T34" fmla="*/ 3 w 137"/>
              <a:gd name="T35" fmla="*/ 4 h 179"/>
              <a:gd name="T36" fmla="*/ 3 w 137"/>
              <a:gd name="T37" fmla="*/ 4 h 179"/>
              <a:gd name="T38" fmla="*/ 3 w 137"/>
              <a:gd name="T39" fmla="*/ 4 h 179"/>
              <a:gd name="T40" fmla="*/ 3 w 137"/>
              <a:gd name="T41" fmla="*/ 4 h 179"/>
              <a:gd name="T42" fmla="*/ 3 w 137"/>
              <a:gd name="T43" fmla="*/ 4 h 179"/>
              <a:gd name="T44" fmla="*/ 3 w 137"/>
              <a:gd name="T45" fmla="*/ 4 h 179"/>
              <a:gd name="T46" fmla="*/ 3 w 137"/>
              <a:gd name="T47" fmla="*/ 4 h 179"/>
              <a:gd name="T48" fmla="*/ 3 w 137"/>
              <a:gd name="T49" fmla="*/ 4 h 179"/>
              <a:gd name="T50" fmla="*/ 3 w 137"/>
              <a:gd name="T51" fmla="*/ 4 h 179"/>
              <a:gd name="T52" fmla="*/ 3 w 137"/>
              <a:gd name="T53" fmla="*/ 2 h 179"/>
              <a:gd name="T54" fmla="*/ 3 w 137"/>
              <a:gd name="T55" fmla="*/ 4 h 179"/>
              <a:gd name="T56" fmla="*/ 3 w 137"/>
              <a:gd name="T57" fmla="*/ 0 h 179"/>
              <a:gd name="T58" fmla="*/ 3 w 137"/>
              <a:gd name="T59" fmla="*/ 0 h 179"/>
              <a:gd name="T60" fmla="*/ 3 w 137"/>
              <a:gd name="T61" fmla="*/ 4 h 179"/>
              <a:gd name="T62" fmla="*/ 3 w 137"/>
              <a:gd name="T63" fmla="*/ 4 h 179"/>
              <a:gd name="T64" fmla="*/ 3 w 137"/>
              <a:gd name="T65" fmla="*/ 1 h 179"/>
              <a:gd name="T66" fmla="*/ 3 w 137"/>
              <a:gd name="T67" fmla="*/ 4 h 179"/>
              <a:gd name="T68" fmla="*/ 3 w 137"/>
              <a:gd name="T69" fmla="*/ 4 h 179"/>
              <a:gd name="T70" fmla="*/ 3 w 137"/>
              <a:gd name="T71" fmla="*/ 4 h 179"/>
              <a:gd name="T72" fmla="*/ 3 w 137"/>
              <a:gd name="T73" fmla="*/ 4 h 179"/>
              <a:gd name="T74" fmla="*/ 3 w 137"/>
              <a:gd name="T75" fmla="*/ 4 h 179"/>
              <a:gd name="T76" fmla="*/ 3 w 137"/>
              <a:gd name="T77" fmla="*/ 4 h 179"/>
              <a:gd name="T78" fmla="*/ 3 w 137"/>
              <a:gd name="T79" fmla="*/ 4 h 179"/>
              <a:gd name="T80" fmla="*/ 3 w 137"/>
              <a:gd name="T81" fmla="*/ 4 h 179"/>
              <a:gd name="T82" fmla="*/ 3 w 137"/>
              <a:gd name="T83" fmla="*/ 4 h 179"/>
              <a:gd name="T84" fmla="*/ 3 w 137"/>
              <a:gd name="T85" fmla="*/ 4 h 179"/>
              <a:gd name="T86" fmla="*/ 3 w 137"/>
              <a:gd name="T87" fmla="*/ 4 h 179"/>
              <a:gd name="T88" fmla="*/ 3 w 137"/>
              <a:gd name="T89" fmla="*/ 4 h 179"/>
              <a:gd name="T90" fmla="*/ 3 w 137"/>
              <a:gd name="T91" fmla="*/ 4 h 1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179">
                <a:moveTo>
                  <a:pt x="32" y="79"/>
                </a:moveTo>
                <a:lnTo>
                  <a:pt x="11" y="116"/>
                </a:lnTo>
                <a:lnTo>
                  <a:pt x="9" y="127"/>
                </a:lnTo>
                <a:lnTo>
                  <a:pt x="5" y="129"/>
                </a:lnTo>
                <a:lnTo>
                  <a:pt x="0" y="147"/>
                </a:lnTo>
                <a:lnTo>
                  <a:pt x="5" y="159"/>
                </a:lnTo>
                <a:lnTo>
                  <a:pt x="18" y="175"/>
                </a:lnTo>
                <a:lnTo>
                  <a:pt x="24" y="174"/>
                </a:lnTo>
                <a:lnTo>
                  <a:pt x="24" y="169"/>
                </a:lnTo>
                <a:lnTo>
                  <a:pt x="39" y="179"/>
                </a:lnTo>
                <a:lnTo>
                  <a:pt x="42" y="174"/>
                </a:lnTo>
                <a:lnTo>
                  <a:pt x="48" y="173"/>
                </a:lnTo>
                <a:lnTo>
                  <a:pt x="46" y="162"/>
                </a:lnTo>
                <a:lnTo>
                  <a:pt x="56" y="156"/>
                </a:lnTo>
                <a:lnTo>
                  <a:pt x="57" y="143"/>
                </a:lnTo>
                <a:lnTo>
                  <a:pt x="62" y="119"/>
                </a:lnTo>
                <a:lnTo>
                  <a:pt x="64" y="115"/>
                </a:lnTo>
                <a:lnTo>
                  <a:pt x="62" y="102"/>
                </a:lnTo>
                <a:lnTo>
                  <a:pt x="70" y="99"/>
                </a:lnTo>
                <a:lnTo>
                  <a:pt x="82" y="93"/>
                </a:lnTo>
                <a:lnTo>
                  <a:pt x="78" y="86"/>
                </a:lnTo>
                <a:lnTo>
                  <a:pt x="86" y="79"/>
                </a:lnTo>
                <a:lnTo>
                  <a:pt x="123" y="25"/>
                </a:lnTo>
                <a:lnTo>
                  <a:pt x="130" y="17"/>
                </a:lnTo>
                <a:lnTo>
                  <a:pt x="130" y="13"/>
                </a:lnTo>
                <a:lnTo>
                  <a:pt x="136" y="8"/>
                </a:lnTo>
                <a:lnTo>
                  <a:pt x="137" y="2"/>
                </a:lnTo>
                <a:lnTo>
                  <a:pt x="120" y="11"/>
                </a:lnTo>
                <a:lnTo>
                  <a:pt x="124" y="0"/>
                </a:lnTo>
                <a:lnTo>
                  <a:pt x="110" y="0"/>
                </a:lnTo>
                <a:lnTo>
                  <a:pt x="102" y="7"/>
                </a:lnTo>
                <a:lnTo>
                  <a:pt x="98" y="6"/>
                </a:lnTo>
                <a:lnTo>
                  <a:pt x="92" y="1"/>
                </a:lnTo>
                <a:lnTo>
                  <a:pt x="83" y="20"/>
                </a:lnTo>
                <a:lnTo>
                  <a:pt x="60" y="26"/>
                </a:lnTo>
                <a:lnTo>
                  <a:pt x="56" y="35"/>
                </a:lnTo>
                <a:lnTo>
                  <a:pt x="52" y="35"/>
                </a:lnTo>
                <a:lnTo>
                  <a:pt x="54" y="30"/>
                </a:lnTo>
                <a:lnTo>
                  <a:pt x="47" y="32"/>
                </a:lnTo>
                <a:lnTo>
                  <a:pt x="33" y="37"/>
                </a:lnTo>
                <a:lnTo>
                  <a:pt x="26" y="38"/>
                </a:lnTo>
                <a:lnTo>
                  <a:pt x="22" y="50"/>
                </a:lnTo>
                <a:lnTo>
                  <a:pt x="14" y="79"/>
                </a:lnTo>
                <a:lnTo>
                  <a:pt x="15" y="84"/>
                </a:lnTo>
                <a:lnTo>
                  <a:pt x="21" y="80"/>
                </a:lnTo>
                <a:lnTo>
                  <a:pt x="32" y="7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3" name="Freeform 145">
            <a:extLst>
              <a:ext uri="{FF2B5EF4-FFF2-40B4-BE49-F238E27FC236}">
                <a16:creationId xmlns:a16="http://schemas.microsoft.com/office/drawing/2014/main" id="{13726699-5C18-9D4C-92BA-26A67677E4F9}"/>
              </a:ext>
            </a:extLst>
          </p:cNvPr>
          <p:cNvSpPr>
            <a:spLocks/>
          </p:cNvSpPr>
          <p:nvPr/>
        </p:nvSpPr>
        <p:spPr bwMode="auto">
          <a:xfrm>
            <a:off x="11721285" y="3398222"/>
            <a:ext cx="64115" cy="92762"/>
          </a:xfrm>
          <a:custGeom>
            <a:avLst/>
            <a:gdLst>
              <a:gd name="T0" fmla="*/ 3 w 54"/>
              <a:gd name="T1" fmla="*/ 3 h 78"/>
              <a:gd name="T2" fmla="*/ 3 w 54"/>
              <a:gd name="T3" fmla="*/ 3 h 78"/>
              <a:gd name="T4" fmla="*/ 3 w 54"/>
              <a:gd name="T5" fmla="*/ 3 h 78"/>
              <a:gd name="T6" fmla="*/ 3 w 54"/>
              <a:gd name="T7" fmla="*/ 3 h 78"/>
              <a:gd name="T8" fmla="*/ 3 w 54"/>
              <a:gd name="T9" fmla="*/ 3 h 78"/>
              <a:gd name="T10" fmla="*/ 3 w 54"/>
              <a:gd name="T11" fmla="*/ 0 h 78"/>
              <a:gd name="T12" fmla="*/ 0 w 54"/>
              <a:gd name="T13" fmla="*/ 2 h 78"/>
              <a:gd name="T14" fmla="*/ 0 w 54"/>
              <a:gd name="T15" fmla="*/ 3 h 78"/>
              <a:gd name="T16" fmla="*/ 1 w 54"/>
              <a:gd name="T17" fmla="*/ 3 h 78"/>
              <a:gd name="T18" fmla="*/ 3 w 54"/>
              <a:gd name="T19" fmla="*/ 3 h 78"/>
              <a:gd name="T20" fmla="*/ 3 w 54"/>
              <a:gd name="T21" fmla="*/ 3 h 78"/>
              <a:gd name="T22" fmla="*/ 3 w 54"/>
              <a:gd name="T23" fmla="*/ 3 h 78"/>
              <a:gd name="T24" fmla="*/ 3 w 54"/>
              <a:gd name="T25" fmla="*/ 3 h 78"/>
              <a:gd name="T26" fmla="*/ 3 w 54"/>
              <a:gd name="T27" fmla="*/ 3 h 78"/>
              <a:gd name="T28" fmla="*/ 3 w 54"/>
              <a:gd name="T29" fmla="*/ 3 h 78"/>
              <a:gd name="T30" fmla="*/ 3 w 54"/>
              <a:gd name="T31" fmla="*/ 3 h 78"/>
              <a:gd name="T32" fmla="*/ 3 w 54"/>
              <a:gd name="T33" fmla="*/ 3 h 78"/>
              <a:gd name="T34" fmla="*/ 3 w 54"/>
              <a:gd name="T35" fmla="*/ 3 h 78"/>
              <a:gd name="T36" fmla="*/ 3 w 54"/>
              <a:gd name="T37" fmla="*/ 3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78">
                <a:moveTo>
                  <a:pt x="35" y="27"/>
                </a:moveTo>
                <a:lnTo>
                  <a:pt x="26" y="28"/>
                </a:lnTo>
                <a:lnTo>
                  <a:pt x="21" y="26"/>
                </a:lnTo>
                <a:lnTo>
                  <a:pt x="14" y="6"/>
                </a:lnTo>
                <a:lnTo>
                  <a:pt x="9" y="6"/>
                </a:lnTo>
                <a:lnTo>
                  <a:pt x="6" y="0"/>
                </a:lnTo>
                <a:lnTo>
                  <a:pt x="0" y="2"/>
                </a:lnTo>
                <a:lnTo>
                  <a:pt x="0" y="30"/>
                </a:lnTo>
                <a:lnTo>
                  <a:pt x="1" y="64"/>
                </a:lnTo>
                <a:lnTo>
                  <a:pt x="19" y="78"/>
                </a:lnTo>
                <a:lnTo>
                  <a:pt x="29" y="69"/>
                </a:lnTo>
                <a:lnTo>
                  <a:pt x="38" y="66"/>
                </a:lnTo>
                <a:lnTo>
                  <a:pt x="50" y="43"/>
                </a:lnTo>
                <a:lnTo>
                  <a:pt x="47" y="43"/>
                </a:lnTo>
                <a:lnTo>
                  <a:pt x="54" y="31"/>
                </a:lnTo>
                <a:lnTo>
                  <a:pt x="48" y="31"/>
                </a:lnTo>
                <a:lnTo>
                  <a:pt x="48" y="22"/>
                </a:lnTo>
                <a:lnTo>
                  <a:pt x="36" y="25"/>
                </a:lnTo>
                <a:lnTo>
                  <a:pt x="35" y="2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4" name="Freeform 147">
            <a:extLst>
              <a:ext uri="{FF2B5EF4-FFF2-40B4-BE49-F238E27FC236}">
                <a16:creationId xmlns:a16="http://schemas.microsoft.com/office/drawing/2014/main" id="{3A8CBC17-86E4-4F4D-A79B-858CB04E2DCA}"/>
              </a:ext>
            </a:extLst>
          </p:cNvPr>
          <p:cNvSpPr>
            <a:spLocks/>
          </p:cNvSpPr>
          <p:nvPr/>
        </p:nvSpPr>
        <p:spPr bwMode="auto">
          <a:xfrm>
            <a:off x="11754025" y="3481435"/>
            <a:ext cx="8184" cy="8184"/>
          </a:xfrm>
          <a:custGeom>
            <a:avLst/>
            <a:gdLst>
              <a:gd name="T0" fmla="*/ 6 w 6"/>
              <a:gd name="T1" fmla="*/ 4 h 6"/>
              <a:gd name="T2" fmla="*/ 6 w 6"/>
              <a:gd name="T3" fmla="*/ 0 h 6"/>
              <a:gd name="T4" fmla="*/ 0 w 6"/>
              <a:gd name="T5" fmla="*/ 5 h 6"/>
              <a:gd name="T6" fmla="*/ 5 w 6"/>
              <a:gd name="T7" fmla="*/ 6 h 6"/>
              <a:gd name="T8" fmla="*/ 6 w 6"/>
              <a:gd name="T9" fmla="*/ 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4"/>
                </a:moveTo>
                <a:lnTo>
                  <a:pt x="6" y="0"/>
                </a:lnTo>
                <a:lnTo>
                  <a:pt x="0" y="5"/>
                </a:lnTo>
                <a:lnTo>
                  <a:pt x="5" y="6"/>
                </a:lnTo>
                <a:lnTo>
                  <a:pt x="6" y="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5" name="Freeform 148">
            <a:extLst>
              <a:ext uri="{FF2B5EF4-FFF2-40B4-BE49-F238E27FC236}">
                <a16:creationId xmlns:a16="http://schemas.microsoft.com/office/drawing/2014/main" id="{0CF9E632-E88C-4A44-AD9F-763D7BAB2DE4}"/>
              </a:ext>
            </a:extLst>
          </p:cNvPr>
          <p:cNvSpPr>
            <a:spLocks/>
          </p:cNvSpPr>
          <p:nvPr/>
        </p:nvSpPr>
        <p:spPr bwMode="auto">
          <a:xfrm>
            <a:off x="10317573" y="3289090"/>
            <a:ext cx="938537" cy="825311"/>
          </a:xfrm>
          <a:custGeom>
            <a:avLst/>
            <a:gdLst>
              <a:gd name="T0" fmla="*/ 3 w 787"/>
              <a:gd name="T1" fmla="*/ 3 h 692"/>
              <a:gd name="T2" fmla="*/ 3 w 787"/>
              <a:gd name="T3" fmla="*/ 0 h 692"/>
              <a:gd name="T4" fmla="*/ 3 w 787"/>
              <a:gd name="T5" fmla="*/ 3 h 692"/>
              <a:gd name="T6" fmla="*/ 3 w 787"/>
              <a:gd name="T7" fmla="*/ 3 h 692"/>
              <a:gd name="T8" fmla="*/ 3 w 787"/>
              <a:gd name="T9" fmla="*/ 3 h 692"/>
              <a:gd name="T10" fmla="*/ 3 w 787"/>
              <a:gd name="T11" fmla="*/ 3 h 692"/>
              <a:gd name="T12" fmla="*/ 3 w 787"/>
              <a:gd name="T13" fmla="*/ 3 h 692"/>
              <a:gd name="T14" fmla="*/ 3 w 787"/>
              <a:gd name="T15" fmla="*/ 3 h 692"/>
              <a:gd name="T16" fmla="*/ 3 w 787"/>
              <a:gd name="T17" fmla="*/ 3 h 692"/>
              <a:gd name="T18" fmla="*/ 3 w 787"/>
              <a:gd name="T19" fmla="*/ 3 h 692"/>
              <a:gd name="T20" fmla="*/ 3 w 787"/>
              <a:gd name="T21" fmla="*/ 3 h 692"/>
              <a:gd name="T22" fmla="*/ 4 w 787"/>
              <a:gd name="T23" fmla="*/ 3 h 692"/>
              <a:gd name="T24" fmla="*/ 4 w 787"/>
              <a:gd name="T25" fmla="*/ 3 h 692"/>
              <a:gd name="T26" fmla="*/ 5 w 787"/>
              <a:gd name="T27" fmla="*/ 3 h 692"/>
              <a:gd name="T28" fmla="*/ 5 w 787"/>
              <a:gd name="T29" fmla="*/ 3 h 692"/>
              <a:gd name="T30" fmla="*/ 5 w 787"/>
              <a:gd name="T31" fmla="*/ 3 h 692"/>
              <a:gd name="T32" fmla="*/ 6 w 787"/>
              <a:gd name="T33" fmla="*/ 3 h 692"/>
              <a:gd name="T34" fmla="*/ 6 w 787"/>
              <a:gd name="T35" fmla="*/ 3 h 692"/>
              <a:gd name="T36" fmla="*/ 6 w 787"/>
              <a:gd name="T37" fmla="*/ 3 h 692"/>
              <a:gd name="T38" fmla="*/ 6 w 787"/>
              <a:gd name="T39" fmla="*/ 3 h 692"/>
              <a:gd name="T40" fmla="*/ 5 w 787"/>
              <a:gd name="T41" fmla="*/ 3 h 692"/>
              <a:gd name="T42" fmla="*/ 5 w 787"/>
              <a:gd name="T43" fmla="*/ 4 h 692"/>
              <a:gd name="T44" fmla="*/ 5 w 787"/>
              <a:gd name="T45" fmla="*/ 4 h 692"/>
              <a:gd name="T46" fmla="*/ 5 w 787"/>
              <a:gd name="T47" fmla="*/ 4 h 692"/>
              <a:gd name="T48" fmla="*/ 5 w 787"/>
              <a:gd name="T49" fmla="*/ 4 h 692"/>
              <a:gd name="T50" fmla="*/ 5 w 787"/>
              <a:gd name="T51" fmla="*/ 5 h 692"/>
              <a:gd name="T52" fmla="*/ 4 w 787"/>
              <a:gd name="T53" fmla="*/ 5 h 692"/>
              <a:gd name="T54" fmla="*/ 3 w 787"/>
              <a:gd name="T55" fmla="*/ 5 h 692"/>
              <a:gd name="T56" fmla="*/ 3 w 787"/>
              <a:gd name="T57" fmla="*/ 5 h 692"/>
              <a:gd name="T58" fmla="*/ 3 w 787"/>
              <a:gd name="T59" fmla="*/ 5 h 692"/>
              <a:gd name="T60" fmla="*/ 3 w 787"/>
              <a:gd name="T61" fmla="*/ 5 h 692"/>
              <a:gd name="T62" fmla="*/ 4 w 787"/>
              <a:gd name="T63" fmla="*/ 4 h 692"/>
              <a:gd name="T64" fmla="*/ 4 w 787"/>
              <a:gd name="T65" fmla="*/ 3 h 692"/>
              <a:gd name="T66" fmla="*/ 3 w 787"/>
              <a:gd name="T67" fmla="*/ 3 h 692"/>
              <a:gd name="T68" fmla="*/ 4 w 787"/>
              <a:gd name="T69" fmla="*/ 3 h 692"/>
              <a:gd name="T70" fmla="*/ 4 w 787"/>
              <a:gd name="T71" fmla="*/ 3 h 692"/>
              <a:gd name="T72" fmla="*/ 4 w 787"/>
              <a:gd name="T73" fmla="*/ 3 h 692"/>
              <a:gd name="T74" fmla="*/ 4 w 787"/>
              <a:gd name="T75" fmla="*/ 3 h 692"/>
              <a:gd name="T76" fmla="*/ 4 w 787"/>
              <a:gd name="T77" fmla="*/ 3 h 692"/>
              <a:gd name="T78" fmla="*/ 3 w 787"/>
              <a:gd name="T79" fmla="*/ 3 h 692"/>
              <a:gd name="T80" fmla="*/ 3 w 787"/>
              <a:gd name="T81" fmla="*/ 3 h 692"/>
              <a:gd name="T82" fmla="*/ 3 w 787"/>
              <a:gd name="T83" fmla="*/ 3 h 692"/>
              <a:gd name="T84" fmla="*/ 3 w 787"/>
              <a:gd name="T85" fmla="*/ 3 h 692"/>
              <a:gd name="T86" fmla="*/ 3 w 787"/>
              <a:gd name="T87" fmla="*/ 3 h 692"/>
              <a:gd name="T88" fmla="*/ 3 w 787"/>
              <a:gd name="T89" fmla="*/ 3 h 692"/>
              <a:gd name="T90" fmla="*/ 3 w 787"/>
              <a:gd name="T91" fmla="*/ 3 h 692"/>
              <a:gd name="T92" fmla="*/ 3 w 787"/>
              <a:gd name="T93" fmla="*/ 3 h 692"/>
              <a:gd name="T94" fmla="*/ 3 w 787"/>
              <a:gd name="T95" fmla="*/ 3 h 692"/>
              <a:gd name="T96" fmla="*/ 3 w 787"/>
              <a:gd name="T97" fmla="*/ 3 h 692"/>
              <a:gd name="T98" fmla="*/ 3 w 787"/>
              <a:gd name="T99" fmla="*/ 3 h 692"/>
              <a:gd name="T100" fmla="*/ 3 w 787"/>
              <a:gd name="T101" fmla="*/ 3 h 692"/>
              <a:gd name="T102" fmla="*/ 3 w 787"/>
              <a:gd name="T103" fmla="*/ 3 h 692"/>
              <a:gd name="T104" fmla="*/ 3 w 787"/>
              <a:gd name="T105" fmla="*/ 3 h 692"/>
              <a:gd name="T106" fmla="*/ 3 w 787"/>
              <a:gd name="T107" fmla="*/ 3 h 692"/>
              <a:gd name="T108" fmla="*/ 3 w 787"/>
              <a:gd name="T109" fmla="*/ 3 h 692"/>
              <a:gd name="T110" fmla="*/ 3 w 787"/>
              <a:gd name="T111" fmla="*/ 3 h 692"/>
              <a:gd name="T112" fmla="*/ 3 w 787"/>
              <a:gd name="T113" fmla="*/ 3 h 692"/>
              <a:gd name="T114" fmla="*/ 3 w 787"/>
              <a:gd name="T115" fmla="*/ 3 h 692"/>
              <a:gd name="T116" fmla="*/ 3 w 787"/>
              <a:gd name="T117" fmla="*/ 3 h 692"/>
              <a:gd name="T118" fmla="*/ 3 w 787"/>
              <a:gd name="T119" fmla="*/ 3 h 692"/>
              <a:gd name="T120" fmla="*/ 3 w 787"/>
              <a:gd name="T121" fmla="*/ 3 h 692"/>
              <a:gd name="T122" fmla="*/ 3 w 787"/>
              <a:gd name="T123" fmla="*/ 3 h 6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87" h="692">
                <a:moveTo>
                  <a:pt x="20" y="411"/>
                </a:moveTo>
                <a:lnTo>
                  <a:pt x="0" y="233"/>
                </a:lnTo>
                <a:lnTo>
                  <a:pt x="41" y="182"/>
                </a:lnTo>
                <a:lnTo>
                  <a:pt x="82" y="114"/>
                </a:lnTo>
                <a:lnTo>
                  <a:pt x="150" y="0"/>
                </a:lnTo>
                <a:lnTo>
                  <a:pt x="153" y="0"/>
                </a:lnTo>
                <a:lnTo>
                  <a:pt x="156" y="3"/>
                </a:lnTo>
                <a:lnTo>
                  <a:pt x="182" y="14"/>
                </a:lnTo>
                <a:lnTo>
                  <a:pt x="192" y="24"/>
                </a:lnTo>
                <a:lnTo>
                  <a:pt x="202" y="33"/>
                </a:lnTo>
                <a:lnTo>
                  <a:pt x="219" y="35"/>
                </a:lnTo>
                <a:lnTo>
                  <a:pt x="260" y="45"/>
                </a:lnTo>
                <a:lnTo>
                  <a:pt x="283" y="54"/>
                </a:lnTo>
                <a:lnTo>
                  <a:pt x="310" y="45"/>
                </a:lnTo>
                <a:lnTo>
                  <a:pt x="339" y="41"/>
                </a:lnTo>
                <a:lnTo>
                  <a:pt x="349" y="40"/>
                </a:lnTo>
                <a:lnTo>
                  <a:pt x="358" y="39"/>
                </a:lnTo>
                <a:lnTo>
                  <a:pt x="362" y="40"/>
                </a:lnTo>
                <a:lnTo>
                  <a:pt x="365" y="52"/>
                </a:lnTo>
                <a:lnTo>
                  <a:pt x="369" y="84"/>
                </a:lnTo>
                <a:lnTo>
                  <a:pt x="380" y="95"/>
                </a:lnTo>
                <a:lnTo>
                  <a:pt x="386" y="110"/>
                </a:lnTo>
                <a:lnTo>
                  <a:pt x="394" y="131"/>
                </a:lnTo>
                <a:lnTo>
                  <a:pt x="392" y="134"/>
                </a:lnTo>
                <a:lnTo>
                  <a:pt x="394" y="147"/>
                </a:lnTo>
                <a:lnTo>
                  <a:pt x="400" y="149"/>
                </a:lnTo>
                <a:lnTo>
                  <a:pt x="422" y="166"/>
                </a:lnTo>
                <a:lnTo>
                  <a:pt x="433" y="179"/>
                </a:lnTo>
                <a:lnTo>
                  <a:pt x="443" y="182"/>
                </a:lnTo>
                <a:lnTo>
                  <a:pt x="451" y="185"/>
                </a:lnTo>
                <a:lnTo>
                  <a:pt x="459" y="186"/>
                </a:lnTo>
                <a:lnTo>
                  <a:pt x="476" y="208"/>
                </a:lnTo>
                <a:lnTo>
                  <a:pt x="497" y="210"/>
                </a:lnTo>
                <a:lnTo>
                  <a:pt x="495" y="202"/>
                </a:lnTo>
                <a:lnTo>
                  <a:pt x="500" y="192"/>
                </a:lnTo>
                <a:lnTo>
                  <a:pt x="568" y="388"/>
                </a:lnTo>
                <a:lnTo>
                  <a:pt x="577" y="396"/>
                </a:lnTo>
                <a:lnTo>
                  <a:pt x="578" y="404"/>
                </a:lnTo>
                <a:lnTo>
                  <a:pt x="598" y="420"/>
                </a:lnTo>
                <a:lnTo>
                  <a:pt x="616" y="431"/>
                </a:lnTo>
                <a:lnTo>
                  <a:pt x="653" y="426"/>
                </a:lnTo>
                <a:lnTo>
                  <a:pt x="671" y="429"/>
                </a:lnTo>
                <a:lnTo>
                  <a:pt x="673" y="431"/>
                </a:lnTo>
                <a:lnTo>
                  <a:pt x="686" y="435"/>
                </a:lnTo>
                <a:lnTo>
                  <a:pt x="686" y="430"/>
                </a:lnTo>
                <a:lnTo>
                  <a:pt x="688" y="429"/>
                </a:lnTo>
                <a:lnTo>
                  <a:pt x="699" y="440"/>
                </a:lnTo>
                <a:lnTo>
                  <a:pt x="712" y="442"/>
                </a:lnTo>
                <a:lnTo>
                  <a:pt x="717" y="437"/>
                </a:lnTo>
                <a:lnTo>
                  <a:pt x="734" y="438"/>
                </a:lnTo>
                <a:lnTo>
                  <a:pt x="758" y="413"/>
                </a:lnTo>
                <a:lnTo>
                  <a:pt x="778" y="408"/>
                </a:lnTo>
                <a:lnTo>
                  <a:pt x="781" y="422"/>
                </a:lnTo>
                <a:lnTo>
                  <a:pt x="787" y="425"/>
                </a:lnTo>
                <a:lnTo>
                  <a:pt x="773" y="441"/>
                </a:lnTo>
                <a:lnTo>
                  <a:pt x="763" y="454"/>
                </a:lnTo>
                <a:lnTo>
                  <a:pt x="751" y="478"/>
                </a:lnTo>
                <a:lnTo>
                  <a:pt x="748" y="485"/>
                </a:lnTo>
                <a:lnTo>
                  <a:pt x="737" y="501"/>
                </a:lnTo>
                <a:lnTo>
                  <a:pt x="724" y="509"/>
                </a:lnTo>
                <a:lnTo>
                  <a:pt x="724" y="521"/>
                </a:lnTo>
                <a:lnTo>
                  <a:pt x="712" y="530"/>
                </a:lnTo>
                <a:lnTo>
                  <a:pt x="707" y="526"/>
                </a:lnTo>
                <a:lnTo>
                  <a:pt x="698" y="529"/>
                </a:lnTo>
                <a:lnTo>
                  <a:pt x="697" y="527"/>
                </a:lnTo>
                <a:lnTo>
                  <a:pt x="645" y="560"/>
                </a:lnTo>
                <a:lnTo>
                  <a:pt x="638" y="569"/>
                </a:lnTo>
                <a:lnTo>
                  <a:pt x="629" y="591"/>
                </a:lnTo>
                <a:lnTo>
                  <a:pt x="649" y="590"/>
                </a:lnTo>
                <a:lnTo>
                  <a:pt x="657" y="583"/>
                </a:lnTo>
                <a:lnTo>
                  <a:pt x="659" y="590"/>
                </a:lnTo>
                <a:lnTo>
                  <a:pt x="662" y="591"/>
                </a:lnTo>
                <a:lnTo>
                  <a:pt x="663" y="595"/>
                </a:lnTo>
                <a:lnTo>
                  <a:pt x="668" y="596"/>
                </a:lnTo>
                <a:lnTo>
                  <a:pt x="664" y="602"/>
                </a:lnTo>
                <a:lnTo>
                  <a:pt x="622" y="621"/>
                </a:lnTo>
                <a:lnTo>
                  <a:pt x="617" y="632"/>
                </a:lnTo>
                <a:lnTo>
                  <a:pt x="629" y="631"/>
                </a:lnTo>
                <a:lnTo>
                  <a:pt x="584" y="640"/>
                </a:lnTo>
                <a:lnTo>
                  <a:pt x="568" y="659"/>
                </a:lnTo>
                <a:lnTo>
                  <a:pt x="569" y="665"/>
                </a:lnTo>
                <a:lnTo>
                  <a:pt x="550" y="680"/>
                </a:lnTo>
                <a:lnTo>
                  <a:pt x="548" y="687"/>
                </a:lnTo>
                <a:lnTo>
                  <a:pt x="539" y="687"/>
                </a:lnTo>
                <a:lnTo>
                  <a:pt x="532" y="692"/>
                </a:lnTo>
                <a:lnTo>
                  <a:pt x="523" y="692"/>
                </a:lnTo>
                <a:lnTo>
                  <a:pt x="521" y="681"/>
                </a:lnTo>
                <a:lnTo>
                  <a:pt x="525" y="675"/>
                </a:lnTo>
                <a:lnTo>
                  <a:pt x="527" y="673"/>
                </a:lnTo>
                <a:lnTo>
                  <a:pt x="545" y="669"/>
                </a:lnTo>
                <a:lnTo>
                  <a:pt x="544" y="662"/>
                </a:lnTo>
                <a:lnTo>
                  <a:pt x="535" y="663"/>
                </a:lnTo>
                <a:lnTo>
                  <a:pt x="539" y="655"/>
                </a:lnTo>
                <a:lnTo>
                  <a:pt x="538" y="638"/>
                </a:lnTo>
                <a:lnTo>
                  <a:pt x="548" y="627"/>
                </a:lnTo>
                <a:lnTo>
                  <a:pt x="557" y="610"/>
                </a:lnTo>
                <a:lnTo>
                  <a:pt x="545" y="577"/>
                </a:lnTo>
                <a:lnTo>
                  <a:pt x="550" y="559"/>
                </a:lnTo>
                <a:lnTo>
                  <a:pt x="555" y="544"/>
                </a:lnTo>
                <a:lnTo>
                  <a:pt x="545" y="529"/>
                </a:lnTo>
                <a:lnTo>
                  <a:pt x="535" y="521"/>
                </a:lnTo>
                <a:lnTo>
                  <a:pt x="530" y="521"/>
                </a:lnTo>
                <a:lnTo>
                  <a:pt x="544" y="515"/>
                </a:lnTo>
                <a:lnTo>
                  <a:pt x="547" y="521"/>
                </a:lnTo>
                <a:lnTo>
                  <a:pt x="553" y="527"/>
                </a:lnTo>
                <a:lnTo>
                  <a:pt x="557" y="529"/>
                </a:lnTo>
                <a:lnTo>
                  <a:pt x="561" y="526"/>
                </a:lnTo>
                <a:lnTo>
                  <a:pt x="565" y="533"/>
                </a:lnTo>
                <a:lnTo>
                  <a:pt x="575" y="533"/>
                </a:lnTo>
                <a:lnTo>
                  <a:pt x="583" y="537"/>
                </a:lnTo>
                <a:lnTo>
                  <a:pt x="601" y="537"/>
                </a:lnTo>
                <a:lnTo>
                  <a:pt x="598" y="526"/>
                </a:lnTo>
                <a:lnTo>
                  <a:pt x="592" y="523"/>
                </a:lnTo>
                <a:lnTo>
                  <a:pt x="598" y="518"/>
                </a:lnTo>
                <a:lnTo>
                  <a:pt x="597" y="513"/>
                </a:lnTo>
                <a:lnTo>
                  <a:pt x="586" y="503"/>
                </a:lnTo>
                <a:lnTo>
                  <a:pt x="572" y="494"/>
                </a:lnTo>
                <a:lnTo>
                  <a:pt x="567" y="491"/>
                </a:lnTo>
                <a:lnTo>
                  <a:pt x="553" y="476"/>
                </a:lnTo>
                <a:lnTo>
                  <a:pt x="520" y="485"/>
                </a:lnTo>
                <a:lnTo>
                  <a:pt x="515" y="482"/>
                </a:lnTo>
                <a:lnTo>
                  <a:pt x="494" y="483"/>
                </a:lnTo>
                <a:lnTo>
                  <a:pt x="448" y="490"/>
                </a:lnTo>
                <a:lnTo>
                  <a:pt x="431" y="485"/>
                </a:lnTo>
                <a:lnTo>
                  <a:pt x="427" y="483"/>
                </a:lnTo>
                <a:lnTo>
                  <a:pt x="425" y="482"/>
                </a:lnTo>
                <a:lnTo>
                  <a:pt x="417" y="485"/>
                </a:lnTo>
                <a:lnTo>
                  <a:pt x="413" y="485"/>
                </a:lnTo>
                <a:lnTo>
                  <a:pt x="410" y="483"/>
                </a:lnTo>
                <a:lnTo>
                  <a:pt x="409" y="478"/>
                </a:lnTo>
                <a:lnTo>
                  <a:pt x="407" y="472"/>
                </a:lnTo>
                <a:lnTo>
                  <a:pt x="405" y="467"/>
                </a:lnTo>
                <a:lnTo>
                  <a:pt x="397" y="466"/>
                </a:lnTo>
                <a:lnTo>
                  <a:pt x="399" y="450"/>
                </a:lnTo>
                <a:lnTo>
                  <a:pt x="381" y="436"/>
                </a:lnTo>
                <a:lnTo>
                  <a:pt x="382" y="420"/>
                </a:lnTo>
                <a:lnTo>
                  <a:pt x="347" y="426"/>
                </a:lnTo>
                <a:lnTo>
                  <a:pt x="329" y="407"/>
                </a:lnTo>
                <a:lnTo>
                  <a:pt x="316" y="393"/>
                </a:lnTo>
                <a:lnTo>
                  <a:pt x="289" y="398"/>
                </a:lnTo>
                <a:lnTo>
                  <a:pt x="259" y="394"/>
                </a:lnTo>
                <a:lnTo>
                  <a:pt x="255" y="396"/>
                </a:lnTo>
                <a:lnTo>
                  <a:pt x="257" y="401"/>
                </a:lnTo>
                <a:lnTo>
                  <a:pt x="262" y="406"/>
                </a:lnTo>
                <a:lnTo>
                  <a:pt x="260" y="414"/>
                </a:lnTo>
                <a:lnTo>
                  <a:pt x="251" y="420"/>
                </a:lnTo>
                <a:lnTo>
                  <a:pt x="249" y="423"/>
                </a:lnTo>
                <a:lnTo>
                  <a:pt x="244" y="430"/>
                </a:lnTo>
                <a:lnTo>
                  <a:pt x="238" y="432"/>
                </a:lnTo>
                <a:lnTo>
                  <a:pt x="226" y="446"/>
                </a:lnTo>
                <a:lnTo>
                  <a:pt x="221" y="453"/>
                </a:lnTo>
                <a:lnTo>
                  <a:pt x="213" y="453"/>
                </a:lnTo>
                <a:lnTo>
                  <a:pt x="209" y="455"/>
                </a:lnTo>
                <a:lnTo>
                  <a:pt x="198" y="452"/>
                </a:lnTo>
                <a:lnTo>
                  <a:pt x="192" y="453"/>
                </a:lnTo>
                <a:lnTo>
                  <a:pt x="182" y="454"/>
                </a:lnTo>
                <a:lnTo>
                  <a:pt x="178" y="455"/>
                </a:lnTo>
                <a:lnTo>
                  <a:pt x="173" y="448"/>
                </a:lnTo>
                <a:lnTo>
                  <a:pt x="167" y="453"/>
                </a:lnTo>
                <a:lnTo>
                  <a:pt x="160" y="460"/>
                </a:lnTo>
                <a:lnTo>
                  <a:pt x="153" y="461"/>
                </a:lnTo>
                <a:lnTo>
                  <a:pt x="141" y="456"/>
                </a:lnTo>
                <a:lnTo>
                  <a:pt x="135" y="455"/>
                </a:lnTo>
                <a:lnTo>
                  <a:pt x="134" y="452"/>
                </a:lnTo>
                <a:lnTo>
                  <a:pt x="130" y="449"/>
                </a:lnTo>
                <a:lnTo>
                  <a:pt x="123" y="452"/>
                </a:lnTo>
                <a:lnTo>
                  <a:pt x="124" y="456"/>
                </a:lnTo>
                <a:lnTo>
                  <a:pt x="120" y="458"/>
                </a:lnTo>
                <a:lnTo>
                  <a:pt x="114" y="448"/>
                </a:lnTo>
                <a:lnTo>
                  <a:pt x="111" y="448"/>
                </a:lnTo>
                <a:lnTo>
                  <a:pt x="110" y="443"/>
                </a:lnTo>
                <a:lnTo>
                  <a:pt x="106" y="443"/>
                </a:lnTo>
                <a:lnTo>
                  <a:pt x="98" y="440"/>
                </a:lnTo>
                <a:lnTo>
                  <a:pt x="93" y="441"/>
                </a:lnTo>
                <a:lnTo>
                  <a:pt x="89" y="441"/>
                </a:lnTo>
                <a:lnTo>
                  <a:pt x="81" y="444"/>
                </a:lnTo>
                <a:lnTo>
                  <a:pt x="81" y="446"/>
                </a:lnTo>
                <a:lnTo>
                  <a:pt x="78" y="448"/>
                </a:lnTo>
                <a:lnTo>
                  <a:pt x="70" y="449"/>
                </a:lnTo>
                <a:lnTo>
                  <a:pt x="68" y="444"/>
                </a:lnTo>
                <a:lnTo>
                  <a:pt x="53" y="444"/>
                </a:lnTo>
                <a:lnTo>
                  <a:pt x="52" y="442"/>
                </a:lnTo>
                <a:lnTo>
                  <a:pt x="47" y="443"/>
                </a:lnTo>
                <a:lnTo>
                  <a:pt x="41" y="443"/>
                </a:lnTo>
                <a:lnTo>
                  <a:pt x="38" y="440"/>
                </a:lnTo>
                <a:lnTo>
                  <a:pt x="30" y="413"/>
                </a:lnTo>
                <a:lnTo>
                  <a:pt x="26" y="411"/>
                </a:lnTo>
                <a:lnTo>
                  <a:pt x="20" y="411"/>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296" name="Freeform 151">
            <a:extLst>
              <a:ext uri="{FF2B5EF4-FFF2-40B4-BE49-F238E27FC236}">
                <a16:creationId xmlns:a16="http://schemas.microsoft.com/office/drawing/2014/main" id="{E32FE647-6BED-BE41-AFBE-8829C15B1724}"/>
              </a:ext>
            </a:extLst>
          </p:cNvPr>
          <p:cNvSpPr>
            <a:spLocks/>
          </p:cNvSpPr>
          <p:nvPr/>
        </p:nvSpPr>
        <p:spPr bwMode="auto">
          <a:xfrm>
            <a:off x="10730911" y="3806103"/>
            <a:ext cx="13640" cy="8184"/>
          </a:xfrm>
          <a:custGeom>
            <a:avLst/>
            <a:gdLst>
              <a:gd name="T0" fmla="*/ 2 w 13"/>
              <a:gd name="T1" fmla="*/ 2 h 7"/>
              <a:gd name="T2" fmla="*/ 2 w 13"/>
              <a:gd name="T3" fmla="*/ 0 h 7"/>
              <a:gd name="T4" fmla="*/ 0 w 13"/>
              <a:gd name="T5" fmla="*/ 3 h 7"/>
              <a:gd name="T6" fmla="*/ 2 w 13"/>
              <a:gd name="T7" fmla="*/ 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7">
                <a:moveTo>
                  <a:pt x="13" y="2"/>
                </a:moveTo>
                <a:lnTo>
                  <a:pt x="7" y="0"/>
                </a:lnTo>
                <a:lnTo>
                  <a:pt x="0" y="7"/>
                </a:lnTo>
                <a:lnTo>
                  <a:pt x="13" y="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7" name="Freeform 154">
            <a:extLst>
              <a:ext uri="{FF2B5EF4-FFF2-40B4-BE49-F238E27FC236}">
                <a16:creationId xmlns:a16="http://schemas.microsoft.com/office/drawing/2014/main" id="{21107502-C313-044F-B4E2-82CA9144972A}"/>
              </a:ext>
            </a:extLst>
          </p:cNvPr>
          <p:cNvSpPr>
            <a:spLocks/>
          </p:cNvSpPr>
          <p:nvPr/>
        </p:nvSpPr>
        <p:spPr bwMode="auto">
          <a:xfrm>
            <a:off x="11597147" y="3467793"/>
            <a:ext cx="92762" cy="50474"/>
          </a:xfrm>
          <a:custGeom>
            <a:avLst/>
            <a:gdLst>
              <a:gd name="T0" fmla="*/ 3 w 80"/>
              <a:gd name="T1" fmla="*/ 3 h 43"/>
              <a:gd name="T2" fmla="*/ 3 w 80"/>
              <a:gd name="T3" fmla="*/ 3 h 43"/>
              <a:gd name="T4" fmla="*/ 3 w 80"/>
              <a:gd name="T5" fmla="*/ 3 h 43"/>
              <a:gd name="T6" fmla="*/ 3 w 80"/>
              <a:gd name="T7" fmla="*/ 3 h 43"/>
              <a:gd name="T8" fmla="*/ 3 w 80"/>
              <a:gd name="T9" fmla="*/ 3 h 43"/>
              <a:gd name="T10" fmla="*/ 3 w 80"/>
              <a:gd name="T11" fmla="*/ 3 h 43"/>
              <a:gd name="T12" fmla="*/ 0 w 80"/>
              <a:gd name="T13" fmla="*/ 3 h 43"/>
              <a:gd name="T14" fmla="*/ 3 w 80"/>
              <a:gd name="T15" fmla="*/ 3 h 43"/>
              <a:gd name="T16" fmla="*/ 3 w 80"/>
              <a:gd name="T17" fmla="*/ 3 h 43"/>
              <a:gd name="T18" fmla="*/ 3 w 80"/>
              <a:gd name="T19" fmla="*/ 3 h 43"/>
              <a:gd name="T20" fmla="*/ 3 w 80"/>
              <a:gd name="T21" fmla="*/ 3 h 43"/>
              <a:gd name="T22" fmla="*/ 3 w 80"/>
              <a:gd name="T23" fmla="*/ 3 h 43"/>
              <a:gd name="T24" fmla="*/ 3 w 80"/>
              <a:gd name="T25" fmla="*/ 0 h 43"/>
              <a:gd name="T26" fmla="*/ 3 w 80"/>
              <a:gd name="T27" fmla="*/ 3 h 43"/>
              <a:gd name="T28" fmla="*/ 3 w 80"/>
              <a:gd name="T29" fmla="*/ 3 h 43"/>
              <a:gd name="T30" fmla="*/ 3 w 80"/>
              <a:gd name="T31" fmla="*/ 3 h 43"/>
              <a:gd name="T32" fmla="*/ 3 w 80"/>
              <a:gd name="T33" fmla="*/ 3 h 43"/>
              <a:gd name="T34" fmla="*/ 3 w 80"/>
              <a:gd name="T35" fmla="*/ 3 h 43"/>
              <a:gd name="T36" fmla="*/ 3 w 80"/>
              <a:gd name="T37" fmla="*/ 3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3">
                <a:moveTo>
                  <a:pt x="52" y="37"/>
                </a:moveTo>
                <a:lnTo>
                  <a:pt x="29" y="41"/>
                </a:lnTo>
                <a:lnTo>
                  <a:pt x="27" y="39"/>
                </a:lnTo>
                <a:lnTo>
                  <a:pt x="16" y="43"/>
                </a:lnTo>
                <a:lnTo>
                  <a:pt x="12" y="35"/>
                </a:lnTo>
                <a:lnTo>
                  <a:pt x="3" y="40"/>
                </a:lnTo>
                <a:lnTo>
                  <a:pt x="0" y="35"/>
                </a:lnTo>
                <a:lnTo>
                  <a:pt x="3" y="13"/>
                </a:lnTo>
                <a:lnTo>
                  <a:pt x="11" y="28"/>
                </a:lnTo>
                <a:lnTo>
                  <a:pt x="20" y="31"/>
                </a:lnTo>
                <a:lnTo>
                  <a:pt x="26" y="29"/>
                </a:lnTo>
                <a:lnTo>
                  <a:pt x="51" y="21"/>
                </a:lnTo>
                <a:lnTo>
                  <a:pt x="80" y="0"/>
                </a:lnTo>
                <a:lnTo>
                  <a:pt x="72" y="11"/>
                </a:lnTo>
                <a:lnTo>
                  <a:pt x="75" y="23"/>
                </a:lnTo>
                <a:lnTo>
                  <a:pt x="77" y="30"/>
                </a:lnTo>
                <a:lnTo>
                  <a:pt x="68" y="37"/>
                </a:lnTo>
                <a:lnTo>
                  <a:pt x="60" y="35"/>
                </a:lnTo>
                <a:lnTo>
                  <a:pt x="52" y="37"/>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8" name="Freeform 155">
            <a:extLst>
              <a:ext uri="{FF2B5EF4-FFF2-40B4-BE49-F238E27FC236}">
                <a16:creationId xmlns:a16="http://schemas.microsoft.com/office/drawing/2014/main" id="{AA7D7361-6DEE-424B-A769-B968F1A98C84}"/>
              </a:ext>
            </a:extLst>
          </p:cNvPr>
          <p:cNvSpPr>
            <a:spLocks/>
          </p:cNvSpPr>
          <p:nvPr/>
        </p:nvSpPr>
        <p:spPr bwMode="auto">
          <a:xfrm>
            <a:off x="10725455" y="2802086"/>
            <a:ext cx="945357" cy="1013565"/>
          </a:xfrm>
          <a:custGeom>
            <a:avLst/>
            <a:gdLst>
              <a:gd name="T0" fmla="*/ 4 w 792"/>
              <a:gd name="T1" fmla="*/ 3 h 850"/>
              <a:gd name="T2" fmla="*/ 4 w 792"/>
              <a:gd name="T3" fmla="*/ 3 h 850"/>
              <a:gd name="T4" fmla="*/ 4 w 792"/>
              <a:gd name="T5" fmla="*/ 3 h 850"/>
              <a:gd name="T6" fmla="*/ 4 w 792"/>
              <a:gd name="T7" fmla="*/ 3 h 850"/>
              <a:gd name="T8" fmla="*/ 4 w 792"/>
              <a:gd name="T9" fmla="*/ 3 h 850"/>
              <a:gd name="T10" fmla="*/ 4 w 792"/>
              <a:gd name="T11" fmla="*/ 3 h 850"/>
              <a:gd name="T12" fmla="*/ 4 w 792"/>
              <a:gd name="T13" fmla="*/ 3 h 850"/>
              <a:gd name="T14" fmla="*/ 4 w 792"/>
              <a:gd name="T15" fmla="*/ 3 h 850"/>
              <a:gd name="T16" fmla="*/ 4 w 792"/>
              <a:gd name="T17" fmla="*/ 3 h 850"/>
              <a:gd name="T18" fmla="*/ 4 w 792"/>
              <a:gd name="T19" fmla="*/ 4 h 850"/>
              <a:gd name="T20" fmla="*/ 4 w 792"/>
              <a:gd name="T21" fmla="*/ 7 h 850"/>
              <a:gd name="T22" fmla="*/ 4 w 792"/>
              <a:gd name="T23" fmla="*/ 7 h 850"/>
              <a:gd name="T24" fmla="*/ 4 w 792"/>
              <a:gd name="T25" fmla="*/ 7 h 850"/>
              <a:gd name="T26" fmla="*/ 4 w 792"/>
              <a:gd name="T27" fmla="*/ 6 h 850"/>
              <a:gd name="T28" fmla="*/ 4 w 792"/>
              <a:gd name="T29" fmla="*/ 5 h 850"/>
              <a:gd name="T30" fmla="*/ 4 w 792"/>
              <a:gd name="T31" fmla="*/ 5 h 850"/>
              <a:gd name="T32" fmla="*/ 5 w 792"/>
              <a:gd name="T33" fmla="*/ 4 h 850"/>
              <a:gd name="T34" fmla="*/ 5 w 792"/>
              <a:gd name="T35" fmla="*/ 3 h 850"/>
              <a:gd name="T36" fmla="*/ 6 w 792"/>
              <a:gd name="T37" fmla="*/ 3 h 850"/>
              <a:gd name="T38" fmla="*/ 7 w 792"/>
              <a:gd name="T39" fmla="*/ 3 h 850"/>
              <a:gd name="T40" fmla="*/ 7 w 792"/>
              <a:gd name="T41" fmla="*/ 3 h 850"/>
              <a:gd name="T42" fmla="*/ 5 w 792"/>
              <a:gd name="T43" fmla="*/ 3 h 850"/>
              <a:gd name="T44" fmla="*/ 5 w 792"/>
              <a:gd name="T45" fmla="*/ 3 h 850"/>
              <a:gd name="T46" fmla="*/ 5 w 792"/>
              <a:gd name="T47" fmla="*/ 3 h 850"/>
              <a:gd name="T48" fmla="*/ 5 w 792"/>
              <a:gd name="T49" fmla="*/ 3 h 850"/>
              <a:gd name="T50" fmla="*/ 4 w 792"/>
              <a:gd name="T51" fmla="*/ 3 h 850"/>
              <a:gd name="T52" fmla="*/ 4 w 792"/>
              <a:gd name="T53" fmla="*/ 3 h 850"/>
              <a:gd name="T54" fmla="*/ 4 w 792"/>
              <a:gd name="T55" fmla="*/ 3 h 850"/>
              <a:gd name="T56" fmla="*/ 4 w 792"/>
              <a:gd name="T57" fmla="*/ 3 h 850"/>
              <a:gd name="T58" fmla="*/ 4 w 792"/>
              <a:gd name="T59" fmla="*/ 3 h 850"/>
              <a:gd name="T60" fmla="*/ 4 w 792"/>
              <a:gd name="T61" fmla="*/ 3 h 850"/>
              <a:gd name="T62" fmla="*/ 4 w 792"/>
              <a:gd name="T63" fmla="*/ 3 h 850"/>
              <a:gd name="T64" fmla="*/ 4 w 792"/>
              <a:gd name="T65" fmla="*/ 3 h 850"/>
              <a:gd name="T66" fmla="*/ 4 w 792"/>
              <a:gd name="T67" fmla="*/ 3 h 850"/>
              <a:gd name="T68" fmla="*/ 4 w 792"/>
              <a:gd name="T69" fmla="*/ 3 h 850"/>
              <a:gd name="T70" fmla="*/ 4 w 792"/>
              <a:gd name="T71" fmla="*/ 3 h 850"/>
              <a:gd name="T72" fmla="*/ 4 w 792"/>
              <a:gd name="T73" fmla="*/ 3 h 850"/>
              <a:gd name="T74" fmla="*/ 4 w 792"/>
              <a:gd name="T75" fmla="*/ 3 h 850"/>
              <a:gd name="T76" fmla="*/ 4 w 792"/>
              <a:gd name="T77" fmla="*/ 3 h 850"/>
              <a:gd name="T78" fmla="*/ 4 w 792"/>
              <a:gd name="T79" fmla="*/ 3 h 850"/>
              <a:gd name="T80" fmla="*/ 4 w 792"/>
              <a:gd name="T81" fmla="*/ 3 h 850"/>
              <a:gd name="T82" fmla="*/ 4 w 792"/>
              <a:gd name="T83" fmla="*/ 3 h 850"/>
              <a:gd name="T84" fmla="*/ 4 w 792"/>
              <a:gd name="T85" fmla="*/ 3 h 850"/>
              <a:gd name="T86" fmla="*/ 4 w 792"/>
              <a:gd name="T87" fmla="*/ 3 h 850"/>
              <a:gd name="T88" fmla="*/ 4 w 792"/>
              <a:gd name="T89" fmla="*/ 3 h 850"/>
              <a:gd name="T90" fmla="*/ 4 w 792"/>
              <a:gd name="T91" fmla="*/ 3 h 850"/>
              <a:gd name="T92" fmla="*/ 4 w 792"/>
              <a:gd name="T93" fmla="*/ 3 h 850"/>
              <a:gd name="T94" fmla="*/ 4 w 792"/>
              <a:gd name="T95" fmla="*/ 3 h 850"/>
              <a:gd name="T96" fmla="*/ 4 w 792"/>
              <a:gd name="T97" fmla="*/ 3 h 850"/>
              <a:gd name="T98" fmla="*/ 4 w 792"/>
              <a:gd name="T99" fmla="*/ 3 h 850"/>
              <a:gd name="T100" fmla="*/ 4 w 792"/>
              <a:gd name="T101" fmla="*/ 3 h 850"/>
              <a:gd name="T102" fmla="*/ 4 w 792"/>
              <a:gd name="T103" fmla="*/ 3 h 850"/>
              <a:gd name="T104" fmla="*/ 4 w 792"/>
              <a:gd name="T105" fmla="*/ 3 h 850"/>
              <a:gd name="T106" fmla="*/ 4 w 792"/>
              <a:gd name="T107" fmla="*/ 3 h 850"/>
              <a:gd name="T108" fmla="*/ 4 w 792"/>
              <a:gd name="T109" fmla="*/ 3 h 8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2" h="850">
                <a:moveTo>
                  <a:pt x="96" y="9"/>
                </a:moveTo>
                <a:lnTo>
                  <a:pt x="90" y="19"/>
                </a:lnTo>
                <a:lnTo>
                  <a:pt x="87" y="23"/>
                </a:lnTo>
                <a:lnTo>
                  <a:pt x="79" y="30"/>
                </a:lnTo>
                <a:lnTo>
                  <a:pt x="69" y="31"/>
                </a:lnTo>
                <a:lnTo>
                  <a:pt x="61" y="36"/>
                </a:lnTo>
                <a:lnTo>
                  <a:pt x="44" y="35"/>
                </a:lnTo>
                <a:lnTo>
                  <a:pt x="13" y="37"/>
                </a:lnTo>
                <a:lnTo>
                  <a:pt x="0" y="55"/>
                </a:lnTo>
                <a:lnTo>
                  <a:pt x="12" y="85"/>
                </a:lnTo>
                <a:lnTo>
                  <a:pt x="26" y="96"/>
                </a:lnTo>
                <a:lnTo>
                  <a:pt x="31" y="107"/>
                </a:lnTo>
                <a:lnTo>
                  <a:pt x="31" y="117"/>
                </a:lnTo>
                <a:lnTo>
                  <a:pt x="27" y="132"/>
                </a:lnTo>
                <a:lnTo>
                  <a:pt x="39" y="136"/>
                </a:lnTo>
                <a:lnTo>
                  <a:pt x="46" y="147"/>
                </a:lnTo>
                <a:lnTo>
                  <a:pt x="49" y="149"/>
                </a:lnTo>
                <a:lnTo>
                  <a:pt x="57" y="159"/>
                </a:lnTo>
                <a:lnTo>
                  <a:pt x="56" y="162"/>
                </a:lnTo>
                <a:lnTo>
                  <a:pt x="57" y="181"/>
                </a:lnTo>
                <a:lnTo>
                  <a:pt x="61" y="186"/>
                </a:lnTo>
                <a:lnTo>
                  <a:pt x="60" y="195"/>
                </a:lnTo>
                <a:lnTo>
                  <a:pt x="60" y="197"/>
                </a:lnTo>
                <a:lnTo>
                  <a:pt x="63" y="204"/>
                </a:lnTo>
                <a:lnTo>
                  <a:pt x="58" y="215"/>
                </a:lnTo>
                <a:lnTo>
                  <a:pt x="60" y="222"/>
                </a:lnTo>
                <a:lnTo>
                  <a:pt x="56" y="229"/>
                </a:lnTo>
                <a:lnTo>
                  <a:pt x="58" y="239"/>
                </a:lnTo>
                <a:lnTo>
                  <a:pt x="66" y="244"/>
                </a:lnTo>
                <a:lnTo>
                  <a:pt x="93" y="252"/>
                </a:lnTo>
                <a:lnTo>
                  <a:pt x="104" y="258"/>
                </a:lnTo>
                <a:lnTo>
                  <a:pt x="128" y="281"/>
                </a:lnTo>
                <a:lnTo>
                  <a:pt x="148" y="317"/>
                </a:lnTo>
                <a:lnTo>
                  <a:pt x="154" y="342"/>
                </a:lnTo>
                <a:lnTo>
                  <a:pt x="150" y="372"/>
                </a:lnTo>
                <a:lnTo>
                  <a:pt x="148" y="381"/>
                </a:lnTo>
                <a:lnTo>
                  <a:pt x="132" y="410"/>
                </a:lnTo>
                <a:lnTo>
                  <a:pt x="96" y="449"/>
                </a:lnTo>
                <a:lnTo>
                  <a:pt x="103" y="450"/>
                </a:lnTo>
                <a:lnTo>
                  <a:pt x="115" y="468"/>
                </a:lnTo>
                <a:lnTo>
                  <a:pt x="128" y="473"/>
                </a:lnTo>
                <a:lnTo>
                  <a:pt x="129" y="478"/>
                </a:lnTo>
                <a:lnTo>
                  <a:pt x="132" y="482"/>
                </a:lnTo>
                <a:lnTo>
                  <a:pt x="134" y="489"/>
                </a:lnTo>
                <a:lnTo>
                  <a:pt x="135" y="494"/>
                </a:lnTo>
                <a:lnTo>
                  <a:pt x="134" y="497"/>
                </a:lnTo>
                <a:lnTo>
                  <a:pt x="139" y="500"/>
                </a:lnTo>
                <a:lnTo>
                  <a:pt x="147" y="518"/>
                </a:lnTo>
                <a:lnTo>
                  <a:pt x="152" y="522"/>
                </a:lnTo>
                <a:lnTo>
                  <a:pt x="157" y="528"/>
                </a:lnTo>
                <a:lnTo>
                  <a:pt x="156" y="532"/>
                </a:lnTo>
                <a:lnTo>
                  <a:pt x="159" y="537"/>
                </a:lnTo>
                <a:lnTo>
                  <a:pt x="162" y="540"/>
                </a:lnTo>
                <a:lnTo>
                  <a:pt x="169" y="542"/>
                </a:lnTo>
                <a:lnTo>
                  <a:pt x="172" y="554"/>
                </a:lnTo>
                <a:lnTo>
                  <a:pt x="169" y="573"/>
                </a:lnTo>
                <a:lnTo>
                  <a:pt x="166" y="581"/>
                </a:lnTo>
                <a:lnTo>
                  <a:pt x="163" y="588"/>
                </a:lnTo>
                <a:lnTo>
                  <a:pt x="156" y="593"/>
                </a:lnTo>
                <a:lnTo>
                  <a:pt x="157" y="600"/>
                </a:lnTo>
                <a:lnTo>
                  <a:pt x="225" y="796"/>
                </a:lnTo>
                <a:lnTo>
                  <a:pt x="234" y="804"/>
                </a:lnTo>
                <a:lnTo>
                  <a:pt x="235" y="812"/>
                </a:lnTo>
                <a:lnTo>
                  <a:pt x="255" y="828"/>
                </a:lnTo>
                <a:lnTo>
                  <a:pt x="273" y="839"/>
                </a:lnTo>
                <a:lnTo>
                  <a:pt x="310" y="834"/>
                </a:lnTo>
                <a:lnTo>
                  <a:pt x="328" y="837"/>
                </a:lnTo>
                <a:lnTo>
                  <a:pt x="330" y="839"/>
                </a:lnTo>
                <a:lnTo>
                  <a:pt x="343" y="843"/>
                </a:lnTo>
                <a:lnTo>
                  <a:pt x="343" y="838"/>
                </a:lnTo>
                <a:lnTo>
                  <a:pt x="345" y="837"/>
                </a:lnTo>
                <a:lnTo>
                  <a:pt x="356" y="848"/>
                </a:lnTo>
                <a:lnTo>
                  <a:pt x="369" y="850"/>
                </a:lnTo>
                <a:lnTo>
                  <a:pt x="374" y="845"/>
                </a:lnTo>
                <a:lnTo>
                  <a:pt x="391" y="846"/>
                </a:lnTo>
                <a:lnTo>
                  <a:pt x="415" y="821"/>
                </a:lnTo>
                <a:lnTo>
                  <a:pt x="435" y="816"/>
                </a:lnTo>
                <a:lnTo>
                  <a:pt x="438" y="830"/>
                </a:lnTo>
                <a:lnTo>
                  <a:pt x="444" y="833"/>
                </a:lnTo>
                <a:lnTo>
                  <a:pt x="457" y="819"/>
                </a:lnTo>
                <a:lnTo>
                  <a:pt x="452" y="819"/>
                </a:lnTo>
                <a:lnTo>
                  <a:pt x="451" y="814"/>
                </a:lnTo>
                <a:lnTo>
                  <a:pt x="457" y="810"/>
                </a:lnTo>
                <a:lnTo>
                  <a:pt x="463" y="794"/>
                </a:lnTo>
                <a:lnTo>
                  <a:pt x="465" y="773"/>
                </a:lnTo>
                <a:lnTo>
                  <a:pt x="476" y="758"/>
                </a:lnTo>
                <a:lnTo>
                  <a:pt x="487" y="741"/>
                </a:lnTo>
                <a:lnTo>
                  <a:pt x="494" y="726"/>
                </a:lnTo>
                <a:lnTo>
                  <a:pt x="500" y="725"/>
                </a:lnTo>
                <a:lnTo>
                  <a:pt x="513" y="710"/>
                </a:lnTo>
                <a:lnTo>
                  <a:pt x="522" y="692"/>
                </a:lnTo>
                <a:lnTo>
                  <a:pt x="523" y="671"/>
                </a:lnTo>
                <a:lnTo>
                  <a:pt x="525" y="671"/>
                </a:lnTo>
                <a:lnTo>
                  <a:pt x="528" y="658"/>
                </a:lnTo>
                <a:lnTo>
                  <a:pt x="531" y="650"/>
                </a:lnTo>
                <a:lnTo>
                  <a:pt x="530" y="628"/>
                </a:lnTo>
                <a:lnTo>
                  <a:pt x="536" y="597"/>
                </a:lnTo>
                <a:lnTo>
                  <a:pt x="535" y="590"/>
                </a:lnTo>
                <a:lnTo>
                  <a:pt x="543" y="574"/>
                </a:lnTo>
                <a:lnTo>
                  <a:pt x="542" y="566"/>
                </a:lnTo>
                <a:lnTo>
                  <a:pt x="550" y="558"/>
                </a:lnTo>
                <a:lnTo>
                  <a:pt x="550" y="555"/>
                </a:lnTo>
                <a:lnTo>
                  <a:pt x="552" y="549"/>
                </a:lnTo>
                <a:lnTo>
                  <a:pt x="571" y="533"/>
                </a:lnTo>
                <a:lnTo>
                  <a:pt x="566" y="504"/>
                </a:lnTo>
                <a:lnTo>
                  <a:pt x="566" y="497"/>
                </a:lnTo>
                <a:lnTo>
                  <a:pt x="576" y="482"/>
                </a:lnTo>
                <a:lnTo>
                  <a:pt x="573" y="480"/>
                </a:lnTo>
                <a:lnTo>
                  <a:pt x="577" y="477"/>
                </a:lnTo>
                <a:lnTo>
                  <a:pt x="586" y="468"/>
                </a:lnTo>
                <a:lnTo>
                  <a:pt x="639" y="435"/>
                </a:lnTo>
                <a:lnTo>
                  <a:pt x="655" y="426"/>
                </a:lnTo>
                <a:lnTo>
                  <a:pt x="668" y="417"/>
                </a:lnTo>
                <a:lnTo>
                  <a:pt x="702" y="398"/>
                </a:lnTo>
                <a:lnTo>
                  <a:pt x="709" y="398"/>
                </a:lnTo>
                <a:lnTo>
                  <a:pt x="715" y="393"/>
                </a:lnTo>
                <a:lnTo>
                  <a:pt x="745" y="366"/>
                </a:lnTo>
                <a:lnTo>
                  <a:pt x="756" y="353"/>
                </a:lnTo>
                <a:lnTo>
                  <a:pt x="753" y="348"/>
                </a:lnTo>
                <a:lnTo>
                  <a:pt x="761" y="320"/>
                </a:lnTo>
                <a:lnTo>
                  <a:pt x="763" y="318"/>
                </a:lnTo>
                <a:lnTo>
                  <a:pt x="761" y="309"/>
                </a:lnTo>
                <a:lnTo>
                  <a:pt x="762" y="284"/>
                </a:lnTo>
                <a:lnTo>
                  <a:pt x="767" y="282"/>
                </a:lnTo>
                <a:lnTo>
                  <a:pt x="786" y="251"/>
                </a:lnTo>
                <a:lnTo>
                  <a:pt x="789" y="254"/>
                </a:lnTo>
                <a:lnTo>
                  <a:pt x="792" y="251"/>
                </a:lnTo>
                <a:lnTo>
                  <a:pt x="774" y="228"/>
                </a:lnTo>
                <a:lnTo>
                  <a:pt x="600" y="353"/>
                </a:lnTo>
                <a:lnTo>
                  <a:pt x="596" y="351"/>
                </a:lnTo>
                <a:lnTo>
                  <a:pt x="601" y="350"/>
                </a:lnTo>
                <a:lnTo>
                  <a:pt x="591" y="340"/>
                </a:lnTo>
                <a:lnTo>
                  <a:pt x="583" y="341"/>
                </a:lnTo>
                <a:lnTo>
                  <a:pt x="578" y="334"/>
                </a:lnTo>
                <a:lnTo>
                  <a:pt x="591" y="320"/>
                </a:lnTo>
                <a:lnTo>
                  <a:pt x="582" y="314"/>
                </a:lnTo>
                <a:lnTo>
                  <a:pt x="573" y="326"/>
                </a:lnTo>
                <a:lnTo>
                  <a:pt x="571" y="330"/>
                </a:lnTo>
                <a:lnTo>
                  <a:pt x="574" y="336"/>
                </a:lnTo>
                <a:lnTo>
                  <a:pt x="582" y="347"/>
                </a:lnTo>
                <a:lnTo>
                  <a:pt x="586" y="353"/>
                </a:lnTo>
                <a:lnTo>
                  <a:pt x="584" y="354"/>
                </a:lnTo>
                <a:lnTo>
                  <a:pt x="588" y="362"/>
                </a:lnTo>
                <a:lnTo>
                  <a:pt x="585" y="363"/>
                </a:lnTo>
                <a:lnTo>
                  <a:pt x="594" y="372"/>
                </a:lnTo>
                <a:lnTo>
                  <a:pt x="591" y="383"/>
                </a:lnTo>
                <a:lnTo>
                  <a:pt x="583" y="381"/>
                </a:lnTo>
                <a:lnTo>
                  <a:pt x="568" y="387"/>
                </a:lnTo>
                <a:lnTo>
                  <a:pt x="562" y="387"/>
                </a:lnTo>
                <a:lnTo>
                  <a:pt x="556" y="381"/>
                </a:lnTo>
                <a:lnTo>
                  <a:pt x="552" y="377"/>
                </a:lnTo>
                <a:lnTo>
                  <a:pt x="549" y="384"/>
                </a:lnTo>
                <a:lnTo>
                  <a:pt x="543" y="382"/>
                </a:lnTo>
                <a:lnTo>
                  <a:pt x="540" y="388"/>
                </a:lnTo>
                <a:lnTo>
                  <a:pt x="536" y="388"/>
                </a:lnTo>
                <a:lnTo>
                  <a:pt x="534" y="386"/>
                </a:lnTo>
                <a:lnTo>
                  <a:pt x="525" y="382"/>
                </a:lnTo>
                <a:lnTo>
                  <a:pt x="528" y="390"/>
                </a:lnTo>
                <a:lnTo>
                  <a:pt x="518" y="384"/>
                </a:lnTo>
                <a:lnTo>
                  <a:pt x="519" y="381"/>
                </a:lnTo>
                <a:lnTo>
                  <a:pt x="511" y="369"/>
                </a:lnTo>
                <a:lnTo>
                  <a:pt x="506" y="360"/>
                </a:lnTo>
                <a:lnTo>
                  <a:pt x="510" y="359"/>
                </a:lnTo>
                <a:lnTo>
                  <a:pt x="508" y="356"/>
                </a:lnTo>
                <a:lnTo>
                  <a:pt x="500" y="352"/>
                </a:lnTo>
                <a:lnTo>
                  <a:pt x="500" y="359"/>
                </a:lnTo>
                <a:lnTo>
                  <a:pt x="500" y="365"/>
                </a:lnTo>
                <a:lnTo>
                  <a:pt x="499" y="369"/>
                </a:lnTo>
                <a:lnTo>
                  <a:pt x="501" y="372"/>
                </a:lnTo>
                <a:lnTo>
                  <a:pt x="499" y="375"/>
                </a:lnTo>
                <a:lnTo>
                  <a:pt x="493" y="375"/>
                </a:lnTo>
                <a:lnTo>
                  <a:pt x="489" y="371"/>
                </a:lnTo>
                <a:lnTo>
                  <a:pt x="481" y="374"/>
                </a:lnTo>
                <a:lnTo>
                  <a:pt x="480" y="368"/>
                </a:lnTo>
                <a:lnTo>
                  <a:pt x="474" y="365"/>
                </a:lnTo>
                <a:lnTo>
                  <a:pt x="475" y="359"/>
                </a:lnTo>
                <a:lnTo>
                  <a:pt x="484" y="359"/>
                </a:lnTo>
                <a:lnTo>
                  <a:pt x="477" y="348"/>
                </a:lnTo>
                <a:lnTo>
                  <a:pt x="478" y="344"/>
                </a:lnTo>
                <a:lnTo>
                  <a:pt x="474" y="340"/>
                </a:lnTo>
                <a:lnTo>
                  <a:pt x="466" y="342"/>
                </a:lnTo>
                <a:lnTo>
                  <a:pt x="451" y="338"/>
                </a:lnTo>
                <a:lnTo>
                  <a:pt x="452" y="333"/>
                </a:lnTo>
                <a:lnTo>
                  <a:pt x="440" y="329"/>
                </a:lnTo>
                <a:lnTo>
                  <a:pt x="438" y="324"/>
                </a:lnTo>
                <a:lnTo>
                  <a:pt x="440" y="321"/>
                </a:lnTo>
                <a:lnTo>
                  <a:pt x="430" y="311"/>
                </a:lnTo>
                <a:lnTo>
                  <a:pt x="433" y="304"/>
                </a:lnTo>
                <a:lnTo>
                  <a:pt x="434" y="300"/>
                </a:lnTo>
                <a:lnTo>
                  <a:pt x="439" y="298"/>
                </a:lnTo>
                <a:lnTo>
                  <a:pt x="441" y="290"/>
                </a:lnTo>
                <a:lnTo>
                  <a:pt x="421" y="278"/>
                </a:lnTo>
                <a:lnTo>
                  <a:pt x="427" y="275"/>
                </a:lnTo>
                <a:lnTo>
                  <a:pt x="448" y="280"/>
                </a:lnTo>
                <a:lnTo>
                  <a:pt x="448" y="276"/>
                </a:lnTo>
                <a:lnTo>
                  <a:pt x="442" y="270"/>
                </a:lnTo>
                <a:lnTo>
                  <a:pt x="444" y="269"/>
                </a:lnTo>
                <a:lnTo>
                  <a:pt x="439" y="266"/>
                </a:lnTo>
                <a:lnTo>
                  <a:pt x="436" y="260"/>
                </a:lnTo>
                <a:lnTo>
                  <a:pt x="429" y="255"/>
                </a:lnTo>
                <a:lnTo>
                  <a:pt x="453" y="262"/>
                </a:lnTo>
                <a:lnTo>
                  <a:pt x="463" y="260"/>
                </a:lnTo>
                <a:lnTo>
                  <a:pt x="474" y="266"/>
                </a:lnTo>
                <a:lnTo>
                  <a:pt x="480" y="262"/>
                </a:lnTo>
                <a:lnTo>
                  <a:pt x="477" y="258"/>
                </a:lnTo>
                <a:lnTo>
                  <a:pt x="483" y="246"/>
                </a:lnTo>
                <a:lnTo>
                  <a:pt x="493" y="246"/>
                </a:lnTo>
                <a:lnTo>
                  <a:pt x="499" y="250"/>
                </a:lnTo>
                <a:lnTo>
                  <a:pt x="505" y="244"/>
                </a:lnTo>
                <a:lnTo>
                  <a:pt x="510" y="242"/>
                </a:lnTo>
                <a:lnTo>
                  <a:pt x="522" y="244"/>
                </a:lnTo>
                <a:lnTo>
                  <a:pt x="526" y="237"/>
                </a:lnTo>
                <a:lnTo>
                  <a:pt x="519" y="233"/>
                </a:lnTo>
                <a:lnTo>
                  <a:pt x="517" y="226"/>
                </a:lnTo>
                <a:lnTo>
                  <a:pt x="523" y="223"/>
                </a:lnTo>
                <a:lnTo>
                  <a:pt x="516" y="211"/>
                </a:lnTo>
                <a:lnTo>
                  <a:pt x="518" y="205"/>
                </a:lnTo>
                <a:lnTo>
                  <a:pt x="511" y="209"/>
                </a:lnTo>
                <a:lnTo>
                  <a:pt x="511" y="205"/>
                </a:lnTo>
                <a:lnTo>
                  <a:pt x="517" y="199"/>
                </a:lnTo>
                <a:lnTo>
                  <a:pt x="511" y="199"/>
                </a:lnTo>
                <a:lnTo>
                  <a:pt x="502" y="203"/>
                </a:lnTo>
                <a:lnTo>
                  <a:pt x="501" y="195"/>
                </a:lnTo>
                <a:lnTo>
                  <a:pt x="496" y="191"/>
                </a:lnTo>
                <a:lnTo>
                  <a:pt x="495" y="187"/>
                </a:lnTo>
                <a:lnTo>
                  <a:pt x="488" y="184"/>
                </a:lnTo>
                <a:lnTo>
                  <a:pt x="495" y="173"/>
                </a:lnTo>
                <a:lnTo>
                  <a:pt x="484" y="175"/>
                </a:lnTo>
                <a:lnTo>
                  <a:pt x="478" y="179"/>
                </a:lnTo>
                <a:lnTo>
                  <a:pt x="478" y="173"/>
                </a:lnTo>
                <a:lnTo>
                  <a:pt x="476" y="169"/>
                </a:lnTo>
                <a:lnTo>
                  <a:pt x="470" y="171"/>
                </a:lnTo>
                <a:lnTo>
                  <a:pt x="466" y="166"/>
                </a:lnTo>
                <a:lnTo>
                  <a:pt x="472" y="161"/>
                </a:lnTo>
                <a:lnTo>
                  <a:pt x="460" y="155"/>
                </a:lnTo>
                <a:lnTo>
                  <a:pt x="458" y="150"/>
                </a:lnTo>
                <a:lnTo>
                  <a:pt x="459" y="143"/>
                </a:lnTo>
                <a:lnTo>
                  <a:pt x="456" y="132"/>
                </a:lnTo>
                <a:lnTo>
                  <a:pt x="451" y="126"/>
                </a:lnTo>
                <a:lnTo>
                  <a:pt x="448" y="120"/>
                </a:lnTo>
                <a:lnTo>
                  <a:pt x="444" y="107"/>
                </a:lnTo>
                <a:lnTo>
                  <a:pt x="430" y="105"/>
                </a:lnTo>
                <a:lnTo>
                  <a:pt x="417" y="97"/>
                </a:lnTo>
                <a:lnTo>
                  <a:pt x="414" y="97"/>
                </a:lnTo>
                <a:lnTo>
                  <a:pt x="411" y="91"/>
                </a:lnTo>
                <a:lnTo>
                  <a:pt x="412" y="79"/>
                </a:lnTo>
                <a:lnTo>
                  <a:pt x="416" y="70"/>
                </a:lnTo>
                <a:lnTo>
                  <a:pt x="411" y="70"/>
                </a:lnTo>
                <a:lnTo>
                  <a:pt x="406" y="71"/>
                </a:lnTo>
                <a:lnTo>
                  <a:pt x="406" y="64"/>
                </a:lnTo>
                <a:lnTo>
                  <a:pt x="415" y="53"/>
                </a:lnTo>
                <a:lnTo>
                  <a:pt x="405" y="53"/>
                </a:lnTo>
                <a:lnTo>
                  <a:pt x="400" y="64"/>
                </a:lnTo>
                <a:lnTo>
                  <a:pt x="396" y="60"/>
                </a:lnTo>
                <a:lnTo>
                  <a:pt x="387" y="64"/>
                </a:lnTo>
                <a:lnTo>
                  <a:pt x="381" y="66"/>
                </a:lnTo>
                <a:lnTo>
                  <a:pt x="378" y="60"/>
                </a:lnTo>
                <a:lnTo>
                  <a:pt x="390" y="55"/>
                </a:lnTo>
                <a:lnTo>
                  <a:pt x="385" y="53"/>
                </a:lnTo>
                <a:lnTo>
                  <a:pt x="375" y="42"/>
                </a:lnTo>
                <a:lnTo>
                  <a:pt x="370" y="40"/>
                </a:lnTo>
                <a:lnTo>
                  <a:pt x="362" y="39"/>
                </a:lnTo>
                <a:lnTo>
                  <a:pt x="360" y="33"/>
                </a:lnTo>
                <a:lnTo>
                  <a:pt x="357" y="28"/>
                </a:lnTo>
                <a:lnTo>
                  <a:pt x="357" y="21"/>
                </a:lnTo>
                <a:lnTo>
                  <a:pt x="349" y="17"/>
                </a:lnTo>
                <a:lnTo>
                  <a:pt x="352" y="9"/>
                </a:lnTo>
                <a:lnTo>
                  <a:pt x="343" y="9"/>
                </a:lnTo>
                <a:lnTo>
                  <a:pt x="349" y="0"/>
                </a:lnTo>
                <a:lnTo>
                  <a:pt x="339" y="3"/>
                </a:lnTo>
                <a:lnTo>
                  <a:pt x="344" y="19"/>
                </a:lnTo>
                <a:lnTo>
                  <a:pt x="346" y="24"/>
                </a:lnTo>
                <a:lnTo>
                  <a:pt x="346" y="25"/>
                </a:lnTo>
                <a:lnTo>
                  <a:pt x="348" y="29"/>
                </a:lnTo>
                <a:lnTo>
                  <a:pt x="346" y="30"/>
                </a:lnTo>
                <a:lnTo>
                  <a:pt x="344" y="34"/>
                </a:lnTo>
                <a:lnTo>
                  <a:pt x="343" y="41"/>
                </a:lnTo>
                <a:lnTo>
                  <a:pt x="352" y="47"/>
                </a:lnTo>
                <a:lnTo>
                  <a:pt x="351" y="52"/>
                </a:lnTo>
                <a:lnTo>
                  <a:pt x="351" y="55"/>
                </a:lnTo>
                <a:lnTo>
                  <a:pt x="351" y="63"/>
                </a:lnTo>
                <a:lnTo>
                  <a:pt x="356" y="75"/>
                </a:lnTo>
                <a:lnTo>
                  <a:pt x="358" y="75"/>
                </a:lnTo>
                <a:lnTo>
                  <a:pt x="355" y="83"/>
                </a:lnTo>
                <a:lnTo>
                  <a:pt x="355" y="88"/>
                </a:lnTo>
                <a:lnTo>
                  <a:pt x="346" y="91"/>
                </a:lnTo>
                <a:lnTo>
                  <a:pt x="348" y="99"/>
                </a:lnTo>
                <a:lnTo>
                  <a:pt x="350" y="112"/>
                </a:lnTo>
                <a:lnTo>
                  <a:pt x="344" y="115"/>
                </a:lnTo>
                <a:lnTo>
                  <a:pt x="344" y="123"/>
                </a:lnTo>
                <a:lnTo>
                  <a:pt x="342" y="124"/>
                </a:lnTo>
                <a:lnTo>
                  <a:pt x="336" y="138"/>
                </a:lnTo>
                <a:lnTo>
                  <a:pt x="332" y="135"/>
                </a:lnTo>
                <a:lnTo>
                  <a:pt x="326" y="126"/>
                </a:lnTo>
                <a:lnTo>
                  <a:pt x="321" y="125"/>
                </a:lnTo>
                <a:lnTo>
                  <a:pt x="316" y="125"/>
                </a:lnTo>
                <a:lnTo>
                  <a:pt x="302" y="119"/>
                </a:lnTo>
                <a:lnTo>
                  <a:pt x="290" y="120"/>
                </a:lnTo>
                <a:lnTo>
                  <a:pt x="277" y="130"/>
                </a:lnTo>
                <a:lnTo>
                  <a:pt x="272" y="123"/>
                </a:lnTo>
                <a:lnTo>
                  <a:pt x="272" y="113"/>
                </a:lnTo>
                <a:lnTo>
                  <a:pt x="268" y="106"/>
                </a:lnTo>
                <a:lnTo>
                  <a:pt x="260" y="109"/>
                </a:lnTo>
                <a:lnTo>
                  <a:pt x="254" y="103"/>
                </a:lnTo>
                <a:lnTo>
                  <a:pt x="255" y="94"/>
                </a:lnTo>
                <a:lnTo>
                  <a:pt x="252" y="91"/>
                </a:lnTo>
                <a:lnTo>
                  <a:pt x="249" y="85"/>
                </a:lnTo>
                <a:lnTo>
                  <a:pt x="244" y="85"/>
                </a:lnTo>
                <a:lnTo>
                  <a:pt x="241" y="82"/>
                </a:lnTo>
                <a:lnTo>
                  <a:pt x="242" y="73"/>
                </a:lnTo>
                <a:lnTo>
                  <a:pt x="228" y="57"/>
                </a:lnTo>
                <a:lnTo>
                  <a:pt x="230" y="53"/>
                </a:lnTo>
                <a:lnTo>
                  <a:pt x="226" y="49"/>
                </a:lnTo>
                <a:lnTo>
                  <a:pt x="230" y="40"/>
                </a:lnTo>
                <a:lnTo>
                  <a:pt x="220" y="29"/>
                </a:lnTo>
                <a:lnTo>
                  <a:pt x="217" y="30"/>
                </a:lnTo>
                <a:lnTo>
                  <a:pt x="206" y="35"/>
                </a:lnTo>
                <a:lnTo>
                  <a:pt x="200" y="40"/>
                </a:lnTo>
                <a:lnTo>
                  <a:pt x="195" y="43"/>
                </a:lnTo>
                <a:lnTo>
                  <a:pt x="175" y="46"/>
                </a:lnTo>
                <a:lnTo>
                  <a:pt x="166" y="42"/>
                </a:lnTo>
                <a:lnTo>
                  <a:pt x="166" y="37"/>
                </a:lnTo>
                <a:lnTo>
                  <a:pt x="163" y="28"/>
                </a:lnTo>
                <a:lnTo>
                  <a:pt x="153" y="28"/>
                </a:lnTo>
                <a:lnTo>
                  <a:pt x="146" y="24"/>
                </a:lnTo>
                <a:lnTo>
                  <a:pt x="132" y="22"/>
                </a:lnTo>
                <a:lnTo>
                  <a:pt x="130" y="17"/>
                </a:lnTo>
                <a:lnTo>
                  <a:pt x="124" y="15"/>
                </a:lnTo>
                <a:lnTo>
                  <a:pt x="120" y="16"/>
                </a:lnTo>
                <a:lnTo>
                  <a:pt x="105" y="10"/>
                </a:lnTo>
                <a:lnTo>
                  <a:pt x="96" y="9"/>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299" name="Freeform 156">
            <a:extLst>
              <a:ext uri="{FF2B5EF4-FFF2-40B4-BE49-F238E27FC236}">
                <a16:creationId xmlns:a16="http://schemas.microsoft.com/office/drawing/2014/main" id="{55EB0F61-ECF4-4347-9AF0-DBE7FBBB409F}"/>
              </a:ext>
            </a:extLst>
          </p:cNvPr>
          <p:cNvSpPr>
            <a:spLocks/>
          </p:cNvSpPr>
          <p:nvPr/>
        </p:nvSpPr>
        <p:spPr bwMode="auto">
          <a:xfrm>
            <a:off x="11238375" y="3391401"/>
            <a:ext cx="304206" cy="424251"/>
          </a:xfrm>
          <a:custGeom>
            <a:avLst/>
            <a:gdLst>
              <a:gd name="T0" fmla="*/ 3 w 255"/>
              <a:gd name="T1" fmla="*/ 3 h 356"/>
              <a:gd name="T2" fmla="*/ 3 w 255"/>
              <a:gd name="T3" fmla="*/ 3 h 356"/>
              <a:gd name="T4" fmla="*/ 3 w 255"/>
              <a:gd name="T5" fmla="*/ 3 h 356"/>
              <a:gd name="T6" fmla="*/ 3 w 255"/>
              <a:gd name="T7" fmla="*/ 3 h 356"/>
              <a:gd name="T8" fmla="*/ 3 w 255"/>
              <a:gd name="T9" fmla="*/ 3 h 356"/>
              <a:gd name="T10" fmla="*/ 3 w 255"/>
              <a:gd name="T11" fmla="*/ 3 h 356"/>
              <a:gd name="T12" fmla="*/ 3 w 255"/>
              <a:gd name="T13" fmla="*/ 3 h 356"/>
              <a:gd name="T14" fmla="*/ 3 w 255"/>
              <a:gd name="T15" fmla="*/ 3 h 356"/>
              <a:gd name="T16" fmla="*/ 3 w 255"/>
              <a:gd name="T17" fmla="*/ 3 h 356"/>
              <a:gd name="T18" fmla="*/ 3 w 255"/>
              <a:gd name="T19" fmla="*/ 3 h 356"/>
              <a:gd name="T20" fmla="*/ 3 w 255"/>
              <a:gd name="T21" fmla="*/ 3 h 356"/>
              <a:gd name="T22" fmla="*/ 3 w 255"/>
              <a:gd name="T23" fmla="*/ 3 h 356"/>
              <a:gd name="T24" fmla="*/ 3 w 255"/>
              <a:gd name="T25" fmla="*/ 3 h 356"/>
              <a:gd name="T26" fmla="*/ 3 w 255"/>
              <a:gd name="T27" fmla="*/ 3 h 356"/>
              <a:gd name="T28" fmla="*/ 3 w 255"/>
              <a:gd name="T29" fmla="*/ 3 h 356"/>
              <a:gd name="T30" fmla="*/ 3 w 255"/>
              <a:gd name="T31" fmla="*/ 3 h 356"/>
              <a:gd name="T32" fmla="*/ 3 w 255"/>
              <a:gd name="T33" fmla="*/ 3 h 356"/>
              <a:gd name="T34" fmla="*/ 3 w 255"/>
              <a:gd name="T35" fmla="*/ 3 h 356"/>
              <a:gd name="T36" fmla="*/ 3 w 255"/>
              <a:gd name="T37" fmla="*/ 3 h 356"/>
              <a:gd name="T38" fmla="*/ 3 w 255"/>
              <a:gd name="T39" fmla="*/ 3 h 356"/>
              <a:gd name="T40" fmla="*/ 3 w 255"/>
              <a:gd name="T41" fmla="*/ 3 h 356"/>
              <a:gd name="T42" fmla="*/ 3 w 255"/>
              <a:gd name="T43" fmla="*/ 3 h 356"/>
              <a:gd name="T44" fmla="*/ 3 w 255"/>
              <a:gd name="T45" fmla="*/ 3 h 356"/>
              <a:gd name="T46" fmla="*/ 3 w 255"/>
              <a:gd name="T47" fmla="*/ 3 h 356"/>
              <a:gd name="T48" fmla="*/ 3 w 255"/>
              <a:gd name="T49" fmla="*/ 3 h 356"/>
              <a:gd name="T50" fmla="*/ 3 w 255"/>
              <a:gd name="T51" fmla="*/ 3 h 356"/>
              <a:gd name="T52" fmla="*/ 3 w 255"/>
              <a:gd name="T53" fmla="*/ 3 h 356"/>
              <a:gd name="T54" fmla="*/ 3 w 255"/>
              <a:gd name="T55" fmla="*/ 3 h 356"/>
              <a:gd name="T56" fmla="*/ 3 w 255"/>
              <a:gd name="T57" fmla="*/ 3 h 356"/>
              <a:gd name="T58" fmla="*/ 3 w 255"/>
              <a:gd name="T59" fmla="*/ 3 h 356"/>
              <a:gd name="T60" fmla="*/ 3 w 255"/>
              <a:gd name="T61" fmla="*/ 3 h 356"/>
              <a:gd name="T62" fmla="*/ 3 w 255"/>
              <a:gd name="T63" fmla="*/ 3 h 356"/>
              <a:gd name="T64" fmla="*/ 3 w 255"/>
              <a:gd name="T65" fmla="*/ 3 h 356"/>
              <a:gd name="T66" fmla="*/ 3 w 255"/>
              <a:gd name="T67" fmla="*/ 3 h 356"/>
              <a:gd name="T68" fmla="*/ 3 w 255"/>
              <a:gd name="T69" fmla="*/ 3 h 356"/>
              <a:gd name="T70" fmla="*/ 3 w 255"/>
              <a:gd name="T71" fmla="*/ 3 h 3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5" h="356">
                <a:moveTo>
                  <a:pt x="114" y="302"/>
                </a:moveTo>
                <a:lnTo>
                  <a:pt x="111" y="291"/>
                </a:lnTo>
                <a:lnTo>
                  <a:pt x="117" y="286"/>
                </a:lnTo>
                <a:lnTo>
                  <a:pt x="118" y="288"/>
                </a:lnTo>
                <a:lnTo>
                  <a:pt x="122" y="285"/>
                </a:lnTo>
                <a:lnTo>
                  <a:pt x="122" y="283"/>
                </a:lnTo>
                <a:lnTo>
                  <a:pt x="123" y="285"/>
                </a:lnTo>
                <a:lnTo>
                  <a:pt x="123" y="279"/>
                </a:lnTo>
                <a:lnTo>
                  <a:pt x="131" y="282"/>
                </a:lnTo>
                <a:lnTo>
                  <a:pt x="130" y="279"/>
                </a:lnTo>
                <a:lnTo>
                  <a:pt x="130" y="271"/>
                </a:lnTo>
                <a:lnTo>
                  <a:pt x="135" y="271"/>
                </a:lnTo>
                <a:lnTo>
                  <a:pt x="130" y="261"/>
                </a:lnTo>
                <a:lnTo>
                  <a:pt x="131" y="256"/>
                </a:lnTo>
                <a:lnTo>
                  <a:pt x="135" y="250"/>
                </a:lnTo>
                <a:lnTo>
                  <a:pt x="135" y="240"/>
                </a:lnTo>
                <a:lnTo>
                  <a:pt x="131" y="237"/>
                </a:lnTo>
                <a:lnTo>
                  <a:pt x="130" y="231"/>
                </a:lnTo>
                <a:lnTo>
                  <a:pt x="128" y="225"/>
                </a:lnTo>
                <a:lnTo>
                  <a:pt x="130" y="214"/>
                </a:lnTo>
                <a:lnTo>
                  <a:pt x="126" y="207"/>
                </a:lnTo>
                <a:lnTo>
                  <a:pt x="125" y="201"/>
                </a:lnTo>
                <a:lnTo>
                  <a:pt x="131" y="153"/>
                </a:lnTo>
                <a:lnTo>
                  <a:pt x="140" y="158"/>
                </a:lnTo>
                <a:lnTo>
                  <a:pt x="147" y="152"/>
                </a:lnTo>
                <a:lnTo>
                  <a:pt x="155" y="135"/>
                </a:lnTo>
                <a:lnTo>
                  <a:pt x="146" y="118"/>
                </a:lnTo>
                <a:lnTo>
                  <a:pt x="154" y="115"/>
                </a:lnTo>
                <a:lnTo>
                  <a:pt x="152" y="111"/>
                </a:lnTo>
                <a:lnTo>
                  <a:pt x="167" y="103"/>
                </a:lnTo>
                <a:lnTo>
                  <a:pt x="177" y="104"/>
                </a:lnTo>
                <a:lnTo>
                  <a:pt x="184" y="97"/>
                </a:lnTo>
                <a:lnTo>
                  <a:pt x="190" y="96"/>
                </a:lnTo>
                <a:lnTo>
                  <a:pt x="189" y="93"/>
                </a:lnTo>
                <a:lnTo>
                  <a:pt x="196" y="84"/>
                </a:lnTo>
                <a:lnTo>
                  <a:pt x="199" y="79"/>
                </a:lnTo>
                <a:lnTo>
                  <a:pt x="209" y="72"/>
                </a:lnTo>
                <a:lnTo>
                  <a:pt x="214" y="63"/>
                </a:lnTo>
                <a:lnTo>
                  <a:pt x="237" y="61"/>
                </a:lnTo>
                <a:lnTo>
                  <a:pt x="247" y="38"/>
                </a:lnTo>
                <a:lnTo>
                  <a:pt x="255" y="25"/>
                </a:lnTo>
                <a:lnTo>
                  <a:pt x="251" y="14"/>
                </a:lnTo>
                <a:lnTo>
                  <a:pt x="239" y="9"/>
                </a:lnTo>
                <a:lnTo>
                  <a:pt x="248" y="4"/>
                </a:lnTo>
                <a:lnTo>
                  <a:pt x="227" y="0"/>
                </a:lnTo>
                <a:lnTo>
                  <a:pt x="211" y="4"/>
                </a:lnTo>
                <a:lnTo>
                  <a:pt x="178" y="26"/>
                </a:lnTo>
                <a:lnTo>
                  <a:pt x="137" y="80"/>
                </a:lnTo>
                <a:lnTo>
                  <a:pt x="112" y="130"/>
                </a:lnTo>
                <a:lnTo>
                  <a:pt x="110" y="144"/>
                </a:lnTo>
                <a:lnTo>
                  <a:pt x="106" y="164"/>
                </a:lnTo>
                <a:lnTo>
                  <a:pt x="101" y="193"/>
                </a:lnTo>
                <a:lnTo>
                  <a:pt x="84" y="214"/>
                </a:lnTo>
                <a:lnTo>
                  <a:pt x="81" y="222"/>
                </a:lnTo>
                <a:lnTo>
                  <a:pt x="58" y="243"/>
                </a:lnTo>
                <a:lnTo>
                  <a:pt x="59" y="249"/>
                </a:lnTo>
                <a:lnTo>
                  <a:pt x="36" y="282"/>
                </a:lnTo>
                <a:lnTo>
                  <a:pt x="35" y="302"/>
                </a:lnTo>
                <a:lnTo>
                  <a:pt x="38" y="316"/>
                </a:lnTo>
                <a:lnTo>
                  <a:pt x="23" y="331"/>
                </a:lnTo>
                <a:lnTo>
                  <a:pt x="0" y="356"/>
                </a:lnTo>
                <a:lnTo>
                  <a:pt x="5" y="354"/>
                </a:lnTo>
                <a:lnTo>
                  <a:pt x="6" y="354"/>
                </a:lnTo>
                <a:lnTo>
                  <a:pt x="29" y="344"/>
                </a:lnTo>
                <a:lnTo>
                  <a:pt x="30" y="343"/>
                </a:lnTo>
                <a:lnTo>
                  <a:pt x="42" y="337"/>
                </a:lnTo>
                <a:lnTo>
                  <a:pt x="52" y="332"/>
                </a:lnTo>
                <a:lnTo>
                  <a:pt x="56" y="331"/>
                </a:lnTo>
                <a:lnTo>
                  <a:pt x="57" y="330"/>
                </a:lnTo>
                <a:lnTo>
                  <a:pt x="78" y="320"/>
                </a:lnTo>
                <a:lnTo>
                  <a:pt x="101" y="309"/>
                </a:lnTo>
                <a:lnTo>
                  <a:pt x="114" y="30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0" name="Freeform 157">
            <a:extLst>
              <a:ext uri="{FF2B5EF4-FFF2-40B4-BE49-F238E27FC236}">
                <a16:creationId xmlns:a16="http://schemas.microsoft.com/office/drawing/2014/main" id="{0DF515BB-5673-BF45-A03F-F8C9EE2C6362}"/>
              </a:ext>
            </a:extLst>
          </p:cNvPr>
          <p:cNvSpPr>
            <a:spLocks/>
          </p:cNvSpPr>
          <p:nvPr/>
        </p:nvSpPr>
        <p:spPr bwMode="auto">
          <a:xfrm>
            <a:off x="11489380" y="3319101"/>
            <a:ext cx="121410" cy="34103"/>
          </a:xfrm>
          <a:custGeom>
            <a:avLst/>
            <a:gdLst>
              <a:gd name="T0" fmla="*/ 3 w 102"/>
              <a:gd name="T1" fmla="*/ 6 h 27"/>
              <a:gd name="T2" fmla="*/ 3 w 102"/>
              <a:gd name="T3" fmla="*/ 6 h 27"/>
              <a:gd name="T4" fmla="*/ 3 w 102"/>
              <a:gd name="T5" fmla="*/ 6 h 27"/>
              <a:gd name="T6" fmla="*/ 0 w 102"/>
              <a:gd name="T7" fmla="*/ 6 h 27"/>
              <a:gd name="T8" fmla="*/ 3 w 102"/>
              <a:gd name="T9" fmla="*/ 6 h 27"/>
              <a:gd name="T10" fmla="*/ 3 w 102"/>
              <a:gd name="T11" fmla="*/ 0 h 27"/>
              <a:gd name="T12" fmla="*/ 3 w 102"/>
              <a:gd name="T13" fmla="*/ 0 h 27"/>
              <a:gd name="T14" fmla="*/ 3 w 102"/>
              <a:gd name="T15" fmla="*/ 5 h 27"/>
              <a:gd name="T16" fmla="*/ 3 w 102"/>
              <a:gd name="T17" fmla="*/ 6 h 27"/>
              <a:gd name="T18" fmla="*/ 3 w 102"/>
              <a:gd name="T19" fmla="*/ 6 h 27"/>
              <a:gd name="T20" fmla="*/ 3 w 102"/>
              <a:gd name="T21" fmla="*/ 6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2" h="27">
                <a:moveTo>
                  <a:pt x="47" y="26"/>
                </a:moveTo>
                <a:lnTo>
                  <a:pt x="40" y="27"/>
                </a:lnTo>
                <a:lnTo>
                  <a:pt x="27" y="21"/>
                </a:lnTo>
                <a:lnTo>
                  <a:pt x="0" y="25"/>
                </a:lnTo>
                <a:lnTo>
                  <a:pt x="14" y="13"/>
                </a:lnTo>
                <a:lnTo>
                  <a:pt x="65" y="0"/>
                </a:lnTo>
                <a:lnTo>
                  <a:pt x="94" y="0"/>
                </a:lnTo>
                <a:lnTo>
                  <a:pt x="102" y="5"/>
                </a:lnTo>
                <a:lnTo>
                  <a:pt x="88" y="17"/>
                </a:lnTo>
                <a:lnTo>
                  <a:pt x="53" y="26"/>
                </a:lnTo>
                <a:lnTo>
                  <a:pt x="47" y="26"/>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1" name="Freeform 158">
            <a:extLst>
              <a:ext uri="{FF2B5EF4-FFF2-40B4-BE49-F238E27FC236}">
                <a16:creationId xmlns:a16="http://schemas.microsoft.com/office/drawing/2014/main" id="{51F5BD18-9339-6947-9B7D-A7AA0135D4FA}"/>
              </a:ext>
            </a:extLst>
          </p:cNvPr>
          <p:cNvSpPr>
            <a:spLocks/>
          </p:cNvSpPr>
          <p:nvPr/>
        </p:nvSpPr>
        <p:spPr bwMode="auto">
          <a:xfrm>
            <a:off x="11267023" y="3754265"/>
            <a:ext cx="15006" cy="21827"/>
          </a:xfrm>
          <a:custGeom>
            <a:avLst/>
            <a:gdLst>
              <a:gd name="T0" fmla="*/ 6 w 12"/>
              <a:gd name="T1" fmla="*/ 8 h 17"/>
              <a:gd name="T2" fmla="*/ 4 w 12"/>
              <a:gd name="T3" fmla="*/ 8 h 17"/>
              <a:gd name="T4" fmla="*/ 0 w 12"/>
              <a:gd name="T5" fmla="*/ 8 h 17"/>
              <a:gd name="T6" fmla="*/ 6 w 12"/>
              <a:gd name="T7" fmla="*/ 0 h 17"/>
              <a:gd name="T8" fmla="*/ 6 w 12"/>
              <a:gd name="T9" fmla="*/ 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2"/>
                </a:moveTo>
                <a:lnTo>
                  <a:pt x="4" y="17"/>
                </a:lnTo>
                <a:lnTo>
                  <a:pt x="0" y="17"/>
                </a:lnTo>
                <a:lnTo>
                  <a:pt x="9" y="0"/>
                </a:lnTo>
                <a:lnTo>
                  <a:pt x="12" y="1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2" name="Freeform 159">
            <a:extLst>
              <a:ext uri="{FF2B5EF4-FFF2-40B4-BE49-F238E27FC236}">
                <a16:creationId xmlns:a16="http://schemas.microsoft.com/office/drawing/2014/main" id="{75E0ADF1-4075-F747-86D2-5146958C3DB9}"/>
              </a:ext>
            </a:extLst>
          </p:cNvPr>
          <p:cNvSpPr>
            <a:spLocks/>
          </p:cNvSpPr>
          <p:nvPr/>
        </p:nvSpPr>
        <p:spPr bwMode="auto">
          <a:xfrm>
            <a:off x="11663992" y="3395494"/>
            <a:ext cx="6821" cy="31376"/>
          </a:xfrm>
          <a:custGeom>
            <a:avLst/>
            <a:gdLst>
              <a:gd name="T0" fmla="*/ 1 w 7"/>
              <a:gd name="T1" fmla="*/ 0 h 28"/>
              <a:gd name="T2" fmla="*/ 1 w 7"/>
              <a:gd name="T3" fmla="*/ 2 h 28"/>
              <a:gd name="T4" fmla="*/ 1 w 7"/>
              <a:gd name="T5" fmla="*/ 2 h 28"/>
              <a:gd name="T6" fmla="*/ 1 w 7"/>
              <a:gd name="T7" fmla="*/ 2 h 28"/>
              <a:gd name="T8" fmla="*/ 0 w 7"/>
              <a:gd name="T9" fmla="*/ 2 h 28"/>
              <a:gd name="T10" fmla="*/ 0 w 7"/>
              <a:gd name="T11" fmla="*/ 2 h 28"/>
              <a:gd name="T12" fmla="*/ 1 w 7"/>
              <a:gd name="T13" fmla="*/ 0 h 28"/>
              <a:gd name="T14" fmla="*/ 1 w 7"/>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28">
                <a:moveTo>
                  <a:pt x="6" y="0"/>
                </a:moveTo>
                <a:lnTo>
                  <a:pt x="5" y="5"/>
                </a:lnTo>
                <a:lnTo>
                  <a:pt x="1" y="23"/>
                </a:lnTo>
                <a:lnTo>
                  <a:pt x="7" y="23"/>
                </a:lnTo>
                <a:lnTo>
                  <a:pt x="0" y="28"/>
                </a:lnTo>
                <a:lnTo>
                  <a:pt x="0" y="13"/>
                </a:lnTo>
                <a:lnTo>
                  <a:pt x="5" y="0"/>
                </a:lnTo>
                <a:lnTo>
                  <a:pt x="6" y="0"/>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3" name="Freeform 160">
            <a:extLst>
              <a:ext uri="{FF2B5EF4-FFF2-40B4-BE49-F238E27FC236}">
                <a16:creationId xmlns:a16="http://schemas.microsoft.com/office/drawing/2014/main" id="{B4070B8B-E2C2-3E49-9A33-6CD9CCAD2D0B}"/>
              </a:ext>
            </a:extLst>
          </p:cNvPr>
          <p:cNvSpPr>
            <a:spLocks/>
          </p:cNvSpPr>
          <p:nvPr/>
        </p:nvSpPr>
        <p:spPr bwMode="auto">
          <a:xfrm>
            <a:off x="9732352" y="3118571"/>
            <a:ext cx="353315" cy="697081"/>
          </a:xfrm>
          <a:custGeom>
            <a:avLst/>
            <a:gdLst>
              <a:gd name="T0" fmla="*/ 4 w 295"/>
              <a:gd name="T1" fmla="*/ 5 h 583"/>
              <a:gd name="T2" fmla="*/ 4 w 295"/>
              <a:gd name="T3" fmla="*/ 5 h 583"/>
              <a:gd name="T4" fmla="*/ 4 w 295"/>
              <a:gd name="T5" fmla="*/ 5 h 583"/>
              <a:gd name="T6" fmla="*/ 4 w 295"/>
              <a:gd name="T7" fmla="*/ 5 h 583"/>
              <a:gd name="T8" fmla="*/ 4 w 295"/>
              <a:gd name="T9" fmla="*/ 5 h 583"/>
              <a:gd name="T10" fmla="*/ 4 w 295"/>
              <a:gd name="T11" fmla="*/ 5 h 583"/>
              <a:gd name="T12" fmla="*/ 0 w 295"/>
              <a:gd name="T13" fmla="*/ 5 h 583"/>
              <a:gd name="T14" fmla="*/ 4 w 295"/>
              <a:gd name="T15" fmla="*/ 4 h 583"/>
              <a:gd name="T16" fmla="*/ 4 w 295"/>
              <a:gd name="T17" fmla="*/ 4 h 583"/>
              <a:gd name="T18" fmla="*/ 4 w 295"/>
              <a:gd name="T19" fmla="*/ 0 h 583"/>
              <a:gd name="T20" fmla="*/ 4 w 295"/>
              <a:gd name="T21" fmla="*/ 4 h 583"/>
              <a:gd name="T22" fmla="*/ 4 w 295"/>
              <a:gd name="T23" fmla="*/ 4 h 583"/>
              <a:gd name="T24" fmla="*/ 4 w 295"/>
              <a:gd name="T25" fmla="*/ 4 h 583"/>
              <a:gd name="T26" fmla="*/ 4 w 295"/>
              <a:gd name="T27" fmla="*/ 4 h 583"/>
              <a:gd name="T28" fmla="*/ 4 w 295"/>
              <a:gd name="T29" fmla="*/ 5 h 583"/>
              <a:gd name="T30" fmla="*/ 4 w 295"/>
              <a:gd name="T31" fmla="*/ 5 h 583"/>
              <a:gd name="T32" fmla="*/ 4 w 295"/>
              <a:gd name="T33" fmla="*/ 5 h 583"/>
              <a:gd name="T34" fmla="*/ 4 w 295"/>
              <a:gd name="T35" fmla="*/ 5 h 583"/>
              <a:gd name="T36" fmla="*/ 4 w 295"/>
              <a:gd name="T37" fmla="*/ 5 h 5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5" h="583">
                <a:moveTo>
                  <a:pt x="203" y="583"/>
                </a:moveTo>
                <a:lnTo>
                  <a:pt x="168" y="581"/>
                </a:lnTo>
                <a:lnTo>
                  <a:pt x="132" y="579"/>
                </a:lnTo>
                <a:lnTo>
                  <a:pt x="96" y="577"/>
                </a:lnTo>
                <a:lnTo>
                  <a:pt x="60" y="573"/>
                </a:lnTo>
                <a:lnTo>
                  <a:pt x="17" y="569"/>
                </a:lnTo>
                <a:lnTo>
                  <a:pt x="0" y="567"/>
                </a:lnTo>
                <a:lnTo>
                  <a:pt x="61" y="54"/>
                </a:lnTo>
                <a:lnTo>
                  <a:pt x="64" y="36"/>
                </a:lnTo>
                <a:lnTo>
                  <a:pt x="68" y="0"/>
                </a:lnTo>
                <a:lnTo>
                  <a:pt x="274" y="13"/>
                </a:lnTo>
                <a:lnTo>
                  <a:pt x="274" y="121"/>
                </a:lnTo>
                <a:lnTo>
                  <a:pt x="274" y="144"/>
                </a:lnTo>
                <a:lnTo>
                  <a:pt x="274" y="231"/>
                </a:lnTo>
                <a:lnTo>
                  <a:pt x="295" y="583"/>
                </a:lnTo>
                <a:lnTo>
                  <a:pt x="290" y="583"/>
                </a:lnTo>
                <a:lnTo>
                  <a:pt x="272" y="583"/>
                </a:lnTo>
                <a:lnTo>
                  <a:pt x="241" y="583"/>
                </a:lnTo>
                <a:lnTo>
                  <a:pt x="203" y="583"/>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4" name="Freeform 161">
            <a:extLst>
              <a:ext uri="{FF2B5EF4-FFF2-40B4-BE49-F238E27FC236}">
                <a16:creationId xmlns:a16="http://schemas.microsoft.com/office/drawing/2014/main" id="{5802A060-4D1B-D14D-BED1-9755561C2052}"/>
              </a:ext>
            </a:extLst>
          </p:cNvPr>
          <p:cNvSpPr>
            <a:spLocks/>
          </p:cNvSpPr>
          <p:nvPr/>
        </p:nvSpPr>
        <p:spPr bwMode="auto">
          <a:xfrm>
            <a:off x="8939780" y="2293258"/>
            <a:ext cx="461083" cy="729821"/>
          </a:xfrm>
          <a:custGeom>
            <a:avLst/>
            <a:gdLst>
              <a:gd name="T0" fmla="*/ 4 w 385"/>
              <a:gd name="T1" fmla="*/ 4 h 612"/>
              <a:gd name="T2" fmla="*/ 4 w 385"/>
              <a:gd name="T3" fmla="*/ 3 h 612"/>
              <a:gd name="T4" fmla="*/ 4 w 385"/>
              <a:gd name="T5" fmla="*/ 3 h 612"/>
              <a:gd name="T6" fmla="*/ 4 w 385"/>
              <a:gd name="T7" fmla="*/ 3 h 612"/>
              <a:gd name="T8" fmla="*/ 4 w 385"/>
              <a:gd name="T9" fmla="*/ 3 h 612"/>
              <a:gd name="T10" fmla="*/ 4 w 385"/>
              <a:gd name="T11" fmla="*/ 3 h 612"/>
              <a:gd name="T12" fmla="*/ 4 w 385"/>
              <a:gd name="T13" fmla="*/ 3 h 612"/>
              <a:gd name="T14" fmla="*/ 4 w 385"/>
              <a:gd name="T15" fmla="*/ 3 h 612"/>
              <a:gd name="T16" fmla="*/ 4 w 385"/>
              <a:gd name="T17" fmla="*/ 3 h 612"/>
              <a:gd name="T18" fmla="*/ 4 w 385"/>
              <a:gd name="T19" fmla="*/ 3 h 612"/>
              <a:gd name="T20" fmla="*/ 4 w 385"/>
              <a:gd name="T21" fmla="*/ 3 h 612"/>
              <a:gd name="T22" fmla="*/ 4 w 385"/>
              <a:gd name="T23" fmla="*/ 3 h 612"/>
              <a:gd name="T24" fmla="*/ 4 w 385"/>
              <a:gd name="T25" fmla="*/ 3 h 612"/>
              <a:gd name="T26" fmla="*/ 4 w 385"/>
              <a:gd name="T27" fmla="*/ 3 h 612"/>
              <a:gd name="T28" fmla="*/ 4 w 385"/>
              <a:gd name="T29" fmla="*/ 3 h 612"/>
              <a:gd name="T30" fmla="*/ 4 w 385"/>
              <a:gd name="T31" fmla="*/ 3 h 612"/>
              <a:gd name="T32" fmla="*/ 4 w 385"/>
              <a:gd name="T33" fmla="*/ 3 h 612"/>
              <a:gd name="T34" fmla="*/ 4 w 385"/>
              <a:gd name="T35" fmla="*/ 3 h 612"/>
              <a:gd name="T36" fmla="*/ 4 w 385"/>
              <a:gd name="T37" fmla="*/ 3 h 612"/>
              <a:gd name="T38" fmla="*/ 4 w 385"/>
              <a:gd name="T39" fmla="*/ 3 h 612"/>
              <a:gd name="T40" fmla="*/ 4 w 385"/>
              <a:gd name="T41" fmla="*/ 3 h 612"/>
              <a:gd name="T42" fmla="*/ 4 w 385"/>
              <a:gd name="T43" fmla="*/ 3 h 612"/>
              <a:gd name="T44" fmla="*/ 4 w 385"/>
              <a:gd name="T45" fmla="*/ 3 h 612"/>
              <a:gd name="T46" fmla="*/ 4 w 385"/>
              <a:gd name="T47" fmla="*/ 3 h 612"/>
              <a:gd name="T48" fmla="*/ 4 w 385"/>
              <a:gd name="T49" fmla="*/ 3 h 612"/>
              <a:gd name="T50" fmla="*/ 4 w 385"/>
              <a:gd name="T51" fmla="*/ 3 h 612"/>
              <a:gd name="T52" fmla="*/ 4 w 385"/>
              <a:gd name="T53" fmla="*/ 3 h 612"/>
              <a:gd name="T54" fmla="*/ 4 w 385"/>
              <a:gd name="T55" fmla="*/ 3 h 612"/>
              <a:gd name="T56" fmla="*/ 4 w 385"/>
              <a:gd name="T57" fmla="*/ 3 h 612"/>
              <a:gd name="T58" fmla="*/ 4 w 385"/>
              <a:gd name="T59" fmla="*/ 3 h 612"/>
              <a:gd name="T60" fmla="*/ 4 w 385"/>
              <a:gd name="T61" fmla="*/ 3 h 612"/>
              <a:gd name="T62" fmla="*/ 4 w 385"/>
              <a:gd name="T63" fmla="*/ 3 h 612"/>
              <a:gd name="T64" fmla="*/ 4 w 385"/>
              <a:gd name="T65" fmla="*/ 3 h 612"/>
              <a:gd name="T66" fmla="*/ 4 w 385"/>
              <a:gd name="T67" fmla="*/ 3 h 612"/>
              <a:gd name="T68" fmla="*/ 0 w 385"/>
              <a:gd name="T69" fmla="*/ 3 h 612"/>
              <a:gd name="T70" fmla="*/ 4 w 385"/>
              <a:gd name="T71" fmla="*/ 3 h 612"/>
              <a:gd name="T72" fmla="*/ 4 w 385"/>
              <a:gd name="T73" fmla="*/ 3 h 612"/>
              <a:gd name="T74" fmla="*/ 4 w 385"/>
              <a:gd name="T75" fmla="*/ 3 h 612"/>
              <a:gd name="T76" fmla="*/ 4 w 385"/>
              <a:gd name="T77" fmla="*/ 4 h 612"/>
              <a:gd name="T78" fmla="*/ 4 w 385"/>
              <a:gd name="T79" fmla="*/ 4 h 612"/>
              <a:gd name="T80" fmla="*/ 4 w 385"/>
              <a:gd name="T81" fmla="*/ 4 h 612"/>
              <a:gd name="T82" fmla="*/ 4 w 385"/>
              <a:gd name="T83" fmla="*/ 4 h 612"/>
              <a:gd name="T84" fmla="*/ 4 w 385"/>
              <a:gd name="T85" fmla="*/ 4 h 612"/>
              <a:gd name="T86" fmla="*/ 4 w 385"/>
              <a:gd name="T87" fmla="*/ 4 h 6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85" h="612">
                <a:moveTo>
                  <a:pt x="343" y="551"/>
                </a:moveTo>
                <a:lnTo>
                  <a:pt x="340" y="555"/>
                </a:lnTo>
                <a:lnTo>
                  <a:pt x="328" y="547"/>
                </a:lnTo>
                <a:lnTo>
                  <a:pt x="330" y="534"/>
                </a:lnTo>
                <a:lnTo>
                  <a:pt x="335" y="513"/>
                </a:lnTo>
                <a:lnTo>
                  <a:pt x="324" y="503"/>
                </a:lnTo>
                <a:lnTo>
                  <a:pt x="319" y="493"/>
                </a:lnTo>
                <a:lnTo>
                  <a:pt x="320" y="485"/>
                </a:lnTo>
                <a:lnTo>
                  <a:pt x="318" y="484"/>
                </a:lnTo>
                <a:lnTo>
                  <a:pt x="316" y="467"/>
                </a:lnTo>
                <a:lnTo>
                  <a:pt x="308" y="467"/>
                </a:lnTo>
                <a:lnTo>
                  <a:pt x="301" y="459"/>
                </a:lnTo>
                <a:lnTo>
                  <a:pt x="302" y="455"/>
                </a:lnTo>
                <a:lnTo>
                  <a:pt x="306" y="450"/>
                </a:lnTo>
                <a:lnTo>
                  <a:pt x="308" y="444"/>
                </a:lnTo>
                <a:lnTo>
                  <a:pt x="305" y="437"/>
                </a:lnTo>
                <a:lnTo>
                  <a:pt x="306" y="419"/>
                </a:lnTo>
                <a:lnTo>
                  <a:pt x="312" y="412"/>
                </a:lnTo>
                <a:lnTo>
                  <a:pt x="308" y="407"/>
                </a:lnTo>
                <a:lnTo>
                  <a:pt x="306" y="399"/>
                </a:lnTo>
                <a:lnTo>
                  <a:pt x="313" y="395"/>
                </a:lnTo>
                <a:lnTo>
                  <a:pt x="317" y="391"/>
                </a:lnTo>
                <a:lnTo>
                  <a:pt x="316" y="382"/>
                </a:lnTo>
                <a:lnTo>
                  <a:pt x="314" y="379"/>
                </a:lnTo>
                <a:lnTo>
                  <a:pt x="317" y="375"/>
                </a:lnTo>
                <a:lnTo>
                  <a:pt x="317" y="370"/>
                </a:lnTo>
                <a:lnTo>
                  <a:pt x="313" y="369"/>
                </a:lnTo>
                <a:lnTo>
                  <a:pt x="307" y="358"/>
                </a:lnTo>
                <a:lnTo>
                  <a:pt x="307" y="355"/>
                </a:lnTo>
                <a:lnTo>
                  <a:pt x="310" y="347"/>
                </a:lnTo>
                <a:lnTo>
                  <a:pt x="310" y="335"/>
                </a:lnTo>
                <a:lnTo>
                  <a:pt x="304" y="330"/>
                </a:lnTo>
                <a:lnTo>
                  <a:pt x="300" y="324"/>
                </a:lnTo>
                <a:lnTo>
                  <a:pt x="298" y="318"/>
                </a:lnTo>
                <a:lnTo>
                  <a:pt x="298" y="312"/>
                </a:lnTo>
                <a:lnTo>
                  <a:pt x="289" y="300"/>
                </a:lnTo>
                <a:lnTo>
                  <a:pt x="294" y="297"/>
                </a:lnTo>
                <a:lnTo>
                  <a:pt x="301" y="292"/>
                </a:lnTo>
                <a:lnTo>
                  <a:pt x="300" y="285"/>
                </a:lnTo>
                <a:lnTo>
                  <a:pt x="302" y="279"/>
                </a:lnTo>
                <a:lnTo>
                  <a:pt x="312" y="271"/>
                </a:lnTo>
                <a:lnTo>
                  <a:pt x="317" y="264"/>
                </a:lnTo>
                <a:lnTo>
                  <a:pt x="314" y="253"/>
                </a:lnTo>
                <a:lnTo>
                  <a:pt x="322" y="250"/>
                </a:lnTo>
                <a:lnTo>
                  <a:pt x="318" y="247"/>
                </a:lnTo>
                <a:lnTo>
                  <a:pt x="313" y="246"/>
                </a:lnTo>
                <a:lnTo>
                  <a:pt x="312" y="241"/>
                </a:lnTo>
                <a:lnTo>
                  <a:pt x="298" y="239"/>
                </a:lnTo>
                <a:lnTo>
                  <a:pt x="300" y="234"/>
                </a:lnTo>
                <a:lnTo>
                  <a:pt x="306" y="225"/>
                </a:lnTo>
                <a:lnTo>
                  <a:pt x="301" y="220"/>
                </a:lnTo>
                <a:lnTo>
                  <a:pt x="307" y="216"/>
                </a:lnTo>
                <a:lnTo>
                  <a:pt x="312" y="210"/>
                </a:lnTo>
                <a:lnTo>
                  <a:pt x="312" y="201"/>
                </a:lnTo>
                <a:lnTo>
                  <a:pt x="314" y="195"/>
                </a:lnTo>
                <a:lnTo>
                  <a:pt x="318" y="189"/>
                </a:lnTo>
                <a:lnTo>
                  <a:pt x="277" y="163"/>
                </a:lnTo>
                <a:lnTo>
                  <a:pt x="281" y="156"/>
                </a:lnTo>
                <a:lnTo>
                  <a:pt x="287" y="148"/>
                </a:lnTo>
                <a:lnTo>
                  <a:pt x="290" y="136"/>
                </a:lnTo>
                <a:lnTo>
                  <a:pt x="288" y="133"/>
                </a:lnTo>
                <a:lnTo>
                  <a:pt x="319" y="76"/>
                </a:lnTo>
                <a:lnTo>
                  <a:pt x="312" y="73"/>
                </a:lnTo>
                <a:lnTo>
                  <a:pt x="308" y="64"/>
                </a:lnTo>
                <a:lnTo>
                  <a:pt x="300" y="46"/>
                </a:lnTo>
                <a:lnTo>
                  <a:pt x="296" y="41"/>
                </a:lnTo>
                <a:lnTo>
                  <a:pt x="295" y="33"/>
                </a:lnTo>
                <a:lnTo>
                  <a:pt x="289" y="17"/>
                </a:lnTo>
                <a:lnTo>
                  <a:pt x="270" y="0"/>
                </a:lnTo>
                <a:lnTo>
                  <a:pt x="0" y="408"/>
                </a:lnTo>
                <a:lnTo>
                  <a:pt x="7" y="417"/>
                </a:lnTo>
                <a:lnTo>
                  <a:pt x="12" y="414"/>
                </a:lnTo>
                <a:lnTo>
                  <a:pt x="19" y="426"/>
                </a:lnTo>
                <a:lnTo>
                  <a:pt x="30" y="424"/>
                </a:lnTo>
                <a:lnTo>
                  <a:pt x="42" y="432"/>
                </a:lnTo>
                <a:lnTo>
                  <a:pt x="34" y="447"/>
                </a:lnTo>
                <a:lnTo>
                  <a:pt x="382" y="612"/>
                </a:lnTo>
                <a:lnTo>
                  <a:pt x="385" y="588"/>
                </a:lnTo>
                <a:lnTo>
                  <a:pt x="380" y="586"/>
                </a:lnTo>
                <a:lnTo>
                  <a:pt x="379" y="573"/>
                </a:lnTo>
                <a:lnTo>
                  <a:pt x="383" y="569"/>
                </a:lnTo>
                <a:lnTo>
                  <a:pt x="384" y="559"/>
                </a:lnTo>
                <a:lnTo>
                  <a:pt x="377" y="559"/>
                </a:lnTo>
                <a:lnTo>
                  <a:pt x="376" y="563"/>
                </a:lnTo>
                <a:lnTo>
                  <a:pt x="366" y="562"/>
                </a:lnTo>
                <a:lnTo>
                  <a:pt x="355" y="557"/>
                </a:lnTo>
                <a:lnTo>
                  <a:pt x="350" y="553"/>
                </a:lnTo>
                <a:lnTo>
                  <a:pt x="343" y="551"/>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5" name="Freeform 194">
            <a:extLst>
              <a:ext uri="{FF2B5EF4-FFF2-40B4-BE49-F238E27FC236}">
                <a16:creationId xmlns:a16="http://schemas.microsoft.com/office/drawing/2014/main" id="{B8087B2F-67DC-0E4E-B014-B248E0E39B3C}"/>
              </a:ext>
            </a:extLst>
          </p:cNvPr>
          <p:cNvSpPr>
            <a:spLocks/>
          </p:cNvSpPr>
          <p:nvPr/>
        </p:nvSpPr>
        <p:spPr bwMode="auto">
          <a:xfrm>
            <a:off x="11305219" y="3088560"/>
            <a:ext cx="91399" cy="70936"/>
          </a:xfrm>
          <a:custGeom>
            <a:avLst/>
            <a:gdLst>
              <a:gd name="T0" fmla="*/ 4 w 75"/>
              <a:gd name="T1" fmla="*/ 3 h 61"/>
              <a:gd name="T2" fmla="*/ 4 w 75"/>
              <a:gd name="T3" fmla="*/ 3 h 61"/>
              <a:gd name="T4" fmla="*/ 4 w 75"/>
              <a:gd name="T5" fmla="*/ 3 h 61"/>
              <a:gd name="T6" fmla="*/ 4 w 75"/>
              <a:gd name="T7" fmla="*/ 3 h 61"/>
              <a:gd name="T8" fmla="*/ 4 w 75"/>
              <a:gd name="T9" fmla="*/ 3 h 61"/>
              <a:gd name="T10" fmla="*/ 4 w 75"/>
              <a:gd name="T11" fmla="*/ 3 h 61"/>
              <a:gd name="T12" fmla="*/ 4 w 75"/>
              <a:gd name="T13" fmla="*/ 3 h 61"/>
              <a:gd name="T14" fmla="*/ 4 w 75"/>
              <a:gd name="T15" fmla="*/ 3 h 61"/>
              <a:gd name="T16" fmla="*/ 2 w 75"/>
              <a:gd name="T17" fmla="*/ 3 h 61"/>
              <a:gd name="T18" fmla="*/ 0 w 75"/>
              <a:gd name="T19" fmla="*/ 3 h 61"/>
              <a:gd name="T20" fmla="*/ 4 w 75"/>
              <a:gd name="T21" fmla="*/ 3 h 61"/>
              <a:gd name="T22" fmla="*/ 4 w 75"/>
              <a:gd name="T23" fmla="*/ 3 h 61"/>
              <a:gd name="T24" fmla="*/ 4 w 75"/>
              <a:gd name="T25" fmla="*/ 3 h 61"/>
              <a:gd name="T26" fmla="*/ 4 w 75"/>
              <a:gd name="T27" fmla="*/ 3 h 61"/>
              <a:gd name="T28" fmla="*/ 4 w 75"/>
              <a:gd name="T29" fmla="*/ 3 h 61"/>
              <a:gd name="T30" fmla="*/ 4 w 75"/>
              <a:gd name="T31" fmla="*/ 3 h 61"/>
              <a:gd name="T32" fmla="*/ 4 w 75"/>
              <a:gd name="T33" fmla="*/ 3 h 61"/>
              <a:gd name="T34" fmla="*/ 4 w 75"/>
              <a:gd name="T35" fmla="*/ 3 h 61"/>
              <a:gd name="T36" fmla="*/ 4 w 75"/>
              <a:gd name="T37" fmla="*/ 3 h 61"/>
              <a:gd name="T38" fmla="*/ 4 w 75"/>
              <a:gd name="T39" fmla="*/ 3 h 61"/>
              <a:gd name="T40" fmla="*/ 4 w 75"/>
              <a:gd name="T41" fmla="*/ 3 h 61"/>
              <a:gd name="T42" fmla="*/ 4 w 75"/>
              <a:gd name="T43" fmla="*/ 0 h 61"/>
              <a:gd name="T44" fmla="*/ 4 w 75"/>
              <a:gd name="T45" fmla="*/ 3 h 61"/>
              <a:gd name="T46" fmla="*/ 4 w 75"/>
              <a:gd name="T47" fmla="*/ 3 h 61"/>
              <a:gd name="T48" fmla="*/ 4 w 75"/>
              <a:gd name="T49" fmla="*/ 3 h 61"/>
              <a:gd name="T50" fmla="*/ 4 w 75"/>
              <a:gd name="T51" fmla="*/ 3 h 61"/>
              <a:gd name="T52" fmla="*/ 4 w 75"/>
              <a:gd name="T53" fmla="*/ 3 h 61"/>
              <a:gd name="T54" fmla="*/ 4 w 75"/>
              <a:gd name="T55" fmla="*/ 3 h 61"/>
              <a:gd name="T56" fmla="*/ 4 w 75"/>
              <a:gd name="T57" fmla="*/ 3 h 61"/>
              <a:gd name="T58" fmla="*/ 4 w 75"/>
              <a:gd name="T59" fmla="*/ 3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5" h="61">
                <a:moveTo>
                  <a:pt x="30" y="24"/>
                </a:moveTo>
                <a:lnTo>
                  <a:pt x="24" y="25"/>
                </a:lnTo>
                <a:lnTo>
                  <a:pt x="20" y="31"/>
                </a:lnTo>
                <a:lnTo>
                  <a:pt x="25" y="35"/>
                </a:lnTo>
                <a:lnTo>
                  <a:pt x="14" y="33"/>
                </a:lnTo>
                <a:lnTo>
                  <a:pt x="9" y="31"/>
                </a:lnTo>
                <a:lnTo>
                  <a:pt x="14" y="45"/>
                </a:lnTo>
                <a:lnTo>
                  <a:pt x="8" y="53"/>
                </a:lnTo>
                <a:lnTo>
                  <a:pt x="2" y="51"/>
                </a:lnTo>
                <a:lnTo>
                  <a:pt x="0" y="55"/>
                </a:lnTo>
                <a:lnTo>
                  <a:pt x="26" y="61"/>
                </a:lnTo>
                <a:lnTo>
                  <a:pt x="32" y="48"/>
                </a:lnTo>
                <a:lnTo>
                  <a:pt x="39" y="43"/>
                </a:lnTo>
                <a:lnTo>
                  <a:pt x="37" y="37"/>
                </a:lnTo>
                <a:lnTo>
                  <a:pt x="47" y="34"/>
                </a:lnTo>
                <a:lnTo>
                  <a:pt x="55" y="41"/>
                </a:lnTo>
                <a:lnTo>
                  <a:pt x="65" y="28"/>
                </a:lnTo>
                <a:lnTo>
                  <a:pt x="63" y="23"/>
                </a:lnTo>
                <a:lnTo>
                  <a:pt x="75" y="18"/>
                </a:lnTo>
                <a:lnTo>
                  <a:pt x="73" y="15"/>
                </a:lnTo>
                <a:lnTo>
                  <a:pt x="62" y="7"/>
                </a:lnTo>
                <a:lnTo>
                  <a:pt x="59" y="0"/>
                </a:lnTo>
                <a:lnTo>
                  <a:pt x="50" y="15"/>
                </a:lnTo>
                <a:lnTo>
                  <a:pt x="56" y="16"/>
                </a:lnTo>
                <a:lnTo>
                  <a:pt x="51" y="22"/>
                </a:lnTo>
                <a:lnTo>
                  <a:pt x="30" y="11"/>
                </a:lnTo>
                <a:lnTo>
                  <a:pt x="25" y="6"/>
                </a:lnTo>
                <a:lnTo>
                  <a:pt x="21" y="9"/>
                </a:lnTo>
                <a:lnTo>
                  <a:pt x="26" y="12"/>
                </a:lnTo>
                <a:lnTo>
                  <a:pt x="30" y="24"/>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6" name="Freeform 210">
            <a:extLst>
              <a:ext uri="{FF2B5EF4-FFF2-40B4-BE49-F238E27FC236}">
                <a16:creationId xmlns:a16="http://schemas.microsoft.com/office/drawing/2014/main" id="{3B03D6D1-EA2C-2641-A74B-9FBF96448F62}"/>
              </a:ext>
            </a:extLst>
          </p:cNvPr>
          <p:cNvSpPr>
            <a:spLocks/>
          </p:cNvSpPr>
          <p:nvPr/>
        </p:nvSpPr>
        <p:spPr bwMode="auto">
          <a:xfrm>
            <a:off x="10730911" y="3806103"/>
            <a:ext cx="13640" cy="8184"/>
          </a:xfrm>
          <a:custGeom>
            <a:avLst/>
            <a:gdLst>
              <a:gd name="T0" fmla="*/ 2 w 13"/>
              <a:gd name="T1" fmla="*/ 2 h 7"/>
              <a:gd name="T2" fmla="*/ 2 w 13"/>
              <a:gd name="T3" fmla="*/ 0 h 7"/>
              <a:gd name="T4" fmla="*/ 0 w 13"/>
              <a:gd name="T5" fmla="*/ 3 h 7"/>
              <a:gd name="T6" fmla="*/ 2 w 13"/>
              <a:gd name="T7" fmla="*/ 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7">
                <a:moveTo>
                  <a:pt x="13" y="2"/>
                </a:moveTo>
                <a:lnTo>
                  <a:pt x="7" y="0"/>
                </a:lnTo>
                <a:lnTo>
                  <a:pt x="0" y="7"/>
                </a:lnTo>
                <a:lnTo>
                  <a:pt x="13" y="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7" name="Freeform 211">
            <a:extLst>
              <a:ext uri="{FF2B5EF4-FFF2-40B4-BE49-F238E27FC236}">
                <a16:creationId xmlns:a16="http://schemas.microsoft.com/office/drawing/2014/main" id="{BE082073-6B7C-C042-A184-13BD2CEC3092}"/>
              </a:ext>
            </a:extLst>
          </p:cNvPr>
          <p:cNvSpPr>
            <a:spLocks/>
          </p:cNvSpPr>
          <p:nvPr/>
        </p:nvSpPr>
        <p:spPr bwMode="auto">
          <a:xfrm>
            <a:off x="10601317" y="3821108"/>
            <a:ext cx="15006" cy="4093"/>
          </a:xfrm>
          <a:custGeom>
            <a:avLst/>
            <a:gdLst>
              <a:gd name="T0" fmla="*/ 0 w 11"/>
              <a:gd name="T1" fmla="*/ 5314958 h 2"/>
              <a:gd name="T2" fmla="*/ 11 w 11"/>
              <a:gd name="T3" fmla="*/ 0 h 2"/>
              <a:gd name="T4" fmla="*/ 9 w 11"/>
              <a:gd name="T5" fmla="*/ 3543305 h 2"/>
              <a:gd name="T6" fmla="*/ 8 w 11"/>
              <a:gd name="T7" fmla="*/ 5314958 h 2"/>
              <a:gd name="T8" fmla="*/ 0 w 11"/>
              <a:gd name="T9" fmla="*/ 531495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2"/>
                </a:moveTo>
                <a:lnTo>
                  <a:pt x="11" y="0"/>
                </a:lnTo>
                <a:lnTo>
                  <a:pt x="9" y="1"/>
                </a:lnTo>
                <a:lnTo>
                  <a:pt x="8" y="2"/>
                </a:lnTo>
                <a:lnTo>
                  <a:pt x="0" y="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sp>
        <p:nvSpPr>
          <p:cNvPr id="308" name="Freeform 217">
            <a:extLst>
              <a:ext uri="{FF2B5EF4-FFF2-40B4-BE49-F238E27FC236}">
                <a16:creationId xmlns:a16="http://schemas.microsoft.com/office/drawing/2014/main" id="{10DB5213-CA02-0B4C-A9DD-49EBA8F65A5D}"/>
              </a:ext>
            </a:extLst>
          </p:cNvPr>
          <p:cNvSpPr>
            <a:spLocks/>
          </p:cNvSpPr>
          <p:nvPr/>
        </p:nvSpPr>
        <p:spPr bwMode="auto">
          <a:xfrm>
            <a:off x="11267023" y="3754265"/>
            <a:ext cx="15006" cy="21827"/>
          </a:xfrm>
          <a:custGeom>
            <a:avLst/>
            <a:gdLst>
              <a:gd name="T0" fmla="*/ 6 w 12"/>
              <a:gd name="T1" fmla="*/ 8 h 17"/>
              <a:gd name="T2" fmla="*/ 4 w 12"/>
              <a:gd name="T3" fmla="*/ 8 h 17"/>
              <a:gd name="T4" fmla="*/ 0 w 12"/>
              <a:gd name="T5" fmla="*/ 8 h 17"/>
              <a:gd name="T6" fmla="*/ 6 w 12"/>
              <a:gd name="T7" fmla="*/ 0 h 17"/>
              <a:gd name="T8" fmla="*/ 6 w 12"/>
              <a:gd name="T9" fmla="*/ 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2"/>
                </a:moveTo>
                <a:lnTo>
                  <a:pt x="4" y="17"/>
                </a:lnTo>
                <a:lnTo>
                  <a:pt x="0" y="17"/>
                </a:lnTo>
                <a:lnTo>
                  <a:pt x="9" y="0"/>
                </a:lnTo>
                <a:lnTo>
                  <a:pt x="12" y="12"/>
                </a:lnTo>
                <a:close/>
              </a:path>
            </a:pathLst>
          </a:custGeom>
          <a:solidFill>
            <a:schemeClr val="bg1">
              <a:lumMod val="85000"/>
            </a:schemeClr>
          </a:solidFill>
          <a:ln w="6350">
            <a:solidFill>
              <a:schemeClr val="bg1">
                <a:lumMod val="65000"/>
              </a:schemeClr>
            </a:solidFill>
            <a:prstDash val="solid"/>
            <a:round/>
            <a:headEnd/>
            <a:tailEnd/>
          </a:ln>
        </p:spPr>
        <p:txBody>
          <a:bodyPr/>
          <a:lstStyle/>
          <a:p>
            <a:endParaRPr lang="en-CA" sz="2400"/>
          </a:p>
        </p:txBody>
      </p:sp>
      <p:grpSp>
        <p:nvGrpSpPr>
          <p:cNvPr id="309" name="Group 218">
            <a:extLst>
              <a:ext uri="{FF2B5EF4-FFF2-40B4-BE49-F238E27FC236}">
                <a16:creationId xmlns:a16="http://schemas.microsoft.com/office/drawing/2014/main" id="{AB866BF4-5F07-D84F-99DF-E5FA253E1358}"/>
              </a:ext>
            </a:extLst>
          </p:cNvPr>
          <p:cNvGrpSpPr>
            <a:grpSpLocks/>
          </p:cNvGrpSpPr>
          <p:nvPr/>
        </p:nvGrpSpPr>
        <p:grpSpPr bwMode="auto">
          <a:xfrm>
            <a:off x="9700977" y="2410577"/>
            <a:ext cx="380598" cy="735278"/>
            <a:chOff x="1962" y="1608"/>
            <a:chExt cx="467" cy="976"/>
          </a:xfrm>
          <a:solidFill>
            <a:schemeClr val="bg1">
              <a:lumMod val="85000"/>
            </a:schemeClr>
          </a:solidFill>
        </p:grpSpPr>
        <p:sp>
          <p:nvSpPr>
            <p:cNvPr id="311" name="Line 219">
              <a:extLst>
                <a:ext uri="{FF2B5EF4-FFF2-40B4-BE49-F238E27FC236}">
                  <a16:creationId xmlns:a16="http://schemas.microsoft.com/office/drawing/2014/main" id="{89C7A6A2-3B23-8049-987F-02CF20AA2AE4}"/>
                </a:ext>
              </a:extLst>
            </p:cNvPr>
            <p:cNvSpPr>
              <a:spLocks noChangeShapeType="1"/>
            </p:cNvSpPr>
            <p:nvPr/>
          </p:nvSpPr>
          <p:spPr bwMode="auto">
            <a:xfrm flipH="1">
              <a:off x="2401" y="2265"/>
              <a:ext cx="25" cy="319"/>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2" name="Line 220">
              <a:extLst>
                <a:ext uri="{FF2B5EF4-FFF2-40B4-BE49-F238E27FC236}">
                  <a16:creationId xmlns:a16="http://schemas.microsoft.com/office/drawing/2014/main" id="{AC684A38-D8EA-3940-A39D-D155135A3B83}"/>
                </a:ext>
              </a:extLst>
            </p:cNvPr>
            <p:cNvSpPr>
              <a:spLocks noChangeShapeType="1"/>
            </p:cNvSpPr>
            <p:nvPr/>
          </p:nvSpPr>
          <p:spPr bwMode="auto">
            <a:xfrm flipH="1" flipV="1">
              <a:off x="2203" y="2179"/>
              <a:ext cx="226" cy="89"/>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3" name="Line 221">
              <a:extLst>
                <a:ext uri="{FF2B5EF4-FFF2-40B4-BE49-F238E27FC236}">
                  <a16:creationId xmlns:a16="http://schemas.microsoft.com/office/drawing/2014/main" id="{262B8796-7A2E-C74D-928E-E3C95B72BC55}"/>
                </a:ext>
              </a:extLst>
            </p:cNvPr>
            <p:cNvSpPr>
              <a:spLocks noChangeShapeType="1"/>
            </p:cNvSpPr>
            <p:nvPr/>
          </p:nvSpPr>
          <p:spPr bwMode="auto">
            <a:xfrm flipH="1" flipV="1">
              <a:off x="2184" y="2145"/>
              <a:ext cx="21" cy="33"/>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4" name="Line 222">
              <a:extLst>
                <a:ext uri="{FF2B5EF4-FFF2-40B4-BE49-F238E27FC236}">
                  <a16:creationId xmlns:a16="http://schemas.microsoft.com/office/drawing/2014/main" id="{1F4E08FF-F446-6046-A7A1-3B39FDA42879}"/>
                </a:ext>
              </a:extLst>
            </p:cNvPr>
            <p:cNvSpPr>
              <a:spLocks noChangeShapeType="1"/>
            </p:cNvSpPr>
            <p:nvPr/>
          </p:nvSpPr>
          <p:spPr bwMode="auto">
            <a:xfrm flipH="1" flipV="1">
              <a:off x="2136" y="2130"/>
              <a:ext cx="48" cy="12"/>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5" name="Line 223">
              <a:extLst>
                <a:ext uri="{FF2B5EF4-FFF2-40B4-BE49-F238E27FC236}">
                  <a16:creationId xmlns:a16="http://schemas.microsoft.com/office/drawing/2014/main" id="{CF9AFE44-F13A-0840-890C-033B9F8A6294}"/>
                </a:ext>
              </a:extLst>
            </p:cNvPr>
            <p:cNvSpPr>
              <a:spLocks noChangeShapeType="1"/>
            </p:cNvSpPr>
            <p:nvPr/>
          </p:nvSpPr>
          <p:spPr bwMode="auto">
            <a:xfrm flipH="1" flipV="1">
              <a:off x="1965" y="1866"/>
              <a:ext cx="171" cy="267"/>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6" name="Line 224">
              <a:extLst>
                <a:ext uri="{FF2B5EF4-FFF2-40B4-BE49-F238E27FC236}">
                  <a16:creationId xmlns:a16="http://schemas.microsoft.com/office/drawing/2014/main" id="{E84E3718-C8DD-F448-B5DB-E303ADB00C57}"/>
                </a:ext>
              </a:extLst>
            </p:cNvPr>
            <p:cNvSpPr>
              <a:spLocks noChangeShapeType="1"/>
            </p:cNvSpPr>
            <p:nvPr/>
          </p:nvSpPr>
          <p:spPr bwMode="auto">
            <a:xfrm flipV="1">
              <a:off x="1962" y="1755"/>
              <a:ext cx="54" cy="108"/>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7" name="Line 225">
              <a:extLst>
                <a:ext uri="{FF2B5EF4-FFF2-40B4-BE49-F238E27FC236}">
                  <a16:creationId xmlns:a16="http://schemas.microsoft.com/office/drawing/2014/main" id="{61CBA335-C352-AD4C-869E-1D4AB8C0B5D6}"/>
                </a:ext>
              </a:extLst>
            </p:cNvPr>
            <p:cNvSpPr>
              <a:spLocks noChangeShapeType="1"/>
            </p:cNvSpPr>
            <p:nvPr/>
          </p:nvSpPr>
          <p:spPr bwMode="auto">
            <a:xfrm>
              <a:off x="2013" y="1755"/>
              <a:ext cx="21" cy="27"/>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8" name="Line 226">
              <a:extLst>
                <a:ext uri="{FF2B5EF4-FFF2-40B4-BE49-F238E27FC236}">
                  <a16:creationId xmlns:a16="http://schemas.microsoft.com/office/drawing/2014/main" id="{33D971A4-5BBE-9748-A7C1-5D1C1B279C11}"/>
                </a:ext>
              </a:extLst>
            </p:cNvPr>
            <p:cNvSpPr>
              <a:spLocks noChangeShapeType="1"/>
            </p:cNvSpPr>
            <p:nvPr/>
          </p:nvSpPr>
          <p:spPr bwMode="auto">
            <a:xfrm>
              <a:off x="2034" y="1782"/>
              <a:ext cx="30" cy="27"/>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19" name="Line 227">
              <a:extLst>
                <a:ext uri="{FF2B5EF4-FFF2-40B4-BE49-F238E27FC236}">
                  <a16:creationId xmlns:a16="http://schemas.microsoft.com/office/drawing/2014/main" id="{1B9948DE-BC2D-514B-9269-6763E82DE58A}"/>
                </a:ext>
              </a:extLst>
            </p:cNvPr>
            <p:cNvSpPr>
              <a:spLocks noChangeShapeType="1"/>
            </p:cNvSpPr>
            <p:nvPr/>
          </p:nvSpPr>
          <p:spPr bwMode="auto">
            <a:xfrm>
              <a:off x="2064" y="1812"/>
              <a:ext cx="42" cy="42"/>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0" name="Line 228">
              <a:extLst>
                <a:ext uri="{FF2B5EF4-FFF2-40B4-BE49-F238E27FC236}">
                  <a16:creationId xmlns:a16="http://schemas.microsoft.com/office/drawing/2014/main" id="{89D84F03-4976-5148-A28F-F66A35813649}"/>
                </a:ext>
              </a:extLst>
            </p:cNvPr>
            <p:cNvSpPr>
              <a:spLocks noChangeShapeType="1"/>
            </p:cNvSpPr>
            <p:nvPr/>
          </p:nvSpPr>
          <p:spPr bwMode="auto">
            <a:xfrm flipH="1" flipV="1">
              <a:off x="2109" y="1830"/>
              <a:ext cx="3" cy="24"/>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1" name="Line 229">
              <a:extLst>
                <a:ext uri="{FF2B5EF4-FFF2-40B4-BE49-F238E27FC236}">
                  <a16:creationId xmlns:a16="http://schemas.microsoft.com/office/drawing/2014/main" id="{D9C795DD-8A1D-6740-BAB3-F502BDBB1B60}"/>
                </a:ext>
              </a:extLst>
            </p:cNvPr>
            <p:cNvSpPr>
              <a:spLocks noChangeShapeType="1"/>
            </p:cNvSpPr>
            <p:nvPr/>
          </p:nvSpPr>
          <p:spPr bwMode="auto">
            <a:xfrm>
              <a:off x="2112" y="1830"/>
              <a:ext cx="27" cy="27"/>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2" name="Line 230">
              <a:extLst>
                <a:ext uri="{FF2B5EF4-FFF2-40B4-BE49-F238E27FC236}">
                  <a16:creationId xmlns:a16="http://schemas.microsoft.com/office/drawing/2014/main" id="{3A5160C2-CB35-E24E-8FEE-6645536445C3}"/>
                </a:ext>
              </a:extLst>
            </p:cNvPr>
            <p:cNvSpPr>
              <a:spLocks noChangeShapeType="1"/>
            </p:cNvSpPr>
            <p:nvPr/>
          </p:nvSpPr>
          <p:spPr bwMode="auto">
            <a:xfrm>
              <a:off x="2139" y="1860"/>
              <a:ext cx="15" cy="24"/>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3" name="Line 231">
              <a:extLst>
                <a:ext uri="{FF2B5EF4-FFF2-40B4-BE49-F238E27FC236}">
                  <a16:creationId xmlns:a16="http://schemas.microsoft.com/office/drawing/2014/main" id="{4B1FFDE7-CC4F-C448-836D-F3B67F8CAC55}"/>
                </a:ext>
              </a:extLst>
            </p:cNvPr>
            <p:cNvSpPr>
              <a:spLocks noChangeShapeType="1"/>
            </p:cNvSpPr>
            <p:nvPr/>
          </p:nvSpPr>
          <p:spPr bwMode="auto">
            <a:xfrm flipV="1">
              <a:off x="2154" y="1863"/>
              <a:ext cx="27" cy="24"/>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4" name="Line 232">
              <a:extLst>
                <a:ext uri="{FF2B5EF4-FFF2-40B4-BE49-F238E27FC236}">
                  <a16:creationId xmlns:a16="http://schemas.microsoft.com/office/drawing/2014/main" id="{7CFB2425-6572-A045-8A15-EEF0DA7D5038}"/>
                </a:ext>
              </a:extLst>
            </p:cNvPr>
            <p:cNvSpPr>
              <a:spLocks noChangeShapeType="1"/>
            </p:cNvSpPr>
            <p:nvPr/>
          </p:nvSpPr>
          <p:spPr bwMode="auto">
            <a:xfrm flipH="1" flipV="1">
              <a:off x="2163" y="1842"/>
              <a:ext cx="15" cy="18"/>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5" name="Line 233">
              <a:extLst>
                <a:ext uri="{FF2B5EF4-FFF2-40B4-BE49-F238E27FC236}">
                  <a16:creationId xmlns:a16="http://schemas.microsoft.com/office/drawing/2014/main" id="{9E847B1E-307B-404C-A83B-B29BE6437B33}"/>
                </a:ext>
              </a:extLst>
            </p:cNvPr>
            <p:cNvSpPr>
              <a:spLocks noChangeShapeType="1"/>
            </p:cNvSpPr>
            <p:nvPr/>
          </p:nvSpPr>
          <p:spPr bwMode="auto">
            <a:xfrm flipH="1" flipV="1">
              <a:off x="2136" y="1821"/>
              <a:ext cx="27" cy="27"/>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6" name="Line 234">
              <a:extLst>
                <a:ext uri="{FF2B5EF4-FFF2-40B4-BE49-F238E27FC236}">
                  <a16:creationId xmlns:a16="http://schemas.microsoft.com/office/drawing/2014/main" id="{C455285F-48DD-A44F-B23F-D23F5C1F9007}"/>
                </a:ext>
              </a:extLst>
            </p:cNvPr>
            <p:cNvSpPr>
              <a:spLocks noChangeShapeType="1"/>
            </p:cNvSpPr>
            <p:nvPr/>
          </p:nvSpPr>
          <p:spPr bwMode="auto">
            <a:xfrm flipH="1" flipV="1">
              <a:off x="2109" y="1809"/>
              <a:ext cx="27" cy="12"/>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7" name="Line 235">
              <a:extLst>
                <a:ext uri="{FF2B5EF4-FFF2-40B4-BE49-F238E27FC236}">
                  <a16:creationId xmlns:a16="http://schemas.microsoft.com/office/drawing/2014/main" id="{AE8342E6-27D8-494F-90D3-0DB120000CD5}"/>
                </a:ext>
              </a:extLst>
            </p:cNvPr>
            <p:cNvSpPr>
              <a:spLocks noChangeShapeType="1"/>
            </p:cNvSpPr>
            <p:nvPr/>
          </p:nvSpPr>
          <p:spPr bwMode="auto">
            <a:xfrm flipH="1" flipV="1">
              <a:off x="2100" y="1785"/>
              <a:ext cx="9" cy="24"/>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8" name="Line 236">
              <a:extLst>
                <a:ext uri="{FF2B5EF4-FFF2-40B4-BE49-F238E27FC236}">
                  <a16:creationId xmlns:a16="http://schemas.microsoft.com/office/drawing/2014/main" id="{373C228C-7B89-A74F-AE10-939B91D979D8}"/>
                </a:ext>
              </a:extLst>
            </p:cNvPr>
            <p:cNvSpPr>
              <a:spLocks noChangeShapeType="1"/>
            </p:cNvSpPr>
            <p:nvPr/>
          </p:nvSpPr>
          <p:spPr bwMode="auto">
            <a:xfrm flipV="1">
              <a:off x="2100" y="1752"/>
              <a:ext cx="9" cy="39"/>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29" name="Line 237">
              <a:extLst>
                <a:ext uri="{FF2B5EF4-FFF2-40B4-BE49-F238E27FC236}">
                  <a16:creationId xmlns:a16="http://schemas.microsoft.com/office/drawing/2014/main" id="{7D573008-CB81-0047-8551-617D5BA8AF33}"/>
                </a:ext>
              </a:extLst>
            </p:cNvPr>
            <p:cNvSpPr>
              <a:spLocks noChangeShapeType="1"/>
            </p:cNvSpPr>
            <p:nvPr/>
          </p:nvSpPr>
          <p:spPr bwMode="auto">
            <a:xfrm>
              <a:off x="2106" y="1752"/>
              <a:ext cx="177" cy="63"/>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sp>
          <p:nvSpPr>
            <p:cNvPr id="330" name="Line 238">
              <a:extLst>
                <a:ext uri="{FF2B5EF4-FFF2-40B4-BE49-F238E27FC236}">
                  <a16:creationId xmlns:a16="http://schemas.microsoft.com/office/drawing/2014/main" id="{E2D7E7F5-CA87-3242-8620-1D9C72904F7D}"/>
                </a:ext>
              </a:extLst>
            </p:cNvPr>
            <p:cNvSpPr>
              <a:spLocks noChangeShapeType="1"/>
            </p:cNvSpPr>
            <p:nvPr/>
          </p:nvSpPr>
          <p:spPr bwMode="auto">
            <a:xfrm flipV="1">
              <a:off x="2280" y="1608"/>
              <a:ext cx="54" cy="207"/>
            </a:xfrm>
            <a:prstGeom prst="line">
              <a:avLst/>
            </a:prstGeom>
            <a:grpFill/>
            <a:ln w="6350">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400"/>
            </a:p>
          </p:txBody>
        </p:sp>
      </p:grpSp>
      <p:pic>
        <p:nvPicPr>
          <p:cNvPr id="218" name="Picture 30" descr="Marker with solid fill">
            <a:extLst>
              <a:ext uri="{FF2B5EF4-FFF2-40B4-BE49-F238E27FC236}">
                <a16:creationId xmlns:a16="http://schemas.microsoft.com/office/drawing/2014/main" id="{F4F1CFF3-8F42-ED46-B65B-45DE2C49293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232824" y="4040989"/>
            <a:ext cx="329184" cy="329184"/>
          </a:xfrm>
          <a:prstGeom prst="rect">
            <a:avLst/>
          </a:prstGeom>
        </p:spPr>
      </p:pic>
      <p:cxnSp>
        <p:nvCxnSpPr>
          <p:cNvPr id="219" name="Straight Connector 218">
            <a:extLst>
              <a:ext uri="{FF2B5EF4-FFF2-40B4-BE49-F238E27FC236}">
                <a16:creationId xmlns:a16="http://schemas.microsoft.com/office/drawing/2014/main" id="{B7820C56-0111-3542-A8FE-C86AB7DA772E}"/>
              </a:ext>
            </a:extLst>
          </p:cNvPr>
          <p:cNvCxnSpPr>
            <a:cxnSpLocks/>
          </p:cNvCxnSpPr>
          <p:nvPr/>
        </p:nvCxnSpPr>
        <p:spPr>
          <a:xfrm>
            <a:off x="8770144" y="3604636"/>
            <a:ext cx="4325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TextBox 330">
            <a:extLst>
              <a:ext uri="{FF2B5EF4-FFF2-40B4-BE49-F238E27FC236}">
                <a16:creationId xmlns:a16="http://schemas.microsoft.com/office/drawing/2014/main" id="{04826026-AB58-B641-8610-8B822F165690}"/>
              </a:ext>
            </a:extLst>
          </p:cNvPr>
          <p:cNvSpPr txBox="1"/>
          <p:nvPr/>
        </p:nvSpPr>
        <p:spPr>
          <a:xfrm>
            <a:off x="7389336" y="4765164"/>
            <a:ext cx="1652681" cy="473135"/>
          </a:xfrm>
          <a:prstGeom prst="rect">
            <a:avLst/>
          </a:prstGeom>
          <a:noFill/>
        </p:spPr>
        <p:txBody>
          <a:bodyPr wrap="square" lIns="60960" rIns="60960" rtlCol="0">
            <a:noAutofit/>
          </a:bodyPr>
          <a:lstStyle/>
          <a:p>
            <a:r>
              <a:rPr lang="en-US" sz="1400" b="1">
                <a:solidFill>
                  <a:srgbClr val="10069F"/>
                </a:solidFill>
                <a:latin typeface="Calibri" panose="020F0502020204030204" pitchFamily="34" charset="0"/>
                <a:cs typeface="Calibri" panose="020F0502020204030204" pitchFamily="34" charset="0"/>
              </a:rPr>
              <a:t>First Mint Facility</a:t>
            </a:r>
          </a:p>
          <a:p>
            <a:r>
              <a:rPr lang="en-US" sz="1000" i="1">
                <a:latin typeface="Calibri" panose="020F0502020204030204" pitchFamily="34" charset="0"/>
                <a:cs typeface="Calibri" panose="020F0502020204030204" pitchFamily="34" charset="0"/>
              </a:rPr>
              <a:t>Nevada, USA</a:t>
            </a:r>
          </a:p>
        </p:txBody>
      </p:sp>
      <p:cxnSp>
        <p:nvCxnSpPr>
          <p:cNvPr id="332" name="Connector: Elbow 334">
            <a:extLst>
              <a:ext uri="{FF2B5EF4-FFF2-40B4-BE49-F238E27FC236}">
                <a16:creationId xmlns:a16="http://schemas.microsoft.com/office/drawing/2014/main" id="{CDD5625F-B416-434B-BF32-460D7AE664EA}"/>
              </a:ext>
            </a:extLst>
          </p:cNvPr>
          <p:cNvCxnSpPr>
            <a:cxnSpLocks/>
            <a:endCxn id="410" idx="2"/>
          </p:cNvCxnSpPr>
          <p:nvPr/>
        </p:nvCxnSpPr>
        <p:spPr>
          <a:xfrm flipV="1">
            <a:off x="8842606" y="4547181"/>
            <a:ext cx="515783" cy="38475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Freeform 162">
            <a:extLst>
              <a:ext uri="{FF2B5EF4-FFF2-40B4-BE49-F238E27FC236}">
                <a16:creationId xmlns:a16="http://schemas.microsoft.com/office/drawing/2014/main" id="{C9F0D854-5EBF-1C4C-AC68-D17E3E2227D1}"/>
              </a:ext>
            </a:extLst>
          </p:cNvPr>
          <p:cNvSpPr>
            <a:spLocks/>
          </p:cNvSpPr>
          <p:nvPr/>
        </p:nvSpPr>
        <p:spPr bwMode="auto">
          <a:xfrm>
            <a:off x="4403515" y="4368770"/>
            <a:ext cx="322520" cy="278939"/>
          </a:xfrm>
          <a:custGeom>
            <a:avLst/>
            <a:gdLst>
              <a:gd name="T0" fmla="*/ 1 w 84"/>
              <a:gd name="T1" fmla="*/ 3 h 74"/>
              <a:gd name="T2" fmla="*/ 2 w 84"/>
              <a:gd name="T3" fmla="*/ 3 h 74"/>
              <a:gd name="T4" fmla="*/ 4 w 84"/>
              <a:gd name="T5" fmla="*/ 3 h 74"/>
              <a:gd name="T6" fmla="*/ 4 w 84"/>
              <a:gd name="T7" fmla="*/ 3 h 74"/>
              <a:gd name="T8" fmla="*/ 4 w 84"/>
              <a:gd name="T9" fmla="*/ 3 h 74"/>
              <a:gd name="T10" fmla="*/ 4 w 84"/>
              <a:gd name="T11" fmla="*/ 3 h 74"/>
              <a:gd name="T12" fmla="*/ 4 w 84"/>
              <a:gd name="T13" fmla="*/ 3 h 74"/>
              <a:gd name="T14" fmla="*/ 4 w 84"/>
              <a:gd name="T15" fmla="*/ 3 h 74"/>
              <a:gd name="T16" fmla="*/ 4 w 84"/>
              <a:gd name="T17" fmla="*/ 3 h 74"/>
              <a:gd name="T18" fmla="*/ 4 w 84"/>
              <a:gd name="T19" fmla="*/ 3 h 74"/>
              <a:gd name="T20" fmla="*/ 4 w 84"/>
              <a:gd name="T21" fmla="*/ 3 h 74"/>
              <a:gd name="T22" fmla="*/ 4 w 84"/>
              <a:gd name="T23" fmla="*/ 3 h 74"/>
              <a:gd name="T24" fmla="*/ 4 w 84"/>
              <a:gd name="T25" fmla="*/ 3 h 74"/>
              <a:gd name="T26" fmla="*/ 4 w 84"/>
              <a:gd name="T27" fmla="*/ 3 h 74"/>
              <a:gd name="T28" fmla="*/ 4 w 84"/>
              <a:gd name="T29" fmla="*/ 3 h 74"/>
              <a:gd name="T30" fmla="*/ 4 w 84"/>
              <a:gd name="T31" fmla="*/ 3 h 74"/>
              <a:gd name="T32" fmla="*/ 4 w 84"/>
              <a:gd name="T33" fmla="*/ 3 h 74"/>
              <a:gd name="T34" fmla="*/ 4 w 84"/>
              <a:gd name="T35" fmla="*/ 3 h 74"/>
              <a:gd name="T36" fmla="*/ 4 w 84"/>
              <a:gd name="T37" fmla="*/ 3 h 74"/>
              <a:gd name="T38" fmla="*/ 4 w 84"/>
              <a:gd name="T39" fmla="*/ 3 h 74"/>
              <a:gd name="T40" fmla="*/ 4 w 84"/>
              <a:gd name="T41" fmla="*/ 3 h 74"/>
              <a:gd name="T42" fmla="*/ 4 w 84"/>
              <a:gd name="T43" fmla="*/ 3 h 74"/>
              <a:gd name="T44" fmla="*/ 4 w 84"/>
              <a:gd name="T45" fmla="*/ 3 h 74"/>
              <a:gd name="T46" fmla="*/ 4 w 84"/>
              <a:gd name="T47" fmla="*/ 3 h 74"/>
              <a:gd name="T48" fmla="*/ 4 w 84"/>
              <a:gd name="T49" fmla="*/ 3 h 74"/>
              <a:gd name="T50" fmla="*/ 4 w 84"/>
              <a:gd name="T51" fmla="*/ 3 h 74"/>
              <a:gd name="T52" fmla="*/ 4 w 84"/>
              <a:gd name="T53" fmla="*/ 1 h 74"/>
              <a:gd name="T54" fmla="*/ 4 w 84"/>
              <a:gd name="T55" fmla="*/ 0 h 74"/>
              <a:gd name="T56" fmla="*/ 4 w 84"/>
              <a:gd name="T57" fmla="*/ 1 h 74"/>
              <a:gd name="T58" fmla="*/ 4 w 84"/>
              <a:gd name="T59" fmla="*/ 3 h 74"/>
              <a:gd name="T60" fmla="*/ 4 w 84"/>
              <a:gd name="T61" fmla="*/ 3 h 74"/>
              <a:gd name="T62" fmla="*/ 4 w 84"/>
              <a:gd name="T63" fmla="*/ 3 h 74"/>
              <a:gd name="T64" fmla="*/ 4 w 84"/>
              <a:gd name="T65" fmla="*/ 3 h 74"/>
              <a:gd name="T66" fmla="*/ 4 w 84"/>
              <a:gd name="T67" fmla="*/ 3 h 74"/>
              <a:gd name="T68" fmla="*/ 4 w 84"/>
              <a:gd name="T69" fmla="*/ 3 h 74"/>
              <a:gd name="T70" fmla="*/ 4 w 84"/>
              <a:gd name="T71" fmla="*/ 3 h 74"/>
              <a:gd name="T72" fmla="*/ 4 w 84"/>
              <a:gd name="T73" fmla="*/ 3 h 74"/>
              <a:gd name="T74" fmla="*/ 4 w 84"/>
              <a:gd name="T75" fmla="*/ 3 h 74"/>
              <a:gd name="T76" fmla="*/ 4 w 84"/>
              <a:gd name="T77" fmla="*/ 3 h 74"/>
              <a:gd name="T78" fmla="*/ 4 w 84"/>
              <a:gd name="T79" fmla="*/ 3 h 74"/>
              <a:gd name="T80" fmla="*/ 4 w 84"/>
              <a:gd name="T81" fmla="*/ 3 h 74"/>
              <a:gd name="T82" fmla="*/ 4 w 84"/>
              <a:gd name="T83" fmla="*/ 3 h 74"/>
              <a:gd name="T84" fmla="*/ 4 w 84"/>
              <a:gd name="T85" fmla="*/ 3 h 74"/>
              <a:gd name="T86" fmla="*/ 4 w 84"/>
              <a:gd name="T87" fmla="*/ 3 h 74"/>
              <a:gd name="T88" fmla="*/ 4 w 84"/>
              <a:gd name="T89" fmla="*/ 3 h 74"/>
              <a:gd name="T90" fmla="*/ 4 w 84"/>
              <a:gd name="T91" fmla="*/ 3 h 74"/>
              <a:gd name="T92" fmla="*/ 4 w 84"/>
              <a:gd name="T93" fmla="*/ 3 h 74"/>
              <a:gd name="T94" fmla="*/ 4 w 84"/>
              <a:gd name="T95" fmla="*/ 3 h 74"/>
              <a:gd name="T96" fmla="*/ 4 w 84"/>
              <a:gd name="T97" fmla="*/ 3 h 74"/>
              <a:gd name="T98" fmla="*/ 4 w 84"/>
              <a:gd name="T99" fmla="*/ 3 h 74"/>
              <a:gd name="T100" fmla="*/ 4 w 84"/>
              <a:gd name="T101" fmla="*/ 3 h 74"/>
              <a:gd name="T102" fmla="*/ 4 w 84"/>
              <a:gd name="T103" fmla="*/ 3 h 74"/>
              <a:gd name="T104" fmla="*/ 4 w 84"/>
              <a:gd name="T105" fmla="*/ 3 h 74"/>
              <a:gd name="T106" fmla="*/ 4 w 84"/>
              <a:gd name="T107" fmla="*/ 3 h 74"/>
              <a:gd name="T108" fmla="*/ 4 w 84"/>
              <a:gd name="T109" fmla="*/ 3 h 74"/>
              <a:gd name="T110" fmla="*/ 1 w 84"/>
              <a:gd name="T111" fmla="*/ 3 h 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4" h="74">
                <a:moveTo>
                  <a:pt x="0" y="42"/>
                </a:moveTo>
                <a:lnTo>
                  <a:pt x="1" y="37"/>
                </a:lnTo>
                <a:lnTo>
                  <a:pt x="2" y="37"/>
                </a:lnTo>
                <a:lnTo>
                  <a:pt x="2" y="34"/>
                </a:lnTo>
                <a:lnTo>
                  <a:pt x="3" y="33"/>
                </a:lnTo>
                <a:lnTo>
                  <a:pt x="4" y="33"/>
                </a:lnTo>
                <a:lnTo>
                  <a:pt x="6" y="33"/>
                </a:lnTo>
                <a:lnTo>
                  <a:pt x="8" y="34"/>
                </a:lnTo>
                <a:lnTo>
                  <a:pt x="10" y="34"/>
                </a:lnTo>
                <a:lnTo>
                  <a:pt x="12" y="34"/>
                </a:lnTo>
                <a:lnTo>
                  <a:pt x="13" y="33"/>
                </a:lnTo>
                <a:lnTo>
                  <a:pt x="14" y="31"/>
                </a:lnTo>
                <a:lnTo>
                  <a:pt x="15" y="30"/>
                </a:lnTo>
                <a:lnTo>
                  <a:pt x="18" y="31"/>
                </a:lnTo>
                <a:lnTo>
                  <a:pt x="20" y="32"/>
                </a:lnTo>
                <a:lnTo>
                  <a:pt x="21" y="32"/>
                </a:lnTo>
                <a:lnTo>
                  <a:pt x="22" y="32"/>
                </a:lnTo>
                <a:lnTo>
                  <a:pt x="25" y="32"/>
                </a:lnTo>
                <a:lnTo>
                  <a:pt x="25" y="31"/>
                </a:lnTo>
                <a:lnTo>
                  <a:pt x="25" y="30"/>
                </a:lnTo>
                <a:lnTo>
                  <a:pt x="26" y="27"/>
                </a:lnTo>
                <a:lnTo>
                  <a:pt x="28" y="22"/>
                </a:lnTo>
                <a:lnTo>
                  <a:pt x="28" y="20"/>
                </a:lnTo>
                <a:lnTo>
                  <a:pt x="32" y="20"/>
                </a:lnTo>
                <a:lnTo>
                  <a:pt x="32" y="21"/>
                </a:lnTo>
                <a:lnTo>
                  <a:pt x="34" y="21"/>
                </a:lnTo>
                <a:lnTo>
                  <a:pt x="37" y="22"/>
                </a:lnTo>
                <a:lnTo>
                  <a:pt x="40" y="21"/>
                </a:lnTo>
                <a:lnTo>
                  <a:pt x="40" y="20"/>
                </a:lnTo>
                <a:lnTo>
                  <a:pt x="44" y="19"/>
                </a:lnTo>
                <a:lnTo>
                  <a:pt x="44" y="16"/>
                </a:lnTo>
                <a:lnTo>
                  <a:pt x="40" y="16"/>
                </a:lnTo>
                <a:lnTo>
                  <a:pt x="40" y="15"/>
                </a:lnTo>
                <a:lnTo>
                  <a:pt x="39" y="13"/>
                </a:lnTo>
                <a:lnTo>
                  <a:pt x="38" y="12"/>
                </a:lnTo>
                <a:lnTo>
                  <a:pt x="38" y="9"/>
                </a:lnTo>
                <a:lnTo>
                  <a:pt x="40" y="8"/>
                </a:lnTo>
                <a:lnTo>
                  <a:pt x="40" y="7"/>
                </a:lnTo>
                <a:lnTo>
                  <a:pt x="42" y="4"/>
                </a:lnTo>
                <a:lnTo>
                  <a:pt x="43" y="4"/>
                </a:lnTo>
                <a:lnTo>
                  <a:pt x="45" y="6"/>
                </a:lnTo>
                <a:lnTo>
                  <a:pt x="49" y="7"/>
                </a:lnTo>
                <a:lnTo>
                  <a:pt x="54" y="9"/>
                </a:lnTo>
                <a:lnTo>
                  <a:pt x="55" y="8"/>
                </a:lnTo>
                <a:lnTo>
                  <a:pt x="56" y="8"/>
                </a:lnTo>
                <a:lnTo>
                  <a:pt x="57" y="8"/>
                </a:lnTo>
                <a:lnTo>
                  <a:pt x="58" y="8"/>
                </a:lnTo>
                <a:lnTo>
                  <a:pt x="60" y="9"/>
                </a:lnTo>
                <a:lnTo>
                  <a:pt x="61" y="9"/>
                </a:lnTo>
                <a:lnTo>
                  <a:pt x="62" y="8"/>
                </a:lnTo>
                <a:lnTo>
                  <a:pt x="62" y="4"/>
                </a:lnTo>
                <a:lnTo>
                  <a:pt x="61" y="4"/>
                </a:lnTo>
                <a:lnTo>
                  <a:pt x="62" y="3"/>
                </a:lnTo>
                <a:lnTo>
                  <a:pt x="64" y="1"/>
                </a:lnTo>
                <a:lnTo>
                  <a:pt x="66" y="0"/>
                </a:lnTo>
                <a:lnTo>
                  <a:pt x="69" y="0"/>
                </a:lnTo>
                <a:lnTo>
                  <a:pt x="68" y="1"/>
                </a:lnTo>
                <a:lnTo>
                  <a:pt x="69" y="1"/>
                </a:lnTo>
                <a:lnTo>
                  <a:pt x="72" y="0"/>
                </a:lnTo>
                <a:lnTo>
                  <a:pt x="73" y="3"/>
                </a:lnTo>
                <a:lnTo>
                  <a:pt x="74" y="3"/>
                </a:lnTo>
                <a:lnTo>
                  <a:pt x="76" y="9"/>
                </a:lnTo>
                <a:lnTo>
                  <a:pt x="84" y="16"/>
                </a:lnTo>
                <a:lnTo>
                  <a:pt x="82" y="18"/>
                </a:lnTo>
                <a:lnTo>
                  <a:pt x="81" y="18"/>
                </a:lnTo>
                <a:lnTo>
                  <a:pt x="80" y="18"/>
                </a:lnTo>
                <a:lnTo>
                  <a:pt x="79" y="19"/>
                </a:lnTo>
                <a:lnTo>
                  <a:pt x="76" y="21"/>
                </a:lnTo>
                <a:lnTo>
                  <a:pt x="75" y="21"/>
                </a:lnTo>
                <a:lnTo>
                  <a:pt x="72" y="21"/>
                </a:lnTo>
                <a:lnTo>
                  <a:pt x="68" y="20"/>
                </a:lnTo>
                <a:lnTo>
                  <a:pt x="67" y="22"/>
                </a:lnTo>
                <a:lnTo>
                  <a:pt x="63" y="30"/>
                </a:lnTo>
                <a:lnTo>
                  <a:pt x="60" y="33"/>
                </a:lnTo>
                <a:lnTo>
                  <a:pt x="60" y="34"/>
                </a:lnTo>
                <a:lnTo>
                  <a:pt x="57" y="37"/>
                </a:lnTo>
                <a:lnTo>
                  <a:pt x="57" y="38"/>
                </a:lnTo>
                <a:lnTo>
                  <a:pt x="58" y="40"/>
                </a:lnTo>
                <a:lnTo>
                  <a:pt x="56" y="42"/>
                </a:lnTo>
                <a:lnTo>
                  <a:pt x="52" y="43"/>
                </a:lnTo>
                <a:lnTo>
                  <a:pt x="49" y="45"/>
                </a:lnTo>
                <a:lnTo>
                  <a:pt x="45" y="46"/>
                </a:lnTo>
                <a:lnTo>
                  <a:pt x="44" y="46"/>
                </a:lnTo>
                <a:lnTo>
                  <a:pt x="40" y="48"/>
                </a:lnTo>
                <a:lnTo>
                  <a:pt x="40" y="56"/>
                </a:lnTo>
                <a:lnTo>
                  <a:pt x="39" y="57"/>
                </a:lnTo>
                <a:lnTo>
                  <a:pt x="36" y="58"/>
                </a:lnTo>
                <a:lnTo>
                  <a:pt x="37" y="60"/>
                </a:lnTo>
                <a:lnTo>
                  <a:pt x="40" y="62"/>
                </a:lnTo>
                <a:lnTo>
                  <a:pt x="42" y="62"/>
                </a:lnTo>
                <a:lnTo>
                  <a:pt x="43" y="62"/>
                </a:lnTo>
                <a:lnTo>
                  <a:pt x="43" y="63"/>
                </a:lnTo>
                <a:lnTo>
                  <a:pt x="44" y="64"/>
                </a:lnTo>
                <a:lnTo>
                  <a:pt x="43" y="73"/>
                </a:lnTo>
                <a:lnTo>
                  <a:pt x="42" y="73"/>
                </a:lnTo>
                <a:lnTo>
                  <a:pt x="42" y="72"/>
                </a:lnTo>
                <a:lnTo>
                  <a:pt x="40" y="70"/>
                </a:lnTo>
                <a:lnTo>
                  <a:pt x="42" y="74"/>
                </a:lnTo>
                <a:lnTo>
                  <a:pt x="28" y="73"/>
                </a:lnTo>
                <a:lnTo>
                  <a:pt x="27" y="72"/>
                </a:lnTo>
                <a:lnTo>
                  <a:pt x="21" y="69"/>
                </a:lnTo>
                <a:lnTo>
                  <a:pt x="19" y="68"/>
                </a:lnTo>
                <a:lnTo>
                  <a:pt x="19" y="67"/>
                </a:lnTo>
                <a:lnTo>
                  <a:pt x="15" y="64"/>
                </a:lnTo>
                <a:lnTo>
                  <a:pt x="15" y="63"/>
                </a:lnTo>
                <a:lnTo>
                  <a:pt x="10" y="61"/>
                </a:lnTo>
                <a:lnTo>
                  <a:pt x="8" y="58"/>
                </a:lnTo>
                <a:lnTo>
                  <a:pt x="7" y="58"/>
                </a:lnTo>
                <a:lnTo>
                  <a:pt x="6" y="57"/>
                </a:lnTo>
                <a:lnTo>
                  <a:pt x="4" y="49"/>
                </a:lnTo>
                <a:lnTo>
                  <a:pt x="3" y="49"/>
                </a:lnTo>
                <a:lnTo>
                  <a:pt x="1" y="45"/>
                </a:lnTo>
                <a:lnTo>
                  <a:pt x="0" y="42"/>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35" name="Freeform 163">
            <a:extLst>
              <a:ext uri="{FF2B5EF4-FFF2-40B4-BE49-F238E27FC236}">
                <a16:creationId xmlns:a16="http://schemas.microsoft.com/office/drawing/2014/main" id="{C55C1FE2-7C59-FE43-922C-89CBC0C2C4DA}"/>
              </a:ext>
            </a:extLst>
          </p:cNvPr>
          <p:cNvSpPr>
            <a:spLocks/>
          </p:cNvSpPr>
          <p:nvPr/>
        </p:nvSpPr>
        <p:spPr bwMode="auto">
          <a:xfrm>
            <a:off x="4542985" y="4390559"/>
            <a:ext cx="427122" cy="313803"/>
          </a:xfrm>
          <a:custGeom>
            <a:avLst/>
            <a:gdLst>
              <a:gd name="T0" fmla="*/ 4 w 111"/>
              <a:gd name="T1" fmla="*/ 4 h 82"/>
              <a:gd name="T2" fmla="*/ 4 w 111"/>
              <a:gd name="T3" fmla="*/ 4 h 82"/>
              <a:gd name="T4" fmla="*/ 4 w 111"/>
              <a:gd name="T5" fmla="*/ 4 h 82"/>
              <a:gd name="T6" fmla="*/ 4 w 111"/>
              <a:gd name="T7" fmla="*/ 4 h 82"/>
              <a:gd name="T8" fmla="*/ 4 w 111"/>
              <a:gd name="T9" fmla="*/ 4 h 82"/>
              <a:gd name="T10" fmla="*/ 4 w 111"/>
              <a:gd name="T11" fmla="*/ 4 h 82"/>
              <a:gd name="T12" fmla="*/ 4 w 111"/>
              <a:gd name="T13" fmla="*/ 4 h 82"/>
              <a:gd name="T14" fmla="*/ 4 w 111"/>
              <a:gd name="T15" fmla="*/ 4 h 82"/>
              <a:gd name="T16" fmla="*/ 4 w 111"/>
              <a:gd name="T17" fmla="*/ 4 h 82"/>
              <a:gd name="T18" fmla="*/ 4 w 111"/>
              <a:gd name="T19" fmla="*/ 4 h 82"/>
              <a:gd name="T20" fmla="*/ 4 w 111"/>
              <a:gd name="T21" fmla="*/ 4 h 82"/>
              <a:gd name="T22" fmla="*/ 4 w 111"/>
              <a:gd name="T23" fmla="*/ 4 h 82"/>
              <a:gd name="T24" fmla="*/ 4 w 111"/>
              <a:gd name="T25" fmla="*/ 4 h 82"/>
              <a:gd name="T26" fmla="*/ 4 w 111"/>
              <a:gd name="T27" fmla="*/ 4 h 82"/>
              <a:gd name="T28" fmla="*/ 4 w 111"/>
              <a:gd name="T29" fmla="*/ 2 h 82"/>
              <a:gd name="T30" fmla="*/ 4 w 111"/>
              <a:gd name="T31" fmla="*/ 0 h 82"/>
              <a:gd name="T32" fmla="*/ 4 w 111"/>
              <a:gd name="T33" fmla="*/ 2 h 82"/>
              <a:gd name="T34" fmla="*/ 4 w 111"/>
              <a:gd name="T35" fmla="*/ 4 h 82"/>
              <a:gd name="T36" fmla="*/ 4 w 111"/>
              <a:gd name="T37" fmla="*/ 4 h 82"/>
              <a:gd name="T38" fmla="*/ 4 w 111"/>
              <a:gd name="T39" fmla="*/ 4 h 82"/>
              <a:gd name="T40" fmla="*/ 4 w 111"/>
              <a:gd name="T41" fmla="*/ 4 h 82"/>
              <a:gd name="T42" fmla="*/ 4 w 111"/>
              <a:gd name="T43" fmla="*/ 4 h 82"/>
              <a:gd name="T44" fmla="*/ 4 w 111"/>
              <a:gd name="T45" fmla="*/ 4 h 82"/>
              <a:gd name="T46" fmla="*/ 4 w 111"/>
              <a:gd name="T47" fmla="*/ 4 h 82"/>
              <a:gd name="T48" fmla="*/ 4 w 111"/>
              <a:gd name="T49" fmla="*/ 4 h 82"/>
              <a:gd name="T50" fmla="*/ 4 w 111"/>
              <a:gd name="T51" fmla="*/ 4 h 82"/>
              <a:gd name="T52" fmla="*/ 4 w 111"/>
              <a:gd name="T53" fmla="*/ 4 h 82"/>
              <a:gd name="T54" fmla="*/ 4 w 111"/>
              <a:gd name="T55" fmla="*/ 4 h 82"/>
              <a:gd name="T56" fmla="*/ 4 w 111"/>
              <a:gd name="T57" fmla="*/ 4 h 82"/>
              <a:gd name="T58" fmla="*/ 4 w 111"/>
              <a:gd name="T59" fmla="*/ 4 h 82"/>
              <a:gd name="T60" fmla="*/ 4 w 111"/>
              <a:gd name="T61" fmla="*/ 4 h 82"/>
              <a:gd name="T62" fmla="*/ 4 w 111"/>
              <a:gd name="T63" fmla="*/ 4 h 82"/>
              <a:gd name="T64" fmla="*/ 4 w 111"/>
              <a:gd name="T65" fmla="*/ 4 h 82"/>
              <a:gd name="T66" fmla="*/ 4 w 111"/>
              <a:gd name="T67" fmla="*/ 4 h 82"/>
              <a:gd name="T68" fmla="*/ 4 w 111"/>
              <a:gd name="T69" fmla="*/ 4 h 82"/>
              <a:gd name="T70" fmla="*/ 4 w 111"/>
              <a:gd name="T71" fmla="*/ 4 h 82"/>
              <a:gd name="T72" fmla="*/ 4 w 111"/>
              <a:gd name="T73" fmla="*/ 4 h 82"/>
              <a:gd name="T74" fmla="*/ 4 w 111"/>
              <a:gd name="T75" fmla="*/ 4 h 82"/>
              <a:gd name="T76" fmla="*/ 4 w 111"/>
              <a:gd name="T77" fmla="*/ 4 h 82"/>
              <a:gd name="T78" fmla="*/ 4 w 111"/>
              <a:gd name="T79" fmla="*/ 4 h 82"/>
              <a:gd name="T80" fmla="*/ 4 w 111"/>
              <a:gd name="T81" fmla="*/ 4 h 82"/>
              <a:gd name="T82" fmla="*/ 4 w 111"/>
              <a:gd name="T83" fmla="*/ 4 h 82"/>
              <a:gd name="T84" fmla="*/ 4 w 111"/>
              <a:gd name="T85" fmla="*/ 4 h 82"/>
              <a:gd name="T86" fmla="*/ 4 w 111"/>
              <a:gd name="T87" fmla="*/ 4 h 82"/>
              <a:gd name="T88" fmla="*/ 4 w 111"/>
              <a:gd name="T89" fmla="*/ 4 h 82"/>
              <a:gd name="T90" fmla="*/ 4 w 111"/>
              <a:gd name="T91" fmla="*/ 4 h 82"/>
              <a:gd name="T92" fmla="*/ 4 w 111"/>
              <a:gd name="T93" fmla="*/ 4 h 82"/>
              <a:gd name="T94" fmla="*/ 4 w 111"/>
              <a:gd name="T95" fmla="*/ 4 h 82"/>
              <a:gd name="T96" fmla="*/ 4 w 111"/>
              <a:gd name="T97" fmla="*/ 4 h 82"/>
              <a:gd name="T98" fmla="*/ 4 w 111"/>
              <a:gd name="T99" fmla="*/ 4 h 82"/>
              <a:gd name="T100" fmla="*/ 4 w 111"/>
              <a:gd name="T101" fmla="*/ 4 h 82"/>
              <a:gd name="T102" fmla="*/ 4 w 111"/>
              <a:gd name="T103" fmla="*/ 4 h 82"/>
              <a:gd name="T104" fmla="*/ 4 w 111"/>
              <a:gd name="T105" fmla="*/ 4 h 82"/>
              <a:gd name="T106" fmla="*/ 4 w 111"/>
              <a:gd name="T107" fmla="*/ 4 h 82"/>
              <a:gd name="T108" fmla="*/ 4 w 111"/>
              <a:gd name="T109" fmla="*/ 4 h 82"/>
              <a:gd name="T110" fmla="*/ 4 w 111"/>
              <a:gd name="T111" fmla="*/ 4 h 82"/>
              <a:gd name="T112" fmla="*/ 4 w 111"/>
              <a:gd name="T113" fmla="*/ 4 h 82"/>
              <a:gd name="T114" fmla="*/ 4 w 111"/>
              <a:gd name="T115" fmla="*/ 4 h 82"/>
              <a:gd name="T116" fmla="*/ 4 w 111"/>
              <a:gd name="T117" fmla="*/ 4 h 82"/>
              <a:gd name="T118" fmla="*/ 1 w 111"/>
              <a:gd name="T119" fmla="*/ 4 h 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 h="82">
                <a:moveTo>
                  <a:pt x="0" y="52"/>
                </a:moveTo>
                <a:lnTo>
                  <a:pt x="3" y="51"/>
                </a:lnTo>
                <a:lnTo>
                  <a:pt x="4" y="50"/>
                </a:lnTo>
                <a:lnTo>
                  <a:pt x="4" y="42"/>
                </a:lnTo>
                <a:lnTo>
                  <a:pt x="8" y="40"/>
                </a:lnTo>
                <a:lnTo>
                  <a:pt x="9" y="40"/>
                </a:lnTo>
                <a:lnTo>
                  <a:pt x="13" y="39"/>
                </a:lnTo>
                <a:lnTo>
                  <a:pt x="16" y="37"/>
                </a:lnTo>
                <a:lnTo>
                  <a:pt x="20" y="36"/>
                </a:lnTo>
                <a:lnTo>
                  <a:pt x="22" y="34"/>
                </a:lnTo>
                <a:lnTo>
                  <a:pt x="21" y="32"/>
                </a:lnTo>
                <a:lnTo>
                  <a:pt x="21" y="31"/>
                </a:lnTo>
                <a:lnTo>
                  <a:pt x="24" y="28"/>
                </a:lnTo>
                <a:lnTo>
                  <a:pt x="24" y="27"/>
                </a:lnTo>
                <a:lnTo>
                  <a:pt x="27" y="24"/>
                </a:lnTo>
                <a:lnTo>
                  <a:pt x="31" y="16"/>
                </a:lnTo>
                <a:lnTo>
                  <a:pt x="32" y="14"/>
                </a:lnTo>
                <a:lnTo>
                  <a:pt x="36" y="15"/>
                </a:lnTo>
                <a:lnTo>
                  <a:pt x="39" y="15"/>
                </a:lnTo>
                <a:lnTo>
                  <a:pt x="40" y="15"/>
                </a:lnTo>
                <a:lnTo>
                  <a:pt x="43" y="13"/>
                </a:lnTo>
                <a:lnTo>
                  <a:pt x="44" y="12"/>
                </a:lnTo>
                <a:lnTo>
                  <a:pt x="45" y="12"/>
                </a:lnTo>
                <a:lnTo>
                  <a:pt x="46" y="12"/>
                </a:lnTo>
                <a:lnTo>
                  <a:pt x="48" y="10"/>
                </a:lnTo>
                <a:lnTo>
                  <a:pt x="48" y="7"/>
                </a:lnTo>
                <a:lnTo>
                  <a:pt x="49" y="6"/>
                </a:lnTo>
                <a:lnTo>
                  <a:pt x="51" y="6"/>
                </a:lnTo>
                <a:lnTo>
                  <a:pt x="55" y="6"/>
                </a:lnTo>
                <a:lnTo>
                  <a:pt x="56" y="7"/>
                </a:lnTo>
                <a:lnTo>
                  <a:pt x="57" y="8"/>
                </a:lnTo>
                <a:lnTo>
                  <a:pt x="58" y="8"/>
                </a:lnTo>
                <a:lnTo>
                  <a:pt x="61" y="8"/>
                </a:lnTo>
                <a:lnTo>
                  <a:pt x="62" y="8"/>
                </a:lnTo>
                <a:lnTo>
                  <a:pt x="64" y="9"/>
                </a:lnTo>
                <a:lnTo>
                  <a:pt x="66" y="8"/>
                </a:lnTo>
                <a:lnTo>
                  <a:pt x="67" y="8"/>
                </a:lnTo>
                <a:lnTo>
                  <a:pt x="68" y="9"/>
                </a:lnTo>
                <a:lnTo>
                  <a:pt x="69" y="9"/>
                </a:lnTo>
                <a:lnTo>
                  <a:pt x="72" y="9"/>
                </a:lnTo>
                <a:lnTo>
                  <a:pt x="73" y="9"/>
                </a:lnTo>
                <a:lnTo>
                  <a:pt x="74" y="8"/>
                </a:lnTo>
                <a:lnTo>
                  <a:pt x="74" y="7"/>
                </a:lnTo>
                <a:lnTo>
                  <a:pt x="74" y="4"/>
                </a:lnTo>
                <a:lnTo>
                  <a:pt x="73" y="2"/>
                </a:lnTo>
                <a:lnTo>
                  <a:pt x="74" y="1"/>
                </a:lnTo>
                <a:lnTo>
                  <a:pt x="76" y="1"/>
                </a:lnTo>
                <a:lnTo>
                  <a:pt x="78" y="0"/>
                </a:lnTo>
                <a:lnTo>
                  <a:pt x="79" y="0"/>
                </a:lnTo>
                <a:lnTo>
                  <a:pt x="81" y="1"/>
                </a:lnTo>
                <a:lnTo>
                  <a:pt x="81" y="2"/>
                </a:lnTo>
                <a:lnTo>
                  <a:pt x="80" y="4"/>
                </a:lnTo>
                <a:lnTo>
                  <a:pt x="80" y="6"/>
                </a:lnTo>
                <a:lnTo>
                  <a:pt x="80" y="7"/>
                </a:lnTo>
                <a:lnTo>
                  <a:pt x="86" y="12"/>
                </a:lnTo>
                <a:lnTo>
                  <a:pt x="90" y="10"/>
                </a:lnTo>
                <a:lnTo>
                  <a:pt x="91" y="9"/>
                </a:lnTo>
                <a:lnTo>
                  <a:pt x="92" y="9"/>
                </a:lnTo>
                <a:lnTo>
                  <a:pt x="92" y="12"/>
                </a:lnTo>
                <a:lnTo>
                  <a:pt x="92" y="13"/>
                </a:lnTo>
                <a:lnTo>
                  <a:pt x="94" y="13"/>
                </a:lnTo>
                <a:lnTo>
                  <a:pt x="96" y="13"/>
                </a:lnTo>
                <a:lnTo>
                  <a:pt x="97" y="14"/>
                </a:lnTo>
                <a:lnTo>
                  <a:pt x="98" y="14"/>
                </a:lnTo>
                <a:lnTo>
                  <a:pt x="98" y="16"/>
                </a:lnTo>
                <a:lnTo>
                  <a:pt x="97" y="19"/>
                </a:lnTo>
                <a:lnTo>
                  <a:pt x="94" y="21"/>
                </a:lnTo>
                <a:lnTo>
                  <a:pt x="94" y="24"/>
                </a:lnTo>
                <a:lnTo>
                  <a:pt x="94" y="27"/>
                </a:lnTo>
                <a:lnTo>
                  <a:pt x="93" y="27"/>
                </a:lnTo>
                <a:lnTo>
                  <a:pt x="91" y="27"/>
                </a:lnTo>
                <a:lnTo>
                  <a:pt x="90" y="26"/>
                </a:lnTo>
                <a:lnTo>
                  <a:pt x="88" y="26"/>
                </a:lnTo>
                <a:lnTo>
                  <a:pt x="87" y="25"/>
                </a:lnTo>
                <a:lnTo>
                  <a:pt x="85" y="26"/>
                </a:lnTo>
                <a:lnTo>
                  <a:pt x="82" y="31"/>
                </a:lnTo>
                <a:lnTo>
                  <a:pt x="81" y="31"/>
                </a:lnTo>
                <a:lnTo>
                  <a:pt x="79" y="31"/>
                </a:lnTo>
                <a:lnTo>
                  <a:pt x="76" y="32"/>
                </a:lnTo>
                <a:lnTo>
                  <a:pt x="76" y="33"/>
                </a:lnTo>
                <a:lnTo>
                  <a:pt x="78" y="33"/>
                </a:lnTo>
                <a:lnTo>
                  <a:pt x="79" y="33"/>
                </a:lnTo>
                <a:lnTo>
                  <a:pt x="80" y="33"/>
                </a:lnTo>
                <a:lnTo>
                  <a:pt x="82" y="32"/>
                </a:lnTo>
                <a:lnTo>
                  <a:pt x="84" y="33"/>
                </a:lnTo>
                <a:lnTo>
                  <a:pt x="81" y="36"/>
                </a:lnTo>
                <a:lnTo>
                  <a:pt x="79" y="38"/>
                </a:lnTo>
                <a:lnTo>
                  <a:pt x="78" y="39"/>
                </a:lnTo>
                <a:lnTo>
                  <a:pt x="80" y="50"/>
                </a:lnTo>
                <a:lnTo>
                  <a:pt x="81" y="50"/>
                </a:lnTo>
                <a:lnTo>
                  <a:pt x="82" y="49"/>
                </a:lnTo>
                <a:lnTo>
                  <a:pt x="84" y="49"/>
                </a:lnTo>
                <a:lnTo>
                  <a:pt x="87" y="48"/>
                </a:lnTo>
                <a:lnTo>
                  <a:pt x="91" y="45"/>
                </a:lnTo>
                <a:lnTo>
                  <a:pt x="94" y="42"/>
                </a:lnTo>
                <a:lnTo>
                  <a:pt x="100" y="37"/>
                </a:lnTo>
                <a:lnTo>
                  <a:pt x="102" y="36"/>
                </a:lnTo>
                <a:lnTo>
                  <a:pt x="104" y="34"/>
                </a:lnTo>
                <a:lnTo>
                  <a:pt x="105" y="34"/>
                </a:lnTo>
                <a:lnTo>
                  <a:pt x="108" y="36"/>
                </a:lnTo>
                <a:lnTo>
                  <a:pt x="110" y="39"/>
                </a:lnTo>
                <a:lnTo>
                  <a:pt x="111" y="42"/>
                </a:lnTo>
                <a:lnTo>
                  <a:pt x="109" y="43"/>
                </a:lnTo>
                <a:lnTo>
                  <a:pt x="104" y="46"/>
                </a:lnTo>
                <a:lnTo>
                  <a:pt x="102" y="48"/>
                </a:lnTo>
                <a:lnTo>
                  <a:pt x="100" y="51"/>
                </a:lnTo>
                <a:lnTo>
                  <a:pt x="99" y="51"/>
                </a:lnTo>
                <a:lnTo>
                  <a:pt x="98" y="51"/>
                </a:lnTo>
                <a:lnTo>
                  <a:pt x="97" y="51"/>
                </a:lnTo>
                <a:lnTo>
                  <a:pt x="96" y="51"/>
                </a:lnTo>
                <a:lnTo>
                  <a:pt x="94" y="51"/>
                </a:lnTo>
                <a:lnTo>
                  <a:pt x="92" y="52"/>
                </a:lnTo>
                <a:lnTo>
                  <a:pt x="96" y="55"/>
                </a:lnTo>
                <a:lnTo>
                  <a:pt x="99" y="57"/>
                </a:lnTo>
                <a:lnTo>
                  <a:pt x="100" y="60"/>
                </a:lnTo>
                <a:lnTo>
                  <a:pt x="99" y="61"/>
                </a:lnTo>
                <a:lnTo>
                  <a:pt x="99" y="62"/>
                </a:lnTo>
                <a:lnTo>
                  <a:pt x="98" y="63"/>
                </a:lnTo>
                <a:lnTo>
                  <a:pt x="99" y="64"/>
                </a:lnTo>
                <a:lnTo>
                  <a:pt x="98" y="67"/>
                </a:lnTo>
                <a:lnTo>
                  <a:pt x="94" y="70"/>
                </a:lnTo>
                <a:lnTo>
                  <a:pt x="93" y="73"/>
                </a:lnTo>
                <a:lnTo>
                  <a:pt x="94" y="75"/>
                </a:lnTo>
                <a:lnTo>
                  <a:pt x="96" y="78"/>
                </a:lnTo>
                <a:lnTo>
                  <a:pt x="93" y="78"/>
                </a:lnTo>
                <a:lnTo>
                  <a:pt x="92" y="78"/>
                </a:lnTo>
                <a:lnTo>
                  <a:pt x="88" y="80"/>
                </a:lnTo>
                <a:lnTo>
                  <a:pt x="87" y="81"/>
                </a:lnTo>
                <a:lnTo>
                  <a:pt x="85" y="81"/>
                </a:lnTo>
                <a:lnTo>
                  <a:pt x="81" y="82"/>
                </a:lnTo>
                <a:lnTo>
                  <a:pt x="80" y="82"/>
                </a:lnTo>
                <a:lnTo>
                  <a:pt x="78" y="82"/>
                </a:lnTo>
                <a:lnTo>
                  <a:pt x="75" y="82"/>
                </a:lnTo>
                <a:lnTo>
                  <a:pt x="73" y="82"/>
                </a:lnTo>
                <a:lnTo>
                  <a:pt x="72" y="82"/>
                </a:lnTo>
                <a:lnTo>
                  <a:pt x="72" y="80"/>
                </a:lnTo>
                <a:lnTo>
                  <a:pt x="72" y="79"/>
                </a:lnTo>
                <a:lnTo>
                  <a:pt x="70" y="76"/>
                </a:lnTo>
                <a:lnTo>
                  <a:pt x="69" y="74"/>
                </a:lnTo>
                <a:lnTo>
                  <a:pt x="68" y="73"/>
                </a:lnTo>
                <a:lnTo>
                  <a:pt x="67" y="73"/>
                </a:lnTo>
                <a:lnTo>
                  <a:pt x="63" y="73"/>
                </a:lnTo>
                <a:lnTo>
                  <a:pt x="61" y="73"/>
                </a:lnTo>
                <a:lnTo>
                  <a:pt x="57" y="73"/>
                </a:lnTo>
                <a:lnTo>
                  <a:pt x="56" y="74"/>
                </a:lnTo>
                <a:lnTo>
                  <a:pt x="54" y="75"/>
                </a:lnTo>
                <a:lnTo>
                  <a:pt x="51" y="75"/>
                </a:lnTo>
                <a:lnTo>
                  <a:pt x="51" y="74"/>
                </a:lnTo>
                <a:lnTo>
                  <a:pt x="52" y="69"/>
                </a:lnTo>
                <a:lnTo>
                  <a:pt x="51" y="67"/>
                </a:lnTo>
                <a:lnTo>
                  <a:pt x="50" y="66"/>
                </a:lnTo>
                <a:lnTo>
                  <a:pt x="48" y="66"/>
                </a:lnTo>
                <a:lnTo>
                  <a:pt x="46" y="67"/>
                </a:lnTo>
                <a:lnTo>
                  <a:pt x="44" y="67"/>
                </a:lnTo>
                <a:lnTo>
                  <a:pt x="43" y="67"/>
                </a:lnTo>
                <a:lnTo>
                  <a:pt x="40" y="68"/>
                </a:lnTo>
                <a:lnTo>
                  <a:pt x="38" y="73"/>
                </a:lnTo>
                <a:lnTo>
                  <a:pt x="37" y="73"/>
                </a:lnTo>
                <a:lnTo>
                  <a:pt x="36" y="73"/>
                </a:lnTo>
                <a:lnTo>
                  <a:pt x="33" y="73"/>
                </a:lnTo>
                <a:lnTo>
                  <a:pt x="30" y="73"/>
                </a:lnTo>
                <a:lnTo>
                  <a:pt x="30" y="72"/>
                </a:lnTo>
                <a:lnTo>
                  <a:pt x="28" y="70"/>
                </a:lnTo>
                <a:lnTo>
                  <a:pt x="28" y="69"/>
                </a:lnTo>
                <a:lnTo>
                  <a:pt x="27" y="69"/>
                </a:lnTo>
                <a:lnTo>
                  <a:pt x="27" y="67"/>
                </a:lnTo>
                <a:lnTo>
                  <a:pt x="26" y="66"/>
                </a:lnTo>
                <a:lnTo>
                  <a:pt x="24" y="60"/>
                </a:lnTo>
                <a:lnTo>
                  <a:pt x="22" y="60"/>
                </a:lnTo>
                <a:lnTo>
                  <a:pt x="20" y="61"/>
                </a:lnTo>
                <a:lnTo>
                  <a:pt x="19" y="61"/>
                </a:lnTo>
                <a:lnTo>
                  <a:pt x="15" y="60"/>
                </a:lnTo>
                <a:lnTo>
                  <a:pt x="12" y="58"/>
                </a:lnTo>
                <a:lnTo>
                  <a:pt x="9" y="58"/>
                </a:lnTo>
                <a:lnTo>
                  <a:pt x="8" y="58"/>
                </a:lnTo>
                <a:lnTo>
                  <a:pt x="7" y="57"/>
                </a:lnTo>
                <a:lnTo>
                  <a:pt x="7" y="56"/>
                </a:lnTo>
                <a:lnTo>
                  <a:pt x="6" y="56"/>
                </a:lnTo>
                <a:lnTo>
                  <a:pt x="4" y="56"/>
                </a:lnTo>
                <a:lnTo>
                  <a:pt x="1" y="54"/>
                </a:lnTo>
                <a:lnTo>
                  <a:pt x="0" y="52"/>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36" name="Freeform 164">
            <a:extLst>
              <a:ext uri="{FF2B5EF4-FFF2-40B4-BE49-F238E27FC236}">
                <a16:creationId xmlns:a16="http://schemas.microsoft.com/office/drawing/2014/main" id="{96DB2F67-EF12-4D40-9143-FA557C05BE87}"/>
              </a:ext>
            </a:extLst>
          </p:cNvPr>
          <p:cNvSpPr>
            <a:spLocks/>
          </p:cNvSpPr>
          <p:nvPr/>
        </p:nvSpPr>
        <p:spPr bwMode="auto">
          <a:xfrm>
            <a:off x="3911014" y="4238017"/>
            <a:ext cx="235355" cy="143828"/>
          </a:xfrm>
          <a:custGeom>
            <a:avLst/>
            <a:gdLst>
              <a:gd name="T0" fmla="*/ 0 w 62"/>
              <a:gd name="T1" fmla="*/ 3 h 38"/>
              <a:gd name="T2" fmla="*/ 1 w 62"/>
              <a:gd name="T3" fmla="*/ 3 h 38"/>
              <a:gd name="T4" fmla="*/ 3 w 62"/>
              <a:gd name="T5" fmla="*/ 3 h 38"/>
              <a:gd name="T6" fmla="*/ 3 w 62"/>
              <a:gd name="T7" fmla="*/ 3 h 38"/>
              <a:gd name="T8" fmla="*/ 3 w 62"/>
              <a:gd name="T9" fmla="*/ 3 h 38"/>
              <a:gd name="T10" fmla="*/ 3 w 62"/>
              <a:gd name="T11" fmla="*/ 3 h 38"/>
              <a:gd name="T12" fmla="*/ 3 w 62"/>
              <a:gd name="T13" fmla="*/ 3 h 38"/>
              <a:gd name="T14" fmla="*/ 3 w 62"/>
              <a:gd name="T15" fmla="*/ 3 h 38"/>
              <a:gd name="T16" fmla="*/ 3 w 62"/>
              <a:gd name="T17" fmla="*/ 3 h 38"/>
              <a:gd name="T18" fmla="*/ 3 w 62"/>
              <a:gd name="T19" fmla="*/ 3 h 38"/>
              <a:gd name="T20" fmla="*/ 3 w 62"/>
              <a:gd name="T21" fmla="*/ 3 h 38"/>
              <a:gd name="T22" fmla="*/ 3 w 62"/>
              <a:gd name="T23" fmla="*/ 3 h 38"/>
              <a:gd name="T24" fmla="*/ 3 w 62"/>
              <a:gd name="T25" fmla="*/ 3 h 38"/>
              <a:gd name="T26" fmla="*/ 3 w 62"/>
              <a:gd name="T27" fmla="*/ 3 h 38"/>
              <a:gd name="T28" fmla="*/ 3 w 62"/>
              <a:gd name="T29" fmla="*/ 3 h 38"/>
              <a:gd name="T30" fmla="*/ 3 w 62"/>
              <a:gd name="T31" fmla="*/ 3 h 38"/>
              <a:gd name="T32" fmla="*/ 3 w 62"/>
              <a:gd name="T33" fmla="*/ 0 h 38"/>
              <a:gd name="T34" fmla="*/ 3 w 62"/>
              <a:gd name="T35" fmla="*/ 0 h 38"/>
              <a:gd name="T36" fmla="*/ 3 w 62"/>
              <a:gd name="T37" fmla="*/ 0 h 38"/>
              <a:gd name="T38" fmla="*/ 3 w 62"/>
              <a:gd name="T39" fmla="*/ 3 h 38"/>
              <a:gd name="T40" fmla="*/ 3 w 62"/>
              <a:gd name="T41" fmla="*/ 3 h 38"/>
              <a:gd name="T42" fmla="*/ 3 w 62"/>
              <a:gd name="T43" fmla="*/ 3 h 38"/>
              <a:gd name="T44" fmla="*/ 3 w 62"/>
              <a:gd name="T45" fmla="*/ 3 h 38"/>
              <a:gd name="T46" fmla="*/ 3 w 62"/>
              <a:gd name="T47" fmla="*/ 3 h 38"/>
              <a:gd name="T48" fmla="*/ 3 w 62"/>
              <a:gd name="T49" fmla="*/ 3 h 38"/>
              <a:gd name="T50" fmla="*/ 3 w 62"/>
              <a:gd name="T51" fmla="*/ 3 h 38"/>
              <a:gd name="T52" fmla="*/ 3 w 62"/>
              <a:gd name="T53" fmla="*/ 3 h 38"/>
              <a:gd name="T54" fmla="*/ 3 w 62"/>
              <a:gd name="T55" fmla="*/ 3 h 38"/>
              <a:gd name="T56" fmla="*/ 3 w 62"/>
              <a:gd name="T57" fmla="*/ 3 h 38"/>
              <a:gd name="T58" fmla="*/ 3 w 62"/>
              <a:gd name="T59" fmla="*/ 3 h 38"/>
              <a:gd name="T60" fmla="*/ 3 w 62"/>
              <a:gd name="T61" fmla="*/ 3 h 38"/>
              <a:gd name="T62" fmla="*/ 3 w 62"/>
              <a:gd name="T63" fmla="*/ 3 h 38"/>
              <a:gd name="T64" fmla="*/ 3 w 62"/>
              <a:gd name="T65" fmla="*/ 3 h 38"/>
              <a:gd name="T66" fmla="*/ 3 w 62"/>
              <a:gd name="T67" fmla="*/ 3 h 38"/>
              <a:gd name="T68" fmla="*/ 3 w 62"/>
              <a:gd name="T69" fmla="*/ 3 h 38"/>
              <a:gd name="T70" fmla="*/ 3 w 62"/>
              <a:gd name="T71" fmla="*/ 3 h 38"/>
              <a:gd name="T72" fmla="*/ 3 w 62"/>
              <a:gd name="T73" fmla="*/ 3 h 38"/>
              <a:gd name="T74" fmla="*/ 3 w 62"/>
              <a:gd name="T75" fmla="*/ 3 h 38"/>
              <a:gd name="T76" fmla="*/ 3 w 62"/>
              <a:gd name="T77" fmla="*/ 3 h 38"/>
              <a:gd name="T78" fmla="*/ 3 w 62"/>
              <a:gd name="T79" fmla="*/ 3 h 38"/>
              <a:gd name="T80" fmla="*/ 3 w 62"/>
              <a:gd name="T81" fmla="*/ 3 h 38"/>
              <a:gd name="T82" fmla="*/ 3 w 62"/>
              <a:gd name="T83" fmla="*/ 3 h 38"/>
              <a:gd name="T84" fmla="*/ 3 w 62"/>
              <a:gd name="T85" fmla="*/ 3 h 38"/>
              <a:gd name="T86" fmla="*/ 3 w 62"/>
              <a:gd name="T87" fmla="*/ 3 h 38"/>
              <a:gd name="T88" fmla="*/ 3 w 62"/>
              <a:gd name="T89" fmla="*/ 3 h 38"/>
              <a:gd name="T90" fmla="*/ 3 w 62"/>
              <a:gd name="T91" fmla="*/ 3 h 38"/>
              <a:gd name="T92" fmla="*/ 3 w 62"/>
              <a:gd name="T93" fmla="*/ 3 h 38"/>
              <a:gd name="T94" fmla="*/ 2 w 62"/>
              <a:gd name="T95" fmla="*/ 3 h 38"/>
              <a:gd name="T96" fmla="*/ 1 w 62"/>
              <a:gd name="T97" fmla="*/ 3 h 38"/>
              <a:gd name="T98" fmla="*/ 0 w 62"/>
              <a:gd name="T99" fmla="*/ 3 h 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2" h="38">
                <a:moveTo>
                  <a:pt x="0" y="25"/>
                </a:moveTo>
                <a:lnTo>
                  <a:pt x="1" y="22"/>
                </a:lnTo>
                <a:lnTo>
                  <a:pt x="3" y="19"/>
                </a:lnTo>
                <a:lnTo>
                  <a:pt x="7" y="17"/>
                </a:lnTo>
                <a:lnTo>
                  <a:pt x="13" y="14"/>
                </a:lnTo>
                <a:lnTo>
                  <a:pt x="15" y="12"/>
                </a:lnTo>
                <a:lnTo>
                  <a:pt x="17" y="11"/>
                </a:lnTo>
                <a:lnTo>
                  <a:pt x="20" y="8"/>
                </a:lnTo>
                <a:lnTo>
                  <a:pt x="21" y="8"/>
                </a:lnTo>
                <a:lnTo>
                  <a:pt x="23" y="8"/>
                </a:lnTo>
                <a:lnTo>
                  <a:pt x="26" y="7"/>
                </a:lnTo>
                <a:lnTo>
                  <a:pt x="29" y="6"/>
                </a:lnTo>
                <a:lnTo>
                  <a:pt x="30" y="5"/>
                </a:lnTo>
                <a:lnTo>
                  <a:pt x="32" y="5"/>
                </a:lnTo>
                <a:lnTo>
                  <a:pt x="33" y="4"/>
                </a:lnTo>
                <a:lnTo>
                  <a:pt x="35" y="4"/>
                </a:lnTo>
                <a:lnTo>
                  <a:pt x="37" y="0"/>
                </a:lnTo>
                <a:lnTo>
                  <a:pt x="38" y="0"/>
                </a:lnTo>
                <a:lnTo>
                  <a:pt x="39" y="0"/>
                </a:lnTo>
                <a:lnTo>
                  <a:pt x="43" y="4"/>
                </a:lnTo>
                <a:lnTo>
                  <a:pt x="48" y="5"/>
                </a:lnTo>
                <a:lnTo>
                  <a:pt x="48" y="6"/>
                </a:lnTo>
                <a:lnTo>
                  <a:pt x="49" y="7"/>
                </a:lnTo>
                <a:lnTo>
                  <a:pt x="50" y="10"/>
                </a:lnTo>
                <a:lnTo>
                  <a:pt x="54" y="12"/>
                </a:lnTo>
                <a:lnTo>
                  <a:pt x="54" y="13"/>
                </a:lnTo>
                <a:lnTo>
                  <a:pt x="54" y="16"/>
                </a:lnTo>
                <a:lnTo>
                  <a:pt x="55" y="17"/>
                </a:lnTo>
                <a:lnTo>
                  <a:pt x="57" y="18"/>
                </a:lnTo>
                <a:lnTo>
                  <a:pt x="60" y="19"/>
                </a:lnTo>
                <a:lnTo>
                  <a:pt x="62" y="20"/>
                </a:lnTo>
                <a:lnTo>
                  <a:pt x="61" y="22"/>
                </a:lnTo>
                <a:lnTo>
                  <a:pt x="61" y="24"/>
                </a:lnTo>
                <a:lnTo>
                  <a:pt x="57" y="25"/>
                </a:lnTo>
                <a:lnTo>
                  <a:pt x="51" y="28"/>
                </a:lnTo>
                <a:lnTo>
                  <a:pt x="51" y="29"/>
                </a:lnTo>
                <a:lnTo>
                  <a:pt x="50" y="30"/>
                </a:lnTo>
                <a:lnTo>
                  <a:pt x="41" y="36"/>
                </a:lnTo>
                <a:lnTo>
                  <a:pt x="33" y="36"/>
                </a:lnTo>
                <a:lnTo>
                  <a:pt x="30" y="35"/>
                </a:lnTo>
                <a:lnTo>
                  <a:pt x="21" y="32"/>
                </a:lnTo>
                <a:lnTo>
                  <a:pt x="19" y="31"/>
                </a:lnTo>
                <a:lnTo>
                  <a:pt x="14" y="31"/>
                </a:lnTo>
                <a:lnTo>
                  <a:pt x="12" y="32"/>
                </a:lnTo>
                <a:lnTo>
                  <a:pt x="11" y="36"/>
                </a:lnTo>
                <a:lnTo>
                  <a:pt x="11" y="38"/>
                </a:lnTo>
                <a:lnTo>
                  <a:pt x="7" y="37"/>
                </a:lnTo>
                <a:lnTo>
                  <a:pt x="2" y="34"/>
                </a:lnTo>
                <a:lnTo>
                  <a:pt x="1" y="31"/>
                </a:lnTo>
                <a:lnTo>
                  <a:pt x="0" y="25"/>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37" name="Freeform 165">
            <a:extLst>
              <a:ext uri="{FF2B5EF4-FFF2-40B4-BE49-F238E27FC236}">
                <a16:creationId xmlns:a16="http://schemas.microsoft.com/office/drawing/2014/main" id="{E9474184-5C6B-9D4D-BA4C-B5A67365D554}"/>
              </a:ext>
            </a:extLst>
          </p:cNvPr>
          <p:cNvSpPr>
            <a:spLocks/>
          </p:cNvSpPr>
          <p:nvPr/>
        </p:nvSpPr>
        <p:spPr bwMode="auto">
          <a:xfrm>
            <a:off x="4673734" y="4726157"/>
            <a:ext cx="74093" cy="74093"/>
          </a:xfrm>
          <a:custGeom>
            <a:avLst/>
            <a:gdLst>
              <a:gd name="T0" fmla="*/ 0 w 21"/>
              <a:gd name="T1" fmla="*/ 2 h 22"/>
              <a:gd name="T2" fmla="*/ 1 w 21"/>
              <a:gd name="T3" fmla="*/ 2 h 22"/>
              <a:gd name="T4" fmla="*/ 1 w 21"/>
              <a:gd name="T5" fmla="*/ 2 h 22"/>
              <a:gd name="T6" fmla="*/ 2 w 21"/>
              <a:gd name="T7" fmla="*/ 2 h 22"/>
              <a:gd name="T8" fmla="*/ 2 w 21"/>
              <a:gd name="T9" fmla="*/ 2 h 22"/>
              <a:gd name="T10" fmla="*/ 2 w 21"/>
              <a:gd name="T11" fmla="*/ 2 h 22"/>
              <a:gd name="T12" fmla="*/ 2 w 21"/>
              <a:gd name="T13" fmla="*/ 2 h 22"/>
              <a:gd name="T14" fmla="*/ 2 w 21"/>
              <a:gd name="T15" fmla="*/ 2 h 22"/>
              <a:gd name="T16" fmla="*/ 2 w 21"/>
              <a:gd name="T17" fmla="*/ 2 h 22"/>
              <a:gd name="T18" fmla="*/ 2 w 21"/>
              <a:gd name="T19" fmla="*/ 2 h 22"/>
              <a:gd name="T20" fmla="*/ 2 w 21"/>
              <a:gd name="T21" fmla="*/ 2 h 22"/>
              <a:gd name="T22" fmla="*/ 2 w 21"/>
              <a:gd name="T23" fmla="*/ 2 h 22"/>
              <a:gd name="T24" fmla="*/ 2 w 21"/>
              <a:gd name="T25" fmla="*/ 2 h 22"/>
              <a:gd name="T26" fmla="*/ 2 w 21"/>
              <a:gd name="T27" fmla="*/ 2 h 22"/>
              <a:gd name="T28" fmla="*/ 2 w 21"/>
              <a:gd name="T29" fmla="*/ 1 h 22"/>
              <a:gd name="T30" fmla="*/ 2 w 21"/>
              <a:gd name="T31" fmla="*/ 0 h 22"/>
              <a:gd name="T32" fmla="*/ 2 w 21"/>
              <a:gd name="T33" fmla="*/ 1 h 22"/>
              <a:gd name="T34" fmla="*/ 2 w 21"/>
              <a:gd name="T35" fmla="*/ 2 h 22"/>
              <a:gd name="T36" fmla="*/ 2 w 21"/>
              <a:gd name="T37" fmla="*/ 2 h 22"/>
              <a:gd name="T38" fmla="*/ 2 w 21"/>
              <a:gd name="T39" fmla="*/ 2 h 22"/>
              <a:gd name="T40" fmla="*/ 2 w 21"/>
              <a:gd name="T41" fmla="*/ 2 h 22"/>
              <a:gd name="T42" fmla="*/ 2 w 21"/>
              <a:gd name="T43" fmla="*/ 2 h 22"/>
              <a:gd name="T44" fmla="*/ 2 w 21"/>
              <a:gd name="T45" fmla="*/ 2 h 22"/>
              <a:gd name="T46" fmla="*/ 2 w 21"/>
              <a:gd name="T47" fmla="*/ 2 h 22"/>
              <a:gd name="T48" fmla="*/ 2 w 21"/>
              <a:gd name="T49" fmla="*/ 2 h 22"/>
              <a:gd name="T50" fmla="*/ 2 w 21"/>
              <a:gd name="T51" fmla="*/ 2 h 22"/>
              <a:gd name="T52" fmla="*/ 2 w 21"/>
              <a:gd name="T53" fmla="*/ 2 h 22"/>
              <a:gd name="T54" fmla="*/ 2 w 21"/>
              <a:gd name="T55" fmla="*/ 2 h 22"/>
              <a:gd name="T56" fmla="*/ 2 w 21"/>
              <a:gd name="T57" fmla="*/ 2 h 22"/>
              <a:gd name="T58" fmla="*/ 2 w 21"/>
              <a:gd name="T59" fmla="*/ 2 h 22"/>
              <a:gd name="T60" fmla="*/ 2 w 21"/>
              <a:gd name="T61" fmla="*/ 2 h 22"/>
              <a:gd name="T62" fmla="*/ 2 w 21"/>
              <a:gd name="T63" fmla="*/ 2 h 22"/>
              <a:gd name="T64" fmla="*/ 2 w 21"/>
              <a:gd name="T65" fmla="*/ 2 h 22"/>
              <a:gd name="T66" fmla="*/ 2 w 21"/>
              <a:gd name="T67" fmla="*/ 2 h 22"/>
              <a:gd name="T68" fmla="*/ 2 w 21"/>
              <a:gd name="T69" fmla="*/ 2 h 22"/>
              <a:gd name="T70" fmla="*/ 2 w 21"/>
              <a:gd name="T71" fmla="*/ 2 h 22"/>
              <a:gd name="T72" fmla="*/ 2 w 21"/>
              <a:gd name="T73" fmla="*/ 2 h 22"/>
              <a:gd name="T74" fmla="*/ 2 w 21"/>
              <a:gd name="T75" fmla="*/ 2 h 22"/>
              <a:gd name="T76" fmla="*/ 2 w 21"/>
              <a:gd name="T77" fmla="*/ 2 h 22"/>
              <a:gd name="T78" fmla="*/ 2 w 21"/>
              <a:gd name="T79" fmla="*/ 2 h 22"/>
              <a:gd name="T80" fmla="*/ 2 w 21"/>
              <a:gd name="T81" fmla="*/ 2 h 22"/>
              <a:gd name="T82" fmla="*/ 2 w 21"/>
              <a:gd name="T83" fmla="*/ 2 h 22"/>
              <a:gd name="T84" fmla="*/ 2 w 21"/>
              <a:gd name="T85" fmla="*/ 2 h 22"/>
              <a:gd name="T86" fmla="*/ 2 w 21"/>
              <a:gd name="T87" fmla="*/ 2 h 22"/>
              <a:gd name="T88" fmla="*/ 1 w 21"/>
              <a:gd name="T89" fmla="*/ 2 h 22"/>
              <a:gd name="T90" fmla="*/ 1 w 21"/>
              <a:gd name="T91" fmla="*/ 2 h 22"/>
              <a:gd name="T92" fmla="*/ 0 w 21"/>
              <a:gd name="T93" fmla="*/ 2 h 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 h="22">
                <a:moveTo>
                  <a:pt x="0" y="13"/>
                </a:moveTo>
                <a:lnTo>
                  <a:pt x="1" y="12"/>
                </a:lnTo>
                <a:lnTo>
                  <a:pt x="1" y="11"/>
                </a:lnTo>
                <a:lnTo>
                  <a:pt x="3" y="11"/>
                </a:lnTo>
                <a:lnTo>
                  <a:pt x="5" y="9"/>
                </a:lnTo>
                <a:lnTo>
                  <a:pt x="5" y="7"/>
                </a:lnTo>
                <a:lnTo>
                  <a:pt x="6" y="7"/>
                </a:lnTo>
                <a:lnTo>
                  <a:pt x="6" y="6"/>
                </a:lnTo>
                <a:lnTo>
                  <a:pt x="6" y="5"/>
                </a:lnTo>
                <a:lnTo>
                  <a:pt x="6" y="4"/>
                </a:lnTo>
                <a:lnTo>
                  <a:pt x="7" y="4"/>
                </a:lnTo>
                <a:lnTo>
                  <a:pt x="9" y="4"/>
                </a:lnTo>
                <a:lnTo>
                  <a:pt x="9" y="3"/>
                </a:lnTo>
                <a:lnTo>
                  <a:pt x="10" y="3"/>
                </a:lnTo>
                <a:lnTo>
                  <a:pt x="10" y="1"/>
                </a:lnTo>
                <a:lnTo>
                  <a:pt x="11" y="0"/>
                </a:lnTo>
                <a:lnTo>
                  <a:pt x="11" y="1"/>
                </a:lnTo>
                <a:lnTo>
                  <a:pt x="11" y="3"/>
                </a:lnTo>
                <a:lnTo>
                  <a:pt x="12" y="3"/>
                </a:lnTo>
                <a:lnTo>
                  <a:pt x="13" y="3"/>
                </a:lnTo>
                <a:lnTo>
                  <a:pt x="13" y="4"/>
                </a:lnTo>
                <a:lnTo>
                  <a:pt x="15" y="5"/>
                </a:lnTo>
                <a:lnTo>
                  <a:pt x="15" y="6"/>
                </a:lnTo>
                <a:lnTo>
                  <a:pt x="15" y="7"/>
                </a:lnTo>
                <a:lnTo>
                  <a:pt x="18" y="10"/>
                </a:lnTo>
                <a:lnTo>
                  <a:pt x="19" y="11"/>
                </a:lnTo>
                <a:lnTo>
                  <a:pt x="19" y="13"/>
                </a:lnTo>
                <a:lnTo>
                  <a:pt x="21" y="15"/>
                </a:lnTo>
                <a:lnTo>
                  <a:pt x="19" y="16"/>
                </a:lnTo>
                <a:lnTo>
                  <a:pt x="19" y="17"/>
                </a:lnTo>
                <a:lnTo>
                  <a:pt x="21" y="17"/>
                </a:lnTo>
                <a:lnTo>
                  <a:pt x="21" y="18"/>
                </a:lnTo>
                <a:lnTo>
                  <a:pt x="18" y="19"/>
                </a:lnTo>
                <a:lnTo>
                  <a:pt x="16" y="22"/>
                </a:lnTo>
                <a:lnTo>
                  <a:pt x="15" y="22"/>
                </a:lnTo>
                <a:lnTo>
                  <a:pt x="13" y="22"/>
                </a:lnTo>
                <a:lnTo>
                  <a:pt x="11" y="21"/>
                </a:lnTo>
                <a:lnTo>
                  <a:pt x="7" y="21"/>
                </a:lnTo>
                <a:lnTo>
                  <a:pt x="5" y="21"/>
                </a:lnTo>
                <a:lnTo>
                  <a:pt x="4" y="21"/>
                </a:lnTo>
                <a:lnTo>
                  <a:pt x="4" y="19"/>
                </a:lnTo>
                <a:lnTo>
                  <a:pt x="4" y="18"/>
                </a:lnTo>
                <a:lnTo>
                  <a:pt x="4" y="17"/>
                </a:lnTo>
                <a:lnTo>
                  <a:pt x="3" y="17"/>
                </a:lnTo>
                <a:lnTo>
                  <a:pt x="1" y="16"/>
                </a:lnTo>
                <a:lnTo>
                  <a:pt x="1" y="15"/>
                </a:lnTo>
                <a:lnTo>
                  <a:pt x="0" y="13"/>
                </a:lnTo>
                <a:close/>
              </a:path>
            </a:pathLst>
          </a:custGeom>
          <a:solidFill>
            <a:srgbClr val="CFCFCF"/>
          </a:solidFill>
          <a:ln w="6350">
            <a:solidFill>
              <a:srgbClr val="FFFFFF"/>
            </a:solidFill>
            <a:prstDash val="solid"/>
            <a:round/>
            <a:headEnd/>
            <a:tailEnd/>
          </a:ln>
        </p:spPr>
        <p:txBody>
          <a:bodyPr/>
          <a:lstStyle/>
          <a:p>
            <a:endParaRPr lang="en-CA" sz="2400"/>
          </a:p>
        </p:txBody>
      </p:sp>
      <p:sp>
        <p:nvSpPr>
          <p:cNvPr id="338" name="Freeform 166">
            <a:extLst>
              <a:ext uri="{FF2B5EF4-FFF2-40B4-BE49-F238E27FC236}">
                <a16:creationId xmlns:a16="http://schemas.microsoft.com/office/drawing/2014/main" id="{32311C88-FBEB-894C-A40C-860DAAEFB76A}"/>
              </a:ext>
            </a:extLst>
          </p:cNvPr>
          <p:cNvSpPr>
            <a:spLocks/>
          </p:cNvSpPr>
          <p:nvPr/>
        </p:nvSpPr>
        <p:spPr bwMode="auto">
          <a:xfrm>
            <a:off x="4107143" y="4342619"/>
            <a:ext cx="475067" cy="335598"/>
          </a:xfrm>
          <a:custGeom>
            <a:avLst/>
            <a:gdLst>
              <a:gd name="T0" fmla="*/ 4 w 122"/>
              <a:gd name="T1" fmla="*/ 4 h 87"/>
              <a:gd name="T2" fmla="*/ 4 w 122"/>
              <a:gd name="T3" fmla="*/ 4 h 87"/>
              <a:gd name="T4" fmla="*/ 1 w 122"/>
              <a:gd name="T5" fmla="*/ 4 h 87"/>
              <a:gd name="T6" fmla="*/ 4 w 122"/>
              <a:gd name="T7" fmla="*/ 4 h 87"/>
              <a:gd name="T8" fmla="*/ 4 w 122"/>
              <a:gd name="T9" fmla="*/ 4 h 87"/>
              <a:gd name="T10" fmla="*/ 4 w 122"/>
              <a:gd name="T11" fmla="*/ 4 h 87"/>
              <a:gd name="T12" fmla="*/ 4 w 122"/>
              <a:gd name="T13" fmla="*/ 4 h 87"/>
              <a:gd name="T14" fmla="*/ 4 w 122"/>
              <a:gd name="T15" fmla="*/ 4 h 87"/>
              <a:gd name="T16" fmla="*/ 4 w 122"/>
              <a:gd name="T17" fmla="*/ 4 h 87"/>
              <a:gd name="T18" fmla="*/ 4 w 122"/>
              <a:gd name="T19" fmla="*/ 4 h 87"/>
              <a:gd name="T20" fmla="*/ 4 w 122"/>
              <a:gd name="T21" fmla="*/ 1 h 87"/>
              <a:gd name="T22" fmla="*/ 4 w 122"/>
              <a:gd name="T23" fmla="*/ 1 h 87"/>
              <a:gd name="T24" fmla="*/ 4 w 122"/>
              <a:gd name="T25" fmla="*/ 4 h 87"/>
              <a:gd name="T26" fmla="*/ 4 w 122"/>
              <a:gd name="T27" fmla="*/ 4 h 87"/>
              <a:gd name="T28" fmla="*/ 4 w 122"/>
              <a:gd name="T29" fmla="*/ 4 h 87"/>
              <a:gd name="T30" fmla="*/ 4 w 122"/>
              <a:gd name="T31" fmla="*/ 4 h 87"/>
              <a:gd name="T32" fmla="*/ 4 w 122"/>
              <a:gd name="T33" fmla="*/ 4 h 87"/>
              <a:gd name="T34" fmla="*/ 4 w 122"/>
              <a:gd name="T35" fmla="*/ 4 h 87"/>
              <a:gd name="T36" fmla="*/ 4 w 122"/>
              <a:gd name="T37" fmla="*/ 4 h 87"/>
              <a:gd name="T38" fmla="*/ 4 w 122"/>
              <a:gd name="T39" fmla="*/ 4 h 87"/>
              <a:gd name="T40" fmla="*/ 4 w 122"/>
              <a:gd name="T41" fmla="*/ 4 h 87"/>
              <a:gd name="T42" fmla="*/ 4 w 122"/>
              <a:gd name="T43" fmla="*/ 4 h 87"/>
              <a:gd name="T44" fmla="*/ 4 w 122"/>
              <a:gd name="T45" fmla="*/ 4 h 87"/>
              <a:gd name="T46" fmla="*/ 4 w 122"/>
              <a:gd name="T47" fmla="*/ 4 h 87"/>
              <a:gd name="T48" fmla="*/ 4 w 122"/>
              <a:gd name="T49" fmla="*/ 4 h 87"/>
              <a:gd name="T50" fmla="*/ 4 w 122"/>
              <a:gd name="T51" fmla="*/ 4 h 87"/>
              <a:gd name="T52" fmla="*/ 4 w 122"/>
              <a:gd name="T53" fmla="*/ 4 h 87"/>
              <a:gd name="T54" fmla="*/ 4 w 122"/>
              <a:gd name="T55" fmla="*/ 4 h 87"/>
              <a:gd name="T56" fmla="*/ 4 w 122"/>
              <a:gd name="T57" fmla="*/ 4 h 87"/>
              <a:gd name="T58" fmla="*/ 4 w 122"/>
              <a:gd name="T59" fmla="*/ 4 h 87"/>
              <a:gd name="T60" fmla="*/ 4 w 122"/>
              <a:gd name="T61" fmla="*/ 4 h 87"/>
              <a:gd name="T62" fmla="*/ 4 w 122"/>
              <a:gd name="T63" fmla="*/ 4 h 87"/>
              <a:gd name="T64" fmla="*/ 4 w 122"/>
              <a:gd name="T65" fmla="*/ 4 h 87"/>
              <a:gd name="T66" fmla="*/ 4 w 122"/>
              <a:gd name="T67" fmla="*/ 4 h 87"/>
              <a:gd name="T68" fmla="*/ 4 w 122"/>
              <a:gd name="T69" fmla="*/ 4 h 87"/>
              <a:gd name="T70" fmla="*/ 4 w 122"/>
              <a:gd name="T71" fmla="*/ 4 h 87"/>
              <a:gd name="T72" fmla="*/ 4 w 122"/>
              <a:gd name="T73" fmla="*/ 4 h 87"/>
              <a:gd name="T74" fmla="*/ 4 w 122"/>
              <a:gd name="T75" fmla="*/ 4 h 87"/>
              <a:gd name="T76" fmla="*/ 4 w 122"/>
              <a:gd name="T77" fmla="*/ 4 h 87"/>
              <a:gd name="T78" fmla="*/ 4 w 122"/>
              <a:gd name="T79" fmla="*/ 4 h 87"/>
              <a:gd name="T80" fmla="*/ 4 w 122"/>
              <a:gd name="T81" fmla="*/ 4 h 87"/>
              <a:gd name="T82" fmla="*/ 4 w 122"/>
              <a:gd name="T83" fmla="*/ 4 h 87"/>
              <a:gd name="T84" fmla="*/ 4 w 122"/>
              <a:gd name="T85" fmla="*/ 4 h 87"/>
              <a:gd name="T86" fmla="*/ 4 w 122"/>
              <a:gd name="T87" fmla="*/ 4 h 87"/>
              <a:gd name="T88" fmla="*/ 4 w 122"/>
              <a:gd name="T89" fmla="*/ 4 h 87"/>
              <a:gd name="T90" fmla="*/ 4 w 122"/>
              <a:gd name="T91" fmla="*/ 4 h 87"/>
              <a:gd name="T92" fmla="*/ 4 w 122"/>
              <a:gd name="T93" fmla="*/ 4 h 87"/>
              <a:gd name="T94" fmla="*/ 4 w 122"/>
              <a:gd name="T95" fmla="*/ 4 h 87"/>
              <a:gd name="T96" fmla="*/ 4 w 122"/>
              <a:gd name="T97" fmla="*/ 4 h 87"/>
              <a:gd name="T98" fmla="*/ 4 w 122"/>
              <a:gd name="T99" fmla="*/ 4 h 87"/>
              <a:gd name="T100" fmla="*/ 4 w 122"/>
              <a:gd name="T101" fmla="*/ 4 h 87"/>
              <a:gd name="T102" fmla="*/ 4 w 122"/>
              <a:gd name="T103" fmla="*/ 4 h 87"/>
              <a:gd name="T104" fmla="*/ 4 w 122"/>
              <a:gd name="T105" fmla="*/ 4 h 87"/>
              <a:gd name="T106" fmla="*/ 4 w 122"/>
              <a:gd name="T107" fmla="*/ 4 h 87"/>
              <a:gd name="T108" fmla="*/ 4 w 122"/>
              <a:gd name="T109" fmla="*/ 4 h 87"/>
              <a:gd name="T110" fmla="*/ 4 w 122"/>
              <a:gd name="T111" fmla="*/ 4 h 87"/>
              <a:gd name="T112" fmla="*/ 4 w 122"/>
              <a:gd name="T113" fmla="*/ 4 h 87"/>
              <a:gd name="T114" fmla="*/ 3 w 122"/>
              <a:gd name="T115" fmla="*/ 4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2" h="87">
                <a:moveTo>
                  <a:pt x="0" y="63"/>
                </a:moveTo>
                <a:lnTo>
                  <a:pt x="1" y="63"/>
                </a:lnTo>
                <a:lnTo>
                  <a:pt x="6" y="57"/>
                </a:lnTo>
                <a:lnTo>
                  <a:pt x="8" y="56"/>
                </a:lnTo>
                <a:lnTo>
                  <a:pt x="8" y="51"/>
                </a:lnTo>
                <a:lnTo>
                  <a:pt x="6" y="51"/>
                </a:lnTo>
                <a:lnTo>
                  <a:pt x="3" y="50"/>
                </a:lnTo>
                <a:lnTo>
                  <a:pt x="0" y="46"/>
                </a:lnTo>
                <a:lnTo>
                  <a:pt x="1" y="45"/>
                </a:lnTo>
                <a:lnTo>
                  <a:pt x="3" y="43"/>
                </a:lnTo>
                <a:lnTo>
                  <a:pt x="8" y="37"/>
                </a:lnTo>
                <a:lnTo>
                  <a:pt x="8" y="36"/>
                </a:lnTo>
                <a:lnTo>
                  <a:pt x="9" y="36"/>
                </a:lnTo>
                <a:lnTo>
                  <a:pt x="13" y="32"/>
                </a:lnTo>
                <a:lnTo>
                  <a:pt x="14" y="30"/>
                </a:lnTo>
                <a:lnTo>
                  <a:pt x="15" y="28"/>
                </a:lnTo>
                <a:lnTo>
                  <a:pt x="16" y="27"/>
                </a:lnTo>
                <a:lnTo>
                  <a:pt x="16" y="25"/>
                </a:lnTo>
                <a:lnTo>
                  <a:pt x="19" y="24"/>
                </a:lnTo>
                <a:lnTo>
                  <a:pt x="21" y="25"/>
                </a:lnTo>
                <a:lnTo>
                  <a:pt x="21" y="24"/>
                </a:lnTo>
                <a:lnTo>
                  <a:pt x="24" y="24"/>
                </a:lnTo>
                <a:lnTo>
                  <a:pt x="28" y="18"/>
                </a:lnTo>
                <a:lnTo>
                  <a:pt x="25" y="15"/>
                </a:lnTo>
                <a:lnTo>
                  <a:pt x="22" y="13"/>
                </a:lnTo>
                <a:lnTo>
                  <a:pt x="24" y="10"/>
                </a:lnTo>
                <a:lnTo>
                  <a:pt x="25" y="8"/>
                </a:lnTo>
                <a:lnTo>
                  <a:pt x="26" y="7"/>
                </a:lnTo>
                <a:lnTo>
                  <a:pt x="28" y="6"/>
                </a:lnTo>
                <a:lnTo>
                  <a:pt x="28" y="4"/>
                </a:lnTo>
                <a:lnTo>
                  <a:pt x="26" y="3"/>
                </a:lnTo>
                <a:lnTo>
                  <a:pt x="31" y="0"/>
                </a:lnTo>
                <a:lnTo>
                  <a:pt x="32" y="1"/>
                </a:lnTo>
                <a:lnTo>
                  <a:pt x="34" y="1"/>
                </a:lnTo>
                <a:lnTo>
                  <a:pt x="37" y="1"/>
                </a:lnTo>
                <a:lnTo>
                  <a:pt x="39" y="1"/>
                </a:lnTo>
                <a:lnTo>
                  <a:pt x="40" y="4"/>
                </a:lnTo>
                <a:lnTo>
                  <a:pt x="46" y="4"/>
                </a:lnTo>
                <a:lnTo>
                  <a:pt x="50" y="4"/>
                </a:lnTo>
                <a:lnTo>
                  <a:pt x="54" y="4"/>
                </a:lnTo>
                <a:lnTo>
                  <a:pt x="57" y="8"/>
                </a:lnTo>
                <a:lnTo>
                  <a:pt x="61" y="10"/>
                </a:lnTo>
                <a:lnTo>
                  <a:pt x="62" y="10"/>
                </a:lnTo>
                <a:lnTo>
                  <a:pt x="67" y="13"/>
                </a:lnTo>
                <a:lnTo>
                  <a:pt x="68" y="14"/>
                </a:lnTo>
                <a:lnTo>
                  <a:pt x="70" y="15"/>
                </a:lnTo>
                <a:lnTo>
                  <a:pt x="73" y="15"/>
                </a:lnTo>
                <a:lnTo>
                  <a:pt x="76" y="14"/>
                </a:lnTo>
                <a:lnTo>
                  <a:pt x="78" y="13"/>
                </a:lnTo>
                <a:lnTo>
                  <a:pt x="78" y="10"/>
                </a:lnTo>
                <a:lnTo>
                  <a:pt x="80" y="9"/>
                </a:lnTo>
                <a:lnTo>
                  <a:pt x="86" y="7"/>
                </a:lnTo>
                <a:lnTo>
                  <a:pt x="88" y="8"/>
                </a:lnTo>
                <a:lnTo>
                  <a:pt x="91" y="8"/>
                </a:lnTo>
                <a:lnTo>
                  <a:pt x="92" y="8"/>
                </a:lnTo>
                <a:lnTo>
                  <a:pt x="94" y="8"/>
                </a:lnTo>
                <a:lnTo>
                  <a:pt x="96" y="9"/>
                </a:lnTo>
                <a:lnTo>
                  <a:pt x="98" y="10"/>
                </a:lnTo>
                <a:lnTo>
                  <a:pt x="106" y="14"/>
                </a:lnTo>
                <a:lnTo>
                  <a:pt x="108" y="14"/>
                </a:lnTo>
                <a:lnTo>
                  <a:pt x="112" y="15"/>
                </a:lnTo>
                <a:lnTo>
                  <a:pt x="115" y="15"/>
                </a:lnTo>
                <a:lnTo>
                  <a:pt x="116" y="15"/>
                </a:lnTo>
                <a:lnTo>
                  <a:pt x="116" y="18"/>
                </a:lnTo>
                <a:lnTo>
                  <a:pt x="117" y="19"/>
                </a:lnTo>
                <a:lnTo>
                  <a:pt x="118" y="21"/>
                </a:lnTo>
                <a:lnTo>
                  <a:pt x="118" y="22"/>
                </a:lnTo>
                <a:lnTo>
                  <a:pt x="122" y="22"/>
                </a:lnTo>
                <a:lnTo>
                  <a:pt x="122" y="25"/>
                </a:lnTo>
                <a:lnTo>
                  <a:pt x="118" y="26"/>
                </a:lnTo>
                <a:lnTo>
                  <a:pt x="118" y="27"/>
                </a:lnTo>
                <a:lnTo>
                  <a:pt x="115" y="28"/>
                </a:lnTo>
                <a:lnTo>
                  <a:pt x="112" y="27"/>
                </a:lnTo>
                <a:lnTo>
                  <a:pt x="110" y="27"/>
                </a:lnTo>
                <a:lnTo>
                  <a:pt x="110" y="26"/>
                </a:lnTo>
                <a:lnTo>
                  <a:pt x="106" y="26"/>
                </a:lnTo>
                <a:lnTo>
                  <a:pt x="106" y="28"/>
                </a:lnTo>
                <a:lnTo>
                  <a:pt x="104" y="33"/>
                </a:lnTo>
                <a:lnTo>
                  <a:pt x="103" y="36"/>
                </a:lnTo>
                <a:lnTo>
                  <a:pt x="103" y="37"/>
                </a:lnTo>
                <a:lnTo>
                  <a:pt x="103" y="38"/>
                </a:lnTo>
                <a:lnTo>
                  <a:pt x="100" y="38"/>
                </a:lnTo>
                <a:lnTo>
                  <a:pt x="99" y="38"/>
                </a:lnTo>
                <a:lnTo>
                  <a:pt x="98" y="38"/>
                </a:lnTo>
                <a:lnTo>
                  <a:pt x="96" y="37"/>
                </a:lnTo>
                <a:lnTo>
                  <a:pt x="93" y="36"/>
                </a:lnTo>
                <a:lnTo>
                  <a:pt x="92" y="37"/>
                </a:lnTo>
                <a:lnTo>
                  <a:pt x="91" y="39"/>
                </a:lnTo>
                <a:lnTo>
                  <a:pt x="90" y="40"/>
                </a:lnTo>
                <a:lnTo>
                  <a:pt x="88" y="40"/>
                </a:lnTo>
                <a:lnTo>
                  <a:pt x="86" y="40"/>
                </a:lnTo>
                <a:lnTo>
                  <a:pt x="84" y="39"/>
                </a:lnTo>
                <a:lnTo>
                  <a:pt x="82" y="39"/>
                </a:lnTo>
                <a:lnTo>
                  <a:pt x="81" y="39"/>
                </a:lnTo>
                <a:lnTo>
                  <a:pt x="80" y="40"/>
                </a:lnTo>
                <a:lnTo>
                  <a:pt x="80" y="43"/>
                </a:lnTo>
                <a:lnTo>
                  <a:pt x="79" y="43"/>
                </a:lnTo>
                <a:lnTo>
                  <a:pt x="78" y="48"/>
                </a:lnTo>
                <a:lnTo>
                  <a:pt x="79" y="51"/>
                </a:lnTo>
                <a:lnTo>
                  <a:pt x="81" y="55"/>
                </a:lnTo>
                <a:lnTo>
                  <a:pt x="82" y="55"/>
                </a:lnTo>
                <a:lnTo>
                  <a:pt x="84" y="63"/>
                </a:lnTo>
                <a:lnTo>
                  <a:pt x="85" y="64"/>
                </a:lnTo>
                <a:lnTo>
                  <a:pt x="86" y="64"/>
                </a:lnTo>
                <a:lnTo>
                  <a:pt x="88" y="67"/>
                </a:lnTo>
                <a:lnTo>
                  <a:pt x="93" y="69"/>
                </a:lnTo>
                <a:lnTo>
                  <a:pt x="93" y="70"/>
                </a:lnTo>
                <a:lnTo>
                  <a:pt x="97" y="73"/>
                </a:lnTo>
                <a:lnTo>
                  <a:pt x="97" y="74"/>
                </a:lnTo>
                <a:lnTo>
                  <a:pt x="99" y="75"/>
                </a:lnTo>
                <a:lnTo>
                  <a:pt x="98" y="78"/>
                </a:lnTo>
                <a:lnTo>
                  <a:pt x="98" y="79"/>
                </a:lnTo>
                <a:lnTo>
                  <a:pt x="97" y="79"/>
                </a:lnTo>
                <a:lnTo>
                  <a:pt x="97" y="80"/>
                </a:lnTo>
                <a:lnTo>
                  <a:pt x="94" y="82"/>
                </a:lnTo>
                <a:lnTo>
                  <a:pt x="92" y="85"/>
                </a:lnTo>
                <a:lnTo>
                  <a:pt x="90" y="86"/>
                </a:lnTo>
                <a:lnTo>
                  <a:pt x="87" y="87"/>
                </a:lnTo>
                <a:lnTo>
                  <a:pt x="85" y="87"/>
                </a:lnTo>
                <a:lnTo>
                  <a:pt x="84" y="86"/>
                </a:lnTo>
                <a:lnTo>
                  <a:pt x="81" y="87"/>
                </a:lnTo>
                <a:lnTo>
                  <a:pt x="78" y="87"/>
                </a:lnTo>
                <a:lnTo>
                  <a:pt x="75" y="87"/>
                </a:lnTo>
                <a:lnTo>
                  <a:pt x="74" y="87"/>
                </a:lnTo>
                <a:lnTo>
                  <a:pt x="73" y="87"/>
                </a:lnTo>
                <a:lnTo>
                  <a:pt x="73" y="86"/>
                </a:lnTo>
                <a:lnTo>
                  <a:pt x="68" y="86"/>
                </a:lnTo>
                <a:lnTo>
                  <a:pt x="66" y="87"/>
                </a:lnTo>
                <a:lnTo>
                  <a:pt x="64" y="87"/>
                </a:lnTo>
                <a:lnTo>
                  <a:pt x="63" y="87"/>
                </a:lnTo>
                <a:lnTo>
                  <a:pt x="63" y="86"/>
                </a:lnTo>
                <a:lnTo>
                  <a:pt x="64" y="85"/>
                </a:lnTo>
                <a:lnTo>
                  <a:pt x="66" y="84"/>
                </a:lnTo>
                <a:lnTo>
                  <a:pt x="64" y="81"/>
                </a:lnTo>
                <a:lnTo>
                  <a:pt x="63" y="81"/>
                </a:lnTo>
                <a:lnTo>
                  <a:pt x="61" y="80"/>
                </a:lnTo>
                <a:lnTo>
                  <a:pt x="58" y="81"/>
                </a:lnTo>
                <a:lnTo>
                  <a:pt x="56" y="81"/>
                </a:lnTo>
                <a:lnTo>
                  <a:pt x="55" y="81"/>
                </a:lnTo>
                <a:lnTo>
                  <a:pt x="51" y="81"/>
                </a:lnTo>
                <a:lnTo>
                  <a:pt x="51" y="82"/>
                </a:lnTo>
                <a:lnTo>
                  <a:pt x="50" y="82"/>
                </a:lnTo>
                <a:lnTo>
                  <a:pt x="49" y="82"/>
                </a:lnTo>
                <a:lnTo>
                  <a:pt x="46" y="82"/>
                </a:lnTo>
                <a:lnTo>
                  <a:pt x="45" y="82"/>
                </a:lnTo>
                <a:lnTo>
                  <a:pt x="44" y="82"/>
                </a:lnTo>
                <a:lnTo>
                  <a:pt x="43" y="82"/>
                </a:lnTo>
                <a:lnTo>
                  <a:pt x="42" y="82"/>
                </a:lnTo>
                <a:lnTo>
                  <a:pt x="39" y="81"/>
                </a:lnTo>
                <a:lnTo>
                  <a:pt x="38" y="79"/>
                </a:lnTo>
                <a:lnTo>
                  <a:pt x="37" y="69"/>
                </a:lnTo>
                <a:lnTo>
                  <a:pt x="34" y="69"/>
                </a:lnTo>
                <a:lnTo>
                  <a:pt x="33" y="69"/>
                </a:lnTo>
                <a:lnTo>
                  <a:pt x="30" y="68"/>
                </a:lnTo>
                <a:lnTo>
                  <a:pt x="28" y="68"/>
                </a:lnTo>
                <a:lnTo>
                  <a:pt x="27" y="68"/>
                </a:lnTo>
                <a:lnTo>
                  <a:pt x="27" y="70"/>
                </a:lnTo>
                <a:lnTo>
                  <a:pt x="25" y="70"/>
                </a:lnTo>
                <a:lnTo>
                  <a:pt x="25" y="72"/>
                </a:lnTo>
                <a:lnTo>
                  <a:pt x="22" y="73"/>
                </a:lnTo>
                <a:lnTo>
                  <a:pt x="21" y="73"/>
                </a:lnTo>
                <a:lnTo>
                  <a:pt x="19" y="73"/>
                </a:lnTo>
                <a:lnTo>
                  <a:pt x="18" y="73"/>
                </a:lnTo>
                <a:lnTo>
                  <a:pt x="16" y="72"/>
                </a:lnTo>
                <a:lnTo>
                  <a:pt x="13" y="72"/>
                </a:lnTo>
                <a:lnTo>
                  <a:pt x="12" y="72"/>
                </a:lnTo>
                <a:lnTo>
                  <a:pt x="10" y="69"/>
                </a:lnTo>
                <a:lnTo>
                  <a:pt x="10" y="68"/>
                </a:lnTo>
                <a:lnTo>
                  <a:pt x="9" y="67"/>
                </a:lnTo>
                <a:lnTo>
                  <a:pt x="9" y="64"/>
                </a:lnTo>
                <a:lnTo>
                  <a:pt x="7" y="63"/>
                </a:lnTo>
                <a:lnTo>
                  <a:pt x="7" y="66"/>
                </a:lnTo>
                <a:lnTo>
                  <a:pt x="4" y="66"/>
                </a:lnTo>
                <a:lnTo>
                  <a:pt x="3" y="63"/>
                </a:lnTo>
                <a:lnTo>
                  <a:pt x="1" y="64"/>
                </a:lnTo>
                <a:lnTo>
                  <a:pt x="0" y="63"/>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39" name="Freeform 167">
            <a:extLst>
              <a:ext uri="{FF2B5EF4-FFF2-40B4-BE49-F238E27FC236}">
                <a16:creationId xmlns:a16="http://schemas.microsoft.com/office/drawing/2014/main" id="{C47AFA22-FA9C-814A-8396-727F63486BBD}"/>
              </a:ext>
            </a:extLst>
          </p:cNvPr>
          <p:cNvSpPr>
            <a:spLocks/>
          </p:cNvSpPr>
          <p:nvPr/>
        </p:nvSpPr>
        <p:spPr bwMode="auto">
          <a:xfrm>
            <a:off x="4107143" y="4856909"/>
            <a:ext cx="815021" cy="396613"/>
          </a:xfrm>
          <a:custGeom>
            <a:avLst/>
            <a:gdLst>
              <a:gd name="T0" fmla="*/ 4 w 212"/>
              <a:gd name="T1" fmla="*/ 4 h 103"/>
              <a:gd name="T2" fmla="*/ 4 w 212"/>
              <a:gd name="T3" fmla="*/ 4 h 103"/>
              <a:gd name="T4" fmla="*/ 4 w 212"/>
              <a:gd name="T5" fmla="*/ 4 h 103"/>
              <a:gd name="T6" fmla="*/ 4 w 212"/>
              <a:gd name="T7" fmla="*/ 4 h 103"/>
              <a:gd name="T8" fmla="*/ 4 w 212"/>
              <a:gd name="T9" fmla="*/ 4 h 103"/>
              <a:gd name="T10" fmla="*/ 4 w 212"/>
              <a:gd name="T11" fmla="*/ 4 h 103"/>
              <a:gd name="T12" fmla="*/ 4 w 212"/>
              <a:gd name="T13" fmla="*/ 4 h 103"/>
              <a:gd name="T14" fmla="*/ 4 w 212"/>
              <a:gd name="T15" fmla="*/ 4 h 103"/>
              <a:gd name="T16" fmla="*/ 4 w 212"/>
              <a:gd name="T17" fmla="*/ 4 h 103"/>
              <a:gd name="T18" fmla="*/ 4 w 212"/>
              <a:gd name="T19" fmla="*/ 4 h 103"/>
              <a:gd name="T20" fmla="*/ 4 w 212"/>
              <a:gd name="T21" fmla="*/ 4 h 103"/>
              <a:gd name="T22" fmla="*/ 4 w 212"/>
              <a:gd name="T23" fmla="*/ 4 h 103"/>
              <a:gd name="T24" fmla="*/ 4 w 212"/>
              <a:gd name="T25" fmla="*/ 4 h 103"/>
              <a:gd name="T26" fmla="*/ 4 w 212"/>
              <a:gd name="T27" fmla="*/ 3 h 103"/>
              <a:gd name="T28" fmla="*/ 4 w 212"/>
              <a:gd name="T29" fmla="*/ 1 h 103"/>
              <a:gd name="T30" fmla="*/ 4 w 212"/>
              <a:gd name="T31" fmla="*/ 0 h 103"/>
              <a:gd name="T32" fmla="*/ 4 w 212"/>
              <a:gd name="T33" fmla="*/ 4 h 103"/>
              <a:gd name="T34" fmla="*/ 4 w 212"/>
              <a:gd name="T35" fmla="*/ 4 h 103"/>
              <a:gd name="T36" fmla="*/ 4 w 212"/>
              <a:gd name="T37" fmla="*/ 4 h 103"/>
              <a:gd name="T38" fmla="*/ 4 w 212"/>
              <a:gd name="T39" fmla="*/ 4 h 103"/>
              <a:gd name="T40" fmla="*/ 4 w 212"/>
              <a:gd name="T41" fmla="*/ 4 h 103"/>
              <a:gd name="T42" fmla="*/ 4 w 212"/>
              <a:gd name="T43" fmla="*/ 4 h 103"/>
              <a:gd name="T44" fmla="*/ 4 w 212"/>
              <a:gd name="T45" fmla="*/ 4 h 103"/>
              <a:gd name="T46" fmla="*/ 4 w 212"/>
              <a:gd name="T47" fmla="*/ 1 h 103"/>
              <a:gd name="T48" fmla="*/ 4 w 212"/>
              <a:gd name="T49" fmla="*/ 4 h 103"/>
              <a:gd name="T50" fmla="*/ 4 w 212"/>
              <a:gd name="T51" fmla="*/ 4 h 103"/>
              <a:gd name="T52" fmla="*/ 4 w 212"/>
              <a:gd name="T53" fmla="*/ 4 h 103"/>
              <a:gd name="T54" fmla="*/ 4 w 212"/>
              <a:gd name="T55" fmla="*/ 4 h 103"/>
              <a:gd name="T56" fmla="*/ 4 w 212"/>
              <a:gd name="T57" fmla="*/ 4 h 103"/>
              <a:gd name="T58" fmla="*/ 4 w 212"/>
              <a:gd name="T59" fmla="*/ 4 h 103"/>
              <a:gd name="T60" fmla="*/ 4 w 212"/>
              <a:gd name="T61" fmla="*/ 4 h 103"/>
              <a:gd name="T62" fmla="*/ 4 w 212"/>
              <a:gd name="T63" fmla="*/ 4 h 103"/>
              <a:gd name="T64" fmla="*/ 4 w 212"/>
              <a:gd name="T65" fmla="*/ 4 h 103"/>
              <a:gd name="T66" fmla="*/ 4 w 212"/>
              <a:gd name="T67" fmla="*/ 4 h 103"/>
              <a:gd name="T68" fmla="*/ 4 w 212"/>
              <a:gd name="T69" fmla="*/ 4 h 103"/>
              <a:gd name="T70" fmla="*/ 4 w 212"/>
              <a:gd name="T71" fmla="*/ 4 h 103"/>
              <a:gd name="T72" fmla="*/ 4 w 212"/>
              <a:gd name="T73" fmla="*/ 4 h 103"/>
              <a:gd name="T74" fmla="*/ 4 w 212"/>
              <a:gd name="T75" fmla="*/ 4 h 103"/>
              <a:gd name="T76" fmla="*/ 4 w 212"/>
              <a:gd name="T77" fmla="*/ 4 h 103"/>
              <a:gd name="T78" fmla="*/ 4 w 212"/>
              <a:gd name="T79" fmla="*/ 4 h 103"/>
              <a:gd name="T80" fmla="*/ 4 w 212"/>
              <a:gd name="T81" fmla="*/ 4 h 103"/>
              <a:gd name="T82" fmla="*/ 4 w 212"/>
              <a:gd name="T83" fmla="*/ 4 h 103"/>
              <a:gd name="T84" fmla="*/ 4 w 212"/>
              <a:gd name="T85" fmla="*/ 4 h 103"/>
              <a:gd name="T86" fmla="*/ 4 w 212"/>
              <a:gd name="T87" fmla="*/ 4 h 103"/>
              <a:gd name="T88" fmla="*/ 4 w 212"/>
              <a:gd name="T89" fmla="*/ 4 h 103"/>
              <a:gd name="T90" fmla="*/ 4 w 212"/>
              <a:gd name="T91" fmla="*/ 4 h 103"/>
              <a:gd name="T92" fmla="*/ 4 w 212"/>
              <a:gd name="T93" fmla="*/ 4 h 103"/>
              <a:gd name="T94" fmla="*/ 4 w 212"/>
              <a:gd name="T95" fmla="*/ 4 h 103"/>
              <a:gd name="T96" fmla="*/ 4 w 212"/>
              <a:gd name="T97" fmla="*/ 4 h 103"/>
              <a:gd name="T98" fmla="*/ 4 w 212"/>
              <a:gd name="T99" fmla="*/ 4 h 103"/>
              <a:gd name="T100" fmla="*/ 4 w 212"/>
              <a:gd name="T101" fmla="*/ 4 h 103"/>
              <a:gd name="T102" fmla="*/ 4 w 212"/>
              <a:gd name="T103" fmla="*/ 4 h 103"/>
              <a:gd name="T104" fmla="*/ 4 w 212"/>
              <a:gd name="T105" fmla="*/ 4 h 103"/>
              <a:gd name="T106" fmla="*/ 4 w 212"/>
              <a:gd name="T107" fmla="*/ 4 h 1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2" h="103">
                <a:moveTo>
                  <a:pt x="0" y="39"/>
                </a:moveTo>
                <a:lnTo>
                  <a:pt x="1" y="36"/>
                </a:lnTo>
                <a:lnTo>
                  <a:pt x="1" y="30"/>
                </a:lnTo>
                <a:lnTo>
                  <a:pt x="4" y="29"/>
                </a:lnTo>
                <a:lnTo>
                  <a:pt x="7" y="29"/>
                </a:lnTo>
                <a:lnTo>
                  <a:pt x="8" y="29"/>
                </a:lnTo>
                <a:lnTo>
                  <a:pt x="10" y="29"/>
                </a:lnTo>
                <a:lnTo>
                  <a:pt x="12" y="29"/>
                </a:lnTo>
                <a:lnTo>
                  <a:pt x="12" y="28"/>
                </a:lnTo>
                <a:lnTo>
                  <a:pt x="14" y="28"/>
                </a:lnTo>
                <a:lnTo>
                  <a:pt x="15" y="27"/>
                </a:lnTo>
                <a:lnTo>
                  <a:pt x="15" y="25"/>
                </a:lnTo>
                <a:lnTo>
                  <a:pt x="14" y="22"/>
                </a:lnTo>
                <a:lnTo>
                  <a:pt x="14" y="21"/>
                </a:lnTo>
                <a:lnTo>
                  <a:pt x="14" y="16"/>
                </a:lnTo>
                <a:lnTo>
                  <a:pt x="15" y="13"/>
                </a:lnTo>
                <a:lnTo>
                  <a:pt x="20" y="12"/>
                </a:lnTo>
                <a:lnTo>
                  <a:pt x="21" y="12"/>
                </a:lnTo>
                <a:lnTo>
                  <a:pt x="24" y="12"/>
                </a:lnTo>
                <a:lnTo>
                  <a:pt x="25" y="13"/>
                </a:lnTo>
                <a:lnTo>
                  <a:pt x="27" y="12"/>
                </a:lnTo>
                <a:lnTo>
                  <a:pt x="30" y="13"/>
                </a:lnTo>
                <a:lnTo>
                  <a:pt x="31" y="15"/>
                </a:lnTo>
                <a:lnTo>
                  <a:pt x="31" y="16"/>
                </a:lnTo>
                <a:lnTo>
                  <a:pt x="33" y="17"/>
                </a:lnTo>
                <a:lnTo>
                  <a:pt x="34" y="18"/>
                </a:lnTo>
                <a:lnTo>
                  <a:pt x="36" y="18"/>
                </a:lnTo>
                <a:lnTo>
                  <a:pt x="38" y="18"/>
                </a:lnTo>
                <a:lnTo>
                  <a:pt x="39" y="18"/>
                </a:lnTo>
                <a:lnTo>
                  <a:pt x="44" y="18"/>
                </a:lnTo>
                <a:lnTo>
                  <a:pt x="45" y="17"/>
                </a:lnTo>
                <a:lnTo>
                  <a:pt x="52" y="17"/>
                </a:lnTo>
                <a:lnTo>
                  <a:pt x="56" y="17"/>
                </a:lnTo>
                <a:lnTo>
                  <a:pt x="61" y="18"/>
                </a:lnTo>
                <a:lnTo>
                  <a:pt x="63" y="19"/>
                </a:lnTo>
                <a:lnTo>
                  <a:pt x="64" y="19"/>
                </a:lnTo>
                <a:lnTo>
                  <a:pt x="66" y="19"/>
                </a:lnTo>
                <a:lnTo>
                  <a:pt x="67" y="19"/>
                </a:lnTo>
                <a:lnTo>
                  <a:pt x="67" y="21"/>
                </a:lnTo>
                <a:lnTo>
                  <a:pt x="70" y="22"/>
                </a:lnTo>
                <a:lnTo>
                  <a:pt x="70" y="21"/>
                </a:lnTo>
                <a:lnTo>
                  <a:pt x="72" y="21"/>
                </a:lnTo>
                <a:lnTo>
                  <a:pt x="73" y="21"/>
                </a:lnTo>
                <a:lnTo>
                  <a:pt x="75" y="21"/>
                </a:lnTo>
                <a:lnTo>
                  <a:pt x="75" y="22"/>
                </a:lnTo>
                <a:lnTo>
                  <a:pt x="79" y="22"/>
                </a:lnTo>
                <a:lnTo>
                  <a:pt x="78" y="24"/>
                </a:lnTo>
                <a:lnTo>
                  <a:pt x="79" y="24"/>
                </a:lnTo>
                <a:lnTo>
                  <a:pt x="81" y="24"/>
                </a:lnTo>
                <a:lnTo>
                  <a:pt x="84" y="23"/>
                </a:lnTo>
                <a:lnTo>
                  <a:pt x="84" y="22"/>
                </a:lnTo>
                <a:lnTo>
                  <a:pt x="82" y="22"/>
                </a:lnTo>
                <a:lnTo>
                  <a:pt x="81" y="19"/>
                </a:lnTo>
                <a:lnTo>
                  <a:pt x="80" y="15"/>
                </a:lnTo>
                <a:lnTo>
                  <a:pt x="80" y="13"/>
                </a:lnTo>
                <a:lnTo>
                  <a:pt x="79" y="13"/>
                </a:lnTo>
                <a:lnTo>
                  <a:pt x="79" y="11"/>
                </a:lnTo>
                <a:lnTo>
                  <a:pt x="78" y="11"/>
                </a:lnTo>
                <a:lnTo>
                  <a:pt x="78" y="10"/>
                </a:lnTo>
                <a:lnTo>
                  <a:pt x="79" y="10"/>
                </a:lnTo>
                <a:lnTo>
                  <a:pt x="78" y="9"/>
                </a:lnTo>
                <a:lnTo>
                  <a:pt x="76" y="9"/>
                </a:lnTo>
                <a:lnTo>
                  <a:pt x="76" y="7"/>
                </a:lnTo>
                <a:lnTo>
                  <a:pt x="78" y="6"/>
                </a:lnTo>
                <a:lnTo>
                  <a:pt x="76" y="5"/>
                </a:lnTo>
                <a:lnTo>
                  <a:pt x="76" y="4"/>
                </a:lnTo>
                <a:lnTo>
                  <a:pt x="76" y="3"/>
                </a:lnTo>
                <a:lnTo>
                  <a:pt x="78" y="1"/>
                </a:lnTo>
                <a:lnTo>
                  <a:pt x="79" y="1"/>
                </a:lnTo>
                <a:lnTo>
                  <a:pt x="80" y="3"/>
                </a:lnTo>
                <a:lnTo>
                  <a:pt x="80" y="4"/>
                </a:lnTo>
                <a:lnTo>
                  <a:pt x="81" y="4"/>
                </a:lnTo>
                <a:lnTo>
                  <a:pt x="82" y="3"/>
                </a:lnTo>
                <a:lnTo>
                  <a:pt x="84" y="1"/>
                </a:lnTo>
                <a:lnTo>
                  <a:pt x="85" y="1"/>
                </a:lnTo>
                <a:lnTo>
                  <a:pt x="84" y="3"/>
                </a:lnTo>
                <a:lnTo>
                  <a:pt x="87" y="1"/>
                </a:lnTo>
                <a:lnTo>
                  <a:pt x="88" y="3"/>
                </a:lnTo>
                <a:lnTo>
                  <a:pt x="90" y="1"/>
                </a:lnTo>
                <a:lnTo>
                  <a:pt x="90" y="0"/>
                </a:lnTo>
                <a:lnTo>
                  <a:pt x="91" y="0"/>
                </a:lnTo>
                <a:lnTo>
                  <a:pt x="91" y="1"/>
                </a:lnTo>
                <a:lnTo>
                  <a:pt x="92" y="4"/>
                </a:lnTo>
                <a:lnTo>
                  <a:pt x="93" y="4"/>
                </a:lnTo>
                <a:lnTo>
                  <a:pt x="97" y="5"/>
                </a:lnTo>
                <a:lnTo>
                  <a:pt x="98" y="6"/>
                </a:lnTo>
                <a:lnTo>
                  <a:pt x="98" y="7"/>
                </a:lnTo>
                <a:lnTo>
                  <a:pt x="97" y="9"/>
                </a:lnTo>
                <a:lnTo>
                  <a:pt x="97" y="10"/>
                </a:lnTo>
                <a:lnTo>
                  <a:pt x="97" y="11"/>
                </a:lnTo>
                <a:lnTo>
                  <a:pt x="96" y="13"/>
                </a:lnTo>
                <a:lnTo>
                  <a:pt x="94" y="15"/>
                </a:lnTo>
                <a:lnTo>
                  <a:pt x="93" y="16"/>
                </a:lnTo>
                <a:lnTo>
                  <a:pt x="94" y="16"/>
                </a:lnTo>
                <a:lnTo>
                  <a:pt x="96" y="16"/>
                </a:lnTo>
                <a:lnTo>
                  <a:pt x="99" y="16"/>
                </a:lnTo>
                <a:lnTo>
                  <a:pt x="99" y="17"/>
                </a:lnTo>
                <a:lnTo>
                  <a:pt x="99" y="19"/>
                </a:lnTo>
                <a:lnTo>
                  <a:pt x="103" y="19"/>
                </a:lnTo>
                <a:lnTo>
                  <a:pt x="103" y="18"/>
                </a:lnTo>
                <a:lnTo>
                  <a:pt x="108" y="15"/>
                </a:lnTo>
                <a:lnTo>
                  <a:pt x="110" y="12"/>
                </a:lnTo>
                <a:lnTo>
                  <a:pt x="114" y="11"/>
                </a:lnTo>
                <a:lnTo>
                  <a:pt x="115" y="10"/>
                </a:lnTo>
                <a:lnTo>
                  <a:pt x="116" y="10"/>
                </a:lnTo>
                <a:lnTo>
                  <a:pt x="117" y="10"/>
                </a:lnTo>
                <a:lnTo>
                  <a:pt x="118" y="10"/>
                </a:lnTo>
                <a:lnTo>
                  <a:pt x="120" y="9"/>
                </a:lnTo>
                <a:lnTo>
                  <a:pt x="121" y="9"/>
                </a:lnTo>
                <a:lnTo>
                  <a:pt x="122" y="9"/>
                </a:lnTo>
                <a:lnTo>
                  <a:pt x="123" y="9"/>
                </a:lnTo>
                <a:lnTo>
                  <a:pt x="124" y="9"/>
                </a:lnTo>
                <a:lnTo>
                  <a:pt x="124" y="7"/>
                </a:lnTo>
                <a:lnTo>
                  <a:pt x="126" y="7"/>
                </a:lnTo>
                <a:lnTo>
                  <a:pt x="127" y="7"/>
                </a:lnTo>
                <a:lnTo>
                  <a:pt x="129" y="5"/>
                </a:lnTo>
                <a:lnTo>
                  <a:pt x="130" y="4"/>
                </a:lnTo>
                <a:lnTo>
                  <a:pt x="130" y="3"/>
                </a:lnTo>
                <a:lnTo>
                  <a:pt x="132" y="3"/>
                </a:lnTo>
                <a:lnTo>
                  <a:pt x="130" y="1"/>
                </a:lnTo>
                <a:lnTo>
                  <a:pt x="132" y="0"/>
                </a:lnTo>
                <a:lnTo>
                  <a:pt x="134" y="1"/>
                </a:lnTo>
                <a:lnTo>
                  <a:pt x="134" y="3"/>
                </a:lnTo>
                <a:lnTo>
                  <a:pt x="135" y="3"/>
                </a:lnTo>
                <a:lnTo>
                  <a:pt x="136" y="6"/>
                </a:lnTo>
                <a:lnTo>
                  <a:pt x="139" y="6"/>
                </a:lnTo>
                <a:lnTo>
                  <a:pt x="140" y="10"/>
                </a:lnTo>
                <a:lnTo>
                  <a:pt x="141" y="12"/>
                </a:lnTo>
                <a:lnTo>
                  <a:pt x="142" y="13"/>
                </a:lnTo>
                <a:lnTo>
                  <a:pt x="144" y="13"/>
                </a:lnTo>
                <a:lnTo>
                  <a:pt x="148" y="12"/>
                </a:lnTo>
                <a:lnTo>
                  <a:pt x="150" y="11"/>
                </a:lnTo>
                <a:lnTo>
                  <a:pt x="151" y="10"/>
                </a:lnTo>
                <a:lnTo>
                  <a:pt x="152" y="11"/>
                </a:lnTo>
                <a:lnTo>
                  <a:pt x="153" y="13"/>
                </a:lnTo>
                <a:lnTo>
                  <a:pt x="154" y="13"/>
                </a:lnTo>
                <a:lnTo>
                  <a:pt x="156" y="15"/>
                </a:lnTo>
                <a:lnTo>
                  <a:pt x="157" y="16"/>
                </a:lnTo>
                <a:lnTo>
                  <a:pt x="158" y="17"/>
                </a:lnTo>
                <a:lnTo>
                  <a:pt x="159" y="18"/>
                </a:lnTo>
                <a:lnTo>
                  <a:pt x="164" y="22"/>
                </a:lnTo>
                <a:lnTo>
                  <a:pt x="165" y="22"/>
                </a:lnTo>
                <a:lnTo>
                  <a:pt x="166" y="23"/>
                </a:lnTo>
                <a:lnTo>
                  <a:pt x="168" y="25"/>
                </a:lnTo>
                <a:lnTo>
                  <a:pt x="169" y="25"/>
                </a:lnTo>
                <a:lnTo>
                  <a:pt x="172" y="27"/>
                </a:lnTo>
                <a:lnTo>
                  <a:pt x="174" y="27"/>
                </a:lnTo>
                <a:lnTo>
                  <a:pt x="175" y="28"/>
                </a:lnTo>
                <a:lnTo>
                  <a:pt x="175" y="29"/>
                </a:lnTo>
                <a:lnTo>
                  <a:pt x="180" y="31"/>
                </a:lnTo>
                <a:lnTo>
                  <a:pt x="181" y="33"/>
                </a:lnTo>
                <a:lnTo>
                  <a:pt x="183" y="33"/>
                </a:lnTo>
                <a:lnTo>
                  <a:pt x="187" y="33"/>
                </a:lnTo>
                <a:lnTo>
                  <a:pt x="188" y="33"/>
                </a:lnTo>
                <a:lnTo>
                  <a:pt x="192" y="35"/>
                </a:lnTo>
                <a:lnTo>
                  <a:pt x="193" y="35"/>
                </a:lnTo>
                <a:lnTo>
                  <a:pt x="193" y="37"/>
                </a:lnTo>
                <a:lnTo>
                  <a:pt x="194" y="41"/>
                </a:lnTo>
                <a:lnTo>
                  <a:pt x="192" y="49"/>
                </a:lnTo>
                <a:lnTo>
                  <a:pt x="192" y="51"/>
                </a:lnTo>
                <a:lnTo>
                  <a:pt x="194" y="52"/>
                </a:lnTo>
                <a:lnTo>
                  <a:pt x="195" y="53"/>
                </a:lnTo>
                <a:lnTo>
                  <a:pt x="198" y="65"/>
                </a:lnTo>
                <a:lnTo>
                  <a:pt x="200" y="66"/>
                </a:lnTo>
                <a:lnTo>
                  <a:pt x="202" y="66"/>
                </a:lnTo>
                <a:lnTo>
                  <a:pt x="204" y="71"/>
                </a:lnTo>
                <a:lnTo>
                  <a:pt x="204" y="72"/>
                </a:lnTo>
                <a:lnTo>
                  <a:pt x="206" y="73"/>
                </a:lnTo>
                <a:lnTo>
                  <a:pt x="207" y="73"/>
                </a:lnTo>
                <a:lnTo>
                  <a:pt x="212" y="75"/>
                </a:lnTo>
                <a:lnTo>
                  <a:pt x="212" y="77"/>
                </a:lnTo>
                <a:lnTo>
                  <a:pt x="211" y="78"/>
                </a:lnTo>
                <a:lnTo>
                  <a:pt x="210" y="79"/>
                </a:lnTo>
                <a:lnTo>
                  <a:pt x="210" y="82"/>
                </a:lnTo>
                <a:lnTo>
                  <a:pt x="208" y="85"/>
                </a:lnTo>
                <a:lnTo>
                  <a:pt x="206" y="87"/>
                </a:lnTo>
                <a:lnTo>
                  <a:pt x="205" y="88"/>
                </a:lnTo>
                <a:lnTo>
                  <a:pt x="202" y="89"/>
                </a:lnTo>
                <a:lnTo>
                  <a:pt x="201" y="89"/>
                </a:lnTo>
                <a:lnTo>
                  <a:pt x="199" y="89"/>
                </a:lnTo>
                <a:lnTo>
                  <a:pt x="201" y="93"/>
                </a:lnTo>
                <a:lnTo>
                  <a:pt x="201" y="94"/>
                </a:lnTo>
                <a:lnTo>
                  <a:pt x="199" y="95"/>
                </a:lnTo>
                <a:lnTo>
                  <a:pt x="198" y="96"/>
                </a:lnTo>
                <a:lnTo>
                  <a:pt x="196" y="96"/>
                </a:lnTo>
                <a:lnTo>
                  <a:pt x="195" y="96"/>
                </a:lnTo>
                <a:lnTo>
                  <a:pt x="193" y="97"/>
                </a:lnTo>
                <a:lnTo>
                  <a:pt x="190" y="99"/>
                </a:lnTo>
                <a:lnTo>
                  <a:pt x="192" y="101"/>
                </a:lnTo>
                <a:lnTo>
                  <a:pt x="192" y="102"/>
                </a:lnTo>
                <a:lnTo>
                  <a:pt x="192" y="103"/>
                </a:lnTo>
                <a:lnTo>
                  <a:pt x="189" y="103"/>
                </a:lnTo>
                <a:lnTo>
                  <a:pt x="187" y="101"/>
                </a:lnTo>
                <a:lnTo>
                  <a:pt x="184" y="101"/>
                </a:lnTo>
                <a:lnTo>
                  <a:pt x="183" y="100"/>
                </a:lnTo>
                <a:lnTo>
                  <a:pt x="183" y="99"/>
                </a:lnTo>
                <a:lnTo>
                  <a:pt x="181" y="97"/>
                </a:lnTo>
                <a:lnTo>
                  <a:pt x="178" y="97"/>
                </a:lnTo>
                <a:lnTo>
                  <a:pt x="176" y="97"/>
                </a:lnTo>
                <a:lnTo>
                  <a:pt x="175" y="99"/>
                </a:lnTo>
                <a:lnTo>
                  <a:pt x="169" y="96"/>
                </a:lnTo>
                <a:lnTo>
                  <a:pt x="168" y="96"/>
                </a:lnTo>
                <a:lnTo>
                  <a:pt x="166" y="96"/>
                </a:lnTo>
                <a:lnTo>
                  <a:pt x="160" y="95"/>
                </a:lnTo>
                <a:lnTo>
                  <a:pt x="157" y="95"/>
                </a:lnTo>
                <a:lnTo>
                  <a:pt x="154" y="95"/>
                </a:lnTo>
                <a:lnTo>
                  <a:pt x="152" y="95"/>
                </a:lnTo>
                <a:lnTo>
                  <a:pt x="148" y="95"/>
                </a:lnTo>
                <a:lnTo>
                  <a:pt x="145" y="94"/>
                </a:lnTo>
                <a:lnTo>
                  <a:pt x="140" y="93"/>
                </a:lnTo>
                <a:lnTo>
                  <a:pt x="138" y="93"/>
                </a:lnTo>
                <a:lnTo>
                  <a:pt x="134" y="93"/>
                </a:lnTo>
                <a:lnTo>
                  <a:pt x="133" y="93"/>
                </a:lnTo>
                <a:lnTo>
                  <a:pt x="127" y="93"/>
                </a:lnTo>
                <a:lnTo>
                  <a:pt x="123" y="91"/>
                </a:lnTo>
                <a:lnTo>
                  <a:pt x="122" y="91"/>
                </a:lnTo>
                <a:lnTo>
                  <a:pt x="120" y="89"/>
                </a:lnTo>
                <a:lnTo>
                  <a:pt x="118" y="89"/>
                </a:lnTo>
                <a:lnTo>
                  <a:pt x="117" y="89"/>
                </a:lnTo>
                <a:lnTo>
                  <a:pt x="117" y="88"/>
                </a:lnTo>
                <a:lnTo>
                  <a:pt x="115" y="88"/>
                </a:lnTo>
                <a:lnTo>
                  <a:pt x="114" y="87"/>
                </a:lnTo>
                <a:lnTo>
                  <a:pt x="112" y="85"/>
                </a:lnTo>
                <a:lnTo>
                  <a:pt x="111" y="84"/>
                </a:lnTo>
                <a:lnTo>
                  <a:pt x="106" y="83"/>
                </a:lnTo>
                <a:lnTo>
                  <a:pt x="104" y="83"/>
                </a:lnTo>
                <a:lnTo>
                  <a:pt x="103" y="83"/>
                </a:lnTo>
                <a:lnTo>
                  <a:pt x="102" y="83"/>
                </a:lnTo>
                <a:lnTo>
                  <a:pt x="100" y="83"/>
                </a:lnTo>
                <a:lnTo>
                  <a:pt x="92" y="81"/>
                </a:lnTo>
                <a:lnTo>
                  <a:pt x="85" y="78"/>
                </a:lnTo>
                <a:lnTo>
                  <a:pt x="79" y="77"/>
                </a:lnTo>
                <a:lnTo>
                  <a:pt x="75" y="76"/>
                </a:lnTo>
                <a:lnTo>
                  <a:pt x="70" y="75"/>
                </a:lnTo>
                <a:lnTo>
                  <a:pt x="64" y="73"/>
                </a:lnTo>
                <a:lnTo>
                  <a:pt x="61" y="72"/>
                </a:lnTo>
                <a:lnTo>
                  <a:pt x="56" y="71"/>
                </a:lnTo>
                <a:lnTo>
                  <a:pt x="51" y="70"/>
                </a:lnTo>
                <a:lnTo>
                  <a:pt x="50" y="70"/>
                </a:lnTo>
                <a:lnTo>
                  <a:pt x="49" y="70"/>
                </a:lnTo>
                <a:lnTo>
                  <a:pt x="48" y="69"/>
                </a:lnTo>
                <a:lnTo>
                  <a:pt x="48" y="70"/>
                </a:lnTo>
                <a:lnTo>
                  <a:pt x="48" y="67"/>
                </a:lnTo>
                <a:lnTo>
                  <a:pt x="46" y="66"/>
                </a:lnTo>
                <a:lnTo>
                  <a:pt x="40" y="64"/>
                </a:lnTo>
                <a:lnTo>
                  <a:pt x="39" y="63"/>
                </a:lnTo>
                <a:lnTo>
                  <a:pt x="36" y="61"/>
                </a:lnTo>
                <a:lnTo>
                  <a:pt x="33" y="61"/>
                </a:lnTo>
                <a:lnTo>
                  <a:pt x="28" y="59"/>
                </a:lnTo>
                <a:lnTo>
                  <a:pt x="25" y="58"/>
                </a:lnTo>
                <a:lnTo>
                  <a:pt x="26" y="58"/>
                </a:lnTo>
                <a:lnTo>
                  <a:pt x="24" y="58"/>
                </a:lnTo>
                <a:lnTo>
                  <a:pt x="25" y="58"/>
                </a:lnTo>
                <a:lnTo>
                  <a:pt x="25" y="57"/>
                </a:lnTo>
                <a:lnTo>
                  <a:pt x="21" y="54"/>
                </a:lnTo>
                <a:lnTo>
                  <a:pt x="20" y="54"/>
                </a:lnTo>
                <a:lnTo>
                  <a:pt x="19" y="54"/>
                </a:lnTo>
                <a:lnTo>
                  <a:pt x="19" y="53"/>
                </a:lnTo>
                <a:lnTo>
                  <a:pt x="19" y="54"/>
                </a:lnTo>
                <a:lnTo>
                  <a:pt x="18" y="54"/>
                </a:lnTo>
                <a:lnTo>
                  <a:pt x="18" y="53"/>
                </a:lnTo>
                <a:lnTo>
                  <a:pt x="16" y="53"/>
                </a:lnTo>
                <a:lnTo>
                  <a:pt x="15" y="52"/>
                </a:lnTo>
                <a:lnTo>
                  <a:pt x="13" y="52"/>
                </a:lnTo>
                <a:lnTo>
                  <a:pt x="13" y="51"/>
                </a:lnTo>
                <a:lnTo>
                  <a:pt x="10" y="48"/>
                </a:lnTo>
                <a:lnTo>
                  <a:pt x="9" y="47"/>
                </a:lnTo>
                <a:lnTo>
                  <a:pt x="7" y="46"/>
                </a:lnTo>
                <a:lnTo>
                  <a:pt x="7" y="45"/>
                </a:lnTo>
                <a:lnTo>
                  <a:pt x="6" y="43"/>
                </a:lnTo>
                <a:lnTo>
                  <a:pt x="6" y="42"/>
                </a:lnTo>
                <a:lnTo>
                  <a:pt x="3" y="41"/>
                </a:lnTo>
                <a:lnTo>
                  <a:pt x="1" y="41"/>
                </a:lnTo>
                <a:lnTo>
                  <a:pt x="0" y="39"/>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0" name="Freeform 168">
            <a:extLst>
              <a:ext uri="{FF2B5EF4-FFF2-40B4-BE49-F238E27FC236}">
                <a16:creationId xmlns:a16="http://schemas.microsoft.com/office/drawing/2014/main" id="{599B05E0-A4E6-BC49-A1F8-70A1BB6235C2}"/>
              </a:ext>
            </a:extLst>
          </p:cNvPr>
          <p:cNvSpPr>
            <a:spLocks/>
          </p:cNvSpPr>
          <p:nvPr/>
        </p:nvSpPr>
        <p:spPr bwMode="auto">
          <a:xfrm>
            <a:off x="4460175" y="4612841"/>
            <a:ext cx="357390" cy="318164"/>
          </a:xfrm>
          <a:custGeom>
            <a:avLst/>
            <a:gdLst>
              <a:gd name="T0" fmla="*/ 3 w 95"/>
              <a:gd name="T1" fmla="*/ 4 h 83"/>
              <a:gd name="T2" fmla="*/ 3 w 95"/>
              <a:gd name="T3" fmla="*/ 4 h 83"/>
              <a:gd name="T4" fmla="*/ 2 w 95"/>
              <a:gd name="T5" fmla="*/ 4 h 83"/>
              <a:gd name="T6" fmla="*/ 3 w 95"/>
              <a:gd name="T7" fmla="*/ 4 h 83"/>
              <a:gd name="T8" fmla="*/ 3 w 95"/>
              <a:gd name="T9" fmla="*/ 4 h 83"/>
              <a:gd name="T10" fmla="*/ 3 w 95"/>
              <a:gd name="T11" fmla="*/ 4 h 83"/>
              <a:gd name="T12" fmla="*/ 3 w 95"/>
              <a:gd name="T13" fmla="*/ 4 h 83"/>
              <a:gd name="T14" fmla="*/ 3 w 95"/>
              <a:gd name="T15" fmla="*/ 4 h 83"/>
              <a:gd name="T16" fmla="*/ 3 w 95"/>
              <a:gd name="T17" fmla="*/ 4 h 83"/>
              <a:gd name="T18" fmla="*/ 3 w 95"/>
              <a:gd name="T19" fmla="*/ 4 h 83"/>
              <a:gd name="T20" fmla="*/ 3 w 95"/>
              <a:gd name="T21" fmla="*/ 4 h 83"/>
              <a:gd name="T22" fmla="*/ 3 w 95"/>
              <a:gd name="T23" fmla="*/ 4 h 83"/>
              <a:gd name="T24" fmla="*/ 3 w 95"/>
              <a:gd name="T25" fmla="*/ 4 h 83"/>
              <a:gd name="T26" fmla="*/ 3 w 95"/>
              <a:gd name="T27" fmla="*/ 4 h 83"/>
              <a:gd name="T28" fmla="*/ 3 w 95"/>
              <a:gd name="T29" fmla="*/ 4 h 83"/>
              <a:gd name="T30" fmla="*/ 3 w 95"/>
              <a:gd name="T31" fmla="*/ 4 h 83"/>
              <a:gd name="T32" fmla="*/ 3 w 95"/>
              <a:gd name="T33" fmla="*/ 4 h 83"/>
              <a:gd name="T34" fmla="*/ 3 w 95"/>
              <a:gd name="T35" fmla="*/ 4 h 83"/>
              <a:gd name="T36" fmla="*/ 3 w 95"/>
              <a:gd name="T37" fmla="*/ 4 h 83"/>
              <a:gd name="T38" fmla="*/ 3 w 95"/>
              <a:gd name="T39" fmla="*/ 4 h 83"/>
              <a:gd name="T40" fmla="*/ 3 w 95"/>
              <a:gd name="T41" fmla="*/ 4 h 83"/>
              <a:gd name="T42" fmla="*/ 3 w 95"/>
              <a:gd name="T43" fmla="*/ 4 h 83"/>
              <a:gd name="T44" fmla="*/ 3 w 95"/>
              <a:gd name="T45" fmla="*/ 4 h 83"/>
              <a:gd name="T46" fmla="*/ 3 w 95"/>
              <a:gd name="T47" fmla="*/ 4 h 83"/>
              <a:gd name="T48" fmla="*/ 3 w 95"/>
              <a:gd name="T49" fmla="*/ 4 h 83"/>
              <a:gd name="T50" fmla="*/ 3 w 95"/>
              <a:gd name="T51" fmla="*/ 4 h 83"/>
              <a:gd name="T52" fmla="*/ 3 w 95"/>
              <a:gd name="T53" fmla="*/ 4 h 83"/>
              <a:gd name="T54" fmla="*/ 3 w 95"/>
              <a:gd name="T55" fmla="*/ 4 h 83"/>
              <a:gd name="T56" fmla="*/ 3 w 95"/>
              <a:gd name="T57" fmla="*/ 4 h 83"/>
              <a:gd name="T58" fmla="*/ 3 w 95"/>
              <a:gd name="T59" fmla="*/ 4 h 83"/>
              <a:gd name="T60" fmla="*/ 3 w 95"/>
              <a:gd name="T61" fmla="*/ 4 h 83"/>
              <a:gd name="T62" fmla="*/ 3 w 95"/>
              <a:gd name="T63" fmla="*/ 4 h 83"/>
              <a:gd name="T64" fmla="*/ 3 w 95"/>
              <a:gd name="T65" fmla="*/ 4 h 83"/>
              <a:gd name="T66" fmla="*/ 3 w 95"/>
              <a:gd name="T67" fmla="*/ 4 h 83"/>
              <a:gd name="T68" fmla="*/ 3 w 95"/>
              <a:gd name="T69" fmla="*/ 4 h 83"/>
              <a:gd name="T70" fmla="*/ 3 w 95"/>
              <a:gd name="T71" fmla="*/ 4 h 83"/>
              <a:gd name="T72" fmla="*/ 3 w 95"/>
              <a:gd name="T73" fmla="*/ 4 h 83"/>
              <a:gd name="T74" fmla="*/ 3 w 95"/>
              <a:gd name="T75" fmla="*/ 4 h 83"/>
              <a:gd name="T76" fmla="*/ 3 w 95"/>
              <a:gd name="T77" fmla="*/ 4 h 83"/>
              <a:gd name="T78" fmla="*/ 3 w 95"/>
              <a:gd name="T79" fmla="*/ 3 h 83"/>
              <a:gd name="T80" fmla="*/ 3 w 95"/>
              <a:gd name="T81" fmla="*/ 0 h 83"/>
              <a:gd name="T82" fmla="*/ 3 w 95"/>
              <a:gd name="T83" fmla="*/ 4 h 83"/>
              <a:gd name="T84" fmla="*/ 3 w 95"/>
              <a:gd name="T85" fmla="*/ 4 h 83"/>
              <a:gd name="T86" fmla="*/ 3 w 95"/>
              <a:gd name="T87" fmla="*/ 4 h 83"/>
              <a:gd name="T88" fmla="*/ 3 w 95"/>
              <a:gd name="T89" fmla="*/ 4 h 83"/>
              <a:gd name="T90" fmla="*/ 3 w 95"/>
              <a:gd name="T91" fmla="*/ 4 h 83"/>
              <a:gd name="T92" fmla="*/ 3 w 95"/>
              <a:gd name="T93" fmla="*/ 4 h 83"/>
              <a:gd name="T94" fmla="*/ 3 w 95"/>
              <a:gd name="T95" fmla="*/ 4 h 83"/>
              <a:gd name="T96" fmla="*/ 3 w 95"/>
              <a:gd name="T97" fmla="*/ 4 h 83"/>
              <a:gd name="T98" fmla="*/ 3 w 95"/>
              <a:gd name="T99" fmla="*/ 4 h 83"/>
              <a:gd name="T100" fmla="*/ 3 w 95"/>
              <a:gd name="T101" fmla="*/ 4 h 83"/>
              <a:gd name="T102" fmla="*/ 3 w 95"/>
              <a:gd name="T103" fmla="*/ 4 h 83"/>
              <a:gd name="T104" fmla="*/ 3 w 95"/>
              <a:gd name="T105" fmla="*/ 4 h 83"/>
              <a:gd name="T106" fmla="*/ 3 w 95"/>
              <a:gd name="T107" fmla="*/ 4 h 83"/>
              <a:gd name="T108" fmla="*/ 1 w 95"/>
              <a:gd name="T109" fmla="*/ 4 h 83"/>
              <a:gd name="T110" fmla="*/ 0 w 95"/>
              <a:gd name="T111" fmla="*/ 4 h 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5" h="83">
                <a:moveTo>
                  <a:pt x="0" y="65"/>
                </a:moveTo>
                <a:lnTo>
                  <a:pt x="1" y="68"/>
                </a:lnTo>
                <a:lnTo>
                  <a:pt x="2" y="68"/>
                </a:lnTo>
                <a:lnTo>
                  <a:pt x="6" y="69"/>
                </a:lnTo>
                <a:lnTo>
                  <a:pt x="7" y="70"/>
                </a:lnTo>
                <a:lnTo>
                  <a:pt x="7" y="71"/>
                </a:lnTo>
                <a:lnTo>
                  <a:pt x="6" y="73"/>
                </a:lnTo>
                <a:lnTo>
                  <a:pt x="6" y="74"/>
                </a:lnTo>
                <a:lnTo>
                  <a:pt x="6" y="75"/>
                </a:lnTo>
                <a:lnTo>
                  <a:pt x="5" y="77"/>
                </a:lnTo>
                <a:lnTo>
                  <a:pt x="3" y="79"/>
                </a:lnTo>
                <a:lnTo>
                  <a:pt x="2" y="80"/>
                </a:lnTo>
                <a:lnTo>
                  <a:pt x="3" y="80"/>
                </a:lnTo>
                <a:lnTo>
                  <a:pt x="5" y="80"/>
                </a:lnTo>
                <a:lnTo>
                  <a:pt x="8" y="80"/>
                </a:lnTo>
                <a:lnTo>
                  <a:pt x="8" y="81"/>
                </a:lnTo>
                <a:lnTo>
                  <a:pt x="8" y="83"/>
                </a:lnTo>
                <a:lnTo>
                  <a:pt x="12" y="83"/>
                </a:lnTo>
                <a:lnTo>
                  <a:pt x="12" y="82"/>
                </a:lnTo>
                <a:lnTo>
                  <a:pt x="17" y="79"/>
                </a:lnTo>
                <a:lnTo>
                  <a:pt x="19" y="76"/>
                </a:lnTo>
                <a:lnTo>
                  <a:pt x="23" y="75"/>
                </a:lnTo>
                <a:lnTo>
                  <a:pt x="24" y="74"/>
                </a:lnTo>
                <a:lnTo>
                  <a:pt x="25" y="74"/>
                </a:lnTo>
                <a:lnTo>
                  <a:pt x="26" y="74"/>
                </a:lnTo>
                <a:lnTo>
                  <a:pt x="27" y="74"/>
                </a:lnTo>
                <a:lnTo>
                  <a:pt x="29" y="73"/>
                </a:lnTo>
                <a:lnTo>
                  <a:pt x="30" y="73"/>
                </a:lnTo>
                <a:lnTo>
                  <a:pt x="31" y="73"/>
                </a:lnTo>
                <a:lnTo>
                  <a:pt x="32" y="73"/>
                </a:lnTo>
                <a:lnTo>
                  <a:pt x="33" y="73"/>
                </a:lnTo>
                <a:lnTo>
                  <a:pt x="33" y="71"/>
                </a:lnTo>
                <a:lnTo>
                  <a:pt x="35" y="71"/>
                </a:lnTo>
                <a:lnTo>
                  <a:pt x="36" y="71"/>
                </a:lnTo>
                <a:lnTo>
                  <a:pt x="38" y="69"/>
                </a:lnTo>
                <a:lnTo>
                  <a:pt x="39" y="68"/>
                </a:lnTo>
                <a:lnTo>
                  <a:pt x="39" y="67"/>
                </a:lnTo>
                <a:lnTo>
                  <a:pt x="41" y="67"/>
                </a:lnTo>
                <a:lnTo>
                  <a:pt x="39" y="65"/>
                </a:lnTo>
                <a:lnTo>
                  <a:pt x="41" y="64"/>
                </a:lnTo>
                <a:lnTo>
                  <a:pt x="43" y="65"/>
                </a:lnTo>
                <a:lnTo>
                  <a:pt x="43" y="67"/>
                </a:lnTo>
                <a:lnTo>
                  <a:pt x="44" y="67"/>
                </a:lnTo>
                <a:lnTo>
                  <a:pt x="44" y="65"/>
                </a:lnTo>
                <a:lnTo>
                  <a:pt x="45" y="65"/>
                </a:lnTo>
                <a:lnTo>
                  <a:pt x="47" y="64"/>
                </a:lnTo>
                <a:lnTo>
                  <a:pt x="47" y="63"/>
                </a:lnTo>
                <a:lnTo>
                  <a:pt x="50" y="59"/>
                </a:lnTo>
                <a:lnTo>
                  <a:pt x="51" y="58"/>
                </a:lnTo>
                <a:lnTo>
                  <a:pt x="54" y="57"/>
                </a:lnTo>
                <a:lnTo>
                  <a:pt x="55" y="56"/>
                </a:lnTo>
                <a:lnTo>
                  <a:pt x="56" y="56"/>
                </a:lnTo>
                <a:lnTo>
                  <a:pt x="57" y="55"/>
                </a:lnTo>
                <a:lnTo>
                  <a:pt x="57" y="53"/>
                </a:lnTo>
                <a:lnTo>
                  <a:pt x="59" y="51"/>
                </a:lnTo>
                <a:lnTo>
                  <a:pt x="60" y="50"/>
                </a:lnTo>
                <a:lnTo>
                  <a:pt x="60" y="48"/>
                </a:lnTo>
                <a:lnTo>
                  <a:pt x="60" y="47"/>
                </a:lnTo>
                <a:lnTo>
                  <a:pt x="60" y="46"/>
                </a:lnTo>
                <a:lnTo>
                  <a:pt x="59" y="46"/>
                </a:lnTo>
                <a:lnTo>
                  <a:pt x="57" y="45"/>
                </a:lnTo>
                <a:lnTo>
                  <a:pt x="57" y="44"/>
                </a:lnTo>
                <a:lnTo>
                  <a:pt x="56" y="42"/>
                </a:lnTo>
                <a:lnTo>
                  <a:pt x="57" y="41"/>
                </a:lnTo>
                <a:lnTo>
                  <a:pt x="57" y="40"/>
                </a:lnTo>
                <a:lnTo>
                  <a:pt x="59" y="40"/>
                </a:lnTo>
                <a:lnTo>
                  <a:pt x="61" y="38"/>
                </a:lnTo>
                <a:lnTo>
                  <a:pt x="61" y="36"/>
                </a:lnTo>
                <a:lnTo>
                  <a:pt x="62" y="36"/>
                </a:lnTo>
                <a:lnTo>
                  <a:pt x="62" y="35"/>
                </a:lnTo>
                <a:lnTo>
                  <a:pt x="62" y="34"/>
                </a:lnTo>
                <a:lnTo>
                  <a:pt x="62" y="33"/>
                </a:lnTo>
                <a:lnTo>
                  <a:pt x="63" y="33"/>
                </a:lnTo>
                <a:lnTo>
                  <a:pt x="65" y="33"/>
                </a:lnTo>
                <a:lnTo>
                  <a:pt x="65" y="32"/>
                </a:lnTo>
                <a:lnTo>
                  <a:pt x="66" y="32"/>
                </a:lnTo>
                <a:lnTo>
                  <a:pt x="66" y="30"/>
                </a:lnTo>
                <a:lnTo>
                  <a:pt x="67" y="29"/>
                </a:lnTo>
                <a:lnTo>
                  <a:pt x="67" y="30"/>
                </a:lnTo>
                <a:lnTo>
                  <a:pt x="67" y="32"/>
                </a:lnTo>
                <a:lnTo>
                  <a:pt x="68" y="32"/>
                </a:lnTo>
                <a:lnTo>
                  <a:pt x="69" y="32"/>
                </a:lnTo>
                <a:lnTo>
                  <a:pt x="69" y="33"/>
                </a:lnTo>
                <a:lnTo>
                  <a:pt x="71" y="34"/>
                </a:lnTo>
                <a:lnTo>
                  <a:pt x="71" y="35"/>
                </a:lnTo>
                <a:lnTo>
                  <a:pt x="71" y="36"/>
                </a:lnTo>
                <a:lnTo>
                  <a:pt x="74" y="39"/>
                </a:lnTo>
                <a:lnTo>
                  <a:pt x="75" y="40"/>
                </a:lnTo>
                <a:lnTo>
                  <a:pt x="75" y="42"/>
                </a:lnTo>
                <a:lnTo>
                  <a:pt x="77" y="44"/>
                </a:lnTo>
                <a:lnTo>
                  <a:pt x="75" y="45"/>
                </a:lnTo>
                <a:lnTo>
                  <a:pt x="75" y="46"/>
                </a:lnTo>
                <a:lnTo>
                  <a:pt x="77" y="46"/>
                </a:lnTo>
                <a:lnTo>
                  <a:pt x="77" y="47"/>
                </a:lnTo>
                <a:lnTo>
                  <a:pt x="78" y="47"/>
                </a:lnTo>
                <a:lnTo>
                  <a:pt x="78" y="48"/>
                </a:lnTo>
                <a:lnTo>
                  <a:pt x="79" y="48"/>
                </a:lnTo>
                <a:lnTo>
                  <a:pt x="79" y="50"/>
                </a:lnTo>
                <a:lnTo>
                  <a:pt x="79" y="51"/>
                </a:lnTo>
                <a:lnTo>
                  <a:pt x="80" y="53"/>
                </a:lnTo>
                <a:lnTo>
                  <a:pt x="81" y="55"/>
                </a:lnTo>
                <a:lnTo>
                  <a:pt x="83" y="57"/>
                </a:lnTo>
                <a:lnTo>
                  <a:pt x="85" y="57"/>
                </a:lnTo>
                <a:lnTo>
                  <a:pt x="86" y="57"/>
                </a:lnTo>
                <a:lnTo>
                  <a:pt x="87" y="57"/>
                </a:lnTo>
                <a:lnTo>
                  <a:pt x="89" y="57"/>
                </a:lnTo>
                <a:lnTo>
                  <a:pt x="90" y="57"/>
                </a:lnTo>
                <a:lnTo>
                  <a:pt x="91" y="56"/>
                </a:lnTo>
                <a:lnTo>
                  <a:pt x="91" y="55"/>
                </a:lnTo>
                <a:lnTo>
                  <a:pt x="92" y="53"/>
                </a:lnTo>
                <a:lnTo>
                  <a:pt x="92" y="52"/>
                </a:lnTo>
                <a:lnTo>
                  <a:pt x="93" y="50"/>
                </a:lnTo>
                <a:lnTo>
                  <a:pt x="92" y="46"/>
                </a:lnTo>
                <a:lnTo>
                  <a:pt x="92" y="45"/>
                </a:lnTo>
                <a:lnTo>
                  <a:pt x="93" y="44"/>
                </a:lnTo>
                <a:lnTo>
                  <a:pt x="93" y="41"/>
                </a:lnTo>
                <a:lnTo>
                  <a:pt x="92" y="40"/>
                </a:lnTo>
                <a:lnTo>
                  <a:pt x="93" y="38"/>
                </a:lnTo>
                <a:lnTo>
                  <a:pt x="92" y="35"/>
                </a:lnTo>
                <a:lnTo>
                  <a:pt x="92" y="32"/>
                </a:lnTo>
                <a:lnTo>
                  <a:pt x="91" y="29"/>
                </a:lnTo>
                <a:lnTo>
                  <a:pt x="91" y="27"/>
                </a:lnTo>
                <a:lnTo>
                  <a:pt x="90" y="27"/>
                </a:lnTo>
                <a:lnTo>
                  <a:pt x="89" y="27"/>
                </a:lnTo>
                <a:lnTo>
                  <a:pt x="95" y="24"/>
                </a:lnTo>
                <a:lnTo>
                  <a:pt x="95" y="22"/>
                </a:lnTo>
                <a:lnTo>
                  <a:pt x="95" y="21"/>
                </a:lnTo>
                <a:lnTo>
                  <a:pt x="93" y="18"/>
                </a:lnTo>
                <a:lnTo>
                  <a:pt x="92" y="16"/>
                </a:lnTo>
                <a:lnTo>
                  <a:pt x="91" y="15"/>
                </a:lnTo>
                <a:lnTo>
                  <a:pt x="90" y="15"/>
                </a:lnTo>
                <a:lnTo>
                  <a:pt x="86" y="15"/>
                </a:lnTo>
                <a:lnTo>
                  <a:pt x="84" y="15"/>
                </a:lnTo>
                <a:lnTo>
                  <a:pt x="80" y="15"/>
                </a:lnTo>
                <a:lnTo>
                  <a:pt x="79" y="16"/>
                </a:lnTo>
                <a:lnTo>
                  <a:pt x="77" y="17"/>
                </a:lnTo>
                <a:lnTo>
                  <a:pt x="74" y="17"/>
                </a:lnTo>
                <a:lnTo>
                  <a:pt x="74" y="16"/>
                </a:lnTo>
                <a:lnTo>
                  <a:pt x="75" y="11"/>
                </a:lnTo>
                <a:lnTo>
                  <a:pt x="74" y="9"/>
                </a:lnTo>
                <a:lnTo>
                  <a:pt x="73" y="8"/>
                </a:lnTo>
                <a:lnTo>
                  <a:pt x="71" y="8"/>
                </a:lnTo>
                <a:lnTo>
                  <a:pt x="69" y="9"/>
                </a:lnTo>
                <a:lnTo>
                  <a:pt x="67" y="9"/>
                </a:lnTo>
                <a:lnTo>
                  <a:pt x="66" y="9"/>
                </a:lnTo>
                <a:lnTo>
                  <a:pt x="63" y="10"/>
                </a:lnTo>
                <a:lnTo>
                  <a:pt x="61" y="15"/>
                </a:lnTo>
                <a:lnTo>
                  <a:pt x="60" y="15"/>
                </a:lnTo>
                <a:lnTo>
                  <a:pt x="59" y="15"/>
                </a:lnTo>
                <a:lnTo>
                  <a:pt x="56" y="15"/>
                </a:lnTo>
                <a:lnTo>
                  <a:pt x="53" y="15"/>
                </a:lnTo>
                <a:lnTo>
                  <a:pt x="53" y="14"/>
                </a:lnTo>
                <a:lnTo>
                  <a:pt x="51" y="12"/>
                </a:lnTo>
                <a:lnTo>
                  <a:pt x="51" y="11"/>
                </a:lnTo>
                <a:lnTo>
                  <a:pt x="50" y="11"/>
                </a:lnTo>
                <a:lnTo>
                  <a:pt x="50" y="9"/>
                </a:lnTo>
                <a:lnTo>
                  <a:pt x="49" y="8"/>
                </a:lnTo>
                <a:lnTo>
                  <a:pt x="47" y="2"/>
                </a:lnTo>
                <a:lnTo>
                  <a:pt x="45" y="2"/>
                </a:lnTo>
                <a:lnTo>
                  <a:pt x="43" y="3"/>
                </a:lnTo>
                <a:lnTo>
                  <a:pt x="42" y="3"/>
                </a:lnTo>
                <a:lnTo>
                  <a:pt x="38" y="2"/>
                </a:lnTo>
                <a:lnTo>
                  <a:pt x="35" y="0"/>
                </a:lnTo>
                <a:lnTo>
                  <a:pt x="32" y="0"/>
                </a:lnTo>
                <a:lnTo>
                  <a:pt x="31" y="0"/>
                </a:lnTo>
                <a:lnTo>
                  <a:pt x="30" y="9"/>
                </a:lnTo>
                <a:lnTo>
                  <a:pt x="29" y="9"/>
                </a:lnTo>
                <a:lnTo>
                  <a:pt x="29" y="8"/>
                </a:lnTo>
                <a:lnTo>
                  <a:pt x="27" y="6"/>
                </a:lnTo>
                <a:lnTo>
                  <a:pt x="29" y="10"/>
                </a:lnTo>
                <a:lnTo>
                  <a:pt x="30" y="10"/>
                </a:lnTo>
                <a:lnTo>
                  <a:pt x="30" y="11"/>
                </a:lnTo>
                <a:lnTo>
                  <a:pt x="29" y="14"/>
                </a:lnTo>
                <a:lnTo>
                  <a:pt x="29" y="15"/>
                </a:lnTo>
                <a:lnTo>
                  <a:pt x="27" y="15"/>
                </a:lnTo>
                <a:lnTo>
                  <a:pt x="26" y="15"/>
                </a:lnTo>
                <a:lnTo>
                  <a:pt x="24" y="17"/>
                </a:lnTo>
                <a:lnTo>
                  <a:pt x="23" y="17"/>
                </a:lnTo>
                <a:lnTo>
                  <a:pt x="21" y="17"/>
                </a:lnTo>
                <a:lnTo>
                  <a:pt x="20" y="17"/>
                </a:lnTo>
                <a:lnTo>
                  <a:pt x="19" y="18"/>
                </a:lnTo>
                <a:lnTo>
                  <a:pt x="20" y="18"/>
                </a:lnTo>
                <a:lnTo>
                  <a:pt x="20" y="21"/>
                </a:lnTo>
                <a:lnTo>
                  <a:pt x="21" y="21"/>
                </a:lnTo>
                <a:lnTo>
                  <a:pt x="23" y="22"/>
                </a:lnTo>
                <a:lnTo>
                  <a:pt x="23" y="23"/>
                </a:lnTo>
                <a:lnTo>
                  <a:pt x="21" y="24"/>
                </a:lnTo>
                <a:lnTo>
                  <a:pt x="20" y="24"/>
                </a:lnTo>
                <a:lnTo>
                  <a:pt x="20" y="28"/>
                </a:lnTo>
                <a:lnTo>
                  <a:pt x="20" y="29"/>
                </a:lnTo>
                <a:lnTo>
                  <a:pt x="18" y="30"/>
                </a:lnTo>
                <a:lnTo>
                  <a:pt x="17" y="30"/>
                </a:lnTo>
                <a:lnTo>
                  <a:pt x="15" y="30"/>
                </a:lnTo>
                <a:lnTo>
                  <a:pt x="14" y="30"/>
                </a:lnTo>
                <a:lnTo>
                  <a:pt x="14" y="33"/>
                </a:lnTo>
                <a:lnTo>
                  <a:pt x="15" y="33"/>
                </a:lnTo>
                <a:lnTo>
                  <a:pt x="17" y="33"/>
                </a:lnTo>
                <a:lnTo>
                  <a:pt x="17" y="35"/>
                </a:lnTo>
                <a:lnTo>
                  <a:pt x="15" y="36"/>
                </a:lnTo>
                <a:lnTo>
                  <a:pt x="17" y="36"/>
                </a:lnTo>
                <a:lnTo>
                  <a:pt x="18" y="38"/>
                </a:lnTo>
                <a:lnTo>
                  <a:pt x="17" y="39"/>
                </a:lnTo>
                <a:lnTo>
                  <a:pt x="18" y="39"/>
                </a:lnTo>
                <a:lnTo>
                  <a:pt x="18" y="40"/>
                </a:lnTo>
                <a:lnTo>
                  <a:pt x="19" y="42"/>
                </a:lnTo>
                <a:lnTo>
                  <a:pt x="18" y="42"/>
                </a:lnTo>
                <a:lnTo>
                  <a:pt x="17" y="44"/>
                </a:lnTo>
                <a:lnTo>
                  <a:pt x="14" y="44"/>
                </a:lnTo>
                <a:lnTo>
                  <a:pt x="13" y="44"/>
                </a:lnTo>
                <a:lnTo>
                  <a:pt x="13" y="45"/>
                </a:lnTo>
                <a:lnTo>
                  <a:pt x="13" y="46"/>
                </a:lnTo>
                <a:lnTo>
                  <a:pt x="12" y="46"/>
                </a:lnTo>
                <a:lnTo>
                  <a:pt x="12" y="50"/>
                </a:lnTo>
                <a:lnTo>
                  <a:pt x="9" y="51"/>
                </a:lnTo>
                <a:lnTo>
                  <a:pt x="9" y="52"/>
                </a:lnTo>
                <a:lnTo>
                  <a:pt x="11" y="53"/>
                </a:lnTo>
                <a:lnTo>
                  <a:pt x="9" y="53"/>
                </a:lnTo>
                <a:lnTo>
                  <a:pt x="8" y="55"/>
                </a:lnTo>
                <a:lnTo>
                  <a:pt x="6" y="58"/>
                </a:lnTo>
                <a:lnTo>
                  <a:pt x="1" y="61"/>
                </a:lnTo>
                <a:lnTo>
                  <a:pt x="1" y="62"/>
                </a:lnTo>
                <a:lnTo>
                  <a:pt x="1" y="63"/>
                </a:lnTo>
                <a:lnTo>
                  <a:pt x="0" y="64"/>
                </a:lnTo>
                <a:lnTo>
                  <a:pt x="0" y="65"/>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1" name="Freeform 169">
            <a:extLst>
              <a:ext uri="{FF2B5EF4-FFF2-40B4-BE49-F238E27FC236}">
                <a16:creationId xmlns:a16="http://schemas.microsoft.com/office/drawing/2014/main" id="{F6215D4A-7869-794B-A4FD-AE34BE9194AB}"/>
              </a:ext>
            </a:extLst>
          </p:cNvPr>
          <p:cNvSpPr>
            <a:spLocks/>
          </p:cNvSpPr>
          <p:nvPr/>
        </p:nvSpPr>
        <p:spPr bwMode="auto">
          <a:xfrm>
            <a:off x="3719244" y="4586687"/>
            <a:ext cx="854247" cy="422766"/>
          </a:xfrm>
          <a:custGeom>
            <a:avLst/>
            <a:gdLst>
              <a:gd name="T0" fmla="*/ 3 w 225"/>
              <a:gd name="T1" fmla="*/ 3 h 112"/>
              <a:gd name="T2" fmla="*/ 3 w 225"/>
              <a:gd name="T3" fmla="*/ 3 h 112"/>
              <a:gd name="T4" fmla="*/ 3 w 225"/>
              <a:gd name="T5" fmla="*/ 3 h 112"/>
              <a:gd name="T6" fmla="*/ 3 w 225"/>
              <a:gd name="T7" fmla="*/ 3 h 112"/>
              <a:gd name="T8" fmla="*/ 3 w 225"/>
              <a:gd name="T9" fmla="*/ 3 h 112"/>
              <a:gd name="T10" fmla="*/ 3 w 225"/>
              <a:gd name="T11" fmla="*/ 3 h 112"/>
              <a:gd name="T12" fmla="*/ 3 w 225"/>
              <a:gd name="T13" fmla="*/ 3 h 112"/>
              <a:gd name="T14" fmla="*/ 3 w 225"/>
              <a:gd name="T15" fmla="*/ 3 h 112"/>
              <a:gd name="T16" fmla="*/ 3 w 225"/>
              <a:gd name="T17" fmla="*/ 3 h 112"/>
              <a:gd name="T18" fmla="*/ 3 w 225"/>
              <a:gd name="T19" fmla="*/ 3 h 112"/>
              <a:gd name="T20" fmla="*/ 3 w 225"/>
              <a:gd name="T21" fmla="*/ 3 h 112"/>
              <a:gd name="T22" fmla="*/ 3 w 225"/>
              <a:gd name="T23" fmla="*/ 3 h 112"/>
              <a:gd name="T24" fmla="*/ 3 w 225"/>
              <a:gd name="T25" fmla="*/ 3 h 112"/>
              <a:gd name="T26" fmla="*/ 3 w 225"/>
              <a:gd name="T27" fmla="*/ 3 h 112"/>
              <a:gd name="T28" fmla="*/ 3 w 225"/>
              <a:gd name="T29" fmla="*/ 3 h 112"/>
              <a:gd name="T30" fmla="*/ 3 w 225"/>
              <a:gd name="T31" fmla="*/ 3 h 112"/>
              <a:gd name="T32" fmla="*/ 3 w 225"/>
              <a:gd name="T33" fmla="*/ 3 h 112"/>
              <a:gd name="T34" fmla="*/ 3 w 225"/>
              <a:gd name="T35" fmla="*/ 3 h 112"/>
              <a:gd name="T36" fmla="*/ 3 w 225"/>
              <a:gd name="T37" fmla="*/ 3 h 112"/>
              <a:gd name="T38" fmla="*/ 3 w 225"/>
              <a:gd name="T39" fmla="*/ 3 h 112"/>
              <a:gd name="T40" fmla="*/ 3 w 225"/>
              <a:gd name="T41" fmla="*/ 3 h 112"/>
              <a:gd name="T42" fmla="*/ 3 w 225"/>
              <a:gd name="T43" fmla="*/ 3 h 112"/>
              <a:gd name="T44" fmla="*/ 3 w 225"/>
              <a:gd name="T45" fmla="*/ 3 h 112"/>
              <a:gd name="T46" fmla="*/ 3 w 225"/>
              <a:gd name="T47" fmla="*/ 3 h 112"/>
              <a:gd name="T48" fmla="*/ 3 w 225"/>
              <a:gd name="T49" fmla="*/ 3 h 112"/>
              <a:gd name="T50" fmla="*/ 3 w 225"/>
              <a:gd name="T51" fmla="*/ 3 h 112"/>
              <a:gd name="T52" fmla="*/ 3 w 225"/>
              <a:gd name="T53" fmla="*/ 3 h 112"/>
              <a:gd name="T54" fmla="*/ 3 w 225"/>
              <a:gd name="T55" fmla="*/ 3 h 112"/>
              <a:gd name="T56" fmla="*/ 3 w 225"/>
              <a:gd name="T57" fmla="*/ 3 h 112"/>
              <a:gd name="T58" fmla="*/ 3 w 225"/>
              <a:gd name="T59" fmla="*/ 3 h 112"/>
              <a:gd name="T60" fmla="*/ 3 w 225"/>
              <a:gd name="T61" fmla="*/ 3 h 112"/>
              <a:gd name="T62" fmla="*/ 3 w 225"/>
              <a:gd name="T63" fmla="*/ 3 h 112"/>
              <a:gd name="T64" fmla="*/ 3 w 225"/>
              <a:gd name="T65" fmla="*/ 3 h 112"/>
              <a:gd name="T66" fmla="*/ 3 w 225"/>
              <a:gd name="T67" fmla="*/ 3 h 112"/>
              <a:gd name="T68" fmla="*/ 3 w 225"/>
              <a:gd name="T69" fmla="*/ 3 h 112"/>
              <a:gd name="T70" fmla="*/ 3 w 225"/>
              <a:gd name="T71" fmla="*/ 3 h 112"/>
              <a:gd name="T72" fmla="*/ 3 w 225"/>
              <a:gd name="T73" fmla="*/ 3 h 112"/>
              <a:gd name="T74" fmla="*/ 3 w 225"/>
              <a:gd name="T75" fmla="*/ 3 h 112"/>
              <a:gd name="T76" fmla="*/ 3 w 225"/>
              <a:gd name="T77" fmla="*/ 3 h 112"/>
              <a:gd name="T78" fmla="*/ 3 w 225"/>
              <a:gd name="T79" fmla="*/ 3 h 112"/>
              <a:gd name="T80" fmla="*/ 3 w 225"/>
              <a:gd name="T81" fmla="*/ 3 h 112"/>
              <a:gd name="T82" fmla="*/ 3 w 225"/>
              <a:gd name="T83" fmla="*/ 1 h 112"/>
              <a:gd name="T84" fmla="*/ 3 w 225"/>
              <a:gd name="T85" fmla="*/ 3 h 112"/>
              <a:gd name="T86" fmla="*/ 3 w 225"/>
              <a:gd name="T87" fmla="*/ 3 h 112"/>
              <a:gd name="T88" fmla="*/ 3 w 225"/>
              <a:gd name="T89" fmla="*/ 3 h 112"/>
              <a:gd name="T90" fmla="*/ 3 w 225"/>
              <a:gd name="T91" fmla="*/ 3 h 112"/>
              <a:gd name="T92" fmla="*/ 3 w 225"/>
              <a:gd name="T93" fmla="*/ 3 h 112"/>
              <a:gd name="T94" fmla="*/ 3 w 225"/>
              <a:gd name="T95" fmla="*/ 3 h 112"/>
              <a:gd name="T96" fmla="*/ 3 w 225"/>
              <a:gd name="T97" fmla="*/ 3 h 112"/>
              <a:gd name="T98" fmla="*/ 3 w 225"/>
              <a:gd name="T99" fmla="*/ 3 h 112"/>
              <a:gd name="T100" fmla="*/ 3 w 225"/>
              <a:gd name="T101" fmla="*/ 3 h 112"/>
              <a:gd name="T102" fmla="*/ 3 w 225"/>
              <a:gd name="T103" fmla="*/ 3 h 112"/>
              <a:gd name="T104" fmla="*/ 3 w 225"/>
              <a:gd name="T105" fmla="*/ 3 h 112"/>
              <a:gd name="T106" fmla="*/ 3 w 225"/>
              <a:gd name="T107" fmla="*/ 3 h 112"/>
              <a:gd name="T108" fmla="*/ 3 w 225"/>
              <a:gd name="T109" fmla="*/ 3 h 112"/>
              <a:gd name="T110" fmla="*/ 3 w 225"/>
              <a:gd name="T111" fmla="*/ 3 h 112"/>
              <a:gd name="T112" fmla="*/ 3 w 225"/>
              <a:gd name="T113" fmla="*/ 3 h 112"/>
              <a:gd name="T114" fmla="*/ 3 w 225"/>
              <a:gd name="T115" fmla="*/ 3 h 112"/>
              <a:gd name="T116" fmla="*/ 3 w 225"/>
              <a:gd name="T117" fmla="*/ 3 h 112"/>
              <a:gd name="T118" fmla="*/ 3 w 225"/>
              <a:gd name="T119" fmla="*/ 3 h 1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5" h="112">
                <a:moveTo>
                  <a:pt x="0" y="81"/>
                </a:moveTo>
                <a:lnTo>
                  <a:pt x="2" y="81"/>
                </a:lnTo>
                <a:lnTo>
                  <a:pt x="4" y="82"/>
                </a:lnTo>
                <a:lnTo>
                  <a:pt x="6" y="84"/>
                </a:lnTo>
                <a:lnTo>
                  <a:pt x="8" y="84"/>
                </a:lnTo>
                <a:lnTo>
                  <a:pt x="10" y="87"/>
                </a:lnTo>
                <a:lnTo>
                  <a:pt x="10" y="88"/>
                </a:lnTo>
                <a:lnTo>
                  <a:pt x="11" y="89"/>
                </a:lnTo>
                <a:lnTo>
                  <a:pt x="12" y="92"/>
                </a:lnTo>
                <a:lnTo>
                  <a:pt x="14" y="93"/>
                </a:lnTo>
                <a:lnTo>
                  <a:pt x="15" y="93"/>
                </a:lnTo>
                <a:lnTo>
                  <a:pt x="20" y="95"/>
                </a:lnTo>
                <a:lnTo>
                  <a:pt x="21" y="95"/>
                </a:lnTo>
                <a:lnTo>
                  <a:pt x="22" y="95"/>
                </a:lnTo>
                <a:lnTo>
                  <a:pt x="23" y="96"/>
                </a:lnTo>
                <a:lnTo>
                  <a:pt x="27" y="98"/>
                </a:lnTo>
                <a:lnTo>
                  <a:pt x="29" y="98"/>
                </a:lnTo>
                <a:lnTo>
                  <a:pt x="30" y="98"/>
                </a:lnTo>
                <a:lnTo>
                  <a:pt x="33" y="99"/>
                </a:lnTo>
                <a:lnTo>
                  <a:pt x="34" y="99"/>
                </a:lnTo>
                <a:lnTo>
                  <a:pt x="35" y="99"/>
                </a:lnTo>
                <a:lnTo>
                  <a:pt x="39" y="100"/>
                </a:lnTo>
                <a:lnTo>
                  <a:pt x="42" y="101"/>
                </a:lnTo>
                <a:lnTo>
                  <a:pt x="44" y="101"/>
                </a:lnTo>
                <a:lnTo>
                  <a:pt x="46" y="102"/>
                </a:lnTo>
                <a:lnTo>
                  <a:pt x="48" y="104"/>
                </a:lnTo>
                <a:lnTo>
                  <a:pt x="51" y="104"/>
                </a:lnTo>
                <a:lnTo>
                  <a:pt x="52" y="105"/>
                </a:lnTo>
                <a:lnTo>
                  <a:pt x="56" y="105"/>
                </a:lnTo>
                <a:lnTo>
                  <a:pt x="57" y="106"/>
                </a:lnTo>
                <a:lnTo>
                  <a:pt x="59" y="106"/>
                </a:lnTo>
                <a:lnTo>
                  <a:pt x="60" y="106"/>
                </a:lnTo>
                <a:lnTo>
                  <a:pt x="63" y="106"/>
                </a:lnTo>
                <a:lnTo>
                  <a:pt x="64" y="107"/>
                </a:lnTo>
                <a:lnTo>
                  <a:pt x="68" y="107"/>
                </a:lnTo>
                <a:lnTo>
                  <a:pt x="69" y="107"/>
                </a:lnTo>
                <a:lnTo>
                  <a:pt x="81" y="110"/>
                </a:lnTo>
                <a:lnTo>
                  <a:pt x="84" y="111"/>
                </a:lnTo>
                <a:lnTo>
                  <a:pt x="87" y="112"/>
                </a:lnTo>
                <a:lnTo>
                  <a:pt x="89" y="112"/>
                </a:lnTo>
                <a:lnTo>
                  <a:pt x="92" y="110"/>
                </a:lnTo>
                <a:lnTo>
                  <a:pt x="93" y="110"/>
                </a:lnTo>
                <a:lnTo>
                  <a:pt x="94" y="108"/>
                </a:lnTo>
                <a:lnTo>
                  <a:pt x="95" y="110"/>
                </a:lnTo>
                <a:lnTo>
                  <a:pt x="96" y="108"/>
                </a:lnTo>
                <a:lnTo>
                  <a:pt x="98" y="110"/>
                </a:lnTo>
                <a:lnTo>
                  <a:pt x="99" y="110"/>
                </a:lnTo>
                <a:lnTo>
                  <a:pt x="102" y="111"/>
                </a:lnTo>
                <a:lnTo>
                  <a:pt x="104" y="111"/>
                </a:lnTo>
                <a:lnTo>
                  <a:pt x="105" y="112"/>
                </a:lnTo>
                <a:lnTo>
                  <a:pt x="104" y="110"/>
                </a:lnTo>
                <a:lnTo>
                  <a:pt x="105" y="107"/>
                </a:lnTo>
                <a:lnTo>
                  <a:pt x="105" y="101"/>
                </a:lnTo>
                <a:lnTo>
                  <a:pt x="108" y="100"/>
                </a:lnTo>
                <a:lnTo>
                  <a:pt x="111" y="100"/>
                </a:lnTo>
                <a:lnTo>
                  <a:pt x="112" y="100"/>
                </a:lnTo>
                <a:lnTo>
                  <a:pt x="114" y="100"/>
                </a:lnTo>
                <a:lnTo>
                  <a:pt x="116" y="100"/>
                </a:lnTo>
                <a:lnTo>
                  <a:pt x="116" y="99"/>
                </a:lnTo>
                <a:lnTo>
                  <a:pt x="118" y="99"/>
                </a:lnTo>
                <a:lnTo>
                  <a:pt x="119" y="98"/>
                </a:lnTo>
                <a:lnTo>
                  <a:pt x="119" y="96"/>
                </a:lnTo>
                <a:lnTo>
                  <a:pt x="118" y="93"/>
                </a:lnTo>
                <a:lnTo>
                  <a:pt x="118" y="92"/>
                </a:lnTo>
                <a:lnTo>
                  <a:pt x="118" y="87"/>
                </a:lnTo>
                <a:lnTo>
                  <a:pt x="119" y="84"/>
                </a:lnTo>
                <a:lnTo>
                  <a:pt x="124" y="83"/>
                </a:lnTo>
                <a:lnTo>
                  <a:pt x="125" y="83"/>
                </a:lnTo>
                <a:lnTo>
                  <a:pt x="128" y="83"/>
                </a:lnTo>
                <a:lnTo>
                  <a:pt x="129" y="84"/>
                </a:lnTo>
                <a:lnTo>
                  <a:pt x="131" y="83"/>
                </a:lnTo>
                <a:lnTo>
                  <a:pt x="134" y="84"/>
                </a:lnTo>
                <a:lnTo>
                  <a:pt x="135" y="86"/>
                </a:lnTo>
                <a:lnTo>
                  <a:pt x="135" y="87"/>
                </a:lnTo>
                <a:lnTo>
                  <a:pt x="137" y="88"/>
                </a:lnTo>
                <a:lnTo>
                  <a:pt x="138" y="89"/>
                </a:lnTo>
                <a:lnTo>
                  <a:pt x="140" y="89"/>
                </a:lnTo>
                <a:lnTo>
                  <a:pt x="142" y="89"/>
                </a:lnTo>
                <a:lnTo>
                  <a:pt x="143" y="89"/>
                </a:lnTo>
                <a:lnTo>
                  <a:pt x="148" y="89"/>
                </a:lnTo>
                <a:lnTo>
                  <a:pt x="149" y="88"/>
                </a:lnTo>
                <a:lnTo>
                  <a:pt x="156" y="88"/>
                </a:lnTo>
                <a:lnTo>
                  <a:pt x="160" y="88"/>
                </a:lnTo>
                <a:lnTo>
                  <a:pt x="165" y="89"/>
                </a:lnTo>
                <a:lnTo>
                  <a:pt x="167" y="90"/>
                </a:lnTo>
                <a:lnTo>
                  <a:pt x="168" y="90"/>
                </a:lnTo>
                <a:lnTo>
                  <a:pt x="170" y="90"/>
                </a:lnTo>
                <a:lnTo>
                  <a:pt x="171" y="90"/>
                </a:lnTo>
                <a:lnTo>
                  <a:pt x="171" y="92"/>
                </a:lnTo>
                <a:lnTo>
                  <a:pt x="174" y="93"/>
                </a:lnTo>
                <a:lnTo>
                  <a:pt x="174" y="92"/>
                </a:lnTo>
                <a:lnTo>
                  <a:pt x="176" y="92"/>
                </a:lnTo>
                <a:lnTo>
                  <a:pt x="177" y="92"/>
                </a:lnTo>
                <a:lnTo>
                  <a:pt x="179" y="92"/>
                </a:lnTo>
                <a:lnTo>
                  <a:pt x="179" y="93"/>
                </a:lnTo>
                <a:lnTo>
                  <a:pt x="183" y="93"/>
                </a:lnTo>
                <a:lnTo>
                  <a:pt x="182" y="95"/>
                </a:lnTo>
                <a:lnTo>
                  <a:pt x="183" y="95"/>
                </a:lnTo>
                <a:lnTo>
                  <a:pt x="185" y="95"/>
                </a:lnTo>
                <a:lnTo>
                  <a:pt x="188" y="94"/>
                </a:lnTo>
                <a:lnTo>
                  <a:pt x="188" y="93"/>
                </a:lnTo>
                <a:lnTo>
                  <a:pt x="186" y="93"/>
                </a:lnTo>
                <a:lnTo>
                  <a:pt x="185" y="90"/>
                </a:lnTo>
                <a:lnTo>
                  <a:pt x="184" y="86"/>
                </a:lnTo>
                <a:lnTo>
                  <a:pt x="184" y="84"/>
                </a:lnTo>
                <a:lnTo>
                  <a:pt x="183" y="84"/>
                </a:lnTo>
                <a:lnTo>
                  <a:pt x="183" y="82"/>
                </a:lnTo>
                <a:lnTo>
                  <a:pt x="182" y="82"/>
                </a:lnTo>
                <a:lnTo>
                  <a:pt x="182" y="81"/>
                </a:lnTo>
                <a:lnTo>
                  <a:pt x="183" y="81"/>
                </a:lnTo>
                <a:lnTo>
                  <a:pt x="182" y="80"/>
                </a:lnTo>
                <a:lnTo>
                  <a:pt x="180" y="80"/>
                </a:lnTo>
                <a:lnTo>
                  <a:pt x="180" y="78"/>
                </a:lnTo>
                <a:lnTo>
                  <a:pt x="182" y="77"/>
                </a:lnTo>
                <a:lnTo>
                  <a:pt x="180" y="76"/>
                </a:lnTo>
                <a:lnTo>
                  <a:pt x="180" y="75"/>
                </a:lnTo>
                <a:lnTo>
                  <a:pt x="180" y="74"/>
                </a:lnTo>
                <a:lnTo>
                  <a:pt x="182" y="72"/>
                </a:lnTo>
                <a:lnTo>
                  <a:pt x="183" y="72"/>
                </a:lnTo>
                <a:lnTo>
                  <a:pt x="184" y="74"/>
                </a:lnTo>
                <a:lnTo>
                  <a:pt x="184" y="75"/>
                </a:lnTo>
                <a:lnTo>
                  <a:pt x="185" y="75"/>
                </a:lnTo>
                <a:lnTo>
                  <a:pt x="186" y="74"/>
                </a:lnTo>
                <a:lnTo>
                  <a:pt x="188" y="72"/>
                </a:lnTo>
                <a:lnTo>
                  <a:pt x="189" y="72"/>
                </a:lnTo>
                <a:lnTo>
                  <a:pt x="188" y="74"/>
                </a:lnTo>
                <a:lnTo>
                  <a:pt x="191" y="72"/>
                </a:lnTo>
                <a:lnTo>
                  <a:pt x="192" y="74"/>
                </a:lnTo>
                <a:lnTo>
                  <a:pt x="194" y="72"/>
                </a:lnTo>
                <a:lnTo>
                  <a:pt x="194" y="71"/>
                </a:lnTo>
                <a:lnTo>
                  <a:pt x="195" y="71"/>
                </a:lnTo>
                <a:lnTo>
                  <a:pt x="196" y="70"/>
                </a:lnTo>
                <a:lnTo>
                  <a:pt x="196" y="69"/>
                </a:lnTo>
                <a:lnTo>
                  <a:pt x="196" y="68"/>
                </a:lnTo>
                <a:lnTo>
                  <a:pt x="201" y="65"/>
                </a:lnTo>
                <a:lnTo>
                  <a:pt x="203" y="62"/>
                </a:lnTo>
                <a:lnTo>
                  <a:pt x="204" y="60"/>
                </a:lnTo>
                <a:lnTo>
                  <a:pt x="206" y="60"/>
                </a:lnTo>
                <a:lnTo>
                  <a:pt x="204" y="59"/>
                </a:lnTo>
                <a:lnTo>
                  <a:pt x="204" y="58"/>
                </a:lnTo>
                <a:lnTo>
                  <a:pt x="207" y="57"/>
                </a:lnTo>
                <a:lnTo>
                  <a:pt x="207" y="53"/>
                </a:lnTo>
                <a:lnTo>
                  <a:pt x="208" y="53"/>
                </a:lnTo>
                <a:lnTo>
                  <a:pt x="208" y="52"/>
                </a:lnTo>
                <a:lnTo>
                  <a:pt x="208" y="51"/>
                </a:lnTo>
                <a:lnTo>
                  <a:pt x="209" y="51"/>
                </a:lnTo>
                <a:lnTo>
                  <a:pt x="212" y="51"/>
                </a:lnTo>
                <a:lnTo>
                  <a:pt x="213" y="49"/>
                </a:lnTo>
                <a:lnTo>
                  <a:pt x="214" y="49"/>
                </a:lnTo>
                <a:lnTo>
                  <a:pt x="213" y="47"/>
                </a:lnTo>
                <a:lnTo>
                  <a:pt x="213" y="46"/>
                </a:lnTo>
                <a:lnTo>
                  <a:pt x="212" y="46"/>
                </a:lnTo>
                <a:lnTo>
                  <a:pt x="213" y="45"/>
                </a:lnTo>
                <a:lnTo>
                  <a:pt x="212" y="43"/>
                </a:lnTo>
                <a:lnTo>
                  <a:pt x="210" y="43"/>
                </a:lnTo>
                <a:lnTo>
                  <a:pt x="212" y="42"/>
                </a:lnTo>
                <a:lnTo>
                  <a:pt x="212" y="40"/>
                </a:lnTo>
                <a:lnTo>
                  <a:pt x="210" y="40"/>
                </a:lnTo>
                <a:lnTo>
                  <a:pt x="209" y="40"/>
                </a:lnTo>
                <a:lnTo>
                  <a:pt x="209" y="37"/>
                </a:lnTo>
                <a:lnTo>
                  <a:pt x="210" y="37"/>
                </a:lnTo>
                <a:lnTo>
                  <a:pt x="212" y="37"/>
                </a:lnTo>
                <a:lnTo>
                  <a:pt x="213" y="37"/>
                </a:lnTo>
                <a:lnTo>
                  <a:pt x="215" y="36"/>
                </a:lnTo>
                <a:lnTo>
                  <a:pt x="215" y="35"/>
                </a:lnTo>
                <a:lnTo>
                  <a:pt x="215" y="31"/>
                </a:lnTo>
                <a:lnTo>
                  <a:pt x="216" y="31"/>
                </a:lnTo>
                <a:lnTo>
                  <a:pt x="218" y="30"/>
                </a:lnTo>
                <a:lnTo>
                  <a:pt x="218" y="29"/>
                </a:lnTo>
                <a:lnTo>
                  <a:pt x="216" y="28"/>
                </a:lnTo>
                <a:lnTo>
                  <a:pt x="215" y="28"/>
                </a:lnTo>
                <a:lnTo>
                  <a:pt x="215" y="25"/>
                </a:lnTo>
                <a:lnTo>
                  <a:pt x="214" y="25"/>
                </a:lnTo>
                <a:lnTo>
                  <a:pt x="215" y="24"/>
                </a:lnTo>
                <a:lnTo>
                  <a:pt x="216" y="24"/>
                </a:lnTo>
                <a:lnTo>
                  <a:pt x="218" y="24"/>
                </a:lnTo>
                <a:lnTo>
                  <a:pt x="219" y="24"/>
                </a:lnTo>
                <a:lnTo>
                  <a:pt x="221" y="22"/>
                </a:lnTo>
                <a:lnTo>
                  <a:pt x="222" y="22"/>
                </a:lnTo>
                <a:lnTo>
                  <a:pt x="224" y="22"/>
                </a:lnTo>
                <a:lnTo>
                  <a:pt x="224" y="21"/>
                </a:lnTo>
                <a:lnTo>
                  <a:pt x="225" y="18"/>
                </a:lnTo>
                <a:lnTo>
                  <a:pt x="225" y="17"/>
                </a:lnTo>
                <a:lnTo>
                  <a:pt x="224" y="17"/>
                </a:lnTo>
                <a:lnTo>
                  <a:pt x="210" y="16"/>
                </a:lnTo>
                <a:lnTo>
                  <a:pt x="209" y="15"/>
                </a:lnTo>
                <a:lnTo>
                  <a:pt x="203" y="12"/>
                </a:lnTo>
                <a:lnTo>
                  <a:pt x="202" y="15"/>
                </a:lnTo>
                <a:lnTo>
                  <a:pt x="202" y="16"/>
                </a:lnTo>
                <a:lnTo>
                  <a:pt x="201" y="16"/>
                </a:lnTo>
                <a:lnTo>
                  <a:pt x="201" y="17"/>
                </a:lnTo>
                <a:lnTo>
                  <a:pt x="198" y="19"/>
                </a:lnTo>
                <a:lnTo>
                  <a:pt x="196" y="22"/>
                </a:lnTo>
                <a:lnTo>
                  <a:pt x="194" y="23"/>
                </a:lnTo>
                <a:lnTo>
                  <a:pt x="191" y="24"/>
                </a:lnTo>
                <a:lnTo>
                  <a:pt x="189" y="24"/>
                </a:lnTo>
                <a:lnTo>
                  <a:pt x="188" y="23"/>
                </a:lnTo>
                <a:lnTo>
                  <a:pt x="185" y="24"/>
                </a:lnTo>
                <a:lnTo>
                  <a:pt x="182" y="24"/>
                </a:lnTo>
                <a:lnTo>
                  <a:pt x="179" y="24"/>
                </a:lnTo>
                <a:lnTo>
                  <a:pt x="178" y="24"/>
                </a:lnTo>
                <a:lnTo>
                  <a:pt x="177" y="24"/>
                </a:lnTo>
                <a:lnTo>
                  <a:pt x="177" y="23"/>
                </a:lnTo>
                <a:lnTo>
                  <a:pt x="172" y="23"/>
                </a:lnTo>
                <a:lnTo>
                  <a:pt x="170" y="24"/>
                </a:lnTo>
                <a:lnTo>
                  <a:pt x="168" y="24"/>
                </a:lnTo>
                <a:lnTo>
                  <a:pt x="167" y="24"/>
                </a:lnTo>
                <a:lnTo>
                  <a:pt x="167" y="23"/>
                </a:lnTo>
                <a:lnTo>
                  <a:pt x="168" y="22"/>
                </a:lnTo>
                <a:lnTo>
                  <a:pt x="170" y="21"/>
                </a:lnTo>
                <a:lnTo>
                  <a:pt x="168" y="18"/>
                </a:lnTo>
                <a:lnTo>
                  <a:pt x="167" y="18"/>
                </a:lnTo>
                <a:lnTo>
                  <a:pt x="165" y="17"/>
                </a:lnTo>
                <a:lnTo>
                  <a:pt x="162" y="18"/>
                </a:lnTo>
                <a:lnTo>
                  <a:pt x="160" y="18"/>
                </a:lnTo>
                <a:lnTo>
                  <a:pt x="159" y="18"/>
                </a:lnTo>
                <a:lnTo>
                  <a:pt x="155" y="18"/>
                </a:lnTo>
                <a:lnTo>
                  <a:pt x="155" y="19"/>
                </a:lnTo>
                <a:lnTo>
                  <a:pt x="154" y="19"/>
                </a:lnTo>
                <a:lnTo>
                  <a:pt x="153" y="19"/>
                </a:lnTo>
                <a:lnTo>
                  <a:pt x="150" y="19"/>
                </a:lnTo>
                <a:lnTo>
                  <a:pt x="149" y="19"/>
                </a:lnTo>
                <a:lnTo>
                  <a:pt x="148" y="19"/>
                </a:lnTo>
                <a:lnTo>
                  <a:pt x="147" y="19"/>
                </a:lnTo>
                <a:lnTo>
                  <a:pt x="146" y="19"/>
                </a:lnTo>
                <a:lnTo>
                  <a:pt x="143" y="18"/>
                </a:lnTo>
                <a:lnTo>
                  <a:pt x="142" y="16"/>
                </a:lnTo>
                <a:lnTo>
                  <a:pt x="141" y="6"/>
                </a:lnTo>
                <a:lnTo>
                  <a:pt x="138" y="6"/>
                </a:lnTo>
                <a:lnTo>
                  <a:pt x="137" y="6"/>
                </a:lnTo>
                <a:lnTo>
                  <a:pt x="134" y="5"/>
                </a:lnTo>
                <a:lnTo>
                  <a:pt x="132" y="5"/>
                </a:lnTo>
                <a:lnTo>
                  <a:pt x="131" y="5"/>
                </a:lnTo>
                <a:lnTo>
                  <a:pt x="131" y="7"/>
                </a:lnTo>
                <a:lnTo>
                  <a:pt x="129" y="7"/>
                </a:lnTo>
                <a:lnTo>
                  <a:pt x="129" y="9"/>
                </a:lnTo>
                <a:lnTo>
                  <a:pt x="126" y="10"/>
                </a:lnTo>
                <a:lnTo>
                  <a:pt x="125" y="10"/>
                </a:lnTo>
                <a:lnTo>
                  <a:pt x="123" y="10"/>
                </a:lnTo>
                <a:lnTo>
                  <a:pt x="122" y="10"/>
                </a:lnTo>
                <a:lnTo>
                  <a:pt x="120" y="9"/>
                </a:lnTo>
                <a:lnTo>
                  <a:pt x="117" y="9"/>
                </a:lnTo>
                <a:lnTo>
                  <a:pt x="116" y="9"/>
                </a:lnTo>
                <a:lnTo>
                  <a:pt x="114" y="6"/>
                </a:lnTo>
                <a:lnTo>
                  <a:pt x="114" y="5"/>
                </a:lnTo>
                <a:lnTo>
                  <a:pt x="113" y="4"/>
                </a:lnTo>
                <a:lnTo>
                  <a:pt x="113" y="1"/>
                </a:lnTo>
                <a:lnTo>
                  <a:pt x="111" y="0"/>
                </a:lnTo>
                <a:lnTo>
                  <a:pt x="111" y="3"/>
                </a:lnTo>
                <a:lnTo>
                  <a:pt x="108" y="3"/>
                </a:lnTo>
                <a:lnTo>
                  <a:pt x="107" y="0"/>
                </a:lnTo>
                <a:lnTo>
                  <a:pt x="105" y="1"/>
                </a:lnTo>
                <a:lnTo>
                  <a:pt x="104" y="0"/>
                </a:lnTo>
                <a:lnTo>
                  <a:pt x="96" y="3"/>
                </a:lnTo>
                <a:lnTo>
                  <a:pt x="94" y="4"/>
                </a:lnTo>
                <a:lnTo>
                  <a:pt x="90" y="3"/>
                </a:lnTo>
                <a:lnTo>
                  <a:pt x="89" y="3"/>
                </a:lnTo>
                <a:lnTo>
                  <a:pt x="87" y="4"/>
                </a:lnTo>
                <a:lnTo>
                  <a:pt x="84" y="4"/>
                </a:lnTo>
                <a:lnTo>
                  <a:pt x="80" y="5"/>
                </a:lnTo>
                <a:lnTo>
                  <a:pt x="78" y="5"/>
                </a:lnTo>
                <a:lnTo>
                  <a:pt x="77" y="5"/>
                </a:lnTo>
                <a:lnTo>
                  <a:pt x="74" y="5"/>
                </a:lnTo>
                <a:lnTo>
                  <a:pt x="74" y="6"/>
                </a:lnTo>
                <a:lnTo>
                  <a:pt x="72" y="6"/>
                </a:lnTo>
                <a:lnTo>
                  <a:pt x="71" y="6"/>
                </a:lnTo>
                <a:lnTo>
                  <a:pt x="70" y="7"/>
                </a:lnTo>
                <a:lnTo>
                  <a:pt x="69" y="9"/>
                </a:lnTo>
                <a:lnTo>
                  <a:pt x="66" y="10"/>
                </a:lnTo>
                <a:lnTo>
                  <a:pt x="64" y="10"/>
                </a:lnTo>
                <a:lnTo>
                  <a:pt x="63" y="10"/>
                </a:lnTo>
                <a:lnTo>
                  <a:pt x="63" y="11"/>
                </a:lnTo>
                <a:lnTo>
                  <a:pt x="62" y="11"/>
                </a:lnTo>
                <a:lnTo>
                  <a:pt x="62" y="10"/>
                </a:lnTo>
                <a:lnTo>
                  <a:pt x="60" y="9"/>
                </a:lnTo>
                <a:lnTo>
                  <a:pt x="58" y="9"/>
                </a:lnTo>
                <a:lnTo>
                  <a:pt x="56" y="7"/>
                </a:lnTo>
                <a:lnTo>
                  <a:pt x="56" y="9"/>
                </a:lnTo>
                <a:lnTo>
                  <a:pt x="57" y="9"/>
                </a:lnTo>
                <a:lnTo>
                  <a:pt x="58" y="9"/>
                </a:lnTo>
                <a:lnTo>
                  <a:pt x="58" y="10"/>
                </a:lnTo>
                <a:lnTo>
                  <a:pt x="57" y="10"/>
                </a:lnTo>
                <a:lnTo>
                  <a:pt x="56" y="9"/>
                </a:lnTo>
                <a:lnTo>
                  <a:pt x="53" y="10"/>
                </a:lnTo>
                <a:lnTo>
                  <a:pt x="53" y="9"/>
                </a:lnTo>
                <a:lnTo>
                  <a:pt x="52" y="9"/>
                </a:lnTo>
                <a:lnTo>
                  <a:pt x="51" y="12"/>
                </a:lnTo>
                <a:lnTo>
                  <a:pt x="50" y="13"/>
                </a:lnTo>
                <a:lnTo>
                  <a:pt x="51" y="16"/>
                </a:lnTo>
                <a:lnTo>
                  <a:pt x="48" y="18"/>
                </a:lnTo>
                <a:lnTo>
                  <a:pt x="51" y="19"/>
                </a:lnTo>
                <a:lnTo>
                  <a:pt x="52" y="18"/>
                </a:lnTo>
                <a:lnTo>
                  <a:pt x="54" y="18"/>
                </a:lnTo>
                <a:lnTo>
                  <a:pt x="56" y="19"/>
                </a:lnTo>
                <a:lnTo>
                  <a:pt x="58" y="17"/>
                </a:lnTo>
                <a:lnTo>
                  <a:pt x="60" y="19"/>
                </a:lnTo>
                <a:lnTo>
                  <a:pt x="63" y="19"/>
                </a:lnTo>
                <a:lnTo>
                  <a:pt x="65" y="22"/>
                </a:lnTo>
                <a:lnTo>
                  <a:pt x="66" y="23"/>
                </a:lnTo>
                <a:lnTo>
                  <a:pt x="68" y="24"/>
                </a:lnTo>
                <a:lnTo>
                  <a:pt x="66" y="27"/>
                </a:lnTo>
                <a:lnTo>
                  <a:pt x="64" y="27"/>
                </a:lnTo>
                <a:lnTo>
                  <a:pt x="63" y="28"/>
                </a:lnTo>
                <a:lnTo>
                  <a:pt x="63" y="30"/>
                </a:lnTo>
                <a:lnTo>
                  <a:pt x="65" y="31"/>
                </a:lnTo>
                <a:lnTo>
                  <a:pt x="66" y="33"/>
                </a:lnTo>
                <a:lnTo>
                  <a:pt x="68" y="33"/>
                </a:lnTo>
                <a:lnTo>
                  <a:pt x="70" y="35"/>
                </a:lnTo>
                <a:lnTo>
                  <a:pt x="69" y="36"/>
                </a:lnTo>
                <a:lnTo>
                  <a:pt x="70" y="39"/>
                </a:lnTo>
                <a:lnTo>
                  <a:pt x="69" y="40"/>
                </a:lnTo>
                <a:lnTo>
                  <a:pt x="69" y="41"/>
                </a:lnTo>
                <a:lnTo>
                  <a:pt x="72" y="40"/>
                </a:lnTo>
                <a:lnTo>
                  <a:pt x="75" y="40"/>
                </a:lnTo>
                <a:lnTo>
                  <a:pt x="76" y="39"/>
                </a:lnTo>
                <a:lnTo>
                  <a:pt x="77" y="39"/>
                </a:lnTo>
                <a:lnTo>
                  <a:pt x="78" y="40"/>
                </a:lnTo>
                <a:lnTo>
                  <a:pt x="78" y="41"/>
                </a:lnTo>
                <a:lnTo>
                  <a:pt x="78" y="43"/>
                </a:lnTo>
                <a:lnTo>
                  <a:pt x="77" y="45"/>
                </a:lnTo>
                <a:lnTo>
                  <a:pt x="76" y="45"/>
                </a:lnTo>
                <a:lnTo>
                  <a:pt x="76" y="46"/>
                </a:lnTo>
                <a:lnTo>
                  <a:pt x="75" y="47"/>
                </a:lnTo>
                <a:lnTo>
                  <a:pt x="74" y="48"/>
                </a:lnTo>
                <a:lnTo>
                  <a:pt x="72" y="49"/>
                </a:lnTo>
                <a:lnTo>
                  <a:pt x="72" y="51"/>
                </a:lnTo>
                <a:lnTo>
                  <a:pt x="71" y="52"/>
                </a:lnTo>
                <a:lnTo>
                  <a:pt x="70" y="51"/>
                </a:lnTo>
                <a:lnTo>
                  <a:pt x="69" y="51"/>
                </a:lnTo>
                <a:lnTo>
                  <a:pt x="68" y="49"/>
                </a:lnTo>
                <a:lnTo>
                  <a:pt x="65" y="51"/>
                </a:lnTo>
                <a:lnTo>
                  <a:pt x="62" y="52"/>
                </a:lnTo>
                <a:lnTo>
                  <a:pt x="58" y="54"/>
                </a:lnTo>
                <a:lnTo>
                  <a:pt x="56" y="55"/>
                </a:lnTo>
                <a:lnTo>
                  <a:pt x="54" y="58"/>
                </a:lnTo>
                <a:lnTo>
                  <a:pt x="52" y="58"/>
                </a:lnTo>
                <a:lnTo>
                  <a:pt x="51" y="59"/>
                </a:lnTo>
                <a:lnTo>
                  <a:pt x="45" y="62"/>
                </a:lnTo>
                <a:lnTo>
                  <a:pt x="44" y="62"/>
                </a:lnTo>
                <a:lnTo>
                  <a:pt x="41" y="64"/>
                </a:lnTo>
                <a:lnTo>
                  <a:pt x="39" y="63"/>
                </a:lnTo>
                <a:lnTo>
                  <a:pt x="35" y="60"/>
                </a:lnTo>
                <a:lnTo>
                  <a:pt x="35" y="59"/>
                </a:lnTo>
                <a:lnTo>
                  <a:pt x="34" y="62"/>
                </a:lnTo>
                <a:lnTo>
                  <a:pt x="30" y="63"/>
                </a:lnTo>
                <a:lnTo>
                  <a:pt x="29" y="63"/>
                </a:lnTo>
                <a:lnTo>
                  <a:pt x="24" y="62"/>
                </a:lnTo>
                <a:lnTo>
                  <a:pt x="22" y="63"/>
                </a:lnTo>
                <a:lnTo>
                  <a:pt x="21" y="64"/>
                </a:lnTo>
                <a:lnTo>
                  <a:pt x="21" y="65"/>
                </a:lnTo>
                <a:lnTo>
                  <a:pt x="20" y="64"/>
                </a:lnTo>
                <a:lnTo>
                  <a:pt x="18" y="64"/>
                </a:lnTo>
                <a:lnTo>
                  <a:pt x="17" y="64"/>
                </a:lnTo>
                <a:lnTo>
                  <a:pt x="17" y="65"/>
                </a:lnTo>
                <a:lnTo>
                  <a:pt x="17" y="66"/>
                </a:lnTo>
                <a:lnTo>
                  <a:pt x="16" y="68"/>
                </a:lnTo>
                <a:lnTo>
                  <a:pt x="14" y="69"/>
                </a:lnTo>
                <a:lnTo>
                  <a:pt x="12" y="70"/>
                </a:lnTo>
                <a:lnTo>
                  <a:pt x="11" y="71"/>
                </a:lnTo>
                <a:lnTo>
                  <a:pt x="6" y="75"/>
                </a:lnTo>
                <a:lnTo>
                  <a:pt x="2" y="78"/>
                </a:lnTo>
                <a:lnTo>
                  <a:pt x="2" y="80"/>
                </a:lnTo>
                <a:lnTo>
                  <a:pt x="2" y="81"/>
                </a:lnTo>
                <a:lnTo>
                  <a:pt x="0" y="81"/>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2" name="Freeform 170">
            <a:extLst>
              <a:ext uri="{FF2B5EF4-FFF2-40B4-BE49-F238E27FC236}">
                <a16:creationId xmlns:a16="http://schemas.microsoft.com/office/drawing/2014/main" id="{141D748B-50E7-DD47-9930-02F89CA277D5}"/>
              </a:ext>
            </a:extLst>
          </p:cNvPr>
          <p:cNvSpPr>
            <a:spLocks/>
          </p:cNvSpPr>
          <p:nvPr/>
        </p:nvSpPr>
        <p:spPr bwMode="auto">
          <a:xfrm>
            <a:off x="4625791" y="4795894"/>
            <a:ext cx="183050" cy="126391"/>
          </a:xfrm>
          <a:custGeom>
            <a:avLst/>
            <a:gdLst>
              <a:gd name="T0" fmla="*/ 0 w 48"/>
              <a:gd name="T1" fmla="*/ 2 h 35"/>
              <a:gd name="T2" fmla="*/ 3 w 48"/>
              <a:gd name="T3" fmla="*/ 2 h 35"/>
              <a:gd name="T4" fmla="*/ 4 w 48"/>
              <a:gd name="T5" fmla="*/ 2 h 35"/>
              <a:gd name="T6" fmla="*/ 4 w 48"/>
              <a:gd name="T7" fmla="*/ 2 h 35"/>
              <a:gd name="T8" fmla="*/ 4 w 48"/>
              <a:gd name="T9" fmla="*/ 2 h 35"/>
              <a:gd name="T10" fmla="*/ 4 w 48"/>
              <a:gd name="T11" fmla="*/ 2 h 35"/>
              <a:gd name="T12" fmla="*/ 4 w 48"/>
              <a:gd name="T13" fmla="*/ 2 h 35"/>
              <a:gd name="T14" fmla="*/ 4 w 48"/>
              <a:gd name="T15" fmla="*/ 2 h 35"/>
              <a:gd name="T16" fmla="*/ 4 w 48"/>
              <a:gd name="T17" fmla="*/ 2 h 35"/>
              <a:gd name="T18" fmla="*/ 4 w 48"/>
              <a:gd name="T19" fmla="*/ 2 h 35"/>
              <a:gd name="T20" fmla="*/ 4 w 48"/>
              <a:gd name="T21" fmla="*/ 0 h 35"/>
              <a:gd name="T22" fmla="*/ 4 w 48"/>
              <a:gd name="T23" fmla="*/ 1 h 35"/>
              <a:gd name="T24" fmla="*/ 4 w 48"/>
              <a:gd name="T25" fmla="*/ 2 h 35"/>
              <a:gd name="T26" fmla="*/ 4 w 48"/>
              <a:gd name="T27" fmla="*/ 2 h 35"/>
              <a:gd name="T28" fmla="*/ 4 w 48"/>
              <a:gd name="T29" fmla="*/ 2 h 35"/>
              <a:gd name="T30" fmla="*/ 4 w 48"/>
              <a:gd name="T31" fmla="*/ 2 h 35"/>
              <a:gd name="T32" fmla="*/ 4 w 48"/>
              <a:gd name="T33" fmla="*/ 2 h 35"/>
              <a:gd name="T34" fmla="*/ 4 w 48"/>
              <a:gd name="T35" fmla="*/ 2 h 35"/>
              <a:gd name="T36" fmla="*/ 4 w 48"/>
              <a:gd name="T37" fmla="*/ 2 h 35"/>
              <a:gd name="T38" fmla="*/ 4 w 48"/>
              <a:gd name="T39" fmla="*/ 2 h 35"/>
              <a:gd name="T40" fmla="*/ 4 w 48"/>
              <a:gd name="T41" fmla="*/ 2 h 35"/>
              <a:gd name="T42" fmla="*/ 4 w 48"/>
              <a:gd name="T43" fmla="*/ 2 h 35"/>
              <a:gd name="T44" fmla="*/ 4 w 48"/>
              <a:gd name="T45" fmla="*/ 2 h 35"/>
              <a:gd name="T46" fmla="*/ 4 w 48"/>
              <a:gd name="T47" fmla="*/ 2 h 35"/>
              <a:gd name="T48" fmla="*/ 4 w 48"/>
              <a:gd name="T49" fmla="*/ 2 h 35"/>
              <a:gd name="T50" fmla="*/ 4 w 48"/>
              <a:gd name="T51" fmla="*/ 2 h 35"/>
              <a:gd name="T52" fmla="*/ 4 w 48"/>
              <a:gd name="T53" fmla="*/ 2 h 35"/>
              <a:gd name="T54" fmla="*/ 4 w 48"/>
              <a:gd name="T55" fmla="*/ 2 h 35"/>
              <a:gd name="T56" fmla="*/ 4 w 48"/>
              <a:gd name="T57" fmla="*/ 2 h 35"/>
              <a:gd name="T58" fmla="*/ 4 w 48"/>
              <a:gd name="T59" fmla="*/ 2 h 35"/>
              <a:gd name="T60" fmla="*/ 4 w 48"/>
              <a:gd name="T61" fmla="*/ 2 h 35"/>
              <a:gd name="T62" fmla="*/ 4 w 48"/>
              <a:gd name="T63" fmla="*/ 2 h 35"/>
              <a:gd name="T64" fmla="*/ 4 w 48"/>
              <a:gd name="T65" fmla="*/ 2 h 35"/>
              <a:gd name="T66" fmla="*/ 4 w 48"/>
              <a:gd name="T67" fmla="*/ 2 h 35"/>
              <a:gd name="T68" fmla="*/ 4 w 48"/>
              <a:gd name="T69" fmla="*/ 2 h 35"/>
              <a:gd name="T70" fmla="*/ 4 w 48"/>
              <a:gd name="T71" fmla="*/ 2 h 35"/>
              <a:gd name="T72" fmla="*/ 4 w 48"/>
              <a:gd name="T73" fmla="*/ 2 h 35"/>
              <a:gd name="T74" fmla="*/ 4 w 48"/>
              <a:gd name="T75" fmla="*/ 2 h 35"/>
              <a:gd name="T76" fmla="*/ 4 w 48"/>
              <a:gd name="T77" fmla="*/ 2 h 35"/>
              <a:gd name="T78" fmla="*/ 4 w 48"/>
              <a:gd name="T79" fmla="*/ 2 h 35"/>
              <a:gd name="T80" fmla="*/ 4 w 48"/>
              <a:gd name="T81" fmla="*/ 2 h 35"/>
              <a:gd name="T82" fmla="*/ 4 w 48"/>
              <a:gd name="T83" fmla="*/ 2 h 35"/>
              <a:gd name="T84" fmla="*/ 4 w 48"/>
              <a:gd name="T85" fmla="*/ 2 h 35"/>
              <a:gd name="T86" fmla="*/ 1 w 48"/>
              <a:gd name="T87" fmla="*/ 2 h 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8" h="35">
                <a:moveTo>
                  <a:pt x="0" y="20"/>
                </a:moveTo>
                <a:lnTo>
                  <a:pt x="0" y="18"/>
                </a:lnTo>
                <a:lnTo>
                  <a:pt x="1" y="18"/>
                </a:lnTo>
                <a:lnTo>
                  <a:pt x="3" y="17"/>
                </a:lnTo>
                <a:lnTo>
                  <a:pt x="3" y="16"/>
                </a:lnTo>
                <a:lnTo>
                  <a:pt x="6" y="12"/>
                </a:lnTo>
                <a:lnTo>
                  <a:pt x="7" y="11"/>
                </a:lnTo>
                <a:lnTo>
                  <a:pt x="10" y="10"/>
                </a:lnTo>
                <a:lnTo>
                  <a:pt x="11" y="9"/>
                </a:lnTo>
                <a:lnTo>
                  <a:pt x="12" y="9"/>
                </a:lnTo>
                <a:lnTo>
                  <a:pt x="13" y="8"/>
                </a:lnTo>
                <a:lnTo>
                  <a:pt x="13" y="6"/>
                </a:lnTo>
                <a:lnTo>
                  <a:pt x="15" y="4"/>
                </a:lnTo>
                <a:lnTo>
                  <a:pt x="16" y="3"/>
                </a:lnTo>
                <a:lnTo>
                  <a:pt x="17" y="3"/>
                </a:lnTo>
                <a:lnTo>
                  <a:pt x="19" y="3"/>
                </a:lnTo>
                <a:lnTo>
                  <a:pt x="23" y="3"/>
                </a:lnTo>
                <a:lnTo>
                  <a:pt x="25" y="4"/>
                </a:lnTo>
                <a:lnTo>
                  <a:pt x="27" y="4"/>
                </a:lnTo>
                <a:lnTo>
                  <a:pt x="28" y="4"/>
                </a:lnTo>
                <a:lnTo>
                  <a:pt x="30" y="1"/>
                </a:lnTo>
                <a:lnTo>
                  <a:pt x="33" y="0"/>
                </a:lnTo>
                <a:lnTo>
                  <a:pt x="34" y="0"/>
                </a:lnTo>
                <a:lnTo>
                  <a:pt x="34" y="1"/>
                </a:lnTo>
                <a:lnTo>
                  <a:pt x="35" y="1"/>
                </a:lnTo>
                <a:lnTo>
                  <a:pt x="35" y="3"/>
                </a:lnTo>
                <a:lnTo>
                  <a:pt x="35" y="4"/>
                </a:lnTo>
                <a:lnTo>
                  <a:pt x="36" y="6"/>
                </a:lnTo>
                <a:lnTo>
                  <a:pt x="37" y="8"/>
                </a:lnTo>
                <a:lnTo>
                  <a:pt x="39" y="10"/>
                </a:lnTo>
                <a:lnTo>
                  <a:pt x="41" y="10"/>
                </a:lnTo>
                <a:lnTo>
                  <a:pt x="42" y="10"/>
                </a:lnTo>
                <a:lnTo>
                  <a:pt x="43" y="10"/>
                </a:lnTo>
                <a:lnTo>
                  <a:pt x="45" y="10"/>
                </a:lnTo>
                <a:lnTo>
                  <a:pt x="46" y="10"/>
                </a:lnTo>
                <a:lnTo>
                  <a:pt x="47" y="9"/>
                </a:lnTo>
                <a:lnTo>
                  <a:pt x="47" y="8"/>
                </a:lnTo>
                <a:lnTo>
                  <a:pt x="48" y="6"/>
                </a:lnTo>
                <a:lnTo>
                  <a:pt x="48" y="9"/>
                </a:lnTo>
                <a:lnTo>
                  <a:pt x="48" y="11"/>
                </a:lnTo>
                <a:lnTo>
                  <a:pt x="48" y="12"/>
                </a:lnTo>
                <a:lnTo>
                  <a:pt x="47" y="12"/>
                </a:lnTo>
                <a:lnTo>
                  <a:pt x="47" y="14"/>
                </a:lnTo>
                <a:lnTo>
                  <a:pt x="45" y="16"/>
                </a:lnTo>
                <a:lnTo>
                  <a:pt x="45" y="18"/>
                </a:lnTo>
                <a:lnTo>
                  <a:pt x="46" y="18"/>
                </a:lnTo>
                <a:lnTo>
                  <a:pt x="47" y="18"/>
                </a:lnTo>
                <a:lnTo>
                  <a:pt x="47" y="20"/>
                </a:lnTo>
                <a:lnTo>
                  <a:pt x="48" y="21"/>
                </a:lnTo>
                <a:lnTo>
                  <a:pt x="48" y="22"/>
                </a:lnTo>
                <a:lnTo>
                  <a:pt x="47" y="22"/>
                </a:lnTo>
                <a:lnTo>
                  <a:pt x="46" y="22"/>
                </a:lnTo>
                <a:lnTo>
                  <a:pt x="45" y="22"/>
                </a:lnTo>
                <a:lnTo>
                  <a:pt x="45" y="23"/>
                </a:lnTo>
                <a:lnTo>
                  <a:pt x="45" y="24"/>
                </a:lnTo>
                <a:lnTo>
                  <a:pt x="45" y="26"/>
                </a:lnTo>
                <a:lnTo>
                  <a:pt x="45" y="27"/>
                </a:lnTo>
                <a:lnTo>
                  <a:pt x="45" y="29"/>
                </a:lnTo>
                <a:lnTo>
                  <a:pt x="43" y="30"/>
                </a:lnTo>
                <a:lnTo>
                  <a:pt x="42" y="30"/>
                </a:lnTo>
                <a:lnTo>
                  <a:pt x="40" y="29"/>
                </a:lnTo>
                <a:lnTo>
                  <a:pt x="39" y="28"/>
                </a:lnTo>
                <a:lnTo>
                  <a:pt x="37" y="28"/>
                </a:lnTo>
                <a:lnTo>
                  <a:pt x="36" y="29"/>
                </a:lnTo>
                <a:lnTo>
                  <a:pt x="34" y="30"/>
                </a:lnTo>
                <a:lnTo>
                  <a:pt x="31" y="30"/>
                </a:lnTo>
                <a:lnTo>
                  <a:pt x="31" y="33"/>
                </a:lnTo>
                <a:lnTo>
                  <a:pt x="30" y="33"/>
                </a:lnTo>
                <a:lnTo>
                  <a:pt x="29" y="33"/>
                </a:lnTo>
                <a:lnTo>
                  <a:pt x="28" y="33"/>
                </a:lnTo>
                <a:lnTo>
                  <a:pt x="25" y="34"/>
                </a:lnTo>
                <a:lnTo>
                  <a:pt x="25" y="35"/>
                </a:lnTo>
                <a:lnTo>
                  <a:pt x="24" y="35"/>
                </a:lnTo>
                <a:lnTo>
                  <a:pt x="23" y="34"/>
                </a:lnTo>
                <a:lnTo>
                  <a:pt x="22" y="33"/>
                </a:lnTo>
                <a:lnTo>
                  <a:pt x="21" y="32"/>
                </a:lnTo>
                <a:lnTo>
                  <a:pt x="19" y="30"/>
                </a:lnTo>
                <a:lnTo>
                  <a:pt x="18" y="30"/>
                </a:lnTo>
                <a:lnTo>
                  <a:pt x="17" y="28"/>
                </a:lnTo>
                <a:lnTo>
                  <a:pt x="16" y="27"/>
                </a:lnTo>
                <a:lnTo>
                  <a:pt x="15" y="28"/>
                </a:lnTo>
                <a:lnTo>
                  <a:pt x="13" y="29"/>
                </a:lnTo>
                <a:lnTo>
                  <a:pt x="9" y="30"/>
                </a:lnTo>
                <a:lnTo>
                  <a:pt x="7" y="30"/>
                </a:lnTo>
                <a:lnTo>
                  <a:pt x="6" y="29"/>
                </a:lnTo>
                <a:lnTo>
                  <a:pt x="5" y="27"/>
                </a:lnTo>
                <a:lnTo>
                  <a:pt x="4" y="23"/>
                </a:lnTo>
                <a:lnTo>
                  <a:pt x="1" y="23"/>
                </a:lnTo>
                <a:lnTo>
                  <a:pt x="0" y="20"/>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3" name="Freeform 171">
            <a:extLst>
              <a:ext uri="{FF2B5EF4-FFF2-40B4-BE49-F238E27FC236}">
                <a16:creationId xmlns:a16="http://schemas.microsoft.com/office/drawing/2014/main" id="{C4B3440C-7B18-CB47-8080-8AE8CCF5F664}"/>
              </a:ext>
            </a:extLst>
          </p:cNvPr>
          <p:cNvSpPr>
            <a:spLocks/>
          </p:cNvSpPr>
          <p:nvPr/>
        </p:nvSpPr>
        <p:spPr bwMode="auto">
          <a:xfrm>
            <a:off x="4717318" y="4495164"/>
            <a:ext cx="479426" cy="496860"/>
          </a:xfrm>
          <a:custGeom>
            <a:avLst/>
            <a:gdLst>
              <a:gd name="T0" fmla="*/ 3 w 126"/>
              <a:gd name="T1" fmla="*/ 3 h 131"/>
              <a:gd name="T2" fmla="*/ 3 w 126"/>
              <a:gd name="T3" fmla="*/ 3 h 131"/>
              <a:gd name="T4" fmla="*/ 3 w 126"/>
              <a:gd name="T5" fmla="*/ 3 h 131"/>
              <a:gd name="T6" fmla="*/ 3 w 126"/>
              <a:gd name="T7" fmla="*/ 3 h 131"/>
              <a:gd name="T8" fmla="*/ 3 w 126"/>
              <a:gd name="T9" fmla="*/ 3 h 131"/>
              <a:gd name="T10" fmla="*/ 3 w 126"/>
              <a:gd name="T11" fmla="*/ 3 h 131"/>
              <a:gd name="T12" fmla="*/ 3 w 126"/>
              <a:gd name="T13" fmla="*/ 3 h 131"/>
              <a:gd name="T14" fmla="*/ 3 w 126"/>
              <a:gd name="T15" fmla="*/ 3 h 131"/>
              <a:gd name="T16" fmla="*/ 3 w 126"/>
              <a:gd name="T17" fmla="*/ 3 h 131"/>
              <a:gd name="T18" fmla="*/ 3 w 126"/>
              <a:gd name="T19" fmla="*/ 3 h 131"/>
              <a:gd name="T20" fmla="*/ 3 w 126"/>
              <a:gd name="T21" fmla="*/ 3 h 131"/>
              <a:gd name="T22" fmla="*/ 3 w 126"/>
              <a:gd name="T23" fmla="*/ 3 h 131"/>
              <a:gd name="T24" fmla="*/ 3 w 126"/>
              <a:gd name="T25" fmla="*/ 3 h 131"/>
              <a:gd name="T26" fmla="*/ 3 w 126"/>
              <a:gd name="T27" fmla="*/ 3 h 131"/>
              <a:gd name="T28" fmla="*/ 3 w 126"/>
              <a:gd name="T29" fmla="*/ 3 h 131"/>
              <a:gd name="T30" fmla="*/ 3 w 126"/>
              <a:gd name="T31" fmla="*/ 3 h 131"/>
              <a:gd name="T32" fmla="*/ 3 w 126"/>
              <a:gd name="T33" fmla="*/ 3 h 131"/>
              <a:gd name="T34" fmla="*/ 3 w 126"/>
              <a:gd name="T35" fmla="*/ 3 h 131"/>
              <a:gd name="T36" fmla="*/ 3 w 126"/>
              <a:gd name="T37" fmla="*/ 3 h 131"/>
              <a:gd name="T38" fmla="*/ 3 w 126"/>
              <a:gd name="T39" fmla="*/ 3 h 131"/>
              <a:gd name="T40" fmla="*/ 3 w 126"/>
              <a:gd name="T41" fmla="*/ 3 h 131"/>
              <a:gd name="T42" fmla="*/ 3 w 126"/>
              <a:gd name="T43" fmla="*/ 3 h 131"/>
              <a:gd name="T44" fmla="*/ 3 w 126"/>
              <a:gd name="T45" fmla="*/ 3 h 131"/>
              <a:gd name="T46" fmla="*/ 3 w 126"/>
              <a:gd name="T47" fmla="*/ 3 h 131"/>
              <a:gd name="T48" fmla="*/ 3 w 126"/>
              <a:gd name="T49" fmla="*/ 3 h 131"/>
              <a:gd name="T50" fmla="*/ 3 w 126"/>
              <a:gd name="T51" fmla="*/ 3 h 131"/>
              <a:gd name="T52" fmla="*/ 3 w 126"/>
              <a:gd name="T53" fmla="*/ 3 h 131"/>
              <a:gd name="T54" fmla="*/ 3 w 126"/>
              <a:gd name="T55" fmla="*/ 3 h 131"/>
              <a:gd name="T56" fmla="*/ 3 w 126"/>
              <a:gd name="T57" fmla="*/ 3 h 131"/>
              <a:gd name="T58" fmla="*/ 3 w 126"/>
              <a:gd name="T59" fmla="*/ 3 h 131"/>
              <a:gd name="T60" fmla="*/ 3 w 126"/>
              <a:gd name="T61" fmla="*/ 3 h 131"/>
              <a:gd name="T62" fmla="*/ 3 w 126"/>
              <a:gd name="T63" fmla="*/ 3 h 131"/>
              <a:gd name="T64" fmla="*/ 3 w 126"/>
              <a:gd name="T65" fmla="*/ 3 h 131"/>
              <a:gd name="T66" fmla="*/ 3 w 126"/>
              <a:gd name="T67" fmla="*/ 3 h 131"/>
              <a:gd name="T68" fmla="*/ 3 w 126"/>
              <a:gd name="T69" fmla="*/ 3 h 131"/>
              <a:gd name="T70" fmla="*/ 3 w 126"/>
              <a:gd name="T71" fmla="*/ 3 h 131"/>
              <a:gd name="T72" fmla="*/ 3 w 126"/>
              <a:gd name="T73" fmla="*/ 3 h 131"/>
              <a:gd name="T74" fmla="*/ 3 w 126"/>
              <a:gd name="T75" fmla="*/ 3 h 131"/>
              <a:gd name="T76" fmla="*/ 3 w 126"/>
              <a:gd name="T77" fmla="*/ 3 h 131"/>
              <a:gd name="T78" fmla="*/ 3 w 126"/>
              <a:gd name="T79" fmla="*/ 3 h 131"/>
              <a:gd name="T80" fmla="*/ 3 w 126"/>
              <a:gd name="T81" fmla="*/ 3 h 131"/>
              <a:gd name="T82" fmla="*/ 3 w 126"/>
              <a:gd name="T83" fmla="*/ 3 h 131"/>
              <a:gd name="T84" fmla="*/ 3 w 126"/>
              <a:gd name="T85" fmla="*/ 3 h 131"/>
              <a:gd name="T86" fmla="*/ 3 w 126"/>
              <a:gd name="T87" fmla="*/ 3 h 131"/>
              <a:gd name="T88" fmla="*/ 3 w 126"/>
              <a:gd name="T89" fmla="*/ 3 h 131"/>
              <a:gd name="T90" fmla="*/ 3 w 126"/>
              <a:gd name="T91" fmla="*/ 3 h 131"/>
              <a:gd name="T92" fmla="*/ 3 w 126"/>
              <a:gd name="T93" fmla="*/ 3 h 131"/>
              <a:gd name="T94" fmla="*/ 3 w 126"/>
              <a:gd name="T95" fmla="*/ 3 h 131"/>
              <a:gd name="T96" fmla="*/ 3 w 126"/>
              <a:gd name="T97" fmla="*/ 3 h 131"/>
              <a:gd name="T98" fmla="*/ 3 w 126"/>
              <a:gd name="T99" fmla="*/ 3 h 131"/>
              <a:gd name="T100" fmla="*/ 3 w 126"/>
              <a:gd name="T101" fmla="*/ 3 h 131"/>
              <a:gd name="T102" fmla="*/ 3 w 126"/>
              <a:gd name="T103" fmla="*/ 3 h 131"/>
              <a:gd name="T104" fmla="*/ 3 w 126"/>
              <a:gd name="T105" fmla="*/ 3 h 131"/>
              <a:gd name="T106" fmla="*/ 3 w 126"/>
              <a:gd name="T107" fmla="*/ 3 h 131"/>
              <a:gd name="T108" fmla="*/ 3 w 126"/>
              <a:gd name="T109" fmla="*/ 3 h 131"/>
              <a:gd name="T110" fmla="*/ 3 w 126"/>
              <a:gd name="T111" fmla="*/ 3 h 131"/>
              <a:gd name="T112" fmla="*/ 3 w 126"/>
              <a:gd name="T113" fmla="*/ 3 h 1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 h="131">
                <a:moveTo>
                  <a:pt x="0" y="113"/>
                </a:moveTo>
                <a:lnTo>
                  <a:pt x="1" y="113"/>
                </a:lnTo>
                <a:lnTo>
                  <a:pt x="1" y="112"/>
                </a:lnTo>
                <a:lnTo>
                  <a:pt x="4" y="111"/>
                </a:lnTo>
                <a:lnTo>
                  <a:pt x="5" y="111"/>
                </a:lnTo>
                <a:lnTo>
                  <a:pt x="6" y="111"/>
                </a:lnTo>
                <a:lnTo>
                  <a:pt x="7" y="111"/>
                </a:lnTo>
                <a:lnTo>
                  <a:pt x="7" y="108"/>
                </a:lnTo>
                <a:lnTo>
                  <a:pt x="10" y="108"/>
                </a:lnTo>
                <a:lnTo>
                  <a:pt x="12" y="107"/>
                </a:lnTo>
                <a:lnTo>
                  <a:pt x="13" y="106"/>
                </a:lnTo>
                <a:lnTo>
                  <a:pt x="15" y="106"/>
                </a:lnTo>
                <a:lnTo>
                  <a:pt x="16" y="107"/>
                </a:lnTo>
                <a:lnTo>
                  <a:pt x="18" y="108"/>
                </a:lnTo>
                <a:lnTo>
                  <a:pt x="19" y="108"/>
                </a:lnTo>
                <a:lnTo>
                  <a:pt x="21" y="107"/>
                </a:lnTo>
                <a:lnTo>
                  <a:pt x="21" y="105"/>
                </a:lnTo>
                <a:lnTo>
                  <a:pt x="21" y="104"/>
                </a:lnTo>
                <a:lnTo>
                  <a:pt x="21" y="102"/>
                </a:lnTo>
                <a:lnTo>
                  <a:pt x="21" y="101"/>
                </a:lnTo>
                <a:lnTo>
                  <a:pt x="21" y="100"/>
                </a:lnTo>
                <a:lnTo>
                  <a:pt x="22" y="100"/>
                </a:lnTo>
                <a:lnTo>
                  <a:pt x="23" y="100"/>
                </a:lnTo>
                <a:lnTo>
                  <a:pt x="24" y="100"/>
                </a:lnTo>
                <a:lnTo>
                  <a:pt x="24" y="99"/>
                </a:lnTo>
                <a:lnTo>
                  <a:pt x="23" y="98"/>
                </a:lnTo>
                <a:lnTo>
                  <a:pt x="23" y="96"/>
                </a:lnTo>
                <a:lnTo>
                  <a:pt x="22" y="96"/>
                </a:lnTo>
                <a:lnTo>
                  <a:pt x="21" y="96"/>
                </a:lnTo>
                <a:lnTo>
                  <a:pt x="21" y="94"/>
                </a:lnTo>
                <a:lnTo>
                  <a:pt x="23" y="92"/>
                </a:lnTo>
                <a:lnTo>
                  <a:pt x="23" y="90"/>
                </a:lnTo>
                <a:lnTo>
                  <a:pt x="24" y="90"/>
                </a:lnTo>
                <a:lnTo>
                  <a:pt x="24" y="89"/>
                </a:lnTo>
                <a:lnTo>
                  <a:pt x="24" y="87"/>
                </a:lnTo>
                <a:lnTo>
                  <a:pt x="24" y="84"/>
                </a:lnTo>
                <a:lnTo>
                  <a:pt x="24" y="83"/>
                </a:lnTo>
                <a:lnTo>
                  <a:pt x="25" y="81"/>
                </a:lnTo>
                <a:lnTo>
                  <a:pt x="24" y="77"/>
                </a:lnTo>
                <a:lnTo>
                  <a:pt x="24" y="76"/>
                </a:lnTo>
                <a:lnTo>
                  <a:pt x="25" y="75"/>
                </a:lnTo>
                <a:lnTo>
                  <a:pt x="25" y="72"/>
                </a:lnTo>
                <a:lnTo>
                  <a:pt x="24" y="71"/>
                </a:lnTo>
                <a:lnTo>
                  <a:pt x="25" y="69"/>
                </a:lnTo>
                <a:lnTo>
                  <a:pt x="24" y="66"/>
                </a:lnTo>
                <a:lnTo>
                  <a:pt x="24" y="63"/>
                </a:lnTo>
                <a:lnTo>
                  <a:pt x="28" y="63"/>
                </a:lnTo>
                <a:lnTo>
                  <a:pt x="31" y="61"/>
                </a:lnTo>
                <a:lnTo>
                  <a:pt x="33" y="63"/>
                </a:lnTo>
                <a:lnTo>
                  <a:pt x="34" y="64"/>
                </a:lnTo>
                <a:lnTo>
                  <a:pt x="35" y="64"/>
                </a:lnTo>
                <a:lnTo>
                  <a:pt x="36" y="67"/>
                </a:lnTo>
                <a:lnTo>
                  <a:pt x="37" y="67"/>
                </a:lnTo>
                <a:lnTo>
                  <a:pt x="39" y="69"/>
                </a:lnTo>
                <a:lnTo>
                  <a:pt x="40" y="71"/>
                </a:lnTo>
                <a:lnTo>
                  <a:pt x="42" y="72"/>
                </a:lnTo>
                <a:lnTo>
                  <a:pt x="43" y="73"/>
                </a:lnTo>
                <a:lnTo>
                  <a:pt x="47" y="75"/>
                </a:lnTo>
                <a:lnTo>
                  <a:pt x="48" y="75"/>
                </a:lnTo>
                <a:lnTo>
                  <a:pt x="49" y="75"/>
                </a:lnTo>
                <a:lnTo>
                  <a:pt x="49" y="76"/>
                </a:lnTo>
                <a:lnTo>
                  <a:pt x="53" y="76"/>
                </a:lnTo>
                <a:lnTo>
                  <a:pt x="57" y="73"/>
                </a:lnTo>
                <a:lnTo>
                  <a:pt x="57" y="72"/>
                </a:lnTo>
                <a:lnTo>
                  <a:pt x="60" y="71"/>
                </a:lnTo>
                <a:lnTo>
                  <a:pt x="61" y="72"/>
                </a:lnTo>
                <a:lnTo>
                  <a:pt x="63" y="73"/>
                </a:lnTo>
                <a:lnTo>
                  <a:pt x="64" y="73"/>
                </a:lnTo>
                <a:lnTo>
                  <a:pt x="65" y="73"/>
                </a:lnTo>
                <a:lnTo>
                  <a:pt x="66" y="71"/>
                </a:lnTo>
                <a:lnTo>
                  <a:pt x="67" y="71"/>
                </a:lnTo>
                <a:lnTo>
                  <a:pt x="67" y="70"/>
                </a:lnTo>
                <a:lnTo>
                  <a:pt x="69" y="69"/>
                </a:lnTo>
                <a:lnTo>
                  <a:pt x="70" y="69"/>
                </a:lnTo>
                <a:lnTo>
                  <a:pt x="71" y="69"/>
                </a:lnTo>
                <a:lnTo>
                  <a:pt x="73" y="69"/>
                </a:lnTo>
                <a:lnTo>
                  <a:pt x="75" y="69"/>
                </a:lnTo>
                <a:lnTo>
                  <a:pt x="76" y="69"/>
                </a:lnTo>
                <a:lnTo>
                  <a:pt x="77" y="69"/>
                </a:lnTo>
                <a:lnTo>
                  <a:pt x="79" y="66"/>
                </a:lnTo>
                <a:lnTo>
                  <a:pt x="79" y="65"/>
                </a:lnTo>
                <a:lnTo>
                  <a:pt x="78" y="65"/>
                </a:lnTo>
                <a:lnTo>
                  <a:pt x="77" y="64"/>
                </a:lnTo>
                <a:lnTo>
                  <a:pt x="76" y="65"/>
                </a:lnTo>
                <a:lnTo>
                  <a:pt x="75" y="64"/>
                </a:lnTo>
                <a:lnTo>
                  <a:pt x="75" y="63"/>
                </a:lnTo>
                <a:lnTo>
                  <a:pt x="73" y="61"/>
                </a:lnTo>
                <a:lnTo>
                  <a:pt x="72" y="60"/>
                </a:lnTo>
                <a:lnTo>
                  <a:pt x="71" y="60"/>
                </a:lnTo>
                <a:lnTo>
                  <a:pt x="69" y="61"/>
                </a:lnTo>
                <a:lnTo>
                  <a:pt x="66" y="61"/>
                </a:lnTo>
                <a:lnTo>
                  <a:pt x="66" y="60"/>
                </a:lnTo>
                <a:lnTo>
                  <a:pt x="65" y="59"/>
                </a:lnTo>
                <a:lnTo>
                  <a:pt x="66" y="58"/>
                </a:lnTo>
                <a:lnTo>
                  <a:pt x="65" y="57"/>
                </a:lnTo>
                <a:lnTo>
                  <a:pt x="63" y="57"/>
                </a:lnTo>
                <a:lnTo>
                  <a:pt x="63" y="55"/>
                </a:lnTo>
                <a:lnTo>
                  <a:pt x="60" y="55"/>
                </a:lnTo>
                <a:lnTo>
                  <a:pt x="59" y="55"/>
                </a:lnTo>
                <a:lnTo>
                  <a:pt x="59" y="54"/>
                </a:lnTo>
                <a:lnTo>
                  <a:pt x="57" y="53"/>
                </a:lnTo>
                <a:lnTo>
                  <a:pt x="55" y="54"/>
                </a:lnTo>
                <a:lnTo>
                  <a:pt x="54" y="54"/>
                </a:lnTo>
                <a:lnTo>
                  <a:pt x="53" y="53"/>
                </a:lnTo>
                <a:lnTo>
                  <a:pt x="52" y="53"/>
                </a:lnTo>
                <a:lnTo>
                  <a:pt x="51" y="53"/>
                </a:lnTo>
                <a:lnTo>
                  <a:pt x="49" y="53"/>
                </a:lnTo>
                <a:lnTo>
                  <a:pt x="51" y="51"/>
                </a:lnTo>
                <a:lnTo>
                  <a:pt x="49" y="48"/>
                </a:lnTo>
                <a:lnTo>
                  <a:pt x="48" y="46"/>
                </a:lnTo>
                <a:lnTo>
                  <a:pt x="49" y="43"/>
                </a:lnTo>
                <a:lnTo>
                  <a:pt x="53" y="40"/>
                </a:lnTo>
                <a:lnTo>
                  <a:pt x="54" y="37"/>
                </a:lnTo>
                <a:lnTo>
                  <a:pt x="53" y="36"/>
                </a:lnTo>
                <a:lnTo>
                  <a:pt x="54" y="35"/>
                </a:lnTo>
                <a:lnTo>
                  <a:pt x="54" y="34"/>
                </a:lnTo>
                <a:lnTo>
                  <a:pt x="55" y="33"/>
                </a:lnTo>
                <a:lnTo>
                  <a:pt x="54" y="30"/>
                </a:lnTo>
                <a:lnTo>
                  <a:pt x="51" y="28"/>
                </a:lnTo>
                <a:lnTo>
                  <a:pt x="47" y="25"/>
                </a:lnTo>
                <a:lnTo>
                  <a:pt x="49" y="24"/>
                </a:lnTo>
                <a:lnTo>
                  <a:pt x="51" y="24"/>
                </a:lnTo>
                <a:lnTo>
                  <a:pt x="52" y="24"/>
                </a:lnTo>
                <a:lnTo>
                  <a:pt x="53" y="24"/>
                </a:lnTo>
                <a:lnTo>
                  <a:pt x="54" y="24"/>
                </a:lnTo>
                <a:lnTo>
                  <a:pt x="55" y="24"/>
                </a:lnTo>
                <a:lnTo>
                  <a:pt x="57" y="21"/>
                </a:lnTo>
                <a:lnTo>
                  <a:pt x="59" y="19"/>
                </a:lnTo>
                <a:lnTo>
                  <a:pt x="64" y="16"/>
                </a:lnTo>
                <a:lnTo>
                  <a:pt x="66" y="15"/>
                </a:lnTo>
                <a:lnTo>
                  <a:pt x="65" y="12"/>
                </a:lnTo>
                <a:lnTo>
                  <a:pt x="66" y="10"/>
                </a:lnTo>
                <a:lnTo>
                  <a:pt x="67" y="7"/>
                </a:lnTo>
                <a:lnTo>
                  <a:pt x="66" y="6"/>
                </a:lnTo>
                <a:lnTo>
                  <a:pt x="65" y="5"/>
                </a:lnTo>
                <a:lnTo>
                  <a:pt x="66" y="4"/>
                </a:lnTo>
                <a:lnTo>
                  <a:pt x="70" y="4"/>
                </a:lnTo>
                <a:lnTo>
                  <a:pt x="71" y="3"/>
                </a:lnTo>
                <a:lnTo>
                  <a:pt x="71" y="1"/>
                </a:lnTo>
                <a:lnTo>
                  <a:pt x="72" y="0"/>
                </a:lnTo>
                <a:lnTo>
                  <a:pt x="76" y="0"/>
                </a:lnTo>
                <a:lnTo>
                  <a:pt x="77" y="0"/>
                </a:lnTo>
                <a:lnTo>
                  <a:pt x="78" y="0"/>
                </a:lnTo>
                <a:lnTo>
                  <a:pt x="79" y="3"/>
                </a:lnTo>
                <a:lnTo>
                  <a:pt x="78" y="6"/>
                </a:lnTo>
                <a:lnTo>
                  <a:pt x="79" y="7"/>
                </a:lnTo>
                <a:lnTo>
                  <a:pt x="81" y="9"/>
                </a:lnTo>
                <a:lnTo>
                  <a:pt x="82" y="10"/>
                </a:lnTo>
                <a:lnTo>
                  <a:pt x="83" y="10"/>
                </a:lnTo>
                <a:lnTo>
                  <a:pt x="84" y="10"/>
                </a:lnTo>
                <a:lnTo>
                  <a:pt x="85" y="11"/>
                </a:lnTo>
                <a:lnTo>
                  <a:pt x="89" y="12"/>
                </a:lnTo>
                <a:lnTo>
                  <a:pt x="89" y="15"/>
                </a:lnTo>
                <a:lnTo>
                  <a:pt x="88" y="16"/>
                </a:lnTo>
                <a:lnTo>
                  <a:pt x="84" y="17"/>
                </a:lnTo>
                <a:lnTo>
                  <a:pt x="83" y="18"/>
                </a:lnTo>
                <a:lnTo>
                  <a:pt x="82" y="18"/>
                </a:lnTo>
                <a:lnTo>
                  <a:pt x="82" y="17"/>
                </a:lnTo>
                <a:lnTo>
                  <a:pt x="81" y="17"/>
                </a:lnTo>
                <a:lnTo>
                  <a:pt x="79" y="17"/>
                </a:lnTo>
                <a:lnTo>
                  <a:pt x="77" y="18"/>
                </a:lnTo>
                <a:lnTo>
                  <a:pt x="77" y="30"/>
                </a:lnTo>
                <a:lnTo>
                  <a:pt x="79" y="31"/>
                </a:lnTo>
                <a:lnTo>
                  <a:pt x="81" y="31"/>
                </a:lnTo>
                <a:lnTo>
                  <a:pt x="82" y="33"/>
                </a:lnTo>
                <a:lnTo>
                  <a:pt x="84" y="31"/>
                </a:lnTo>
                <a:lnTo>
                  <a:pt x="84" y="33"/>
                </a:lnTo>
                <a:lnTo>
                  <a:pt x="85" y="35"/>
                </a:lnTo>
                <a:lnTo>
                  <a:pt x="87" y="35"/>
                </a:lnTo>
                <a:lnTo>
                  <a:pt x="88" y="35"/>
                </a:lnTo>
                <a:lnTo>
                  <a:pt x="88" y="34"/>
                </a:lnTo>
                <a:lnTo>
                  <a:pt x="90" y="33"/>
                </a:lnTo>
                <a:lnTo>
                  <a:pt x="91" y="31"/>
                </a:lnTo>
                <a:lnTo>
                  <a:pt x="93" y="30"/>
                </a:lnTo>
                <a:lnTo>
                  <a:pt x="93" y="29"/>
                </a:lnTo>
                <a:lnTo>
                  <a:pt x="95" y="28"/>
                </a:lnTo>
                <a:lnTo>
                  <a:pt x="96" y="28"/>
                </a:lnTo>
                <a:lnTo>
                  <a:pt x="97" y="28"/>
                </a:lnTo>
                <a:lnTo>
                  <a:pt x="99" y="28"/>
                </a:lnTo>
                <a:lnTo>
                  <a:pt x="100" y="30"/>
                </a:lnTo>
                <a:lnTo>
                  <a:pt x="108" y="33"/>
                </a:lnTo>
                <a:lnTo>
                  <a:pt x="109" y="33"/>
                </a:lnTo>
                <a:lnTo>
                  <a:pt x="111" y="33"/>
                </a:lnTo>
                <a:lnTo>
                  <a:pt x="111" y="34"/>
                </a:lnTo>
                <a:lnTo>
                  <a:pt x="109" y="34"/>
                </a:lnTo>
                <a:lnTo>
                  <a:pt x="108" y="35"/>
                </a:lnTo>
                <a:lnTo>
                  <a:pt x="108" y="36"/>
                </a:lnTo>
                <a:lnTo>
                  <a:pt x="107" y="36"/>
                </a:lnTo>
                <a:lnTo>
                  <a:pt x="105" y="39"/>
                </a:lnTo>
                <a:lnTo>
                  <a:pt x="105" y="40"/>
                </a:lnTo>
                <a:lnTo>
                  <a:pt x="103" y="40"/>
                </a:lnTo>
                <a:lnTo>
                  <a:pt x="102" y="41"/>
                </a:lnTo>
                <a:lnTo>
                  <a:pt x="102" y="42"/>
                </a:lnTo>
                <a:lnTo>
                  <a:pt x="101" y="45"/>
                </a:lnTo>
                <a:lnTo>
                  <a:pt x="100" y="48"/>
                </a:lnTo>
                <a:lnTo>
                  <a:pt x="99" y="51"/>
                </a:lnTo>
                <a:lnTo>
                  <a:pt x="96" y="54"/>
                </a:lnTo>
                <a:lnTo>
                  <a:pt x="96" y="55"/>
                </a:lnTo>
                <a:lnTo>
                  <a:pt x="95" y="55"/>
                </a:lnTo>
                <a:lnTo>
                  <a:pt x="94" y="58"/>
                </a:lnTo>
                <a:lnTo>
                  <a:pt x="94" y="59"/>
                </a:lnTo>
                <a:lnTo>
                  <a:pt x="95" y="59"/>
                </a:lnTo>
                <a:lnTo>
                  <a:pt x="96" y="60"/>
                </a:lnTo>
                <a:lnTo>
                  <a:pt x="96" y="61"/>
                </a:lnTo>
                <a:lnTo>
                  <a:pt x="95" y="63"/>
                </a:lnTo>
                <a:lnTo>
                  <a:pt x="95" y="64"/>
                </a:lnTo>
                <a:lnTo>
                  <a:pt x="96" y="65"/>
                </a:lnTo>
                <a:lnTo>
                  <a:pt x="100" y="66"/>
                </a:lnTo>
                <a:lnTo>
                  <a:pt x="101" y="66"/>
                </a:lnTo>
                <a:lnTo>
                  <a:pt x="102" y="66"/>
                </a:lnTo>
                <a:lnTo>
                  <a:pt x="105" y="67"/>
                </a:lnTo>
                <a:lnTo>
                  <a:pt x="106" y="67"/>
                </a:lnTo>
                <a:lnTo>
                  <a:pt x="107" y="69"/>
                </a:lnTo>
                <a:lnTo>
                  <a:pt x="111" y="67"/>
                </a:lnTo>
                <a:lnTo>
                  <a:pt x="113" y="69"/>
                </a:lnTo>
                <a:lnTo>
                  <a:pt x="115" y="69"/>
                </a:lnTo>
                <a:lnTo>
                  <a:pt x="117" y="69"/>
                </a:lnTo>
                <a:lnTo>
                  <a:pt x="115" y="71"/>
                </a:lnTo>
                <a:lnTo>
                  <a:pt x="114" y="72"/>
                </a:lnTo>
                <a:lnTo>
                  <a:pt x="112" y="73"/>
                </a:lnTo>
                <a:lnTo>
                  <a:pt x="107" y="75"/>
                </a:lnTo>
                <a:lnTo>
                  <a:pt x="106" y="75"/>
                </a:lnTo>
                <a:lnTo>
                  <a:pt x="105" y="75"/>
                </a:lnTo>
                <a:lnTo>
                  <a:pt x="102" y="76"/>
                </a:lnTo>
                <a:lnTo>
                  <a:pt x="101" y="75"/>
                </a:lnTo>
                <a:lnTo>
                  <a:pt x="101" y="76"/>
                </a:lnTo>
                <a:lnTo>
                  <a:pt x="100" y="77"/>
                </a:lnTo>
                <a:lnTo>
                  <a:pt x="100" y="84"/>
                </a:lnTo>
                <a:lnTo>
                  <a:pt x="99" y="87"/>
                </a:lnTo>
                <a:lnTo>
                  <a:pt x="96" y="88"/>
                </a:lnTo>
                <a:lnTo>
                  <a:pt x="95" y="89"/>
                </a:lnTo>
                <a:lnTo>
                  <a:pt x="94" y="90"/>
                </a:lnTo>
                <a:lnTo>
                  <a:pt x="94" y="92"/>
                </a:lnTo>
                <a:lnTo>
                  <a:pt x="94" y="95"/>
                </a:lnTo>
                <a:lnTo>
                  <a:pt x="96" y="95"/>
                </a:lnTo>
                <a:lnTo>
                  <a:pt x="97" y="96"/>
                </a:lnTo>
                <a:lnTo>
                  <a:pt x="100" y="96"/>
                </a:lnTo>
                <a:lnTo>
                  <a:pt x="101" y="96"/>
                </a:lnTo>
                <a:lnTo>
                  <a:pt x="102" y="96"/>
                </a:lnTo>
                <a:lnTo>
                  <a:pt x="105" y="96"/>
                </a:lnTo>
                <a:lnTo>
                  <a:pt x="106" y="98"/>
                </a:lnTo>
                <a:lnTo>
                  <a:pt x="106" y="99"/>
                </a:lnTo>
                <a:lnTo>
                  <a:pt x="106" y="100"/>
                </a:lnTo>
                <a:lnTo>
                  <a:pt x="106" y="101"/>
                </a:lnTo>
                <a:lnTo>
                  <a:pt x="107" y="102"/>
                </a:lnTo>
                <a:lnTo>
                  <a:pt x="108" y="105"/>
                </a:lnTo>
                <a:lnTo>
                  <a:pt x="112" y="105"/>
                </a:lnTo>
                <a:lnTo>
                  <a:pt x="113" y="105"/>
                </a:lnTo>
                <a:lnTo>
                  <a:pt x="113" y="104"/>
                </a:lnTo>
                <a:lnTo>
                  <a:pt x="114" y="104"/>
                </a:lnTo>
                <a:lnTo>
                  <a:pt x="115" y="104"/>
                </a:lnTo>
                <a:lnTo>
                  <a:pt x="118" y="104"/>
                </a:lnTo>
                <a:lnTo>
                  <a:pt x="120" y="102"/>
                </a:lnTo>
                <a:lnTo>
                  <a:pt x="123" y="102"/>
                </a:lnTo>
                <a:lnTo>
                  <a:pt x="125" y="105"/>
                </a:lnTo>
                <a:lnTo>
                  <a:pt x="125" y="106"/>
                </a:lnTo>
                <a:lnTo>
                  <a:pt x="126" y="106"/>
                </a:lnTo>
                <a:lnTo>
                  <a:pt x="125" y="110"/>
                </a:lnTo>
                <a:lnTo>
                  <a:pt x="124" y="110"/>
                </a:lnTo>
                <a:lnTo>
                  <a:pt x="123" y="111"/>
                </a:lnTo>
                <a:lnTo>
                  <a:pt x="121" y="112"/>
                </a:lnTo>
                <a:lnTo>
                  <a:pt x="120" y="112"/>
                </a:lnTo>
                <a:lnTo>
                  <a:pt x="118" y="112"/>
                </a:lnTo>
                <a:lnTo>
                  <a:pt x="114" y="113"/>
                </a:lnTo>
                <a:lnTo>
                  <a:pt x="113" y="114"/>
                </a:lnTo>
                <a:lnTo>
                  <a:pt x="111" y="117"/>
                </a:lnTo>
                <a:lnTo>
                  <a:pt x="109" y="117"/>
                </a:lnTo>
                <a:lnTo>
                  <a:pt x="108" y="116"/>
                </a:lnTo>
                <a:lnTo>
                  <a:pt x="106" y="114"/>
                </a:lnTo>
                <a:lnTo>
                  <a:pt x="105" y="114"/>
                </a:lnTo>
                <a:lnTo>
                  <a:pt x="102" y="116"/>
                </a:lnTo>
                <a:lnTo>
                  <a:pt x="101" y="116"/>
                </a:lnTo>
                <a:lnTo>
                  <a:pt x="99" y="116"/>
                </a:lnTo>
                <a:lnTo>
                  <a:pt x="97" y="117"/>
                </a:lnTo>
                <a:lnTo>
                  <a:pt x="95" y="118"/>
                </a:lnTo>
                <a:lnTo>
                  <a:pt x="93" y="119"/>
                </a:lnTo>
                <a:lnTo>
                  <a:pt x="91" y="119"/>
                </a:lnTo>
                <a:lnTo>
                  <a:pt x="90" y="120"/>
                </a:lnTo>
                <a:lnTo>
                  <a:pt x="89" y="122"/>
                </a:lnTo>
                <a:lnTo>
                  <a:pt x="88" y="123"/>
                </a:lnTo>
                <a:lnTo>
                  <a:pt x="88" y="125"/>
                </a:lnTo>
                <a:lnTo>
                  <a:pt x="87" y="124"/>
                </a:lnTo>
                <a:lnTo>
                  <a:pt x="88" y="123"/>
                </a:lnTo>
                <a:lnTo>
                  <a:pt x="85" y="122"/>
                </a:lnTo>
                <a:lnTo>
                  <a:pt x="85" y="123"/>
                </a:lnTo>
                <a:lnTo>
                  <a:pt x="85" y="124"/>
                </a:lnTo>
                <a:lnTo>
                  <a:pt x="84" y="124"/>
                </a:lnTo>
                <a:lnTo>
                  <a:pt x="83" y="123"/>
                </a:lnTo>
                <a:lnTo>
                  <a:pt x="81" y="119"/>
                </a:lnTo>
                <a:lnTo>
                  <a:pt x="77" y="117"/>
                </a:lnTo>
                <a:lnTo>
                  <a:pt x="78" y="112"/>
                </a:lnTo>
                <a:lnTo>
                  <a:pt x="77" y="111"/>
                </a:lnTo>
                <a:lnTo>
                  <a:pt x="76" y="111"/>
                </a:lnTo>
                <a:lnTo>
                  <a:pt x="72" y="112"/>
                </a:lnTo>
                <a:lnTo>
                  <a:pt x="71" y="112"/>
                </a:lnTo>
                <a:lnTo>
                  <a:pt x="70" y="114"/>
                </a:lnTo>
                <a:lnTo>
                  <a:pt x="67" y="114"/>
                </a:lnTo>
                <a:lnTo>
                  <a:pt x="64" y="120"/>
                </a:lnTo>
                <a:lnTo>
                  <a:pt x="65" y="120"/>
                </a:lnTo>
                <a:lnTo>
                  <a:pt x="66" y="123"/>
                </a:lnTo>
                <a:lnTo>
                  <a:pt x="67" y="124"/>
                </a:lnTo>
                <a:lnTo>
                  <a:pt x="69" y="124"/>
                </a:lnTo>
                <a:lnTo>
                  <a:pt x="69" y="125"/>
                </a:lnTo>
                <a:lnTo>
                  <a:pt x="69" y="126"/>
                </a:lnTo>
                <a:lnTo>
                  <a:pt x="65" y="128"/>
                </a:lnTo>
                <a:lnTo>
                  <a:pt x="64" y="128"/>
                </a:lnTo>
                <a:lnTo>
                  <a:pt x="63" y="129"/>
                </a:lnTo>
                <a:lnTo>
                  <a:pt x="61" y="126"/>
                </a:lnTo>
                <a:lnTo>
                  <a:pt x="60" y="126"/>
                </a:lnTo>
                <a:lnTo>
                  <a:pt x="57" y="126"/>
                </a:lnTo>
                <a:lnTo>
                  <a:pt x="54" y="126"/>
                </a:lnTo>
                <a:lnTo>
                  <a:pt x="52" y="125"/>
                </a:lnTo>
                <a:lnTo>
                  <a:pt x="51" y="126"/>
                </a:lnTo>
                <a:lnTo>
                  <a:pt x="48" y="126"/>
                </a:lnTo>
                <a:lnTo>
                  <a:pt x="46" y="126"/>
                </a:lnTo>
                <a:lnTo>
                  <a:pt x="45" y="125"/>
                </a:lnTo>
                <a:lnTo>
                  <a:pt x="43" y="128"/>
                </a:lnTo>
                <a:lnTo>
                  <a:pt x="43" y="131"/>
                </a:lnTo>
                <a:lnTo>
                  <a:pt x="42" y="131"/>
                </a:lnTo>
                <a:lnTo>
                  <a:pt x="41" y="130"/>
                </a:lnTo>
                <a:lnTo>
                  <a:pt x="41" y="129"/>
                </a:lnTo>
                <a:lnTo>
                  <a:pt x="40" y="129"/>
                </a:lnTo>
                <a:lnTo>
                  <a:pt x="39" y="130"/>
                </a:lnTo>
                <a:lnTo>
                  <a:pt x="37" y="130"/>
                </a:lnTo>
                <a:lnTo>
                  <a:pt x="36" y="130"/>
                </a:lnTo>
                <a:lnTo>
                  <a:pt x="35" y="130"/>
                </a:lnTo>
                <a:lnTo>
                  <a:pt x="34" y="130"/>
                </a:lnTo>
                <a:lnTo>
                  <a:pt x="33" y="130"/>
                </a:lnTo>
                <a:lnTo>
                  <a:pt x="29" y="128"/>
                </a:lnTo>
                <a:lnTo>
                  <a:pt x="28" y="128"/>
                </a:lnTo>
                <a:lnTo>
                  <a:pt x="24" y="128"/>
                </a:lnTo>
                <a:lnTo>
                  <a:pt x="22" y="128"/>
                </a:lnTo>
                <a:lnTo>
                  <a:pt x="21" y="126"/>
                </a:lnTo>
                <a:lnTo>
                  <a:pt x="16" y="124"/>
                </a:lnTo>
                <a:lnTo>
                  <a:pt x="16" y="123"/>
                </a:lnTo>
                <a:lnTo>
                  <a:pt x="15" y="122"/>
                </a:lnTo>
                <a:lnTo>
                  <a:pt x="13" y="122"/>
                </a:lnTo>
                <a:lnTo>
                  <a:pt x="10" y="120"/>
                </a:lnTo>
                <a:lnTo>
                  <a:pt x="9" y="120"/>
                </a:lnTo>
                <a:lnTo>
                  <a:pt x="7" y="118"/>
                </a:lnTo>
                <a:lnTo>
                  <a:pt x="6" y="117"/>
                </a:lnTo>
                <a:lnTo>
                  <a:pt x="5" y="117"/>
                </a:lnTo>
                <a:lnTo>
                  <a:pt x="0" y="113"/>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4" name="Freeform 172">
            <a:extLst>
              <a:ext uri="{FF2B5EF4-FFF2-40B4-BE49-F238E27FC236}">
                <a16:creationId xmlns:a16="http://schemas.microsoft.com/office/drawing/2014/main" id="{FB448FD3-5630-054C-A9DF-E9CC4CF62826}"/>
              </a:ext>
            </a:extLst>
          </p:cNvPr>
          <p:cNvSpPr>
            <a:spLocks/>
          </p:cNvSpPr>
          <p:nvPr/>
        </p:nvSpPr>
        <p:spPr bwMode="auto">
          <a:xfrm>
            <a:off x="4795770" y="4686934"/>
            <a:ext cx="226638" cy="91527"/>
          </a:xfrm>
          <a:custGeom>
            <a:avLst/>
            <a:gdLst>
              <a:gd name="T0" fmla="*/ 4 w 58"/>
              <a:gd name="T1" fmla="*/ 3 h 25"/>
              <a:gd name="T2" fmla="*/ 4 w 58"/>
              <a:gd name="T3" fmla="*/ 3 h 25"/>
              <a:gd name="T4" fmla="*/ 4 w 58"/>
              <a:gd name="T5" fmla="*/ 3 h 25"/>
              <a:gd name="T6" fmla="*/ 4 w 58"/>
              <a:gd name="T7" fmla="*/ 3 h 25"/>
              <a:gd name="T8" fmla="*/ 4 w 58"/>
              <a:gd name="T9" fmla="*/ 2 h 25"/>
              <a:gd name="T10" fmla="*/ 4 w 58"/>
              <a:gd name="T11" fmla="*/ 0 h 25"/>
              <a:gd name="T12" fmla="*/ 4 w 58"/>
              <a:gd name="T13" fmla="*/ 2 h 25"/>
              <a:gd name="T14" fmla="*/ 4 w 58"/>
              <a:gd name="T15" fmla="*/ 2 h 25"/>
              <a:gd name="T16" fmla="*/ 4 w 58"/>
              <a:gd name="T17" fmla="*/ 3 h 25"/>
              <a:gd name="T18" fmla="*/ 4 w 58"/>
              <a:gd name="T19" fmla="*/ 2 h 25"/>
              <a:gd name="T20" fmla="*/ 4 w 58"/>
              <a:gd name="T21" fmla="*/ 3 h 25"/>
              <a:gd name="T22" fmla="*/ 4 w 58"/>
              <a:gd name="T23" fmla="*/ 3 h 25"/>
              <a:gd name="T24" fmla="*/ 4 w 58"/>
              <a:gd name="T25" fmla="*/ 3 h 25"/>
              <a:gd name="T26" fmla="*/ 4 w 58"/>
              <a:gd name="T27" fmla="*/ 3 h 25"/>
              <a:gd name="T28" fmla="*/ 4 w 58"/>
              <a:gd name="T29" fmla="*/ 3 h 25"/>
              <a:gd name="T30" fmla="*/ 4 w 58"/>
              <a:gd name="T31" fmla="*/ 3 h 25"/>
              <a:gd name="T32" fmla="*/ 4 w 58"/>
              <a:gd name="T33" fmla="*/ 3 h 25"/>
              <a:gd name="T34" fmla="*/ 4 w 58"/>
              <a:gd name="T35" fmla="*/ 3 h 25"/>
              <a:gd name="T36" fmla="*/ 4 w 58"/>
              <a:gd name="T37" fmla="*/ 3 h 25"/>
              <a:gd name="T38" fmla="*/ 4 w 58"/>
              <a:gd name="T39" fmla="*/ 3 h 25"/>
              <a:gd name="T40" fmla="*/ 4 w 58"/>
              <a:gd name="T41" fmla="*/ 3 h 25"/>
              <a:gd name="T42" fmla="*/ 4 w 58"/>
              <a:gd name="T43" fmla="*/ 3 h 25"/>
              <a:gd name="T44" fmla="*/ 4 w 58"/>
              <a:gd name="T45" fmla="*/ 3 h 25"/>
              <a:gd name="T46" fmla="*/ 4 w 58"/>
              <a:gd name="T47" fmla="*/ 3 h 25"/>
              <a:gd name="T48" fmla="*/ 4 w 58"/>
              <a:gd name="T49" fmla="*/ 3 h 25"/>
              <a:gd name="T50" fmla="*/ 4 w 58"/>
              <a:gd name="T51" fmla="*/ 3 h 25"/>
              <a:gd name="T52" fmla="*/ 4 w 58"/>
              <a:gd name="T53" fmla="*/ 3 h 25"/>
              <a:gd name="T54" fmla="*/ 4 w 58"/>
              <a:gd name="T55" fmla="*/ 3 h 25"/>
              <a:gd name="T56" fmla="*/ 4 w 58"/>
              <a:gd name="T57" fmla="*/ 3 h 25"/>
              <a:gd name="T58" fmla="*/ 4 w 58"/>
              <a:gd name="T59" fmla="*/ 3 h 25"/>
              <a:gd name="T60" fmla="*/ 4 w 58"/>
              <a:gd name="T61" fmla="*/ 3 h 25"/>
              <a:gd name="T62" fmla="*/ 4 w 58"/>
              <a:gd name="T63" fmla="*/ 3 h 25"/>
              <a:gd name="T64" fmla="*/ 4 w 58"/>
              <a:gd name="T65" fmla="*/ 3 h 25"/>
              <a:gd name="T66" fmla="*/ 4 w 58"/>
              <a:gd name="T67" fmla="*/ 3 h 25"/>
              <a:gd name="T68" fmla="*/ 4 w 58"/>
              <a:gd name="T69" fmla="*/ 3 h 25"/>
              <a:gd name="T70" fmla="*/ 4 w 58"/>
              <a:gd name="T71" fmla="*/ 3 h 25"/>
              <a:gd name="T72" fmla="*/ 4 w 58"/>
              <a:gd name="T73" fmla="*/ 3 h 25"/>
              <a:gd name="T74" fmla="*/ 2 w 58"/>
              <a:gd name="T75" fmla="*/ 3 h 25"/>
              <a:gd name="T76" fmla="*/ 1 w 58"/>
              <a:gd name="T77" fmla="*/ 3 h 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8" h="25">
                <a:moveTo>
                  <a:pt x="0" y="7"/>
                </a:moveTo>
                <a:lnTo>
                  <a:pt x="6" y="4"/>
                </a:lnTo>
                <a:lnTo>
                  <a:pt x="7" y="4"/>
                </a:lnTo>
                <a:lnTo>
                  <a:pt x="9" y="4"/>
                </a:lnTo>
                <a:lnTo>
                  <a:pt x="12" y="4"/>
                </a:lnTo>
                <a:lnTo>
                  <a:pt x="14" y="4"/>
                </a:lnTo>
                <a:lnTo>
                  <a:pt x="15" y="4"/>
                </a:lnTo>
                <a:lnTo>
                  <a:pt x="19" y="3"/>
                </a:lnTo>
                <a:lnTo>
                  <a:pt x="21" y="3"/>
                </a:lnTo>
                <a:lnTo>
                  <a:pt x="22" y="2"/>
                </a:lnTo>
                <a:lnTo>
                  <a:pt x="26" y="0"/>
                </a:lnTo>
                <a:lnTo>
                  <a:pt x="27" y="0"/>
                </a:lnTo>
                <a:lnTo>
                  <a:pt x="30" y="0"/>
                </a:lnTo>
                <a:lnTo>
                  <a:pt x="28" y="2"/>
                </a:lnTo>
                <a:lnTo>
                  <a:pt x="30" y="2"/>
                </a:lnTo>
                <a:lnTo>
                  <a:pt x="31" y="2"/>
                </a:lnTo>
                <a:lnTo>
                  <a:pt x="32" y="2"/>
                </a:lnTo>
                <a:lnTo>
                  <a:pt x="33" y="3"/>
                </a:lnTo>
                <a:lnTo>
                  <a:pt x="34" y="3"/>
                </a:lnTo>
                <a:lnTo>
                  <a:pt x="36" y="2"/>
                </a:lnTo>
                <a:lnTo>
                  <a:pt x="38" y="3"/>
                </a:lnTo>
                <a:lnTo>
                  <a:pt x="38" y="4"/>
                </a:lnTo>
                <a:lnTo>
                  <a:pt x="39" y="4"/>
                </a:lnTo>
                <a:lnTo>
                  <a:pt x="42" y="4"/>
                </a:lnTo>
                <a:lnTo>
                  <a:pt x="42" y="6"/>
                </a:lnTo>
                <a:lnTo>
                  <a:pt x="44" y="6"/>
                </a:lnTo>
                <a:lnTo>
                  <a:pt x="45" y="7"/>
                </a:lnTo>
                <a:lnTo>
                  <a:pt x="44" y="8"/>
                </a:lnTo>
                <a:lnTo>
                  <a:pt x="45" y="9"/>
                </a:lnTo>
                <a:lnTo>
                  <a:pt x="45" y="10"/>
                </a:lnTo>
                <a:lnTo>
                  <a:pt x="48" y="10"/>
                </a:lnTo>
                <a:lnTo>
                  <a:pt x="50" y="9"/>
                </a:lnTo>
                <a:lnTo>
                  <a:pt x="51" y="9"/>
                </a:lnTo>
                <a:lnTo>
                  <a:pt x="52" y="10"/>
                </a:lnTo>
                <a:lnTo>
                  <a:pt x="54" y="12"/>
                </a:lnTo>
                <a:lnTo>
                  <a:pt x="54" y="13"/>
                </a:lnTo>
                <a:lnTo>
                  <a:pt x="55" y="14"/>
                </a:lnTo>
                <a:lnTo>
                  <a:pt x="56" y="13"/>
                </a:lnTo>
                <a:lnTo>
                  <a:pt x="57" y="14"/>
                </a:lnTo>
                <a:lnTo>
                  <a:pt x="58" y="14"/>
                </a:lnTo>
                <a:lnTo>
                  <a:pt x="58" y="15"/>
                </a:lnTo>
                <a:lnTo>
                  <a:pt x="56" y="18"/>
                </a:lnTo>
                <a:lnTo>
                  <a:pt x="55" y="18"/>
                </a:lnTo>
                <a:lnTo>
                  <a:pt x="54" y="18"/>
                </a:lnTo>
                <a:lnTo>
                  <a:pt x="52" y="18"/>
                </a:lnTo>
                <a:lnTo>
                  <a:pt x="50" y="18"/>
                </a:lnTo>
                <a:lnTo>
                  <a:pt x="49" y="18"/>
                </a:lnTo>
                <a:lnTo>
                  <a:pt x="48" y="18"/>
                </a:lnTo>
                <a:lnTo>
                  <a:pt x="46" y="19"/>
                </a:lnTo>
                <a:lnTo>
                  <a:pt x="46" y="20"/>
                </a:lnTo>
                <a:lnTo>
                  <a:pt x="45" y="20"/>
                </a:lnTo>
                <a:lnTo>
                  <a:pt x="44" y="22"/>
                </a:lnTo>
                <a:lnTo>
                  <a:pt x="43" y="22"/>
                </a:lnTo>
                <a:lnTo>
                  <a:pt x="42" y="22"/>
                </a:lnTo>
                <a:lnTo>
                  <a:pt x="40" y="21"/>
                </a:lnTo>
                <a:lnTo>
                  <a:pt x="39" y="20"/>
                </a:lnTo>
                <a:lnTo>
                  <a:pt x="36" y="21"/>
                </a:lnTo>
                <a:lnTo>
                  <a:pt x="36" y="22"/>
                </a:lnTo>
                <a:lnTo>
                  <a:pt x="32" y="25"/>
                </a:lnTo>
                <a:lnTo>
                  <a:pt x="28" y="25"/>
                </a:lnTo>
                <a:lnTo>
                  <a:pt x="28" y="24"/>
                </a:lnTo>
                <a:lnTo>
                  <a:pt x="27" y="24"/>
                </a:lnTo>
                <a:lnTo>
                  <a:pt x="26" y="24"/>
                </a:lnTo>
                <a:lnTo>
                  <a:pt x="22" y="22"/>
                </a:lnTo>
                <a:lnTo>
                  <a:pt x="21" y="21"/>
                </a:lnTo>
                <a:lnTo>
                  <a:pt x="19" y="20"/>
                </a:lnTo>
                <a:lnTo>
                  <a:pt x="18" y="18"/>
                </a:lnTo>
                <a:lnTo>
                  <a:pt x="16" y="16"/>
                </a:lnTo>
                <a:lnTo>
                  <a:pt x="15" y="16"/>
                </a:lnTo>
                <a:lnTo>
                  <a:pt x="14" y="13"/>
                </a:lnTo>
                <a:lnTo>
                  <a:pt x="13" y="13"/>
                </a:lnTo>
                <a:lnTo>
                  <a:pt x="12" y="12"/>
                </a:lnTo>
                <a:lnTo>
                  <a:pt x="10" y="10"/>
                </a:lnTo>
                <a:lnTo>
                  <a:pt x="7" y="12"/>
                </a:lnTo>
                <a:lnTo>
                  <a:pt x="3" y="12"/>
                </a:lnTo>
                <a:lnTo>
                  <a:pt x="2" y="9"/>
                </a:lnTo>
                <a:lnTo>
                  <a:pt x="2" y="7"/>
                </a:lnTo>
                <a:lnTo>
                  <a:pt x="1" y="7"/>
                </a:lnTo>
                <a:lnTo>
                  <a:pt x="0" y="7"/>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5" name="Freeform 173">
            <a:extLst>
              <a:ext uri="{FF2B5EF4-FFF2-40B4-BE49-F238E27FC236}">
                <a16:creationId xmlns:a16="http://schemas.microsoft.com/office/drawing/2014/main" id="{2E8F72FB-FAF0-A34F-9280-75DCC7D491E3}"/>
              </a:ext>
            </a:extLst>
          </p:cNvPr>
          <p:cNvSpPr>
            <a:spLocks/>
          </p:cNvSpPr>
          <p:nvPr/>
        </p:nvSpPr>
        <p:spPr bwMode="auto">
          <a:xfrm>
            <a:off x="3710527" y="2904344"/>
            <a:ext cx="784515" cy="950132"/>
          </a:xfrm>
          <a:custGeom>
            <a:avLst/>
            <a:gdLst>
              <a:gd name="T0" fmla="*/ 4 w 205"/>
              <a:gd name="T1" fmla="*/ 4 h 249"/>
              <a:gd name="T2" fmla="*/ 4 w 205"/>
              <a:gd name="T3" fmla="*/ 4 h 249"/>
              <a:gd name="T4" fmla="*/ 4 w 205"/>
              <a:gd name="T5" fmla="*/ 4 h 249"/>
              <a:gd name="T6" fmla="*/ 4 w 205"/>
              <a:gd name="T7" fmla="*/ 4 h 249"/>
              <a:gd name="T8" fmla="*/ 4 w 205"/>
              <a:gd name="T9" fmla="*/ 4 h 249"/>
              <a:gd name="T10" fmla="*/ 4 w 205"/>
              <a:gd name="T11" fmla="*/ 4 h 249"/>
              <a:gd name="T12" fmla="*/ 4 w 205"/>
              <a:gd name="T13" fmla="*/ 4 h 249"/>
              <a:gd name="T14" fmla="*/ 4 w 205"/>
              <a:gd name="T15" fmla="*/ 4 h 249"/>
              <a:gd name="T16" fmla="*/ 4 w 205"/>
              <a:gd name="T17" fmla="*/ 4 h 249"/>
              <a:gd name="T18" fmla="*/ 4 w 205"/>
              <a:gd name="T19" fmla="*/ 4 h 249"/>
              <a:gd name="T20" fmla="*/ 4 w 205"/>
              <a:gd name="T21" fmla="*/ 4 h 249"/>
              <a:gd name="T22" fmla="*/ 4 w 205"/>
              <a:gd name="T23" fmla="*/ 4 h 249"/>
              <a:gd name="T24" fmla="*/ 4 w 205"/>
              <a:gd name="T25" fmla="*/ 4 h 249"/>
              <a:gd name="T26" fmla="*/ 4 w 205"/>
              <a:gd name="T27" fmla="*/ 4 h 249"/>
              <a:gd name="T28" fmla="*/ 4 w 205"/>
              <a:gd name="T29" fmla="*/ 4 h 249"/>
              <a:gd name="T30" fmla="*/ 4 w 205"/>
              <a:gd name="T31" fmla="*/ 4 h 249"/>
              <a:gd name="T32" fmla="*/ 4 w 205"/>
              <a:gd name="T33" fmla="*/ 4 h 249"/>
              <a:gd name="T34" fmla="*/ 4 w 205"/>
              <a:gd name="T35" fmla="*/ 4 h 249"/>
              <a:gd name="T36" fmla="*/ 4 w 205"/>
              <a:gd name="T37" fmla="*/ 4 h 249"/>
              <a:gd name="T38" fmla="*/ 4 w 205"/>
              <a:gd name="T39" fmla="*/ 4 h 249"/>
              <a:gd name="T40" fmla="*/ 4 w 205"/>
              <a:gd name="T41" fmla="*/ 4 h 249"/>
              <a:gd name="T42" fmla="*/ 4 w 205"/>
              <a:gd name="T43" fmla="*/ 4 h 249"/>
              <a:gd name="T44" fmla="*/ 4 w 205"/>
              <a:gd name="T45" fmla="*/ 4 h 249"/>
              <a:gd name="T46" fmla="*/ 4 w 205"/>
              <a:gd name="T47" fmla="*/ 4 h 249"/>
              <a:gd name="T48" fmla="*/ 4 w 205"/>
              <a:gd name="T49" fmla="*/ 4 h 249"/>
              <a:gd name="T50" fmla="*/ 4 w 205"/>
              <a:gd name="T51" fmla="*/ 4 h 249"/>
              <a:gd name="T52" fmla="*/ 4 w 205"/>
              <a:gd name="T53" fmla="*/ 4 h 249"/>
              <a:gd name="T54" fmla="*/ 4 w 205"/>
              <a:gd name="T55" fmla="*/ 4 h 249"/>
              <a:gd name="T56" fmla="*/ 4 w 205"/>
              <a:gd name="T57" fmla="*/ 4 h 249"/>
              <a:gd name="T58" fmla="*/ 4 w 205"/>
              <a:gd name="T59" fmla="*/ 4 h 249"/>
              <a:gd name="T60" fmla="*/ 4 w 205"/>
              <a:gd name="T61" fmla="*/ 4 h 249"/>
              <a:gd name="T62" fmla="*/ 4 w 205"/>
              <a:gd name="T63" fmla="*/ 4 h 249"/>
              <a:gd name="T64" fmla="*/ 4 w 205"/>
              <a:gd name="T65" fmla="*/ 4 h 249"/>
              <a:gd name="T66" fmla="*/ 4 w 205"/>
              <a:gd name="T67" fmla="*/ 4 h 249"/>
              <a:gd name="T68" fmla="*/ 4 w 205"/>
              <a:gd name="T69" fmla="*/ 4 h 249"/>
              <a:gd name="T70" fmla="*/ 4 w 205"/>
              <a:gd name="T71" fmla="*/ 4 h 249"/>
              <a:gd name="T72" fmla="*/ 4 w 205"/>
              <a:gd name="T73" fmla="*/ 4 h 249"/>
              <a:gd name="T74" fmla="*/ 4 w 205"/>
              <a:gd name="T75" fmla="*/ 4 h 249"/>
              <a:gd name="T76" fmla="*/ 4 w 205"/>
              <a:gd name="T77" fmla="*/ 4 h 249"/>
              <a:gd name="T78" fmla="*/ 4 w 205"/>
              <a:gd name="T79" fmla="*/ 4 h 249"/>
              <a:gd name="T80" fmla="*/ 4 w 205"/>
              <a:gd name="T81" fmla="*/ 4 h 249"/>
              <a:gd name="T82" fmla="*/ 4 w 205"/>
              <a:gd name="T83" fmla="*/ 4 h 249"/>
              <a:gd name="T84" fmla="*/ 4 w 205"/>
              <a:gd name="T85" fmla="*/ 4 h 249"/>
              <a:gd name="T86" fmla="*/ 4 w 205"/>
              <a:gd name="T87" fmla="*/ 4 h 249"/>
              <a:gd name="T88" fmla="*/ 4 w 205"/>
              <a:gd name="T89" fmla="*/ 4 h 249"/>
              <a:gd name="T90" fmla="*/ 4 w 205"/>
              <a:gd name="T91" fmla="*/ 4 h 249"/>
              <a:gd name="T92" fmla="*/ 4 w 205"/>
              <a:gd name="T93" fmla="*/ 4 h 249"/>
              <a:gd name="T94" fmla="*/ 4 w 205"/>
              <a:gd name="T95" fmla="*/ 4 h 249"/>
              <a:gd name="T96" fmla="*/ 4 w 205"/>
              <a:gd name="T97" fmla="*/ 4 h 249"/>
              <a:gd name="T98" fmla="*/ 4 w 205"/>
              <a:gd name="T99" fmla="*/ 4 h 249"/>
              <a:gd name="T100" fmla="*/ 4 w 205"/>
              <a:gd name="T101" fmla="*/ 4 h 249"/>
              <a:gd name="T102" fmla="*/ 4 w 205"/>
              <a:gd name="T103" fmla="*/ 4 h 249"/>
              <a:gd name="T104" fmla="*/ 3 w 205"/>
              <a:gd name="T105" fmla="*/ 4 h 249"/>
              <a:gd name="T106" fmla="*/ 4 w 205"/>
              <a:gd name="T107" fmla="*/ 4 h 249"/>
              <a:gd name="T108" fmla="*/ 4 w 205"/>
              <a:gd name="T109" fmla="*/ 4 h 249"/>
              <a:gd name="T110" fmla="*/ 4 w 205"/>
              <a:gd name="T111" fmla="*/ 3 h 249"/>
              <a:gd name="T112" fmla="*/ 4 w 205"/>
              <a:gd name="T113" fmla="*/ 3 h 249"/>
              <a:gd name="T114" fmla="*/ 4 w 205"/>
              <a:gd name="T115" fmla="*/ 4 h 249"/>
              <a:gd name="T116" fmla="*/ 4 w 205"/>
              <a:gd name="T117" fmla="*/ 4 h 249"/>
              <a:gd name="T118" fmla="*/ 4 w 205"/>
              <a:gd name="T119" fmla="*/ 4 h 249"/>
              <a:gd name="T120" fmla="*/ 4 w 205"/>
              <a:gd name="T121" fmla="*/ 4 h 249"/>
              <a:gd name="T122" fmla="*/ 4 w 205"/>
              <a:gd name="T123" fmla="*/ 4 h 249"/>
              <a:gd name="T124" fmla="*/ 4 w 205"/>
              <a:gd name="T125" fmla="*/ 4 h 2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5" h="249">
                <a:moveTo>
                  <a:pt x="205" y="93"/>
                </a:moveTo>
                <a:lnTo>
                  <a:pt x="201" y="98"/>
                </a:lnTo>
                <a:lnTo>
                  <a:pt x="198" y="102"/>
                </a:lnTo>
                <a:lnTo>
                  <a:pt x="193" y="99"/>
                </a:lnTo>
                <a:lnTo>
                  <a:pt x="190" y="96"/>
                </a:lnTo>
                <a:lnTo>
                  <a:pt x="183" y="99"/>
                </a:lnTo>
                <a:lnTo>
                  <a:pt x="179" y="108"/>
                </a:lnTo>
                <a:lnTo>
                  <a:pt x="179" y="114"/>
                </a:lnTo>
                <a:lnTo>
                  <a:pt x="171" y="116"/>
                </a:lnTo>
                <a:lnTo>
                  <a:pt x="165" y="117"/>
                </a:lnTo>
                <a:lnTo>
                  <a:pt x="162" y="117"/>
                </a:lnTo>
                <a:lnTo>
                  <a:pt x="160" y="122"/>
                </a:lnTo>
                <a:lnTo>
                  <a:pt x="155" y="123"/>
                </a:lnTo>
                <a:lnTo>
                  <a:pt x="155" y="125"/>
                </a:lnTo>
                <a:lnTo>
                  <a:pt x="156" y="132"/>
                </a:lnTo>
                <a:lnTo>
                  <a:pt x="159" y="132"/>
                </a:lnTo>
                <a:lnTo>
                  <a:pt x="160" y="132"/>
                </a:lnTo>
                <a:lnTo>
                  <a:pt x="162" y="131"/>
                </a:lnTo>
                <a:lnTo>
                  <a:pt x="162" y="128"/>
                </a:lnTo>
                <a:lnTo>
                  <a:pt x="167" y="129"/>
                </a:lnTo>
                <a:lnTo>
                  <a:pt x="169" y="129"/>
                </a:lnTo>
                <a:lnTo>
                  <a:pt x="171" y="131"/>
                </a:lnTo>
                <a:lnTo>
                  <a:pt x="172" y="144"/>
                </a:lnTo>
                <a:lnTo>
                  <a:pt x="169" y="145"/>
                </a:lnTo>
                <a:lnTo>
                  <a:pt x="168" y="151"/>
                </a:lnTo>
                <a:lnTo>
                  <a:pt x="165" y="151"/>
                </a:lnTo>
                <a:lnTo>
                  <a:pt x="161" y="149"/>
                </a:lnTo>
                <a:lnTo>
                  <a:pt x="157" y="150"/>
                </a:lnTo>
                <a:lnTo>
                  <a:pt x="157" y="151"/>
                </a:lnTo>
                <a:lnTo>
                  <a:pt x="155" y="152"/>
                </a:lnTo>
                <a:lnTo>
                  <a:pt x="151" y="155"/>
                </a:lnTo>
                <a:lnTo>
                  <a:pt x="143" y="162"/>
                </a:lnTo>
                <a:lnTo>
                  <a:pt x="139" y="164"/>
                </a:lnTo>
                <a:lnTo>
                  <a:pt x="142" y="169"/>
                </a:lnTo>
                <a:lnTo>
                  <a:pt x="144" y="171"/>
                </a:lnTo>
                <a:lnTo>
                  <a:pt x="145" y="174"/>
                </a:lnTo>
                <a:lnTo>
                  <a:pt x="151" y="175"/>
                </a:lnTo>
                <a:lnTo>
                  <a:pt x="154" y="181"/>
                </a:lnTo>
                <a:lnTo>
                  <a:pt x="154" y="183"/>
                </a:lnTo>
                <a:lnTo>
                  <a:pt x="157" y="185"/>
                </a:lnTo>
                <a:lnTo>
                  <a:pt x="155" y="191"/>
                </a:lnTo>
                <a:lnTo>
                  <a:pt x="155" y="192"/>
                </a:lnTo>
                <a:lnTo>
                  <a:pt x="157" y="193"/>
                </a:lnTo>
                <a:lnTo>
                  <a:pt x="159" y="194"/>
                </a:lnTo>
                <a:lnTo>
                  <a:pt x="163" y="198"/>
                </a:lnTo>
                <a:lnTo>
                  <a:pt x="168" y="200"/>
                </a:lnTo>
                <a:lnTo>
                  <a:pt x="169" y="200"/>
                </a:lnTo>
                <a:lnTo>
                  <a:pt x="172" y="200"/>
                </a:lnTo>
                <a:lnTo>
                  <a:pt x="173" y="203"/>
                </a:lnTo>
                <a:lnTo>
                  <a:pt x="174" y="204"/>
                </a:lnTo>
                <a:lnTo>
                  <a:pt x="171" y="204"/>
                </a:lnTo>
                <a:lnTo>
                  <a:pt x="169" y="205"/>
                </a:lnTo>
                <a:lnTo>
                  <a:pt x="171" y="206"/>
                </a:lnTo>
                <a:lnTo>
                  <a:pt x="178" y="209"/>
                </a:lnTo>
                <a:lnTo>
                  <a:pt x="178" y="211"/>
                </a:lnTo>
                <a:lnTo>
                  <a:pt x="186" y="212"/>
                </a:lnTo>
                <a:lnTo>
                  <a:pt x="187" y="212"/>
                </a:lnTo>
                <a:lnTo>
                  <a:pt x="191" y="213"/>
                </a:lnTo>
                <a:lnTo>
                  <a:pt x="190" y="215"/>
                </a:lnTo>
                <a:lnTo>
                  <a:pt x="189" y="217"/>
                </a:lnTo>
                <a:lnTo>
                  <a:pt x="184" y="218"/>
                </a:lnTo>
                <a:lnTo>
                  <a:pt x="181" y="218"/>
                </a:lnTo>
                <a:lnTo>
                  <a:pt x="173" y="217"/>
                </a:lnTo>
                <a:lnTo>
                  <a:pt x="169" y="216"/>
                </a:lnTo>
                <a:lnTo>
                  <a:pt x="162" y="218"/>
                </a:lnTo>
                <a:lnTo>
                  <a:pt x="160" y="221"/>
                </a:lnTo>
                <a:lnTo>
                  <a:pt x="159" y="224"/>
                </a:lnTo>
                <a:lnTo>
                  <a:pt x="160" y="228"/>
                </a:lnTo>
                <a:lnTo>
                  <a:pt x="163" y="229"/>
                </a:lnTo>
                <a:lnTo>
                  <a:pt x="162" y="233"/>
                </a:lnTo>
                <a:lnTo>
                  <a:pt x="161" y="234"/>
                </a:lnTo>
                <a:lnTo>
                  <a:pt x="160" y="235"/>
                </a:lnTo>
                <a:lnTo>
                  <a:pt x="160" y="236"/>
                </a:lnTo>
                <a:lnTo>
                  <a:pt x="162" y="241"/>
                </a:lnTo>
                <a:lnTo>
                  <a:pt x="162" y="242"/>
                </a:lnTo>
                <a:lnTo>
                  <a:pt x="162" y="245"/>
                </a:lnTo>
                <a:lnTo>
                  <a:pt x="163" y="246"/>
                </a:lnTo>
                <a:lnTo>
                  <a:pt x="162" y="248"/>
                </a:lnTo>
                <a:lnTo>
                  <a:pt x="160" y="249"/>
                </a:lnTo>
                <a:lnTo>
                  <a:pt x="160" y="248"/>
                </a:lnTo>
                <a:lnTo>
                  <a:pt x="159" y="247"/>
                </a:lnTo>
                <a:lnTo>
                  <a:pt x="157" y="247"/>
                </a:lnTo>
                <a:lnTo>
                  <a:pt x="155" y="247"/>
                </a:lnTo>
                <a:lnTo>
                  <a:pt x="154" y="248"/>
                </a:lnTo>
                <a:lnTo>
                  <a:pt x="150" y="248"/>
                </a:lnTo>
                <a:lnTo>
                  <a:pt x="147" y="246"/>
                </a:lnTo>
                <a:lnTo>
                  <a:pt x="141" y="240"/>
                </a:lnTo>
                <a:lnTo>
                  <a:pt x="137" y="236"/>
                </a:lnTo>
                <a:lnTo>
                  <a:pt x="136" y="236"/>
                </a:lnTo>
                <a:lnTo>
                  <a:pt x="135" y="236"/>
                </a:lnTo>
                <a:lnTo>
                  <a:pt x="129" y="237"/>
                </a:lnTo>
                <a:lnTo>
                  <a:pt x="127" y="237"/>
                </a:lnTo>
                <a:lnTo>
                  <a:pt x="125" y="239"/>
                </a:lnTo>
                <a:lnTo>
                  <a:pt x="124" y="239"/>
                </a:lnTo>
                <a:lnTo>
                  <a:pt x="123" y="239"/>
                </a:lnTo>
                <a:lnTo>
                  <a:pt x="120" y="237"/>
                </a:lnTo>
                <a:lnTo>
                  <a:pt x="120" y="236"/>
                </a:lnTo>
                <a:lnTo>
                  <a:pt x="120" y="234"/>
                </a:lnTo>
                <a:lnTo>
                  <a:pt x="120" y="233"/>
                </a:lnTo>
                <a:lnTo>
                  <a:pt x="119" y="233"/>
                </a:lnTo>
                <a:lnTo>
                  <a:pt x="118" y="233"/>
                </a:lnTo>
                <a:lnTo>
                  <a:pt x="115" y="234"/>
                </a:lnTo>
                <a:lnTo>
                  <a:pt x="114" y="233"/>
                </a:lnTo>
                <a:lnTo>
                  <a:pt x="113" y="231"/>
                </a:lnTo>
                <a:lnTo>
                  <a:pt x="113" y="230"/>
                </a:lnTo>
                <a:lnTo>
                  <a:pt x="111" y="229"/>
                </a:lnTo>
                <a:lnTo>
                  <a:pt x="107" y="229"/>
                </a:lnTo>
                <a:lnTo>
                  <a:pt x="101" y="227"/>
                </a:lnTo>
                <a:lnTo>
                  <a:pt x="99" y="227"/>
                </a:lnTo>
                <a:lnTo>
                  <a:pt x="96" y="227"/>
                </a:lnTo>
                <a:lnTo>
                  <a:pt x="94" y="225"/>
                </a:lnTo>
                <a:lnTo>
                  <a:pt x="90" y="224"/>
                </a:lnTo>
                <a:lnTo>
                  <a:pt x="82" y="223"/>
                </a:lnTo>
                <a:lnTo>
                  <a:pt x="67" y="225"/>
                </a:lnTo>
                <a:lnTo>
                  <a:pt x="65" y="225"/>
                </a:lnTo>
                <a:lnTo>
                  <a:pt x="63" y="227"/>
                </a:lnTo>
                <a:lnTo>
                  <a:pt x="60" y="230"/>
                </a:lnTo>
                <a:lnTo>
                  <a:pt x="60" y="233"/>
                </a:lnTo>
                <a:lnTo>
                  <a:pt x="59" y="235"/>
                </a:lnTo>
                <a:lnTo>
                  <a:pt x="57" y="240"/>
                </a:lnTo>
                <a:lnTo>
                  <a:pt x="54" y="243"/>
                </a:lnTo>
                <a:lnTo>
                  <a:pt x="53" y="241"/>
                </a:lnTo>
                <a:lnTo>
                  <a:pt x="51" y="241"/>
                </a:lnTo>
                <a:lnTo>
                  <a:pt x="47" y="239"/>
                </a:lnTo>
                <a:lnTo>
                  <a:pt x="42" y="240"/>
                </a:lnTo>
                <a:lnTo>
                  <a:pt x="36" y="240"/>
                </a:lnTo>
                <a:lnTo>
                  <a:pt x="35" y="240"/>
                </a:lnTo>
                <a:lnTo>
                  <a:pt x="34" y="239"/>
                </a:lnTo>
                <a:lnTo>
                  <a:pt x="30" y="236"/>
                </a:lnTo>
                <a:lnTo>
                  <a:pt x="28" y="231"/>
                </a:lnTo>
                <a:lnTo>
                  <a:pt x="27" y="230"/>
                </a:lnTo>
                <a:lnTo>
                  <a:pt x="25" y="228"/>
                </a:lnTo>
                <a:lnTo>
                  <a:pt x="23" y="225"/>
                </a:lnTo>
                <a:lnTo>
                  <a:pt x="21" y="223"/>
                </a:lnTo>
                <a:lnTo>
                  <a:pt x="18" y="222"/>
                </a:lnTo>
                <a:lnTo>
                  <a:pt x="18" y="221"/>
                </a:lnTo>
                <a:lnTo>
                  <a:pt x="18" y="218"/>
                </a:lnTo>
                <a:lnTo>
                  <a:pt x="18" y="217"/>
                </a:lnTo>
                <a:lnTo>
                  <a:pt x="21" y="216"/>
                </a:lnTo>
                <a:lnTo>
                  <a:pt x="23" y="216"/>
                </a:lnTo>
                <a:lnTo>
                  <a:pt x="24" y="216"/>
                </a:lnTo>
                <a:lnTo>
                  <a:pt x="24" y="213"/>
                </a:lnTo>
                <a:lnTo>
                  <a:pt x="22" y="210"/>
                </a:lnTo>
                <a:lnTo>
                  <a:pt x="21" y="209"/>
                </a:lnTo>
                <a:lnTo>
                  <a:pt x="21" y="207"/>
                </a:lnTo>
                <a:lnTo>
                  <a:pt x="19" y="206"/>
                </a:lnTo>
                <a:lnTo>
                  <a:pt x="24" y="199"/>
                </a:lnTo>
                <a:lnTo>
                  <a:pt x="27" y="197"/>
                </a:lnTo>
                <a:lnTo>
                  <a:pt x="28" y="194"/>
                </a:lnTo>
                <a:lnTo>
                  <a:pt x="27" y="192"/>
                </a:lnTo>
                <a:lnTo>
                  <a:pt x="27" y="188"/>
                </a:lnTo>
                <a:lnTo>
                  <a:pt x="27" y="181"/>
                </a:lnTo>
                <a:lnTo>
                  <a:pt x="30" y="174"/>
                </a:lnTo>
                <a:lnTo>
                  <a:pt x="30" y="170"/>
                </a:lnTo>
                <a:lnTo>
                  <a:pt x="22" y="161"/>
                </a:lnTo>
                <a:lnTo>
                  <a:pt x="19" y="157"/>
                </a:lnTo>
                <a:lnTo>
                  <a:pt x="15" y="155"/>
                </a:lnTo>
                <a:lnTo>
                  <a:pt x="13" y="149"/>
                </a:lnTo>
                <a:lnTo>
                  <a:pt x="3" y="110"/>
                </a:lnTo>
                <a:lnTo>
                  <a:pt x="0" y="99"/>
                </a:lnTo>
                <a:lnTo>
                  <a:pt x="42" y="42"/>
                </a:lnTo>
                <a:lnTo>
                  <a:pt x="45" y="37"/>
                </a:lnTo>
                <a:lnTo>
                  <a:pt x="54" y="29"/>
                </a:lnTo>
                <a:lnTo>
                  <a:pt x="61" y="13"/>
                </a:lnTo>
                <a:lnTo>
                  <a:pt x="69" y="6"/>
                </a:lnTo>
                <a:lnTo>
                  <a:pt x="72" y="6"/>
                </a:lnTo>
                <a:lnTo>
                  <a:pt x="83" y="0"/>
                </a:lnTo>
                <a:lnTo>
                  <a:pt x="96" y="3"/>
                </a:lnTo>
                <a:lnTo>
                  <a:pt x="99" y="3"/>
                </a:lnTo>
                <a:lnTo>
                  <a:pt x="100" y="2"/>
                </a:lnTo>
                <a:lnTo>
                  <a:pt x="111" y="3"/>
                </a:lnTo>
                <a:lnTo>
                  <a:pt x="121" y="3"/>
                </a:lnTo>
                <a:lnTo>
                  <a:pt x="121" y="5"/>
                </a:lnTo>
                <a:lnTo>
                  <a:pt x="126" y="5"/>
                </a:lnTo>
                <a:lnTo>
                  <a:pt x="132" y="12"/>
                </a:lnTo>
                <a:lnTo>
                  <a:pt x="135" y="11"/>
                </a:lnTo>
                <a:lnTo>
                  <a:pt x="136" y="17"/>
                </a:lnTo>
                <a:lnTo>
                  <a:pt x="139" y="17"/>
                </a:lnTo>
                <a:lnTo>
                  <a:pt x="141" y="18"/>
                </a:lnTo>
                <a:lnTo>
                  <a:pt x="144" y="19"/>
                </a:lnTo>
                <a:lnTo>
                  <a:pt x="147" y="23"/>
                </a:lnTo>
                <a:lnTo>
                  <a:pt x="157" y="29"/>
                </a:lnTo>
                <a:lnTo>
                  <a:pt x="159" y="32"/>
                </a:lnTo>
                <a:lnTo>
                  <a:pt x="165" y="37"/>
                </a:lnTo>
                <a:lnTo>
                  <a:pt x="167" y="45"/>
                </a:lnTo>
                <a:lnTo>
                  <a:pt x="181" y="63"/>
                </a:lnTo>
                <a:lnTo>
                  <a:pt x="180" y="65"/>
                </a:lnTo>
                <a:lnTo>
                  <a:pt x="185" y="75"/>
                </a:lnTo>
                <a:lnTo>
                  <a:pt x="187" y="78"/>
                </a:lnTo>
                <a:lnTo>
                  <a:pt x="198" y="86"/>
                </a:lnTo>
                <a:lnTo>
                  <a:pt x="205" y="93"/>
                </a:lnTo>
                <a:close/>
              </a:path>
            </a:pathLst>
          </a:custGeom>
          <a:solidFill>
            <a:schemeClr val="tx1">
              <a:lumMod val="50000"/>
              <a:lumOff val="50000"/>
            </a:schemeClr>
          </a:solidFill>
          <a:ln w="6350">
            <a:solidFill>
              <a:schemeClr val="bg1">
                <a:lumMod val="65000"/>
              </a:schemeClr>
            </a:solidFill>
            <a:prstDash val="solid"/>
            <a:round/>
            <a:headEnd/>
            <a:tailEnd/>
          </a:ln>
        </p:spPr>
        <p:txBody>
          <a:bodyPr/>
          <a:lstStyle/>
          <a:p>
            <a:endParaRPr lang="en-CA" sz="2400"/>
          </a:p>
        </p:txBody>
      </p:sp>
      <p:sp>
        <p:nvSpPr>
          <p:cNvPr id="346" name="Freeform 174">
            <a:extLst>
              <a:ext uri="{FF2B5EF4-FFF2-40B4-BE49-F238E27FC236}">
                <a16:creationId xmlns:a16="http://schemas.microsoft.com/office/drawing/2014/main" id="{BDE2DD2A-C077-DD45-AD52-C1FF3E441D45}"/>
              </a:ext>
            </a:extLst>
          </p:cNvPr>
          <p:cNvSpPr>
            <a:spLocks/>
          </p:cNvSpPr>
          <p:nvPr/>
        </p:nvSpPr>
        <p:spPr bwMode="auto">
          <a:xfrm>
            <a:off x="4246612" y="3261735"/>
            <a:ext cx="540444" cy="832458"/>
          </a:xfrm>
          <a:custGeom>
            <a:avLst/>
            <a:gdLst>
              <a:gd name="T0" fmla="*/ 3 w 143"/>
              <a:gd name="T1" fmla="*/ 3 h 219"/>
              <a:gd name="T2" fmla="*/ 3 w 143"/>
              <a:gd name="T3" fmla="*/ 3 h 219"/>
              <a:gd name="T4" fmla="*/ 3 w 143"/>
              <a:gd name="T5" fmla="*/ 3 h 219"/>
              <a:gd name="T6" fmla="*/ 3 w 143"/>
              <a:gd name="T7" fmla="*/ 3 h 219"/>
              <a:gd name="T8" fmla="*/ 3 w 143"/>
              <a:gd name="T9" fmla="*/ 3 h 219"/>
              <a:gd name="T10" fmla="*/ 3 w 143"/>
              <a:gd name="T11" fmla="*/ 3 h 219"/>
              <a:gd name="T12" fmla="*/ 3 w 143"/>
              <a:gd name="T13" fmla="*/ 3 h 219"/>
              <a:gd name="T14" fmla="*/ 3 w 143"/>
              <a:gd name="T15" fmla="*/ 3 h 219"/>
              <a:gd name="T16" fmla="*/ 3 w 143"/>
              <a:gd name="T17" fmla="*/ 3 h 219"/>
              <a:gd name="T18" fmla="*/ 3 w 143"/>
              <a:gd name="T19" fmla="*/ 3 h 219"/>
              <a:gd name="T20" fmla="*/ 3 w 143"/>
              <a:gd name="T21" fmla="*/ 3 h 219"/>
              <a:gd name="T22" fmla="*/ 3 w 143"/>
              <a:gd name="T23" fmla="*/ 3 h 219"/>
              <a:gd name="T24" fmla="*/ 3 w 143"/>
              <a:gd name="T25" fmla="*/ 3 h 219"/>
              <a:gd name="T26" fmla="*/ 3 w 143"/>
              <a:gd name="T27" fmla="*/ 3 h 219"/>
              <a:gd name="T28" fmla="*/ 3 w 143"/>
              <a:gd name="T29" fmla="*/ 3 h 219"/>
              <a:gd name="T30" fmla="*/ 3 w 143"/>
              <a:gd name="T31" fmla="*/ 3 h 219"/>
              <a:gd name="T32" fmla="*/ 3 w 143"/>
              <a:gd name="T33" fmla="*/ 3 h 219"/>
              <a:gd name="T34" fmla="*/ 3 w 143"/>
              <a:gd name="T35" fmla="*/ 3 h 219"/>
              <a:gd name="T36" fmla="*/ 3 w 143"/>
              <a:gd name="T37" fmla="*/ 3 h 219"/>
              <a:gd name="T38" fmla="*/ 3 w 143"/>
              <a:gd name="T39" fmla="*/ 3 h 219"/>
              <a:gd name="T40" fmla="*/ 3 w 143"/>
              <a:gd name="T41" fmla="*/ 3 h 219"/>
              <a:gd name="T42" fmla="*/ 3 w 143"/>
              <a:gd name="T43" fmla="*/ 3 h 219"/>
              <a:gd name="T44" fmla="*/ 3 w 143"/>
              <a:gd name="T45" fmla="*/ 3 h 219"/>
              <a:gd name="T46" fmla="*/ 3 w 143"/>
              <a:gd name="T47" fmla="*/ 3 h 219"/>
              <a:gd name="T48" fmla="*/ 3 w 143"/>
              <a:gd name="T49" fmla="*/ 3 h 219"/>
              <a:gd name="T50" fmla="*/ 3 w 143"/>
              <a:gd name="T51" fmla="*/ 3 h 219"/>
              <a:gd name="T52" fmla="*/ 3 w 143"/>
              <a:gd name="T53" fmla="*/ 3 h 219"/>
              <a:gd name="T54" fmla="*/ 3 w 143"/>
              <a:gd name="T55" fmla="*/ 3 h 219"/>
              <a:gd name="T56" fmla="*/ 3 w 143"/>
              <a:gd name="T57" fmla="*/ 3 h 219"/>
              <a:gd name="T58" fmla="*/ 3 w 143"/>
              <a:gd name="T59" fmla="*/ 3 h 219"/>
              <a:gd name="T60" fmla="*/ 3 w 143"/>
              <a:gd name="T61" fmla="*/ 3 h 219"/>
              <a:gd name="T62" fmla="*/ 3 w 143"/>
              <a:gd name="T63" fmla="*/ 3 h 219"/>
              <a:gd name="T64" fmla="*/ 3 w 143"/>
              <a:gd name="T65" fmla="*/ 3 h 219"/>
              <a:gd name="T66" fmla="*/ 3 w 143"/>
              <a:gd name="T67" fmla="*/ 3 h 219"/>
              <a:gd name="T68" fmla="*/ 3 w 143"/>
              <a:gd name="T69" fmla="*/ 3 h 219"/>
              <a:gd name="T70" fmla="*/ 3 w 143"/>
              <a:gd name="T71" fmla="*/ 3 h 219"/>
              <a:gd name="T72" fmla="*/ 3 w 143"/>
              <a:gd name="T73" fmla="*/ 3 h 219"/>
              <a:gd name="T74" fmla="*/ 3 w 143"/>
              <a:gd name="T75" fmla="*/ 3 h 219"/>
              <a:gd name="T76" fmla="*/ 3 w 143"/>
              <a:gd name="T77" fmla="*/ 3 h 219"/>
              <a:gd name="T78" fmla="*/ 3 w 143"/>
              <a:gd name="T79" fmla="*/ 3 h 219"/>
              <a:gd name="T80" fmla="*/ 3 w 143"/>
              <a:gd name="T81" fmla="*/ 3 h 219"/>
              <a:gd name="T82" fmla="*/ 3 w 143"/>
              <a:gd name="T83" fmla="*/ 3 h 219"/>
              <a:gd name="T84" fmla="*/ 3 w 143"/>
              <a:gd name="T85" fmla="*/ 3 h 219"/>
              <a:gd name="T86" fmla="*/ 3 w 143"/>
              <a:gd name="T87" fmla="*/ 3 h 219"/>
              <a:gd name="T88" fmla="*/ 3 w 143"/>
              <a:gd name="T89" fmla="*/ 3 h 219"/>
              <a:gd name="T90" fmla="*/ 3 w 143"/>
              <a:gd name="T91" fmla="*/ 3 h 219"/>
              <a:gd name="T92" fmla="*/ 3 w 143"/>
              <a:gd name="T93" fmla="*/ 3 h 219"/>
              <a:gd name="T94" fmla="*/ 3 w 143"/>
              <a:gd name="T95" fmla="*/ 3 h 219"/>
              <a:gd name="T96" fmla="*/ 3 w 143"/>
              <a:gd name="T97" fmla="*/ 3 h 219"/>
              <a:gd name="T98" fmla="*/ 3 w 143"/>
              <a:gd name="T99" fmla="*/ 3 h 219"/>
              <a:gd name="T100" fmla="*/ 0 w 143"/>
              <a:gd name="T101" fmla="*/ 3 h 2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3" h="219">
                <a:moveTo>
                  <a:pt x="0" y="71"/>
                </a:moveTo>
                <a:lnTo>
                  <a:pt x="4" y="69"/>
                </a:lnTo>
                <a:lnTo>
                  <a:pt x="12" y="62"/>
                </a:lnTo>
                <a:lnTo>
                  <a:pt x="16" y="59"/>
                </a:lnTo>
                <a:lnTo>
                  <a:pt x="18" y="58"/>
                </a:lnTo>
                <a:lnTo>
                  <a:pt x="18" y="57"/>
                </a:lnTo>
                <a:lnTo>
                  <a:pt x="22" y="56"/>
                </a:lnTo>
                <a:lnTo>
                  <a:pt x="26" y="58"/>
                </a:lnTo>
                <a:lnTo>
                  <a:pt x="29" y="58"/>
                </a:lnTo>
                <a:lnTo>
                  <a:pt x="30" y="52"/>
                </a:lnTo>
                <a:lnTo>
                  <a:pt x="33" y="51"/>
                </a:lnTo>
                <a:lnTo>
                  <a:pt x="32" y="38"/>
                </a:lnTo>
                <a:lnTo>
                  <a:pt x="30" y="36"/>
                </a:lnTo>
                <a:lnTo>
                  <a:pt x="28" y="36"/>
                </a:lnTo>
                <a:lnTo>
                  <a:pt x="23" y="35"/>
                </a:lnTo>
                <a:lnTo>
                  <a:pt x="23" y="38"/>
                </a:lnTo>
                <a:lnTo>
                  <a:pt x="21" y="39"/>
                </a:lnTo>
                <a:lnTo>
                  <a:pt x="20" y="39"/>
                </a:lnTo>
                <a:lnTo>
                  <a:pt x="17" y="39"/>
                </a:lnTo>
                <a:lnTo>
                  <a:pt x="16" y="32"/>
                </a:lnTo>
                <a:lnTo>
                  <a:pt x="16" y="30"/>
                </a:lnTo>
                <a:lnTo>
                  <a:pt x="21" y="29"/>
                </a:lnTo>
                <a:lnTo>
                  <a:pt x="23" y="24"/>
                </a:lnTo>
                <a:lnTo>
                  <a:pt x="26" y="24"/>
                </a:lnTo>
                <a:lnTo>
                  <a:pt x="32" y="23"/>
                </a:lnTo>
                <a:lnTo>
                  <a:pt x="40" y="21"/>
                </a:lnTo>
                <a:lnTo>
                  <a:pt x="40" y="15"/>
                </a:lnTo>
                <a:lnTo>
                  <a:pt x="44" y="6"/>
                </a:lnTo>
                <a:lnTo>
                  <a:pt x="51" y="3"/>
                </a:lnTo>
                <a:lnTo>
                  <a:pt x="54" y="6"/>
                </a:lnTo>
                <a:lnTo>
                  <a:pt x="59" y="9"/>
                </a:lnTo>
                <a:lnTo>
                  <a:pt x="62" y="5"/>
                </a:lnTo>
                <a:lnTo>
                  <a:pt x="66" y="0"/>
                </a:lnTo>
                <a:lnTo>
                  <a:pt x="71" y="6"/>
                </a:lnTo>
                <a:lnTo>
                  <a:pt x="64" y="14"/>
                </a:lnTo>
                <a:lnTo>
                  <a:pt x="66" y="17"/>
                </a:lnTo>
                <a:lnTo>
                  <a:pt x="71" y="20"/>
                </a:lnTo>
                <a:lnTo>
                  <a:pt x="72" y="27"/>
                </a:lnTo>
                <a:lnTo>
                  <a:pt x="76" y="33"/>
                </a:lnTo>
                <a:lnTo>
                  <a:pt x="77" y="34"/>
                </a:lnTo>
                <a:lnTo>
                  <a:pt x="76" y="34"/>
                </a:lnTo>
                <a:lnTo>
                  <a:pt x="77" y="35"/>
                </a:lnTo>
                <a:lnTo>
                  <a:pt x="77" y="39"/>
                </a:lnTo>
                <a:lnTo>
                  <a:pt x="75" y="40"/>
                </a:lnTo>
                <a:lnTo>
                  <a:pt x="74" y="42"/>
                </a:lnTo>
                <a:lnTo>
                  <a:pt x="78" y="45"/>
                </a:lnTo>
                <a:lnTo>
                  <a:pt x="80" y="45"/>
                </a:lnTo>
                <a:lnTo>
                  <a:pt x="81" y="46"/>
                </a:lnTo>
                <a:lnTo>
                  <a:pt x="81" y="47"/>
                </a:lnTo>
                <a:lnTo>
                  <a:pt x="78" y="50"/>
                </a:lnTo>
                <a:lnTo>
                  <a:pt x="78" y="54"/>
                </a:lnTo>
                <a:lnTo>
                  <a:pt x="80" y="56"/>
                </a:lnTo>
                <a:lnTo>
                  <a:pt x="83" y="54"/>
                </a:lnTo>
                <a:lnTo>
                  <a:pt x="90" y="57"/>
                </a:lnTo>
                <a:lnTo>
                  <a:pt x="89" y="60"/>
                </a:lnTo>
                <a:lnTo>
                  <a:pt x="92" y="62"/>
                </a:lnTo>
                <a:lnTo>
                  <a:pt x="92" y="66"/>
                </a:lnTo>
                <a:lnTo>
                  <a:pt x="93" y="71"/>
                </a:lnTo>
                <a:lnTo>
                  <a:pt x="95" y="71"/>
                </a:lnTo>
                <a:lnTo>
                  <a:pt x="96" y="72"/>
                </a:lnTo>
                <a:lnTo>
                  <a:pt x="98" y="72"/>
                </a:lnTo>
                <a:lnTo>
                  <a:pt x="101" y="76"/>
                </a:lnTo>
                <a:lnTo>
                  <a:pt x="104" y="76"/>
                </a:lnTo>
                <a:lnTo>
                  <a:pt x="105" y="82"/>
                </a:lnTo>
                <a:lnTo>
                  <a:pt x="110" y="82"/>
                </a:lnTo>
                <a:lnTo>
                  <a:pt x="114" y="82"/>
                </a:lnTo>
                <a:lnTo>
                  <a:pt x="117" y="86"/>
                </a:lnTo>
                <a:lnTo>
                  <a:pt x="118" y="86"/>
                </a:lnTo>
                <a:lnTo>
                  <a:pt x="120" y="84"/>
                </a:lnTo>
                <a:lnTo>
                  <a:pt x="120" y="83"/>
                </a:lnTo>
                <a:lnTo>
                  <a:pt x="124" y="83"/>
                </a:lnTo>
                <a:lnTo>
                  <a:pt x="125" y="83"/>
                </a:lnTo>
                <a:lnTo>
                  <a:pt x="130" y="83"/>
                </a:lnTo>
                <a:lnTo>
                  <a:pt x="134" y="83"/>
                </a:lnTo>
                <a:lnTo>
                  <a:pt x="134" y="87"/>
                </a:lnTo>
                <a:lnTo>
                  <a:pt x="135" y="101"/>
                </a:lnTo>
                <a:lnTo>
                  <a:pt x="135" y="104"/>
                </a:lnTo>
                <a:lnTo>
                  <a:pt x="136" y="108"/>
                </a:lnTo>
                <a:lnTo>
                  <a:pt x="143" y="108"/>
                </a:lnTo>
                <a:lnTo>
                  <a:pt x="143" y="111"/>
                </a:lnTo>
                <a:lnTo>
                  <a:pt x="132" y="119"/>
                </a:lnTo>
                <a:lnTo>
                  <a:pt x="119" y="129"/>
                </a:lnTo>
                <a:lnTo>
                  <a:pt x="118" y="129"/>
                </a:lnTo>
                <a:lnTo>
                  <a:pt x="114" y="130"/>
                </a:lnTo>
                <a:lnTo>
                  <a:pt x="113" y="130"/>
                </a:lnTo>
                <a:lnTo>
                  <a:pt x="110" y="130"/>
                </a:lnTo>
                <a:lnTo>
                  <a:pt x="108" y="130"/>
                </a:lnTo>
                <a:lnTo>
                  <a:pt x="108" y="131"/>
                </a:lnTo>
                <a:lnTo>
                  <a:pt x="106" y="134"/>
                </a:lnTo>
                <a:lnTo>
                  <a:pt x="106" y="136"/>
                </a:lnTo>
                <a:lnTo>
                  <a:pt x="106" y="137"/>
                </a:lnTo>
                <a:lnTo>
                  <a:pt x="106" y="138"/>
                </a:lnTo>
                <a:lnTo>
                  <a:pt x="106" y="141"/>
                </a:lnTo>
                <a:lnTo>
                  <a:pt x="107" y="142"/>
                </a:lnTo>
                <a:lnTo>
                  <a:pt x="106" y="142"/>
                </a:lnTo>
                <a:lnTo>
                  <a:pt x="102" y="142"/>
                </a:lnTo>
                <a:lnTo>
                  <a:pt x="99" y="143"/>
                </a:lnTo>
                <a:lnTo>
                  <a:pt x="96" y="144"/>
                </a:lnTo>
                <a:lnTo>
                  <a:pt x="94" y="147"/>
                </a:lnTo>
                <a:lnTo>
                  <a:pt x="92" y="148"/>
                </a:lnTo>
                <a:lnTo>
                  <a:pt x="90" y="148"/>
                </a:lnTo>
                <a:lnTo>
                  <a:pt x="90" y="150"/>
                </a:lnTo>
                <a:lnTo>
                  <a:pt x="88" y="152"/>
                </a:lnTo>
                <a:lnTo>
                  <a:pt x="87" y="152"/>
                </a:lnTo>
                <a:lnTo>
                  <a:pt x="86" y="152"/>
                </a:lnTo>
                <a:lnTo>
                  <a:pt x="84" y="152"/>
                </a:lnTo>
                <a:lnTo>
                  <a:pt x="80" y="153"/>
                </a:lnTo>
                <a:lnTo>
                  <a:pt x="80" y="155"/>
                </a:lnTo>
                <a:lnTo>
                  <a:pt x="80" y="156"/>
                </a:lnTo>
                <a:lnTo>
                  <a:pt x="84" y="156"/>
                </a:lnTo>
                <a:lnTo>
                  <a:pt x="86" y="160"/>
                </a:lnTo>
                <a:lnTo>
                  <a:pt x="88" y="164"/>
                </a:lnTo>
                <a:lnTo>
                  <a:pt x="86" y="165"/>
                </a:lnTo>
                <a:lnTo>
                  <a:pt x="84" y="170"/>
                </a:lnTo>
                <a:lnTo>
                  <a:pt x="84" y="174"/>
                </a:lnTo>
                <a:lnTo>
                  <a:pt x="86" y="178"/>
                </a:lnTo>
                <a:lnTo>
                  <a:pt x="87" y="178"/>
                </a:lnTo>
                <a:lnTo>
                  <a:pt x="88" y="179"/>
                </a:lnTo>
                <a:lnTo>
                  <a:pt x="92" y="180"/>
                </a:lnTo>
                <a:lnTo>
                  <a:pt x="93" y="183"/>
                </a:lnTo>
                <a:lnTo>
                  <a:pt x="94" y="183"/>
                </a:lnTo>
                <a:lnTo>
                  <a:pt x="94" y="184"/>
                </a:lnTo>
                <a:lnTo>
                  <a:pt x="93" y="189"/>
                </a:lnTo>
                <a:lnTo>
                  <a:pt x="87" y="190"/>
                </a:lnTo>
                <a:lnTo>
                  <a:pt x="84" y="192"/>
                </a:lnTo>
                <a:lnTo>
                  <a:pt x="83" y="192"/>
                </a:lnTo>
                <a:lnTo>
                  <a:pt x="80" y="191"/>
                </a:lnTo>
                <a:lnTo>
                  <a:pt x="78" y="191"/>
                </a:lnTo>
                <a:lnTo>
                  <a:pt x="77" y="192"/>
                </a:lnTo>
                <a:lnTo>
                  <a:pt x="75" y="192"/>
                </a:lnTo>
                <a:lnTo>
                  <a:pt x="74" y="192"/>
                </a:lnTo>
                <a:lnTo>
                  <a:pt x="72" y="192"/>
                </a:lnTo>
                <a:lnTo>
                  <a:pt x="71" y="194"/>
                </a:lnTo>
                <a:lnTo>
                  <a:pt x="69" y="198"/>
                </a:lnTo>
                <a:lnTo>
                  <a:pt x="70" y="209"/>
                </a:lnTo>
                <a:lnTo>
                  <a:pt x="68" y="210"/>
                </a:lnTo>
                <a:lnTo>
                  <a:pt x="63" y="209"/>
                </a:lnTo>
                <a:lnTo>
                  <a:pt x="60" y="210"/>
                </a:lnTo>
                <a:lnTo>
                  <a:pt x="59" y="212"/>
                </a:lnTo>
                <a:lnTo>
                  <a:pt x="60" y="213"/>
                </a:lnTo>
                <a:lnTo>
                  <a:pt x="62" y="215"/>
                </a:lnTo>
                <a:lnTo>
                  <a:pt x="59" y="218"/>
                </a:lnTo>
                <a:lnTo>
                  <a:pt x="59" y="216"/>
                </a:lnTo>
                <a:lnTo>
                  <a:pt x="50" y="216"/>
                </a:lnTo>
                <a:lnTo>
                  <a:pt x="50" y="219"/>
                </a:lnTo>
                <a:lnTo>
                  <a:pt x="41" y="219"/>
                </a:lnTo>
                <a:lnTo>
                  <a:pt x="39" y="216"/>
                </a:lnTo>
                <a:lnTo>
                  <a:pt x="39" y="194"/>
                </a:lnTo>
                <a:lnTo>
                  <a:pt x="38" y="191"/>
                </a:lnTo>
                <a:lnTo>
                  <a:pt x="35" y="186"/>
                </a:lnTo>
                <a:lnTo>
                  <a:pt x="33" y="184"/>
                </a:lnTo>
                <a:lnTo>
                  <a:pt x="30" y="180"/>
                </a:lnTo>
                <a:lnTo>
                  <a:pt x="30" y="174"/>
                </a:lnTo>
                <a:lnTo>
                  <a:pt x="32" y="172"/>
                </a:lnTo>
                <a:lnTo>
                  <a:pt x="30" y="167"/>
                </a:lnTo>
                <a:lnTo>
                  <a:pt x="30" y="166"/>
                </a:lnTo>
                <a:lnTo>
                  <a:pt x="24" y="159"/>
                </a:lnTo>
                <a:lnTo>
                  <a:pt x="21" y="156"/>
                </a:lnTo>
                <a:lnTo>
                  <a:pt x="23" y="155"/>
                </a:lnTo>
                <a:lnTo>
                  <a:pt x="24" y="153"/>
                </a:lnTo>
                <a:lnTo>
                  <a:pt x="23" y="152"/>
                </a:lnTo>
                <a:lnTo>
                  <a:pt x="23" y="149"/>
                </a:lnTo>
                <a:lnTo>
                  <a:pt x="23" y="148"/>
                </a:lnTo>
                <a:lnTo>
                  <a:pt x="21" y="143"/>
                </a:lnTo>
                <a:lnTo>
                  <a:pt x="21" y="142"/>
                </a:lnTo>
                <a:lnTo>
                  <a:pt x="22" y="141"/>
                </a:lnTo>
                <a:lnTo>
                  <a:pt x="23" y="140"/>
                </a:lnTo>
                <a:lnTo>
                  <a:pt x="24" y="136"/>
                </a:lnTo>
                <a:lnTo>
                  <a:pt x="21" y="135"/>
                </a:lnTo>
                <a:lnTo>
                  <a:pt x="20" y="131"/>
                </a:lnTo>
                <a:lnTo>
                  <a:pt x="21" y="128"/>
                </a:lnTo>
                <a:lnTo>
                  <a:pt x="23" y="125"/>
                </a:lnTo>
                <a:lnTo>
                  <a:pt x="30" y="123"/>
                </a:lnTo>
                <a:lnTo>
                  <a:pt x="34" y="124"/>
                </a:lnTo>
                <a:lnTo>
                  <a:pt x="42" y="125"/>
                </a:lnTo>
                <a:lnTo>
                  <a:pt x="45" y="125"/>
                </a:lnTo>
                <a:lnTo>
                  <a:pt x="50" y="124"/>
                </a:lnTo>
                <a:lnTo>
                  <a:pt x="51" y="122"/>
                </a:lnTo>
                <a:lnTo>
                  <a:pt x="52" y="120"/>
                </a:lnTo>
                <a:lnTo>
                  <a:pt x="48" y="119"/>
                </a:lnTo>
                <a:lnTo>
                  <a:pt x="47" y="119"/>
                </a:lnTo>
                <a:lnTo>
                  <a:pt x="39" y="118"/>
                </a:lnTo>
                <a:lnTo>
                  <a:pt x="39" y="116"/>
                </a:lnTo>
                <a:lnTo>
                  <a:pt x="32" y="113"/>
                </a:lnTo>
                <a:lnTo>
                  <a:pt x="30" y="112"/>
                </a:lnTo>
                <a:lnTo>
                  <a:pt x="32" y="111"/>
                </a:lnTo>
                <a:lnTo>
                  <a:pt x="35" y="111"/>
                </a:lnTo>
                <a:lnTo>
                  <a:pt x="34" y="110"/>
                </a:lnTo>
                <a:lnTo>
                  <a:pt x="33" y="107"/>
                </a:lnTo>
                <a:lnTo>
                  <a:pt x="30" y="107"/>
                </a:lnTo>
                <a:lnTo>
                  <a:pt x="29" y="107"/>
                </a:lnTo>
                <a:lnTo>
                  <a:pt x="24" y="105"/>
                </a:lnTo>
                <a:lnTo>
                  <a:pt x="20" y="101"/>
                </a:lnTo>
                <a:lnTo>
                  <a:pt x="18" y="100"/>
                </a:lnTo>
                <a:lnTo>
                  <a:pt x="16" y="99"/>
                </a:lnTo>
                <a:lnTo>
                  <a:pt x="16" y="98"/>
                </a:lnTo>
                <a:lnTo>
                  <a:pt x="18" y="92"/>
                </a:lnTo>
                <a:lnTo>
                  <a:pt x="15" y="90"/>
                </a:lnTo>
                <a:lnTo>
                  <a:pt x="15" y="88"/>
                </a:lnTo>
                <a:lnTo>
                  <a:pt x="12" y="82"/>
                </a:lnTo>
                <a:lnTo>
                  <a:pt x="6" y="81"/>
                </a:lnTo>
                <a:lnTo>
                  <a:pt x="5" y="78"/>
                </a:lnTo>
                <a:lnTo>
                  <a:pt x="3" y="76"/>
                </a:lnTo>
                <a:lnTo>
                  <a:pt x="0" y="71"/>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7" name="Freeform 175">
            <a:extLst>
              <a:ext uri="{FF2B5EF4-FFF2-40B4-BE49-F238E27FC236}">
                <a16:creationId xmlns:a16="http://schemas.microsoft.com/office/drawing/2014/main" id="{03BCDF50-6940-0C49-A907-F2BCEC7EED0B}"/>
              </a:ext>
            </a:extLst>
          </p:cNvPr>
          <p:cNvSpPr>
            <a:spLocks/>
          </p:cNvSpPr>
          <p:nvPr/>
        </p:nvSpPr>
        <p:spPr bwMode="auto">
          <a:xfrm>
            <a:off x="4024333" y="3850121"/>
            <a:ext cx="832458" cy="579670"/>
          </a:xfrm>
          <a:custGeom>
            <a:avLst/>
            <a:gdLst>
              <a:gd name="T0" fmla="*/ 4 w 217"/>
              <a:gd name="T1" fmla="*/ 4 h 152"/>
              <a:gd name="T2" fmla="*/ 4 w 217"/>
              <a:gd name="T3" fmla="*/ 4 h 152"/>
              <a:gd name="T4" fmla="*/ 4 w 217"/>
              <a:gd name="T5" fmla="*/ 4 h 152"/>
              <a:gd name="T6" fmla="*/ 4 w 217"/>
              <a:gd name="T7" fmla="*/ 4 h 152"/>
              <a:gd name="T8" fmla="*/ 4 w 217"/>
              <a:gd name="T9" fmla="*/ 4 h 152"/>
              <a:gd name="T10" fmla="*/ 4 w 217"/>
              <a:gd name="T11" fmla="*/ 4 h 152"/>
              <a:gd name="T12" fmla="*/ 4 w 217"/>
              <a:gd name="T13" fmla="*/ 4 h 152"/>
              <a:gd name="T14" fmla="*/ 4 w 217"/>
              <a:gd name="T15" fmla="*/ 4 h 152"/>
              <a:gd name="T16" fmla="*/ 4 w 217"/>
              <a:gd name="T17" fmla="*/ 4 h 152"/>
              <a:gd name="T18" fmla="*/ 4 w 217"/>
              <a:gd name="T19" fmla="*/ 4 h 152"/>
              <a:gd name="T20" fmla="*/ 4 w 217"/>
              <a:gd name="T21" fmla="*/ 4 h 152"/>
              <a:gd name="T22" fmla="*/ 4 w 217"/>
              <a:gd name="T23" fmla="*/ 4 h 152"/>
              <a:gd name="T24" fmla="*/ 4 w 217"/>
              <a:gd name="T25" fmla="*/ 4 h 152"/>
              <a:gd name="T26" fmla="*/ 4 w 217"/>
              <a:gd name="T27" fmla="*/ 4 h 152"/>
              <a:gd name="T28" fmla="*/ 4 w 217"/>
              <a:gd name="T29" fmla="*/ 4 h 152"/>
              <a:gd name="T30" fmla="*/ 4 w 217"/>
              <a:gd name="T31" fmla="*/ 4 h 152"/>
              <a:gd name="T32" fmla="*/ 4 w 217"/>
              <a:gd name="T33" fmla="*/ 4 h 152"/>
              <a:gd name="T34" fmla="*/ 4 w 217"/>
              <a:gd name="T35" fmla="*/ 4 h 152"/>
              <a:gd name="T36" fmla="*/ 4 w 217"/>
              <a:gd name="T37" fmla="*/ 4 h 152"/>
              <a:gd name="T38" fmla="*/ 4 w 217"/>
              <a:gd name="T39" fmla="*/ 4 h 152"/>
              <a:gd name="T40" fmla="*/ 4 w 217"/>
              <a:gd name="T41" fmla="*/ 4 h 152"/>
              <a:gd name="T42" fmla="*/ 4 w 217"/>
              <a:gd name="T43" fmla="*/ 4 h 152"/>
              <a:gd name="T44" fmla="*/ 4 w 217"/>
              <a:gd name="T45" fmla="*/ 4 h 152"/>
              <a:gd name="T46" fmla="*/ 4 w 217"/>
              <a:gd name="T47" fmla="*/ 4 h 152"/>
              <a:gd name="T48" fmla="*/ 4 w 217"/>
              <a:gd name="T49" fmla="*/ 4 h 152"/>
              <a:gd name="T50" fmla="*/ 4 w 217"/>
              <a:gd name="T51" fmla="*/ 4 h 152"/>
              <a:gd name="T52" fmla="*/ 4 w 217"/>
              <a:gd name="T53" fmla="*/ 4 h 152"/>
              <a:gd name="T54" fmla="*/ 4 w 217"/>
              <a:gd name="T55" fmla="*/ 4 h 152"/>
              <a:gd name="T56" fmla="*/ 4 w 217"/>
              <a:gd name="T57" fmla="*/ 4 h 152"/>
              <a:gd name="T58" fmla="*/ 4 w 217"/>
              <a:gd name="T59" fmla="*/ 4 h 152"/>
              <a:gd name="T60" fmla="*/ 4 w 217"/>
              <a:gd name="T61" fmla="*/ 4 h 152"/>
              <a:gd name="T62" fmla="*/ 4 w 217"/>
              <a:gd name="T63" fmla="*/ 4 h 152"/>
              <a:gd name="T64" fmla="*/ 4 w 217"/>
              <a:gd name="T65" fmla="*/ 4 h 152"/>
              <a:gd name="T66" fmla="*/ 4 w 217"/>
              <a:gd name="T67" fmla="*/ 4 h 152"/>
              <a:gd name="T68" fmla="*/ 4 w 217"/>
              <a:gd name="T69" fmla="*/ 4 h 152"/>
              <a:gd name="T70" fmla="*/ 4 w 217"/>
              <a:gd name="T71" fmla="*/ 4 h 152"/>
              <a:gd name="T72" fmla="*/ 4 w 217"/>
              <a:gd name="T73" fmla="*/ 4 h 152"/>
              <a:gd name="T74" fmla="*/ 4 w 217"/>
              <a:gd name="T75" fmla="*/ 4 h 152"/>
              <a:gd name="T76" fmla="*/ 4 w 217"/>
              <a:gd name="T77" fmla="*/ 4 h 152"/>
              <a:gd name="T78" fmla="*/ 4 w 217"/>
              <a:gd name="T79" fmla="*/ 4 h 152"/>
              <a:gd name="T80" fmla="*/ 4 w 217"/>
              <a:gd name="T81" fmla="*/ 4 h 152"/>
              <a:gd name="T82" fmla="*/ 4 w 217"/>
              <a:gd name="T83" fmla="*/ 4 h 152"/>
              <a:gd name="T84" fmla="*/ 4 w 217"/>
              <a:gd name="T85" fmla="*/ 4 h 152"/>
              <a:gd name="T86" fmla="*/ 4 w 217"/>
              <a:gd name="T87" fmla="*/ 4 h 152"/>
              <a:gd name="T88" fmla="*/ 4 w 217"/>
              <a:gd name="T89" fmla="*/ 4 h 152"/>
              <a:gd name="T90" fmla="*/ 4 w 217"/>
              <a:gd name="T91" fmla="*/ 4 h 152"/>
              <a:gd name="T92" fmla="*/ 4 w 217"/>
              <a:gd name="T93" fmla="*/ 4 h 152"/>
              <a:gd name="T94" fmla="*/ 4 w 217"/>
              <a:gd name="T95" fmla="*/ 4 h 152"/>
              <a:gd name="T96" fmla="*/ 4 w 217"/>
              <a:gd name="T97" fmla="*/ 4 h 152"/>
              <a:gd name="T98" fmla="*/ 4 w 217"/>
              <a:gd name="T99" fmla="*/ 4 h 152"/>
              <a:gd name="T100" fmla="*/ 4 w 217"/>
              <a:gd name="T101" fmla="*/ 1 h 152"/>
              <a:gd name="T102" fmla="*/ 4 w 217"/>
              <a:gd name="T103" fmla="*/ 4 h 152"/>
              <a:gd name="T104" fmla="*/ 4 w 217"/>
              <a:gd name="T105" fmla="*/ 4 h 152"/>
              <a:gd name="T106" fmla="*/ 4 w 217"/>
              <a:gd name="T107" fmla="*/ 4 h 152"/>
              <a:gd name="T108" fmla="*/ 4 w 217"/>
              <a:gd name="T109" fmla="*/ 4 h 152"/>
              <a:gd name="T110" fmla="*/ 4 w 217"/>
              <a:gd name="T111" fmla="*/ 4 h 152"/>
              <a:gd name="T112" fmla="*/ 4 w 217"/>
              <a:gd name="T113" fmla="*/ 4 h 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7" h="152">
                <a:moveTo>
                  <a:pt x="0" y="65"/>
                </a:moveTo>
                <a:lnTo>
                  <a:pt x="0" y="66"/>
                </a:lnTo>
                <a:lnTo>
                  <a:pt x="2" y="67"/>
                </a:lnTo>
                <a:lnTo>
                  <a:pt x="5" y="68"/>
                </a:lnTo>
                <a:lnTo>
                  <a:pt x="6" y="70"/>
                </a:lnTo>
                <a:lnTo>
                  <a:pt x="6" y="78"/>
                </a:lnTo>
                <a:lnTo>
                  <a:pt x="7" y="80"/>
                </a:lnTo>
                <a:lnTo>
                  <a:pt x="8" y="82"/>
                </a:lnTo>
                <a:lnTo>
                  <a:pt x="12" y="86"/>
                </a:lnTo>
                <a:lnTo>
                  <a:pt x="14" y="86"/>
                </a:lnTo>
                <a:lnTo>
                  <a:pt x="17" y="88"/>
                </a:lnTo>
                <a:lnTo>
                  <a:pt x="19" y="88"/>
                </a:lnTo>
                <a:lnTo>
                  <a:pt x="20" y="89"/>
                </a:lnTo>
                <a:lnTo>
                  <a:pt x="24" y="90"/>
                </a:lnTo>
                <a:lnTo>
                  <a:pt x="30" y="94"/>
                </a:lnTo>
                <a:lnTo>
                  <a:pt x="31" y="97"/>
                </a:lnTo>
                <a:lnTo>
                  <a:pt x="34" y="98"/>
                </a:lnTo>
                <a:lnTo>
                  <a:pt x="35" y="97"/>
                </a:lnTo>
                <a:lnTo>
                  <a:pt x="35" y="95"/>
                </a:lnTo>
                <a:lnTo>
                  <a:pt x="36" y="95"/>
                </a:lnTo>
                <a:lnTo>
                  <a:pt x="40" y="96"/>
                </a:lnTo>
                <a:lnTo>
                  <a:pt x="42" y="96"/>
                </a:lnTo>
                <a:lnTo>
                  <a:pt x="43" y="95"/>
                </a:lnTo>
                <a:lnTo>
                  <a:pt x="48" y="91"/>
                </a:lnTo>
                <a:lnTo>
                  <a:pt x="50" y="89"/>
                </a:lnTo>
                <a:lnTo>
                  <a:pt x="50" y="85"/>
                </a:lnTo>
                <a:lnTo>
                  <a:pt x="53" y="85"/>
                </a:lnTo>
                <a:lnTo>
                  <a:pt x="55" y="88"/>
                </a:lnTo>
                <a:lnTo>
                  <a:pt x="58" y="89"/>
                </a:lnTo>
                <a:lnTo>
                  <a:pt x="59" y="89"/>
                </a:lnTo>
                <a:lnTo>
                  <a:pt x="59" y="90"/>
                </a:lnTo>
                <a:lnTo>
                  <a:pt x="60" y="91"/>
                </a:lnTo>
                <a:lnTo>
                  <a:pt x="60" y="94"/>
                </a:lnTo>
                <a:lnTo>
                  <a:pt x="60" y="97"/>
                </a:lnTo>
                <a:lnTo>
                  <a:pt x="56" y="98"/>
                </a:lnTo>
                <a:lnTo>
                  <a:pt x="55" y="100"/>
                </a:lnTo>
                <a:lnTo>
                  <a:pt x="55" y="102"/>
                </a:lnTo>
                <a:lnTo>
                  <a:pt x="58" y="104"/>
                </a:lnTo>
                <a:lnTo>
                  <a:pt x="60" y="106"/>
                </a:lnTo>
                <a:lnTo>
                  <a:pt x="61" y="107"/>
                </a:lnTo>
                <a:lnTo>
                  <a:pt x="61" y="112"/>
                </a:lnTo>
                <a:lnTo>
                  <a:pt x="60" y="113"/>
                </a:lnTo>
                <a:lnTo>
                  <a:pt x="60" y="119"/>
                </a:lnTo>
                <a:lnTo>
                  <a:pt x="56" y="124"/>
                </a:lnTo>
                <a:lnTo>
                  <a:pt x="55" y="126"/>
                </a:lnTo>
                <a:lnTo>
                  <a:pt x="54" y="127"/>
                </a:lnTo>
                <a:lnTo>
                  <a:pt x="53" y="130"/>
                </a:lnTo>
                <a:lnTo>
                  <a:pt x="54" y="131"/>
                </a:lnTo>
                <a:lnTo>
                  <a:pt x="56" y="131"/>
                </a:lnTo>
                <a:lnTo>
                  <a:pt x="59" y="131"/>
                </a:lnTo>
                <a:lnTo>
                  <a:pt x="61" y="131"/>
                </a:lnTo>
                <a:lnTo>
                  <a:pt x="62" y="134"/>
                </a:lnTo>
                <a:lnTo>
                  <a:pt x="68" y="134"/>
                </a:lnTo>
                <a:lnTo>
                  <a:pt x="72" y="134"/>
                </a:lnTo>
                <a:lnTo>
                  <a:pt x="76" y="134"/>
                </a:lnTo>
                <a:lnTo>
                  <a:pt x="79" y="138"/>
                </a:lnTo>
                <a:lnTo>
                  <a:pt x="83" y="140"/>
                </a:lnTo>
                <a:lnTo>
                  <a:pt x="84" y="140"/>
                </a:lnTo>
                <a:lnTo>
                  <a:pt x="89" y="143"/>
                </a:lnTo>
                <a:lnTo>
                  <a:pt x="90" y="144"/>
                </a:lnTo>
                <a:lnTo>
                  <a:pt x="92" y="145"/>
                </a:lnTo>
                <a:lnTo>
                  <a:pt x="95" y="145"/>
                </a:lnTo>
                <a:lnTo>
                  <a:pt x="98" y="144"/>
                </a:lnTo>
                <a:lnTo>
                  <a:pt x="100" y="143"/>
                </a:lnTo>
                <a:lnTo>
                  <a:pt x="100" y="140"/>
                </a:lnTo>
                <a:lnTo>
                  <a:pt x="102" y="139"/>
                </a:lnTo>
                <a:lnTo>
                  <a:pt x="108" y="137"/>
                </a:lnTo>
                <a:lnTo>
                  <a:pt x="110" y="138"/>
                </a:lnTo>
                <a:lnTo>
                  <a:pt x="113" y="138"/>
                </a:lnTo>
                <a:lnTo>
                  <a:pt x="114" y="138"/>
                </a:lnTo>
                <a:lnTo>
                  <a:pt x="116" y="138"/>
                </a:lnTo>
                <a:lnTo>
                  <a:pt x="118" y="139"/>
                </a:lnTo>
                <a:lnTo>
                  <a:pt x="120" y="140"/>
                </a:lnTo>
                <a:lnTo>
                  <a:pt x="128" y="144"/>
                </a:lnTo>
                <a:lnTo>
                  <a:pt x="130" y="144"/>
                </a:lnTo>
                <a:lnTo>
                  <a:pt x="134" y="145"/>
                </a:lnTo>
                <a:lnTo>
                  <a:pt x="137" y="145"/>
                </a:lnTo>
                <a:lnTo>
                  <a:pt x="138" y="145"/>
                </a:lnTo>
                <a:lnTo>
                  <a:pt x="140" y="144"/>
                </a:lnTo>
                <a:lnTo>
                  <a:pt x="140" y="143"/>
                </a:lnTo>
                <a:lnTo>
                  <a:pt x="142" y="140"/>
                </a:lnTo>
                <a:lnTo>
                  <a:pt x="143" y="140"/>
                </a:lnTo>
                <a:lnTo>
                  <a:pt x="145" y="142"/>
                </a:lnTo>
                <a:lnTo>
                  <a:pt x="149" y="143"/>
                </a:lnTo>
                <a:lnTo>
                  <a:pt x="154" y="145"/>
                </a:lnTo>
                <a:lnTo>
                  <a:pt x="155" y="144"/>
                </a:lnTo>
                <a:lnTo>
                  <a:pt x="156" y="144"/>
                </a:lnTo>
                <a:lnTo>
                  <a:pt x="157" y="144"/>
                </a:lnTo>
                <a:lnTo>
                  <a:pt x="158" y="144"/>
                </a:lnTo>
                <a:lnTo>
                  <a:pt x="160" y="145"/>
                </a:lnTo>
                <a:lnTo>
                  <a:pt x="161" y="145"/>
                </a:lnTo>
                <a:lnTo>
                  <a:pt x="162" y="144"/>
                </a:lnTo>
                <a:lnTo>
                  <a:pt x="162" y="140"/>
                </a:lnTo>
                <a:lnTo>
                  <a:pt x="161" y="140"/>
                </a:lnTo>
                <a:lnTo>
                  <a:pt x="162" y="139"/>
                </a:lnTo>
                <a:lnTo>
                  <a:pt x="164" y="137"/>
                </a:lnTo>
                <a:lnTo>
                  <a:pt x="166" y="136"/>
                </a:lnTo>
                <a:lnTo>
                  <a:pt x="169" y="136"/>
                </a:lnTo>
                <a:lnTo>
                  <a:pt x="168" y="137"/>
                </a:lnTo>
                <a:lnTo>
                  <a:pt x="169" y="137"/>
                </a:lnTo>
                <a:lnTo>
                  <a:pt x="172" y="136"/>
                </a:lnTo>
                <a:lnTo>
                  <a:pt x="173" y="139"/>
                </a:lnTo>
                <a:lnTo>
                  <a:pt x="174" y="139"/>
                </a:lnTo>
                <a:lnTo>
                  <a:pt x="176" y="145"/>
                </a:lnTo>
                <a:lnTo>
                  <a:pt x="184" y="152"/>
                </a:lnTo>
                <a:lnTo>
                  <a:pt x="184" y="149"/>
                </a:lnTo>
                <a:lnTo>
                  <a:pt x="185" y="148"/>
                </a:lnTo>
                <a:lnTo>
                  <a:pt x="187" y="148"/>
                </a:lnTo>
                <a:lnTo>
                  <a:pt x="191" y="148"/>
                </a:lnTo>
                <a:lnTo>
                  <a:pt x="192" y="149"/>
                </a:lnTo>
                <a:lnTo>
                  <a:pt x="193" y="150"/>
                </a:lnTo>
                <a:lnTo>
                  <a:pt x="194" y="150"/>
                </a:lnTo>
                <a:lnTo>
                  <a:pt x="197" y="150"/>
                </a:lnTo>
                <a:lnTo>
                  <a:pt x="198" y="150"/>
                </a:lnTo>
                <a:lnTo>
                  <a:pt x="200" y="151"/>
                </a:lnTo>
                <a:lnTo>
                  <a:pt x="202" y="150"/>
                </a:lnTo>
                <a:lnTo>
                  <a:pt x="203" y="150"/>
                </a:lnTo>
                <a:lnTo>
                  <a:pt x="204" y="151"/>
                </a:lnTo>
                <a:lnTo>
                  <a:pt x="205" y="151"/>
                </a:lnTo>
                <a:lnTo>
                  <a:pt x="208" y="151"/>
                </a:lnTo>
                <a:lnTo>
                  <a:pt x="209" y="151"/>
                </a:lnTo>
                <a:lnTo>
                  <a:pt x="210" y="150"/>
                </a:lnTo>
                <a:lnTo>
                  <a:pt x="210" y="149"/>
                </a:lnTo>
                <a:lnTo>
                  <a:pt x="210" y="146"/>
                </a:lnTo>
                <a:lnTo>
                  <a:pt x="209" y="144"/>
                </a:lnTo>
                <a:lnTo>
                  <a:pt x="210" y="143"/>
                </a:lnTo>
                <a:lnTo>
                  <a:pt x="212" y="143"/>
                </a:lnTo>
                <a:lnTo>
                  <a:pt x="214" y="142"/>
                </a:lnTo>
                <a:lnTo>
                  <a:pt x="215" y="142"/>
                </a:lnTo>
                <a:lnTo>
                  <a:pt x="215" y="140"/>
                </a:lnTo>
                <a:lnTo>
                  <a:pt x="215" y="139"/>
                </a:lnTo>
                <a:lnTo>
                  <a:pt x="212" y="138"/>
                </a:lnTo>
                <a:lnTo>
                  <a:pt x="212" y="137"/>
                </a:lnTo>
                <a:lnTo>
                  <a:pt x="211" y="136"/>
                </a:lnTo>
                <a:lnTo>
                  <a:pt x="211" y="134"/>
                </a:lnTo>
                <a:lnTo>
                  <a:pt x="212" y="132"/>
                </a:lnTo>
                <a:lnTo>
                  <a:pt x="215" y="128"/>
                </a:lnTo>
                <a:lnTo>
                  <a:pt x="217" y="128"/>
                </a:lnTo>
                <a:lnTo>
                  <a:pt x="217" y="126"/>
                </a:lnTo>
                <a:lnTo>
                  <a:pt x="217" y="125"/>
                </a:lnTo>
                <a:lnTo>
                  <a:pt x="216" y="124"/>
                </a:lnTo>
                <a:lnTo>
                  <a:pt x="216" y="122"/>
                </a:lnTo>
                <a:lnTo>
                  <a:pt x="216" y="120"/>
                </a:lnTo>
                <a:lnTo>
                  <a:pt x="216" y="119"/>
                </a:lnTo>
                <a:lnTo>
                  <a:pt x="214" y="119"/>
                </a:lnTo>
                <a:lnTo>
                  <a:pt x="206" y="118"/>
                </a:lnTo>
                <a:lnTo>
                  <a:pt x="210" y="116"/>
                </a:lnTo>
                <a:lnTo>
                  <a:pt x="211" y="113"/>
                </a:lnTo>
                <a:lnTo>
                  <a:pt x="210" y="110"/>
                </a:lnTo>
                <a:lnTo>
                  <a:pt x="215" y="107"/>
                </a:lnTo>
                <a:lnTo>
                  <a:pt x="215" y="106"/>
                </a:lnTo>
                <a:lnTo>
                  <a:pt x="209" y="103"/>
                </a:lnTo>
                <a:lnTo>
                  <a:pt x="212" y="98"/>
                </a:lnTo>
                <a:lnTo>
                  <a:pt x="193" y="101"/>
                </a:lnTo>
                <a:lnTo>
                  <a:pt x="193" y="100"/>
                </a:lnTo>
                <a:lnTo>
                  <a:pt x="185" y="101"/>
                </a:lnTo>
                <a:lnTo>
                  <a:pt x="178" y="100"/>
                </a:lnTo>
                <a:lnTo>
                  <a:pt x="174" y="101"/>
                </a:lnTo>
                <a:lnTo>
                  <a:pt x="170" y="101"/>
                </a:lnTo>
                <a:lnTo>
                  <a:pt x="167" y="101"/>
                </a:lnTo>
                <a:lnTo>
                  <a:pt x="164" y="100"/>
                </a:lnTo>
                <a:lnTo>
                  <a:pt x="162" y="97"/>
                </a:lnTo>
                <a:lnTo>
                  <a:pt x="161" y="94"/>
                </a:lnTo>
                <a:lnTo>
                  <a:pt x="158" y="90"/>
                </a:lnTo>
                <a:lnTo>
                  <a:pt x="152" y="86"/>
                </a:lnTo>
                <a:lnTo>
                  <a:pt x="149" y="86"/>
                </a:lnTo>
                <a:lnTo>
                  <a:pt x="149" y="88"/>
                </a:lnTo>
                <a:lnTo>
                  <a:pt x="150" y="90"/>
                </a:lnTo>
                <a:lnTo>
                  <a:pt x="150" y="91"/>
                </a:lnTo>
                <a:lnTo>
                  <a:pt x="131" y="86"/>
                </a:lnTo>
                <a:lnTo>
                  <a:pt x="124" y="84"/>
                </a:lnTo>
                <a:lnTo>
                  <a:pt x="122" y="84"/>
                </a:lnTo>
                <a:lnTo>
                  <a:pt x="121" y="82"/>
                </a:lnTo>
                <a:lnTo>
                  <a:pt x="122" y="77"/>
                </a:lnTo>
                <a:lnTo>
                  <a:pt x="126" y="77"/>
                </a:lnTo>
                <a:lnTo>
                  <a:pt x="126" y="76"/>
                </a:lnTo>
                <a:lnTo>
                  <a:pt x="127" y="71"/>
                </a:lnTo>
                <a:lnTo>
                  <a:pt x="122" y="68"/>
                </a:lnTo>
                <a:lnTo>
                  <a:pt x="122" y="67"/>
                </a:lnTo>
                <a:lnTo>
                  <a:pt x="121" y="66"/>
                </a:lnTo>
                <a:lnTo>
                  <a:pt x="118" y="67"/>
                </a:lnTo>
                <a:lnTo>
                  <a:pt x="116" y="66"/>
                </a:lnTo>
                <a:lnTo>
                  <a:pt x="115" y="65"/>
                </a:lnTo>
                <a:lnTo>
                  <a:pt x="115" y="64"/>
                </a:lnTo>
                <a:lnTo>
                  <a:pt x="115" y="62"/>
                </a:lnTo>
                <a:lnTo>
                  <a:pt x="106" y="62"/>
                </a:lnTo>
                <a:lnTo>
                  <a:pt x="106" y="65"/>
                </a:lnTo>
                <a:lnTo>
                  <a:pt x="97" y="65"/>
                </a:lnTo>
                <a:lnTo>
                  <a:pt x="95" y="62"/>
                </a:lnTo>
                <a:lnTo>
                  <a:pt x="96" y="54"/>
                </a:lnTo>
                <a:lnTo>
                  <a:pt x="95" y="40"/>
                </a:lnTo>
                <a:lnTo>
                  <a:pt x="94" y="37"/>
                </a:lnTo>
                <a:lnTo>
                  <a:pt x="91" y="32"/>
                </a:lnTo>
                <a:lnTo>
                  <a:pt x="89" y="30"/>
                </a:lnTo>
                <a:lnTo>
                  <a:pt x="86" y="26"/>
                </a:lnTo>
                <a:lnTo>
                  <a:pt x="86" y="20"/>
                </a:lnTo>
                <a:lnTo>
                  <a:pt x="88" y="18"/>
                </a:lnTo>
                <a:lnTo>
                  <a:pt x="86" y="13"/>
                </a:lnTo>
                <a:lnTo>
                  <a:pt x="86" y="12"/>
                </a:lnTo>
                <a:lnTo>
                  <a:pt x="80" y="5"/>
                </a:lnTo>
                <a:lnTo>
                  <a:pt x="77" y="2"/>
                </a:lnTo>
                <a:lnTo>
                  <a:pt x="77" y="1"/>
                </a:lnTo>
                <a:lnTo>
                  <a:pt x="76" y="0"/>
                </a:lnTo>
                <a:lnTo>
                  <a:pt x="74" y="1"/>
                </a:lnTo>
                <a:lnTo>
                  <a:pt x="76" y="2"/>
                </a:lnTo>
                <a:lnTo>
                  <a:pt x="76" y="4"/>
                </a:lnTo>
                <a:lnTo>
                  <a:pt x="77" y="4"/>
                </a:lnTo>
                <a:lnTo>
                  <a:pt x="76" y="5"/>
                </a:lnTo>
                <a:lnTo>
                  <a:pt x="74" y="6"/>
                </a:lnTo>
                <a:lnTo>
                  <a:pt x="70" y="8"/>
                </a:lnTo>
                <a:lnTo>
                  <a:pt x="68" y="10"/>
                </a:lnTo>
                <a:lnTo>
                  <a:pt x="67" y="14"/>
                </a:lnTo>
                <a:lnTo>
                  <a:pt x="67" y="16"/>
                </a:lnTo>
                <a:lnTo>
                  <a:pt x="65" y="18"/>
                </a:lnTo>
                <a:lnTo>
                  <a:pt x="59" y="18"/>
                </a:lnTo>
                <a:lnTo>
                  <a:pt x="58" y="19"/>
                </a:lnTo>
                <a:lnTo>
                  <a:pt x="56" y="20"/>
                </a:lnTo>
                <a:lnTo>
                  <a:pt x="58" y="23"/>
                </a:lnTo>
                <a:lnTo>
                  <a:pt x="59" y="29"/>
                </a:lnTo>
                <a:lnTo>
                  <a:pt x="49" y="38"/>
                </a:lnTo>
                <a:lnTo>
                  <a:pt x="46" y="41"/>
                </a:lnTo>
                <a:lnTo>
                  <a:pt x="34" y="53"/>
                </a:lnTo>
                <a:lnTo>
                  <a:pt x="31" y="54"/>
                </a:lnTo>
                <a:lnTo>
                  <a:pt x="25" y="55"/>
                </a:lnTo>
                <a:lnTo>
                  <a:pt x="19" y="56"/>
                </a:lnTo>
                <a:lnTo>
                  <a:pt x="14" y="58"/>
                </a:lnTo>
                <a:lnTo>
                  <a:pt x="10" y="59"/>
                </a:lnTo>
                <a:lnTo>
                  <a:pt x="6" y="60"/>
                </a:lnTo>
                <a:lnTo>
                  <a:pt x="6" y="61"/>
                </a:lnTo>
                <a:lnTo>
                  <a:pt x="4" y="62"/>
                </a:lnTo>
                <a:lnTo>
                  <a:pt x="0" y="65"/>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8" name="Freeform 176">
            <a:extLst>
              <a:ext uri="{FF2B5EF4-FFF2-40B4-BE49-F238E27FC236}">
                <a16:creationId xmlns:a16="http://schemas.microsoft.com/office/drawing/2014/main" id="{24960E75-92CA-1140-8C8A-4E09ED85527D}"/>
              </a:ext>
            </a:extLst>
          </p:cNvPr>
          <p:cNvSpPr>
            <a:spLocks/>
          </p:cNvSpPr>
          <p:nvPr/>
        </p:nvSpPr>
        <p:spPr bwMode="auto">
          <a:xfrm>
            <a:off x="4464530" y="3283524"/>
            <a:ext cx="575308" cy="963210"/>
          </a:xfrm>
          <a:custGeom>
            <a:avLst/>
            <a:gdLst>
              <a:gd name="T0" fmla="*/ 4 w 150"/>
              <a:gd name="T1" fmla="*/ 4 h 252"/>
              <a:gd name="T2" fmla="*/ 4 w 150"/>
              <a:gd name="T3" fmla="*/ 4 h 252"/>
              <a:gd name="T4" fmla="*/ 4 w 150"/>
              <a:gd name="T5" fmla="*/ 4 h 252"/>
              <a:gd name="T6" fmla="*/ 4 w 150"/>
              <a:gd name="T7" fmla="*/ 4 h 252"/>
              <a:gd name="T8" fmla="*/ 4 w 150"/>
              <a:gd name="T9" fmla="*/ 4 h 252"/>
              <a:gd name="T10" fmla="*/ 4 w 150"/>
              <a:gd name="T11" fmla="*/ 4 h 252"/>
              <a:gd name="T12" fmla="*/ 4 w 150"/>
              <a:gd name="T13" fmla="*/ 4 h 252"/>
              <a:gd name="T14" fmla="*/ 4 w 150"/>
              <a:gd name="T15" fmla="*/ 4 h 252"/>
              <a:gd name="T16" fmla="*/ 4 w 150"/>
              <a:gd name="T17" fmla="*/ 4 h 252"/>
              <a:gd name="T18" fmla="*/ 4 w 150"/>
              <a:gd name="T19" fmla="*/ 4 h 252"/>
              <a:gd name="T20" fmla="*/ 4 w 150"/>
              <a:gd name="T21" fmla="*/ 4 h 252"/>
              <a:gd name="T22" fmla="*/ 4 w 150"/>
              <a:gd name="T23" fmla="*/ 4 h 252"/>
              <a:gd name="T24" fmla="*/ 4 w 150"/>
              <a:gd name="T25" fmla="*/ 4 h 252"/>
              <a:gd name="T26" fmla="*/ 4 w 150"/>
              <a:gd name="T27" fmla="*/ 4 h 252"/>
              <a:gd name="T28" fmla="*/ 4 w 150"/>
              <a:gd name="T29" fmla="*/ 4 h 252"/>
              <a:gd name="T30" fmla="*/ 4 w 150"/>
              <a:gd name="T31" fmla="*/ 4 h 252"/>
              <a:gd name="T32" fmla="*/ 4 w 150"/>
              <a:gd name="T33" fmla="*/ 4 h 252"/>
              <a:gd name="T34" fmla="*/ 4 w 150"/>
              <a:gd name="T35" fmla="*/ 4 h 252"/>
              <a:gd name="T36" fmla="*/ 4 w 150"/>
              <a:gd name="T37" fmla="*/ 4 h 252"/>
              <a:gd name="T38" fmla="*/ 4 w 150"/>
              <a:gd name="T39" fmla="*/ 4 h 252"/>
              <a:gd name="T40" fmla="*/ 4 w 150"/>
              <a:gd name="T41" fmla="*/ 4 h 252"/>
              <a:gd name="T42" fmla="*/ 4 w 150"/>
              <a:gd name="T43" fmla="*/ 4 h 252"/>
              <a:gd name="T44" fmla="*/ 4 w 150"/>
              <a:gd name="T45" fmla="*/ 4 h 252"/>
              <a:gd name="T46" fmla="*/ 4 w 150"/>
              <a:gd name="T47" fmla="*/ 4 h 252"/>
              <a:gd name="T48" fmla="*/ 4 w 150"/>
              <a:gd name="T49" fmla="*/ 4 h 252"/>
              <a:gd name="T50" fmla="*/ 4 w 150"/>
              <a:gd name="T51" fmla="*/ 4 h 252"/>
              <a:gd name="T52" fmla="*/ 0 w 150"/>
              <a:gd name="T53" fmla="*/ 4 h 252"/>
              <a:gd name="T54" fmla="*/ 1 w 150"/>
              <a:gd name="T55" fmla="*/ 4 h 252"/>
              <a:gd name="T56" fmla="*/ 4 w 150"/>
              <a:gd name="T57" fmla="*/ 4 h 252"/>
              <a:gd name="T58" fmla="*/ 4 w 150"/>
              <a:gd name="T59" fmla="*/ 4 h 252"/>
              <a:gd name="T60" fmla="*/ 4 w 150"/>
              <a:gd name="T61" fmla="*/ 4 h 252"/>
              <a:gd name="T62" fmla="*/ 4 w 150"/>
              <a:gd name="T63" fmla="*/ 4 h 252"/>
              <a:gd name="T64" fmla="*/ 4 w 150"/>
              <a:gd name="T65" fmla="*/ 4 h 252"/>
              <a:gd name="T66" fmla="*/ 4 w 150"/>
              <a:gd name="T67" fmla="*/ 4 h 252"/>
              <a:gd name="T68" fmla="*/ 4 w 150"/>
              <a:gd name="T69" fmla="*/ 4 h 252"/>
              <a:gd name="T70" fmla="*/ 4 w 150"/>
              <a:gd name="T71" fmla="*/ 4 h 252"/>
              <a:gd name="T72" fmla="*/ 4 w 150"/>
              <a:gd name="T73" fmla="*/ 4 h 252"/>
              <a:gd name="T74" fmla="*/ 4 w 150"/>
              <a:gd name="T75" fmla="*/ 4 h 252"/>
              <a:gd name="T76" fmla="*/ 4 w 150"/>
              <a:gd name="T77" fmla="*/ 4 h 252"/>
              <a:gd name="T78" fmla="*/ 4 w 150"/>
              <a:gd name="T79" fmla="*/ 4 h 252"/>
              <a:gd name="T80" fmla="*/ 4 w 150"/>
              <a:gd name="T81" fmla="*/ 4 h 252"/>
              <a:gd name="T82" fmla="*/ 4 w 150"/>
              <a:gd name="T83" fmla="*/ 4 h 252"/>
              <a:gd name="T84" fmla="*/ 4 w 150"/>
              <a:gd name="T85" fmla="*/ 4 h 252"/>
              <a:gd name="T86" fmla="*/ 4 w 150"/>
              <a:gd name="T87" fmla="*/ 4 h 252"/>
              <a:gd name="T88" fmla="*/ 4 w 150"/>
              <a:gd name="T89" fmla="*/ 4 h 252"/>
              <a:gd name="T90" fmla="*/ 4 w 150"/>
              <a:gd name="T91" fmla="*/ 4 h 252"/>
              <a:gd name="T92" fmla="*/ 4 w 150"/>
              <a:gd name="T93" fmla="*/ 4 h 252"/>
              <a:gd name="T94" fmla="*/ 4 w 150"/>
              <a:gd name="T95" fmla="*/ 4 h 252"/>
              <a:gd name="T96" fmla="*/ 4 w 150"/>
              <a:gd name="T97" fmla="*/ 4 h 252"/>
              <a:gd name="T98" fmla="*/ 4 w 150"/>
              <a:gd name="T99" fmla="*/ 4 h 252"/>
              <a:gd name="T100" fmla="*/ 4 w 150"/>
              <a:gd name="T101" fmla="*/ 4 h 252"/>
              <a:gd name="T102" fmla="*/ 4 w 150"/>
              <a:gd name="T103" fmla="*/ 4 h 252"/>
              <a:gd name="T104" fmla="*/ 4 w 150"/>
              <a:gd name="T105" fmla="*/ 4 h 252"/>
              <a:gd name="T106" fmla="*/ 4 w 150"/>
              <a:gd name="T107" fmla="*/ 0 h 252"/>
              <a:gd name="T108" fmla="*/ 4 w 150"/>
              <a:gd name="T109" fmla="*/ 4 h 252"/>
              <a:gd name="T110" fmla="*/ 4 w 150"/>
              <a:gd name="T111" fmla="*/ 4 h 252"/>
              <a:gd name="T112" fmla="*/ 4 w 150"/>
              <a:gd name="T113" fmla="*/ 4 h 252"/>
              <a:gd name="T114" fmla="*/ 4 w 150"/>
              <a:gd name="T115" fmla="*/ 4 h 252"/>
              <a:gd name="T116" fmla="*/ 4 w 150"/>
              <a:gd name="T117" fmla="*/ 4 h 2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0" h="252">
                <a:moveTo>
                  <a:pt x="150" y="75"/>
                </a:moveTo>
                <a:lnTo>
                  <a:pt x="149" y="83"/>
                </a:lnTo>
                <a:lnTo>
                  <a:pt x="149" y="86"/>
                </a:lnTo>
                <a:lnTo>
                  <a:pt x="149" y="88"/>
                </a:lnTo>
                <a:lnTo>
                  <a:pt x="147" y="98"/>
                </a:lnTo>
                <a:lnTo>
                  <a:pt x="144" y="101"/>
                </a:lnTo>
                <a:lnTo>
                  <a:pt x="141" y="108"/>
                </a:lnTo>
                <a:lnTo>
                  <a:pt x="135" y="118"/>
                </a:lnTo>
                <a:lnTo>
                  <a:pt x="132" y="126"/>
                </a:lnTo>
                <a:lnTo>
                  <a:pt x="131" y="126"/>
                </a:lnTo>
                <a:lnTo>
                  <a:pt x="129" y="128"/>
                </a:lnTo>
                <a:lnTo>
                  <a:pt x="129" y="129"/>
                </a:lnTo>
                <a:lnTo>
                  <a:pt x="125" y="134"/>
                </a:lnTo>
                <a:lnTo>
                  <a:pt x="126" y="135"/>
                </a:lnTo>
                <a:lnTo>
                  <a:pt x="126" y="138"/>
                </a:lnTo>
                <a:lnTo>
                  <a:pt x="125" y="143"/>
                </a:lnTo>
                <a:lnTo>
                  <a:pt x="124" y="143"/>
                </a:lnTo>
                <a:lnTo>
                  <a:pt x="120" y="147"/>
                </a:lnTo>
                <a:lnTo>
                  <a:pt x="123" y="150"/>
                </a:lnTo>
                <a:lnTo>
                  <a:pt x="126" y="152"/>
                </a:lnTo>
                <a:lnTo>
                  <a:pt x="126" y="155"/>
                </a:lnTo>
                <a:lnTo>
                  <a:pt x="124" y="170"/>
                </a:lnTo>
                <a:lnTo>
                  <a:pt x="124" y="171"/>
                </a:lnTo>
                <a:lnTo>
                  <a:pt x="125" y="173"/>
                </a:lnTo>
                <a:lnTo>
                  <a:pt x="125" y="174"/>
                </a:lnTo>
                <a:lnTo>
                  <a:pt x="126" y="188"/>
                </a:lnTo>
                <a:lnTo>
                  <a:pt x="126" y="189"/>
                </a:lnTo>
                <a:lnTo>
                  <a:pt x="131" y="208"/>
                </a:lnTo>
                <a:lnTo>
                  <a:pt x="132" y="209"/>
                </a:lnTo>
                <a:lnTo>
                  <a:pt x="132" y="210"/>
                </a:lnTo>
                <a:lnTo>
                  <a:pt x="132" y="212"/>
                </a:lnTo>
                <a:lnTo>
                  <a:pt x="132" y="213"/>
                </a:lnTo>
                <a:lnTo>
                  <a:pt x="133" y="214"/>
                </a:lnTo>
                <a:lnTo>
                  <a:pt x="133" y="215"/>
                </a:lnTo>
                <a:lnTo>
                  <a:pt x="133" y="216"/>
                </a:lnTo>
                <a:lnTo>
                  <a:pt x="135" y="221"/>
                </a:lnTo>
                <a:lnTo>
                  <a:pt x="133" y="222"/>
                </a:lnTo>
                <a:lnTo>
                  <a:pt x="132" y="224"/>
                </a:lnTo>
                <a:lnTo>
                  <a:pt x="132" y="226"/>
                </a:lnTo>
                <a:lnTo>
                  <a:pt x="132" y="227"/>
                </a:lnTo>
                <a:lnTo>
                  <a:pt x="132" y="228"/>
                </a:lnTo>
                <a:lnTo>
                  <a:pt x="132" y="230"/>
                </a:lnTo>
                <a:lnTo>
                  <a:pt x="130" y="230"/>
                </a:lnTo>
                <a:lnTo>
                  <a:pt x="129" y="230"/>
                </a:lnTo>
                <a:lnTo>
                  <a:pt x="127" y="232"/>
                </a:lnTo>
                <a:lnTo>
                  <a:pt x="127" y="233"/>
                </a:lnTo>
                <a:lnTo>
                  <a:pt x="127" y="234"/>
                </a:lnTo>
                <a:lnTo>
                  <a:pt x="127" y="236"/>
                </a:lnTo>
                <a:lnTo>
                  <a:pt x="126" y="239"/>
                </a:lnTo>
                <a:lnTo>
                  <a:pt x="129" y="242"/>
                </a:lnTo>
                <a:lnTo>
                  <a:pt x="130" y="240"/>
                </a:lnTo>
                <a:lnTo>
                  <a:pt x="131" y="240"/>
                </a:lnTo>
                <a:lnTo>
                  <a:pt x="131" y="243"/>
                </a:lnTo>
                <a:lnTo>
                  <a:pt x="131" y="245"/>
                </a:lnTo>
                <a:lnTo>
                  <a:pt x="132" y="248"/>
                </a:lnTo>
                <a:lnTo>
                  <a:pt x="133" y="250"/>
                </a:lnTo>
                <a:lnTo>
                  <a:pt x="135" y="251"/>
                </a:lnTo>
                <a:lnTo>
                  <a:pt x="135" y="252"/>
                </a:lnTo>
                <a:lnTo>
                  <a:pt x="132" y="252"/>
                </a:lnTo>
                <a:lnTo>
                  <a:pt x="129" y="251"/>
                </a:lnTo>
                <a:lnTo>
                  <a:pt x="125" y="249"/>
                </a:lnTo>
                <a:lnTo>
                  <a:pt x="123" y="248"/>
                </a:lnTo>
                <a:lnTo>
                  <a:pt x="120" y="246"/>
                </a:lnTo>
                <a:lnTo>
                  <a:pt x="119" y="244"/>
                </a:lnTo>
                <a:lnTo>
                  <a:pt x="118" y="244"/>
                </a:lnTo>
                <a:lnTo>
                  <a:pt x="117" y="244"/>
                </a:lnTo>
                <a:lnTo>
                  <a:pt x="115" y="243"/>
                </a:lnTo>
                <a:lnTo>
                  <a:pt x="114" y="243"/>
                </a:lnTo>
                <a:lnTo>
                  <a:pt x="112" y="245"/>
                </a:lnTo>
                <a:lnTo>
                  <a:pt x="112" y="246"/>
                </a:lnTo>
                <a:lnTo>
                  <a:pt x="109" y="246"/>
                </a:lnTo>
                <a:lnTo>
                  <a:pt x="108" y="245"/>
                </a:lnTo>
                <a:lnTo>
                  <a:pt x="105" y="246"/>
                </a:lnTo>
                <a:lnTo>
                  <a:pt x="103" y="246"/>
                </a:lnTo>
                <a:lnTo>
                  <a:pt x="102" y="246"/>
                </a:lnTo>
                <a:lnTo>
                  <a:pt x="99" y="246"/>
                </a:lnTo>
                <a:lnTo>
                  <a:pt x="97" y="246"/>
                </a:lnTo>
                <a:lnTo>
                  <a:pt x="78" y="249"/>
                </a:lnTo>
                <a:lnTo>
                  <a:pt x="78" y="248"/>
                </a:lnTo>
                <a:lnTo>
                  <a:pt x="70" y="249"/>
                </a:lnTo>
                <a:lnTo>
                  <a:pt x="63" y="248"/>
                </a:lnTo>
                <a:lnTo>
                  <a:pt x="59" y="249"/>
                </a:lnTo>
                <a:lnTo>
                  <a:pt x="55" y="249"/>
                </a:lnTo>
                <a:lnTo>
                  <a:pt x="52" y="249"/>
                </a:lnTo>
                <a:lnTo>
                  <a:pt x="49" y="248"/>
                </a:lnTo>
                <a:lnTo>
                  <a:pt x="47" y="245"/>
                </a:lnTo>
                <a:lnTo>
                  <a:pt x="46" y="242"/>
                </a:lnTo>
                <a:lnTo>
                  <a:pt x="43" y="238"/>
                </a:lnTo>
                <a:lnTo>
                  <a:pt x="37" y="234"/>
                </a:lnTo>
                <a:lnTo>
                  <a:pt x="34" y="234"/>
                </a:lnTo>
                <a:lnTo>
                  <a:pt x="34" y="236"/>
                </a:lnTo>
                <a:lnTo>
                  <a:pt x="35" y="238"/>
                </a:lnTo>
                <a:lnTo>
                  <a:pt x="35" y="239"/>
                </a:lnTo>
                <a:lnTo>
                  <a:pt x="16" y="234"/>
                </a:lnTo>
                <a:lnTo>
                  <a:pt x="9" y="232"/>
                </a:lnTo>
                <a:lnTo>
                  <a:pt x="7" y="232"/>
                </a:lnTo>
                <a:lnTo>
                  <a:pt x="6" y="230"/>
                </a:lnTo>
                <a:lnTo>
                  <a:pt x="7" y="225"/>
                </a:lnTo>
                <a:lnTo>
                  <a:pt x="11" y="225"/>
                </a:lnTo>
                <a:lnTo>
                  <a:pt x="11" y="224"/>
                </a:lnTo>
                <a:lnTo>
                  <a:pt x="12" y="219"/>
                </a:lnTo>
                <a:lnTo>
                  <a:pt x="7" y="216"/>
                </a:lnTo>
                <a:lnTo>
                  <a:pt x="7" y="215"/>
                </a:lnTo>
                <a:lnTo>
                  <a:pt x="6" y="214"/>
                </a:lnTo>
                <a:lnTo>
                  <a:pt x="3" y="215"/>
                </a:lnTo>
                <a:lnTo>
                  <a:pt x="1" y="214"/>
                </a:lnTo>
                <a:lnTo>
                  <a:pt x="0" y="213"/>
                </a:lnTo>
                <a:lnTo>
                  <a:pt x="0" y="212"/>
                </a:lnTo>
                <a:lnTo>
                  <a:pt x="3" y="209"/>
                </a:lnTo>
                <a:lnTo>
                  <a:pt x="1" y="207"/>
                </a:lnTo>
                <a:lnTo>
                  <a:pt x="0" y="206"/>
                </a:lnTo>
                <a:lnTo>
                  <a:pt x="1" y="204"/>
                </a:lnTo>
                <a:lnTo>
                  <a:pt x="4" y="203"/>
                </a:lnTo>
                <a:lnTo>
                  <a:pt x="9" y="204"/>
                </a:lnTo>
                <a:lnTo>
                  <a:pt x="11" y="203"/>
                </a:lnTo>
                <a:lnTo>
                  <a:pt x="10" y="192"/>
                </a:lnTo>
                <a:lnTo>
                  <a:pt x="12" y="188"/>
                </a:lnTo>
                <a:lnTo>
                  <a:pt x="13" y="186"/>
                </a:lnTo>
                <a:lnTo>
                  <a:pt x="15" y="186"/>
                </a:lnTo>
                <a:lnTo>
                  <a:pt x="16" y="186"/>
                </a:lnTo>
                <a:lnTo>
                  <a:pt x="18" y="186"/>
                </a:lnTo>
                <a:lnTo>
                  <a:pt x="19" y="185"/>
                </a:lnTo>
                <a:lnTo>
                  <a:pt x="21" y="185"/>
                </a:lnTo>
                <a:lnTo>
                  <a:pt x="24" y="186"/>
                </a:lnTo>
                <a:lnTo>
                  <a:pt x="25" y="186"/>
                </a:lnTo>
                <a:lnTo>
                  <a:pt x="28" y="184"/>
                </a:lnTo>
                <a:lnTo>
                  <a:pt x="34" y="183"/>
                </a:lnTo>
                <a:lnTo>
                  <a:pt x="35" y="178"/>
                </a:lnTo>
                <a:lnTo>
                  <a:pt x="35" y="177"/>
                </a:lnTo>
                <a:lnTo>
                  <a:pt x="34" y="177"/>
                </a:lnTo>
                <a:lnTo>
                  <a:pt x="33" y="174"/>
                </a:lnTo>
                <a:lnTo>
                  <a:pt x="29" y="173"/>
                </a:lnTo>
                <a:lnTo>
                  <a:pt x="28" y="172"/>
                </a:lnTo>
                <a:lnTo>
                  <a:pt x="27" y="172"/>
                </a:lnTo>
                <a:lnTo>
                  <a:pt x="25" y="168"/>
                </a:lnTo>
                <a:lnTo>
                  <a:pt x="25" y="164"/>
                </a:lnTo>
                <a:lnTo>
                  <a:pt x="27" y="159"/>
                </a:lnTo>
                <a:lnTo>
                  <a:pt x="29" y="158"/>
                </a:lnTo>
                <a:lnTo>
                  <a:pt x="27" y="154"/>
                </a:lnTo>
                <a:lnTo>
                  <a:pt x="25" y="150"/>
                </a:lnTo>
                <a:lnTo>
                  <a:pt x="21" y="150"/>
                </a:lnTo>
                <a:lnTo>
                  <a:pt x="21" y="149"/>
                </a:lnTo>
                <a:lnTo>
                  <a:pt x="21" y="147"/>
                </a:lnTo>
                <a:lnTo>
                  <a:pt x="25" y="146"/>
                </a:lnTo>
                <a:lnTo>
                  <a:pt x="27" y="146"/>
                </a:lnTo>
                <a:lnTo>
                  <a:pt x="28" y="146"/>
                </a:lnTo>
                <a:lnTo>
                  <a:pt x="29" y="146"/>
                </a:lnTo>
                <a:lnTo>
                  <a:pt x="31" y="144"/>
                </a:lnTo>
                <a:lnTo>
                  <a:pt x="31" y="142"/>
                </a:lnTo>
                <a:lnTo>
                  <a:pt x="33" y="142"/>
                </a:lnTo>
                <a:lnTo>
                  <a:pt x="35" y="141"/>
                </a:lnTo>
                <a:lnTo>
                  <a:pt x="37" y="138"/>
                </a:lnTo>
                <a:lnTo>
                  <a:pt x="40" y="137"/>
                </a:lnTo>
                <a:lnTo>
                  <a:pt x="43" y="136"/>
                </a:lnTo>
                <a:lnTo>
                  <a:pt x="47" y="136"/>
                </a:lnTo>
                <a:lnTo>
                  <a:pt x="48" y="136"/>
                </a:lnTo>
                <a:lnTo>
                  <a:pt x="47" y="135"/>
                </a:lnTo>
                <a:lnTo>
                  <a:pt x="47" y="132"/>
                </a:lnTo>
                <a:lnTo>
                  <a:pt x="47" y="131"/>
                </a:lnTo>
                <a:lnTo>
                  <a:pt x="47" y="130"/>
                </a:lnTo>
                <a:lnTo>
                  <a:pt x="47" y="128"/>
                </a:lnTo>
                <a:lnTo>
                  <a:pt x="49" y="125"/>
                </a:lnTo>
                <a:lnTo>
                  <a:pt x="49" y="124"/>
                </a:lnTo>
                <a:lnTo>
                  <a:pt x="51" y="124"/>
                </a:lnTo>
                <a:lnTo>
                  <a:pt x="54" y="124"/>
                </a:lnTo>
                <a:lnTo>
                  <a:pt x="55" y="124"/>
                </a:lnTo>
                <a:lnTo>
                  <a:pt x="59" y="123"/>
                </a:lnTo>
                <a:lnTo>
                  <a:pt x="60" y="123"/>
                </a:lnTo>
                <a:lnTo>
                  <a:pt x="73" y="113"/>
                </a:lnTo>
                <a:lnTo>
                  <a:pt x="84" y="105"/>
                </a:lnTo>
                <a:lnTo>
                  <a:pt x="84" y="102"/>
                </a:lnTo>
                <a:lnTo>
                  <a:pt x="77" y="102"/>
                </a:lnTo>
                <a:lnTo>
                  <a:pt x="76" y="98"/>
                </a:lnTo>
                <a:lnTo>
                  <a:pt x="76" y="95"/>
                </a:lnTo>
                <a:lnTo>
                  <a:pt x="75" y="81"/>
                </a:lnTo>
                <a:lnTo>
                  <a:pt x="75" y="77"/>
                </a:lnTo>
                <a:lnTo>
                  <a:pt x="71" y="77"/>
                </a:lnTo>
                <a:lnTo>
                  <a:pt x="66" y="77"/>
                </a:lnTo>
                <a:lnTo>
                  <a:pt x="65" y="77"/>
                </a:lnTo>
                <a:lnTo>
                  <a:pt x="61" y="77"/>
                </a:lnTo>
                <a:lnTo>
                  <a:pt x="61" y="78"/>
                </a:lnTo>
                <a:lnTo>
                  <a:pt x="59" y="80"/>
                </a:lnTo>
                <a:lnTo>
                  <a:pt x="58" y="80"/>
                </a:lnTo>
                <a:lnTo>
                  <a:pt x="55" y="76"/>
                </a:lnTo>
                <a:lnTo>
                  <a:pt x="51" y="76"/>
                </a:lnTo>
                <a:lnTo>
                  <a:pt x="46" y="76"/>
                </a:lnTo>
                <a:lnTo>
                  <a:pt x="45" y="70"/>
                </a:lnTo>
                <a:lnTo>
                  <a:pt x="42" y="70"/>
                </a:lnTo>
                <a:lnTo>
                  <a:pt x="39" y="66"/>
                </a:lnTo>
                <a:lnTo>
                  <a:pt x="37" y="66"/>
                </a:lnTo>
                <a:lnTo>
                  <a:pt x="36" y="65"/>
                </a:lnTo>
                <a:lnTo>
                  <a:pt x="34" y="65"/>
                </a:lnTo>
                <a:lnTo>
                  <a:pt x="33" y="60"/>
                </a:lnTo>
                <a:lnTo>
                  <a:pt x="33" y="56"/>
                </a:lnTo>
                <a:lnTo>
                  <a:pt x="30" y="54"/>
                </a:lnTo>
                <a:lnTo>
                  <a:pt x="31" y="51"/>
                </a:lnTo>
                <a:lnTo>
                  <a:pt x="24" y="48"/>
                </a:lnTo>
                <a:lnTo>
                  <a:pt x="21" y="50"/>
                </a:lnTo>
                <a:lnTo>
                  <a:pt x="19" y="48"/>
                </a:lnTo>
                <a:lnTo>
                  <a:pt x="19" y="44"/>
                </a:lnTo>
                <a:lnTo>
                  <a:pt x="22" y="41"/>
                </a:lnTo>
                <a:lnTo>
                  <a:pt x="22" y="40"/>
                </a:lnTo>
                <a:lnTo>
                  <a:pt x="21" y="39"/>
                </a:lnTo>
                <a:lnTo>
                  <a:pt x="19" y="39"/>
                </a:lnTo>
                <a:lnTo>
                  <a:pt x="15" y="36"/>
                </a:lnTo>
                <a:lnTo>
                  <a:pt x="16" y="34"/>
                </a:lnTo>
                <a:lnTo>
                  <a:pt x="18" y="33"/>
                </a:lnTo>
                <a:lnTo>
                  <a:pt x="18" y="29"/>
                </a:lnTo>
                <a:lnTo>
                  <a:pt x="17" y="28"/>
                </a:lnTo>
                <a:lnTo>
                  <a:pt x="18" y="28"/>
                </a:lnTo>
                <a:lnTo>
                  <a:pt x="17" y="27"/>
                </a:lnTo>
                <a:lnTo>
                  <a:pt x="13" y="21"/>
                </a:lnTo>
                <a:lnTo>
                  <a:pt x="12" y="14"/>
                </a:lnTo>
                <a:lnTo>
                  <a:pt x="7" y="11"/>
                </a:lnTo>
                <a:lnTo>
                  <a:pt x="5" y="8"/>
                </a:lnTo>
                <a:lnTo>
                  <a:pt x="12" y="0"/>
                </a:lnTo>
                <a:lnTo>
                  <a:pt x="13" y="2"/>
                </a:lnTo>
                <a:lnTo>
                  <a:pt x="19" y="4"/>
                </a:lnTo>
                <a:lnTo>
                  <a:pt x="27" y="11"/>
                </a:lnTo>
                <a:lnTo>
                  <a:pt x="29" y="22"/>
                </a:lnTo>
                <a:lnTo>
                  <a:pt x="33" y="34"/>
                </a:lnTo>
                <a:lnTo>
                  <a:pt x="40" y="41"/>
                </a:lnTo>
                <a:lnTo>
                  <a:pt x="45" y="53"/>
                </a:lnTo>
                <a:lnTo>
                  <a:pt x="54" y="62"/>
                </a:lnTo>
                <a:lnTo>
                  <a:pt x="66" y="64"/>
                </a:lnTo>
                <a:lnTo>
                  <a:pt x="66" y="65"/>
                </a:lnTo>
                <a:lnTo>
                  <a:pt x="71" y="68"/>
                </a:lnTo>
                <a:lnTo>
                  <a:pt x="76" y="66"/>
                </a:lnTo>
                <a:lnTo>
                  <a:pt x="89" y="72"/>
                </a:lnTo>
                <a:lnTo>
                  <a:pt x="91" y="72"/>
                </a:lnTo>
                <a:lnTo>
                  <a:pt x="93" y="75"/>
                </a:lnTo>
                <a:lnTo>
                  <a:pt x="113" y="74"/>
                </a:lnTo>
                <a:lnTo>
                  <a:pt x="126" y="76"/>
                </a:lnTo>
                <a:lnTo>
                  <a:pt x="132" y="81"/>
                </a:lnTo>
                <a:lnTo>
                  <a:pt x="139" y="81"/>
                </a:lnTo>
                <a:lnTo>
                  <a:pt x="150" y="75"/>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49" name="Freeform 177">
            <a:extLst>
              <a:ext uri="{FF2B5EF4-FFF2-40B4-BE49-F238E27FC236}">
                <a16:creationId xmlns:a16="http://schemas.microsoft.com/office/drawing/2014/main" id="{2067906F-C019-3149-A435-CD699E9F8714}"/>
              </a:ext>
            </a:extLst>
          </p:cNvPr>
          <p:cNvSpPr>
            <a:spLocks/>
          </p:cNvSpPr>
          <p:nvPr/>
        </p:nvSpPr>
        <p:spPr bwMode="auto">
          <a:xfrm>
            <a:off x="3627717" y="3758591"/>
            <a:ext cx="692988" cy="714777"/>
          </a:xfrm>
          <a:custGeom>
            <a:avLst/>
            <a:gdLst>
              <a:gd name="T0" fmla="*/ 4 w 181"/>
              <a:gd name="T1" fmla="*/ 3 h 188"/>
              <a:gd name="T2" fmla="*/ 4 w 181"/>
              <a:gd name="T3" fmla="*/ 3 h 188"/>
              <a:gd name="T4" fmla="*/ 4 w 181"/>
              <a:gd name="T5" fmla="*/ 3 h 188"/>
              <a:gd name="T6" fmla="*/ 4 w 181"/>
              <a:gd name="T7" fmla="*/ 3 h 188"/>
              <a:gd name="T8" fmla="*/ 4 w 181"/>
              <a:gd name="T9" fmla="*/ 3 h 188"/>
              <a:gd name="T10" fmla="*/ 4 w 181"/>
              <a:gd name="T11" fmla="*/ 3 h 188"/>
              <a:gd name="T12" fmla="*/ 4 w 181"/>
              <a:gd name="T13" fmla="*/ 3 h 188"/>
              <a:gd name="T14" fmla="*/ 4 w 181"/>
              <a:gd name="T15" fmla="*/ 3 h 188"/>
              <a:gd name="T16" fmla="*/ 4 w 181"/>
              <a:gd name="T17" fmla="*/ 3 h 188"/>
              <a:gd name="T18" fmla="*/ 4 w 181"/>
              <a:gd name="T19" fmla="*/ 3 h 188"/>
              <a:gd name="T20" fmla="*/ 4 w 181"/>
              <a:gd name="T21" fmla="*/ 3 h 188"/>
              <a:gd name="T22" fmla="*/ 4 w 181"/>
              <a:gd name="T23" fmla="*/ 3 h 188"/>
              <a:gd name="T24" fmla="*/ 4 w 181"/>
              <a:gd name="T25" fmla="*/ 3 h 188"/>
              <a:gd name="T26" fmla="*/ 4 w 181"/>
              <a:gd name="T27" fmla="*/ 3 h 188"/>
              <a:gd name="T28" fmla="*/ 4 w 181"/>
              <a:gd name="T29" fmla="*/ 3 h 188"/>
              <a:gd name="T30" fmla="*/ 4 w 181"/>
              <a:gd name="T31" fmla="*/ 3 h 188"/>
              <a:gd name="T32" fmla="*/ 4 w 181"/>
              <a:gd name="T33" fmla="*/ 3 h 188"/>
              <a:gd name="T34" fmla="*/ 4 w 181"/>
              <a:gd name="T35" fmla="*/ 3 h 188"/>
              <a:gd name="T36" fmla="*/ 4 w 181"/>
              <a:gd name="T37" fmla="*/ 3 h 188"/>
              <a:gd name="T38" fmla="*/ 4 w 181"/>
              <a:gd name="T39" fmla="*/ 3 h 188"/>
              <a:gd name="T40" fmla="*/ 4 w 181"/>
              <a:gd name="T41" fmla="*/ 3 h 188"/>
              <a:gd name="T42" fmla="*/ 4 w 181"/>
              <a:gd name="T43" fmla="*/ 3 h 188"/>
              <a:gd name="T44" fmla="*/ 4 w 181"/>
              <a:gd name="T45" fmla="*/ 3 h 188"/>
              <a:gd name="T46" fmla="*/ 4 w 181"/>
              <a:gd name="T47" fmla="*/ 3 h 188"/>
              <a:gd name="T48" fmla="*/ 4 w 181"/>
              <a:gd name="T49" fmla="*/ 3 h 188"/>
              <a:gd name="T50" fmla="*/ 4 w 181"/>
              <a:gd name="T51" fmla="*/ 3 h 188"/>
              <a:gd name="T52" fmla="*/ 4 w 181"/>
              <a:gd name="T53" fmla="*/ 3 h 188"/>
              <a:gd name="T54" fmla="*/ 4 w 181"/>
              <a:gd name="T55" fmla="*/ 3 h 188"/>
              <a:gd name="T56" fmla="*/ 4 w 181"/>
              <a:gd name="T57" fmla="*/ 3 h 188"/>
              <a:gd name="T58" fmla="*/ 4 w 181"/>
              <a:gd name="T59" fmla="*/ 3 h 188"/>
              <a:gd name="T60" fmla="*/ 4 w 181"/>
              <a:gd name="T61" fmla="*/ 3 h 188"/>
              <a:gd name="T62" fmla="*/ 4 w 181"/>
              <a:gd name="T63" fmla="*/ 3 h 188"/>
              <a:gd name="T64" fmla="*/ 4 w 181"/>
              <a:gd name="T65" fmla="*/ 3 h 188"/>
              <a:gd name="T66" fmla="*/ 4 w 181"/>
              <a:gd name="T67" fmla="*/ 3 h 188"/>
              <a:gd name="T68" fmla="*/ 4 w 181"/>
              <a:gd name="T69" fmla="*/ 3 h 188"/>
              <a:gd name="T70" fmla="*/ 4 w 181"/>
              <a:gd name="T71" fmla="*/ 3 h 188"/>
              <a:gd name="T72" fmla="*/ 4 w 181"/>
              <a:gd name="T73" fmla="*/ 3 h 188"/>
              <a:gd name="T74" fmla="*/ 4 w 181"/>
              <a:gd name="T75" fmla="*/ 3 h 188"/>
              <a:gd name="T76" fmla="*/ 4 w 181"/>
              <a:gd name="T77" fmla="*/ 3 h 188"/>
              <a:gd name="T78" fmla="*/ 4 w 181"/>
              <a:gd name="T79" fmla="*/ 3 h 188"/>
              <a:gd name="T80" fmla="*/ 4 w 181"/>
              <a:gd name="T81" fmla="*/ 3 h 188"/>
              <a:gd name="T82" fmla="*/ 4 w 181"/>
              <a:gd name="T83" fmla="*/ 3 h 188"/>
              <a:gd name="T84" fmla="*/ 4 w 181"/>
              <a:gd name="T85" fmla="*/ 3 h 188"/>
              <a:gd name="T86" fmla="*/ 4 w 181"/>
              <a:gd name="T87" fmla="*/ 3 h 188"/>
              <a:gd name="T88" fmla="*/ 4 w 181"/>
              <a:gd name="T89" fmla="*/ 3 h 188"/>
              <a:gd name="T90" fmla="*/ 4 w 181"/>
              <a:gd name="T91" fmla="*/ 3 h 188"/>
              <a:gd name="T92" fmla="*/ 4 w 181"/>
              <a:gd name="T93" fmla="*/ 3 h 188"/>
              <a:gd name="T94" fmla="*/ 4 w 181"/>
              <a:gd name="T95" fmla="*/ 3 h 188"/>
              <a:gd name="T96" fmla="*/ 4 w 181"/>
              <a:gd name="T97" fmla="*/ 3 h 188"/>
              <a:gd name="T98" fmla="*/ 4 w 181"/>
              <a:gd name="T99" fmla="*/ 1 h 188"/>
              <a:gd name="T100" fmla="*/ 4 w 181"/>
              <a:gd name="T101" fmla="*/ 3 h 188"/>
              <a:gd name="T102" fmla="*/ 4 w 181"/>
              <a:gd name="T103" fmla="*/ 3 h 188"/>
              <a:gd name="T104" fmla="*/ 4 w 181"/>
              <a:gd name="T105" fmla="*/ 3 h 188"/>
              <a:gd name="T106" fmla="*/ 4 w 181"/>
              <a:gd name="T107" fmla="*/ 3 h 188"/>
              <a:gd name="T108" fmla="*/ 4 w 181"/>
              <a:gd name="T109" fmla="*/ 3 h 188"/>
              <a:gd name="T110" fmla="*/ 4 w 181"/>
              <a:gd name="T111" fmla="*/ 3 h 188"/>
              <a:gd name="T112" fmla="*/ 4 w 181"/>
              <a:gd name="T113" fmla="*/ 3 h 188"/>
              <a:gd name="T114" fmla="*/ 4 w 181"/>
              <a:gd name="T115" fmla="*/ 3 h 188"/>
              <a:gd name="T116" fmla="*/ 1 w 181"/>
              <a:gd name="T117" fmla="*/ 3 h 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1" h="188">
                <a:moveTo>
                  <a:pt x="0" y="116"/>
                </a:moveTo>
                <a:lnTo>
                  <a:pt x="0" y="120"/>
                </a:lnTo>
                <a:lnTo>
                  <a:pt x="1" y="126"/>
                </a:lnTo>
                <a:lnTo>
                  <a:pt x="15" y="126"/>
                </a:lnTo>
                <a:lnTo>
                  <a:pt x="18" y="126"/>
                </a:lnTo>
                <a:lnTo>
                  <a:pt x="18" y="124"/>
                </a:lnTo>
                <a:lnTo>
                  <a:pt x="13" y="121"/>
                </a:lnTo>
                <a:lnTo>
                  <a:pt x="13" y="112"/>
                </a:lnTo>
                <a:lnTo>
                  <a:pt x="13" y="110"/>
                </a:lnTo>
                <a:lnTo>
                  <a:pt x="26" y="114"/>
                </a:lnTo>
                <a:lnTo>
                  <a:pt x="26" y="119"/>
                </a:lnTo>
                <a:lnTo>
                  <a:pt x="21" y="120"/>
                </a:lnTo>
                <a:lnTo>
                  <a:pt x="22" y="125"/>
                </a:lnTo>
                <a:lnTo>
                  <a:pt x="21" y="125"/>
                </a:lnTo>
                <a:lnTo>
                  <a:pt x="20" y="125"/>
                </a:lnTo>
                <a:lnTo>
                  <a:pt x="21" y="127"/>
                </a:lnTo>
                <a:lnTo>
                  <a:pt x="21" y="137"/>
                </a:lnTo>
                <a:lnTo>
                  <a:pt x="24" y="136"/>
                </a:lnTo>
                <a:lnTo>
                  <a:pt x="25" y="131"/>
                </a:lnTo>
                <a:lnTo>
                  <a:pt x="25" y="130"/>
                </a:lnTo>
                <a:lnTo>
                  <a:pt x="26" y="126"/>
                </a:lnTo>
                <a:lnTo>
                  <a:pt x="27" y="120"/>
                </a:lnTo>
                <a:lnTo>
                  <a:pt x="30" y="120"/>
                </a:lnTo>
                <a:lnTo>
                  <a:pt x="34" y="121"/>
                </a:lnTo>
                <a:lnTo>
                  <a:pt x="36" y="122"/>
                </a:lnTo>
                <a:lnTo>
                  <a:pt x="34" y="127"/>
                </a:lnTo>
                <a:lnTo>
                  <a:pt x="31" y="134"/>
                </a:lnTo>
                <a:lnTo>
                  <a:pt x="32" y="140"/>
                </a:lnTo>
                <a:lnTo>
                  <a:pt x="38" y="142"/>
                </a:lnTo>
                <a:lnTo>
                  <a:pt x="39" y="142"/>
                </a:lnTo>
                <a:lnTo>
                  <a:pt x="40" y="140"/>
                </a:lnTo>
                <a:lnTo>
                  <a:pt x="42" y="139"/>
                </a:lnTo>
                <a:lnTo>
                  <a:pt x="43" y="137"/>
                </a:lnTo>
                <a:lnTo>
                  <a:pt x="43" y="136"/>
                </a:lnTo>
                <a:lnTo>
                  <a:pt x="43" y="133"/>
                </a:lnTo>
                <a:lnTo>
                  <a:pt x="43" y="131"/>
                </a:lnTo>
                <a:lnTo>
                  <a:pt x="46" y="127"/>
                </a:lnTo>
                <a:lnTo>
                  <a:pt x="48" y="127"/>
                </a:lnTo>
                <a:lnTo>
                  <a:pt x="54" y="127"/>
                </a:lnTo>
                <a:lnTo>
                  <a:pt x="57" y="128"/>
                </a:lnTo>
                <a:lnTo>
                  <a:pt x="58" y="128"/>
                </a:lnTo>
                <a:lnTo>
                  <a:pt x="61" y="130"/>
                </a:lnTo>
                <a:lnTo>
                  <a:pt x="62" y="132"/>
                </a:lnTo>
                <a:lnTo>
                  <a:pt x="61" y="134"/>
                </a:lnTo>
                <a:lnTo>
                  <a:pt x="57" y="139"/>
                </a:lnTo>
                <a:lnTo>
                  <a:pt x="56" y="143"/>
                </a:lnTo>
                <a:lnTo>
                  <a:pt x="55" y="144"/>
                </a:lnTo>
                <a:lnTo>
                  <a:pt x="56" y="146"/>
                </a:lnTo>
                <a:lnTo>
                  <a:pt x="55" y="149"/>
                </a:lnTo>
                <a:lnTo>
                  <a:pt x="54" y="149"/>
                </a:lnTo>
                <a:lnTo>
                  <a:pt x="51" y="149"/>
                </a:lnTo>
                <a:lnTo>
                  <a:pt x="46" y="151"/>
                </a:lnTo>
                <a:lnTo>
                  <a:pt x="42" y="155"/>
                </a:lnTo>
                <a:lnTo>
                  <a:pt x="39" y="155"/>
                </a:lnTo>
                <a:lnTo>
                  <a:pt x="37" y="155"/>
                </a:lnTo>
                <a:lnTo>
                  <a:pt x="36" y="154"/>
                </a:lnTo>
                <a:lnTo>
                  <a:pt x="34" y="156"/>
                </a:lnTo>
                <a:lnTo>
                  <a:pt x="36" y="158"/>
                </a:lnTo>
                <a:lnTo>
                  <a:pt x="34" y="161"/>
                </a:lnTo>
                <a:lnTo>
                  <a:pt x="33" y="160"/>
                </a:lnTo>
                <a:lnTo>
                  <a:pt x="32" y="160"/>
                </a:lnTo>
                <a:lnTo>
                  <a:pt x="33" y="162"/>
                </a:lnTo>
                <a:lnTo>
                  <a:pt x="33" y="164"/>
                </a:lnTo>
                <a:lnTo>
                  <a:pt x="32" y="164"/>
                </a:lnTo>
                <a:lnTo>
                  <a:pt x="33" y="166"/>
                </a:lnTo>
                <a:lnTo>
                  <a:pt x="34" y="166"/>
                </a:lnTo>
                <a:lnTo>
                  <a:pt x="32" y="168"/>
                </a:lnTo>
                <a:lnTo>
                  <a:pt x="30" y="167"/>
                </a:lnTo>
                <a:lnTo>
                  <a:pt x="30" y="169"/>
                </a:lnTo>
                <a:lnTo>
                  <a:pt x="28" y="169"/>
                </a:lnTo>
                <a:lnTo>
                  <a:pt x="26" y="170"/>
                </a:lnTo>
                <a:lnTo>
                  <a:pt x="26" y="172"/>
                </a:lnTo>
                <a:lnTo>
                  <a:pt x="24" y="174"/>
                </a:lnTo>
                <a:lnTo>
                  <a:pt x="22" y="179"/>
                </a:lnTo>
                <a:lnTo>
                  <a:pt x="21" y="180"/>
                </a:lnTo>
                <a:lnTo>
                  <a:pt x="26" y="181"/>
                </a:lnTo>
                <a:lnTo>
                  <a:pt x="33" y="181"/>
                </a:lnTo>
                <a:lnTo>
                  <a:pt x="34" y="182"/>
                </a:lnTo>
                <a:lnTo>
                  <a:pt x="34" y="184"/>
                </a:lnTo>
                <a:lnTo>
                  <a:pt x="48" y="185"/>
                </a:lnTo>
                <a:lnTo>
                  <a:pt x="50" y="187"/>
                </a:lnTo>
                <a:lnTo>
                  <a:pt x="56" y="187"/>
                </a:lnTo>
                <a:lnTo>
                  <a:pt x="58" y="186"/>
                </a:lnTo>
                <a:lnTo>
                  <a:pt x="64" y="188"/>
                </a:lnTo>
                <a:lnTo>
                  <a:pt x="67" y="188"/>
                </a:lnTo>
                <a:lnTo>
                  <a:pt x="67" y="186"/>
                </a:lnTo>
                <a:lnTo>
                  <a:pt x="66" y="181"/>
                </a:lnTo>
                <a:lnTo>
                  <a:pt x="68" y="179"/>
                </a:lnTo>
                <a:lnTo>
                  <a:pt x="72" y="180"/>
                </a:lnTo>
                <a:lnTo>
                  <a:pt x="76" y="180"/>
                </a:lnTo>
                <a:lnTo>
                  <a:pt x="79" y="180"/>
                </a:lnTo>
                <a:lnTo>
                  <a:pt x="80" y="178"/>
                </a:lnTo>
                <a:lnTo>
                  <a:pt x="86" y="176"/>
                </a:lnTo>
                <a:lnTo>
                  <a:pt x="86" y="174"/>
                </a:lnTo>
                <a:lnTo>
                  <a:pt x="87" y="174"/>
                </a:lnTo>
                <a:lnTo>
                  <a:pt x="88" y="175"/>
                </a:lnTo>
                <a:lnTo>
                  <a:pt x="90" y="176"/>
                </a:lnTo>
                <a:lnTo>
                  <a:pt x="91" y="174"/>
                </a:lnTo>
                <a:lnTo>
                  <a:pt x="91" y="170"/>
                </a:lnTo>
                <a:lnTo>
                  <a:pt x="90" y="169"/>
                </a:lnTo>
                <a:lnTo>
                  <a:pt x="87" y="168"/>
                </a:lnTo>
                <a:lnTo>
                  <a:pt x="85" y="166"/>
                </a:lnTo>
                <a:lnTo>
                  <a:pt x="84" y="164"/>
                </a:lnTo>
                <a:lnTo>
                  <a:pt x="80" y="163"/>
                </a:lnTo>
                <a:lnTo>
                  <a:pt x="75" y="160"/>
                </a:lnTo>
                <a:lnTo>
                  <a:pt x="74" y="157"/>
                </a:lnTo>
                <a:lnTo>
                  <a:pt x="73" y="151"/>
                </a:lnTo>
                <a:lnTo>
                  <a:pt x="74" y="148"/>
                </a:lnTo>
                <a:lnTo>
                  <a:pt x="76" y="145"/>
                </a:lnTo>
                <a:lnTo>
                  <a:pt x="80" y="143"/>
                </a:lnTo>
                <a:lnTo>
                  <a:pt x="86" y="140"/>
                </a:lnTo>
                <a:lnTo>
                  <a:pt x="88" y="138"/>
                </a:lnTo>
                <a:lnTo>
                  <a:pt x="90" y="137"/>
                </a:lnTo>
                <a:lnTo>
                  <a:pt x="93" y="134"/>
                </a:lnTo>
                <a:lnTo>
                  <a:pt x="94" y="134"/>
                </a:lnTo>
                <a:lnTo>
                  <a:pt x="96" y="134"/>
                </a:lnTo>
                <a:lnTo>
                  <a:pt x="99" y="133"/>
                </a:lnTo>
                <a:lnTo>
                  <a:pt x="102" y="132"/>
                </a:lnTo>
                <a:lnTo>
                  <a:pt x="103" y="131"/>
                </a:lnTo>
                <a:lnTo>
                  <a:pt x="105" y="131"/>
                </a:lnTo>
                <a:lnTo>
                  <a:pt x="106" y="130"/>
                </a:lnTo>
                <a:lnTo>
                  <a:pt x="108" y="130"/>
                </a:lnTo>
                <a:lnTo>
                  <a:pt x="110" y="126"/>
                </a:lnTo>
                <a:lnTo>
                  <a:pt x="111" y="126"/>
                </a:lnTo>
                <a:lnTo>
                  <a:pt x="112" y="126"/>
                </a:lnTo>
                <a:lnTo>
                  <a:pt x="116" y="130"/>
                </a:lnTo>
                <a:lnTo>
                  <a:pt x="121" y="131"/>
                </a:lnTo>
                <a:lnTo>
                  <a:pt x="121" y="132"/>
                </a:lnTo>
                <a:lnTo>
                  <a:pt x="122" y="133"/>
                </a:lnTo>
                <a:lnTo>
                  <a:pt x="123" y="136"/>
                </a:lnTo>
                <a:lnTo>
                  <a:pt x="127" y="138"/>
                </a:lnTo>
                <a:lnTo>
                  <a:pt x="127" y="139"/>
                </a:lnTo>
                <a:lnTo>
                  <a:pt x="127" y="142"/>
                </a:lnTo>
                <a:lnTo>
                  <a:pt x="128" y="143"/>
                </a:lnTo>
                <a:lnTo>
                  <a:pt x="130" y="144"/>
                </a:lnTo>
                <a:lnTo>
                  <a:pt x="133" y="145"/>
                </a:lnTo>
                <a:lnTo>
                  <a:pt x="135" y="146"/>
                </a:lnTo>
                <a:lnTo>
                  <a:pt x="136" y="146"/>
                </a:lnTo>
                <a:lnTo>
                  <a:pt x="139" y="145"/>
                </a:lnTo>
                <a:lnTo>
                  <a:pt x="140" y="145"/>
                </a:lnTo>
                <a:lnTo>
                  <a:pt x="142" y="145"/>
                </a:lnTo>
                <a:lnTo>
                  <a:pt x="145" y="146"/>
                </a:lnTo>
                <a:lnTo>
                  <a:pt x="148" y="148"/>
                </a:lnTo>
                <a:lnTo>
                  <a:pt x="152" y="151"/>
                </a:lnTo>
                <a:lnTo>
                  <a:pt x="154" y="151"/>
                </a:lnTo>
                <a:lnTo>
                  <a:pt x="158" y="151"/>
                </a:lnTo>
                <a:lnTo>
                  <a:pt x="159" y="150"/>
                </a:lnTo>
                <a:lnTo>
                  <a:pt x="160" y="148"/>
                </a:lnTo>
                <a:lnTo>
                  <a:pt x="164" y="143"/>
                </a:lnTo>
                <a:lnTo>
                  <a:pt x="164" y="137"/>
                </a:lnTo>
                <a:lnTo>
                  <a:pt x="165" y="136"/>
                </a:lnTo>
                <a:lnTo>
                  <a:pt x="165" y="131"/>
                </a:lnTo>
                <a:lnTo>
                  <a:pt x="164" y="130"/>
                </a:lnTo>
                <a:lnTo>
                  <a:pt x="162" y="128"/>
                </a:lnTo>
                <a:lnTo>
                  <a:pt x="159" y="126"/>
                </a:lnTo>
                <a:lnTo>
                  <a:pt x="159" y="124"/>
                </a:lnTo>
                <a:lnTo>
                  <a:pt x="160" y="122"/>
                </a:lnTo>
                <a:lnTo>
                  <a:pt x="164" y="121"/>
                </a:lnTo>
                <a:lnTo>
                  <a:pt x="164" y="118"/>
                </a:lnTo>
                <a:lnTo>
                  <a:pt x="164" y="115"/>
                </a:lnTo>
                <a:lnTo>
                  <a:pt x="163" y="114"/>
                </a:lnTo>
                <a:lnTo>
                  <a:pt x="163" y="113"/>
                </a:lnTo>
                <a:lnTo>
                  <a:pt x="162" y="113"/>
                </a:lnTo>
                <a:lnTo>
                  <a:pt x="159" y="112"/>
                </a:lnTo>
                <a:lnTo>
                  <a:pt x="157" y="109"/>
                </a:lnTo>
                <a:lnTo>
                  <a:pt x="154" y="109"/>
                </a:lnTo>
                <a:lnTo>
                  <a:pt x="154" y="113"/>
                </a:lnTo>
                <a:lnTo>
                  <a:pt x="152" y="115"/>
                </a:lnTo>
                <a:lnTo>
                  <a:pt x="147" y="119"/>
                </a:lnTo>
                <a:lnTo>
                  <a:pt x="146" y="120"/>
                </a:lnTo>
                <a:lnTo>
                  <a:pt x="144" y="120"/>
                </a:lnTo>
                <a:lnTo>
                  <a:pt x="140" y="119"/>
                </a:lnTo>
                <a:lnTo>
                  <a:pt x="139" y="119"/>
                </a:lnTo>
                <a:lnTo>
                  <a:pt x="139" y="121"/>
                </a:lnTo>
                <a:lnTo>
                  <a:pt x="138" y="122"/>
                </a:lnTo>
                <a:lnTo>
                  <a:pt x="135" y="121"/>
                </a:lnTo>
                <a:lnTo>
                  <a:pt x="134" y="118"/>
                </a:lnTo>
                <a:lnTo>
                  <a:pt x="128" y="114"/>
                </a:lnTo>
                <a:lnTo>
                  <a:pt x="124" y="113"/>
                </a:lnTo>
                <a:lnTo>
                  <a:pt x="123" y="112"/>
                </a:lnTo>
                <a:lnTo>
                  <a:pt x="121" y="112"/>
                </a:lnTo>
                <a:lnTo>
                  <a:pt x="118" y="110"/>
                </a:lnTo>
                <a:lnTo>
                  <a:pt x="116" y="110"/>
                </a:lnTo>
                <a:lnTo>
                  <a:pt x="112" y="106"/>
                </a:lnTo>
                <a:lnTo>
                  <a:pt x="111" y="104"/>
                </a:lnTo>
                <a:lnTo>
                  <a:pt x="110" y="102"/>
                </a:lnTo>
                <a:lnTo>
                  <a:pt x="110" y="94"/>
                </a:lnTo>
                <a:lnTo>
                  <a:pt x="109" y="92"/>
                </a:lnTo>
                <a:lnTo>
                  <a:pt x="106" y="91"/>
                </a:lnTo>
                <a:lnTo>
                  <a:pt x="104" y="90"/>
                </a:lnTo>
                <a:lnTo>
                  <a:pt x="104" y="89"/>
                </a:lnTo>
                <a:lnTo>
                  <a:pt x="108" y="86"/>
                </a:lnTo>
                <a:lnTo>
                  <a:pt x="110" y="85"/>
                </a:lnTo>
                <a:lnTo>
                  <a:pt x="110" y="84"/>
                </a:lnTo>
                <a:lnTo>
                  <a:pt x="114" y="83"/>
                </a:lnTo>
                <a:lnTo>
                  <a:pt x="118" y="82"/>
                </a:lnTo>
                <a:lnTo>
                  <a:pt x="123" y="80"/>
                </a:lnTo>
                <a:lnTo>
                  <a:pt x="129" y="79"/>
                </a:lnTo>
                <a:lnTo>
                  <a:pt x="135" y="78"/>
                </a:lnTo>
                <a:lnTo>
                  <a:pt x="138" y="77"/>
                </a:lnTo>
                <a:lnTo>
                  <a:pt x="150" y="65"/>
                </a:lnTo>
                <a:lnTo>
                  <a:pt x="153" y="62"/>
                </a:lnTo>
                <a:lnTo>
                  <a:pt x="163" y="53"/>
                </a:lnTo>
                <a:lnTo>
                  <a:pt x="162" y="47"/>
                </a:lnTo>
                <a:lnTo>
                  <a:pt x="160" y="44"/>
                </a:lnTo>
                <a:lnTo>
                  <a:pt x="162" y="43"/>
                </a:lnTo>
                <a:lnTo>
                  <a:pt x="163" y="42"/>
                </a:lnTo>
                <a:lnTo>
                  <a:pt x="169" y="42"/>
                </a:lnTo>
                <a:lnTo>
                  <a:pt x="171" y="40"/>
                </a:lnTo>
                <a:lnTo>
                  <a:pt x="171" y="38"/>
                </a:lnTo>
                <a:lnTo>
                  <a:pt x="172" y="34"/>
                </a:lnTo>
                <a:lnTo>
                  <a:pt x="174" y="32"/>
                </a:lnTo>
                <a:lnTo>
                  <a:pt x="178" y="30"/>
                </a:lnTo>
                <a:lnTo>
                  <a:pt x="180" y="29"/>
                </a:lnTo>
                <a:lnTo>
                  <a:pt x="181" y="28"/>
                </a:lnTo>
                <a:lnTo>
                  <a:pt x="180" y="28"/>
                </a:lnTo>
                <a:lnTo>
                  <a:pt x="180" y="26"/>
                </a:lnTo>
                <a:lnTo>
                  <a:pt x="178" y="25"/>
                </a:lnTo>
                <a:lnTo>
                  <a:pt x="180" y="24"/>
                </a:lnTo>
                <a:lnTo>
                  <a:pt x="178" y="24"/>
                </a:lnTo>
                <a:lnTo>
                  <a:pt x="176" y="24"/>
                </a:lnTo>
                <a:lnTo>
                  <a:pt x="175" y="25"/>
                </a:lnTo>
                <a:lnTo>
                  <a:pt x="171" y="25"/>
                </a:lnTo>
                <a:lnTo>
                  <a:pt x="168" y="23"/>
                </a:lnTo>
                <a:lnTo>
                  <a:pt x="162" y="17"/>
                </a:lnTo>
                <a:lnTo>
                  <a:pt x="158" y="13"/>
                </a:lnTo>
                <a:lnTo>
                  <a:pt x="157" y="13"/>
                </a:lnTo>
                <a:lnTo>
                  <a:pt x="156" y="13"/>
                </a:lnTo>
                <a:lnTo>
                  <a:pt x="150" y="14"/>
                </a:lnTo>
                <a:lnTo>
                  <a:pt x="148" y="14"/>
                </a:lnTo>
                <a:lnTo>
                  <a:pt x="146" y="16"/>
                </a:lnTo>
                <a:lnTo>
                  <a:pt x="145" y="16"/>
                </a:lnTo>
                <a:lnTo>
                  <a:pt x="144" y="16"/>
                </a:lnTo>
                <a:lnTo>
                  <a:pt x="141" y="14"/>
                </a:lnTo>
                <a:lnTo>
                  <a:pt x="141" y="13"/>
                </a:lnTo>
                <a:lnTo>
                  <a:pt x="141" y="11"/>
                </a:lnTo>
                <a:lnTo>
                  <a:pt x="141" y="10"/>
                </a:lnTo>
                <a:lnTo>
                  <a:pt x="140" y="10"/>
                </a:lnTo>
                <a:lnTo>
                  <a:pt x="139" y="10"/>
                </a:lnTo>
                <a:lnTo>
                  <a:pt x="136" y="11"/>
                </a:lnTo>
                <a:lnTo>
                  <a:pt x="135" y="10"/>
                </a:lnTo>
                <a:lnTo>
                  <a:pt x="134" y="8"/>
                </a:lnTo>
                <a:lnTo>
                  <a:pt x="134" y="7"/>
                </a:lnTo>
                <a:lnTo>
                  <a:pt x="132" y="6"/>
                </a:lnTo>
                <a:lnTo>
                  <a:pt x="128" y="6"/>
                </a:lnTo>
                <a:lnTo>
                  <a:pt x="122" y="4"/>
                </a:lnTo>
                <a:lnTo>
                  <a:pt x="120" y="4"/>
                </a:lnTo>
                <a:lnTo>
                  <a:pt x="117" y="4"/>
                </a:lnTo>
                <a:lnTo>
                  <a:pt x="115" y="2"/>
                </a:lnTo>
                <a:lnTo>
                  <a:pt x="111" y="1"/>
                </a:lnTo>
                <a:lnTo>
                  <a:pt x="103" y="0"/>
                </a:lnTo>
                <a:lnTo>
                  <a:pt x="88" y="2"/>
                </a:lnTo>
                <a:lnTo>
                  <a:pt x="86" y="2"/>
                </a:lnTo>
                <a:lnTo>
                  <a:pt x="84" y="4"/>
                </a:lnTo>
                <a:lnTo>
                  <a:pt x="86" y="6"/>
                </a:lnTo>
                <a:lnTo>
                  <a:pt x="88" y="12"/>
                </a:lnTo>
                <a:lnTo>
                  <a:pt x="92" y="14"/>
                </a:lnTo>
                <a:lnTo>
                  <a:pt x="96" y="20"/>
                </a:lnTo>
                <a:lnTo>
                  <a:pt x="97" y="29"/>
                </a:lnTo>
                <a:lnTo>
                  <a:pt x="97" y="36"/>
                </a:lnTo>
                <a:lnTo>
                  <a:pt x="94" y="36"/>
                </a:lnTo>
                <a:lnTo>
                  <a:pt x="92" y="36"/>
                </a:lnTo>
                <a:lnTo>
                  <a:pt x="87" y="37"/>
                </a:lnTo>
                <a:lnTo>
                  <a:pt x="84" y="37"/>
                </a:lnTo>
                <a:lnTo>
                  <a:pt x="80" y="37"/>
                </a:lnTo>
                <a:lnTo>
                  <a:pt x="78" y="38"/>
                </a:lnTo>
                <a:lnTo>
                  <a:pt x="74" y="37"/>
                </a:lnTo>
                <a:lnTo>
                  <a:pt x="66" y="37"/>
                </a:lnTo>
                <a:lnTo>
                  <a:pt x="60" y="36"/>
                </a:lnTo>
                <a:lnTo>
                  <a:pt x="55" y="35"/>
                </a:lnTo>
                <a:lnTo>
                  <a:pt x="49" y="35"/>
                </a:lnTo>
                <a:lnTo>
                  <a:pt x="44" y="35"/>
                </a:lnTo>
                <a:lnTo>
                  <a:pt x="43" y="37"/>
                </a:lnTo>
                <a:lnTo>
                  <a:pt x="42" y="40"/>
                </a:lnTo>
                <a:lnTo>
                  <a:pt x="40" y="41"/>
                </a:lnTo>
                <a:lnTo>
                  <a:pt x="34" y="44"/>
                </a:lnTo>
                <a:lnTo>
                  <a:pt x="33" y="46"/>
                </a:lnTo>
                <a:lnTo>
                  <a:pt x="31" y="49"/>
                </a:lnTo>
                <a:lnTo>
                  <a:pt x="28" y="49"/>
                </a:lnTo>
                <a:lnTo>
                  <a:pt x="22" y="52"/>
                </a:lnTo>
                <a:lnTo>
                  <a:pt x="21" y="53"/>
                </a:lnTo>
                <a:lnTo>
                  <a:pt x="19" y="60"/>
                </a:lnTo>
                <a:lnTo>
                  <a:pt x="20" y="64"/>
                </a:lnTo>
                <a:lnTo>
                  <a:pt x="19" y="67"/>
                </a:lnTo>
                <a:lnTo>
                  <a:pt x="21" y="70"/>
                </a:lnTo>
                <a:lnTo>
                  <a:pt x="20" y="71"/>
                </a:lnTo>
                <a:lnTo>
                  <a:pt x="14" y="71"/>
                </a:lnTo>
                <a:lnTo>
                  <a:pt x="13" y="72"/>
                </a:lnTo>
                <a:lnTo>
                  <a:pt x="13" y="74"/>
                </a:lnTo>
                <a:lnTo>
                  <a:pt x="8" y="76"/>
                </a:lnTo>
                <a:lnTo>
                  <a:pt x="7" y="77"/>
                </a:lnTo>
                <a:lnTo>
                  <a:pt x="4" y="83"/>
                </a:lnTo>
                <a:lnTo>
                  <a:pt x="4" y="89"/>
                </a:lnTo>
                <a:lnTo>
                  <a:pt x="3" y="90"/>
                </a:lnTo>
                <a:lnTo>
                  <a:pt x="1" y="92"/>
                </a:lnTo>
                <a:lnTo>
                  <a:pt x="0" y="116"/>
                </a:lnTo>
                <a:close/>
              </a:path>
            </a:pathLst>
          </a:custGeom>
          <a:solidFill>
            <a:schemeClr val="tx1">
              <a:lumMod val="50000"/>
              <a:lumOff val="50000"/>
            </a:schemeClr>
          </a:solidFill>
          <a:ln w="6350">
            <a:solidFill>
              <a:schemeClr val="bg1">
                <a:lumMod val="65000"/>
              </a:schemeClr>
            </a:solidFill>
            <a:prstDash val="solid"/>
            <a:round/>
            <a:headEnd/>
            <a:tailEnd/>
          </a:ln>
        </p:spPr>
        <p:txBody>
          <a:bodyPr/>
          <a:lstStyle/>
          <a:p>
            <a:endParaRPr lang="en-CA" sz="2400"/>
          </a:p>
        </p:txBody>
      </p:sp>
      <p:sp>
        <p:nvSpPr>
          <p:cNvPr id="350" name="Freeform 178">
            <a:extLst>
              <a:ext uri="{FF2B5EF4-FFF2-40B4-BE49-F238E27FC236}">
                <a16:creationId xmlns:a16="http://schemas.microsoft.com/office/drawing/2014/main" id="{BA2E8317-FCCA-F140-AFA8-E804D2A796A7}"/>
              </a:ext>
            </a:extLst>
          </p:cNvPr>
          <p:cNvSpPr>
            <a:spLocks/>
          </p:cNvSpPr>
          <p:nvPr/>
        </p:nvSpPr>
        <p:spPr bwMode="auto">
          <a:xfrm>
            <a:off x="4830637" y="4839475"/>
            <a:ext cx="1037303" cy="505576"/>
          </a:xfrm>
          <a:custGeom>
            <a:avLst/>
            <a:gdLst>
              <a:gd name="T0" fmla="*/ 4 w 272"/>
              <a:gd name="T1" fmla="*/ 4 h 132"/>
              <a:gd name="T2" fmla="*/ 4 w 272"/>
              <a:gd name="T3" fmla="*/ 4 h 132"/>
              <a:gd name="T4" fmla="*/ 4 w 272"/>
              <a:gd name="T5" fmla="*/ 4 h 132"/>
              <a:gd name="T6" fmla="*/ 4 w 272"/>
              <a:gd name="T7" fmla="*/ 4 h 132"/>
              <a:gd name="T8" fmla="*/ 4 w 272"/>
              <a:gd name="T9" fmla="*/ 4 h 132"/>
              <a:gd name="T10" fmla="*/ 4 w 272"/>
              <a:gd name="T11" fmla="*/ 4 h 132"/>
              <a:gd name="T12" fmla="*/ 4 w 272"/>
              <a:gd name="T13" fmla="*/ 4 h 132"/>
              <a:gd name="T14" fmla="*/ 4 w 272"/>
              <a:gd name="T15" fmla="*/ 4 h 132"/>
              <a:gd name="T16" fmla="*/ 4 w 272"/>
              <a:gd name="T17" fmla="*/ 4 h 132"/>
              <a:gd name="T18" fmla="*/ 4 w 272"/>
              <a:gd name="T19" fmla="*/ 4 h 132"/>
              <a:gd name="T20" fmla="*/ 4 w 272"/>
              <a:gd name="T21" fmla="*/ 4 h 132"/>
              <a:gd name="T22" fmla="*/ 4 w 272"/>
              <a:gd name="T23" fmla="*/ 4 h 132"/>
              <a:gd name="T24" fmla="*/ 4 w 272"/>
              <a:gd name="T25" fmla="*/ 4 h 132"/>
              <a:gd name="T26" fmla="*/ 4 w 272"/>
              <a:gd name="T27" fmla="*/ 4 h 132"/>
              <a:gd name="T28" fmla="*/ 4 w 272"/>
              <a:gd name="T29" fmla="*/ 4 h 132"/>
              <a:gd name="T30" fmla="*/ 4 w 272"/>
              <a:gd name="T31" fmla="*/ 4 h 132"/>
              <a:gd name="T32" fmla="*/ 4 w 272"/>
              <a:gd name="T33" fmla="*/ 4 h 132"/>
              <a:gd name="T34" fmla="*/ 4 w 272"/>
              <a:gd name="T35" fmla="*/ 4 h 132"/>
              <a:gd name="T36" fmla="*/ 4 w 272"/>
              <a:gd name="T37" fmla="*/ 4 h 132"/>
              <a:gd name="T38" fmla="*/ 4 w 272"/>
              <a:gd name="T39" fmla="*/ 1 h 132"/>
              <a:gd name="T40" fmla="*/ 4 w 272"/>
              <a:gd name="T41" fmla="*/ 4 h 132"/>
              <a:gd name="T42" fmla="*/ 4 w 272"/>
              <a:gd name="T43" fmla="*/ 4 h 132"/>
              <a:gd name="T44" fmla="*/ 4 w 272"/>
              <a:gd name="T45" fmla="*/ 4 h 132"/>
              <a:gd name="T46" fmla="*/ 4 w 272"/>
              <a:gd name="T47" fmla="*/ 4 h 132"/>
              <a:gd name="T48" fmla="*/ 4 w 272"/>
              <a:gd name="T49" fmla="*/ 4 h 132"/>
              <a:gd name="T50" fmla="*/ 4 w 272"/>
              <a:gd name="T51" fmla="*/ 4 h 132"/>
              <a:gd name="T52" fmla="*/ 4 w 272"/>
              <a:gd name="T53" fmla="*/ 4 h 132"/>
              <a:gd name="T54" fmla="*/ 4 w 272"/>
              <a:gd name="T55" fmla="*/ 4 h 132"/>
              <a:gd name="T56" fmla="*/ 4 w 272"/>
              <a:gd name="T57" fmla="*/ 4 h 132"/>
              <a:gd name="T58" fmla="*/ 4 w 272"/>
              <a:gd name="T59" fmla="*/ 4 h 132"/>
              <a:gd name="T60" fmla="*/ 4 w 272"/>
              <a:gd name="T61" fmla="*/ 4 h 132"/>
              <a:gd name="T62" fmla="*/ 4 w 272"/>
              <a:gd name="T63" fmla="*/ 4 h 132"/>
              <a:gd name="T64" fmla="*/ 4 w 272"/>
              <a:gd name="T65" fmla="*/ 4 h 132"/>
              <a:gd name="T66" fmla="*/ 4 w 272"/>
              <a:gd name="T67" fmla="*/ 4 h 132"/>
              <a:gd name="T68" fmla="*/ 4 w 272"/>
              <a:gd name="T69" fmla="*/ 4 h 132"/>
              <a:gd name="T70" fmla="*/ 4 w 272"/>
              <a:gd name="T71" fmla="*/ 4 h 132"/>
              <a:gd name="T72" fmla="*/ 4 w 272"/>
              <a:gd name="T73" fmla="*/ 4 h 132"/>
              <a:gd name="T74" fmla="*/ 4 w 272"/>
              <a:gd name="T75" fmla="*/ 4 h 132"/>
              <a:gd name="T76" fmla="*/ 4 w 272"/>
              <a:gd name="T77" fmla="*/ 4 h 132"/>
              <a:gd name="T78" fmla="*/ 4 w 272"/>
              <a:gd name="T79" fmla="*/ 4 h 132"/>
              <a:gd name="T80" fmla="*/ 4 w 272"/>
              <a:gd name="T81" fmla="*/ 4 h 132"/>
              <a:gd name="T82" fmla="*/ 4 w 272"/>
              <a:gd name="T83" fmla="*/ 4 h 132"/>
              <a:gd name="T84" fmla="*/ 4 w 272"/>
              <a:gd name="T85" fmla="*/ 4 h 132"/>
              <a:gd name="T86" fmla="*/ 4 w 272"/>
              <a:gd name="T87" fmla="*/ 4 h 132"/>
              <a:gd name="T88" fmla="*/ 4 w 272"/>
              <a:gd name="T89" fmla="*/ 4 h 132"/>
              <a:gd name="T90" fmla="*/ 4 w 272"/>
              <a:gd name="T91" fmla="*/ 4 h 132"/>
              <a:gd name="T92" fmla="*/ 4 w 272"/>
              <a:gd name="T93" fmla="*/ 4 h 132"/>
              <a:gd name="T94" fmla="*/ 4 w 272"/>
              <a:gd name="T95" fmla="*/ 4 h 132"/>
              <a:gd name="T96" fmla="*/ 4 w 272"/>
              <a:gd name="T97" fmla="*/ 4 h 132"/>
              <a:gd name="T98" fmla="*/ 4 w 272"/>
              <a:gd name="T99" fmla="*/ 4 h 132"/>
              <a:gd name="T100" fmla="*/ 4 w 272"/>
              <a:gd name="T101" fmla="*/ 4 h 132"/>
              <a:gd name="T102" fmla="*/ 4 w 272"/>
              <a:gd name="T103" fmla="*/ 4 h 132"/>
              <a:gd name="T104" fmla="*/ 4 w 272"/>
              <a:gd name="T105" fmla="*/ 4 h 132"/>
              <a:gd name="T106" fmla="*/ 4 w 272"/>
              <a:gd name="T107" fmla="*/ 4 h 132"/>
              <a:gd name="T108" fmla="*/ 4 w 272"/>
              <a:gd name="T109" fmla="*/ 4 h 132"/>
              <a:gd name="T110" fmla="*/ 4 w 272"/>
              <a:gd name="T111" fmla="*/ 4 h 132"/>
              <a:gd name="T112" fmla="*/ 4 w 272"/>
              <a:gd name="T113" fmla="*/ 4 h 132"/>
              <a:gd name="T114" fmla="*/ 4 w 272"/>
              <a:gd name="T115" fmla="*/ 4 h 132"/>
              <a:gd name="T116" fmla="*/ 4 w 272"/>
              <a:gd name="T117" fmla="*/ 4 h 132"/>
              <a:gd name="T118" fmla="*/ 4 w 272"/>
              <a:gd name="T119" fmla="*/ 4 h 1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2" h="132">
                <a:moveTo>
                  <a:pt x="0" y="106"/>
                </a:moveTo>
                <a:lnTo>
                  <a:pt x="3" y="106"/>
                </a:lnTo>
                <a:lnTo>
                  <a:pt x="3" y="105"/>
                </a:lnTo>
                <a:lnTo>
                  <a:pt x="3" y="104"/>
                </a:lnTo>
                <a:lnTo>
                  <a:pt x="1" y="102"/>
                </a:lnTo>
                <a:lnTo>
                  <a:pt x="4" y="100"/>
                </a:lnTo>
                <a:lnTo>
                  <a:pt x="6" y="99"/>
                </a:lnTo>
                <a:lnTo>
                  <a:pt x="7" y="99"/>
                </a:lnTo>
                <a:lnTo>
                  <a:pt x="9" y="99"/>
                </a:lnTo>
                <a:lnTo>
                  <a:pt x="10" y="98"/>
                </a:lnTo>
                <a:lnTo>
                  <a:pt x="12" y="97"/>
                </a:lnTo>
                <a:lnTo>
                  <a:pt x="12" y="96"/>
                </a:lnTo>
                <a:lnTo>
                  <a:pt x="10" y="92"/>
                </a:lnTo>
                <a:lnTo>
                  <a:pt x="12" y="92"/>
                </a:lnTo>
                <a:lnTo>
                  <a:pt x="13" y="92"/>
                </a:lnTo>
                <a:lnTo>
                  <a:pt x="16" y="91"/>
                </a:lnTo>
                <a:lnTo>
                  <a:pt x="17" y="90"/>
                </a:lnTo>
                <a:lnTo>
                  <a:pt x="19" y="88"/>
                </a:lnTo>
                <a:lnTo>
                  <a:pt x="21" y="85"/>
                </a:lnTo>
                <a:lnTo>
                  <a:pt x="21" y="82"/>
                </a:lnTo>
                <a:lnTo>
                  <a:pt x="22" y="81"/>
                </a:lnTo>
                <a:lnTo>
                  <a:pt x="23" y="80"/>
                </a:lnTo>
                <a:lnTo>
                  <a:pt x="23" y="78"/>
                </a:lnTo>
                <a:lnTo>
                  <a:pt x="18" y="76"/>
                </a:lnTo>
                <a:lnTo>
                  <a:pt x="17" y="76"/>
                </a:lnTo>
                <a:lnTo>
                  <a:pt x="15" y="75"/>
                </a:lnTo>
                <a:lnTo>
                  <a:pt x="15" y="74"/>
                </a:lnTo>
                <a:lnTo>
                  <a:pt x="13" y="69"/>
                </a:lnTo>
                <a:lnTo>
                  <a:pt x="11" y="69"/>
                </a:lnTo>
                <a:lnTo>
                  <a:pt x="9" y="68"/>
                </a:lnTo>
                <a:lnTo>
                  <a:pt x="6" y="56"/>
                </a:lnTo>
                <a:lnTo>
                  <a:pt x="5" y="55"/>
                </a:lnTo>
                <a:lnTo>
                  <a:pt x="3" y="54"/>
                </a:lnTo>
                <a:lnTo>
                  <a:pt x="3" y="52"/>
                </a:lnTo>
                <a:lnTo>
                  <a:pt x="5" y="44"/>
                </a:lnTo>
                <a:lnTo>
                  <a:pt x="4" y="40"/>
                </a:lnTo>
                <a:lnTo>
                  <a:pt x="4" y="38"/>
                </a:lnTo>
                <a:lnTo>
                  <a:pt x="5" y="38"/>
                </a:lnTo>
                <a:lnTo>
                  <a:pt x="6" y="38"/>
                </a:lnTo>
                <a:lnTo>
                  <a:pt x="7" y="38"/>
                </a:lnTo>
                <a:lnTo>
                  <a:pt x="9" y="38"/>
                </a:lnTo>
                <a:lnTo>
                  <a:pt x="10" y="37"/>
                </a:lnTo>
                <a:lnTo>
                  <a:pt x="11" y="37"/>
                </a:lnTo>
                <a:lnTo>
                  <a:pt x="11" y="38"/>
                </a:lnTo>
                <a:lnTo>
                  <a:pt x="12" y="39"/>
                </a:lnTo>
                <a:lnTo>
                  <a:pt x="13" y="39"/>
                </a:lnTo>
                <a:lnTo>
                  <a:pt x="13" y="36"/>
                </a:lnTo>
                <a:lnTo>
                  <a:pt x="15" y="33"/>
                </a:lnTo>
                <a:lnTo>
                  <a:pt x="16" y="34"/>
                </a:lnTo>
                <a:lnTo>
                  <a:pt x="18" y="34"/>
                </a:lnTo>
                <a:lnTo>
                  <a:pt x="21" y="34"/>
                </a:lnTo>
                <a:lnTo>
                  <a:pt x="22" y="33"/>
                </a:lnTo>
                <a:lnTo>
                  <a:pt x="24" y="34"/>
                </a:lnTo>
                <a:lnTo>
                  <a:pt x="27" y="34"/>
                </a:lnTo>
                <a:lnTo>
                  <a:pt x="30" y="34"/>
                </a:lnTo>
                <a:lnTo>
                  <a:pt x="31" y="34"/>
                </a:lnTo>
                <a:lnTo>
                  <a:pt x="33" y="37"/>
                </a:lnTo>
                <a:lnTo>
                  <a:pt x="34" y="36"/>
                </a:lnTo>
                <a:lnTo>
                  <a:pt x="35" y="36"/>
                </a:lnTo>
                <a:lnTo>
                  <a:pt x="39" y="34"/>
                </a:lnTo>
                <a:lnTo>
                  <a:pt x="39" y="33"/>
                </a:lnTo>
                <a:lnTo>
                  <a:pt x="39" y="32"/>
                </a:lnTo>
                <a:lnTo>
                  <a:pt x="37" y="32"/>
                </a:lnTo>
                <a:lnTo>
                  <a:pt x="36" y="31"/>
                </a:lnTo>
                <a:lnTo>
                  <a:pt x="35" y="28"/>
                </a:lnTo>
                <a:lnTo>
                  <a:pt x="34" y="28"/>
                </a:lnTo>
                <a:lnTo>
                  <a:pt x="37" y="22"/>
                </a:lnTo>
                <a:lnTo>
                  <a:pt x="40" y="22"/>
                </a:lnTo>
                <a:lnTo>
                  <a:pt x="41" y="20"/>
                </a:lnTo>
                <a:lnTo>
                  <a:pt x="42" y="20"/>
                </a:lnTo>
                <a:lnTo>
                  <a:pt x="46" y="19"/>
                </a:lnTo>
                <a:lnTo>
                  <a:pt x="47" y="19"/>
                </a:lnTo>
                <a:lnTo>
                  <a:pt x="48" y="20"/>
                </a:lnTo>
                <a:lnTo>
                  <a:pt x="47" y="25"/>
                </a:lnTo>
                <a:lnTo>
                  <a:pt x="51" y="27"/>
                </a:lnTo>
                <a:lnTo>
                  <a:pt x="53" y="31"/>
                </a:lnTo>
                <a:lnTo>
                  <a:pt x="54" y="32"/>
                </a:lnTo>
                <a:lnTo>
                  <a:pt x="55" y="32"/>
                </a:lnTo>
                <a:lnTo>
                  <a:pt x="55" y="31"/>
                </a:lnTo>
                <a:lnTo>
                  <a:pt x="55" y="30"/>
                </a:lnTo>
                <a:lnTo>
                  <a:pt x="58" y="31"/>
                </a:lnTo>
                <a:lnTo>
                  <a:pt x="57" y="32"/>
                </a:lnTo>
                <a:lnTo>
                  <a:pt x="58" y="33"/>
                </a:lnTo>
                <a:lnTo>
                  <a:pt x="58" y="31"/>
                </a:lnTo>
                <a:lnTo>
                  <a:pt x="59" y="30"/>
                </a:lnTo>
                <a:lnTo>
                  <a:pt x="60" y="28"/>
                </a:lnTo>
                <a:lnTo>
                  <a:pt x="61" y="27"/>
                </a:lnTo>
                <a:lnTo>
                  <a:pt x="63" y="27"/>
                </a:lnTo>
                <a:lnTo>
                  <a:pt x="65" y="26"/>
                </a:lnTo>
                <a:lnTo>
                  <a:pt x="67" y="25"/>
                </a:lnTo>
                <a:lnTo>
                  <a:pt x="69" y="24"/>
                </a:lnTo>
                <a:lnTo>
                  <a:pt x="71" y="24"/>
                </a:lnTo>
                <a:lnTo>
                  <a:pt x="72" y="24"/>
                </a:lnTo>
                <a:lnTo>
                  <a:pt x="75" y="22"/>
                </a:lnTo>
                <a:lnTo>
                  <a:pt x="76" y="22"/>
                </a:lnTo>
                <a:lnTo>
                  <a:pt x="78" y="24"/>
                </a:lnTo>
                <a:lnTo>
                  <a:pt x="79" y="25"/>
                </a:lnTo>
                <a:lnTo>
                  <a:pt x="81" y="25"/>
                </a:lnTo>
                <a:lnTo>
                  <a:pt x="83" y="22"/>
                </a:lnTo>
                <a:lnTo>
                  <a:pt x="84" y="21"/>
                </a:lnTo>
                <a:lnTo>
                  <a:pt x="88" y="20"/>
                </a:lnTo>
                <a:lnTo>
                  <a:pt x="90" y="20"/>
                </a:lnTo>
                <a:lnTo>
                  <a:pt x="91" y="20"/>
                </a:lnTo>
                <a:lnTo>
                  <a:pt x="93" y="19"/>
                </a:lnTo>
                <a:lnTo>
                  <a:pt x="94" y="18"/>
                </a:lnTo>
                <a:lnTo>
                  <a:pt x="95" y="18"/>
                </a:lnTo>
                <a:lnTo>
                  <a:pt x="96" y="14"/>
                </a:lnTo>
                <a:lnTo>
                  <a:pt x="97" y="14"/>
                </a:lnTo>
                <a:lnTo>
                  <a:pt x="97" y="13"/>
                </a:lnTo>
                <a:lnTo>
                  <a:pt x="99" y="12"/>
                </a:lnTo>
                <a:lnTo>
                  <a:pt x="101" y="10"/>
                </a:lnTo>
                <a:lnTo>
                  <a:pt x="102" y="10"/>
                </a:lnTo>
                <a:lnTo>
                  <a:pt x="103" y="8"/>
                </a:lnTo>
                <a:lnTo>
                  <a:pt x="106" y="4"/>
                </a:lnTo>
                <a:lnTo>
                  <a:pt x="106" y="3"/>
                </a:lnTo>
                <a:lnTo>
                  <a:pt x="105" y="2"/>
                </a:lnTo>
                <a:lnTo>
                  <a:pt x="105" y="0"/>
                </a:lnTo>
                <a:lnTo>
                  <a:pt x="107" y="0"/>
                </a:lnTo>
                <a:lnTo>
                  <a:pt x="108" y="0"/>
                </a:lnTo>
                <a:lnTo>
                  <a:pt x="111" y="1"/>
                </a:lnTo>
                <a:lnTo>
                  <a:pt x="112" y="1"/>
                </a:lnTo>
                <a:lnTo>
                  <a:pt x="115" y="2"/>
                </a:lnTo>
                <a:lnTo>
                  <a:pt x="117" y="2"/>
                </a:lnTo>
                <a:lnTo>
                  <a:pt x="119" y="3"/>
                </a:lnTo>
                <a:lnTo>
                  <a:pt x="120" y="3"/>
                </a:lnTo>
                <a:lnTo>
                  <a:pt x="124" y="4"/>
                </a:lnTo>
                <a:lnTo>
                  <a:pt x="125" y="4"/>
                </a:lnTo>
                <a:lnTo>
                  <a:pt x="126" y="8"/>
                </a:lnTo>
                <a:lnTo>
                  <a:pt x="127" y="8"/>
                </a:lnTo>
                <a:lnTo>
                  <a:pt x="127" y="9"/>
                </a:lnTo>
                <a:lnTo>
                  <a:pt x="127" y="12"/>
                </a:lnTo>
                <a:lnTo>
                  <a:pt x="129" y="13"/>
                </a:lnTo>
                <a:lnTo>
                  <a:pt x="130" y="14"/>
                </a:lnTo>
                <a:lnTo>
                  <a:pt x="133" y="14"/>
                </a:lnTo>
                <a:lnTo>
                  <a:pt x="133" y="15"/>
                </a:lnTo>
                <a:lnTo>
                  <a:pt x="133" y="16"/>
                </a:lnTo>
                <a:lnTo>
                  <a:pt x="133" y="18"/>
                </a:lnTo>
                <a:lnTo>
                  <a:pt x="135" y="18"/>
                </a:lnTo>
                <a:lnTo>
                  <a:pt x="136" y="19"/>
                </a:lnTo>
                <a:lnTo>
                  <a:pt x="137" y="19"/>
                </a:lnTo>
                <a:lnTo>
                  <a:pt x="141" y="19"/>
                </a:lnTo>
                <a:lnTo>
                  <a:pt x="143" y="19"/>
                </a:lnTo>
                <a:lnTo>
                  <a:pt x="148" y="18"/>
                </a:lnTo>
                <a:lnTo>
                  <a:pt x="150" y="18"/>
                </a:lnTo>
                <a:lnTo>
                  <a:pt x="154" y="20"/>
                </a:lnTo>
                <a:lnTo>
                  <a:pt x="155" y="22"/>
                </a:lnTo>
                <a:lnTo>
                  <a:pt x="156" y="26"/>
                </a:lnTo>
                <a:lnTo>
                  <a:pt x="156" y="30"/>
                </a:lnTo>
                <a:lnTo>
                  <a:pt x="155" y="32"/>
                </a:lnTo>
                <a:lnTo>
                  <a:pt x="151" y="34"/>
                </a:lnTo>
                <a:lnTo>
                  <a:pt x="151" y="36"/>
                </a:lnTo>
                <a:lnTo>
                  <a:pt x="155" y="43"/>
                </a:lnTo>
                <a:lnTo>
                  <a:pt x="156" y="45"/>
                </a:lnTo>
                <a:lnTo>
                  <a:pt x="160" y="45"/>
                </a:lnTo>
                <a:lnTo>
                  <a:pt x="162" y="45"/>
                </a:lnTo>
                <a:lnTo>
                  <a:pt x="166" y="46"/>
                </a:lnTo>
                <a:lnTo>
                  <a:pt x="169" y="45"/>
                </a:lnTo>
                <a:lnTo>
                  <a:pt x="174" y="42"/>
                </a:lnTo>
                <a:lnTo>
                  <a:pt x="177" y="40"/>
                </a:lnTo>
                <a:lnTo>
                  <a:pt x="181" y="39"/>
                </a:lnTo>
                <a:lnTo>
                  <a:pt x="189" y="36"/>
                </a:lnTo>
                <a:lnTo>
                  <a:pt x="189" y="34"/>
                </a:lnTo>
                <a:lnTo>
                  <a:pt x="191" y="34"/>
                </a:lnTo>
                <a:lnTo>
                  <a:pt x="193" y="36"/>
                </a:lnTo>
                <a:lnTo>
                  <a:pt x="196" y="37"/>
                </a:lnTo>
                <a:lnTo>
                  <a:pt x="196" y="38"/>
                </a:lnTo>
                <a:lnTo>
                  <a:pt x="195" y="39"/>
                </a:lnTo>
                <a:lnTo>
                  <a:pt x="193" y="39"/>
                </a:lnTo>
                <a:lnTo>
                  <a:pt x="192" y="39"/>
                </a:lnTo>
                <a:lnTo>
                  <a:pt x="192" y="40"/>
                </a:lnTo>
                <a:lnTo>
                  <a:pt x="191" y="40"/>
                </a:lnTo>
                <a:lnTo>
                  <a:pt x="192" y="42"/>
                </a:lnTo>
                <a:lnTo>
                  <a:pt x="193" y="43"/>
                </a:lnTo>
                <a:lnTo>
                  <a:pt x="197" y="46"/>
                </a:lnTo>
                <a:lnTo>
                  <a:pt x="201" y="49"/>
                </a:lnTo>
                <a:lnTo>
                  <a:pt x="208" y="51"/>
                </a:lnTo>
                <a:lnTo>
                  <a:pt x="209" y="52"/>
                </a:lnTo>
                <a:lnTo>
                  <a:pt x="210" y="52"/>
                </a:lnTo>
                <a:lnTo>
                  <a:pt x="211" y="51"/>
                </a:lnTo>
                <a:lnTo>
                  <a:pt x="211" y="56"/>
                </a:lnTo>
                <a:lnTo>
                  <a:pt x="217" y="56"/>
                </a:lnTo>
                <a:lnTo>
                  <a:pt x="221" y="56"/>
                </a:lnTo>
                <a:lnTo>
                  <a:pt x="225" y="55"/>
                </a:lnTo>
                <a:lnTo>
                  <a:pt x="229" y="55"/>
                </a:lnTo>
                <a:lnTo>
                  <a:pt x="233" y="55"/>
                </a:lnTo>
                <a:lnTo>
                  <a:pt x="243" y="54"/>
                </a:lnTo>
                <a:lnTo>
                  <a:pt x="258" y="54"/>
                </a:lnTo>
                <a:lnTo>
                  <a:pt x="268" y="52"/>
                </a:lnTo>
                <a:lnTo>
                  <a:pt x="272" y="52"/>
                </a:lnTo>
                <a:lnTo>
                  <a:pt x="262" y="74"/>
                </a:lnTo>
                <a:lnTo>
                  <a:pt x="258" y="85"/>
                </a:lnTo>
                <a:lnTo>
                  <a:pt x="262" y="92"/>
                </a:lnTo>
                <a:lnTo>
                  <a:pt x="262" y="99"/>
                </a:lnTo>
                <a:lnTo>
                  <a:pt x="260" y="99"/>
                </a:lnTo>
                <a:lnTo>
                  <a:pt x="258" y="99"/>
                </a:lnTo>
                <a:lnTo>
                  <a:pt x="254" y="98"/>
                </a:lnTo>
                <a:lnTo>
                  <a:pt x="252" y="98"/>
                </a:lnTo>
                <a:lnTo>
                  <a:pt x="248" y="97"/>
                </a:lnTo>
                <a:lnTo>
                  <a:pt x="243" y="97"/>
                </a:lnTo>
                <a:lnTo>
                  <a:pt x="238" y="97"/>
                </a:lnTo>
                <a:lnTo>
                  <a:pt x="233" y="97"/>
                </a:lnTo>
                <a:lnTo>
                  <a:pt x="227" y="97"/>
                </a:lnTo>
                <a:lnTo>
                  <a:pt x="226" y="97"/>
                </a:lnTo>
                <a:lnTo>
                  <a:pt x="228" y="96"/>
                </a:lnTo>
                <a:lnTo>
                  <a:pt x="229" y="94"/>
                </a:lnTo>
                <a:lnTo>
                  <a:pt x="233" y="94"/>
                </a:lnTo>
                <a:lnTo>
                  <a:pt x="233" y="93"/>
                </a:lnTo>
                <a:lnTo>
                  <a:pt x="234" y="91"/>
                </a:lnTo>
                <a:lnTo>
                  <a:pt x="233" y="90"/>
                </a:lnTo>
                <a:lnTo>
                  <a:pt x="231" y="90"/>
                </a:lnTo>
                <a:lnTo>
                  <a:pt x="229" y="90"/>
                </a:lnTo>
                <a:lnTo>
                  <a:pt x="228" y="91"/>
                </a:lnTo>
                <a:lnTo>
                  <a:pt x="227" y="91"/>
                </a:lnTo>
                <a:lnTo>
                  <a:pt x="226" y="92"/>
                </a:lnTo>
                <a:lnTo>
                  <a:pt x="226" y="93"/>
                </a:lnTo>
                <a:lnTo>
                  <a:pt x="223" y="93"/>
                </a:lnTo>
                <a:lnTo>
                  <a:pt x="222" y="94"/>
                </a:lnTo>
                <a:lnTo>
                  <a:pt x="221" y="94"/>
                </a:lnTo>
                <a:lnTo>
                  <a:pt x="221" y="93"/>
                </a:lnTo>
                <a:lnTo>
                  <a:pt x="223" y="92"/>
                </a:lnTo>
                <a:lnTo>
                  <a:pt x="223" y="91"/>
                </a:lnTo>
                <a:lnTo>
                  <a:pt x="222" y="91"/>
                </a:lnTo>
                <a:lnTo>
                  <a:pt x="221" y="91"/>
                </a:lnTo>
                <a:lnTo>
                  <a:pt x="221" y="90"/>
                </a:lnTo>
                <a:lnTo>
                  <a:pt x="221" y="88"/>
                </a:lnTo>
                <a:lnTo>
                  <a:pt x="220" y="88"/>
                </a:lnTo>
                <a:lnTo>
                  <a:pt x="219" y="87"/>
                </a:lnTo>
                <a:lnTo>
                  <a:pt x="217" y="87"/>
                </a:lnTo>
                <a:lnTo>
                  <a:pt x="216" y="88"/>
                </a:lnTo>
                <a:lnTo>
                  <a:pt x="215" y="88"/>
                </a:lnTo>
                <a:lnTo>
                  <a:pt x="214" y="88"/>
                </a:lnTo>
                <a:lnTo>
                  <a:pt x="213" y="91"/>
                </a:lnTo>
                <a:lnTo>
                  <a:pt x="211" y="93"/>
                </a:lnTo>
                <a:lnTo>
                  <a:pt x="209" y="93"/>
                </a:lnTo>
                <a:lnTo>
                  <a:pt x="208" y="94"/>
                </a:lnTo>
                <a:lnTo>
                  <a:pt x="207" y="94"/>
                </a:lnTo>
                <a:lnTo>
                  <a:pt x="207" y="96"/>
                </a:lnTo>
                <a:lnTo>
                  <a:pt x="208" y="97"/>
                </a:lnTo>
                <a:lnTo>
                  <a:pt x="209" y="97"/>
                </a:lnTo>
                <a:lnTo>
                  <a:pt x="210" y="97"/>
                </a:lnTo>
                <a:lnTo>
                  <a:pt x="210" y="99"/>
                </a:lnTo>
                <a:lnTo>
                  <a:pt x="208" y="99"/>
                </a:lnTo>
                <a:lnTo>
                  <a:pt x="205" y="100"/>
                </a:lnTo>
                <a:lnTo>
                  <a:pt x="203" y="99"/>
                </a:lnTo>
                <a:lnTo>
                  <a:pt x="203" y="100"/>
                </a:lnTo>
                <a:lnTo>
                  <a:pt x="202" y="100"/>
                </a:lnTo>
                <a:lnTo>
                  <a:pt x="202" y="102"/>
                </a:lnTo>
                <a:lnTo>
                  <a:pt x="201" y="102"/>
                </a:lnTo>
                <a:lnTo>
                  <a:pt x="199" y="102"/>
                </a:lnTo>
                <a:lnTo>
                  <a:pt x="198" y="102"/>
                </a:lnTo>
                <a:lnTo>
                  <a:pt x="197" y="103"/>
                </a:lnTo>
                <a:lnTo>
                  <a:pt x="196" y="104"/>
                </a:lnTo>
                <a:lnTo>
                  <a:pt x="196" y="105"/>
                </a:lnTo>
                <a:lnTo>
                  <a:pt x="195" y="105"/>
                </a:lnTo>
                <a:lnTo>
                  <a:pt x="191" y="106"/>
                </a:lnTo>
                <a:lnTo>
                  <a:pt x="190" y="108"/>
                </a:lnTo>
                <a:lnTo>
                  <a:pt x="190" y="109"/>
                </a:lnTo>
                <a:lnTo>
                  <a:pt x="190" y="110"/>
                </a:lnTo>
                <a:lnTo>
                  <a:pt x="189" y="110"/>
                </a:lnTo>
                <a:lnTo>
                  <a:pt x="186" y="110"/>
                </a:lnTo>
                <a:lnTo>
                  <a:pt x="186" y="111"/>
                </a:lnTo>
                <a:lnTo>
                  <a:pt x="185" y="111"/>
                </a:lnTo>
                <a:lnTo>
                  <a:pt x="184" y="111"/>
                </a:lnTo>
                <a:lnTo>
                  <a:pt x="183" y="112"/>
                </a:lnTo>
                <a:lnTo>
                  <a:pt x="179" y="112"/>
                </a:lnTo>
                <a:lnTo>
                  <a:pt x="178" y="114"/>
                </a:lnTo>
                <a:lnTo>
                  <a:pt x="177" y="114"/>
                </a:lnTo>
                <a:lnTo>
                  <a:pt x="177" y="115"/>
                </a:lnTo>
                <a:lnTo>
                  <a:pt x="175" y="115"/>
                </a:lnTo>
                <a:lnTo>
                  <a:pt x="174" y="115"/>
                </a:lnTo>
                <a:lnTo>
                  <a:pt x="171" y="116"/>
                </a:lnTo>
                <a:lnTo>
                  <a:pt x="168" y="116"/>
                </a:lnTo>
                <a:lnTo>
                  <a:pt x="168" y="117"/>
                </a:lnTo>
                <a:lnTo>
                  <a:pt x="162" y="120"/>
                </a:lnTo>
                <a:lnTo>
                  <a:pt x="157" y="121"/>
                </a:lnTo>
                <a:lnTo>
                  <a:pt x="157" y="122"/>
                </a:lnTo>
                <a:lnTo>
                  <a:pt x="155" y="122"/>
                </a:lnTo>
                <a:lnTo>
                  <a:pt x="153" y="123"/>
                </a:lnTo>
                <a:lnTo>
                  <a:pt x="151" y="123"/>
                </a:lnTo>
                <a:lnTo>
                  <a:pt x="151" y="124"/>
                </a:lnTo>
                <a:lnTo>
                  <a:pt x="150" y="124"/>
                </a:lnTo>
                <a:lnTo>
                  <a:pt x="149" y="124"/>
                </a:lnTo>
                <a:lnTo>
                  <a:pt x="150" y="124"/>
                </a:lnTo>
                <a:lnTo>
                  <a:pt x="149" y="126"/>
                </a:lnTo>
                <a:lnTo>
                  <a:pt x="148" y="124"/>
                </a:lnTo>
                <a:lnTo>
                  <a:pt x="148" y="126"/>
                </a:lnTo>
                <a:lnTo>
                  <a:pt x="147" y="126"/>
                </a:lnTo>
                <a:lnTo>
                  <a:pt x="147" y="127"/>
                </a:lnTo>
                <a:lnTo>
                  <a:pt x="145" y="127"/>
                </a:lnTo>
                <a:lnTo>
                  <a:pt x="144" y="128"/>
                </a:lnTo>
                <a:lnTo>
                  <a:pt x="143" y="127"/>
                </a:lnTo>
                <a:lnTo>
                  <a:pt x="143" y="128"/>
                </a:lnTo>
                <a:lnTo>
                  <a:pt x="142" y="128"/>
                </a:lnTo>
                <a:lnTo>
                  <a:pt x="142" y="129"/>
                </a:lnTo>
                <a:lnTo>
                  <a:pt x="141" y="129"/>
                </a:lnTo>
                <a:lnTo>
                  <a:pt x="139" y="129"/>
                </a:lnTo>
                <a:lnTo>
                  <a:pt x="138" y="129"/>
                </a:lnTo>
                <a:lnTo>
                  <a:pt x="136" y="129"/>
                </a:lnTo>
                <a:lnTo>
                  <a:pt x="135" y="129"/>
                </a:lnTo>
                <a:lnTo>
                  <a:pt x="133" y="129"/>
                </a:lnTo>
                <a:lnTo>
                  <a:pt x="130" y="129"/>
                </a:lnTo>
                <a:lnTo>
                  <a:pt x="129" y="129"/>
                </a:lnTo>
                <a:lnTo>
                  <a:pt x="129" y="130"/>
                </a:lnTo>
                <a:lnTo>
                  <a:pt x="127" y="130"/>
                </a:lnTo>
                <a:lnTo>
                  <a:pt x="126" y="132"/>
                </a:lnTo>
                <a:lnTo>
                  <a:pt x="123" y="130"/>
                </a:lnTo>
                <a:lnTo>
                  <a:pt x="123" y="132"/>
                </a:lnTo>
                <a:lnTo>
                  <a:pt x="121" y="130"/>
                </a:lnTo>
                <a:lnTo>
                  <a:pt x="118" y="130"/>
                </a:lnTo>
                <a:lnTo>
                  <a:pt x="117" y="129"/>
                </a:lnTo>
                <a:lnTo>
                  <a:pt x="114" y="129"/>
                </a:lnTo>
                <a:lnTo>
                  <a:pt x="113" y="129"/>
                </a:lnTo>
                <a:lnTo>
                  <a:pt x="107" y="129"/>
                </a:lnTo>
                <a:lnTo>
                  <a:pt x="106" y="129"/>
                </a:lnTo>
                <a:lnTo>
                  <a:pt x="100" y="128"/>
                </a:lnTo>
                <a:lnTo>
                  <a:pt x="97" y="127"/>
                </a:lnTo>
                <a:lnTo>
                  <a:pt x="96" y="127"/>
                </a:lnTo>
                <a:lnTo>
                  <a:pt x="94" y="127"/>
                </a:lnTo>
                <a:lnTo>
                  <a:pt x="94" y="126"/>
                </a:lnTo>
                <a:lnTo>
                  <a:pt x="93" y="126"/>
                </a:lnTo>
                <a:lnTo>
                  <a:pt x="93" y="124"/>
                </a:lnTo>
                <a:lnTo>
                  <a:pt x="91" y="124"/>
                </a:lnTo>
                <a:lnTo>
                  <a:pt x="89" y="123"/>
                </a:lnTo>
                <a:lnTo>
                  <a:pt x="85" y="123"/>
                </a:lnTo>
                <a:lnTo>
                  <a:pt x="81" y="122"/>
                </a:lnTo>
                <a:lnTo>
                  <a:pt x="79" y="123"/>
                </a:lnTo>
                <a:lnTo>
                  <a:pt x="78" y="122"/>
                </a:lnTo>
                <a:lnTo>
                  <a:pt x="76" y="123"/>
                </a:lnTo>
                <a:lnTo>
                  <a:pt x="75" y="123"/>
                </a:lnTo>
                <a:lnTo>
                  <a:pt x="72" y="123"/>
                </a:lnTo>
                <a:lnTo>
                  <a:pt x="67" y="123"/>
                </a:lnTo>
                <a:lnTo>
                  <a:pt x="67" y="122"/>
                </a:lnTo>
                <a:lnTo>
                  <a:pt x="65" y="122"/>
                </a:lnTo>
                <a:lnTo>
                  <a:pt x="64" y="123"/>
                </a:lnTo>
                <a:lnTo>
                  <a:pt x="63" y="123"/>
                </a:lnTo>
                <a:lnTo>
                  <a:pt x="59" y="122"/>
                </a:lnTo>
                <a:lnTo>
                  <a:pt x="58" y="122"/>
                </a:lnTo>
                <a:lnTo>
                  <a:pt x="55" y="123"/>
                </a:lnTo>
                <a:lnTo>
                  <a:pt x="52" y="122"/>
                </a:lnTo>
                <a:lnTo>
                  <a:pt x="49" y="122"/>
                </a:lnTo>
                <a:lnTo>
                  <a:pt x="48" y="122"/>
                </a:lnTo>
                <a:lnTo>
                  <a:pt x="43" y="120"/>
                </a:lnTo>
                <a:lnTo>
                  <a:pt x="41" y="118"/>
                </a:lnTo>
                <a:lnTo>
                  <a:pt x="39" y="117"/>
                </a:lnTo>
                <a:lnTo>
                  <a:pt x="37" y="117"/>
                </a:lnTo>
                <a:lnTo>
                  <a:pt x="37" y="116"/>
                </a:lnTo>
                <a:lnTo>
                  <a:pt x="36" y="117"/>
                </a:lnTo>
                <a:lnTo>
                  <a:pt x="35" y="116"/>
                </a:lnTo>
                <a:lnTo>
                  <a:pt x="33" y="115"/>
                </a:lnTo>
                <a:lnTo>
                  <a:pt x="31" y="115"/>
                </a:lnTo>
                <a:lnTo>
                  <a:pt x="27" y="114"/>
                </a:lnTo>
                <a:lnTo>
                  <a:pt x="24" y="112"/>
                </a:lnTo>
                <a:lnTo>
                  <a:pt x="23" y="112"/>
                </a:lnTo>
                <a:lnTo>
                  <a:pt x="19" y="112"/>
                </a:lnTo>
                <a:lnTo>
                  <a:pt x="17" y="111"/>
                </a:lnTo>
                <a:lnTo>
                  <a:pt x="15" y="111"/>
                </a:lnTo>
                <a:lnTo>
                  <a:pt x="12" y="111"/>
                </a:lnTo>
                <a:lnTo>
                  <a:pt x="10" y="111"/>
                </a:lnTo>
                <a:lnTo>
                  <a:pt x="5" y="110"/>
                </a:lnTo>
                <a:lnTo>
                  <a:pt x="4" y="109"/>
                </a:lnTo>
                <a:lnTo>
                  <a:pt x="0" y="106"/>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1" name="Freeform 179">
            <a:extLst>
              <a:ext uri="{FF2B5EF4-FFF2-40B4-BE49-F238E27FC236}">
                <a16:creationId xmlns:a16="http://schemas.microsoft.com/office/drawing/2014/main" id="{EF407060-8148-5B4A-BE1E-B40FE2EF2885}"/>
              </a:ext>
            </a:extLst>
          </p:cNvPr>
          <p:cNvSpPr>
            <a:spLocks/>
          </p:cNvSpPr>
          <p:nvPr/>
        </p:nvSpPr>
        <p:spPr bwMode="auto">
          <a:xfrm>
            <a:off x="6138159" y="4290318"/>
            <a:ext cx="732211" cy="549157"/>
          </a:xfrm>
          <a:custGeom>
            <a:avLst/>
            <a:gdLst>
              <a:gd name="T0" fmla="*/ 4 w 192"/>
              <a:gd name="T1" fmla="*/ 3 h 146"/>
              <a:gd name="T2" fmla="*/ 4 w 192"/>
              <a:gd name="T3" fmla="*/ 3 h 146"/>
              <a:gd name="T4" fmla="*/ 4 w 192"/>
              <a:gd name="T5" fmla="*/ 3 h 146"/>
              <a:gd name="T6" fmla="*/ 4 w 192"/>
              <a:gd name="T7" fmla="*/ 3 h 146"/>
              <a:gd name="T8" fmla="*/ 4 w 192"/>
              <a:gd name="T9" fmla="*/ 3 h 146"/>
              <a:gd name="T10" fmla="*/ 4 w 192"/>
              <a:gd name="T11" fmla="*/ 3 h 146"/>
              <a:gd name="T12" fmla="*/ 4 w 192"/>
              <a:gd name="T13" fmla="*/ 3 h 146"/>
              <a:gd name="T14" fmla="*/ 4 w 192"/>
              <a:gd name="T15" fmla="*/ 3 h 146"/>
              <a:gd name="T16" fmla="*/ 4 w 192"/>
              <a:gd name="T17" fmla="*/ 3 h 146"/>
              <a:gd name="T18" fmla="*/ 4 w 192"/>
              <a:gd name="T19" fmla="*/ 3 h 146"/>
              <a:gd name="T20" fmla="*/ 4 w 192"/>
              <a:gd name="T21" fmla="*/ 3 h 146"/>
              <a:gd name="T22" fmla="*/ 4 w 192"/>
              <a:gd name="T23" fmla="*/ 3 h 146"/>
              <a:gd name="T24" fmla="*/ 4 w 192"/>
              <a:gd name="T25" fmla="*/ 3 h 146"/>
              <a:gd name="T26" fmla="*/ 4 w 192"/>
              <a:gd name="T27" fmla="*/ 3 h 146"/>
              <a:gd name="T28" fmla="*/ 4 w 192"/>
              <a:gd name="T29" fmla="*/ 3 h 146"/>
              <a:gd name="T30" fmla="*/ 4 w 192"/>
              <a:gd name="T31" fmla="*/ 3 h 146"/>
              <a:gd name="T32" fmla="*/ 4 w 192"/>
              <a:gd name="T33" fmla="*/ 3 h 146"/>
              <a:gd name="T34" fmla="*/ 4 w 192"/>
              <a:gd name="T35" fmla="*/ 3 h 146"/>
              <a:gd name="T36" fmla="*/ 4 w 192"/>
              <a:gd name="T37" fmla="*/ 3 h 146"/>
              <a:gd name="T38" fmla="*/ 4 w 192"/>
              <a:gd name="T39" fmla="*/ 0 h 146"/>
              <a:gd name="T40" fmla="*/ 4 w 192"/>
              <a:gd name="T41" fmla="*/ 3 h 146"/>
              <a:gd name="T42" fmla="*/ 4 w 192"/>
              <a:gd name="T43" fmla="*/ 3 h 146"/>
              <a:gd name="T44" fmla="*/ 4 w 192"/>
              <a:gd name="T45" fmla="*/ 3 h 146"/>
              <a:gd name="T46" fmla="*/ 4 w 192"/>
              <a:gd name="T47" fmla="*/ 3 h 146"/>
              <a:gd name="T48" fmla="*/ 4 w 192"/>
              <a:gd name="T49" fmla="*/ 3 h 146"/>
              <a:gd name="T50" fmla="*/ 4 w 192"/>
              <a:gd name="T51" fmla="*/ 3 h 146"/>
              <a:gd name="T52" fmla="*/ 4 w 192"/>
              <a:gd name="T53" fmla="*/ 3 h 146"/>
              <a:gd name="T54" fmla="*/ 4 w 192"/>
              <a:gd name="T55" fmla="*/ 3 h 146"/>
              <a:gd name="T56" fmla="*/ 4 w 192"/>
              <a:gd name="T57" fmla="*/ 3 h 146"/>
              <a:gd name="T58" fmla="*/ 4 w 192"/>
              <a:gd name="T59" fmla="*/ 3 h 146"/>
              <a:gd name="T60" fmla="*/ 4 w 192"/>
              <a:gd name="T61" fmla="*/ 3 h 146"/>
              <a:gd name="T62" fmla="*/ 4 w 192"/>
              <a:gd name="T63" fmla="*/ 3 h 146"/>
              <a:gd name="T64" fmla="*/ 4 w 192"/>
              <a:gd name="T65" fmla="*/ 3 h 146"/>
              <a:gd name="T66" fmla="*/ 0 w 192"/>
              <a:gd name="T67" fmla="*/ 3 h 146"/>
              <a:gd name="T68" fmla="*/ 4 w 192"/>
              <a:gd name="T69" fmla="*/ 3 h 146"/>
              <a:gd name="T70" fmla="*/ 4 w 192"/>
              <a:gd name="T71" fmla="*/ 3 h 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2" h="146">
                <a:moveTo>
                  <a:pt x="18" y="136"/>
                </a:moveTo>
                <a:lnTo>
                  <a:pt x="18" y="138"/>
                </a:lnTo>
                <a:lnTo>
                  <a:pt x="21" y="138"/>
                </a:lnTo>
                <a:lnTo>
                  <a:pt x="22" y="141"/>
                </a:lnTo>
                <a:lnTo>
                  <a:pt x="23" y="141"/>
                </a:lnTo>
                <a:lnTo>
                  <a:pt x="25" y="141"/>
                </a:lnTo>
                <a:lnTo>
                  <a:pt x="27" y="142"/>
                </a:lnTo>
                <a:lnTo>
                  <a:pt x="28" y="142"/>
                </a:lnTo>
                <a:lnTo>
                  <a:pt x="29" y="142"/>
                </a:lnTo>
                <a:lnTo>
                  <a:pt x="30" y="142"/>
                </a:lnTo>
                <a:lnTo>
                  <a:pt x="31" y="143"/>
                </a:lnTo>
                <a:lnTo>
                  <a:pt x="35" y="144"/>
                </a:lnTo>
                <a:lnTo>
                  <a:pt x="36" y="146"/>
                </a:lnTo>
                <a:lnTo>
                  <a:pt x="48" y="144"/>
                </a:lnTo>
                <a:lnTo>
                  <a:pt x="51" y="144"/>
                </a:lnTo>
                <a:lnTo>
                  <a:pt x="51" y="143"/>
                </a:lnTo>
                <a:lnTo>
                  <a:pt x="53" y="142"/>
                </a:lnTo>
                <a:lnTo>
                  <a:pt x="53" y="137"/>
                </a:lnTo>
                <a:lnTo>
                  <a:pt x="54" y="135"/>
                </a:lnTo>
                <a:lnTo>
                  <a:pt x="57" y="135"/>
                </a:lnTo>
                <a:lnTo>
                  <a:pt x="61" y="135"/>
                </a:lnTo>
                <a:lnTo>
                  <a:pt x="64" y="135"/>
                </a:lnTo>
                <a:lnTo>
                  <a:pt x="67" y="135"/>
                </a:lnTo>
                <a:lnTo>
                  <a:pt x="77" y="137"/>
                </a:lnTo>
                <a:lnTo>
                  <a:pt x="87" y="136"/>
                </a:lnTo>
                <a:lnTo>
                  <a:pt x="89" y="142"/>
                </a:lnTo>
                <a:lnTo>
                  <a:pt x="114" y="138"/>
                </a:lnTo>
                <a:lnTo>
                  <a:pt x="181" y="125"/>
                </a:lnTo>
                <a:lnTo>
                  <a:pt x="192" y="124"/>
                </a:lnTo>
                <a:lnTo>
                  <a:pt x="191" y="118"/>
                </a:lnTo>
                <a:lnTo>
                  <a:pt x="181" y="72"/>
                </a:lnTo>
                <a:lnTo>
                  <a:pt x="180" y="60"/>
                </a:lnTo>
                <a:lnTo>
                  <a:pt x="131" y="22"/>
                </a:lnTo>
                <a:lnTo>
                  <a:pt x="123" y="15"/>
                </a:lnTo>
                <a:lnTo>
                  <a:pt x="120" y="17"/>
                </a:lnTo>
                <a:lnTo>
                  <a:pt x="115" y="16"/>
                </a:lnTo>
                <a:lnTo>
                  <a:pt x="113" y="16"/>
                </a:lnTo>
                <a:lnTo>
                  <a:pt x="109" y="16"/>
                </a:lnTo>
                <a:lnTo>
                  <a:pt x="105" y="16"/>
                </a:lnTo>
                <a:lnTo>
                  <a:pt x="102" y="0"/>
                </a:lnTo>
                <a:lnTo>
                  <a:pt x="101" y="0"/>
                </a:lnTo>
                <a:lnTo>
                  <a:pt x="99" y="6"/>
                </a:lnTo>
                <a:lnTo>
                  <a:pt x="96" y="18"/>
                </a:lnTo>
                <a:lnTo>
                  <a:pt x="101" y="39"/>
                </a:lnTo>
                <a:lnTo>
                  <a:pt x="103" y="43"/>
                </a:lnTo>
                <a:lnTo>
                  <a:pt x="103" y="45"/>
                </a:lnTo>
                <a:lnTo>
                  <a:pt x="100" y="47"/>
                </a:lnTo>
                <a:lnTo>
                  <a:pt x="97" y="48"/>
                </a:lnTo>
                <a:lnTo>
                  <a:pt x="94" y="52"/>
                </a:lnTo>
                <a:lnTo>
                  <a:pt x="93" y="53"/>
                </a:lnTo>
                <a:lnTo>
                  <a:pt x="91" y="54"/>
                </a:lnTo>
                <a:lnTo>
                  <a:pt x="91" y="61"/>
                </a:lnTo>
                <a:lnTo>
                  <a:pt x="93" y="66"/>
                </a:lnTo>
                <a:lnTo>
                  <a:pt x="93" y="70"/>
                </a:lnTo>
                <a:lnTo>
                  <a:pt x="90" y="75"/>
                </a:lnTo>
                <a:lnTo>
                  <a:pt x="88" y="77"/>
                </a:lnTo>
                <a:lnTo>
                  <a:pt x="84" y="81"/>
                </a:lnTo>
                <a:lnTo>
                  <a:pt x="54" y="103"/>
                </a:lnTo>
                <a:lnTo>
                  <a:pt x="52" y="105"/>
                </a:lnTo>
                <a:lnTo>
                  <a:pt x="47" y="106"/>
                </a:lnTo>
                <a:lnTo>
                  <a:pt x="47" y="107"/>
                </a:lnTo>
                <a:lnTo>
                  <a:pt x="45" y="107"/>
                </a:lnTo>
                <a:lnTo>
                  <a:pt x="45" y="108"/>
                </a:lnTo>
                <a:lnTo>
                  <a:pt x="41" y="109"/>
                </a:lnTo>
                <a:lnTo>
                  <a:pt x="40" y="109"/>
                </a:lnTo>
                <a:lnTo>
                  <a:pt x="39" y="111"/>
                </a:lnTo>
                <a:lnTo>
                  <a:pt x="36" y="112"/>
                </a:lnTo>
                <a:lnTo>
                  <a:pt x="0" y="118"/>
                </a:lnTo>
                <a:lnTo>
                  <a:pt x="7" y="124"/>
                </a:lnTo>
                <a:lnTo>
                  <a:pt x="16" y="125"/>
                </a:lnTo>
                <a:lnTo>
                  <a:pt x="17" y="131"/>
                </a:lnTo>
                <a:lnTo>
                  <a:pt x="18" y="136"/>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2" name="Freeform 180">
            <a:extLst>
              <a:ext uri="{FF2B5EF4-FFF2-40B4-BE49-F238E27FC236}">
                <a16:creationId xmlns:a16="http://schemas.microsoft.com/office/drawing/2014/main" id="{5CC9EAFB-4D1B-ED43-956E-7A646EEAC84B}"/>
              </a:ext>
            </a:extLst>
          </p:cNvPr>
          <p:cNvSpPr>
            <a:spLocks/>
          </p:cNvSpPr>
          <p:nvPr/>
        </p:nvSpPr>
        <p:spPr bwMode="auto">
          <a:xfrm>
            <a:off x="5815636" y="4856909"/>
            <a:ext cx="841174" cy="562236"/>
          </a:xfrm>
          <a:custGeom>
            <a:avLst/>
            <a:gdLst>
              <a:gd name="T0" fmla="*/ 4 w 220"/>
              <a:gd name="T1" fmla="*/ 3 h 149"/>
              <a:gd name="T2" fmla="*/ 4 w 220"/>
              <a:gd name="T3" fmla="*/ 3 h 149"/>
              <a:gd name="T4" fmla="*/ 4 w 220"/>
              <a:gd name="T5" fmla="*/ 3 h 149"/>
              <a:gd name="T6" fmla="*/ 4 w 220"/>
              <a:gd name="T7" fmla="*/ 3 h 149"/>
              <a:gd name="T8" fmla="*/ 4 w 220"/>
              <a:gd name="T9" fmla="*/ 3 h 149"/>
              <a:gd name="T10" fmla="*/ 4 w 220"/>
              <a:gd name="T11" fmla="*/ 3 h 149"/>
              <a:gd name="T12" fmla="*/ 4 w 220"/>
              <a:gd name="T13" fmla="*/ 3 h 149"/>
              <a:gd name="T14" fmla="*/ 4 w 220"/>
              <a:gd name="T15" fmla="*/ 3 h 149"/>
              <a:gd name="T16" fmla="*/ 4 w 220"/>
              <a:gd name="T17" fmla="*/ 3 h 149"/>
              <a:gd name="T18" fmla="*/ 4 w 220"/>
              <a:gd name="T19" fmla="*/ 3 h 149"/>
              <a:gd name="T20" fmla="*/ 4 w 220"/>
              <a:gd name="T21" fmla="*/ 3 h 149"/>
              <a:gd name="T22" fmla="*/ 4 w 220"/>
              <a:gd name="T23" fmla="*/ 3 h 149"/>
              <a:gd name="T24" fmla="*/ 4 w 220"/>
              <a:gd name="T25" fmla="*/ 3 h 149"/>
              <a:gd name="T26" fmla="*/ 4 w 220"/>
              <a:gd name="T27" fmla="*/ 3 h 149"/>
              <a:gd name="T28" fmla="*/ 4 w 220"/>
              <a:gd name="T29" fmla="*/ 3 h 149"/>
              <a:gd name="T30" fmla="*/ 4 w 220"/>
              <a:gd name="T31" fmla="*/ 1 h 149"/>
              <a:gd name="T32" fmla="*/ 4 w 220"/>
              <a:gd name="T33" fmla="*/ 1 h 149"/>
              <a:gd name="T34" fmla="*/ 4 w 220"/>
              <a:gd name="T35" fmla="*/ 3 h 149"/>
              <a:gd name="T36" fmla="*/ 4 w 220"/>
              <a:gd name="T37" fmla="*/ 1 h 149"/>
              <a:gd name="T38" fmla="*/ 4 w 220"/>
              <a:gd name="T39" fmla="*/ 3 h 149"/>
              <a:gd name="T40" fmla="*/ 4 w 220"/>
              <a:gd name="T41" fmla="*/ 3 h 149"/>
              <a:gd name="T42" fmla="*/ 4 w 220"/>
              <a:gd name="T43" fmla="*/ 3 h 149"/>
              <a:gd name="T44" fmla="*/ 4 w 220"/>
              <a:gd name="T45" fmla="*/ 3 h 149"/>
              <a:gd name="T46" fmla="*/ 4 w 220"/>
              <a:gd name="T47" fmla="*/ 3 h 149"/>
              <a:gd name="T48" fmla="*/ 4 w 220"/>
              <a:gd name="T49" fmla="*/ 3 h 149"/>
              <a:gd name="T50" fmla="*/ 4 w 220"/>
              <a:gd name="T51" fmla="*/ 3 h 149"/>
              <a:gd name="T52" fmla="*/ 4 w 220"/>
              <a:gd name="T53" fmla="*/ 3 h 149"/>
              <a:gd name="T54" fmla="*/ 4 w 220"/>
              <a:gd name="T55" fmla="*/ 3 h 149"/>
              <a:gd name="T56" fmla="*/ 4 w 220"/>
              <a:gd name="T57" fmla="*/ 3 h 149"/>
              <a:gd name="T58" fmla="*/ 4 w 220"/>
              <a:gd name="T59" fmla="*/ 3 h 149"/>
              <a:gd name="T60" fmla="*/ 4 w 220"/>
              <a:gd name="T61" fmla="*/ 3 h 149"/>
              <a:gd name="T62" fmla="*/ 4 w 220"/>
              <a:gd name="T63" fmla="*/ 3 h 149"/>
              <a:gd name="T64" fmla="*/ 4 w 220"/>
              <a:gd name="T65" fmla="*/ 3 h 149"/>
              <a:gd name="T66" fmla="*/ 4 w 220"/>
              <a:gd name="T67" fmla="*/ 3 h 149"/>
              <a:gd name="T68" fmla="*/ 4 w 220"/>
              <a:gd name="T69" fmla="*/ 3 h 149"/>
              <a:gd name="T70" fmla="*/ 4 w 220"/>
              <a:gd name="T71" fmla="*/ 3 h 149"/>
              <a:gd name="T72" fmla="*/ 4 w 220"/>
              <a:gd name="T73" fmla="*/ 3 h 149"/>
              <a:gd name="T74" fmla="*/ 4 w 220"/>
              <a:gd name="T75" fmla="*/ 3 h 149"/>
              <a:gd name="T76" fmla="*/ 4 w 220"/>
              <a:gd name="T77" fmla="*/ 3 h 149"/>
              <a:gd name="T78" fmla="*/ 4 w 220"/>
              <a:gd name="T79" fmla="*/ 3 h 149"/>
              <a:gd name="T80" fmla="*/ 4 w 220"/>
              <a:gd name="T81" fmla="*/ 3 h 149"/>
              <a:gd name="T82" fmla="*/ 4 w 220"/>
              <a:gd name="T83" fmla="*/ 3 h 149"/>
              <a:gd name="T84" fmla="*/ 4 w 220"/>
              <a:gd name="T85" fmla="*/ 3 h 149"/>
              <a:gd name="T86" fmla="*/ 4 w 220"/>
              <a:gd name="T87" fmla="*/ 3 h 149"/>
              <a:gd name="T88" fmla="*/ 4 w 220"/>
              <a:gd name="T89" fmla="*/ 3 h 149"/>
              <a:gd name="T90" fmla="*/ 4 w 220"/>
              <a:gd name="T91" fmla="*/ 3 h 149"/>
              <a:gd name="T92" fmla="*/ 4 w 220"/>
              <a:gd name="T93" fmla="*/ 3 h 149"/>
              <a:gd name="T94" fmla="*/ 4 w 220"/>
              <a:gd name="T95" fmla="*/ 3 h 149"/>
              <a:gd name="T96" fmla="*/ 4 w 220"/>
              <a:gd name="T97" fmla="*/ 3 h 149"/>
              <a:gd name="T98" fmla="*/ 4 w 220"/>
              <a:gd name="T99" fmla="*/ 3 h 149"/>
              <a:gd name="T100" fmla="*/ 4 w 220"/>
              <a:gd name="T101" fmla="*/ 3 h 149"/>
              <a:gd name="T102" fmla="*/ 4 w 220"/>
              <a:gd name="T103" fmla="*/ 3 h 1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0" h="149">
                <a:moveTo>
                  <a:pt x="0" y="82"/>
                </a:moveTo>
                <a:lnTo>
                  <a:pt x="4" y="71"/>
                </a:lnTo>
                <a:lnTo>
                  <a:pt x="14" y="49"/>
                </a:lnTo>
                <a:lnTo>
                  <a:pt x="16" y="47"/>
                </a:lnTo>
                <a:lnTo>
                  <a:pt x="20" y="45"/>
                </a:lnTo>
                <a:lnTo>
                  <a:pt x="22" y="45"/>
                </a:lnTo>
                <a:lnTo>
                  <a:pt x="22" y="43"/>
                </a:lnTo>
                <a:lnTo>
                  <a:pt x="23" y="42"/>
                </a:lnTo>
                <a:lnTo>
                  <a:pt x="26" y="41"/>
                </a:lnTo>
                <a:lnTo>
                  <a:pt x="26" y="40"/>
                </a:lnTo>
                <a:lnTo>
                  <a:pt x="30" y="29"/>
                </a:lnTo>
                <a:lnTo>
                  <a:pt x="32" y="28"/>
                </a:lnTo>
                <a:lnTo>
                  <a:pt x="33" y="28"/>
                </a:lnTo>
                <a:lnTo>
                  <a:pt x="33" y="27"/>
                </a:lnTo>
                <a:lnTo>
                  <a:pt x="34" y="25"/>
                </a:lnTo>
                <a:lnTo>
                  <a:pt x="35" y="23"/>
                </a:lnTo>
                <a:lnTo>
                  <a:pt x="36" y="13"/>
                </a:lnTo>
                <a:lnTo>
                  <a:pt x="39" y="9"/>
                </a:lnTo>
                <a:lnTo>
                  <a:pt x="40" y="9"/>
                </a:lnTo>
                <a:lnTo>
                  <a:pt x="41" y="9"/>
                </a:lnTo>
                <a:lnTo>
                  <a:pt x="47" y="9"/>
                </a:lnTo>
                <a:lnTo>
                  <a:pt x="48" y="9"/>
                </a:lnTo>
                <a:lnTo>
                  <a:pt x="52" y="11"/>
                </a:lnTo>
                <a:lnTo>
                  <a:pt x="54" y="12"/>
                </a:lnTo>
                <a:lnTo>
                  <a:pt x="56" y="15"/>
                </a:lnTo>
                <a:lnTo>
                  <a:pt x="56" y="17"/>
                </a:lnTo>
                <a:lnTo>
                  <a:pt x="56" y="21"/>
                </a:lnTo>
                <a:lnTo>
                  <a:pt x="57" y="22"/>
                </a:lnTo>
                <a:lnTo>
                  <a:pt x="59" y="27"/>
                </a:lnTo>
                <a:lnTo>
                  <a:pt x="60" y="27"/>
                </a:lnTo>
                <a:lnTo>
                  <a:pt x="65" y="27"/>
                </a:lnTo>
                <a:lnTo>
                  <a:pt x="69" y="28"/>
                </a:lnTo>
                <a:lnTo>
                  <a:pt x="72" y="30"/>
                </a:lnTo>
                <a:lnTo>
                  <a:pt x="74" y="30"/>
                </a:lnTo>
                <a:lnTo>
                  <a:pt x="77" y="30"/>
                </a:lnTo>
                <a:lnTo>
                  <a:pt x="84" y="22"/>
                </a:lnTo>
                <a:lnTo>
                  <a:pt x="93" y="13"/>
                </a:lnTo>
                <a:lnTo>
                  <a:pt x="93" y="11"/>
                </a:lnTo>
                <a:lnTo>
                  <a:pt x="94" y="11"/>
                </a:lnTo>
                <a:lnTo>
                  <a:pt x="95" y="10"/>
                </a:lnTo>
                <a:lnTo>
                  <a:pt x="96" y="9"/>
                </a:lnTo>
                <a:lnTo>
                  <a:pt x="100" y="7"/>
                </a:lnTo>
                <a:lnTo>
                  <a:pt x="101" y="6"/>
                </a:lnTo>
                <a:lnTo>
                  <a:pt x="102" y="6"/>
                </a:lnTo>
                <a:lnTo>
                  <a:pt x="106" y="5"/>
                </a:lnTo>
                <a:lnTo>
                  <a:pt x="107" y="5"/>
                </a:lnTo>
                <a:lnTo>
                  <a:pt x="108" y="1"/>
                </a:lnTo>
                <a:lnTo>
                  <a:pt x="110" y="1"/>
                </a:lnTo>
                <a:lnTo>
                  <a:pt x="113" y="0"/>
                </a:lnTo>
                <a:lnTo>
                  <a:pt x="114" y="1"/>
                </a:lnTo>
                <a:lnTo>
                  <a:pt x="116" y="1"/>
                </a:lnTo>
                <a:lnTo>
                  <a:pt x="117" y="1"/>
                </a:lnTo>
                <a:lnTo>
                  <a:pt x="119" y="1"/>
                </a:lnTo>
                <a:lnTo>
                  <a:pt x="119" y="3"/>
                </a:lnTo>
                <a:lnTo>
                  <a:pt x="122" y="3"/>
                </a:lnTo>
                <a:lnTo>
                  <a:pt x="123" y="1"/>
                </a:lnTo>
                <a:lnTo>
                  <a:pt x="124" y="1"/>
                </a:lnTo>
                <a:lnTo>
                  <a:pt x="125" y="3"/>
                </a:lnTo>
                <a:lnTo>
                  <a:pt x="125" y="4"/>
                </a:lnTo>
                <a:lnTo>
                  <a:pt x="128" y="7"/>
                </a:lnTo>
                <a:lnTo>
                  <a:pt x="129" y="7"/>
                </a:lnTo>
                <a:lnTo>
                  <a:pt x="131" y="7"/>
                </a:lnTo>
                <a:lnTo>
                  <a:pt x="134" y="9"/>
                </a:lnTo>
                <a:lnTo>
                  <a:pt x="136" y="11"/>
                </a:lnTo>
                <a:lnTo>
                  <a:pt x="136" y="12"/>
                </a:lnTo>
                <a:lnTo>
                  <a:pt x="135" y="15"/>
                </a:lnTo>
                <a:lnTo>
                  <a:pt x="135" y="17"/>
                </a:lnTo>
                <a:lnTo>
                  <a:pt x="136" y="17"/>
                </a:lnTo>
                <a:lnTo>
                  <a:pt x="142" y="17"/>
                </a:lnTo>
                <a:lnTo>
                  <a:pt x="146" y="17"/>
                </a:lnTo>
                <a:lnTo>
                  <a:pt x="146" y="18"/>
                </a:lnTo>
                <a:lnTo>
                  <a:pt x="147" y="18"/>
                </a:lnTo>
                <a:lnTo>
                  <a:pt x="150" y="18"/>
                </a:lnTo>
                <a:lnTo>
                  <a:pt x="152" y="19"/>
                </a:lnTo>
                <a:lnTo>
                  <a:pt x="153" y="19"/>
                </a:lnTo>
                <a:lnTo>
                  <a:pt x="153" y="21"/>
                </a:lnTo>
                <a:lnTo>
                  <a:pt x="152" y="21"/>
                </a:lnTo>
                <a:lnTo>
                  <a:pt x="152" y="23"/>
                </a:lnTo>
                <a:lnTo>
                  <a:pt x="150" y="23"/>
                </a:lnTo>
                <a:lnTo>
                  <a:pt x="150" y="24"/>
                </a:lnTo>
                <a:lnTo>
                  <a:pt x="152" y="23"/>
                </a:lnTo>
                <a:lnTo>
                  <a:pt x="159" y="25"/>
                </a:lnTo>
                <a:lnTo>
                  <a:pt x="174" y="33"/>
                </a:lnTo>
                <a:lnTo>
                  <a:pt x="184" y="36"/>
                </a:lnTo>
                <a:lnTo>
                  <a:pt x="194" y="39"/>
                </a:lnTo>
                <a:lnTo>
                  <a:pt x="202" y="42"/>
                </a:lnTo>
                <a:lnTo>
                  <a:pt x="209" y="47"/>
                </a:lnTo>
                <a:lnTo>
                  <a:pt x="215" y="48"/>
                </a:lnTo>
                <a:lnTo>
                  <a:pt x="220" y="49"/>
                </a:lnTo>
                <a:lnTo>
                  <a:pt x="219" y="57"/>
                </a:lnTo>
                <a:lnTo>
                  <a:pt x="214" y="65"/>
                </a:lnTo>
                <a:lnTo>
                  <a:pt x="147" y="78"/>
                </a:lnTo>
                <a:lnTo>
                  <a:pt x="141" y="85"/>
                </a:lnTo>
                <a:lnTo>
                  <a:pt x="137" y="90"/>
                </a:lnTo>
                <a:lnTo>
                  <a:pt x="126" y="108"/>
                </a:lnTo>
                <a:lnTo>
                  <a:pt x="123" y="109"/>
                </a:lnTo>
                <a:lnTo>
                  <a:pt x="122" y="111"/>
                </a:lnTo>
                <a:lnTo>
                  <a:pt x="122" y="112"/>
                </a:lnTo>
                <a:lnTo>
                  <a:pt x="124" y="112"/>
                </a:lnTo>
                <a:lnTo>
                  <a:pt x="124" y="117"/>
                </a:lnTo>
                <a:lnTo>
                  <a:pt x="123" y="120"/>
                </a:lnTo>
                <a:lnTo>
                  <a:pt x="125" y="121"/>
                </a:lnTo>
                <a:lnTo>
                  <a:pt x="130" y="121"/>
                </a:lnTo>
                <a:lnTo>
                  <a:pt x="130" y="127"/>
                </a:lnTo>
                <a:lnTo>
                  <a:pt x="129" y="130"/>
                </a:lnTo>
                <a:lnTo>
                  <a:pt x="126" y="131"/>
                </a:lnTo>
                <a:lnTo>
                  <a:pt x="128" y="137"/>
                </a:lnTo>
                <a:lnTo>
                  <a:pt x="128" y="139"/>
                </a:lnTo>
                <a:lnTo>
                  <a:pt x="129" y="143"/>
                </a:lnTo>
                <a:lnTo>
                  <a:pt x="125" y="149"/>
                </a:lnTo>
                <a:lnTo>
                  <a:pt x="123" y="148"/>
                </a:lnTo>
                <a:lnTo>
                  <a:pt x="122" y="147"/>
                </a:lnTo>
                <a:lnTo>
                  <a:pt x="105" y="138"/>
                </a:lnTo>
                <a:lnTo>
                  <a:pt x="98" y="135"/>
                </a:lnTo>
                <a:lnTo>
                  <a:pt x="96" y="133"/>
                </a:lnTo>
                <a:lnTo>
                  <a:pt x="95" y="133"/>
                </a:lnTo>
                <a:lnTo>
                  <a:pt x="90" y="131"/>
                </a:lnTo>
                <a:lnTo>
                  <a:pt x="90" y="129"/>
                </a:lnTo>
                <a:lnTo>
                  <a:pt x="89" y="129"/>
                </a:lnTo>
                <a:lnTo>
                  <a:pt x="88" y="130"/>
                </a:lnTo>
                <a:lnTo>
                  <a:pt x="81" y="125"/>
                </a:lnTo>
                <a:lnTo>
                  <a:pt x="82" y="125"/>
                </a:lnTo>
                <a:lnTo>
                  <a:pt x="80" y="124"/>
                </a:lnTo>
                <a:lnTo>
                  <a:pt x="78" y="123"/>
                </a:lnTo>
                <a:lnTo>
                  <a:pt x="76" y="123"/>
                </a:lnTo>
                <a:lnTo>
                  <a:pt x="75" y="121"/>
                </a:lnTo>
                <a:lnTo>
                  <a:pt x="76" y="123"/>
                </a:lnTo>
                <a:lnTo>
                  <a:pt x="74" y="121"/>
                </a:lnTo>
                <a:lnTo>
                  <a:pt x="72" y="121"/>
                </a:lnTo>
                <a:lnTo>
                  <a:pt x="71" y="120"/>
                </a:lnTo>
                <a:lnTo>
                  <a:pt x="70" y="120"/>
                </a:lnTo>
                <a:lnTo>
                  <a:pt x="63" y="115"/>
                </a:lnTo>
                <a:lnTo>
                  <a:pt x="60" y="115"/>
                </a:lnTo>
                <a:lnTo>
                  <a:pt x="60" y="114"/>
                </a:lnTo>
                <a:lnTo>
                  <a:pt x="53" y="112"/>
                </a:lnTo>
                <a:lnTo>
                  <a:pt x="52" y="111"/>
                </a:lnTo>
                <a:lnTo>
                  <a:pt x="48" y="109"/>
                </a:lnTo>
                <a:lnTo>
                  <a:pt x="42" y="107"/>
                </a:lnTo>
                <a:lnTo>
                  <a:pt x="38" y="105"/>
                </a:lnTo>
                <a:lnTo>
                  <a:pt x="36" y="105"/>
                </a:lnTo>
                <a:lnTo>
                  <a:pt x="35" y="105"/>
                </a:lnTo>
                <a:lnTo>
                  <a:pt x="32" y="102"/>
                </a:lnTo>
                <a:lnTo>
                  <a:pt x="29" y="101"/>
                </a:lnTo>
                <a:lnTo>
                  <a:pt x="26" y="100"/>
                </a:lnTo>
                <a:lnTo>
                  <a:pt x="24" y="100"/>
                </a:lnTo>
                <a:lnTo>
                  <a:pt x="22" y="100"/>
                </a:lnTo>
                <a:lnTo>
                  <a:pt x="20" y="99"/>
                </a:lnTo>
                <a:lnTo>
                  <a:pt x="16" y="97"/>
                </a:lnTo>
                <a:lnTo>
                  <a:pt x="15" y="97"/>
                </a:lnTo>
                <a:lnTo>
                  <a:pt x="14" y="97"/>
                </a:lnTo>
                <a:lnTo>
                  <a:pt x="14" y="96"/>
                </a:lnTo>
                <a:lnTo>
                  <a:pt x="10" y="96"/>
                </a:lnTo>
                <a:lnTo>
                  <a:pt x="9" y="97"/>
                </a:lnTo>
                <a:lnTo>
                  <a:pt x="5" y="96"/>
                </a:lnTo>
                <a:lnTo>
                  <a:pt x="4" y="96"/>
                </a:lnTo>
                <a:lnTo>
                  <a:pt x="4" y="89"/>
                </a:lnTo>
                <a:lnTo>
                  <a:pt x="0" y="82"/>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3" name="Freeform 181">
            <a:extLst>
              <a:ext uri="{FF2B5EF4-FFF2-40B4-BE49-F238E27FC236}">
                <a16:creationId xmlns:a16="http://schemas.microsoft.com/office/drawing/2014/main" id="{A39E14B6-C293-7549-8D47-A2103E46D89A}"/>
              </a:ext>
            </a:extLst>
          </p:cNvPr>
          <p:cNvSpPr>
            <a:spLocks/>
          </p:cNvSpPr>
          <p:nvPr/>
        </p:nvSpPr>
        <p:spPr bwMode="auto">
          <a:xfrm>
            <a:off x="6822427" y="4033171"/>
            <a:ext cx="427122" cy="701705"/>
          </a:xfrm>
          <a:custGeom>
            <a:avLst/>
            <a:gdLst>
              <a:gd name="T0" fmla="*/ 3 w 113"/>
              <a:gd name="T1" fmla="*/ 3 h 185"/>
              <a:gd name="T2" fmla="*/ 3 w 113"/>
              <a:gd name="T3" fmla="*/ 3 h 185"/>
              <a:gd name="T4" fmla="*/ 3 w 113"/>
              <a:gd name="T5" fmla="*/ 3 h 185"/>
              <a:gd name="T6" fmla="*/ 3 w 113"/>
              <a:gd name="T7" fmla="*/ 3 h 185"/>
              <a:gd name="T8" fmla="*/ 3 w 113"/>
              <a:gd name="T9" fmla="*/ 3 h 185"/>
              <a:gd name="T10" fmla="*/ 3 w 113"/>
              <a:gd name="T11" fmla="*/ 3 h 185"/>
              <a:gd name="T12" fmla="*/ 3 w 113"/>
              <a:gd name="T13" fmla="*/ 3 h 185"/>
              <a:gd name="T14" fmla="*/ 3 w 113"/>
              <a:gd name="T15" fmla="*/ 3 h 185"/>
              <a:gd name="T16" fmla="*/ 3 w 113"/>
              <a:gd name="T17" fmla="*/ 3 h 185"/>
              <a:gd name="T18" fmla="*/ 3 w 113"/>
              <a:gd name="T19" fmla="*/ 3 h 185"/>
              <a:gd name="T20" fmla="*/ 3 w 113"/>
              <a:gd name="T21" fmla="*/ 3 h 185"/>
              <a:gd name="T22" fmla="*/ 3 w 113"/>
              <a:gd name="T23" fmla="*/ 3 h 185"/>
              <a:gd name="T24" fmla="*/ 3 w 113"/>
              <a:gd name="T25" fmla="*/ 3 h 185"/>
              <a:gd name="T26" fmla="*/ 3 w 113"/>
              <a:gd name="T27" fmla="*/ 3 h 185"/>
              <a:gd name="T28" fmla="*/ 3 w 113"/>
              <a:gd name="T29" fmla="*/ 3 h 185"/>
              <a:gd name="T30" fmla="*/ 3 w 113"/>
              <a:gd name="T31" fmla="*/ 3 h 185"/>
              <a:gd name="T32" fmla="*/ 3 w 113"/>
              <a:gd name="T33" fmla="*/ 3 h 185"/>
              <a:gd name="T34" fmla="*/ 3 w 113"/>
              <a:gd name="T35" fmla="*/ 3 h 185"/>
              <a:gd name="T36" fmla="*/ 3 w 113"/>
              <a:gd name="T37" fmla="*/ 3 h 185"/>
              <a:gd name="T38" fmla="*/ 3 w 113"/>
              <a:gd name="T39" fmla="*/ 3 h 185"/>
              <a:gd name="T40" fmla="*/ 3 w 113"/>
              <a:gd name="T41" fmla="*/ 3 h 185"/>
              <a:gd name="T42" fmla="*/ 3 w 113"/>
              <a:gd name="T43" fmla="*/ 3 h 185"/>
              <a:gd name="T44" fmla="*/ 3 w 113"/>
              <a:gd name="T45" fmla="*/ 3 h 185"/>
              <a:gd name="T46" fmla="*/ 3 w 113"/>
              <a:gd name="T47" fmla="*/ 3 h 185"/>
              <a:gd name="T48" fmla="*/ 3 w 113"/>
              <a:gd name="T49" fmla="*/ 3 h 185"/>
              <a:gd name="T50" fmla="*/ 3 w 113"/>
              <a:gd name="T51" fmla="*/ 3 h 185"/>
              <a:gd name="T52" fmla="*/ 3 w 113"/>
              <a:gd name="T53" fmla="*/ 3 h 185"/>
              <a:gd name="T54" fmla="*/ 3 w 113"/>
              <a:gd name="T55" fmla="*/ 3 h 185"/>
              <a:gd name="T56" fmla="*/ 3 w 113"/>
              <a:gd name="T57" fmla="*/ 3 h 185"/>
              <a:gd name="T58" fmla="*/ 3 w 113"/>
              <a:gd name="T59" fmla="*/ 3 h 185"/>
              <a:gd name="T60" fmla="*/ 3 w 113"/>
              <a:gd name="T61" fmla="*/ 3 h 185"/>
              <a:gd name="T62" fmla="*/ 3 w 113"/>
              <a:gd name="T63" fmla="*/ 3 h 185"/>
              <a:gd name="T64" fmla="*/ 3 w 113"/>
              <a:gd name="T65" fmla="*/ 3 h 185"/>
              <a:gd name="T66" fmla="*/ 3 w 113"/>
              <a:gd name="T67" fmla="*/ 3 h 185"/>
              <a:gd name="T68" fmla="*/ 3 w 113"/>
              <a:gd name="T69" fmla="*/ 3 h 185"/>
              <a:gd name="T70" fmla="*/ 3 w 113"/>
              <a:gd name="T71" fmla="*/ 3 h 185"/>
              <a:gd name="T72" fmla="*/ 3 w 113"/>
              <a:gd name="T73" fmla="*/ 3 h 185"/>
              <a:gd name="T74" fmla="*/ 3 w 113"/>
              <a:gd name="T75" fmla="*/ 3 h 185"/>
              <a:gd name="T76" fmla="*/ 3 w 113"/>
              <a:gd name="T77" fmla="*/ 3 h 185"/>
              <a:gd name="T78" fmla="*/ 3 w 113"/>
              <a:gd name="T79" fmla="*/ 3 h 185"/>
              <a:gd name="T80" fmla="*/ 3 w 113"/>
              <a:gd name="T81" fmla="*/ 3 h 185"/>
              <a:gd name="T82" fmla="*/ 3 w 113"/>
              <a:gd name="T83" fmla="*/ 3 h 185"/>
              <a:gd name="T84" fmla="*/ 3 w 113"/>
              <a:gd name="T85" fmla="*/ 3 h 185"/>
              <a:gd name="T86" fmla="*/ 3 w 113"/>
              <a:gd name="T87" fmla="*/ 3 h 185"/>
              <a:gd name="T88" fmla="*/ 3 w 113"/>
              <a:gd name="T89" fmla="*/ 3 h 185"/>
              <a:gd name="T90" fmla="*/ 3 w 113"/>
              <a:gd name="T91" fmla="*/ 3 h 185"/>
              <a:gd name="T92" fmla="*/ 3 w 113"/>
              <a:gd name="T93" fmla="*/ 3 h 185"/>
              <a:gd name="T94" fmla="*/ 3 w 113"/>
              <a:gd name="T95" fmla="*/ 3 h 185"/>
              <a:gd name="T96" fmla="*/ 3 w 113"/>
              <a:gd name="T97" fmla="*/ 3 h 185"/>
              <a:gd name="T98" fmla="*/ 3 w 113"/>
              <a:gd name="T99" fmla="*/ 3 h 185"/>
              <a:gd name="T100" fmla="*/ 3 w 113"/>
              <a:gd name="T101" fmla="*/ 3 h 185"/>
              <a:gd name="T102" fmla="*/ 3 w 113"/>
              <a:gd name="T103" fmla="*/ 3 h 185"/>
              <a:gd name="T104" fmla="*/ 3 w 113"/>
              <a:gd name="T105" fmla="*/ 3 h 185"/>
              <a:gd name="T106" fmla="*/ 3 w 113"/>
              <a:gd name="T107" fmla="*/ 3 h 185"/>
              <a:gd name="T108" fmla="*/ 3 w 113"/>
              <a:gd name="T109" fmla="*/ 3 h 185"/>
              <a:gd name="T110" fmla="*/ 3 w 113"/>
              <a:gd name="T111" fmla="*/ 3 h 185"/>
              <a:gd name="T112" fmla="*/ 3 w 113"/>
              <a:gd name="T113" fmla="*/ 0 h 185"/>
              <a:gd name="T114" fmla="*/ 3 w 113"/>
              <a:gd name="T115" fmla="*/ 3 h 185"/>
              <a:gd name="T116" fmla="*/ 3 w 113"/>
              <a:gd name="T117" fmla="*/ 3 h 185"/>
              <a:gd name="T118" fmla="*/ 3 w 113"/>
              <a:gd name="T119" fmla="*/ 3 h 185"/>
              <a:gd name="T120" fmla="*/ 3 w 113"/>
              <a:gd name="T121" fmla="*/ 3 h 1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3" h="185">
                <a:moveTo>
                  <a:pt x="0" y="127"/>
                </a:moveTo>
                <a:lnTo>
                  <a:pt x="1" y="139"/>
                </a:lnTo>
                <a:lnTo>
                  <a:pt x="11" y="185"/>
                </a:lnTo>
                <a:lnTo>
                  <a:pt x="12" y="185"/>
                </a:lnTo>
                <a:lnTo>
                  <a:pt x="12" y="184"/>
                </a:lnTo>
                <a:lnTo>
                  <a:pt x="13" y="184"/>
                </a:lnTo>
                <a:lnTo>
                  <a:pt x="13" y="182"/>
                </a:lnTo>
                <a:lnTo>
                  <a:pt x="17" y="181"/>
                </a:lnTo>
                <a:lnTo>
                  <a:pt x="19" y="181"/>
                </a:lnTo>
                <a:lnTo>
                  <a:pt x="21" y="182"/>
                </a:lnTo>
                <a:lnTo>
                  <a:pt x="23" y="182"/>
                </a:lnTo>
                <a:lnTo>
                  <a:pt x="24" y="184"/>
                </a:lnTo>
                <a:lnTo>
                  <a:pt x="27" y="184"/>
                </a:lnTo>
                <a:lnTo>
                  <a:pt x="29" y="185"/>
                </a:lnTo>
                <a:lnTo>
                  <a:pt x="28" y="182"/>
                </a:lnTo>
                <a:lnTo>
                  <a:pt x="29" y="181"/>
                </a:lnTo>
                <a:lnTo>
                  <a:pt x="30" y="181"/>
                </a:lnTo>
                <a:lnTo>
                  <a:pt x="30" y="180"/>
                </a:lnTo>
                <a:lnTo>
                  <a:pt x="31" y="179"/>
                </a:lnTo>
                <a:lnTo>
                  <a:pt x="31" y="178"/>
                </a:lnTo>
                <a:lnTo>
                  <a:pt x="33" y="176"/>
                </a:lnTo>
                <a:lnTo>
                  <a:pt x="35" y="175"/>
                </a:lnTo>
                <a:lnTo>
                  <a:pt x="35" y="174"/>
                </a:lnTo>
                <a:lnTo>
                  <a:pt x="35" y="173"/>
                </a:lnTo>
                <a:lnTo>
                  <a:pt x="36" y="170"/>
                </a:lnTo>
                <a:lnTo>
                  <a:pt x="36" y="169"/>
                </a:lnTo>
                <a:lnTo>
                  <a:pt x="37" y="167"/>
                </a:lnTo>
                <a:lnTo>
                  <a:pt x="39" y="167"/>
                </a:lnTo>
                <a:lnTo>
                  <a:pt x="39" y="166"/>
                </a:lnTo>
                <a:lnTo>
                  <a:pt x="39" y="163"/>
                </a:lnTo>
                <a:lnTo>
                  <a:pt x="41" y="161"/>
                </a:lnTo>
                <a:lnTo>
                  <a:pt x="41" y="160"/>
                </a:lnTo>
                <a:lnTo>
                  <a:pt x="41" y="157"/>
                </a:lnTo>
                <a:lnTo>
                  <a:pt x="42" y="155"/>
                </a:lnTo>
                <a:lnTo>
                  <a:pt x="43" y="154"/>
                </a:lnTo>
                <a:lnTo>
                  <a:pt x="45" y="154"/>
                </a:lnTo>
                <a:lnTo>
                  <a:pt x="46" y="154"/>
                </a:lnTo>
                <a:lnTo>
                  <a:pt x="48" y="152"/>
                </a:lnTo>
                <a:lnTo>
                  <a:pt x="49" y="152"/>
                </a:lnTo>
                <a:lnTo>
                  <a:pt x="52" y="151"/>
                </a:lnTo>
                <a:lnTo>
                  <a:pt x="53" y="151"/>
                </a:lnTo>
                <a:lnTo>
                  <a:pt x="54" y="151"/>
                </a:lnTo>
                <a:lnTo>
                  <a:pt x="55" y="150"/>
                </a:lnTo>
                <a:lnTo>
                  <a:pt x="55" y="149"/>
                </a:lnTo>
                <a:lnTo>
                  <a:pt x="57" y="146"/>
                </a:lnTo>
                <a:lnTo>
                  <a:pt x="57" y="145"/>
                </a:lnTo>
                <a:lnTo>
                  <a:pt x="58" y="145"/>
                </a:lnTo>
                <a:lnTo>
                  <a:pt x="58" y="144"/>
                </a:lnTo>
                <a:lnTo>
                  <a:pt x="58" y="143"/>
                </a:lnTo>
                <a:lnTo>
                  <a:pt x="59" y="142"/>
                </a:lnTo>
                <a:lnTo>
                  <a:pt x="60" y="140"/>
                </a:lnTo>
                <a:lnTo>
                  <a:pt x="61" y="139"/>
                </a:lnTo>
                <a:lnTo>
                  <a:pt x="61" y="138"/>
                </a:lnTo>
                <a:lnTo>
                  <a:pt x="61" y="137"/>
                </a:lnTo>
                <a:lnTo>
                  <a:pt x="63" y="136"/>
                </a:lnTo>
                <a:lnTo>
                  <a:pt x="61" y="134"/>
                </a:lnTo>
                <a:lnTo>
                  <a:pt x="63" y="133"/>
                </a:lnTo>
                <a:lnTo>
                  <a:pt x="64" y="132"/>
                </a:lnTo>
                <a:lnTo>
                  <a:pt x="65" y="132"/>
                </a:lnTo>
                <a:lnTo>
                  <a:pt x="65" y="133"/>
                </a:lnTo>
                <a:lnTo>
                  <a:pt x="66" y="134"/>
                </a:lnTo>
                <a:lnTo>
                  <a:pt x="67" y="134"/>
                </a:lnTo>
                <a:lnTo>
                  <a:pt x="67" y="136"/>
                </a:lnTo>
                <a:lnTo>
                  <a:pt x="67" y="137"/>
                </a:lnTo>
                <a:lnTo>
                  <a:pt x="67" y="138"/>
                </a:lnTo>
                <a:lnTo>
                  <a:pt x="69" y="139"/>
                </a:lnTo>
                <a:lnTo>
                  <a:pt x="67" y="142"/>
                </a:lnTo>
                <a:lnTo>
                  <a:pt x="67" y="143"/>
                </a:lnTo>
                <a:lnTo>
                  <a:pt x="66" y="144"/>
                </a:lnTo>
                <a:lnTo>
                  <a:pt x="67" y="144"/>
                </a:lnTo>
                <a:lnTo>
                  <a:pt x="66" y="144"/>
                </a:lnTo>
                <a:lnTo>
                  <a:pt x="67" y="145"/>
                </a:lnTo>
                <a:lnTo>
                  <a:pt x="67" y="146"/>
                </a:lnTo>
                <a:lnTo>
                  <a:pt x="65" y="146"/>
                </a:lnTo>
                <a:lnTo>
                  <a:pt x="65" y="148"/>
                </a:lnTo>
                <a:lnTo>
                  <a:pt x="66" y="148"/>
                </a:lnTo>
                <a:lnTo>
                  <a:pt x="66" y="149"/>
                </a:lnTo>
                <a:lnTo>
                  <a:pt x="67" y="149"/>
                </a:lnTo>
                <a:lnTo>
                  <a:pt x="72" y="149"/>
                </a:lnTo>
                <a:lnTo>
                  <a:pt x="73" y="149"/>
                </a:lnTo>
                <a:lnTo>
                  <a:pt x="75" y="150"/>
                </a:lnTo>
                <a:lnTo>
                  <a:pt x="75" y="151"/>
                </a:lnTo>
                <a:lnTo>
                  <a:pt x="76" y="151"/>
                </a:lnTo>
                <a:lnTo>
                  <a:pt x="77" y="151"/>
                </a:lnTo>
                <a:lnTo>
                  <a:pt x="77" y="152"/>
                </a:lnTo>
                <a:lnTo>
                  <a:pt x="78" y="152"/>
                </a:lnTo>
                <a:lnTo>
                  <a:pt x="78" y="154"/>
                </a:lnTo>
                <a:lnTo>
                  <a:pt x="78" y="155"/>
                </a:lnTo>
                <a:lnTo>
                  <a:pt x="77" y="155"/>
                </a:lnTo>
                <a:lnTo>
                  <a:pt x="78" y="156"/>
                </a:lnTo>
                <a:lnTo>
                  <a:pt x="79" y="157"/>
                </a:lnTo>
                <a:lnTo>
                  <a:pt x="78" y="158"/>
                </a:lnTo>
                <a:lnTo>
                  <a:pt x="79" y="158"/>
                </a:lnTo>
                <a:lnTo>
                  <a:pt x="81" y="158"/>
                </a:lnTo>
                <a:lnTo>
                  <a:pt x="81" y="157"/>
                </a:lnTo>
                <a:lnTo>
                  <a:pt x="81" y="158"/>
                </a:lnTo>
                <a:lnTo>
                  <a:pt x="82" y="158"/>
                </a:lnTo>
                <a:lnTo>
                  <a:pt x="82" y="160"/>
                </a:lnTo>
                <a:lnTo>
                  <a:pt x="82" y="157"/>
                </a:lnTo>
                <a:lnTo>
                  <a:pt x="82" y="154"/>
                </a:lnTo>
                <a:lnTo>
                  <a:pt x="82" y="152"/>
                </a:lnTo>
                <a:lnTo>
                  <a:pt x="83" y="152"/>
                </a:lnTo>
                <a:lnTo>
                  <a:pt x="83" y="151"/>
                </a:lnTo>
                <a:lnTo>
                  <a:pt x="84" y="149"/>
                </a:lnTo>
                <a:lnTo>
                  <a:pt x="84" y="146"/>
                </a:lnTo>
                <a:lnTo>
                  <a:pt x="84" y="144"/>
                </a:lnTo>
                <a:lnTo>
                  <a:pt x="84" y="142"/>
                </a:lnTo>
                <a:lnTo>
                  <a:pt x="84" y="139"/>
                </a:lnTo>
                <a:lnTo>
                  <a:pt x="84" y="136"/>
                </a:lnTo>
                <a:lnTo>
                  <a:pt x="84" y="134"/>
                </a:lnTo>
                <a:lnTo>
                  <a:pt x="85" y="133"/>
                </a:lnTo>
                <a:lnTo>
                  <a:pt x="87" y="132"/>
                </a:lnTo>
                <a:lnTo>
                  <a:pt x="87" y="131"/>
                </a:lnTo>
                <a:lnTo>
                  <a:pt x="87" y="128"/>
                </a:lnTo>
                <a:lnTo>
                  <a:pt x="88" y="127"/>
                </a:lnTo>
                <a:lnTo>
                  <a:pt x="87" y="124"/>
                </a:lnTo>
                <a:lnTo>
                  <a:pt x="88" y="121"/>
                </a:lnTo>
                <a:lnTo>
                  <a:pt x="88" y="120"/>
                </a:lnTo>
                <a:lnTo>
                  <a:pt x="88" y="119"/>
                </a:lnTo>
                <a:lnTo>
                  <a:pt x="89" y="116"/>
                </a:lnTo>
                <a:lnTo>
                  <a:pt x="89" y="115"/>
                </a:lnTo>
                <a:lnTo>
                  <a:pt x="89" y="114"/>
                </a:lnTo>
                <a:lnTo>
                  <a:pt x="89" y="109"/>
                </a:lnTo>
                <a:lnTo>
                  <a:pt x="93" y="106"/>
                </a:lnTo>
                <a:lnTo>
                  <a:pt x="93" y="104"/>
                </a:lnTo>
                <a:lnTo>
                  <a:pt x="91" y="104"/>
                </a:lnTo>
                <a:lnTo>
                  <a:pt x="91" y="106"/>
                </a:lnTo>
                <a:lnTo>
                  <a:pt x="90" y="106"/>
                </a:lnTo>
                <a:lnTo>
                  <a:pt x="90" y="104"/>
                </a:lnTo>
                <a:lnTo>
                  <a:pt x="89" y="104"/>
                </a:lnTo>
                <a:lnTo>
                  <a:pt x="89" y="106"/>
                </a:lnTo>
                <a:lnTo>
                  <a:pt x="88" y="106"/>
                </a:lnTo>
                <a:lnTo>
                  <a:pt x="84" y="110"/>
                </a:lnTo>
                <a:lnTo>
                  <a:pt x="83" y="112"/>
                </a:lnTo>
                <a:lnTo>
                  <a:pt x="81" y="112"/>
                </a:lnTo>
                <a:lnTo>
                  <a:pt x="81" y="110"/>
                </a:lnTo>
                <a:lnTo>
                  <a:pt x="82" y="109"/>
                </a:lnTo>
                <a:lnTo>
                  <a:pt x="82" y="108"/>
                </a:lnTo>
                <a:lnTo>
                  <a:pt x="81" y="108"/>
                </a:lnTo>
                <a:lnTo>
                  <a:pt x="81" y="107"/>
                </a:lnTo>
                <a:lnTo>
                  <a:pt x="81" y="106"/>
                </a:lnTo>
                <a:lnTo>
                  <a:pt x="82" y="104"/>
                </a:lnTo>
                <a:lnTo>
                  <a:pt x="83" y="103"/>
                </a:lnTo>
                <a:lnTo>
                  <a:pt x="84" y="103"/>
                </a:lnTo>
                <a:lnTo>
                  <a:pt x="85" y="103"/>
                </a:lnTo>
                <a:lnTo>
                  <a:pt x="87" y="103"/>
                </a:lnTo>
                <a:lnTo>
                  <a:pt x="88" y="102"/>
                </a:lnTo>
                <a:lnTo>
                  <a:pt x="89" y="101"/>
                </a:lnTo>
                <a:lnTo>
                  <a:pt x="91" y="98"/>
                </a:lnTo>
                <a:lnTo>
                  <a:pt x="93" y="94"/>
                </a:lnTo>
                <a:lnTo>
                  <a:pt x="91" y="92"/>
                </a:lnTo>
                <a:lnTo>
                  <a:pt x="90" y="92"/>
                </a:lnTo>
                <a:lnTo>
                  <a:pt x="90" y="91"/>
                </a:lnTo>
                <a:lnTo>
                  <a:pt x="89" y="91"/>
                </a:lnTo>
                <a:lnTo>
                  <a:pt x="90" y="92"/>
                </a:lnTo>
                <a:lnTo>
                  <a:pt x="89" y="92"/>
                </a:lnTo>
                <a:lnTo>
                  <a:pt x="89" y="94"/>
                </a:lnTo>
                <a:lnTo>
                  <a:pt x="88" y="94"/>
                </a:lnTo>
                <a:lnTo>
                  <a:pt x="85" y="95"/>
                </a:lnTo>
                <a:lnTo>
                  <a:pt x="84" y="95"/>
                </a:lnTo>
                <a:lnTo>
                  <a:pt x="83" y="96"/>
                </a:lnTo>
                <a:lnTo>
                  <a:pt x="82" y="96"/>
                </a:lnTo>
                <a:lnTo>
                  <a:pt x="82" y="97"/>
                </a:lnTo>
                <a:lnTo>
                  <a:pt x="79" y="97"/>
                </a:lnTo>
                <a:lnTo>
                  <a:pt x="78" y="97"/>
                </a:lnTo>
                <a:lnTo>
                  <a:pt x="77" y="97"/>
                </a:lnTo>
                <a:lnTo>
                  <a:pt x="77" y="95"/>
                </a:lnTo>
                <a:lnTo>
                  <a:pt x="78" y="95"/>
                </a:lnTo>
                <a:lnTo>
                  <a:pt x="78" y="91"/>
                </a:lnTo>
                <a:lnTo>
                  <a:pt x="79" y="89"/>
                </a:lnTo>
                <a:lnTo>
                  <a:pt x="81" y="85"/>
                </a:lnTo>
                <a:lnTo>
                  <a:pt x="82" y="85"/>
                </a:lnTo>
                <a:lnTo>
                  <a:pt x="83" y="85"/>
                </a:lnTo>
                <a:lnTo>
                  <a:pt x="84" y="84"/>
                </a:lnTo>
                <a:lnTo>
                  <a:pt x="87" y="84"/>
                </a:lnTo>
                <a:lnTo>
                  <a:pt x="87" y="85"/>
                </a:lnTo>
                <a:lnTo>
                  <a:pt x="87" y="83"/>
                </a:lnTo>
                <a:lnTo>
                  <a:pt x="88" y="82"/>
                </a:lnTo>
                <a:lnTo>
                  <a:pt x="88" y="79"/>
                </a:lnTo>
                <a:lnTo>
                  <a:pt x="88" y="78"/>
                </a:lnTo>
                <a:lnTo>
                  <a:pt x="87" y="78"/>
                </a:lnTo>
                <a:lnTo>
                  <a:pt x="85" y="77"/>
                </a:lnTo>
                <a:lnTo>
                  <a:pt x="84" y="74"/>
                </a:lnTo>
                <a:lnTo>
                  <a:pt x="84" y="70"/>
                </a:lnTo>
                <a:lnTo>
                  <a:pt x="85" y="65"/>
                </a:lnTo>
                <a:lnTo>
                  <a:pt x="87" y="62"/>
                </a:lnTo>
                <a:lnTo>
                  <a:pt x="87" y="61"/>
                </a:lnTo>
                <a:lnTo>
                  <a:pt x="88" y="61"/>
                </a:lnTo>
                <a:lnTo>
                  <a:pt x="88" y="59"/>
                </a:lnTo>
                <a:lnTo>
                  <a:pt x="91" y="53"/>
                </a:lnTo>
                <a:lnTo>
                  <a:pt x="93" y="52"/>
                </a:lnTo>
                <a:lnTo>
                  <a:pt x="96" y="47"/>
                </a:lnTo>
                <a:lnTo>
                  <a:pt x="97" y="47"/>
                </a:lnTo>
                <a:lnTo>
                  <a:pt x="101" y="41"/>
                </a:lnTo>
                <a:lnTo>
                  <a:pt x="102" y="40"/>
                </a:lnTo>
                <a:lnTo>
                  <a:pt x="105" y="37"/>
                </a:lnTo>
                <a:lnTo>
                  <a:pt x="106" y="34"/>
                </a:lnTo>
                <a:lnTo>
                  <a:pt x="107" y="32"/>
                </a:lnTo>
                <a:lnTo>
                  <a:pt x="108" y="31"/>
                </a:lnTo>
                <a:lnTo>
                  <a:pt x="108" y="29"/>
                </a:lnTo>
                <a:lnTo>
                  <a:pt x="109" y="28"/>
                </a:lnTo>
                <a:lnTo>
                  <a:pt x="109" y="24"/>
                </a:lnTo>
                <a:lnTo>
                  <a:pt x="109" y="22"/>
                </a:lnTo>
                <a:lnTo>
                  <a:pt x="111" y="22"/>
                </a:lnTo>
                <a:lnTo>
                  <a:pt x="112" y="22"/>
                </a:lnTo>
                <a:lnTo>
                  <a:pt x="112" y="20"/>
                </a:lnTo>
                <a:lnTo>
                  <a:pt x="112" y="18"/>
                </a:lnTo>
                <a:lnTo>
                  <a:pt x="113" y="16"/>
                </a:lnTo>
                <a:lnTo>
                  <a:pt x="109" y="16"/>
                </a:lnTo>
                <a:lnTo>
                  <a:pt x="108" y="14"/>
                </a:lnTo>
                <a:lnTo>
                  <a:pt x="108" y="12"/>
                </a:lnTo>
                <a:lnTo>
                  <a:pt x="107" y="11"/>
                </a:lnTo>
                <a:lnTo>
                  <a:pt x="107" y="10"/>
                </a:lnTo>
                <a:lnTo>
                  <a:pt x="107" y="8"/>
                </a:lnTo>
                <a:lnTo>
                  <a:pt x="107" y="7"/>
                </a:lnTo>
                <a:lnTo>
                  <a:pt x="107" y="5"/>
                </a:lnTo>
                <a:lnTo>
                  <a:pt x="106" y="5"/>
                </a:lnTo>
                <a:lnTo>
                  <a:pt x="105" y="5"/>
                </a:lnTo>
                <a:lnTo>
                  <a:pt x="103" y="5"/>
                </a:lnTo>
                <a:lnTo>
                  <a:pt x="103" y="4"/>
                </a:lnTo>
                <a:lnTo>
                  <a:pt x="102" y="5"/>
                </a:lnTo>
                <a:lnTo>
                  <a:pt x="101" y="5"/>
                </a:lnTo>
                <a:lnTo>
                  <a:pt x="100" y="4"/>
                </a:lnTo>
                <a:lnTo>
                  <a:pt x="99" y="4"/>
                </a:lnTo>
                <a:lnTo>
                  <a:pt x="99" y="2"/>
                </a:lnTo>
                <a:lnTo>
                  <a:pt x="97" y="2"/>
                </a:lnTo>
                <a:lnTo>
                  <a:pt x="95" y="0"/>
                </a:lnTo>
                <a:lnTo>
                  <a:pt x="94" y="0"/>
                </a:lnTo>
                <a:lnTo>
                  <a:pt x="89" y="0"/>
                </a:lnTo>
                <a:lnTo>
                  <a:pt x="88" y="0"/>
                </a:lnTo>
                <a:lnTo>
                  <a:pt x="87" y="1"/>
                </a:lnTo>
                <a:lnTo>
                  <a:pt x="83" y="4"/>
                </a:lnTo>
                <a:lnTo>
                  <a:pt x="82" y="5"/>
                </a:lnTo>
                <a:lnTo>
                  <a:pt x="79" y="5"/>
                </a:lnTo>
                <a:lnTo>
                  <a:pt x="77" y="5"/>
                </a:lnTo>
                <a:lnTo>
                  <a:pt x="76" y="5"/>
                </a:lnTo>
                <a:lnTo>
                  <a:pt x="75" y="6"/>
                </a:lnTo>
                <a:lnTo>
                  <a:pt x="73" y="7"/>
                </a:lnTo>
                <a:lnTo>
                  <a:pt x="72" y="8"/>
                </a:lnTo>
                <a:lnTo>
                  <a:pt x="71" y="8"/>
                </a:lnTo>
                <a:lnTo>
                  <a:pt x="70" y="10"/>
                </a:lnTo>
                <a:lnTo>
                  <a:pt x="69" y="10"/>
                </a:lnTo>
                <a:lnTo>
                  <a:pt x="67" y="10"/>
                </a:lnTo>
                <a:lnTo>
                  <a:pt x="71" y="25"/>
                </a:lnTo>
                <a:lnTo>
                  <a:pt x="69" y="41"/>
                </a:lnTo>
                <a:lnTo>
                  <a:pt x="54" y="58"/>
                </a:lnTo>
                <a:lnTo>
                  <a:pt x="0" y="127"/>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4" name="Freeform 182">
            <a:extLst>
              <a:ext uri="{FF2B5EF4-FFF2-40B4-BE49-F238E27FC236}">
                <a16:creationId xmlns:a16="http://schemas.microsoft.com/office/drawing/2014/main" id="{89C9EC40-25E7-2A4E-A680-59410C430532}"/>
              </a:ext>
            </a:extLst>
          </p:cNvPr>
          <p:cNvSpPr>
            <a:spLocks/>
          </p:cNvSpPr>
          <p:nvPr/>
        </p:nvSpPr>
        <p:spPr bwMode="auto">
          <a:xfrm>
            <a:off x="5793844" y="4734873"/>
            <a:ext cx="692988" cy="274580"/>
          </a:xfrm>
          <a:custGeom>
            <a:avLst/>
            <a:gdLst>
              <a:gd name="T0" fmla="*/ 0 w 182"/>
              <a:gd name="T1" fmla="*/ 4 h 71"/>
              <a:gd name="T2" fmla="*/ 3 w 182"/>
              <a:gd name="T3" fmla="*/ 4 h 71"/>
              <a:gd name="T4" fmla="*/ 3 w 182"/>
              <a:gd name="T5" fmla="*/ 4 h 71"/>
              <a:gd name="T6" fmla="*/ 3 w 182"/>
              <a:gd name="T7" fmla="*/ 4 h 71"/>
              <a:gd name="T8" fmla="*/ 3 w 182"/>
              <a:gd name="T9" fmla="*/ 4 h 71"/>
              <a:gd name="T10" fmla="*/ 3 w 182"/>
              <a:gd name="T11" fmla="*/ 4 h 71"/>
              <a:gd name="T12" fmla="*/ 3 w 182"/>
              <a:gd name="T13" fmla="*/ 4 h 71"/>
              <a:gd name="T14" fmla="*/ 3 w 182"/>
              <a:gd name="T15" fmla="*/ 4 h 71"/>
              <a:gd name="T16" fmla="*/ 3 w 182"/>
              <a:gd name="T17" fmla="*/ 4 h 71"/>
              <a:gd name="T18" fmla="*/ 3 w 182"/>
              <a:gd name="T19" fmla="*/ 4 h 71"/>
              <a:gd name="T20" fmla="*/ 3 w 182"/>
              <a:gd name="T21" fmla="*/ 4 h 71"/>
              <a:gd name="T22" fmla="*/ 3 w 182"/>
              <a:gd name="T23" fmla="*/ 4 h 71"/>
              <a:gd name="T24" fmla="*/ 3 w 182"/>
              <a:gd name="T25" fmla="*/ 4 h 71"/>
              <a:gd name="T26" fmla="*/ 3 w 182"/>
              <a:gd name="T27" fmla="*/ 4 h 71"/>
              <a:gd name="T28" fmla="*/ 3 w 182"/>
              <a:gd name="T29" fmla="*/ 4 h 71"/>
              <a:gd name="T30" fmla="*/ 3 w 182"/>
              <a:gd name="T31" fmla="*/ 4 h 71"/>
              <a:gd name="T32" fmla="*/ 3 w 182"/>
              <a:gd name="T33" fmla="*/ 4 h 71"/>
              <a:gd name="T34" fmla="*/ 3 w 182"/>
              <a:gd name="T35" fmla="*/ 4 h 71"/>
              <a:gd name="T36" fmla="*/ 3 w 182"/>
              <a:gd name="T37" fmla="*/ 4 h 71"/>
              <a:gd name="T38" fmla="*/ 3 w 182"/>
              <a:gd name="T39" fmla="*/ 4 h 71"/>
              <a:gd name="T40" fmla="*/ 3 w 182"/>
              <a:gd name="T41" fmla="*/ 4 h 71"/>
              <a:gd name="T42" fmla="*/ 3 w 182"/>
              <a:gd name="T43" fmla="*/ 4 h 71"/>
              <a:gd name="T44" fmla="*/ 3 w 182"/>
              <a:gd name="T45" fmla="*/ 4 h 71"/>
              <a:gd name="T46" fmla="*/ 3 w 182"/>
              <a:gd name="T47" fmla="*/ 4 h 71"/>
              <a:gd name="T48" fmla="*/ 3 w 182"/>
              <a:gd name="T49" fmla="*/ 4 h 71"/>
              <a:gd name="T50" fmla="*/ 3 w 182"/>
              <a:gd name="T51" fmla="*/ 4 h 71"/>
              <a:gd name="T52" fmla="*/ 3 w 182"/>
              <a:gd name="T53" fmla="*/ 4 h 71"/>
              <a:gd name="T54" fmla="*/ 3 w 182"/>
              <a:gd name="T55" fmla="*/ 4 h 71"/>
              <a:gd name="T56" fmla="*/ 3 w 182"/>
              <a:gd name="T57" fmla="*/ 4 h 71"/>
              <a:gd name="T58" fmla="*/ 3 w 182"/>
              <a:gd name="T59" fmla="*/ 4 h 71"/>
              <a:gd name="T60" fmla="*/ 3 w 182"/>
              <a:gd name="T61" fmla="*/ 4 h 71"/>
              <a:gd name="T62" fmla="*/ 3 w 182"/>
              <a:gd name="T63" fmla="*/ 4 h 71"/>
              <a:gd name="T64" fmla="*/ 3 w 182"/>
              <a:gd name="T65" fmla="*/ 4 h 71"/>
              <a:gd name="T66" fmla="*/ 3 w 182"/>
              <a:gd name="T67" fmla="*/ 4 h 71"/>
              <a:gd name="T68" fmla="*/ 3 w 182"/>
              <a:gd name="T69" fmla="*/ 4 h 71"/>
              <a:gd name="T70" fmla="*/ 3 w 182"/>
              <a:gd name="T71" fmla="*/ 4 h 71"/>
              <a:gd name="T72" fmla="*/ 3 w 182"/>
              <a:gd name="T73" fmla="*/ 4 h 71"/>
              <a:gd name="T74" fmla="*/ 3 w 182"/>
              <a:gd name="T75" fmla="*/ 4 h 71"/>
              <a:gd name="T76" fmla="*/ 3 w 182"/>
              <a:gd name="T77" fmla="*/ 4 h 71"/>
              <a:gd name="T78" fmla="*/ 3 w 182"/>
              <a:gd name="T79" fmla="*/ 4 h 71"/>
              <a:gd name="T80" fmla="*/ 3 w 182"/>
              <a:gd name="T81" fmla="*/ 4 h 71"/>
              <a:gd name="T82" fmla="*/ 3 w 182"/>
              <a:gd name="T83" fmla="*/ 0 h 71"/>
              <a:gd name="T84" fmla="*/ 3 w 182"/>
              <a:gd name="T85" fmla="*/ 3 h 71"/>
              <a:gd name="T86" fmla="*/ 3 w 182"/>
              <a:gd name="T87" fmla="*/ 4 h 71"/>
              <a:gd name="T88" fmla="*/ 3 w 182"/>
              <a:gd name="T89" fmla="*/ 4 h 71"/>
              <a:gd name="T90" fmla="*/ 3 w 182"/>
              <a:gd name="T91" fmla="*/ 4 h 71"/>
              <a:gd name="T92" fmla="*/ 3 w 182"/>
              <a:gd name="T93" fmla="*/ 4 h 71"/>
              <a:gd name="T94" fmla="*/ 3 w 182"/>
              <a:gd name="T95" fmla="*/ 4 h 71"/>
              <a:gd name="T96" fmla="*/ 3 w 182"/>
              <a:gd name="T97" fmla="*/ 4 h 71"/>
              <a:gd name="T98" fmla="*/ 3 w 182"/>
              <a:gd name="T99" fmla="*/ 4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2" h="71">
                <a:moveTo>
                  <a:pt x="0" y="31"/>
                </a:moveTo>
                <a:lnTo>
                  <a:pt x="0" y="37"/>
                </a:lnTo>
                <a:lnTo>
                  <a:pt x="0" y="38"/>
                </a:lnTo>
                <a:lnTo>
                  <a:pt x="2" y="40"/>
                </a:lnTo>
                <a:lnTo>
                  <a:pt x="2" y="41"/>
                </a:lnTo>
                <a:lnTo>
                  <a:pt x="3" y="42"/>
                </a:lnTo>
                <a:lnTo>
                  <a:pt x="4" y="42"/>
                </a:lnTo>
                <a:lnTo>
                  <a:pt x="2" y="44"/>
                </a:lnTo>
                <a:lnTo>
                  <a:pt x="3" y="49"/>
                </a:lnTo>
                <a:lnTo>
                  <a:pt x="4" y="49"/>
                </a:lnTo>
                <a:lnTo>
                  <a:pt x="5" y="49"/>
                </a:lnTo>
                <a:lnTo>
                  <a:pt x="6" y="49"/>
                </a:lnTo>
                <a:lnTo>
                  <a:pt x="8" y="49"/>
                </a:lnTo>
                <a:lnTo>
                  <a:pt x="10" y="52"/>
                </a:lnTo>
                <a:lnTo>
                  <a:pt x="12" y="53"/>
                </a:lnTo>
                <a:lnTo>
                  <a:pt x="14" y="54"/>
                </a:lnTo>
                <a:lnTo>
                  <a:pt x="16" y="55"/>
                </a:lnTo>
                <a:lnTo>
                  <a:pt x="18" y="55"/>
                </a:lnTo>
                <a:lnTo>
                  <a:pt x="21" y="56"/>
                </a:lnTo>
                <a:lnTo>
                  <a:pt x="22" y="58"/>
                </a:lnTo>
                <a:lnTo>
                  <a:pt x="23" y="59"/>
                </a:lnTo>
                <a:lnTo>
                  <a:pt x="24" y="60"/>
                </a:lnTo>
                <a:lnTo>
                  <a:pt x="26" y="61"/>
                </a:lnTo>
                <a:lnTo>
                  <a:pt x="27" y="61"/>
                </a:lnTo>
                <a:lnTo>
                  <a:pt x="28" y="70"/>
                </a:lnTo>
                <a:lnTo>
                  <a:pt x="30" y="71"/>
                </a:lnTo>
                <a:lnTo>
                  <a:pt x="32" y="71"/>
                </a:lnTo>
                <a:lnTo>
                  <a:pt x="36" y="60"/>
                </a:lnTo>
                <a:lnTo>
                  <a:pt x="38" y="59"/>
                </a:lnTo>
                <a:lnTo>
                  <a:pt x="39" y="59"/>
                </a:lnTo>
                <a:lnTo>
                  <a:pt x="39" y="58"/>
                </a:lnTo>
                <a:lnTo>
                  <a:pt x="40" y="56"/>
                </a:lnTo>
                <a:lnTo>
                  <a:pt x="41" y="54"/>
                </a:lnTo>
                <a:lnTo>
                  <a:pt x="42" y="44"/>
                </a:lnTo>
                <a:lnTo>
                  <a:pt x="45" y="40"/>
                </a:lnTo>
                <a:lnTo>
                  <a:pt x="46" y="40"/>
                </a:lnTo>
                <a:lnTo>
                  <a:pt x="47" y="40"/>
                </a:lnTo>
                <a:lnTo>
                  <a:pt x="53" y="40"/>
                </a:lnTo>
                <a:lnTo>
                  <a:pt x="54" y="40"/>
                </a:lnTo>
                <a:lnTo>
                  <a:pt x="58" y="42"/>
                </a:lnTo>
                <a:lnTo>
                  <a:pt x="60" y="43"/>
                </a:lnTo>
                <a:lnTo>
                  <a:pt x="62" y="46"/>
                </a:lnTo>
                <a:lnTo>
                  <a:pt x="62" y="48"/>
                </a:lnTo>
                <a:lnTo>
                  <a:pt x="62" y="52"/>
                </a:lnTo>
                <a:lnTo>
                  <a:pt x="63" y="53"/>
                </a:lnTo>
                <a:lnTo>
                  <a:pt x="65" y="58"/>
                </a:lnTo>
                <a:lnTo>
                  <a:pt x="66" y="58"/>
                </a:lnTo>
                <a:lnTo>
                  <a:pt x="71" y="58"/>
                </a:lnTo>
                <a:lnTo>
                  <a:pt x="75" y="59"/>
                </a:lnTo>
                <a:lnTo>
                  <a:pt x="78" y="61"/>
                </a:lnTo>
                <a:lnTo>
                  <a:pt x="80" y="61"/>
                </a:lnTo>
                <a:lnTo>
                  <a:pt x="83" y="61"/>
                </a:lnTo>
                <a:lnTo>
                  <a:pt x="90" y="53"/>
                </a:lnTo>
                <a:lnTo>
                  <a:pt x="99" y="44"/>
                </a:lnTo>
                <a:lnTo>
                  <a:pt x="99" y="42"/>
                </a:lnTo>
                <a:lnTo>
                  <a:pt x="100" y="42"/>
                </a:lnTo>
                <a:lnTo>
                  <a:pt x="101" y="41"/>
                </a:lnTo>
                <a:lnTo>
                  <a:pt x="102" y="40"/>
                </a:lnTo>
                <a:lnTo>
                  <a:pt x="106" y="38"/>
                </a:lnTo>
                <a:lnTo>
                  <a:pt x="107" y="37"/>
                </a:lnTo>
                <a:lnTo>
                  <a:pt x="108" y="37"/>
                </a:lnTo>
                <a:lnTo>
                  <a:pt x="112" y="36"/>
                </a:lnTo>
                <a:lnTo>
                  <a:pt x="113" y="36"/>
                </a:lnTo>
                <a:lnTo>
                  <a:pt x="114" y="32"/>
                </a:lnTo>
                <a:lnTo>
                  <a:pt x="116" y="32"/>
                </a:lnTo>
                <a:lnTo>
                  <a:pt x="119" y="31"/>
                </a:lnTo>
                <a:lnTo>
                  <a:pt x="120" y="32"/>
                </a:lnTo>
                <a:lnTo>
                  <a:pt x="122" y="32"/>
                </a:lnTo>
                <a:lnTo>
                  <a:pt x="123" y="32"/>
                </a:lnTo>
                <a:lnTo>
                  <a:pt x="125" y="32"/>
                </a:lnTo>
                <a:lnTo>
                  <a:pt x="125" y="34"/>
                </a:lnTo>
                <a:lnTo>
                  <a:pt x="128" y="34"/>
                </a:lnTo>
                <a:lnTo>
                  <a:pt x="129" y="32"/>
                </a:lnTo>
                <a:lnTo>
                  <a:pt x="130" y="32"/>
                </a:lnTo>
                <a:lnTo>
                  <a:pt x="131" y="34"/>
                </a:lnTo>
                <a:lnTo>
                  <a:pt x="131" y="35"/>
                </a:lnTo>
                <a:lnTo>
                  <a:pt x="134" y="38"/>
                </a:lnTo>
                <a:lnTo>
                  <a:pt x="135" y="38"/>
                </a:lnTo>
                <a:lnTo>
                  <a:pt x="137" y="38"/>
                </a:lnTo>
                <a:lnTo>
                  <a:pt x="140" y="40"/>
                </a:lnTo>
                <a:lnTo>
                  <a:pt x="142" y="42"/>
                </a:lnTo>
                <a:lnTo>
                  <a:pt x="142" y="43"/>
                </a:lnTo>
                <a:lnTo>
                  <a:pt x="141" y="46"/>
                </a:lnTo>
                <a:lnTo>
                  <a:pt x="141" y="48"/>
                </a:lnTo>
                <a:lnTo>
                  <a:pt x="142" y="48"/>
                </a:lnTo>
                <a:lnTo>
                  <a:pt x="148" y="48"/>
                </a:lnTo>
                <a:lnTo>
                  <a:pt x="152" y="48"/>
                </a:lnTo>
                <a:lnTo>
                  <a:pt x="152" y="49"/>
                </a:lnTo>
                <a:lnTo>
                  <a:pt x="153" y="49"/>
                </a:lnTo>
                <a:lnTo>
                  <a:pt x="156" y="49"/>
                </a:lnTo>
                <a:lnTo>
                  <a:pt x="158" y="50"/>
                </a:lnTo>
                <a:lnTo>
                  <a:pt x="159" y="50"/>
                </a:lnTo>
                <a:lnTo>
                  <a:pt x="159" y="52"/>
                </a:lnTo>
                <a:lnTo>
                  <a:pt x="158" y="52"/>
                </a:lnTo>
                <a:lnTo>
                  <a:pt x="158" y="53"/>
                </a:lnTo>
                <a:lnTo>
                  <a:pt x="182" y="49"/>
                </a:lnTo>
                <a:lnTo>
                  <a:pt x="178" y="24"/>
                </a:lnTo>
                <a:lnTo>
                  <a:pt x="176" y="18"/>
                </a:lnTo>
                <a:lnTo>
                  <a:pt x="166" y="19"/>
                </a:lnTo>
                <a:lnTo>
                  <a:pt x="156" y="17"/>
                </a:lnTo>
                <a:lnTo>
                  <a:pt x="153" y="17"/>
                </a:lnTo>
                <a:lnTo>
                  <a:pt x="150" y="17"/>
                </a:lnTo>
                <a:lnTo>
                  <a:pt x="146" y="17"/>
                </a:lnTo>
                <a:lnTo>
                  <a:pt x="143" y="17"/>
                </a:lnTo>
                <a:lnTo>
                  <a:pt x="142" y="19"/>
                </a:lnTo>
                <a:lnTo>
                  <a:pt x="142" y="24"/>
                </a:lnTo>
                <a:lnTo>
                  <a:pt x="140" y="25"/>
                </a:lnTo>
                <a:lnTo>
                  <a:pt x="140" y="26"/>
                </a:lnTo>
                <a:lnTo>
                  <a:pt x="137" y="26"/>
                </a:lnTo>
                <a:lnTo>
                  <a:pt x="125" y="28"/>
                </a:lnTo>
                <a:lnTo>
                  <a:pt x="124" y="26"/>
                </a:lnTo>
                <a:lnTo>
                  <a:pt x="120" y="25"/>
                </a:lnTo>
                <a:lnTo>
                  <a:pt x="119" y="24"/>
                </a:lnTo>
                <a:lnTo>
                  <a:pt x="118" y="24"/>
                </a:lnTo>
                <a:lnTo>
                  <a:pt x="117" y="24"/>
                </a:lnTo>
                <a:lnTo>
                  <a:pt x="116" y="24"/>
                </a:lnTo>
                <a:lnTo>
                  <a:pt x="114" y="23"/>
                </a:lnTo>
                <a:lnTo>
                  <a:pt x="112" y="23"/>
                </a:lnTo>
                <a:lnTo>
                  <a:pt x="111" y="23"/>
                </a:lnTo>
                <a:lnTo>
                  <a:pt x="110" y="20"/>
                </a:lnTo>
                <a:lnTo>
                  <a:pt x="107" y="20"/>
                </a:lnTo>
                <a:lnTo>
                  <a:pt x="107" y="18"/>
                </a:lnTo>
                <a:lnTo>
                  <a:pt x="106" y="13"/>
                </a:lnTo>
                <a:lnTo>
                  <a:pt x="105" y="7"/>
                </a:lnTo>
                <a:lnTo>
                  <a:pt x="96" y="6"/>
                </a:lnTo>
                <a:lnTo>
                  <a:pt x="89" y="0"/>
                </a:lnTo>
                <a:lnTo>
                  <a:pt x="89" y="1"/>
                </a:lnTo>
                <a:lnTo>
                  <a:pt x="83" y="3"/>
                </a:lnTo>
                <a:lnTo>
                  <a:pt x="80" y="3"/>
                </a:lnTo>
                <a:lnTo>
                  <a:pt x="77" y="3"/>
                </a:lnTo>
                <a:lnTo>
                  <a:pt x="76" y="5"/>
                </a:lnTo>
                <a:lnTo>
                  <a:pt x="77" y="6"/>
                </a:lnTo>
                <a:lnTo>
                  <a:pt x="76" y="6"/>
                </a:lnTo>
                <a:lnTo>
                  <a:pt x="76" y="7"/>
                </a:lnTo>
                <a:lnTo>
                  <a:pt x="72" y="9"/>
                </a:lnTo>
                <a:lnTo>
                  <a:pt x="69" y="12"/>
                </a:lnTo>
                <a:lnTo>
                  <a:pt x="64" y="13"/>
                </a:lnTo>
                <a:lnTo>
                  <a:pt x="62" y="14"/>
                </a:lnTo>
                <a:lnTo>
                  <a:pt x="56" y="14"/>
                </a:lnTo>
                <a:lnTo>
                  <a:pt x="53" y="14"/>
                </a:lnTo>
                <a:lnTo>
                  <a:pt x="53" y="15"/>
                </a:lnTo>
                <a:lnTo>
                  <a:pt x="52" y="14"/>
                </a:lnTo>
                <a:lnTo>
                  <a:pt x="45" y="15"/>
                </a:lnTo>
                <a:lnTo>
                  <a:pt x="39" y="17"/>
                </a:lnTo>
                <a:lnTo>
                  <a:pt x="38" y="17"/>
                </a:lnTo>
                <a:lnTo>
                  <a:pt x="34" y="18"/>
                </a:lnTo>
                <a:lnTo>
                  <a:pt x="27" y="20"/>
                </a:lnTo>
                <a:lnTo>
                  <a:pt x="20" y="24"/>
                </a:lnTo>
                <a:lnTo>
                  <a:pt x="18" y="24"/>
                </a:lnTo>
                <a:lnTo>
                  <a:pt x="15" y="26"/>
                </a:lnTo>
                <a:lnTo>
                  <a:pt x="14" y="26"/>
                </a:lnTo>
                <a:lnTo>
                  <a:pt x="0" y="31"/>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5" name="Freeform 183">
            <a:extLst>
              <a:ext uri="{FF2B5EF4-FFF2-40B4-BE49-F238E27FC236}">
                <a16:creationId xmlns:a16="http://schemas.microsoft.com/office/drawing/2014/main" id="{403501DD-2EC1-1146-8438-BCE8FC21BF07}"/>
              </a:ext>
            </a:extLst>
          </p:cNvPr>
          <p:cNvSpPr>
            <a:spLocks/>
          </p:cNvSpPr>
          <p:nvPr/>
        </p:nvSpPr>
        <p:spPr bwMode="auto">
          <a:xfrm>
            <a:off x="4817562" y="4207508"/>
            <a:ext cx="1098318" cy="845530"/>
          </a:xfrm>
          <a:custGeom>
            <a:avLst/>
            <a:gdLst>
              <a:gd name="T0" fmla="*/ 3 w 289"/>
              <a:gd name="T1" fmla="*/ 3 h 222"/>
              <a:gd name="T2" fmla="*/ 3 w 289"/>
              <a:gd name="T3" fmla="*/ 3 h 222"/>
              <a:gd name="T4" fmla="*/ 3 w 289"/>
              <a:gd name="T5" fmla="*/ 3 h 222"/>
              <a:gd name="T6" fmla="*/ 3 w 289"/>
              <a:gd name="T7" fmla="*/ 3 h 222"/>
              <a:gd name="T8" fmla="*/ 3 w 289"/>
              <a:gd name="T9" fmla="*/ 3 h 222"/>
              <a:gd name="T10" fmla="*/ 3 w 289"/>
              <a:gd name="T11" fmla="*/ 3 h 222"/>
              <a:gd name="T12" fmla="*/ 3 w 289"/>
              <a:gd name="T13" fmla="*/ 3 h 222"/>
              <a:gd name="T14" fmla="*/ 3 w 289"/>
              <a:gd name="T15" fmla="*/ 3 h 222"/>
              <a:gd name="T16" fmla="*/ 3 w 289"/>
              <a:gd name="T17" fmla="*/ 3 h 222"/>
              <a:gd name="T18" fmla="*/ 3 w 289"/>
              <a:gd name="T19" fmla="*/ 3 h 222"/>
              <a:gd name="T20" fmla="*/ 3 w 289"/>
              <a:gd name="T21" fmla="*/ 3 h 222"/>
              <a:gd name="T22" fmla="*/ 3 w 289"/>
              <a:gd name="T23" fmla="*/ 3 h 222"/>
              <a:gd name="T24" fmla="*/ 3 w 289"/>
              <a:gd name="T25" fmla="*/ 3 h 222"/>
              <a:gd name="T26" fmla="*/ 3 w 289"/>
              <a:gd name="T27" fmla="*/ 3 h 222"/>
              <a:gd name="T28" fmla="*/ 3 w 289"/>
              <a:gd name="T29" fmla="*/ 3 h 222"/>
              <a:gd name="T30" fmla="*/ 3 w 289"/>
              <a:gd name="T31" fmla="*/ 3 h 222"/>
              <a:gd name="T32" fmla="*/ 3 w 289"/>
              <a:gd name="T33" fmla="*/ 3 h 222"/>
              <a:gd name="T34" fmla="*/ 3 w 289"/>
              <a:gd name="T35" fmla="*/ 3 h 222"/>
              <a:gd name="T36" fmla="*/ 3 w 289"/>
              <a:gd name="T37" fmla="*/ 3 h 222"/>
              <a:gd name="T38" fmla="*/ 3 w 289"/>
              <a:gd name="T39" fmla="*/ 3 h 222"/>
              <a:gd name="T40" fmla="*/ 3 w 289"/>
              <a:gd name="T41" fmla="*/ 3 h 222"/>
              <a:gd name="T42" fmla="*/ 3 w 289"/>
              <a:gd name="T43" fmla="*/ 3 h 222"/>
              <a:gd name="T44" fmla="*/ 3 w 289"/>
              <a:gd name="T45" fmla="*/ 3 h 222"/>
              <a:gd name="T46" fmla="*/ 3 w 289"/>
              <a:gd name="T47" fmla="*/ 3 h 222"/>
              <a:gd name="T48" fmla="*/ 3 w 289"/>
              <a:gd name="T49" fmla="*/ 3 h 222"/>
              <a:gd name="T50" fmla="*/ 3 w 289"/>
              <a:gd name="T51" fmla="*/ 3 h 222"/>
              <a:gd name="T52" fmla="*/ 3 w 289"/>
              <a:gd name="T53" fmla="*/ 3 h 222"/>
              <a:gd name="T54" fmla="*/ 3 w 289"/>
              <a:gd name="T55" fmla="*/ 3 h 222"/>
              <a:gd name="T56" fmla="*/ 3 w 289"/>
              <a:gd name="T57" fmla="*/ 3 h 222"/>
              <a:gd name="T58" fmla="*/ 3 w 289"/>
              <a:gd name="T59" fmla="*/ 3 h 222"/>
              <a:gd name="T60" fmla="*/ 3 w 289"/>
              <a:gd name="T61" fmla="*/ 3 h 222"/>
              <a:gd name="T62" fmla="*/ 3 w 289"/>
              <a:gd name="T63" fmla="*/ 3 h 222"/>
              <a:gd name="T64" fmla="*/ 3 w 289"/>
              <a:gd name="T65" fmla="*/ 3 h 222"/>
              <a:gd name="T66" fmla="*/ 3 w 289"/>
              <a:gd name="T67" fmla="*/ 3 h 222"/>
              <a:gd name="T68" fmla="*/ 3 w 289"/>
              <a:gd name="T69" fmla="*/ 3 h 222"/>
              <a:gd name="T70" fmla="*/ 3 w 289"/>
              <a:gd name="T71" fmla="*/ 3 h 222"/>
              <a:gd name="T72" fmla="*/ 3 w 289"/>
              <a:gd name="T73" fmla="*/ 3 h 222"/>
              <a:gd name="T74" fmla="*/ 3 w 289"/>
              <a:gd name="T75" fmla="*/ 3 h 222"/>
              <a:gd name="T76" fmla="*/ 3 w 289"/>
              <a:gd name="T77" fmla="*/ 3 h 222"/>
              <a:gd name="T78" fmla="*/ 3 w 289"/>
              <a:gd name="T79" fmla="*/ 3 h 222"/>
              <a:gd name="T80" fmla="*/ 3 w 289"/>
              <a:gd name="T81" fmla="*/ 3 h 222"/>
              <a:gd name="T82" fmla="*/ 3 w 289"/>
              <a:gd name="T83" fmla="*/ 3 h 222"/>
              <a:gd name="T84" fmla="*/ 3 w 289"/>
              <a:gd name="T85" fmla="*/ 3 h 222"/>
              <a:gd name="T86" fmla="*/ 3 w 289"/>
              <a:gd name="T87" fmla="*/ 3 h 222"/>
              <a:gd name="T88" fmla="*/ 3 w 289"/>
              <a:gd name="T89" fmla="*/ 3 h 222"/>
              <a:gd name="T90" fmla="*/ 3 w 289"/>
              <a:gd name="T91" fmla="*/ 3 h 222"/>
              <a:gd name="T92" fmla="*/ 3 w 289"/>
              <a:gd name="T93" fmla="*/ 3 h 222"/>
              <a:gd name="T94" fmla="*/ 3 w 289"/>
              <a:gd name="T95" fmla="*/ 3 h 222"/>
              <a:gd name="T96" fmla="*/ 3 w 289"/>
              <a:gd name="T97" fmla="*/ 3 h 222"/>
              <a:gd name="T98" fmla="*/ 3 w 289"/>
              <a:gd name="T99" fmla="*/ 3 h 222"/>
              <a:gd name="T100" fmla="*/ 3 w 289"/>
              <a:gd name="T101" fmla="*/ 3 h 222"/>
              <a:gd name="T102" fmla="*/ 3 w 289"/>
              <a:gd name="T103" fmla="*/ 3 h 222"/>
              <a:gd name="T104" fmla="*/ 3 w 289"/>
              <a:gd name="T105" fmla="*/ 3 h 222"/>
              <a:gd name="T106" fmla="*/ 3 w 289"/>
              <a:gd name="T107" fmla="*/ 3 h 222"/>
              <a:gd name="T108" fmla="*/ 3 w 289"/>
              <a:gd name="T109" fmla="*/ 3 h 222"/>
              <a:gd name="T110" fmla="*/ 3 w 289"/>
              <a:gd name="T111" fmla="*/ 3 h 222"/>
              <a:gd name="T112" fmla="*/ 3 w 289"/>
              <a:gd name="T113" fmla="*/ 3 h 222"/>
              <a:gd name="T114" fmla="*/ 3 w 289"/>
              <a:gd name="T115" fmla="*/ 3 h 222"/>
              <a:gd name="T116" fmla="*/ 3 w 289"/>
              <a:gd name="T117" fmla="*/ 3 h 222"/>
              <a:gd name="T118" fmla="*/ 3 w 289"/>
              <a:gd name="T119" fmla="*/ 3 h 222"/>
              <a:gd name="T120" fmla="*/ 3 w 289"/>
              <a:gd name="T121" fmla="*/ 3 h 222"/>
              <a:gd name="T122" fmla="*/ 0 w 289"/>
              <a:gd name="T123" fmla="*/ 3 h 2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9" h="222">
                <a:moveTo>
                  <a:pt x="0" y="23"/>
                </a:moveTo>
                <a:lnTo>
                  <a:pt x="8" y="24"/>
                </a:lnTo>
                <a:lnTo>
                  <a:pt x="10" y="24"/>
                </a:lnTo>
                <a:lnTo>
                  <a:pt x="10" y="25"/>
                </a:lnTo>
                <a:lnTo>
                  <a:pt x="10" y="27"/>
                </a:lnTo>
                <a:lnTo>
                  <a:pt x="10" y="29"/>
                </a:lnTo>
                <a:lnTo>
                  <a:pt x="11" y="30"/>
                </a:lnTo>
                <a:lnTo>
                  <a:pt x="11" y="31"/>
                </a:lnTo>
                <a:lnTo>
                  <a:pt x="11" y="33"/>
                </a:lnTo>
                <a:lnTo>
                  <a:pt x="9" y="33"/>
                </a:lnTo>
                <a:lnTo>
                  <a:pt x="6" y="37"/>
                </a:lnTo>
                <a:lnTo>
                  <a:pt x="5" y="39"/>
                </a:lnTo>
                <a:lnTo>
                  <a:pt x="5" y="41"/>
                </a:lnTo>
                <a:lnTo>
                  <a:pt x="6" y="42"/>
                </a:lnTo>
                <a:lnTo>
                  <a:pt x="6" y="43"/>
                </a:lnTo>
                <a:lnTo>
                  <a:pt x="9" y="44"/>
                </a:lnTo>
                <a:lnTo>
                  <a:pt x="9" y="45"/>
                </a:lnTo>
                <a:lnTo>
                  <a:pt x="9" y="47"/>
                </a:lnTo>
                <a:lnTo>
                  <a:pt x="8" y="47"/>
                </a:lnTo>
                <a:lnTo>
                  <a:pt x="9" y="47"/>
                </a:lnTo>
                <a:lnTo>
                  <a:pt x="11" y="48"/>
                </a:lnTo>
                <a:lnTo>
                  <a:pt x="11" y="49"/>
                </a:lnTo>
                <a:lnTo>
                  <a:pt x="10" y="51"/>
                </a:lnTo>
                <a:lnTo>
                  <a:pt x="10" y="53"/>
                </a:lnTo>
                <a:lnTo>
                  <a:pt x="10" y="54"/>
                </a:lnTo>
                <a:lnTo>
                  <a:pt x="16" y="59"/>
                </a:lnTo>
                <a:lnTo>
                  <a:pt x="20" y="57"/>
                </a:lnTo>
                <a:lnTo>
                  <a:pt x="21" y="56"/>
                </a:lnTo>
                <a:lnTo>
                  <a:pt x="22" y="56"/>
                </a:lnTo>
                <a:lnTo>
                  <a:pt x="22" y="59"/>
                </a:lnTo>
                <a:lnTo>
                  <a:pt x="22" y="60"/>
                </a:lnTo>
                <a:lnTo>
                  <a:pt x="24" y="60"/>
                </a:lnTo>
                <a:lnTo>
                  <a:pt x="26" y="60"/>
                </a:lnTo>
                <a:lnTo>
                  <a:pt x="27" y="61"/>
                </a:lnTo>
                <a:lnTo>
                  <a:pt x="28" y="61"/>
                </a:lnTo>
                <a:lnTo>
                  <a:pt x="28" y="63"/>
                </a:lnTo>
                <a:lnTo>
                  <a:pt x="27" y="66"/>
                </a:lnTo>
                <a:lnTo>
                  <a:pt x="24" y="68"/>
                </a:lnTo>
                <a:lnTo>
                  <a:pt x="24" y="71"/>
                </a:lnTo>
                <a:lnTo>
                  <a:pt x="24" y="74"/>
                </a:lnTo>
                <a:lnTo>
                  <a:pt x="23" y="74"/>
                </a:lnTo>
                <a:lnTo>
                  <a:pt x="21" y="74"/>
                </a:lnTo>
                <a:lnTo>
                  <a:pt x="20" y="73"/>
                </a:lnTo>
                <a:lnTo>
                  <a:pt x="18" y="73"/>
                </a:lnTo>
                <a:lnTo>
                  <a:pt x="17" y="72"/>
                </a:lnTo>
                <a:lnTo>
                  <a:pt x="15" y="73"/>
                </a:lnTo>
                <a:lnTo>
                  <a:pt x="12" y="78"/>
                </a:lnTo>
                <a:lnTo>
                  <a:pt x="11" y="78"/>
                </a:lnTo>
                <a:lnTo>
                  <a:pt x="9" y="78"/>
                </a:lnTo>
                <a:lnTo>
                  <a:pt x="6" y="79"/>
                </a:lnTo>
                <a:lnTo>
                  <a:pt x="6" y="80"/>
                </a:lnTo>
                <a:lnTo>
                  <a:pt x="8" y="80"/>
                </a:lnTo>
                <a:lnTo>
                  <a:pt x="9" y="80"/>
                </a:lnTo>
                <a:lnTo>
                  <a:pt x="10" y="80"/>
                </a:lnTo>
                <a:lnTo>
                  <a:pt x="12" y="79"/>
                </a:lnTo>
                <a:lnTo>
                  <a:pt x="14" y="80"/>
                </a:lnTo>
                <a:lnTo>
                  <a:pt x="11" y="83"/>
                </a:lnTo>
                <a:lnTo>
                  <a:pt x="9" y="85"/>
                </a:lnTo>
                <a:lnTo>
                  <a:pt x="8" y="86"/>
                </a:lnTo>
                <a:lnTo>
                  <a:pt x="10" y="97"/>
                </a:lnTo>
                <a:lnTo>
                  <a:pt x="11" y="97"/>
                </a:lnTo>
                <a:lnTo>
                  <a:pt x="12" y="96"/>
                </a:lnTo>
                <a:lnTo>
                  <a:pt x="14" y="96"/>
                </a:lnTo>
                <a:lnTo>
                  <a:pt x="17" y="95"/>
                </a:lnTo>
                <a:lnTo>
                  <a:pt x="21" y="92"/>
                </a:lnTo>
                <a:lnTo>
                  <a:pt x="24" y="89"/>
                </a:lnTo>
                <a:lnTo>
                  <a:pt x="30" y="84"/>
                </a:lnTo>
                <a:lnTo>
                  <a:pt x="32" y="83"/>
                </a:lnTo>
                <a:lnTo>
                  <a:pt x="34" y="81"/>
                </a:lnTo>
                <a:lnTo>
                  <a:pt x="35" y="81"/>
                </a:lnTo>
                <a:lnTo>
                  <a:pt x="38" y="83"/>
                </a:lnTo>
                <a:lnTo>
                  <a:pt x="40" y="86"/>
                </a:lnTo>
                <a:lnTo>
                  <a:pt x="41" y="84"/>
                </a:lnTo>
                <a:lnTo>
                  <a:pt x="42" y="81"/>
                </a:lnTo>
                <a:lnTo>
                  <a:pt x="41" y="80"/>
                </a:lnTo>
                <a:lnTo>
                  <a:pt x="40" y="79"/>
                </a:lnTo>
                <a:lnTo>
                  <a:pt x="41" y="78"/>
                </a:lnTo>
                <a:lnTo>
                  <a:pt x="45" y="78"/>
                </a:lnTo>
                <a:lnTo>
                  <a:pt x="46" y="77"/>
                </a:lnTo>
                <a:lnTo>
                  <a:pt x="46" y="75"/>
                </a:lnTo>
                <a:lnTo>
                  <a:pt x="47" y="74"/>
                </a:lnTo>
                <a:lnTo>
                  <a:pt x="51" y="74"/>
                </a:lnTo>
                <a:lnTo>
                  <a:pt x="52" y="74"/>
                </a:lnTo>
                <a:lnTo>
                  <a:pt x="53" y="74"/>
                </a:lnTo>
                <a:lnTo>
                  <a:pt x="54" y="77"/>
                </a:lnTo>
                <a:lnTo>
                  <a:pt x="53" y="80"/>
                </a:lnTo>
                <a:lnTo>
                  <a:pt x="54" y="81"/>
                </a:lnTo>
                <a:lnTo>
                  <a:pt x="56" y="83"/>
                </a:lnTo>
                <a:lnTo>
                  <a:pt x="57" y="84"/>
                </a:lnTo>
                <a:lnTo>
                  <a:pt x="58" y="84"/>
                </a:lnTo>
                <a:lnTo>
                  <a:pt x="59" y="84"/>
                </a:lnTo>
                <a:lnTo>
                  <a:pt x="60" y="85"/>
                </a:lnTo>
                <a:lnTo>
                  <a:pt x="64" y="86"/>
                </a:lnTo>
                <a:lnTo>
                  <a:pt x="64" y="89"/>
                </a:lnTo>
                <a:lnTo>
                  <a:pt x="63" y="90"/>
                </a:lnTo>
                <a:lnTo>
                  <a:pt x="59" y="91"/>
                </a:lnTo>
                <a:lnTo>
                  <a:pt x="58" y="92"/>
                </a:lnTo>
                <a:lnTo>
                  <a:pt x="57" y="92"/>
                </a:lnTo>
                <a:lnTo>
                  <a:pt x="57" y="91"/>
                </a:lnTo>
                <a:lnTo>
                  <a:pt x="56" y="91"/>
                </a:lnTo>
                <a:lnTo>
                  <a:pt x="54" y="91"/>
                </a:lnTo>
                <a:lnTo>
                  <a:pt x="52" y="92"/>
                </a:lnTo>
                <a:lnTo>
                  <a:pt x="52" y="104"/>
                </a:lnTo>
                <a:lnTo>
                  <a:pt x="54" y="105"/>
                </a:lnTo>
                <a:lnTo>
                  <a:pt x="56" y="105"/>
                </a:lnTo>
                <a:lnTo>
                  <a:pt x="57" y="107"/>
                </a:lnTo>
                <a:lnTo>
                  <a:pt x="59" y="105"/>
                </a:lnTo>
                <a:lnTo>
                  <a:pt x="59" y="107"/>
                </a:lnTo>
                <a:lnTo>
                  <a:pt x="60" y="109"/>
                </a:lnTo>
                <a:lnTo>
                  <a:pt x="62" y="109"/>
                </a:lnTo>
                <a:lnTo>
                  <a:pt x="63" y="109"/>
                </a:lnTo>
                <a:lnTo>
                  <a:pt x="63" y="108"/>
                </a:lnTo>
                <a:lnTo>
                  <a:pt x="65" y="107"/>
                </a:lnTo>
                <a:lnTo>
                  <a:pt x="66" y="105"/>
                </a:lnTo>
                <a:lnTo>
                  <a:pt x="68" y="104"/>
                </a:lnTo>
                <a:lnTo>
                  <a:pt x="68" y="103"/>
                </a:lnTo>
                <a:lnTo>
                  <a:pt x="70" y="102"/>
                </a:lnTo>
                <a:lnTo>
                  <a:pt x="71" y="102"/>
                </a:lnTo>
                <a:lnTo>
                  <a:pt x="72" y="102"/>
                </a:lnTo>
                <a:lnTo>
                  <a:pt x="74" y="102"/>
                </a:lnTo>
                <a:lnTo>
                  <a:pt x="75" y="104"/>
                </a:lnTo>
                <a:lnTo>
                  <a:pt x="83" y="107"/>
                </a:lnTo>
                <a:lnTo>
                  <a:pt x="84" y="107"/>
                </a:lnTo>
                <a:lnTo>
                  <a:pt x="86" y="107"/>
                </a:lnTo>
                <a:lnTo>
                  <a:pt x="86" y="108"/>
                </a:lnTo>
                <a:lnTo>
                  <a:pt x="84" y="108"/>
                </a:lnTo>
                <a:lnTo>
                  <a:pt x="83" y="109"/>
                </a:lnTo>
                <a:lnTo>
                  <a:pt x="83" y="110"/>
                </a:lnTo>
                <a:lnTo>
                  <a:pt x="82" y="110"/>
                </a:lnTo>
                <a:lnTo>
                  <a:pt x="80" y="113"/>
                </a:lnTo>
                <a:lnTo>
                  <a:pt x="80" y="114"/>
                </a:lnTo>
                <a:lnTo>
                  <a:pt x="78" y="114"/>
                </a:lnTo>
                <a:lnTo>
                  <a:pt x="77" y="115"/>
                </a:lnTo>
                <a:lnTo>
                  <a:pt x="77" y="116"/>
                </a:lnTo>
                <a:lnTo>
                  <a:pt x="76" y="119"/>
                </a:lnTo>
                <a:lnTo>
                  <a:pt x="75" y="122"/>
                </a:lnTo>
                <a:lnTo>
                  <a:pt x="74" y="125"/>
                </a:lnTo>
                <a:lnTo>
                  <a:pt x="71" y="128"/>
                </a:lnTo>
                <a:lnTo>
                  <a:pt x="71" y="129"/>
                </a:lnTo>
                <a:lnTo>
                  <a:pt x="70" y="129"/>
                </a:lnTo>
                <a:lnTo>
                  <a:pt x="69" y="132"/>
                </a:lnTo>
                <a:lnTo>
                  <a:pt x="69" y="133"/>
                </a:lnTo>
                <a:lnTo>
                  <a:pt x="70" y="133"/>
                </a:lnTo>
                <a:lnTo>
                  <a:pt x="71" y="134"/>
                </a:lnTo>
                <a:lnTo>
                  <a:pt x="71" y="135"/>
                </a:lnTo>
                <a:lnTo>
                  <a:pt x="70" y="137"/>
                </a:lnTo>
                <a:lnTo>
                  <a:pt x="70" y="138"/>
                </a:lnTo>
                <a:lnTo>
                  <a:pt x="71" y="139"/>
                </a:lnTo>
                <a:lnTo>
                  <a:pt x="75" y="140"/>
                </a:lnTo>
                <a:lnTo>
                  <a:pt x="76" y="140"/>
                </a:lnTo>
                <a:lnTo>
                  <a:pt x="77" y="140"/>
                </a:lnTo>
                <a:lnTo>
                  <a:pt x="80" y="141"/>
                </a:lnTo>
                <a:lnTo>
                  <a:pt x="81" y="141"/>
                </a:lnTo>
                <a:lnTo>
                  <a:pt x="82" y="143"/>
                </a:lnTo>
                <a:lnTo>
                  <a:pt x="86" y="141"/>
                </a:lnTo>
                <a:lnTo>
                  <a:pt x="88" y="143"/>
                </a:lnTo>
                <a:lnTo>
                  <a:pt x="90" y="143"/>
                </a:lnTo>
                <a:lnTo>
                  <a:pt x="92" y="143"/>
                </a:lnTo>
                <a:lnTo>
                  <a:pt x="90" y="145"/>
                </a:lnTo>
                <a:lnTo>
                  <a:pt x="89" y="146"/>
                </a:lnTo>
                <a:lnTo>
                  <a:pt x="87" y="147"/>
                </a:lnTo>
                <a:lnTo>
                  <a:pt x="82" y="149"/>
                </a:lnTo>
                <a:lnTo>
                  <a:pt x="81" y="149"/>
                </a:lnTo>
                <a:lnTo>
                  <a:pt x="80" y="149"/>
                </a:lnTo>
                <a:lnTo>
                  <a:pt x="77" y="150"/>
                </a:lnTo>
                <a:lnTo>
                  <a:pt x="76" y="149"/>
                </a:lnTo>
                <a:lnTo>
                  <a:pt x="76" y="150"/>
                </a:lnTo>
                <a:lnTo>
                  <a:pt x="75" y="151"/>
                </a:lnTo>
                <a:lnTo>
                  <a:pt x="75" y="158"/>
                </a:lnTo>
                <a:lnTo>
                  <a:pt x="74" y="161"/>
                </a:lnTo>
                <a:lnTo>
                  <a:pt x="71" y="162"/>
                </a:lnTo>
                <a:lnTo>
                  <a:pt x="70" y="163"/>
                </a:lnTo>
                <a:lnTo>
                  <a:pt x="69" y="164"/>
                </a:lnTo>
                <a:lnTo>
                  <a:pt x="69" y="166"/>
                </a:lnTo>
                <a:lnTo>
                  <a:pt x="69" y="169"/>
                </a:lnTo>
                <a:lnTo>
                  <a:pt x="71" y="169"/>
                </a:lnTo>
                <a:lnTo>
                  <a:pt x="72" y="170"/>
                </a:lnTo>
                <a:lnTo>
                  <a:pt x="75" y="170"/>
                </a:lnTo>
                <a:lnTo>
                  <a:pt x="76" y="170"/>
                </a:lnTo>
                <a:lnTo>
                  <a:pt x="77" y="170"/>
                </a:lnTo>
                <a:lnTo>
                  <a:pt x="80" y="170"/>
                </a:lnTo>
                <a:lnTo>
                  <a:pt x="81" y="172"/>
                </a:lnTo>
                <a:lnTo>
                  <a:pt x="81" y="173"/>
                </a:lnTo>
                <a:lnTo>
                  <a:pt x="81" y="174"/>
                </a:lnTo>
                <a:lnTo>
                  <a:pt x="81" y="175"/>
                </a:lnTo>
                <a:lnTo>
                  <a:pt x="82" y="176"/>
                </a:lnTo>
                <a:lnTo>
                  <a:pt x="83" y="179"/>
                </a:lnTo>
                <a:lnTo>
                  <a:pt x="87" y="179"/>
                </a:lnTo>
                <a:lnTo>
                  <a:pt x="88" y="179"/>
                </a:lnTo>
                <a:lnTo>
                  <a:pt x="88" y="178"/>
                </a:lnTo>
                <a:lnTo>
                  <a:pt x="89" y="178"/>
                </a:lnTo>
                <a:lnTo>
                  <a:pt x="90" y="178"/>
                </a:lnTo>
                <a:lnTo>
                  <a:pt x="93" y="178"/>
                </a:lnTo>
                <a:lnTo>
                  <a:pt x="95" y="176"/>
                </a:lnTo>
                <a:lnTo>
                  <a:pt x="98" y="176"/>
                </a:lnTo>
                <a:lnTo>
                  <a:pt x="100" y="179"/>
                </a:lnTo>
                <a:lnTo>
                  <a:pt x="100" y="180"/>
                </a:lnTo>
                <a:lnTo>
                  <a:pt x="101" y="180"/>
                </a:lnTo>
                <a:lnTo>
                  <a:pt x="102" y="180"/>
                </a:lnTo>
                <a:lnTo>
                  <a:pt x="102" y="179"/>
                </a:lnTo>
                <a:lnTo>
                  <a:pt x="104" y="178"/>
                </a:lnTo>
                <a:lnTo>
                  <a:pt x="106" y="176"/>
                </a:lnTo>
                <a:lnTo>
                  <a:pt x="107" y="176"/>
                </a:lnTo>
                <a:lnTo>
                  <a:pt x="108" y="174"/>
                </a:lnTo>
                <a:lnTo>
                  <a:pt x="111" y="170"/>
                </a:lnTo>
                <a:lnTo>
                  <a:pt x="111" y="169"/>
                </a:lnTo>
                <a:lnTo>
                  <a:pt x="110" y="168"/>
                </a:lnTo>
                <a:lnTo>
                  <a:pt x="110" y="166"/>
                </a:lnTo>
                <a:lnTo>
                  <a:pt x="112" y="166"/>
                </a:lnTo>
                <a:lnTo>
                  <a:pt x="113" y="166"/>
                </a:lnTo>
                <a:lnTo>
                  <a:pt x="116" y="167"/>
                </a:lnTo>
                <a:lnTo>
                  <a:pt x="117" y="167"/>
                </a:lnTo>
                <a:lnTo>
                  <a:pt x="120" y="168"/>
                </a:lnTo>
                <a:lnTo>
                  <a:pt x="122" y="168"/>
                </a:lnTo>
                <a:lnTo>
                  <a:pt x="124" y="169"/>
                </a:lnTo>
                <a:lnTo>
                  <a:pt x="125" y="169"/>
                </a:lnTo>
                <a:lnTo>
                  <a:pt x="129" y="170"/>
                </a:lnTo>
                <a:lnTo>
                  <a:pt x="130" y="170"/>
                </a:lnTo>
                <a:lnTo>
                  <a:pt x="131" y="174"/>
                </a:lnTo>
                <a:lnTo>
                  <a:pt x="132" y="174"/>
                </a:lnTo>
                <a:lnTo>
                  <a:pt x="132" y="175"/>
                </a:lnTo>
                <a:lnTo>
                  <a:pt x="132" y="178"/>
                </a:lnTo>
                <a:lnTo>
                  <a:pt x="134" y="179"/>
                </a:lnTo>
                <a:lnTo>
                  <a:pt x="135" y="180"/>
                </a:lnTo>
                <a:lnTo>
                  <a:pt x="138" y="180"/>
                </a:lnTo>
                <a:lnTo>
                  <a:pt x="138" y="181"/>
                </a:lnTo>
                <a:lnTo>
                  <a:pt x="138" y="182"/>
                </a:lnTo>
                <a:lnTo>
                  <a:pt x="138" y="184"/>
                </a:lnTo>
                <a:lnTo>
                  <a:pt x="140" y="184"/>
                </a:lnTo>
                <a:lnTo>
                  <a:pt x="141" y="185"/>
                </a:lnTo>
                <a:lnTo>
                  <a:pt x="142" y="185"/>
                </a:lnTo>
                <a:lnTo>
                  <a:pt x="146" y="185"/>
                </a:lnTo>
                <a:lnTo>
                  <a:pt x="148" y="185"/>
                </a:lnTo>
                <a:lnTo>
                  <a:pt x="153" y="184"/>
                </a:lnTo>
                <a:lnTo>
                  <a:pt x="155" y="184"/>
                </a:lnTo>
                <a:lnTo>
                  <a:pt x="159" y="186"/>
                </a:lnTo>
                <a:lnTo>
                  <a:pt x="160" y="188"/>
                </a:lnTo>
                <a:lnTo>
                  <a:pt x="161" y="192"/>
                </a:lnTo>
                <a:lnTo>
                  <a:pt x="161" y="196"/>
                </a:lnTo>
                <a:lnTo>
                  <a:pt x="160" y="198"/>
                </a:lnTo>
                <a:lnTo>
                  <a:pt x="156" y="200"/>
                </a:lnTo>
                <a:lnTo>
                  <a:pt x="156" y="202"/>
                </a:lnTo>
                <a:lnTo>
                  <a:pt x="160" y="209"/>
                </a:lnTo>
                <a:lnTo>
                  <a:pt x="161" y="211"/>
                </a:lnTo>
                <a:lnTo>
                  <a:pt x="165" y="211"/>
                </a:lnTo>
                <a:lnTo>
                  <a:pt x="167" y="211"/>
                </a:lnTo>
                <a:lnTo>
                  <a:pt x="171" y="212"/>
                </a:lnTo>
                <a:lnTo>
                  <a:pt x="174" y="211"/>
                </a:lnTo>
                <a:lnTo>
                  <a:pt x="179" y="208"/>
                </a:lnTo>
                <a:lnTo>
                  <a:pt x="182" y="206"/>
                </a:lnTo>
                <a:lnTo>
                  <a:pt x="186" y="205"/>
                </a:lnTo>
                <a:lnTo>
                  <a:pt x="194" y="202"/>
                </a:lnTo>
                <a:lnTo>
                  <a:pt x="194" y="200"/>
                </a:lnTo>
                <a:lnTo>
                  <a:pt x="196" y="200"/>
                </a:lnTo>
                <a:lnTo>
                  <a:pt x="198" y="202"/>
                </a:lnTo>
                <a:lnTo>
                  <a:pt x="201" y="203"/>
                </a:lnTo>
                <a:lnTo>
                  <a:pt x="201" y="204"/>
                </a:lnTo>
                <a:lnTo>
                  <a:pt x="200" y="205"/>
                </a:lnTo>
                <a:lnTo>
                  <a:pt x="198" y="205"/>
                </a:lnTo>
                <a:lnTo>
                  <a:pt x="197" y="205"/>
                </a:lnTo>
                <a:lnTo>
                  <a:pt x="197" y="206"/>
                </a:lnTo>
                <a:lnTo>
                  <a:pt x="196" y="206"/>
                </a:lnTo>
                <a:lnTo>
                  <a:pt x="197" y="208"/>
                </a:lnTo>
                <a:lnTo>
                  <a:pt x="198" y="209"/>
                </a:lnTo>
                <a:lnTo>
                  <a:pt x="202" y="212"/>
                </a:lnTo>
                <a:lnTo>
                  <a:pt x="206" y="215"/>
                </a:lnTo>
                <a:lnTo>
                  <a:pt x="213" y="217"/>
                </a:lnTo>
                <a:lnTo>
                  <a:pt x="214" y="218"/>
                </a:lnTo>
                <a:lnTo>
                  <a:pt x="215" y="218"/>
                </a:lnTo>
                <a:lnTo>
                  <a:pt x="216" y="217"/>
                </a:lnTo>
                <a:lnTo>
                  <a:pt x="216" y="222"/>
                </a:lnTo>
                <a:lnTo>
                  <a:pt x="222" y="222"/>
                </a:lnTo>
                <a:lnTo>
                  <a:pt x="226" y="222"/>
                </a:lnTo>
                <a:lnTo>
                  <a:pt x="230" y="221"/>
                </a:lnTo>
                <a:lnTo>
                  <a:pt x="234" y="221"/>
                </a:lnTo>
                <a:lnTo>
                  <a:pt x="238" y="221"/>
                </a:lnTo>
                <a:lnTo>
                  <a:pt x="248" y="220"/>
                </a:lnTo>
                <a:lnTo>
                  <a:pt x="263" y="220"/>
                </a:lnTo>
                <a:lnTo>
                  <a:pt x="273" y="218"/>
                </a:lnTo>
                <a:lnTo>
                  <a:pt x="277" y="218"/>
                </a:lnTo>
                <a:lnTo>
                  <a:pt x="279" y="216"/>
                </a:lnTo>
                <a:lnTo>
                  <a:pt x="283" y="214"/>
                </a:lnTo>
                <a:lnTo>
                  <a:pt x="285" y="214"/>
                </a:lnTo>
                <a:lnTo>
                  <a:pt x="285" y="212"/>
                </a:lnTo>
                <a:lnTo>
                  <a:pt x="286" y="211"/>
                </a:lnTo>
                <a:lnTo>
                  <a:pt x="289" y="210"/>
                </a:lnTo>
                <a:lnTo>
                  <a:pt x="289" y="209"/>
                </a:lnTo>
                <a:lnTo>
                  <a:pt x="287" y="209"/>
                </a:lnTo>
                <a:lnTo>
                  <a:pt x="285" y="208"/>
                </a:lnTo>
                <a:lnTo>
                  <a:pt x="284" y="199"/>
                </a:lnTo>
                <a:lnTo>
                  <a:pt x="283" y="199"/>
                </a:lnTo>
                <a:lnTo>
                  <a:pt x="281" y="198"/>
                </a:lnTo>
                <a:lnTo>
                  <a:pt x="280" y="197"/>
                </a:lnTo>
                <a:lnTo>
                  <a:pt x="279" y="196"/>
                </a:lnTo>
                <a:lnTo>
                  <a:pt x="278" y="194"/>
                </a:lnTo>
                <a:lnTo>
                  <a:pt x="275" y="193"/>
                </a:lnTo>
                <a:lnTo>
                  <a:pt x="273" y="193"/>
                </a:lnTo>
                <a:lnTo>
                  <a:pt x="271" y="192"/>
                </a:lnTo>
                <a:lnTo>
                  <a:pt x="269" y="191"/>
                </a:lnTo>
                <a:lnTo>
                  <a:pt x="267" y="190"/>
                </a:lnTo>
                <a:lnTo>
                  <a:pt x="265" y="187"/>
                </a:lnTo>
                <a:lnTo>
                  <a:pt x="263" y="187"/>
                </a:lnTo>
                <a:lnTo>
                  <a:pt x="262" y="187"/>
                </a:lnTo>
                <a:lnTo>
                  <a:pt x="261" y="187"/>
                </a:lnTo>
                <a:lnTo>
                  <a:pt x="260" y="187"/>
                </a:lnTo>
                <a:lnTo>
                  <a:pt x="259" y="182"/>
                </a:lnTo>
                <a:lnTo>
                  <a:pt x="261" y="180"/>
                </a:lnTo>
                <a:lnTo>
                  <a:pt x="260" y="180"/>
                </a:lnTo>
                <a:lnTo>
                  <a:pt x="259" y="179"/>
                </a:lnTo>
                <a:lnTo>
                  <a:pt x="259" y="178"/>
                </a:lnTo>
                <a:lnTo>
                  <a:pt x="257" y="176"/>
                </a:lnTo>
                <a:lnTo>
                  <a:pt x="257" y="175"/>
                </a:lnTo>
                <a:lnTo>
                  <a:pt x="257" y="169"/>
                </a:lnTo>
                <a:lnTo>
                  <a:pt x="256" y="172"/>
                </a:lnTo>
                <a:lnTo>
                  <a:pt x="255" y="172"/>
                </a:lnTo>
                <a:lnTo>
                  <a:pt x="253" y="172"/>
                </a:lnTo>
                <a:lnTo>
                  <a:pt x="248" y="173"/>
                </a:lnTo>
                <a:lnTo>
                  <a:pt x="244" y="174"/>
                </a:lnTo>
                <a:lnTo>
                  <a:pt x="243" y="174"/>
                </a:lnTo>
                <a:lnTo>
                  <a:pt x="239" y="174"/>
                </a:lnTo>
                <a:lnTo>
                  <a:pt x="238" y="175"/>
                </a:lnTo>
                <a:lnTo>
                  <a:pt x="239" y="175"/>
                </a:lnTo>
                <a:lnTo>
                  <a:pt x="238" y="176"/>
                </a:lnTo>
                <a:lnTo>
                  <a:pt x="237" y="176"/>
                </a:lnTo>
                <a:lnTo>
                  <a:pt x="238" y="175"/>
                </a:lnTo>
                <a:lnTo>
                  <a:pt x="237" y="174"/>
                </a:lnTo>
                <a:lnTo>
                  <a:pt x="233" y="175"/>
                </a:lnTo>
                <a:lnTo>
                  <a:pt x="231" y="174"/>
                </a:lnTo>
                <a:lnTo>
                  <a:pt x="228" y="173"/>
                </a:lnTo>
                <a:lnTo>
                  <a:pt x="222" y="169"/>
                </a:lnTo>
                <a:lnTo>
                  <a:pt x="221" y="168"/>
                </a:lnTo>
                <a:lnTo>
                  <a:pt x="219" y="167"/>
                </a:lnTo>
                <a:lnTo>
                  <a:pt x="214" y="163"/>
                </a:lnTo>
                <a:lnTo>
                  <a:pt x="213" y="162"/>
                </a:lnTo>
                <a:lnTo>
                  <a:pt x="210" y="161"/>
                </a:lnTo>
                <a:lnTo>
                  <a:pt x="208" y="161"/>
                </a:lnTo>
                <a:lnTo>
                  <a:pt x="207" y="162"/>
                </a:lnTo>
                <a:lnTo>
                  <a:pt x="207" y="161"/>
                </a:lnTo>
                <a:lnTo>
                  <a:pt x="203" y="161"/>
                </a:lnTo>
                <a:lnTo>
                  <a:pt x="202" y="160"/>
                </a:lnTo>
                <a:lnTo>
                  <a:pt x="201" y="158"/>
                </a:lnTo>
                <a:lnTo>
                  <a:pt x="200" y="157"/>
                </a:lnTo>
                <a:lnTo>
                  <a:pt x="200" y="156"/>
                </a:lnTo>
                <a:lnTo>
                  <a:pt x="198" y="156"/>
                </a:lnTo>
                <a:lnTo>
                  <a:pt x="195" y="155"/>
                </a:lnTo>
                <a:lnTo>
                  <a:pt x="194" y="155"/>
                </a:lnTo>
                <a:lnTo>
                  <a:pt x="191" y="155"/>
                </a:lnTo>
                <a:lnTo>
                  <a:pt x="190" y="155"/>
                </a:lnTo>
                <a:lnTo>
                  <a:pt x="188" y="155"/>
                </a:lnTo>
                <a:lnTo>
                  <a:pt x="185" y="156"/>
                </a:lnTo>
                <a:lnTo>
                  <a:pt x="185" y="155"/>
                </a:lnTo>
                <a:lnTo>
                  <a:pt x="184" y="155"/>
                </a:lnTo>
                <a:lnTo>
                  <a:pt x="182" y="156"/>
                </a:lnTo>
                <a:lnTo>
                  <a:pt x="180" y="156"/>
                </a:lnTo>
                <a:lnTo>
                  <a:pt x="174" y="156"/>
                </a:lnTo>
                <a:lnTo>
                  <a:pt x="168" y="155"/>
                </a:lnTo>
                <a:lnTo>
                  <a:pt x="160" y="153"/>
                </a:lnTo>
                <a:lnTo>
                  <a:pt x="160" y="152"/>
                </a:lnTo>
                <a:lnTo>
                  <a:pt x="155" y="152"/>
                </a:lnTo>
                <a:lnTo>
                  <a:pt x="154" y="152"/>
                </a:lnTo>
                <a:lnTo>
                  <a:pt x="153" y="149"/>
                </a:lnTo>
                <a:lnTo>
                  <a:pt x="149" y="149"/>
                </a:lnTo>
                <a:lnTo>
                  <a:pt x="148" y="147"/>
                </a:lnTo>
                <a:lnTo>
                  <a:pt x="146" y="146"/>
                </a:lnTo>
                <a:lnTo>
                  <a:pt x="146" y="145"/>
                </a:lnTo>
                <a:lnTo>
                  <a:pt x="146" y="144"/>
                </a:lnTo>
                <a:lnTo>
                  <a:pt x="146" y="143"/>
                </a:lnTo>
                <a:lnTo>
                  <a:pt x="143" y="141"/>
                </a:lnTo>
                <a:lnTo>
                  <a:pt x="143" y="140"/>
                </a:lnTo>
                <a:lnTo>
                  <a:pt x="142" y="139"/>
                </a:lnTo>
                <a:lnTo>
                  <a:pt x="141" y="139"/>
                </a:lnTo>
                <a:lnTo>
                  <a:pt x="140" y="138"/>
                </a:lnTo>
                <a:lnTo>
                  <a:pt x="137" y="137"/>
                </a:lnTo>
                <a:lnTo>
                  <a:pt x="132" y="134"/>
                </a:lnTo>
                <a:lnTo>
                  <a:pt x="128" y="131"/>
                </a:lnTo>
                <a:lnTo>
                  <a:pt x="125" y="128"/>
                </a:lnTo>
                <a:lnTo>
                  <a:pt x="126" y="126"/>
                </a:lnTo>
                <a:lnTo>
                  <a:pt x="126" y="121"/>
                </a:lnTo>
                <a:lnTo>
                  <a:pt x="125" y="119"/>
                </a:lnTo>
                <a:lnTo>
                  <a:pt x="124" y="116"/>
                </a:lnTo>
                <a:lnTo>
                  <a:pt x="123" y="115"/>
                </a:lnTo>
                <a:lnTo>
                  <a:pt x="122" y="114"/>
                </a:lnTo>
                <a:lnTo>
                  <a:pt x="120" y="113"/>
                </a:lnTo>
                <a:lnTo>
                  <a:pt x="117" y="109"/>
                </a:lnTo>
                <a:lnTo>
                  <a:pt x="117" y="108"/>
                </a:lnTo>
                <a:lnTo>
                  <a:pt x="116" y="107"/>
                </a:lnTo>
                <a:lnTo>
                  <a:pt x="113" y="104"/>
                </a:lnTo>
                <a:lnTo>
                  <a:pt x="98" y="87"/>
                </a:lnTo>
                <a:lnTo>
                  <a:pt x="96" y="87"/>
                </a:lnTo>
                <a:lnTo>
                  <a:pt x="95" y="86"/>
                </a:lnTo>
                <a:lnTo>
                  <a:pt x="84" y="79"/>
                </a:lnTo>
                <a:lnTo>
                  <a:pt x="83" y="77"/>
                </a:lnTo>
                <a:lnTo>
                  <a:pt x="81" y="75"/>
                </a:lnTo>
                <a:lnTo>
                  <a:pt x="82" y="75"/>
                </a:lnTo>
                <a:lnTo>
                  <a:pt x="81" y="73"/>
                </a:lnTo>
                <a:lnTo>
                  <a:pt x="72" y="59"/>
                </a:lnTo>
                <a:lnTo>
                  <a:pt x="71" y="50"/>
                </a:lnTo>
                <a:lnTo>
                  <a:pt x="72" y="48"/>
                </a:lnTo>
                <a:lnTo>
                  <a:pt x="72" y="47"/>
                </a:lnTo>
                <a:lnTo>
                  <a:pt x="75" y="41"/>
                </a:lnTo>
                <a:lnTo>
                  <a:pt x="75" y="37"/>
                </a:lnTo>
                <a:lnTo>
                  <a:pt x="74" y="36"/>
                </a:lnTo>
                <a:lnTo>
                  <a:pt x="72" y="36"/>
                </a:lnTo>
                <a:lnTo>
                  <a:pt x="69" y="33"/>
                </a:lnTo>
                <a:lnTo>
                  <a:pt x="64" y="31"/>
                </a:lnTo>
                <a:lnTo>
                  <a:pt x="62" y="30"/>
                </a:lnTo>
                <a:lnTo>
                  <a:pt x="57" y="25"/>
                </a:lnTo>
                <a:lnTo>
                  <a:pt x="44" y="9"/>
                </a:lnTo>
                <a:lnTo>
                  <a:pt x="41" y="9"/>
                </a:lnTo>
                <a:lnTo>
                  <a:pt x="38" y="8"/>
                </a:lnTo>
                <a:lnTo>
                  <a:pt x="34" y="6"/>
                </a:lnTo>
                <a:lnTo>
                  <a:pt x="32" y="5"/>
                </a:lnTo>
                <a:lnTo>
                  <a:pt x="29" y="3"/>
                </a:lnTo>
                <a:lnTo>
                  <a:pt x="28" y="1"/>
                </a:lnTo>
                <a:lnTo>
                  <a:pt x="27" y="1"/>
                </a:lnTo>
                <a:lnTo>
                  <a:pt x="26" y="1"/>
                </a:lnTo>
                <a:lnTo>
                  <a:pt x="24" y="0"/>
                </a:lnTo>
                <a:lnTo>
                  <a:pt x="23" y="0"/>
                </a:lnTo>
                <a:lnTo>
                  <a:pt x="21" y="2"/>
                </a:lnTo>
                <a:lnTo>
                  <a:pt x="21" y="3"/>
                </a:lnTo>
                <a:lnTo>
                  <a:pt x="18" y="3"/>
                </a:lnTo>
                <a:lnTo>
                  <a:pt x="17" y="2"/>
                </a:lnTo>
                <a:lnTo>
                  <a:pt x="14" y="3"/>
                </a:lnTo>
                <a:lnTo>
                  <a:pt x="12" y="3"/>
                </a:lnTo>
                <a:lnTo>
                  <a:pt x="11" y="3"/>
                </a:lnTo>
                <a:lnTo>
                  <a:pt x="8" y="3"/>
                </a:lnTo>
                <a:lnTo>
                  <a:pt x="6" y="3"/>
                </a:lnTo>
                <a:lnTo>
                  <a:pt x="3" y="8"/>
                </a:lnTo>
                <a:lnTo>
                  <a:pt x="9" y="11"/>
                </a:lnTo>
                <a:lnTo>
                  <a:pt x="9" y="12"/>
                </a:lnTo>
                <a:lnTo>
                  <a:pt x="4" y="15"/>
                </a:lnTo>
                <a:lnTo>
                  <a:pt x="5" y="18"/>
                </a:lnTo>
                <a:lnTo>
                  <a:pt x="4" y="21"/>
                </a:lnTo>
                <a:lnTo>
                  <a:pt x="0" y="23"/>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6" name="Freeform 184">
            <a:extLst>
              <a:ext uri="{FF2B5EF4-FFF2-40B4-BE49-F238E27FC236}">
                <a16:creationId xmlns:a16="http://schemas.microsoft.com/office/drawing/2014/main" id="{92366660-B832-A94C-A10E-2C8951D58A78}"/>
              </a:ext>
            </a:extLst>
          </p:cNvPr>
          <p:cNvSpPr>
            <a:spLocks/>
          </p:cNvSpPr>
          <p:nvPr/>
        </p:nvSpPr>
        <p:spPr bwMode="auto">
          <a:xfrm>
            <a:off x="6508624" y="4068039"/>
            <a:ext cx="579669" cy="453272"/>
          </a:xfrm>
          <a:custGeom>
            <a:avLst/>
            <a:gdLst>
              <a:gd name="T0" fmla="*/ 0 w 151"/>
              <a:gd name="T1" fmla="*/ 4 h 117"/>
              <a:gd name="T2" fmla="*/ 4 w 151"/>
              <a:gd name="T3" fmla="*/ 4 h 117"/>
              <a:gd name="T4" fmla="*/ 4 w 151"/>
              <a:gd name="T5" fmla="*/ 4 h 117"/>
              <a:gd name="T6" fmla="*/ 4 w 151"/>
              <a:gd name="T7" fmla="*/ 4 h 117"/>
              <a:gd name="T8" fmla="*/ 4 w 151"/>
              <a:gd name="T9" fmla="*/ 4 h 117"/>
              <a:gd name="T10" fmla="*/ 4 w 151"/>
              <a:gd name="T11" fmla="*/ 4 h 117"/>
              <a:gd name="T12" fmla="*/ 4 w 151"/>
              <a:gd name="T13" fmla="*/ 4 h 117"/>
              <a:gd name="T14" fmla="*/ 4 w 151"/>
              <a:gd name="T15" fmla="*/ 4 h 117"/>
              <a:gd name="T16" fmla="*/ 4 w 151"/>
              <a:gd name="T17" fmla="*/ 4 h 117"/>
              <a:gd name="T18" fmla="*/ 4 w 151"/>
              <a:gd name="T19" fmla="*/ 4 h 117"/>
              <a:gd name="T20" fmla="*/ 4 w 151"/>
              <a:gd name="T21" fmla="*/ 4 h 117"/>
              <a:gd name="T22" fmla="*/ 4 w 151"/>
              <a:gd name="T23" fmla="*/ 4 h 117"/>
              <a:gd name="T24" fmla="*/ 4 w 151"/>
              <a:gd name="T25" fmla="*/ 4 h 117"/>
              <a:gd name="T26" fmla="*/ 4 w 151"/>
              <a:gd name="T27" fmla="*/ 4 h 117"/>
              <a:gd name="T28" fmla="*/ 4 w 151"/>
              <a:gd name="T29" fmla="*/ 4 h 117"/>
              <a:gd name="T30" fmla="*/ 4 w 151"/>
              <a:gd name="T31" fmla="*/ 4 h 117"/>
              <a:gd name="T32" fmla="*/ 4 w 151"/>
              <a:gd name="T33" fmla="*/ 4 h 117"/>
              <a:gd name="T34" fmla="*/ 4 w 151"/>
              <a:gd name="T35" fmla="*/ 4 h 117"/>
              <a:gd name="T36" fmla="*/ 4 w 151"/>
              <a:gd name="T37" fmla="*/ 4 h 117"/>
              <a:gd name="T38" fmla="*/ 4 w 151"/>
              <a:gd name="T39" fmla="*/ 4 h 117"/>
              <a:gd name="T40" fmla="*/ 4 w 151"/>
              <a:gd name="T41" fmla="*/ 4 h 117"/>
              <a:gd name="T42" fmla="*/ 4 w 151"/>
              <a:gd name="T43" fmla="*/ 4 h 117"/>
              <a:gd name="T44" fmla="*/ 4 w 151"/>
              <a:gd name="T45" fmla="*/ 2 h 117"/>
              <a:gd name="T46" fmla="*/ 4 w 151"/>
              <a:gd name="T47" fmla="*/ 1 h 117"/>
              <a:gd name="T48" fmla="*/ 4 w 151"/>
              <a:gd name="T49" fmla="*/ 1 h 117"/>
              <a:gd name="T50" fmla="*/ 4 w 151"/>
              <a:gd name="T51" fmla="*/ 1 h 117"/>
              <a:gd name="T52" fmla="*/ 4 w 151"/>
              <a:gd name="T53" fmla="*/ 0 h 117"/>
              <a:gd name="T54" fmla="*/ 4 w 151"/>
              <a:gd name="T55" fmla="*/ 4 h 117"/>
              <a:gd name="T56" fmla="*/ 4 w 151"/>
              <a:gd name="T57" fmla="*/ 4 h 117"/>
              <a:gd name="T58" fmla="*/ 4 w 151"/>
              <a:gd name="T59" fmla="*/ 4 h 117"/>
              <a:gd name="T60" fmla="*/ 4 w 151"/>
              <a:gd name="T61" fmla="*/ 4 h 117"/>
              <a:gd name="T62" fmla="*/ 4 w 151"/>
              <a:gd name="T63" fmla="*/ 4 h 117"/>
              <a:gd name="T64" fmla="*/ 2 w 151"/>
              <a:gd name="T65" fmla="*/ 4 h 117"/>
              <a:gd name="T66" fmla="*/ 0 w 151"/>
              <a:gd name="T67" fmla="*/ 4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1" h="117">
                <a:moveTo>
                  <a:pt x="0" y="55"/>
                </a:moveTo>
                <a:lnTo>
                  <a:pt x="0" y="52"/>
                </a:lnTo>
                <a:lnTo>
                  <a:pt x="1" y="51"/>
                </a:lnTo>
                <a:lnTo>
                  <a:pt x="7" y="48"/>
                </a:lnTo>
                <a:lnTo>
                  <a:pt x="8" y="45"/>
                </a:lnTo>
                <a:lnTo>
                  <a:pt x="13" y="43"/>
                </a:lnTo>
                <a:lnTo>
                  <a:pt x="14" y="42"/>
                </a:lnTo>
                <a:lnTo>
                  <a:pt x="17" y="42"/>
                </a:lnTo>
                <a:lnTo>
                  <a:pt x="17" y="40"/>
                </a:lnTo>
                <a:lnTo>
                  <a:pt x="19" y="39"/>
                </a:lnTo>
                <a:lnTo>
                  <a:pt x="21" y="38"/>
                </a:lnTo>
                <a:lnTo>
                  <a:pt x="26" y="36"/>
                </a:lnTo>
                <a:lnTo>
                  <a:pt x="29" y="34"/>
                </a:lnTo>
                <a:lnTo>
                  <a:pt x="35" y="32"/>
                </a:lnTo>
                <a:lnTo>
                  <a:pt x="37" y="32"/>
                </a:lnTo>
                <a:lnTo>
                  <a:pt x="41" y="31"/>
                </a:lnTo>
                <a:lnTo>
                  <a:pt x="47" y="28"/>
                </a:lnTo>
                <a:lnTo>
                  <a:pt x="51" y="27"/>
                </a:lnTo>
                <a:lnTo>
                  <a:pt x="53" y="27"/>
                </a:lnTo>
                <a:lnTo>
                  <a:pt x="56" y="26"/>
                </a:lnTo>
                <a:lnTo>
                  <a:pt x="57" y="25"/>
                </a:lnTo>
                <a:lnTo>
                  <a:pt x="65" y="24"/>
                </a:lnTo>
                <a:lnTo>
                  <a:pt x="68" y="21"/>
                </a:lnTo>
                <a:lnTo>
                  <a:pt x="72" y="21"/>
                </a:lnTo>
                <a:lnTo>
                  <a:pt x="74" y="20"/>
                </a:lnTo>
                <a:lnTo>
                  <a:pt x="78" y="19"/>
                </a:lnTo>
                <a:lnTo>
                  <a:pt x="78" y="18"/>
                </a:lnTo>
                <a:lnTo>
                  <a:pt x="81" y="16"/>
                </a:lnTo>
                <a:lnTo>
                  <a:pt x="83" y="16"/>
                </a:lnTo>
                <a:lnTo>
                  <a:pt x="84" y="15"/>
                </a:lnTo>
                <a:lnTo>
                  <a:pt x="87" y="12"/>
                </a:lnTo>
                <a:lnTo>
                  <a:pt x="89" y="12"/>
                </a:lnTo>
                <a:lnTo>
                  <a:pt x="89" y="10"/>
                </a:lnTo>
                <a:lnTo>
                  <a:pt x="90" y="10"/>
                </a:lnTo>
                <a:lnTo>
                  <a:pt x="91" y="9"/>
                </a:lnTo>
                <a:lnTo>
                  <a:pt x="93" y="9"/>
                </a:lnTo>
                <a:lnTo>
                  <a:pt x="96" y="8"/>
                </a:lnTo>
                <a:lnTo>
                  <a:pt x="97" y="8"/>
                </a:lnTo>
                <a:lnTo>
                  <a:pt x="99" y="7"/>
                </a:lnTo>
                <a:lnTo>
                  <a:pt x="101" y="7"/>
                </a:lnTo>
                <a:lnTo>
                  <a:pt x="102" y="7"/>
                </a:lnTo>
                <a:lnTo>
                  <a:pt x="105" y="7"/>
                </a:lnTo>
                <a:lnTo>
                  <a:pt x="107" y="6"/>
                </a:lnTo>
                <a:lnTo>
                  <a:pt x="108" y="6"/>
                </a:lnTo>
                <a:lnTo>
                  <a:pt x="110" y="3"/>
                </a:lnTo>
                <a:lnTo>
                  <a:pt x="113" y="2"/>
                </a:lnTo>
                <a:lnTo>
                  <a:pt x="114" y="2"/>
                </a:lnTo>
                <a:lnTo>
                  <a:pt x="117" y="1"/>
                </a:lnTo>
                <a:lnTo>
                  <a:pt x="121" y="1"/>
                </a:lnTo>
                <a:lnTo>
                  <a:pt x="128" y="1"/>
                </a:lnTo>
                <a:lnTo>
                  <a:pt x="132" y="1"/>
                </a:lnTo>
                <a:lnTo>
                  <a:pt x="138" y="1"/>
                </a:lnTo>
                <a:lnTo>
                  <a:pt x="146" y="0"/>
                </a:lnTo>
                <a:lnTo>
                  <a:pt x="147" y="0"/>
                </a:lnTo>
                <a:lnTo>
                  <a:pt x="151" y="15"/>
                </a:lnTo>
                <a:lnTo>
                  <a:pt x="149" y="31"/>
                </a:lnTo>
                <a:lnTo>
                  <a:pt x="134" y="48"/>
                </a:lnTo>
                <a:lnTo>
                  <a:pt x="80" y="117"/>
                </a:lnTo>
                <a:lnTo>
                  <a:pt x="31" y="79"/>
                </a:lnTo>
                <a:lnTo>
                  <a:pt x="23" y="72"/>
                </a:lnTo>
                <a:lnTo>
                  <a:pt x="20" y="74"/>
                </a:lnTo>
                <a:lnTo>
                  <a:pt x="15" y="73"/>
                </a:lnTo>
                <a:lnTo>
                  <a:pt x="13" y="73"/>
                </a:lnTo>
                <a:lnTo>
                  <a:pt x="9" y="73"/>
                </a:lnTo>
                <a:lnTo>
                  <a:pt x="5" y="73"/>
                </a:lnTo>
                <a:lnTo>
                  <a:pt x="2" y="57"/>
                </a:lnTo>
                <a:lnTo>
                  <a:pt x="1" y="57"/>
                </a:lnTo>
                <a:lnTo>
                  <a:pt x="0" y="55"/>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7" name="Freeform 185">
            <a:extLst>
              <a:ext uri="{FF2B5EF4-FFF2-40B4-BE49-F238E27FC236}">
                <a16:creationId xmlns:a16="http://schemas.microsoft.com/office/drawing/2014/main" id="{62AD9EC0-E8AB-3845-84BC-E629C1E7E8F0}"/>
              </a:ext>
            </a:extLst>
          </p:cNvPr>
          <p:cNvSpPr>
            <a:spLocks/>
          </p:cNvSpPr>
          <p:nvPr/>
        </p:nvSpPr>
        <p:spPr bwMode="auto">
          <a:xfrm>
            <a:off x="1418006" y="2115474"/>
            <a:ext cx="631967" cy="963210"/>
          </a:xfrm>
          <a:custGeom>
            <a:avLst/>
            <a:gdLst>
              <a:gd name="T0" fmla="*/ 3 w 166"/>
              <a:gd name="T1" fmla="*/ 3 h 253"/>
              <a:gd name="T2" fmla="*/ 3 w 166"/>
              <a:gd name="T3" fmla="*/ 3 h 253"/>
              <a:gd name="T4" fmla="*/ 3 w 166"/>
              <a:gd name="T5" fmla="*/ 3 h 253"/>
              <a:gd name="T6" fmla="*/ 3 w 166"/>
              <a:gd name="T7" fmla="*/ 3 h 253"/>
              <a:gd name="T8" fmla="*/ 3 w 166"/>
              <a:gd name="T9" fmla="*/ 3 h 253"/>
              <a:gd name="T10" fmla="*/ 3 w 166"/>
              <a:gd name="T11" fmla="*/ 3 h 253"/>
              <a:gd name="T12" fmla="*/ 3 w 166"/>
              <a:gd name="T13" fmla="*/ 3 h 253"/>
              <a:gd name="T14" fmla="*/ 3 w 166"/>
              <a:gd name="T15" fmla="*/ 3 h 253"/>
              <a:gd name="T16" fmla="*/ 3 w 166"/>
              <a:gd name="T17" fmla="*/ 3 h 253"/>
              <a:gd name="T18" fmla="*/ 3 w 166"/>
              <a:gd name="T19" fmla="*/ 3 h 253"/>
              <a:gd name="T20" fmla="*/ 3 w 166"/>
              <a:gd name="T21" fmla="*/ 3 h 253"/>
              <a:gd name="T22" fmla="*/ 3 w 166"/>
              <a:gd name="T23" fmla="*/ 3 h 253"/>
              <a:gd name="T24" fmla="*/ 3 w 166"/>
              <a:gd name="T25" fmla="*/ 3 h 253"/>
              <a:gd name="T26" fmla="*/ 3 w 166"/>
              <a:gd name="T27" fmla="*/ 3 h 253"/>
              <a:gd name="T28" fmla="*/ 3 w 166"/>
              <a:gd name="T29" fmla="*/ 3 h 253"/>
              <a:gd name="T30" fmla="*/ 3 w 166"/>
              <a:gd name="T31" fmla="*/ 3 h 253"/>
              <a:gd name="T32" fmla="*/ 3 w 166"/>
              <a:gd name="T33" fmla="*/ 3 h 253"/>
              <a:gd name="T34" fmla="*/ 3 w 166"/>
              <a:gd name="T35" fmla="*/ 3 h 253"/>
              <a:gd name="T36" fmla="*/ 3 w 166"/>
              <a:gd name="T37" fmla="*/ 3 h 253"/>
              <a:gd name="T38" fmla="*/ 3 w 166"/>
              <a:gd name="T39" fmla="*/ 3 h 253"/>
              <a:gd name="T40" fmla="*/ 3 w 166"/>
              <a:gd name="T41" fmla="*/ 3 h 253"/>
              <a:gd name="T42" fmla="*/ 3 w 166"/>
              <a:gd name="T43" fmla="*/ 3 h 253"/>
              <a:gd name="T44" fmla="*/ 3 w 166"/>
              <a:gd name="T45" fmla="*/ 3 h 253"/>
              <a:gd name="T46" fmla="*/ 3 w 166"/>
              <a:gd name="T47" fmla="*/ 3 h 253"/>
              <a:gd name="T48" fmla="*/ 3 w 166"/>
              <a:gd name="T49" fmla="*/ 3 h 253"/>
              <a:gd name="T50" fmla="*/ 3 w 166"/>
              <a:gd name="T51" fmla="*/ 3 h 253"/>
              <a:gd name="T52" fmla="*/ 3 w 166"/>
              <a:gd name="T53" fmla="*/ 3 h 253"/>
              <a:gd name="T54" fmla="*/ 3 w 166"/>
              <a:gd name="T55" fmla="*/ 3 h 253"/>
              <a:gd name="T56" fmla="*/ 3 w 166"/>
              <a:gd name="T57" fmla="*/ 3 h 253"/>
              <a:gd name="T58" fmla="*/ 3 w 166"/>
              <a:gd name="T59" fmla="*/ 3 h 253"/>
              <a:gd name="T60" fmla="*/ 3 w 166"/>
              <a:gd name="T61" fmla="*/ 3 h 253"/>
              <a:gd name="T62" fmla="*/ 3 w 166"/>
              <a:gd name="T63" fmla="*/ 3 h 253"/>
              <a:gd name="T64" fmla="*/ 3 w 166"/>
              <a:gd name="T65" fmla="*/ 3 h 253"/>
              <a:gd name="T66" fmla="*/ 3 w 166"/>
              <a:gd name="T67" fmla="*/ 3 h 253"/>
              <a:gd name="T68" fmla="*/ 3 w 166"/>
              <a:gd name="T69" fmla="*/ 3 h 253"/>
              <a:gd name="T70" fmla="*/ 3 w 166"/>
              <a:gd name="T71" fmla="*/ 3 h 253"/>
              <a:gd name="T72" fmla="*/ 3 w 166"/>
              <a:gd name="T73" fmla="*/ 3 h 253"/>
              <a:gd name="T74" fmla="*/ 3 w 166"/>
              <a:gd name="T75" fmla="*/ 3 h 253"/>
              <a:gd name="T76" fmla="*/ 3 w 166"/>
              <a:gd name="T77" fmla="*/ 3 h 253"/>
              <a:gd name="T78" fmla="*/ 3 w 166"/>
              <a:gd name="T79" fmla="*/ 3 h 253"/>
              <a:gd name="T80" fmla="*/ 3 w 166"/>
              <a:gd name="T81" fmla="*/ 3 h 253"/>
              <a:gd name="T82" fmla="*/ 3 w 166"/>
              <a:gd name="T83" fmla="*/ 3 h 253"/>
              <a:gd name="T84" fmla="*/ 3 w 166"/>
              <a:gd name="T85" fmla="*/ 3 h 253"/>
              <a:gd name="T86" fmla="*/ 3 w 166"/>
              <a:gd name="T87" fmla="*/ 3 h 253"/>
              <a:gd name="T88" fmla="*/ 3 w 166"/>
              <a:gd name="T89" fmla="*/ 3 h 2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6" h="253">
                <a:moveTo>
                  <a:pt x="4" y="5"/>
                </a:moveTo>
                <a:lnTo>
                  <a:pt x="0" y="0"/>
                </a:lnTo>
                <a:lnTo>
                  <a:pt x="46" y="6"/>
                </a:lnTo>
                <a:lnTo>
                  <a:pt x="110" y="14"/>
                </a:lnTo>
                <a:lnTo>
                  <a:pt x="111" y="14"/>
                </a:lnTo>
                <a:lnTo>
                  <a:pt x="105" y="21"/>
                </a:lnTo>
                <a:lnTo>
                  <a:pt x="99" y="25"/>
                </a:lnTo>
                <a:lnTo>
                  <a:pt x="93" y="30"/>
                </a:lnTo>
                <a:lnTo>
                  <a:pt x="92" y="36"/>
                </a:lnTo>
                <a:lnTo>
                  <a:pt x="91" y="35"/>
                </a:lnTo>
                <a:lnTo>
                  <a:pt x="90" y="36"/>
                </a:lnTo>
                <a:lnTo>
                  <a:pt x="90" y="45"/>
                </a:lnTo>
                <a:lnTo>
                  <a:pt x="88" y="47"/>
                </a:lnTo>
                <a:lnTo>
                  <a:pt x="86" y="46"/>
                </a:lnTo>
                <a:lnTo>
                  <a:pt x="88" y="49"/>
                </a:lnTo>
                <a:lnTo>
                  <a:pt x="91" y="51"/>
                </a:lnTo>
                <a:lnTo>
                  <a:pt x="94" y="55"/>
                </a:lnTo>
                <a:lnTo>
                  <a:pt x="96" y="58"/>
                </a:lnTo>
                <a:lnTo>
                  <a:pt x="96" y="60"/>
                </a:lnTo>
                <a:lnTo>
                  <a:pt x="96" y="63"/>
                </a:lnTo>
                <a:lnTo>
                  <a:pt x="96" y="65"/>
                </a:lnTo>
                <a:lnTo>
                  <a:pt x="94" y="66"/>
                </a:lnTo>
                <a:lnTo>
                  <a:pt x="92" y="67"/>
                </a:lnTo>
                <a:lnTo>
                  <a:pt x="92" y="72"/>
                </a:lnTo>
                <a:lnTo>
                  <a:pt x="91" y="75"/>
                </a:lnTo>
                <a:lnTo>
                  <a:pt x="88" y="85"/>
                </a:lnTo>
                <a:lnTo>
                  <a:pt x="88" y="89"/>
                </a:lnTo>
                <a:lnTo>
                  <a:pt x="91" y="91"/>
                </a:lnTo>
                <a:lnTo>
                  <a:pt x="90" y="96"/>
                </a:lnTo>
                <a:lnTo>
                  <a:pt x="94" y="100"/>
                </a:lnTo>
                <a:lnTo>
                  <a:pt x="93" y="115"/>
                </a:lnTo>
                <a:lnTo>
                  <a:pt x="94" y="121"/>
                </a:lnTo>
                <a:lnTo>
                  <a:pt x="94" y="129"/>
                </a:lnTo>
                <a:lnTo>
                  <a:pt x="92" y="137"/>
                </a:lnTo>
                <a:lnTo>
                  <a:pt x="94" y="142"/>
                </a:lnTo>
                <a:lnTo>
                  <a:pt x="98" y="147"/>
                </a:lnTo>
                <a:lnTo>
                  <a:pt x="102" y="150"/>
                </a:lnTo>
                <a:lnTo>
                  <a:pt x="100" y="156"/>
                </a:lnTo>
                <a:lnTo>
                  <a:pt x="103" y="160"/>
                </a:lnTo>
                <a:lnTo>
                  <a:pt x="106" y="157"/>
                </a:lnTo>
                <a:lnTo>
                  <a:pt x="109" y="159"/>
                </a:lnTo>
                <a:lnTo>
                  <a:pt x="112" y="163"/>
                </a:lnTo>
                <a:lnTo>
                  <a:pt x="124" y="178"/>
                </a:lnTo>
                <a:lnTo>
                  <a:pt x="128" y="183"/>
                </a:lnTo>
                <a:lnTo>
                  <a:pt x="130" y="191"/>
                </a:lnTo>
                <a:lnTo>
                  <a:pt x="134" y="193"/>
                </a:lnTo>
                <a:lnTo>
                  <a:pt x="134" y="198"/>
                </a:lnTo>
                <a:lnTo>
                  <a:pt x="135" y="202"/>
                </a:lnTo>
                <a:lnTo>
                  <a:pt x="136" y="207"/>
                </a:lnTo>
                <a:lnTo>
                  <a:pt x="138" y="203"/>
                </a:lnTo>
                <a:lnTo>
                  <a:pt x="140" y="204"/>
                </a:lnTo>
                <a:lnTo>
                  <a:pt x="142" y="213"/>
                </a:lnTo>
                <a:lnTo>
                  <a:pt x="145" y="210"/>
                </a:lnTo>
                <a:lnTo>
                  <a:pt x="148" y="213"/>
                </a:lnTo>
                <a:lnTo>
                  <a:pt x="152" y="222"/>
                </a:lnTo>
                <a:lnTo>
                  <a:pt x="153" y="228"/>
                </a:lnTo>
                <a:lnTo>
                  <a:pt x="158" y="232"/>
                </a:lnTo>
                <a:lnTo>
                  <a:pt x="162" y="232"/>
                </a:lnTo>
                <a:lnTo>
                  <a:pt x="163" y="233"/>
                </a:lnTo>
                <a:lnTo>
                  <a:pt x="160" y="239"/>
                </a:lnTo>
                <a:lnTo>
                  <a:pt x="163" y="243"/>
                </a:lnTo>
                <a:lnTo>
                  <a:pt x="164" y="245"/>
                </a:lnTo>
                <a:lnTo>
                  <a:pt x="164" y="251"/>
                </a:lnTo>
                <a:lnTo>
                  <a:pt x="166" y="253"/>
                </a:lnTo>
                <a:lnTo>
                  <a:pt x="162" y="252"/>
                </a:lnTo>
                <a:lnTo>
                  <a:pt x="147" y="251"/>
                </a:lnTo>
                <a:lnTo>
                  <a:pt x="110" y="245"/>
                </a:lnTo>
                <a:lnTo>
                  <a:pt x="98" y="241"/>
                </a:lnTo>
                <a:lnTo>
                  <a:pt x="99" y="239"/>
                </a:lnTo>
                <a:lnTo>
                  <a:pt x="100" y="240"/>
                </a:lnTo>
                <a:lnTo>
                  <a:pt x="103" y="238"/>
                </a:lnTo>
                <a:lnTo>
                  <a:pt x="104" y="235"/>
                </a:lnTo>
                <a:lnTo>
                  <a:pt x="103" y="232"/>
                </a:lnTo>
                <a:lnTo>
                  <a:pt x="100" y="229"/>
                </a:lnTo>
                <a:lnTo>
                  <a:pt x="102" y="228"/>
                </a:lnTo>
                <a:lnTo>
                  <a:pt x="105" y="225"/>
                </a:lnTo>
                <a:lnTo>
                  <a:pt x="108" y="221"/>
                </a:lnTo>
                <a:lnTo>
                  <a:pt x="105" y="216"/>
                </a:lnTo>
                <a:lnTo>
                  <a:pt x="105" y="211"/>
                </a:lnTo>
                <a:lnTo>
                  <a:pt x="102" y="211"/>
                </a:lnTo>
                <a:lnTo>
                  <a:pt x="98" y="207"/>
                </a:lnTo>
                <a:lnTo>
                  <a:pt x="97" y="203"/>
                </a:lnTo>
                <a:lnTo>
                  <a:pt x="94" y="199"/>
                </a:lnTo>
                <a:lnTo>
                  <a:pt x="92" y="196"/>
                </a:lnTo>
                <a:lnTo>
                  <a:pt x="88" y="196"/>
                </a:lnTo>
                <a:lnTo>
                  <a:pt x="87" y="193"/>
                </a:lnTo>
                <a:lnTo>
                  <a:pt x="86" y="190"/>
                </a:lnTo>
                <a:lnTo>
                  <a:pt x="84" y="186"/>
                </a:lnTo>
                <a:lnTo>
                  <a:pt x="82" y="184"/>
                </a:lnTo>
                <a:lnTo>
                  <a:pt x="80" y="181"/>
                </a:lnTo>
                <a:lnTo>
                  <a:pt x="76" y="177"/>
                </a:lnTo>
                <a:lnTo>
                  <a:pt x="74" y="173"/>
                </a:lnTo>
                <a:lnTo>
                  <a:pt x="70" y="169"/>
                </a:lnTo>
                <a:lnTo>
                  <a:pt x="63" y="166"/>
                </a:lnTo>
                <a:lnTo>
                  <a:pt x="61" y="162"/>
                </a:lnTo>
                <a:lnTo>
                  <a:pt x="57" y="160"/>
                </a:lnTo>
                <a:lnTo>
                  <a:pt x="55" y="156"/>
                </a:lnTo>
                <a:lnTo>
                  <a:pt x="50" y="155"/>
                </a:lnTo>
                <a:lnTo>
                  <a:pt x="49" y="153"/>
                </a:lnTo>
                <a:lnTo>
                  <a:pt x="45" y="150"/>
                </a:lnTo>
                <a:lnTo>
                  <a:pt x="42" y="147"/>
                </a:lnTo>
                <a:lnTo>
                  <a:pt x="43" y="138"/>
                </a:lnTo>
                <a:lnTo>
                  <a:pt x="40" y="136"/>
                </a:lnTo>
                <a:lnTo>
                  <a:pt x="42" y="126"/>
                </a:lnTo>
                <a:lnTo>
                  <a:pt x="40" y="118"/>
                </a:lnTo>
                <a:lnTo>
                  <a:pt x="37" y="112"/>
                </a:lnTo>
                <a:lnTo>
                  <a:pt x="33" y="112"/>
                </a:lnTo>
                <a:lnTo>
                  <a:pt x="33" y="111"/>
                </a:lnTo>
                <a:lnTo>
                  <a:pt x="32" y="108"/>
                </a:lnTo>
                <a:lnTo>
                  <a:pt x="34" y="102"/>
                </a:lnTo>
                <a:lnTo>
                  <a:pt x="36" y="97"/>
                </a:lnTo>
                <a:lnTo>
                  <a:pt x="32" y="90"/>
                </a:lnTo>
                <a:lnTo>
                  <a:pt x="30" y="87"/>
                </a:lnTo>
                <a:lnTo>
                  <a:pt x="26" y="83"/>
                </a:lnTo>
                <a:lnTo>
                  <a:pt x="24" y="82"/>
                </a:lnTo>
                <a:lnTo>
                  <a:pt x="25" y="76"/>
                </a:lnTo>
                <a:lnTo>
                  <a:pt x="26" y="71"/>
                </a:lnTo>
                <a:lnTo>
                  <a:pt x="24" y="67"/>
                </a:lnTo>
                <a:lnTo>
                  <a:pt x="16" y="57"/>
                </a:lnTo>
                <a:lnTo>
                  <a:pt x="10" y="51"/>
                </a:lnTo>
                <a:lnTo>
                  <a:pt x="13" y="46"/>
                </a:lnTo>
                <a:lnTo>
                  <a:pt x="10" y="41"/>
                </a:lnTo>
                <a:lnTo>
                  <a:pt x="15" y="43"/>
                </a:lnTo>
                <a:lnTo>
                  <a:pt x="15" y="40"/>
                </a:lnTo>
                <a:lnTo>
                  <a:pt x="14" y="36"/>
                </a:lnTo>
                <a:lnTo>
                  <a:pt x="7" y="29"/>
                </a:lnTo>
                <a:lnTo>
                  <a:pt x="7" y="23"/>
                </a:lnTo>
                <a:lnTo>
                  <a:pt x="9" y="19"/>
                </a:lnTo>
                <a:lnTo>
                  <a:pt x="9" y="16"/>
                </a:lnTo>
                <a:lnTo>
                  <a:pt x="9" y="14"/>
                </a:lnTo>
                <a:lnTo>
                  <a:pt x="8" y="14"/>
                </a:lnTo>
                <a:lnTo>
                  <a:pt x="7" y="13"/>
                </a:lnTo>
                <a:lnTo>
                  <a:pt x="6" y="13"/>
                </a:lnTo>
                <a:lnTo>
                  <a:pt x="4" y="7"/>
                </a:lnTo>
                <a:lnTo>
                  <a:pt x="4" y="5"/>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8" name="Freeform 186">
            <a:extLst>
              <a:ext uri="{FF2B5EF4-FFF2-40B4-BE49-F238E27FC236}">
                <a16:creationId xmlns:a16="http://schemas.microsoft.com/office/drawing/2014/main" id="{610030C1-DDFC-F541-AC6B-DB1E4ED8C075}"/>
              </a:ext>
            </a:extLst>
          </p:cNvPr>
          <p:cNvSpPr>
            <a:spLocks/>
          </p:cNvSpPr>
          <p:nvPr/>
        </p:nvSpPr>
        <p:spPr bwMode="auto">
          <a:xfrm>
            <a:off x="1605418" y="3017663"/>
            <a:ext cx="963210" cy="1046017"/>
          </a:xfrm>
          <a:custGeom>
            <a:avLst/>
            <a:gdLst>
              <a:gd name="T0" fmla="*/ 4 w 252"/>
              <a:gd name="T1" fmla="*/ 1 h 272"/>
              <a:gd name="T2" fmla="*/ 4 w 252"/>
              <a:gd name="T3" fmla="*/ 0 h 272"/>
              <a:gd name="T4" fmla="*/ 4 w 252"/>
              <a:gd name="T5" fmla="*/ 3 h 272"/>
              <a:gd name="T6" fmla="*/ 4 w 252"/>
              <a:gd name="T7" fmla="*/ 0 h 272"/>
              <a:gd name="T8" fmla="*/ 4 w 252"/>
              <a:gd name="T9" fmla="*/ 4 h 272"/>
              <a:gd name="T10" fmla="*/ 4 w 252"/>
              <a:gd name="T11" fmla="*/ 4 h 272"/>
              <a:gd name="T12" fmla="*/ 4 w 252"/>
              <a:gd name="T13" fmla="*/ 4 h 272"/>
              <a:gd name="T14" fmla="*/ 4 w 252"/>
              <a:gd name="T15" fmla="*/ 4 h 272"/>
              <a:gd name="T16" fmla="*/ 4 w 252"/>
              <a:gd name="T17" fmla="*/ 4 h 272"/>
              <a:gd name="T18" fmla="*/ 4 w 252"/>
              <a:gd name="T19" fmla="*/ 4 h 272"/>
              <a:gd name="T20" fmla="*/ 4 w 252"/>
              <a:gd name="T21" fmla="*/ 4 h 272"/>
              <a:gd name="T22" fmla="*/ 4 w 252"/>
              <a:gd name="T23" fmla="*/ 4 h 272"/>
              <a:gd name="T24" fmla="*/ 4 w 252"/>
              <a:gd name="T25" fmla="*/ 4 h 272"/>
              <a:gd name="T26" fmla="*/ 4 w 252"/>
              <a:gd name="T27" fmla="*/ 4 h 272"/>
              <a:gd name="T28" fmla="*/ 4 w 252"/>
              <a:gd name="T29" fmla="*/ 4 h 272"/>
              <a:gd name="T30" fmla="*/ 4 w 252"/>
              <a:gd name="T31" fmla="*/ 4 h 272"/>
              <a:gd name="T32" fmla="*/ 4 w 252"/>
              <a:gd name="T33" fmla="*/ 4 h 272"/>
              <a:gd name="T34" fmla="*/ 4 w 252"/>
              <a:gd name="T35" fmla="*/ 4 h 272"/>
              <a:gd name="T36" fmla="*/ 4 w 252"/>
              <a:gd name="T37" fmla="*/ 4 h 272"/>
              <a:gd name="T38" fmla="*/ 4 w 252"/>
              <a:gd name="T39" fmla="*/ 4 h 272"/>
              <a:gd name="T40" fmla="*/ 4 w 252"/>
              <a:gd name="T41" fmla="*/ 4 h 272"/>
              <a:gd name="T42" fmla="*/ 4 w 252"/>
              <a:gd name="T43" fmla="*/ 4 h 272"/>
              <a:gd name="T44" fmla="*/ 4 w 252"/>
              <a:gd name="T45" fmla="*/ 4 h 272"/>
              <a:gd name="T46" fmla="*/ 4 w 252"/>
              <a:gd name="T47" fmla="*/ 4 h 272"/>
              <a:gd name="T48" fmla="*/ 4 w 252"/>
              <a:gd name="T49" fmla="*/ 4 h 272"/>
              <a:gd name="T50" fmla="*/ 4 w 252"/>
              <a:gd name="T51" fmla="*/ 4 h 272"/>
              <a:gd name="T52" fmla="*/ 4 w 252"/>
              <a:gd name="T53" fmla="*/ 4 h 272"/>
              <a:gd name="T54" fmla="*/ 4 w 252"/>
              <a:gd name="T55" fmla="*/ 4 h 272"/>
              <a:gd name="T56" fmla="*/ 4 w 252"/>
              <a:gd name="T57" fmla="*/ 4 h 272"/>
              <a:gd name="T58" fmla="*/ 4 w 252"/>
              <a:gd name="T59" fmla="*/ 4 h 272"/>
              <a:gd name="T60" fmla="*/ 4 w 252"/>
              <a:gd name="T61" fmla="*/ 4 h 272"/>
              <a:gd name="T62" fmla="*/ 4 w 252"/>
              <a:gd name="T63" fmla="*/ 4 h 272"/>
              <a:gd name="T64" fmla="*/ 4 w 252"/>
              <a:gd name="T65" fmla="*/ 4 h 272"/>
              <a:gd name="T66" fmla="*/ 4 w 252"/>
              <a:gd name="T67" fmla="*/ 4 h 272"/>
              <a:gd name="T68" fmla="*/ 4 w 252"/>
              <a:gd name="T69" fmla="*/ 4 h 272"/>
              <a:gd name="T70" fmla="*/ 4 w 252"/>
              <a:gd name="T71" fmla="*/ 4 h 272"/>
              <a:gd name="T72" fmla="*/ 4 w 252"/>
              <a:gd name="T73" fmla="*/ 4 h 272"/>
              <a:gd name="T74" fmla="*/ 4 w 252"/>
              <a:gd name="T75" fmla="*/ 4 h 272"/>
              <a:gd name="T76" fmla="*/ 4 w 252"/>
              <a:gd name="T77" fmla="*/ 4 h 272"/>
              <a:gd name="T78" fmla="*/ 4 w 252"/>
              <a:gd name="T79" fmla="*/ 4 h 272"/>
              <a:gd name="T80" fmla="*/ 4 w 252"/>
              <a:gd name="T81" fmla="*/ 4 h 272"/>
              <a:gd name="T82" fmla="*/ 4 w 252"/>
              <a:gd name="T83" fmla="*/ 4 h 272"/>
              <a:gd name="T84" fmla="*/ 4 w 252"/>
              <a:gd name="T85" fmla="*/ 4 h 272"/>
              <a:gd name="T86" fmla="*/ 4 w 252"/>
              <a:gd name="T87" fmla="*/ 4 h 272"/>
              <a:gd name="T88" fmla="*/ 4 w 252"/>
              <a:gd name="T89" fmla="*/ 4 h 272"/>
              <a:gd name="T90" fmla="*/ 4 w 252"/>
              <a:gd name="T91" fmla="*/ 4 h 272"/>
              <a:gd name="T92" fmla="*/ 4 w 252"/>
              <a:gd name="T93" fmla="*/ 4 h 272"/>
              <a:gd name="T94" fmla="*/ 4 w 252"/>
              <a:gd name="T95" fmla="*/ 4 h 272"/>
              <a:gd name="T96" fmla="*/ 4 w 252"/>
              <a:gd name="T97" fmla="*/ 4 h 272"/>
              <a:gd name="T98" fmla="*/ 4 w 252"/>
              <a:gd name="T99" fmla="*/ 4 h 272"/>
              <a:gd name="T100" fmla="*/ 4 w 252"/>
              <a:gd name="T101" fmla="*/ 4 h 272"/>
              <a:gd name="T102" fmla="*/ 4 w 252"/>
              <a:gd name="T103" fmla="*/ 4 h 272"/>
              <a:gd name="T104" fmla="*/ 4 w 252"/>
              <a:gd name="T105" fmla="*/ 4 h 272"/>
              <a:gd name="T106" fmla="*/ 4 w 252"/>
              <a:gd name="T107" fmla="*/ 4 h 272"/>
              <a:gd name="T108" fmla="*/ 4 w 252"/>
              <a:gd name="T109" fmla="*/ 4 h 2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2" h="272">
                <a:moveTo>
                  <a:pt x="0" y="0"/>
                </a:moveTo>
                <a:lnTo>
                  <a:pt x="4" y="1"/>
                </a:lnTo>
                <a:lnTo>
                  <a:pt x="6" y="1"/>
                </a:lnTo>
                <a:lnTo>
                  <a:pt x="10" y="1"/>
                </a:lnTo>
                <a:lnTo>
                  <a:pt x="11" y="1"/>
                </a:lnTo>
                <a:lnTo>
                  <a:pt x="14" y="0"/>
                </a:lnTo>
                <a:lnTo>
                  <a:pt x="18" y="2"/>
                </a:lnTo>
                <a:lnTo>
                  <a:pt x="29" y="5"/>
                </a:lnTo>
                <a:lnTo>
                  <a:pt x="36" y="3"/>
                </a:lnTo>
                <a:lnTo>
                  <a:pt x="38" y="2"/>
                </a:lnTo>
                <a:lnTo>
                  <a:pt x="38" y="0"/>
                </a:lnTo>
                <a:lnTo>
                  <a:pt x="44" y="0"/>
                </a:lnTo>
                <a:lnTo>
                  <a:pt x="47" y="0"/>
                </a:lnTo>
                <a:lnTo>
                  <a:pt x="48" y="3"/>
                </a:lnTo>
                <a:lnTo>
                  <a:pt x="60" y="7"/>
                </a:lnTo>
                <a:lnTo>
                  <a:pt x="97" y="13"/>
                </a:lnTo>
                <a:lnTo>
                  <a:pt x="112" y="14"/>
                </a:lnTo>
                <a:lnTo>
                  <a:pt x="116" y="15"/>
                </a:lnTo>
                <a:lnTo>
                  <a:pt x="122" y="24"/>
                </a:lnTo>
                <a:lnTo>
                  <a:pt x="124" y="32"/>
                </a:lnTo>
                <a:lnTo>
                  <a:pt x="130" y="42"/>
                </a:lnTo>
                <a:lnTo>
                  <a:pt x="130" y="44"/>
                </a:lnTo>
                <a:lnTo>
                  <a:pt x="132" y="53"/>
                </a:lnTo>
                <a:lnTo>
                  <a:pt x="133" y="53"/>
                </a:lnTo>
                <a:lnTo>
                  <a:pt x="133" y="55"/>
                </a:lnTo>
                <a:lnTo>
                  <a:pt x="144" y="63"/>
                </a:lnTo>
                <a:lnTo>
                  <a:pt x="142" y="67"/>
                </a:lnTo>
                <a:lnTo>
                  <a:pt x="144" y="73"/>
                </a:lnTo>
                <a:lnTo>
                  <a:pt x="146" y="73"/>
                </a:lnTo>
                <a:lnTo>
                  <a:pt x="149" y="72"/>
                </a:lnTo>
                <a:lnTo>
                  <a:pt x="161" y="81"/>
                </a:lnTo>
                <a:lnTo>
                  <a:pt x="160" y="86"/>
                </a:lnTo>
                <a:lnTo>
                  <a:pt x="163" y="95"/>
                </a:lnTo>
                <a:lnTo>
                  <a:pt x="166" y="95"/>
                </a:lnTo>
                <a:lnTo>
                  <a:pt x="166" y="96"/>
                </a:lnTo>
                <a:lnTo>
                  <a:pt x="166" y="101"/>
                </a:lnTo>
                <a:lnTo>
                  <a:pt x="167" y="104"/>
                </a:lnTo>
                <a:lnTo>
                  <a:pt x="167" y="111"/>
                </a:lnTo>
                <a:lnTo>
                  <a:pt x="169" y="111"/>
                </a:lnTo>
                <a:lnTo>
                  <a:pt x="169" y="116"/>
                </a:lnTo>
                <a:lnTo>
                  <a:pt x="167" y="122"/>
                </a:lnTo>
                <a:lnTo>
                  <a:pt x="169" y="126"/>
                </a:lnTo>
                <a:lnTo>
                  <a:pt x="168" y="126"/>
                </a:lnTo>
                <a:lnTo>
                  <a:pt x="174" y="140"/>
                </a:lnTo>
                <a:lnTo>
                  <a:pt x="181" y="145"/>
                </a:lnTo>
                <a:lnTo>
                  <a:pt x="180" y="147"/>
                </a:lnTo>
                <a:lnTo>
                  <a:pt x="181" y="150"/>
                </a:lnTo>
                <a:lnTo>
                  <a:pt x="181" y="158"/>
                </a:lnTo>
                <a:lnTo>
                  <a:pt x="184" y="163"/>
                </a:lnTo>
                <a:lnTo>
                  <a:pt x="190" y="167"/>
                </a:lnTo>
                <a:lnTo>
                  <a:pt x="193" y="176"/>
                </a:lnTo>
                <a:lnTo>
                  <a:pt x="193" y="182"/>
                </a:lnTo>
                <a:lnTo>
                  <a:pt x="190" y="186"/>
                </a:lnTo>
                <a:lnTo>
                  <a:pt x="188" y="193"/>
                </a:lnTo>
                <a:lnTo>
                  <a:pt x="191" y="197"/>
                </a:lnTo>
                <a:lnTo>
                  <a:pt x="191" y="200"/>
                </a:lnTo>
                <a:lnTo>
                  <a:pt x="193" y="206"/>
                </a:lnTo>
                <a:lnTo>
                  <a:pt x="200" y="209"/>
                </a:lnTo>
                <a:lnTo>
                  <a:pt x="208" y="209"/>
                </a:lnTo>
                <a:lnTo>
                  <a:pt x="210" y="205"/>
                </a:lnTo>
                <a:lnTo>
                  <a:pt x="214" y="201"/>
                </a:lnTo>
                <a:lnTo>
                  <a:pt x="217" y="203"/>
                </a:lnTo>
                <a:lnTo>
                  <a:pt x="217" y="204"/>
                </a:lnTo>
                <a:lnTo>
                  <a:pt x="220" y="205"/>
                </a:lnTo>
                <a:lnTo>
                  <a:pt x="221" y="211"/>
                </a:lnTo>
                <a:lnTo>
                  <a:pt x="227" y="212"/>
                </a:lnTo>
                <a:lnTo>
                  <a:pt x="228" y="219"/>
                </a:lnTo>
                <a:lnTo>
                  <a:pt x="235" y="219"/>
                </a:lnTo>
                <a:lnTo>
                  <a:pt x="236" y="229"/>
                </a:lnTo>
                <a:lnTo>
                  <a:pt x="238" y="230"/>
                </a:lnTo>
                <a:lnTo>
                  <a:pt x="240" y="231"/>
                </a:lnTo>
                <a:lnTo>
                  <a:pt x="239" y="234"/>
                </a:lnTo>
                <a:lnTo>
                  <a:pt x="238" y="236"/>
                </a:lnTo>
                <a:lnTo>
                  <a:pt x="239" y="237"/>
                </a:lnTo>
                <a:lnTo>
                  <a:pt x="244" y="241"/>
                </a:lnTo>
                <a:lnTo>
                  <a:pt x="247" y="242"/>
                </a:lnTo>
                <a:lnTo>
                  <a:pt x="248" y="245"/>
                </a:lnTo>
                <a:lnTo>
                  <a:pt x="251" y="246"/>
                </a:lnTo>
                <a:lnTo>
                  <a:pt x="251" y="249"/>
                </a:lnTo>
                <a:lnTo>
                  <a:pt x="252" y="252"/>
                </a:lnTo>
                <a:lnTo>
                  <a:pt x="252" y="255"/>
                </a:lnTo>
                <a:lnTo>
                  <a:pt x="248" y="261"/>
                </a:lnTo>
                <a:lnTo>
                  <a:pt x="245" y="264"/>
                </a:lnTo>
                <a:lnTo>
                  <a:pt x="242" y="266"/>
                </a:lnTo>
                <a:lnTo>
                  <a:pt x="236" y="267"/>
                </a:lnTo>
                <a:lnTo>
                  <a:pt x="228" y="271"/>
                </a:lnTo>
                <a:lnTo>
                  <a:pt x="226" y="271"/>
                </a:lnTo>
                <a:lnTo>
                  <a:pt x="226" y="272"/>
                </a:lnTo>
                <a:lnTo>
                  <a:pt x="221" y="272"/>
                </a:lnTo>
                <a:lnTo>
                  <a:pt x="218" y="270"/>
                </a:lnTo>
                <a:lnTo>
                  <a:pt x="214" y="264"/>
                </a:lnTo>
                <a:lnTo>
                  <a:pt x="214" y="261"/>
                </a:lnTo>
                <a:lnTo>
                  <a:pt x="211" y="258"/>
                </a:lnTo>
                <a:lnTo>
                  <a:pt x="212" y="257"/>
                </a:lnTo>
                <a:lnTo>
                  <a:pt x="211" y="255"/>
                </a:lnTo>
                <a:lnTo>
                  <a:pt x="212" y="254"/>
                </a:lnTo>
                <a:lnTo>
                  <a:pt x="211" y="253"/>
                </a:lnTo>
                <a:lnTo>
                  <a:pt x="210" y="249"/>
                </a:lnTo>
                <a:lnTo>
                  <a:pt x="205" y="242"/>
                </a:lnTo>
                <a:lnTo>
                  <a:pt x="203" y="235"/>
                </a:lnTo>
                <a:lnTo>
                  <a:pt x="194" y="233"/>
                </a:lnTo>
                <a:lnTo>
                  <a:pt x="191" y="233"/>
                </a:lnTo>
                <a:lnTo>
                  <a:pt x="182" y="222"/>
                </a:lnTo>
                <a:lnTo>
                  <a:pt x="182" y="219"/>
                </a:lnTo>
                <a:lnTo>
                  <a:pt x="178" y="216"/>
                </a:lnTo>
                <a:lnTo>
                  <a:pt x="163" y="203"/>
                </a:lnTo>
                <a:lnTo>
                  <a:pt x="163" y="201"/>
                </a:lnTo>
                <a:lnTo>
                  <a:pt x="161" y="201"/>
                </a:lnTo>
                <a:lnTo>
                  <a:pt x="140" y="193"/>
                </a:lnTo>
                <a:lnTo>
                  <a:pt x="134" y="186"/>
                </a:lnTo>
                <a:lnTo>
                  <a:pt x="131" y="185"/>
                </a:lnTo>
                <a:lnTo>
                  <a:pt x="131" y="177"/>
                </a:lnTo>
                <a:lnTo>
                  <a:pt x="125" y="173"/>
                </a:lnTo>
                <a:lnTo>
                  <a:pt x="119" y="174"/>
                </a:lnTo>
                <a:lnTo>
                  <a:pt x="118" y="173"/>
                </a:lnTo>
                <a:lnTo>
                  <a:pt x="118" y="169"/>
                </a:lnTo>
                <a:lnTo>
                  <a:pt x="116" y="164"/>
                </a:lnTo>
                <a:lnTo>
                  <a:pt x="119" y="156"/>
                </a:lnTo>
                <a:lnTo>
                  <a:pt x="124" y="147"/>
                </a:lnTo>
                <a:lnTo>
                  <a:pt x="125" y="141"/>
                </a:lnTo>
                <a:lnTo>
                  <a:pt x="128" y="139"/>
                </a:lnTo>
                <a:lnTo>
                  <a:pt x="127" y="137"/>
                </a:lnTo>
                <a:lnTo>
                  <a:pt x="126" y="133"/>
                </a:lnTo>
                <a:lnTo>
                  <a:pt x="126" y="115"/>
                </a:lnTo>
                <a:lnTo>
                  <a:pt x="125" y="109"/>
                </a:lnTo>
                <a:lnTo>
                  <a:pt x="122" y="108"/>
                </a:lnTo>
                <a:lnTo>
                  <a:pt x="116" y="99"/>
                </a:lnTo>
                <a:lnTo>
                  <a:pt x="113" y="96"/>
                </a:lnTo>
                <a:lnTo>
                  <a:pt x="109" y="97"/>
                </a:lnTo>
                <a:lnTo>
                  <a:pt x="106" y="95"/>
                </a:lnTo>
                <a:lnTo>
                  <a:pt x="106" y="93"/>
                </a:lnTo>
                <a:lnTo>
                  <a:pt x="104" y="92"/>
                </a:lnTo>
                <a:lnTo>
                  <a:pt x="102" y="92"/>
                </a:lnTo>
                <a:lnTo>
                  <a:pt x="101" y="91"/>
                </a:lnTo>
                <a:lnTo>
                  <a:pt x="95" y="89"/>
                </a:lnTo>
                <a:lnTo>
                  <a:pt x="95" y="86"/>
                </a:lnTo>
                <a:lnTo>
                  <a:pt x="97" y="85"/>
                </a:lnTo>
                <a:lnTo>
                  <a:pt x="97" y="84"/>
                </a:lnTo>
                <a:lnTo>
                  <a:pt x="90" y="81"/>
                </a:lnTo>
                <a:lnTo>
                  <a:pt x="88" y="79"/>
                </a:lnTo>
                <a:lnTo>
                  <a:pt x="88" y="78"/>
                </a:lnTo>
                <a:lnTo>
                  <a:pt x="85" y="66"/>
                </a:lnTo>
                <a:lnTo>
                  <a:pt x="83" y="65"/>
                </a:lnTo>
                <a:lnTo>
                  <a:pt x="74" y="63"/>
                </a:lnTo>
                <a:lnTo>
                  <a:pt x="65" y="62"/>
                </a:lnTo>
                <a:lnTo>
                  <a:pt x="59" y="63"/>
                </a:lnTo>
                <a:lnTo>
                  <a:pt x="58" y="62"/>
                </a:lnTo>
                <a:lnTo>
                  <a:pt x="58" y="60"/>
                </a:lnTo>
                <a:lnTo>
                  <a:pt x="54" y="59"/>
                </a:lnTo>
                <a:lnTo>
                  <a:pt x="53" y="53"/>
                </a:lnTo>
                <a:lnTo>
                  <a:pt x="47" y="49"/>
                </a:lnTo>
                <a:lnTo>
                  <a:pt x="41" y="48"/>
                </a:lnTo>
                <a:lnTo>
                  <a:pt x="35" y="38"/>
                </a:lnTo>
                <a:lnTo>
                  <a:pt x="29" y="37"/>
                </a:lnTo>
                <a:lnTo>
                  <a:pt x="26" y="37"/>
                </a:lnTo>
                <a:lnTo>
                  <a:pt x="24" y="35"/>
                </a:lnTo>
                <a:lnTo>
                  <a:pt x="22" y="33"/>
                </a:lnTo>
                <a:lnTo>
                  <a:pt x="20" y="31"/>
                </a:lnTo>
                <a:lnTo>
                  <a:pt x="22" y="21"/>
                </a:lnTo>
                <a:lnTo>
                  <a:pt x="14" y="17"/>
                </a:lnTo>
                <a:lnTo>
                  <a:pt x="12" y="17"/>
                </a:lnTo>
                <a:lnTo>
                  <a:pt x="8" y="9"/>
                </a:lnTo>
                <a:lnTo>
                  <a:pt x="10" y="6"/>
                </a:lnTo>
                <a:lnTo>
                  <a:pt x="7" y="7"/>
                </a:lnTo>
                <a:lnTo>
                  <a:pt x="4" y="7"/>
                </a:lnTo>
                <a:lnTo>
                  <a:pt x="2" y="7"/>
                </a:lnTo>
                <a:lnTo>
                  <a:pt x="0" y="0"/>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59" name="Freeform 187">
            <a:extLst>
              <a:ext uri="{FF2B5EF4-FFF2-40B4-BE49-F238E27FC236}">
                <a16:creationId xmlns:a16="http://schemas.microsoft.com/office/drawing/2014/main" id="{A0C347C8-9BCF-DF41-B0AB-0A5FD06C9336}"/>
              </a:ext>
            </a:extLst>
          </p:cNvPr>
          <p:cNvSpPr>
            <a:spLocks/>
          </p:cNvSpPr>
          <p:nvPr/>
        </p:nvSpPr>
        <p:spPr bwMode="auto">
          <a:xfrm>
            <a:off x="2734245" y="2507732"/>
            <a:ext cx="1137544" cy="1128827"/>
          </a:xfrm>
          <a:custGeom>
            <a:avLst/>
            <a:gdLst>
              <a:gd name="T0" fmla="*/ 3 w 299"/>
              <a:gd name="T1" fmla="*/ 0 h 298"/>
              <a:gd name="T2" fmla="*/ 3 w 299"/>
              <a:gd name="T3" fmla="*/ 3 h 298"/>
              <a:gd name="T4" fmla="*/ 3 w 299"/>
              <a:gd name="T5" fmla="*/ 3 h 298"/>
              <a:gd name="T6" fmla="*/ 3 w 299"/>
              <a:gd name="T7" fmla="*/ 3 h 298"/>
              <a:gd name="T8" fmla="*/ 3 w 299"/>
              <a:gd name="T9" fmla="*/ 3 h 298"/>
              <a:gd name="T10" fmla="*/ 3 w 299"/>
              <a:gd name="T11" fmla="*/ 3 h 298"/>
              <a:gd name="T12" fmla="*/ 3 w 299"/>
              <a:gd name="T13" fmla="*/ 3 h 298"/>
              <a:gd name="T14" fmla="*/ 3 w 299"/>
              <a:gd name="T15" fmla="*/ 3 h 298"/>
              <a:gd name="T16" fmla="*/ 3 w 299"/>
              <a:gd name="T17" fmla="*/ 3 h 298"/>
              <a:gd name="T18" fmla="*/ 3 w 299"/>
              <a:gd name="T19" fmla="*/ 3 h 298"/>
              <a:gd name="T20" fmla="*/ 1 w 299"/>
              <a:gd name="T21" fmla="*/ 3 h 298"/>
              <a:gd name="T22" fmla="*/ 0 w 299"/>
              <a:gd name="T23" fmla="*/ 3 h 298"/>
              <a:gd name="T24" fmla="*/ 3 w 299"/>
              <a:gd name="T25" fmla="*/ 3 h 298"/>
              <a:gd name="T26" fmla="*/ 3 w 299"/>
              <a:gd name="T27" fmla="*/ 3 h 298"/>
              <a:gd name="T28" fmla="*/ 3 w 299"/>
              <a:gd name="T29" fmla="*/ 3 h 298"/>
              <a:gd name="T30" fmla="*/ 3 w 299"/>
              <a:gd name="T31" fmla="*/ 3 h 298"/>
              <a:gd name="T32" fmla="*/ 3 w 299"/>
              <a:gd name="T33" fmla="*/ 3 h 298"/>
              <a:gd name="T34" fmla="*/ 3 w 299"/>
              <a:gd name="T35" fmla="*/ 3 h 298"/>
              <a:gd name="T36" fmla="*/ 3 w 299"/>
              <a:gd name="T37" fmla="*/ 3 h 298"/>
              <a:gd name="T38" fmla="*/ 3 w 299"/>
              <a:gd name="T39" fmla="*/ 3 h 298"/>
              <a:gd name="T40" fmla="*/ 3 w 299"/>
              <a:gd name="T41" fmla="*/ 3 h 298"/>
              <a:gd name="T42" fmla="*/ 3 w 299"/>
              <a:gd name="T43" fmla="*/ 3 h 298"/>
              <a:gd name="T44" fmla="*/ 3 w 299"/>
              <a:gd name="T45" fmla="*/ 3 h 298"/>
              <a:gd name="T46" fmla="*/ 3 w 299"/>
              <a:gd name="T47" fmla="*/ 3 h 298"/>
              <a:gd name="T48" fmla="*/ 3 w 299"/>
              <a:gd name="T49" fmla="*/ 3 h 298"/>
              <a:gd name="T50" fmla="*/ 3 w 299"/>
              <a:gd name="T51" fmla="*/ 3 h 298"/>
              <a:gd name="T52" fmla="*/ 3 w 299"/>
              <a:gd name="T53" fmla="*/ 3 h 298"/>
              <a:gd name="T54" fmla="*/ 3 w 299"/>
              <a:gd name="T55" fmla="*/ 3 h 298"/>
              <a:gd name="T56" fmla="*/ 3 w 299"/>
              <a:gd name="T57" fmla="*/ 3 h 298"/>
              <a:gd name="T58" fmla="*/ 3 w 299"/>
              <a:gd name="T59" fmla="*/ 3 h 298"/>
              <a:gd name="T60" fmla="*/ 3 w 299"/>
              <a:gd name="T61" fmla="*/ 3 h 298"/>
              <a:gd name="T62" fmla="*/ 3 w 299"/>
              <a:gd name="T63" fmla="*/ 3 h 298"/>
              <a:gd name="T64" fmla="*/ 3 w 299"/>
              <a:gd name="T65" fmla="*/ 3 h 298"/>
              <a:gd name="T66" fmla="*/ 3 w 299"/>
              <a:gd name="T67" fmla="*/ 3 h 298"/>
              <a:gd name="T68" fmla="*/ 3 w 299"/>
              <a:gd name="T69" fmla="*/ 3 h 298"/>
              <a:gd name="T70" fmla="*/ 3 w 299"/>
              <a:gd name="T71" fmla="*/ 3 h 298"/>
              <a:gd name="T72" fmla="*/ 3 w 299"/>
              <a:gd name="T73" fmla="*/ 3 h 298"/>
              <a:gd name="T74" fmla="*/ 3 w 299"/>
              <a:gd name="T75" fmla="*/ 3 h 298"/>
              <a:gd name="T76" fmla="*/ 3 w 299"/>
              <a:gd name="T77" fmla="*/ 3 h 298"/>
              <a:gd name="T78" fmla="*/ 3 w 299"/>
              <a:gd name="T79" fmla="*/ 3 h 298"/>
              <a:gd name="T80" fmla="*/ 3 w 299"/>
              <a:gd name="T81" fmla="*/ 3 h 298"/>
              <a:gd name="T82" fmla="*/ 3 w 299"/>
              <a:gd name="T83" fmla="*/ 3 h 298"/>
              <a:gd name="T84" fmla="*/ 3 w 299"/>
              <a:gd name="T85" fmla="*/ 3 h 298"/>
              <a:gd name="T86" fmla="*/ 3 w 299"/>
              <a:gd name="T87" fmla="*/ 3 h 298"/>
              <a:gd name="T88" fmla="*/ 3 w 299"/>
              <a:gd name="T89" fmla="*/ 3 h 298"/>
              <a:gd name="T90" fmla="*/ 3 w 299"/>
              <a:gd name="T91" fmla="*/ 3 h 298"/>
              <a:gd name="T92" fmla="*/ 3 w 299"/>
              <a:gd name="T93" fmla="*/ 3 h 298"/>
              <a:gd name="T94" fmla="*/ 3 w 299"/>
              <a:gd name="T95" fmla="*/ 3 h 298"/>
              <a:gd name="T96" fmla="*/ 3 w 299"/>
              <a:gd name="T97" fmla="*/ 3 h 298"/>
              <a:gd name="T98" fmla="*/ 3 w 299"/>
              <a:gd name="T99" fmla="*/ 3 h 298"/>
              <a:gd name="T100" fmla="*/ 3 w 299"/>
              <a:gd name="T101" fmla="*/ 3 h 298"/>
              <a:gd name="T102" fmla="*/ 3 w 299"/>
              <a:gd name="T103" fmla="*/ 3 h 298"/>
              <a:gd name="T104" fmla="*/ 3 w 299"/>
              <a:gd name="T105" fmla="*/ 3 h 298"/>
              <a:gd name="T106" fmla="*/ 3 w 299"/>
              <a:gd name="T107" fmla="*/ 3 h 298"/>
              <a:gd name="T108" fmla="*/ 3 w 299"/>
              <a:gd name="T109" fmla="*/ 3 h 2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9" h="298">
                <a:moveTo>
                  <a:pt x="142" y="6"/>
                </a:moveTo>
                <a:lnTo>
                  <a:pt x="105" y="4"/>
                </a:lnTo>
                <a:lnTo>
                  <a:pt x="63" y="0"/>
                </a:lnTo>
                <a:lnTo>
                  <a:pt x="60" y="22"/>
                </a:lnTo>
                <a:lnTo>
                  <a:pt x="29" y="19"/>
                </a:lnTo>
                <a:lnTo>
                  <a:pt x="25" y="24"/>
                </a:lnTo>
                <a:lnTo>
                  <a:pt x="28" y="23"/>
                </a:lnTo>
                <a:lnTo>
                  <a:pt x="29" y="31"/>
                </a:lnTo>
                <a:lnTo>
                  <a:pt x="31" y="53"/>
                </a:lnTo>
                <a:lnTo>
                  <a:pt x="36" y="64"/>
                </a:lnTo>
                <a:lnTo>
                  <a:pt x="37" y="78"/>
                </a:lnTo>
                <a:lnTo>
                  <a:pt x="33" y="112"/>
                </a:lnTo>
                <a:lnTo>
                  <a:pt x="28" y="111"/>
                </a:lnTo>
                <a:lnTo>
                  <a:pt x="29" y="118"/>
                </a:lnTo>
                <a:lnTo>
                  <a:pt x="30" y="129"/>
                </a:lnTo>
                <a:lnTo>
                  <a:pt x="31" y="137"/>
                </a:lnTo>
                <a:lnTo>
                  <a:pt x="30" y="143"/>
                </a:lnTo>
                <a:lnTo>
                  <a:pt x="28" y="147"/>
                </a:lnTo>
                <a:lnTo>
                  <a:pt x="30" y="153"/>
                </a:lnTo>
                <a:lnTo>
                  <a:pt x="29" y="156"/>
                </a:lnTo>
                <a:lnTo>
                  <a:pt x="29" y="159"/>
                </a:lnTo>
                <a:lnTo>
                  <a:pt x="30" y="162"/>
                </a:lnTo>
                <a:lnTo>
                  <a:pt x="30" y="163"/>
                </a:lnTo>
                <a:lnTo>
                  <a:pt x="25" y="167"/>
                </a:lnTo>
                <a:lnTo>
                  <a:pt x="19" y="163"/>
                </a:lnTo>
                <a:lnTo>
                  <a:pt x="17" y="163"/>
                </a:lnTo>
                <a:lnTo>
                  <a:pt x="10" y="163"/>
                </a:lnTo>
                <a:lnTo>
                  <a:pt x="9" y="162"/>
                </a:lnTo>
                <a:lnTo>
                  <a:pt x="7" y="162"/>
                </a:lnTo>
                <a:lnTo>
                  <a:pt x="5" y="161"/>
                </a:lnTo>
                <a:lnTo>
                  <a:pt x="4" y="161"/>
                </a:lnTo>
                <a:lnTo>
                  <a:pt x="4" y="162"/>
                </a:lnTo>
                <a:lnTo>
                  <a:pt x="1" y="163"/>
                </a:lnTo>
                <a:lnTo>
                  <a:pt x="0" y="165"/>
                </a:lnTo>
                <a:lnTo>
                  <a:pt x="0" y="166"/>
                </a:lnTo>
                <a:lnTo>
                  <a:pt x="0" y="168"/>
                </a:lnTo>
                <a:lnTo>
                  <a:pt x="3" y="173"/>
                </a:lnTo>
                <a:lnTo>
                  <a:pt x="4" y="174"/>
                </a:lnTo>
                <a:lnTo>
                  <a:pt x="4" y="175"/>
                </a:lnTo>
                <a:lnTo>
                  <a:pt x="6" y="177"/>
                </a:lnTo>
                <a:lnTo>
                  <a:pt x="7" y="177"/>
                </a:lnTo>
                <a:lnTo>
                  <a:pt x="9" y="179"/>
                </a:lnTo>
                <a:lnTo>
                  <a:pt x="11" y="186"/>
                </a:lnTo>
                <a:lnTo>
                  <a:pt x="17" y="192"/>
                </a:lnTo>
                <a:lnTo>
                  <a:pt x="17" y="195"/>
                </a:lnTo>
                <a:lnTo>
                  <a:pt x="17" y="196"/>
                </a:lnTo>
                <a:lnTo>
                  <a:pt x="21" y="198"/>
                </a:lnTo>
                <a:lnTo>
                  <a:pt x="22" y="203"/>
                </a:lnTo>
                <a:lnTo>
                  <a:pt x="24" y="208"/>
                </a:lnTo>
                <a:lnTo>
                  <a:pt x="21" y="210"/>
                </a:lnTo>
                <a:lnTo>
                  <a:pt x="18" y="213"/>
                </a:lnTo>
                <a:lnTo>
                  <a:pt x="18" y="214"/>
                </a:lnTo>
                <a:lnTo>
                  <a:pt x="18" y="217"/>
                </a:lnTo>
                <a:lnTo>
                  <a:pt x="19" y="220"/>
                </a:lnTo>
                <a:lnTo>
                  <a:pt x="23" y="222"/>
                </a:lnTo>
                <a:lnTo>
                  <a:pt x="25" y="225"/>
                </a:lnTo>
                <a:lnTo>
                  <a:pt x="31" y="222"/>
                </a:lnTo>
                <a:lnTo>
                  <a:pt x="33" y="222"/>
                </a:lnTo>
                <a:lnTo>
                  <a:pt x="34" y="222"/>
                </a:lnTo>
                <a:lnTo>
                  <a:pt x="36" y="222"/>
                </a:lnTo>
                <a:lnTo>
                  <a:pt x="37" y="223"/>
                </a:lnTo>
                <a:lnTo>
                  <a:pt x="41" y="226"/>
                </a:lnTo>
                <a:lnTo>
                  <a:pt x="46" y="228"/>
                </a:lnTo>
                <a:lnTo>
                  <a:pt x="48" y="231"/>
                </a:lnTo>
                <a:lnTo>
                  <a:pt x="48" y="234"/>
                </a:lnTo>
                <a:lnTo>
                  <a:pt x="49" y="237"/>
                </a:lnTo>
                <a:lnTo>
                  <a:pt x="51" y="243"/>
                </a:lnTo>
                <a:lnTo>
                  <a:pt x="53" y="247"/>
                </a:lnTo>
                <a:lnTo>
                  <a:pt x="55" y="256"/>
                </a:lnTo>
                <a:lnTo>
                  <a:pt x="55" y="259"/>
                </a:lnTo>
                <a:lnTo>
                  <a:pt x="57" y="265"/>
                </a:lnTo>
                <a:lnTo>
                  <a:pt x="58" y="267"/>
                </a:lnTo>
                <a:lnTo>
                  <a:pt x="59" y="268"/>
                </a:lnTo>
                <a:lnTo>
                  <a:pt x="60" y="269"/>
                </a:lnTo>
                <a:lnTo>
                  <a:pt x="63" y="269"/>
                </a:lnTo>
                <a:lnTo>
                  <a:pt x="69" y="271"/>
                </a:lnTo>
                <a:lnTo>
                  <a:pt x="74" y="271"/>
                </a:lnTo>
                <a:lnTo>
                  <a:pt x="76" y="271"/>
                </a:lnTo>
                <a:lnTo>
                  <a:pt x="78" y="273"/>
                </a:lnTo>
                <a:lnTo>
                  <a:pt x="80" y="275"/>
                </a:lnTo>
                <a:lnTo>
                  <a:pt x="80" y="280"/>
                </a:lnTo>
                <a:lnTo>
                  <a:pt x="81" y="282"/>
                </a:lnTo>
                <a:lnTo>
                  <a:pt x="84" y="283"/>
                </a:lnTo>
                <a:lnTo>
                  <a:pt x="89" y="288"/>
                </a:lnTo>
                <a:lnTo>
                  <a:pt x="90" y="292"/>
                </a:lnTo>
                <a:lnTo>
                  <a:pt x="92" y="295"/>
                </a:lnTo>
                <a:lnTo>
                  <a:pt x="100" y="297"/>
                </a:lnTo>
                <a:lnTo>
                  <a:pt x="104" y="297"/>
                </a:lnTo>
                <a:lnTo>
                  <a:pt x="106" y="298"/>
                </a:lnTo>
                <a:lnTo>
                  <a:pt x="108" y="298"/>
                </a:lnTo>
                <a:lnTo>
                  <a:pt x="116" y="297"/>
                </a:lnTo>
                <a:lnTo>
                  <a:pt x="120" y="294"/>
                </a:lnTo>
                <a:lnTo>
                  <a:pt x="122" y="281"/>
                </a:lnTo>
                <a:lnTo>
                  <a:pt x="123" y="280"/>
                </a:lnTo>
                <a:lnTo>
                  <a:pt x="126" y="277"/>
                </a:lnTo>
                <a:lnTo>
                  <a:pt x="128" y="276"/>
                </a:lnTo>
                <a:lnTo>
                  <a:pt x="128" y="274"/>
                </a:lnTo>
                <a:lnTo>
                  <a:pt x="125" y="269"/>
                </a:lnTo>
                <a:lnTo>
                  <a:pt x="125" y="267"/>
                </a:lnTo>
                <a:lnTo>
                  <a:pt x="126" y="265"/>
                </a:lnTo>
                <a:lnTo>
                  <a:pt x="129" y="265"/>
                </a:lnTo>
                <a:lnTo>
                  <a:pt x="131" y="265"/>
                </a:lnTo>
                <a:lnTo>
                  <a:pt x="135" y="265"/>
                </a:lnTo>
                <a:lnTo>
                  <a:pt x="138" y="264"/>
                </a:lnTo>
                <a:lnTo>
                  <a:pt x="138" y="262"/>
                </a:lnTo>
                <a:lnTo>
                  <a:pt x="138" y="255"/>
                </a:lnTo>
                <a:lnTo>
                  <a:pt x="142" y="252"/>
                </a:lnTo>
                <a:lnTo>
                  <a:pt x="144" y="249"/>
                </a:lnTo>
                <a:lnTo>
                  <a:pt x="144" y="251"/>
                </a:lnTo>
                <a:lnTo>
                  <a:pt x="147" y="251"/>
                </a:lnTo>
                <a:lnTo>
                  <a:pt x="149" y="247"/>
                </a:lnTo>
                <a:lnTo>
                  <a:pt x="150" y="246"/>
                </a:lnTo>
                <a:lnTo>
                  <a:pt x="152" y="246"/>
                </a:lnTo>
                <a:lnTo>
                  <a:pt x="154" y="247"/>
                </a:lnTo>
                <a:lnTo>
                  <a:pt x="159" y="252"/>
                </a:lnTo>
                <a:lnTo>
                  <a:pt x="160" y="253"/>
                </a:lnTo>
                <a:lnTo>
                  <a:pt x="166" y="256"/>
                </a:lnTo>
                <a:lnTo>
                  <a:pt x="168" y="256"/>
                </a:lnTo>
                <a:lnTo>
                  <a:pt x="171" y="257"/>
                </a:lnTo>
                <a:lnTo>
                  <a:pt x="179" y="264"/>
                </a:lnTo>
                <a:lnTo>
                  <a:pt x="183" y="267"/>
                </a:lnTo>
                <a:lnTo>
                  <a:pt x="188" y="268"/>
                </a:lnTo>
                <a:lnTo>
                  <a:pt x="189" y="268"/>
                </a:lnTo>
                <a:lnTo>
                  <a:pt x="190" y="265"/>
                </a:lnTo>
                <a:lnTo>
                  <a:pt x="192" y="265"/>
                </a:lnTo>
                <a:lnTo>
                  <a:pt x="196" y="265"/>
                </a:lnTo>
                <a:lnTo>
                  <a:pt x="198" y="265"/>
                </a:lnTo>
                <a:lnTo>
                  <a:pt x="202" y="268"/>
                </a:lnTo>
                <a:lnTo>
                  <a:pt x="208" y="265"/>
                </a:lnTo>
                <a:lnTo>
                  <a:pt x="209" y="265"/>
                </a:lnTo>
                <a:lnTo>
                  <a:pt x="219" y="268"/>
                </a:lnTo>
                <a:lnTo>
                  <a:pt x="219" y="269"/>
                </a:lnTo>
                <a:lnTo>
                  <a:pt x="222" y="273"/>
                </a:lnTo>
                <a:lnTo>
                  <a:pt x="227" y="273"/>
                </a:lnTo>
                <a:lnTo>
                  <a:pt x="234" y="265"/>
                </a:lnTo>
                <a:lnTo>
                  <a:pt x="238" y="261"/>
                </a:lnTo>
                <a:lnTo>
                  <a:pt x="244" y="257"/>
                </a:lnTo>
                <a:lnTo>
                  <a:pt x="254" y="257"/>
                </a:lnTo>
                <a:lnTo>
                  <a:pt x="257" y="258"/>
                </a:lnTo>
                <a:lnTo>
                  <a:pt x="272" y="261"/>
                </a:lnTo>
                <a:lnTo>
                  <a:pt x="270" y="255"/>
                </a:lnTo>
                <a:lnTo>
                  <a:pt x="260" y="216"/>
                </a:lnTo>
                <a:lnTo>
                  <a:pt x="257" y="205"/>
                </a:lnTo>
                <a:lnTo>
                  <a:pt x="299" y="148"/>
                </a:lnTo>
                <a:lnTo>
                  <a:pt x="287" y="145"/>
                </a:lnTo>
                <a:lnTo>
                  <a:pt x="281" y="141"/>
                </a:lnTo>
                <a:lnTo>
                  <a:pt x="269" y="136"/>
                </a:lnTo>
                <a:lnTo>
                  <a:pt x="268" y="133"/>
                </a:lnTo>
                <a:lnTo>
                  <a:pt x="257" y="131"/>
                </a:lnTo>
                <a:lnTo>
                  <a:pt x="251" y="127"/>
                </a:lnTo>
                <a:lnTo>
                  <a:pt x="245" y="121"/>
                </a:lnTo>
                <a:lnTo>
                  <a:pt x="233" y="114"/>
                </a:lnTo>
                <a:lnTo>
                  <a:pt x="225" y="97"/>
                </a:lnTo>
                <a:lnTo>
                  <a:pt x="224" y="85"/>
                </a:lnTo>
                <a:lnTo>
                  <a:pt x="216" y="71"/>
                </a:lnTo>
                <a:lnTo>
                  <a:pt x="213" y="66"/>
                </a:lnTo>
                <a:lnTo>
                  <a:pt x="212" y="64"/>
                </a:lnTo>
                <a:lnTo>
                  <a:pt x="194" y="54"/>
                </a:lnTo>
                <a:lnTo>
                  <a:pt x="183" y="42"/>
                </a:lnTo>
                <a:lnTo>
                  <a:pt x="177" y="39"/>
                </a:lnTo>
                <a:lnTo>
                  <a:pt x="166" y="28"/>
                </a:lnTo>
                <a:lnTo>
                  <a:pt x="160" y="25"/>
                </a:lnTo>
                <a:lnTo>
                  <a:pt x="155" y="22"/>
                </a:lnTo>
                <a:lnTo>
                  <a:pt x="147" y="9"/>
                </a:lnTo>
                <a:lnTo>
                  <a:pt x="143" y="9"/>
                </a:lnTo>
                <a:lnTo>
                  <a:pt x="142" y="6"/>
                </a:lnTo>
                <a:close/>
              </a:path>
            </a:pathLst>
          </a:custGeom>
          <a:solidFill>
            <a:schemeClr val="tx1">
              <a:lumMod val="50000"/>
              <a:lumOff val="50000"/>
            </a:schemeClr>
          </a:solidFill>
          <a:ln w="6350">
            <a:solidFill>
              <a:schemeClr val="bg1">
                <a:lumMod val="65000"/>
              </a:schemeClr>
            </a:solidFill>
            <a:prstDash val="solid"/>
            <a:round/>
            <a:headEnd/>
            <a:tailEnd/>
          </a:ln>
        </p:spPr>
        <p:txBody>
          <a:bodyPr/>
          <a:lstStyle/>
          <a:p>
            <a:endParaRPr lang="en-CA" sz="2400"/>
          </a:p>
        </p:txBody>
      </p:sp>
      <p:sp>
        <p:nvSpPr>
          <p:cNvPr id="360" name="Freeform 188">
            <a:extLst>
              <a:ext uri="{FF2B5EF4-FFF2-40B4-BE49-F238E27FC236}">
                <a16:creationId xmlns:a16="http://schemas.microsoft.com/office/drawing/2014/main" id="{46EC89F1-3643-8A42-9886-FF0B7561AEBB}"/>
              </a:ext>
            </a:extLst>
          </p:cNvPr>
          <p:cNvSpPr>
            <a:spLocks/>
          </p:cNvSpPr>
          <p:nvPr/>
        </p:nvSpPr>
        <p:spPr bwMode="auto">
          <a:xfrm>
            <a:off x="3536190" y="4734873"/>
            <a:ext cx="274580" cy="152545"/>
          </a:xfrm>
          <a:custGeom>
            <a:avLst/>
            <a:gdLst>
              <a:gd name="T0" fmla="*/ 3 w 70"/>
              <a:gd name="T1" fmla="*/ 4 h 39"/>
              <a:gd name="T2" fmla="*/ 5 w 70"/>
              <a:gd name="T3" fmla="*/ 4 h 39"/>
              <a:gd name="T4" fmla="*/ 5 w 70"/>
              <a:gd name="T5" fmla="*/ 4 h 39"/>
              <a:gd name="T6" fmla="*/ 5 w 70"/>
              <a:gd name="T7" fmla="*/ 4 h 39"/>
              <a:gd name="T8" fmla="*/ 5 w 70"/>
              <a:gd name="T9" fmla="*/ 4 h 39"/>
              <a:gd name="T10" fmla="*/ 5 w 70"/>
              <a:gd name="T11" fmla="*/ 4 h 39"/>
              <a:gd name="T12" fmla="*/ 5 w 70"/>
              <a:gd name="T13" fmla="*/ 4 h 39"/>
              <a:gd name="T14" fmla="*/ 5 w 70"/>
              <a:gd name="T15" fmla="*/ 4 h 39"/>
              <a:gd name="T16" fmla="*/ 5 w 70"/>
              <a:gd name="T17" fmla="*/ 4 h 39"/>
              <a:gd name="T18" fmla="*/ 5 w 70"/>
              <a:gd name="T19" fmla="*/ 4 h 39"/>
              <a:gd name="T20" fmla="*/ 5 w 70"/>
              <a:gd name="T21" fmla="*/ 4 h 39"/>
              <a:gd name="T22" fmla="*/ 5 w 70"/>
              <a:gd name="T23" fmla="*/ 4 h 39"/>
              <a:gd name="T24" fmla="*/ 5 w 70"/>
              <a:gd name="T25" fmla="*/ 4 h 39"/>
              <a:gd name="T26" fmla="*/ 5 w 70"/>
              <a:gd name="T27" fmla="*/ 4 h 39"/>
              <a:gd name="T28" fmla="*/ 5 w 70"/>
              <a:gd name="T29" fmla="*/ 4 h 39"/>
              <a:gd name="T30" fmla="*/ 5 w 70"/>
              <a:gd name="T31" fmla="*/ 4 h 39"/>
              <a:gd name="T32" fmla="*/ 5 w 70"/>
              <a:gd name="T33" fmla="*/ 4 h 39"/>
              <a:gd name="T34" fmla="*/ 5 w 70"/>
              <a:gd name="T35" fmla="*/ 4 h 39"/>
              <a:gd name="T36" fmla="*/ 5 w 70"/>
              <a:gd name="T37" fmla="*/ 4 h 39"/>
              <a:gd name="T38" fmla="*/ 5 w 70"/>
              <a:gd name="T39" fmla="*/ 4 h 39"/>
              <a:gd name="T40" fmla="*/ 5 w 70"/>
              <a:gd name="T41" fmla="*/ 4 h 39"/>
              <a:gd name="T42" fmla="*/ 5 w 70"/>
              <a:gd name="T43" fmla="*/ 4 h 39"/>
              <a:gd name="T44" fmla="*/ 5 w 70"/>
              <a:gd name="T45" fmla="*/ 4 h 39"/>
              <a:gd name="T46" fmla="*/ 5 w 70"/>
              <a:gd name="T47" fmla="*/ 4 h 39"/>
              <a:gd name="T48" fmla="*/ 5 w 70"/>
              <a:gd name="T49" fmla="*/ 4 h 39"/>
              <a:gd name="T50" fmla="*/ 5 w 70"/>
              <a:gd name="T51" fmla="*/ 4 h 39"/>
              <a:gd name="T52" fmla="*/ 5 w 70"/>
              <a:gd name="T53" fmla="*/ 1 h 39"/>
              <a:gd name="T54" fmla="*/ 5 w 70"/>
              <a:gd name="T55" fmla="*/ 0 h 39"/>
              <a:gd name="T56" fmla="*/ 5 w 70"/>
              <a:gd name="T57" fmla="*/ 2 h 39"/>
              <a:gd name="T58" fmla="*/ 5 w 70"/>
              <a:gd name="T59" fmla="*/ 3 h 39"/>
              <a:gd name="T60" fmla="*/ 5 w 70"/>
              <a:gd name="T61" fmla="*/ 4 h 39"/>
              <a:gd name="T62" fmla="*/ 5 w 70"/>
              <a:gd name="T63" fmla="*/ 3 h 39"/>
              <a:gd name="T64" fmla="*/ 5 w 70"/>
              <a:gd name="T65" fmla="*/ 2 h 39"/>
              <a:gd name="T66" fmla="*/ 5 w 70"/>
              <a:gd name="T67" fmla="*/ 3 h 39"/>
              <a:gd name="T68" fmla="*/ 5 w 70"/>
              <a:gd name="T69" fmla="*/ 4 h 39"/>
              <a:gd name="T70" fmla="*/ 5 w 70"/>
              <a:gd name="T71" fmla="*/ 4 h 39"/>
              <a:gd name="T72" fmla="*/ 5 w 70"/>
              <a:gd name="T73" fmla="*/ 4 h 39"/>
              <a:gd name="T74" fmla="*/ 5 w 70"/>
              <a:gd name="T75" fmla="*/ 4 h 39"/>
              <a:gd name="T76" fmla="*/ 5 w 70"/>
              <a:gd name="T77" fmla="*/ 4 h 39"/>
              <a:gd name="T78" fmla="*/ 5 w 70"/>
              <a:gd name="T79" fmla="*/ 4 h 39"/>
              <a:gd name="T80" fmla="*/ 5 w 70"/>
              <a:gd name="T81" fmla="*/ 4 h 39"/>
              <a:gd name="T82" fmla="*/ 5 w 70"/>
              <a:gd name="T83" fmla="*/ 4 h 39"/>
              <a:gd name="T84" fmla="*/ 5 w 70"/>
              <a:gd name="T85" fmla="*/ 4 h 39"/>
              <a:gd name="T86" fmla="*/ 5 w 70"/>
              <a:gd name="T87" fmla="*/ 4 h 39"/>
              <a:gd name="T88" fmla="*/ 0 w 70"/>
              <a:gd name="T89" fmla="*/ 4 h 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0" h="39">
                <a:moveTo>
                  <a:pt x="0" y="15"/>
                </a:moveTo>
                <a:lnTo>
                  <a:pt x="3" y="16"/>
                </a:lnTo>
                <a:lnTo>
                  <a:pt x="4" y="16"/>
                </a:lnTo>
                <a:lnTo>
                  <a:pt x="6" y="16"/>
                </a:lnTo>
                <a:lnTo>
                  <a:pt x="6" y="18"/>
                </a:lnTo>
                <a:lnTo>
                  <a:pt x="7" y="18"/>
                </a:lnTo>
                <a:lnTo>
                  <a:pt x="8" y="18"/>
                </a:lnTo>
                <a:lnTo>
                  <a:pt x="8" y="16"/>
                </a:lnTo>
                <a:lnTo>
                  <a:pt x="9" y="16"/>
                </a:lnTo>
                <a:lnTo>
                  <a:pt x="10" y="16"/>
                </a:lnTo>
                <a:lnTo>
                  <a:pt x="10" y="18"/>
                </a:lnTo>
                <a:lnTo>
                  <a:pt x="12" y="18"/>
                </a:lnTo>
                <a:lnTo>
                  <a:pt x="13" y="18"/>
                </a:lnTo>
                <a:lnTo>
                  <a:pt x="13" y="19"/>
                </a:lnTo>
                <a:lnTo>
                  <a:pt x="12" y="20"/>
                </a:lnTo>
                <a:lnTo>
                  <a:pt x="12" y="21"/>
                </a:lnTo>
                <a:lnTo>
                  <a:pt x="13" y="21"/>
                </a:lnTo>
                <a:lnTo>
                  <a:pt x="18" y="24"/>
                </a:lnTo>
                <a:lnTo>
                  <a:pt x="24" y="25"/>
                </a:lnTo>
                <a:lnTo>
                  <a:pt x="26" y="26"/>
                </a:lnTo>
                <a:lnTo>
                  <a:pt x="30" y="27"/>
                </a:lnTo>
                <a:lnTo>
                  <a:pt x="32" y="29"/>
                </a:lnTo>
                <a:lnTo>
                  <a:pt x="33" y="30"/>
                </a:lnTo>
                <a:lnTo>
                  <a:pt x="42" y="35"/>
                </a:lnTo>
                <a:lnTo>
                  <a:pt x="44" y="37"/>
                </a:lnTo>
                <a:lnTo>
                  <a:pt x="45" y="37"/>
                </a:lnTo>
                <a:lnTo>
                  <a:pt x="45" y="38"/>
                </a:lnTo>
                <a:lnTo>
                  <a:pt x="48" y="39"/>
                </a:lnTo>
                <a:lnTo>
                  <a:pt x="52" y="36"/>
                </a:lnTo>
                <a:lnTo>
                  <a:pt x="57" y="32"/>
                </a:lnTo>
                <a:lnTo>
                  <a:pt x="58" y="31"/>
                </a:lnTo>
                <a:lnTo>
                  <a:pt x="60" y="30"/>
                </a:lnTo>
                <a:lnTo>
                  <a:pt x="62" y="29"/>
                </a:lnTo>
                <a:lnTo>
                  <a:pt x="63" y="27"/>
                </a:lnTo>
                <a:lnTo>
                  <a:pt x="63" y="26"/>
                </a:lnTo>
                <a:lnTo>
                  <a:pt x="63" y="25"/>
                </a:lnTo>
                <a:lnTo>
                  <a:pt x="64" y="25"/>
                </a:lnTo>
                <a:lnTo>
                  <a:pt x="66" y="25"/>
                </a:lnTo>
                <a:lnTo>
                  <a:pt x="67" y="26"/>
                </a:lnTo>
                <a:lnTo>
                  <a:pt x="67" y="25"/>
                </a:lnTo>
                <a:lnTo>
                  <a:pt x="68" y="24"/>
                </a:lnTo>
                <a:lnTo>
                  <a:pt x="70" y="23"/>
                </a:lnTo>
                <a:lnTo>
                  <a:pt x="70" y="21"/>
                </a:lnTo>
                <a:lnTo>
                  <a:pt x="68" y="20"/>
                </a:lnTo>
                <a:lnTo>
                  <a:pt x="68" y="18"/>
                </a:lnTo>
                <a:lnTo>
                  <a:pt x="68" y="16"/>
                </a:lnTo>
                <a:lnTo>
                  <a:pt x="69" y="15"/>
                </a:lnTo>
                <a:lnTo>
                  <a:pt x="69" y="14"/>
                </a:lnTo>
                <a:lnTo>
                  <a:pt x="68" y="13"/>
                </a:lnTo>
                <a:lnTo>
                  <a:pt x="69" y="12"/>
                </a:lnTo>
                <a:lnTo>
                  <a:pt x="69" y="9"/>
                </a:lnTo>
                <a:lnTo>
                  <a:pt x="70" y="8"/>
                </a:lnTo>
                <a:lnTo>
                  <a:pt x="63" y="3"/>
                </a:lnTo>
                <a:lnTo>
                  <a:pt x="62" y="1"/>
                </a:lnTo>
                <a:lnTo>
                  <a:pt x="62" y="0"/>
                </a:lnTo>
                <a:lnTo>
                  <a:pt x="61" y="0"/>
                </a:lnTo>
                <a:lnTo>
                  <a:pt x="60" y="1"/>
                </a:lnTo>
                <a:lnTo>
                  <a:pt x="57" y="2"/>
                </a:lnTo>
                <a:lnTo>
                  <a:pt x="56" y="3"/>
                </a:lnTo>
                <a:lnTo>
                  <a:pt x="55" y="3"/>
                </a:lnTo>
                <a:lnTo>
                  <a:pt x="54" y="4"/>
                </a:lnTo>
                <a:lnTo>
                  <a:pt x="51" y="4"/>
                </a:lnTo>
                <a:lnTo>
                  <a:pt x="50" y="4"/>
                </a:lnTo>
                <a:lnTo>
                  <a:pt x="43" y="3"/>
                </a:lnTo>
                <a:lnTo>
                  <a:pt x="39" y="3"/>
                </a:lnTo>
                <a:lnTo>
                  <a:pt x="38" y="2"/>
                </a:lnTo>
                <a:lnTo>
                  <a:pt x="37" y="3"/>
                </a:lnTo>
                <a:lnTo>
                  <a:pt x="36" y="3"/>
                </a:lnTo>
                <a:lnTo>
                  <a:pt x="34" y="6"/>
                </a:lnTo>
                <a:lnTo>
                  <a:pt x="31" y="8"/>
                </a:lnTo>
                <a:lnTo>
                  <a:pt x="28" y="9"/>
                </a:lnTo>
                <a:lnTo>
                  <a:pt x="27" y="9"/>
                </a:lnTo>
                <a:lnTo>
                  <a:pt x="26" y="9"/>
                </a:lnTo>
                <a:lnTo>
                  <a:pt x="25" y="10"/>
                </a:lnTo>
                <a:lnTo>
                  <a:pt x="22" y="10"/>
                </a:lnTo>
                <a:lnTo>
                  <a:pt x="21" y="10"/>
                </a:lnTo>
                <a:lnTo>
                  <a:pt x="20" y="10"/>
                </a:lnTo>
                <a:lnTo>
                  <a:pt x="20" y="9"/>
                </a:lnTo>
                <a:lnTo>
                  <a:pt x="18" y="9"/>
                </a:lnTo>
                <a:lnTo>
                  <a:pt x="18" y="10"/>
                </a:lnTo>
                <a:lnTo>
                  <a:pt x="16" y="10"/>
                </a:lnTo>
                <a:lnTo>
                  <a:pt x="16" y="12"/>
                </a:lnTo>
                <a:lnTo>
                  <a:pt x="15" y="12"/>
                </a:lnTo>
                <a:lnTo>
                  <a:pt x="13" y="10"/>
                </a:lnTo>
                <a:lnTo>
                  <a:pt x="10" y="10"/>
                </a:lnTo>
                <a:lnTo>
                  <a:pt x="9" y="10"/>
                </a:lnTo>
                <a:lnTo>
                  <a:pt x="8" y="10"/>
                </a:lnTo>
                <a:lnTo>
                  <a:pt x="7" y="10"/>
                </a:lnTo>
                <a:lnTo>
                  <a:pt x="4" y="13"/>
                </a:lnTo>
                <a:lnTo>
                  <a:pt x="0" y="15"/>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61" name="Freeform 189">
            <a:extLst>
              <a:ext uri="{FF2B5EF4-FFF2-40B4-BE49-F238E27FC236}">
                <a16:creationId xmlns:a16="http://schemas.microsoft.com/office/drawing/2014/main" id="{3D6BA7AB-D134-0044-A157-EB9EC602D6F5}"/>
              </a:ext>
            </a:extLst>
          </p:cNvPr>
          <p:cNvSpPr>
            <a:spLocks/>
          </p:cNvSpPr>
          <p:nvPr/>
        </p:nvSpPr>
        <p:spPr bwMode="auto">
          <a:xfrm>
            <a:off x="3069843" y="3444788"/>
            <a:ext cx="932698" cy="823741"/>
          </a:xfrm>
          <a:custGeom>
            <a:avLst/>
            <a:gdLst>
              <a:gd name="T0" fmla="*/ 3 w 244"/>
              <a:gd name="T1" fmla="*/ 3 h 217"/>
              <a:gd name="T2" fmla="*/ 4 w 244"/>
              <a:gd name="T3" fmla="*/ 3 h 217"/>
              <a:gd name="T4" fmla="*/ 4 w 244"/>
              <a:gd name="T5" fmla="*/ 3 h 217"/>
              <a:gd name="T6" fmla="*/ 4 w 244"/>
              <a:gd name="T7" fmla="*/ 3 h 217"/>
              <a:gd name="T8" fmla="*/ 4 w 244"/>
              <a:gd name="T9" fmla="*/ 3 h 217"/>
              <a:gd name="T10" fmla="*/ 4 w 244"/>
              <a:gd name="T11" fmla="*/ 3 h 217"/>
              <a:gd name="T12" fmla="*/ 4 w 244"/>
              <a:gd name="T13" fmla="*/ 3 h 217"/>
              <a:gd name="T14" fmla="*/ 4 w 244"/>
              <a:gd name="T15" fmla="*/ 3 h 217"/>
              <a:gd name="T16" fmla="*/ 4 w 244"/>
              <a:gd name="T17" fmla="*/ 3 h 217"/>
              <a:gd name="T18" fmla="*/ 4 w 244"/>
              <a:gd name="T19" fmla="*/ 3 h 217"/>
              <a:gd name="T20" fmla="*/ 4 w 244"/>
              <a:gd name="T21" fmla="*/ 3 h 217"/>
              <a:gd name="T22" fmla="*/ 4 w 244"/>
              <a:gd name="T23" fmla="*/ 3 h 217"/>
              <a:gd name="T24" fmla="*/ 4 w 244"/>
              <a:gd name="T25" fmla="*/ 3 h 217"/>
              <a:gd name="T26" fmla="*/ 4 w 244"/>
              <a:gd name="T27" fmla="*/ 3 h 217"/>
              <a:gd name="T28" fmla="*/ 4 w 244"/>
              <a:gd name="T29" fmla="*/ 3 h 217"/>
              <a:gd name="T30" fmla="*/ 4 w 244"/>
              <a:gd name="T31" fmla="*/ 3 h 217"/>
              <a:gd name="T32" fmla="*/ 4 w 244"/>
              <a:gd name="T33" fmla="*/ 3 h 217"/>
              <a:gd name="T34" fmla="*/ 4 w 244"/>
              <a:gd name="T35" fmla="*/ 3 h 217"/>
              <a:gd name="T36" fmla="*/ 4 w 244"/>
              <a:gd name="T37" fmla="*/ 3 h 217"/>
              <a:gd name="T38" fmla="*/ 4 w 244"/>
              <a:gd name="T39" fmla="*/ 3 h 217"/>
              <a:gd name="T40" fmla="*/ 4 w 244"/>
              <a:gd name="T41" fmla="*/ 3 h 217"/>
              <a:gd name="T42" fmla="*/ 4 w 244"/>
              <a:gd name="T43" fmla="*/ 3 h 217"/>
              <a:gd name="T44" fmla="*/ 4 w 244"/>
              <a:gd name="T45" fmla="*/ 3 h 217"/>
              <a:gd name="T46" fmla="*/ 4 w 244"/>
              <a:gd name="T47" fmla="*/ 3 h 217"/>
              <a:gd name="T48" fmla="*/ 4 w 244"/>
              <a:gd name="T49" fmla="*/ 3 h 217"/>
              <a:gd name="T50" fmla="*/ 4 w 244"/>
              <a:gd name="T51" fmla="*/ 3 h 217"/>
              <a:gd name="T52" fmla="*/ 4 w 244"/>
              <a:gd name="T53" fmla="*/ 3 h 217"/>
              <a:gd name="T54" fmla="*/ 4 w 244"/>
              <a:gd name="T55" fmla="*/ 3 h 217"/>
              <a:gd name="T56" fmla="*/ 4 w 244"/>
              <a:gd name="T57" fmla="*/ 3 h 217"/>
              <a:gd name="T58" fmla="*/ 4 w 244"/>
              <a:gd name="T59" fmla="*/ 3 h 217"/>
              <a:gd name="T60" fmla="*/ 4 w 244"/>
              <a:gd name="T61" fmla="*/ 3 h 217"/>
              <a:gd name="T62" fmla="*/ 4 w 244"/>
              <a:gd name="T63" fmla="*/ 3 h 217"/>
              <a:gd name="T64" fmla="*/ 4 w 244"/>
              <a:gd name="T65" fmla="*/ 3 h 217"/>
              <a:gd name="T66" fmla="*/ 4 w 244"/>
              <a:gd name="T67" fmla="*/ 3 h 217"/>
              <a:gd name="T68" fmla="*/ 4 w 244"/>
              <a:gd name="T69" fmla="*/ 3 h 217"/>
              <a:gd name="T70" fmla="*/ 4 w 244"/>
              <a:gd name="T71" fmla="*/ 3 h 217"/>
              <a:gd name="T72" fmla="*/ 4 w 244"/>
              <a:gd name="T73" fmla="*/ 3 h 217"/>
              <a:gd name="T74" fmla="*/ 4 w 244"/>
              <a:gd name="T75" fmla="*/ 3 h 217"/>
              <a:gd name="T76" fmla="*/ 4 w 244"/>
              <a:gd name="T77" fmla="*/ 3 h 217"/>
              <a:gd name="T78" fmla="*/ 4 w 244"/>
              <a:gd name="T79" fmla="*/ 3 h 217"/>
              <a:gd name="T80" fmla="*/ 4 w 244"/>
              <a:gd name="T81" fmla="*/ 3 h 217"/>
              <a:gd name="T82" fmla="*/ 4 w 244"/>
              <a:gd name="T83" fmla="*/ 3 h 217"/>
              <a:gd name="T84" fmla="*/ 4 w 244"/>
              <a:gd name="T85" fmla="*/ 3 h 217"/>
              <a:gd name="T86" fmla="*/ 4 w 244"/>
              <a:gd name="T87" fmla="*/ 3 h 217"/>
              <a:gd name="T88" fmla="*/ 4 w 244"/>
              <a:gd name="T89" fmla="*/ 3 h 217"/>
              <a:gd name="T90" fmla="*/ 4 w 244"/>
              <a:gd name="T91" fmla="*/ 3 h 217"/>
              <a:gd name="T92" fmla="*/ 4 w 244"/>
              <a:gd name="T93" fmla="*/ 0 h 217"/>
              <a:gd name="T94" fmla="*/ 4 w 244"/>
              <a:gd name="T95" fmla="*/ 3 h 217"/>
              <a:gd name="T96" fmla="*/ 4 w 244"/>
              <a:gd name="T97" fmla="*/ 3 h 217"/>
              <a:gd name="T98" fmla="*/ 4 w 244"/>
              <a:gd name="T99" fmla="*/ 3 h 217"/>
              <a:gd name="T100" fmla="*/ 4 w 244"/>
              <a:gd name="T101" fmla="*/ 3 h 217"/>
              <a:gd name="T102" fmla="*/ 4 w 244"/>
              <a:gd name="T103" fmla="*/ 3 h 217"/>
              <a:gd name="T104" fmla="*/ 4 w 244"/>
              <a:gd name="T105" fmla="*/ 3 h 217"/>
              <a:gd name="T106" fmla="*/ 3 w 244"/>
              <a:gd name="T107" fmla="*/ 3 h 217"/>
              <a:gd name="T108" fmla="*/ 0 w 244"/>
              <a:gd name="T109" fmla="*/ 3 h 2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4" h="217">
                <a:moveTo>
                  <a:pt x="0" y="67"/>
                </a:moveTo>
                <a:lnTo>
                  <a:pt x="0" y="72"/>
                </a:lnTo>
                <a:lnTo>
                  <a:pt x="0" y="76"/>
                </a:lnTo>
                <a:lnTo>
                  <a:pt x="3" y="81"/>
                </a:lnTo>
                <a:lnTo>
                  <a:pt x="4" y="85"/>
                </a:lnTo>
                <a:lnTo>
                  <a:pt x="6" y="88"/>
                </a:lnTo>
                <a:lnTo>
                  <a:pt x="7" y="89"/>
                </a:lnTo>
                <a:lnTo>
                  <a:pt x="9" y="89"/>
                </a:lnTo>
                <a:lnTo>
                  <a:pt x="11" y="89"/>
                </a:lnTo>
                <a:lnTo>
                  <a:pt x="13" y="91"/>
                </a:lnTo>
                <a:lnTo>
                  <a:pt x="16" y="94"/>
                </a:lnTo>
                <a:lnTo>
                  <a:pt x="17" y="97"/>
                </a:lnTo>
                <a:lnTo>
                  <a:pt x="19" y="100"/>
                </a:lnTo>
                <a:lnTo>
                  <a:pt x="22" y="103"/>
                </a:lnTo>
                <a:lnTo>
                  <a:pt x="22" y="106"/>
                </a:lnTo>
                <a:lnTo>
                  <a:pt x="23" y="108"/>
                </a:lnTo>
                <a:lnTo>
                  <a:pt x="25" y="113"/>
                </a:lnTo>
                <a:lnTo>
                  <a:pt x="28" y="114"/>
                </a:lnTo>
                <a:lnTo>
                  <a:pt x="31" y="114"/>
                </a:lnTo>
                <a:lnTo>
                  <a:pt x="34" y="113"/>
                </a:lnTo>
                <a:lnTo>
                  <a:pt x="36" y="113"/>
                </a:lnTo>
                <a:lnTo>
                  <a:pt x="37" y="113"/>
                </a:lnTo>
                <a:lnTo>
                  <a:pt x="40" y="112"/>
                </a:lnTo>
                <a:lnTo>
                  <a:pt x="42" y="112"/>
                </a:lnTo>
                <a:lnTo>
                  <a:pt x="46" y="114"/>
                </a:lnTo>
                <a:lnTo>
                  <a:pt x="47" y="114"/>
                </a:lnTo>
                <a:lnTo>
                  <a:pt x="49" y="118"/>
                </a:lnTo>
                <a:lnTo>
                  <a:pt x="51" y="119"/>
                </a:lnTo>
                <a:lnTo>
                  <a:pt x="55" y="127"/>
                </a:lnTo>
                <a:lnTo>
                  <a:pt x="55" y="130"/>
                </a:lnTo>
                <a:lnTo>
                  <a:pt x="57" y="132"/>
                </a:lnTo>
                <a:lnTo>
                  <a:pt x="55" y="136"/>
                </a:lnTo>
                <a:lnTo>
                  <a:pt x="58" y="142"/>
                </a:lnTo>
                <a:lnTo>
                  <a:pt x="59" y="144"/>
                </a:lnTo>
                <a:lnTo>
                  <a:pt x="63" y="148"/>
                </a:lnTo>
                <a:lnTo>
                  <a:pt x="63" y="154"/>
                </a:lnTo>
                <a:lnTo>
                  <a:pt x="64" y="155"/>
                </a:lnTo>
                <a:lnTo>
                  <a:pt x="65" y="157"/>
                </a:lnTo>
                <a:lnTo>
                  <a:pt x="66" y="159"/>
                </a:lnTo>
                <a:lnTo>
                  <a:pt x="67" y="160"/>
                </a:lnTo>
                <a:lnTo>
                  <a:pt x="70" y="163"/>
                </a:lnTo>
                <a:lnTo>
                  <a:pt x="70" y="166"/>
                </a:lnTo>
                <a:lnTo>
                  <a:pt x="72" y="167"/>
                </a:lnTo>
                <a:lnTo>
                  <a:pt x="72" y="168"/>
                </a:lnTo>
                <a:lnTo>
                  <a:pt x="73" y="169"/>
                </a:lnTo>
                <a:lnTo>
                  <a:pt x="76" y="169"/>
                </a:lnTo>
                <a:lnTo>
                  <a:pt x="81" y="169"/>
                </a:lnTo>
                <a:lnTo>
                  <a:pt x="82" y="172"/>
                </a:lnTo>
                <a:lnTo>
                  <a:pt x="82" y="175"/>
                </a:lnTo>
                <a:lnTo>
                  <a:pt x="82" y="179"/>
                </a:lnTo>
                <a:lnTo>
                  <a:pt x="82" y="180"/>
                </a:lnTo>
                <a:lnTo>
                  <a:pt x="100" y="183"/>
                </a:lnTo>
                <a:lnTo>
                  <a:pt x="100" y="185"/>
                </a:lnTo>
                <a:lnTo>
                  <a:pt x="105" y="192"/>
                </a:lnTo>
                <a:lnTo>
                  <a:pt x="101" y="195"/>
                </a:lnTo>
                <a:lnTo>
                  <a:pt x="100" y="196"/>
                </a:lnTo>
                <a:lnTo>
                  <a:pt x="100" y="197"/>
                </a:lnTo>
                <a:lnTo>
                  <a:pt x="101" y="198"/>
                </a:lnTo>
                <a:lnTo>
                  <a:pt x="106" y="198"/>
                </a:lnTo>
                <a:lnTo>
                  <a:pt x="107" y="198"/>
                </a:lnTo>
                <a:lnTo>
                  <a:pt x="109" y="197"/>
                </a:lnTo>
                <a:lnTo>
                  <a:pt x="113" y="196"/>
                </a:lnTo>
                <a:lnTo>
                  <a:pt x="117" y="195"/>
                </a:lnTo>
                <a:lnTo>
                  <a:pt x="120" y="196"/>
                </a:lnTo>
                <a:lnTo>
                  <a:pt x="123" y="198"/>
                </a:lnTo>
                <a:lnTo>
                  <a:pt x="124" y="203"/>
                </a:lnTo>
                <a:lnTo>
                  <a:pt x="126" y="204"/>
                </a:lnTo>
                <a:lnTo>
                  <a:pt x="129" y="205"/>
                </a:lnTo>
                <a:lnTo>
                  <a:pt x="132" y="207"/>
                </a:lnTo>
                <a:lnTo>
                  <a:pt x="136" y="207"/>
                </a:lnTo>
                <a:lnTo>
                  <a:pt x="137" y="207"/>
                </a:lnTo>
                <a:lnTo>
                  <a:pt x="138" y="207"/>
                </a:lnTo>
                <a:lnTo>
                  <a:pt x="139" y="207"/>
                </a:lnTo>
                <a:lnTo>
                  <a:pt x="142" y="217"/>
                </a:lnTo>
                <a:lnTo>
                  <a:pt x="148" y="209"/>
                </a:lnTo>
                <a:lnTo>
                  <a:pt x="147" y="203"/>
                </a:lnTo>
                <a:lnTo>
                  <a:pt x="147" y="199"/>
                </a:lnTo>
                <a:lnTo>
                  <a:pt x="148" y="175"/>
                </a:lnTo>
                <a:lnTo>
                  <a:pt x="150" y="173"/>
                </a:lnTo>
                <a:lnTo>
                  <a:pt x="151" y="172"/>
                </a:lnTo>
                <a:lnTo>
                  <a:pt x="151" y="166"/>
                </a:lnTo>
                <a:lnTo>
                  <a:pt x="154" y="160"/>
                </a:lnTo>
                <a:lnTo>
                  <a:pt x="155" y="159"/>
                </a:lnTo>
                <a:lnTo>
                  <a:pt x="160" y="157"/>
                </a:lnTo>
                <a:lnTo>
                  <a:pt x="160" y="155"/>
                </a:lnTo>
                <a:lnTo>
                  <a:pt x="161" y="154"/>
                </a:lnTo>
                <a:lnTo>
                  <a:pt x="167" y="154"/>
                </a:lnTo>
                <a:lnTo>
                  <a:pt x="168" y="153"/>
                </a:lnTo>
                <a:lnTo>
                  <a:pt x="166" y="150"/>
                </a:lnTo>
                <a:lnTo>
                  <a:pt x="167" y="147"/>
                </a:lnTo>
                <a:lnTo>
                  <a:pt x="166" y="143"/>
                </a:lnTo>
                <a:lnTo>
                  <a:pt x="168" y="136"/>
                </a:lnTo>
                <a:lnTo>
                  <a:pt x="169" y="135"/>
                </a:lnTo>
                <a:lnTo>
                  <a:pt x="175" y="132"/>
                </a:lnTo>
                <a:lnTo>
                  <a:pt x="178" y="132"/>
                </a:lnTo>
                <a:lnTo>
                  <a:pt x="180" y="129"/>
                </a:lnTo>
                <a:lnTo>
                  <a:pt x="181" y="127"/>
                </a:lnTo>
                <a:lnTo>
                  <a:pt x="187" y="124"/>
                </a:lnTo>
                <a:lnTo>
                  <a:pt x="189" y="123"/>
                </a:lnTo>
                <a:lnTo>
                  <a:pt x="190" y="120"/>
                </a:lnTo>
                <a:lnTo>
                  <a:pt x="191" y="118"/>
                </a:lnTo>
                <a:lnTo>
                  <a:pt x="196" y="118"/>
                </a:lnTo>
                <a:lnTo>
                  <a:pt x="202" y="118"/>
                </a:lnTo>
                <a:lnTo>
                  <a:pt x="207" y="119"/>
                </a:lnTo>
                <a:lnTo>
                  <a:pt x="213" y="120"/>
                </a:lnTo>
                <a:lnTo>
                  <a:pt x="221" y="120"/>
                </a:lnTo>
                <a:lnTo>
                  <a:pt x="225" y="121"/>
                </a:lnTo>
                <a:lnTo>
                  <a:pt x="227" y="120"/>
                </a:lnTo>
                <a:lnTo>
                  <a:pt x="231" y="120"/>
                </a:lnTo>
                <a:lnTo>
                  <a:pt x="234" y="120"/>
                </a:lnTo>
                <a:lnTo>
                  <a:pt x="239" y="119"/>
                </a:lnTo>
                <a:lnTo>
                  <a:pt x="241" y="119"/>
                </a:lnTo>
                <a:lnTo>
                  <a:pt x="244" y="119"/>
                </a:lnTo>
                <a:lnTo>
                  <a:pt x="244" y="112"/>
                </a:lnTo>
                <a:lnTo>
                  <a:pt x="243" y="103"/>
                </a:lnTo>
                <a:lnTo>
                  <a:pt x="239" y="97"/>
                </a:lnTo>
                <a:lnTo>
                  <a:pt x="235" y="95"/>
                </a:lnTo>
                <a:lnTo>
                  <a:pt x="233" y="89"/>
                </a:lnTo>
                <a:lnTo>
                  <a:pt x="231" y="87"/>
                </a:lnTo>
                <a:lnTo>
                  <a:pt x="228" y="90"/>
                </a:lnTo>
                <a:lnTo>
                  <a:pt x="228" y="93"/>
                </a:lnTo>
                <a:lnTo>
                  <a:pt x="227" y="95"/>
                </a:lnTo>
                <a:lnTo>
                  <a:pt x="225" y="100"/>
                </a:lnTo>
                <a:lnTo>
                  <a:pt x="222" y="103"/>
                </a:lnTo>
                <a:lnTo>
                  <a:pt x="221" y="101"/>
                </a:lnTo>
                <a:lnTo>
                  <a:pt x="219" y="101"/>
                </a:lnTo>
                <a:lnTo>
                  <a:pt x="215" y="99"/>
                </a:lnTo>
                <a:lnTo>
                  <a:pt x="210" y="100"/>
                </a:lnTo>
                <a:lnTo>
                  <a:pt x="204" y="100"/>
                </a:lnTo>
                <a:lnTo>
                  <a:pt x="203" y="100"/>
                </a:lnTo>
                <a:lnTo>
                  <a:pt x="202" y="99"/>
                </a:lnTo>
                <a:lnTo>
                  <a:pt x="198" y="96"/>
                </a:lnTo>
                <a:lnTo>
                  <a:pt x="196" y="91"/>
                </a:lnTo>
                <a:lnTo>
                  <a:pt x="195" y="90"/>
                </a:lnTo>
                <a:lnTo>
                  <a:pt x="193" y="88"/>
                </a:lnTo>
                <a:lnTo>
                  <a:pt x="191" y="85"/>
                </a:lnTo>
                <a:lnTo>
                  <a:pt x="189" y="83"/>
                </a:lnTo>
                <a:lnTo>
                  <a:pt x="186" y="82"/>
                </a:lnTo>
                <a:lnTo>
                  <a:pt x="186" y="81"/>
                </a:lnTo>
                <a:lnTo>
                  <a:pt x="186" y="78"/>
                </a:lnTo>
                <a:lnTo>
                  <a:pt x="186" y="77"/>
                </a:lnTo>
                <a:lnTo>
                  <a:pt x="189" y="76"/>
                </a:lnTo>
                <a:lnTo>
                  <a:pt x="191" y="76"/>
                </a:lnTo>
                <a:lnTo>
                  <a:pt x="192" y="76"/>
                </a:lnTo>
                <a:lnTo>
                  <a:pt x="192" y="73"/>
                </a:lnTo>
                <a:lnTo>
                  <a:pt x="190" y="70"/>
                </a:lnTo>
                <a:lnTo>
                  <a:pt x="189" y="69"/>
                </a:lnTo>
                <a:lnTo>
                  <a:pt x="189" y="67"/>
                </a:lnTo>
                <a:lnTo>
                  <a:pt x="187" y="66"/>
                </a:lnTo>
                <a:lnTo>
                  <a:pt x="192" y="59"/>
                </a:lnTo>
                <a:lnTo>
                  <a:pt x="195" y="57"/>
                </a:lnTo>
                <a:lnTo>
                  <a:pt x="196" y="54"/>
                </a:lnTo>
                <a:lnTo>
                  <a:pt x="195" y="52"/>
                </a:lnTo>
                <a:lnTo>
                  <a:pt x="195" y="48"/>
                </a:lnTo>
                <a:lnTo>
                  <a:pt x="195" y="41"/>
                </a:lnTo>
                <a:lnTo>
                  <a:pt x="198" y="34"/>
                </a:lnTo>
                <a:lnTo>
                  <a:pt x="198" y="30"/>
                </a:lnTo>
                <a:lnTo>
                  <a:pt x="190" y="21"/>
                </a:lnTo>
                <a:lnTo>
                  <a:pt x="187" y="17"/>
                </a:lnTo>
                <a:lnTo>
                  <a:pt x="183" y="15"/>
                </a:lnTo>
                <a:lnTo>
                  <a:pt x="168" y="12"/>
                </a:lnTo>
                <a:lnTo>
                  <a:pt x="165" y="11"/>
                </a:lnTo>
                <a:lnTo>
                  <a:pt x="155" y="11"/>
                </a:lnTo>
                <a:lnTo>
                  <a:pt x="149" y="15"/>
                </a:lnTo>
                <a:lnTo>
                  <a:pt x="145" y="19"/>
                </a:lnTo>
                <a:lnTo>
                  <a:pt x="138" y="27"/>
                </a:lnTo>
                <a:lnTo>
                  <a:pt x="133" y="27"/>
                </a:lnTo>
                <a:lnTo>
                  <a:pt x="130" y="23"/>
                </a:lnTo>
                <a:lnTo>
                  <a:pt x="130" y="22"/>
                </a:lnTo>
                <a:lnTo>
                  <a:pt x="120" y="19"/>
                </a:lnTo>
                <a:lnTo>
                  <a:pt x="119" y="19"/>
                </a:lnTo>
                <a:lnTo>
                  <a:pt x="113" y="22"/>
                </a:lnTo>
                <a:lnTo>
                  <a:pt x="109" y="19"/>
                </a:lnTo>
                <a:lnTo>
                  <a:pt x="107" y="19"/>
                </a:lnTo>
                <a:lnTo>
                  <a:pt x="103" y="19"/>
                </a:lnTo>
                <a:lnTo>
                  <a:pt x="101" y="19"/>
                </a:lnTo>
                <a:lnTo>
                  <a:pt x="100" y="22"/>
                </a:lnTo>
                <a:lnTo>
                  <a:pt x="99" y="22"/>
                </a:lnTo>
                <a:lnTo>
                  <a:pt x="94" y="21"/>
                </a:lnTo>
                <a:lnTo>
                  <a:pt x="90" y="18"/>
                </a:lnTo>
                <a:lnTo>
                  <a:pt x="82" y="11"/>
                </a:lnTo>
                <a:lnTo>
                  <a:pt x="79" y="10"/>
                </a:lnTo>
                <a:lnTo>
                  <a:pt x="77" y="10"/>
                </a:lnTo>
                <a:lnTo>
                  <a:pt x="71" y="7"/>
                </a:lnTo>
                <a:lnTo>
                  <a:pt x="70" y="6"/>
                </a:lnTo>
                <a:lnTo>
                  <a:pt x="65" y="1"/>
                </a:lnTo>
                <a:lnTo>
                  <a:pt x="63" y="0"/>
                </a:lnTo>
                <a:lnTo>
                  <a:pt x="61" y="0"/>
                </a:lnTo>
                <a:lnTo>
                  <a:pt x="60" y="1"/>
                </a:lnTo>
                <a:lnTo>
                  <a:pt x="58" y="5"/>
                </a:lnTo>
                <a:lnTo>
                  <a:pt x="55" y="5"/>
                </a:lnTo>
                <a:lnTo>
                  <a:pt x="55" y="3"/>
                </a:lnTo>
                <a:lnTo>
                  <a:pt x="53" y="6"/>
                </a:lnTo>
                <a:lnTo>
                  <a:pt x="49" y="9"/>
                </a:lnTo>
                <a:lnTo>
                  <a:pt x="49" y="16"/>
                </a:lnTo>
                <a:lnTo>
                  <a:pt x="49" y="18"/>
                </a:lnTo>
                <a:lnTo>
                  <a:pt x="46" y="19"/>
                </a:lnTo>
                <a:lnTo>
                  <a:pt x="42" y="19"/>
                </a:lnTo>
                <a:lnTo>
                  <a:pt x="40" y="19"/>
                </a:lnTo>
                <a:lnTo>
                  <a:pt x="37" y="19"/>
                </a:lnTo>
                <a:lnTo>
                  <a:pt x="36" y="21"/>
                </a:lnTo>
                <a:lnTo>
                  <a:pt x="36" y="23"/>
                </a:lnTo>
                <a:lnTo>
                  <a:pt x="39" y="28"/>
                </a:lnTo>
                <a:lnTo>
                  <a:pt x="39" y="30"/>
                </a:lnTo>
                <a:lnTo>
                  <a:pt x="37" y="31"/>
                </a:lnTo>
                <a:lnTo>
                  <a:pt x="34" y="34"/>
                </a:lnTo>
                <a:lnTo>
                  <a:pt x="33" y="35"/>
                </a:lnTo>
                <a:lnTo>
                  <a:pt x="31" y="48"/>
                </a:lnTo>
                <a:lnTo>
                  <a:pt x="27" y="51"/>
                </a:lnTo>
                <a:lnTo>
                  <a:pt x="19" y="52"/>
                </a:lnTo>
                <a:lnTo>
                  <a:pt x="17" y="52"/>
                </a:lnTo>
                <a:lnTo>
                  <a:pt x="15" y="51"/>
                </a:lnTo>
                <a:lnTo>
                  <a:pt x="11" y="51"/>
                </a:lnTo>
                <a:lnTo>
                  <a:pt x="3" y="49"/>
                </a:lnTo>
                <a:lnTo>
                  <a:pt x="3" y="52"/>
                </a:lnTo>
                <a:lnTo>
                  <a:pt x="3" y="55"/>
                </a:lnTo>
                <a:lnTo>
                  <a:pt x="1" y="59"/>
                </a:lnTo>
                <a:lnTo>
                  <a:pt x="1" y="61"/>
                </a:lnTo>
                <a:lnTo>
                  <a:pt x="0" y="64"/>
                </a:lnTo>
                <a:lnTo>
                  <a:pt x="0" y="67"/>
                </a:lnTo>
                <a:close/>
              </a:path>
            </a:pathLst>
          </a:custGeom>
          <a:solidFill>
            <a:schemeClr val="tx1">
              <a:lumMod val="50000"/>
              <a:lumOff val="50000"/>
            </a:schemeClr>
          </a:solidFill>
          <a:ln w="6350">
            <a:solidFill>
              <a:schemeClr val="bg1">
                <a:lumMod val="65000"/>
              </a:schemeClr>
            </a:solidFill>
            <a:prstDash val="solid"/>
            <a:round/>
            <a:headEnd/>
            <a:tailEnd/>
          </a:ln>
        </p:spPr>
        <p:txBody>
          <a:bodyPr/>
          <a:lstStyle/>
          <a:p>
            <a:endParaRPr lang="en-CA" sz="2400"/>
          </a:p>
        </p:txBody>
      </p:sp>
      <p:sp>
        <p:nvSpPr>
          <p:cNvPr id="362" name="Freeform 190">
            <a:extLst>
              <a:ext uri="{FF2B5EF4-FFF2-40B4-BE49-F238E27FC236}">
                <a16:creationId xmlns:a16="http://schemas.microsoft.com/office/drawing/2014/main" id="{D13F7676-1036-8A4E-85A7-AFAD9DD930A9}"/>
              </a:ext>
            </a:extLst>
          </p:cNvPr>
          <p:cNvSpPr>
            <a:spLocks/>
          </p:cNvSpPr>
          <p:nvPr/>
        </p:nvSpPr>
        <p:spPr bwMode="auto">
          <a:xfrm>
            <a:off x="3309553" y="4176999"/>
            <a:ext cx="919623" cy="649401"/>
          </a:xfrm>
          <a:custGeom>
            <a:avLst/>
            <a:gdLst>
              <a:gd name="T0" fmla="*/ 3 w 244"/>
              <a:gd name="T1" fmla="*/ 3 h 171"/>
              <a:gd name="T2" fmla="*/ 3 w 244"/>
              <a:gd name="T3" fmla="*/ 3 h 171"/>
              <a:gd name="T4" fmla="*/ 3 w 244"/>
              <a:gd name="T5" fmla="*/ 3 h 171"/>
              <a:gd name="T6" fmla="*/ 3 w 244"/>
              <a:gd name="T7" fmla="*/ 3 h 171"/>
              <a:gd name="T8" fmla="*/ 3 w 244"/>
              <a:gd name="T9" fmla="*/ 3 h 171"/>
              <a:gd name="T10" fmla="*/ 3 w 244"/>
              <a:gd name="T11" fmla="*/ 3 h 171"/>
              <a:gd name="T12" fmla="*/ 3 w 244"/>
              <a:gd name="T13" fmla="*/ 3 h 171"/>
              <a:gd name="T14" fmla="*/ 3 w 244"/>
              <a:gd name="T15" fmla="*/ 3 h 171"/>
              <a:gd name="T16" fmla="*/ 3 w 244"/>
              <a:gd name="T17" fmla="*/ 3 h 171"/>
              <a:gd name="T18" fmla="*/ 3 w 244"/>
              <a:gd name="T19" fmla="*/ 3 h 171"/>
              <a:gd name="T20" fmla="*/ 3 w 244"/>
              <a:gd name="T21" fmla="*/ 3 h 171"/>
              <a:gd name="T22" fmla="*/ 3 w 244"/>
              <a:gd name="T23" fmla="*/ 3 h 171"/>
              <a:gd name="T24" fmla="*/ 3 w 244"/>
              <a:gd name="T25" fmla="*/ 3 h 171"/>
              <a:gd name="T26" fmla="*/ 3 w 244"/>
              <a:gd name="T27" fmla="*/ 3 h 171"/>
              <a:gd name="T28" fmla="*/ 3 w 244"/>
              <a:gd name="T29" fmla="*/ 3 h 171"/>
              <a:gd name="T30" fmla="*/ 3 w 244"/>
              <a:gd name="T31" fmla="*/ 3 h 171"/>
              <a:gd name="T32" fmla="*/ 3 w 244"/>
              <a:gd name="T33" fmla="*/ 3 h 171"/>
              <a:gd name="T34" fmla="*/ 3 w 244"/>
              <a:gd name="T35" fmla="*/ 3 h 171"/>
              <a:gd name="T36" fmla="*/ 3 w 244"/>
              <a:gd name="T37" fmla="*/ 3 h 171"/>
              <a:gd name="T38" fmla="*/ 3 w 244"/>
              <a:gd name="T39" fmla="*/ 3 h 171"/>
              <a:gd name="T40" fmla="*/ 3 w 244"/>
              <a:gd name="T41" fmla="*/ 3 h 171"/>
              <a:gd name="T42" fmla="*/ 3 w 244"/>
              <a:gd name="T43" fmla="*/ 3 h 171"/>
              <a:gd name="T44" fmla="*/ 3 w 244"/>
              <a:gd name="T45" fmla="*/ 3 h 171"/>
              <a:gd name="T46" fmla="*/ 3 w 244"/>
              <a:gd name="T47" fmla="*/ 3 h 171"/>
              <a:gd name="T48" fmla="*/ 3 w 244"/>
              <a:gd name="T49" fmla="*/ 3 h 171"/>
              <a:gd name="T50" fmla="*/ 3 w 244"/>
              <a:gd name="T51" fmla="*/ 3 h 171"/>
              <a:gd name="T52" fmla="*/ 3 w 244"/>
              <a:gd name="T53" fmla="*/ 3 h 171"/>
              <a:gd name="T54" fmla="*/ 3 w 244"/>
              <a:gd name="T55" fmla="*/ 3 h 171"/>
              <a:gd name="T56" fmla="*/ 3 w 244"/>
              <a:gd name="T57" fmla="*/ 3 h 171"/>
              <a:gd name="T58" fmla="*/ 3 w 244"/>
              <a:gd name="T59" fmla="*/ 3 h 171"/>
              <a:gd name="T60" fmla="*/ 3 w 244"/>
              <a:gd name="T61" fmla="*/ 3 h 171"/>
              <a:gd name="T62" fmla="*/ 3 w 244"/>
              <a:gd name="T63" fmla="*/ 3 h 171"/>
              <a:gd name="T64" fmla="*/ 3 w 244"/>
              <a:gd name="T65" fmla="*/ 3 h 171"/>
              <a:gd name="T66" fmla="*/ 3 w 244"/>
              <a:gd name="T67" fmla="*/ 3 h 171"/>
              <a:gd name="T68" fmla="*/ 3 w 244"/>
              <a:gd name="T69" fmla="*/ 3 h 171"/>
              <a:gd name="T70" fmla="*/ 3 w 244"/>
              <a:gd name="T71" fmla="*/ 3 h 171"/>
              <a:gd name="T72" fmla="*/ 3 w 244"/>
              <a:gd name="T73" fmla="*/ 3 h 171"/>
              <a:gd name="T74" fmla="*/ 3 w 244"/>
              <a:gd name="T75" fmla="*/ 3 h 171"/>
              <a:gd name="T76" fmla="*/ 3 w 244"/>
              <a:gd name="T77" fmla="*/ 3 h 171"/>
              <a:gd name="T78" fmla="*/ 3 w 244"/>
              <a:gd name="T79" fmla="*/ 3 h 171"/>
              <a:gd name="T80" fmla="*/ 3 w 244"/>
              <a:gd name="T81" fmla="*/ 3 h 171"/>
              <a:gd name="T82" fmla="*/ 3 w 244"/>
              <a:gd name="T83" fmla="*/ 3 h 171"/>
              <a:gd name="T84" fmla="*/ 3 w 244"/>
              <a:gd name="T85" fmla="*/ 3 h 171"/>
              <a:gd name="T86" fmla="*/ 3 w 244"/>
              <a:gd name="T87" fmla="*/ 3 h 171"/>
              <a:gd name="T88" fmla="*/ 3 w 244"/>
              <a:gd name="T89" fmla="*/ 3 h 171"/>
              <a:gd name="T90" fmla="*/ 3 w 244"/>
              <a:gd name="T91" fmla="*/ 3 h 171"/>
              <a:gd name="T92" fmla="*/ 3 w 244"/>
              <a:gd name="T93" fmla="*/ 3 h 171"/>
              <a:gd name="T94" fmla="*/ 3 w 244"/>
              <a:gd name="T95" fmla="*/ 3 h 171"/>
              <a:gd name="T96" fmla="*/ 3 w 244"/>
              <a:gd name="T97" fmla="*/ 3 h 171"/>
              <a:gd name="T98" fmla="*/ 3 w 244"/>
              <a:gd name="T99" fmla="*/ 3 h 171"/>
              <a:gd name="T100" fmla="*/ 3 w 244"/>
              <a:gd name="T101" fmla="*/ 2 h 171"/>
              <a:gd name="T102" fmla="*/ 3 w 244"/>
              <a:gd name="T103" fmla="*/ 3 h 171"/>
              <a:gd name="T104" fmla="*/ 3 w 244"/>
              <a:gd name="T105" fmla="*/ 3 h 171"/>
              <a:gd name="T106" fmla="*/ 3 w 244"/>
              <a:gd name="T107" fmla="*/ 3 h 171"/>
              <a:gd name="T108" fmla="*/ 3 w 244"/>
              <a:gd name="T109" fmla="*/ 3 h 171"/>
              <a:gd name="T110" fmla="*/ 3 w 244"/>
              <a:gd name="T111" fmla="*/ 3 h 171"/>
              <a:gd name="T112" fmla="*/ 3 w 244"/>
              <a:gd name="T113" fmla="*/ 3 h 171"/>
              <a:gd name="T114" fmla="*/ 3 w 244"/>
              <a:gd name="T115" fmla="*/ 3 h 171"/>
              <a:gd name="T116" fmla="*/ 3 w 244"/>
              <a:gd name="T117" fmla="*/ 3 h 171"/>
              <a:gd name="T118" fmla="*/ 0 w 244"/>
              <a:gd name="T119" fmla="*/ 3 h 1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4" h="171">
                <a:moveTo>
                  <a:pt x="0" y="101"/>
                </a:moveTo>
                <a:lnTo>
                  <a:pt x="3" y="104"/>
                </a:lnTo>
                <a:lnTo>
                  <a:pt x="4" y="106"/>
                </a:lnTo>
                <a:lnTo>
                  <a:pt x="6" y="108"/>
                </a:lnTo>
                <a:lnTo>
                  <a:pt x="6" y="110"/>
                </a:lnTo>
                <a:lnTo>
                  <a:pt x="8" y="108"/>
                </a:lnTo>
                <a:lnTo>
                  <a:pt x="8" y="110"/>
                </a:lnTo>
                <a:lnTo>
                  <a:pt x="8" y="116"/>
                </a:lnTo>
                <a:lnTo>
                  <a:pt x="10" y="119"/>
                </a:lnTo>
                <a:lnTo>
                  <a:pt x="14" y="124"/>
                </a:lnTo>
                <a:lnTo>
                  <a:pt x="17" y="128"/>
                </a:lnTo>
                <a:lnTo>
                  <a:pt x="18" y="130"/>
                </a:lnTo>
                <a:lnTo>
                  <a:pt x="20" y="131"/>
                </a:lnTo>
                <a:lnTo>
                  <a:pt x="21" y="131"/>
                </a:lnTo>
                <a:lnTo>
                  <a:pt x="23" y="135"/>
                </a:lnTo>
                <a:lnTo>
                  <a:pt x="27" y="138"/>
                </a:lnTo>
                <a:lnTo>
                  <a:pt x="28" y="138"/>
                </a:lnTo>
                <a:lnTo>
                  <a:pt x="29" y="138"/>
                </a:lnTo>
                <a:lnTo>
                  <a:pt x="29" y="140"/>
                </a:lnTo>
                <a:lnTo>
                  <a:pt x="30" y="141"/>
                </a:lnTo>
                <a:lnTo>
                  <a:pt x="30" y="140"/>
                </a:lnTo>
                <a:lnTo>
                  <a:pt x="32" y="140"/>
                </a:lnTo>
                <a:lnTo>
                  <a:pt x="32" y="141"/>
                </a:lnTo>
                <a:lnTo>
                  <a:pt x="33" y="142"/>
                </a:lnTo>
                <a:lnTo>
                  <a:pt x="33" y="143"/>
                </a:lnTo>
                <a:lnTo>
                  <a:pt x="33" y="144"/>
                </a:lnTo>
                <a:lnTo>
                  <a:pt x="34" y="144"/>
                </a:lnTo>
                <a:lnTo>
                  <a:pt x="34" y="146"/>
                </a:lnTo>
                <a:lnTo>
                  <a:pt x="33" y="146"/>
                </a:lnTo>
                <a:lnTo>
                  <a:pt x="34" y="146"/>
                </a:lnTo>
                <a:lnTo>
                  <a:pt x="34" y="147"/>
                </a:lnTo>
                <a:lnTo>
                  <a:pt x="35" y="147"/>
                </a:lnTo>
                <a:lnTo>
                  <a:pt x="36" y="148"/>
                </a:lnTo>
                <a:lnTo>
                  <a:pt x="36" y="149"/>
                </a:lnTo>
                <a:lnTo>
                  <a:pt x="39" y="152"/>
                </a:lnTo>
                <a:lnTo>
                  <a:pt x="40" y="153"/>
                </a:lnTo>
                <a:lnTo>
                  <a:pt x="41" y="153"/>
                </a:lnTo>
                <a:lnTo>
                  <a:pt x="42" y="154"/>
                </a:lnTo>
                <a:lnTo>
                  <a:pt x="44" y="154"/>
                </a:lnTo>
                <a:lnTo>
                  <a:pt x="44" y="155"/>
                </a:lnTo>
                <a:lnTo>
                  <a:pt x="44" y="154"/>
                </a:lnTo>
                <a:lnTo>
                  <a:pt x="45" y="154"/>
                </a:lnTo>
                <a:lnTo>
                  <a:pt x="46" y="154"/>
                </a:lnTo>
                <a:lnTo>
                  <a:pt x="47" y="154"/>
                </a:lnTo>
                <a:lnTo>
                  <a:pt x="48" y="154"/>
                </a:lnTo>
                <a:lnTo>
                  <a:pt x="48" y="155"/>
                </a:lnTo>
                <a:lnTo>
                  <a:pt x="47" y="156"/>
                </a:lnTo>
                <a:lnTo>
                  <a:pt x="48" y="158"/>
                </a:lnTo>
                <a:lnTo>
                  <a:pt x="48" y="156"/>
                </a:lnTo>
                <a:lnTo>
                  <a:pt x="50" y="156"/>
                </a:lnTo>
                <a:lnTo>
                  <a:pt x="51" y="158"/>
                </a:lnTo>
                <a:lnTo>
                  <a:pt x="51" y="156"/>
                </a:lnTo>
                <a:lnTo>
                  <a:pt x="52" y="156"/>
                </a:lnTo>
                <a:lnTo>
                  <a:pt x="52" y="158"/>
                </a:lnTo>
                <a:lnTo>
                  <a:pt x="53" y="158"/>
                </a:lnTo>
                <a:lnTo>
                  <a:pt x="54" y="158"/>
                </a:lnTo>
                <a:lnTo>
                  <a:pt x="56" y="159"/>
                </a:lnTo>
                <a:lnTo>
                  <a:pt x="54" y="159"/>
                </a:lnTo>
                <a:lnTo>
                  <a:pt x="54" y="160"/>
                </a:lnTo>
                <a:lnTo>
                  <a:pt x="54" y="159"/>
                </a:lnTo>
                <a:lnTo>
                  <a:pt x="56" y="159"/>
                </a:lnTo>
                <a:lnTo>
                  <a:pt x="57" y="160"/>
                </a:lnTo>
                <a:lnTo>
                  <a:pt x="59" y="161"/>
                </a:lnTo>
                <a:lnTo>
                  <a:pt x="62" y="161"/>
                </a:lnTo>
                <a:lnTo>
                  <a:pt x="66" y="159"/>
                </a:lnTo>
                <a:lnTo>
                  <a:pt x="69" y="156"/>
                </a:lnTo>
                <a:lnTo>
                  <a:pt x="70" y="156"/>
                </a:lnTo>
                <a:lnTo>
                  <a:pt x="71" y="156"/>
                </a:lnTo>
                <a:lnTo>
                  <a:pt x="72" y="156"/>
                </a:lnTo>
                <a:lnTo>
                  <a:pt x="75" y="156"/>
                </a:lnTo>
                <a:lnTo>
                  <a:pt x="77" y="158"/>
                </a:lnTo>
                <a:lnTo>
                  <a:pt x="78" y="158"/>
                </a:lnTo>
                <a:lnTo>
                  <a:pt x="78" y="156"/>
                </a:lnTo>
                <a:lnTo>
                  <a:pt x="80" y="156"/>
                </a:lnTo>
                <a:lnTo>
                  <a:pt x="80" y="155"/>
                </a:lnTo>
                <a:lnTo>
                  <a:pt x="82" y="155"/>
                </a:lnTo>
                <a:lnTo>
                  <a:pt x="82" y="156"/>
                </a:lnTo>
                <a:lnTo>
                  <a:pt x="83" y="156"/>
                </a:lnTo>
                <a:lnTo>
                  <a:pt x="84" y="156"/>
                </a:lnTo>
                <a:lnTo>
                  <a:pt x="87" y="156"/>
                </a:lnTo>
                <a:lnTo>
                  <a:pt x="88" y="155"/>
                </a:lnTo>
                <a:lnTo>
                  <a:pt x="89" y="155"/>
                </a:lnTo>
                <a:lnTo>
                  <a:pt x="90" y="155"/>
                </a:lnTo>
                <a:lnTo>
                  <a:pt x="93" y="154"/>
                </a:lnTo>
                <a:lnTo>
                  <a:pt x="96" y="152"/>
                </a:lnTo>
                <a:lnTo>
                  <a:pt x="98" y="149"/>
                </a:lnTo>
                <a:lnTo>
                  <a:pt x="99" y="149"/>
                </a:lnTo>
                <a:lnTo>
                  <a:pt x="100" y="148"/>
                </a:lnTo>
                <a:lnTo>
                  <a:pt x="101" y="149"/>
                </a:lnTo>
                <a:lnTo>
                  <a:pt x="105" y="149"/>
                </a:lnTo>
                <a:lnTo>
                  <a:pt x="112" y="150"/>
                </a:lnTo>
                <a:lnTo>
                  <a:pt x="113" y="150"/>
                </a:lnTo>
                <a:lnTo>
                  <a:pt x="116" y="150"/>
                </a:lnTo>
                <a:lnTo>
                  <a:pt x="117" y="149"/>
                </a:lnTo>
                <a:lnTo>
                  <a:pt x="118" y="149"/>
                </a:lnTo>
                <a:lnTo>
                  <a:pt x="119" y="148"/>
                </a:lnTo>
                <a:lnTo>
                  <a:pt x="122" y="147"/>
                </a:lnTo>
                <a:lnTo>
                  <a:pt x="123" y="146"/>
                </a:lnTo>
                <a:lnTo>
                  <a:pt x="124" y="146"/>
                </a:lnTo>
                <a:lnTo>
                  <a:pt x="124" y="147"/>
                </a:lnTo>
                <a:lnTo>
                  <a:pt x="125" y="149"/>
                </a:lnTo>
                <a:lnTo>
                  <a:pt x="132" y="154"/>
                </a:lnTo>
                <a:lnTo>
                  <a:pt x="131" y="155"/>
                </a:lnTo>
                <a:lnTo>
                  <a:pt x="131" y="158"/>
                </a:lnTo>
                <a:lnTo>
                  <a:pt x="130" y="159"/>
                </a:lnTo>
                <a:lnTo>
                  <a:pt x="131" y="160"/>
                </a:lnTo>
                <a:lnTo>
                  <a:pt x="131" y="161"/>
                </a:lnTo>
                <a:lnTo>
                  <a:pt x="130" y="162"/>
                </a:lnTo>
                <a:lnTo>
                  <a:pt x="130" y="164"/>
                </a:lnTo>
                <a:lnTo>
                  <a:pt x="130" y="166"/>
                </a:lnTo>
                <a:lnTo>
                  <a:pt x="132" y="167"/>
                </a:lnTo>
                <a:lnTo>
                  <a:pt x="132" y="169"/>
                </a:lnTo>
                <a:lnTo>
                  <a:pt x="137" y="170"/>
                </a:lnTo>
                <a:lnTo>
                  <a:pt x="138" y="170"/>
                </a:lnTo>
                <a:lnTo>
                  <a:pt x="142" y="169"/>
                </a:lnTo>
                <a:lnTo>
                  <a:pt x="143" y="166"/>
                </a:lnTo>
                <a:lnTo>
                  <a:pt x="143" y="167"/>
                </a:lnTo>
                <a:lnTo>
                  <a:pt x="147" y="170"/>
                </a:lnTo>
                <a:lnTo>
                  <a:pt x="149" y="171"/>
                </a:lnTo>
                <a:lnTo>
                  <a:pt x="152" y="169"/>
                </a:lnTo>
                <a:lnTo>
                  <a:pt x="153" y="169"/>
                </a:lnTo>
                <a:lnTo>
                  <a:pt x="159" y="166"/>
                </a:lnTo>
                <a:lnTo>
                  <a:pt x="160" y="165"/>
                </a:lnTo>
                <a:lnTo>
                  <a:pt x="162" y="165"/>
                </a:lnTo>
                <a:lnTo>
                  <a:pt x="164" y="162"/>
                </a:lnTo>
                <a:lnTo>
                  <a:pt x="166" y="161"/>
                </a:lnTo>
                <a:lnTo>
                  <a:pt x="170" y="159"/>
                </a:lnTo>
                <a:lnTo>
                  <a:pt x="173" y="158"/>
                </a:lnTo>
                <a:lnTo>
                  <a:pt x="176" y="156"/>
                </a:lnTo>
                <a:lnTo>
                  <a:pt x="177" y="158"/>
                </a:lnTo>
                <a:lnTo>
                  <a:pt x="178" y="158"/>
                </a:lnTo>
                <a:lnTo>
                  <a:pt x="179" y="159"/>
                </a:lnTo>
                <a:lnTo>
                  <a:pt x="180" y="158"/>
                </a:lnTo>
                <a:lnTo>
                  <a:pt x="180" y="156"/>
                </a:lnTo>
                <a:lnTo>
                  <a:pt x="182" y="155"/>
                </a:lnTo>
                <a:lnTo>
                  <a:pt x="183" y="154"/>
                </a:lnTo>
                <a:lnTo>
                  <a:pt x="184" y="153"/>
                </a:lnTo>
                <a:lnTo>
                  <a:pt x="184" y="152"/>
                </a:lnTo>
                <a:lnTo>
                  <a:pt x="185" y="152"/>
                </a:lnTo>
                <a:lnTo>
                  <a:pt x="186" y="150"/>
                </a:lnTo>
                <a:lnTo>
                  <a:pt x="186" y="148"/>
                </a:lnTo>
                <a:lnTo>
                  <a:pt x="186" y="147"/>
                </a:lnTo>
                <a:lnTo>
                  <a:pt x="185" y="146"/>
                </a:lnTo>
                <a:lnTo>
                  <a:pt x="184" y="146"/>
                </a:lnTo>
                <a:lnTo>
                  <a:pt x="183" y="147"/>
                </a:lnTo>
                <a:lnTo>
                  <a:pt x="180" y="147"/>
                </a:lnTo>
                <a:lnTo>
                  <a:pt x="177" y="148"/>
                </a:lnTo>
                <a:lnTo>
                  <a:pt x="177" y="147"/>
                </a:lnTo>
                <a:lnTo>
                  <a:pt x="178" y="146"/>
                </a:lnTo>
                <a:lnTo>
                  <a:pt x="177" y="143"/>
                </a:lnTo>
                <a:lnTo>
                  <a:pt x="178" y="142"/>
                </a:lnTo>
                <a:lnTo>
                  <a:pt x="176" y="140"/>
                </a:lnTo>
                <a:lnTo>
                  <a:pt x="174" y="140"/>
                </a:lnTo>
                <a:lnTo>
                  <a:pt x="173" y="138"/>
                </a:lnTo>
                <a:lnTo>
                  <a:pt x="171" y="137"/>
                </a:lnTo>
                <a:lnTo>
                  <a:pt x="171" y="135"/>
                </a:lnTo>
                <a:lnTo>
                  <a:pt x="172" y="134"/>
                </a:lnTo>
                <a:lnTo>
                  <a:pt x="174" y="134"/>
                </a:lnTo>
                <a:lnTo>
                  <a:pt x="176" y="131"/>
                </a:lnTo>
                <a:lnTo>
                  <a:pt x="174" y="130"/>
                </a:lnTo>
                <a:lnTo>
                  <a:pt x="173" y="129"/>
                </a:lnTo>
                <a:lnTo>
                  <a:pt x="171" y="126"/>
                </a:lnTo>
                <a:lnTo>
                  <a:pt x="168" y="126"/>
                </a:lnTo>
                <a:lnTo>
                  <a:pt x="166" y="124"/>
                </a:lnTo>
                <a:lnTo>
                  <a:pt x="164" y="126"/>
                </a:lnTo>
                <a:lnTo>
                  <a:pt x="162" y="125"/>
                </a:lnTo>
                <a:lnTo>
                  <a:pt x="160" y="125"/>
                </a:lnTo>
                <a:lnTo>
                  <a:pt x="159" y="126"/>
                </a:lnTo>
                <a:lnTo>
                  <a:pt x="156" y="125"/>
                </a:lnTo>
                <a:lnTo>
                  <a:pt x="159" y="123"/>
                </a:lnTo>
                <a:lnTo>
                  <a:pt x="158" y="120"/>
                </a:lnTo>
                <a:lnTo>
                  <a:pt x="159" y="119"/>
                </a:lnTo>
                <a:lnTo>
                  <a:pt x="160" y="116"/>
                </a:lnTo>
                <a:lnTo>
                  <a:pt x="161" y="116"/>
                </a:lnTo>
                <a:lnTo>
                  <a:pt x="161" y="117"/>
                </a:lnTo>
                <a:lnTo>
                  <a:pt x="164" y="116"/>
                </a:lnTo>
                <a:lnTo>
                  <a:pt x="165" y="117"/>
                </a:lnTo>
                <a:lnTo>
                  <a:pt x="166" y="117"/>
                </a:lnTo>
                <a:lnTo>
                  <a:pt x="166" y="116"/>
                </a:lnTo>
                <a:lnTo>
                  <a:pt x="165" y="116"/>
                </a:lnTo>
                <a:lnTo>
                  <a:pt x="164" y="116"/>
                </a:lnTo>
                <a:lnTo>
                  <a:pt x="164" y="114"/>
                </a:lnTo>
                <a:lnTo>
                  <a:pt x="166" y="116"/>
                </a:lnTo>
                <a:lnTo>
                  <a:pt x="168" y="116"/>
                </a:lnTo>
                <a:lnTo>
                  <a:pt x="170" y="117"/>
                </a:lnTo>
                <a:lnTo>
                  <a:pt x="170" y="118"/>
                </a:lnTo>
                <a:lnTo>
                  <a:pt x="171" y="118"/>
                </a:lnTo>
                <a:lnTo>
                  <a:pt x="171" y="117"/>
                </a:lnTo>
                <a:lnTo>
                  <a:pt x="172" y="117"/>
                </a:lnTo>
                <a:lnTo>
                  <a:pt x="174" y="117"/>
                </a:lnTo>
                <a:lnTo>
                  <a:pt x="177" y="116"/>
                </a:lnTo>
                <a:lnTo>
                  <a:pt x="178" y="114"/>
                </a:lnTo>
                <a:lnTo>
                  <a:pt x="179" y="113"/>
                </a:lnTo>
                <a:lnTo>
                  <a:pt x="180" y="113"/>
                </a:lnTo>
                <a:lnTo>
                  <a:pt x="182" y="113"/>
                </a:lnTo>
                <a:lnTo>
                  <a:pt x="182" y="112"/>
                </a:lnTo>
                <a:lnTo>
                  <a:pt x="185" y="112"/>
                </a:lnTo>
                <a:lnTo>
                  <a:pt x="186" y="112"/>
                </a:lnTo>
                <a:lnTo>
                  <a:pt x="188" y="112"/>
                </a:lnTo>
                <a:lnTo>
                  <a:pt x="192" y="111"/>
                </a:lnTo>
                <a:lnTo>
                  <a:pt x="195" y="111"/>
                </a:lnTo>
                <a:lnTo>
                  <a:pt x="197" y="110"/>
                </a:lnTo>
                <a:lnTo>
                  <a:pt x="198" y="110"/>
                </a:lnTo>
                <a:lnTo>
                  <a:pt x="202" y="111"/>
                </a:lnTo>
                <a:lnTo>
                  <a:pt x="204" y="110"/>
                </a:lnTo>
                <a:lnTo>
                  <a:pt x="212" y="107"/>
                </a:lnTo>
                <a:lnTo>
                  <a:pt x="213" y="107"/>
                </a:lnTo>
                <a:lnTo>
                  <a:pt x="218" y="101"/>
                </a:lnTo>
                <a:lnTo>
                  <a:pt x="220" y="100"/>
                </a:lnTo>
                <a:lnTo>
                  <a:pt x="220" y="95"/>
                </a:lnTo>
                <a:lnTo>
                  <a:pt x="218" y="95"/>
                </a:lnTo>
                <a:lnTo>
                  <a:pt x="215" y="94"/>
                </a:lnTo>
                <a:lnTo>
                  <a:pt x="212" y="90"/>
                </a:lnTo>
                <a:lnTo>
                  <a:pt x="213" y="89"/>
                </a:lnTo>
                <a:lnTo>
                  <a:pt x="215" y="87"/>
                </a:lnTo>
                <a:lnTo>
                  <a:pt x="220" y="81"/>
                </a:lnTo>
                <a:lnTo>
                  <a:pt x="220" y="80"/>
                </a:lnTo>
                <a:lnTo>
                  <a:pt x="221" y="80"/>
                </a:lnTo>
                <a:lnTo>
                  <a:pt x="225" y="76"/>
                </a:lnTo>
                <a:lnTo>
                  <a:pt x="226" y="74"/>
                </a:lnTo>
                <a:lnTo>
                  <a:pt x="227" y="72"/>
                </a:lnTo>
                <a:lnTo>
                  <a:pt x="228" y="71"/>
                </a:lnTo>
                <a:lnTo>
                  <a:pt x="228" y="69"/>
                </a:lnTo>
                <a:lnTo>
                  <a:pt x="231" y="68"/>
                </a:lnTo>
                <a:lnTo>
                  <a:pt x="233" y="69"/>
                </a:lnTo>
                <a:lnTo>
                  <a:pt x="233" y="68"/>
                </a:lnTo>
                <a:lnTo>
                  <a:pt x="236" y="68"/>
                </a:lnTo>
                <a:lnTo>
                  <a:pt x="240" y="62"/>
                </a:lnTo>
                <a:lnTo>
                  <a:pt x="237" y="59"/>
                </a:lnTo>
                <a:lnTo>
                  <a:pt x="234" y="57"/>
                </a:lnTo>
                <a:lnTo>
                  <a:pt x="236" y="54"/>
                </a:lnTo>
                <a:lnTo>
                  <a:pt x="237" y="52"/>
                </a:lnTo>
                <a:lnTo>
                  <a:pt x="238" y="51"/>
                </a:lnTo>
                <a:lnTo>
                  <a:pt x="240" y="50"/>
                </a:lnTo>
                <a:lnTo>
                  <a:pt x="240" y="48"/>
                </a:lnTo>
                <a:lnTo>
                  <a:pt x="238" y="47"/>
                </a:lnTo>
                <a:lnTo>
                  <a:pt x="243" y="44"/>
                </a:lnTo>
                <a:lnTo>
                  <a:pt x="244" y="41"/>
                </a:lnTo>
                <a:lnTo>
                  <a:pt x="240" y="41"/>
                </a:lnTo>
                <a:lnTo>
                  <a:pt x="238" y="41"/>
                </a:lnTo>
                <a:lnTo>
                  <a:pt x="234" y="38"/>
                </a:lnTo>
                <a:lnTo>
                  <a:pt x="231" y="36"/>
                </a:lnTo>
                <a:lnTo>
                  <a:pt x="228" y="35"/>
                </a:lnTo>
                <a:lnTo>
                  <a:pt x="226" y="35"/>
                </a:lnTo>
                <a:lnTo>
                  <a:pt x="225" y="35"/>
                </a:lnTo>
                <a:lnTo>
                  <a:pt x="222" y="36"/>
                </a:lnTo>
                <a:lnTo>
                  <a:pt x="221" y="36"/>
                </a:lnTo>
                <a:lnTo>
                  <a:pt x="220" y="38"/>
                </a:lnTo>
                <a:lnTo>
                  <a:pt x="220" y="40"/>
                </a:lnTo>
                <a:lnTo>
                  <a:pt x="216" y="41"/>
                </a:lnTo>
                <a:lnTo>
                  <a:pt x="210" y="44"/>
                </a:lnTo>
                <a:lnTo>
                  <a:pt x="210" y="45"/>
                </a:lnTo>
                <a:lnTo>
                  <a:pt x="209" y="46"/>
                </a:lnTo>
                <a:lnTo>
                  <a:pt x="200" y="52"/>
                </a:lnTo>
                <a:lnTo>
                  <a:pt x="192" y="52"/>
                </a:lnTo>
                <a:lnTo>
                  <a:pt x="189" y="51"/>
                </a:lnTo>
                <a:lnTo>
                  <a:pt x="180" y="48"/>
                </a:lnTo>
                <a:lnTo>
                  <a:pt x="178" y="47"/>
                </a:lnTo>
                <a:lnTo>
                  <a:pt x="173" y="47"/>
                </a:lnTo>
                <a:lnTo>
                  <a:pt x="171" y="48"/>
                </a:lnTo>
                <a:lnTo>
                  <a:pt x="170" y="52"/>
                </a:lnTo>
                <a:lnTo>
                  <a:pt x="170" y="54"/>
                </a:lnTo>
                <a:lnTo>
                  <a:pt x="171" y="56"/>
                </a:lnTo>
                <a:lnTo>
                  <a:pt x="173" y="58"/>
                </a:lnTo>
                <a:lnTo>
                  <a:pt x="176" y="59"/>
                </a:lnTo>
                <a:lnTo>
                  <a:pt x="177" y="60"/>
                </a:lnTo>
                <a:lnTo>
                  <a:pt x="177" y="64"/>
                </a:lnTo>
                <a:lnTo>
                  <a:pt x="176" y="66"/>
                </a:lnTo>
                <a:lnTo>
                  <a:pt x="174" y="65"/>
                </a:lnTo>
                <a:lnTo>
                  <a:pt x="173" y="64"/>
                </a:lnTo>
                <a:lnTo>
                  <a:pt x="172" y="64"/>
                </a:lnTo>
                <a:lnTo>
                  <a:pt x="172" y="66"/>
                </a:lnTo>
                <a:lnTo>
                  <a:pt x="166" y="68"/>
                </a:lnTo>
                <a:lnTo>
                  <a:pt x="165" y="70"/>
                </a:lnTo>
                <a:lnTo>
                  <a:pt x="162" y="70"/>
                </a:lnTo>
                <a:lnTo>
                  <a:pt x="158" y="70"/>
                </a:lnTo>
                <a:lnTo>
                  <a:pt x="154" y="69"/>
                </a:lnTo>
                <a:lnTo>
                  <a:pt x="152" y="71"/>
                </a:lnTo>
                <a:lnTo>
                  <a:pt x="153" y="76"/>
                </a:lnTo>
                <a:lnTo>
                  <a:pt x="153" y="78"/>
                </a:lnTo>
                <a:lnTo>
                  <a:pt x="150" y="78"/>
                </a:lnTo>
                <a:lnTo>
                  <a:pt x="144" y="76"/>
                </a:lnTo>
                <a:lnTo>
                  <a:pt x="142" y="77"/>
                </a:lnTo>
                <a:lnTo>
                  <a:pt x="136" y="77"/>
                </a:lnTo>
                <a:lnTo>
                  <a:pt x="134" y="75"/>
                </a:lnTo>
                <a:lnTo>
                  <a:pt x="120" y="74"/>
                </a:lnTo>
                <a:lnTo>
                  <a:pt x="120" y="72"/>
                </a:lnTo>
                <a:lnTo>
                  <a:pt x="119" y="71"/>
                </a:lnTo>
                <a:lnTo>
                  <a:pt x="112" y="71"/>
                </a:lnTo>
                <a:lnTo>
                  <a:pt x="107" y="70"/>
                </a:lnTo>
                <a:lnTo>
                  <a:pt x="108" y="69"/>
                </a:lnTo>
                <a:lnTo>
                  <a:pt x="110" y="64"/>
                </a:lnTo>
                <a:lnTo>
                  <a:pt x="112" y="62"/>
                </a:lnTo>
                <a:lnTo>
                  <a:pt x="112" y="60"/>
                </a:lnTo>
                <a:lnTo>
                  <a:pt x="114" y="59"/>
                </a:lnTo>
                <a:lnTo>
                  <a:pt x="116" y="59"/>
                </a:lnTo>
                <a:lnTo>
                  <a:pt x="116" y="57"/>
                </a:lnTo>
                <a:lnTo>
                  <a:pt x="118" y="58"/>
                </a:lnTo>
                <a:lnTo>
                  <a:pt x="120" y="56"/>
                </a:lnTo>
                <a:lnTo>
                  <a:pt x="119" y="56"/>
                </a:lnTo>
                <a:lnTo>
                  <a:pt x="118" y="54"/>
                </a:lnTo>
                <a:lnTo>
                  <a:pt x="119" y="54"/>
                </a:lnTo>
                <a:lnTo>
                  <a:pt x="119" y="52"/>
                </a:lnTo>
                <a:lnTo>
                  <a:pt x="118" y="50"/>
                </a:lnTo>
                <a:lnTo>
                  <a:pt x="119" y="50"/>
                </a:lnTo>
                <a:lnTo>
                  <a:pt x="120" y="51"/>
                </a:lnTo>
                <a:lnTo>
                  <a:pt x="122" y="48"/>
                </a:lnTo>
                <a:lnTo>
                  <a:pt x="120" y="46"/>
                </a:lnTo>
                <a:lnTo>
                  <a:pt x="122" y="44"/>
                </a:lnTo>
                <a:lnTo>
                  <a:pt x="123" y="45"/>
                </a:lnTo>
                <a:lnTo>
                  <a:pt x="125" y="45"/>
                </a:lnTo>
                <a:lnTo>
                  <a:pt x="128" y="45"/>
                </a:lnTo>
                <a:lnTo>
                  <a:pt x="132" y="41"/>
                </a:lnTo>
                <a:lnTo>
                  <a:pt x="137" y="39"/>
                </a:lnTo>
                <a:lnTo>
                  <a:pt x="140" y="39"/>
                </a:lnTo>
                <a:lnTo>
                  <a:pt x="141" y="39"/>
                </a:lnTo>
                <a:lnTo>
                  <a:pt x="142" y="36"/>
                </a:lnTo>
                <a:lnTo>
                  <a:pt x="141" y="34"/>
                </a:lnTo>
                <a:lnTo>
                  <a:pt x="142" y="33"/>
                </a:lnTo>
                <a:lnTo>
                  <a:pt x="143" y="29"/>
                </a:lnTo>
                <a:lnTo>
                  <a:pt x="147" y="24"/>
                </a:lnTo>
                <a:lnTo>
                  <a:pt x="148" y="22"/>
                </a:lnTo>
                <a:lnTo>
                  <a:pt x="147" y="20"/>
                </a:lnTo>
                <a:lnTo>
                  <a:pt x="144" y="18"/>
                </a:lnTo>
                <a:lnTo>
                  <a:pt x="143" y="18"/>
                </a:lnTo>
                <a:lnTo>
                  <a:pt x="140" y="17"/>
                </a:lnTo>
                <a:lnTo>
                  <a:pt x="134" y="17"/>
                </a:lnTo>
                <a:lnTo>
                  <a:pt x="132" y="17"/>
                </a:lnTo>
                <a:lnTo>
                  <a:pt x="129" y="21"/>
                </a:lnTo>
                <a:lnTo>
                  <a:pt x="129" y="23"/>
                </a:lnTo>
                <a:lnTo>
                  <a:pt x="129" y="26"/>
                </a:lnTo>
                <a:lnTo>
                  <a:pt x="129" y="27"/>
                </a:lnTo>
                <a:lnTo>
                  <a:pt x="128" y="29"/>
                </a:lnTo>
                <a:lnTo>
                  <a:pt x="126" y="30"/>
                </a:lnTo>
                <a:lnTo>
                  <a:pt x="125" y="32"/>
                </a:lnTo>
                <a:lnTo>
                  <a:pt x="124" y="32"/>
                </a:lnTo>
                <a:lnTo>
                  <a:pt x="118" y="30"/>
                </a:lnTo>
                <a:lnTo>
                  <a:pt x="117" y="24"/>
                </a:lnTo>
                <a:lnTo>
                  <a:pt x="120" y="17"/>
                </a:lnTo>
                <a:lnTo>
                  <a:pt x="122" y="12"/>
                </a:lnTo>
                <a:lnTo>
                  <a:pt x="120" y="11"/>
                </a:lnTo>
                <a:lnTo>
                  <a:pt x="116" y="10"/>
                </a:lnTo>
                <a:lnTo>
                  <a:pt x="113" y="10"/>
                </a:lnTo>
                <a:lnTo>
                  <a:pt x="112" y="16"/>
                </a:lnTo>
                <a:lnTo>
                  <a:pt x="111" y="20"/>
                </a:lnTo>
                <a:lnTo>
                  <a:pt x="111" y="21"/>
                </a:lnTo>
                <a:lnTo>
                  <a:pt x="110" y="26"/>
                </a:lnTo>
                <a:lnTo>
                  <a:pt x="107" y="27"/>
                </a:lnTo>
                <a:lnTo>
                  <a:pt x="107" y="17"/>
                </a:lnTo>
                <a:lnTo>
                  <a:pt x="106" y="15"/>
                </a:lnTo>
                <a:lnTo>
                  <a:pt x="107" y="15"/>
                </a:lnTo>
                <a:lnTo>
                  <a:pt x="108" y="15"/>
                </a:lnTo>
                <a:lnTo>
                  <a:pt x="107" y="10"/>
                </a:lnTo>
                <a:lnTo>
                  <a:pt x="112" y="9"/>
                </a:lnTo>
                <a:lnTo>
                  <a:pt x="112" y="4"/>
                </a:lnTo>
                <a:lnTo>
                  <a:pt x="99" y="0"/>
                </a:lnTo>
                <a:lnTo>
                  <a:pt x="99" y="2"/>
                </a:lnTo>
                <a:lnTo>
                  <a:pt x="99" y="11"/>
                </a:lnTo>
                <a:lnTo>
                  <a:pt x="104" y="14"/>
                </a:lnTo>
                <a:lnTo>
                  <a:pt x="104" y="16"/>
                </a:lnTo>
                <a:lnTo>
                  <a:pt x="101" y="16"/>
                </a:lnTo>
                <a:lnTo>
                  <a:pt x="87" y="16"/>
                </a:lnTo>
                <a:lnTo>
                  <a:pt x="81" y="24"/>
                </a:lnTo>
                <a:lnTo>
                  <a:pt x="78" y="32"/>
                </a:lnTo>
                <a:lnTo>
                  <a:pt x="83" y="39"/>
                </a:lnTo>
                <a:lnTo>
                  <a:pt x="88" y="42"/>
                </a:lnTo>
                <a:lnTo>
                  <a:pt x="90" y="52"/>
                </a:lnTo>
                <a:lnTo>
                  <a:pt x="88" y="54"/>
                </a:lnTo>
                <a:lnTo>
                  <a:pt x="101" y="63"/>
                </a:lnTo>
                <a:lnTo>
                  <a:pt x="100" y="68"/>
                </a:lnTo>
                <a:lnTo>
                  <a:pt x="95" y="70"/>
                </a:lnTo>
                <a:lnTo>
                  <a:pt x="88" y="70"/>
                </a:lnTo>
                <a:lnTo>
                  <a:pt x="86" y="71"/>
                </a:lnTo>
                <a:lnTo>
                  <a:pt x="86" y="74"/>
                </a:lnTo>
                <a:lnTo>
                  <a:pt x="88" y="75"/>
                </a:lnTo>
                <a:lnTo>
                  <a:pt x="87" y="77"/>
                </a:lnTo>
                <a:lnTo>
                  <a:pt x="87" y="80"/>
                </a:lnTo>
                <a:lnTo>
                  <a:pt x="86" y="86"/>
                </a:lnTo>
                <a:lnTo>
                  <a:pt x="83" y="89"/>
                </a:lnTo>
                <a:lnTo>
                  <a:pt x="84" y="93"/>
                </a:lnTo>
                <a:lnTo>
                  <a:pt x="83" y="93"/>
                </a:lnTo>
                <a:lnTo>
                  <a:pt x="78" y="89"/>
                </a:lnTo>
                <a:lnTo>
                  <a:pt x="76" y="87"/>
                </a:lnTo>
                <a:lnTo>
                  <a:pt x="74" y="87"/>
                </a:lnTo>
                <a:lnTo>
                  <a:pt x="68" y="81"/>
                </a:lnTo>
                <a:lnTo>
                  <a:pt x="64" y="81"/>
                </a:lnTo>
                <a:lnTo>
                  <a:pt x="59" y="78"/>
                </a:lnTo>
                <a:lnTo>
                  <a:pt x="57" y="77"/>
                </a:lnTo>
                <a:lnTo>
                  <a:pt x="54" y="76"/>
                </a:lnTo>
                <a:lnTo>
                  <a:pt x="51" y="76"/>
                </a:lnTo>
                <a:lnTo>
                  <a:pt x="47" y="80"/>
                </a:lnTo>
                <a:lnTo>
                  <a:pt x="44" y="81"/>
                </a:lnTo>
                <a:lnTo>
                  <a:pt x="40" y="81"/>
                </a:lnTo>
                <a:lnTo>
                  <a:pt x="38" y="80"/>
                </a:lnTo>
                <a:lnTo>
                  <a:pt x="35" y="80"/>
                </a:lnTo>
                <a:lnTo>
                  <a:pt x="34" y="82"/>
                </a:lnTo>
                <a:lnTo>
                  <a:pt x="30" y="86"/>
                </a:lnTo>
                <a:lnTo>
                  <a:pt x="28" y="87"/>
                </a:lnTo>
                <a:lnTo>
                  <a:pt x="27" y="89"/>
                </a:lnTo>
                <a:lnTo>
                  <a:pt x="27" y="90"/>
                </a:lnTo>
                <a:lnTo>
                  <a:pt x="26" y="90"/>
                </a:lnTo>
                <a:lnTo>
                  <a:pt x="27" y="92"/>
                </a:lnTo>
                <a:lnTo>
                  <a:pt x="26" y="95"/>
                </a:lnTo>
                <a:lnTo>
                  <a:pt x="23" y="95"/>
                </a:lnTo>
                <a:lnTo>
                  <a:pt x="23" y="96"/>
                </a:lnTo>
                <a:lnTo>
                  <a:pt x="21" y="96"/>
                </a:lnTo>
                <a:lnTo>
                  <a:pt x="18" y="98"/>
                </a:lnTo>
                <a:lnTo>
                  <a:pt x="17" y="98"/>
                </a:lnTo>
                <a:lnTo>
                  <a:pt x="16" y="98"/>
                </a:lnTo>
                <a:lnTo>
                  <a:pt x="15" y="98"/>
                </a:lnTo>
                <a:lnTo>
                  <a:pt x="14" y="98"/>
                </a:lnTo>
                <a:lnTo>
                  <a:pt x="12" y="98"/>
                </a:lnTo>
                <a:lnTo>
                  <a:pt x="10" y="98"/>
                </a:lnTo>
                <a:lnTo>
                  <a:pt x="9" y="98"/>
                </a:lnTo>
                <a:lnTo>
                  <a:pt x="8" y="98"/>
                </a:lnTo>
                <a:lnTo>
                  <a:pt x="5" y="99"/>
                </a:lnTo>
                <a:lnTo>
                  <a:pt x="4" y="99"/>
                </a:lnTo>
                <a:lnTo>
                  <a:pt x="3" y="100"/>
                </a:lnTo>
                <a:lnTo>
                  <a:pt x="2" y="101"/>
                </a:lnTo>
                <a:lnTo>
                  <a:pt x="0" y="101"/>
                </a:lnTo>
                <a:close/>
              </a:path>
            </a:pathLst>
          </a:custGeom>
          <a:solidFill>
            <a:schemeClr val="tx1">
              <a:lumMod val="50000"/>
              <a:lumOff val="50000"/>
            </a:schemeClr>
          </a:solidFill>
          <a:ln w="6350">
            <a:solidFill>
              <a:schemeClr val="bg1">
                <a:lumMod val="65000"/>
              </a:schemeClr>
            </a:solidFill>
            <a:prstDash val="solid"/>
            <a:round/>
            <a:headEnd/>
            <a:tailEnd/>
          </a:ln>
        </p:spPr>
        <p:txBody>
          <a:bodyPr/>
          <a:lstStyle/>
          <a:p>
            <a:endParaRPr lang="en-CA" sz="2400"/>
          </a:p>
        </p:txBody>
      </p:sp>
      <p:sp>
        <p:nvSpPr>
          <p:cNvPr id="363" name="Freeform 191">
            <a:extLst>
              <a:ext uri="{FF2B5EF4-FFF2-40B4-BE49-F238E27FC236}">
                <a16:creationId xmlns:a16="http://schemas.microsoft.com/office/drawing/2014/main" id="{86AF7D51-AE4B-0C4F-BA2E-0A70DEA7EF71}"/>
              </a:ext>
            </a:extLst>
          </p:cNvPr>
          <p:cNvSpPr>
            <a:spLocks/>
          </p:cNvSpPr>
          <p:nvPr/>
        </p:nvSpPr>
        <p:spPr bwMode="auto">
          <a:xfrm>
            <a:off x="3313914" y="4124698"/>
            <a:ext cx="374824" cy="400974"/>
          </a:xfrm>
          <a:custGeom>
            <a:avLst/>
            <a:gdLst>
              <a:gd name="T0" fmla="*/ 3 w 98"/>
              <a:gd name="T1" fmla="*/ 3 h 107"/>
              <a:gd name="T2" fmla="*/ 4 w 98"/>
              <a:gd name="T3" fmla="*/ 3 h 107"/>
              <a:gd name="T4" fmla="*/ 4 w 98"/>
              <a:gd name="T5" fmla="*/ 3 h 107"/>
              <a:gd name="T6" fmla="*/ 4 w 98"/>
              <a:gd name="T7" fmla="*/ 3 h 107"/>
              <a:gd name="T8" fmla="*/ 4 w 98"/>
              <a:gd name="T9" fmla="*/ 3 h 107"/>
              <a:gd name="T10" fmla="*/ 4 w 98"/>
              <a:gd name="T11" fmla="*/ 3 h 107"/>
              <a:gd name="T12" fmla="*/ 4 w 98"/>
              <a:gd name="T13" fmla="*/ 3 h 107"/>
              <a:gd name="T14" fmla="*/ 4 w 98"/>
              <a:gd name="T15" fmla="*/ 3 h 107"/>
              <a:gd name="T16" fmla="*/ 4 w 98"/>
              <a:gd name="T17" fmla="*/ 3 h 107"/>
              <a:gd name="T18" fmla="*/ 4 w 98"/>
              <a:gd name="T19" fmla="*/ 3 h 107"/>
              <a:gd name="T20" fmla="*/ 4 w 98"/>
              <a:gd name="T21" fmla="*/ 3 h 107"/>
              <a:gd name="T22" fmla="*/ 4 w 98"/>
              <a:gd name="T23" fmla="*/ 3 h 107"/>
              <a:gd name="T24" fmla="*/ 4 w 98"/>
              <a:gd name="T25" fmla="*/ 3 h 107"/>
              <a:gd name="T26" fmla="*/ 4 w 98"/>
              <a:gd name="T27" fmla="*/ 3 h 107"/>
              <a:gd name="T28" fmla="*/ 4 w 98"/>
              <a:gd name="T29" fmla="*/ 3 h 107"/>
              <a:gd name="T30" fmla="*/ 4 w 98"/>
              <a:gd name="T31" fmla="*/ 3 h 107"/>
              <a:gd name="T32" fmla="*/ 4 w 98"/>
              <a:gd name="T33" fmla="*/ 3 h 107"/>
              <a:gd name="T34" fmla="*/ 4 w 98"/>
              <a:gd name="T35" fmla="*/ 3 h 107"/>
              <a:gd name="T36" fmla="*/ 4 w 98"/>
              <a:gd name="T37" fmla="*/ 3 h 107"/>
              <a:gd name="T38" fmla="*/ 4 w 98"/>
              <a:gd name="T39" fmla="*/ 3 h 107"/>
              <a:gd name="T40" fmla="*/ 4 w 98"/>
              <a:gd name="T41" fmla="*/ 3 h 107"/>
              <a:gd name="T42" fmla="*/ 4 w 98"/>
              <a:gd name="T43" fmla="*/ 3 h 107"/>
              <a:gd name="T44" fmla="*/ 4 w 98"/>
              <a:gd name="T45" fmla="*/ 3 h 107"/>
              <a:gd name="T46" fmla="*/ 4 w 98"/>
              <a:gd name="T47" fmla="*/ 3 h 107"/>
              <a:gd name="T48" fmla="*/ 4 w 98"/>
              <a:gd name="T49" fmla="*/ 3 h 107"/>
              <a:gd name="T50" fmla="*/ 4 w 98"/>
              <a:gd name="T51" fmla="*/ 3 h 107"/>
              <a:gd name="T52" fmla="*/ 4 w 98"/>
              <a:gd name="T53" fmla="*/ 3 h 107"/>
              <a:gd name="T54" fmla="*/ 4 w 98"/>
              <a:gd name="T55" fmla="*/ 3 h 107"/>
              <a:gd name="T56" fmla="*/ 4 w 98"/>
              <a:gd name="T57" fmla="*/ 3 h 107"/>
              <a:gd name="T58" fmla="*/ 4 w 98"/>
              <a:gd name="T59" fmla="*/ 3 h 107"/>
              <a:gd name="T60" fmla="*/ 4 w 98"/>
              <a:gd name="T61" fmla="*/ 3 h 107"/>
              <a:gd name="T62" fmla="*/ 4 w 98"/>
              <a:gd name="T63" fmla="*/ 3 h 107"/>
              <a:gd name="T64" fmla="*/ 4 w 98"/>
              <a:gd name="T65" fmla="*/ 3 h 107"/>
              <a:gd name="T66" fmla="*/ 4 w 98"/>
              <a:gd name="T67" fmla="*/ 3 h 107"/>
              <a:gd name="T68" fmla="*/ 4 w 98"/>
              <a:gd name="T69" fmla="*/ 3 h 107"/>
              <a:gd name="T70" fmla="*/ 4 w 98"/>
              <a:gd name="T71" fmla="*/ 3 h 107"/>
              <a:gd name="T72" fmla="*/ 4 w 98"/>
              <a:gd name="T73" fmla="*/ 3 h 107"/>
              <a:gd name="T74" fmla="*/ 4 w 98"/>
              <a:gd name="T75" fmla="*/ 3 h 107"/>
              <a:gd name="T76" fmla="*/ 4 w 98"/>
              <a:gd name="T77" fmla="*/ 3 h 107"/>
              <a:gd name="T78" fmla="*/ 4 w 98"/>
              <a:gd name="T79" fmla="*/ 3 h 107"/>
              <a:gd name="T80" fmla="*/ 4 w 98"/>
              <a:gd name="T81" fmla="*/ 3 h 107"/>
              <a:gd name="T82" fmla="*/ 4 w 98"/>
              <a:gd name="T83" fmla="*/ 3 h 107"/>
              <a:gd name="T84" fmla="*/ 4 w 98"/>
              <a:gd name="T85" fmla="*/ 3 h 107"/>
              <a:gd name="T86" fmla="*/ 4 w 98"/>
              <a:gd name="T87" fmla="*/ 3 h 107"/>
              <a:gd name="T88" fmla="*/ 4 w 98"/>
              <a:gd name="T89" fmla="*/ 3 h 107"/>
              <a:gd name="T90" fmla="*/ 4 w 98"/>
              <a:gd name="T91" fmla="*/ 1 h 107"/>
              <a:gd name="T92" fmla="*/ 4 w 98"/>
              <a:gd name="T93" fmla="*/ 1 h 107"/>
              <a:gd name="T94" fmla="*/ 4 w 98"/>
              <a:gd name="T95" fmla="*/ 3 h 107"/>
              <a:gd name="T96" fmla="*/ 4 w 98"/>
              <a:gd name="T97" fmla="*/ 3 h 107"/>
              <a:gd name="T98" fmla="*/ 4 w 98"/>
              <a:gd name="T99" fmla="*/ 3 h 107"/>
              <a:gd name="T100" fmla="*/ 4 w 98"/>
              <a:gd name="T101" fmla="*/ 3 h 107"/>
              <a:gd name="T102" fmla="*/ 2 w 98"/>
              <a:gd name="T103" fmla="*/ 3 h 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8" h="107">
                <a:moveTo>
                  <a:pt x="0" y="18"/>
                </a:moveTo>
                <a:lnTo>
                  <a:pt x="1" y="20"/>
                </a:lnTo>
                <a:lnTo>
                  <a:pt x="3" y="25"/>
                </a:lnTo>
                <a:lnTo>
                  <a:pt x="5" y="34"/>
                </a:lnTo>
                <a:lnTo>
                  <a:pt x="6" y="36"/>
                </a:lnTo>
                <a:lnTo>
                  <a:pt x="5" y="37"/>
                </a:lnTo>
                <a:lnTo>
                  <a:pt x="5" y="38"/>
                </a:lnTo>
                <a:lnTo>
                  <a:pt x="3" y="42"/>
                </a:lnTo>
                <a:lnTo>
                  <a:pt x="5" y="43"/>
                </a:lnTo>
                <a:lnTo>
                  <a:pt x="5" y="44"/>
                </a:lnTo>
                <a:lnTo>
                  <a:pt x="6" y="44"/>
                </a:lnTo>
                <a:lnTo>
                  <a:pt x="6" y="46"/>
                </a:lnTo>
                <a:lnTo>
                  <a:pt x="7" y="48"/>
                </a:lnTo>
                <a:lnTo>
                  <a:pt x="8" y="48"/>
                </a:lnTo>
                <a:lnTo>
                  <a:pt x="9" y="50"/>
                </a:lnTo>
                <a:lnTo>
                  <a:pt x="11" y="50"/>
                </a:lnTo>
                <a:lnTo>
                  <a:pt x="11" y="52"/>
                </a:lnTo>
                <a:lnTo>
                  <a:pt x="9" y="52"/>
                </a:lnTo>
                <a:lnTo>
                  <a:pt x="12" y="53"/>
                </a:lnTo>
                <a:lnTo>
                  <a:pt x="12" y="54"/>
                </a:lnTo>
                <a:lnTo>
                  <a:pt x="14" y="58"/>
                </a:lnTo>
                <a:lnTo>
                  <a:pt x="14" y="59"/>
                </a:lnTo>
                <a:lnTo>
                  <a:pt x="14" y="60"/>
                </a:lnTo>
                <a:lnTo>
                  <a:pt x="14" y="61"/>
                </a:lnTo>
                <a:lnTo>
                  <a:pt x="17" y="62"/>
                </a:lnTo>
                <a:lnTo>
                  <a:pt x="18" y="62"/>
                </a:lnTo>
                <a:lnTo>
                  <a:pt x="20" y="64"/>
                </a:lnTo>
                <a:lnTo>
                  <a:pt x="23" y="65"/>
                </a:lnTo>
                <a:lnTo>
                  <a:pt x="24" y="66"/>
                </a:lnTo>
                <a:lnTo>
                  <a:pt x="25" y="66"/>
                </a:lnTo>
                <a:lnTo>
                  <a:pt x="26" y="66"/>
                </a:lnTo>
                <a:lnTo>
                  <a:pt x="27" y="67"/>
                </a:lnTo>
                <a:lnTo>
                  <a:pt x="27" y="68"/>
                </a:lnTo>
                <a:lnTo>
                  <a:pt x="29" y="68"/>
                </a:lnTo>
                <a:lnTo>
                  <a:pt x="27" y="70"/>
                </a:lnTo>
                <a:lnTo>
                  <a:pt x="27" y="71"/>
                </a:lnTo>
                <a:lnTo>
                  <a:pt x="26" y="71"/>
                </a:lnTo>
                <a:lnTo>
                  <a:pt x="25" y="73"/>
                </a:lnTo>
                <a:lnTo>
                  <a:pt x="25" y="74"/>
                </a:lnTo>
                <a:lnTo>
                  <a:pt x="26" y="76"/>
                </a:lnTo>
                <a:lnTo>
                  <a:pt x="26" y="78"/>
                </a:lnTo>
                <a:lnTo>
                  <a:pt x="26" y="79"/>
                </a:lnTo>
                <a:lnTo>
                  <a:pt x="26" y="80"/>
                </a:lnTo>
                <a:lnTo>
                  <a:pt x="25" y="82"/>
                </a:lnTo>
                <a:lnTo>
                  <a:pt x="26" y="82"/>
                </a:lnTo>
                <a:lnTo>
                  <a:pt x="25" y="83"/>
                </a:lnTo>
                <a:lnTo>
                  <a:pt x="25" y="84"/>
                </a:lnTo>
                <a:lnTo>
                  <a:pt x="25" y="85"/>
                </a:lnTo>
                <a:lnTo>
                  <a:pt x="25" y="86"/>
                </a:lnTo>
                <a:lnTo>
                  <a:pt x="24" y="88"/>
                </a:lnTo>
                <a:lnTo>
                  <a:pt x="23" y="88"/>
                </a:lnTo>
                <a:lnTo>
                  <a:pt x="21" y="88"/>
                </a:lnTo>
                <a:lnTo>
                  <a:pt x="20" y="89"/>
                </a:lnTo>
                <a:lnTo>
                  <a:pt x="19" y="90"/>
                </a:lnTo>
                <a:lnTo>
                  <a:pt x="17" y="91"/>
                </a:lnTo>
                <a:lnTo>
                  <a:pt x="15" y="91"/>
                </a:lnTo>
                <a:lnTo>
                  <a:pt x="14" y="94"/>
                </a:lnTo>
                <a:lnTo>
                  <a:pt x="13" y="94"/>
                </a:lnTo>
                <a:lnTo>
                  <a:pt x="12" y="95"/>
                </a:lnTo>
                <a:lnTo>
                  <a:pt x="11" y="97"/>
                </a:lnTo>
                <a:lnTo>
                  <a:pt x="9" y="97"/>
                </a:lnTo>
                <a:lnTo>
                  <a:pt x="8" y="97"/>
                </a:lnTo>
                <a:lnTo>
                  <a:pt x="7" y="98"/>
                </a:lnTo>
                <a:lnTo>
                  <a:pt x="8" y="98"/>
                </a:lnTo>
                <a:lnTo>
                  <a:pt x="9" y="98"/>
                </a:lnTo>
                <a:lnTo>
                  <a:pt x="11" y="100"/>
                </a:lnTo>
                <a:lnTo>
                  <a:pt x="12" y="100"/>
                </a:lnTo>
                <a:lnTo>
                  <a:pt x="13" y="100"/>
                </a:lnTo>
                <a:lnTo>
                  <a:pt x="14" y="101"/>
                </a:lnTo>
                <a:lnTo>
                  <a:pt x="15" y="101"/>
                </a:lnTo>
                <a:lnTo>
                  <a:pt x="18" y="100"/>
                </a:lnTo>
                <a:lnTo>
                  <a:pt x="19" y="101"/>
                </a:lnTo>
                <a:lnTo>
                  <a:pt x="20" y="103"/>
                </a:lnTo>
                <a:lnTo>
                  <a:pt x="21" y="103"/>
                </a:lnTo>
                <a:lnTo>
                  <a:pt x="21" y="104"/>
                </a:lnTo>
                <a:lnTo>
                  <a:pt x="23" y="104"/>
                </a:lnTo>
                <a:lnTo>
                  <a:pt x="24" y="104"/>
                </a:lnTo>
                <a:lnTo>
                  <a:pt x="24" y="103"/>
                </a:lnTo>
                <a:lnTo>
                  <a:pt x="25" y="101"/>
                </a:lnTo>
                <a:lnTo>
                  <a:pt x="27" y="100"/>
                </a:lnTo>
                <a:lnTo>
                  <a:pt x="31" y="96"/>
                </a:lnTo>
                <a:lnTo>
                  <a:pt x="32" y="94"/>
                </a:lnTo>
                <a:lnTo>
                  <a:pt x="35" y="94"/>
                </a:lnTo>
                <a:lnTo>
                  <a:pt x="37" y="95"/>
                </a:lnTo>
                <a:lnTo>
                  <a:pt x="38" y="95"/>
                </a:lnTo>
                <a:lnTo>
                  <a:pt x="41" y="95"/>
                </a:lnTo>
                <a:lnTo>
                  <a:pt x="44" y="94"/>
                </a:lnTo>
                <a:lnTo>
                  <a:pt x="48" y="90"/>
                </a:lnTo>
                <a:lnTo>
                  <a:pt x="51" y="90"/>
                </a:lnTo>
                <a:lnTo>
                  <a:pt x="54" y="91"/>
                </a:lnTo>
                <a:lnTo>
                  <a:pt x="56" y="92"/>
                </a:lnTo>
                <a:lnTo>
                  <a:pt x="61" y="95"/>
                </a:lnTo>
                <a:lnTo>
                  <a:pt x="65" y="95"/>
                </a:lnTo>
                <a:lnTo>
                  <a:pt x="71" y="101"/>
                </a:lnTo>
                <a:lnTo>
                  <a:pt x="73" y="101"/>
                </a:lnTo>
                <a:lnTo>
                  <a:pt x="75" y="103"/>
                </a:lnTo>
                <a:lnTo>
                  <a:pt x="80" y="107"/>
                </a:lnTo>
                <a:lnTo>
                  <a:pt x="81" y="107"/>
                </a:lnTo>
                <a:lnTo>
                  <a:pt x="80" y="103"/>
                </a:lnTo>
                <a:lnTo>
                  <a:pt x="83" y="100"/>
                </a:lnTo>
                <a:lnTo>
                  <a:pt x="84" y="94"/>
                </a:lnTo>
                <a:lnTo>
                  <a:pt x="84" y="91"/>
                </a:lnTo>
                <a:lnTo>
                  <a:pt x="85" y="89"/>
                </a:lnTo>
                <a:lnTo>
                  <a:pt x="83" y="88"/>
                </a:lnTo>
                <a:lnTo>
                  <a:pt x="83" y="85"/>
                </a:lnTo>
                <a:lnTo>
                  <a:pt x="85" y="84"/>
                </a:lnTo>
                <a:lnTo>
                  <a:pt x="92" y="84"/>
                </a:lnTo>
                <a:lnTo>
                  <a:pt x="97" y="82"/>
                </a:lnTo>
                <a:lnTo>
                  <a:pt x="98" y="77"/>
                </a:lnTo>
                <a:lnTo>
                  <a:pt x="85" y="68"/>
                </a:lnTo>
                <a:lnTo>
                  <a:pt x="87" y="66"/>
                </a:lnTo>
                <a:lnTo>
                  <a:pt x="85" y="56"/>
                </a:lnTo>
                <a:lnTo>
                  <a:pt x="80" y="53"/>
                </a:lnTo>
                <a:lnTo>
                  <a:pt x="75" y="46"/>
                </a:lnTo>
                <a:lnTo>
                  <a:pt x="78" y="38"/>
                </a:lnTo>
                <a:lnTo>
                  <a:pt x="75" y="28"/>
                </a:lnTo>
                <a:lnTo>
                  <a:pt x="74" y="28"/>
                </a:lnTo>
                <a:lnTo>
                  <a:pt x="73" y="28"/>
                </a:lnTo>
                <a:lnTo>
                  <a:pt x="72" y="28"/>
                </a:lnTo>
                <a:lnTo>
                  <a:pt x="68" y="28"/>
                </a:lnTo>
                <a:lnTo>
                  <a:pt x="65" y="26"/>
                </a:lnTo>
                <a:lnTo>
                  <a:pt x="62" y="25"/>
                </a:lnTo>
                <a:lnTo>
                  <a:pt x="60" y="24"/>
                </a:lnTo>
                <a:lnTo>
                  <a:pt x="59" y="19"/>
                </a:lnTo>
                <a:lnTo>
                  <a:pt x="56" y="17"/>
                </a:lnTo>
                <a:lnTo>
                  <a:pt x="53" y="16"/>
                </a:lnTo>
                <a:lnTo>
                  <a:pt x="49" y="17"/>
                </a:lnTo>
                <a:lnTo>
                  <a:pt x="45" y="18"/>
                </a:lnTo>
                <a:lnTo>
                  <a:pt x="43" y="19"/>
                </a:lnTo>
                <a:lnTo>
                  <a:pt x="42" y="19"/>
                </a:lnTo>
                <a:lnTo>
                  <a:pt x="37" y="19"/>
                </a:lnTo>
                <a:lnTo>
                  <a:pt x="36" y="18"/>
                </a:lnTo>
                <a:lnTo>
                  <a:pt x="36" y="17"/>
                </a:lnTo>
                <a:lnTo>
                  <a:pt x="37" y="16"/>
                </a:lnTo>
                <a:lnTo>
                  <a:pt x="41" y="13"/>
                </a:lnTo>
                <a:lnTo>
                  <a:pt x="36" y="6"/>
                </a:lnTo>
                <a:lnTo>
                  <a:pt x="36" y="4"/>
                </a:lnTo>
                <a:lnTo>
                  <a:pt x="18" y="1"/>
                </a:lnTo>
                <a:lnTo>
                  <a:pt x="18" y="0"/>
                </a:lnTo>
                <a:lnTo>
                  <a:pt x="14" y="0"/>
                </a:lnTo>
                <a:lnTo>
                  <a:pt x="12" y="1"/>
                </a:lnTo>
                <a:lnTo>
                  <a:pt x="9" y="1"/>
                </a:lnTo>
                <a:lnTo>
                  <a:pt x="9" y="2"/>
                </a:lnTo>
                <a:lnTo>
                  <a:pt x="11" y="5"/>
                </a:lnTo>
                <a:lnTo>
                  <a:pt x="12" y="5"/>
                </a:lnTo>
                <a:lnTo>
                  <a:pt x="9" y="14"/>
                </a:lnTo>
                <a:lnTo>
                  <a:pt x="11" y="16"/>
                </a:lnTo>
                <a:lnTo>
                  <a:pt x="11" y="17"/>
                </a:lnTo>
                <a:lnTo>
                  <a:pt x="12" y="18"/>
                </a:lnTo>
                <a:lnTo>
                  <a:pt x="12" y="20"/>
                </a:lnTo>
                <a:lnTo>
                  <a:pt x="7" y="20"/>
                </a:lnTo>
                <a:lnTo>
                  <a:pt x="6" y="20"/>
                </a:lnTo>
                <a:lnTo>
                  <a:pt x="6" y="19"/>
                </a:lnTo>
                <a:lnTo>
                  <a:pt x="5" y="19"/>
                </a:lnTo>
                <a:lnTo>
                  <a:pt x="3" y="18"/>
                </a:lnTo>
                <a:lnTo>
                  <a:pt x="2" y="18"/>
                </a:lnTo>
                <a:lnTo>
                  <a:pt x="1" y="17"/>
                </a:lnTo>
                <a:lnTo>
                  <a:pt x="0" y="18"/>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64" name="Freeform 192">
            <a:extLst>
              <a:ext uri="{FF2B5EF4-FFF2-40B4-BE49-F238E27FC236}">
                <a16:creationId xmlns:a16="http://schemas.microsoft.com/office/drawing/2014/main" id="{450D146B-7130-0849-BCF1-C80AE0BCBB6B}"/>
              </a:ext>
            </a:extLst>
          </p:cNvPr>
          <p:cNvSpPr>
            <a:spLocks/>
          </p:cNvSpPr>
          <p:nvPr/>
        </p:nvSpPr>
        <p:spPr bwMode="auto">
          <a:xfrm>
            <a:off x="2629643" y="3353261"/>
            <a:ext cx="754003" cy="845530"/>
          </a:xfrm>
          <a:custGeom>
            <a:avLst/>
            <a:gdLst>
              <a:gd name="T0" fmla="*/ 0 w 198"/>
              <a:gd name="T1" fmla="*/ 3 h 223"/>
              <a:gd name="T2" fmla="*/ 2 w 198"/>
              <a:gd name="T3" fmla="*/ 3 h 223"/>
              <a:gd name="T4" fmla="*/ 3 w 198"/>
              <a:gd name="T5" fmla="*/ 3 h 223"/>
              <a:gd name="T6" fmla="*/ 3 w 198"/>
              <a:gd name="T7" fmla="*/ 3 h 223"/>
              <a:gd name="T8" fmla="*/ 3 w 198"/>
              <a:gd name="T9" fmla="*/ 3 h 223"/>
              <a:gd name="T10" fmla="*/ 3 w 198"/>
              <a:gd name="T11" fmla="*/ 3 h 223"/>
              <a:gd name="T12" fmla="*/ 3 w 198"/>
              <a:gd name="T13" fmla="*/ 3 h 223"/>
              <a:gd name="T14" fmla="*/ 3 w 198"/>
              <a:gd name="T15" fmla="*/ 3 h 223"/>
              <a:gd name="T16" fmla="*/ 3 w 198"/>
              <a:gd name="T17" fmla="*/ 3 h 223"/>
              <a:gd name="T18" fmla="*/ 3 w 198"/>
              <a:gd name="T19" fmla="*/ 3 h 223"/>
              <a:gd name="T20" fmla="*/ 3 w 198"/>
              <a:gd name="T21" fmla="*/ 3 h 223"/>
              <a:gd name="T22" fmla="*/ 3 w 198"/>
              <a:gd name="T23" fmla="*/ 3 h 223"/>
              <a:gd name="T24" fmla="*/ 3 w 198"/>
              <a:gd name="T25" fmla="*/ 3 h 223"/>
              <a:gd name="T26" fmla="*/ 3 w 198"/>
              <a:gd name="T27" fmla="*/ 3 h 223"/>
              <a:gd name="T28" fmla="*/ 3 w 198"/>
              <a:gd name="T29" fmla="*/ 3 h 223"/>
              <a:gd name="T30" fmla="*/ 3 w 198"/>
              <a:gd name="T31" fmla="*/ 3 h 223"/>
              <a:gd name="T32" fmla="*/ 3 w 198"/>
              <a:gd name="T33" fmla="*/ 3 h 223"/>
              <a:gd name="T34" fmla="*/ 3 w 198"/>
              <a:gd name="T35" fmla="*/ 3 h 223"/>
              <a:gd name="T36" fmla="*/ 3 w 198"/>
              <a:gd name="T37" fmla="*/ 3 h 223"/>
              <a:gd name="T38" fmla="*/ 3 w 198"/>
              <a:gd name="T39" fmla="*/ 3 h 223"/>
              <a:gd name="T40" fmla="*/ 3 w 198"/>
              <a:gd name="T41" fmla="*/ 3 h 223"/>
              <a:gd name="T42" fmla="*/ 3 w 198"/>
              <a:gd name="T43" fmla="*/ 3 h 223"/>
              <a:gd name="T44" fmla="*/ 3 w 198"/>
              <a:gd name="T45" fmla="*/ 3 h 223"/>
              <a:gd name="T46" fmla="*/ 3 w 198"/>
              <a:gd name="T47" fmla="*/ 3 h 223"/>
              <a:gd name="T48" fmla="*/ 3 w 198"/>
              <a:gd name="T49" fmla="*/ 3 h 223"/>
              <a:gd name="T50" fmla="*/ 3 w 198"/>
              <a:gd name="T51" fmla="*/ 3 h 223"/>
              <a:gd name="T52" fmla="*/ 3 w 198"/>
              <a:gd name="T53" fmla="*/ 3 h 223"/>
              <a:gd name="T54" fmla="*/ 3 w 198"/>
              <a:gd name="T55" fmla="*/ 3 h 223"/>
              <a:gd name="T56" fmla="*/ 3 w 198"/>
              <a:gd name="T57" fmla="*/ 3 h 223"/>
              <a:gd name="T58" fmla="*/ 3 w 198"/>
              <a:gd name="T59" fmla="*/ 3 h 223"/>
              <a:gd name="T60" fmla="*/ 3 w 198"/>
              <a:gd name="T61" fmla="*/ 3 h 223"/>
              <a:gd name="T62" fmla="*/ 3 w 198"/>
              <a:gd name="T63" fmla="*/ 3 h 223"/>
              <a:gd name="T64" fmla="*/ 3 w 198"/>
              <a:gd name="T65" fmla="*/ 3 h 223"/>
              <a:gd name="T66" fmla="*/ 3 w 198"/>
              <a:gd name="T67" fmla="*/ 3 h 223"/>
              <a:gd name="T68" fmla="*/ 3 w 198"/>
              <a:gd name="T69" fmla="*/ 3 h 223"/>
              <a:gd name="T70" fmla="*/ 3 w 198"/>
              <a:gd name="T71" fmla="*/ 3 h 223"/>
              <a:gd name="T72" fmla="*/ 3 w 198"/>
              <a:gd name="T73" fmla="*/ 3 h 223"/>
              <a:gd name="T74" fmla="*/ 3 w 198"/>
              <a:gd name="T75" fmla="*/ 3 h 223"/>
              <a:gd name="T76" fmla="*/ 3 w 198"/>
              <a:gd name="T77" fmla="*/ 3 h 223"/>
              <a:gd name="T78" fmla="*/ 3 w 198"/>
              <a:gd name="T79" fmla="*/ 3 h 223"/>
              <a:gd name="T80" fmla="*/ 3 w 198"/>
              <a:gd name="T81" fmla="*/ 3 h 223"/>
              <a:gd name="T82" fmla="*/ 3 w 198"/>
              <a:gd name="T83" fmla="*/ 3 h 223"/>
              <a:gd name="T84" fmla="*/ 3 w 198"/>
              <a:gd name="T85" fmla="*/ 3 h 223"/>
              <a:gd name="T86" fmla="*/ 3 w 198"/>
              <a:gd name="T87" fmla="*/ 3 h 223"/>
              <a:gd name="T88" fmla="*/ 3 w 198"/>
              <a:gd name="T89" fmla="*/ 3 h 223"/>
              <a:gd name="T90" fmla="*/ 3 w 198"/>
              <a:gd name="T91" fmla="*/ 3 h 223"/>
              <a:gd name="T92" fmla="*/ 3 w 198"/>
              <a:gd name="T93" fmla="*/ 1 h 223"/>
              <a:gd name="T94" fmla="*/ 3 w 198"/>
              <a:gd name="T95" fmla="*/ 3 h 223"/>
              <a:gd name="T96" fmla="*/ 3 w 198"/>
              <a:gd name="T97" fmla="*/ 3 h 223"/>
              <a:gd name="T98" fmla="*/ 3 w 198"/>
              <a:gd name="T99" fmla="*/ 3 h 223"/>
              <a:gd name="T100" fmla="*/ 1 w 198"/>
              <a:gd name="T101" fmla="*/ 3 h 2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8" h="223">
                <a:moveTo>
                  <a:pt x="0" y="47"/>
                </a:moveTo>
                <a:lnTo>
                  <a:pt x="0" y="48"/>
                </a:lnTo>
                <a:lnTo>
                  <a:pt x="1" y="49"/>
                </a:lnTo>
                <a:lnTo>
                  <a:pt x="2" y="51"/>
                </a:lnTo>
                <a:lnTo>
                  <a:pt x="0" y="53"/>
                </a:lnTo>
                <a:lnTo>
                  <a:pt x="0" y="54"/>
                </a:lnTo>
                <a:lnTo>
                  <a:pt x="1" y="55"/>
                </a:lnTo>
                <a:lnTo>
                  <a:pt x="1" y="60"/>
                </a:lnTo>
                <a:lnTo>
                  <a:pt x="1" y="61"/>
                </a:lnTo>
                <a:lnTo>
                  <a:pt x="2" y="63"/>
                </a:lnTo>
                <a:lnTo>
                  <a:pt x="3" y="63"/>
                </a:lnTo>
                <a:lnTo>
                  <a:pt x="4" y="61"/>
                </a:lnTo>
                <a:lnTo>
                  <a:pt x="7" y="63"/>
                </a:lnTo>
                <a:lnTo>
                  <a:pt x="9" y="64"/>
                </a:lnTo>
                <a:lnTo>
                  <a:pt x="12" y="65"/>
                </a:lnTo>
                <a:lnTo>
                  <a:pt x="13" y="66"/>
                </a:lnTo>
                <a:lnTo>
                  <a:pt x="12" y="66"/>
                </a:lnTo>
                <a:lnTo>
                  <a:pt x="13" y="67"/>
                </a:lnTo>
                <a:lnTo>
                  <a:pt x="13" y="66"/>
                </a:lnTo>
                <a:lnTo>
                  <a:pt x="15" y="66"/>
                </a:lnTo>
                <a:lnTo>
                  <a:pt x="15" y="67"/>
                </a:lnTo>
                <a:lnTo>
                  <a:pt x="16" y="70"/>
                </a:lnTo>
                <a:lnTo>
                  <a:pt x="18" y="71"/>
                </a:lnTo>
                <a:lnTo>
                  <a:pt x="19" y="72"/>
                </a:lnTo>
                <a:lnTo>
                  <a:pt x="20" y="72"/>
                </a:lnTo>
                <a:lnTo>
                  <a:pt x="20" y="71"/>
                </a:lnTo>
                <a:lnTo>
                  <a:pt x="20" y="70"/>
                </a:lnTo>
                <a:lnTo>
                  <a:pt x="21" y="70"/>
                </a:lnTo>
                <a:lnTo>
                  <a:pt x="22" y="71"/>
                </a:lnTo>
                <a:lnTo>
                  <a:pt x="24" y="71"/>
                </a:lnTo>
                <a:lnTo>
                  <a:pt x="25" y="72"/>
                </a:lnTo>
                <a:lnTo>
                  <a:pt x="26" y="72"/>
                </a:lnTo>
                <a:lnTo>
                  <a:pt x="26" y="71"/>
                </a:lnTo>
                <a:lnTo>
                  <a:pt x="26" y="70"/>
                </a:lnTo>
                <a:lnTo>
                  <a:pt x="27" y="69"/>
                </a:lnTo>
                <a:lnTo>
                  <a:pt x="28" y="69"/>
                </a:lnTo>
                <a:lnTo>
                  <a:pt x="30" y="69"/>
                </a:lnTo>
                <a:lnTo>
                  <a:pt x="30" y="70"/>
                </a:lnTo>
                <a:lnTo>
                  <a:pt x="30" y="71"/>
                </a:lnTo>
                <a:lnTo>
                  <a:pt x="31" y="71"/>
                </a:lnTo>
                <a:lnTo>
                  <a:pt x="32" y="71"/>
                </a:lnTo>
                <a:lnTo>
                  <a:pt x="32" y="72"/>
                </a:lnTo>
                <a:lnTo>
                  <a:pt x="31" y="73"/>
                </a:lnTo>
                <a:lnTo>
                  <a:pt x="32" y="73"/>
                </a:lnTo>
                <a:lnTo>
                  <a:pt x="32" y="75"/>
                </a:lnTo>
                <a:lnTo>
                  <a:pt x="31" y="76"/>
                </a:lnTo>
                <a:lnTo>
                  <a:pt x="31" y="77"/>
                </a:lnTo>
                <a:lnTo>
                  <a:pt x="32" y="78"/>
                </a:lnTo>
                <a:lnTo>
                  <a:pt x="33" y="78"/>
                </a:lnTo>
                <a:lnTo>
                  <a:pt x="37" y="79"/>
                </a:lnTo>
                <a:lnTo>
                  <a:pt x="43" y="82"/>
                </a:lnTo>
                <a:lnTo>
                  <a:pt x="44" y="82"/>
                </a:lnTo>
                <a:lnTo>
                  <a:pt x="45" y="83"/>
                </a:lnTo>
                <a:lnTo>
                  <a:pt x="48" y="84"/>
                </a:lnTo>
                <a:lnTo>
                  <a:pt x="49" y="85"/>
                </a:lnTo>
                <a:lnTo>
                  <a:pt x="51" y="89"/>
                </a:lnTo>
                <a:lnTo>
                  <a:pt x="56" y="89"/>
                </a:lnTo>
                <a:lnTo>
                  <a:pt x="58" y="90"/>
                </a:lnTo>
                <a:lnTo>
                  <a:pt x="60" y="90"/>
                </a:lnTo>
                <a:lnTo>
                  <a:pt x="62" y="93"/>
                </a:lnTo>
                <a:lnTo>
                  <a:pt x="63" y="94"/>
                </a:lnTo>
                <a:lnTo>
                  <a:pt x="66" y="94"/>
                </a:lnTo>
                <a:lnTo>
                  <a:pt x="67" y="95"/>
                </a:lnTo>
                <a:lnTo>
                  <a:pt x="68" y="96"/>
                </a:lnTo>
                <a:lnTo>
                  <a:pt x="69" y="97"/>
                </a:lnTo>
                <a:lnTo>
                  <a:pt x="68" y="99"/>
                </a:lnTo>
                <a:lnTo>
                  <a:pt x="68" y="100"/>
                </a:lnTo>
                <a:lnTo>
                  <a:pt x="69" y="100"/>
                </a:lnTo>
                <a:lnTo>
                  <a:pt x="70" y="102"/>
                </a:lnTo>
                <a:lnTo>
                  <a:pt x="69" y="103"/>
                </a:lnTo>
                <a:lnTo>
                  <a:pt x="68" y="103"/>
                </a:lnTo>
                <a:lnTo>
                  <a:pt x="69" y="103"/>
                </a:lnTo>
                <a:lnTo>
                  <a:pt x="69" y="106"/>
                </a:lnTo>
                <a:lnTo>
                  <a:pt x="68" y="106"/>
                </a:lnTo>
                <a:lnTo>
                  <a:pt x="67" y="108"/>
                </a:lnTo>
                <a:lnTo>
                  <a:pt x="66" y="108"/>
                </a:lnTo>
                <a:lnTo>
                  <a:pt x="68" y="111"/>
                </a:lnTo>
                <a:lnTo>
                  <a:pt x="68" y="112"/>
                </a:lnTo>
                <a:lnTo>
                  <a:pt x="68" y="113"/>
                </a:lnTo>
                <a:lnTo>
                  <a:pt x="68" y="114"/>
                </a:lnTo>
                <a:lnTo>
                  <a:pt x="69" y="115"/>
                </a:lnTo>
                <a:lnTo>
                  <a:pt x="72" y="118"/>
                </a:lnTo>
                <a:lnTo>
                  <a:pt x="78" y="121"/>
                </a:lnTo>
                <a:lnTo>
                  <a:pt x="79" y="123"/>
                </a:lnTo>
                <a:lnTo>
                  <a:pt x="79" y="124"/>
                </a:lnTo>
                <a:lnTo>
                  <a:pt x="93" y="132"/>
                </a:lnTo>
                <a:lnTo>
                  <a:pt x="98" y="137"/>
                </a:lnTo>
                <a:lnTo>
                  <a:pt x="99" y="138"/>
                </a:lnTo>
                <a:lnTo>
                  <a:pt x="102" y="139"/>
                </a:lnTo>
                <a:lnTo>
                  <a:pt x="104" y="141"/>
                </a:lnTo>
                <a:lnTo>
                  <a:pt x="109" y="145"/>
                </a:lnTo>
                <a:lnTo>
                  <a:pt x="119" y="153"/>
                </a:lnTo>
                <a:lnTo>
                  <a:pt x="123" y="157"/>
                </a:lnTo>
                <a:lnTo>
                  <a:pt x="125" y="159"/>
                </a:lnTo>
                <a:lnTo>
                  <a:pt x="126" y="161"/>
                </a:lnTo>
                <a:lnTo>
                  <a:pt x="126" y="162"/>
                </a:lnTo>
                <a:lnTo>
                  <a:pt x="128" y="163"/>
                </a:lnTo>
                <a:lnTo>
                  <a:pt x="127" y="166"/>
                </a:lnTo>
                <a:lnTo>
                  <a:pt x="128" y="166"/>
                </a:lnTo>
                <a:lnTo>
                  <a:pt x="131" y="168"/>
                </a:lnTo>
                <a:lnTo>
                  <a:pt x="132" y="169"/>
                </a:lnTo>
                <a:lnTo>
                  <a:pt x="133" y="171"/>
                </a:lnTo>
                <a:lnTo>
                  <a:pt x="134" y="172"/>
                </a:lnTo>
                <a:lnTo>
                  <a:pt x="137" y="173"/>
                </a:lnTo>
                <a:lnTo>
                  <a:pt x="138" y="175"/>
                </a:lnTo>
                <a:lnTo>
                  <a:pt x="139" y="177"/>
                </a:lnTo>
                <a:lnTo>
                  <a:pt x="140" y="178"/>
                </a:lnTo>
                <a:lnTo>
                  <a:pt x="143" y="181"/>
                </a:lnTo>
                <a:lnTo>
                  <a:pt x="144" y="183"/>
                </a:lnTo>
                <a:lnTo>
                  <a:pt x="144" y="184"/>
                </a:lnTo>
                <a:lnTo>
                  <a:pt x="145" y="186"/>
                </a:lnTo>
                <a:lnTo>
                  <a:pt x="146" y="187"/>
                </a:lnTo>
                <a:lnTo>
                  <a:pt x="146" y="190"/>
                </a:lnTo>
                <a:lnTo>
                  <a:pt x="147" y="189"/>
                </a:lnTo>
                <a:lnTo>
                  <a:pt x="147" y="190"/>
                </a:lnTo>
                <a:lnTo>
                  <a:pt x="147" y="189"/>
                </a:lnTo>
                <a:lnTo>
                  <a:pt x="151" y="191"/>
                </a:lnTo>
                <a:lnTo>
                  <a:pt x="153" y="193"/>
                </a:lnTo>
                <a:lnTo>
                  <a:pt x="153" y="195"/>
                </a:lnTo>
                <a:lnTo>
                  <a:pt x="156" y="196"/>
                </a:lnTo>
                <a:lnTo>
                  <a:pt x="157" y="197"/>
                </a:lnTo>
                <a:lnTo>
                  <a:pt x="158" y="198"/>
                </a:lnTo>
                <a:lnTo>
                  <a:pt x="159" y="199"/>
                </a:lnTo>
                <a:lnTo>
                  <a:pt x="163" y="202"/>
                </a:lnTo>
                <a:lnTo>
                  <a:pt x="163" y="203"/>
                </a:lnTo>
                <a:lnTo>
                  <a:pt x="165" y="205"/>
                </a:lnTo>
                <a:lnTo>
                  <a:pt x="165" y="207"/>
                </a:lnTo>
                <a:lnTo>
                  <a:pt x="167" y="207"/>
                </a:lnTo>
                <a:lnTo>
                  <a:pt x="170" y="209"/>
                </a:lnTo>
                <a:lnTo>
                  <a:pt x="171" y="210"/>
                </a:lnTo>
                <a:lnTo>
                  <a:pt x="173" y="210"/>
                </a:lnTo>
                <a:lnTo>
                  <a:pt x="173" y="211"/>
                </a:lnTo>
                <a:lnTo>
                  <a:pt x="176" y="214"/>
                </a:lnTo>
                <a:lnTo>
                  <a:pt x="180" y="219"/>
                </a:lnTo>
                <a:lnTo>
                  <a:pt x="180" y="220"/>
                </a:lnTo>
                <a:lnTo>
                  <a:pt x="180" y="221"/>
                </a:lnTo>
                <a:lnTo>
                  <a:pt x="181" y="220"/>
                </a:lnTo>
                <a:lnTo>
                  <a:pt x="182" y="221"/>
                </a:lnTo>
                <a:lnTo>
                  <a:pt x="183" y="221"/>
                </a:lnTo>
                <a:lnTo>
                  <a:pt x="185" y="222"/>
                </a:lnTo>
                <a:lnTo>
                  <a:pt x="186" y="222"/>
                </a:lnTo>
                <a:lnTo>
                  <a:pt x="186" y="223"/>
                </a:lnTo>
                <a:lnTo>
                  <a:pt x="187" y="223"/>
                </a:lnTo>
                <a:lnTo>
                  <a:pt x="192" y="223"/>
                </a:lnTo>
                <a:lnTo>
                  <a:pt x="192" y="221"/>
                </a:lnTo>
                <a:lnTo>
                  <a:pt x="191" y="220"/>
                </a:lnTo>
                <a:lnTo>
                  <a:pt x="191" y="219"/>
                </a:lnTo>
                <a:lnTo>
                  <a:pt x="189" y="217"/>
                </a:lnTo>
                <a:lnTo>
                  <a:pt x="192" y="208"/>
                </a:lnTo>
                <a:lnTo>
                  <a:pt x="191" y="208"/>
                </a:lnTo>
                <a:lnTo>
                  <a:pt x="189" y="205"/>
                </a:lnTo>
                <a:lnTo>
                  <a:pt x="189" y="204"/>
                </a:lnTo>
                <a:lnTo>
                  <a:pt x="192" y="204"/>
                </a:lnTo>
                <a:lnTo>
                  <a:pt x="194" y="203"/>
                </a:lnTo>
                <a:lnTo>
                  <a:pt x="198" y="203"/>
                </a:lnTo>
                <a:lnTo>
                  <a:pt x="198" y="199"/>
                </a:lnTo>
                <a:lnTo>
                  <a:pt x="198" y="196"/>
                </a:lnTo>
                <a:lnTo>
                  <a:pt x="197" y="193"/>
                </a:lnTo>
                <a:lnTo>
                  <a:pt x="192" y="193"/>
                </a:lnTo>
                <a:lnTo>
                  <a:pt x="189" y="193"/>
                </a:lnTo>
                <a:lnTo>
                  <a:pt x="188" y="192"/>
                </a:lnTo>
                <a:lnTo>
                  <a:pt x="188" y="191"/>
                </a:lnTo>
                <a:lnTo>
                  <a:pt x="186" y="190"/>
                </a:lnTo>
                <a:lnTo>
                  <a:pt x="186" y="187"/>
                </a:lnTo>
                <a:lnTo>
                  <a:pt x="183" y="184"/>
                </a:lnTo>
                <a:lnTo>
                  <a:pt x="182" y="183"/>
                </a:lnTo>
                <a:lnTo>
                  <a:pt x="181" y="181"/>
                </a:lnTo>
                <a:lnTo>
                  <a:pt x="180" y="179"/>
                </a:lnTo>
                <a:lnTo>
                  <a:pt x="179" y="178"/>
                </a:lnTo>
                <a:lnTo>
                  <a:pt x="179" y="172"/>
                </a:lnTo>
                <a:lnTo>
                  <a:pt x="175" y="168"/>
                </a:lnTo>
                <a:lnTo>
                  <a:pt x="174" y="166"/>
                </a:lnTo>
                <a:lnTo>
                  <a:pt x="171" y="160"/>
                </a:lnTo>
                <a:lnTo>
                  <a:pt x="173" y="156"/>
                </a:lnTo>
                <a:lnTo>
                  <a:pt x="171" y="154"/>
                </a:lnTo>
                <a:lnTo>
                  <a:pt x="171" y="151"/>
                </a:lnTo>
                <a:lnTo>
                  <a:pt x="167" y="143"/>
                </a:lnTo>
                <a:lnTo>
                  <a:pt x="165" y="142"/>
                </a:lnTo>
                <a:lnTo>
                  <a:pt x="163" y="138"/>
                </a:lnTo>
                <a:lnTo>
                  <a:pt x="162" y="138"/>
                </a:lnTo>
                <a:lnTo>
                  <a:pt x="158" y="136"/>
                </a:lnTo>
                <a:lnTo>
                  <a:pt x="156" y="136"/>
                </a:lnTo>
                <a:lnTo>
                  <a:pt x="153" y="137"/>
                </a:lnTo>
                <a:lnTo>
                  <a:pt x="152" y="137"/>
                </a:lnTo>
                <a:lnTo>
                  <a:pt x="150" y="137"/>
                </a:lnTo>
                <a:lnTo>
                  <a:pt x="147" y="138"/>
                </a:lnTo>
                <a:lnTo>
                  <a:pt x="144" y="138"/>
                </a:lnTo>
                <a:lnTo>
                  <a:pt x="141" y="137"/>
                </a:lnTo>
                <a:lnTo>
                  <a:pt x="139" y="132"/>
                </a:lnTo>
                <a:lnTo>
                  <a:pt x="138" y="130"/>
                </a:lnTo>
                <a:lnTo>
                  <a:pt x="138" y="127"/>
                </a:lnTo>
                <a:lnTo>
                  <a:pt x="135" y="124"/>
                </a:lnTo>
                <a:lnTo>
                  <a:pt x="133" y="121"/>
                </a:lnTo>
                <a:lnTo>
                  <a:pt x="132" y="118"/>
                </a:lnTo>
                <a:lnTo>
                  <a:pt x="129" y="115"/>
                </a:lnTo>
                <a:lnTo>
                  <a:pt x="127" y="113"/>
                </a:lnTo>
                <a:lnTo>
                  <a:pt x="125" y="113"/>
                </a:lnTo>
                <a:lnTo>
                  <a:pt x="123" y="113"/>
                </a:lnTo>
                <a:lnTo>
                  <a:pt x="122" y="112"/>
                </a:lnTo>
                <a:lnTo>
                  <a:pt x="120" y="109"/>
                </a:lnTo>
                <a:lnTo>
                  <a:pt x="119" y="105"/>
                </a:lnTo>
                <a:lnTo>
                  <a:pt x="116" y="100"/>
                </a:lnTo>
                <a:lnTo>
                  <a:pt x="116" y="96"/>
                </a:lnTo>
                <a:lnTo>
                  <a:pt x="116" y="91"/>
                </a:lnTo>
                <a:lnTo>
                  <a:pt x="116" y="88"/>
                </a:lnTo>
                <a:lnTo>
                  <a:pt x="117" y="85"/>
                </a:lnTo>
                <a:lnTo>
                  <a:pt x="117" y="83"/>
                </a:lnTo>
                <a:lnTo>
                  <a:pt x="119" y="79"/>
                </a:lnTo>
                <a:lnTo>
                  <a:pt x="119" y="76"/>
                </a:lnTo>
                <a:lnTo>
                  <a:pt x="119" y="73"/>
                </a:lnTo>
                <a:lnTo>
                  <a:pt x="117" y="70"/>
                </a:lnTo>
                <a:lnTo>
                  <a:pt x="116" y="66"/>
                </a:lnTo>
                <a:lnTo>
                  <a:pt x="111" y="61"/>
                </a:lnTo>
                <a:lnTo>
                  <a:pt x="108" y="60"/>
                </a:lnTo>
                <a:lnTo>
                  <a:pt x="107" y="58"/>
                </a:lnTo>
                <a:lnTo>
                  <a:pt x="107" y="53"/>
                </a:lnTo>
                <a:lnTo>
                  <a:pt x="105" y="51"/>
                </a:lnTo>
                <a:lnTo>
                  <a:pt x="103" y="49"/>
                </a:lnTo>
                <a:lnTo>
                  <a:pt x="101" y="49"/>
                </a:lnTo>
                <a:lnTo>
                  <a:pt x="96" y="49"/>
                </a:lnTo>
                <a:lnTo>
                  <a:pt x="90" y="47"/>
                </a:lnTo>
                <a:lnTo>
                  <a:pt x="87" y="47"/>
                </a:lnTo>
                <a:lnTo>
                  <a:pt x="86" y="46"/>
                </a:lnTo>
                <a:lnTo>
                  <a:pt x="85" y="45"/>
                </a:lnTo>
                <a:lnTo>
                  <a:pt x="84" y="43"/>
                </a:lnTo>
                <a:lnTo>
                  <a:pt x="82" y="37"/>
                </a:lnTo>
                <a:lnTo>
                  <a:pt x="82" y="34"/>
                </a:lnTo>
                <a:lnTo>
                  <a:pt x="80" y="25"/>
                </a:lnTo>
                <a:lnTo>
                  <a:pt x="78" y="21"/>
                </a:lnTo>
                <a:lnTo>
                  <a:pt x="76" y="15"/>
                </a:lnTo>
                <a:lnTo>
                  <a:pt x="75" y="12"/>
                </a:lnTo>
                <a:lnTo>
                  <a:pt x="75" y="9"/>
                </a:lnTo>
                <a:lnTo>
                  <a:pt x="73" y="6"/>
                </a:lnTo>
                <a:lnTo>
                  <a:pt x="68" y="4"/>
                </a:lnTo>
                <a:lnTo>
                  <a:pt x="64" y="1"/>
                </a:lnTo>
                <a:lnTo>
                  <a:pt x="63" y="0"/>
                </a:lnTo>
                <a:lnTo>
                  <a:pt x="61" y="0"/>
                </a:lnTo>
                <a:lnTo>
                  <a:pt x="60" y="0"/>
                </a:lnTo>
                <a:lnTo>
                  <a:pt x="58" y="0"/>
                </a:lnTo>
                <a:lnTo>
                  <a:pt x="52" y="3"/>
                </a:lnTo>
                <a:lnTo>
                  <a:pt x="52" y="7"/>
                </a:lnTo>
                <a:lnTo>
                  <a:pt x="54" y="10"/>
                </a:lnTo>
                <a:lnTo>
                  <a:pt x="52" y="11"/>
                </a:lnTo>
                <a:lnTo>
                  <a:pt x="48" y="17"/>
                </a:lnTo>
                <a:lnTo>
                  <a:pt x="39" y="22"/>
                </a:lnTo>
                <a:lnTo>
                  <a:pt x="22" y="29"/>
                </a:lnTo>
                <a:lnTo>
                  <a:pt x="15" y="34"/>
                </a:lnTo>
                <a:lnTo>
                  <a:pt x="13" y="29"/>
                </a:lnTo>
                <a:lnTo>
                  <a:pt x="12" y="29"/>
                </a:lnTo>
                <a:lnTo>
                  <a:pt x="12" y="30"/>
                </a:lnTo>
                <a:lnTo>
                  <a:pt x="12" y="31"/>
                </a:lnTo>
                <a:lnTo>
                  <a:pt x="10" y="33"/>
                </a:lnTo>
                <a:lnTo>
                  <a:pt x="8" y="37"/>
                </a:lnTo>
                <a:lnTo>
                  <a:pt x="4" y="41"/>
                </a:lnTo>
                <a:lnTo>
                  <a:pt x="1" y="45"/>
                </a:lnTo>
                <a:lnTo>
                  <a:pt x="1" y="46"/>
                </a:lnTo>
                <a:lnTo>
                  <a:pt x="0" y="47"/>
                </a:lnTo>
                <a:close/>
              </a:path>
            </a:pathLst>
          </a:custGeom>
          <a:solidFill>
            <a:srgbClr val="CFCFCF"/>
          </a:solidFill>
          <a:ln w="6350">
            <a:solidFill>
              <a:schemeClr val="bg1">
                <a:lumMod val="65000"/>
              </a:schemeClr>
            </a:solidFill>
            <a:prstDash val="solid"/>
            <a:round/>
            <a:headEnd/>
            <a:tailEnd/>
          </a:ln>
        </p:spPr>
        <p:txBody>
          <a:bodyPr/>
          <a:lstStyle/>
          <a:p>
            <a:endParaRPr lang="en-CA" sz="2400"/>
          </a:p>
        </p:txBody>
      </p:sp>
      <p:sp>
        <p:nvSpPr>
          <p:cNvPr id="365" name="Freeform 193">
            <a:extLst>
              <a:ext uri="{FF2B5EF4-FFF2-40B4-BE49-F238E27FC236}">
                <a16:creationId xmlns:a16="http://schemas.microsoft.com/office/drawing/2014/main" id="{CBDC73C1-45D2-2741-A8B7-19E6893095B5}"/>
              </a:ext>
            </a:extLst>
          </p:cNvPr>
          <p:cNvSpPr>
            <a:spLocks/>
          </p:cNvSpPr>
          <p:nvPr/>
        </p:nvSpPr>
        <p:spPr bwMode="auto">
          <a:xfrm>
            <a:off x="1744884" y="2193922"/>
            <a:ext cx="1128827" cy="1281368"/>
          </a:xfrm>
          <a:custGeom>
            <a:avLst/>
            <a:gdLst>
              <a:gd name="T0" fmla="*/ 4 w 296"/>
              <a:gd name="T1" fmla="*/ 3 h 337"/>
              <a:gd name="T2" fmla="*/ 4 w 296"/>
              <a:gd name="T3" fmla="*/ 3 h 337"/>
              <a:gd name="T4" fmla="*/ 4 w 296"/>
              <a:gd name="T5" fmla="*/ 3 h 337"/>
              <a:gd name="T6" fmla="*/ 4 w 296"/>
              <a:gd name="T7" fmla="*/ 3 h 337"/>
              <a:gd name="T8" fmla="*/ 4 w 296"/>
              <a:gd name="T9" fmla="*/ 3 h 337"/>
              <a:gd name="T10" fmla="*/ 4 w 296"/>
              <a:gd name="T11" fmla="*/ 3 h 337"/>
              <a:gd name="T12" fmla="*/ 4 w 296"/>
              <a:gd name="T13" fmla="*/ 3 h 337"/>
              <a:gd name="T14" fmla="*/ 4 w 296"/>
              <a:gd name="T15" fmla="*/ 3 h 337"/>
              <a:gd name="T16" fmla="*/ 4 w 296"/>
              <a:gd name="T17" fmla="*/ 3 h 337"/>
              <a:gd name="T18" fmla="*/ 4 w 296"/>
              <a:gd name="T19" fmla="*/ 3 h 337"/>
              <a:gd name="T20" fmla="*/ 4 w 296"/>
              <a:gd name="T21" fmla="*/ 3 h 337"/>
              <a:gd name="T22" fmla="*/ 4 w 296"/>
              <a:gd name="T23" fmla="*/ 3 h 337"/>
              <a:gd name="T24" fmla="*/ 4 w 296"/>
              <a:gd name="T25" fmla="*/ 3 h 337"/>
              <a:gd name="T26" fmla="*/ 4 w 296"/>
              <a:gd name="T27" fmla="*/ 3 h 337"/>
              <a:gd name="T28" fmla="*/ 4 w 296"/>
              <a:gd name="T29" fmla="*/ 3 h 337"/>
              <a:gd name="T30" fmla="*/ 4 w 296"/>
              <a:gd name="T31" fmla="*/ 3 h 337"/>
              <a:gd name="T32" fmla="*/ 4 w 296"/>
              <a:gd name="T33" fmla="*/ 3 h 337"/>
              <a:gd name="T34" fmla="*/ 4 w 296"/>
              <a:gd name="T35" fmla="*/ 3 h 337"/>
              <a:gd name="T36" fmla="*/ 4 w 296"/>
              <a:gd name="T37" fmla="*/ 3 h 337"/>
              <a:gd name="T38" fmla="*/ 4 w 296"/>
              <a:gd name="T39" fmla="*/ 3 h 337"/>
              <a:gd name="T40" fmla="*/ 4 w 296"/>
              <a:gd name="T41" fmla="*/ 3 h 337"/>
              <a:gd name="T42" fmla="*/ 4 w 296"/>
              <a:gd name="T43" fmla="*/ 3 h 337"/>
              <a:gd name="T44" fmla="*/ 4 w 296"/>
              <a:gd name="T45" fmla="*/ 3 h 337"/>
              <a:gd name="T46" fmla="*/ 4 w 296"/>
              <a:gd name="T47" fmla="*/ 3 h 337"/>
              <a:gd name="T48" fmla="*/ 4 w 296"/>
              <a:gd name="T49" fmla="*/ 3 h 337"/>
              <a:gd name="T50" fmla="*/ 4 w 296"/>
              <a:gd name="T51" fmla="*/ 3 h 337"/>
              <a:gd name="T52" fmla="*/ 4 w 296"/>
              <a:gd name="T53" fmla="*/ 3 h 337"/>
              <a:gd name="T54" fmla="*/ 4 w 296"/>
              <a:gd name="T55" fmla="*/ 3 h 337"/>
              <a:gd name="T56" fmla="*/ 4 w 296"/>
              <a:gd name="T57" fmla="*/ 3 h 337"/>
              <a:gd name="T58" fmla="*/ 4 w 296"/>
              <a:gd name="T59" fmla="*/ 3 h 337"/>
              <a:gd name="T60" fmla="*/ 4 w 296"/>
              <a:gd name="T61" fmla="*/ 3 h 337"/>
              <a:gd name="T62" fmla="*/ 4 w 296"/>
              <a:gd name="T63" fmla="*/ 3 h 337"/>
              <a:gd name="T64" fmla="*/ 4 w 296"/>
              <a:gd name="T65" fmla="*/ 3 h 337"/>
              <a:gd name="T66" fmla="*/ 4 w 296"/>
              <a:gd name="T67" fmla="*/ 3 h 337"/>
              <a:gd name="T68" fmla="*/ 4 w 296"/>
              <a:gd name="T69" fmla="*/ 3 h 337"/>
              <a:gd name="T70" fmla="*/ 4 w 296"/>
              <a:gd name="T71" fmla="*/ 3 h 337"/>
              <a:gd name="T72" fmla="*/ 4 w 296"/>
              <a:gd name="T73" fmla="*/ 3 h 337"/>
              <a:gd name="T74" fmla="*/ 4 w 296"/>
              <a:gd name="T75" fmla="*/ 3 h 337"/>
              <a:gd name="T76" fmla="*/ 4 w 296"/>
              <a:gd name="T77" fmla="*/ 3 h 337"/>
              <a:gd name="T78" fmla="*/ 4 w 296"/>
              <a:gd name="T79" fmla="*/ 3 h 337"/>
              <a:gd name="T80" fmla="*/ 4 w 296"/>
              <a:gd name="T81" fmla="*/ 3 h 337"/>
              <a:gd name="T82" fmla="*/ 4 w 296"/>
              <a:gd name="T83" fmla="*/ 3 h 337"/>
              <a:gd name="T84" fmla="*/ 4 w 296"/>
              <a:gd name="T85" fmla="*/ 3 h 337"/>
              <a:gd name="T86" fmla="*/ 4 w 296"/>
              <a:gd name="T87" fmla="*/ 3 h 337"/>
              <a:gd name="T88" fmla="*/ 4 w 296"/>
              <a:gd name="T89" fmla="*/ 3 h 337"/>
              <a:gd name="T90" fmla="*/ 4 w 296"/>
              <a:gd name="T91" fmla="*/ 3 h 337"/>
              <a:gd name="T92" fmla="*/ 4 w 296"/>
              <a:gd name="T93" fmla="*/ 3 h 337"/>
              <a:gd name="T94" fmla="*/ 4 w 296"/>
              <a:gd name="T95" fmla="*/ 3 h 337"/>
              <a:gd name="T96" fmla="*/ 4 w 296"/>
              <a:gd name="T97" fmla="*/ 3 h 337"/>
              <a:gd name="T98" fmla="*/ 4 w 296"/>
              <a:gd name="T99" fmla="*/ 3 h 337"/>
              <a:gd name="T100" fmla="*/ 4 w 296"/>
              <a:gd name="T101" fmla="*/ 3 h 337"/>
              <a:gd name="T102" fmla="*/ 4 w 296"/>
              <a:gd name="T103" fmla="*/ 3 h 337"/>
              <a:gd name="T104" fmla="*/ 4 w 296"/>
              <a:gd name="T105" fmla="*/ 3 h 337"/>
              <a:gd name="T106" fmla="*/ 4 w 296"/>
              <a:gd name="T107" fmla="*/ 3 h 337"/>
              <a:gd name="T108" fmla="*/ 4 w 296"/>
              <a:gd name="T109" fmla="*/ 3 h 337"/>
              <a:gd name="T110" fmla="*/ 4 w 296"/>
              <a:gd name="T111" fmla="*/ 3 h 337"/>
              <a:gd name="T112" fmla="*/ 4 w 296"/>
              <a:gd name="T113" fmla="*/ 3 h 337"/>
              <a:gd name="T114" fmla="*/ 4 w 296"/>
              <a:gd name="T115" fmla="*/ 3 h 337"/>
              <a:gd name="T116" fmla="*/ 4 w 296"/>
              <a:gd name="T117" fmla="*/ 3 h 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 h="337">
                <a:moveTo>
                  <a:pt x="288" y="100"/>
                </a:moveTo>
                <a:lnTo>
                  <a:pt x="284" y="105"/>
                </a:lnTo>
                <a:lnTo>
                  <a:pt x="287" y="104"/>
                </a:lnTo>
                <a:lnTo>
                  <a:pt x="288" y="112"/>
                </a:lnTo>
                <a:lnTo>
                  <a:pt x="290" y="134"/>
                </a:lnTo>
                <a:lnTo>
                  <a:pt x="295" y="145"/>
                </a:lnTo>
                <a:lnTo>
                  <a:pt x="296" y="159"/>
                </a:lnTo>
                <a:lnTo>
                  <a:pt x="292" y="193"/>
                </a:lnTo>
                <a:lnTo>
                  <a:pt x="287" y="192"/>
                </a:lnTo>
                <a:lnTo>
                  <a:pt x="288" y="199"/>
                </a:lnTo>
                <a:lnTo>
                  <a:pt x="289" y="210"/>
                </a:lnTo>
                <a:lnTo>
                  <a:pt x="290" y="218"/>
                </a:lnTo>
                <a:lnTo>
                  <a:pt x="289" y="224"/>
                </a:lnTo>
                <a:lnTo>
                  <a:pt x="287" y="228"/>
                </a:lnTo>
                <a:lnTo>
                  <a:pt x="289" y="234"/>
                </a:lnTo>
                <a:lnTo>
                  <a:pt x="288" y="237"/>
                </a:lnTo>
                <a:lnTo>
                  <a:pt x="288" y="240"/>
                </a:lnTo>
                <a:lnTo>
                  <a:pt x="289" y="243"/>
                </a:lnTo>
                <a:lnTo>
                  <a:pt x="289" y="244"/>
                </a:lnTo>
                <a:lnTo>
                  <a:pt x="284" y="248"/>
                </a:lnTo>
                <a:lnTo>
                  <a:pt x="278" y="244"/>
                </a:lnTo>
                <a:lnTo>
                  <a:pt x="276" y="244"/>
                </a:lnTo>
                <a:lnTo>
                  <a:pt x="269" y="244"/>
                </a:lnTo>
                <a:lnTo>
                  <a:pt x="268" y="243"/>
                </a:lnTo>
                <a:lnTo>
                  <a:pt x="266" y="243"/>
                </a:lnTo>
                <a:lnTo>
                  <a:pt x="264" y="242"/>
                </a:lnTo>
                <a:lnTo>
                  <a:pt x="263" y="242"/>
                </a:lnTo>
                <a:lnTo>
                  <a:pt x="263" y="243"/>
                </a:lnTo>
                <a:lnTo>
                  <a:pt x="260" y="244"/>
                </a:lnTo>
                <a:lnTo>
                  <a:pt x="259" y="246"/>
                </a:lnTo>
                <a:lnTo>
                  <a:pt x="259" y="247"/>
                </a:lnTo>
                <a:lnTo>
                  <a:pt x="259" y="249"/>
                </a:lnTo>
                <a:lnTo>
                  <a:pt x="262" y="254"/>
                </a:lnTo>
                <a:lnTo>
                  <a:pt x="263" y="255"/>
                </a:lnTo>
                <a:lnTo>
                  <a:pt x="263" y="256"/>
                </a:lnTo>
                <a:lnTo>
                  <a:pt x="265" y="258"/>
                </a:lnTo>
                <a:lnTo>
                  <a:pt x="266" y="258"/>
                </a:lnTo>
                <a:lnTo>
                  <a:pt x="268" y="260"/>
                </a:lnTo>
                <a:lnTo>
                  <a:pt x="270" y="267"/>
                </a:lnTo>
                <a:lnTo>
                  <a:pt x="276" y="273"/>
                </a:lnTo>
                <a:lnTo>
                  <a:pt x="276" y="276"/>
                </a:lnTo>
                <a:lnTo>
                  <a:pt x="276" y="277"/>
                </a:lnTo>
                <a:lnTo>
                  <a:pt x="280" y="279"/>
                </a:lnTo>
                <a:lnTo>
                  <a:pt x="281" y="284"/>
                </a:lnTo>
                <a:lnTo>
                  <a:pt x="283" y="289"/>
                </a:lnTo>
                <a:lnTo>
                  <a:pt x="280" y="291"/>
                </a:lnTo>
                <a:lnTo>
                  <a:pt x="277" y="294"/>
                </a:lnTo>
                <a:lnTo>
                  <a:pt x="277" y="295"/>
                </a:lnTo>
                <a:lnTo>
                  <a:pt x="277" y="298"/>
                </a:lnTo>
                <a:lnTo>
                  <a:pt x="278" y="301"/>
                </a:lnTo>
                <a:lnTo>
                  <a:pt x="282" y="303"/>
                </a:lnTo>
                <a:lnTo>
                  <a:pt x="284" y="306"/>
                </a:lnTo>
                <a:lnTo>
                  <a:pt x="284" y="310"/>
                </a:lnTo>
                <a:lnTo>
                  <a:pt x="286" y="313"/>
                </a:lnTo>
                <a:lnTo>
                  <a:pt x="284" y="314"/>
                </a:lnTo>
                <a:lnTo>
                  <a:pt x="280" y="320"/>
                </a:lnTo>
                <a:lnTo>
                  <a:pt x="271" y="325"/>
                </a:lnTo>
                <a:lnTo>
                  <a:pt x="254" y="332"/>
                </a:lnTo>
                <a:lnTo>
                  <a:pt x="247" y="337"/>
                </a:lnTo>
                <a:lnTo>
                  <a:pt x="245" y="332"/>
                </a:lnTo>
                <a:lnTo>
                  <a:pt x="244" y="332"/>
                </a:lnTo>
                <a:lnTo>
                  <a:pt x="244" y="325"/>
                </a:lnTo>
                <a:lnTo>
                  <a:pt x="242" y="322"/>
                </a:lnTo>
                <a:lnTo>
                  <a:pt x="241" y="321"/>
                </a:lnTo>
                <a:lnTo>
                  <a:pt x="240" y="320"/>
                </a:lnTo>
                <a:lnTo>
                  <a:pt x="239" y="319"/>
                </a:lnTo>
                <a:lnTo>
                  <a:pt x="238" y="318"/>
                </a:lnTo>
                <a:lnTo>
                  <a:pt x="234" y="316"/>
                </a:lnTo>
                <a:lnTo>
                  <a:pt x="233" y="316"/>
                </a:lnTo>
                <a:lnTo>
                  <a:pt x="232" y="315"/>
                </a:lnTo>
                <a:lnTo>
                  <a:pt x="230" y="314"/>
                </a:lnTo>
                <a:lnTo>
                  <a:pt x="228" y="314"/>
                </a:lnTo>
                <a:lnTo>
                  <a:pt x="226" y="314"/>
                </a:lnTo>
                <a:lnTo>
                  <a:pt x="224" y="315"/>
                </a:lnTo>
                <a:lnTo>
                  <a:pt x="223" y="315"/>
                </a:lnTo>
                <a:lnTo>
                  <a:pt x="222" y="314"/>
                </a:lnTo>
                <a:lnTo>
                  <a:pt x="221" y="314"/>
                </a:lnTo>
                <a:lnTo>
                  <a:pt x="220" y="313"/>
                </a:lnTo>
                <a:lnTo>
                  <a:pt x="218" y="313"/>
                </a:lnTo>
                <a:lnTo>
                  <a:pt x="216" y="310"/>
                </a:lnTo>
                <a:lnTo>
                  <a:pt x="215" y="302"/>
                </a:lnTo>
                <a:lnTo>
                  <a:pt x="212" y="298"/>
                </a:lnTo>
                <a:lnTo>
                  <a:pt x="214" y="297"/>
                </a:lnTo>
                <a:lnTo>
                  <a:pt x="214" y="296"/>
                </a:lnTo>
                <a:lnTo>
                  <a:pt x="212" y="294"/>
                </a:lnTo>
                <a:lnTo>
                  <a:pt x="211" y="292"/>
                </a:lnTo>
                <a:lnTo>
                  <a:pt x="208" y="294"/>
                </a:lnTo>
                <a:lnTo>
                  <a:pt x="206" y="292"/>
                </a:lnTo>
                <a:lnTo>
                  <a:pt x="205" y="292"/>
                </a:lnTo>
                <a:lnTo>
                  <a:pt x="203" y="291"/>
                </a:lnTo>
                <a:lnTo>
                  <a:pt x="199" y="290"/>
                </a:lnTo>
                <a:lnTo>
                  <a:pt x="197" y="290"/>
                </a:lnTo>
                <a:lnTo>
                  <a:pt x="196" y="289"/>
                </a:lnTo>
                <a:lnTo>
                  <a:pt x="194" y="288"/>
                </a:lnTo>
                <a:lnTo>
                  <a:pt x="192" y="285"/>
                </a:lnTo>
                <a:lnTo>
                  <a:pt x="190" y="283"/>
                </a:lnTo>
                <a:lnTo>
                  <a:pt x="187" y="282"/>
                </a:lnTo>
                <a:lnTo>
                  <a:pt x="186" y="282"/>
                </a:lnTo>
                <a:lnTo>
                  <a:pt x="185" y="280"/>
                </a:lnTo>
                <a:lnTo>
                  <a:pt x="186" y="280"/>
                </a:lnTo>
                <a:lnTo>
                  <a:pt x="187" y="280"/>
                </a:lnTo>
                <a:lnTo>
                  <a:pt x="187" y="278"/>
                </a:lnTo>
                <a:lnTo>
                  <a:pt x="188" y="278"/>
                </a:lnTo>
                <a:lnTo>
                  <a:pt x="187" y="277"/>
                </a:lnTo>
                <a:lnTo>
                  <a:pt x="185" y="278"/>
                </a:lnTo>
                <a:lnTo>
                  <a:pt x="185" y="277"/>
                </a:lnTo>
                <a:lnTo>
                  <a:pt x="184" y="277"/>
                </a:lnTo>
                <a:lnTo>
                  <a:pt x="184" y="276"/>
                </a:lnTo>
                <a:lnTo>
                  <a:pt x="184" y="274"/>
                </a:lnTo>
                <a:lnTo>
                  <a:pt x="184" y="273"/>
                </a:lnTo>
                <a:lnTo>
                  <a:pt x="182" y="274"/>
                </a:lnTo>
                <a:lnTo>
                  <a:pt x="184" y="271"/>
                </a:lnTo>
                <a:lnTo>
                  <a:pt x="184" y="270"/>
                </a:lnTo>
                <a:lnTo>
                  <a:pt x="182" y="267"/>
                </a:lnTo>
                <a:lnTo>
                  <a:pt x="181" y="266"/>
                </a:lnTo>
                <a:lnTo>
                  <a:pt x="182" y="265"/>
                </a:lnTo>
                <a:lnTo>
                  <a:pt x="182" y="264"/>
                </a:lnTo>
                <a:lnTo>
                  <a:pt x="182" y="262"/>
                </a:lnTo>
                <a:lnTo>
                  <a:pt x="182" y="264"/>
                </a:lnTo>
                <a:lnTo>
                  <a:pt x="184" y="262"/>
                </a:lnTo>
                <a:lnTo>
                  <a:pt x="184" y="261"/>
                </a:lnTo>
                <a:lnTo>
                  <a:pt x="184" y="260"/>
                </a:lnTo>
                <a:lnTo>
                  <a:pt x="184" y="259"/>
                </a:lnTo>
                <a:lnTo>
                  <a:pt x="184" y="258"/>
                </a:lnTo>
                <a:lnTo>
                  <a:pt x="184" y="255"/>
                </a:lnTo>
                <a:lnTo>
                  <a:pt x="185" y="255"/>
                </a:lnTo>
                <a:lnTo>
                  <a:pt x="185" y="254"/>
                </a:lnTo>
                <a:lnTo>
                  <a:pt x="184" y="254"/>
                </a:lnTo>
                <a:lnTo>
                  <a:pt x="182" y="253"/>
                </a:lnTo>
                <a:lnTo>
                  <a:pt x="181" y="252"/>
                </a:lnTo>
                <a:lnTo>
                  <a:pt x="181" y="253"/>
                </a:lnTo>
                <a:lnTo>
                  <a:pt x="179" y="250"/>
                </a:lnTo>
                <a:lnTo>
                  <a:pt x="175" y="250"/>
                </a:lnTo>
                <a:lnTo>
                  <a:pt x="173" y="250"/>
                </a:lnTo>
                <a:lnTo>
                  <a:pt x="172" y="250"/>
                </a:lnTo>
                <a:lnTo>
                  <a:pt x="172" y="252"/>
                </a:lnTo>
                <a:lnTo>
                  <a:pt x="167" y="250"/>
                </a:lnTo>
                <a:lnTo>
                  <a:pt x="167" y="249"/>
                </a:lnTo>
                <a:lnTo>
                  <a:pt x="168" y="249"/>
                </a:lnTo>
                <a:lnTo>
                  <a:pt x="167" y="248"/>
                </a:lnTo>
                <a:lnTo>
                  <a:pt x="167" y="247"/>
                </a:lnTo>
                <a:lnTo>
                  <a:pt x="166" y="247"/>
                </a:lnTo>
                <a:lnTo>
                  <a:pt x="164" y="247"/>
                </a:lnTo>
                <a:lnTo>
                  <a:pt x="163" y="247"/>
                </a:lnTo>
                <a:lnTo>
                  <a:pt x="163" y="248"/>
                </a:lnTo>
                <a:lnTo>
                  <a:pt x="163" y="247"/>
                </a:lnTo>
                <a:lnTo>
                  <a:pt x="162" y="248"/>
                </a:lnTo>
                <a:lnTo>
                  <a:pt x="162" y="247"/>
                </a:lnTo>
                <a:lnTo>
                  <a:pt x="162" y="248"/>
                </a:lnTo>
                <a:lnTo>
                  <a:pt x="162" y="247"/>
                </a:lnTo>
                <a:lnTo>
                  <a:pt x="161" y="247"/>
                </a:lnTo>
                <a:lnTo>
                  <a:pt x="161" y="246"/>
                </a:lnTo>
                <a:lnTo>
                  <a:pt x="160" y="246"/>
                </a:lnTo>
                <a:lnTo>
                  <a:pt x="160" y="247"/>
                </a:lnTo>
                <a:lnTo>
                  <a:pt x="160" y="246"/>
                </a:lnTo>
                <a:lnTo>
                  <a:pt x="158" y="244"/>
                </a:lnTo>
                <a:lnTo>
                  <a:pt x="157" y="244"/>
                </a:lnTo>
                <a:lnTo>
                  <a:pt x="157" y="243"/>
                </a:lnTo>
                <a:lnTo>
                  <a:pt x="156" y="242"/>
                </a:lnTo>
                <a:lnTo>
                  <a:pt x="155" y="241"/>
                </a:lnTo>
                <a:lnTo>
                  <a:pt x="154" y="241"/>
                </a:lnTo>
                <a:lnTo>
                  <a:pt x="152" y="240"/>
                </a:lnTo>
                <a:lnTo>
                  <a:pt x="152" y="238"/>
                </a:lnTo>
                <a:lnTo>
                  <a:pt x="152" y="237"/>
                </a:lnTo>
                <a:lnTo>
                  <a:pt x="151" y="237"/>
                </a:lnTo>
                <a:lnTo>
                  <a:pt x="152" y="236"/>
                </a:lnTo>
                <a:lnTo>
                  <a:pt x="151" y="236"/>
                </a:lnTo>
                <a:lnTo>
                  <a:pt x="151" y="235"/>
                </a:lnTo>
                <a:lnTo>
                  <a:pt x="150" y="235"/>
                </a:lnTo>
                <a:lnTo>
                  <a:pt x="151" y="234"/>
                </a:lnTo>
                <a:lnTo>
                  <a:pt x="150" y="232"/>
                </a:lnTo>
                <a:lnTo>
                  <a:pt x="149" y="232"/>
                </a:lnTo>
                <a:lnTo>
                  <a:pt x="149" y="231"/>
                </a:lnTo>
                <a:lnTo>
                  <a:pt x="149" y="230"/>
                </a:lnTo>
                <a:lnTo>
                  <a:pt x="148" y="229"/>
                </a:lnTo>
                <a:lnTo>
                  <a:pt x="146" y="229"/>
                </a:lnTo>
                <a:lnTo>
                  <a:pt x="145" y="228"/>
                </a:lnTo>
                <a:lnTo>
                  <a:pt x="145" y="226"/>
                </a:lnTo>
                <a:lnTo>
                  <a:pt x="145" y="225"/>
                </a:lnTo>
                <a:lnTo>
                  <a:pt x="145" y="224"/>
                </a:lnTo>
                <a:lnTo>
                  <a:pt x="144" y="224"/>
                </a:lnTo>
                <a:lnTo>
                  <a:pt x="143" y="223"/>
                </a:lnTo>
                <a:lnTo>
                  <a:pt x="140" y="222"/>
                </a:lnTo>
                <a:lnTo>
                  <a:pt x="137" y="219"/>
                </a:lnTo>
                <a:lnTo>
                  <a:pt x="134" y="219"/>
                </a:lnTo>
                <a:lnTo>
                  <a:pt x="133" y="219"/>
                </a:lnTo>
                <a:lnTo>
                  <a:pt x="134" y="218"/>
                </a:lnTo>
                <a:lnTo>
                  <a:pt x="133" y="216"/>
                </a:lnTo>
                <a:lnTo>
                  <a:pt x="132" y="213"/>
                </a:lnTo>
                <a:lnTo>
                  <a:pt x="132" y="212"/>
                </a:lnTo>
                <a:lnTo>
                  <a:pt x="131" y="211"/>
                </a:lnTo>
                <a:lnTo>
                  <a:pt x="128" y="208"/>
                </a:lnTo>
                <a:lnTo>
                  <a:pt x="127" y="207"/>
                </a:lnTo>
                <a:lnTo>
                  <a:pt x="127" y="206"/>
                </a:lnTo>
                <a:lnTo>
                  <a:pt x="126" y="206"/>
                </a:lnTo>
                <a:lnTo>
                  <a:pt x="126" y="205"/>
                </a:lnTo>
                <a:lnTo>
                  <a:pt x="125" y="205"/>
                </a:lnTo>
                <a:lnTo>
                  <a:pt x="125" y="204"/>
                </a:lnTo>
                <a:lnTo>
                  <a:pt x="124" y="202"/>
                </a:lnTo>
                <a:lnTo>
                  <a:pt x="125" y="202"/>
                </a:lnTo>
                <a:lnTo>
                  <a:pt x="125" y="199"/>
                </a:lnTo>
                <a:lnTo>
                  <a:pt x="121" y="198"/>
                </a:lnTo>
                <a:lnTo>
                  <a:pt x="120" y="196"/>
                </a:lnTo>
                <a:lnTo>
                  <a:pt x="119" y="194"/>
                </a:lnTo>
                <a:lnTo>
                  <a:pt x="119" y="193"/>
                </a:lnTo>
                <a:lnTo>
                  <a:pt x="118" y="192"/>
                </a:lnTo>
                <a:lnTo>
                  <a:pt x="115" y="192"/>
                </a:lnTo>
                <a:lnTo>
                  <a:pt x="116" y="190"/>
                </a:lnTo>
                <a:lnTo>
                  <a:pt x="115" y="188"/>
                </a:lnTo>
                <a:lnTo>
                  <a:pt x="115" y="187"/>
                </a:lnTo>
                <a:lnTo>
                  <a:pt x="116" y="186"/>
                </a:lnTo>
                <a:lnTo>
                  <a:pt x="116" y="184"/>
                </a:lnTo>
                <a:lnTo>
                  <a:pt x="115" y="182"/>
                </a:lnTo>
                <a:lnTo>
                  <a:pt x="115" y="181"/>
                </a:lnTo>
                <a:lnTo>
                  <a:pt x="114" y="181"/>
                </a:lnTo>
                <a:lnTo>
                  <a:pt x="115" y="178"/>
                </a:lnTo>
                <a:lnTo>
                  <a:pt x="115" y="176"/>
                </a:lnTo>
                <a:lnTo>
                  <a:pt x="114" y="175"/>
                </a:lnTo>
                <a:lnTo>
                  <a:pt x="113" y="174"/>
                </a:lnTo>
                <a:lnTo>
                  <a:pt x="112" y="174"/>
                </a:lnTo>
                <a:lnTo>
                  <a:pt x="110" y="174"/>
                </a:lnTo>
                <a:lnTo>
                  <a:pt x="109" y="175"/>
                </a:lnTo>
                <a:lnTo>
                  <a:pt x="108" y="174"/>
                </a:lnTo>
                <a:lnTo>
                  <a:pt x="107" y="172"/>
                </a:lnTo>
                <a:lnTo>
                  <a:pt x="106" y="172"/>
                </a:lnTo>
                <a:lnTo>
                  <a:pt x="106" y="170"/>
                </a:lnTo>
                <a:lnTo>
                  <a:pt x="108" y="166"/>
                </a:lnTo>
                <a:lnTo>
                  <a:pt x="108" y="165"/>
                </a:lnTo>
                <a:lnTo>
                  <a:pt x="107" y="164"/>
                </a:lnTo>
                <a:lnTo>
                  <a:pt x="107" y="162"/>
                </a:lnTo>
                <a:lnTo>
                  <a:pt x="106" y="160"/>
                </a:lnTo>
                <a:lnTo>
                  <a:pt x="104" y="160"/>
                </a:lnTo>
                <a:lnTo>
                  <a:pt x="103" y="158"/>
                </a:lnTo>
                <a:lnTo>
                  <a:pt x="102" y="154"/>
                </a:lnTo>
                <a:lnTo>
                  <a:pt x="101" y="153"/>
                </a:lnTo>
                <a:lnTo>
                  <a:pt x="100" y="150"/>
                </a:lnTo>
                <a:lnTo>
                  <a:pt x="98" y="147"/>
                </a:lnTo>
                <a:lnTo>
                  <a:pt x="98" y="145"/>
                </a:lnTo>
                <a:lnTo>
                  <a:pt x="97" y="144"/>
                </a:lnTo>
                <a:lnTo>
                  <a:pt x="96" y="142"/>
                </a:lnTo>
                <a:lnTo>
                  <a:pt x="95" y="144"/>
                </a:lnTo>
                <a:lnTo>
                  <a:pt x="94" y="142"/>
                </a:lnTo>
                <a:lnTo>
                  <a:pt x="95" y="136"/>
                </a:lnTo>
                <a:lnTo>
                  <a:pt x="95" y="135"/>
                </a:lnTo>
                <a:lnTo>
                  <a:pt x="96" y="130"/>
                </a:lnTo>
                <a:lnTo>
                  <a:pt x="95" y="127"/>
                </a:lnTo>
                <a:lnTo>
                  <a:pt x="94" y="126"/>
                </a:lnTo>
                <a:lnTo>
                  <a:pt x="92" y="124"/>
                </a:lnTo>
                <a:lnTo>
                  <a:pt x="91" y="126"/>
                </a:lnTo>
                <a:lnTo>
                  <a:pt x="91" y="124"/>
                </a:lnTo>
                <a:lnTo>
                  <a:pt x="92" y="122"/>
                </a:lnTo>
                <a:lnTo>
                  <a:pt x="92" y="120"/>
                </a:lnTo>
                <a:lnTo>
                  <a:pt x="91" y="116"/>
                </a:lnTo>
                <a:lnTo>
                  <a:pt x="88" y="111"/>
                </a:lnTo>
                <a:lnTo>
                  <a:pt x="84" y="104"/>
                </a:lnTo>
                <a:lnTo>
                  <a:pt x="84" y="103"/>
                </a:lnTo>
                <a:lnTo>
                  <a:pt x="84" y="99"/>
                </a:lnTo>
                <a:lnTo>
                  <a:pt x="83" y="97"/>
                </a:lnTo>
                <a:lnTo>
                  <a:pt x="84" y="97"/>
                </a:lnTo>
                <a:lnTo>
                  <a:pt x="85" y="94"/>
                </a:lnTo>
                <a:lnTo>
                  <a:pt x="85" y="90"/>
                </a:lnTo>
                <a:lnTo>
                  <a:pt x="85" y="88"/>
                </a:lnTo>
                <a:lnTo>
                  <a:pt x="85" y="86"/>
                </a:lnTo>
                <a:lnTo>
                  <a:pt x="85" y="85"/>
                </a:lnTo>
                <a:lnTo>
                  <a:pt x="85" y="86"/>
                </a:lnTo>
                <a:lnTo>
                  <a:pt x="89" y="85"/>
                </a:lnTo>
                <a:lnTo>
                  <a:pt x="89" y="84"/>
                </a:lnTo>
                <a:lnTo>
                  <a:pt x="90" y="82"/>
                </a:lnTo>
                <a:lnTo>
                  <a:pt x="90" y="81"/>
                </a:lnTo>
                <a:lnTo>
                  <a:pt x="89" y="81"/>
                </a:lnTo>
                <a:lnTo>
                  <a:pt x="89" y="80"/>
                </a:lnTo>
                <a:lnTo>
                  <a:pt x="86" y="79"/>
                </a:lnTo>
                <a:lnTo>
                  <a:pt x="83" y="78"/>
                </a:lnTo>
                <a:lnTo>
                  <a:pt x="83" y="76"/>
                </a:lnTo>
                <a:lnTo>
                  <a:pt x="82" y="76"/>
                </a:lnTo>
                <a:lnTo>
                  <a:pt x="79" y="75"/>
                </a:lnTo>
                <a:lnTo>
                  <a:pt x="74" y="74"/>
                </a:lnTo>
                <a:lnTo>
                  <a:pt x="72" y="73"/>
                </a:lnTo>
                <a:lnTo>
                  <a:pt x="72" y="72"/>
                </a:lnTo>
                <a:lnTo>
                  <a:pt x="72" y="73"/>
                </a:lnTo>
                <a:lnTo>
                  <a:pt x="67" y="70"/>
                </a:lnTo>
                <a:lnTo>
                  <a:pt x="66" y="69"/>
                </a:lnTo>
                <a:lnTo>
                  <a:pt x="64" y="69"/>
                </a:lnTo>
                <a:lnTo>
                  <a:pt x="64" y="68"/>
                </a:lnTo>
                <a:lnTo>
                  <a:pt x="65" y="66"/>
                </a:lnTo>
                <a:lnTo>
                  <a:pt x="65" y="64"/>
                </a:lnTo>
                <a:lnTo>
                  <a:pt x="65" y="63"/>
                </a:lnTo>
                <a:lnTo>
                  <a:pt x="64" y="61"/>
                </a:lnTo>
                <a:lnTo>
                  <a:pt x="62" y="60"/>
                </a:lnTo>
                <a:lnTo>
                  <a:pt x="59" y="57"/>
                </a:lnTo>
                <a:lnTo>
                  <a:pt x="58" y="56"/>
                </a:lnTo>
                <a:lnTo>
                  <a:pt x="56" y="55"/>
                </a:lnTo>
                <a:lnTo>
                  <a:pt x="55" y="55"/>
                </a:lnTo>
                <a:lnTo>
                  <a:pt x="54" y="55"/>
                </a:lnTo>
                <a:lnTo>
                  <a:pt x="54" y="54"/>
                </a:lnTo>
                <a:lnTo>
                  <a:pt x="53" y="54"/>
                </a:lnTo>
                <a:lnTo>
                  <a:pt x="52" y="54"/>
                </a:lnTo>
                <a:lnTo>
                  <a:pt x="50" y="54"/>
                </a:lnTo>
                <a:lnTo>
                  <a:pt x="49" y="54"/>
                </a:lnTo>
                <a:lnTo>
                  <a:pt x="48" y="54"/>
                </a:lnTo>
                <a:lnTo>
                  <a:pt x="47" y="54"/>
                </a:lnTo>
                <a:lnTo>
                  <a:pt x="43" y="55"/>
                </a:lnTo>
                <a:lnTo>
                  <a:pt x="43" y="56"/>
                </a:lnTo>
                <a:lnTo>
                  <a:pt x="42" y="57"/>
                </a:lnTo>
                <a:lnTo>
                  <a:pt x="40" y="56"/>
                </a:lnTo>
                <a:lnTo>
                  <a:pt x="38" y="55"/>
                </a:lnTo>
                <a:lnTo>
                  <a:pt x="36" y="54"/>
                </a:lnTo>
                <a:lnTo>
                  <a:pt x="35" y="52"/>
                </a:lnTo>
                <a:lnTo>
                  <a:pt x="34" y="52"/>
                </a:lnTo>
                <a:lnTo>
                  <a:pt x="34" y="51"/>
                </a:lnTo>
                <a:lnTo>
                  <a:pt x="34" y="50"/>
                </a:lnTo>
                <a:lnTo>
                  <a:pt x="31" y="49"/>
                </a:lnTo>
                <a:lnTo>
                  <a:pt x="29" y="46"/>
                </a:lnTo>
                <a:lnTo>
                  <a:pt x="28" y="46"/>
                </a:lnTo>
                <a:lnTo>
                  <a:pt x="28" y="45"/>
                </a:lnTo>
                <a:lnTo>
                  <a:pt x="26" y="45"/>
                </a:lnTo>
                <a:lnTo>
                  <a:pt x="26" y="44"/>
                </a:lnTo>
                <a:lnTo>
                  <a:pt x="25" y="44"/>
                </a:lnTo>
                <a:lnTo>
                  <a:pt x="25" y="43"/>
                </a:lnTo>
                <a:lnTo>
                  <a:pt x="24" y="43"/>
                </a:lnTo>
                <a:lnTo>
                  <a:pt x="24" y="42"/>
                </a:lnTo>
                <a:lnTo>
                  <a:pt x="23" y="40"/>
                </a:lnTo>
                <a:lnTo>
                  <a:pt x="22" y="40"/>
                </a:lnTo>
                <a:lnTo>
                  <a:pt x="20" y="39"/>
                </a:lnTo>
                <a:lnTo>
                  <a:pt x="18" y="39"/>
                </a:lnTo>
                <a:lnTo>
                  <a:pt x="17" y="37"/>
                </a:lnTo>
                <a:lnTo>
                  <a:pt x="16" y="36"/>
                </a:lnTo>
                <a:lnTo>
                  <a:pt x="14" y="36"/>
                </a:lnTo>
                <a:lnTo>
                  <a:pt x="13" y="36"/>
                </a:lnTo>
                <a:lnTo>
                  <a:pt x="13" y="34"/>
                </a:lnTo>
                <a:lnTo>
                  <a:pt x="12" y="36"/>
                </a:lnTo>
                <a:lnTo>
                  <a:pt x="12" y="37"/>
                </a:lnTo>
                <a:lnTo>
                  <a:pt x="12" y="38"/>
                </a:lnTo>
                <a:lnTo>
                  <a:pt x="10" y="37"/>
                </a:lnTo>
                <a:lnTo>
                  <a:pt x="8" y="34"/>
                </a:lnTo>
                <a:lnTo>
                  <a:pt x="5" y="30"/>
                </a:lnTo>
                <a:lnTo>
                  <a:pt x="2" y="28"/>
                </a:lnTo>
                <a:lnTo>
                  <a:pt x="0" y="25"/>
                </a:lnTo>
                <a:lnTo>
                  <a:pt x="2" y="26"/>
                </a:lnTo>
                <a:lnTo>
                  <a:pt x="4" y="24"/>
                </a:lnTo>
                <a:lnTo>
                  <a:pt x="4" y="15"/>
                </a:lnTo>
                <a:lnTo>
                  <a:pt x="5" y="14"/>
                </a:lnTo>
                <a:lnTo>
                  <a:pt x="6" y="15"/>
                </a:lnTo>
                <a:lnTo>
                  <a:pt x="7" y="9"/>
                </a:lnTo>
                <a:lnTo>
                  <a:pt x="13" y="4"/>
                </a:lnTo>
                <a:lnTo>
                  <a:pt x="19" y="0"/>
                </a:lnTo>
                <a:lnTo>
                  <a:pt x="25" y="7"/>
                </a:lnTo>
                <a:lnTo>
                  <a:pt x="83" y="37"/>
                </a:lnTo>
                <a:lnTo>
                  <a:pt x="164" y="78"/>
                </a:lnTo>
                <a:lnTo>
                  <a:pt x="170" y="81"/>
                </a:lnTo>
                <a:lnTo>
                  <a:pt x="172" y="81"/>
                </a:lnTo>
                <a:lnTo>
                  <a:pt x="184" y="87"/>
                </a:lnTo>
                <a:lnTo>
                  <a:pt x="212" y="91"/>
                </a:lnTo>
                <a:lnTo>
                  <a:pt x="280" y="99"/>
                </a:lnTo>
                <a:lnTo>
                  <a:pt x="288" y="100"/>
                </a:lnTo>
                <a:close/>
              </a:path>
            </a:pathLst>
          </a:custGeom>
          <a:solidFill>
            <a:schemeClr val="tx1">
              <a:lumMod val="50000"/>
              <a:lumOff val="50000"/>
            </a:schemeClr>
          </a:solidFill>
          <a:ln w="6350">
            <a:solidFill>
              <a:schemeClr val="bg1">
                <a:lumMod val="65000"/>
              </a:schemeClr>
            </a:solidFill>
            <a:prstDash val="solid"/>
            <a:round/>
            <a:headEnd/>
            <a:tailEnd/>
          </a:ln>
        </p:spPr>
        <p:txBody>
          <a:bodyPr/>
          <a:lstStyle/>
          <a:p>
            <a:endParaRPr lang="en-CA" sz="2400"/>
          </a:p>
        </p:txBody>
      </p:sp>
      <p:pic>
        <p:nvPicPr>
          <p:cNvPr id="366" name="Picture 30" descr="Marker with solid fill">
            <a:extLst>
              <a:ext uri="{FF2B5EF4-FFF2-40B4-BE49-F238E27FC236}">
                <a16:creationId xmlns:a16="http://schemas.microsoft.com/office/drawing/2014/main" id="{7EDEBCA9-6CEE-BF44-8C26-C9C64C90820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03697" y="3885005"/>
            <a:ext cx="331200" cy="331200"/>
          </a:xfrm>
          <a:prstGeom prst="rect">
            <a:avLst/>
          </a:prstGeom>
        </p:spPr>
      </p:pic>
      <p:pic>
        <p:nvPicPr>
          <p:cNvPr id="367" name="Picture 30" descr="Marker with solid fill">
            <a:extLst>
              <a:ext uri="{FF2B5EF4-FFF2-40B4-BE49-F238E27FC236}">
                <a16:creationId xmlns:a16="http://schemas.microsoft.com/office/drawing/2014/main" id="{256FB66B-D6F2-E94C-8410-EBBF9F285F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01325" y="4181389"/>
            <a:ext cx="331200" cy="331200"/>
          </a:xfrm>
          <a:prstGeom prst="rect">
            <a:avLst/>
          </a:prstGeom>
        </p:spPr>
      </p:pic>
      <p:pic>
        <p:nvPicPr>
          <p:cNvPr id="368" name="Picture 30" descr="Marker with solid fill">
            <a:extLst>
              <a:ext uri="{FF2B5EF4-FFF2-40B4-BE49-F238E27FC236}">
                <a16:creationId xmlns:a16="http://schemas.microsoft.com/office/drawing/2014/main" id="{B041C5A2-A8BD-B745-8627-FF6002A63E5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781216" y="3007272"/>
            <a:ext cx="331200" cy="331200"/>
          </a:xfrm>
          <a:prstGeom prst="rect">
            <a:avLst/>
          </a:prstGeom>
        </p:spPr>
      </p:pic>
      <p:pic>
        <p:nvPicPr>
          <p:cNvPr id="369" name="Picture 30" descr="Marker with solid fill">
            <a:extLst>
              <a:ext uri="{FF2B5EF4-FFF2-40B4-BE49-F238E27FC236}">
                <a16:creationId xmlns:a16="http://schemas.microsoft.com/office/drawing/2014/main" id="{801C6CA7-01FE-574E-B8F4-EF53120D6AB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505880" y="2579794"/>
            <a:ext cx="331200" cy="331200"/>
          </a:xfrm>
          <a:prstGeom prst="rect">
            <a:avLst/>
          </a:prstGeom>
        </p:spPr>
      </p:pic>
      <p:pic>
        <p:nvPicPr>
          <p:cNvPr id="370" name="Picture 30" descr="Marker with solid fill">
            <a:extLst>
              <a:ext uri="{FF2B5EF4-FFF2-40B4-BE49-F238E27FC236}">
                <a16:creationId xmlns:a16="http://schemas.microsoft.com/office/drawing/2014/main" id="{9E1A22BF-3719-714F-B166-77E776A806E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972109" y="2992285"/>
            <a:ext cx="425577" cy="425577"/>
          </a:xfrm>
          <a:prstGeom prst="rect">
            <a:avLst/>
          </a:prstGeom>
        </p:spPr>
      </p:pic>
      <p:grpSp>
        <p:nvGrpSpPr>
          <p:cNvPr id="371" name="Group 370">
            <a:extLst>
              <a:ext uri="{FF2B5EF4-FFF2-40B4-BE49-F238E27FC236}">
                <a16:creationId xmlns:a16="http://schemas.microsoft.com/office/drawing/2014/main" id="{7C06F829-3564-BC4B-9570-0968FEC94496}"/>
              </a:ext>
            </a:extLst>
          </p:cNvPr>
          <p:cNvGrpSpPr/>
          <p:nvPr/>
        </p:nvGrpSpPr>
        <p:grpSpPr>
          <a:xfrm>
            <a:off x="457586" y="3969753"/>
            <a:ext cx="2865148" cy="871803"/>
            <a:chOff x="138338" y="2072353"/>
            <a:chExt cx="2148861" cy="653852"/>
          </a:xfrm>
        </p:grpSpPr>
        <p:sp>
          <p:nvSpPr>
            <p:cNvPr id="372" name="TextBox 371">
              <a:extLst>
                <a:ext uri="{FF2B5EF4-FFF2-40B4-BE49-F238E27FC236}">
                  <a16:creationId xmlns:a16="http://schemas.microsoft.com/office/drawing/2014/main" id="{85BA2F0D-7506-1A4B-8009-9E33B98DA410}"/>
                </a:ext>
              </a:extLst>
            </p:cNvPr>
            <p:cNvSpPr txBox="1"/>
            <p:nvPr/>
          </p:nvSpPr>
          <p:spPr>
            <a:xfrm>
              <a:off x="138338" y="2072353"/>
              <a:ext cx="2148861" cy="653852"/>
            </a:xfrm>
            <a:prstGeom prst="rect">
              <a:avLst/>
            </a:prstGeom>
            <a:noFill/>
          </p:spPr>
          <p:txBody>
            <a:bodyPr wrap="square" lIns="60960" tIns="45720" rIns="60960" bIns="45720" rtlCol="0" anchor="t">
              <a:noAutofit/>
            </a:bodyPr>
            <a:lstStyle/>
            <a:p>
              <a:r>
                <a:rPr lang="en-US" sz="1400" b="1">
                  <a:solidFill>
                    <a:srgbClr val="10069F"/>
                  </a:solidFill>
                  <a:latin typeface="Calibri"/>
                  <a:ea typeface="Calibri"/>
                  <a:cs typeface="Calibri"/>
                </a:rPr>
                <a:t>Santa Elena </a:t>
              </a:r>
            </a:p>
            <a:p>
              <a:r>
                <a:rPr lang="en-US" sz="1000" i="1">
                  <a:latin typeface="Calibri"/>
                  <a:ea typeface="Calibri"/>
                  <a:cs typeface="Calibri"/>
                </a:rPr>
                <a:t>Sonora, Mexico</a:t>
              </a:r>
            </a:p>
            <a:p>
              <a:r>
                <a:rPr lang="en-US" sz="1000">
                  <a:latin typeface="Calibri"/>
                  <a:ea typeface="Calibri"/>
                  <a:cs typeface="Calibri"/>
                </a:rPr>
                <a:t>2024 Production: 10.3 Moz </a:t>
              </a:r>
              <a:r>
                <a:rPr lang="en-US" sz="1000" err="1">
                  <a:latin typeface="Calibri"/>
                  <a:ea typeface="Calibri"/>
                  <a:cs typeface="Calibri"/>
                </a:rPr>
                <a:t>AgEq</a:t>
              </a:r>
              <a:endParaRPr lang="en-US" sz="1000">
                <a:latin typeface="Calibri"/>
                <a:ea typeface="Calibri"/>
                <a:cs typeface="Calibri"/>
              </a:endParaRPr>
            </a:p>
            <a:p>
              <a:r>
                <a:rPr lang="en-US" sz="1000">
                  <a:latin typeface="Calibri"/>
                  <a:ea typeface="Calibri"/>
                  <a:cs typeface="Calibri"/>
                </a:rPr>
                <a:t>2024 AISC: US$14.40 / oz </a:t>
              </a:r>
              <a:r>
                <a:rPr lang="en-US" sz="1000" err="1">
                  <a:latin typeface="Calibri"/>
                  <a:ea typeface="Calibri"/>
                  <a:cs typeface="Calibri"/>
                </a:rPr>
                <a:t>AgEq</a:t>
              </a:r>
              <a:endParaRPr lang="en-US" sz="1000">
                <a:latin typeface="Calibri"/>
                <a:ea typeface="Calibri"/>
                <a:cs typeface="Calibri"/>
              </a:endParaRPr>
            </a:p>
          </p:txBody>
        </p:sp>
        <p:sp>
          <p:nvSpPr>
            <p:cNvPr id="373" name="Rectangle 372">
              <a:extLst>
                <a:ext uri="{FF2B5EF4-FFF2-40B4-BE49-F238E27FC236}">
                  <a16:creationId xmlns:a16="http://schemas.microsoft.com/office/drawing/2014/main" id="{79BD67A1-F8C0-D547-859F-F2D749C6C992}"/>
                </a:ext>
              </a:extLst>
            </p:cNvPr>
            <p:cNvSpPr/>
            <p:nvPr/>
          </p:nvSpPr>
          <p:spPr>
            <a:xfrm>
              <a:off x="916774" y="2110172"/>
              <a:ext cx="144000" cy="144000"/>
            </a:xfrm>
            <a:prstGeom prst="rect">
              <a:avLst/>
            </a:prstGeom>
            <a:solidFill>
              <a:schemeClr val="bg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cs typeface="Calibri" panose="020F0502020204030204" pitchFamily="34" charset="0"/>
                </a:rPr>
                <a:t>Ag</a:t>
              </a:r>
              <a:endParaRPr lang="en-US" sz="933" b="1">
                <a:solidFill>
                  <a:srgbClr val="10069F"/>
                </a:solidFill>
                <a:latin typeface="Calibri" panose="020F0502020204030204" pitchFamily="34" charset="0"/>
                <a:cs typeface="Calibri" panose="020F0502020204030204" pitchFamily="34" charset="0"/>
              </a:endParaRPr>
            </a:p>
          </p:txBody>
        </p:sp>
        <p:sp>
          <p:nvSpPr>
            <p:cNvPr id="374" name="Rectangle 373">
              <a:extLst>
                <a:ext uri="{FF2B5EF4-FFF2-40B4-BE49-F238E27FC236}">
                  <a16:creationId xmlns:a16="http://schemas.microsoft.com/office/drawing/2014/main" id="{9538FA5D-2120-D645-9647-A58C1376951F}"/>
                </a:ext>
              </a:extLst>
            </p:cNvPr>
            <p:cNvSpPr/>
            <p:nvPr/>
          </p:nvSpPr>
          <p:spPr>
            <a:xfrm>
              <a:off x="1099791" y="2110172"/>
              <a:ext cx="144000" cy="144000"/>
            </a:xfrm>
            <a:prstGeom prst="rect">
              <a:avLst/>
            </a:prstGeom>
            <a:solidFill>
              <a:schemeClr val="bg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cs typeface="Calibri" panose="020F0502020204030204" pitchFamily="34" charset="0"/>
                </a:rPr>
                <a:t>Au</a:t>
              </a:r>
              <a:endParaRPr lang="en-US" sz="933" b="1">
                <a:solidFill>
                  <a:srgbClr val="10069F"/>
                </a:solidFill>
                <a:latin typeface="Calibri" panose="020F0502020204030204" pitchFamily="34" charset="0"/>
                <a:cs typeface="Calibri" panose="020F0502020204030204" pitchFamily="34" charset="0"/>
              </a:endParaRPr>
            </a:p>
          </p:txBody>
        </p:sp>
      </p:grpSp>
      <p:grpSp>
        <p:nvGrpSpPr>
          <p:cNvPr id="375" name="Group 374">
            <a:extLst>
              <a:ext uri="{FF2B5EF4-FFF2-40B4-BE49-F238E27FC236}">
                <a16:creationId xmlns:a16="http://schemas.microsoft.com/office/drawing/2014/main" id="{747D2032-BF5C-4743-BE71-0AEEEDC4F41F}"/>
              </a:ext>
            </a:extLst>
          </p:cNvPr>
          <p:cNvGrpSpPr/>
          <p:nvPr/>
        </p:nvGrpSpPr>
        <p:grpSpPr>
          <a:xfrm>
            <a:off x="451850" y="4941519"/>
            <a:ext cx="2828316" cy="827813"/>
            <a:chOff x="599007" y="2999884"/>
            <a:chExt cx="2121237" cy="620860"/>
          </a:xfrm>
        </p:grpSpPr>
        <p:sp>
          <p:nvSpPr>
            <p:cNvPr id="376" name="TextBox 375">
              <a:extLst>
                <a:ext uri="{FF2B5EF4-FFF2-40B4-BE49-F238E27FC236}">
                  <a16:creationId xmlns:a16="http://schemas.microsoft.com/office/drawing/2014/main" id="{9E13AEE7-E4E2-5D45-A11D-20D291745628}"/>
                </a:ext>
              </a:extLst>
            </p:cNvPr>
            <p:cNvSpPr txBox="1"/>
            <p:nvPr/>
          </p:nvSpPr>
          <p:spPr>
            <a:xfrm>
              <a:off x="599007" y="2999884"/>
              <a:ext cx="2121237" cy="620860"/>
            </a:xfrm>
            <a:prstGeom prst="rect">
              <a:avLst/>
            </a:prstGeom>
            <a:noFill/>
          </p:spPr>
          <p:txBody>
            <a:bodyPr wrap="square" lIns="60960" tIns="45720" rIns="60960" bIns="45720" rtlCol="0" anchor="t">
              <a:noAutofit/>
            </a:bodyPr>
            <a:lstStyle/>
            <a:p>
              <a:r>
                <a:rPr lang="en-US" sz="1400" b="1">
                  <a:solidFill>
                    <a:srgbClr val="10069F"/>
                  </a:solidFill>
                  <a:latin typeface="Calibri"/>
                  <a:ea typeface="Calibri"/>
                  <a:cs typeface="Calibri"/>
                </a:rPr>
                <a:t>San Dimas </a:t>
              </a:r>
            </a:p>
            <a:p>
              <a:r>
                <a:rPr lang="en-US" sz="1000" i="1">
                  <a:latin typeface="Calibri"/>
                  <a:ea typeface="Calibri"/>
                  <a:cs typeface="Calibri"/>
                </a:rPr>
                <a:t>Durango, Mexico</a:t>
              </a:r>
            </a:p>
            <a:p>
              <a:r>
                <a:rPr lang="en-US" sz="1000">
                  <a:latin typeface="Calibri"/>
                  <a:ea typeface="Calibri"/>
                  <a:cs typeface="Calibri"/>
                </a:rPr>
                <a:t>2024 Production: 8.8 Moz </a:t>
              </a:r>
              <a:r>
                <a:rPr lang="en-US" sz="1000" err="1">
                  <a:latin typeface="Calibri"/>
                  <a:ea typeface="Calibri"/>
                  <a:cs typeface="Calibri"/>
                </a:rPr>
                <a:t>AgEq</a:t>
              </a:r>
              <a:endParaRPr lang="en-US" sz="1000">
                <a:latin typeface="Calibri"/>
                <a:ea typeface="Calibri"/>
                <a:cs typeface="Calibri"/>
              </a:endParaRPr>
            </a:p>
            <a:p>
              <a:r>
                <a:rPr lang="en-US" sz="1000">
                  <a:latin typeface="Calibri"/>
                  <a:ea typeface="Calibri"/>
                  <a:cs typeface="Calibri"/>
                </a:rPr>
                <a:t>2024 AISC: US$21.06 / oz </a:t>
              </a:r>
              <a:r>
                <a:rPr lang="en-US" sz="1000" err="1">
                  <a:latin typeface="Calibri"/>
                  <a:ea typeface="Calibri"/>
                  <a:cs typeface="Calibri"/>
                </a:rPr>
                <a:t>AgEq</a:t>
              </a:r>
              <a:endParaRPr lang="en-US" sz="1000">
                <a:latin typeface="Calibri"/>
                <a:ea typeface="Calibri"/>
                <a:cs typeface="Calibri"/>
              </a:endParaRPr>
            </a:p>
          </p:txBody>
        </p:sp>
        <p:sp>
          <p:nvSpPr>
            <p:cNvPr id="377" name="Rectangle 376">
              <a:extLst>
                <a:ext uri="{FF2B5EF4-FFF2-40B4-BE49-F238E27FC236}">
                  <a16:creationId xmlns:a16="http://schemas.microsoft.com/office/drawing/2014/main" id="{F00F4EF9-E97F-884A-B983-F5A90E1A8756}"/>
                </a:ext>
              </a:extLst>
            </p:cNvPr>
            <p:cNvSpPr/>
            <p:nvPr/>
          </p:nvSpPr>
          <p:spPr>
            <a:xfrm>
              <a:off x="1314911" y="3041908"/>
              <a:ext cx="144000" cy="144000"/>
            </a:xfrm>
            <a:prstGeom prst="rect">
              <a:avLst/>
            </a:prstGeom>
            <a:solidFill>
              <a:schemeClr val="bg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cs typeface="Calibri" panose="020F0502020204030204" pitchFamily="34" charset="0"/>
                </a:rPr>
                <a:t>Ag</a:t>
              </a:r>
              <a:endParaRPr lang="en-US" sz="933" b="1">
                <a:solidFill>
                  <a:srgbClr val="10069F"/>
                </a:solidFill>
                <a:latin typeface="Calibri" panose="020F0502020204030204" pitchFamily="34" charset="0"/>
                <a:cs typeface="Calibri" panose="020F0502020204030204" pitchFamily="34" charset="0"/>
              </a:endParaRPr>
            </a:p>
          </p:txBody>
        </p:sp>
        <p:sp>
          <p:nvSpPr>
            <p:cNvPr id="378" name="Rectangle 377">
              <a:extLst>
                <a:ext uri="{FF2B5EF4-FFF2-40B4-BE49-F238E27FC236}">
                  <a16:creationId xmlns:a16="http://schemas.microsoft.com/office/drawing/2014/main" id="{9770266A-A67B-F64E-AD15-FD9D50208236}"/>
                </a:ext>
              </a:extLst>
            </p:cNvPr>
            <p:cNvSpPr/>
            <p:nvPr/>
          </p:nvSpPr>
          <p:spPr>
            <a:xfrm>
              <a:off x="1497928" y="3041908"/>
              <a:ext cx="144000" cy="144000"/>
            </a:xfrm>
            <a:prstGeom prst="rect">
              <a:avLst/>
            </a:prstGeom>
            <a:solidFill>
              <a:schemeClr val="bg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dirty="0">
                  <a:solidFill>
                    <a:srgbClr val="10069F"/>
                  </a:solidFill>
                  <a:latin typeface="Calibri" panose="020F0502020204030204" pitchFamily="34" charset="0"/>
                  <a:cs typeface="Calibri" panose="020F0502020204030204" pitchFamily="34" charset="0"/>
                </a:rPr>
                <a:t>Au</a:t>
              </a:r>
              <a:endParaRPr lang="en-US" sz="933" b="1" dirty="0">
                <a:solidFill>
                  <a:srgbClr val="10069F"/>
                </a:solidFill>
                <a:latin typeface="Calibri" panose="020F0502020204030204" pitchFamily="34" charset="0"/>
                <a:cs typeface="Calibri" panose="020F0502020204030204" pitchFamily="34" charset="0"/>
              </a:endParaRPr>
            </a:p>
          </p:txBody>
        </p:sp>
      </p:grpSp>
      <p:grpSp>
        <p:nvGrpSpPr>
          <p:cNvPr id="379" name="Group 378">
            <a:extLst>
              <a:ext uri="{FF2B5EF4-FFF2-40B4-BE49-F238E27FC236}">
                <a16:creationId xmlns:a16="http://schemas.microsoft.com/office/drawing/2014/main" id="{4ED7329F-2807-D943-AC6D-B2D75FAD0A31}"/>
              </a:ext>
            </a:extLst>
          </p:cNvPr>
          <p:cNvGrpSpPr/>
          <p:nvPr/>
        </p:nvGrpSpPr>
        <p:grpSpPr>
          <a:xfrm>
            <a:off x="5191807" y="3188657"/>
            <a:ext cx="1516180" cy="637757"/>
            <a:chOff x="4054516" y="3163895"/>
            <a:chExt cx="1137135" cy="478318"/>
          </a:xfrm>
        </p:grpSpPr>
        <p:sp>
          <p:nvSpPr>
            <p:cNvPr id="380" name="TextBox 379">
              <a:extLst>
                <a:ext uri="{FF2B5EF4-FFF2-40B4-BE49-F238E27FC236}">
                  <a16:creationId xmlns:a16="http://schemas.microsoft.com/office/drawing/2014/main" id="{B4A649A3-64EF-1342-A589-1E25BDE97C60}"/>
                </a:ext>
              </a:extLst>
            </p:cNvPr>
            <p:cNvSpPr txBox="1"/>
            <p:nvPr/>
          </p:nvSpPr>
          <p:spPr>
            <a:xfrm>
              <a:off x="4054516" y="3163895"/>
              <a:ext cx="1137135" cy="478318"/>
            </a:xfrm>
            <a:prstGeom prst="rect">
              <a:avLst/>
            </a:prstGeom>
            <a:noFill/>
          </p:spPr>
          <p:txBody>
            <a:bodyPr wrap="square" lIns="60960" rIns="60960" rtlCol="0">
              <a:noAutofit/>
            </a:bodyPr>
            <a:lstStyle/>
            <a:p>
              <a:r>
                <a:rPr lang="en-US" sz="1400" b="1">
                  <a:solidFill>
                    <a:srgbClr val="3D3B36"/>
                  </a:solidFill>
                  <a:latin typeface="Calibri" panose="020F0502020204030204" pitchFamily="34" charset="0"/>
                  <a:cs typeface="Calibri" panose="020F0502020204030204" pitchFamily="34" charset="0"/>
                </a:rPr>
                <a:t>Del Toro</a:t>
              </a:r>
            </a:p>
            <a:p>
              <a:r>
                <a:rPr lang="en-US" sz="1000" i="1">
                  <a:latin typeface="Calibri" panose="020F0502020204030204" pitchFamily="34" charset="0"/>
                  <a:cs typeface="Calibri" panose="020F0502020204030204" pitchFamily="34" charset="0"/>
                </a:rPr>
                <a:t>Zacatecas, Mexico</a:t>
              </a:r>
            </a:p>
            <a:p>
              <a:r>
                <a:rPr lang="en-US" sz="1000">
                  <a:latin typeface="Calibri" panose="020F0502020204030204" pitchFamily="34" charset="0"/>
                  <a:cs typeface="Calibri" panose="020F0502020204030204" pitchFamily="34" charset="0"/>
                </a:rPr>
                <a:t>Care &amp; Maintenance</a:t>
              </a:r>
            </a:p>
          </p:txBody>
        </p:sp>
        <p:sp>
          <p:nvSpPr>
            <p:cNvPr id="381" name="Rectangle 380">
              <a:extLst>
                <a:ext uri="{FF2B5EF4-FFF2-40B4-BE49-F238E27FC236}">
                  <a16:creationId xmlns:a16="http://schemas.microsoft.com/office/drawing/2014/main" id="{1AFACB28-BA23-9746-8D82-E55C756A72EE}"/>
                </a:ext>
              </a:extLst>
            </p:cNvPr>
            <p:cNvSpPr/>
            <p:nvPr/>
          </p:nvSpPr>
          <p:spPr>
            <a:xfrm>
              <a:off x="4635055" y="3201031"/>
              <a:ext cx="144000" cy="144000"/>
            </a:xfrm>
            <a:prstGeom prst="rect">
              <a:avLst/>
            </a:prstGeom>
            <a:solidFill>
              <a:schemeClr val="bg1"/>
            </a:solidFill>
            <a:ln>
              <a:solidFill>
                <a:srgbClr val="3D3B36">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3D3B36"/>
                  </a:solidFill>
                  <a:latin typeface="Calibri" panose="020F0502020204030204" pitchFamily="34" charset="0"/>
                  <a:cs typeface="Calibri" panose="020F0502020204030204" pitchFamily="34" charset="0"/>
                </a:rPr>
                <a:t>Ag</a:t>
              </a:r>
              <a:endParaRPr lang="en-US" sz="933" b="1">
                <a:solidFill>
                  <a:srgbClr val="3D3B36"/>
                </a:solidFill>
                <a:latin typeface="Calibri" panose="020F0502020204030204" pitchFamily="34" charset="0"/>
                <a:cs typeface="Calibri" panose="020F0502020204030204" pitchFamily="34" charset="0"/>
              </a:endParaRPr>
            </a:p>
          </p:txBody>
        </p:sp>
      </p:grpSp>
      <p:sp>
        <p:nvSpPr>
          <p:cNvPr id="383" name="TextBox 382">
            <a:extLst>
              <a:ext uri="{FF2B5EF4-FFF2-40B4-BE49-F238E27FC236}">
                <a16:creationId xmlns:a16="http://schemas.microsoft.com/office/drawing/2014/main" id="{3BD5F3BE-1638-AD49-B364-C1EB063D4AD8}"/>
              </a:ext>
            </a:extLst>
          </p:cNvPr>
          <p:cNvSpPr txBox="1"/>
          <p:nvPr/>
        </p:nvSpPr>
        <p:spPr>
          <a:xfrm>
            <a:off x="3575695" y="5297965"/>
            <a:ext cx="2601177" cy="671067"/>
          </a:xfrm>
          <a:prstGeom prst="rect">
            <a:avLst/>
          </a:prstGeom>
          <a:noFill/>
        </p:spPr>
        <p:txBody>
          <a:bodyPr wrap="square" lIns="60960" rIns="60960" rtlCol="0">
            <a:noAutofit/>
          </a:bodyPr>
          <a:lstStyle/>
          <a:p>
            <a:r>
              <a:rPr lang="en-US" sz="1400" b="1">
                <a:solidFill>
                  <a:srgbClr val="3D3B36"/>
                </a:solidFill>
                <a:latin typeface="Calibri" panose="020F0502020204030204" pitchFamily="34" charset="0"/>
                <a:cs typeface="Calibri" panose="020F0502020204030204" pitchFamily="34" charset="0"/>
              </a:rPr>
              <a:t>San Martin </a:t>
            </a:r>
          </a:p>
          <a:p>
            <a:r>
              <a:rPr lang="en-US" sz="1000" i="1">
                <a:latin typeface="Calibri" panose="020F0502020204030204" pitchFamily="34" charset="0"/>
                <a:cs typeface="Calibri" panose="020F0502020204030204" pitchFamily="34" charset="0"/>
              </a:rPr>
              <a:t>Jalisco, Mexico</a:t>
            </a:r>
          </a:p>
          <a:p>
            <a:r>
              <a:rPr lang="en-US" sz="1000">
                <a:latin typeface="Calibri" panose="020F0502020204030204" pitchFamily="34" charset="0"/>
                <a:cs typeface="Calibri" panose="020F0502020204030204" pitchFamily="34" charset="0"/>
              </a:rPr>
              <a:t>Care &amp; Maintenance</a:t>
            </a:r>
          </a:p>
        </p:txBody>
      </p:sp>
      <p:grpSp>
        <p:nvGrpSpPr>
          <p:cNvPr id="385" name="Group 384">
            <a:extLst>
              <a:ext uri="{FF2B5EF4-FFF2-40B4-BE49-F238E27FC236}">
                <a16:creationId xmlns:a16="http://schemas.microsoft.com/office/drawing/2014/main" id="{7D759E88-2351-2A44-951D-0CE30544EE43}"/>
              </a:ext>
            </a:extLst>
          </p:cNvPr>
          <p:cNvGrpSpPr/>
          <p:nvPr/>
        </p:nvGrpSpPr>
        <p:grpSpPr>
          <a:xfrm>
            <a:off x="3184898" y="1033031"/>
            <a:ext cx="3215894" cy="790782"/>
            <a:chOff x="127950" y="1121031"/>
            <a:chExt cx="2099463" cy="593087"/>
          </a:xfrm>
        </p:grpSpPr>
        <p:sp>
          <p:nvSpPr>
            <p:cNvPr id="386" name="TextBox 385">
              <a:extLst>
                <a:ext uri="{FF2B5EF4-FFF2-40B4-BE49-F238E27FC236}">
                  <a16:creationId xmlns:a16="http://schemas.microsoft.com/office/drawing/2014/main" id="{F1180B0A-6360-8648-BF62-0DDE23FDC2E4}"/>
                </a:ext>
              </a:extLst>
            </p:cNvPr>
            <p:cNvSpPr txBox="1"/>
            <p:nvPr/>
          </p:nvSpPr>
          <p:spPr>
            <a:xfrm>
              <a:off x="127950" y="1121031"/>
              <a:ext cx="2099463" cy="593087"/>
            </a:xfrm>
            <a:prstGeom prst="rect">
              <a:avLst/>
            </a:prstGeom>
            <a:noFill/>
            <a:ln w="22225">
              <a:noFill/>
            </a:ln>
          </p:spPr>
          <p:txBody>
            <a:bodyPr wrap="square" lIns="91440" tIns="45720" rIns="91440" bIns="45720" rtlCol="0" anchor="t">
              <a:spAutoFit/>
            </a:bodyPr>
            <a:lstStyle/>
            <a:p>
              <a:r>
                <a:rPr lang="en-US" sz="1400" b="1" dirty="0">
                  <a:solidFill>
                    <a:srgbClr val="10069F"/>
                  </a:solidFill>
                  <a:latin typeface="Calibri"/>
                  <a:ea typeface="Calibri"/>
                  <a:cs typeface="Calibri"/>
                </a:rPr>
                <a:t>Cerro Los Gatos (70%)</a:t>
              </a:r>
            </a:p>
            <a:p>
              <a:r>
                <a:rPr lang="en-US" sz="1000" i="1" dirty="0">
                  <a:latin typeface="Calibri"/>
                  <a:ea typeface="Calibri"/>
                  <a:cs typeface="Calibri"/>
                </a:rPr>
                <a:t>Chihuahua, Mexico</a:t>
              </a:r>
            </a:p>
            <a:p>
              <a:r>
                <a:rPr lang="en-US" sz="1000" dirty="0">
                  <a:latin typeface="Calibri"/>
                  <a:ea typeface="Calibri"/>
                  <a:cs typeface="Calibri"/>
                </a:rPr>
                <a:t>2024 Production: 15.6 Moz AgEq</a:t>
              </a:r>
              <a:r>
                <a:rPr lang="en-US" sz="1000" baseline="30000" dirty="0">
                  <a:latin typeface="Calibri"/>
                  <a:ea typeface="Calibri"/>
                  <a:cs typeface="Calibri"/>
                </a:rPr>
                <a:t>(1)</a:t>
              </a:r>
            </a:p>
            <a:p>
              <a:r>
                <a:rPr lang="en-US" sz="1000" dirty="0">
                  <a:latin typeface="Calibri"/>
                  <a:ea typeface="Calibri"/>
                  <a:cs typeface="Calibri"/>
                </a:rPr>
                <a:t>2025E AISC: US$15.03 - $15.92 / oz AgEq</a:t>
              </a:r>
              <a:endParaRPr lang="en-US" sz="1000" baseline="30000" dirty="0">
                <a:latin typeface="Calibri"/>
                <a:ea typeface="Calibri"/>
                <a:cs typeface="Calibri"/>
              </a:endParaRPr>
            </a:p>
          </p:txBody>
        </p:sp>
        <p:sp>
          <p:nvSpPr>
            <p:cNvPr id="387" name="Rectangle 386">
              <a:extLst>
                <a:ext uri="{FF2B5EF4-FFF2-40B4-BE49-F238E27FC236}">
                  <a16:creationId xmlns:a16="http://schemas.microsoft.com/office/drawing/2014/main" id="{23E92355-3290-3E4D-82A8-3CBF81E0F241}"/>
                </a:ext>
              </a:extLst>
            </p:cNvPr>
            <p:cNvSpPr/>
            <p:nvPr/>
          </p:nvSpPr>
          <p:spPr>
            <a:xfrm>
              <a:off x="1287919" y="1160321"/>
              <a:ext cx="144000" cy="144000"/>
            </a:xfrm>
            <a:prstGeom prst="rect">
              <a:avLst/>
            </a:prstGeom>
            <a:solidFill>
              <a:schemeClr val="bg1"/>
            </a:solidFill>
            <a:ln>
              <a:solidFill>
                <a:srgbClr val="0F04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ea typeface="Calibri" panose="020F0502020204030204" pitchFamily="34" charset="0"/>
                  <a:cs typeface="Calibri" panose="020F0502020204030204" pitchFamily="34" charset="0"/>
                </a:rPr>
                <a:t>Ag</a:t>
              </a:r>
              <a:endParaRPr lang="en-US" sz="933" b="1">
                <a:solidFill>
                  <a:srgbClr val="10069F"/>
                </a:solidFill>
                <a:latin typeface="Calibri" panose="020F0502020204030204" pitchFamily="34" charset="0"/>
                <a:ea typeface="Calibri" panose="020F0502020204030204" pitchFamily="34" charset="0"/>
                <a:cs typeface="Calibri" panose="020F0502020204030204" pitchFamily="34" charset="0"/>
              </a:endParaRPr>
            </a:p>
          </p:txBody>
        </p:sp>
        <p:sp>
          <p:nvSpPr>
            <p:cNvPr id="388" name="Rectangle 387">
              <a:extLst>
                <a:ext uri="{FF2B5EF4-FFF2-40B4-BE49-F238E27FC236}">
                  <a16:creationId xmlns:a16="http://schemas.microsoft.com/office/drawing/2014/main" id="{FE2A454B-72BB-3B4A-BCCC-184B359AA204}"/>
                </a:ext>
              </a:extLst>
            </p:cNvPr>
            <p:cNvSpPr/>
            <p:nvPr/>
          </p:nvSpPr>
          <p:spPr>
            <a:xfrm>
              <a:off x="1468428" y="1160321"/>
              <a:ext cx="144000" cy="144000"/>
            </a:xfrm>
            <a:prstGeom prst="rect">
              <a:avLst/>
            </a:prstGeom>
            <a:solidFill>
              <a:schemeClr val="bg1"/>
            </a:solidFill>
            <a:ln>
              <a:solidFill>
                <a:srgbClr val="0F04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ea typeface="Calibri" panose="020F0502020204030204" pitchFamily="34" charset="0"/>
                  <a:cs typeface="Calibri" panose="020F0502020204030204" pitchFamily="34" charset="0"/>
                </a:rPr>
                <a:t>Au</a:t>
              </a:r>
              <a:endParaRPr lang="en-US" sz="933" b="1">
                <a:solidFill>
                  <a:srgbClr val="10069F"/>
                </a:solidFill>
                <a:latin typeface="Calibri" panose="020F0502020204030204" pitchFamily="34" charset="0"/>
                <a:ea typeface="Calibri" panose="020F0502020204030204" pitchFamily="34" charset="0"/>
                <a:cs typeface="Calibri" panose="020F0502020204030204" pitchFamily="34" charset="0"/>
              </a:endParaRPr>
            </a:p>
          </p:txBody>
        </p:sp>
        <p:sp>
          <p:nvSpPr>
            <p:cNvPr id="389" name="Rectangle 388">
              <a:extLst>
                <a:ext uri="{FF2B5EF4-FFF2-40B4-BE49-F238E27FC236}">
                  <a16:creationId xmlns:a16="http://schemas.microsoft.com/office/drawing/2014/main" id="{32C030AB-5C33-2344-8E33-A11DE89A3BE8}"/>
                </a:ext>
              </a:extLst>
            </p:cNvPr>
            <p:cNvSpPr/>
            <p:nvPr/>
          </p:nvSpPr>
          <p:spPr>
            <a:xfrm>
              <a:off x="1648937" y="1160321"/>
              <a:ext cx="144000" cy="144000"/>
            </a:xfrm>
            <a:prstGeom prst="rect">
              <a:avLst/>
            </a:prstGeom>
            <a:solidFill>
              <a:schemeClr val="bg1"/>
            </a:solidFill>
            <a:ln>
              <a:solidFill>
                <a:srgbClr val="0F04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ea typeface="Calibri" panose="020F0502020204030204" pitchFamily="34" charset="0"/>
                  <a:cs typeface="Calibri" panose="020F0502020204030204" pitchFamily="34" charset="0"/>
                </a:rPr>
                <a:t>Zn</a:t>
              </a:r>
              <a:endParaRPr lang="en-US" sz="933" b="1">
                <a:solidFill>
                  <a:srgbClr val="10069F"/>
                </a:solidFill>
                <a:latin typeface="Calibri" panose="020F0502020204030204" pitchFamily="34" charset="0"/>
                <a:ea typeface="Calibri" panose="020F0502020204030204" pitchFamily="34" charset="0"/>
                <a:cs typeface="Calibri" panose="020F0502020204030204" pitchFamily="34" charset="0"/>
              </a:endParaRPr>
            </a:p>
          </p:txBody>
        </p:sp>
        <p:sp>
          <p:nvSpPr>
            <p:cNvPr id="390" name="Rectangle 389">
              <a:extLst>
                <a:ext uri="{FF2B5EF4-FFF2-40B4-BE49-F238E27FC236}">
                  <a16:creationId xmlns:a16="http://schemas.microsoft.com/office/drawing/2014/main" id="{6370C296-2330-6B47-847E-A5DE72DBFFC6}"/>
                </a:ext>
              </a:extLst>
            </p:cNvPr>
            <p:cNvSpPr/>
            <p:nvPr/>
          </p:nvSpPr>
          <p:spPr>
            <a:xfrm>
              <a:off x="1829447" y="1160321"/>
              <a:ext cx="144000" cy="144000"/>
            </a:xfrm>
            <a:prstGeom prst="rect">
              <a:avLst/>
            </a:prstGeom>
            <a:solidFill>
              <a:schemeClr val="bg1"/>
            </a:solidFill>
            <a:ln>
              <a:solidFill>
                <a:srgbClr val="0F04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ea typeface="Calibri" panose="020F0502020204030204" pitchFamily="34" charset="0"/>
                  <a:cs typeface="Calibri" panose="020F0502020204030204" pitchFamily="34" charset="0"/>
                </a:rPr>
                <a:t>Pb</a:t>
              </a:r>
              <a:endParaRPr lang="en-US" sz="933" b="1">
                <a:solidFill>
                  <a:srgbClr val="10069F"/>
                </a:solidFill>
                <a:latin typeface="Calibri" panose="020F0502020204030204" pitchFamily="34" charset="0"/>
                <a:ea typeface="Calibri" panose="020F0502020204030204" pitchFamily="34" charset="0"/>
                <a:cs typeface="Calibri" panose="020F0502020204030204" pitchFamily="34" charset="0"/>
              </a:endParaRPr>
            </a:p>
          </p:txBody>
        </p:sp>
        <p:sp>
          <p:nvSpPr>
            <p:cNvPr id="391" name="Rectangle 390">
              <a:extLst>
                <a:ext uri="{FF2B5EF4-FFF2-40B4-BE49-F238E27FC236}">
                  <a16:creationId xmlns:a16="http://schemas.microsoft.com/office/drawing/2014/main" id="{02F77536-4E3D-214F-9F0E-2738A8D9C79E}"/>
                </a:ext>
              </a:extLst>
            </p:cNvPr>
            <p:cNvSpPr/>
            <p:nvPr/>
          </p:nvSpPr>
          <p:spPr>
            <a:xfrm>
              <a:off x="2009956" y="1160321"/>
              <a:ext cx="144000" cy="144000"/>
            </a:xfrm>
            <a:prstGeom prst="rect">
              <a:avLst/>
            </a:prstGeom>
            <a:solidFill>
              <a:schemeClr val="bg1"/>
            </a:solidFill>
            <a:ln>
              <a:solidFill>
                <a:srgbClr val="0F04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10069F"/>
                  </a:solidFill>
                  <a:latin typeface="Calibri" panose="020F0502020204030204" pitchFamily="34" charset="0"/>
                  <a:ea typeface="Calibri" panose="020F0502020204030204" pitchFamily="34" charset="0"/>
                  <a:cs typeface="Calibri" panose="020F0502020204030204" pitchFamily="34" charset="0"/>
                </a:rPr>
                <a:t>Cu</a:t>
              </a:r>
              <a:endParaRPr lang="en-US" sz="933" b="1">
                <a:solidFill>
                  <a:srgbClr val="10069F"/>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392" name="Straight Connector 391">
            <a:extLst>
              <a:ext uri="{FF2B5EF4-FFF2-40B4-BE49-F238E27FC236}">
                <a16:creationId xmlns:a16="http://schemas.microsoft.com/office/drawing/2014/main" id="{4B9E6EFC-0C1E-9140-991D-330F553DC3F3}"/>
              </a:ext>
            </a:extLst>
          </p:cNvPr>
          <p:cNvCxnSpPr>
            <a:cxnSpLocks/>
            <a:endCxn id="367" idx="2"/>
          </p:cNvCxnSpPr>
          <p:nvPr/>
        </p:nvCxnSpPr>
        <p:spPr>
          <a:xfrm flipV="1">
            <a:off x="3666925" y="4512589"/>
            <a:ext cx="0" cy="770322"/>
          </a:xfrm>
          <a:prstGeom prst="line">
            <a:avLst/>
          </a:prstGeom>
          <a:ln>
            <a:solidFill>
              <a:srgbClr val="3D3B36"/>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5790A017-B04A-F744-A9B7-2818807C5EDE}"/>
              </a:ext>
            </a:extLst>
          </p:cNvPr>
          <p:cNvCxnSpPr>
            <a:cxnSpLocks/>
            <a:endCxn id="368" idx="0"/>
          </p:cNvCxnSpPr>
          <p:nvPr/>
        </p:nvCxnSpPr>
        <p:spPr>
          <a:xfrm>
            <a:off x="3946816" y="2257425"/>
            <a:ext cx="0" cy="749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4" name="TextBox 393">
            <a:extLst>
              <a:ext uri="{FF2B5EF4-FFF2-40B4-BE49-F238E27FC236}">
                <a16:creationId xmlns:a16="http://schemas.microsoft.com/office/drawing/2014/main" id="{56B17A61-BA6F-4A48-BE0F-061EE0983997}"/>
              </a:ext>
            </a:extLst>
          </p:cNvPr>
          <p:cNvSpPr txBox="1"/>
          <p:nvPr/>
        </p:nvSpPr>
        <p:spPr>
          <a:xfrm>
            <a:off x="4791682" y="4680932"/>
            <a:ext cx="764200" cy="301041"/>
          </a:xfrm>
          <a:prstGeom prst="rect">
            <a:avLst/>
          </a:prstGeom>
          <a:noFill/>
          <a:ln>
            <a:noFill/>
          </a:ln>
        </p:spPr>
        <p:txBody>
          <a:bodyPr wrap="square" lIns="60960" rIns="60960" rtlCol="0" anchor="ctr">
            <a:noAutofit/>
          </a:bodyPr>
          <a:lstStyle/>
          <a:p>
            <a:r>
              <a:rPr lang="en-US" sz="933" i="1"/>
              <a:t>Mexico City</a:t>
            </a:r>
          </a:p>
        </p:txBody>
      </p:sp>
      <p:sp>
        <p:nvSpPr>
          <p:cNvPr id="395" name="TextBox 394">
            <a:extLst>
              <a:ext uri="{FF2B5EF4-FFF2-40B4-BE49-F238E27FC236}">
                <a16:creationId xmlns:a16="http://schemas.microsoft.com/office/drawing/2014/main" id="{90D9B00D-4BB6-6C49-BC63-A02213B48B53}"/>
              </a:ext>
            </a:extLst>
          </p:cNvPr>
          <p:cNvSpPr txBox="1"/>
          <p:nvPr/>
        </p:nvSpPr>
        <p:spPr>
          <a:xfrm>
            <a:off x="3655400" y="3690298"/>
            <a:ext cx="764200" cy="301041"/>
          </a:xfrm>
          <a:prstGeom prst="rect">
            <a:avLst/>
          </a:prstGeom>
          <a:noFill/>
        </p:spPr>
        <p:txBody>
          <a:bodyPr wrap="square" lIns="60960" rIns="60960" rtlCol="0" anchor="ctr">
            <a:noAutofit/>
          </a:bodyPr>
          <a:lstStyle/>
          <a:p>
            <a:r>
              <a:rPr lang="en-US" sz="933" i="1">
                <a:solidFill>
                  <a:schemeClr val="bg1"/>
                </a:solidFill>
              </a:rPr>
              <a:t>Durango</a:t>
            </a:r>
          </a:p>
        </p:txBody>
      </p:sp>
      <p:sp>
        <p:nvSpPr>
          <p:cNvPr id="396" name="Flowchart: Connector 277">
            <a:extLst>
              <a:ext uri="{FF2B5EF4-FFF2-40B4-BE49-F238E27FC236}">
                <a16:creationId xmlns:a16="http://schemas.microsoft.com/office/drawing/2014/main" id="{F66A4855-38BB-864F-9668-FCB30367D628}"/>
              </a:ext>
            </a:extLst>
          </p:cNvPr>
          <p:cNvSpPr>
            <a:spLocks noChangeAspect="1"/>
          </p:cNvSpPr>
          <p:nvPr/>
        </p:nvSpPr>
        <p:spPr>
          <a:xfrm>
            <a:off x="4656536" y="4692642"/>
            <a:ext cx="97536" cy="97536"/>
          </a:xfrm>
          <a:prstGeom prst="flowChartConnector">
            <a:avLst/>
          </a:pr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7" name="Flowchart: Connector 278">
            <a:extLst>
              <a:ext uri="{FF2B5EF4-FFF2-40B4-BE49-F238E27FC236}">
                <a16:creationId xmlns:a16="http://schemas.microsoft.com/office/drawing/2014/main" id="{1D6F2423-CADC-5B44-8012-89C7D74F95E1}"/>
              </a:ext>
            </a:extLst>
          </p:cNvPr>
          <p:cNvSpPr>
            <a:spLocks noChangeAspect="1"/>
          </p:cNvSpPr>
          <p:nvPr/>
        </p:nvSpPr>
        <p:spPr>
          <a:xfrm>
            <a:off x="3526926" y="3790120"/>
            <a:ext cx="97536" cy="97536"/>
          </a:xfrm>
          <a:prstGeom prst="flowChartConnector">
            <a:avLst/>
          </a:prstGeom>
          <a:solidFill>
            <a:schemeClr val="tx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98" name="Group 397">
            <a:extLst>
              <a:ext uri="{FF2B5EF4-FFF2-40B4-BE49-F238E27FC236}">
                <a16:creationId xmlns:a16="http://schemas.microsoft.com/office/drawing/2014/main" id="{8FD11807-5011-C642-9402-898CDB4005BB}"/>
              </a:ext>
            </a:extLst>
          </p:cNvPr>
          <p:cNvGrpSpPr/>
          <p:nvPr/>
        </p:nvGrpSpPr>
        <p:grpSpPr>
          <a:xfrm>
            <a:off x="10199905" y="914400"/>
            <a:ext cx="1905914" cy="331200"/>
            <a:chOff x="5222225" y="872134"/>
            <a:chExt cx="1429436" cy="248400"/>
          </a:xfrm>
        </p:grpSpPr>
        <p:sp>
          <p:nvSpPr>
            <p:cNvPr id="399" name="TextBox 398">
              <a:extLst>
                <a:ext uri="{FF2B5EF4-FFF2-40B4-BE49-F238E27FC236}">
                  <a16:creationId xmlns:a16="http://schemas.microsoft.com/office/drawing/2014/main" id="{580FA00B-3AB0-BA4E-AD63-61035CABAADA}"/>
                </a:ext>
              </a:extLst>
            </p:cNvPr>
            <p:cNvSpPr txBox="1"/>
            <p:nvPr/>
          </p:nvSpPr>
          <p:spPr>
            <a:xfrm>
              <a:off x="5425509" y="879886"/>
              <a:ext cx="1226152" cy="225781"/>
            </a:xfrm>
            <a:prstGeom prst="rect">
              <a:avLst/>
            </a:prstGeom>
            <a:noFill/>
          </p:spPr>
          <p:txBody>
            <a:bodyPr wrap="square" lIns="60960" rIns="60960" rtlCol="0" anchor="ctr">
              <a:noAutofit/>
            </a:bodyPr>
            <a:lstStyle/>
            <a:p>
              <a:r>
                <a:rPr lang="en-US" sz="1200">
                  <a:solidFill>
                    <a:srgbClr val="10069F"/>
                  </a:solidFill>
                  <a:latin typeface="Calibri" panose="020F0502020204030204" pitchFamily="34" charset="0"/>
                  <a:cs typeface="Calibri" panose="020F0502020204030204" pitchFamily="34" charset="0"/>
                </a:rPr>
                <a:t>Producing Assets</a:t>
              </a:r>
              <a:endParaRPr lang="en-US" sz="800">
                <a:solidFill>
                  <a:srgbClr val="10069F"/>
                </a:solidFill>
                <a:latin typeface="Calibri" panose="020F0502020204030204" pitchFamily="34" charset="0"/>
                <a:cs typeface="Calibri" panose="020F0502020204030204" pitchFamily="34" charset="0"/>
              </a:endParaRPr>
            </a:p>
          </p:txBody>
        </p:sp>
        <p:pic>
          <p:nvPicPr>
            <p:cNvPr id="400" name="Picture 30" descr="Marker with solid fill">
              <a:extLst>
                <a:ext uri="{FF2B5EF4-FFF2-40B4-BE49-F238E27FC236}">
                  <a16:creationId xmlns:a16="http://schemas.microsoft.com/office/drawing/2014/main" id="{1E84DA09-7562-7440-9789-6A35E2312A0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222225" y="872134"/>
              <a:ext cx="248400" cy="248400"/>
            </a:xfrm>
            <a:prstGeom prst="rect">
              <a:avLst/>
            </a:prstGeom>
          </p:spPr>
        </p:pic>
      </p:grpSp>
      <p:grpSp>
        <p:nvGrpSpPr>
          <p:cNvPr id="401" name="Group 400">
            <a:extLst>
              <a:ext uri="{FF2B5EF4-FFF2-40B4-BE49-F238E27FC236}">
                <a16:creationId xmlns:a16="http://schemas.microsoft.com/office/drawing/2014/main" id="{D7EF61E3-80F3-7F4C-BB37-13B419404F54}"/>
              </a:ext>
            </a:extLst>
          </p:cNvPr>
          <p:cNvGrpSpPr/>
          <p:nvPr/>
        </p:nvGrpSpPr>
        <p:grpSpPr>
          <a:xfrm>
            <a:off x="10199908" y="1207745"/>
            <a:ext cx="1905912" cy="331200"/>
            <a:chOff x="5222225" y="1092143"/>
            <a:chExt cx="1429434" cy="248400"/>
          </a:xfrm>
        </p:grpSpPr>
        <p:sp>
          <p:nvSpPr>
            <p:cNvPr id="402" name="TextBox 401">
              <a:extLst>
                <a:ext uri="{FF2B5EF4-FFF2-40B4-BE49-F238E27FC236}">
                  <a16:creationId xmlns:a16="http://schemas.microsoft.com/office/drawing/2014/main" id="{420EFA50-FC57-314C-B186-7DA8A894D1AB}"/>
                </a:ext>
              </a:extLst>
            </p:cNvPr>
            <p:cNvSpPr txBox="1"/>
            <p:nvPr/>
          </p:nvSpPr>
          <p:spPr>
            <a:xfrm>
              <a:off x="5425507" y="1093883"/>
              <a:ext cx="1226152" cy="225781"/>
            </a:xfrm>
            <a:prstGeom prst="rect">
              <a:avLst/>
            </a:prstGeom>
            <a:noFill/>
          </p:spPr>
          <p:txBody>
            <a:bodyPr wrap="square" lIns="60960" rIns="60960" rtlCol="0" anchor="ctr">
              <a:noAutofit/>
            </a:bodyPr>
            <a:lstStyle/>
            <a:p>
              <a:r>
                <a:rPr lang="en-US" sz="1200">
                  <a:solidFill>
                    <a:srgbClr val="27251F">
                      <a:alpha val="90000"/>
                    </a:srgbClr>
                  </a:solidFill>
                  <a:latin typeface="Calibri" panose="020F0502020204030204" pitchFamily="34" charset="0"/>
                  <a:cs typeface="Calibri" panose="020F0502020204030204" pitchFamily="34" charset="0"/>
                </a:rPr>
                <a:t>Development Assets</a:t>
              </a:r>
              <a:endParaRPr lang="en-US" sz="800">
                <a:solidFill>
                  <a:srgbClr val="27251F">
                    <a:alpha val="90000"/>
                  </a:srgbClr>
                </a:solidFill>
                <a:latin typeface="Calibri" panose="020F0502020204030204" pitchFamily="34" charset="0"/>
                <a:cs typeface="Calibri" panose="020F0502020204030204" pitchFamily="34" charset="0"/>
              </a:endParaRPr>
            </a:p>
          </p:txBody>
        </p:sp>
        <p:pic>
          <p:nvPicPr>
            <p:cNvPr id="403" name="Picture 30" descr="Marker with solid fill">
              <a:extLst>
                <a:ext uri="{FF2B5EF4-FFF2-40B4-BE49-F238E27FC236}">
                  <a16:creationId xmlns:a16="http://schemas.microsoft.com/office/drawing/2014/main" id="{EECA9F64-71EE-FF48-A6ED-E4F34391B42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222225" y="1092143"/>
              <a:ext cx="248400" cy="248400"/>
            </a:xfrm>
            <a:prstGeom prst="rect">
              <a:avLst/>
            </a:prstGeom>
          </p:spPr>
        </p:pic>
      </p:grpSp>
      <p:grpSp>
        <p:nvGrpSpPr>
          <p:cNvPr id="404" name="Group 403">
            <a:extLst>
              <a:ext uri="{FF2B5EF4-FFF2-40B4-BE49-F238E27FC236}">
                <a16:creationId xmlns:a16="http://schemas.microsoft.com/office/drawing/2014/main" id="{9C3A7B87-5EBC-1042-869F-92BB4715824B}"/>
              </a:ext>
            </a:extLst>
          </p:cNvPr>
          <p:cNvGrpSpPr/>
          <p:nvPr/>
        </p:nvGrpSpPr>
        <p:grpSpPr>
          <a:xfrm>
            <a:off x="9318907" y="5219674"/>
            <a:ext cx="1614192" cy="652063"/>
            <a:chOff x="5145512" y="2185627"/>
            <a:chExt cx="1210644" cy="489047"/>
          </a:xfrm>
        </p:grpSpPr>
        <p:sp>
          <p:nvSpPr>
            <p:cNvPr id="405" name="TextBox 404">
              <a:extLst>
                <a:ext uri="{FF2B5EF4-FFF2-40B4-BE49-F238E27FC236}">
                  <a16:creationId xmlns:a16="http://schemas.microsoft.com/office/drawing/2014/main" id="{7A541CAF-3800-2549-83D1-F07CC5CDD98E}"/>
                </a:ext>
              </a:extLst>
            </p:cNvPr>
            <p:cNvSpPr txBox="1"/>
            <p:nvPr/>
          </p:nvSpPr>
          <p:spPr>
            <a:xfrm>
              <a:off x="5145512" y="2185627"/>
              <a:ext cx="1210644" cy="489047"/>
            </a:xfrm>
            <a:prstGeom prst="rect">
              <a:avLst/>
            </a:prstGeom>
            <a:noFill/>
          </p:spPr>
          <p:txBody>
            <a:bodyPr wrap="square" lIns="60960" tIns="45720" rIns="60960" bIns="45720" rtlCol="0" anchor="t">
              <a:noAutofit/>
            </a:bodyPr>
            <a:lstStyle/>
            <a:p>
              <a:r>
                <a:rPr lang="en-US" sz="1400" b="1">
                  <a:solidFill>
                    <a:srgbClr val="3D3B36"/>
                  </a:solidFill>
                  <a:latin typeface="Calibri"/>
                  <a:ea typeface="Calibri"/>
                  <a:cs typeface="Calibri"/>
                </a:rPr>
                <a:t>Jerritt Canyon</a:t>
              </a:r>
              <a:endParaRPr lang="en-US">
                <a:latin typeface="Calibri"/>
                <a:ea typeface="Calibri"/>
                <a:cs typeface="Calibri"/>
              </a:endParaRPr>
            </a:p>
            <a:p>
              <a:r>
                <a:rPr lang="en-US" sz="1000" i="1">
                  <a:latin typeface="Calibri"/>
                  <a:ea typeface="Calibri"/>
                  <a:cs typeface="Calibri"/>
                </a:rPr>
                <a:t>Nevada, USA</a:t>
              </a:r>
              <a:endParaRPr lang="en-US">
                <a:latin typeface="Calibri"/>
                <a:ea typeface="Calibri"/>
                <a:cs typeface="Calibri"/>
              </a:endParaRPr>
            </a:p>
            <a:p>
              <a:r>
                <a:rPr lang="en-US" sz="1000">
                  <a:latin typeface="Calibri"/>
                  <a:ea typeface="Calibri"/>
                  <a:cs typeface="Calibri"/>
                </a:rPr>
                <a:t>Care &amp; Maintenance</a:t>
              </a:r>
            </a:p>
          </p:txBody>
        </p:sp>
        <p:sp>
          <p:nvSpPr>
            <p:cNvPr id="406" name="Rectangle 405">
              <a:extLst>
                <a:ext uri="{FF2B5EF4-FFF2-40B4-BE49-F238E27FC236}">
                  <a16:creationId xmlns:a16="http://schemas.microsoft.com/office/drawing/2014/main" id="{B21702C2-E454-3946-9E74-8B2078EF224C}"/>
                </a:ext>
              </a:extLst>
            </p:cNvPr>
            <p:cNvSpPr/>
            <p:nvPr/>
          </p:nvSpPr>
          <p:spPr>
            <a:xfrm>
              <a:off x="6067524" y="2233055"/>
              <a:ext cx="144000" cy="144000"/>
            </a:xfrm>
            <a:prstGeom prst="rect">
              <a:avLst/>
            </a:prstGeom>
            <a:solidFill>
              <a:schemeClr val="bg1"/>
            </a:solidFill>
            <a:ln>
              <a:solidFill>
                <a:srgbClr val="3D3B3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3D3B36"/>
                  </a:solidFill>
                  <a:latin typeface="Calibri" panose="020F0502020204030204" pitchFamily="34" charset="0"/>
                  <a:cs typeface="Calibri" panose="020F0502020204030204" pitchFamily="34" charset="0"/>
                </a:rPr>
                <a:t>Au</a:t>
              </a:r>
              <a:endParaRPr lang="en-US" sz="933" b="1">
                <a:solidFill>
                  <a:srgbClr val="3D3B36"/>
                </a:solidFill>
                <a:latin typeface="Calibri" panose="020F0502020204030204" pitchFamily="34" charset="0"/>
                <a:cs typeface="Calibri" panose="020F0502020204030204" pitchFamily="34" charset="0"/>
              </a:endParaRPr>
            </a:p>
          </p:txBody>
        </p:sp>
      </p:grpSp>
      <p:sp>
        <p:nvSpPr>
          <p:cNvPr id="407" name="TextBox 406">
            <a:extLst>
              <a:ext uri="{FF2B5EF4-FFF2-40B4-BE49-F238E27FC236}">
                <a16:creationId xmlns:a16="http://schemas.microsoft.com/office/drawing/2014/main" id="{FDBBC760-C322-CC43-B18F-6DD3C688470F}"/>
              </a:ext>
            </a:extLst>
          </p:cNvPr>
          <p:cNvSpPr txBox="1"/>
          <p:nvPr/>
        </p:nvSpPr>
        <p:spPr>
          <a:xfrm>
            <a:off x="7389336" y="3439186"/>
            <a:ext cx="1465548" cy="528417"/>
          </a:xfrm>
          <a:prstGeom prst="rect">
            <a:avLst/>
          </a:prstGeom>
          <a:noFill/>
        </p:spPr>
        <p:txBody>
          <a:bodyPr wrap="square" lIns="60960" rIns="60960" rtlCol="0">
            <a:noAutofit/>
          </a:bodyPr>
          <a:lstStyle/>
          <a:p>
            <a:r>
              <a:rPr lang="en-US" sz="1400" b="1">
                <a:solidFill>
                  <a:srgbClr val="0F049F"/>
                </a:solidFill>
                <a:latin typeface="Calibri" panose="020F0502020204030204" pitchFamily="34" charset="0"/>
                <a:cs typeface="Calibri" panose="020F0502020204030204" pitchFamily="34" charset="0"/>
              </a:rPr>
              <a:t>Corporate Office</a:t>
            </a:r>
          </a:p>
          <a:p>
            <a:r>
              <a:rPr lang="en-US" sz="1000" i="1">
                <a:latin typeface="Calibri" panose="020F0502020204030204" pitchFamily="34" charset="0"/>
                <a:cs typeface="Calibri" panose="020F0502020204030204" pitchFamily="34" charset="0"/>
              </a:rPr>
              <a:t>British Columbia, Canada</a:t>
            </a:r>
          </a:p>
        </p:txBody>
      </p:sp>
      <p:cxnSp>
        <p:nvCxnSpPr>
          <p:cNvPr id="408" name="Straight Connector 407">
            <a:extLst>
              <a:ext uri="{FF2B5EF4-FFF2-40B4-BE49-F238E27FC236}">
                <a16:creationId xmlns:a16="http://schemas.microsoft.com/office/drawing/2014/main" id="{367B9886-1B98-344A-9913-9149F01E442D}"/>
              </a:ext>
            </a:extLst>
          </p:cNvPr>
          <p:cNvCxnSpPr>
            <a:cxnSpLocks/>
          </p:cNvCxnSpPr>
          <p:nvPr/>
        </p:nvCxnSpPr>
        <p:spPr>
          <a:xfrm flipV="1">
            <a:off x="9393968" y="4312920"/>
            <a:ext cx="0" cy="925379"/>
          </a:xfrm>
          <a:prstGeom prst="line">
            <a:avLst/>
          </a:prstGeom>
          <a:ln>
            <a:solidFill>
              <a:srgbClr val="3D3B36"/>
            </a:solidFill>
          </a:ln>
        </p:spPr>
        <p:style>
          <a:lnRef idx="1">
            <a:schemeClr val="accent1"/>
          </a:lnRef>
          <a:fillRef idx="0">
            <a:schemeClr val="accent1"/>
          </a:fillRef>
          <a:effectRef idx="0">
            <a:schemeClr val="accent1"/>
          </a:effectRef>
          <a:fontRef idx="minor">
            <a:schemeClr val="tx1"/>
          </a:fontRef>
        </p:style>
      </p:cxnSp>
      <p:cxnSp>
        <p:nvCxnSpPr>
          <p:cNvPr id="409" name="Connector: Elbow 540">
            <a:extLst>
              <a:ext uri="{FF2B5EF4-FFF2-40B4-BE49-F238E27FC236}">
                <a16:creationId xmlns:a16="http://schemas.microsoft.com/office/drawing/2014/main" id="{74C7E623-EC91-1D4E-9C9C-8D1444601F9D}"/>
              </a:ext>
            </a:extLst>
          </p:cNvPr>
          <p:cNvCxnSpPr>
            <a:cxnSpLocks/>
          </p:cNvCxnSpPr>
          <p:nvPr/>
        </p:nvCxnSpPr>
        <p:spPr>
          <a:xfrm rot="10800000" flipV="1">
            <a:off x="3666926" y="3360759"/>
            <a:ext cx="1528387" cy="838032"/>
          </a:xfrm>
          <a:prstGeom prst="bentConnector3">
            <a:avLst>
              <a:gd name="adj1" fmla="val 144"/>
            </a:avLst>
          </a:prstGeom>
          <a:ln w="6350">
            <a:solidFill>
              <a:srgbClr val="3D3B36"/>
            </a:solidFill>
          </a:ln>
        </p:spPr>
        <p:style>
          <a:lnRef idx="1">
            <a:schemeClr val="accent1"/>
          </a:lnRef>
          <a:fillRef idx="0">
            <a:schemeClr val="accent1"/>
          </a:fillRef>
          <a:effectRef idx="0">
            <a:schemeClr val="accent1"/>
          </a:effectRef>
          <a:fontRef idx="minor">
            <a:schemeClr val="tx1"/>
          </a:fontRef>
        </p:style>
      </p:cxnSp>
      <p:pic>
        <p:nvPicPr>
          <p:cNvPr id="410" name="Picture 30" descr="Marker with solid fill">
            <a:extLst>
              <a:ext uri="{FF2B5EF4-FFF2-40B4-BE49-F238E27FC236}">
                <a16:creationId xmlns:a16="http://schemas.microsoft.com/office/drawing/2014/main" id="{93535D69-E406-EC41-B523-62C07BCE35F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92789" y="4215981"/>
            <a:ext cx="331200" cy="331200"/>
          </a:xfrm>
          <a:prstGeom prst="rect">
            <a:avLst/>
          </a:prstGeom>
        </p:spPr>
      </p:pic>
      <p:grpSp>
        <p:nvGrpSpPr>
          <p:cNvPr id="412" name="Group 411">
            <a:extLst>
              <a:ext uri="{FF2B5EF4-FFF2-40B4-BE49-F238E27FC236}">
                <a16:creationId xmlns:a16="http://schemas.microsoft.com/office/drawing/2014/main" id="{062E0EA0-D4DE-6F41-93FD-1CCBE22BCD09}"/>
              </a:ext>
            </a:extLst>
          </p:cNvPr>
          <p:cNvGrpSpPr/>
          <p:nvPr/>
        </p:nvGrpSpPr>
        <p:grpSpPr>
          <a:xfrm>
            <a:off x="3962022" y="2095688"/>
            <a:ext cx="2873636" cy="846841"/>
            <a:chOff x="2812607" y="1702235"/>
            <a:chExt cx="2155227" cy="635131"/>
          </a:xfrm>
        </p:grpSpPr>
        <p:sp>
          <p:nvSpPr>
            <p:cNvPr id="413" name="TextBox 412">
              <a:extLst>
                <a:ext uri="{FF2B5EF4-FFF2-40B4-BE49-F238E27FC236}">
                  <a16:creationId xmlns:a16="http://schemas.microsoft.com/office/drawing/2014/main" id="{A0FACD73-C964-6842-9EA4-23E46B9E1FA8}"/>
                </a:ext>
              </a:extLst>
            </p:cNvPr>
            <p:cNvSpPr txBox="1"/>
            <p:nvPr/>
          </p:nvSpPr>
          <p:spPr>
            <a:xfrm>
              <a:off x="2812607" y="1702235"/>
              <a:ext cx="2155227" cy="635131"/>
            </a:xfrm>
            <a:prstGeom prst="rect">
              <a:avLst/>
            </a:prstGeom>
            <a:noFill/>
          </p:spPr>
          <p:txBody>
            <a:bodyPr wrap="square" lIns="60960" tIns="45720" rIns="60960" bIns="45720" rtlCol="0" anchor="t">
              <a:noAutofit/>
            </a:bodyPr>
            <a:lstStyle/>
            <a:p>
              <a:r>
                <a:rPr lang="en-US" sz="1400" b="1">
                  <a:solidFill>
                    <a:srgbClr val="10069F"/>
                  </a:solidFill>
                  <a:latin typeface="Calibri"/>
                  <a:ea typeface="Calibri"/>
                  <a:cs typeface="Calibri"/>
                </a:rPr>
                <a:t>La Encantada </a:t>
              </a:r>
            </a:p>
            <a:p>
              <a:r>
                <a:rPr lang="en-US" sz="1000" i="1">
                  <a:latin typeface="Calibri"/>
                  <a:ea typeface="Calibri"/>
                  <a:cs typeface="Calibri"/>
                </a:rPr>
                <a:t>Coahuila, Mexico</a:t>
              </a:r>
            </a:p>
            <a:p>
              <a:r>
                <a:rPr lang="en-US" sz="1000">
                  <a:latin typeface="Calibri"/>
                  <a:ea typeface="Calibri"/>
                  <a:cs typeface="Calibri"/>
                </a:rPr>
                <a:t>2024 Production: 2.4 Moz </a:t>
              </a:r>
              <a:r>
                <a:rPr lang="en-US" sz="1000" err="1">
                  <a:latin typeface="Calibri"/>
                  <a:ea typeface="Calibri"/>
                  <a:cs typeface="Calibri"/>
                </a:rPr>
                <a:t>AgEq</a:t>
              </a:r>
              <a:endParaRPr lang="en-US" sz="1000">
                <a:latin typeface="Calibri"/>
                <a:ea typeface="Calibri"/>
                <a:cs typeface="Calibri"/>
              </a:endParaRPr>
            </a:p>
            <a:p>
              <a:r>
                <a:rPr lang="en-US" sz="1000">
                  <a:latin typeface="Calibri"/>
                  <a:ea typeface="Calibri"/>
                  <a:cs typeface="Calibri"/>
                </a:rPr>
                <a:t>2024 AISC: US$28.31 / oz </a:t>
              </a:r>
              <a:r>
                <a:rPr lang="en-US" sz="1000" err="1">
                  <a:latin typeface="Calibri"/>
                  <a:ea typeface="Calibri"/>
                  <a:cs typeface="Calibri"/>
                </a:rPr>
                <a:t>AgEq</a:t>
              </a:r>
              <a:endParaRPr lang="en-US" sz="1000">
                <a:latin typeface="Calibri"/>
                <a:ea typeface="Calibri"/>
                <a:cs typeface="Calibri"/>
              </a:endParaRPr>
            </a:p>
          </p:txBody>
        </p:sp>
        <p:sp>
          <p:nvSpPr>
            <p:cNvPr id="414" name="Rectangle 413">
              <a:extLst>
                <a:ext uri="{FF2B5EF4-FFF2-40B4-BE49-F238E27FC236}">
                  <a16:creationId xmlns:a16="http://schemas.microsoft.com/office/drawing/2014/main" id="{5A9A8DE0-17C3-3944-8521-B55D28159C0D}"/>
                </a:ext>
              </a:extLst>
            </p:cNvPr>
            <p:cNvSpPr/>
            <p:nvPr/>
          </p:nvSpPr>
          <p:spPr>
            <a:xfrm>
              <a:off x="3665575" y="1748111"/>
              <a:ext cx="144000" cy="144000"/>
            </a:xfrm>
            <a:prstGeom prst="rect">
              <a:avLst/>
            </a:prstGeom>
            <a:solidFill>
              <a:schemeClr val="bg1"/>
            </a:solidFill>
            <a:ln>
              <a:solidFill>
                <a:srgbClr val="0F049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dirty="0">
                  <a:solidFill>
                    <a:srgbClr val="10069F"/>
                  </a:solidFill>
                  <a:latin typeface="Calibri" panose="020F0502020204030204" pitchFamily="34" charset="0"/>
                  <a:cs typeface="Calibri" panose="020F0502020204030204" pitchFamily="34" charset="0"/>
                </a:rPr>
                <a:t>Ag</a:t>
              </a:r>
              <a:endParaRPr lang="en-US" sz="933" b="1" dirty="0">
                <a:solidFill>
                  <a:srgbClr val="10069F"/>
                </a:solidFill>
                <a:latin typeface="Calibri" panose="020F0502020204030204" pitchFamily="34" charset="0"/>
                <a:cs typeface="Calibri" panose="020F0502020204030204" pitchFamily="34" charset="0"/>
              </a:endParaRPr>
            </a:p>
          </p:txBody>
        </p:sp>
      </p:grpSp>
      <p:sp>
        <p:nvSpPr>
          <p:cNvPr id="415" name="Oval 414">
            <a:extLst>
              <a:ext uri="{FF2B5EF4-FFF2-40B4-BE49-F238E27FC236}">
                <a16:creationId xmlns:a16="http://schemas.microsoft.com/office/drawing/2014/main" id="{96AA61A6-A4B7-DE49-84C2-13CE4A36363F}"/>
              </a:ext>
            </a:extLst>
          </p:cNvPr>
          <p:cNvSpPr/>
          <p:nvPr/>
        </p:nvSpPr>
        <p:spPr>
          <a:xfrm rot="19960418">
            <a:off x="2580261" y="2422732"/>
            <a:ext cx="830429" cy="1676813"/>
          </a:xfrm>
          <a:prstGeom prst="ellipse">
            <a:avLst/>
          </a:prstGeom>
          <a:noFill/>
          <a:ln w="22225">
            <a:solidFill>
              <a:srgbClr val="444F8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17" name="Straight Connector 416">
            <a:extLst>
              <a:ext uri="{FF2B5EF4-FFF2-40B4-BE49-F238E27FC236}">
                <a16:creationId xmlns:a16="http://schemas.microsoft.com/office/drawing/2014/main" id="{01DEBB8C-C321-CC48-A8A1-FAE1087A68F8}"/>
              </a:ext>
            </a:extLst>
          </p:cNvPr>
          <p:cNvCxnSpPr>
            <a:cxnSpLocks/>
            <a:endCxn id="370" idx="0"/>
          </p:cNvCxnSpPr>
          <p:nvPr/>
        </p:nvCxnSpPr>
        <p:spPr>
          <a:xfrm>
            <a:off x="3184898" y="1193800"/>
            <a:ext cx="0" cy="17984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19" name="Picture 30" descr="Marker with solid fill">
            <a:extLst>
              <a:ext uri="{FF2B5EF4-FFF2-40B4-BE49-F238E27FC236}">
                <a16:creationId xmlns:a16="http://schemas.microsoft.com/office/drawing/2014/main" id="{F7DBFE84-84E8-EC45-A094-2B60BBBFAB2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141444" y="3675392"/>
            <a:ext cx="331200" cy="331200"/>
          </a:xfrm>
          <a:prstGeom prst="rect">
            <a:avLst/>
          </a:prstGeom>
        </p:spPr>
      </p:pic>
      <p:cxnSp>
        <p:nvCxnSpPr>
          <p:cNvPr id="420" name="Connector: Elbow 273">
            <a:extLst>
              <a:ext uri="{FF2B5EF4-FFF2-40B4-BE49-F238E27FC236}">
                <a16:creationId xmlns:a16="http://schemas.microsoft.com/office/drawing/2014/main" id="{7A901BD5-95C4-7842-B46E-E146E18F4A23}"/>
              </a:ext>
            </a:extLst>
          </p:cNvPr>
          <p:cNvCxnSpPr>
            <a:cxnSpLocks/>
            <a:endCxn id="419" idx="2"/>
          </p:cNvCxnSpPr>
          <p:nvPr/>
        </p:nvCxnSpPr>
        <p:spPr>
          <a:xfrm flipV="1">
            <a:off x="1897937" y="4006592"/>
            <a:ext cx="1409107" cy="109355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3" name="Rectangle 422">
            <a:extLst>
              <a:ext uri="{FF2B5EF4-FFF2-40B4-BE49-F238E27FC236}">
                <a16:creationId xmlns:a16="http://schemas.microsoft.com/office/drawing/2014/main" id="{D79B368D-F849-094E-85CD-E34C3CA8A178}"/>
              </a:ext>
            </a:extLst>
          </p:cNvPr>
          <p:cNvSpPr/>
          <p:nvPr/>
        </p:nvSpPr>
        <p:spPr>
          <a:xfrm>
            <a:off x="4513304" y="5347423"/>
            <a:ext cx="192000" cy="192000"/>
          </a:xfrm>
          <a:prstGeom prst="rect">
            <a:avLst/>
          </a:prstGeom>
          <a:solidFill>
            <a:schemeClr val="bg1"/>
          </a:solidFill>
          <a:ln>
            <a:solidFill>
              <a:srgbClr val="3D3B36">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CA" sz="933" b="1">
                <a:solidFill>
                  <a:srgbClr val="3D3B36"/>
                </a:solidFill>
                <a:latin typeface="Calibri" panose="020F0502020204030204" pitchFamily="34" charset="0"/>
                <a:cs typeface="Calibri" panose="020F0502020204030204" pitchFamily="34" charset="0"/>
              </a:rPr>
              <a:t>Ag</a:t>
            </a:r>
            <a:endParaRPr lang="en-US" sz="933" b="1">
              <a:solidFill>
                <a:srgbClr val="3D3B36"/>
              </a:solidFill>
              <a:latin typeface="Calibri" panose="020F0502020204030204" pitchFamily="34" charset="0"/>
              <a:cs typeface="Calibri" panose="020F0502020204030204" pitchFamily="34" charset="0"/>
            </a:endParaRPr>
          </a:p>
        </p:txBody>
      </p:sp>
      <p:cxnSp>
        <p:nvCxnSpPr>
          <p:cNvPr id="3" name="Connector: Elbow 2">
            <a:extLst>
              <a:ext uri="{FF2B5EF4-FFF2-40B4-BE49-F238E27FC236}">
                <a16:creationId xmlns:a16="http://schemas.microsoft.com/office/drawing/2014/main" id="{B24E7537-824D-7009-87E3-1994CCD8A5EF}"/>
              </a:ext>
            </a:extLst>
          </p:cNvPr>
          <p:cNvCxnSpPr>
            <a:cxnSpLocks/>
          </p:cNvCxnSpPr>
          <p:nvPr/>
        </p:nvCxnSpPr>
        <p:spPr>
          <a:xfrm rot="5400000" flipH="1" flipV="1">
            <a:off x="1753688" y="3202368"/>
            <a:ext cx="1197219" cy="629405"/>
          </a:xfrm>
          <a:prstGeom prst="bentConnector3">
            <a:avLst>
              <a:gd name="adj1" fmla="val 275"/>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10" name="Graphic 309" descr="Building with solid fill">
            <a:extLst>
              <a:ext uri="{FF2B5EF4-FFF2-40B4-BE49-F238E27FC236}">
                <a16:creationId xmlns:a16="http://schemas.microsoft.com/office/drawing/2014/main" id="{92904A5E-4907-3844-AFDF-EB9E0CA29CF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41775" y="3460974"/>
            <a:ext cx="249462" cy="249462"/>
          </a:xfrm>
          <a:prstGeom prst="rect">
            <a:avLst/>
          </a:prstGeom>
        </p:spPr>
      </p:pic>
    </p:spTree>
    <p:extLst>
      <p:ext uri="{BB962C8B-B14F-4D97-AF65-F5344CB8AC3E}">
        <p14:creationId xmlns:p14="http://schemas.microsoft.com/office/powerpoint/2010/main" val="2592994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74FD-2D36-FE65-EA12-080A6BED541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E266FF0-96F6-455C-5B30-635BF1D82A5F}"/>
              </a:ext>
            </a:extLst>
          </p:cNvPr>
          <p:cNvSpPr txBox="1"/>
          <p:nvPr/>
        </p:nvSpPr>
        <p:spPr>
          <a:xfrm>
            <a:off x="451850" y="76200"/>
            <a:ext cx="6863349"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Cerro Los Gatos Silver Mine</a:t>
            </a:r>
          </a:p>
        </p:txBody>
      </p:sp>
      <p:sp>
        <p:nvSpPr>
          <p:cNvPr id="11" name="TextBox 10">
            <a:extLst>
              <a:ext uri="{FF2B5EF4-FFF2-40B4-BE49-F238E27FC236}">
                <a16:creationId xmlns:a16="http://schemas.microsoft.com/office/drawing/2014/main" id="{EE079EBA-3E88-3518-1C33-FEA60233F88E}"/>
              </a:ext>
            </a:extLst>
          </p:cNvPr>
          <p:cNvSpPr txBox="1"/>
          <p:nvPr/>
        </p:nvSpPr>
        <p:spPr>
          <a:xfrm>
            <a:off x="451850" y="927437"/>
            <a:ext cx="5186949" cy="5340013"/>
          </a:xfrm>
          <a:prstGeom prst="rect">
            <a:avLst/>
          </a:prstGeom>
        </p:spPr>
        <p:txBody>
          <a:bodyPr vert="horz" lIns="91440" tIns="45720" rIns="91440" bIns="45720" rtlCol="0" anchor="t">
            <a:noAutofit/>
          </a:bodyPr>
          <a:lstStyle>
            <a:lvl1pPr marL="171450" indent="-171450" algn="just">
              <a:lnSpc>
                <a:spcPts val="1600"/>
              </a:lnSpc>
              <a:spcBef>
                <a:spcPts val="0"/>
              </a:spcBef>
              <a:spcAft>
                <a:spcPts val="1000"/>
              </a:spcAft>
              <a:buClr>
                <a:srgbClr val="10069F"/>
              </a:buClr>
              <a:buSzPct val="125000"/>
              <a:buFont typeface="Arial" panose="020B0604020202020204" pitchFamily="34" charset="0"/>
              <a:buChar char="•"/>
              <a:defRPr sz="1100" b="1" i="0" kern="0">
                <a:solidFill>
                  <a:srgbClr val="000000"/>
                </a:solidFill>
                <a:latin typeface="Montserrat SemiBold" pitchFamily="2" charset="77"/>
              </a:defRPr>
            </a:lvl1pPr>
            <a:lvl2pPr marL="6858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2pPr>
            <a:lvl3pPr marL="11430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3pPr>
            <a:lvl4pPr marL="16002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4pPr>
            <a:lvl5pPr marL="20574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lnSpc>
                <a:spcPct val="100000"/>
              </a:lnSpc>
              <a:spcBef>
                <a:spcPts val="100"/>
              </a:spcBef>
              <a:buClr>
                <a:schemeClr val="tx1"/>
              </a:buClr>
              <a:buSzPct val="100000"/>
            </a:pPr>
            <a:r>
              <a:rPr lang="en-US" sz="1600" b="0" dirty="0">
                <a:latin typeface="Calibri"/>
                <a:ea typeface="Calibri"/>
                <a:cs typeface="Calibri"/>
              </a:rPr>
              <a:t>103,000 Ha property located in Chihuahua, Mexico</a:t>
            </a:r>
          </a:p>
          <a:p>
            <a:pPr algn="l">
              <a:lnSpc>
                <a:spcPct val="100000"/>
              </a:lnSpc>
              <a:spcBef>
                <a:spcPts val="100"/>
              </a:spcBef>
              <a:buClr>
                <a:schemeClr val="tx1"/>
              </a:buClr>
              <a:buSzPct val="100000"/>
            </a:pPr>
            <a:r>
              <a:rPr lang="en-US" sz="1600" b="0" dirty="0">
                <a:latin typeface="Calibri"/>
                <a:ea typeface="Calibri"/>
                <a:cs typeface="Calibri"/>
              </a:rPr>
              <a:t>High Ag-bearing Pb and Zn Concentrate producer</a:t>
            </a:r>
          </a:p>
          <a:p>
            <a:pPr algn="l">
              <a:lnSpc>
                <a:spcPct val="100000"/>
              </a:lnSpc>
              <a:spcBef>
                <a:spcPts val="100"/>
              </a:spcBef>
              <a:buClr>
                <a:schemeClr val="tx1"/>
              </a:buClr>
              <a:buSzPct val="100000"/>
            </a:pPr>
            <a:r>
              <a:rPr lang="en-US" sz="1600" b="0" dirty="0">
                <a:latin typeface="Calibri"/>
                <a:ea typeface="Calibri"/>
                <a:cs typeface="Calibri"/>
              </a:rPr>
              <a:t>Low-cost, underground producing silver mine with robust exploration and development potential</a:t>
            </a:r>
            <a:endParaRPr lang="en-US" dirty="0"/>
          </a:p>
          <a:p>
            <a:pPr lvl="1" algn="l">
              <a:lnSpc>
                <a:spcPct val="100000"/>
              </a:lnSpc>
              <a:spcBef>
                <a:spcPts val="100"/>
              </a:spcBef>
              <a:buClr>
                <a:schemeClr val="tx1"/>
              </a:buClr>
              <a:buSzPct val="100000"/>
              <a:buFont typeface="System Font Regular" panose="020B0604020202020204" pitchFamily="34" charset="0"/>
              <a:buChar char="-"/>
            </a:pPr>
            <a:r>
              <a:rPr lang="en-US" sz="1600" dirty="0">
                <a:latin typeface="Calibri"/>
                <a:ea typeface="Calibri"/>
                <a:cs typeface="Calibri"/>
              </a:rPr>
              <a:t>Operating</a:t>
            </a:r>
            <a:r>
              <a:rPr lang="en-US" sz="1600" dirty="0">
                <a:latin typeface="Calibri"/>
                <a:ea typeface="Calibri"/>
                <a:cs typeface="Calibri"/>
                <a:sym typeface="Wingdings" panose="05000000000000000000" pitchFamily="2" charset="2"/>
              </a:rPr>
              <a:t> since 2019</a:t>
            </a:r>
            <a:endParaRPr lang="en-US" sz="1600" dirty="0">
              <a:latin typeface="Calibri"/>
              <a:ea typeface="Calibri"/>
              <a:cs typeface="Calibri"/>
            </a:endParaRPr>
          </a:p>
          <a:p>
            <a:pPr lvl="1">
              <a:lnSpc>
                <a:spcPct val="100000"/>
              </a:lnSpc>
              <a:spcBef>
                <a:spcPts val="100"/>
              </a:spcBef>
              <a:spcAft>
                <a:spcPts val="1000"/>
              </a:spcAft>
              <a:buClr>
                <a:schemeClr val="tx1"/>
              </a:buClr>
              <a:buSzPct val="100000"/>
              <a:buFont typeface="System Font Regular"/>
              <a:buChar char="-"/>
            </a:pPr>
            <a:r>
              <a:rPr lang="en-US" sz="1600" dirty="0">
                <a:latin typeface="Calibri"/>
                <a:ea typeface="Calibri"/>
                <a:cs typeface="Calibri"/>
              </a:rPr>
              <a:t>Key position in an established silver district</a:t>
            </a:r>
          </a:p>
          <a:p>
            <a:pPr algn="l">
              <a:lnSpc>
                <a:spcPct val="100000"/>
              </a:lnSpc>
              <a:spcBef>
                <a:spcPts val="100"/>
              </a:spcBef>
              <a:buClr>
                <a:schemeClr val="tx1"/>
              </a:buClr>
              <a:buSzPct val="100000"/>
            </a:pPr>
            <a:r>
              <a:rPr lang="en-US" sz="1600" b="0" dirty="0">
                <a:latin typeface="Calibri"/>
                <a:ea typeface="Calibri"/>
                <a:cs typeface="Calibri"/>
              </a:rPr>
              <a:t>Achieved record quarterly mill throughput dating back to Q1 2023</a:t>
            </a:r>
          </a:p>
          <a:p>
            <a:pPr algn="l">
              <a:lnSpc>
                <a:spcPct val="100000"/>
              </a:lnSpc>
              <a:spcBef>
                <a:spcPts val="100"/>
              </a:spcBef>
              <a:buClr>
                <a:schemeClr val="tx1"/>
              </a:buClr>
              <a:buSzPct val="100000"/>
            </a:pPr>
            <a:r>
              <a:rPr lang="en-US" sz="1600" b="0" dirty="0">
                <a:latin typeface="Calibri"/>
                <a:ea typeface="Calibri"/>
                <a:cs typeface="Calibri"/>
              </a:rPr>
              <a:t>Over 103,000 hectares of mineral rights in a highly prospective and under-explored district with numerous silver-zinc-lead epithermal mineralized zones</a:t>
            </a:r>
          </a:p>
          <a:p>
            <a:pPr algn="l">
              <a:lnSpc>
                <a:spcPct val="100000"/>
              </a:lnSpc>
              <a:spcBef>
                <a:spcPts val="100"/>
              </a:spcBef>
              <a:buClr>
                <a:schemeClr val="tx1"/>
              </a:buClr>
              <a:buSzPct val="100000"/>
            </a:pPr>
            <a:r>
              <a:rPr lang="en-US" sz="1600" b="0" dirty="0">
                <a:latin typeface="Calibri"/>
                <a:ea typeface="Calibri"/>
                <a:cs typeface="Calibri"/>
              </a:rPr>
              <a:t>76,000m of exploration drilling planned in 2025 targeting mineral expansion at Central Deep and South East zones</a:t>
            </a:r>
          </a:p>
          <a:p>
            <a:pPr algn="l">
              <a:lnSpc>
                <a:spcPct val="100000"/>
              </a:lnSpc>
              <a:spcBef>
                <a:spcPts val="100"/>
              </a:spcBef>
              <a:buClr>
                <a:schemeClr val="tx1"/>
              </a:buClr>
              <a:buSzPct val="100000"/>
            </a:pPr>
            <a:r>
              <a:rPr lang="en-US" sz="1600" b="0" dirty="0">
                <a:latin typeface="Calibri"/>
                <a:ea typeface="Calibri"/>
                <a:cs typeface="Calibri"/>
              </a:rPr>
              <a:t>Modern, mechanized underground operation</a:t>
            </a:r>
          </a:p>
          <a:p>
            <a:pPr algn="l">
              <a:lnSpc>
                <a:spcPct val="100000"/>
              </a:lnSpc>
              <a:spcBef>
                <a:spcPts val="100"/>
              </a:spcBef>
              <a:buClr>
                <a:schemeClr val="tx1"/>
              </a:buClr>
              <a:buSzPct val="100000"/>
            </a:pPr>
            <a:r>
              <a:rPr lang="en-US" sz="1600" b="0" kern="1200" dirty="0">
                <a:latin typeface="Calibri"/>
                <a:ea typeface="Calibri"/>
                <a:cs typeface="Calibri"/>
              </a:rPr>
              <a:t>Strong</a:t>
            </a:r>
            <a:r>
              <a:rPr lang="en-US" sz="1600" dirty="0">
                <a:latin typeface="Calibri"/>
                <a:ea typeface="Calibri"/>
                <a:cs typeface="Calibri"/>
              </a:rPr>
              <a:t> </a:t>
            </a:r>
            <a:r>
              <a:rPr lang="en-US" sz="1600" b="0" dirty="0">
                <a:latin typeface="Calibri"/>
                <a:ea typeface="Calibri"/>
                <a:cs typeface="Calibri"/>
              </a:rPr>
              <a:t>JV partner in Japan’s</a:t>
            </a:r>
            <a:r>
              <a:rPr lang="en-US" sz="1600" dirty="0">
                <a:latin typeface="Calibri"/>
                <a:ea typeface="Calibri"/>
                <a:cs typeface="Calibri"/>
              </a:rPr>
              <a:t> </a:t>
            </a:r>
            <a:r>
              <a:rPr lang="en-US" sz="1600" b="0" dirty="0">
                <a:latin typeface="Calibri"/>
                <a:ea typeface="Calibri"/>
                <a:cs typeface="Calibri"/>
              </a:rPr>
              <a:t>Dowa Metals &amp; Mining Co., Ltd (30%)</a:t>
            </a:r>
            <a:endParaRPr lang="en-US" b="0" dirty="0"/>
          </a:p>
        </p:txBody>
      </p:sp>
      <p:sp>
        <p:nvSpPr>
          <p:cNvPr id="13" name="Slide Number Placeholder 1">
            <a:extLst>
              <a:ext uri="{FF2B5EF4-FFF2-40B4-BE49-F238E27FC236}">
                <a16:creationId xmlns:a16="http://schemas.microsoft.com/office/drawing/2014/main" id="{775D9096-11DC-2370-80F5-BB498112B7AB}"/>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10</a:t>
            </a:fld>
            <a:endParaRPr lang="en-US" spc="-50"/>
          </a:p>
        </p:txBody>
      </p:sp>
      <p:sp>
        <p:nvSpPr>
          <p:cNvPr id="4" name="TextBox 3">
            <a:extLst>
              <a:ext uri="{FF2B5EF4-FFF2-40B4-BE49-F238E27FC236}">
                <a16:creationId xmlns:a16="http://schemas.microsoft.com/office/drawing/2014/main" id="{059F00D5-8BED-734D-69FC-0DB40FBA9042}"/>
              </a:ext>
            </a:extLst>
          </p:cNvPr>
          <p:cNvSpPr txBox="1"/>
          <p:nvPr/>
        </p:nvSpPr>
        <p:spPr>
          <a:xfrm>
            <a:off x="7138317" y="5603264"/>
            <a:ext cx="4583695" cy="369332"/>
          </a:xfrm>
          <a:prstGeom prst="rect">
            <a:avLst/>
          </a:prstGeom>
          <a:noFill/>
        </p:spPr>
        <p:txBody>
          <a:bodyPr wrap="square" lIns="91440" tIns="45720" rIns="91440" bIns="45720" rtlCol="0" anchor="t">
            <a:spAutoFit/>
          </a:bodyPr>
          <a:lstStyle/>
          <a:p>
            <a:pPr algn="r"/>
            <a:r>
              <a:rPr lang="en-US" sz="900" baseline="30000" dirty="0">
                <a:solidFill>
                  <a:schemeClr val="tx1">
                    <a:lumMod val="50000"/>
                    <a:lumOff val="50000"/>
                  </a:schemeClr>
                </a:solidFill>
                <a:latin typeface="Calibri"/>
                <a:ea typeface="Calibri"/>
                <a:cs typeface="Calibri"/>
              </a:rPr>
              <a:t>1</a:t>
            </a:r>
            <a:r>
              <a:rPr lang="en-US" sz="900" dirty="0">
                <a:solidFill>
                  <a:schemeClr val="tx1">
                    <a:lumMod val="50000"/>
                    <a:lumOff val="50000"/>
                  </a:schemeClr>
                </a:solidFill>
                <a:latin typeface="Calibri"/>
                <a:ea typeface="Calibri"/>
                <a:cs typeface="Calibri"/>
              </a:rPr>
              <a:t>Includes 29 – 32 M lbs. Lead, 47 – 53 M lbs. Zinc, 5 – 6 k oz Gold</a:t>
            </a:r>
          </a:p>
          <a:p>
            <a:pPr algn="r"/>
            <a:r>
              <a:rPr lang="en-US" sz="900" dirty="0">
                <a:solidFill>
                  <a:schemeClr val="tx1">
                    <a:lumMod val="50000"/>
                    <a:lumOff val="50000"/>
                  </a:schemeClr>
                </a:solidFill>
                <a:latin typeface="Calibri"/>
                <a:ea typeface="Calibri"/>
                <a:cs typeface="Calibri"/>
              </a:rPr>
              <a:t>*Not reported. First Majestic acquired Gatos Silver on January 16, 2025</a:t>
            </a:r>
          </a:p>
        </p:txBody>
      </p:sp>
      <p:grpSp>
        <p:nvGrpSpPr>
          <p:cNvPr id="7" name="Group 6">
            <a:extLst>
              <a:ext uri="{FF2B5EF4-FFF2-40B4-BE49-F238E27FC236}">
                <a16:creationId xmlns:a16="http://schemas.microsoft.com/office/drawing/2014/main" id="{F2DF7016-4993-73AE-276F-4F5A69DF43D2}"/>
              </a:ext>
            </a:extLst>
          </p:cNvPr>
          <p:cNvGrpSpPr/>
          <p:nvPr/>
        </p:nvGrpSpPr>
        <p:grpSpPr>
          <a:xfrm>
            <a:off x="5934513" y="1037804"/>
            <a:ext cx="5735782" cy="4565460"/>
            <a:chOff x="5934513" y="1037804"/>
            <a:chExt cx="5735782" cy="4565460"/>
          </a:xfrm>
        </p:grpSpPr>
        <p:graphicFrame>
          <p:nvGraphicFramePr>
            <p:cNvPr id="3" name="Table 11">
              <a:extLst>
                <a:ext uri="{FF2B5EF4-FFF2-40B4-BE49-F238E27FC236}">
                  <a16:creationId xmlns:a16="http://schemas.microsoft.com/office/drawing/2014/main" id="{7F3A75C0-6AFC-F87D-7048-23A5347A6992}"/>
                </a:ext>
              </a:extLst>
            </p:cNvPr>
            <p:cNvGraphicFramePr>
              <a:graphicFrameLocks/>
            </p:cNvGraphicFramePr>
            <p:nvPr>
              <p:extLst>
                <p:ext uri="{D42A27DB-BD31-4B8C-83A1-F6EECF244321}">
                  <p14:modId xmlns:p14="http://schemas.microsoft.com/office/powerpoint/2010/main" val="761386375"/>
                </p:ext>
              </p:extLst>
            </p:nvPr>
          </p:nvGraphicFramePr>
          <p:xfrm>
            <a:off x="5934514" y="3696959"/>
            <a:ext cx="5735781" cy="1906305"/>
          </p:xfrm>
          <a:graphic>
            <a:graphicData uri="http://schemas.openxmlformats.org/drawingml/2006/table">
              <a:tbl>
                <a:tblPr firstRow="1" bandRow="1">
                  <a:tableStyleId>{5C22544A-7EE6-4342-B048-85BDC9FD1C3A}</a:tableStyleId>
                </a:tblPr>
                <a:tblGrid>
                  <a:gridCol w="2254250">
                    <a:extLst>
                      <a:ext uri="{9D8B030D-6E8A-4147-A177-3AD203B41FA5}">
                        <a16:colId xmlns:a16="http://schemas.microsoft.com/office/drawing/2014/main" val="1350294090"/>
                      </a:ext>
                    </a:extLst>
                  </a:gridCol>
                  <a:gridCol w="720000">
                    <a:extLst>
                      <a:ext uri="{9D8B030D-6E8A-4147-A177-3AD203B41FA5}">
                        <a16:colId xmlns:a16="http://schemas.microsoft.com/office/drawing/2014/main" val="2504826689"/>
                      </a:ext>
                    </a:extLst>
                  </a:gridCol>
                  <a:gridCol w="720000">
                    <a:extLst>
                      <a:ext uri="{9D8B030D-6E8A-4147-A177-3AD203B41FA5}">
                        <a16:colId xmlns:a16="http://schemas.microsoft.com/office/drawing/2014/main" val="2326555178"/>
                      </a:ext>
                    </a:extLst>
                  </a:gridCol>
                  <a:gridCol w="882000">
                    <a:extLst>
                      <a:ext uri="{9D8B030D-6E8A-4147-A177-3AD203B41FA5}">
                        <a16:colId xmlns:a16="http://schemas.microsoft.com/office/drawing/2014/main" val="3354471605"/>
                      </a:ext>
                    </a:extLst>
                  </a:gridCol>
                  <a:gridCol w="1159531">
                    <a:extLst>
                      <a:ext uri="{9D8B030D-6E8A-4147-A177-3AD203B41FA5}">
                        <a16:colId xmlns:a16="http://schemas.microsoft.com/office/drawing/2014/main" val="3565641461"/>
                      </a:ext>
                    </a:extLst>
                  </a:gridCol>
                </a:tblGrid>
                <a:tr h="468000">
                  <a:tc>
                    <a:txBody>
                      <a:bodyPr/>
                      <a:lstStyle/>
                      <a:p>
                        <a:r>
                          <a:rPr lang="en-US" sz="1300" b="1" i="0">
                            <a:latin typeface="Calibri"/>
                            <a:ea typeface="Calibri"/>
                            <a:cs typeface="Calibri"/>
                          </a:rPr>
                          <a:t>Production (100% Basis)</a:t>
                        </a:r>
                      </a:p>
                    </a:txBody>
                    <a:tcPr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F04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a:solidFill>
                              <a:schemeClr val="bg1"/>
                            </a:solidFill>
                            <a:latin typeface="Calibri"/>
                            <a:ea typeface="Calibri"/>
                            <a:cs typeface="Calibri"/>
                          </a:rPr>
                          <a:t>Q4</a:t>
                        </a:r>
                        <a:endParaRPr lang="en-US" sz="1300" b="1" i="0" baseline="0">
                          <a:solidFill>
                            <a:schemeClr val="bg1"/>
                          </a:solidFill>
                          <a:latin typeface="Calibri"/>
                          <a:ea typeface="Calibri"/>
                          <a:cs typeface="Calibri"/>
                        </a:endParaRPr>
                      </a:p>
                      <a:p>
                        <a:pPr algn="ctr"/>
                        <a:r>
                          <a:rPr lang="en-US" sz="1300" b="1" i="0">
                            <a:solidFill>
                              <a:schemeClr val="bg1"/>
                            </a:solidFill>
                            <a:latin typeface="Calibri"/>
                            <a:ea typeface="Calibri"/>
                            <a:cs typeface="Calibri"/>
                          </a:rPr>
                          <a:t>2024</a:t>
                        </a:r>
                      </a:p>
                    </a:txBody>
                    <a:tcPr marL="51435" marR="51435" marT="25718" marB="25718" anchor="ctr">
                      <a:lnL w="381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b="1" i="0">
                            <a:solidFill>
                              <a:schemeClr val="bg1"/>
                            </a:solidFill>
                            <a:latin typeface="Calibri"/>
                            <a:ea typeface="Calibri"/>
                            <a:cs typeface="Calibri"/>
                          </a:rPr>
                          <a:t>Q3</a:t>
                        </a:r>
                      </a:p>
                      <a:p>
                        <a:pPr algn="ctr"/>
                        <a:r>
                          <a:rPr lang="en-US" sz="1300" b="1" i="0">
                            <a:solidFill>
                              <a:schemeClr val="bg1"/>
                            </a:solidFill>
                            <a:latin typeface="Calibri"/>
                            <a:ea typeface="Calibri"/>
                            <a:cs typeface="Calibri"/>
                          </a:rPr>
                          <a:t>2024</a:t>
                        </a:r>
                      </a:p>
                    </a:txBody>
                    <a:tcPr marL="51435" marR="51435" marT="25718" marB="25718" anchor="ctr">
                      <a:lnL w="381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b="1" i="0">
                            <a:solidFill>
                              <a:schemeClr val="bg1"/>
                            </a:solidFill>
                            <a:latin typeface="Calibri"/>
                            <a:ea typeface="Calibri"/>
                            <a:cs typeface="Calibri"/>
                          </a:rPr>
                          <a:t>Full </a:t>
                        </a:r>
                        <a:r>
                          <a:rPr lang="en-US" sz="1300" b="1" i="0" baseline="0">
                            <a:solidFill>
                              <a:schemeClr val="bg1"/>
                            </a:solidFill>
                            <a:latin typeface="Calibri"/>
                            <a:ea typeface="Calibri"/>
                            <a:cs typeface="Calibri"/>
                          </a:rPr>
                          <a:t>Year </a:t>
                        </a:r>
                        <a:r>
                          <a:rPr lang="en-US" sz="1300" b="1" i="0">
                            <a:solidFill>
                              <a:schemeClr val="bg1"/>
                            </a:solidFill>
                            <a:latin typeface="Calibri"/>
                            <a:ea typeface="Calibri"/>
                            <a:cs typeface="Calibri"/>
                          </a:rPr>
                          <a:t>2024</a:t>
                        </a:r>
                        <a:endParaRPr lang="en-US" sz="1300">
                          <a:latin typeface="Calibri"/>
                          <a:ea typeface="Calibri"/>
                          <a:cs typeface="Calibri"/>
                        </a:endParaRPr>
                      </a:p>
                    </a:txBody>
                    <a:tcPr anchor="ctr">
                      <a:lnL w="127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a:solidFill>
                              <a:schemeClr val="bg1"/>
                            </a:solidFill>
                            <a:latin typeface="Calibri"/>
                            <a:ea typeface="Calibri"/>
                            <a:cs typeface="Calibri"/>
                          </a:rPr>
                          <a:t>Full Year</a:t>
                        </a:r>
                      </a:p>
                      <a:p>
                        <a:pPr algn="ctr"/>
                        <a:r>
                          <a:rPr lang="en-US" sz="1300" b="1" i="0">
                            <a:solidFill>
                              <a:schemeClr val="bg1"/>
                            </a:solidFill>
                            <a:latin typeface="Calibri"/>
                            <a:ea typeface="Calibri"/>
                            <a:cs typeface="Calibri"/>
                          </a:rPr>
                          <a:t>2025E</a:t>
                        </a:r>
                      </a:p>
                    </a:txBody>
                    <a:tcPr marL="51435" marR="51435" marT="25718" marB="25718" anchor="ctr">
                      <a:lnL w="12700" cmpd="sng">
                        <a:noFill/>
                      </a:lnL>
                      <a:lnR w="381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extLst>
                    <a:ext uri="{0D108BD9-81ED-4DB2-BD59-A6C34878D82A}">
                      <a16:rowId xmlns:a16="http://schemas.microsoft.com/office/drawing/2014/main" val="554723952"/>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Tonnes Milled</a:t>
                        </a:r>
                        <a:r>
                          <a:rPr lang="en-US" sz="1200" b="1" i="0" baseline="0">
                            <a:solidFill>
                              <a:schemeClr val="tx1"/>
                            </a:solidFill>
                            <a:latin typeface="Calibri"/>
                            <a:ea typeface="Calibri"/>
                            <a:cs typeface="Calibri"/>
                          </a:rPr>
                          <a:t> (</a:t>
                        </a:r>
                        <a:r>
                          <a:rPr lang="en-US" sz="1200" b="1" i="0" baseline="0" err="1">
                            <a:solidFill>
                              <a:schemeClr val="tx1"/>
                            </a:solidFill>
                            <a:latin typeface="Calibri"/>
                            <a:ea typeface="Calibri"/>
                            <a:cs typeface="Calibri"/>
                          </a:rPr>
                          <a:t>tpd</a:t>
                        </a:r>
                        <a:r>
                          <a:rPr lang="en-US" sz="1200" b="1" i="0" baseline="0">
                            <a:solidFill>
                              <a:schemeClr val="tx1"/>
                            </a:solidFill>
                            <a:latin typeface="Calibri"/>
                            <a:ea typeface="Calibri"/>
                            <a:cs typeface="Calibri"/>
                          </a:rPr>
                          <a:t>)</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3,324</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3,246</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3,255</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dirty="0">
                            <a:solidFill>
                              <a:schemeClr val="tx1"/>
                            </a:solidFill>
                            <a:latin typeface="Calibri"/>
                            <a:ea typeface="Calibri"/>
                            <a:cs typeface="Calibri"/>
                          </a:rPr>
                          <a:t>3,400</a:t>
                        </a:r>
                        <a:endParaRPr lang="en-CA" sz="1200" b="0" i="0" dirty="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771510"/>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Silver</a:t>
                        </a:r>
                        <a:r>
                          <a:rPr lang="en-US" sz="1200" b="1" i="0" baseline="0">
                            <a:solidFill>
                              <a:schemeClr val="tx1"/>
                            </a:solidFill>
                            <a:latin typeface="Calibri"/>
                            <a:ea typeface="Calibri"/>
                            <a:cs typeface="Calibri"/>
                          </a:rPr>
                          <a:t> (M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2.4</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9.7</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7.1 </a:t>
                        </a:r>
                        <a:r>
                          <a:rPr lang="en-CA" sz="1200" b="0" i="0">
                            <a:solidFill>
                              <a:schemeClr val="tx1"/>
                            </a:solidFill>
                            <a:latin typeface="Calibri"/>
                            <a:cs typeface="Calibri"/>
                          </a:rPr>
                          <a:t>– 7.9</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011521"/>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l"/>
                        <a:r>
                          <a:rPr lang="en-US" sz="1200" b="1" i="0">
                            <a:solidFill>
                              <a:schemeClr val="tx1"/>
                            </a:solidFill>
                            <a:latin typeface="Calibri"/>
                            <a:ea typeface="Calibri"/>
                            <a:cs typeface="Calibri"/>
                          </a:rPr>
                          <a:t>Silver Equivalent (M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4.2</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3.8</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15.6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dirty="0">
                            <a:solidFill>
                              <a:schemeClr val="tx1"/>
                            </a:solidFill>
                            <a:latin typeface="Calibri"/>
                            <a:cs typeface="Calibri"/>
                          </a:rPr>
                          <a:t>12.0 – 13.4</a:t>
                        </a:r>
                        <a:r>
                          <a:rPr lang="en-CA" sz="1200" b="0" i="0" baseline="30000" dirty="0">
                            <a:solidFill>
                              <a:schemeClr val="tx1"/>
                            </a:solidFill>
                            <a:latin typeface="Calibri"/>
                            <a:cs typeface="Calibri"/>
                          </a:rPr>
                          <a:t>1</a:t>
                        </a:r>
                        <a:endParaRPr lang="en-CA" sz="1200" b="0" i="0" baseline="30000" dirty="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60298252"/>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alibri"/>
                            <a:ea typeface="Calibri"/>
                            <a:cs typeface="Calibri"/>
                          </a:rPr>
                          <a:t>Cash Costs / oz</a:t>
                        </a:r>
                        <a:r>
                          <a:rPr lang="en-US" sz="1200" b="1" i="0" baseline="0" dirty="0">
                            <a:solidFill>
                              <a:schemeClr val="tx1"/>
                            </a:solidFill>
                            <a:latin typeface="Calibri"/>
                            <a:ea typeface="Calibri"/>
                            <a:cs typeface="Calibri"/>
                          </a:rPr>
                          <a:t> </a:t>
                        </a:r>
                        <a:r>
                          <a:rPr lang="en-US" sz="1200" b="1" i="0" dirty="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N/A*</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dirty="0">
                            <a:solidFill>
                              <a:schemeClr val="tx1"/>
                            </a:solidFill>
                            <a:latin typeface="Calibri"/>
                            <a:ea typeface="Calibri"/>
                            <a:cs typeface="Calibri"/>
                          </a:rPr>
                          <a:t>$12.13</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N/A*</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dirty="0">
                            <a:solidFill>
                              <a:schemeClr val="tx1"/>
                            </a:solidFill>
                            <a:latin typeface="Calibri"/>
                            <a:ea typeface="Calibri"/>
                            <a:cs typeface="Calibri"/>
                          </a:rPr>
                          <a:t>$11.98 </a:t>
                        </a:r>
                        <a:r>
                          <a:rPr lang="en-CA" sz="1200" b="0" i="0" dirty="0">
                            <a:solidFill>
                              <a:schemeClr val="tx1"/>
                            </a:solidFill>
                            <a:latin typeface="Calibri"/>
                            <a:cs typeface="Calibri"/>
                          </a:rPr>
                          <a:t>–</a:t>
                        </a:r>
                        <a:r>
                          <a:rPr lang="en-CA" sz="1200" b="0" i="0" dirty="0">
                            <a:solidFill>
                              <a:schemeClr val="tx1"/>
                            </a:solidFill>
                            <a:latin typeface="Calibri"/>
                            <a:ea typeface="Calibri"/>
                            <a:cs typeface="Calibri"/>
                          </a:rPr>
                          <a:t> $12.56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5370479"/>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l"/>
                        <a:r>
                          <a:rPr lang="en-US" sz="1200" b="1" i="0" dirty="0">
                            <a:solidFill>
                              <a:schemeClr val="tx1"/>
                            </a:solidFill>
                            <a:latin typeface="Calibri"/>
                            <a:ea typeface="Calibri"/>
                            <a:cs typeface="Calibri"/>
                          </a:rPr>
                          <a:t>All-in</a:t>
                        </a:r>
                        <a:r>
                          <a:rPr lang="en-US" sz="1200" b="1" i="0" baseline="0" dirty="0">
                            <a:solidFill>
                              <a:schemeClr val="tx1"/>
                            </a:solidFill>
                            <a:latin typeface="Calibri"/>
                            <a:ea typeface="Calibri"/>
                            <a:cs typeface="Calibri"/>
                          </a:rPr>
                          <a:t> Sustaining Costs / oz </a:t>
                        </a:r>
                        <a:r>
                          <a:rPr lang="en-US" sz="1200" b="1" i="0" dirty="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N/A*</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$16.13</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Calibri"/>
                            <a:ea typeface="Calibri"/>
                            <a:cs typeface="Calibri"/>
                          </a:rPr>
                          <a:t>N/A*</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dirty="0">
                            <a:solidFill>
                              <a:schemeClr val="tx1"/>
                            </a:solidFill>
                            <a:latin typeface="Calibri"/>
                            <a:cs typeface="Calibri"/>
                          </a:rPr>
                          <a:t>$15.03 – $15.92</a:t>
                        </a:r>
                        <a:endParaRPr lang="en-CA" sz="1200" b="0" i="0" dirty="0">
                          <a:solidFill>
                            <a:schemeClr val="tx1"/>
                          </a:solidFill>
                          <a:highlight>
                            <a:srgbClr val="FFFF00"/>
                          </a:highlight>
                          <a:latin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8899901"/>
                    </a:ext>
                  </a:extLst>
                </a:tr>
              </a:tbl>
            </a:graphicData>
          </a:graphic>
        </p:graphicFrame>
        <p:pic>
          <p:nvPicPr>
            <p:cNvPr id="6" name="object 11">
              <a:extLst>
                <a:ext uri="{FF2B5EF4-FFF2-40B4-BE49-F238E27FC236}">
                  <a16:creationId xmlns:a16="http://schemas.microsoft.com/office/drawing/2014/main" id="{1D25385A-62C7-018F-193D-CD72DC3079B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 t="26256" r="-1" b="5683"/>
            <a:stretch/>
          </p:blipFill>
          <p:spPr>
            <a:xfrm>
              <a:off x="5934513" y="1037804"/>
              <a:ext cx="5732407" cy="2390108"/>
            </a:xfrm>
            <a:prstGeom prst="rect">
              <a:avLst/>
            </a:prstGeom>
            <a:ln>
              <a:noFill/>
            </a:ln>
            <a:effectLst/>
          </p:spPr>
        </p:pic>
      </p:grpSp>
    </p:spTree>
    <p:extLst>
      <p:ext uri="{BB962C8B-B14F-4D97-AF65-F5344CB8AC3E}">
        <p14:creationId xmlns:p14="http://schemas.microsoft.com/office/powerpoint/2010/main" val="347854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8FC247-FA18-B243-9852-394463327AE3}"/>
              </a:ext>
            </a:extLst>
          </p:cNvPr>
          <p:cNvPicPr>
            <a:picLocks noChangeAspect="1"/>
          </p:cNvPicPr>
          <p:nvPr/>
        </p:nvPicPr>
        <p:blipFill>
          <a:blip r:embed="rId2"/>
          <a:srcRect l="14499" r="9761"/>
          <a:stretch/>
        </p:blipFill>
        <p:spPr>
          <a:xfrm>
            <a:off x="4397414" y="4751759"/>
            <a:ext cx="1393786" cy="1389961"/>
          </a:xfrm>
          <a:prstGeom prst="rect">
            <a:avLst/>
          </a:prstGeom>
        </p:spPr>
      </p:pic>
      <p:sp>
        <p:nvSpPr>
          <p:cNvPr id="29" name="Rectangle 28">
            <a:extLst>
              <a:ext uri="{FF2B5EF4-FFF2-40B4-BE49-F238E27FC236}">
                <a16:creationId xmlns:a16="http://schemas.microsoft.com/office/drawing/2014/main" id="{40223B8B-5879-544F-A1A6-C1E6DB1D9816}"/>
              </a:ext>
            </a:extLst>
          </p:cNvPr>
          <p:cNvSpPr/>
          <p:nvPr/>
        </p:nvSpPr>
        <p:spPr>
          <a:xfrm rot="10800000">
            <a:off x="4392961" y="4747457"/>
            <a:ext cx="1393787" cy="756406"/>
          </a:xfrm>
          <a:prstGeom prst="rect">
            <a:avLst/>
          </a:prstGeom>
          <a:gradFill flip="none" rotWithShape="1">
            <a:gsLst>
              <a:gs pos="0">
                <a:schemeClr val="tx1">
                  <a:alpha val="0"/>
                </a:schemeClr>
              </a:gs>
              <a:gs pos="100000">
                <a:schemeClr val="tx1">
                  <a:alpha val="59132"/>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61D3724-CB3B-EA47-A73E-811DBAC2EE69}"/>
              </a:ext>
            </a:extLst>
          </p:cNvPr>
          <p:cNvPicPr>
            <a:picLocks noChangeAspect="1"/>
          </p:cNvPicPr>
          <p:nvPr/>
        </p:nvPicPr>
        <p:blipFill>
          <a:blip r:embed="rId3"/>
          <a:stretch>
            <a:fillRect/>
          </a:stretch>
        </p:blipFill>
        <p:spPr>
          <a:xfrm>
            <a:off x="2966311" y="3124200"/>
            <a:ext cx="2824889" cy="1586923"/>
          </a:xfrm>
          <a:prstGeom prst="rect">
            <a:avLst/>
          </a:prstGeom>
        </p:spPr>
      </p:pic>
      <p:sp>
        <p:nvSpPr>
          <p:cNvPr id="2" name="Rectangle 1">
            <a:extLst>
              <a:ext uri="{FF2B5EF4-FFF2-40B4-BE49-F238E27FC236}">
                <a16:creationId xmlns:a16="http://schemas.microsoft.com/office/drawing/2014/main" id="{7986851A-67EF-494A-A68F-5A672943BBC7}"/>
              </a:ext>
            </a:extLst>
          </p:cNvPr>
          <p:cNvSpPr/>
          <p:nvPr/>
        </p:nvSpPr>
        <p:spPr>
          <a:xfrm rot="10800000">
            <a:off x="2966309" y="3124200"/>
            <a:ext cx="2824889" cy="756406"/>
          </a:xfrm>
          <a:prstGeom prst="rect">
            <a:avLst/>
          </a:prstGeom>
          <a:gradFill flip="none" rotWithShape="1">
            <a:gsLst>
              <a:gs pos="0">
                <a:schemeClr val="tx1">
                  <a:alpha val="0"/>
                </a:schemeClr>
              </a:gs>
              <a:gs pos="100000">
                <a:schemeClr val="tx1">
                  <a:alpha val="59132"/>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FA69B35-2F38-6644-AAFD-CD9B7D6826B5}"/>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11</a:t>
            </a:fld>
            <a:endParaRPr lang="en-US" spc="-50" dirty="0"/>
          </a:p>
        </p:txBody>
      </p:sp>
      <p:sp>
        <p:nvSpPr>
          <p:cNvPr id="7" name="TextBox 6">
            <a:extLst>
              <a:ext uri="{FF2B5EF4-FFF2-40B4-BE49-F238E27FC236}">
                <a16:creationId xmlns:a16="http://schemas.microsoft.com/office/drawing/2014/main" id="{E7AE555A-1E64-F149-BA3B-EC99AE5B4471}"/>
              </a:ext>
            </a:extLst>
          </p:cNvPr>
          <p:cNvSpPr txBox="1"/>
          <p:nvPr/>
        </p:nvSpPr>
        <p:spPr>
          <a:xfrm>
            <a:off x="451850" y="76200"/>
            <a:ext cx="6863349"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Cerro Los Gatos – Regional Potential</a:t>
            </a:r>
          </a:p>
        </p:txBody>
      </p:sp>
      <p:pic>
        <p:nvPicPr>
          <p:cNvPr id="8" name="Picture 7">
            <a:extLst>
              <a:ext uri="{FF2B5EF4-FFF2-40B4-BE49-F238E27FC236}">
                <a16:creationId xmlns:a16="http://schemas.microsoft.com/office/drawing/2014/main" id="{E15765B6-17CC-C447-972B-A0B458F6D925}"/>
              </a:ext>
            </a:extLst>
          </p:cNvPr>
          <p:cNvPicPr>
            <a:picLocks noChangeAspect="1"/>
          </p:cNvPicPr>
          <p:nvPr/>
        </p:nvPicPr>
        <p:blipFill>
          <a:blip r:embed="rId4"/>
          <a:stretch>
            <a:fillRect/>
          </a:stretch>
        </p:blipFill>
        <p:spPr>
          <a:xfrm>
            <a:off x="6214437" y="824583"/>
            <a:ext cx="5444163" cy="5347617"/>
          </a:xfrm>
          <a:prstGeom prst="rect">
            <a:avLst/>
          </a:prstGeom>
        </p:spPr>
      </p:pic>
      <p:pic>
        <p:nvPicPr>
          <p:cNvPr id="17" name="Picture 16">
            <a:extLst>
              <a:ext uri="{FF2B5EF4-FFF2-40B4-BE49-F238E27FC236}">
                <a16:creationId xmlns:a16="http://schemas.microsoft.com/office/drawing/2014/main" id="{DCBACC62-8DC0-D54C-84E2-2120C039F445}"/>
              </a:ext>
            </a:extLst>
          </p:cNvPr>
          <p:cNvPicPr>
            <a:picLocks noChangeAspect="1"/>
          </p:cNvPicPr>
          <p:nvPr/>
        </p:nvPicPr>
        <p:blipFill>
          <a:blip r:embed="rId5"/>
          <a:stretch>
            <a:fillRect/>
          </a:stretch>
        </p:blipFill>
        <p:spPr>
          <a:xfrm>
            <a:off x="550810" y="3124200"/>
            <a:ext cx="2359671" cy="3017520"/>
          </a:xfrm>
          <a:prstGeom prst="rect">
            <a:avLst/>
          </a:prstGeom>
          <a:ln w="3175">
            <a:noFill/>
          </a:ln>
        </p:spPr>
      </p:pic>
      <p:cxnSp>
        <p:nvCxnSpPr>
          <p:cNvPr id="18" name="Straight Connector 17">
            <a:extLst>
              <a:ext uri="{FF2B5EF4-FFF2-40B4-BE49-F238E27FC236}">
                <a16:creationId xmlns:a16="http://schemas.microsoft.com/office/drawing/2014/main" id="{D90DCAB5-DC7F-2A44-A94E-076416F801AE}"/>
              </a:ext>
            </a:extLst>
          </p:cNvPr>
          <p:cNvCxnSpPr>
            <a:cxnSpLocks/>
          </p:cNvCxnSpPr>
          <p:nvPr/>
        </p:nvCxnSpPr>
        <p:spPr bwMode="auto">
          <a:xfrm>
            <a:off x="1561348" y="4794863"/>
            <a:ext cx="620703" cy="596693"/>
          </a:xfrm>
          <a:prstGeom prst="line">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p:spPr>
      </p:cxnSp>
      <p:sp>
        <p:nvSpPr>
          <p:cNvPr id="19" name="Round Single Corner Rectangle 18">
            <a:extLst>
              <a:ext uri="{FF2B5EF4-FFF2-40B4-BE49-F238E27FC236}">
                <a16:creationId xmlns:a16="http://schemas.microsoft.com/office/drawing/2014/main" id="{044EA03E-7B60-BF45-8404-A2539EAF1778}"/>
              </a:ext>
            </a:extLst>
          </p:cNvPr>
          <p:cNvSpPr/>
          <p:nvPr/>
        </p:nvSpPr>
        <p:spPr>
          <a:xfrm>
            <a:off x="550810" y="882863"/>
            <a:ext cx="5254566" cy="2200701"/>
          </a:xfrm>
          <a:prstGeom prst="round1Rect">
            <a:avLst>
              <a:gd name="adj" fmla="val 0"/>
            </a:avLst>
          </a:prstGeom>
          <a:solidFill>
            <a:srgbClr val="1006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9">
            <a:extLst>
              <a:ext uri="{FF2B5EF4-FFF2-40B4-BE49-F238E27FC236}">
                <a16:creationId xmlns:a16="http://schemas.microsoft.com/office/drawing/2014/main" id="{916F551E-C579-7F4F-ACA0-654C3511CB76}"/>
              </a:ext>
            </a:extLst>
          </p:cNvPr>
          <p:cNvSpPr txBox="1">
            <a:spLocks/>
          </p:cNvSpPr>
          <p:nvPr/>
        </p:nvSpPr>
        <p:spPr>
          <a:xfrm>
            <a:off x="766890" y="1493595"/>
            <a:ext cx="4822405" cy="1357457"/>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800" lvl="0" indent="-172800">
              <a:lnSpc>
                <a:spcPts val="1600"/>
              </a:lnSpc>
              <a:spcBef>
                <a:spcPts val="0"/>
              </a:spcBef>
              <a:spcAft>
                <a:spcPts val="1000"/>
              </a:spcAft>
              <a:buClr>
                <a:schemeClr val="bg1"/>
              </a:buClr>
              <a:buSzPct val="125000"/>
              <a:defRPr/>
            </a:pPr>
            <a:r>
              <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Large and continuous land package of prospective concessions ~103,000 ha</a:t>
            </a:r>
            <a:endParaRPr lang="en-US" sz="1400" kern="0" dirty="0">
              <a:solidFill>
                <a:schemeClr val="bg1"/>
              </a:solidFill>
              <a:latin typeface="Calibri" panose="020F0502020204030204" pitchFamily="34" charset="0"/>
              <a:cs typeface="Calibri" panose="020F0502020204030204" pitchFamily="34" charset="0"/>
            </a:endParaRPr>
          </a:p>
          <a:p>
            <a:pPr marL="172800" lvl="0" indent="-172800">
              <a:lnSpc>
                <a:spcPts val="1600"/>
              </a:lnSpc>
              <a:spcBef>
                <a:spcPts val="0"/>
              </a:spcBef>
              <a:spcAft>
                <a:spcPts val="1000"/>
              </a:spcAft>
              <a:buClr>
                <a:schemeClr val="bg1"/>
              </a:buClr>
              <a:buSzPct val="125000"/>
              <a:defRPr/>
            </a:pPr>
            <a:r>
              <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Continuing to expand the CLG orebody</a:t>
            </a:r>
            <a:endParaRPr lang="en-US" sz="1400" dirty="0">
              <a:solidFill>
                <a:schemeClr val="bg1"/>
              </a:solidFill>
              <a:latin typeface="Calibri" panose="020F0502020204030204" pitchFamily="34" charset="0"/>
              <a:ea typeface="Helvetica" charset="0"/>
              <a:cs typeface="Calibri" panose="020F0502020204030204" pitchFamily="34" charset="0"/>
              <a:sym typeface="Helvetica" charset="0"/>
            </a:endParaRPr>
          </a:p>
          <a:p>
            <a:pPr marL="172800" lvl="0" indent="-172800">
              <a:lnSpc>
                <a:spcPts val="1600"/>
              </a:lnSpc>
              <a:spcBef>
                <a:spcPts val="0"/>
              </a:spcBef>
              <a:spcAft>
                <a:spcPts val="1000"/>
              </a:spcAft>
              <a:buClr>
                <a:schemeClr val="bg1"/>
              </a:buClr>
              <a:buSzPct val="125000"/>
              <a:defRPr/>
            </a:pPr>
            <a:endParaRPr lang="en-US" sz="1400" dirty="0">
              <a:solidFill>
                <a:schemeClr val="bg1"/>
              </a:solidFill>
              <a:latin typeface="Calibri" panose="020F0502020204030204" pitchFamily="34" charset="0"/>
              <a:ea typeface="Helvetica" charset="0"/>
              <a:cs typeface="Calibri" panose="020F0502020204030204" pitchFamily="34" charset="0"/>
              <a:sym typeface="Helvetica" charset="0"/>
            </a:endParaRPr>
          </a:p>
          <a:p>
            <a:pPr marL="172800" lvl="0" indent="-172800">
              <a:lnSpc>
                <a:spcPts val="1600"/>
              </a:lnSpc>
              <a:spcBef>
                <a:spcPts val="0"/>
              </a:spcBef>
              <a:spcAft>
                <a:spcPts val="1000"/>
              </a:spcAft>
              <a:buClr>
                <a:schemeClr val="bg1"/>
              </a:buClr>
              <a:buSzPct val="125000"/>
              <a:defRPr/>
            </a:pPr>
            <a:r>
              <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elvetica" charset="0"/>
              </a:rPr>
              <a:t>Currently drilling multiple prospective </a:t>
            </a:r>
            <a:r>
              <a:rPr lang="en-US" sz="1400" kern="0" dirty="0">
                <a:solidFill>
                  <a:schemeClr val="bg1"/>
                </a:solidFill>
                <a:latin typeface="Calibri" panose="020F0502020204030204" pitchFamily="34" charset="0"/>
                <a:cs typeface="Calibri" panose="020F0502020204030204" pitchFamily="34" charset="0"/>
                <a:sym typeface="Helvetica" charset="0"/>
              </a:rPr>
              <a:t>targets</a:t>
            </a:r>
            <a:r>
              <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elvetica" charset="0"/>
              </a:rPr>
              <a:t> within a </a:t>
            </a:r>
            <a:r>
              <a:rPr lang="en-US" sz="1400" kern="0" dirty="0">
                <a:solidFill>
                  <a:schemeClr val="bg1"/>
                </a:solidFill>
                <a:latin typeface="Calibri" panose="020F0502020204030204" pitchFamily="34" charset="0"/>
                <a:cs typeface="Calibri" panose="020F0502020204030204" pitchFamily="34" charset="0"/>
                <a:sym typeface="Helvetica" charset="0"/>
              </a:rPr>
              <a:t>5</a:t>
            </a:r>
            <a:r>
              <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elvetica" charset="0"/>
              </a:rPr>
              <a:t>km radius of the processing plant</a:t>
            </a:r>
          </a:p>
          <a:p>
            <a:pPr marL="172800" lvl="0" indent="-172800">
              <a:lnSpc>
                <a:spcPts val="1600"/>
              </a:lnSpc>
              <a:spcBef>
                <a:spcPts val="0"/>
              </a:spcBef>
              <a:spcAft>
                <a:spcPts val="1000"/>
              </a:spcAft>
              <a:buClr>
                <a:schemeClr val="bg1"/>
              </a:buClr>
              <a:buSzPct val="125000"/>
              <a:defRPr/>
            </a:pPr>
            <a:r>
              <a:rPr lang="en-US" sz="1400" kern="0" dirty="0">
                <a:solidFill>
                  <a:schemeClr val="bg1"/>
                </a:solidFill>
                <a:latin typeface="Calibri" panose="020F0502020204030204" pitchFamily="34" charset="0"/>
                <a:cs typeface="Calibri" panose="020F0502020204030204" pitchFamily="34" charset="0"/>
                <a:sym typeface="Helvetica" charset="0"/>
              </a:rPr>
              <a:t>Generative work at </a:t>
            </a:r>
            <a:r>
              <a:rPr lang="en-US" sz="1400" kern="0" dirty="0" err="1">
                <a:solidFill>
                  <a:schemeClr val="bg1"/>
                </a:solidFill>
                <a:latin typeface="Calibri" panose="020F0502020204030204" pitchFamily="34" charset="0"/>
                <a:cs typeface="Calibri" panose="020F0502020204030204" pitchFamily="34" charset="0"/>
                <a:sym typeface="Helvetica" charset="0"/>
              </a:rPr>
              <a:t>Lince</a:t>
            </a:r>
            <a:br>
              <a:rPr lang="en-US" sz="1400" kern="0" dirty="0">
                <a:solidFill>
                  <a:schemeClr val="bg1"/>
                </a:solidFill>
                <a:latin typeface="Calibri" panose="020F0502020204030204" pitchFamily="34" charset="0"/>
                <a:cs typeface="Calibri" panose="020F0502020204030204" pitchFamily="34" charset="0"/>
                <a:sym typeface="Helvetica" charset="0"/>
              </a:rPr>
            </a:br>
            <a:r>
              <a:rPr lang="en-US" sz="1400" kern="0" dirty="0">
                <a:solidFill>
                  <a:schemeClr val="bg1"/>
                </a:solidFill>
                <a:latin typeface="Calibri" panose="020F0502020204030204" pitchFamily="34" charset="0"/>
                <a:cs typeface="Calibri" panose="020F0502020204030204" pitchFamily="34" charset="0"/>
                <a:sym typeface="Helvetica" charset="0"/>
              </a:rPr>
              <a:t>&amp; Los Veranos</a:t>
            </a:r>
            <a:endParaRPr lang="en-US" sz="1400" dirty="0">
              <a:solidFill>
                <a:schemeClr val="bg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5ACBCC5F-61AE-5044-9B50-F8ADF78F8BE0}"/>
              </a:ext>
            </a:extLst>
          </p:cNvPr>
          <p:cNvSpPr txBox="1"/>
          <p:nvPr/>
        </p:nvSpPr>
        <p:spPr>
          <a:xfrm>
            <a:off x="1921610" y="3186624"/>
            <a:ext cx="1106451" cy="461665"/>
          </a:xfrm>
          <a:prstGeom prst="rect">
            <a:avLst/>
          </a:prstGeom>
          <a:noFill/>
        </p:spPr>
        <p:txBody>
          <a:bodyPr wrap="square" rtlCol="0">
            <a:spAutoFit/>
          </a:bodyPr>
          <a:lstStyle/>
          <a:p>
            <a:r>
              <a:rPr lang="en-CA" sz="1200" b="1" dirty="0">
                <a:latin typeface="Calibri" panose="020F0502020204030204" pitchFamily="34" charset="0"/>
                <a:cs typeface="Calibri" panose="020F0502020204030204" pitchFamily="34" charset="0"/>
              </a:rPr>
              <a:t>Portigueño Outcrop</a:t>
            </a:r>
          </a:p>
        </p:txBody>
      </p:sp>
      <p:pic>
        <p:nvPicPr>
          <p:cNvPr id="24" name="Picture 23">
            <a:extLst>
              <a:ext uri="{FF2B5EF4-FFF2-40B4-BE49-F238E27FC236}">
                <a16:creationId xmlns:a16="http://schemas.microsoft.com/office/drawing/2014/main" id="{D45F4FC8-819F-6840-A68C-EFB6453BFED7}"/>
              </a:ext>
            </a:extLst>
          </p:cNvPr>
          <p:cNvPicPr>
            <a:picLocks noChangeAspect="1"/>
          </p:cNvPicPr>
          <p:nvPr/>
        </p:nvPicPr>
        <p:blipFill>
          <a:blip r:embed="rId6"/>
          <a:srcRect l="15962" r="9594"/>
          <a:stretch/>
        </p:blipFill>
        <p:spPr>
          <a:xfrm>
            <a:off x="2966312" y="4743155"/>
            <a:ext cx="1393786" cy="1398566"/>
          </a:xfrm>
          <a:prstGeom prst="rect">
            <a:avLst/>
          </a:prstGeom>
        </p:spPr>
      </p:pic>
      <p:sp>
        <p:nvSpPr>
          <p:cNvPr id="26" name="TextBox 25">
            <a:extLst>
              <a:ext uri="{FF2B5EF4-FFF2-40B4-BE49-F238E27FC236}">
                <a16:creationId xmlns:a16="http://schemas.microsoft.com/office/drawing/2014/main" id="{E06E5234-FAE6-374F-9374-4DE825337BA2}"/>
              </a:ext>
            </a:extLst>
          </p:cNvPr>
          <p:cNvSpPr txBox="1"/>
          <p:nvPr/>
        </p:nvSpPr>
        <p:spPr>
          <a:xfrm>
            <a:off x="3028061" y="3186624"/>
            <a:ext cx="1736759" cy="461665"/>
          </a:xfrm>
          <a:prstGeom prst="rect">
            <a:avLst/>
          </a:prstGeom>
          <a:noFill/>
        </p:spPr>
        <p:txBody>
          <a:bodyPr wrap="square" rtlCol="0">
            <a:spAutoFit/>
          </a:bodyPr>
          <a:lstStyle/>
          <a:p>
            <a:r>
              <a:rPr lang="en-CA" sz="1200" b="1" dirty="0">
                <a:solidFill>
                  <a:schemeClr val="bg1">
                    <a:lumMod val="95000"/>
                  </a:schemeClr>
                </a:solidFill>
                <a:latin typeface="Calibri" panose="020F0502020204030204" pitchFamily="34" charset="0"/>
                <a:cs typeface="Calibri" panose="020F0502020204030204" pitchFamily="34" charset="0"/>
              </a:rPr>
              <a:t>NW View of</a:t>
            </a:r>
            <a:br>
              <a:rPr lang="en-CA" sz="1200" b="1" dirty="0">
                <a:solidFill>
                  <a:schemeClr val="bg1">
                    <a:lumMod val="95000"/>
                  </a:schemeClr>
                </a:solidFill>
                <a:latin typeface="Calibri" panose="020F0502020204030204" pitchFamily="34" charset="0"/>
                <a:cs typeface="Calibri" panose="020F0502020204030204" pitchFamily="34" charset="0"/>
              </a:rPr>
            </a:br>
            <a:r>
              <a:rPr lang="en-CA" sz="1200" b="1" dirty="0">
                <a:solidFill>
                  <a:schemeClr val="bg1">
                    <a:lumMod val="95000"/>
                  </a:schemeClr>
                </a:solidFill>
                <a:latin typeface="Calibri" panose="020F0502020204030204" pitchFamily="34" charset="0"/>
                <a:cs typeface="Calibri" panose="020F0502020204030204" pitchFamily="34" charset="0"/>
              </a:rPr>
              <a:t>CLG</a:t>
            </a:r>
          </a:p>
        </p:txBody>
      </p:sp>
      <p:sp>
        <p:nvSpPr>
          <p:cNvPr id="27" name="TextBox 26">
            <a:extLst>
              <a:ext uri="{FF2B5EF4-FFF2-40B4-BE49-F238E27FC236}">
                <a16:creationId xmlns:a16="http://schemas.microsoft.com/office/drawing/2014/main" id="{CF48B9FE-5C38-364D-B194-E7735A2C8FCC}"/>
              </a:ext>
            </a:extLst>
          </p:cNvPr>
          <p:cNvSpPr txBox="1"/>
          <p:nvPr/>
        </p:nvSpPr>
        <p:spPr>
          <a:xfrm>
            <a:off x="4419176" y="4817506"/>
            <a:ext cx="1106451" cy="461665"/>
          </a:xfrm>
          <a:prstGeom prst="rect">
            <a:avLst/>
          </a:prstGeom>
          <a:noFill/>
        </p:spPr>
        <p:txBody>
          <a:bodyPr wrap="square" rtlCol="0">
            <a:spAutoFit/>
          </a:bodyPr>
          <a:lstStyle/>
          <a:p>
            <a:r>
              <a:rPr lang="en-CA" sz="1200" b="1" dirty="0">
                <a:solidFill>
                  <a:schemeClr val="bg1"/>
                </a:solidFill>
                <a:latin typeface="Calibri" panose="020F0502020204030204" pitchFamily="34" charset="0"/>
                <a:cs typeface="Calibri" panose="020F0502020204030204" pitchFamily="34" charset="0"/>
              </a:rPr>
              <a:t>Typical Vein</a:t>
            </a:r>
            <a:br>
              <a:rPr lang="en-CA" sz="1200" b="1" dirty="0">
                <a:solidFill>
                  <a:schemeClr val="bg1"/>
                </a:solidFill>
                <a:latin typeface="Calibri" panose="020F0502020204030204" pitchFamily="34" charset="0"/>
                <a:cs typeface="Calibri" panose="020F0502020204030204" pitchFamily="34" charset="0"/>
              </a:rPr>
            </a:br>
            <a:r>
              <a:rPr lang="en-CA" sz="1200" b="1" dirty="0">
                <a:solidFill>
                  <a:schemeClr val="bg1"/>
                </a:solidFill>
                <a:latin typeface="Calibri" panose="020F0502020204030204" pitchFamily="34" charset="0"/>
                <a:cs typeface="Calibri" panose="020F0502020204030204" pitchFamily="34" charset="0"/>
              </a:rPr>
              <a:t>textures </a:t>
            </a:r>
          </a:p>
        </p:txBody>
      </p:sp>
      <p:sp>
        <p:nvSpPr>
          <p:cNvPr id="28" name="TextBox 27">
            <a:extLst>
              <a:ext uri="{FF2B5EF4-FFF2-40B4-BE49-F238E27FC236}">
                <a16:creationId xmlns:a16="http://schemas.microsoft.com/office/drawing/2014/main" id="{170FC1B9-34ED-7D40-8512-D2A6D30829FD}"/>
              </a:ext>
            </a:extLst>
          </p:cNvPr>
          <p:cNvSpPr txBox="1"/>
          <p:nvPr/>
        </p:nvSpPr>
        <p:spPr>
          <a:xfrm>
            <a:off x="889263" y="1105101"/>
            <a:ext cx="5339350"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EXPLORATION UPSIDE</a:t>
            </a:r>
          </a:p>
        </p:txBody>
      </p:sp>
      <p:sp>
        <p:nvSpPr>
          <p:cNvPr id="4" name="Round Single Corner Rectangle 49">
            <a:extLst>
              <a:ext uri="{FF2B5EF4-FFF2-40B4-BE49-F238E27FC236}">
                <a16:creationId xmlns:a16="http://schemas.microsoft.com/office/drawing/2014/main" id="{2F7C055D-3E68-AAC4-010C-E494E106F69A}"/>
              </a:ext>
            </a:extLst>
          </p:cNvPr>
          <p:cNvSpPr/>
          <p:nvPr/>
        </p:nvSpPr>
        <p:spPr>
          <a:xfrm>
            <a:off x="6487877" y="4406558"/>
            <a:ext cx="1937426" cy="360000"/>
          </a:xfrm>
          <a:prstGeom prst="round1Rect">
            <a:avLst>
              <a:gd name="adj" fmla="val 0"/>
            </a:avLst>
          </a:prstGeom>
          <a:solidFill>
            <a:srgbClr val="10069F"/>
          </a:solidFill>
          <a:ln>
            <a:noFill/>
          </a:ln>
          <a:effectLst>
            <a:outerShdw blurRad="50800" dist="50800" dir="54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359F47-C596-51F9-B541-FD1FC8637D9F}"/>
              </a:ext>
            </a:extLst>
          </p:cNvPr>
          <p:cNvSpPr txBox="1"/>
          <p:nvPr/>
        </p:nvSpPr>
        <p:spPr>
          <a:xfrm>
            <a:off x="6542205" y="4449513"/>
            <a:ext cx="1828770" cy="261610"/>
          </a:xfrm>
          <a:prstGeom prst="rect">
            <a:avLst/>
          </a:prstGeom>
          <a:noFill/>
        </p:spPr>
        <p:txBody>
          <a:bodyPr wrap="square" rtlCol="0">
            <a:spAutoFit/>
          </a:bodyPr>
          <a:lstStyle/>
          <a:p>
            <a:pPr algn="ctr">
              <a:spcAft>
                <a:spcPts val="400"/>
              </a:spcAft>
            </a:pPr>
            <a:r>
              <a:rPr lang="en-CA" sz="1100" b="1" dirty="0">
                <a:solidFill>
                  <a:schemeClr val="bg1"/>
                </a:solidFill>
                <a:latin typeface="Calibri" panose="020F0502020204030204" pitchFamily="34" charset="0"/>
                <a:ea typeface="Calibri" panose="020F0502020204030204" pitchFamily="34" charset="0"/>
                <a:cs typeface="Calibri" panose="020F0502020204030204" pitchFamily="34" charset="0"/>
              </a:rPr>
              <a:t>Cerro Los Gatos Operations</a:t>
            </a:r>
          </a:p>
        </p:txBody>
      </p:sp>
      <p:sp>
        <p:nvSpPr>
          <p:cNvPr id="6" name="Round Single Corner Rectangle 51">
            <a:extLst>
              <a:ext uri="{FF2B5EF4-FFF2-40B4-BE49-F238E27FC236}">
                <a16:creationId xmlns:a16="http://schemas.microsoft.com/office/drawing/2014/main" id="{B68D6F57-ADD9-26B1-F3B9-00B0F45EFF20}"/>
              </a:ext>
            </a:extLst>
          </p:cNvPr>
          <p:cNvSpPr/>
          <p:nvPr/>
        </p:nvSpPr>
        <p:spPr>
          <a:xfrm>
            <a:off x="7979615" y="2183133"/>
            <a:ext cx="1435596" cy="360000"/>
          </a:xfrm>
          <a:prstGeom prst="round1Rect">
            <a:avLst>
              <a:gd name="adj" fmla="val 1539"/>
            </a:avLst>
          </a:prstGeom>
          <a:solidFill>
            <a:srgbClr val="10069F"/>
          </a:solidFill>
          <a:ln>
            <a:noFill/>
          </a:ln>
          <a:effectLst>
            <a:outerShdw blurRad="50800" dist="50800" dir="54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7ADF5C1-D8C2-38AE-22CC-A06273468589}"/>
              </a:ext>
            </a:extLst>
          </p:cNvPr>
          <p:cNvSpPr txBox="1"/>
          <p:nvPr/>
        </p:nvSpPr>
        <p:spPr>
          <a:xfrm>
            <a:off x="8110147" y="2223156"/>
            <a:ext cx="1174532" cy="261610"/>
          </a:xfrm>
          <a:prstGeom prst="rect">
            <a:avLst/>
          </a:prstGeom>
          <a:noFill/>
        </p:spPr>
        <p:txBody>
          <a:bodyPr wrap="square" rtlCol="0">
            <a:spAutoFit/>
          </a:bodyPr>
          <a:lstStyle/>
          <a:p>
            <a:pPr algn="ctr"/>
            <a:r>
              <a:rPr lang="en-CA" sz="1100" b="1">
                <a:solidFill>
                  <a:schemeClr val="bg1"/>
                </a:solidFill>
                <a:latin typeface="Calibri" panose="020F0502020204030204" pitchFamily="34" charset="0"/>
                <a:ea typeface="Calibri" panose="020F0502020204030204" pitchFamily="34" charset="0"/>
                <a:cs typeface="Calibri" panose="020F0502020204030204" pitchFamily="34" charset="0"/>
              </a:rPr>
              <a:t>Lince District</a:t>
            </a:r>
          </a:p>
        </p:txBody>
      </p:sp>
      <p:sp>
        <p:nvSpPr>
          <p:cNvPr id="10" name="Round Single Corner Rectangle 51">
            <a:extLst>
              <a:ext uri="{FF2B5EF4-FFF2-40B4-BE49-F238E27FC236}">
                <a16:creationId xmlns:a16="http://schemas.microsoft.com/office/drawing/2014/main" id="{AC9C44AE-BD67-FAC1-63A5-124EFEA1C7C0}"/>
              </a:ext>
            </a:extLst>
          </p:cNvPr>
          <p:cNvSpPr/>
          <p:nvPr/>
        </p:nvSpPr>
        <p:spPr>
          <a:xfrm>
            <a:off x="9636244" y="4825950"/>
            <a:ext cx="1622306" cy="360000"/>
          </a:xfrm>
          <a:prstGeom prst="round1Rect">
            <a:avLst>
              <a:gd name="adj" fmla="val 0"/>
            </a:avLst>
          </a:prstGeom>
          <a:solidFill>
            <a:srgbClr val="10069F"/>
          </a:solidFill>
          <a:ln>
            <a:noFill/>
          </a:ln>
          <a:effectLst>
            <a:outerShdw blurRad="50800" dist="50800" dir="54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74D5C4-689B-5724-B93B-E2641801C603}"/>
              </a:ext>
            </a:extLst>
          </p:cNvPr>
          <p:cNvSpPr txBox="1"/>
          <p:nvPr/>
        </p:nvSpPr>
        <p:spPr>
          <a:xfrm>
            <a:off x="9677086" y="4864050"/>
            <a:ext cx="1540622" cy="261610"/>
          </a:xfrm>
          <a:prstGeom prst="rect">
            <a:avLst/>
          </a:prstGeom>
          <a:noFill/>
        </p:spPr>
        <p:txBody>
          <a:bodyPr wrap="square" rtlCol="0">
            <a:spAutoFit/>
          </a:bodyPr>
          <a:lstStyle/>
          <a:p>
            <a:pPr algn="ctr"/>
            <a:r>
              <a:rPr lang="en-CA" sz="1100" b="1">
                <a:solidFill>
                  <a:schemeClr val="bg1"/>
                </a:solidFill>
                <a:latin typeface="Calibri" panose="020F0502020204030204" pitchFamily="34" charset="0"/>
                <a:ea typeface="Calibri" panose="020F0502020204030204" pitchFamily="34" charset="0"/>
                <a:cs typeface="Calibri" panose="020F0502020204030204" pitchFamily="34" charset="0"/>
              </a:rPr>
              <a:t>Los Veranos District</a:t>
            </a:r>
          </a:p>
        </p:txBody>
      </p:sp>
      <p:sp>
        <p:nvSpPr>
          <p:cNvPr id="12" name="Round Single Corner Rectangle 51">
            <a:extLst>
              <a:ext uri="{FF2B5EF4-FFF2-40B4-BE49-F238E27FC236}">
                <a16:creationId xmlns:a16="http://schemas.microsoft.com/office/drawing/2014/main" id="{76CE4D6A-6BC6-D9AA-B3FE-4B97A0F09AE8}"/>
              </a:ext>
            </a:extLst>
          </p:cNvPr>
          <p:cNvSpPr/>
          <p:nvPr/>
        </p:nvSpPr>
        <p:spPr>
          <a:xfrm>
            <a:off x="9887589" y="3421005"/>
            <a:ext cx="1435596" cy="360000"/>
          </a:xfrm>
          <a:prstGeom prst="round1Rect">
            <a:avLst>
              <a:gd name="adj" fmla="val 0"/>
            </a:avLst>
          </a:prstGeom>
          <a:solidFill>
            <a:srgbClr val="10069F"/>
          </a:solidFill>
          <a:ln>
            <a:noFill/>
          </a:ln>
          <a:effectLst>
            <a:outerShdw blurRad="50800" dist="50800" dir="54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5E89549-FD44-CEAF-4CDA-44B5AFF992C7}"/>
              </a:ext>
            </a:extLst>
          </p:cNvPr>
          <p:cNvSpPr txBox="1"/>
          <p:nvPr/>
        </p:nvSpPr>
        <p:spPr>
          <a:xfrm>
            <a:off x="9952815" y="3470200"/>
            <a:ext cx="1305144" cy="261610"/>
          </a:xfrm>
          <a:prstGeom prst="rect">
            <a:avLst/>
          </a:prstGeom>
          <a:noFill/>
        </p:spPr>
        <p:txBody>
          <a:bodyPr wrap="square" rtlCol="0">
            <a:spAutoFit/>
          </a:bodyPr>
          <a:lstStyle/>
          <a:p>
            <a:pPr algn="ctr"/>
            <a:r>
              <a:rPr lang="en-CA" sz="1100" b="1">
                <a:solidFill>
                  <a:schemeClr val="bg1"/>
                </a:solidFill>
                <a:latin typeface="Calibri" panose="020F0502020204030204" pitchFamily="34" charset="0"/>
                <a:ea typeface="Calibri" panose="020F0502020204030204" pitchFamily="34" charset="0"/>
                <a:cs typeface="Calibri" panose="020F0502020204030204" pitchFamily="34" charset="0"/>
              </a:rPr>
              <a:t>Falla Roja Target</a:t>
            </a:r>
          </a:p>
        </p:txBody>
      </p:sp>
    </p:spTree>
    <p:extLst>
      <p:ext uri="{BB962C8B-B14F-4D97-AF65-F5344CB8AC3E}">
        <p14:creationId xmlns:p14="http://schemas.microsoft.com/office/powerpoint/2010/main" val="9067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E58F2-A18A-8205-7580-1363D69F1F3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5CD0EE4-FD12-B86B-47D3-C25A50EC2EF4}"/>
              </a:ext>
            </a:extLst>
          </p:cNvPr>
          <p:cNvSpPr txBox="1"/>
          <p:nvPr/>
        </p:nvSpPr>
        <p:spPr>
          <a:xfrm>
            <a:off x="451850" y="76200"/>
            <a:ext cx="6863349"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Santa Elena Silver / Gold Mine</a:t>
            </a:r>
          </a:p>
        </p:txBody>
      </p:sp>
      <p:sp>
        <p:nvSpPr>
          <p:cNvPr id="11" name="TextBox 10">
            <a:extLst>
              <a:ext uri="{FF2B5EF4-FFF2-40B4-BE49-F238E27FC236}">
                <a16:creationId xmlns:a16="http://schemas.microsoft.com/office/drawing/2014/main" id="{76F25867-6C2D-AEA1-06AD-C1900DBEE8B8}"/>
              </a:ext>
            </a:extLst>
          </p:cNvPr>
          <p:cNvSpPr txBox="1"/>
          <p:nvPr/>
        </p:nvSpPr>
        <p:spPr>
          <a:xfrm>
            <a:off x="451850" y="1008023"/>
            <a:ext cx="5186949" cy="5100792"/>
          </a:xfrm>
          <a:prstGeom prst="rect">
            <a:avLst/>
          </a:prstGeom>
        </p:spPr>
        <p:txBody>
          <a:bodyPr vert="horz" lIns="91440" tIns="45720" rIns="91440" bIns="45720" rtlCol="0" anchor="t">
            <a:noAutofit/>
          </a:bodyPr>
          <a:lstStyle>
            <a:lvl1pPr marL="171450" indent="-171450" algn="just">
              <a:lnSpc>
                <a:spcPts val="1600"/>
              </a:lnSpc>
              <a:spcBef>
                <a:spcPts val="0"/>
              </a:spcBef>
              <a:spcAft>
                <a:spcPts val="1000"/>
              </a:spcAft>
              <a:buClr>
                <a:srgbClr val="10069F"/>
              </a:buClr>
              <a:buSzPct val="125000"/>
              <a:buFont typeface="Arial" panose="020B0604020202020204" pitchFamily="34" charset="0"/>
              <a:buChar char="•"/>
              <a:defRPr sz="1100" b="1" i="0" kern="0">
                <a:solidFill>
                  <a:srgbClr val="000000"/>
                </a:solidFill>
                <a:latin typeface="Montserrat SemiBold" pitchFamily="2" charset="77"/>
              </a:defRPr>
            </a:lvl1pPr>
            <a:lvl2pPr marL="6858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2pPr>
            <a:lvl3pPr marL="11430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3pPr>
            <a:lvl4pPr marL="16002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4pPr>
            <a:lvl5pPr marL="20574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102,000 Ha property located in Sonora, Mexico</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100% Doré producer</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Record production in 2024 of more than 10M AgEq oz</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Exploration success at Navidad near the Ermitaño mine</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57,000 m of drilling planned for 2025 including extension and infill at the Navidad discovery</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New geologic understanding of district stratigraphy has brought to light large areas with exploration upside within a 5km radius of processing plant</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Clean, low-cost 24MW LNG facility to power mine and plant operations</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Continued strong metallurgical recoveries due to operational optimization of the dual circuit plant</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Certified ISO 9001 Assay Lab on site, increasing reliability as well as reducing costs and allowing for faster assay turnaround times</a:t>
            </a:r>
          </a:p>
        </p:txBody>
      </p:sp>
      <p:sp>
        <p:nvSpPr>
          <p:cNvPr id="13" name="Slide Number Placeholder 1">
            <a:extLst>
              <a:ext uri="{FF2B5EF4-FFF2-40B4-BE49-F238E27FC236}">
                <a16:creationId xmlns:a16="http://schemas.microsoft.com/office/drawing/2014/main" id="{3ACDD292-275A-57C8-F63E-79318CCAAF19}"/>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12</a:t>
            </a:fld>
            <a:endParaRPr lang="en-US" spc="-50"/>
          </a:p>
        </p:txBody>
      </p:sp>
      <p:grpSp>
        <p:nvGrpSpPr>
          <p:cNvPr id="6" name="Group 5">
            <a:extLst>
              <a:ext uri="{FF2B5EF4-FFF2-40B4-BE49-F238E27FC236}">
                <a16:creationId xmlns:a16="http://schemas.microsoft.com/office/drawing/2014/main" id="{F3078655-9390-0B0F-5ABB-7D0ED3A7389F}"/>
              </a:ext>
            </a:extLst>
          </p:cNvPr>
          <p:cNvGrpSpPr/>
          <p:nvPr/>
        </p:nvGrpSpPr>
        <p:grpSpPr>
          <a:xfrm>
            <a:off x="5937887" y="1008023"/>
            <a:ext cx="5734800" cy="4841954"/>
            <a:chOff x="5937887" y="1008023"/>
            <a:chExt cx="5734800" cy="4841954"/>
          </a:xfrm>
        </p:grpSpPr>
        <p:graphicFrame>
          <p:nvGraphicFramePr>
            <p:cNvPr id="3" name="Table 11">
              <a:extLst>
                <a:ext uri="{FF2B5EF4-FFF2-40B4-BE49-F238E27FC236}">
                  <a16:creationId xmlns:a16="http://schemas.microsoft.com/office/drawing/2014/main" id="{48DA2079-9F66-3B67-B9B0-8656AF40E04F}"/>
                </a:ext>
              </a:extLst>
            </p:cNvPr>
            <p:cNvGraphicFramePr>
              <a:graphicFrameLocks/>
            </p:cNvGraphicFramePr>
            <p:nvPr>
              <p:extLst>
                <p:ext uri="{D42A27DB-BD31-4B8C-83A1-F6EECF244321}">
                  <p14:modId xmlns:p14="http://schemas.microsoft.com/office/powerpoint/2010/main" val="2365358049"/>
                </p:ext>
              </p:extLst>
            </p:nvPr>
          </p:nvGraphicFramePr>
          <p:xfrm>
            <a:off x="5939094" y="3659947"/>
            <a:ext cx="5727600" cy="2190030"/>
          </p:xfrm>
          <a:graphic>
            <a:graphicData uri="http://schemas.openxmlformats.org/drawingml/2006/table">
              <a:tbl>
                <a:tblPr firstRow="1" bandRow="1">
                  <a:tableStyleId>{5C22544A-7EE6-4342-B048-85BDC9FD1C3A}</a:tableStyleId>
                </a:tblPr>
                <a:tblGrid>
                  <a:gridCol w="2250000">
                    <a:extLst>
                      <a:ext uri="{9D8B030D-6E8A-4147-A177-3AD203B41FA5}">
                        <a16:colId xmlns:a16="http://schemas.microsoft.com/office/drawing/2014/main" val="1350294090"/>
                      </a:ext>
                    </a:extLst>
                  </a:gridCol>
                  <a:gridCol w="720000">
                    <a:extLst>
                      <a:ext uri="{9D8B030D-6E8A-4147-A177-3AD203B41FA5}">
                        <a16:colId xmlns:a16="http://schemas.microsoft.com/office/drawing/2014/main" val="2504826689"/>
                      </a:ext>
                    </a:extLst>
                  </a:gridCol>
                  <a:gridCol w="720000">
                    <a:extLst>
                      <a:ext uri="{9D8B030D-6E8A-4147-A177-3AD203B41FA5}">
                        <a16:colId xmlns:a16="http://schemas.microsoft.com/office/drawing/2014/main" val="2450569687"/>
                      </a:ext>
                    </a:extLst>
                  </a:gridCol>
                  <a:gridCol w="882000">
                    <a:extLst>
                      <a:ext uri="{9D8B030D-6E8A-4147-A177-3AD203B41FA5}">
                        <a16:colId xmlns:a16="http://schemas.microsoft.com/office/drawing/2014/main" val="3354471605"/>
                      </a:ext>
                    </a:extLst>
                  </a:gridCol>
                  <a:gridCol w="1155600">
                    <a:extLst>
                      <a:ext uri="{9D8B030D-6E8A-4147-A177-3AD203B41FA5}">
                        <a16:colId xmlns:a16="http://schemas.microsoft.com/office/drawing/2014/main" val="3565641461"/>
                      </a:ext>
                    </a:extLst>
                  </a:gridCol>
                </a:tblGrid>
                <a:tr h="468000">
                  <a:tc>
                    <a:txBody>
                      <a:bodyPr/>
                      <a:lstStyle/>
                      <a:p>
                        <a:r>
                          <a:rPr lang="en-US" sz="1300" b="1" i="0">
                            <a:latin typeface="Calibri"/>
                            <a:ea typeface="Calibri"/>
                            <a:cs typeface="Calibri"/>
                          </a:rPr>
                          <a:t>Production</a:t>
                        </a:r>
                      </a:p>
                    </a:txBody>
                    <a:tcPr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F04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a:solidFill>
                              <a:schemeClr val="bg1"/>
                            </a:solidFill>
                            <a:latin typeface="Calibri"/>
                            <a:ea typeface="Calibri"/>
                            <a:cs typeface="Calibri"/>
                          </a:rPr>
                          <a:t>Q4</a:t>
                        </a:r>
                        <a:endParaRPr lang="en-US" sz="1300" b="1" i="0" baseline="0">
                          <a:solidFill>
                            <a:schemeClr val="bg1"/>
                          </a:solidFill>
                          <a:latin typeface="Calibri"/>
                          <a:ea typeface="Calibri"/>
                          <a:cs typeface="Calibri"/>
                        </a:endParaRPr>
                      </a:p>
                      <a:p>
                        <a:pPr algn="ctr"/>
                        <a:r>
                          <a:rPr lang="en-US" sz="1300" b="1" i="0">
                            <a:solidFill>
                              <a:schemeClr val="bg1"/>
                            </a:solidFill>
                            <a:latin typeface="Calibri"/>
                            <a:ea typeface="Calibri"/>
                            <a:cs typeface="Calibri"/>
                          </a:rPr>
                          <a:t>2024</a:t>
                        </a:r>
                      </a:p>
                    </a:txBody>
                    <a:tcPr marL="51435" marR="51435" marT="25718" marB="25718" anchor="ctr">
                      <a:lnL w="381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a:latin typeface="Calibri"/>
                            <a:ea typeface="Calibri"/>
                            <a:cs typeface="Calibri"/>
                          </a:rPr>
                          <a:t>Q3 2024</a:t>
                        </a:r>
                      </a:p>
                    </a:txBody>
                    <a:tcPr anchor="ctr">
                      <a:lnL w="127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b="1" i="0">
                            <a:solidFill>
                              <a:schemeClr val="bg1"/>
                            </a:solidFill>
                            <a:latin typeface="Calibri"/>
                            <a:ea typeface="Calibri"/>
                            <a:cs typeface="Calibri"/>
                          </a:rPr>
                          <a:t>Full </a:t>
                        </a:r>
                        <a:r>
                          <a:rPr lang="en-US" sz="1300" b="1" i="0" baseline="0">
                            <a:solidFill>
                              <a:schemeClr val="bg1"/>
                            </a:solidFill>
                            <a:latin typeface="Calibri"/>
                            <a:ea typeface="Calibri"/>
                            <a:cs typeface="Calibri"/>
                          </a:rPr>
                          <a:t>Year </a:t>
                        </a:r>
                        <a:r>
                          <a:rPr lang="en-US" sz="1300" b="1" i="0">
                            <a:solidFill>
                              <a:schemeClr val="bg1"/>
                            </a:solidFill>
                            <a:latin typeface="Calibri"/>
                            <a:ea typeface="Calibri"/>
                            <a:cs typeface="Calibri"/>
                          </a:rPr>
                          <a:t>2024</a:t>
                        </a:r>
                        <a:endParaRPr lang="en-US" sz="1300">
                          <a:latin typeface="Calibri"/>
                          <a:ea typeface="Calibri"/>
                          <a:cs typeface="Calibri"/>
                        </a:endParaRPr>
                      </a:p>
                    </a:txBody>
                    <a:tcPr anchor="ctr">
                      <a:lnL w="127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dirty="0">
                            <a:solidFill>
                              <a:schemeClr val="bg1"/>
                            </a:solidFill>
                            <a:latin typeface="Calibri"/>
                            <a:ea typeface="Calibri"/>
                            <a:cs typeface="Calibri"/>
                          </a:rPr>
                          <a:t>Full Year</a:t>
                        </a:r>
                      </a:p>
                      <a:p>
                        <a:pPr algn="ctr"/>
                        <a:r>
                          <a:rPr lang="en-US" sz="1300" b="1" i="0" dirty="0">
                            <a:solidFill>
                              <a:schemeClr val="bg1"/>
                            </a:solidFill>
                            <a:latin typeface="Calibri"/>
                            <a:ea typeface="Calibri"/>
                            <a:cs typeface="Calibri"/>
                          </a:rPr>
                          <a:t>2025E</a:t>
                        </a:r>
                      </a:p>
                    </a:txBody>
                    <a:tcPr marL="51435" marR="51435" marT="25718" marB="25718" anchor="ctr">
                      <a:lnL w="12700" cmpd="sng">
                        <a:noFill/>
                      </a:lnL>
                      <a:lnR w="381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extLst>
                    <a:ext uri="{0D108BD9-81ED-4DB2-BD59-A6C34878D82A}">
                      <a16:rowId xmlns:a16="http://schemas.microsoft.com/office/drawing/2014/main" val="554723952"/>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Tonnes Milled</a:t>
                        </a:r>
                        <a:r>
                          <a:rPr lang="en-US" sz="1200" b="1" i="0" baseline="0">
                            <a:solidFill>
                              <a:schemeClr val="tx1"/>
                            </a:solidFill>
                            <a:latin typeface="Calibri"/>
                            <a:ea typeface="Calibri"/>
                            <a:cs typeface="Calibri"/>
                          </a:rPr>
                          <a:t> (</a:t>
                        </a:r>
                        <a:r>
                          <a:rPr lang="en-US" sz="1200" b="1" i="0" baseline="0" err="1">
                            <a:solidFill>
                              <a:schemeClr val="tx1"/>
                            </a:solidFill>
                            <a:latin typeface="Calibri"/>
                            <a:ea typeface="Calibri"/>
                            <a:cs typeface="Calibri"/>
                          </a:rPr>
                          <a:t>tpd</a:t>
                        </a:r>
                        <a:r>
                          <a:rPr lang="en-US" sz="1200" b="1" i="0" baseline="0">
                            <a:solidFill>
                              <a:schemeClr val="tx1"/>
                            </a:solidFill>
                            <a:latin typeface="Calibri"/>
                            <a:ea typeface="Calibri"/>
                            <a:cs typeface="Calibri"/>
                          </a:rPr>
                          <a:t>)</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2,987</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2,856</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2,774</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sz="1200" b="0" i="0" baseline="0" dirty="0">
                            <a:solidFill>
                              <a:schemeClr val="tx1"/>
                            </a:solidFill>
                            <a:latin typeface="Calibri"/>
                            <a:ea typeface="Calibri"/>
                            <a:cs typeface="Calibri"/>
                          </a:rPr>
                          <a:t>3,100</a:t>
                        </a:r>
                        <a:endParaRPr lang="en-US" sz="1200" b="0" i="0" baseline="0" dirty="0">
                          <a:solidFill>
                            <a:schemeClr val="tx1"/>
                          </a:solidFill>
                          <a:latin typeface="Calibri"/>
                          <a:ea typeface="Calibri"/>
                          <a:cs typeface="Calibri"/>
                        </a:endParaRP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771510"/>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Silver</a:t>
                        </a:r>
                        <a:r>
                          <a:rPr lang="en-US" sz="1200" b="1" i="0" baseline="0">
                            <a:solidFill>
                              <a:schemeClr val="tx1"/>
                            </a:solidFill>
                            <a:latin typeface="Calibri"/>
                            <a:ea typeface="Calibri"/>
                            <a:cs typeface="Calibri"/>
                          </a:rPr>
                          <a:t> (k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406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376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1,514</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1,600 </a:t>
                        </a:r>
                        <a:r>
                          <a:rPr lang="en-CA" sz="1200" b="0" i="0">
                            <a:solidFill>
                              <a:schemeClr val="tx1"/>
                            </a:solidFill>
                            <a:latin typeface="Calibri"/>
                            <a:cs typeface="Calibri"/>
                          </a:rPr>
                          <a:t>– 1,800</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61642505"/>
                    </a:ext>
                  </a:extLst>
                </a:tr>
                <a:tr h="283725">
                  <a:tc>
                    <a:txBody>
                      <a:bodyPr/>
                      <a:lstStyle/>
                      <a:p>
                        <a:pPr algn="l"/>
                        <a:r>
                          <a:rPr lang="en-US" sz="1200" b="1" i="0">
                            <a:solidFill>
                              <a:schemeClr val="tx1"/>
                            </a:solidFill>
                            <a:latin typeface="Calibri"/>
                            <a:ea typeface="Calibri"/>
                            <a:cs typeface="Calibri"/>
                          </a:rPr>
                          <a:t>Gold (k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27.2</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27.4</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104</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i="0">
                            <a:solidFill>
                              <a:schemeClr val="tx1"/>
                            </a:solidFill>
                            <a:latin typeface="Calibri"/>
                            <a:ea typeface="Calibri"/>
                            <a:cs typeface="Calibri"/>
                          </a:rPr>
                          <a:t>71 </a:t>
                        </a:r>
                        <a:r>
                          <a:rPr lang="en-CA" sz="1200" b="0" i="0">
                            <a:solidFill>
                              <a:schemeClr val="tx1"/>
                            </a:solidFill>
                            <a:latin typeface="Calibri"/>
                            <a:cs typeface="Calibri"/>
                          </a:rPr>
                          <a:t>– 79</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661967"/>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l"/>
                        <a:r>
                          <a:rPr lang="en-US" sz="1200" b="1" i="0">
                            <a:solidFill>
                              <a:schemeClr val="tx1"/>
                            </a:solidFill>
                            <a:latin typeface="Calibri"/>
                            <a:ea typeface="Calibri"/>
                            <a:cs typeface="Calibri"/>
                          </a:rPr>
                          <a:t>Silver Equivalent (M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2.7</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10.3</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7.7 </a:t>
                        </a:r>
                        <a:r>
                          <a:rPr lang="en-CA" sz="1200" b="0" i="0">
                            <a:solidFill>
                              <a:schemeClr val="tx1"/>
                            </a:solidFill>
                            <a:latin typeface="Calibri"/>
                            <a:cs typeface="Calibri"/>
                          </a:rPr>
                          <a:t>– 8.6</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60298252"/>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Cash costs / oz</a:t>
                        </a:r>
                        <a:r>
                          <a:rPr lang="en-US" sz="1200" b="1" i="0" baseline="0">
                            <a:solidFill>
                              <a:schemeClr val="tx1"/>
                            </a:solidFill>
                            <a:latin typeface="Calibri"/>
                            <a:ea typeface="Calibri"/>
                            <a:cs typeface="Calibri"/>
                          </a:rPr>
                          <a:t> </a:t>
                        </a:r>
                        <a:r>
                          <a:rPr lang="en-US" sz="1200" b="1" i="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$10.99</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$11.96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$11.81</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Calibri"/>
                            <a:ea typeface="Calibri"/>
                            <a:cs typeface="Calibri"/>
                          </a:rPr>
                          <a:t>$14.91 – $15.71</a:t>
                        </a:r>
                        <a:endParaRPr kumimoji="0" lang="en-CA" sz="1200" b="0" i="0" u="none" strike="noStrike" kern="1200" cap="none" spc="0" normalizeH="0" baseline="0" noProof="0">
                          <a:ln>
                            <a:noFill/>
                          </a:ln>
                          <a:solidFill>
                            <a:srgbClr val="000000"/>
                          </a:solidFill>
                          <a:effectLst/>
                          <a:highlight>
                            <a:srgbClr val="FFFF00"/>
                          </a:highlight>
                          <a:uLnTx/>
                          <a:uFillTx/>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5370479"/>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l"/>
                        <a:r>
                          <a:rPr lang="en-US" sz="1200" b="1" i="0">
                            <a:solidFill>
                              <a:schemeClr val="tx1"/>
                            </a:solidFill>
                            <a:latin typeface="Calibri"/>
                            <a:ea typeface="Calibri"/>
                            <a:cs typeface="Calibri"/>
                          </a:rPr>
                          <a:t>All-in</a:t>
                        </a:r>
                        <a:r>
                          <a:rPr lang="en-US" sz="1200" b="1" i="0" baseline="0">
                            <a:solidFill>
                              <a:schemeClr val="tx1"/>
                            </a:solidFill>
                            <a:latin typeface="Calibri"/>
                            <a:ea typeface="Calibri"/>
                            <a:cs typeface="Calibri"/>
                          </a:rPr>
                          <a:t> Sustaining cost / oz </a:t>
                        </a:r>
                        <a:r>
                          <a:rPr lang="en-US" sz="1200" b="1" i="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$13.54</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$14.38</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$14.40</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Calibri"/>
                            <a:cs typeface="Calibri"/>
                          </a:rPr>
                          <a:t>$18.60 – $19.79</a:t>
                        </a:r>
                        <a:endParaRPr kumimoji="0" lang="en-CA" sz="1200" b="0" i="0" u="none" strike="noStrike" kern="1200" cap="none" spc="0" normalizeH="0" baseline="0" noProof="0" dirty="0">
                          <a:ln>
                            <a:noFill/>
                          </a:ln>
                          <a:solidFill>
                            <a:srgbClr val="000000"/>
                          </a:solidFill>
                          <a:effectLst/>
                          <a:highlight>
                            <a:srgbClr val="FFFF00"/>
                          </a:highlight>
                          <a:uLnTx/>
                          <a:uFillTx/>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8899901"/>
                    </a:ext>
                  </a:extLst>
                </a:tr>
              </a:tbl>
            </a:graphicData>
          </a:graphic>
        </p:graphicFrame>
        <p:pic>
          <p:nvPicPr>
            <p:cNvPr id="4" name="Picture 3">
              <a:extLst>
                <a:ext uri="{FF2B5EF4-FFF2-40B4-BE49-F238E27FC236}">
                  <a16:creationId xmlns:a16="http://schemas.microsoft.com/office/drawing/2014/main" id="{BCE536D7-268E-F84A-2300-012CE343306F}"/>
                </a:ext>
              </a:extLst>
            </p:cNvPr>
            <p:cNvPicPr>
              <a:picLocks noChangeAspect="1"/>
            </p:cNvPicPr>
            <p:nvPr/>
          </p:nvPicPr>
          <p:blipFill rotWithShape="1">
            <a:blip r:embed="rId2"/>
            <a:srcRect l="-1" t="32472" r="-295" b="1174"/>
            <a:stretch/>
          </p:blipFill>
          <p:spPr>
            <a:xfrm>
              <a:off x="5937887" y="1008023"/>
              <a:ext cx="5734800" cy="2301234"/>
            </a:xfrm>
            <a:prstGeom prst="rect">
              <a:avLst/>
            </a:prstGeom>
            <a:ln>
              <a:noFill/>
            </a:ln>
            <a:effectLst/>
          </p:spPr>
        </p:pic>
      </p:grpSp>
    </p:spTree>
    <p:extLst>
      <p:ext uri="{BB962C8B-B14F-4D97-AF65-F5344CB8AC3E}">
        <p14:creationId xmlns:p14="http://schemas.microsoft.com/office/powerpoint/2010/main" val="343594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F33156-B4C3-A14D-B6C4-2DE5FB85800B}"/>
              </a:ext>
            </a:extLst>
          </p:cNvPr>
          <p:cNvPicPr>
            <a:picLocks noChangeAspect="1"/>
          </p:cNvPicPr>
          <p:nvPr/>
        </p:nvPicPr>
        <p:blipFill>
          <a:blip r:embed="rId2"/>
          <a:stretch>
            <a:fillRect/>
          </a:stretch>
        </p:blipFill>
        <p:spPr>
          <a:xfrm>
            <a:off x="5856028" y="882863"/>
            <a:ext cx="5810296" cy="5258856"/>
          </a:xfrm>
          <a:prstGeom prst="rect">
            <a:avLst/>
          </a:prstGeom>
        </p:spPr>
      </p:pic>
      <p:pic>
        <p:nvPicPr>
          <p:cNvPr id="20" name="Picture 19">
            <a:extLst>
              <a:ext uri="{FF2B5EF4-FFF2-40B4-BE49-F238E27FC236}">
                <a16:creationId xmlns:a16="http://schemas.microsoft.com/office/drawing/2014/main" id="{1EA30682-39CF-5042-AADF-A228CAE25E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626"/>
          <a:stretch/>
        </p:blipFill>
        <p:spPr>
          <a:xfrm>
            <a:off x="550810" y="3131225"/>
            <a:ext cx="5254566" cy="3010495"/>
          </a:xfrm>
          <a:prstGeom prst="rect">
            <a:avLst/>
          </a:prstGeom>
        </p:spPr>
      </p:pic>
      <p:sp>
        <p:nvSpPr>
          <p:cNvPr id="3" name="Slide Number Placeholder 2">
            <a:extLst>
              <a:ext uri="{FF2B5EF4-FFF2-40B4-BE49-F238E27FC236}">
                <a16:creationId xmlns:a16="http://schemas.microsoft.com/office/drawing/2014/main" id="{6FA69B35-2F38-6644-AAFD-CD9B7D6826B5}"/>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13</a:t>
            </a:fld>
            <a:endParaRPr lang="en-US" spc="-50" dirty="0"/>
          </a:p>
        </p:txBody>
      </p:sp>
      <p:sp>
        <p:nvSpPr>
          <p:cNvPr id="7" name="TextBox 6">
            <a:extLst>
              <a:ext uri="{FF2B5EF4-FFF2-40B4-BE49-F238E27FC236}">
                <a16:creationId xmlns:a16="http://schemas.microsoft.com/office/drawing/2014/main" id="{E7AE555A-1E64-F149-BA3B-EC99AE5B4471}"/>
              </a:ext>
            </a:extLst>
          </p:cNvPr>
          <p:cNvSpPr txBox="1"/>
          <p:nvPr/>
        </p:nvSpPr>
        <p:spPr>
          <a:xfrm>
            <a:off x="451850" y="76200"/>
            <a:ext cx="6863349"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Santa Elena – Regional Potential</a:t>
            </a:r>
          </a:p>
        </p:txBody>
      </p:sp>
      <p:sp>
        <p:nvSpPr>
          <p:cNvPr id="19" name="Round Single Corner Rectangle 18">
            <a:extLst>
              <a:ext uri="{FF2B5EF4-FFF2-40B4-BE49-F238E27FC236}">
                <a16:creationId xmlns:a16="http://schemas.microsoft.com/office/drawing/2014/main" id="{044EA03E-7B60-BF45-8404-A2539EAF1778}"/>
              </a:ext>
            </a:extLst>
          </p:cNvPr>
          <p:cNvSpPr/>
          <p:nvPr/>
        </p:nvSpPr>
        <p:spPr>
          <a:xfrm>
            <a:off x="550810" y="882863"/>
            <a:ext cx="5254566" cy="2200701"/>
          </a:xfrm>
          <a:prstGeom prst="round1Rect">
            <a:avLst>
              <a:gd name="adj" fmla="val 0"/>
            </a:avLst>
          </a:prstGeom>
          <a:solidFill>
            <a:srgbClr val="1006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70FC1B9-34ED-7D40-8512-D2A6D30829FD}"/>
              </a:ext>
            </a:extLst>
          </p:cNvPr>
          <p:cNvSpPr txBox="1"/>
          <p:nvPr/>
        </p:nvSpPr>
        <p:spPr>
          <a:xfrm>
            <a:off x="889263" y="1105101"/>
            <a:ext cx="5339350"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EXPLORATION UPSIDE</a:t>
            </a:r>
          </a:p>
        </p:txBody>
      </p:sp>
      <p:sp>
        <p:nvSpPr>
          <p:cNvPr id="30" name="TextBox 29">
            <a:extLst>
              <a:ext uri="{FF2B5EF4-FFF2-40B4-BE49-F238E27FC236}">
                <a16:creationId xmlns:a16="http://schemas.microsoft.com/office/drawing/2014/main" id="{ED08FDB0-5540-D346-AEE1-17CD050984ED}"/>
              </a:ext>
            </a:extLst>
          </p:cNvPr>
          <p:cNvSpPr txBox="1"/>
          <p:nvPr/>
        </p:nvSpPr>
        <p:spPr>
          <a:xfrm>
            <a:off x="782388" y="3186624"/>
            <a:ext cx="1503612" cy="461665"/>
          </a:xfrm>
          <a:prstGeom prst="rect">
            <a:avLst/>
          </a:prstGeom>
          <a:noFill/>
        </p:spPr>
        <p:txBody>
          <a:bodyPr wrap="square" rtlCol="0">
            <a:spAutoFit/>
          </a:bodyPr>
          <a:lstStyle/>
          <a:p>
            <a:r>
              <a:rPr lang="en-CA" sz="1200" b="1" dirty="0">
                <a:latin typeface="Calibri" panose="020F0502020204030204" pitchFamily="34" charset="0"/>
                <a:cs typeface="Calibri" panose="020F0502020204030204" pitchFamily="34" charset="0"/>
              </a:rPr>
              <a:t>Vein outcropping at </a:t>
            </a:r>
            <a:r>
              <a:rPr lang="en-CA" sz="1200" b="1" dirty="0" err="1">
                <a:latin typeface="Calibri" panose="020F0502020204030204" pitchFamily="34" charset="0"/>
                <a:cs typeface="Calibri" panose="020F0502020204030204" pitchFamily="34" charset="0"/>
              </a:rPr>
              <a:t>Ermitaño</a:t>
            </a:r>
            <a:r>
              <a:rPr lang="en-CA" sz="1200" b="1" dirty="0">
                <a:latin typeface="Calibri" panose="020F0502020204030204" pitchFamily="34" charset="0"/>
                <a:cs typeface="Calibri" panose="020F0502020204030204" pitchFamily="34" charset="0"/>
              </a:rPr>
              <a:t> </a:t>
            </a:r>
          </a:p>
        </p:txBody>
      </p:sp>
      <p:pic>
        <p:nvPicPr>
          <p:cNvPr id="33" name="Content Placeholder 4">
            <a:extLst>
              <a:ext uri="{FF2B5EF4-FFF2-40B4-BE49-F238E27FC236}">
                <a16:creationId xmlns:a16="http://schemas.microsoft.com/office/drawing/2014/main" id="{ABC14AF8-6888-A243-8F92-BF3F3B6E8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73550" y="1740926"/>
            <a:ext cx="57809" cy="57809"/>
          </a:xfrm>
          <a:prstGeom prst="rect">
            <a:avLst/>
          </a:prstGeom>
        </p:spPr>
      </p:pic>
      <p:cxnSp>
        <p:nvCxnSpPr>
          <p:cNvPr id="34" name="Straight Connector 33">
            <a:extLst>
              <a:ext uri="{FF2B5EF4-FFF2-40B4-BE49-F238E27FC236}">
                <a16:creationId xmlns:a16="http://schemas.microsoft.com/office/drawing/2014/main" id="{8B7070C3-5C26-3A49-ABF8-CA6424DB1638}"/>
              </a:ext>
            </a:extLst>
          </p:cNvPr>
          <p:cNvCxnSpPr>
            <a:cxnSpLocks/>
          </p:cNvCxnSpPr>
          <p:nvPr/>
        </p:nvCxnSpPr>
        <p:spPr bwMode="auto">
          <a:xfrm>
            <a:off x="6820724" y="4712908"/>
            <a:ext cx="650375" cy="625218"/>
          </a:xfrm>
          <a:prstGeom prst="line">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p:spPr>
      </p:cxnSp>
      <p:sp>
        <p:nvSpPr>
          <p:cNvPr id="35" name="Round Single Corner Rectangle 34">
            <a:extLst>
              <a:ext uri="{FF2B5EF4-FFF2-40B4-BE49-F238E27FC236}">
                <a16:creationId xmlns:a16="http://schemas.microsoft.com/office/drawing/2014/main" id="{C5AA89CE-2132-BC4C-AF5E-28303ABC73B7}"/>
              </a:ext>
            </a:extLst>
          </p:cNvPr>
          <p:cNvSpPr/>
          <p:nvPr/>
        </p:nvSpPr>
        <p:spPr>
          <a:xfrm>
            <a:off x="9164137" y="2295741"/>
            <a:ext cx="2236736" cy="824423"/>
          </a:xfrm>
          <a:prstGeom prst="round1Rect">
            <a:avLst>
              <a:gd name="adj" fmla="val 0"/>
            </a:avLst>
          </a:prstGeom>
          <a:solidFill>
            <a:srgbClr val="10069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34E0316-B164-8C45-B0CB-C2F477679EE8}"/>
              </a:ext>
            </a:extLst>
          </p:cNvPr>
          <p:cNvSpPr txBox="1"/>
          <p:nvPr/>
        </p:nvSpPr>
        <p:spPr>
          <a:xfrm>
            <a:off x="9227459" y="2405955"/>
            <a:ext cx="2173413" cy="610424"/>
          </a:xfrm>
          <a:prstGeom prst="rect">
            <a:avLst/>
          </a:prstGeom>
          <a:noFill/>
        </p:spPr>
        <p:txBody>
          <a:bodyPr wrap="square" rtlCol="0">
            <a:spAutoFit/>
          </a:bodyPr>
          <a:lstStyle/>
          <a:p>
            <a:pPr>
              <a:spcAft>
                <a:spcPts val="400"/>
              </a:spcAft>
            </a:pPr>
            <a:r>
              <a:rPr lang="en-CA" sz="900" b="1" dirty="0">
                <a:solidFill>
                  <a:schemeClr val="bg1"/>
                </a:solidFill>
                <a:latin typeface="Calibri" panose="020F0502020204030204" pitchFamily="34" charset="0"/>
                <a:cs typeface="Calibri" panose="020F0502020204030204" pitchFamily="34" charset="0"/>
              </a:rPr>
              <a:t>P&amp;P: 38.2M AgEq oz @ 468 g/t AgEq</a:t>
            </a:r>
          </a:p>
          <a:p>
            <a:pPr>
              <a:spcAft>
                <a:spcPts val="400"/>
              </a:spcAft>
            </a:pPr>
            <a:r>
              <a:rPr lang="en-CA" sz="900" b="1" dirty="0">
                <a:solidFill>
                  <a:schemeClr val="bg1"/>
                </a:solidFill>
                <a:latin typeface="Calibri" panose="020F0502020204030204" pitchFamily="34" charset="0"/>
                <a:cs typeface="Calibri" panose="020F0502020204030204" pitchFamily="34" charset="0"/>
              </a:rPr>
              <a:t>M&amp;I: 52.0M AgEq oz @ 564g/t AgEq</a:t>
            </a:r>
          </a:p>
          <a:p>
            <a:pPr>
              <a:spcAft>
                <a:spcPts val="400"/>
              </a:spcAft>
            </a:pPr>
            <a:r>
              <a:rPr lang="en-CA" sz="900" b="1" dirty="0">
                <a:solidFill>
                  <a:schemeClr val="bg1"/>
                </a:solidFill>
                <a:latin typeface="Calibri" panose="020F0502020204030204" pitchFamily="34" charset="0"/>
                <a:cs typeface="Calibri" panose="020F0502020204030204" pitchFamily="34" charset="0"/>
              </a:rPr>
              <a:t>Inferred: 41.2M AgEq oz @ 449 g/t AgEq</a:t>
            </a:r>
          </a:p>
        </p:txBody>
      </p:sp>
      <p:sp>
        <p:nvSpPr>
          <p:cNvPr id="38" name="TextBox 37">
            <a:extLst>
              <a:ext uri="{FF2B5EF4-FFF2-40B4-BE49-F238E27FC236}">
                <a16:creationId xmlns:a16="http://schemas.microsoft.com/office/drawing/2014/main" id="{9E6215B9-7D5F-2842-AC6F-2576E852C0A9}"/>
              </a:ext>
            </a:extLst>
          </p:cNvPr>
          <p:cNvSpPr txBox="1"/>
          <p:nvPr/>
        </p:nvSpPr>
        <p:spPr>
          <a:xfrm>
            <a:off x="6034032" y="3755748"/>
            <a:ext cx="1679840" cy="523220"/>
          </a:xfrm>
          <a:prstGeom prst="rect">
            <a:avLst/>
          </a:prstGeom>
          <a:noFill/>
        </p:spPr>
        <p:txBody>
          <a:bodyPr wrap="square" rtlCol="0">
            <a:spAutoFit/>
          </a:bodyPr>
          <a:lstStyle/>
          <a:p>
            <a:r>
              <a:rPr lang="en-CA" sz="1400" b="1" dirty="0">
                <a:latin typeface="Calibri" panose="020F0502020204030204" pitchFamily="34" charset="0"/>
                <a:cs typeface="Calibri" panose="020F0502020204030204" pitchFamily="34" charset="0"/>
              </a:rPr>
              <a:t>Santa Elena</a:t>
            </a:r>
          </a:p>
          <a:p>
            <a:r>
              <a:rPr lang="en-CA" sz="1400" b="1" dirty="0">
                <a:latin typeface="Calibri" panose="020F0502020204030204" pitchFamily="34" charset="0"/>
                <a:cs typeface="Calibri" panose="020F0502020204030204" pitchFamily="34" charset="0"/>
              </a:rPr>
              <a:t>Processing Plant</a:t>
            </a:r>
          </a:p>
        </p:txBody>
      </p:sp>
      <p:pic>
        <p:nvPicPr>
          <p:cNvPr id="39" name="Picture 31" descr="Picture 31">
            <a:extLst>
              <a:ext uri="{FF2B5EF4-FFF2-40B4-BE49-F238E27FC236}">
                <a16:creationId xmlns:a16="http://schemas.microsoft.com/office/drawing/2014/main" id="{88BAAAD1-68F1-584E-A1D1-706DD6ABBE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3467" y="1742552"/>
            <a:ext cx="190775" cy="266841"/>
          </a:xfrm>
          <a:prstGeom prst="rect">
            <a:avLst/>
          </a:prstGeom>
          <a:ln w="12700">
            <a:miter lim="400000"/>
          </a:ln>
          <a:effectLst>
            <a:outerShdw blurRad="50800" dist="38100" dir="2700000" algn="tl" rotWithShape="0">
              <a:prstClr val="black">
                <a:alpha val="40000"/>
              </a:prstClr>
            </a:outerShdw>
          </a:effectLst>
        </p:spPr>
      </p:pic>
      <p:cxnSp>
        <p:nvCxnSpPr>
          <p:cNvPr id="40" name="Straight Arrow Connector 39">
            <a:extLst>
              <a:ext uri="{FF2B5EF4-FFF2-40B4-BE49-F238E27FC236}">
                <a16:creationId xmlns:a16="http://schemas.microsoft.com/office/drawing/2014/main" id="{D880297F-EB60-8544-8A66-F454CD6AF9A9}"/>
              </a:ext>
            </a:extLst>
          </p:cNvPr>
          <p:cNvCxnSpPr>
            <a:cxnSpLocks/>
          </p:cNvCxnSpPr>
          <p:nvPr/>
        </p:nvCxnSpPr>
        <p:spPr>
          <a:xfrm flipV="1">
            <a:off x="7050795" y="3555661"/>
            <a:ext cx="581533" cy="346009"/>
          </a:xfrm>
          <a:prstGeom prst="straightConnector1">
            <a:avLst/>
          </a:prstGeom>
          <a:ln w="12700">
            <a:solidFill>
              <a:srgbClr val="10069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B5DEB61-FD8A-B943-B1D5-D223A72B3896}"/>
              </a:ext>
            </a:extLst>
          </p:cNvPr>
          <p:cNvCxnSpPr>
            <a:cxnSpLocks/>
          </p:cNvCxnSpPr>
          <p:nvPr/>
        </p:nvCxnSpPr>
        <p:spPr>
          <a:xfrm flipH="1">
            <a:off x="7981307" y="3087339"/>
            <a:ext cx="1955119" cy="606431"/>
          </a:xfrm>
          <a:prstGeom prst="straightConnector1">
            <a:avLst/>
          </a:prstGeom>
          <a:ln w="12700">
            <a:solidFill>
              <a:srgbClr val="10069F"/>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31" descr="Picture 31">
            <a:extLst>
              <a:ext uri="{FF2B5EF4-FFF2-40B4-BE49-F238E27FC236}">
                <a16:creationId xmlns:a16="http://schemas.microsoft.com/office/drawing/2014/main" id="{948E5410-310A-3045-A957-72D3E5EEBB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7499" y="3512292"/>
            <a:ext cx="190775" cy="266841"/>
          </a:xfrm>
          <a:prstGeom prst="rect">
            <a:avLst/>
          </a:prstGeom>
          <a:ln w="12700">
            <a:miter lim="400000"/>
          </a:ln>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9ABD4450-1F3A-E441-A98A-EE17770D3BC7}"/>
              </a:ext>
            </a:extLst>
          </p:cNvPr>
          <p:cNvSpPr txBox="1"/>
          <p:nvPr/>
        </p:nvSpPr>
        <p:spPr>
          <a:xfrm>
            <a:off x="9139506" y="1171027"/>
            <a:ext cx="1516180" cy="637757"/>
          </a:xfrm>
          <a:prstGeom prst="rect">
            <a:avLst/>
          </a:prstGeom>
          <a:noFill/>
        </p:spPr>
        <p:txBody>
          <a:bodyPr wrap="square" lIns="60960" rIns="60960" rtlCol="0">
            <a:noAutofit/>
          </a:bodyPr>
          <a:lstStyle/>
          <a:p>
            <a:r>
              <a:rPr lang="en-US" sz="1400" b="1" dirty="0">
                <a:latin typeface="Calibri" panose="020F0502020204030204" pitchFamily="34" charset="0"/>
                <a:cs typeface="Calibri" panose="020F0502020204030204" pitchFamily="34" charset="0"/>
              </a:rPr>
              <a:t>Las </a:t>
            </a:r>
            <a:r>
              <a:rPr lang="en-US" sz="1400" b="1" dirty="0" err="1">
                <a:latin typeface="Calibri" panose="020F0502020204030204" pitchFamily="34" charset="0"/>
                <a:cs typeface="Calibri" panose="020F0502020204030204" pitchFamily="34" charset="0"/>
              </a:rPr>
              <a:t>Chispas</a:t>
            </a:r>
            <a:endParaRPr lang="en-US" sz="1000" dirty="0">
              <a:latin typeface="Calibri" panose="020F0502020204030204" pitchFamily="34" charset="0"/>
              <a:cs typeface="Calibri" panose="020F0502020204030204" pitchFamily="34" charset="0"/>
            </a:endParaRPr>
          </a:p>
        </p:txBody>
      </p:sp>
      <p:cxnSp>
        <p:nvCxnSpPr>
          <p:cNvPr id="47" name="Connector: Elbow 540">
            <a:extLst>
              <a:ext uri="{FF2B5EF4-FFF2-40B4-BE49-F238E27FC236}">
                <a16:creationId xmlns:a16="http://schemas.microsoft.com/office/drawing/2014/main" id="{B41BEC2D-9566-4240-AA6A-49800CCB86D5}"/>
              </a:ext>
            </a:extLst>
          </p:cNvPr>
          <p:cNvCxnSpPr>
            <a:cxnSpLocks/>
          </p:cNvCxnSpPr>
          <p:nvPr/>
        </p:nvCxnSpPr>
        <p:spPr>
          <a:xfrm rot="10800000" flipV="1">
            <a:off x="7614626" y="1315611"/>
            <a:ext cx="1474228" cy="577385"/>
          </a:xfrm>
          <a:prstGeom prst="bentConnector3">
            <a:avLst>
              <a:gd name="adj1" fmla="val 50000"/>
            </a:avLst>
          </a:prstGeom>
          <a:ln w="6350">
            <a:solidFill>
              <a:srgbClr val="3D3B36"/>
            </a:solidFill>
          </a:ln>
        </p:spPr>
        <p:style>
          <a:lnRef idx="1">
            <a:schemeClr val="accent1"/>
          </a:lnRef>
          <a:fillRef idx="0">
            <a:schemeClr val="accent1"/>
          </a:fillRef>
          <a:effectRef idx="0">
            <a:schemeClr val="accent1"/>
          </a:effectRef>
          <a:fontRef idx="minor">
            <a:schemeClr val="tx1"/>
          </a:fontRef>
        </p:style>
      </p:cxnSp>
      <p:sp>
        <p:nvSpPr>
          <p:cNvPr id="2" name="Text Placeholder 9">
            <a:extLst>
              <a:ext uri="{FF2B5EF4-FFF2-40B4-BE49-F238E27FC236}">
                <a16:creationId xmlns:a16="http://schemas.microsoft.com/office/drawing/2014/main" id="{3B468FBE-E4ED-9703-B7F0-130C68D4E9C6}"/>
              </a:ext>
            </a:extLst>
          </p:cNvPr>
          <p:cNvSpPr txBox="1">
            <a:spLocks/>
          </p:cNvSpPr>
          <p:nvPr/>
        </p:nvSpPr>
        <p:spPr>
          <a:xfrm>
            <a:off x="766890" y="1493595"/>
            <a:ext cx="4822405" cy="1357457"/>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spcAft>
                <a:spcPts val="600"/>
              </a:spcAft>
              <a:buClr>
                <a:srgbClr val="10069F"/>
              </a:buClr>
              <a:buSzPct val="115000"/>
              <a:buFont typeface="Arial" panose="020B0604020202020204" pitchFamily="34" charset="0"/>
              <a:buChar char="•"/>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800" indent="-172800">
              <a:lnSpc>
                <a:spcPts val="1600"/>
              </a:lnSpc>
              <a:spcBef>
                <a:spcPts val="0"/>
              </a:spcBef>
              <a:spcAft>
                <a:spcPts val="1000"/>
              </a:spcAft>
              <a:buClr>
                <a:schemeClr val="bg1"/>
              </a:buClr>
              <a:buSzPct val="125000"/>
              <a:defRPr/>
            </a:pPr>
            <a:r>
              <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Large and continuous  land package consistent of 102,244 ha</a:t>
            </a:r>
          </a:p>
          <a:p>
            <a:pPr marL="172800" indent="-172800">
              <a:lnSpc>
                <a:spcPts val="1600"/>
              </a:lnSpc>
              <a:spcBef>
                <a:spcPts val="0"/>
              </a:spcBef>
              <a:spcAft>
                <a:spcPts val="1000"/>
              </a:spcAft>
              <a:buClr>
                <a:schemeClr val="bg1"/>
              </a:buClr>
              <a:buSzPct val="125000"/>
              <a:defRPr/>
            </a:pPr>
            <a:r>
              <a:rPr lang="en-US" sz="1400" kern="0" dirty="0">
                <a:solidFill>
                  <a:schemeClr val="bg1"/>
                </a:solidFill>
                <a:latin typeface="Calibri" panose="020F0502020204030204" pitchFamily="34" charset="0"/>
                <a:cs typeface="Calibri" panose="020F0502020204030204" pitchFamily="34" charset="0"/>
                <a:sym typeface="Helvetica" charset="0"/>
              </a:rPr>
              <a:t>Updated exploration guiding principle</a:t>
            </a:r>
            <a:endPar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elvetica" charset="0"/>
            </a:endParaRPr>
          </a:p>
          <a:p>
            <a:pPr marL="172800" lvl="0" indent="-172800">
              <a:lnSpc>
                <a:spcPts val="1600"/>
              </a:lnSpc>
              <a:spcBef>
                <a:spcPts val="0"/>
              </a:spcBef>
              <a:spcAft>
                <a:spcPts val="1000"/>
              </a:spcAft>
              <a:buClr>
                <a:schemeClr val="bg1"/>
              </a:buClr>
              <a:buSzPct val="125000"/>
              <a:defRPr/>
            </a:pPr>
            <a:endPar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elvetica" charset="0"/>
            </a:endParaRPr>
          </a:p>
          <a:p>
            <a:pPr marL="172800" lvl="0" indent="-172800">
              <a:lnSpc>
                <a:spcPts val="1600"/>
              </a:lnSpc>
              <a:spcBef>
                <a:spcPts val="0"/>
              </a:spcBef>
              <a:spcAft>
                <a:spcPts val="1000"/>
              </a:spcAft>
              <a:buClr>
                <a:schemeClr val="bg1"/>
              </a:buClr>
              <a:buSzPct val="125000"/>
              <a:defRPr/>
            </a:pPr>
            <a:endPar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elvetica" charset="0"/>
            </a:endParaRPr>
          </a:p>
          <a:p>
            <a:pPr marL="172800" lvl="0" indent="-172800">
              <a:lnSpc>
                <a:spcPts val="1600"/>
              </a:lnSpc>
              <a:spcBef>
                <a:spcPts val="0"/>
              </a:spcBef>
              <a:spcAft>
                <a:spcPts val="1000"/>
              </a:spcAft>
              <a:buClr>
                <a:schemeClr val="bg1"/>
              </a:buClr>
              <a:buSzPct val="125000"/>
              <a:defRPr/>
            </a:pPr>
            <a:endParaRPr lang="en-US" sz="1400" kern="0" dirty="0">
              <a:solidFill>
                <a:schemeClr val="bg1"/>
              </a:solidFill>
              <a:latin typeface="Calibri" panose="020F0502020204030204" pitchFamily="34" charset="0"/>
              <a:cs typeface="Calibri" panose="020F0502020204030204" pitchFamily="34" charset="0"/>
              <a:sym typeface="Helvetica" charset="0"/>
            </a:endParaRPr>
          </a:p>
          <a:p>
            <a:pPr marL="172800" indent="-172800">
              <a:lnSpc>
                <a:spcPts val="1600"/>
              </a:lnSpc>
              <a:spcBef>
                <a:spcPts val="0"/>
              </a:spcBef>
              <a:spcAft>
                <a:spcPts val="1000"/>
              </a:spcAft>
              <a:buClr>
                <a:schemeClr val="bg1"/>
              </a:buClr>
              <a:buSzPct val="125000"/>
              <a:defRPr/>
            </a:pPr>
            <a:r>
              <a:rPr lang="en-US" sz="1400" kern="0" dirty="0">
                <a:solidFill>
                  <a:schemeClr val="bg1"/>
                </a:solidFill>
                <a:latin typeface="Calibri" panose="020F0502020204030204" pitchFamily="34" charset="0"/>
                <a:cs typeface="Calibri" panose="020F0502020204030204" pitchFamily="34" charset="0"/>
              </a:rPr>
              <a:t>Navidad Discovery adjacent to Ermitaño, July 2024</a:t>
            </a:r>
            <a:endParaRPr kumimoji="0" lang="en-US" sz="140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elvetica" charset="0"/>
            </a:endParaRPr>
          </a:p>
          <a:p>
            <a:pPr marL="172800" lvl="0" indent="-172800">
              <a:lnSpc>
                <a:spcPts val="1600"/>
              </a:lnSpc>
              <a:spcBef>
                <a:spcPts val="0"/>
              </a:spcBef>
              <a:spcAft>
                <a:spcPts val="1000"/>
              </a:spcAft>
              <a:buClr>
                <a:schemeClr val="bg1"/>
              </a:buClr>
              <a:buSzPct val="125000"/>
              <a:defRPr/>
            </a:pPr>
            <a:r>
              <a:rPr lang="en-US" sz="1400" kern="0" dirty="0">
                <a:solidFill>
                  <a:schemeClr val="bg1"/>
                </a:solidFill>
                <a:latin typeface="Calibri" panose="020F0502020204030204" pitchFamily="34" charset="0"/>
                <a:cs typeface="Calibri" panose="020F0502020204030204" pitchFamily="34" charset="0"/>
                <a:sym typeface="Helvetica" charset="0"/>
              </a:rPr>
              <a:t>New vein systems identified (Navidad and Winter)</a:t>
            </a:r>
          </a:p>
          <a:p>
            <a:pPr marL="172800" lvl="0" indent="-172800">
              <a:lnSpc>
                <a:spcPts val="1600"/>
              </a:lnSpc>
              <a:spcBef>
                <a:spcPts val="0"/>
              </a:spcBef>
              <a:spcAft>
                <a:spcPts val="1000"/>
              </a:spcAft>
              <a:buClr>
                <a:schemeClr val="bg1"/>
              </a:buClr>
              <a:buSzPct val="125000"/>
              <a:defRPr/>
            </a:pPr>
            <a:endParaRPr lang="en-US" sz="1400" dirty="0">
              <a:solidFill>
                <a:schemeClr val="bg1"/>
              </a:solidFill>
              <a:latin typeface="Calibri" panose="020F0502020204030204" pitchFamily="34" charset="0"/>
              <a:ea typeface="Helvetica" charset="0"/>
              <a:cs typeface="Calibri" panose="020F0502020204030204" pitchFamily="34" charset="0"/>
              <a:sym typeface="Helvetica" charset="0"/>
            </a:endParaRPr>
          </a:p>
          <a:p>
            <a:pPr marL="172800" indent="-172800">
              <a:lnSpc>
                <a:spcPts val="1600"/>
              </a:lnSpc>
              <a:spcBef>
                <a:spcPts val="0"/>
              </a:spcBef>
              <a:spcAft>
                <a:spcPts val="1000"/>
              </a:spcAft>
              <a:buClr>
                <a:schemeClr val="bg1"/>
              </a:buClr>
              <a:buSzPct val="125000"/>
            </a:pPr>
            <a:endParaRPr lang="en-US"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5583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69B35-2F38-6644-AAFD-CD9B7D6826B5}"/>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14</a:t>
            </a:fld>
            <a:endParaRPr lang="en-US" spc="-50" dirty="0"/>
          </a:p>
        </p:txBody>
      </p:sp>
      <p:sp>
        <p:nvSpPr>
          <p:cNvPr id="7" name="TextBox 6">
            <a:extLst>
              <a:ext uri="{FF2B5EF4-FFF2-40B4-BE49-F238E27FC236}">
                <a16:creationId xmlns:a16="http://schemas.microsoft.com/office/drawing/2014/main" id="{E7AE555A-1E64-F149-BA3B-EC99AE5B4471}"/>
              </a:ext>
            </a:extLst>
          </p:cNvPr>
          <p:cNvSpPr txBox="1"/>
          <p:nvPr/>
        </p:nvSpPr>
        <p:spPr>
          <a:xfrm>
            <a:off x="451850" y="76200"/>
            <a:ext cx="8920750"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Mineralization Open to the East + Navidad Discovery</a:t>
            </a:r>
          </a:p>
        </p:txBody>
      </p:sp>
      <p:pic>
        <p:nvPicPr>
          <p:cNvPr id="22" name="Picture 21">
            <a:extLst>
              <a:ext uri="{FF2B5EF4-FFF2-40B4-BE49-F238E27FC236}">
                <a16:creationId xmlns:a16="http://schemas.microsoft.com/office/drawing/2014/main" id="{B4FDEB63-44D0-4E48-8C30-E749A972A545}"/>
              </a:ext>
            </a:extLst>
          </p:cNvPr>
          <p:cNvPicPr>
            <a:picLocks noChangeAspect="1"/>
          </p:cNvPicPr>
          <p:nvPr/>
        </p:nvPicPr>
        <p:blipFill>
          <a:blip r:embed="rId2"/>
          <a:stretch>
            <a:fillRect/>
          </a:stretch>
        </p:blipFill>
        <p:spPr>
          <a:xfrm>
            <a:off x="3060103" y="1233473"/>
            <a:ext cx="8610192" cy="4914155"/>
          </a:xfrm>
          <a:prstGeom prst="rect">
            <a:avLst/>
          </a:prstGeom>
        </p:spPr>
      </p:pic>
      <p:sp>
        <p:nvSpPr>
          <p:cNvPr id="2" name="Text Placeholder 56">
            <a:extLst>
              <a:ext uri="{FF2B5EF4-FFF2-40B4-BE49-F238E27FC236}">
                <a16:creationId xmlns:a16="http://schemas.microsoft.com/office/drawing/2014/main" id="{1E602A09-F01A-6AA8-61F5-2BDFE91117AD}"/>
              </a:ext>
            </a:extLst>
          </p:cNvPr>
          <p:cNvSpPr txBox="1">
            <a:spLocks/>
          </p:cNvSpPr>
          <p:nvPr/>
        </p:nvSpPr>
        <p:spPr>
          <a:xfrm>
            <a:off x="524040" y="1233473"/>
            <a:ext cx="2743200" cy="3061744"/>
          </a:xfrm>
          <a:prstGeom prst="rect">
            <a:avLst/>
          </a:prstGeom>
        </p:spPr>
        <p:txBody>
          <a:bodyPr>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a:latin typeface="Calibri" panose="020F0502020204030204" pitchFamily="34" charset="0"/>
                <a:cs typeface="Calibri" panose="020F0502020204030204" pitchFamily="34" charset="0"/>
              </a:rPr>
              <a:t>2025 drilling focused on testing continuity, extent &amp; grade of Navidad / Winter mineralization</a:t>
            </a:r>
          </a:p>
          <a:p>
            <a:pPr algn="l"/>
            <a:r>
              <a:rPr lang="en-CA" sz="1400">
                <a:latin typeface="Calibri" panose="020F0502020204030204" pitchFamily="34" charset="0"/>
                <a:cs typeface="Calibri" panose="020F0502020204030204" pitchFamily="34" charset="0"/>
              </a:rPr>
              <a:t>2024 drilling significantly expanded Navidad discovery; Mineralization occurs ~100m SW &amp; ~300m below Ermita</a:t>
            </a:r>
            <a:r>
              <a:rPr lang="en-US" sz="1400">
                <a:latin typeface="Calibri" panose="020F0502020204030204" pitchFamily="34" charset="0"/>
                <a:cs typeface="Calibri" panose="020F0502020204030204" pitchFamily="34" charset="0"/>
              </a:rPr>
              <a:t>ñ</a:t>
            </a:r>
            <a:r>
              <a:rPr lang="en-CA" sz="1400">
                <a:latin typeface="Calibri" panose="020F0502020204030204" pitchFamily="34" charset="0"/>
                <a:cs typeface="Calibri" panose="020F0502020204030204" pitchFamily="34" charset="0"/>
              </a:rPr>
              <a:t>o (previously reported ~500m</a:t>
            </a:r>
            <a:br>
              <a:rPr lang="en-CA" sz="1400">
                <a:latin typeface="Calibri" panose="020F0502020204030204" pitchFamily="34" charset="0"/>
                <a:cs typeface="Calibri" panose="020F0502020204030204" pitchFamily="34" charset="0"/>
              </a:rPr>
            </a:br>
            <a:r>
              <a:rPr lang="en-CA" sz="1400">
                <a:latin typeface="Calibri" panose="020F0502020204030204" pitchFamily="34" charset="0"/>
                <a:cs typeface="Calibri" panose="020F0502020204030204" pitchFamily="34" charset="0"/>
              </a:rPr>
              <a:t>SW &amp; ~750m below)</a:t>
            </a:r>
          </a:p>
          <a:p>
            <a:pPr algn="l"/>
            <a:r>
              <a:rPr lang="en-US" sz="1400">
                <a:latin typeface="Calibri" panose="020F0502020204030204" pitchFamily="34" charset="0"/>
                <a:cs typeface="Calibri" panose="020F0502020204030204" pitchFamily="34" charset="0"/>
              </a:rPr>
              <a:t>Metallurgical testing demonstrated excellent recoveries:</a:t>
            </a:r>
          </a:p>
          <a:p>
            <a:pPr lvl="1" algn="l"/>
            <a:r>
              <a:rPr lang="en-US" sz="1200">
                <a:latin typeface="Calibri" panose="020F0502020204030204" pitchFamily="34" charset="0"/>
                <a:cs typeface="Calibri" panose="020F0502020204030204" pitchFamily="34" charset="0"/>
              </a:rPr>
              <a:t>&gt;90% Au</a:t>
            </a:r>
          </a:p>
          <a:p>
            <a:pPr lvl="1" algn="l"/>
            <a:r>
              <a:rPr lang="en-US" sz="1200">
                <a:latin typeface="Calibri" panose="020F0502020204030204" pitchFamily="34" charset="0"/>
                <a:cs typeface="Calibri" panose="020F0502020204030204" pitchFamily="34" charset="0"/>
              </a:rPr>
              <a:t>&gt;85% Ag</a:t>
            </a:r>
            <a:endParaRPr lang="en-CA" sz="120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52A4BC7-4D8F-8222-C664-98F66971FA68}"/>
              </a:ext>
            </a:extLst>
          </p:cNvPr>
          <p:cNvGrpSpPr/>
          <p:nvPr/>
        </p:nvGrpSpPr>
        <p:grpSpPr>
          <a:xfrm>
            <a:off x="2388476" y="3886200"/>
            <a:ext cx="1567027" cy="609600"/>
            <a:chOff x="2286000" y="4267200"/>
            <a:chExt cx="1567027" cy="609600"/>
          </a:xfrm>
        </p:grpSpPr>
        <p:sp>
          <p:nvSpPr>
            <p:cNvPr id="5" name="Round Single Corner Rectangle 51">
              <a:extLst>
                <a:ext uri="{FF2B5EF4-FFF2-40B4-BE49-F238E27FC236}">
                  <a16:creationId xmlns:a16="http://schemas.microsoft.com/office/drawing/2014/main" id="{F49CD90C-040E-B153-3F4B-1A252FF18A5D}"/>
                </a:ext>
              </a:extLst>
            </p:cNvPr>
            <p:cNvSpPr/>
            <p:nvPr/>
          </p:nvSpPr>
          <p:spPr>
            <a:xfrm>
              <a:off x="2286000" y="4267200"/>
              <a:ext cx="1567027" cy="609600"/>
            </a:xfrm>
            <a:prstGeom prst="round1Rect">
              <a:avLst>
                <a:gd name="adj" fmla="val 1539"/>
              </a:avLst>
            </a:prstGeom>
            <a:solidFill>
              <a:srgbClr val="10069F"/>
            </a:solidFill>
            <a:ln>
              <a:noFill/>
            </a:ln>
            <a:effectLst>
              <a:outerShdw blurRad="50800" dist="50800" dir="54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2277D5-229B-7ADC-3F88-55D6E924F5C9}"/>
                </a:ext>
              </a:extLst>
            </p:cNvPr>
            <p:cNvSpPr txBox="1"/>
            <p:nvPr/>
          </p:nvSpPr>
          <p:spPr>
            <a:xfrm>
              <a:off x="2286000" y="4356556"/>
              <a:ext cx="1567027" cy="430887"/>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cs typeface="Calibri" panose="020F0502020204030204" pitchFamily="34" charset="0"/>
                </a:rPr>
                <a:t>Navidad / Winter Vein System Discovery </a:t>
              </a:r>
              <a:endParaRPr lang="en-CA"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1493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054B-EA6A-44E2-C09D-E0AA6E80E8F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3939138-2D88-E681-2ECF-6240C93B9A8D}"/>
              </a:ext>
            </a:extLst>
          </p:cNvPr>
          <p:cNvSpPr txBox="1"/>
          <p:nvPr/>
        </p:nvSpPr>
        <p:spPr>
          <a:xfrm>
            <a:off x="451850" y="76200"/>
            <a:ext cx="6863349"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San Dimas Silver / Gold Mine</a:t>
            </a:r>
          </a:p>
        </p:txBody>
      </p:sp>
      <p:sp>
        <p:nvSpPr>
          <p:cNvPr id="11" name="TextBox 10">
            <a:extLst>
              <a:ext uri="{FF2B5EF4-FFF2-40B4-BE49-F238E27FC236}">
                <a16:creationId xmlns:a16="http://schemas.microsoft.com/office/drawing/2014/main" id="{F89CF45F-479F-3A09-10CD-8A5CD53A34EF}"/>
              </a:ext>
            </a:extLst>
          </p:cNvPr>
          <p:cNvSpPr txBox="1"/>
          <p:nvPr/>
        </p:nvSpPr>
        <p:spPr>
          <a:xfrm>
            <a:off x="451850" y="828432"/>
            <a:ext cx="5186949" cy="5477117"/>
          </a:xfrm>
          <a:prstGeom prst="rect">
            <a:avLst/>
          </a:prstGeom>
        </p:spPr>
        <p:txBody>
          <a:bodyPr vert="horz" lIns="91440" tIns="45720" rIns="91440" bIns="45720" rtlCol="0" anchor="t">
            <a:noAutofit/>
          </a:bodyPr>
          <a:lstStyle>
            <a:lvl1pPr marL="171450" indent="-171450" algn="just">
              <a:lnSpc>
                <a:spcPts val="1600"/>
              </a:lnSpc>
              <a:spcBef>
                <a:spcPts val="0"/>
              </a:spcBef>
              <a:spcAft>
                <a:spcPts val="1000"/>
              </a:spcAft>
              <a:buClr>
                <a:srgbClr val="10069F"/>
              </a:buClr>
              <a:buSzPct val="125000"/>
              <a:buFont typeface="Arial" panose="020B0604020202020204" pitchFamily="34" charset="0"/>
              <a:buChar char="•"/>
              <a:defRPr sz="1100" b="1" i="0" kern="0">
                <a:solidFill>
                  <a:srgbClr val="000000"/>
                </a:solidFill>
                <a:latin typeface="Montserrat SemiBold" pitchFamily="2" charset="77"/>
              </a:defRPr>
            </a:lvl1pPr>
            <a:lvl2pPr marL="6858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2pPr>
            <a:lvl3pPr marL="11430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3pPr>
            <a:lvl4pPr marL="16002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4pPr>
            <a:lvl5pPr marL="20574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72,000 Ha located in Durango, Mexico</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100% Doré producer</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Historic production ~ +11M Au oz and +750M Ag oz</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Approximately 50% of the power requirements provided by environmentally clean, low-cost hydroelectric power</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Focused on improvements in dilution control from long hole stopping and cut and fill to increase head grades</a:t>
            </a:r>
          </a:p>
          <a:p>
            <a:pPr marL="297815" marR="6350" indent="-285750" algn="l">
              <a:lnSpc>
                <a:spcPct val="100000"/>
              </a:lnSpc>
              <a:spcBef>
                <a:spcPts val="100"/>
              </a:spcBef>
              <a:spcAft>
                <a:spcPts val="600"/>
              </a:spcAft>
              <a:buClr>
                <a:schemeClr val="tx1"/>
              </a:buClr>
              <a:buSzPct val="100000"/>
              <a:tabLst>
                <a:tab pos="184785" algn="l"/>
              </a:tabLst>
            </a:pPr>
            <a:r>
              <a:rPr lang="en-US" sz="1600" b="0" dirty="0">
                <a:latin typeface="Calibri"/>
                <a:ea typeface="Calibri"/>
                <a:cs typeface="Calibri"/>
              </a:rPr>
              <a:t>2024 exploration highlights:</a:t>
            </a:r>
          </a:p>
          <a:p>
            <a:pPr marL="812165" marR="6350" lvl="1" indent="-285750">
              <a:lnSpc>
                <a:spcPct val="100000"/>
              </a:lnSpc>
              <a:spcBef>
                <a:spcPts val="100"/>
              </a:spcBef>
              <a:buClr>
                <a:schemeClr val="tx1"/>
              </a:buClr>
              <a:buSzPct val="100000"/>
              <a:tabLst>
                <a:tab pos="184785" algn="l"/>
              </a:tabLst>
            </a:pPr>
            <a:r>
              <a:rPr lang="en-US" sz="1600" dirty="0">
                <a:latin typeface="Calibri"/>
                <a:ea typeface="Calibri"/>
                <a:cs typeface="Calibri"/>
              </a:rPr>
              <a:t>Significant silver and gold mineralization i</a:t>
            </a:r>
            <a:r>
              <a:rPr lang="en-US" sz="1600" b="0" dirty="0">
                <a:latin typeface="Calibri"/>
                <a:ea typeface="Calibri"/>
                <a:cs typeface="Calibri"/>
              </a:rPr>
              <a:t>ntersected in multiple veins</a:t>
            </a:r>
          </a:p>
          <a:p>
            <a:pPr marL="812165" marR="6350" lvl="1" indent="-285750">
              <a:lnSpc>
                <a:spcPct val="100000"/>
              </a:lnSpc>
              <a:spcBef>
                <a:spcPts val="100"/>
              </a:spcBef>
              <a:buClr>
                <a:schemeClr val="tx1"/>
              </a:buClr>
              <a:buSzPct val="100000"/>
              <a:tabLst>
                <a:tab pos="184785" algn="l"/>
              </a:tabLst>
            </a:pPr>
            <a:r>
              <a:rPr lang="en-US" sz="1600" b="0" dirty="0">
                <a:latin typeface="Calibri"/>
                <a:ea typeface="Calibri"/>
                <a:cs typeface="Calibri"/>
              </a:rPr>
              <a:t>Successfully converted Inferred to Indicated Resources at the Perez and Sinaloa-Elia veins</a:t>
            </a:r>
          </a:p>
          <a:p>
            <a:pPr marL="812165" marR="6350" lvl="1" indent="-285750">
              <a:lnSpc>
                <a:spcPct val="100000"/>
              </a:lnSpc>
              <a:spcBef>
                <a:spcPts val="100"/>
              </a:spcBef>
              <a:spcAft>
                <a:spcPts val="1000"/>
              </a:spcAft>
              <a:buClr>
                <a:schemeClr val="tx1"/>
              </a:buClr>
              <a:buSzPct val="100000"/>
              <a:tabLst>
                <a:tab pos="184785" algn="l"/>
              </a:tabLst>
            </a:pPr>
            <a:r>
              <a:rPr lang="en-US" sz="1600" dirty="0">
                <a:latin typeface="Calibri"/>
                <a:ea typeface="Calibri"/>
                <a:cs typeface="Calibri"/>
              </a:rPr>
              <a:t>D</a:t>
            </a:r>
            <a:r>
              <a:rPr lang="en-US" sz="1600" b="0" dirty="0">
                <a:latin typeface="Calibri"/>
                <a:ea typeface="Calibri"/>
                <a:cs typeface="Calibri"/>
              </a:rPr>
              <a:t>erisked mineralization for mining in 2025 &amp; 2026</a:t>
            </a:r>
          </a:p>
          <a:p>
            <a:pPr marL="297815" marR="6350" indent="-285750" algn="l">
              <a:lnSpc>
                <a:spcPct val="100000"/>
              </a:lnSpc>
              <a:spcBef>
                <a:spcPts val="100"/>
              </a:spcBef>
              <a:spcAft>
                <a:spcPts val="600"/>
              </a:spcAft>
              <a:buClr>
                <a:schemeClr val="tx1"/>
              </a:buClr>
              <a:buSzPct val="100000"/>
              <a:tabLst>
                <a:tab pos="184785" algn="l"/>
              </a:tabLst>
            </a:pPr>
            <a:r>
              <a:rPr lang="en-US" sz="1600" b="0" dirty="0">
                <a:latin typeface="Calibri"/>
                <a:ea typeface="Calibri"/>
                <a:cs typeface="Calibri"/>
              </a:rPr>
              <a:t>112,000 m of exploration drilling planned for 2025:</a:t>
            </a:r>
          </a:p>
          <a:p>
            <a:pPr marL="812165" marR="6350" lvl="1" indent="-285750">
              <a:lnSpc>
                <a:spcPct val="100000"/>
              </a:lnSpc>
              <a:spcBef>
                <a:spcPts val="100"/>
              </a:spcBef>
              <a:buClr>
                <a:schemeClr val="tx1"/>
              </a:buClr>
              <a:buSzPct val="100000"/>
              <a:tabLst>
                <a:tab pos="184785" algn="l"/>
              </a:tabLst>
            </a:pPr>
            <a:r>
              <a:rPr lang="en-US" sz="1600" kern="0" dirty="0">
                <a:latin typeface="Calibri"/>
                <a:ea typeface="Calibri"/>
                <a:cs typeface="Calibri"/>
              </a:rPr>
              <a:t>Targeting</a:t>
            </a:r>
            <a:r>
              <a:rPr lang="en-US" sz="1600" b="0" kern="0" dirty="0">
                <a:latin typeface="Calibri"/>
                <a:ea typeface="Calibri"/>
                <a:cs typeface="Calibri"/>
              </a:rPr>
              <a:t> near mine and brownfield major ore controlling structures in the West, Central, and Sinaloa blocks</a:t>
            </a:r>
            <a:endParaRPr lang="en-US" sz="1600" b="1" kern="0" dirty="0">
              <a:latin typeface="Calibri"/>
              <a:ea typeface="Calibri"/>
              <a:cs typeface="Calibri"/>
            </a:endParaRPr>
          </a:p>
        </p:txBody>
      </p:sp>
      <p:sp>
        <p:nvSpPr>
          <p:cNvPr id="13" name="Slide Number Placeholder 1">
            <a:extLst>
              <a:ext uri="{FF2B5EF4-FFF2-40B4-BE49-F238E27FC236}">
                <a16:creationId xmlns:a16="http://schemas.microsoft.com/office/drawing/2014/main" id="{449D91C9-5AA7-70D0-70CD-44C5B3C9E188}"/>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15</a:t>
            </a:fld>
            <a:endParaRPr lang="en-US" spc="-50"/>
          </a:p>
        </p:txBody>
      </p:sp>
      <p:grpSp>
        <p:nvGrpSpPr>
          <p:cNvPr id="5" name="Group 4">
            <a:extLst>
              <a:ext uri="{FF2B5EF4-FFF2-40B4-BE49-F238E27FC236}">
                <a16:creationId xmlns:a16="http://schemas.microsoft.com/office/drawing/2014/main" id="{3FE768A8-7ADE-35E7-342F-19F31EB351CD}"/>
              </a:ext>
            </a:extLst>
          </p:cNvPr>
          <p:cNvGrpSpPr/>
          <p:nvPr/>
        </p:nvGrpSpPr>
        <p:grpSpPr>
          <a:xfrm>
            <a:off x="5937885" y="1113940"/>
            <a:ext cx="5731203" cy="4823312"/>
            <a:chOff x="5937885" y="1113940"/>
            <a:chExt cx="5731203" cy="4823312"/>
          </a:xfrm>
        </p:grpSpPr>
        <p:graphicFrame>
          <p:nvGraphicFramePr>
            <p:cNvPr id="3" name="Table 11">
              <a:extLst>
                <a:ext uri="{FF2B5EF4-FFF2-40B4-BE49-F238E27FC236}">
                  <a16:creationId xmlns:a16="http://schemas.microsoft.com/office/drawing/2014/main" id="{A79AF6DD-9CAC-F9AA-B39B-239CECBDCC89}"/>
                </a:ext>
              </a:extLst>
            </p:cNvPr>
            <p:cNvGraphicFramePr>
              <a:graphicFrameLocks/>
            </p:cNvGraphicFramePr>
            <p:nvPr>
              <p:extLst>
                <p:ext uri="{D42A27DB-BD31-4B8C-83A1-F6EECF244321}">
                  <p14:modId xmlns:p14="http://schemas.microsoft.com/office/powerpoint/2010/main" val="3085369593"/>
                </p:ext>
              </p:extLst>
            </p:nvPr>
          </p:nvGraphicFramePr>
          <p:xfrm>
            <a:off x="5937888" y="3747222"/>
            <a:ext cx="5731200" cy="2190030"/>
          </p:xfrm>
          <a:graphic>
            <a:graphicData uri="http://schemas.openxmlformats.org/drawingml/2006/table">
              <a:tbl>
                <a:tblPr firstRow="1" bandRow="1">
                  <a:tableStyleId>{5C22544A-7EE6-4342-B048-85BDC9FD1C3A}</a:tableStyleId>
                </a:tblPr>
                <a:tblGrid>
                  <a:gridCol w="2250000">
                    <a:extLst>
                      <a:ext uri="{9D8B030D-6E8A-4147-A177-3AD203B41FA5}">
                        <a16:colId xmlns:a16="http://schemas.microsoft.com/office/drawing/2014/main" val="1350294090"/>
                      </a:ext>
                    </a:extLst>
                  </a:gridCol>
                  <a:gridCol w="720000">
                    <a:extLst>
                      <a:ext uri="{9D8B030D-6E8A-4147-A177-3AD203B41FA5}">
                        <a16:colId xmlns:a16="http://schemas.microsoft.com/office/drawing/2014/main" val="2504826689"/>
                      </a:ext>
                    </a:extLst>
                  </a:gridCol>
                  <a:gridCol w="720000">
                    <a:extLst>
                      <a:ext uri="{9D8B030D-6E8A-4147-A177-3AD203B41FA5}">
                        <a16:colId xmlns:a16="http://schemas.microsoft.com/office/drawing/2014/main" val="1732694844"/>
                      </a:ext>
                    </a:extLst>
                  </a:gridCol>
                  <a:gridCol w="882000">
                    <a:extLst>
                      <a:ext uri="{9D8B030D-6E8A-4147-A177-3AD203B41FA5}">
                        <a16:colId xmlns:a16="http://schemas.microsoft.com/office/drawing/2014/main" val="3354471605"/>
                      </a:ext>
                    </a:extLst>
                  </a:gridCol>
                  <a:gridCol w="1159200">
                    <a:extLst>
                      <a:ext uri="{9D8B030D-6E8A-4147-A177-3AD203B41FA5}">
                        <a16:colId xmlns:a16="http://schemas.microsoft.com/office/drawing/2014/main" val="3565641461"/>
                      </a:ext>
                    </a:extLst>
                  </a:gridCol>
                </a:tblGrid>
                <a:tr h="468000">
                  <a:tc>
                    <a:txBody>
                      <a:bodyPr/>
                      <a:lstStyle/>
                      <a:p>
                        <a:r>
                          <a:rPr lang="en-US" sz="1300" b="1" i="0">
                            <a:latin typeface="Calibri"/>
                            <a:ea typeface="Calibri"/>
                            <a:cs typeface="Calibri"/>
                          </a:rPr>
                          <a:t>Production</a:t>
                        </a:r>
                      </a:p>
                    </a:txBody>
                    <a:tcPr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F04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a:solidFill>
                              <a:schemeClr val="bg1"/>
                            </a:solidFill>
                            <a:latin typeface="Calibri"/>
                            <a:ea typeface="Calibri"/>
                            <a:cs typeface="Calibri"/>
                          </a:rPr>
                          <a:t>Q4</a:t>
                        </a:r>
                        <a:endParaRPr lang="en-US" sz="1300" b="1" i="0" baseline="0">
                          <a:solidFill>
                            <a:schemeClr val="bg1"/>
                          </a:solidFill>
                          <a:latin typeface="Calibri"/>
                          <a:ea typeface="Calibri"/>
                          <a:cs typeface="Calibri"/>
                        </a:endParaRPr>
                      </a:p>
                      <a:p>
                        <a:pPr algn="ctr"/>
                        <a:r>
                          <a:rPr lang="en-US" sz="1300" b="1" i="0">
                            <a:solidFill>
                              <a:schemeClr val="bg1"/>
                            </a:solidFill>
                            <a:latin typeface="Calibri"/>
                            <a:ea typeface="Calibri"/>
                            <a:cs typeface="Calibri"/>
                          </a:rPr>
                          <a:t>2024</a:t>
                        </a:r>
                      </a:p>
                    </a:txBody>
                    <a:tcPr marL="51435" marR="51435" marT="25718" marB="25718" anchor="ctr">
                      <a:lnL w="381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b="1" i="0">
                            <a:solidFill>
                              <a:schemeClr val="bg1"/>
                            </a:solidFill>
                            <a:latin typeface="Calibri"/>
                            <a:ea typeface="Calibri"/>
                            <a:cs typeface="Calibri"/>
                          </a:rPr>
                          <a:t>Q3</a:t>
                        </a:r>
                      </a:p>
                      <a:p>
                        <a:pPr algn="ctr"/>
                        <a:r>
                          <a:rPr lang="en-US" sz="1300" b="1" i="0">
                            <a:solidFill>
                              <a:schemeClr val="bg1"/>
                            </a:solidFill>
                            <a:latin typeface="Calibri"/>
                            <a:ea typeface="Calibri"/>
                            <a:cs typeface="Calibri"/>
                          </a:rPr>
                          <a:t>2024</a:t>
                        </a:r>
                      </a:p>
                    </a:txBody>
                    <a:tcPr marL="51435" marR="51435" marT="25718" marB="25718" anchor="ctr">
                      <a:lnL w="381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b="1" i="0">
                            <a:solidFill>
                              <a:schemeClr val="bg1"/>
                            </a:solidFill>
                            <a:latin typeface="Calibri"/>
                            <a:ea typeface="Calibri"/>
                            <a:cs typeface="Calibri"/>
                          </a:rPr>
                          <a:t>Full </a:t>
                        </a:r>
                        <a:r>
                          <a:rPr lang="en-US" sz="1300" b="1" i="0" baseline="0">
                            <a:solidFill>
                              <a:schemeClr val="bg1"/>
                            </a:solidFill>
                            <a:latin typeface="Calibri"/>
                            <a:ea typeface="Calibri"/>
                            <a:cs typeface="Calibri"/>
                          </a:rPr>
                          <a:t>Year </a:t>
                        </a:r>
                        <a:r>
                          <a:rPr lang="en-US" sz="1300" b="1" i="0">
                            <a:solidFill>
                              <a:schemeClr val="bg1"/>
                            </a:solidFill>
                            <a:latin typeface="Calibri"/>
                            <a:ea typeface="Calibri"/>
                            <a:cs typeface="Calibri"/>
                          </a:rPr>
                          <a:t>2024</a:t>
                        </a:r>
                        <a:endParaRPr lang="en-US" sz="1300">
                          <a:latin typeface="Calibri"/>
                          <a:ea typeface="Calibri"/>
                          <a:cs typeface="Calibri"/>
                        </a:endParaRPr>
                      </a:p>
                    </a:txBody>
                    <a:tcPr anchor="ctr">
                      <a:lnL w="127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a:solidFill>
                              <a:schemeClr val="bg1"/>
                            </a:solidFill>
                            <a:latin typeface="Calibri"/>
                            <a:ea typeface="Calibri"/>
                            <a:cs typeface="Calibri"/>
                          </a:rPr>
                          <a:t>Full Year</a:t>
                        </a:r>
                      </a:p>
                      <a:p>
                        <a:pPr algn="ctr"/>
                        <a:r>
                          <a:rPr lang="en-US" sz="1300" b="1" i="0">
                            <a:solidFill>
                              <a:schemeClr val="bg1"/>
                            </a:solidFill>
                            <a:latin typeface="Calibri"/>
                            <a:ea typeface="Calibri"/>
                            <a:cs typeface="Calibri"/>
                          </a:rPr>
                          <a:t>2025E</a:t>
                        </a:r>
                      </a:p>
                    </a:txBody>
                    <a:tcPr marL="51435" marR="51435" marT="25718" marB="25718" anchor="ctr">
                      <a:lnL w="12700" cmpd="sng">
                        <a:noFill/>
                      </a:lnL>
                      <a:lnR w="381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extLst>
                    <a:ext uri="{0D108BD9-81ED-4DB2-BD59-A6C34878D82A}">
                      <a16:rowId xmlns:a16="http://schemas.microsoft.com/office/drawing/2014/main" val="554723952"/>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Tonnes Milled</a:t>
                        </a:r>
                        <a:r>
                          <a:rPr lang="en-US" sz="1200" b="1" i="0" baseline="0">
                            <a:solidFill>
                              <a:schemeClr val="tx1"/>
                            </a:solidFill>
                            <a:latin typeface="Calibri"/>
                            <a:ea typeface="Calibri"/>
                            <a:cs typeface="Calibri"/>
                          </a:rPr>
                          <a:t> (</a:t>
                        </a:r>
                        <a:r>
                          <a:rPr lang="en-US" sz="1200" b="1" i="0" baseline="0" err="1">
                            <a:solidFill>
                              <a:schemeClr val="tx1"/>
                            </a:solidFill>
                            <a:latin typeface="Calibri"/>
                            <a:ea typeface="Calibri"/>
                            <a:cs typeface="Calibri"/>
                          </a:rPr>
                          <a:t>tpd</a:t>
                        </a:r>
                        <a:r>
                          <a:rPr lang="en-US" sz="1200" b="1" i="0" baseline="0">
                            <a:solidFill>
                              <a:schemeClr val="tx1"/>
                            </a:solidFill>
                            <a:latin typeface="Calibri"/>
                            <a:ea typeface="Calibri"/>
                            <a:cs typeface="Calibri"/>
                          </a:rPr>
                          <a:t>)</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2,411</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2,146</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2,128</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i="0" baseline="0">
                            <a:solidFill>
                              <a:schemeClr val="tx1"/>
                            </a:solidFill>
                            <a:latin typeface="Calibri"/>
                            <a:ea typeface="Calibri"/>
                            <a:cs typeface="Calibri"/>
                          </a:rPr>
                          <a:t>2,100</a:t>
                        </a:r>
                        <a:endParaRPr lang="en-US" sz="1200" b="0" i="0" baseline="0">
                          <a:solidFill>
                            <a:schemeClr val="tx1"/>
                          </a:solidFill>
                          <a:latin typeface="Calibri"/>
                          <a:ea typeface="Calibri"/>
                          <a:cs typeface="Calibri"/>
                        </a:endParaRP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771510"/>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Silver</a:t>
                        </a:r>
                        <a:r>
                          <a:rPr lang="en-US" sz="1200" b="1" i="0" baseline="0">
                            <a:solidFill>
                              <a:schemeClr val="tx1"/>
                            </a:solidFill>
                            <a:latin typeface="Calibri"/>
                            <a:ea typeface="Calibri"/>
                            <a:cs typeface="Calibri"/>
                          </a:rPr>
                          <a:t> (M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1.2</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1.0</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4.5</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4.3 </a:t>
                        </a:r>
                        <a:r>
                          <a:rPr lang="en-CA" sz="1200" b="0" i="0">
                            <a:solidFill>
                              <a:schemeClr val="tx1"/>
                            </a:solidFill>
                            <a:latin typeface="Calibri"/>
                            <a:cs typeface="Calibri"/>
                          </a:rPr>
                          <a:t>– 4.8</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31778771"/>
                    </a:ext>
                  </a:extLst>
                </a:tr>
                <a:tr h="283725">
                  <a:tc>
                    <a:txBody>
                      <a:bodyPr/>
                      <a:lstStyle/>
                      <a:p>
                        <a:pPr algn="l"/>
                        <a:r>
                          <a:rPr lang="en-US" sz="1200" b="1" i="0">
                            <a:solidFill>
                              <a:schemeClr val="tx1"/>
                            </a:solidFill>
                            <a:latin typeface="Calibri"/>
                            <a:ea typeface="Calibri"/>
                            <a:cs typeface="Calibri"/>
                          </a:rPr>
                          <a:t>Gold (k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12</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13</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50</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i="0">
                            <a:solidFill>
                              <a:schemeClr val="tx1"/>
                            </a:solidFill>
                            <a:latin typeface="Calibri"/>
                            <a:ea typeface="Calibri"/>
                            <a:cs typeface="Calibri"/>
                          </a:rPr>
                          <a:t>55 </a:t>
                        </a:r>
                        <a:r>
                          <a:rPr lang="en-CA" sz="1200" b="0" i="0">
                            <a:solidFill>
                              <a:schemeClr val="tx1"/>
                            </a:solidFill>
                            <a:latin typeface="Calibri"/>
                            <a:cs typeface="Calibri"/>
                          </a:rPr>
                          <a:t>– 61</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6560737"/>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l"/>
                        <a:r>
                          <a:rPr lang="en-US" sz="1200" b="1" i="0">
                            <a:solidFill>
                              <a:schemeClr val="tx1"/>
                            </a:solidFill>
                            <a:latin typeface="Calibri"/>
                            <a:ea typeface="Calibri"/>
                            <a:cs typeface="Calibri"/>
                          </a:rPr>
                          <a:t>Silver Equivalent (M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2.2</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kern="1200">
                            <a:solidFill>
                              <a:schemeClr val="tx1"/>
                            </a:solidFill>
                            <a:latin typeface="Calibri"/>
                            <a:ea typeface="Calibri"/>
                            <a:cs typeface="Calibri"/>
                          </a:rPr>
                          <a:t>2.1</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8.8</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9.0 </a:t>
                        </a:r>
                        <a:r>
                          <a:rPr lang="en-CA" sz="1200" b="0" i="0">
                            <a:solidFill>
                              <a:schemeClr val="tx1"/>
                            </a:solidFill>
                            <a:latin typeface="Calibri"/>
                            <a:cs typeface="Calibri"/>
                          </a:rPr>
                          <a:t>– 10.1</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60298252"/>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Cash costs / oz</a:t>
                        </a:r>
                        <a:r>
                          <a:rPr lang="en-US" sz="1200" b="1" i="0" baseline="0">
                            <a:solidFill>
                              <a:schemeClr val="tx1"/>
                            </a:solidFill>
                            <a:latin typeface="Calibri"/>
                            <a:ea typeface="Calibri"/>
                            <a:cs typeface="Calibri"/>
                          </a:rPr>
                          <a:t> </a:t>
                        </a:r>
                        <a:r>
                          <a:rPr lang="en-US" sz="1200" b="1" i="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$15.14</a:t>
                        </a:r>
                        <a:endParaRPr lang="en-CA" sz="1200" b="0" i="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$16.50</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$16.01</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Calibri"/>
                            <a:ea typeface="Calibri"/>
                            <a:cs typeface="Calibri"/>
                          </a:rPr>
                          <a:t>$13.28 – $14.04</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5370479"/>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l"/>
                        <a:r>
                          <a:rPr lang="en-US" sz="1200" b="1" i="0">
                            <a:solidFill>
                              <a:schemeClr val="tx1"/>
                            </a:solidFill>
                            <a:latin typeface="Calibri"/>
                            <a:ea typeface="Calibri"/>
                            <a:cs typeface="Calibri"/>
                          </a:rPr>
                          <a:t>All-in</a:t>
                        </a:r>
                        <a:r>
                          <a:rPr lang="en-US" sz="1200" b="1" i="0" baseline="0">
                            <a:solidFill>
                              <a:schemeClr val="tx1"/>
                            </a:solidFill>
                            <a:latin typeface="Calibri"/>
                            <a:ea typeface="Calibri"/>
                            <a:cs typeface="Calibri"/>
                          </a:rPr>
                          <a:t> Sustaining cost / oz </a:t>
                        </a:r>
                        <a:r>
                          <a:rPr lang="en-US" sz="1200" b="1" i="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$20.63</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$21.44</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$21.06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Calibri"/>
                            <a:ea typeface="Calibri"/>
                            <a:cs typeface="Calibri"/>
                          </a:rPr>
                          <a:t>$17.86 – $19.09</a:t>
                        </a:r>
                        <a:endParaRPr kumimoji="0" lang="en-CA" sz="1200" b="0" i="0" u="none" strike="noStrike" kern="1200" cap="none" spc="0" normalizeH="0" baseline="0" noProof="0">
                          <a:ln>
                            <a:noFill/>
                          </a:ln>
                          <a:solidFill>
                            <a:srgbClr val="000000"/>
                          </a:solidFill>
                          <a:effectLst/>
                          <a:highlight>
                            <a:srgbClr val="FFFF00"/>
                          </a:highlight>
                          <a:uLnTx/>
                          <a:uFillTx/>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8899901"/>
                    </a:ext>
                  </a:extLst>
                </a:tr>
              </a:tbl>
            </a:graphicData>
          </a:graphic>
        </p:graphicFrame>
        <p:pic>
          <p:nvPicPr>
            <p:cNvPr id="4" name="Picture 3">
              <a:extLst>
                <a:ext uri="{FF2B5EF4-FFF2-40B4-BE49-F238E27FC236}">
                  <a16:creationId xmlns:a16="http://schemas.microsoft.com/office/drawing/2014/main" id="{A31DF6E4-F9AB-9CB3-1BC8-861C6E6A3DAA}"/>
                </a:ext>
              </a:extLst>
            </p:cNvPr>
            <p:cNvPicPr>
              <a:picLocks noChangeAspect="1"/>
            </p:cNvPicPr>
            <p:nvPr/>
          </p:nvPicPr>
          <p:blipFill rotWithShape="1">
            <a:blip r:embed="rId2"/>
            <a:srcRect t="44842" r="5005" b="1881"/>
            <a:stretch/>
          </p:blipFill>
          <p:spPr>
            <a:xfrm>
              <a:off x="5937885" y="1113940"/>
              <a:ext cx="5731200" cy="2315059"/>
            </a:xfrm>
            <a:prstGeom prst="rect">
              <a:avLst/>
            </a:prstGeom>
            <a:ln>
              <a:noFill/>
            </a:ln>
            <a:effectLst/>
          </p:spPr>
        </p:pic>
      </p:grpSp>
    </p:spTree>
    <p:extLst>
      <p:ext uri="{BB962C8B-B14F-4D97-AF65-F5344CB8AC3E}">
        <p14:creationId xmlns:p14="http://schemas.microsoft.com/office/powerpoint/2010/main" val="287119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09A3A-F4CB-5DE0-8492-97CBA342642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747D419-CB0C-15C9-7D10-F1DC63817EE1}"/>
              </a:ext>
            </a:extLst>
          </p:cNvPr>
          <p:cNvSpPr txBox="1"/>
          <p:nvPr/>
        </p:nvSpPr>
        <p:spPr>
          <a:xfrm>
            <a:off x="451850" y="76200"/>
            <a:ext cx="6863349"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La Encantada Silver Mine</a:t>
            </a:r>
          </a:p>
        </p:txBody>
      </p:sp>
      <p:sp>
        <p:nvSpPr>
          <p:cNvPr id="11" name="TextBox 10">
            <a:extLst>
              <a:ext uri="{FF2B5EF4-FFF2-40B4-BE49-F238E27FC236}">
                <a16:creationId xmlns:a16="http://schemas.microsoft.com/office/drawing/2014/main" id="{ACDEB097-FB2B-566B-02ED-E1F0F35786E7}"/>
              </a:ext>
            </a:extLst>
          </p:cNvPr>
          <p:cNvSpPr txBox="1"/>
          <p:nvPr/>
        </p:nvSpPr>
        <p:spPr>
          <a:xfrm>
            <a:off x="451850" y="1591808"/>
            <a:ext cx="5186949" cy="4049592"/>
          </a:xfrm>
          <a:prstGeom prst="rect">
            <a:avLst/>
          </a:prstGeom>
        </p:spPr>
        <p:txBody>
          <a:bodyPr vert="horz" lIns="91440" tIns="45720" rIns="91440" bIns="45720" rtlCol="0" anchor="t">
            <a:noAutofit/>
          </a:bodyPr>
          <a:lstStyle>
            <a:lvl1pPr marL="171450" indent="-171450" algn="just">
              <a:lnSpc>
                <a:spcPts val="1600"/>
              </a:lnSpc>
              <a:spcBef>
                <a:spcPts val="0"/>
              </a:spcBef>
              <a:spcAft>
                <a:spcPts val="1000"/>
              </a:spcAft>
              <a:buClr>
                <a:srgbClr val="10069F"/>
              </a:buClr>
              <a:buSzPct val="125000"/>
              <a:buFont typeface="Arial" panose="020B0604020202020204" pitchFamily="34" charset="0"/>
              <a:buChar char="•"/>
              <a:defRPr sz="1100" b="1" i="0" kern="0">
                <a:solidFill>
                  <a:srgbClr val="000000"/>
                </a:solidFill>
                <a:latin typeface="Montserrat SemiBold" pitchFamily="2" charset="77"/>
              </a:defRPr>
            </a:lvl1pPr>
            <a:lvl2pPr marL="6858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2pPr>
            <a:lvl3pPr marL="11430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3pPr>
            <a:lvl4pPr marL="16002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4pPr>
            <a:lvl5pPr marL="2057400" indent="-228600">
              <a:lnSpc>
                <a:spcPct val="90000"/>
              </a:lnSpc>
              <a:spcBef>
                <a:spcPts val="500"/>
              </a:spcBef>
              <a:spcAft>
                <a:spcPts val="600"/>
              </a:spcAft>
              <a:buClr>
                <a:srgbClr val="10069F"/>
              </a:buClr>
              <a:buSzPct val="115000"/>
              <a:buFont typeface="Arial" panose="020B0604020202020204" pitchFamily="34" charset="0"/>
              <a:buChar char="•"/>
              <a:defRPr sz="1200" b="0" i="0">
                <a:latin typeface="Montserra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4,000 Ha property located in Coahuila, Mexico</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100% Doré producer</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Q4 2024 production increased 39% over Q3 2024</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A return to normal operations and production levels expected in 2025</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Natural gas generators currently supplying</a:t>
            </a:r>
            <a:br>
              <a:rPr lang="en-US" sz="1600" b="0" dirty="0">
                <a:latin typeface="Calibri" panose="020F0502020204030204" pitchFamily="34" charset="0"/>
                <a:cs typeface="Calibri" panose="020F0502020204030204" pitchFamily="34" charset="0"/>
              </a:rPr>
            </a:br>
            <a:r>
              <a:rPr lang="en-US" sz="1600" b="0" dirty="0">
                <a:latin typeface="Calibri"/>
                <a:ea typeface="Calibri"/>
                <a:cs typeface="Calibri"/>
              </a:rPr>
              <a:t>90% of power requirements</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Optimizing costs and improving efficiencies</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Approximately 7,000 m of exploration drilling planned for 2025</a:t>
            </a:r>
          </a:p>
          <a:p>
            <a:pPr marL="297815" marR="6350" indent="-285750" algn="l">
              <a:lnSpc>
                <a:spcPct val="100000"/>
              </a:lnSpc>
              <a:spcBef>
                <a:spcPts val="100"/>
              </a:spcBef>
              <a:buClr>
                <a:schemeClr val="tx1"/>
              </a:buClr>
              <a:buSzPct val="100000"/>
              <a:tabLst>
                <a:tab pos="184785" algn="l"/>
              </a:tabLst>
            </a:pPr>
            <a:r>
              <a:rPr lang="en-US" sz="1600" b="0" dirty="0">
                <a:latin typeface="Calibri"/>
                <a:ea typeface="Calibri"/>
                <a:cs typeface="Calibri"/>
              </a:rPr>
              <a:t>Development of the </a:t>
            </a:r>
            <a:r>
              <a:rPr lang="en-US" sz="1600" b="0" dirty="0" err="1">
                <a:latin typeface="Calibri"/>
                <a:ea typeface="Calibri"/>
                <a:cs typeface="Calibri"/>
              </a:rPr>
              <a:t>Ojuelas</a:t>
            </a:r>
            <a:r>
              <a:rPr lang="en-US" sz="1600" b="0" dirty="0">
                <a:latin typeface="Calibri"/>
                <a:ea typeface="Calibri"/>
                <a:cs typeface="Calibri"/>
              </a:rPr>
              <a:t> and Milagros ore bodies planned for 2025 production</a:t>
            </a:r>
          </a:p>
          <a:p>
            <a:pPr marL="297815" marR="6350" indent="-285750" algn="l">
              <a:lnSpc>
                <a:spcPct val="100000"/>
              </a:lnSpc>
              <a:spcBef>
                <a:spcPts val="100"/>
              </a:spcBef>
              <a:buClr>
                <a:schemeClr val="tx1"/>
              </a:buClr>
              <a:buSzPct val="100000"/>
              <a:tabLst>
                <a:tab pos="184785" algn="l"/>
              </a:tabLst>
            </a:pPr>
            <a:endParaRPr lang="en-US" sz="1600" b="0" dirty="0">
              <a:latin typeface="Calibri" panose="020F0502020204030204" pitchFamily="34" charset="0"/>
              <a:cs typeface="Calibri" panose="020F0502020204030204" pitchFamily="34" charset="0"/>
            </a:endParaRPr>
          </a:p>
        </p:txBody>
      </p:sp>
      <p:sp>
        <p:nvSpPr>
          <p:cNvPr id="13" name="Slide Number Placeholder 1">
            <a:extLst>
              <a:ext uri="{FF2B5EF4-FFF2-40B4-BE49-F238E27FC236}">
                <a16:creationId xmlns:a16="http://schemas.microsoft.com/office/drawing/2014/main" id="{BE7CEBB9-2ACF-D990-A9C6-076CC718C8EE}"/>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16</a:t>
            </a:fld>
            <a:endParaRPr lang="en-US" spc="-50"/>
          </a:p>
        </p:txBody>
      </p:sp>
      <p:grpSp>
        <p:nvGrpSpPr>
          <p:cNvPr id="6" name="Group 5">
            <a:extLst>
              <a:ext uri="{FF2B5EF4-FFF2-40B4-BE49-F238E27FC236}">
                <a16:creationId xmlns:a16="http://schemas.microsoft.com/office/drawing/2014/main" id="{015ABC77-2D3D-9D2E-8387-8192C9AFA33C}"/>
              </a:ext>
            </a:extLst>
          </p:cNvPr>
          <p:cNvGrpSpPr/>
          <p:nvPr/>
        </p:nvGrpSpPr>
        <p:grpSpPr>
          <a:xfrm>
            <a:off x="5936126" y="1361690"/>
            <a:ext cx="5722162" cy="4279710"/>
            <a:chOff x="5936126" y="1361690"/>
            <a:chExt cx="5722162" cy="4279710"/>
          </a:xfrm>
        </p:grpSpPr>
        <p:graphicFrame>
          <p:nvGraphicFramePr>
            <p:cNvPr id="3" name="Table 11">
              <a:extLst>
                <a:ext uri="{FF2B5EF4-FFF2-40B4-BE49-F238E27FC236}">
                  <a16:creationId xmlns:a16="http://schemas.microsoft.com/office/drawing/2014/main" id="{6E9A9CD4-BD6D-1B97-B52F-DF68E86B1D38}"/>
                </a:ext>
              </a:extLst>
            </p:cNvPr>
            <p:cNvGraphicFramePr>
              <a:graphicFrameLocks/>
            </p:cNvGraphicFramePr>
            <p:nvPr>
              <p:extLst>
                <p:ext uri="{D42A27DB-BD31-4B8C-83A1-F6EECF244321}">
                  <p14:modId xmlns:p14="http://schemas.microsoft.com/office/powerpoint/2010/main" val="706624415"/>
                </p:ext>
              </p:extLst>
            </p:nvPr>
          </p:nvGraphicFramePr>
          <p:xfrm>
            <a:off x="5937888" y="4018820"/>
            <a:ext cx="5720400" cy="1622580"/>
          </p:xfrm>
          <a:graphic>
            <a:graphicData uri="http://schemas.openxmlformats.org/drawingml/2006/table">
              <a:tbl>
                <a:tblPr firstRow="1" bandRow="1">
                  <a:tableStyleId>{5C22544A-7EE6-4342-B048-85BDC9FD1C3A}</a:tableStyleId>
                </a:tblPr>
                <a:tblGrid>
                  <a:gridCol w="2239200">
                    <a:extLst>
                      <a:ext uri="{9D8B030D-6E8A-4147-A177-3AD203B41FA5}">
                        <a16:colId xmlns:a16="http://schemas.microsoft.com/office/drawing/2014/main" val="1350294090"/>
                      </a:ext>
                    </a:extLst>
                  </a:gridCol>
                  <a:gridCol w="720000">
                    <a:extLst>
                      <a:ext uri="{9D8B030D-6E8A-4147-A177-3AD203B41FA5}">
                        <a16:colId xmlns:a16="http://schemas.microsoft.com/office/drawing/2014/main" val="2504826689"/>
                      </a:ext>
                    </a:extLst>
                  </a:gridCol>
                  <a:gridCol w="720000">
                    <a:extLst>
                      <a:ext uri="{9D8B030D-6E8A-4147-A177-3AD203B41FA5}">
                        <a16:colId xmlns:a16="http://schemas.microsoft.com/office/drawing/2014/main" val="2344741695"/>
                      </a:ext>
                    </a:extLst>
                  </a:gridCol>
                  <a:gridCol w="882000">
                    <a:extLst>
                      <a:ext uri="{9D8B030D-6E8A-4147-A177-3AD203B41FA5}">
                        <a16:colId xmlns:a16="http://schemas.microsoft.com/office/drawing/2014/main" val="3354471605"/>
                      </a:ext>
                    </a:extLst>
                  </a:gridCol>
                  <a:gridCol w="1159200">
                    <a:extLst>
                      <a:ext uri="{9D8B030D-6E8A-4147-A177-3AD203B41FA5}">
                        <a16:colId xmlns:a16="http://schemas.microsoft.com/office/drawing/2014/main" val="3565641461"/>
                      </a:ext>
                    </a:extLst>
                  </a:gridCol>
                </a:tblGrid>
                <a:tr h="468000">
                  <a:tc>
                    <a:txBody>
                      <a:bodyPr/>
                      <a:lstStyle/>
                      <a:p>
                        <a:r>
                          <a:rPr lang="en-US" sz="1300" b="1" i="0">
                            <a:latin typeface="Calibri"/>
                            <a:ea typeface="Calibri"/>
                            <a:cs typeface="Calibri"/>
                          </a:rPr>
                          <a:t>Production</a:t>
                        </a:r>
                      </a:p>
                    </a:txBody>
                    <a:tcPr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F04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a:solidFill>
                              <a:schemeClr val="bg1"/>
                            </a:solidFill>
                            <a:latin typeface="Calibri"/>
                            <a:ea typeface="Calibri"/>
                            <a:cs typeface="Calibri"/>
                          </a:rPr>
                          <a:t>Q4</a:t>
                        </a:r>
                        <a:endParaRPr lang="en-US" sz="1300" b="1" i="0" baseline="0">
                          <a:solidFill>
                            <a:schemeClr val="bg1"/>
                          </a:solidFill>
                          <a:latin typeface="Calibri"/>
                          <a:ea typeface="Calibri"/>
                          <a:cs typeface="Calibri"/>
                        </a:endParaRPr>
                      </a:p>
                      <a:p>
                        <a:pPr algn="ctr"/>
                        <a:r>
                          <a:rPr lang="en-US" sz="1300" b="1" i="0">
                            <a:solidFill>
                              <a:schemeClr val="bg1"/>
                            </a:solidFill>
                            <a:latin typeface="Calibri"/>
                            <a:ea typeface="Calibri"/>
                            <a:cs typeface="Calibri"/>
                          </a:rPr>
                          <a:t>2024</a:t>
                        </a:r>
                      </a:p>
                    </a:txBody>
                    <a:tcPr marL="51435" marR="51435" marT="25718" marB="25718" anchor="ctr">
                      <a:lnL w="381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b="1" i="0">
                            <a:solidFill>
                              <a:schemeClr val="bg1"/>
                            </a:solidFill>
                            <a:latin typeface="Calibri"/>
                            <a:ea typeface="Calibri"/>
                            <a:cs typeface="Calibri"/>
                          </a:rPr>
                          <a:t>Q3</a:t>
                        </a:r>
                      </a:p>
                      <a:p>
                        <a:pPr algn="ctr"/>
                        <a:r>
                          <a:rPr lang="en-US" sz="1300" b="1" i="0">
                            <a:solidFill>
                              <a:schemeClr val="bg1"/>
                            </a:solidFill>
                            <a:latin typeface="Calibri"/>
                            <a:ea typeface="Calibri"/>
                            <a:cs typeface="Calibri"/>
                          </a:rPr>
                          <a:t>2024</a:t>
                        </a:r>
                      </a:p>
                    </a:txBody>
                    <a:tcPr marL="51435" marR="51435" marT="25718" marB="25718" anchor="ctr">
                      <a:lnL w="381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p>
                        <a:pPr algn="ctr"/>
                        <a:r>
                          <a:rPr lang="en-US" sz="1300" b="1" i="0">
                            <a:solidFill>
                              <a:schemeClr val="bg1"/>
                            </a:solidFill>
                            <a:latin typeface="Calibri"/>
                            <a:ea typeface="Calibri"/>
                            <a:cs typeface="Calibri"/>
                          </a:rPr>
                          <a:t>Full </a:t>
                        </a:r>
                        <a:r>
                          <a:rPr lang="en-US" sz="1300" b="1" i="0" baseline="0">
                            <a:solidFill>
                              <a:schemeClr val="bg1"/>
                            </a:solidFill>
                            <a:latin typeface="Calibri"/>
                            <a:ea typeface="Calibri"/>
                            <a:cs typeface="Calibri"/>
                          </a:rPr>
                          <a:t>Year </a:t>
                        </a:r>
                        <a:r>
                          <a:rPr lang="en-US" sz="1300" b="1" i="0">
                            <a:solidFill>
                              <a:schemeClr val="bg1"/>
                            </a:solidFill>
                            <a:latin typeface="Calibri"/>
                            <a:ea typeface="Calibri"/>
                            <a:cs typeface="Calibri"/>
                          </a:rPr>
                          <a:t>2024</a:t>
                        </a:r>
                        <a:endParaRPr lang="en-US" sz="1300">
                          <a:latin typeface="Calibri"/>
                          <a:ea typeface="Calibri"/>
                          <a:cs typeface="Calibri"/>
                        </a:endParaRPr>
                      </a:p>
                    </a:txBody>
                    <a:tcPr anchor="ctr">
                      <a:lnL w="127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ctr"/>
                        <a:r>
                          <a:rPr lang="en-US" sz="1300" b="1" i="0">
                            <a:solidFill>
                              <a:schemeClr val="bg1"/>
                            </a:solidFill>
                            <a:latin typeface="Calibri"/>
                            <a:ea typeface="Calibri"/>
                            <a:cs typeface="Calibri"/>
                          </a:rPr>
                          <a:t>Full Year</a:t>
                        </a:r>
                      </a:p>
                      <a:p>
                        <a:pPr algn="ctr"/>
                        <a:r>
                          <a:rPr lang="en-US" sz="1300" b="1" i="0">
                            <a:solidFill>
                              <a:schemeClr val="bg1"/>
                            </a:solidFill>
                            <a:latin typeface="Calibri"/>
                            <a:ea typeface="Calibri"/>
                            <a:cs typeface="Calibri"/>
                          </a:rPr>
                          <a:t>2025E</a:t>
                        </a:r>
                      </a:p>
                    </a:txBody>
                    <a:tcPr marL="51435" marR="51435" marT="25718" marB="25718" anchor="ctr">
                      <a:lnL w="12700" cmpd="sng">
                        <a:noFill/>
                      </a:lnL>
                      <a:lnR w="381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0069F"/>
                      </a:solidFill>
                    </a:tcPr>
                  </a:tc>
                  <a:extLst>
                    <a:ext uri="{0D108BD9-81ED-4DB2-BD59-A6C34878D82A}">
                      <a16:rowId xmlns:a16="http://schemas.microsoft.com/office/drawing/2014/main" val="554723952"/>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Tonnes Milled</a:t>
                        </a:r>
                        <a:r>
                          <a:rPr lang="en-US" sz="1200" b="1" i="0" baseline="0">
                            <a:solidFill>
                              <a:schemeClr val="tx1"/>
                            </a:solidFill>
                            <a:latin typeface="Calibri"/>
                            <a:ea typeface="Calibri"/>
                            <a:cs typeface="Calibri"/>
                          </a:rPr>
                          <a:t> (</a:t>
                        </a:r>
                        <a:r>
                          <a:rPr lang="en-US" sz="1200" b="1" i="0" baseline="0" err="1">
                            <a:solidFill>
                              <a:schemeClr val="tx1"/>
                            </a:solidFill>
                            <a:latin typeface="Calibri"/>
                            <a:ea typeface="Calibri"/>
                            <a:cs typeface="Calibri"/>
                          </a:rPr>
                          <a:t>tpd</a:t>
                        </a:r>
                        <a:r>
                          <a:rPr lang="en-US" sz="1200" b="1" i="0" baseline="0">
                            <a:solidFill>
                              <a:schemeClr val="tx1"/>
                            </a:solidFill>
                            <a:latin typeface="Calibri"/>
                            <a:ea typeface="Calibri"/>
                            <a:cs typeface="Calibri"/>
                          </a:rPr>
                          <a:t>)</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a:solidFill>
                              <a:schemeClr val="tx1"/>
                            </a:solidFill>
                            <a:latin typeface="Calibri"/>
                            <a:ea typeface="Calibri"/>
                            <a:cs typeface="Calibri"/>
                          </a:rPr>
                          <a:t>2,791</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2,453</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b="0" i="0">
                            <a:solidFill>
                              <a:schemeClr val="tx1"/>
                            </a:solidFill>
                            <a:latin typeface="Calibri"/>
                            <a:ea typeface="Calibri"/>
                            <a:cs typeface="Calibri"/>
                          </a:rPr>
                          <a:t>2,459</a:t>
                        </a: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i="0">
                            <a:solidFill>
                              <a:schemeClr val="tx1"/>
                            </a:solidFill>
                            <a:latin typeface="Calibri"/>
                            <a:ea typeface="Calibri"/>
                            <a:cs typeface="Calibri"/>
                          </a:rPr>
                          <a:t>3,100</a:t>
                        </a:r>
                        <a:endParaRPr lang="en-US" sz="1200" b="0" i="0" baseline="0">
                          <a:solidFill>
                            <a:schemeClr val="tx1"/>
                          </a:solidFill>
                          <a:latin typeface="Calibri"/>
                          <a:ea typeface="Calibri"/>
                          <a:cs typeface="Calibri"/>
                        </a:endParaRPr>
                      </a:p>
                    </a:txBody>
                    <a:tcPr marL="51435" marR="51435" marT="25718" marB="25718" anchor="ctr">
                      <a:lnL w="12700" cmpd="sng">
                        <a:noFill/>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771510"/>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Silver</a:t>
                        </a:r>
                        <a:r>
                          <a:rPr lang="en-US" sz="1200" b="1" i="0" baseline="0">
                            <a:solidFill>
                              <a:schemeClr val="tx1"/>
                            </a:solidFill>
                            <a:latin typeface="Calibri"/>
                            <a:ea typeface="Calibri"/>
                            <a:cs typeface="Calibri"/>
                          </a:rPr>
                          <a:t> (k oz)</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756</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545</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2,343</a:t>
                        </a:r>
                        <a:endParaRPr lang="en-CA" sz="1200" b="0" i="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2,700 </a:t>
                        </a:r>
                        <a:r>
                          <a:rPr lang="en-CA" sz="1200" b="0" i="0">
                            <a:solidFill>
                              <a:schemeClr val="tx1"/>
                            </a:solidFill>
                            <a:latin typeface="Calibri"/>
                            <a:cs typeface="Calibri"/>
                          </a:rPr>
                          <a:t>– 3,100</a:t>
                        </a:r>
                        <a:endParaRPr lang="en-CA" sz="1200" b="0" i="0">
                          <a:solidFill>
                            <a:schemeClr val="tx1"/>
                          </a:solidFill>
                          <a:latin typeface="Calibri"/>
                          <a:ea typeface="Calibri" panose="020F0502020204030204" pitchFamily="34" charset="0"/>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51273036"/>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Calibri"/>
                            <a:ea typeface="Calibri"/>
                            <a:cs typeface="Calibri"/>
                          </a:rPr>
                          <a:t>Cash costs / oz</a:t>
                        </a:r>
                        <a:r>
                          <a:rPr lang="en-US" sz="1200" b="1" i="0" baseline="0">
                            <a:solidFill>
                              <a:schemeClr val="tx1"/>
                            </a:solidFill>
                            <a:latin typeface="Calibri"/>
                            <a:ea typeface="Calibri"/>
                            <a:cs typeface="Calibri"/>
                          </a:rPr>
                          <a:t> </a:t>
                        </a:r>
                        <a:r>
                          <a:rPr lang="en-US" sz="1200" b="1" i="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$20.01</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$25.24</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$23.17</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Calibri"/>
                            <a:cs typeface="Calibri"/>
                          </a:rPr>
                          <a:t>$20.16 – $21.32</a:t>
                        </a:r>
                      </a:p>
                    </a:txBody>
                    <a:tcPr marL="51435" marR="51435" marT="25718" marB="25718"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5370479"/>
                    </a:ext>
                  </a:extLst>
                </a:tr>
                <a:tr h="283725">
                  <a:tc>
                    <a:txBody>
                      <a:bodyPr/>
                      <a:lstStyle>
                        <a:lvl1pPr marL="0" algn="l" defTabSz="731520" rtl="0" eaLnBrk="1" latinLnBrk="0" hangingPunct="1">
                          <a:defRPr sz="1400" kern="1200">
                            <a:solidFill>
                              <a:schemeClr val="dk1"/>
                            </a:solidFill>
                            <a:latin typeface="Gill Sans"/>
                            <a:ea typeface="ヒラギノ角ゴ ProN W3"/>
                            <a:cs typeface="ヒラギノ角ゴ ProN W3"/>
                          </a:defRPr>
                        </a:lvl1pPr>
                        <a:lvl2pPr marL="365760" algn="l" defTabSz="731520" rtl="0" eaLnBrk="1" latinLnBrk="0" hangingPunct="1">
                          <a:defRPr sz="1400" kern="1200">
                            <a:solidFill>
                              <a:schemeClr val="dk1"/>
                            </a:solidFill>
                            <a:latin typeface="Gill Sans"/>
                            <a:ea typeface="ヒラギノ角ゴ ProN W3"/>
                            <a:cs typeface="ヒラギノ角ゴ ProN W3"/>
                          </a:defRPr>
                        </a:lvl2pPr>
                        <a:lvl3pPr marL="731520" algn="l" defTabSz="731520" rtl="0" eaLnBrk="1" latinLnBrk="0" hangingPunct="1">
                          <a:defRPr sz="1400" kern="1200">
                            <a:solidFill>
                              <a:schemeClr val="dk1"/>
                            </a:solidFill>
                            <a:latin typeface="Gill Sans"/>
                            <a:ea typeface="ヒラギノ角ゴ ProN W3"/>
                            <a:cs typeface="ヒラギノ角ゴ ProN W3"/>
                          </a:defRPr>
                        </a:lvl3pPr>
                        <a:lvl4pPr marL="1097280" algn="l" defTabSz="731520" rtl="0" eaLnBrk="1" latinLnBrk="0" hangingPunct="1">
                          <a:defRPr sz="1400" kern="1200">
                            <a:solidFill>
                              <a:schemeClr val="dk1"/>
                            </a:solidFill>
                            <a:latin typeface="Gill Sans"/>
                            <a:ea typeface="ヒラギノ角ゴ ProN W3"/>
                            <a:cs typeface="ヒラギノ角ゴ ProN W3"/>
                          </a:defRPr>
                        </a:lvl4pPr>
                        <a:lvl5pPr marL="1463040" algn="l" defTabSz="731520" rtl="0" eaLnBrk="1" latinLnBrk="0" hangingPunct="1">
                          <a:defRPr sz="1400" kern="1200">
                            <a:solidFill>
                              <a:schemeClr val="dk1"/>
                            </a:solidFill>
                            <a:latin typeface="Gill Sans"/>
                            <a:ea typeface="ヒラギノ角ゴ ProN W3"/>
                            <a:cs typeface="ヒラギノ角ゴ ProN W3"/>
                          </a:defRPr>
                        </a:lvl5pPr>
                        <a:lvl6pPr marL="1828800" algn="l" defTabSz="731520" rtl="0" eaLnBrk="1" latinLnBrk="0" hangingPunct="1">
                          <a:defRPr sz="1400" kern="1200">
                            <a:solidFill>
                              <a:schemeClr val="dk1"/>
                            </a:solidFill>
                            <a:latin typeface="Gill Sans"/>
                            <a:ea typeface="ヒラギノ角ゴ ProN W3"/>
                            <a:cs typeface="ヒラギノ角ゴ ProN W3"/>
                          </a:defRPr>
                        </a:lvl6pPr>
                        <a:lvl7pPr marL="2194560" algn="l" defTabSz="731520" rtl="0" eaLnBrk="1" latinLnBrk="0" hangingPunct="1">
                          <a:defRPr sz="1400" kern="1200">
                            <a:solidFill>
                              <a:schemeClr val="dk1"/>
                            </a:solidFill>
                            <a:latin typeface="Gill Sans"/>
                            <a:ea typeface="ヒラギノ角ゴ ProN W3"/>
                            <a:cs typeface="ヒラギノ角ゴ ProN W3"/>
                          </a:defRPr>
                        </a:lvl7pPr>
                        <a:lvl8pPr marL="2560320" algn="l" defTabSz="731520" rtl="0" eaLnBrk="1" latinLnBrk="0" hangingPunct="1">
                          <a:defRPr sz="1400" kern="1200">
                            <a:solidFill>
                              <a:schemeClr val="dk1"/>
                            </a:solidFill>
                            <a:latin typeface="Gill Sans"/>
                            <a:ea typeface="ヒラギノ角ゴ ProN W3"/>
                            <a:cs typeface="ヒラギノ角ゴ ProN W3"/>
                          </a:defRPr>
                        </a:lvl8pPr>
                        <a:lvl9pPr marL="2926080" algn="l" defTabSz="731520" rtl="0" eaLnBrk="1" latinLnBrk="0" hangingPunct="1">
                          <a:defRPr sz="1400" kern="1200">
                            <a:solidFill>
                              <a:schemeClr val="dk1"/>
                            </a:solidFill>
                            <a:latin typeface="Gill Sans"/>
                            <a:ea typeface="ヒラギノ角ゴ ProN W3"/>
                            <a:cs typeface="ヒラギノ角ゴ ProN W3"/>
                          </a:defRPr>
                        </a:lvl9pPr>
                      </a:lstStyle>
                      <a:p>
                        <a:pPr algn="l"/>
                        <a:r>
                          <a:rPr lang="en-US" sz="1200" b="1" i="0">
                            <a:solidFill>
                              <a:schemeClr val="tx1"/>
                            </a:solidFill>
                            <a:latin typeface="Calibri"/>
                            <a:ea typeface="Calibri"/>
                            <a:cs typeface="Calibri"/>
                          </a:rPr>
                          <a:t>All-in</a:t>
                        </a:r>
                        <a:r>
                          <a:rPr lang="en-US" sz="1200" b="1" i="0" baseline="0">
                            <a:solidFill>
                              <a:schemeClr val="tx1"/>
                            </a:solidFill>
                            <a:latin typeface="Calibri"/>
                            <a:ea typeface="Calibri"/>
                            <a:cs typeface="Calibri"/>
                          </a:rPr>
                          <a:t> Sustaining cost / oz </a:t>
                        </a:r>
                        <a:r>
                          <a:rPr lang="en-US" sz="1200" b="1" i="0">
                            <a:solidFill>
                              <a:schemeClr val="tx1"/>
                            </a:solidFill>
                            <a:latin typeface="Calibri"/>
                            <a:ea typeface="Calibri"/>
                            <a:cs typeface="Calibri"/>
                          </a:rPr>
                          <a:t>($US)</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0" i="0">
                            <a:solidFill>
                              <a:schemeClr val="tx1"/>
                            </a:solidFill>
                            <a:latin typeface="Calibri"/>
                            <a:ea typeface="Calibri"/>
                            <a:cs typeface="Calibri"/>
                          </a:rPr>
                          <a:t>$25.34</a:t>
                        </a:r>
                        <a:endParaRPr lang="en-CA" sz="1200" b="0" i="0">
                          <a:solidFill>
                            <a:schemeClr val="tx1"/>
                          </a:solidFill>
                          <a:latin typeface="Calibri"/>
                          <a:ea typeface="Calibri"/>
                          <a:cs typeface="Calibri"/>
                        </a:endParaRP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$30.10</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CA" sz="1200" b="0" i="0">
                            <a:solidFill>
                              <a:schemeClr val="tx1"/>
                            </a:solidFill>
                            <a:latin typeface="Calibri"/>
                            <a:ea typeface="Calibri"/>
                            <a:cs typeface="Calibri"/>
                          </a:rPr>
                          <a:t>$28.31</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Calibri"/>
                            <a:cs typeface="Calibri"/>
                          </a:rPr>
                          <a:t>$25.30 – $26.98</a:t>
                        </a:r>
                      </a:p>
                    </a:txBody>
                    <a:tcPr marL="51435" marR="51435" marT="25718" marB="25718" anchor="ctr">
                      <a:lnL w="12700" cmpd="sng">
                        <a:noFill/>
                      </a:lnL>
                      <a:lnR w="12700" cmpd="sng">
                        <a:noFill/>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8899901"/>
                    </a:ext>
                  </a:extLst>
                </a:tr>
              </a:tbl>
            </a:graphicData>
          </a:graphic>
        </p:graphicFrame>
        <p:pic>
          <p:nvPicPr>
            <p:cNvPr id="5" name="Picture 4">
              <a:extLst>
                <a:ext uri="{FF2B5EF4-FFF2-40B4-BE49-F238E27FC236}">
                  <a16:creationId xmlns:a16="http://schemas.microsoft.com/office/drawing/2014/main" id="{6314F9E6-E979-2D27-4F6C-BD3AAD0EED18}"/>
                </a:ext>
              </a:extLst>
            </p:cNvPr>
            <p:cNvPicPr>
              <a:picLocks noChangeAspect="1"/>
            </p:cNvPicPr>
            <p:nvPr/>
          </p:nvPicPr>
          <p:blipFill rotWithShape="1">
            <a:blip r:embed="rId2"/>
            <a:srcRect t="28849" b="8789"/>
            <a:stretch/>
          </p:blipFill>
          <p:spPr>
            <a:xfrm>
              <a:off x="5936126" y="1361690"/>
              <a:ext cx="5722161" cy="2212400"/>
            </a:xfrm>
            <a:prstGeom prst="rect">
              <a:avLst/>
            </a:prstGeom>
            <a:ln>
              <a:noFill/>
            </a:ln>
            <a:effectLst/>
          </p:spPr>
        </p:pic>
      </p:grpSp>
    </p:spTree>
    <p:extLst>
      <p:ext uri="{BB962C8B-B14F-4D97-AF65-F5344CB8AC3E}">
        <p14:creationId xmlns:p14="http://schemas.microsoft.com/office/powerpoint/2010/main" val="2223817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E962-3857-C720-E66F-4AE2AE68368E}"/>
            </a:ext>
          </a:extLst>
        </p:cNvPr>
        <p:cNvGrpSpPr/>
        <p:nvPr/>
      </p:nvGrpSpPr>
      <p:grpSpPr>
        <a:xfrm>
          <a:off x="0" y="0"/>
          <a:ext cx="0" cy="0"/>
          <a:chOff x="0" y="0"/>
          <a:chExt cx="0" cy="0"/>
        </a:xfrm>
      </p:grpSpPr>
      <p:pic>
        <p:nvPicPr>
          <p:cNvPr id="30" name="Picture 29" descr="A metal pipe with a liquid flowing out of it&#10;&#10;Description automatically generated">
            <a:extLst>
              <a:ext uri="{FF2B5EF4-FFF2-40B4-BE49-F238E27FC236}">
                <a16:creationId xmlns:a16="http://schemas.microsoft.com/office/drawing/2014/main" id="{E7C28804-FA34-1824-22AC-6B734E3841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81" t="11127" r="12986"/>
          <a:stretch/>
        </p:blipFill>
        <p:spPr>
          <a:xfrm>
            <a:off x="9578170" y="1087964"/>
            <a:ext cx="2080430" cy="2424765"/>
          </a:xfrm>
          <a:prstGeom prst="rect">
            <a:avLst/>
          </a:prstGeom>
        </p:spPr>
      </p:pic>
      <p:sp>
        <p:nvSpPr>
          <p:cNvPr id="2" name="Slide Number Placeholder 1">
            <a:extLst>
              <a:ext uri="{FF2B5EF4-FFF2-40B4-BE49-F238E27FC236}">
                <a16:creationId xmlns:a16="http://schemas.microsoft.com/office/drawing/2014/main" id="{E7D3F303-AE4B-659A-1439-D00069124260}"/>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17</a:t>
            </a:fld>
            <a:endParaRPr lang="en-US" spc="-50"/>
          </a:p>
        </p:txBody>
      </p:sp>
      <p:sp>
        <p:nvSpPr>
          <p:cNvPr id="8" name="TextBox 7">
            <a:extLst>
              <a:ext uri="{FF2B5EF4-FFF2-40B4-BE49-F238E27FC236}">
                <a16:creationId xmlns:a16="http://schemas.microsoft.com/office/drawing/2014/main" id="{90A14E80-F429-B3D4-7336-240F22FD8361}"/>
              </a:ext>
            </a:extLst>
          </p:cNvPr>
          <p:cNvSpPr txBox="1"/>
          <p:nvPr/>
        </p:nvSpPr>
        <p:spPr>
          <a:xfrm>
            <a:off x="451850" y="76200"/>
            <a:ext cx="10068560"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First Mint</a:t>
            </a:r>
          </a:p>
        </p:txBody>
      </p:sp>
      <p:sp>
        <p:nvSpPr>
          <p:cNvPr id="9" name="object 4">
            <a:extLst>
              <a:ext uri="{FF2B5EF4-FFF2-40B4-BE49-F238E27FC236}">
                <a16:creationId xmlns:a16="http://schemas.microsoft.com/office/drawing/2014/main" id="{141DE49C-32E2-89FE-2179-6F5194C62FC7}"/>
              </a:ext>
            </a:extLst>
          </p:cNvPr>
          <p:cNvSpPr txBox="1"/>
          <p:nvPr/>
        </p:nvSpPr>
        <p:spPr>
          <a:xfrm>
            <a:off x="568539" y="1076532"/>
            <a:ext cx="5833726" cy="4026876"/>
          </a:xfrm>
          <a:prstGeom prst="rect">
            <a:avLst/>
          </a:prstGeom>
        </p:spPr>
        <p:txBody>
          <a:bodyPr vert="horz" wrap="square" lIns="0" tIns="85725" rIns="0" bIns="0" rtlCol="0" anchor="t">
            <a:noAutofit/>
          </a:bodyPr>
          <a:lstStyle/>
          <a:p>
            <a:pPr marL="12700">
              <a:spcBef>
                <a:spcPts val="100"/>
              </a:spcBef>
              <a:spcAft>
                <a:spcPts val="600"/>
              </a:spcAft>
              <a:buClr>
                <a:schemeClr val="tx1"/>
              </a:buClr>
              <a:buSzPct val="100000"/>
              <a:tabLst>
                <a:tab pos="185420" algn="l"/>
              </a:tabLst>
            </a:pPr>
            <a:r>
              <a:rPr lang="en-US" sz="1600" b="1" dirty="0">
                <a:latin typeface="Calibri"/>
                <a:ea typeface="Calibri"/>
                <a:cs typeface="Calibri"/>
              </a:rPr>
              <a:t>FIRST, WE MINE. THEN WE MINT.</a:t>
            </a:r>
          </a:p>
          <a:p>
            <a:pPr marL="298450" indent="-285750">
              <a:spcBef>
                <a:spcPts val="100"/>
              </a:spcBef>
              <a:spcAft>
                <a:spcPts val="600"/>
              </a:spcAft>
              <a:buClr>
                <a:schemeClr val="tx1"/>
              </a:buClr>
              <a:buSzPct val="100000"/>
              <a:buFont typeface="Arial" panose="020B0604020202020204" pitchFamily="34" charset="0"/>
              <a:buChar char="•"/>
              <a:tabLst>
                <a:tab pos="185420" algn="l"/>
              </a:tabLst>
            </a:pPr>
            <a:r>
              <a:rPr lang="en-US" sz="1600" dirty="0">
                <a:latin typeface="Calibri"/>
                <a:ea typeface="Calibri"/>
                <a:cs typeface="Calibri"/>
              </a:rPr>
              <a:t>100% company-owned mint located in Nevada, United States</a:t>
            </a:r>
          </a:p>
          <a:p>
            <a:pPr marL="298450" indent="-285750">
              <a:spcBef>
                <a:spcPts val="100"/>
              </a:spcBef>
              <a:spcAft>
                <a:spcPts val="600"/>
              </a:spcAft>
              <a:buClr>
                <a:schemeClr val="tx1"/>
              </a:buClr>
              <a:buSzPct val="100000"/>
              <a:buFont typeface="Arial" panose="020B0604020202020204" pitchFamily="34" charset="0"/>
              <a:buChar char="•"/>
              <a:tabLst>
                <a:tab pos="185420" algn="l"/>
              </a:tabLst>
            </a:pPr>
            <a:r>
              <a:rPr lang="en-US" sz="1600" dirty="0">
                <a:latin typeface="Calibri"/>
                <a:ea typeface="Calibri"/>
                <a:cs typeface="Calibri"/>
              </a:rPr>
              <a:t>Commenced producing bullion in Q2 2024. Coins in Q3 2024</a:t>
            </a:r>
            <a:endParaRPr lang="en-US" sz="1600" dirty="0">
              <a:latin typeface="Calibri" panose="020F0502020204030204" pitchFamily="34" charset="0"/>
              <a:ea typeface="Calibri"/>
              <a:cs typeface="Calibri" panose="020F0502020204030204" pitchFamily="34" charset="0"/>
            </a:endParaRPr>
          </a:p>
          <a:p>
            <a:pPr marL="298450" indent="-285750">
              <a:spcBef>
                <a:spcPts val="100"/>
              </a:spcBef>
              <a:spcAft>
                <a:spcPts val="600"/>
              </a:spcAft>
              <a:buClr>
                <a:schemeClr val="tx1"/>
              </a:buClr>
              <a:buSzPct val="100000"/>
              <a:buFont typeface="Arial" panose="020B0604020202020204" pitchFamily="34" charset="0"/>
              <a:buChar char="•"/>
              <a:tabLst>
                <a:tab pos="185420" algn="l"/>
              </a:tabLst>
            </a:pPr>
            <a:r>
              <a:rPr lang="en-US" sz="1600" dirty="0">
                <a:latin typeface="Calibri"/>
                <a:ea typeface="Calibri"/>
                <a:cs typeface="Calibri"/>
              </a:rPr>
              <a:t>Production led by industry veterans with over 20 years of experience</a:t>
            </a:r>
          </a:p>
          <a:p>
            <a:pPr marL="298450" indent="-285750">
              <a:spcBef>
                <a:spcPts val="100"/>
              </a:spcBef>
              <a:spcAft>
                <a:spcPts val="600"/>
              </a:spcAft>
              <a:buClr>
                <a:schemeClr val="tx1"/>
              </a:buClr>
              <a:buSzPct val="100000"/>
              <a:buFont typeface="Arial" panose="020B0604020202020204" pitchFamily="34" charset="0"/>
              <a:buChar char="•"/>
              <a:tabLst>
                <a:tab pos="185420" algn="l"/>
              </a:tabLst>
            </a:pPr>
            <a:r>
              <a:rPr lang="en-US" sz="1600" dirty="0">
                <a:latin typeface="Calibri"/>
                <a:ea typeface="Calibri"/>
                <a:cs typeface="Calibri"/>
              </a:rPr>
              <a:t>High-efficiency production and state-of-the-art machinery consumes less electricity and emits no gases, making it significantly more sustainable compared to traditional minting processes</a:t>
            </a:r>
          </a:p>
          <a:p>
            <a:pPr marL="298450" indent="-285750">
              <a:spcBef>
                <a:spcPts val="100"/>
              </a:spcBef>
              <a:spcAft>
                <a:spcPts val="600"/>
              </a:spcAft>
              <a:buClr>
                <a:schemeClr val="tx1"/>
              </a:buClr>
              <a:buSzPct val="100000"/>
              <a:buFont typeface="Arial" panose="020B0604020202020204" pitchFamily="34" charset="0"/>
              <a:buChar char="•"/>
              <a:tabLst>
                <a:tab pos="185420" algn="l"/>
              </a:tabLst>
            </a:pPr>
            <a:r>
              <a:rPr lang="en-US" sz="1600" dirty="0">
                <a:latin typeface="Calibri"/>
                <a:ea typeface="Calibri"/>
                <a:cs typeface="Calibri"/>
              </a:rPr>
              <a:t>Vertically integrating minting process, controlling supply chain, eliminating middlemen, effectively capitalizing on strong investment demand for physical silver and capturing additional margin</a:t>
            </a:r>
          </a:p>
          <a:p>
            <a:pPr marL="298450" indent="-285750">
              <a:spcBef>
                <a:spcPts val="100"/>
              </a:spcBef>
              <a:spcAft>
                <a:spcPts val="600"/>
              </a:spcAft>
              <a:buClr>
                <a:schemeClr val="tx1"/>
              </a:buClr>
              <a:buSzPct val="100000"/>
              <a:buFont typeface="Arial" panose="020B0604020202020204" pitchFamily="34" charset="0"/>
              <a:buChar char="•"/>
              <a:tabLst>
                <a:tab pos="185420" algn="l"/>
              </a:tabLst>
            </a:pPr>
            <a:r>
              <a:rPr lang="en-US" sz="1600" dirty="0">
                <a:latin typeface="Calibri"/>
                <a:ea typeface="Calibri"/>
                <a:cs typeface="Calibri"/>
              </a:rPr>
              <a:t>Record quarterly sales in Q4-24 amounting to $9.1M</a:t>
            </a:r>
            <a:endParaRPr lang="en-US" sz="1600" dirty="0">
              <a:latin typeface="Calibri" panose="020F0502020204030204" pitchFamily="34" charset="0"/>
              <a:ea typeface="Calibri"/>
              <a:cs typeface="Calibri" panose="020F0502020204030204" pitchFamily="34" charset="0"/>
            </a:endParaRPr>
          </a:p>
        </p:txBody>
      </p:sp>
      <p:pic>
        <p:nvPicPr>
          <p:cNvPr id="26" name="Picture 25">
            <a:extLst>
              <a:ext uri="{FF2B5EF4-FFF2-40B4-BE49-F238E27FC236}">
                <a16:creationId xmlns:a16="http://schemas.microsoft.com/office/drawing/2014/main" id="{A1857AC2-D2BE-EF95-FFEB-FEA3AE35E50E}"/>
              </a:ext>
            </a:extLst>
          </p:cNvPr>
          <p:cNvPicPr>
            <a:picLocks noChangeAspect="1"/>
          </p:cNvPicPr>
          <p:nvPr/>
        </p:nvPicPr>
        <p:blipFill>
          <a:blip r:embed="rId3"/>
          <a:stretch>
            <a:fillRect/>
          </a:stretch>
        </p:blipFill>
        <p:spPr>
          <a:xfrm>
            <a:off x="658328" y="5366682"/>
            <a:ext cx="995499" cy="1004400"/>
          </a:xfrm>
          <a:prstGeom prst="rect">
            <a:avLst/>
          </a:prstGeom>
        </p:spPr>
      </p:pic>
      <p:pic>
        <p:nvPicPr>
          <p:cNvPr id="31" name="Picture 30" descr="A hand in a glove holding a silver bar&#10;&#10;Description automatically generated">
            <a:extLst>
              <a:ext uri="{FF2B5EF4-FFF2-40B4-BE49-F238E27FC236}">
                <a16:creationId xmlns:a16="http://schemas.microsoft.com/office/drawing/2014/main" id="{4CA6CDF5-9A0E-B9E8-8D07-E0F5EBEBE783}"/>
              </a:ext>
            </a:extLst>
          </p:cNvPr>
          <p:cNvPicPr>
            <a:picLocks noChangeAspect="1"/>
          </p:cNvPicPr>
          <p:nvPr/>
        </p:nvPicPr>
        <p:blipFill rotWithShape="1">
          <a:blip r:embed="rId4">
            <a:extLst>
              <a:ext uri="{28A0092B-C50C-407E-A947-70E740481C1C}">
                <a14:useLocalDpi xmlns:a14="http://schemas.microsoft.com/office/drawing/2010/main" val="0"/>
              </a:ext>
            </a:extLst>
          </a:blip>
          <a:srcRect l="5379" t="954" r="1941" b="-1"/>
          <a:stretch/>
        </p:blipFill>
        <p:spPr>
          <a:xfrm>
            <a:off x="7381772" y="1087963"/>
            <a:ext cx="2098827" cy="2424765"/>
          </a:xfrm>
          <a:prstGeom prst="rect">
            <a:avLst/>
          </a:prstGeom>
        </p:spPr>
      </p:pic>
      <p:pic>
        <p:nvPicPr>
          <p:cNvPr id="32" name="Picture 31" descr="Rows of silver bars with engraved designs&#10;&#10;Description automatically generated">
            <a:extLst>
              <a:ext uri="{FF2B5EF4-FFF2-40B4-BE49-F238E27FC236}">
                <a16:creationId xmlns:a16="http://schemas.microsoft.com/office/drawing/2014/main" id="{BFBF0264-A2C6-714C-EABA-E030CC1D3D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726"/>
          <a:stretch/>
        </p:blipFill>
        <p:spPr>
          <a:xfrm>
            <a:off x="7381800" y="3586348"/>
            <a:ext cx="4276800" cy="2281052"/>
          </a:xfrm>
          <a:prstGeom prst="rect">
            <a:avLst/>
          </a:prstGeom>
        </p:spPr>
      </p:pic>
      <p:sp>
        <p:nvSpPr>
          <p:cNvPr id="33" name="Rectangle 32">
            <a:extLst>
              <a:ext uri="{FF2B5EF4-FFF2-40B4-BE49-F238E27FC236}">
                <a16:creationId xmlns:a16="http://schemas.microsoft.com/office/drawing/2014/main" id="{F0A0B959-F399-CB95-2109-401DECAB03FE}"/>
              </a:ext>
            </a:extLst>
          </p:cNvPr>
          <p:cNvSpPr/>
          <p:nvPr/>
        </p:nvSpPr>
        <p:spPr>
          <a:xfrm rot="5400000">
            <a:off x="8379646" y="2588475"/>
            <a:ext cx="2281052" cy="4276800"/>
          </a:xfrm>
          <a:prstGeom prst="rect">
            <a:avLst/>
          </a:prstGeom>
          <a:gradFill flip="none" rotWithShape="1">
            <a:gsLst>
              <a:gs pos="0">
                <a:schemeClr val="tx1">
                  <a:alpha val="0"/>
                </a:schemeClr>
              </a:gs>
              <a:gs pos="100000">
                <a:schemeClr val="tx1">
                  <a:alpha val="7398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27" name="Picture 26" descr="A silver coin with a buffalo on it&#10;&#10;Description automatically generated">
            <a:extLst>
              <a:ext uri="{FF2B5EF4-FFF2-40B4-BE49-F238E27FC236}">
                <a16:creationId xmlns:a16="http://schemas.microsoft.com/office/drawing/2014/main" id="{70A7C82B-360D-2461-580A-94D957EAAAB8}"/>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t="5951" b="5109"/>
          <a:stretch/>
        </p:blipFill>
        <p:spPr>
          <a:xfrm>
            <a:off x="6705600" y="4870537"/>
            <a:ext cx="1740667" cy="1404000"/>
          </a:xfrm>
          <a:prstGeom prst="rect">
            <a:avLst/>
          </a:prstGeom>
          <a:effectLst>
            <a:outerShdw blurRad="343811" dist="132459" dir="4062563" sx="102871" sy="102871" algn="tl" rotWithShape="0">
              <a:prstClr val="black">
                <a:alpha val="97350"/>
              </a:prstClr>
            </a:outerShdw>
          </a:effectLst>
        </p:spPr>
      </p:pic>
      <p:pic>
        <p:nvPicPr>
          <p:cNvPr id="28" name="Picture 27" descr="A silver coin with a dragon on it&#10;&#10;Description automatically generated">
            <a:extLst>
              <a:ext uri="{FF2B5EF4-FFF2-40B4-BE49-F238E27FC236}">
                <a16:creationId xmlns:a16="http://schemas.microsoft.com/office/drawing/2014/main" id="{4983CB40-878B-ABF6-D3F8-D095E9551148}"/>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8195576" y="4876140"/>
            <a:ext cx="1397848" cy="1404000"/>
          </a:xfrm>
          <a:prstGeom prst="rect">
            <a:avLst/>
          </a:prstGeom>
          <a:effectLst>
            <a:outerShdw blurRad="343811" dist="132459" dir="4062563" sx="102871" sy="102871" algn="tl" rotWithShape="0">
              <a:prstClr val="black">
                <a:alpha val="97350"/>
              </a:prstClr>
            </a:outerShdw>
          </a:effectLst>
        </p:spPr>
      </p:pic>
    </p:spTree>
    <p:extLst>
      <p:ext uri="{BB962C8B-B14F-4D97-AF65-F5344CB8AC3E}">
        <p14:creationId xmlns:p14="http://schemas.microsoft.com/office/powerpoint/2010/main" val="2821877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881CB5E9-5BFD-044E-B7D4-8F8B3CE068AA}"/>
              </a:ext>
            </a:extLst>
          </p:cNvPr>
          <p:cNvGraphicFramePr/>
          <p:nvPr>
            <p:extLst>
              <p:ext uri="{D42A27DB-BD31-4B8C-83A1-F6EECF244321}">
                <p14:modId xmlns:p14="http://schemas.microsoft.com/office/powerpoint/2010/main" val="1718296597"/>
              </p:ext>
            </p:extLst>
          </p:nvPr>
        </p:nvGraphicFramePr>
        <p:xfrm>
          <a:off x="6150428" y="843208"/>
          <a:ext cx="5625701" cy="430958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3E2E5397-E2E5-0840-87A3-BA8F11DD62E8}"/>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18</a:t>
            </a:fld>
            <a:endParaRPr lang="en-US" spc="-50"/>
          </a:p>
        </p:txBody>
      </p:sp>
      <p:grpSp>
        <p:nvGrpSpPr>
          <p:cNvPr id="2" name="Group 1">
            <a:extLst>
              <a:ext uri="{FF2B5EF4-FFF2-40B4-BE49-F238E27FC236}">
                <a16:creationId xmlns:a16="http://schemas.microsoft.com/office/drawing/2014/main" id="{C8D0EB68-E156-5B5B-55B3-E45528E53A92}"/>
              </a:ext>
            </a:extLst>
          </p:cNvPr>
          <p:cNvGrpSpPr/>
          <p:nvPr/>
        </p:nvGrpSpPr>
        <p:grpSpPr>
          <a:xfrm>
            <a:off x="6499176" y="5004155"/>
            <a:ext cx="4953000" cy="1273700"/>
            <a:chOff x="533400" y="5004155"/>
            <a:chExt cx="4953000" cy="1273700"/>
          </a:xfrm>
        </p:grpSpPr>
        <p:sp>
          <p:nvSpPr>
            <p:cNvPr id="9" name="Rectangle 8">
              <a:extLst>
                <a:ext uri="{FF2B5EF4-FFF2-40B4-BE49-F238E27FC236}">
                  <a16:creationId xmlns:a16="http://schemas.microsoft.com/office/drawing/2014/main" id="{42C88229-8563-8445-85E1-617B98FEB8BD}"/>
                </a:ext>
              </a:extLst>
            </p:cNvPr>
            <p:cNvSpPr/>
            <p:nvPr/>
          </p:nvSpPr>
          <p:spPr>
            <a:xfrm>
              <a:off x="533400" y="5004155"/>
              <a:ext cx="1653605" cy="948951"/>
            </a:xfrm>
            <a:prstGeom prst="rect">
              <a:avLst/>
            </a:prstGeom>
            <a:solidFill>
              <a:srgbClr val="0E0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C39F1A-CA48-4F49-83C2-6A786B10DD6E}"/>
                </a:ext>
              </a:extLst>
            </p:cNvPr>
            <p:cNvSpPr/>
            <p:nvPr/>
          </p:nvSpPr>
          <p:spPr>
            <a:xfrm>
              <a:off x="2179191" y="5004155"/>
              <a:ext cx="1653605" cy="948951"/>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CCC9B2-5A23-7A47-B60E-EC56DDE411B6}"/>
                </a:ext>
              </a:extLst>
            </p:cNvPr>
            <p:cNvSpPr/>
            <p:nvPr/>
          </p:nvSpPr>
          <p:spPr>
            <a:xfrm>
              <a:off x="3832795" y="5004155"/>
              <a:ext cx="1653605" cy="94895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6">
              <a:extLst>
                <a:ext uri="{FF2B5EF4-FFF2-40B4-BE49-F238E27FC236}">
                  <a16:creationId xmlns:a16="http://schemas.microsoft.com/office/drawing/2014/main" id="{D9043C77-6013-8648-929C-4FA7EBCF32A2}"/>
                </a:ext>
              </a:extLst>
            </p:cNvPr>
            <p:cNvSpPr txBox="1"/>
            <p:nvPr/>
          </p:nvSpPr>
          <p:spPr>
            <a:xfrm>
              <a:off x="682121" y="5152789"/>
              <a:ext cx="1197484" cy="666849"/>
            </a:xfrm>
            <a:prstGeom prst="rect">
              <a:avLst/>
            </a:prstGeom>
          </p:spPr>
          <p:txBody>
            <a:bodyPr vert="horz" wrap="square" lIns="0" tIns="7620" rIns="0" bIns="0" rtlCol="0">
              <a:spAutoFit/>
            </a:bodyPr>
            <a:lstStyle/>
            <a:p>
              <a:pPr marL="82550" marR="50165" indent="-70485">
                <a:spcBef>
                  <a:spcPts val="60"/>
                </a:spcBef>
              </a:pPr>
              <a:r>
                <a:rPr sz="1200" spc="-20" dirty="0">
                  <a:solidFill>
                    <a:schemeClr val="bg1"/>
                  </a:solidFill>
                  <a:latin typeface="Calibri" panose="020F0502020204030204" pitchFamily="34" charset="0"/>
                  <a:cs typeface="Calibri" panose="020F0502020204030204" pitchFamily="34" charset="0"/>
                </a:rPr>
                <a:t>Working</a:t>
              </a:r>
              <a:endParaRPr lang="en-CA" sz="1200" spc="-20" dirty="0">
                <a:solidFill>
                  <a:schemeClr val="bg1"/>
                </a:solidFill>
                <a:latin typeface="Calibri" panose="020F0502020204030204" pitchFamily="34" charset="0"/>
                <a:cs typeface="Calibri" panose="020F0502020204030204" pitchFamily="34" charset="0"/>
              </a:endParaRPr>
            </a:p>
            <a:p>
              <a:pPr marL="82550" marR="50165" indent="-70485">
                <a:spcBef>
                  <a:spcPts val="60"/>
                </a:spcBef>
              </a:pPr>
              <a:r>
                <a:rPr sz="1200" spc="-10" dirty="0">
                  <a:solidFill>
                    <a:schemeClr val="bg1"/>
                  </a:solidFill>
                  <a:latin typeface="Calibri" panose="020F0502020204030204" pitchFamily="34" charset="0"/>
                  <a:cs typeface="Calibri" panose="020F0502020204030204" pitchFamily="34" charset="0"/>
                </a:rPr>
                <a:t>Capital</a:t>
              </a:r>
              <a:endParaRPr sz="1200" dirty="0">
                <a:solidFill>
                  <a:schemeClr val="bg1"/>
                </a:solidFill>
                <a:latin typeface="Calibri" panose="020F0502020204030204" pitchFamily="34" charset="0"/>
                <a:cs typeface="Calibri" panose="020F0502020204030204" pitchFamily="34" charset="0"/>
              </a:endParaRPr>
            </a:p>
            <a:p>
              <a:pPr marL="18415">
                <a:spcBef>
                  <a:spcPts val="40"/>
                </a:spcBef>
              </a:pPr>
              <a:r>
                <a:rPr b="1" spc="-10" dirty="0">
                  <a:solidFill>
                    <a:schemeClr val="bg1"/>
                  </a:solidFill>
                  <a:latin typeface="Calibri" panose="020F0502020204030204" pitchFamily="34" charset="0"/>
                  <a:cs typeface="Calibri" panose="020F0502020204030204" pitchFamily="34" charset="0"/>
                </a:rPr>
                <a:t>$</a:t>
              </a:r>
              <a:r>
                <a:rPr lang="en-CA" b="1" spc="-10" dirty="0">
                  <a:solidFill>
                    <a:schemeClr val="bg1"/>
                  </a:solidFill>
                  <a:latin typeface="Calibri" panose="020F0502020204030204" pitchFamily="34" charset="0"/>
                  <a:cs typeface="Calibri" panose="020F0502020204030204" pitchFamily="34" charset="0"/>
                </a:rPr>
                <a:t>174.7</a:t>
              </a:r>
              <a:r>
                <a:rPr b="1" spc="-10" dirty="0">
                  <a:solidFill>
                    <a:schemeClr val="bg1"/>
                  </a:solidFill>
                  <a:latin typeface="Calibri" panose="020F0502020204030204" pitchFamily="34" charset="0"/>
                  <a:cs typeface="Calibri" panose="020F0502020204030204" pitchFamily="34" charset="0"/>
                </a:rPr>
                <a:t>M</a:t>
              </a:r>
              <a:endParaRPr b="1" dirty="0">
                <a:solidFill>
                  <a:schemeClr val="bg1"/>
                </a:solidFill>
                <a:latin typeface="Calibri" panose="020F0502020204030204" pitchFamily="34" charset="0"/>
                <a:cs typeface="Calibri" panose="020F0502020204030204" pitchFamily="34" charset="0"/>
              </a:endParaRPr>
            </a:p>
          </p:txBody>
        </p:sp>
        <p:sp>
          <p:nvSpPr>
            <p:cNvPr id="13" name="object 7">
              <a:extLst>
                <a:ext uri="{FF2B5EF4-FFF2-40B4-BE49-F238E27FC236}">
                  <a16:creationId xmlns:a16="http://schemas.microsoft.com/office/drawing/2014/main" id="{2EE4BEA7-7BDD-2A4D-B8E7-18C384470A73}"/>
                </a:ext>
              </a:extLst>
            </p:cNvPr>
            <p:cNvSpPr txBox="1"/>
            <p:nvPr/>
          </p:nvSpPr>
          <p:spPr>
            <a:xfrm>
              <a:off x="2329217" y="5152789"/>
              <a:ext cx="1250068" cy="679673"/>
            </a:xfrm>
            <a:prstGeom prst="rect">
              <a:avLst/>
            </a:prstGeom>
          </p:spPr>
          <p:txBody>
            <a:bodyPr vert="horz" wrap="square" lIns="0" tIns="7620" rIns="0" bIns="0" rtlCol="0">
              <a:spAutoFit/>
            </a:bodyPr>
            <a:lstStyle/>
            <a:p>
              <a:pPr marL="99695" marR="5080" indent="-87630">
                <a:spcBef>
                  <a:spcPts val="60"/>
                </a:spcBef>
              </a:pPr>
              <a:r>
                <a:rPr sz="1200" spc="-10">
                  <a:solidFill>
                    <a:schemeClr val="bg1"/>
                  </a:solidFill>
                  <a:latin typeface="Calibri" panose="020F0502020204030204" pitchFamily="34" charset="0"/>
                  <a:cs typeface="Calibri" panose="020F0502020204030204" pitchFamily="34" charset="0"/>
                </a:rPr>
                <a:t>Marketable</a:t>
              </a:r>
              <a:endParaRPr lang="en-CA" sz="1200" spc="-10">
                <a:solidFill>
                  <a:schemeClr val="bg1"/>
                </a:solidFill>
                <a:latin typeface="Calibri" panose="020F0502020204030204" pitchFamily="34" charset="0"/>
                <a:cs typeface="Calibri" panose="020F0502020204030204" pitchFamily="34" charset="0"/>
              </a:endParaRPr>
            </a:p>
            <a:p>
              <a:pPr marL="99695" marR="5080" indent="-87630">
                <a:spcBef>
                  <a:spcPts val="60"/>
                </a:spcBef>
              </a:pPr>
              <a:r>
                <a:rPr sz="1200" spc="-10">
                  <a:solidFill>
                    <a:schemeClr val="bg1"/>
                  </a:solidFill>
                  <a:latin typeface="Calibri" panose="020F0502020204030204" pitchFamily="34" charset="0"/>
                  <a:cs typeface="Calibri" panose="020F0502020204030204" pitchFamily="34" charset="0"/>
                </a:rPr>
                <a:t>Securities</a:t>
              </a:r>
              <a:endParaRPr lang="en-CA" sz="1200">
                <a:solidFill>
                  <a:schemeClr val="bg1"/>
                </a:solidFill>
                <a:latin typeface="Calibri" panose="020F0502020204030204" pitchFamily="34" charset="0"/>
                <a:cs typeface="Calibri" panose="020F0502020204030204" pitchFamily="34" charset="0"/>
              </a:endParaRPr>
            </a:p>
            <a:p>
              <a:pPr marL="99695" marR="5080" indent="-87630">
                <a:spcBef>
                  <a:spcPts val="60"/>
                </a:spcBef>
              </a:pPr>
              <a:r>
                <a:rPr b="1" spc="-10">
                  <a:solidFill>
                    <a:schemeClr val="bg1"/>
                  </a:solidFill>
                  <a:latin typeface="Calibri" panose="020F0502020204030204" pitchFamily="34" charset="0"/>
                  <a:cs typeface="Calibri" panose="020F0502020204030204" pitchFamily="34" charset="0"/>
                </a:rPr>
                <a:t>$</a:t>
              </a:r>
              <a:r>
                <a:rPr lang="en-CA" b="1" spc="-10">
                  <a:solidFill>
                    <a:schemeClr val="bg1"/>
                  </a:solidFill>
                  <a:latin typeface="Calibri" panose="020F0502020204030204" pitchFamily="34" charset="0"/>
                  <a:cs typeface="Calibri" panose="020F0502020204030204" pitchFamily="34" charset="0"/>
                </a:rPr>
                <a:t>49.</a:t>
              </a:r>
              <a:r>
                <a:rPr b="1" spc="-10">
                  <a:solidFill>
                    <a:schemeClr val="bg1"/>
                  </a:solidFill>
                  <a:latin typeface="Calibri" panose="020F0502020204030204" pitchFamily="34" charset="0"/>
                  <a:cs typeface="Calibri" panose="020F0502020204030204" pitchFamily="34" charset="0"/>
                </a:rPr>
                <a:t>8M</a:t>
              </a:r>
              <a:endParaRPr b="1">
                <a:solidFill>
                  <a:schemeClr val="bg1"/>
                </a:solidFill>
                <a:latin typeface="Calibri" panose="020F0502020204030204" pitchFamily="34" charset="0"/>
                <a:cs typeface="Calibri" panose="020F0502020204030204" pitchFamily="34" charset="0"/>
              </a:endParaRPr>
            </a:p>
          </p:txBody>
        </p:sp>
        <p:sp>
          <p:nvSpPr>
            <p:cNvPr id="14" name="object 8">
              <a:extLst>
                <a:ext uri="{FF2B5EF4-FFF2-40B4-BE49-F238E27FC236}">
                  <a16:creationId xmlns:a16="http://schemas.microsoft.com/office/drawing/2014/main" id="{037EF400-95EB-5F44-8A3C-9DCE8465087B}"/>
                </a:ext>
              </a:extLst>
            </p:cNvPr>
            <p:cNvSpPr txBox="1"/>
            <p:nvPr/>
          </p:nvSpPr>
          <p:spPr>
            <a:xfrm>
              <a:off x="3917097" y="5152789"/>
              <a:ext cx="1561490" cy="654666"/>
            </a:xfrm>
            <a:prstGeom prst="rect">
              <a:avLst/>
            </a:prstGeom>
          </p:spPr>
          <p:txBody>
            <a:bodyPr vert="horz" wrap="square" lIns="0" tIns="8255" rIns="0" bIns="0" rtlCol="0">
              <a:spAutoFit/>
            </a:bodyPr>
            <a:lstStyle/>
            <a:p>
              <a:pPr marL="12065" marR="5080" indent="-635">
                <a:spcBef>
                  <a:spcPts val="65"/>
                </a:spcBef>
              </a:pPr>
              <a:r>
                <a:rPr sz="1200" spc="-10">
                  <a:solidFill>
                    <a:schemeClr val="bg1"/>
                  </a:solidFill>
                  <a:latin typeface="Calibri" panose="020F0502020204030204" pitchFamily="34" charset="0"/>
                  <a:cs typeface="Calibri" panose="020F0502020204030204" pitchFamily="34" charset="0"/>
                </a:rPr>
                <a:t>Revolving Credit Facility (Undrawn)</a:t>
              </a:r>
              <a:endParaRPr sz="1200">
                <a:solidFill>
                  <a:schemeClr val="bg1"/>
                </a:solidFill>
                <a:latin typeface="Calibri" panose="020F0502020204030204" pitchFamily="34" charset="0"/>
                <a:cs typeface="Calibri" panose="020F0502020204030204" pitchFamily="34" charset="0"/>
              </a:endParaRPr>
            </a:p>
            <a:p>
              <a:pPr>
                <a:spcBef>
                  <a:spcPts val="35"/>
                </a:spcBef>
              </a:pPr>
              <a:r>
                <a:rPr b="1" spc="-10">
                  <a:solidFill>
                    <a:schemeClr val="bg1"/>
                  </a:solidFill>
                  <a:latin typeface="Calibri" panose="020F0502020204030204" pitchFamily="34" charset="0"/>
                  <a:cs typeface="Calibri" panose="020F0502020204030204" pitchFamily="34" charset="0"/>
                </a:rPr>
                <a:t>$1</a:t>
              </a:r>
              <a:r>
                <a:rPr lang="en-CA" b="1" spc="-10">
                  <a:solidFill>
                    <a:schemeClr val="bg1"/>
                  </a:solidFill>
                  <a:latin typeface="Calibri" panose="020F0502020204030204" pitchFamily="34" charset="0"/>
                  <a:cs typeface="Calibri" panose="020F0502020204030204" pitchFamily="34" charset="0"/>
                </a:rPr>
                <a:t>39</a:t>
              </a:r>
              <a:r>
                <a:rPr b="1" spc="-10">
                  <a:solidFill>
                    <a:schemeClr val="bg1"/>
                  </a:solidFill>
                  <a:latin typeface="Calibri" panose="020F0502020204030204" pitchFamily="34" charset="0"/>
                  <a:cs typeface="Calibri" panose="020F0502020204030204" pitchFamily="34" charset="0"/>
                </a:rPr>
                <a:t>.6M</a:t>
              </a:r>
              <a:endParaRPr b="1">
                <a:solidFill>
                  <a:schemeClr val="bg1"/>
                </a:solidFill>
                <a:latin typeface="Calibri" panose="020F0502020204030204" pitchFamily="34" charset="0"/>
                <a:cs typeface="Calibri" panose="020F0502020204030204" pitchFamily="34" charset="0"/>
              </a:endParaRPr>
            </a:p>
          </p:txBody>
        </p:sp>
        <p:sp>
          <p:nvSpPr>
            <p:cNvPr id="15" name="object 13">
              <a:extLst>
                <a:ext uri="{FF2B5EF4-FFF2-40B4-BE49-F238E27FC236}">
                  <a16:creationId xmlns:a16="http://schemas.microsoft.com/office/drawing/2014/main" id="{A5CBDEA2-662D-1F43-85B2-8256DC5AF7B6}"/>
                </a:ext>
              </a:extLst>
            </p:cNvPr>
            <p:cNvSpPr txBox="1"/>
            <p:nvPr/>
          </p:nvSpPr>
          <p:spPr>
            <a:xfrm>
              <a:off x="2666730" y="6001497"/>
              <a:ext cx="2819400" cy="276358"/>
            </a:xfrm>
            <a:prstGeom prst="rect">
              <a:avLst/>
            </a:prstGeom>
          </p:spPr>
          <p:txBody>
            <a:bodyPr vert="horz" wrap="square" lIns="0" tIns="29845" rIns="0" bIns="0" rtlCol="0" anchor="t">
              <a:spAutoFit/>
            </a:bodyPr>
            <a:lstStyle/>
            <a:p>
              <a:pPr marL="12700" algn="r">
                <a:spcBef>
                  <a:spcPts val="235"/>
                </a:spcBef>
                <a:tabLst>
                  <a:tab pos="184785" algn="l"/>
                </a:tabLst>
              </a:pPr>
              <a:r>
                <a:rPr sz="800">
                  <a:solidFill>
                    <a:schemeClr val="bg1">
                      <a:lumMod val="50000"/>
                    </a:schemeClr>
                  </a:solidFill>
                  <a:latin typeface="Calibri"/>
                  <a:cs typeface="Calibri"/>
                </a:rPr>
                <a:t>All</a:t>
              </a:r>
              <a:r>
                <a:rPr sz="800" spc="-15">
                  <a:solidFill>
                    <a:schemeClr val="bg1">
                      <a:lumMod val="50000"/>
                    </a:schemeClr>
                  </a:solidFill>
                  <a:latin typeface="Calibri"/>
                  <a:cs typeface="Calibri"/>
                </a:rPr>
                <a:t> </a:t>
              </a:r>
              <a:r>
                <a:rPr sz="800">
                  <a:solidFill>
                    <a:schemeClr val="bg1">
                      <a:lumMod val="50000"/>
                    </a:schemeClr>
                  </a:solidFill>
                  <a:latin typeface="Calibri"/>
                  <a:cs typeface="Calibri"/>
                </a:rPr>
                <a:t>amounts</a:t>
              </a:r>
              <a:r>
                <a:rPr sz="800" spc="10">
                  <a:solidFill>
                    <a:schemeClr val="bg1">
                      <a:lumMod val="50000"/>
                    </a:schemeClr>
                  </a:solidFill>
                  <a:latin typeface="Calibri"/>
                  <a:cs typeface="Calibri"/>
                </a:rPr>
                <a:t> </a:t>
              </a:r>
              <a:r>
                <a:rPr sz="800">
                  <a:solidFill>
                    <a:schemeClr val="bg1">
                      <a:lumMod val="50000"/>
                    </a:schemeClr>
                  </a:solidFill>
                  <a:latin typeface="Calibri"/>
                  <a:cs typeface="Calibri"/>
                </a:rPr>
                <a:t>shown</a:t>
              </a:r>
              <a:r>
                <a:rPr sz="800" spc="-5">
                  <a:solidFill>
                    <a:schemeClr val="bg1">
                      <a:lumMod val="50000"/>
                    </a:schemeClr>
                  </a:solidFill>
                  <a:latin typeface="Calibri"/>
                  <a:cs typeface="Calibri"/>
                </a:rPr>
                <a:t> </a:t>
              </a:r>
              <a:r>
                <a:rPr sz="800">
                  <a:solidFill>
                    <a:schemeClr val="bg1">
                      <a:lumMod val="50000"/>
                    </a:schemeClr>
                  </a:solidFill>
                  <a:latin typeface="Calibri"/>
                  <a:cs typeface="Calibri"/>
                </a:rPr>
                <a:t>are</a:t>
              </a:r>
              <a:r>
                <a:rPr sz="800" spc="-15">
                  <a:solidFill>
                    <a:schemeClr val="bg1">
                      <a:lumMod val="50000"/>
                    </a:schemeClr>
                  </a:solidFill>
                  <a:latin typeface="Calibri"/>
                  <a:cs typeface="Calibri"/>
                </a:rPr>
                <a:t> </a:t>
              </a:r>
              <a:r>
                <a:rPr sz="800">
                  <a:solidFill>
                    <a:schemeClr val="bg1">
                      <a:lumMod val="50000"/>
                    </a:schemeClr>
                  </a:solidFill>
                  <a:latin typeface="Calibri"/>
                  <a:cs typeface="Calibri"/>
                </a:rPr>
                <a:t>in</a:t>
              </a:r>
              <a:r>
                <a:rPr sz="800" spc="-5">
                  <a:solidFill>
                    <a:schemeClr val="bg1">
                      <a:lumMod val="50000"/>
                    </a:schemeClr>
                  </a:solidFill>
                  <a:latin typeface="Calibri"/>
                  <a:cs typeface="Calibri"/>
                </a:rPr>
                <a:t> </a:t>
              </a:r>
              <a:r>
                <a:rPr sz="800">
                  <a:solidFill>
                    <a:schemeClr val="bg1">
                      <a:lumMod val="50000"/>
                    </a:schemeClr>
                  </a:solidFill>
                  <a:latin typeface="Calibri"/>
                  <a:cs typeface="Calibri"/>
                </a:rPr>
                <a:t>US</a:t>
              </a:r>
              <a:r>
                <a:rPr sz="800" spc="-15">
                  <a:solidFill>
                    <a:schemeClr val="bg1">
                      <a:lumMod val="50000"/>
                    </a:schemeClr>
                  </a:solidFill>
                  <a:latin typeface="Calibri"/>
                  <a:cs typeface="Calibri"/>
                </a:rPr>
                <a:t> </a:t>
              </a:r>
              <a:r>
                <a:rPr sz="800" spc="-10">
                  <a:solidFill>
                    <a:schemeClr val="bg1">
                      <a:lumMod val="50000"/>
                    </a:schemeClr>
                  </a:solidFill>
                  <a:latin typeface="Calibri"/>
                  <a:cs typeface="Calibri"/>
                </a:rPr>
                <a:t>dollars</a:t>
              </a:r>
              <a:br>
                <a:rPr lang="en-CA" sz="800" spc="-10">
                  <a:latin typeface="Calibri"/>
                  <a:cs typeface="Calibri"/>
                </a:rPr>
              </a:br>
              <a:r>
                <a:rPr sz="800">
                  <a:solidFill>
                    <a:schemeClr val="bg1">
                      <a:lumMod val="50000"/>
                    </a:schemeClr>
                  </a:solidFill>
                  <a:latin typeface="Calibri"/>
                  <a:cs typeface="Calibri"/>
                </a:rPr>
                <a:t>As</a:t>
              </a:r>
              <a:r>
                <a:rPr sz="800" spc="-10">
                  <a:solidFill>
                    <a:schemeClr val="bg1">
                      <a:lumMod val="50000"/>
                    </a:schemeClr>
                  </a:solidFill>
                  <a:latin typeface="Calibri"/>
                  <a:cs typeface="Calibri"/>
                </a:rPr>
                <a:t> </a:t>
              </a:r>
              <a:r>
                <a:rPr sz="800">
                  <a:solidFill>
                    <a:schemeClr val="bg1">
                      <a:lumMod val="50000"/>
                    </a:schemeClr>
                  </a:solidFill>
                  <a:latin typeface="Calibri"/>
                  <a:cs typeface="Calibri"/>
                </a:rPr>
                <a:t>of</a:t>
              </a:r>
              <a:r>
                <a:rPr sz="800" spc="-5">
                  <a:solidFill>
                    <a:schemeClr val="bg1">
                      <a:lumMod val="50000"/>
                    </a:schemeClr>
                  </a:solidFill>
                  <a:latin typeface="Calibri"/>
                  <a:cs typeface="Calibri"/>
                </a:rPr>
                <a:t> </a:t>
              </a:r>
              <a:r>
                <a:rPr lang="en-US" sz="800" spc="-5">
                  <a:solidFill>
                    <a:schemeClr val="bg1">
                      <a:lumMod val="50000"/>
                    </a:schemeClr>
                  </a:solidFill>
                  <a:latin typeface="Calibri"/>
                  <a:cs typeface="Calibri"/>
                </a:rPr>
                <a:t>12</a:t>
              </a:r>
              <a:r>
                <a:rPr lang="en-US" sz="800" spc="-10">
                  <a:solidFill>
                    <a:schemeClr val="bg1">
                      <a:lumMod val="50000"/>
                    </a:schemeClr>
                  </a:solidFill>
                  <a:latin typeface="Calibri"/>
                  <a:cs typeface="Calibri"/>
                </a:rPr>
                <a:t>/31</a:t>
              </a:r>
              <a:r>
                <a:rPr lang="en-CA" sz="800" spc="-10">
                  <a:solidFill>
                    <a:schemeClr val="bg1">
                      <a:lumMod val="50000"/>
                    </a:schemeClr>
                  </a:solidFill>
                  <a:latin typeface="Calibri"/>
                  <a:cs typeface="Calibri"/>
                </a:rPr>
                <a:t>/2024</a:t>
              </a:r>
              <a:endParaRPr sz="800">
                <a:solidFill>
                  <a:schemeClr val="bg1">
                    <a:lumMod val="50000"/>
                  </a:schemeClr>
                </a:solidFill>
                <a:latin typeface="Calibri"/>
                <a:cs typeface="Calibri"/>
              </a:endParaRPr>
            </a:p>
          </p:txBody>
        </p:sp>
      </p:grpSp>
      <p:sp>
        <p:nvSpPr>
          <p:cNvPr id="20" name="object 11">
            <a:extLst>
              <a:ext uri="{FF2B5EF4-FFF2-40B4-BE49-F238E27FC236}">
                <a16:creationId xmlns:a16="http://schemas.microsoft.com/office/drawing/2014/main" id="{FA946DA0-8B71-4447-8DBD-EC5A36127782}"/>
              </a:ext>
            </a:extLst>
          </p:cNvPr>
          <p:cNvSpPr txBox="1"/>
          <p:nvPr/>
        </p:nvSpPr>
        <p:spPr>
          <a:xfrm>
            <a:off x="575505" y="1150632"/>
            <a:ext cx="4987095" cy="3462486"/>
          </a:xfrm>
          <a:prstGeom prst="rect">
            <a:avLst/>
          </a:prstGeom>
        </p:spPr>
        <p:txBody>
          <a:bodyPr vert="horz" wrap="square" lIns="0" tIns="12700" rIns="0" bIns="0" rtlCol="0" anchor="t">
            <a:spAutoFit/>
          </a:bodyPr>
          <a:lstStyle/>
          <a:p>
            <a:pPr marL="12065" marR="5080">
              <a:spcBef>
                <a:spcPts val="100"/>
              </a:spcBef>
              <a:spcAft>
                <a:spcPts val="1000"/>
              </a:spcAft>
              <a:buClr>
                <a:schemeClr val="tx1"/>
              </a:buClr>
              <a:buSzPct val="100000"/>
              <a:tabLst>
                <a:tab pos="184785" algn="l"/>
              </a:tabLst>
            </a:pPr>
            <a:r>
              <a:rPr lang="en-US" sz="1600" b="1" dirty="0">
                <a:latin typeface="Calibri"/>
                <a:ea typeface="Calibri"/>
                <a:cs typeface="Calibri"/>
              </a:rPr>
              <a:t>AVAILABLE LIQUIDITY</a:t>
            </a:r>
            <a:endParaRPr lang="en-US" sz="1600" dirty="0">
              <a:latin typeface="Calibri"/>
              <a:ea typeface="Calibri"/>
              <a:cs typeface="Calibri"/>
            </a:endParaRPr>
          </a:p>
          <a:p>
            <a:pPr marL="297815" marR="5080" indent="-285750">
              <a:spcBef>
                <a:spcPts val="100"/>
              </a:spcBef>
              <a:spcAft>
                <a:spcPts val="1000"/>
              </a:spcAft>
              <a:buClr>
                <a:schemeClr val="tx1"/>
              </a:buClr>
              <a:buSzPct val="100000"/>
              <a:buFont typeface="Arial" panose="020B0604020202020204" pitchFamily="34" charset="0"/>
              <a:buChar char="•"/>
              <a:tabLst>
                <a:tab pos="184785" algn="l"/>
              </a:tabLst>
            </a:pPr>
            <a:r>
              <a:rPr lang="en-US" sz="1600" b="1" dirty="0">
                <a:latin typeface="Calibri"/>
                <a:ea typeface="Calibri"/>
                <a:cs typeface="Calibri"/>
              </a:rPr>
              <a:t>$202.2M</a:t>
            </a:r>
            <a:r>
              <a:rPr lang="en-US" sz="1600" b="1" spc="-40" dirty="0">
                <a:latin typeface="Calibri"/>
                <a:ea typeface="Calibri"/>
                <a:cs typeface="Calibri"/>
              </a:rPr>
              <a:t> </a:t>
            </a:r>
            <a:r>
              <a:rPr lang="en-US" sz="1600" b="1" dirty="0">
                <a:latin typeface="Calibri"/>
                <a:ea typeface="Calibri"/>
                <a:cs typeface="Calibri"/>
              </a:rPr>
              <a:t>cash</a:t>
            </a:r>
            <a:r>
              <a:rPr lang="en-US" sz="1600" dirty="0">
                <a:latin typeface="Calibri"/>
                <a:ea typeface="Calibri"/>
                <a:cs typeface="Calibri"/>
              </a:rPr>
              <a:t>,</a:t>
            </a:r>
            <a:r>
              <a:rPr lang="en-US" sz="1600" spc="-40" dirty="0">
                <a:latin typeface="Calibri"/>
                <a:ea typeface="Calibri"/>
                <a:cs typeface="Calibri"/>
              </a:rPr>
              <a:t> ex</a:t>
            </a:r>
            <a:r>
              <a:rPr lang="en-US" sz="1600" dirty="0">
                <a:latin typeface="Calibri"/>
                <a:ea typeface="Calibri"/>
                <a:cs typeface="Calibri"/>
              </a:rPr>
              <a:t>cluding</a:t>
            </a:r>
            <a:r>
              <a:rPr lang="en-US" sz="1600" spc="-15" dirty="0">
                <a:latin typeface="Calibri"/>
                <a:ea typeface="Calibri"/>
                <a:cs typeface="Calibri"/>
              </a:rPr>
              <a:t> </a:t>
            </a:r>
            <a:r>
              <a:rPr lang="en-US" sz="1600" dirty="0">
                <a:latin typeface="Calibri"/>
                <a:ea typeface="Calibri"/>
                <a:cs typeface="Calibri"/>
              </a:rPr>
              <a:t>$106.1M</a:t>
            </a:r>
            <a:r>
              <a:rPr lang="en-US" sz="1600" spc="-15" dirty="0">
                <a:latin typeface="Calibri"/>
                <a:ea typeface="Calibri"/>
                <a:cs typeface="Calibri"/>
              </a:rPr>
              <a:t> </a:t>
            </a:r>
            <a:r>
              <a:rPr lang="en-US" sz="1600" dirty="0">
                <a:latin typeface="Calibri"/>
                <a:ea typeface="Calibri"/>
                <a:cs typeface="Calibri"/>
              </a:rPr>
              <a:t>of</a:t>
            </a:r>
            <a:r>
              <a:rPr lang="en-US" sz="1600" spc="-30" dirty="0">
                <a:latin typeface="Calibri"/>
                <a:ea typeface="Calibri"/>
                <a:cs typeface="Calibri"/>
              </a:rPr>
              <a:t> </a:t>
            </a:r>
            <a:r>
              <a:rPr lang="en-US" sz="1600" spc="-10" dirty="0">
                <a:latin typeface="Calibri"/>
                <a:ea typeface="Calibri"/>
                <a:cs typeface="Calibri"/>
              </a:rPr>
              <a:t>Restricted Cash</a:t>
            </a:r>
            <a:endParaRPr lang="en-US" sz="1600" dirty="0">
              <a:latin typeface="Calibri"/>
              <a:ea typeface="Calibri"/>
              <a:cs typeface="Calibri"/>
            </a:endParaRPr>
          </a:p>
          <a:p>
            <a:pPr marL="297815" marR="100330" indent="-285750">
              <a:spcBef>
                <a:spcPts val="100"/>
              </a:spcBef>
              <a:spcAft>
                <a:spcPts val="1000"/>
              </a:spcAft>
              <a:buClr>
                <a:schemeClr val="tx1"/>
              </a:buClr>
              <a:buSzPct val="100000"/>
              <a:buFont typeface="Arial" panose="020B0604020202020204" pitchFamily="34" charset="0"/>
              <a:buChar char="•"/>
              <a:tabLst>
                <a:tab pos="184785" algn="l"/>
              </a:tabLst>
            </a:pPr>
            <a:r>
              <a:rPr lang="en-US" sz="1600" b="1" dirty="0">
                <a:latin typeface="Calibri"/>
                <a:ea typeface="Calibri"/>
                <a:cs typeface="Calibri"/>
              </a:rPr>
              <a:t>Total</a:t>
            </a:r>
            <a:r>
              <a:rPr lang="en-US" sz="1600" b="1" spc="-30" dirty="0">
                <a:latin typeface="Calibri"/>
                <a:ea typeface="Calibri"/>
                <a:cs typeface="Calibri"/>
              </a:rPr>
              <a:t> </a:t>
            </a:r>
            <a:r>
              <a:rPr lang="en-US" sz="1600" b="1" dirty="0">
                <a:latin typeface="Calibri"/>
                <a:ea typeface="Calibri"/>
                <a:cs typeface="Calibri"/>
              </a:rPr>
              <a:t>Working</a:t>
            </a:r>
            <a:r>
              <a:rPr lang="en-US" sz="1600" b="1" spc="-15" dirty="0">
                <a:latin typeface="Calibri"/>
                <a:ea typeface="Calibri"/>
                <a:cs typeface="Calibri"/>
              </a:rPr>
              <a:t> </a:t>
            </a:r>
            <a:r>
              <a:rPr lang="en-US" sz="1600" b="1" dirty="0">
                <a:latin typeface="Calibri"/>
                <a:ea typeface="Calibri"/>
                <a:cs typeface="Calibri"/>
              </a:rPr>
              <a:t>Capital</a:t>
            </a:r>
            <a:r>
              <a:rPr lang="en-US" sz="1600" b="1" spc="-40" dirty="0">
                <a:latin typeface="Calibri"/>
                <a:ea typeface="Calibri"/>
                <a:cs typeface="Calibri"/>
              </a:rPr>
              <a:t> </a:t>
            </a:r>
            <a:r>
              <a:rPr lang="en-US" sz="1600" b="1" dirty="0">
                <a:latin typeface="Calibri"/>
                <a:ea typeface="Calibri"/>
                <a:cs typeface="Calibri"/>
              </a:rPr>
              <a:t>of</a:t>
            </a:r>
            <a:r>
              <a:rPr lang="en-US" sz="1600" b="1" spc="-35" dirty="0">
                <a:latin typeface="Calibri"/>
                <a:ea typeface="Calibri"/>
                <a:cs typeface="Calibri"/>
              </a:rPr>
              <a:t> </a:t>
            </a:r>
            <a:r>
              <a:rPr lang="en-US" sz="1600" b="1" dirty="0">
                <a:latin typeface="Calibri"/>
                <a:ea typeface="Calibri"/>
                <a:cs typeface="Calibri"/>
              </a:rPr>
              <a:t>$224.5M</a:t>
            </a:r>
            <a:r>
              <a:rPr lang="en-US" sz="1600" b="1" spc="-30" dirty="0">
                <a:latin typeface="Calibri"/>
                <a:ea typeface="Calibri"/>
                <a:cs typeface="Calibri"/>
              </a:rPr>
              <a:t> </a:t>
            </a:r>
            <a:r>
              <a:rPr lang="en-US" sz="1600" dirty="0">
                <a:latin typeface="Calibri"/>
                <a:ea typeface="Calibri"/>
                <a:cs typeface="Calibri"/>
              </a:rPr>
              <a:t>inclusive</a:t>
            </a:r>
            <a:r>
              <a:rPr lang="en-US" sz="1600" spc="-25" dirty="0">
                <a:latin typeface="Calibri"/>
                <a:ea typeface="Calibri"/>
                <a:cs typeface="Calibri"/>
              </a:rPr>
              <a:t> </a:t>
            </a:r>
            <a:r>
              <a:rPr lang="en-US" sz="1600" dirty="0">
                <a:latin typeface="Calibri"/>
                <a:ea typeface="Calibri"/>
                <a:cs typeface="Calibri"/>
              </a:rPr>
              <a:t>of</a:t>
            </a:r>
            <a:r>
              <a:rPr lang="en-US" sz="1600" spc="-40" dirty="0">
                <a:latin typeface="Calibri"/>
                <a:ea typeface="Calibri"/>
                <a:cs typeface="Calibri"/>
              </a:rPr>
              <a:t> </a:t>
            </a:r>
            <a:r>
              <a:rPr lang="en-US" sz="1600" spc="-10" dirty="0">
                <a:latin typeface="Calibri"/>
                <a:ea typeface="Calibri"/>
                <a:cs typeface="Calibri"/>
              </a:rPr>
              <a:t>$49.8M </a:t>
            </a:r>
            <a:r>
              <a:rPr lang="en-US" sz="1600" dirty="0">
                <a:latin typeface="Calibri"/>
                <a:ea typeface="Calibri"/>
                <a:cs typeface="Calibri"/>
              </a:rPr>
              <a:t>of</a:t>
            </a:r>
            <a:r>
              <a:rPr lang="en-US" sz="1600" spc="-50" dirty="0">
                <a:latin typeface="Calibri"/>
                <a:ea typeface="Calibri"/>
                <a:cs typeface="Calibri"/>
              </a:rPr>
              <a:t> </a:t>
            </a:r>
            <a:r>
              <a:rPr lang="en-US" sz="1600" dirty="0">
                <a:latin typeface="Calibri"/>
                <a:ea typeface="Calibri"/>
                <a:cs typeface="Calibri"/>
              </a:rPr>
              <a:t>Marketable</a:t>
            </a:r>
            <a:r>
              <a:rPr lang="en-US" sz="1600" spc="-35" dirty="0">
                <a:latin typeface="Calibri"/>
                <a:ea typeface="Calibri"/>
                <a:cs typeface="Calibri"/>
              </a:rPr>
              <a:t> </a:t>
            </a:r>
            <a:r>
              <a:rPr lang="en-US" sz="1600" dirty="0">
                <a:latin typeface="Calibri"/>
                <a:ea typeface="Calibri"/>
                <a:cs typeface="Calibri"/>
              </a:rPr>
              <a:t>Securities,</a:t>
            </a:r>
            <a:r>
              <a:rPr lang="en-US" sz="1600" spc="-45" dirty="0">
                <a:latin typeface="Calibri"/>
                <a:ea typeface="Calibri"/>
                <a:cs typeface="Calibri"/>
              </a:rPr>
              <a:t> </a:t>
            </a:r>
            <a:r>
              <a:rPr lang="en-US" sz="1600" spc="-10" dirty="0">
                <a:latin typeface="Calibri"/>
                <a:ea typeface="Calibri"/>
                <a:cs typeface="Calibri"/>
              </a:rPr>
              <a:t>including:</a:t>
            </a:r>
          </a:p>
          <a:p>
            <a:pPr marL="755650" indent="-285750">
              <a:spcBef>
                <a:spcPts val="100"/>
              </a:spcBef>
              <a:spcAft>
                <a:spcPts val="1000"/>
              </a:spcAft>
              <a:buClr>
                <a:schemeClr val="tx1"/>
              </a:buClr>
              <a:buSzPct val="100000"/>
              <a:buFont typeface="System Font Regular"/>
              <a:buChar char="-"/>
              <a:tabLst>
                <a:tab pos="640715" algn="l"/>
              </a:tabLst>
            </a:pPr>
            <a:r>
              <a:rPr lang="en-US" sz="1600" dirty="0">
                <a:latin typeface="Calibri"/>
                <a:ea typeface="Calibri"/>
                <a:cs typeface="Calibri"/>
              </a:rPr>
              <a:t>5%</a:t>
            </a:r>
            <a:r>
              <a:rPr lang="en-US" sz="1600" spc="-25" dirty="0">
                <a:latin typeface="Calibri"/>
                <a:ea typeface="Calibri"/>
                <a:cs typeface="Calibri"/>
              </a:rPr>
              <a:t> </a:t>
            </a:r>
            <a:r>
              <a:rPr lang="en-US" sz="1600" dirty="0">
                <a:latin typeface="Calibri"/>
                <a:ea typeface="Calibri"/>
                <a:cs typeface="Calibri"/>
              </a:rPr>
              <a:t>interest</a:t>
            </a:r>
            <a:r>
              <a:rPr lang="en-US" sz="1600" spc="-30" dirty="0">
                <a:latin typeface="Calibri"/>
                <a:ea typeface="Calibri"/>
                <a:cs typeface="Calibri"/>
              </a:rPr>
              <a:t> </a:t>
            </a:r>
            <a:r>
              <a:rPr lang="en-US" sz="1600" dirty="0">
                <a:latin typeface="Calibri"/>
                <a:ea typeface="Calibri"/>
                <a:cs typeface="Calibri"/>
              </a:rPr>
              <a:t>in</a:t>
            </a:r>
            <a:r>
              <a:rPr lang="en-US" sz="1600" spc="-30" dirty="0">
                <a:latin typeface="Calibri"/>
                <a:ea typeface="Calibri"/>
                <a:cs typeface="Calibri"/>
              </a:rPr>
              <a:t> </a:t>
            </a:r>
            <a:r>
              <a:rPr lang="en-US" sz="1600" dirty="0" err="1">
                <a:latin typeface="Calibri"/>
                <a:ea typeface="Calibri"/>
                <a:cs typeface="Calibri"/>
              </a:rPr>
              <a:t>Metalla</a:t>
            </a:r>
            <a:r>
              <a:rPr lang="en-US" sz="1600" spc="-30" dirty="0">
                <a:latin typeface="Calibri"/>
                <a:ea typeface="Calibri"/>
                <a:cs typeface="Calibri"/>
              </a:rPr>
              <a:t> </a:t>
            </a:r>
            <a:r>
              <a:rPr lang="en-US" sz="1600" dirty="0">
                <a:latin typeface="Calibri"/>
                <a:ea typeface="Calibri"/>
                <a:cs typeface="Calibri"/>
              </a:rPr>
              <a:t>Royalty</a:t>
            </a:r>
            <a:r>
              <a:rPr lang="en-US" sz="1600" spc="-45" dirty="0">
                <a:latin typeface="Calibri"/>
                <a:ea typeface="Calibri"/>
                <a:cs typeface="Calibri"/>
              </a:rPr>
              <a:t> </a:t>
            </a:r>
            <a:r>
              <a:rPr lang="en-US" sz="1600" dirty="0">
                <a:latin typeface="Calibri"/>
                <a:ea typeface="Calibri"/>
                <a:cs typeface="Calibri"/>
              </a:rPr>
              <a:t>&amp;</a:t>
            </a:r>
            <a:r>
              <a:rPr lang="en-US" sz="1600" spc="-25" dirty="0">
                <a:latin typeface="Calibri"/>
                <a:ea typeface="Calibri"/>
                <a:cs typeface="Calibri"/>
              </a:rPr>
              <a:t> </a:t>
            </a:r>
            <a:r>
              <a:rPr lang="en-US" sz="1600" spc="-10" dirty="0">
                <a:latin typeface="Calibri"/>
                <a:ea typeface="Calibri"/>
                <a:cs typeface="Calibri"/>
              </a:rPr>
              <a:t>Streaming</a:t>
            </a:r>
            <a:endParaRPr lang="en-US" sz="1600" dirty="0">
              <a:latin typeface="Calibri"/>
              <a:ea typeface="Calibri"/>
              <a:cs typeface="Calibri"/>
            </a:endParaRPr>
          </a:p>
          <a:p>
            <a:pPr marL="755650" indent="-285750">
              <a:spcBef>
                <a:spcPts val="100"/>
              </a:spcBef>
              <a:spcAft>
                <a:spcPts val="1000"/>
              </a:spcAft>
              <a:buClr>
                <a:schemeClr val="tx1"/>
              </a:buClr>
              <a:buSzPct val="100000"/>
              <a:buFont typeface="System Font Regular"/>
              <a:buChar char="-"/>
              <a:tabLst>
                <a:tab pos="640715" algn="l"/>
              </a:tabLst>
            </a:pPr>
            <a:r>
              <a:rPr lang="en-US" sz="1600" dirty="0">
                <a:latin typeface="Calibri"/>
                <a:ea typeface="Calibri"/>
                <a:cs typeface="Calibri"/>
              </a:rPr>
              <a:t>45%</a:t>
            </a:r>
            <a:r>
              <a:rPr lang="en-US" sz="1600" spc="-20" dirty="0">
                <a:latin typeface="Calibri"/>
                <a:ea typeface="Calibri"/>
                <a:cs typeface="Calibri"/>
              </a:rPr>
              <a:t> </a:t>
            </a:r>
            <a:r>
              <a:rPr lang="en-US" sz="1600" dirty="0">
                <a:latin typeface="Calibri"/>
                <a:ea typeface="Calibri"/>
                <a:cs typeface="Calibri"/>
              </a:rPr>
              <a:t>interest</a:t>
            </a:r>
            <a:r>
              <a:rPr lang="en-US" sz="1600" spc="-20" dirty="0">
                <a:latin typeface="Calibri"/>
                <a:ea typeface="Calibri"/>
                <a:cs typeface="Calibri"/>
              </a:rPr>
              <a:t> </a:t>
            </a:r>
            <a:r>
              <a:rPr lang="en-US" sz="1600" dirty="0">
                <a:latin typeface="Calibri"/>
                <a:ea typeface="Calibri"/>
                <a:cs typeface="Calibri"/>
              </a:rPr>
              <a:t>in</a:t>
            </a:r>
            <a:r>
              <a:rPr lang="en-US" sz="1600" spc="-20" dirty="0">
                <a:latin typeface="Calibri"/>
                <a:ea typeface="Calibri"/>
                <a:cs typeface="Calibri"/>
              </a:rPr>
              <a:t> </a:t>
            </a:r>
            <a:r>
              <a:rPr lang="en-US" sz="1600" dirty="0">
                <a:latin typeface="Calibri"/>
                <a:ea typeface="Calibri"/>
                <a:cs typeface="Calibri"/>
              </a:rPr>
              <a:t>Sierra</a:t>
            </a:r>
            <a:r>
              <a:rPr lang="en-US" sz="1600" spc="-40" dirty="0">
                <a:latin typeface="Calibri"/>
                <a:ea typeface="Calibri"/>
                <a:cs typeface="Calibri"/>
              </a:rPr>
              <a:t> </a:t>
            </a:r>
            <a:r>
              <a:rPr lang="en-US" sz="1600" dirty="0">
                <a:latin typeface="Calibri"/>
                <a:ea typeface="Calibri"/>
                <a:cs typeface="Calibri"/>
              </a:rPr>
              <a:t>Madre</a:t>
            </a:r>
            <a:r>
              <a:rPr lang="en-US" sz="1600" spc="-40" dirty="0">
                <a:latin typeface="Calibri"/>
                <a:ea typeface="Calibri"/>
                <a:cs typeface="Calibri"/>
              </a:rPr>
              <a:t> </a:t>
            </a:r>
            <a:r>
              <a:rPr lang="en-US" sz="1600" dirty="0">
                <a:latin typeface="Calibri"/>
                <a:ea typeface="Calibri"/>
                <a:cs typeface="Calibri"/>
              </a:rPr>
              <a:t>Gold</a:t>
            </a:r>
            <a:r>
              <a:rPr lang="en-US" sz="1600" spc="-20" dirty="0">
                <a:latin typeface="Calibri"/>
                <a:ea typeface="Calibri"/>
                <a:cs typeface="Calibri"/>
              </a:rPr>
              <a:t> </a:t>
            </a:r>
            <a:r>
              <a:rPr lang="en-US" sz="1600" dirty="0">
                <a:latin typeface="Calibri"/>
                <a:ea typeface="Calibri"/>
                <a:cs typeface="Calibri"/>
              </a:rPr>
              <a:t>&amp;</a:t>
            </a:r>
            <a:r>
              <a:rPr lang="en-US" sz="1600" spc="-20" dirty="0">
                <a:latin typeface="Calibri"/>
                <a:ea typeface="Calibri"/>
                <a:cs typeface="Calibri"/>
              </a:rPr>
              <a:t> </a:t>
            </a:r>
            <a:r>
              <a:rPr lang="en-US" sz="1600" spc="-10" dirty="0">
                <a:latin typeface="Calibri"/>
                <a:ea typeface="Calibri"/>
                <a:cs typeface="Calibri"/>
              </a:rPr>
              <a:t>Silver</a:t>
            </a:r>
            <a:endParaRPr lang="en-US" sz="1600" dirty="0">
              <a:latin typeface="Calibri"/>
              <a:ea typeface="Calibri"/>
              <a:cs typeface="Calibri"/>
            </a:endParaRPr>
          </a:p>
          <a:p>
            <a:pPr marL="755650" indent="-285750">
              <a:spcBef>
                <a:spcPts val="100"/>
              </a:spcBef>
              <a:spcAft>
                <a:spcPts val="1000"/>
              </a:spcAft>
              <a:buClr>
                <a:schemeClr val="tx1"/>
              </a:buClr>
              <a:buSzPct val="100000"/>
              <a:buFont typeface="System Font Regular"/>
              <a:buChar char="-"/>
              <a:tabLst>
                <a:tab pos="640715" algn="l"/>
              </a:tabLst>
            </a:pPr>
            <a:r>
              <a:rPr lang="en-US" sz="1600" dirty="0">
                <a:latin typeface="Calibri"/>
                <a:ea typeface="Calibri"/>
                <a:cs typeface="Calibri"/>
              </a:rPr>
              <a:t>39%</a:t>
            </a:r>
            <a:r>
              <a:rPr lang="en-US" sz="1600" spc="-30" dirty="0">
                <a:latin typeface="Calibri"/>
                <a:ea typeface="Calibri"/>
                <a:cs typeface="Calibri"/>
              </a:rPr>
              <a:t> </a:t>
            </a:r>
            <a:r>
              <a:rPr lang="en-US" sz="1600" dirty="0">
                <a:latin typeface="Calibri"/>
                <a:ea typeface="Calibri"/>
                <a:cs typeface="Calibri"/>
              </a:rPr>
              <a:t>interest</a:t>
            </a:r>
            <a:r>
              <a:rPr lang="en-US" sz="1600" spc="-25" dirty="0">
                <a:latin typeface="Calibri"/>
                <a:ea typeface="Calibri"/>
                <a:cs typeface="Calibri"/>
              </a:rPr>
              <a:t> </a:t>
            </a:r>
            <a:r>
              <a:rPr lang="en-US" sz="1600" dirty="0">
                <a:latin typeface="Calibri"/>
                <a:ea typeface="Calibri"/>
                <a:cs typeface="Calibri"/>
              </a:rPr>
              <a:t>in</a:t>
            </a:r>
            <a:r>
              <a:rPr lang="en-US" sz="1600" spc="-25" dirty="0">
                <a:latin typeface="Calibri"/>
                <a:ea typeface="Calibri"/>
                <a:cs typeface="Calibri"/>
              </a:rPr>
              <a:t> </a:t>
            </a:r>
            <a:r>
              <a:rPr lang="en-US" sz="1600" dirty="0">
                <a:latin typeface="Calibri"/>
                <a:ea typeface="Calibri"/>
                <a:cs typeface="Calibri"/>
              </a:rPr>
              <a:t>Silver</a:t>
            </a:r>
            <a:r>
              <a:rPr lang="en-US" sz="1600" spc="-30" dirty="0">
                <a:latin typeface="Calibri"/>
                <a:ea typeface="Calibri"/>
                <a:cs typeface="Calibri"/>
              </a:rPr>
              <a:t> </a:t>
            </a:r>
            <a:r>
              <a:rPr lang="en-US" sz="1600" dirty="0">
                <a:latin typeface="Calibri"/>
                <a:ea typeface="Calibri"/>
                <a:cs typeface="Calibri"/>
              </a:rPr>
              <a:t>Storm</a:t>
            </a:r>
            <a:r>
              <a:rPr lang="en-US" sz="1600" spc="-35" dirty="0">
                <a:latin typeface="Calibri"/>
                <a:ea typeface="Calibri"/>
                <a:cs typeface="Calibri"/>
              </a:rPr>
              <a:t> </a:t>
            </a:r>
            <a:r>
              <a:rPr lang="en-US" sz="1600" spc="-10" dirty="0">
                <a:latin typeface="Calibri"/>
                <a:ea typeface="Calibri"/>
                <a:cs typeface="Calibri"/>
              </a:rPr>
              <a:t>Mining</a:t>
            </a:r>
            <a:endParaRPr lang="en-US" sz="1600" dirty="0">
              <a:latin typeface="Calibri"/>
              <a:ea typeface="Calibri"/>
              <a:cs typeface="Calibri"/>
            </a:endParaRPr>
          </a:p>
          <a:p>
            <a:pPr marL="298450" indent="-285750">
              <a:spcBef>
                <a:spcPts val="100"/>
              </a:spcBef>
              <a:spcAft>
                <a:spcPts val="1000"/>
              </a:spcAft>
              <a:buClr>
                <a:schemeClr val="tx1"/>
              </a:buClr>
              <a:buSzPct val="100000"/>
              <a:buFont typeface="Arial" panose="020B0604020202020204" pitchFamily="34" charset="0"/>
              <a:buChar char="•"/>
              <a:tabLst>
                <a:tab pos="183515" algn="l"/>
              </a:tabLst>
            </a:pPr>
            <a:r>
              <a:rPr lang="en-US" sz="1600" dirty="0">
                <a:latin typeface="Calibri"/>
                <a:ea typeface="Calibri"/>
                <a:cs typeface="Calibri"/>
              </a:rPr>
              <a:t>Revolving</a:t>
            </a:r>
            <a:r>
              <a:rPr lang="en-US" sz="1600" spc="-35" dirty="0">
                <a:latin typeface="Calibri"/>
                <a:ea typeface="Calibri"/>
                <a:cs typeface="Calibri"/>
              </a:rPr>
              <a:t> </a:t>
            </a:r>
            <a:r>
              <a:rPr lang="en-US" sz="1600" dirty="0">
                <a:latin typeface="Calibri"/>
                <a:ea typeface="Calibri"/>
                <a:cs typeface="Calibri"/>
              </a:rPr>
              <a:t>Credit</a:t>
            </a:r>
            <a:r>
              <a:rPr lang="en-US" sz="1600" spc="-40" dirty="0">
                <a:latin typeface="Calibri"/>
                <a:ea typeface="Calibri"/>
                <a:cs typeface="Calibri"/>
              </a:rPr>
              <a:t> </a:t>
            </a:r>
            <a:r>
              <a:rPr lang="en-US" sz="1600" dirty="0">
                <a:latin typeface="Calibri"/>
                <a:ea typeface="Calibri"/>
                <a:cs typeface="Calibri"/>
              </a:rPr>
              <a:t>Facility</a:t>
            </a:r>
            <a:r>
              <a:rPr lang="en-US" sz="1600" spc="-30" dirty="0">
                <a:latin typeface="Calibri"/>
                <a:ea typeface="Calibri"/>
                <a:cs typeface="Calibri"/>
              </a:rPr>
              <a:t> </a:t>
            </a:r>
            <a:r>
              <a:rPr lang="en-US" sz="1600" dirty="0">
                <a:latin typeface="Calibri"/>
                <a:ea typeface="Calibri"/>
                <a:cs typeface="Calibri"/>
              </a:rPr>
              <a:t>of</a:t>
            </a:r>
            <a:r>
              <a:rPr lang="en-US" sz="1600" spc="-45" dirty="0">
                <a:latin typeface="Calibri"/>
                <a:ea typeface="Calibri"/>
                <a:cs typeface="Calibri"/>
              </a:rPr>
              <a:t> </a:t>
            </a:r>
            <a:r>
              <a:rPr lang="en-US" sz="1600" dirty="0">
                <a:latin typeface="Calibri"/>
                <a:ea typeface="Calibri"/>
                <a:cs typeface="Calibri"/>
              </a:rPr>
              <a:t>$175.0M</a:t>
            </a:r>
            <a:r>
              <a:rPr lang="en-US" sz="1600" spc="-20" dirty="0">
                <a:latin typeface="Calibri"/>
                <a:ea typeface="Calibri"/>
                <a:cs typeface="Calibri"/>
              </a:rPr>
              <a:t> </a:t>
            </a:r>
            <a:r>
              <a:rPr lang="en-US" sz="1600" spc="-10" dirty="0">
                <a:latin typeface="Calibri"/>
                <a:ea typeface="Calibri"/>
                <a:cs typeface="Calibri"/>
              </a:rPr>
              <a:t>($139.6M</a:t>
            </a:r>
            <a:r>
              <a:rPr lang="en-US" sz="1600" dirty="0">
                <a:latin typeface="Calibri"/>
                <a:ea typeface="Calibri"/>
                <a:cs typeface="Calibri"/>
              </a:rPr>
              <a:t> </a:t>
            </a:r>
            <a:r>
              <a:rPr lang="en-US" sz="1600" spc="-10" dirty="0">
                <a:latin typeface="Calibri"/>
                <a:ea typeface="Calibri"/>
                <a:cs typeface="Calibri"/>
              </a:rPr>
              <a:t>undrawn)</a:t>
            </a:r>
            <a:endParaRPr lang="en-US" sz="1600" dirty="0">
              <a:latin typeface="Calibri"/>
              <a:ea typeface="Calibri"/>
              <a:cs typeface="Calibri"/>
            </a:endParaRPr>
          </a:p>
          <a:p>
            <a:pPr marL="297815" marR="193040" indent="-285750">
              <a:spcBef>
                <a:spcPts val="100"/>
              </a:spcBef>
              <a:spcAft>
                <a:spcPts val="1000"/>
              </a:spcAft>
              <a:buClr>
                <a:schemeClr val="tx1"/>
              </a:buClr>
              <a:buSzPct val="100000"/>
              <a:buFont typeface="Arial" panose="020B0604020202020204" pitchFamily="34" charset="0"/>
              <a:buChar char="•"/>
              <a:tabLst>
                <a:tab pos="184785" algn="l"/>
              </a:tabLst>
            </a:pPr>
            <a:r>
              <a:rPr lang="en-US" sz="1600" dirty="0">
                <a:latin typeface="Calibri"/>
                <a:ea typeface="Calibri"/>
                <a:cs typeface="Calibri"/>
              </a:rPr>
              <a:t>Senior</a:t>
            </a:r>
            <a:r>
              <a:rPr lang="en-US" sz="1600" spc="-45" dirty="0">
                <a:latin typeface="Calibri"/>
                <a:ea typeface="Calibri"/>
                <a:cs typeface="Calibri"/>
              </a:rPr>
              <a:t> </a:t>
            </a:r>
            <a:r>
              <a:rPr lang="en-US" sz="1600" dirty="0">
                <a:latin typeface="Calibri"/>
                <a:ea typeface="Calibri"/>
                <a:cs typeface="Calibri"/>
              </a:rPr>
              <a:t>Convertible</a:t>
            </a:r>
            <a:r>
              <a:rPr lang="en-US" sz="1600" spc="-30" dirty="0">
                <a:latin typeface="Calibri"/>
                <a:ea typeface="Calibri"/>
                <a:cs typeface="Calibri"/>
              </a:rPr>
              <a:t> </a:t>
            </a:r>
            <a:r>
              <a:rPr lang="en-US" sz="1600" dirty="0">
                <a:latin typeface="Calibri"/>
                <a:ea typeface="Calibri"/>
                <a:cs typeface="Calibri"/>
              </a:rPr>
              <a:t>Debenture</a:t>
            </a:r>
            <a:r>
              <a:rPr lang="en-US" sz="1600" spc="-25" dirty="0">
                <a:latin typeface="Calibri"/>
                <a:ea typeface="Calibri"/>
                <a:cs typeface="Calibri"/>
              </a:rPr>
              <a:t> </a:t>
            </a:r>
            <a:r>
              <a:rPr lang="en-US" sz="1600" dirty="0">
                <a:latin typeface="Calibri"/>
                <a:ea typeface="Calibri"/>
                <a:cs typeface="Calibri"/>
              </a:rPr>
              <a:t>@</a:t>
            </a:r>
            <a:r>
              <a:rPr lang="en-US" sz="1600" spc="-35" dirty="0">
                <a:latin typeface="Calibri"/>
                <a:ea typeface="Calibri"/>
                <a:cs typeface="Calibri"/>
              </a:rPr>
              <a:t> </a:t>
            </a:r>
            <a:r>
              <a:rPr lang="en-US" sz="1600" dirty="0">
                <a:latin typeface="Calibri"/>
                <a:ea typeface="Calibri"/>
                <a:cs typeface="Calibri"/>
              </a:rPr>
              <a:t>0.375%</a:t>
            </a:r>
            <a:r>
              <a:rPr lang="en-US" sz="1600" spc="-20" dirty="0">
                <a:latin typeface="Calibri"/>
                <a:ea typeface="Calibri"/>
                <a:cs typeface="Calibri"/>
              </a:rPr>
              <a:t> </a:t>
            </a:r>
            <a:r>
              <a:rPr lang="en-US" sz="1600" dirty="0">
                <a:latin typeface="Calibri"/>
                <a:ea typeface="Calibri"/>
                <a:cs typeface="Calibri"/>
              </a:rPr>
              <a:t>in</a:t>
            </a:r>
            <a:r>
              <a:rPr lang="en-US" sz="1600" spc="-25" dirty="0">
                <a:latin typeface="Calibri"/>
                <a:ea typeface="Calibri"/>
                <a:cs typeface="Calibri"/>
              </a:rPr>
              <a:t> the </a:t>
            </a:r>
            <a:r>
              <a:rPr lang="en-US" sz="1600" dirty="0">
                <a:latin typeface="Calibri"/>
                <a:ea typeface="Calibri"/>
                <a:cs typeface="Calibri"/>
              </a:rPr>
              <a:t>amount</a:t>
            </a:r>
            <a:r>
              <a:rPr lang="en-US" sz="1600" spc="-25" dirty="0">
                <a:latin typeface="Calibri"/>
                <a:ea typeface="Calibri"/>
                <a:cs typeface="Calibri"/>
              </a:rPr>
              <a:t> </a:t>
            </a:r>
            <a:r>
              <a:rPr lang="en-US" sz="1600" dirty="0">
                <a:latin typeface="Calibri"/>
                <a:ea typeface="Calibri"/>
                <a:cs typeface="Calibri"/>
              </a:rPr>
              <a:t>of</a:t>
            </a:r>
            <a:r>
              <a:rPr lang="en-US" sz="1600" spc="-5" dirty="0">
                <a:latin typeface="Calibri"/>
                <a:ea typeface="Calibri"/>
                <a:cs typeface="Calibri"/>
              </a:rPr>
              <a:t> </a:t>
            </a:r>
            <a:r>
              <a:rPr lang="en-US" sz="1600" spc="-10" dirty="0">
                <a:latin typeface="Calibri"/>
                <a:ea typeface="Calibri"/>
                <a:cs typeface="Calibri"/>
              </a:rPr>
              <a:t>$230M</a:t>
            </a:r>
          </a:p>
        </p:txBody>
      </p:sp>
      <p:sp>
        <p:nvSpPr>
          <p:cNvPr id="16" name="TextBox 15">
            <a:extLst>
              <a:ext uri="{FF2B5EF4-FFF2-40B4-BE49-F238E27FC236}">
                <a16:creationId xmlns:a16="http://schemas.microsoft.com/office/drawing/2014/main" id="{03F48E87-AA26-DB4F-BA2B-E93E1ADEDA36}"/>
              </a:ext>
            </a:extLst>
          </p:cNvPr>
          <p:cNvSpPr txBox="1"/>
          <p:nvPr/>
        </p:nvSpPr>
        <p:spPr>
          <a:xfrm>
            <a:off x="451850" y="76200"/>
            <a:ext cx="10068560"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Financial Strength</a:t>
            </a:r>
          </a:p>
        </p:txBody>
      </p:sp>
      <p:sp>
        <p:nvSpPr>
          <p:cNvPr id="21" name="Rectangle 20">
            <a:extLst>
              <a:ext uri="{FF2B5EF4-FFF2-40B4-BE49-F238E27FC236}">
                <a16:creationId xmlns:a16="http://schemas.microsoft.com/office/drawing/2014/main" id="{CA86FCE8-B5FF-CD4E-82D5-306D4A864031}"/>
              </a:ext>
            </a:extLst>
          </p:cNvPr>
          <p:cNvSpPr/>
          <p:nvPr/>
        </p:nvSpPr>
        <p:spPr>
          <a:xfrm>
            <a:off x="5867400" y="1059805"/>
            <a:ext cx="5802896" cy="48885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Tree>
    <p:extLst>
      <p:ext uri="{BB962C8B-B14F-4D97-AF65-F5344CB8AC3E}">
        <p14:creationId xmlns:p14="http://schemas.microsoft.com/office/powerpoint/2010/main" val="799355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8F91D-47F8-B14A-AEB7-E3690EBFC623}"/>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1</a:t>
            </a:fld>
            <a:endParaRPr lang="en-US" spc="-50"/>
          </a:p>
        </p:txBody>
      </p:sp>
      <p:sp>
        <p:nvSpPr>
          <p:cNvPr id="3" name="object 3">
            <a:extLst>
              <a:ext uri="{FF2B5EF4-FFF2-40B4-BE49-F238E27FC236}">
                <a16:creationId xmlns:a16="http://schemas.microsoft.com/office/drawing/2014/main" id="{04D424E9-DB16-A64B-B31B-B41676BF04A5}"/>
              </a:ext>
            </a:extLst>
          </p:cNvPr>
          <p:cNvSpPr txBox="1"/>
          <p:nvPr/>
        </p:nvSpPr>
        <p:spPr>
          <a:xfrm>
            <a:off x="533400" y="1133896"/>
            <a:ext cx="3886200" cy="198131"/>
          </a:xfrm>
          <a:prstGeom prst="rect">
            <a:avLst/>
          </a:prstGeom>
        </p:spPr>
        <p:txBody>
          <a:bodyPr vert="horz" wrap="square" lIns="0" tIns="13335" rIns="0" bIns="0" rtlCol="0">
            <a:spAutoFit/>
          </a:bodyPr>
          <a:lstStyle/>
          <a:p>
            <a:pPr marL="12700">
              <a:lnSpc>
                <a:spcPct val="100000"/>
              </a:lnSpc>
              <a:spcBef>
                <a:spcPts val="105"/>
              </a:spcBef>
            </a:pPr>
            <a:r>
              <a:rPr sz="1200" b="1">
                <a:latin typeface="Calibri" panose="020F0502020204030204" pitchFamily="34" charset="0"/>
                <a:cs typeface="Calibri" panose="020F0502020204030204" pitchFamily="34" charset="0"/>
              </a:rPr>
              <a:t>CAUTIONARY</a:t>
            </a:r>
            <a:r>
              <a:rPr sz="1200" b="1" spc="-50">
                <a:latin typeface="Calibri" panose="020F0502020204030204" pitchFamily="34" charset="0"/>
                <a:cs typeface="Calibri" panose="020F0502020204030204" pitchFamily="34" charset="0"/>
              </a:rPr>
              <a:t> </a:t>
            </a:r>
            <a:r>
              <a:rPr sz="1200" b="1" spc="-10">
                <a:latin typeface="Calibri" panose="020F0502020204030204" pitchFamily="34" charset="0"/>
                <a:cs typeface="Calibri" panose="020F0502020204030204" pitchFamily="34" charset="0"/>
              </a:rPr>
              <a:t>DISCLAIMER</a:t>
            </a:r>
            <a:endParaRPr sz="120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E3E5351-6FB4-1447-9279-BB4C82E28E12}"/>
              </a:ext>
            </a:extLst>
          </p:cNvPr>
          <p:cNvSpPr txBox="1"/>
          <p:nvPr/>
        </p:nvSpPr>
        <p:spPr>
          <a:xfrm>
            <a:off x="466942" y="76200"/>
            <a:ext cx="6619658"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Forward Looking Statement</a:t>
            </a:r>
          </a:p>
        </p:txBody>
      </p:sp>
      <p:sp>
        <p:nvSpPr>
          <p:cNvPr id="5" name="Text Placeholder 4">
            <a:extLst>
              <a:ext uri="{FF2B5EF4-FFF2-40B4-BE49-F238E27FC236}">
                <a16:creationId xmlns:a16="http://schemas.microsoft.com/office/drawing/2014/main" id="{85AD3236-CC21-1642-BCF0-56AA8D6C5FB6}"/>
              </a:ext>
            </a:extLst>
          </p:cNvPr>
          <p:cNvSpPr txBox="1">
            <a:spLocks/>
          </p:cNvSpPr>
          <p:nvPr/>
        </p:nvSpPr>
        <p:spPr>
          <a:xfrm>
            <a:off x="533400" y="1447800"/>
            <a:ext cx="11125200" cy="4744353"/>
          </a:xfrm>
          <a:prstGeom prst="rect">
            <a:avLst/>
          </a:prstGeom>
        </p:spPr>
        <p:txBody>
          <a:bodyPr lIns="0" tIns="0" rIns="0" bIns="0" numCol="2" spcCol="18288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700" dirty="0">
                <a:latin typeface="Calibri" panose="020F0502020204030204" pitchFamily="34" charset="0"/>
                <a:cs typeface="Calibri" panose="020F0502020204030204" pitchFamily="34" charset="0"/>
              </a:rPr>
              <a:t>Certain statements contained herein regarding First Majestic Silver Corp. (the “Company”) and its operations, including statements related to the Company’s 2025 production and cost guidance, constitute “forward-looking statements” within the meaning of Section 27A of the Securities Act of 1933, as amended, and Section 21E of the Securities Exchange Act of 1934, as amended, which are intended to be covered by the safe harbor created by such sections and other applicable laws and “forward-looking information” under applicable Canadian securities laws (collectively, “</a:t>
            </a:r>
            <a:r>
              <a:rPr lang="en-US" sz="700" b="1" dirty="0">
                <a:latin typeface="Calibri" panose="020F0502020204030204" pitchFamily="34" charset="0"/>
                <a:cs typeface="Calibri" panose="020F0502020204030204" pitchFamily="34" charset="0"/>
              </a:rPr>
              <a:t>forward-looking statements</a:t>
            </a:r>
            <a:r>
              <a:rPr lang="en-US" sz="700" dirty="0">
                <a:latin typeface="Calibri" panose="020F0502020204030204" pitchFamily="34" charset="0"/>
                <a:cs typeface="Calibri" panose="020F0502020204030204" pitchFamily="34" charset="0"/>
              </a:rPr>
              <a:t>”). These statements relate to future events or the future performance, business prospects or opportunities for First Majestic that are based on forecasts of future results, estimates of amounts not yet determinable and assumptions of management of First Majestic made in good faith in light of management’s experience and perceptions of historical trends, current conditions and expected future developments. Forward-looking statements include, but are not limited to, statements with respect to: closing of the transaction (the “</a:t>
            </a:r>
            <a:r>
              <a:rPr lang="en-US" sz="700" b="1" dirty="0">
                <a:latin typeface="Calibri" panose="020F0502020204030204" pitchFamily="34" charset="0"/>
                <a:cs typeface="Calibri" panose="020F0502020204030204" pitchFamily="34" charset="0"/>
              </a:rPr>
              <a:t>Transaction</a:t>
            </a:r>
            <a:r>
              <a:rPr lang="en-US" sz="700" dirty="0">
                <a:latin typeface="Calibri" panose="020F0502020204030204" pitchFamily="34" charset="0"/>
                <a:cs typeface="Calibri" panose="020F0502020204030204" pitchFamily="34" charset="0"/>
              </a:rPr>
              <a:t>”) with Gatos Silver, Inc. (“</a:t>
            </a:r>
            <a:r>
              <a:rPr lang="en-US" sz="700" b="1" dirty="0">
                <a:latin typeface="Calibri" panose="020F0502020204030204" pitchFamily="34" charset="0"/>
                <a:cs typeface="Calibri" panose="020F0502020204030204" pitchFamily="34" charset="0"/>
              </a:rPr>
              <a:t>Gatos</a:t>
            </a:r>
            <a:r>
              <a:rPr lang="en-US" sz="700" dirty="0">
                <a:latin typeface="Calibri" panose="020F0502020204030204" pitchFamily="34" charset="0"/>
                <a:cs typeface="Calibri" panose="020F0502020204030204" pitchFamily="34" charset="0"/>
              </a:rPr>
              <a:t>”) and the terms and timing related thereto, expected free cash flow from Gatos, expected value creation for shareholders, the future price of silver and other metals, the global supply and market for precious metals, revenue, the estimation of mineral reserves and resources, the realization of mineral reserve estimates, the timing and amount of estimated future production, life of mine estimates, recovery rates, costs of production (including cash costs and all-in sustaining costs), capital expenditures, margin estimates, costs and timing of the development of new deposits, exploration programs, the timing and payment of dividends, timing and possible outcomes of pending litigation and tax claims, the market for the Company’s shares and the Company’s ESG score performance. Assumptions may prove to be incorrect and actual results may differ materially from those anticipated. Consequently, guidance cannot be guaranteed. As such, investors are cautioned not to place undue reliance upon guidance and forward-looking statements as there can be no assurance that the plans, assumptions or expectations upon which they are placed will occur.</a:t>
            </a:r>
          </a:p>
          <a:p>
            <a:pPr marL="0" indent="0" algn="just">
              <a:lnSpc>
                <a:spcPct val="100000"/>
              </a:lnSpc>
              <a:spcBef>
                <a:spcPts val="0"/>
              </a:spcBef>
              <a:buNone/>
            </a:pPr>
            <a:endParaRPr lang="en-US" sz="7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sz="700" dirty="0">
                <a:latin typeface="Calibri" panose="020F0502020204030204" pitchFamily="34" charset="0"/>
                <a:cs typeface="Calibri" panose="020F0502020204030204" pitchFamily="34" charset="0"/>
              </a:rPr>
              <a:t>Generally, these forward-looking statements can be identified by the use of forward-looking terminology such as "plans", "expects" or "does not expect", "is expected", "budget", "scheduled", "estimates", "forecasts", "intends", "anticipates" or "does not anticipate", or "believes", or variations of such words and phrases or state that certain actions, events or results "may", "could", "would", "might" or "will be taken", "occur" or "be achieved". Actual results may vary from forward-looking statements. Forward-looking statements are subject to known and unknown risks, uncertainties and other factors that may cause the actual results, level of activity, performance or achievements of the Company to be materially different from those expressed or implied by such forward looking statements, including but not limited to: satisfaction and waiver of all applicable closing conditions for the Transaction on a timely basis or at all including, without limitation, receipt of all necessary shareholder, stock exchange and regulatory approvals or consents and lack of material changes with respect to the Company and Gatos and their respective businesses; the timing of the closing of the Transaction and the failure of the Transaction to close for any reason; the outcome of any legal proceedings; unanticipated difficulties or expenditures relating to the Transaction; risks relating to the value of the consideration to be issued in connection with the Transaction; the diversion of management time on pending Transaction-related issues; risks related to the integration of acquisitions; risks related to international operations; risks related to joint venture operations; fluctuations in security markets; the duration and effects of the COVID-19, and any other pandemics on operations and workforce, and the effects on global economies and society; general economic conditions including inflation risks; actual results of current exploration activities; actual results of current reclamation activities; reclamation expenses; conclusions of economic evaluations; changes in project parameters as plans continue to be refined; commodity prices; future demand for and prices of metals; possible variations in ore reserves, grade or recovery rates; actual performance and possible failure of plant, equipment or processes to operate as anticipated; availability of sufficient water for operating purposes; accidents, labour disputes and other risks of the mining industry; delays in obtaining governmental approvals or financing or in the completion of development or construction activities, changes in national and local government, legislation, taxation, controls, regulations and political or economic developments; operating or technical difficulties in connection with mining or development activities; risks and hazards associated with the business of mineral exploration, development and mining (including environmental hazards, industrial accidents, unusual or unexpected formations, pressures, cave-ins and flooding); risks relating to the credit worthiness or financial condition of suppliers, refiners and other parties with whom the Company does business; inability to obtain adequate insurance to cover risks and hazards; and the presence of laws and regulations that may impose restrictions on mining, including those currently enacted in Mexico; employee relations; relationships with and claims by local communities and indigenous populations; availability and increasing costs associated with mining inputs and labour; the speculative nature of mineral exploration and development, including the risks of obtaining necessary licenses, permits and approvals from government authorities; diminishing quantities or grades of mineral reserves as properties are mined; the Company’s title to properties, changes in climate conditions and extreme weather events, as well as those factors discussed in the section entitled "Description of the Business - Risk Factors" in the Company’s Annual Information Form for the year ended December 31, 2023, available on </a:t>
            </a:r>
            <a:r>
              <a:rPr lang="en-US" sz="700" dirty="0">
                <a:latin typeface="Calibri" panose="020F0502020204030204" pitchFamily="34" charset="0"/>
                <a:cs typeface="Calibri" panose="020F0502020204030204" pitchFamily="34" charset="0"/>
                <a:hlinkClick r:id="rId2"/>
              </a:rPr>
              <a:t>www.sedarplus.ca</a:t>
            </a:r>
            <a:r>
              <a:rPr lang="en-US" sz="700" dirty="0">
                <a:latin typeface="Calibri" panose="020F0502020204030204" pitchFamily="34" charset="0"/>
                <a:cs typeface="Calibri" panose="020F0502020204030204" pitchFamily="34" charset="0"/>
              </a:rPr>
              <a:t>, and as an exhibit to its most recently filed Form 40-F on file with the United States Securities and Exchange Commission in Washington, D.C., which is available on EDGAR at </a:t>
            </a:r>
            <a:r>
              <a:rPr lang="en-US" sz="700" dirty="0">
                <a:latin typeface="Calibri" panose="020F0502020204030204" pitchFamily="34" charset="0"/>
                <a:cs typeface="Calibri" panose="020F0502020204030204" pitchFamily="34" charset="0"/>
                <a:hlinkClick r:id="rId3"/>
              </a:rPr>
              <a:t>www.sec.gov/edgar</a:t>
            </a:r>
            <a:r>
              <a:rPr lang="en-US" sz="700" dirty="0">
                <a:latin typeface="Calibri" panose="020F0502020204030204" pitchFamily="34" charset="0"/>
                <a:cs typeface="Calibri" panose="020F0502020204030204" pitchFamily="34" charset="0"/>
              </a:rPr>
              <a:t> or on First Majestic’s website. Although the Company has attempted to identify important factors that could cause actual results to differ materially from those contained in forward-looking statements, there may be other factors that cause results not to be as anticipated, estimated or intended. The Company believes that the expectations reflected in these forward-looking statements are reasonable, however there can be no assurance that such statements will prove to be accurate, as actual results and future events could differ materially from those anticipated in such statements. Accordingly, readers should not place undue reliance on forward-looking statements. These statements speak only as of the date hereof. The Company does not undertake to update any forward-looking statements that are incorporated by reference herein, except in accordance with applicable securities laws.</a:t>
            </a:r>
          </a:p>
          <a:p>
            <a:pPr marL="0" indent="0" algn="just">
              <a:lnSpc>
                <a:spcPct val="100000"/>
              </a:lnSpc>
              <a:spcBef>
                <a:spcPts val="0"/>
              </a:spcBef>
              <a:buNone/>
            </a:pPr>
            <a:endParaRPr lang="en-US" sz="7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sz="700" dirty="0">
                <a:latin typeface="Calibri" panose="020F0502020204030204" pitchFamily="34" charset="0"/>
                <a:cs typeface="Calibri" panose="020F0502020204030204" pitchFamily="34" charset="0"/>
              </a:rPr>
              <a:t>The Company notes that changes in climate conditions could adversely affect the business and operations through shifting weather patterns, environmental incidents, and extreme weather events. This can include changes in snow and precipitation levels, extreme temperatures, changing sea levels and other weather events which can result in frozen conditions, flooding, droughts, or fires. Such conditions could directly or indirectly impact our operations by affecting the safety of our staff and the communities in which we operate, disrupting safe access to sites, damaging facilities and equipment, disrupting energy and water supply, creating labor and material shortages and can cause supply chain interruptions. There is no assurance that the Company will be able to successfully anticipate, respond to or manage risks associated with severe climate conditions. Any such disruptions could have an adverse effect on the Company’s operations, production, and financial results.</a:t>
            </a:r>
          </a:p>
          <a:p>
            <a:pPr marL="0" indent="0" algn="just">
              <a:lnSpc>
                <a:spcPct val="100000"/>
              </a:lnSpc>
              <a:spcBef>
                <a:spcPts val="0"/>
              </a:spcBef>
              <a:buNone/>
            </a:pPr>
            <a:endParaRPr lang="en-US" sz="7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sz="700" b="1" dirty="0">
                <a:latin typeface="Calibri" panose="020F0502020204030204" pitchFamily="34" charset="0"/>
                <a:cs typeface="Calibri" panose="020F0502020204030204" pitchFamily="34" charset="0"/>
              </a:rPr>
              <a:t>Certain Technical Information</a:t>
            </a:r>
          </a:p>
          <a:p>
            <a:pPr marL="0" indent="0" algn="just">
              <a:lnSpc>
                <a:spcPct val="100000"/>
              </a:lnSpc>
              <a:spcBef>
                <a:spcPts val="0"/>
              </a:spcBef>
              <a:buNone/>
            </a:pPr>
            <a:r>
              <a:rPr lang="en-US" sz="700" dirty="0">
                <a:latin typeface="Calibri" panose="020F0502020204030204" pitchFamily="34" charset="0"/>
                <a:cs typeface="Calibri" panose="020F0502020204030204" pitchFamily="34" charset="0"/>
              </a:rPr>
              <a:t>Scientific and technical information regarding Gatos, its direct and indirect subsidiaries and affiliates and their respective businesses and properties are derived from disclosure documents publicly filed by Gatos including Gatos’ Annual Report on Form 10-K for the year ended December 31, 2023, filed with the SEC on February 20, 2024, as amended by Amendment No. 1 to such annual report filed with the SEC on May 6, 2024, at www.sec.gov/edgar. (the “Gatos Annual Report”) and the technical report entitled “Mineral Resource and Mineral Reserve Update, Los Gatos Joint Venture, Chihuahua Mexico” dated October 20, 2023 (the “Gatos Technical Report”), each of which are available on EDGAR at </a:t>
            </a:r>
            <a:r>
              <a:rPr lang="en-US" sz="700" dirty="0">
                <a:latin typeface="Calibri" panose="020F0502020204030204" pitchFamily="34" charset="0"/>
                <a:cs typeface="Calibri" panose="020F0502020204030204" pitchFamily="34" charset="0"/>
                <a:hlinkClick r:id="rId3"/>
              </a:rPr>
              <a:t>www.sec.gov/edgar</a:t>
            </a:r>
            <a:r>
              <a:rPr lang="en-US" sz="700" dirty="0">
                <a:latin typeface="Calibri" panose="020F0502020204030204" pitchFamily="34" charset="0"/>
                <a:cs typeface="Calibri" panose="020F0502020204030204" pitchFamily="34" charset="0"/>
              </a:rPr>
              <a:t> or on SEDAR+ at </a:t>
            </a:r>
            <a:r>
              <a:rPr lang="en-US" sz="700" dirty="0">
                <a:latin typeface="Calibri" panose="020F0502020204030204" pitchFamily="34" charset="0"/>
                <a:cs typeface="Calibri" panose="020F0502020204030204" pitchFamily="34" charset="0"/>
                <a:hlinkClick r:id="rId4"/>
              </a:rPr>
              <a:t>www.sedarplus.com</a:t>
            </a:r>
            <a:r>
              <a:rPr lang="en-US" sz="700" dirty="0">
                <a:latin typeface="Calibri" panose="020F0502020204030204" pitchFamily="34" charset="0"/>
                <a:cs typeface="Calibri" panose="020F0502020204030204" pitchFamily="34" charset="0"/>
              </a:rPr>
              <a:t>. The Gatos Technical Report was reviewed on behalf of the Company by Gonzalo Mercado, </a:t>
            </a:r>
            <a:r>
              <a:rPr lang="en-US" sz="700" dirty="0" err="1">
                <a:latin typeface="Calibri" panose="020F0502020204030204" pitchFamily="34" charset="0"/>
                <a:cs typeface="Calibri" panose="020F0502020204030204" pitchFamily="34" charset="0"/>
              </a:rPr>
              <a:t>P.Geo</a:t>
            </a:r>
            <a:r>
              <a:rPr lang="en-US" sz="700" dirty="0">
                <a:latin typeface="Calibri" panose="020F0502020204030204" pitchFamily="34" charset="0"/>
                <a:cs typeface="Calibri" panose="020F0502020204030204" pitchFamily="34" charset="0"/>
              </a:rPr>
              <a:t>. Internal QP for the Company. To the best of the Company’s knowledge, information and belief as of the date hereof there is no new material scientific and technical information that would make disclosure of the mineral resources or reserves  inaccurate or misleading. The Company is not affirming or adopting any statements or reports attributed to Gatos (including prior mineral reserve and resource declaration) in this presentation or made by Gatos outside of this presentation.</a:t>
            </a:r>
          </a:p>
          <a:p>
            <a:pPr marL="0" indent="0" algn="just">
              <a:lnSpc>
                <a:spcPct val="100000"/>
              </a:lnSpc>
              <a:spcBef>
                <a:spcPts val="0"/>
              </a:spcBef>
              <a:buNone/>
            </a:pPr>
            <a:endParaRPr lang="en-US" sz="7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sz="700" b="1" dirty="0">
                <a:latin typeface="Calibri" panose="020F0502020204030204" pitchFamily="34" charset="0"/>
                <a:cs typeface="Calibri" panose="020F0502020204030204" pitchFamily="34" charset="0"/>
              </a:rPr>
              <a:t>Non-GAAP Financial Measures </a:t>
            </a:r>
          </a:p>
          <a:p>
            <a:pPr marL="0" indent="0" algn="just">
              <a:lnSpc>
                <a:spcPct val="100000"/>
              </a:lnSpc>
              <a:spcBef>
                <a:spcPts val="0"/>
              </a:spcBef>
              <a:buNone/>
            </a:pPr>
            <a:r>
              <a:rPr lang="en-US" sz="700" dirty="0">
                <a:latin typeface="Calibri" panose="020F0502020204030204" pitchFamily="34" charset="0"/>
                <a:cs typeface="Calibri" panose="020F0502020204030204" pitchFamily="34" charset="0"/>
              </a:rPr>
              <a:t>This presentation includes reference to certain financial measures which are not standardized measures under the Company’s financial reporting framework. These measures include all-in sustaining costs (or “AISC”) per silver equivalent ounce, cash costs per silver equivalent ounce and free cash flow. The Company believes that these measures, together with measures determined in accordance with IFRS, provide investors with an improved ability to evaluate the underlying performance of the Company. These measures are widely used in the mining industry as a benchmark for performance but do not have any standardized meaning prescribed under IFRS, and therefore they may not be comparable to similar measures disclosed by other companies. The data is intended to provide additional information and should not be considered in isolation or as a substitute for measures of performance prepared in accordance with IFRS. For a complete description of how the Company calculates such measures and a reconciliation of certain measures to GAAP terms please see “Non-GAAP Measures” in the Company’s most recent management discussion and analysis filed on SEDAR+ at www.sedarplus.ca and EDGAR at www.sec.gov/edgar. Information regarding such measures with respect to Gatos, its direct and indirect subsidiaries and affiliates and their respective businesses and properties are derived from disclosure documents publicly filed by Gatos including the Gatos Annual Report. For a complete description of how Gatos calculates such measures with respect to the Los Gatos mine and a reconciliation of certain measures to US GAAP terms, please see “Non-GAAP Measures” in the Gatos Annual Report. The Company is not affirming or adopting any statements or reports attributed to Gatos regarding such measures in this presentation or made by Gatos outside of this presentation.</a:t>
            </a:r>
          </a:p>
        </p:txBody>
      </p:sp>
    </p:spTree>
    <p:extLst>
      <p:ext uri="{BB962C8B-B14F-4D97-AF65-F5344CB8AC3E}">
        <p14:creationId xmlns:p14="http://schemas.microsoft.com/office/powerpoint/2010/main" val="930938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8966DD44-F617-7C46-8C37-B103BC46DC38}"/>
              </a:ext>
            </a:extLst>
          </p:cNvPr>
          <p:cNvGraphicFramePr/>
          <p:nvPr/>
        </p:nvGraphicFramePr>
        <p:xfrm>
          <a:off x="6975876" y="2133600"/>
          <a:ext cx="4406501" cy="3833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object 4"/>
          <p:cNvGraphicFramePr>
            <a:graphicFrameLocks noGrp="1"/>
          </p:cNvGraphicFramePr>
          <p:nvPr/>
        </p:nvGraphicFramePr>
        <p:xfrm>
          <a:off x="646042" y="3134559"/>
          <a:ext cx="5561099" cy="2954700"/>
        </p:xfrm>
        <a:graphic>
          <a:graphicData uri="http://schemas.openxmlformats.org/drawingml/2006/table">
            <a:tbl>
              <a:tblPr firstRow="1" bandRow="1">
                <a:tableStyleId>{2D5ABB26-0587-4C30-8999-92F81FD0307C}</a:tableStyleId>
              </a:tblPr>
              <a:tblGrid>
                <a:gridCol w="3544958">
                  <a:extLst>
                    <a:ext uri="{9D8B030D-6E8A-4147-A177-3AD203B41FA5}">
                      <a16:colId xmlns:a16="http://schemas.microsoft.com/office/drawing/2014/main" val="20000"/>
                    </a:ext>
                  </a:extLst>
                </a:gridCol>
                <a:gridCol w="2016141">
                  <a:extLst>
                    <a:ext uri="{9D8B030D-6E8A-4147-A177-3AD203B41FA5}">
                      <a16:colId xmlns:a16="http://schemas.microsoft.com/office/drawing/2014/main" val="20001"/>
                    </a:ext>
                  </a:extLst>
                </a:gridCol>
              </a:tblGrid>
              <a:tr h="360000">
                <a:tc>
                  <a:txBody>
                    <a:bodyPr/>
                    <a:lstStyle/>
                    <a:p>
                      <a:pPr marL="90805">
                        <a:lnSpc>
                          <a:spcPct val="100000"/>
                        </a:lnSpc>
                        <a:spcBef>
                          <a:spcPts val="580"/>
                        </a:spcBef>
                      </a:pPr>
                      <a:r>
                        <a:rPr sz="1200" b="1" i="0">
                          <a:solidFill>
                            <a:srgbClr val="FFFFFF"/>
                          </a:solidFill>
                          <a:latin typeface="Calibri" panose="020F0502020204030204" pitchFamily="34" charset="0"/>
                          <a:cs typeface="Calibri" panose="020F0502020204030204" pitchFamily="34" charset="0"/>
                        </a:rPr>
                        <a:t>Top</a:t>
                      </a:r>
                      <a:r>
                        <a:rPr sz="1200" b="1" i="0" spc="-15">
                          <a:solidFill>
                            <a:srgbClr val="FFFFFF"/>
                          </a:solidFill>
                          <a:latin typeface="Calibri" panose="020F0502020204030204" pitchFamily="34" charset="0"/>
                          <a:cs typeface="Calibri" panose="020F0502020204030204" pitchFamily="34" charset="0"/>
                        </a:rPr>
                        <a:t> </a:t>
                      </a:r>
                      <a:r>
                        <a:rPr sz="1200" b="1" i="0" spc="-10">
                          <a:solidFill>
                            <a:srgbClr val="FFFFFF"/>
                          </a:solidFill>
                          <a:latin typeface="Calibri" panose="020F0502020204030204" pitchFamily="34" charset="0"/>
                          <a:cs typeface="Calibri" panose="020F0502020204030204" pitchFamily="34" charset="0"/>
                        </a:rPr>
                        <a:t>Shareholders</a:t>
                      </a:r>
                      <a:endParaRPr sz="1200" b="1" i="0">
                        <a:latin typeface="Calibri" panose="020F0502020204030204" pitchFamily="34" charset="0"/>
                        <a:cs typeface="Calibri" panose="020F0502020204030204" pitchFamily="34" charset="0"/>
                      </a:endParaRPr>
                    </a:p>
                  </a:txBody>
                  <a:tcPr marL="0" marR="0" marT="7366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059F"/>
                    </a:solidFill>
                  </a:tcPr>
                </a:tc>
                <a:tc>
                  <a:txBody>
                    <a:bodyPr/>
                    <a:lstStyle/>
                    <a:p>
                      <a:pPr marL="0" indent="0" algn="ctr">
                        <a:lnSpc>
                          <a:spcPct val="100000"/>
                        </a:lnSpc>
                        <a:spcBef>
                          <a:spcPts val="580"/>
                        </a:spcBef>
                      </a:pPr>
                      <a:r>
                        <a:rPr sz="1200" b="1" i="0" dirty="0">
                          <a:solidFill>
                            <a:srgbClr val="FFFFFF"/>
                          </a:solidFill>
                          <a:latin typeface="Calibri" panose="020F0502020204030204" pitchFamily="34" charset="0"/>
                          <a:cs typeface="Calibri" panose="020F0502020204030204" pitchFamily="34" charset="0"/>
                        </a:rPr>
                        <a:t>% </a:t>
                      </a:r>
                      <a:r>
                        <a:rPr sz="1200" b="1" i="0" spc="-25" dirty="0">
                          <a:solidFill>
                            <a:srgbClr val="FFFFFF"/>
                          </a:solidFill>
                          <a:latin typeface="Calibri" panose="020F0502020204030204" pitchFamily="34" charset="0"/>
                          <a:cs typeface="Calibri" panose="020F0502020204030204" pitchFamily="34" charset="0"/>
                        </a:rPr>
                        <a:t>S/O</a:t>
                      </a:r>
                      <a:endParaRPr sz="1200" b="1" i="0" dirty="0">
                        <a:latin typeface="Calibri" panose="020F0502020204030204" pitchFamily="34" charset="0"/>
                        <a:cs typeface="Calibri" panose="020F0502020204030204" pitchFamily="34" charset="0"/>
                      </a:endParaRPr>
                    </a:p>
                  </a:txBody>
                  <a:tcPr marL="0" marR="0" marT="7366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059F"/>
                    </a:solidFill>
                  </a:tcPr>
                </a:tc>
                <a:extLst>
                  <a:ext uri="{0D108BD9-81ED-4DB2-BD59-A6C34878D82A}">
                    <a16:rowId xmlns:a16="http://schemas.microsoft.com/office/drawing/2014/main" val="10000"/>
                  </a:ext>
                </a:extLst>
              </a:tr>
              <a:tr h="259470">
                <a:tc>
                  <a:txBody>
                    <a:bodyPr/>
                    <a:lstStyle/>
                    <a:p>
                      <a:pPr marL="90805">
                        <a:lnSpc>
                          <a:spcPct val="100000"/>
                        </a:lnSpc>
                        <a:spcBef>
                          <a:spcPts val="320"/>
                        </a:spcBef>
                      </a:pPr>
                      <a:r>
                        <a:rPr lang="en-CA" sz="1200" b="0" dirty="0">
                          <a:latin typeface="Calibri" panose="020F0502020204030204" pitchFamily="34" charset="0"/>
                          <a:cs typeface="Calibri" panose="020F0502020204030204" pitchFamily="34" charset="0"/>
                        </a:rPr>
                        <a:t>The Electrum Group LLC</a:t>
                      </a:r>
                      <a:endParaRPr sz="1200" b="0" dirty="0">
                        <a:latin typeface="Calibri" panose="020F0502020204030204" pitchFamily="34" charset="0"/>
                        <a:cs typeface="Calibri" panose="020F0502020204030204" pitchFamily="34" charset="0"/>
                      </a:endParaRPr>
                    </a:p>
                  </a:txBody>
                  <a:tcPr marL="0" marR="0" marT="406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0"/>
                        </a:spcBef>
                      </a:pPr>
                      <a:r>
                        <a:rPr lang="en-CA" sz="1200" b="0" spc="-20" dirty="0">
                          <a:latin typeface="Calibri" panose="020F0502020204030204" pitchFamily="34" charset="0"/>
                          <a:cs typeface="Calibri" panose="020F0502020204030204" pitchFamily="34" charset="0"/>
                        </a:rPr>
                        <a:t>9.4%</a:t>
                      </a:r>
                      <a:endParaRPr sz="1200" b="0" dirty="0">
                        <a:latin typeface="Calibri" panose="020F0502020204030204" pitchFamily="34" charset="0"/>
                        <a:cs typeface="Calibri" panose="020F0502020204030204" pitchFamily="34" charset="0"/>
                      </a:endParaRPr>
                    </a:p>
                  </a:txBody>
                  <a:tcPr marL="0" marR="0" marT="406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9470">
                <a:tc>
                  <a:txBody>
                    <a:bodyPr/>
                    <a:lstStyle/>
                    <a:p>
                      <a:pPr marL="90805">
                        <a:lnSpc>
                          <a:spcPct val="100000"/>
                        </a:lnSpc>
                        <a:spcBef>
                          <a:spcPts val="320"/>
                        </a:spcBef>
                      </a:pPr>
                      <a:r>
                        <a:rPr sz="1200" b="0" dirty="0">
                          <a:latin typeface="Calibri" panose="020F0502020204030204" pitchFamily="34" charset="0"/>
                          <a:cs typeface="Calibri" panose="020F0502020204030204" pitchFamily="34" charset="0"/>
                        </a:rPr>
                        <a:t>Van</a:t>
                      </a:r>
                      <a:r>
                        <a:rPr sz="1200" b="0" spc="-1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Eck</a:t>
                      </a:r>
                      <a:r>
                        <a:rPr sz="1200" b="0" spc="-20"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(GDXJ</a:t>
                      </a:r>
                      <a:r>
                        <a:rPr sz="1200" b="0" spc="-35"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&amp;</a:t>
                      </a:r>
                      <a:r>
                        <a:rPr sz="1200" b="0" spc="-15" dirty="0">
                          <a:latin typeface="Calibri" panose="020F0502020204030204" pitchFamily="34" charset="0"/>
                          <a:cs typeface="Calibri" panose="020F0502020204030204" pitchFamily="34" charset="0"/>
                        </a:rPr>
                        <a:t> </a:t>
                      </a:r>
                      <a:r>
                        <a:rPr sz="1200" b="0" spc="-20" dirty="0">
                          <a:latin typeface="Calibri" panose="020F0502020204030204" pitchFamily="34" charset="0"/>
                          <a:cs typeface="Calibri" panose="020F0502020204030204" pitchFamily="34" charset="0"/>
                        </a:rPr>
                        <a:t>GDX)</a:t>
                      </a:r>
                      <a:endParaRPr sz="1200" b="0" dirty="0">
                        <a:latin typeface="Calibri" panose="020F0502020204030204" pitchFamily="34" charset="0"/>
                        <a:cs typeface="Calibri" panose="020F0502020204030204" pitchFamily="34" charset="0"/>
                      </a:endParaRPr>
                    </a:p>
                  </a:txBody>
                  <a:tcPr marL="0" marR="0" marT="406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628650">
                        <a:lnSpc>
                          <a:spcPct val="100000"/>
                        </a:lnSpc>
                        <a:spcBef>
                          <a:spcPts val="320"/>
                        </a:spcBef>
                      </a:pPr>
                      <a:r>
                        <a:rPr lang="en-CA" sz="1200" b="0" spc="-20" dirty="0">
                          <a:latin typeface="Calibri" panose="020F0502020204030204" pitchFamily="34" charset="0"/>
                          <a:cs typeface="Calibri" panose="020F0502020204030204" pitchFamily="34" charset="0"/>
                        </a:rPr>
                        <a:t>5.8</a:t>
                      </a:r>
                      <a:r>
                        <a:rPr sz="1200" b="0" spc="-20" dirty="0">
                          <a:latin typeface="Calibri" panose="020F0502020204030204" pitchFamily="34" charset="0"/>
                          <a:cs typeface="Calibri" panose="020F0502020204030204" pitchFamily="34" charset="0"/>
                        </a:rPr>
                        <a:t>%</a:t>
                      </a:r>
                      <a:endParaRPr sz="1200" b="0" dirty="0">
                        <a:latin typeface="Calibri" panose="020F0502020204030204" pitchFamily="34" charset="0"/>
                        <a:cs typeface="Calibri" panose="020F0502020204030204" pitchFamily="34" charset="0"/>
                      </a:endParaRPr>
                    </a:p>
                  </a:txBody>
                  <a:tcPr marL="0" marR="0" marT="4064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0776253"/>
                  </a:ext>
                </a:extLst>
              </a:tr>
              <a:tr h="259470">
                <a:tc>
                  <a:txBody>
                    <a:bodyPr/>
                    <a:lstStyle/>
                    <a:p>
                      <a:pPr marL="90805">
                        <a:lnSpc>
                          <a:spcPct val="100000"/>
                        </a:lnSpc>
                        <a:spcBef>
                          <a:spcPts val="325"/>
                        </a:spcBef>
                      </a:pPr>
                      <a:r>
                        <a:rPr sz="1200" b="0" dirty="0">
                          <a:latin typeface="Calibri" panose="020F0502020204030204" pitchFamily="34" charset="0"/>
                          <a:cs typeface="Calibri" panose="020F0502020204030204" pitchFamily="34" charset="0"/>
                        </a:rPr>
                        <a:t>Tidal</a:t>
                      </a:r>
                      <a:r>
                        <a:rPr sz="1200" b="0" spc="-45" dirty="0">
                          <a:latin typeface="Calibri" panose="020F0502020204030204" pitchFamily="34" charset="0"/>
                          <a:cs typeface="Calibri" panose="020F0502020204030204" pitchFamily="34" charset="0"/>
                        </a:rPr>
                        <a:t> </a:t>
                      </a:r>
                      <a:r>
                        <a:rPr sz="1200" b="0" dirty="0">
                          <a:latin typeface="Calibri" panose="020F0502020204030204" pitchFamily="34" charset="0"/>
                          <a:cs typeface="Calibri" panose="020F0502020204030204" pitchFamily="34" charset="0"/>
                        </a:rPr>
                        <a:t>Investments</a:t>
                      </a:r>
                      <a:r>
                        <a:rPr sz="1200" b="0" spc="-20" dirty="0">
                          <a:latin typeface="Calibri" panose="020F0502020204030204" pitchFamily="34" charset="0"/>
                          <a:cs typeface="Calibri" panose="020F0502020204030204" pitchFamily="34" charset="0"/>
                        </a:rPr>
                        <a:t> </a:t>
                      </a:r>
                      <a:r>
                        <a:rPr sz="1200" b="0" spc="-25" dirty="0">
                          <a:latin typeface="Calibri" panose="020F0502020204030204" pitchFamily="34" charset="0"/>
                          <a:cs typeface="Calibri" panose="020F0502020204030204" pitchFamily="34" charset="0"/>
                        </a:rPr>
                        <a:t>LLC</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spc="-20" dirty="0">
                          <a:latin typeface="Calibri" panose="020F0502020204030204" pitchFamily="34" charset="0"/>
                          <a:cs typeface="Calibri" panose="020F0502020204030204" pitchFamily="34" charset="0"/>
                        </a:rPr>
                        <a:t>3.6</a:t>
                      </a:r>
                      <a:r>
                        <a:rPr sz="1200" b="0" spc="-20" dirty="0">
                          <a:latin typeface="Calibri" panose="020F0502020204030204" pitchFamily="34" charset="0"/>
                          <a:cs typeface="Calibri" panose="020F0502020204030204" pitchFamily="34" charset="0"/>
                        </a:rPr>
                        <a:t>%</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7315549"/>
                  </a:ext>
                </a:extLst>
              </a:tr>
              <a:tr h="259470">
                <a:tc>
                  <a:txBody>
                    <a:bodyPr/>
                    <a:lstStyle/>
                    <a:p>
                      <a:pPr marL="90805" marR="0" lvl="0" indent="0" algn="l" defTabSz="914400" rtl="0" eaLnBrk="1" fontAlgn="auto" latinLnBrk="0" hangingPunct="1">
                        <a:lnSpc>
                          <a:spcPct val="100000"/>
                        </a:lnSpc>
                        <a:spcBef>
                          <a:spcPts val="325"/>
                        </a:spcBef>
                        <a:spcAft>
                          <a:spcPts val="0"/>
                        </a:spcAft>
                        <a:buClrTx/>
                        <a:buSzTx/>
                        <a:buFontTx/>
                        <a:buNone/>
                        <a:tabLst/>
                        <a:defRPr/>
                      </a:pPr>
                      <a:r>
                        <a:rPr lang="en-US" sz="1200" b="0" dirty="0">
                          <a:latin typeface="Calibri" panose="020F0502020204030204" pitchFamily="34" charset="0"/>
                          <a:cs typeface="Calibri" panose="020F0502020204030204" pitchFamily="34" charset="0"/>
                        </a:rPr>
                        <a:t>Municipal Employees’ Retirement System of Michigan</a:t>
                      </a: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spc="-20" dirty="0">
                          <a:latin typeface="Calibri" panose="020F0502020204030204" pitchFamily="34" charset="0"/>
                          <a:cs typeface="Calibri" panose="020F0502020204030204" pitchFamily="34" charset="0"/>
                        </a:rPr>
                        <a:t>3.3</a:t>
                      </a:r>
                      <a:r>
                        <a:rPr sz="1200" b="0" spc="-20" dirty="0">
                          <a:latin typeface="Calibri" panose="020F0502020204030204" pitchFamily="34" charset="0"/>
                          <a:cs typeface="Calibri" panose="020F0502020204030204" pitchFamily="34" charset="0"/>
                        </a:rPr>
                        <a:t>%</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5523510"/>
                  </a:ext>
                </a:extLst>
              </a:tr>
              <a:tr h="259470">
                <a:tc>
                  <a:txBody>
                    <a:bodyPr/>
                    <a:lstStyle/>
                    <a:p>
                      <a:pPr marL="90805" marR="0" lvl="0" indent="0" algn="l" defTabSz="914400" rtl="0" eaLnBrk="1" fontAlgn="auto" latinLnBrk="0" hangingPunct="1">
                        <a:lnSpc>
                          <a:spcPct val="100000"/>
                        </a:lnSpc>
                        <a:spcBef>
                          <a:spcPts val="325"/>
                        </a:spcBef>
                        <a:spcAft>
                          <a:spcPts val="0"/>
                        </a:spcAft>
                        <a:buClrTx/>
                        <a:buSzTx/>
                        <a:buFontTx/>
                        <a:buNone/>
                        <a:tabLst/>
                        <a:defRPr/>
                      </a:pPr>
                      <a:r>
                        <a:rPr lang="en-CA" sz="1200" b="0" dirty="0">
                          <a:latin typeface="Calibri" panose="020F0502020204030204" pitchFamily="34" charset="0"/>
                          <a:cs typeface="Calibri" panose="020F0502020204030204" pitchFamily="34" charset="0"/>
                        </a:rPr>
                        <a:t>The</a:t>
                      </a:r>
                      <a:r>
                        <a:rPr lang="en-CA" sz="1200" b="0" spc="-40" dirty="0">
                          <a:latin typeface="Calibri" panose="020F0502020204030204" pitchFamily="34" charset="0"/>
                          <a:cs typeface="Calibri" panose="020F0502020204030204" pitchFamily="34" charset="0"/>
                        </a:rPr>
                        <a:t> </a:t>
                      </a:r>
                      <a:r>
                        <a:rPr lang="en-CA" sz="1200" b="0" dirty="0">
                          <a:latin typeface="Calibri" panose="020F0502020204030204" pitchFamily="34" charset="0"/>
                          <a:cs typeface="Calibri" panose="020F0502020204030204" pitchFamily="34" charset="0"/>
                        </a:rPr>
                        <a:t>Vanguard</a:t>
                      </a:r>
                      <a:r>
                        <a:rPr lang="en-CA" sz="1200" b="0" spc="-20" dirty="0">
                          <a:latin typeface="Calibri" panose="020F0502020204030204" pitchFamily="34" charset="0"/>
                          <a:cs typeface="Calibri" panose="020F0502020204030204" pitchFamily="34" charset="0"/>
                        </a:rPr>
                        <a:t> Group</a:t>
                      </a:r>
                      <a:endParaRPr lang="en-CA"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dirty="0">
                          <a:latin typeface="Calibri" panose="020F0502020204030204" pitchFamily="34" charset="0"/>
                          <a:cs typeface="Calibri" panose="020F0502020204030204" pitchFamily="34" charset="0"/>
                        </a:rPr>
                        <a:t>3.2%</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2726249"/>
                  </a:ext>
                </a:extLst>
              </a:tr>
              <a:tr h="259470">
                <a:tc>
                  <a:txBody>
                    <a:bodyPr/>
                    <a:lstStyle/>
                    <a:p>
                      <a:pPr marL="90805" marR="0" lvl="0" indent="0" algn="l" defTabSz="914400" rtl="0" eaLnBrk="1" fontAlgn="auto" latinLnBrk="0" hangingPunct="1">
                        <a:lnSpc>
                          <a:spcPct val="100000"/>
                        </a:lnSpc>
                        <a:spcBef>
                          <a:spcPts val="325"/>
                        </a:spcBef>
                        <a:spcAft>
                          <a:spcPts val="0"/>
                        </a:spcAft>
                        <a:buClrTx/>
                        <a:buSzTx/>
                        <a:buFontTx/>
                        <a:buNone/>
                        <a:tabLst/>
                        <a:defRPr/>
                      </a:pPr>
                      <a:r>
                        <a:rPr lang="en-US" sz="1200" b="0" dirty="0" err="1">
                          <a:latin typeface="Calibri" panose="020F0502020204030204" pitchFamily="34" charset="0"/>
                          <a:cs typeface="Calibri" panose="020F0502020204030204" pitchFamily="34" charset="0"/>
                        </a:rPr>
                        <a:t>Lingotto</a:t>
                      </a:r>
                      <a:r>
                        <a:rPr lang="en-US" sz="1200" b="0" dirty="0">
                          <a:latin typeface="Calibri" panose="020F0502020204030204" pitchFamily="34" charset="0"/>
                          <a:cs typeface="Calibri" panose="020F0502020204030204" pitchFamily="34" charset="0"/>
                        </a:rPr>
                        <a:t> Investment Management LLP</a:t>
                      </a: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dirty="0">
                          <a:latin typeface="Calibri" panose="020F0502020204030204" pitchFamily="34" charset="0"/>
                          <a:cs typeface="Calibri" panose="020F0502020204030204" pitchFamily="34" charset="0"/>
                        </a:rPr>
                        <a:t>2.0%</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5109904"/>
                  </a:ext>
                </a:extLst>
              </a:tr>
              <a:tr h="259470">
                <a:tc>
                  <a:txBody>
                    <a:bodyPr/>
                    <a:lstStyle/>
                    <a:p>
                      <a:pPr marL="90805" marR="0" lvl="0" indent="0" algn="l" defTabSz="914400" rtl="0" eaLnBrk="1" fontAlgn="auto" latinLnBrk="0" hangingPunct="1">
                        <a:lnSpc>
                          <a:spcPct val="100000"/>
                        </a:lnSpc>
                        <a:spcBef>
                          <a:spcPts val="325"/>
                        </a:spcBef>
                        <a:spcAft>
                          <a:spcPts val="0"/>
                        </a:spcAft>
                        <a:buClrTx/>
                        <a:buSzTx/>
                        <a:buFontTx/>
                        <a:buNone/>
                        <a:tabLst/>
                        <a:defRPr/>
                      </a:pPr>
                      <a:r>
                        <a:rPr lang="en-CA" sz="1200" b="0" dirty="0">
                          <a:latin typeface="Calibri" panose="020F0502020204030204" pitchFamily="34" charset="0"/>
                          <a:cs typeface="Calibri" panose="020F0502020204030204" pitchFamily="34" charset="0"/>
                        </a:rPr>
                        <a:t>D.E. Shaw &amp; Co.</a:t>
                      </a: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dirty="0">
                          <a:latin typeface="Calibri" panose="020F0502020204030204" pitchFamily="34" charset="0"/>
                          <a:cs typeface="Calibri" panose="020F0502020204030204" pitchFamily="34" charset="0"/>
                        </a:rPr>
                        <a:t>1.9%</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8774590"/>
                  </a:ext>
                </a:extLst>
              </a:tr>
              <a:tr h="259470">
                <a:tc>
                  <a:txBody>
                    <a:bodyPr/>
                    <a:lstStyle/>
                    <a:p>
                      <a:pPr marL="90805" marR="0" lvl="0" indent="0" algn="l" defTabSz="914400" rtl="0" eaLnBrk="1" fontAlgn="auto" latinLnBrk="0" hangingPunct="1">
                        <a:lnSpc>
                          <a:spcPct val="100000"/>
                        </a:lnSpc>
                        <a:spcBef>
                          <a:spcPts val="325"/>
                        </a:spcBef>
                        <a:spcAft>
                          <a:spcPts val="0"/>
                        </a:spcAft>
                        <a:buClrTx/>
                        <a:buSzTx/>
                        <a:buFontTx/>
                        <a:buNone/>
                        <a:tabLst/>
                        <a:defRPr/>
                      </a:pPr>
                      <a:r>
                        <a:rPr lang="en-CA" sz="1200" b="0" dirty="0">
                          <a:latin typeface="Calibri" panose="020F0502020204030204" pitchFamily="34" charset="0"/>
                          <a:cs typeface="Calibri" panose="020F0502020204030204" pitchFamily="34" charset="0"/>
                        </a:rPr>
                        <a:t>Citadel Advisors</a:t>
                      </a: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dirty="0">
                          <a:latin typeface="Calibri" panose="020F0502020204030204" pitchFamily="34" charset="0"/>
                          <a:cs typeface="Calibri" panose="020F0502020204030204" pitchFamily="34" charset="0"/>
                        </a:rPr>
                        <a:t>1.7%</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058465"/>
                  </a:ext>
                </a:extLst>
              </a:tr>
              <a:tr h="259470">
                <a:tc>
                  <a:txBody>
                    <a:bodyPr/>
                    <a:lstStyle/>
                    <a:p>
                      <a:pPr marL="90805" marR="0" lvl="0" indent="0" algn="l" defTabSz="914400" rtl="0" eaLnBrk="1" fontAlgn="auto" latinLnBrk="0" hangingPunct="1">
                        <a:lnSpc>
                          <a:spcPct val="100000"/>
                        </a:lnSpc>
                        <a:spcBef>
                          <a:spcPts val="325"/>
                        </a:spcBef>
                        <a:spcAft>
                          <a:spcPts val="0"/>
                        </a:spcAft>
                        <a:buClrTx/>
                        <a:buSzTx/>
                        <a:buFontTx/>
                        <a:buNone/>
                        <a:tabLst/>
                        <a:defRPr/>
                      </a:pPr>
                      <a:r>
                        <a:rPr lang="en-CA" sz="1200" b="0" dirty="0">
                          <a:latin typeface="Calibri" panose="020F0502020204030204" pitchFamily="34" charset="0"/>
                          <a:cs typeface="Calibri" panose="020F0502020204030204" pitchFamily="34" charset="0"/>
                        </a:rPr>
                        <a:t>Mirae</a:t>
                      </a:r>
                      <a:r>
                        <a:rPr lang="en-CA" sz="1200" b="0" spc="-15" dirty="0">
                          <a:latin typeface="Calibri" panose="020F0502020204030204" pitchFamily="34" charset="0"/>
                          <a:cs typeface="Calibri" panose="020F0502020204030204" pitchFamily="34" charset="0"/>
                        </a:rPr>
                        <a:t> </a:t>
                      </a:r>
                      <a:r>
                        <a:rPr lang="en-CA" sz="1200" b="0" dirty="0">
                          <a:latin typeface="Calibri" panose="020F0502020204030204" pitchFamily="34" charset="0"/>
                          <a:cs typeface="Calibri" panose="020F0502020204030204" pitchFamily="34" charset="0"/>
                        </a:rPr>
                        <a:t>Asset</a:t>
                      </a:r>
                      <a:r>
                        <a:rPr lang="en-CA" sz="1200" b="0" spc="-40" dirty="0">
                          <a:latin typeface="Calibri" panose="020F0502020204030204" pitchFamily="34" charset="0"/>
                          <a:cs typeface="Calibri" panose="020F0502020204030204" pitchFamily="34" charset="0"/>
                        </a:rPr>
                        <a:t> </a:t>
                      </a:r>
                      <a:r>
                        <a:rPr lang="en-CA" sz="1200" b="0" dirty="0">
                          <a:latin typeface="Calibri" panose="020F0502020204030204" pitchFamily="34" charset="0"/>
                          <a:cs typeface="Calibri" panose="020F0502020204030204" pitchFamily="34" charset="0"/>
                        </a:rPr>
                        <a:t>Global</a:t>
                      </a:r>
                      <a:r>
                        <a:rPr lang="en-CA" sz="1200" b="0" spc="-15" dirty="0">
                          <a:latin typeface="Calibri" panose="020F0502020204030204" pitchFamily="34" charset="0"/>
                          <a:cs typeface="Calibri" panose="020F0502020204030204" pitchFamily="34" charset="0"/>
                        </a:rPr>
                        <a:t> </a:t>
                      </a:r>
                      <a:r>
                        <a:rPr lang="en-CA" sz="1200" b="0" spc="-10" dirty="0">
                          <a:latin typeface="Calibri" panose="020F0502020204030204" pitchFamily="34" charset="0"/>
                          <a:cs typeface="Calibri" panose="020F0502020204030204" pitchFamily="34" charset="0"/>
                        </a:rPr>
                        <a:t>Investments</a:t>
                      </a:r>
                      <a:endParaRPr lang="en-CA"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dirty="0">
                          <a:latin typeface="Calibri" panose="020F0502020204030204" pitchFamily="34" charset="0"/>
                          <a:cs typeface="Calibri" panose="020F0502020204030204" pitchFamily="34" charset="0"/>
                        </a:rPr>
                        <a:t>1.6%</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2098004"/>
                  </a:ext>
                </a:extLst>
              </a:tr>
              <a:tr h="259470">
                <a:tc>
                  <a:txBody>
                    <a:bodyPr/>
                    <a:lstStyle/>
                    <a:p>
                      <a:pPr marL="90805" marR="0" lvl="0" indent="0" algn="l" defTabSz="914400" rtl="0" eaLnBrk="1" fontAlgn="auto" latinLnBrk="0" hangingPunct="1">
                        <a:lnSpc>
                          <a:spcPct val="100000"/>
                        </a:lnSpc>
                        <a:spcBef>
                          <a:spcPts val="325"/>
                        </a:spcBef>
                        <a:spcAft>
                          <a:spcPts val="0"/>
                        </a:spcAft>
                        <a:buClrTx/>
                        <a:buSzTx/>
                        <a:buFontTx/>
                        <a:buNone/>
                        <a:tabLst/>
                        <a:defRPr/>
                      </a:pPr>
                      <a:r>
                        <a:rPr lang="en-US" sz="1200" b="0" dirty="0">
                          <a:latin typeface="Calibri" panose="020F0502020204030204" pitchFamily="34" charset="0"/>
                          <a:cs typeface="Calibri" panose="020F0502020204030204" pitchFamily="34" charset="0"/>
                        </a:rPr>
                        <a:t>BlackRock</a:t>
                      </a:r>
                      <a:r>
                        <a:rPr lang="en-US" sz="1200" b="0" spc="-30" dirty="0">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Asset</a:t>
                      </a:r>
                      <a:r>
                        <a:rPr lang="en-US" sz="1200" b="0" spc="-40" dirty="0">
                          <a:latin typeface="Calibri" panose="020F0502020204030204" pitchFamily="34" charset="0"/>
                          <a:cs typeface="Calibri" panose="020F0502020204030204" pitchFamily="34" charset="0"/>
                        </a:rPr>
                        <a:t> </a:t>
                      </a:r>
                      <a:r>
                        <a:rPr lang="en-US" sz="1200" b="0" spc="-10" dirty="0">
                          <a:latin typeface="Calibri" panose="020F0502020204030204" pitchFamily="34" charset="0"/>
                          <a:cs typeface="Calibri" panose="020F0502020204030204" pitchFamily="34" charset="0"/>
                        </a:rPr>
                        <a:t>Management Canada Ltd.</a:t>
                      </a:r>
                      <a:endParaRPr lang="en-US"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325"/>
                        </a:spcBef>
                      </a:pPr>
                      <a:r>
                        <a:rPr lang="en-CA" sz="1200" b="0" dirty="0">
                          <a:latin typeface="Calibri" panose="020F0502020204030204" pitchFamily="34" charset="0"/>
                          <a:cs typeface="Calibri" panose="020F0502020204030204" pitchFamily="34" charset="0"/>
                        </a:rPr>
                        <a:t>1.5%</a:t>
                      </a:r>
                      <a:endParaRPr sz="1200" b="0" dirty="0">
                        <a:latin typeface="Calibri" panose="020F0502020204030204" pitchFamily="34" charset="0"/>
                        <a:cs typeface="Calibri" panose="020F0502020204030204" pitchFamily="34" charset="0"/>
                      </a:endParaRPr>
                    </a:p>
                  </a:txBody>
                  <a:tcPr marL="0" marR="0" marT="4127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6922725"/>
                  </a:ext>
                </a:extLst>
              </a:tr>
            </a:tbl>
          </a:graphicData>
        </a:graphic>
      </p:graphicFrame>
      <p:graphicFrame>
        <p:nvGraphicFramePr>
          <p:cNvPr id="5" name="object 5"/>
          <p:cNvGraphicFramePr>
            <a:graphicFrameLocks noGrp="1"/>
          </p:cNvGraphicFramePr>
          <p:nvPr/>
        </p:nvGraphicFramePr>
        <p:xfrm>
          <a:off x="6934152" y="1092482"/>
          <a:ext cx="4514900" cy="1118187"/>
        </p:xfrm>
        <a:graphic>
          <a:graphicData uri="http://schemas.openxmlformats.org/drawingml/2006/table">
            <a:tbl>
              <a:tblPr firstRow="1" bandRow="1">
                <a:tableStyleId>{2D5ABB26-0587-4C30-8999-92F81FD0307C}</a:tableStyleId>
              </a:tblPr>
              <a:tblGrid>
                <a:gridCol w="2372367">
                  <a:extLst>
                    <a:ext uri="{9D8B030D-6E8A-4147-A177-3AD203B41FA5}">
                      <a16:colId xmlns:a16="http://schemas.microsoft.com/office/drawing/2014/main" val="20000"/>
                    </a:ext>
                  </a:extLst>
                </a:gridCol>
                <a:gridCol w="2142533">
                  <a:extLst>
                    <a:ext uri="{9D8B030D-6E8A-4147-A177-3AD203B41FA5}">
                      <a16:colId xmlns:a16="http://schemas.microsoft.com/office/drawing/2014/main" val="20001"/>
                    </a:ext>
                  </a:extLst>
                </a:gridCol>
              </a:tblGrid>
              <a:tr h="360000">
                <a:tc gridSpan="2">
                  <a:txBody>
                    <a:bodyPr/>
                    <a:lstStyle/>
                    <a:p>
                      <a:pPr marL="92075">
                        <a:lnSpc>
                          <a:spcPct val="100000"/>
                        </a:lnSpc>
                        <a:spcBef>
                          <a:spcPts val="535"/>
                        </a:spcBef>
                      </a:pPr>
                      <a:r>
                        <a:rPr sz="1200" b="1" i="0" dirty="0">
                          <a:solidFill>
                            <a:srgbClr val="FFFFFF"/>
                          </a:solidFill>
                          <a:latin typeface="Calibri" panose="020F0502020204030204" pitchFamily="34" charset="0"/>
                          <a:cs typeface="Calibri" panose="020F0502020204030204" pitchFamily="34" charset="0"/>
                        </a:rPr>
                        <a:t>Research</a:t>
                      </a:r>
                      <a:r>
                        <a:rPr sz="1200" b="1" i="0" spc="-40" dirty="0">
                          <a:solidFill>
                            <a:srgbClr val="FFFFFF"/>
                          </a:solidFill>
                          <a:latin typeface="Calibri" panose="020F0502020204030204" pitchFamily="34" charset="0"/>
                          <a:cs typeface="Calibri" panose="020F0502020204030204" pitchFamily="34" charset="0"/>
                        </a:rPr>
                        <a:t> </a:t>
                      </a:r>
                      <a:r>
                        <a:rPr sz="1200" b="1" i="0" spc="-10" dirty="0">
                          <a:solidFill>
                            <a:srgbClr val="FFFFFF"/>
                          </a:solidFill>
                          <a:latin typeface="Calibri" panose="020F0502020204030204" pitchFamily="34" charset="0"/>
                          <a:cs typeface="Calibri" panose="020F0502020204030204" pitchFamily="34" charset="0"/>
                        </a:rPr>
                        <a:t>Coverage</a:t>
                      </a:r>
                      <a:endParaRPr sz="1200" b="1" i="0" dirty="0">
                        <a:latin typeface="Calibri" panose="020F0502020204030204" pitchFamily="34" charset="0"/>
                        <a:cs typeface="Calibri" panose="020F0502020204030204" pitchFamily="34" charset="0"/>
                      </a:endParaRPr>
                    </a:p>
                  </a:txBody>
                  <a:tcPr marL="0" marR="0" marT="67945"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059F"/>
                    </a:solidFill>
                  </a:tcPr>
                </a:tc>
                <a:tc hMerge="1">
                  <a:txBody>
                    <a:bodyPr/>
                    <a:lstStyle/>
                    <a:p>
                      <a:endParaRPr/>
                    </a:p>
                  </a:txBody>
                  <a:tcPr marL="0" marR="0" marT="0" marB="0"/>
                </a:tc>
                <a:extLst>
                  <a:ext uri="{0D108BD9-81ED-4DB2-BD59-A6C34878D82A}">
                    <a16:rowId xmlns:a16="http://schemas.microsoft.com/office/drawing/2014/main" val="10000"/>
                  </a:ext>
                </a:extLst>
              </a:tr>
              <a:tr h="246379">
                <a:tc>
                  <a:txBody>
                    <a:bodyPr/>
                    <a:lstStyle/>
                    <a:p>
                      <a:pPr marL="92075">
                        <a:lnSpc>
                          <a:spcPct val="100000"/>
                        </a:lnSpc>
                        <a:spcBef>
                          <a:spcPts val="295"/>
                        </a:spcBef>
                      </a:pPr>
                      <a:r>
                        <a:rPr sz="1200" b="0" i="0">
                          <a:latin typeface="Calibri" panose="020F0502020204030204" pitchFamily="34" charset="0"/>
                          <a:cs typeface="Calibri" panose="020F0502020204030204" pitchFamily="34" charset="0"/>
                        </a:rPr>
                        <a:t>Bank</a:t>
                      </a:r>
                      <a:r>
                        <a:rPr sz="1200" b="0" i="0" spc="-15">
                          <a:latin typeface="Calibri" panose="020F0502020204030204" pitchFamily="34" charset="0"/>
                          <a:cs typeface="Calibri" panose="020F0502020204030204" pitchFamily="34" charset="0"/>
                        </a:rPr>
                        <a:t> </a:t>
                      </a:r>
                      <a:r>
                        <a:rPr sz="1200" b="0" i="0">
                          <a:latin typeface="Calibri" panose="020F0502020204030204" pitchFamily="34" charset="0"/>
                          <a:cs typeface="Calibri" panose="020F0502020204030204" pitchFamily="34" charset="0"/>
                        </a:rPr>
                        <a:t>of</a:t>
                      </a:r>
                      <a:r>
                        <a:rPr sz="1200" b="0" i="0" spc="-30">
                          <a:latin typeface="Calibri" panose="020F0502020204030204" pitchFamily="34" charset="0"/>
                          <a:cs typeface="Calibri" panose="020F0502020204030204" pitchFamily="34" charset="0"/>
                        </a:rPr>
                        <a:t> </a:t>
                      </a:r>
                      <a:r>
                        <a:rPr sz="1200" b="0" i="0" spc="-10">
                          <a:latin typeface="Calibri" panose="020F0502020204030204" pitchFamily="34" charset="0"/>
                          <a:cs typeface="Calibri" panose="020F0502020204030204" pitchFamily="34" charset="0"/>
                        </a:rPr>
                        <a:t>Montreal</a:t>
                      </a:r>
                      <a:endParaRPr sz="1200" b="0" i="0">
                        <a:latin typeface="Calibri" panose="020F0502020204030204" pitchFamily="34" charset="0"/>
                        <a:cs typeface="Calibri" panose="020F0502020204030204" pitchFamily="34" charset="0"/>
                      </a:endParaRPr>
                    </a:p>
                  </a:txBody>
                  <a:tcPr marL="0" marR="0" marT="37465"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2075">
                        <a:lnSpc>
                          <a:spcPct val="100000"/>
                        </a:lnSpc>
                        <a:spcBef>
                          <a:spcPts val="295"/>
                        </a:spcBef>
                      </a:pPr>
                      <a:r>
                        <a:rPr sz="1200" b="0" i="0" spc="-10">
                          <a:latin typeface="Calibri" panose="020F0502020204030204" pitchFamily="34" charset="0"/>
                          <a:cs typeface="Calibri" panose="020F0502020204030204" pitchFamily="34" charset="0"/>
                        </a:rPr>
                        <a:t>Scotiabank</a:t>
                      </a:r>
                      <a:endParaRPr sz="1200" b="0" i="0">
                        <a:latin typeface="Calibri" panose="020F0502020204030204" pitchFamily="34" charset="0"/>
                        <a:cs typeface="Calibri" panose="020F0502020204030204" pitchFamily="34" charset="0"/>
                      </a:endParaRPr>
                    </a:p>
                  </a:txBody>
                  <a:tcPr marL="0" marR="0" marT="37465"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5904">
                <a:tc>
                  <a:txBody>
                    <a:bodyPr/>
                    <a:lstStyle/>
                    <a:p>
                      <a:pPr marL="92075">
                        <a:lnSpc>
                          <a:spcPct val="100000"/>
                        </a:lnSpc>
                        <a:spcBef>
                          <a:spcPts val="359"/>
                        </a:spcBef>
                      </a:pPr>
                      <a:r>
                        <a:rPr sz="1200" b="0" i="0">
                          <a:latin typeface="Calibri" panose="020F0502020204030204" pitchFamily="34" charset="0"/>
                          <a:cs typeface="Calibri" panose="020F0502020204030204" pitchFamily="34" charset="0"/>
                        </a:rPr>
                        <a:t>Cormark</a:t>
                      </a:r>
                      <a:r>
                        <a:rPr sz="1200" b="0" i="0" spc="-40">
                          <a:latin typeface="Calibri" panose="020F0502020204030204" pitchFamily="34" charset="0"/>
                          <a:cs typeface="Calibri" panose="020F0502020204030204" pitchFamily="34" charset="0"/>
                        </a:rPr>
                        <a:t> </a:t>
                      </a:r>
                      <a:r>
                        <a:rPr sz="1200" b="0" i="0" spc="-10">
                          <a:latin typeface="Calibri" panose="020F0502020204030204" pitchFamily="34" charset="0"/>
                          <a:cs typeface="Calibri" panose="020F0502020204030204" pitchFamily="34" charset="0"/>
                        </a:rPr>
                        <a:t>Securities</a:t>
                      </a:r>
                      <a:endParaRPr sz="1200" b="0" i="0">
                        <a:latin typeface="Calibri" panose="020F0502020204030204" pitchFamily="34" charset="0"/>
                        <a:cs typeface="Calibri" panose="020F0502020204030204" pitchFamily="34" charset="0"/>
                      </a:endParaRPr>
                    </a:p>
                  </a:txBody>
                  <a:tcPr marL="0" marR="0" marT="45719"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2075">
                        <a:lnSpc>
                          <a:spcPct val="100000"/>
                        </a:lnSpc>
                        <a:spcBef>
                          <a:spcPts val="370"/>
                        </a:spcBef>
                      </a:pPr>
                      <a:r>
                        <a:rPr sz="1200" b="0" i="0">
                          <a:latin typeface="Calibri" panose="020F0502020204030204" pitchFamily="34" charset="0"/>
                          <a:cs typeface="Calibri" panose="020F0502020204030204" pitchFamily="34" charset="0"/>
                        </a:rPr>
                        <a:t>Toronto</a:t>
                      </a:r>
                      <a:r>
                        <a:rPr sz="1200" b="0" i="0" spc="-35">
                          <a:latin typeface="Calibri" panose="020F0502020204030204" pitchFamily="34" charset="0"/>
                          <a:cs typeface="Calibri" panose="020F0502020204030204" pitchFamily="34" charset="0"/>
                        </a:rPr>
                        <a:t> </a:t>
                      </a:r>
                      <a:r>
                        <a:rPr sz="1200" b="0" i="0" spc="-10">
                          <a:latin typeface="Calibri" panose="020F0502020204030204" pitchFamily="34" charset="0"/>
                          <a:cs typeface="Calibri" panose="020F0502020204030204" pitchFamily="34" charset="0"/>
                        </a:rPr>
                        <a:t>Dominion</a:t>
                      </a:r>
                      <a:endParaRPr sz="1200" b="0" i="0">
                        <a:latin typeface="Calibri" panose="020F0502020204030204" pitchFamily="34" charset="0"/>
                        <a:cs typeface="Calibri" panose="020F0502020204030204" pitchFamily="34" charset="0"/>
                      </a:endParaRPr>
                    </a:p>
                  </a:txBody>
                  <a:tcPr marL="0" marR="0" marT="4699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5904">
                <a:tc>
                  <a:txBody>
                    <a:bodyPr/>
                    <a:lstStyle/>
                    <a:p>
                      <a:pPr marL="92075">
                        <a:lnSpc>
                          <a:spcPct val="100000"/>
                        </a:lnSpc>
                        <a:spcBef>
                          <a:spcPts val="370"/>
                        </a:spcBef>
                      </a:pPr>
                      <a:r>
                        <a:rPr sz="1200" b="0" i="0">
                          <a:latin typeface="Calibri" panose="020F0502020204030204" pitchFamily="34" charset="0"/>
                          <a:cs typeface="Calibri" panose="020F0502020204030204" pitchFamily="34" charset="0"/>
                        </a:rPr>
                        <a:t>H.C.</a:t>
                      </a:r>
                      <a:r>
                        <a:rPr sz="1200" b="0" i="0" spc="-25">
                          <a:latin typeface="Calibri" panose="020F0502020204030204" pitchFamily="34" charset="0"/>
                          <a:cs typeface="Calibri" panose="020F0502020204030204" pitchFamily="34" charset="0"/>
                        </a:rPr>
                        <a:t> </a:t>
                      </a:r>
                      <a:r>
                        <a:rPr sz="1200" b="0" i="0" spc="-10">
                          <a:latin typeface="Calibri" panose="020F0502020204030204" pitchFamily="34" charset="0"/>
                          <a:cs typeface="Calibri" panose="020F0502020204030204" pitchFamily="34" charset="0"/>
                        </a:rPr>
                        <a:t>Wainwright</a:t>
                      </a:r>
                      <a:endParaRPr sz="1200" b="0" i="0">
                        <a:latin typeface="Calibri" panose="020F0502020204030204" pitchFamily="34" charset="0"/>
                        <a:cs typeface="Calibri" panose="020F0502020204030204" pitchFamily="34" charset="0"/>
                      </a:endParaRPr>
                    </a:p>
                  </a:txBody>
                  <a:tcPr marL="0" marR="0" marT="4699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2075">
                        <a:lnSpc>
                          <a:spcPct val="100000"/>
                        </a:lnSpc>
                        <a:spcBef>
                          <a:spcPts val="370"/>
                        </a:spcBef>
                      </a:pPr>
                      <a:r>
                        <a:rPr sz="1200" b="0" i="0" dirty="0">
                          <a:latin typeface="Calibri" panose="020F0502020204030204" pitchFamily="34" charset="0"/>
                          <a:cs typeface="Calibri" panose="020F0502020204030204" pitchFamily="34" charset="0"/>
                        </a:rPr>
                        <a:t>National</a:t>
                      </a:r>
                      <a:r>
                        <a:rPr sz="1200" b="0" i="0" spc="-20" dirty="0">
                          <a:latin typeface="Calibri" panose="020F0502020204030204" pitchFamily="34" charset="0"/>
                          <a:cs typeface="Calibri" panose="020F0502020204030204" pitchFamily="34" charset="0"/>
                        </a:rPr>
                        <a:t> </a:t>
                      </a:r>
                      <a:r>
                        <a:rPr sz="1200" b="0" i="0" dirty="0">
                          <a:latin typeface="Calibri" panose="020F0502020204030204" pitchFamily="34" charset="0"/>
                          <a:cs typeface="Calibri" panose="020F0502020204030204" pitchFamily="34" charset="0"/>
                        </a:rPr>
                        <a:t>Bank</a:t>
                      </a:r>
                      <a:r>
                        <a:rPr sz="1200" b="0" i="0" spc="-20" dirty="0">
                          <a:latin typeface="Calibri" panose="020F0502020204030204" pitchFamily="34" charset="0"/>
                          <a:cs typeface="Calibri" panose="020F0502020204030204" pitchFamily="34" charset="0"/>
                        </a:rPr>
                        <a:t> </a:t>
                      </a:r>
                      <a:r>
                        <a:rPr sz="1200" b="0" i="0" spc="-10" dirty="0">
                          <a:latin typeface="Calibri" panose="020F0502020204030204" pitchFamily="34" charset="0"/>
                          <a:cs typeface="Calibri" panose="020F0502020204030204" pitchFamily="34" charset="0"/>
                        </a:rPr>
                        <a:t>Financial</a:t>
                      </a:r>
                      <a:endParaRPr sz="1200" b="0" i="0" dirty="0">
                        <a:latin typeface="Calibri" panose="020F0502020204030204" pitchFamily="34" charset="0"/>
                        <a:cs typeface="Calibri" panose="020F0502020204030204" pitchFamily="34" charset="0"/>
                      </a:endParaRPr>
                    </a:p>
                  </a:txBody>
                  <a:tcPr marL="0" marR="0" marT="4699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object 6"/>
          <p:cNvSpPr txBox="1"/>
          <p:nvPr/>
        </p:nvSpPr>
        <p:spPr>
          <a:xfrm>
            <a:off x="2918476" y="2777539"/>
            <a:ext cx="3288665" cy="135935"/>
          </a:xfrm>
          <a:prstGeom prst="rect">
            <a:avLst/>
          </a:prstGeom>
        </p:spPr>
        <p:txBody>
          <a:bodyPr vert="horz" wrap="square" lIns="0" tIns="12700" rIns="0" bIns="0" rtlCol="0">
            <a:spAutoFit/>
          </a:bodyPr>
          <a:lstStyle/>
          <a:p>
            <a:pPr marL="12700" algn="r">
              <a:lnSpc>
                <a:spcPct val="100000"/>
              </a:lnSpc>
              <a:spcBef>
                <a:spcPts val="100"/>
              </a:spcBef>
            </a:pPr>
            <a:r>
              <a:rPr sz="800" dirty="0">
                <a:solidFill>
                  <a:schemeClr val="bg1">
                    <a:lumMod val="50000"/>
                  </a:schemeClr>
                </a:solidFill>
                <a:latin typeface="Calibri" panose="020F0502020204030204" pitchFamily="34" charset="0"/>
                <a:cs typeface="Calibri" panose="020F0502020204030204" pitchFamily="34" charset="0"/>
              </a:rPr>
              <a:t>*All</a:t>
            </a:r>
            <a:r>
              <a:rPr sz="800" spc="-15" dirty="0">
                <a:solidFill>
                  <a:schemeClr val="bg1">
                    <a:lumMod val="50000"/>
                  </a:schemeClr>
                </a:solidFill>
                <a:latin typeface="Calibri" panose="020F0502020204030204" pitchFamily="34" charset="0"/>
                <a:cs typeface="Calibri" panose="020F0502020204030204" pitchFamily="34" charset="0"/>
              </a:rPr>
              <a:t> </a:t>
            </a:r>
            <a:r>
              <a:rPr sz="800" dirty="0">
                <a:solidFill>
                  <a:schemeClr val="bg1">
                    <a:lumMod val="50000"/>
                  </a:schemeClr>
                </a:solidFill>
                <a:latin typeface="Calibri" panose="020F0502020204030204" pitchFamily="34" charset="0"/>
                <a:cs typeface="Calibri" panose="020F0502020204030204" pitchFamily="34" charset="0"/>
              </a:rPr>
              <a:t>amounts</a:t>
            </a:r>
            <a:r>
              <a:rPr sz="800" spc="-10" dirty="0">
                <a:solidFill>
                  <a:schemeClr val="bg1">
                    <a:lumMod val="50000"/>
                  </a:schemeClr>
                </a:solidFill>
                <a:latin typeface="Calibri" panose="020F0502020204030204" pitchFamily="34" charset="0"/>
                <a:cs typeface="Calibri" panose="020F0502020204030204" pitchFamily="34" charset="0"/>
              </a:rPr>
              <a:t> </a:t>
            </a:r>
            <a:r>
              <a:rPr sz="800" dirty="0">
                <a:solidFill>
                  <a:schemeClr val="bg1">
                    <a:lumMod val="50000"/>
                  </a:schemeClr>
                </a:solidFill>
                <a:latin typeface="Calibri" panose="020F0502020204030204" pitchFamily="34" charset="0"/>
                <a:cs typeface="Calibri" panose="020F0502020204030204" pitchFamily="34" charset="0"/>
              </a:rPr>
              <a:t>are</a:t>
            </a:r>
            <a:r>
              <a:rPr sz="800" spc="-25" dirty="0">
                <a:solidFill>
                  <a:schemeClr val="bg1">
                    <a:lumMod val="50000"/>
                  </a:schemeClr>
                </a:solidFill>
                <a:latin typeface="Calibri" panose="020F0502020204030204" pitchFamily="34" charset="0"/>
                <a:cs typeface="Calibri" panose="020F0502020204030204" pitchFamily="34" charset="0"/>
              </a:rPr>
              <a:t> </a:t>
            </a:r>
            <a:r>
              <a:rPr sz="800" dirty="0">
                <a:solidFill>
                  <a:schemeClr val="bg1">
                    <a:lumMod val="50000"/>
                  </a:schemeClr>
                </a:solidFill>
                <a:latin typeface="Calibri" panose="020F0502020204030204" pitchFamily="34" charset="0"/>
                <a:cs typeface="Calibri" panose="020F0502020204030204" pitchFamily="34" charset="0"/>
              </a:rPr>
              <a:t>in</a:t>
            </a:r>
            <a:r>
              <a:rPr sz="800" spc="-30" dirty="0">
                <a:solidFill>
                  <a:schemeClr val="bg1">
                    <a:lumMod val="50000"/>
                  </a:schemeClr>
                </a:solidFill>
                <a:latin typeface="Calibri" panose="020F0502020204030204" pitchFamily="34" charset="0"/>
                <a:cs typeface="Calibri" panose="020F0502020204030204" pitchFamily="34" charset="0"/>
              </a:rPr>
              <a:t> </a:t>
            </a:r>
            <a:r>
              <a:rPr sz="800" dirty="0">
                <a:solidFill>
                  <a:schemeClr val="bg1">
                    <a:lumMod val="50000"/>
                  </a:schemeClr>
                </a:solidFill>
                <a:latin typeface="Calibri" panose="020F0502020204030204" pitchFamily="34" charset="0"/>
                <a:cs typeface="Calibri" panose="020F0502020204030204" pitchFamily="34" charset="0"/>
              </a:rPr>
              <a:t>U.S. dollars</a:t>
            </a:r>
            <a:r>
              <a:rPr sz="800" spc="-40" dirty="0">
                <a:solidFill>
                  <a:schemeClr val="bg1">
                    <a:lumMod val="50000"/>
                  </a:schemeClr>
                </a:solidFill>
                <a:latin typeface="Calibri" panose="020F0502020204030204" pitchFamily="34" charset="0"/>
                <a:cs typeface="Calibri" panose="020F0502020204030204" pitchFamily="34" charset="0"/>
              </a:rPr>
              <a:t> </a:t>
            </a:r>
            <a:r>
              <a:rPr sz="800" dirty="0">
                <a:solidFill>
                  <a:schemeClr val="bg1">
                    <a:lumMod val="50000"/>
                  </a:schemeClr>
                </a:solidFill>
                <a:latin typeface="Calibri" panose="020F0502020204030204" pitchFamily="34" charset="0"/>
                <a:cs typeface="Calibri" panose="020F0502020204030204" pitchFamily="34" charset="0"/>
              </a:rPr>
              <a:t>unless</a:t>
            </a:r>
            <a:r>
              <a:rPr sz="800" spc="-25" dirty="0">
                <a:solidFill>
                  <a:schemeClr val="bg1">
                    <a:lumMod val="50000"/>
                  </a:schemeClr>
                </a:solidFill>
                <a:latin typeface="Calibri" panose="020F0502020204030204" pitchFamily="34" charset="0"/>
                <a:cs typeface="Calibri" panose="020F0502020204030204" pitchFamily="34" charset="0"/>
              </a:rPr>
              <a:t> </a:t>
            </a:r>
            <a:r>
              <a:rPr sz="800" dirty="0">
                <a:solidFill>
                  <a:schemeClr val="bg1">
                    <a:lumMod val="50000"/>
                  </a:schemeClr>
                </a:solidFill>
                <a:latin typeface="Calibri" panose="020F0502020204030204" pitchFamily="34" charset="0"/>
                <a:cs typeface="Calibri" panose="020F0502020204030204" pitchFamily="34" charset="0"/>
              </a:rPr>
              <a:t>stated</a:t>
            </a:r>
            <a:r>
              <a:rPr sz="800" spc="-20" dirty="0">
                <a:solidFill>
                  <a:schemeClr val="bg1">
                    <a:lumMod val="50000"/>
                  </a:schemeClr>
                </a:solidFill>
                <a:latin typeface="Calibri" panose="020F0502020204030204" pitchFamily="34" charset="0"/>
                <a:cs typeface="Calibri" panose="020F0502020204030204" pitchFamily="34" charset="0"/>
              </a:rPr>
              <a:t> </a:t>
            </a:r>
            <a:r>
              <a:rPr sz="800" spc="-10" dirty="0">
                <a:solidFill>
                  <a:schemeClr val="bg1">
                    <a:lumMod val="50000"/>
                  </a:schemeClr>
                </a:solidFill>
                <a:latin typeface="Calibri" panose="020F0502020204030204" pitchFamily="34" charset="0"/>
                <a:cs typeface="Calibri" panose="020F0502020204030204" pitchFamily="34" charset="0"/>
              </a:rPr>
              <a:t>otherwise.</a:t>
            </a:r>
            <a:endParaRPr sz="800" dirty="0">
              <a:solidFill>
                <a:schemeClr val="bg1">
                  <a:lumMod val="50000"/>
                </a:schemeClr>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637CCA3E-A36E-6742-843D-C1D7AFF61E52}"/>
              </a:ext>
            </a:extLst>
          </p:cNvPr>
          <p:cNvSpPr txBox="1"/>
          <p:nvPr/>
        </p:nvSpPr>
        <p:spPr>
          <a:xfrm>
            <a:off x="451850" y="76200"/>
            <a:ext cx="10068560"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Shareholder Information</a:t>
            </a:r>
          </a:p>
        </p:txBody>
      </p:sp>
      <p:sp>
        <p:nvSpPr>
          <p:cNvPr id="12" name="Slide Number Placeholder 1">
            <a:extLst>
              <a:ext uri="{FF2B5EF4-FFF2-40B4-BE49-F238E27FC236}">
                <a16:creationId xmlns:a16="http://schemas.microsoft.com/office/drawing/2014/main" id="{C971F5DE-3072-E448-BE18-71EA869AA319}"/>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19</a:t>
            </a:fld>
            <a:endParaRPr lang="en-US" spc="-50"/>
          </a:p>
        </p:txBody>
      </p:sp>
      <p:sp>
        <p:nvSpPr>
          <p:cNvPr id="11" name="Rectangle 10">
            <a:extLst>
              <a:ext uri="{FF2B5EF4-FFF2-40B4-BE49-F238E27FC236}">
                <a16:creationId xmlns:a16="http://schemas.microsoft.com/office/drawing/2014/main" id="{9F3F1C99-E79A-3140-AC2C-DB95E85484A9}"/>
              </a:ext>
            </a:extLst>
          </p:cNvPr>
          <p:cNvSpPr/>
          <p:nvPr/>
        </p:nvSpPr>
        <p:spPr>
          <a:xfrm>
            <a:off x="7258003" y="2607051"/>
            <a:ext cx="4507494" cy="349103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nvGrpSpPr>
          <p:cNvPr id="2" name="Group 1">
            <a:extLst>
              <a:ext uri="{FF2B5EF4-FFF2-40B4-BE49-F238E27FC236}">
                <a16:creationId xmlns:a16="http://schemas.microsoft.com/office/drawing/2014/main" id="{EF7511D7-8D53-17C0-B718-D351A93D35E3}"/>
              </a:ext>
            </a:extLst>
          </p:cNvPr>
          <p:cNvGrpSpPr/>
          <p:nvPr/>
        </p:nvGrpSpPr>
        <p:grpSpPr>
          <a:xfrm>
            <a:off x="7554417" y="5352849"/>
            <a:ext cx="3240000" cy="953971"/>
            <a:chOff x="1672795" y="5004154"/>
            <a:chExt cx="3240000" cy="953971"/>
          </a:xfrm>
        </p:grpSpPr>
        <p:sp>
          <p:nvSpPr>
            <p:cNvPr id="7" name="Rectangle 6">
              <a:extLst>
                <a:ext uri="{FF2B5EF4-FFF2-40B4-BE49-F238E27FC236}">
                  <a16:creationId xmlns:a16="http://schemas.microsoft.com/office/drawing/2014/main" id="{74CF876E-E345-BA81-5327-979D7CF92AA5}"/>
                </a:ext>
              </a:extLst>
            </p:cNvPr>
            <p:cNvSpPr/>
            <p:nvPr/>
          </p:nvSpPr>
          <p:spPr>
            <a:xfrm>
              <a:off x="1672795" y="5004155"/>
              <a:ext cx="1080000" cy="745236"/>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7BA22C-1F01-2F07-6D28-B63A9870D054}"/>
                </a:ext>
              </a:extLst>
            </p:cNvPr>
            <p:cNvSpPr/>
            <p:nvPr/>
          </p:nvSpPr>
          <p:spPr>
            <a:xfrm>
              <a:off x="2752795" y="5004154"/>
              <a:ext cx="1080000" cy="745235"/>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A664C9-9F1E-0310-40E9-E1C1EB6CCCE2}"/>
                </a:ext>
              </a:extLst>
            </p:cNvPr>
            <p:cNvSpPr/>
            <p:nvPr/>
          </p:nvSpPr>
          <p:spPr>
            <a:xfrm>
              <a:off x="3832795" y="5004155"/>
              <a:ext cx="1080000" cy="745234"/>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6">
              <a:extLst>
                <a:ext uri="{FF2B5EF4-FFF2-40B4-BE49-F238E27FC236}">
                  <a16:creationId xmlns:a16="http://schemas.microsoft.com/office/drawing/2014/main" id="{05F50B1B-4B91-E1B6-7269-D57B061C07C4}"/>
                </a:ext>
              </a:extLst>
            </p:cNvPr>
            <p:cNvSpPr txBox="1"/>
            <p:nvPr/>
          </p:nvSpPr>
          <p:spPr>
            <a:xfrm>
              <a:off x="1792941" y="5109374"/>
              <a:ext cx="916516" cy="482183"/>
            </a:xfrm>
            <a:prstGeom prst="rect">
              <a:avLst/>
            </a:prstGeom>
          </p:spPr>
          <p:txBody>
            <a:bodyPr vert="horz" wrap="square" lIns="0" tIns="7620" rIns="0" bIns="0" rtlCol="0">
              <a:spAutoFit/>
            </a:bodyPr>
            <a:lstStyle/>
            <a:p>
              <a:pPr marR="50165" indent="12700">
                <a:spcBef>
                  <a:spcPts val="60"/>
                </a:spcBef>
              </a:pPr>
              <a:r>
                <a:rPr lang="en-CA" sz="1200" spc="-20" dirty="0">
                  <a:solidFill>
                    <a:schemeClr val="bg1"/>
                  </a:solidFill>
                  <a:latin typeface="Calibri" panose="020F0502020204030204" pitchFamily="34" charset="0"/>
                  <a:cs typeface="Calibri" panose="020F0502020204030204" pitchFamily="34" charset="0"/>
                </a:rPr>
                <a:t>Institutional</a:t>
              </a:r>
            </a:p>
            <a:p>
              <a:pPr marR="50165" indent="12700">
                <a:spcBef>
                  <a:spcPts val="60"/>
                </a:spcBef>
              </a:pPr>
              <a:r>
                <a:rPr lang="en-CA" b="1" spc="-20" dirty="0">
                  <a:solidFill>
                    <a:schemeClr val="bg1"/>
                  </a:solidFill>
                  <a:latin typeface="Calibri" panose="020F0502020204030204" pitchFamily="34" charset="0"/>
                  <a:cs typeface="Calibri" panose="020F0502020204030204" pitchFamily="34" charset="0"/>
                </a:rPr>
                <a:t>54%</a:t>
              </a:r>
              <a:endParaRPr lang="en-CA" b="1" dirty="0">
                <a:solidFill>
                  <a:schemeClr val="bg1"/>
                </a:solidFill>
                <a:latin typeface="Calibri" panose="020F0502020204030204" pitchFamily="34" charset="0"/>
                <a:cs typeface="Calibri" panose="020F0502020204030204" pitchFamily="34" charset="0"/>
              </a:endParaRPr>
            </a:p>
          </p:txBody>
        </p:sp>
        <p:sp>
          <p:nvSpPr>
            <p:cNvPr id="14" name="object 7">
              <a:extLst>
                <a:ext uri="{FF2B5EF4-FFF2-40B4-BE49-F238E27FC236}">
                  <a16:creationId xmlns:a16="http://schemas.microsoft.com/office/drawing/2014/main" id="{BF2F00C2-1946-C3DD-E4B9-4E4F12E1D31B}"/>
                </a:ext>
              </a:extLst>
            </p:cNvPr>
            <p:cNvSpPr txBox="1"/>
            <p:nvPr/>
          </p:nvSpPr>
          <p:spPr>
            <a:xfrm>
              <a:off x="2874246" y="5109374"/>
              <a:ext cx="1250068" cy="482183"/>
            </a:xfrm>
            <a:prstGeom prst="rect">
              <a:avLst/>
            </a:prstGeom>
          </p:spPr>
          <p:txBody>
            <a:bodyPr vert="horz" wrap="square" lIns="0" tIns="7620" rIns="0" bIns="0" rtlCol="0">
              <a:spAutoFit/>
            </a:bodyPr>
            <a:lstStyle/>
            <a:p>
              <a:pPr marR="50165" indent="12700">
                <a:spcBef>
                  <a:spcPts val="60"/>
                </a:spcBef>
              </a:pPr>
              <a:r>
                <a:rPr lang="en-CA" sz="1200" spc="-20" dirty="0">
                  <a:solidFill>
                    <a:schemeClr val="bg1"/>
                  </a:solidFill>
                  <a:latin typeface="Calibri" panose="020F0502020204030204" pitchFamily="34" charset="0"/>
                  <a:cs typeface="Calibri" panose="020F0502020204030204" pitchFamily="34" charset="0"/>
                </a:rPr>
                <a:t>Insiders / Mgt </a:t>
              </a:r>
            </a:p>
            <a:p>
              <a:pPr marR="50165" indent="12700">
                <a:spcBef>
                  <a:spcPts val="60"/>
                </a:spcBef>
              </a:pPr>
              <a:r>
                <a:rPr lang="en-CA" b="1" spc="-20" dirty="0">
                  <a:solidFill>
                    <a:schemeClr val="bg1"/>
                  </a:solidFill>
                  <a:latin typeface="Calibri" panose="020F0502020204030204" pitchFamily="34" charset="0"/>
                  <a:cs typeface="Calibri" panose="020F0502020204030204" pitchFamily="34" charset="0"/>
                </a:rPr>
                <a:t>1%</a:t>
              </a:r>
              <a:endParaRPr lang="en-CA" b="1" dirty="0">
                <a:solidFill>
                  <a:schemeClr val="bg1"/>
                </a:solidFill>
                <a:latin typeface="Calibri" panose="020F0502020204030204" pitchFamily="34" charset="0"/>
                <a:cs typeface="Calibri" panose="020F0502020204030204" pitchFamily="34" charset="0"/>
              </a:endParaRPr>
            </a:p>
          </p:txBody>
        </p:sp>
        <p:sp>
          <p:nvSpPr>
            <p:cNvPr id="15" name="object 8">
              <a:extLst>
                <a:ext uri="{FF2B5EF4-FFF2-40B4-BE49-F238E27FC236}">
                  <a16:creationId xmlns:a16="http://schemas.microsoft.com/office/drawing/2014/main" id="{A85D12AE-55C6-EF05-65C6-1347B9901B09}"/>
                </a:ext>
              </a:extLst>
            </p:cNvPr>
            <p:cNvSpPr txBox="1"/>
            <p:nvPr/>
          </p:nvSpPr>
          <p:spPr>
            <a:xfrm>
              <a:off x="3926622" y="5109374"/>
              <a:ext cx="845672" cy="482824"/>
            </a:xfrm>
            <a:prstGeom prst="rect">
              <a:avLst/>
            </a:prstGeom>
          </p:spPr>
          <p:txBody>
            <a:bodyPr vert="horz" wrap="square" lIns="0" tIns="8255" rIns="0" bIns="0" rtlCol="0">
              <a:spAutoFit/>
            </a:bodyPr>
            <a:lstStyle/>
            <a:p>
              <a:pPr marL="12065" marR="5080" indent="-635">
                <a:spcBef>
                  <a:spcPts val="65"/>
                </a:spcBef>
              </a:pPr>
              <a:r>
                <a:rPr lang="en-CA" sz="1200" spc="-10" dirty="0">
                  <a:solidFill>
                    <a:schemeClr val="bg1"/>
                  </a:solidFill>
                  <a:latin typeface="Calibri" panose="020F0502020204030204" pitchFamily="34" charset="0"/>
                  <a:cs typeface="Calibri" panose="020F0502020204030204" pitchFamily="34" charset="0"/>
                </a:rPr>
                <a:t>Retail</a:t>
              </a:r>
            </a:p>
            <a:p>
              <a:pPr marL="12065" marR="5080" indent="-635">
                <a:spcBef>
                  <a:spcPts val="65"/>
                </a:spcBef>
              </a:pPr>
              <a:r>
                <a:rPr lang="en-CA" b="1" spc="-10" dirty="0">
                  <a:solidFill>
                    <a:schemeClr val="bg1"/>
                  </a:solidFill>
                  <a:latin typeface="Calibri" panose="020F0502020204030204" pitchFamily="34" charset="0"/>
                  <a:cs typeface="Calibri" panose="020F0502020204030204" pitchFamily="34" charset="0"/>
                </a:rPr>
                <a:t>45%</a:t>
              </a:r>
              <a:endParaRPr b="1" dirty="0">
                <a:solidFill>
                  <a:schemeClr val="bg1"/>
                </a:solidFill>
                <a:latin typeface="Calibri" panose="020F0502020204030204" pitchFamily="34" charset="0"/>
                <a:cs typeface="Calibri" panose="020F0502020204030204" pitchFamily="34" charset="0"/>
              </a:endParaRPr>
            </a:p>
          </p:txBody>
        </p:sp>
        <p:sp>
          <p:nvSpPr>
            <p:cNvPr id="16" name="object 13">
              <a:extLst>
                <a:ext uri="{FF2B5EF4-FFF2-40B4-BE49-F238E27FC236}">
                  <a16:creationId xmlns:a16="http://schemas.microsoft.com/office/drawing/2014/main" id="{FE42B0C6-DCCF-491B-C1EF-A029E5BFEC66}"/>
                </a:ext>
              </a:extLst>
            </p:cNvPr>
            <p:cNvSpPr txBox="1"/>
            <p:nvPr/>
          </p:nvSpPr>
          <p:spPr>
            <a:xfrm>
              <a:off x="2093395" y="5804878"/>
              <a:ext cx="2819400" cy="153247"/>
            </a:xfrm>
            <a:prstGeom prst="rect">
              <a:avLst/>
            </a:prstGeom>
          </p:spPr>
          <p:txBody>
            <a:bodyPr vert="horz" wrap="square" lIns="0" tIns="29845" rIns="0" bIns="0" rtlCol="0" anchor="t">
              <a:spAutoFit/>
            </a:bodyPr>
            <a:lstStyle/>
            <a:p>
              <a:pPr marL="12700" algn="r">
                <a:spcBef>
                  <a:spcPts val="235"/>
                </a:spcBef>
                <a:tabLst>
                  <a:tab pos="184785" algn="l"/>
                </a:tabLst>
              </a:pPr>
              <a:r>
                <a:rPr sz="800" dirty="0">
                  <a:solidFill>
                    <a:schemeClr val="bg1">
                      <a:lumMod val="50000"/>
                    </a:schemeClr>
                  </a:solidFill>
                  <a:latin typeface="Calibri"/>
                  <a:cs typeface="Calibri"/>
                </a:rPr>
                <a:t>As</a:t>
              </a:r>
              <a:r>
                <a:rPr sz="800" spc="-10" dirty="0">
                  <a:solidFill>
                    <a:schemeClr val="bg1">
                      <a:lumMod val="50000"/>
                    </a:schemeClr>
                  </a:solidFill>
                  <a:latin typeface="Calibri"/>
                  <a:cs typeface="Calibri"/>
                </a:rPr>
                <a:t> </a:t>
              </a:r>
              <a:r>
                <a:rPr sz="800" dirty="0">
                  <a:solidFill>
                    <a:schemeClr val="bg1">
                      <a:lumMod val="50000"/>
                    </a:schemeClr>
                  </a:solidFill>
                  <a:latin typeface="Calibri"/>
                  <a:cs typeface="Calibri"/>
                </a:rPr>
                <a:t>of</a:t>
              </a:r>
              <a:r>
                <a:rPr sz="800" spc="-5" dirty="0">
                  <a:solidFill>
                    <a:schemeClr val="bg1">
                      <a:lumMod val="50000"/>
                    </a:schemeClr>
                  </a:solidFill>
                  <a:latin typeface="Calibri"/>
                  <a:cs typeface="Calibri"/>
                </a:rPr>
                <a:t> </a:t>
              </a:r>
              <a:r>
                <a:rPr sz="800" spc="-10" dirty="0">
                  <a:solidFill>
                    <a:schemeClr val="bg1">
                      <a:lumMod val="50000"/>
                    </a:schemeClr>
                  </a:solidFill>
                  <a:latin typeface="Calibri"/>
                  <a:cs typeface="Calibri"/>
                </a:rPr>
                <a:t>0</a:t>
              </a:r>
              <a:r>
                <a:rPr lang="en-CA" sz="800" spc="-10" dirty="0">
                  <a:solidFill>
                    <a:schemeClr val="bg1">
                      <a:lumMod val="50000"/>
                    </a:schemeClr>
                  </a:solidFill>
                  <a:latin typeface="Calibri"/>
                  <a:cs typeface="Calibri"/>
                </a:rPr>
                <a:t>3</a:t>
              </a:r>
              <a:r>
                <a:rPr sz="800" spc="-10" dirty="0">
                  <a:solidFill>
                    <a:schemeClr val="bg1">
                      <a:lumMod val="50000"/>
                    </a:schemeClr>
                  </a:solidFill>
                  <a:latin typeface="Calibri"/>
                  <a:cs typeface="Calibri"/>
                </a:rPr>
                <a:t>/</a:t>
              </a:r>
              <a:r>
                <a:rPr lang="en-CA" sz="800" spc="-10" dirty="0">
                  <a:solidFill>
                    <a:schemeClr val="bg1">
                      <a:lumMod val="50000"/>
                    </a:schemeClr>
                  </a:solidFill>
                  <a:latin typeface="Calibri"/>
                  <a:cs typeface="Calibri"/>
                </a:rPr>
                <a:t>18</a:t>
              </a:r>
              <a:r>
                <a:rPr sz="800" spc="-10" dirty="0">
                  <a:solidFill>
                    <a:schemeClr val="bg1">
                      <a:lumMod val="50000"/>
                    </a:schemeClr>
                  </a:solidFill>
                  <a:latin typeface="Calibri"/>
                  <a:cs typeface="Calibri"/>
                </a:rPr>
                <a:t>/2</a:t>
              </a:r>
              <a:r>
                <a:rPr lang="en-CA" sz="800" spc="-10" dirty="0">
                  <a:solidFill>
                    <a:schemeClr val="bg1">
                      <a:lumMod val="50000"/>
                    </a:schemeClr>
                  </a:solidFill>
                  <a:latin typeface="Calibri"/>
                  <a:cs typeface="Calibri"/>
                </a:rPr>
                <a:t>5</a:t>
              </a:r>
              <a:endParaRPr sz="800" dirty="0">
                <a:solidFill>
                  <a:schemeClr val="bg1">
                    <a:lumMod val="50000"/>
                  </a:schemeClr>
                </a:solidFill>
                <a:latin typeface="Calibri"/>
                <a:cs typeface="Calibri"/>
              </a:endParaRPr>
            </a:p>
          </p:txBody>
        </p:sp>
      </p:grpSp>
      <p:graphicFrame>
        <p:nvGraphicFramePr>
          <p:cNvPr id="18" name="object 3">
            <a:extLst>
              <a:ext uri="{FF2B5EF4-FFF2-40B4-BE49-F238E27FC236}">
                <a16:creationId xmlns:a16="http://schemas.microsoft.com/office/drawing/2014/main" id="{04E235A5-95F0-3755-5D1D-AAE311D9F4ED}"/>
              </a:ext>
            </a:extLst>
          </p:cNvPr>
          <p:cNvGraphicFramePr>
            <a:graphicFrameLocks noGrp="1"/>
          </p:cNvGraphicFramePr>
          <p:nvPr>
            <p:extLst>
              <p:ext uri="{D42A27DB-BD31-4B8C-83A1-F6EECF244321}">
                <p14:modId xmlns:p14="http://schemas.microsoft.com/office/powerpoint/2010/main" val="440319885"/>
              </p:ext>
            </p:extLst>
          </p:nvPr>
        </p:nvGraphicFramePr>
        <p:xfrm>
          <a:off x="646042" y="1092482"/>
          <a:ext cx="5574297" cy="1629995"/>
        </p:xfrm>
        <a:graphic>
          <a:graphicData uri="http://schemas.openxmlformats.org/drawingml/2006/table">
            <a:tbl>
              <a:tblPr firstRow="1" bandRow="1">
                <a:tableStyleId>{2D5ABB26-0587-4C30-8999-92F81FD0307C}</a:tableStyleId>
              </a:tblPr>
              <a:tblGrid>
                <a:gridCol w="2689583">
                  <a:extLst>
                    <a:ext uri="{9D8B030D-6E8A-4147-A177-3AD203B41FA5}">
                      <a16:colId xmlns:a16="http://schemas.microsoft.com/office/drawing/2014/main" val="20000"/>
                    </a:ext>
                  </a:extLst>
                </a:gridCol>
                <a:gridCol w="2884714">
                  <a:extLst>
                    <a:ext uri="{9D8B030D-6E8A-4147-A177-3AD203B41FA5}">
                      <a16:colId xmlns:a16="http://schemas.microsoft.com/office/drawing/2014/main" val="20001"/>
                    </a:ext>
                  </a:extLst>
                </a:gridCol>
              </a:tblGrid>
              <a:tr h="360000">
                <a:tc gridSpan="2">
                  <a:txBody>
                    <a:bodyPr/>
                    <a:lstStyle/>
                    <a:p>
                      <a:pPr marL="91440" algn="l">
                        <a:lnSpc>
                          <a:spcPct val="100000"/>
                        </a:lnSpc>
                        <a:spcBef>
                          <a:spcPts val="0"/>
                        </a:spcBef>
                      </a:pPr>
                      <a:r>
                        <a:rPr lang="en-CA" sz="1200" b="1" i="0" dirty="0">
                          <a:solidFill>
                            <a:srgbClr val="FFFFFF"/>
                          </a:solidFill>
                          <a:latin typeface="Calibri"/>
                          <a:cs typeface="Calibri"/>
                        </a:rPr>
                        <a:t>Capital</a:t>
                      </a:r>
                      <a:r>
                        <a:rPr lang="en-CA" sz="1200" b="1" i="0" spc="-25" dirty="0">
                          <a:solidFill>
                            <a:srgbClr val="FFFFFF"/>
                          </a:solidFill>
                          <a:latin typeface="Calibri"/>
                          <a:cs typeface="Calibri"/>
                        </a:rPr>
                        <a:t> </a:t>
                      </a:r>
                      <a:r>
                        <a:rPr lang="en-CA" sz="1200" b="1" i="0" spc="-10" dirty="0">
                          <a:solidFill>
                            <a:srgbClr val="FFFFFF"/>
                          </a:solidFill>
                          <a:latin typeface="Calibri"/>
                          <a:cs typeface="Calibri"/>
                        </a:rPr>
                        <a:t>Structure</a:t>
                      </a:r>
                      <a:endParaRPr lang="en-CA" sz="1200" b="1" i="0" dirty="0">
                        <a:latin typeface="Calibri"/>
                        <a:cs typeface="Calibri"/>
                      </a:endParaRPr>
                    </a:p>
                  </a:txBody>
                  <a:tcPr marL="0" marR="0" marT="67945" marB="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noFill/>
                      <a:prstDash val="solid"/>
                      <a:round/>
                      <a:headEnd type="none" w="med" len="med"/>
                      <a:tailEnd type="none" w="med" len="med"/>
                    </a:lnB>
                    <a:solidFill>
                      <a:srgbClr val="0F059F"/>
                    </a:solidFill>
                  </a:tcPr>
                </a:tc>
                <a:tc hMerge="1">
                  <a:txBody>
                    <a:bodyPr/>
                    <a:lstStyle/>
                    <a:p>
                      <a:endParaRPr/>
                    </a:p>
                  </a:txBody>
                  <a:tcPr marL="0" marR="0" marT="0" marB="0"/>
                </a:tc>
                <a:extLst>
                  <a:ext uri="{0D108BD9-81ED-4DB2-BD59-A6C34878D82A}">
                    <a16:rowId xmlns:a16="http://schemas.microsoft.com/office/drawing/2014/main" val="10000"/>
                  </a:ext>
                </a:extLst>
              </a:tr>
              <a:tr h="246379">
                <a:tc>
                  <a:txBody>
                    <a:bodyPr/>
                    <a:lstStyle/>
                    <a:p>
                      <a:pPr marL="91440">
                        <a:lnSpc>
                          <a:spcPct val="100000"/>
                        </a:lnSpc>
                        <a:spcBef>
                          <a:spcPts val="285"/>
                        </a:spcBef>
                      </a:pPr>
                      <a:r>
                        <a:rPr lang="en-CA" sz="1200" b="0">
                          <a:latin typeface="Calibri"/>
                          <a:cs typeface="Calibri"/>
                        </a:rPr>
                        <a:t>Market</a:t>
                      </a:r>
                      <a:r>
                        <a:rPr lang="en-CA" sz="1200" b="0" spc="-35">
                          <a:latin typeface="Calibri"/>
                          <a:cs typeface="Calibri"/>
                        </a:rPr>
                        <a:t> </a:t>
                      </a:r>
                      <a:r>
                        <a:rPr lang="en-CA" sz="1200" b="0" spc="-10">
                          <a:latin typeface="Calibri"/>
                          <a:cs typeface="Calibri"/>
                        </a:rPr>
                        <a:t>Capitalization:</a:t>
                      </a:r>
                      <a:endParaRPr lang="en-CA" sz="1200" b="0">
                        <a:latin typeface="Calibri"/>
                        <a:cs typeface="Calibri"/>
                      </a:endParaRPr>
                    </a:p>
                  </a:txBody>
                  <a:tcPr marL="0" marR="0" marT="3619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nSpc>
                          <a:spcPct val="100000"/>
                        </a:lnSpc>
                        <a:spcBef>
                          <a:spcPts val="285"/>
                        </a:spcBef>
                      </a:pPr>
                      <a:r>
                        <a:rPr lang="en-CA" sz="1200" b="0" dirty="0">
                          <a:latin typeface="Calibri"/>
                          <a:cs typeface="Calibri"/>
                        </a:rPr>
                        <a:t>$3.5B</a:t>
                      </a:r>
                      <a:r>
                        <a:rPr lang="en-CA" sz="1200" b="0" spc="-30" dirty="0">
                          <a:latin typeface="Calibri"/>
                          <a:cs typeface="Calibri"/>
                        </a:rPr>
                        <a:t> </a:t>
                      </a:r>
                      <a:r>
                        <a:rPr lang="en-CA" sz="1200" b="0" dirty="0">
                          <a:latin typeface="Calibri"/>
                          <a:cs typeface="Calibri"/>
                        </a:rPr>
                        <a:t>USD</a:t>
                      </a:r>
                      <a:r>
                        <a:rPr lang="en-CA" sz="1200" b="0" spc="-35" dirty="0">
                          <a:latin typeface="Calibri"/>
                          <a:cs typeface="Calibri"/>
                        </a:rPr>
                        <a:t> </a:t>
                      </a:r>
                      <a:r>
                        <a:rPr lang="en-CA" sz="1200" b="0" dirty="0">
                          <a:latin typeface="Calibri"/>
                          <a:cs typeface="Calibri"/>
                        </a:rPr>
                        <a:t>/</a:t>
                      </a:r>
                      <a:r>
                        <a:rPr lang="en-CA" sz="1200" b="0" spc="-35" dirty="0">
                          <a:latin typeface="Calibri"/>
                          <a:cs typeface="Calibri"/>
                        </a:rPr>
                        <a:t> </a:t>
                      </a:r>
                      <a:r>
                        <a:rPr lang="en-CA" sz="1200" b="0" dirty="0">
                          <a:latin typeface="Calibri"/>
                          <a:cs typeface="Calibri"/>
                        </a:rPr>
                        <a:t>$4.9B </a:t>
                      </a:r>
                      <a:r>
                        <a:rPr lang="en-CA" sz="1200" b="0" spc="-25" dirty="0">
                          <a:latin typeface="Calibri"/>
                          <a:cs typeface="Calibri"/>
                        </a:rPr>
                        <a:t>CAD</a:t>
                      </a:r>
                      <a:endParaRPr lang="en-CA" sz="1200" b="0" dirty="0">
                        <a:latin typeface="Calibri"/>
                        <a:cs typeface="Calibri"/>
                      </a:endParaRPr>
                    </a:p>
                  </a:txBody>
                  <a:tcPr marL="0" marR="0" marT="3619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5904">
                <a:tc>
                  <a:txBody>
                    <a:bodyPr/>
                    <a:lstStyle/>
                    <a:p>
                      <a:pPr marL="91440">
                        <a:lnSpc>
                          <a:spcPct val="100000"/>
                        </a:lnSpc>
                        <a:spcBef>
                          <a:spcPts val="360"/>
                        </a:spcBef>
                      </a:pPr>
                      <a:r>
                        <a:rPr lang="en-CA" sz="1200" b="0">
                          <a:latin typeface="Calibri"/>
                          <a:cs typeface="Calibri"/>
                        </a:rPr>
                        <a:t>Shares</a:t>
                      </a:r>
                      <a:r>
                        <a:rPr lang="en-CA" sz="1200" b="0" spc="-25">
                          <a:latin typeface="Calibri"/>
                          <a:cs typeface="Calibri"/>
                        </a:rPr>
                        <a:t> </a:t>
                      </a:r>
                      <a:r>
                        <a:rPr lang="en-CA" sz="1200" b="0" spc="-10">
                          <a:latin typeface="Calibri"/>
                          <a:cs typeface="Calibri"/>
                        </a:rPr>
                        <a:t>Outstanding:</a:t>
                      </a:r>
                      <a:endParaRPr lang="en-CA" sz="1200" b="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nSpc>
                          <a:spcPct val="100000"/>
                        </a:lnSpc>
                        <a:spcBef>
                          <a:spcPts val="360"/>
                        </a:spcBef>
                      </a:pPr>
                      <a:r>
                        <a:rPr lang="en-US" sz="1200" b="0" dirty="0">
                          <a:latin typeface="Calibri"/>
                          <a:cs typeface="Calibri"/>
                        </a:rPr>
                        <a:t>482M</a:t>
                      </a:r>
                      <a:endParaRPr lang="en-US" sz="1200" b="0" spc="-20" dirty="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5904">
                <a:tc>
                  <a:txBody>
                    <a:bodyPr/>
                    <a:lstStyle/>
                    <a:p>
                      <a:pPr marL="91440">
                        <a:lnSpc>
                          <a:spcPct val="100000"/>
                        </a:lnSpc>
                        <a:spcBef>
                          <a:spcPts val="360"/>
                        </a:spcBef>
                      </a:pPr>
                      <a:r>
                        <a:rPr lang="en-US" sz="1200" b="0" dirty="0">
                          <a:latin typeface="Calibri"/>
                          <a:cs typeface="Calibri"/>
                        </a:rPr>
                        <a:t>3M</a:t>
                      </a:r>
                      <a:r>
                        <a:rPr lang="en-US" sz="1200" b="0" spc="-20" dirty="0">
                          <a:latin typeface="Calibri"/>
                          <a:cs typeface="Calibri"/>
                        </a:rPr>
                        <a:t> </a:t>
                      </a:r>
                      <a:r>
                        <a:rPr lang="en-US" sz="1200" b="0" dirty="0">
                          <a:latin typeface="Calibri"/>
                          <a:cs typeface="Calibri"/>
                        </a:rPr>
                        <a:t>Avg.</a:t>
                      </a:r>
                      <a:r>
                        <a:rPr lang="en-US" sz="1200" b="0" spc="-5" dirty="0">
                          <a:latin typeface="Calibri"/>
                          <a:cs typeface="Calibri"/>
                        </a:rPr>
                        <a:t> </a:t>
                      </a:r>
                      <a:r>
                        <a:rPr lang="en-US" sz="1200" b="0" dirty="0">
                          <a:latin typeface="Calibri"/>
                          <a:cs typeface="Calibri"/>
                        </a:rPr>
                        <a:t>Daily</a:t>
                      </a:r>
                      <a:r>
                        <a:rPr lang="en-US" sz="1200" b="0" spc="-25" dirty="0">
                          <a:latin typeface="Calibri"/>
                          <a:cs typeface="Calibri"/>
                        </a:rPr>
                        <a:t> </a:t>
                      </a:r>
                      <a:r>
                        <a:rPr lang="en-US" sz="1200" b="0" dirty="0">
                          <a:latin typeface="Calibri"/>
                          <a:cs typeface="Calibri"/>
                        </a:rPr>
                        <a:t>Volume</a:t>
                      </a:r>
                      <a:r>
                        <a:rPr lang="en-US" sz="1200" b="0" spc="-30" dirty="0">
                          <a:latin typeface="Calibri"/>
                          <a:cs typeface="Calibri"/>
                        </a:rPr>
                        <a:t> </a:t>
                      </a:r>
                      <a:r>
                        <a:rPr lang="en-US" sz="1200" b="0" dirty="0">
                          <a:latin typeface="Calibri"/>
                          <a:cs typeface="Calibri"/>
                        </a:rPr>
                        <a:t>(NYSE &amp;</a:t>
                      </a:r>
                      <a:r>
                        <a:rPr lang="en-US" sz="1200" b="0" spc="-30" dirty="0">
                          <a:latin typeface="Calibri"/>
                          <a:cs typeface="Calibri"/>
                        </a:rPr>
                        <a:t> </a:t>
                      </a:r>
                      <a:r>
                        <a:rPr lang="en-US" sz="1200" b="0" spc="-20" dirty="0">
                          <a:latin typeface="Calibri"/>
                          <a:cs typeface="Calibri"/>
                        </a:rPr>
                        <a:t>TSX):</a:t>
                      </a:r>
                      <a:endParaRPr lang="en-US" sz="1200" b="0" dirty="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nSpc>
                          <a:spcPct val="100000"/>
                        </a:lnSpc>
                        <a:spcBef>
                          <a:spcPts val="360"/>
                        </a:spcBef>
                      </a:pPr>
                      <a:r>
                        <a:rPr lang="en-US" sz="1200" b="0" dirty="0">
                          <a:latin typeface="Calibri"/>
                          <a:cs typeface="Calibri"/>
                        </a:rPr>
                        <a:t>20.1M</a:t>
                      </a:r>
                      <a:r>
                        <a:rPr lang="en-US" sz="1200" b="0" spc="-15" dirty="0">
                          <a:latin typeface="Calibri"/>
                          <a:cs typeface="Calibri"/>
                        </a:rPr>
                        <a:t> </a:t>
                      </a:r>
                      <a:r>
                        <a:rPr lang="en-US" sz="1200" b="0" dirty="0">
                          <a:latin typeface="Calibri"/>
                          <a:cs typeface="Calibri"/>
                        </a:rPr>
                        <a:t>Shares;</a:t>
                      </a:r>
                      <a:r>
                        <a:rPr lang="en-US" sz="1200" b="0" spc="-25" dirty="0">
                          <a:latin typeface="Calibri"/>
                          <a:cs typeface="Calibri"/>
                        </a:rPr>
                        <a:t> </a:t>
                      </a:r>
                      <a:r>
                        <a:rPr lang="en-US" sz="1200" b="0" dirty="0">
                          <a:latin typeface="Calibri"/>
                          <a:cs typeface="Calibri"/>
                        </a:rPr>
                        <a:t>~$146M</a:t>
                      </a:r>
                      <a:r>
                        <a:rPr lang="en-US" sz="1200" b="0" spc="-20" dirty="0">
                          <a:latin typeface="Calibri"/>
                          <a:cs typeface="Calibri"/>
                        </a:rPr>
                        <a:t> </a:t>
                      </a:r>
                      <a:r>
                        <a:rPr lang="en-US" sz="1200" b="0" dirty="0">
                          <a:latin typeface="Calibri"/>
                          <a:cs typeface="Calibri"/>
                        </a:rPr>
                        <a:t>daily</a:t>
                      </a:r>
                      <a:r>
                        <a:rPr lang="en-US" sz="1200" b="0" spc="-30" dirty="0">
                          <a:latin typeface="Calibri"/>
                          <a:cs typeface="Calibri"/>
                        </a:rPr>
                        <a:t> </a:t>
                      </a:r>
                      <a:r>
                        <a:rPr lang="en-US" sz="1200" b="0" spc="-10" dirty="0">
                          <a:latin typeface="Calibri"/>
                          <a:cs typeface="Calibri"/>
                        </a:rPr>
                        <a:t>liquidity</a:t>
                      </a:r>
                      <a:endParaRPr lang="en-US" sz="1200" b="0" dirty="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5904">
                <a:tc>
                  <a:txBody>
                    <a:bodyPr/>
                    <a:lstStyle/>
                    <a:p>
                      <a:pPr marL="91440">
                        <a:lnSpc>
                          <a:spcPct val="100000"/>
                        </a:lnSpc>
                        <a:spcBef>
                          <a:spcPts val="360"/>
                        </a:spcBef>
                      </a:pPr>
                      <a:r>
                        <a:rPr lang="en-CA" sz="1200" b="0">
                          <a:latin typeface="Calibri"/>
                          <a:cs typeface="Calibri"/>
                        </a:rPr>
                        <a:t>Share</a:t>
                      </a:r>
                      <a:r>
                        <a:rPr lang="en-CA" sz="1200" b="0" spc="-25">
                          <a:latin typeface="Calibri"/>
                          <a:cs typeface="Calibri"/>
                        </a:rPr>
                        <a:t> </a:t>
                      </a:r>
                      <a:r>
                        <a:rPr lang="en-CA" sz="1200" b="0" spc="-10">
                          <a:latin typeface="Calibri"/>
                          <a:cs typeface="Calibri"/>
                        </a:rPr>
                        <a:t>Price:</a:t>
                      </a:r>
                      <a:endParaRPr lang="en-CA" sz="1200" b="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nSpc>
                          <a:spcPct val="100000"/>
                        </a:lnSpc>
                        <a:spcBef>
                          <a:spcPts val="360"/>
                        </a:spcBef>
                      </a:pPr>
                      <a:r>
                        <a:rPr lang="en-CA" sz="1200" b="0" dirty="0">
                          <a:latin typeface="Calibri"/>
                          <a:cs typeface="Calibri"/>
                        </a:rPr>
                        <a:t>$7.25</a:t>
                      </a:r>
                      <a:r>
                        <a:rPr lang="en-CA" sz="1200" b="0" spc="-10" dirty="0">
                          <a:latin typeface="Calibri"/>
                          <a:cs typeface="Calibri"/>
                        </a:rPr>
                        <a:t> </a:t>
                      </a:r>
                      <a:r>
                        <a:rPr lang="en-CA" sz="1200" b="0" dirty="0">
                          <a:latin typeface="Calibri"/>
                          <a:cs typeface="Calibri"/>
                        </a:rPr>
                        <a:t>USD</a:t>
                      </a:r>
                      <a:r>
                        <a:rPr lang="en-CA" sz="1200" b="0" spc="-35" dirty="0">
                          <a:latin typeface="Calibri"/>
                          <a:cs typeface="Calibri"/>
                        </a:rPr>
                        <a:t> </a:t>
                      </a:r>
                      <a:r>
                        <a:rPr lang="en-CA" sz="1200" b="0" dirty="0">
                          <a:latin typeface="Calibri"/>
                          <a:cs typeface="Calibri"/>
                        </a:rPr>
                        <a:t>/</a:t>
                      </a:r>
                      <a:r>
                        <a:rPr lang="en-CA" sz="1200" b="0" spc="-30" dirty="0">
                          <a:latin typeface="Calibri"/>
                          <a:cs typeface="Calibri"/>
                        </a:rPr>
                        <a:t> </a:t>
                      </a:r>
                      <a:r>
                        <a:rPr lang="en-CA" sz="1200" b="0" dirty="0">
                          <a:latin typeface="Calibri"/>
                          <a:cs typeface="Calibri"/>
                        </a:rPr>
                        <a:t>$10.35</a:t>
                      </a:r>
                      <a:r>
                        <a:rPr lang="en-CA" sz="1200" b="0" spc="-15" dirty="0">
                          <a:latin typeface="Calibri"/>
                          <a:cs typeface="Calibri"/>
                        </a:rPr>
                        <a:t> </a:t>
                      </a:r>
                      <a:r>
                        <a:rPr lang="en-CA" sz="1200" b="0" spc="-25" dirty="0">
                          <a:latin typeface="Calibri"/>
                          <a:cs typeface="Calibri"/>
                        </a:rPr>
                        <a:t>CAD</a:t>
                      </a:r>
                      <a:endParaRPr lang="en-CA" sz="1200" b="0" dirty="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5904">
                <a:tc>
                  <a:txBody>
                    <a:bodyPr/>
                    <a:lstStyle/>
                    <a:p>
                      <a:pPr marL="91440">
                        <a:lnSpc>
                          <a:spcPct val="100000"/>
                        </a:lnSpc>
                        <a:spcBef>
                          <a:spcPts val="360"/>
                        </a:spcBef>
                      </a:pPr>
                      <a:r>
                        <a:rPr lang="en-CA" sz="1200" b="0">
                          <a:latin typeface="Calibri"/>
                          <a:cs typeface="Calibri"/>
                        </a:rPr>
                        <a:t>52</a:t>
                      </a:r>
                      <a:r>
                        <a:rPr lang="en-CA" sz="1200" b="0" spc="-15">
                          <a:latin typeface="Calibri"/>
                          <a:cs typeface="Calibri"/>
                        </a:rPr>
                        <a:t> </a:t>
                      </a:r>
                      <a:r>
                        <a:rPr lang="en-CA" sz="1200" b="0">
                          <a:latin typeface="Calibri"/>
                          <a:cs typeface="Calibri"/>
                        </a:rPr>
                        <a:t>Week</a:t>
                      </a:r>
                      <a:r>
                        <a:rPr lang="en-CA" sz="1200" b="0" spc="-20">
                          <a:latin typeface="Calibri"/>
                          <a:cs typeface="Calibri"/>
                        </a:rPr>
                        <a:t> </a:t>
                      </a:r>
                      <a:r>
                        <a:rPr lang="en-CA" sz="1200" b="0" spc="-10">
                          <a:latin typeface="Calibri"/>
                          <a:cs typeface="Calibri"/>
                        </a:rPr>
                        <a:t>Low/High:</a:t>
                      </a:r>
                      <a:endParaRPr lang="en-CA" sz="1200" b="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nSpc>
                          <a:spcPct val="100000"/>
                        </a:lnSpc>
                        <a:spcBef>
                          <a:spcPts val="360"/>
                        </a:spcBef>
                      </a:pPr>
                      <a:r>
                        <a:rPr lang="en-CA" sz="1200" b="0" dirty="0">
                          <a:latin typeface="Calibri"/>
                          <a:cs typeface="Calibri"/>
                        </a:rPr>
                        <a:t>$4.43</a:t>
                      </a:r>
                      <a:r>
                        <a:rPr lang="en-CA" sz="1200" b="0" spc="-25" dirty="0">
                          <a:latin typeface="Calibri"/>
                          <a:cs typeface="Calibri"/>
                        </a:rPr>
                        <a:t> </a:t>
                      </a:r>
                      <a:r>
                        <a:rPr lang="en-CA" sz="1200" b="0" dirty="0">
                          <a:latin typeface="Calibri"/>
                          <a:cs typeface="Calibri"/>
                        </a:rPr>
                        <a:t>/</a:t>
                      </a:r>
                      <a:r>
                        <a:rPr lang="en-CA" sz="1200" b="0" spc="-15" dirty="0">
                          <a:latin typeface="Calibri"/>
                          <a:cs typeface="Calibri"/>
                        </a:rPr>
                        <a:t> </a:t>
                      </a:r>
                      <a:r>
                        <a:rPr lang="en-CA" sz="1200" b="0" dirty="0">
                          <a:latin typeface="Calibri"/>
                          <a:cs typeface="Calibri"/>
                        </a:rPr>
                        <a:t>$8.42</a:t>
                      </a:r>
                      <a:r>
                        <a:rPr lang="en-CA" sz="1200" b="0" spc="-10" dirty="0">
                          <a:latin typeface="Calibri"/>
                          <a:cs typeface="Calibri"/>
                        </a:rPr>
                        <a:t> </a:t>
                      </a:r>
                      <a:r>
                        <a:rPr lang="en-CA" sz="1200" b="0" dirty="0">
                          <a:latin typeface="Calibri"/>
                          <a:cs typeface="Calibri"/>
                        </a:rPr>
                        <a:t>USD</a:t>
                      </a:r>
                      <a:r>
                        <a:rPr lang="en-CA" sz="1200" b="0" spc="-20" dirty="0">
                          <a:latin typeface="Calibri"/>
                          <a:cs typeface="Calibri"/>
                        </a:rPr>
                        <a:t> </a:t>
                      </a:r>
                      <a:r>
                        <a:rPr lang="en-CA" sz="1200" b="0" dirty="0">
                          <a:latin typeface="Calibri"/>
                          <a:cs typeface="Calibri"/>
                        </a:rPr>
                        <a:t>|</a:t>
                      </a:r>
                      <a:r>
                        <a:rPr lang="en-CA" sz="1200" b="0" spc="-30" dirty="0">
                          <a:latin typeface="Calibri"/>
                          <a:cs typeface="Calibri"/>
                        </a:rPr>
                        <a:t> </a:t>
                      </a:r>
                      <a:r>
                        <a:rPr lang="en-CA" sz="1200" b="0" dirty="0">
                          <a:latin typeface="Calibri"/>
                          <a:cs typeface="Calibri"/>
                        </a:rPr>
                        <a:t>$6.23 /</a:t>
                      </a:r>
                      <a:r>
                        <a:rPr lang="en-CA" sz="1200" b="0" spc="-20" dirty="0">
                          <a:latin typeface="Calibri"/>
                          <a:cs typeface="Calibri"/>
                        </a:rPr>
                        <a:t> </a:t>
                      </a:r>
                      <a:r>
                        <a:rPr lang="en-CA" sz="1200" b="0" dirty="0">
                          <a:latin typeface="Calibri"/>
                          <a:cs typeface="Calibri"/>
                        </a:rPr>
                        <a:t>$11.58</a:t>
                      </a:r>
                      <a:r>
                        <a:rPr lang="en-CA" sz="1200" b="0" spc="-20" dirty="0">
                          <a:latin typeface="Calibri"/>
                          <a:cs typeface="Calibri"/>
                        </a:rPr>
                        <a:t> </a:t>
                      </a:r>
                      <a:r>
                        <a:rPr lang="en-CA" sz="1200" b="0" spc="-25" dirty="0">
                          <a:latin typeface="Calibri"/>
                          <a:cs typeface="Calibri"/>
                        </a:rPr>
                        <a:t>CAD</a:t>
                      </a:r>
                      <a:endParaRPr lang="en-CA" sz="1200" b="0" dirty="0">
                        <a:latin typeface="Calibri"/>
                        <a:cs typeface="Calibri"/>
                      </a:endParaRPr>
                    </a:p>
                  </a:txBody>
                  <a:tcPr marL="0" marR="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9" name="object 22">
            <a:extLst>
              <a:ext uri="{FF2B5EF4-FFF2-40B4-BE49-F238E27FC236}">
                <a16:creationId xmlns:a16="http://schemas.microsoft.com/office/drawing/2014/main" id="{00BA2D26-3373-B744-3107-9E7381CF1360}"/>
              </a:ext>
            </a:extLst>
          </p:cNvPr>
          <p:cNvSpPr txBox="1"/>
          <p:nvPr/>
        </p:nvSpPr>
        <p:spPr>
          <a:xfrm>
            <a:off x="646042" y="2777540"/>
            <a:ext cx="891540" cy="135935"/>
          </a:xfrm>
          <a:prstGeom prst="rect">
            <a:avLst/>
          </a:prstGeom>
        </p:spPr>
        <p:txBody>
          <a:bodyPr vert="horz" wrap="square" lIns="0" tIns="12700" rIns="0" bIns="0" rtlCol="0" anchor="t">
            <a:spAutoFit/>
          </a:bodyPr>
          <a:lstStyle/>
          <a:p>
            <a:pPr marL="12700">
              <a:lnSpc>
                <a:spcPct val="100000"/>
              </a:lnSpc>
              <a:spcBef>
                <a:spcPts val="100"/>
              </a:spcBef>
              <a:tabLst>
                <a:tab pos="184785" algn="l"/>
              </a:tabLst>
            </a:pPr>
            <a:r>
              <a:rPr lang="en-CA" sz="800" dirty="0">
                <a:solidFill>
                  <a:schemeClr val="bg1">
                    <a:lumMod val="50000"/>
                  </a:schemeClr>
                </a:solidFill>
                <a:latin typeface="Calibri"/>
                <a:ea typeface="Calibri"/>
                <a:cs typeface="Calibri"/>
              </a:rPr>
              <a:t>As</a:t>
            </a:r>
            <a:r>
              <a:rPr lang="en-CA" sz="800" spc="-10" dirty="0">
                <a:solidFill>
                  <a:schemeClr val="bg1">
                    <a:lumMod val="50000"/>
                  </a:schemeClr>
                </a:solidFill>
                <a:latin typeface="Calibri"/>
                <a:ea typeface="Calibri"/>
                <a:cs typeface="Calibri"/>
              </a:rPr>
              <a:t> </a:t>
            </a:r>
            <a:r>
              <a:rPr lang="en-CA" sz="800" dirty="0">
                <a:solidFill>
                  <a:schemeClr val="bg1">
                    <a:lumMod val="50000"/>
                  </a:schemeClr>
                </a:solidFill>
                <a:latin typeface="Calibri"/>
                <a:ea typeface="Calibri"/>
                <a:cs typeface="Calibri"/>
              </a:rPr>
              <a:t>of</a:t>
            </a:r>
            <a:r>
              <a:rPr lang="en-CA" sz="800" spc="-25" dirty="0">
                <a:solidFill>
                  <a:schemeClr val="bg1">
                    <a:lumMod val="50000"/>
                  </a:schemeClr>
                </a:solidFill>
                <a:latin typeface="Calibri"/>
                <a:ea typeface="Calibri"/>
                <a:cs typeface="Calibri"/>
              </a:rPr>
              <a:t> </a:t>
            </a:r>
            <a:r>
              <a:rPr lang="en-CA" sz="800" spc="-10" dirty="0">
                <a:solidFill>
                  <a:schemeClr val="bg1">
                    <a:lumMod val="50000"/>
                  </a:schemeClr>
                </a:solidFill>
                <a:latin typeface="Calibri"/>
                <a:ea typeface="Calibri"/>
                <a:cs typeface="Calibri"/>
              </a:rPr>
              <a:t>03/18/25</a:t>
            </a:r>
            <a:endParaRPr sz="800" dirty="0">
              <a:solidFill>
                <a:schemeClr val="bg1">
                  <a:lumMod val="50000"/>
                </a:schemeClr>
              </a:solidFill>
              <a:latin typeface="Calibri" panose="020F0502020204030204" pitchFamily="34" charset="0"/>
              <a:cs typeface="Calibri" panose="020F0502020204030204" pitchFamily="34" charset="0"/>
            </a:endParaRPr>
          </a:p>
        </p:txBody>
      </p:sp>
      <p:sp>
        <p:nvSpPr>
          <p:cNvPr id="3" name="object 21">
            <a:extLst>
              <a:ext uri="{FF2B5EF4-FFF2-40B4-BE49-F238E27FC236}">
                <a16:creationId xmlns:a16="http://schemas.microsoft.com/office/drawing/2014/main" id="{1D7524F4-960E-F13B-31AB-012141AC7975}"/>
              </a:ext>
            </a:extLst>
          </p:cNvPr>
          <p:cNvSpPr txBox="1"/>
          <p:nvPr/>
        </p:nvSpPr>
        <p:spPr>
          <a:xfrm>
            <a:off x="646042" y="6170885"/>
            <a:ext cx="891540" cy="135935"/>
          </a:xfrm>
          <a:prstGeom prst="rect">
            <a:avLst/>
          </a:prstGeom>
        </p:spPr>
        <p:txBody>
          <a:bodyPr vert="horz" wrap="square" lIns="0" tIns="12700" rIns="0" bIns="0" rtlCol="0">
            <a:spAutoFit/>
          </a:bodyPr>
          <a:lstStyle/>
          <a:p>
            <a:pPr marL="12700">
              <a:lnSpc>
                <a:spcPct val="100000"/>
              </a:lnSpc>
              <a:spcBef>
                <a:spcPts val="100"/>
              </a:spcBef>
              <a:tabLst>
                <a:tab pos="184785" algn="l"/>
              </a:tabLst>
            </a:pPr>
            <a:r>
              <a:rPr sz="800" dirty="0">
                <a:solidFill>
                  <a:schemeClr val="bg1">
                    <a:lumMod val="50000"/>
                  </a:schemeClr>
                </a:solidFill>
                <a:latin typeface="Calibri" panose="020F0502020204030204" pitchFamily="34" charset="0"/>
                <a:cs typeface="Calibri" panose="020F0502020204030204" pitchFamily="34" charset="0"/>
              </a:rPr>
              <a:t>As</a:t>
            </a:r>
            <a:r>
              <a:rPr sz="800" spc="-10" dirty="0">
                <a:solidFill>
                  <a:schemeClr val="bg1">
                    <a:lumMod val="50000"/>
                  </a:schemeClr>
                </a:solidFill>
                <a:latin typeface="Calibri" panose="020F0502020204030204" pitchFamily="34" charset="0"/>
                <a:cs typeface="Calibri" panose="020F0502020204030204" pitchFamily="34" charset="0"/>
              </a:rPr>
              <a:t> </a:t>
            </a:r>
            <a:r>
              <a:rPr sz="800" dirty="0">
                <a:solidFill>
                  <a:schemeClr val="bg1">
                    <a:lumMod val="50000"/>
                  </a:schemeClr>
                </a:solidFill>
                <a:latin typeface="Calibri" panose="020F0502020204030204" pitchFamily="34" charset="0"/>
                <a:cs typeface="Calibri" panose="020F0502020204030204" pitchFamily="34" charset="0"/>
              </a:rPr>
              <a:t>of</a:t>
            </a:r>
            <a:r>
              <a:rPr sz="800" spc="-25" dirty="0">
                <a:solidFill>
                  <a:schemeClr val="bg1">
                    <a:lumMod val="50000"/>
                  </a:schemeClr>
                </a:solidFill>
                <a:latin typeface="Calibri" panose="020F0502020204030204" pitchFamily="34" charset="0"/>
                <a:cs typeface="Calibri" panose="020F0502020204030204" pitchFamily="34" charset="0"/>
              </a:rPr>
              <a:t> </a:t>
            </a:r>
            <a:r>
              <a:rPr sz="800" spc="-10" dirty="0">
                <a:solidFill>
                  <a:schemeClr val="bg1">
                    <a:lumMod val="50000"/>
                  </a:schemeClr>
                </a:solidFill>
                <a:latin typeface="Calibri" panose="020F0502020204030204" pitchFamily="34" charset="0"/>
                <a:cs typeface="Calibri" panose="020F0502020204030204" pitchFamily="34" charset="0"/>
              </a:rPr>
              <a:t>0</a:t>
            </a:r>
            <a:r>
              <a:rPr lang="en-CA" sz="800" spc="-10" dirty="0">
                <a:solidFill>
                  <a:schemeClr val="bg1">
                    <a:lumMod val="50000"/>
                  </a:schemeClr>
                </a:solidFill>
                <a:latin typeface="Calibri" panose="020F0502020204030204" pitchFamily="34" charset="0"/>
                <a:cs typeface="Calibri" panose="020F0502020204030204" pitchFamily="34" charset="0"/>
              </a:rPr>
              <a:t>3</a:t>
            </a:r>
            <a:r>
              <a:rPr sz="800" spc="-10" dirty="0">
                <a:solidFill>
                  <a:schemeClr val="bg1">
                    <a:lumMod val="50000"/>
                  </a:schemeClr>
                </a:solidFill>
                <a:latin typeface="Calibri" panose="020F0502020204030204" pitchFamily="34" charset="0"/>
                <a:cs typeface="Calibri" panose="020F0502020204030204" pitchFamily="34" charset="0"/>
              </a:rPr>
              <a:t>/</a:t>
            </a:r>
            <a:r>
              <a:rPr lang="en-CA" sz="800" spc="-10" dirty="0">
                <a:solidFill>
                  <a:schemeClr val="bg1">
                    <a:lumMod val="50000"/>
                  </a:schemeClr>
                </a:solidFill>
                <a:latin typeface="Calibri" panose="020F0502020204030204" pitchFamily="34" charset="0"/>
                <a:cs typeface="Calibri" panose="020F0502020204030204" pitchFamily="34" charset="0"/>
              </a:rPr>
              <a:t>18</a:t>
            </a:r>
            <a:r>
              <a:rPr sz="800" spc="-10" dirty="0">
                <a:solidFill>
                  <a:schemeClr val="bg1">
                    <a:lumMod val="50000"/>
                  </a:schemeClr>
                </a:solidFill>
                <a:latin typeface="Calibri" panose="020F0502020204030204" pitchFamily="34" charset="0"/>
                <a:cs typeface="Calibri" panose="020F0502020204030204" pitchFamily="34" charset="0"/>
              </a:rPr>
              <a:t>/2</a:t>
            </a:r>
            <a:r>
              <a:rPr lang="en-CA" sz="800" spc="-10" dirty="0">
                <a:solidFill>
                  <a:schemeClr val="bg1">
                    <a:lumMod val="50000"/>
                  </a:schemeClr>
                </a:solidFill>
                <a:latin typeface="Calibri" panose="020F0502020204030204" pitchFamily="34" charset="0"/>
                <a:cs typeface="Calibri" panose="020F0502020204030204" pitchFamily="34" charset="0"/>
              </a:rPr>
              <a:t>5</a:t>
            </a:r>
            <a:endParaRPr sz="800" dirty="0">
              <a:solidFill>
                <a:schemeClr val="bg1">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905762" y="1076219"/>
            <a:ext cx="4309746" cy="2784737"/>
          </a:xfrm>
          <a:prstGeom prst="rect">
            <a:avLst/>
          </a:prstGeom>
        </p:spPr>
        <p:txBody>
          <a:bodyPr vert="horz" wrap="square" lIns="0" tIns="1905" rIns="0" bIns="0" rtlCol="0" anchor="t">
            <a:spAutoFit/>
          </a:bodyPr>
          <a:lstStyle/>
          <a:p>
            <a:pPr marL="12700" marR="400685">
              <a:spcBef>
                <a:spcPts val="15"/>
              </a:spcBef>
            </a:pPr>
            <a:r>
              <a:rPr lang="en-US" dirty="0">
                <a:latin typeface="Calibri"/>
                <a:ea typeface="Calibri"/>
                <a:cs typeface="Calibri"/>
              </a:rPr>
              <a:t>Under</a:t>
            </a:r>
            <a:r>
              <a:rPr lang="en-US" spc="-55" dirty="0">
                <a:latin typeface="Calibri"/>
                <a:ea typeface="Calibri"/>
                <a:cs typeface="Calibri"/>
              </a:rPr>
              <a:t> </a:t>
            </a:r>
            <a:r>
              <a:rPr lang="en-US" dirty="0">
                <a:latin typeface="Calibri"/>
                <a:ea typeface="Calibri"/>
                <a:cs typeface="Calibri"/>
              </a:rPr>
              <a:t>the</a:t>
            </a:r>
            <a:r>
              <a:rPr lang="en-US" spc="-40" dirty="0">
                <a:latin typeface="Calibri"/>
                <a:ea typeface="Calibri"/>
                <a:cs typeface="Calibri"/>
              </a:rPr>
              <a:t> </a:t>
            </a:r>
            <a:r>
              <a:rPr lang="en-US" dirty="0">
                <a:latin typeface="Calibri"/>
                <a:ea typeface="Calibri"/>
                <a:cs typeface="Calibri"/>
              </a:rPr>
              <a:t>Company’s</a:t>
            </a:r>
            <a:r>
              <a:rPr lang="en-US" spc="-35" dirty="0">
                <a:latin typeface="Calibri"/>
                <a:ea typeface="Calibri"/>
                <a:cs typeface="Calibri"/>
              </a:rPr>
              <a:t> </a:t>
            </a:r>
            <a:r>
              <a:rPr lang="en-US" dirty="0">
                <a:latin typeface="Calibri"/>
                <a:ea typeface="Calibri"/>
                <a:cs typeface="Calibri"/>
              </a:rPr>
              <a:t>dividend</a:t>
            </a:r>
            <a:r>
              <a:rPr lang="en-US" spc="-25" dirty="0">
                <a:latin typeface="Calibri"/>
                <a:ea typeface="Calibri"/>
                <a:cs typeface="Calibri"/>
              </a:rPr>
              <a:t> </a:t>
            </a:r>
            <a:r>
              <a:rPr lang="en-US" dirty="0">
                <a:latin typeface="Calibri"/>
                <a:ea typeface="Calibri"/>
                <a:cs typeface="Calibri"/>
              </a:rPr>
              <a:t>policy,</a:t>
            </a:r>
            <a:r>
              <a:rPr lang="en-US" spc="-25" dirty="0">
                <a:latin typeface="Calibri"/>
                <a:ea typeface="Calibri"/>
                <a:cs typeface="Calibri"/>
              </a:rPr>
              <a:t> </a:t>
            </a:r>
            <a:r>
              <a:rPr lang="en-US" dirty="0">
                <a:latin typeface="Calibri"/>
                <a:ea typeface="Calibri"/>
                <a:cs typeface="Calibri"/>
              </a:rPr>
              <a:t>the</a:t>
            </a:r>
            <a:r>
              <a:rPr lang="en-US" spc="-40" dirty="0">
                <a:latin typeface="Calibri"/>
                <a:ea typeface="Calibri"/>
                <a:cs typeface="Calibri"/>
              </a:rPr>
              <a:t> </a:t>
            </a:r>
            <a:r>
              <a:rPr lang="en-US" spc="-10" dirty="0">
                <a:latin typeface="Calibri"/>
                <a:ea typeface="Calibri"/>
                <a:cs typeface="Calibri"/>
              </a:rPr>
              <a:t>quarterly </a:t>
            </a:r>
            <a:r>
              <a:rPr lang="en-US" dirty="0">
                <a:latin typeface="Calibri"/>
                <a:ea typeface="Calibri"/>
                <a:cs typeface="Calibri"/>
              </a:rPr>
              <a:t>dividend</a:t>
            </a:r>
            <a:r>
              <a:rPr lang="en-US" spc="-20" dirty="0">
                <a:latin typeface="Calibri"/>
                <a:ea typeface="Calibri"/>
                <a:cs typeface="Calibri"/>
              </a:rPr>
              <a:t> </a:t>
            </a:r>
            <a:r>
              <a:rPr lang="en-US" dirty="0">
                <a:latin typeface="Calibri"/>
                <a:ea typeface="Calibri"/>
                <a:cs typeface="Calibri"/>
              </a:rPr>
              <a:t>per</a:t>
            </a:r>
            <a:r>
              <a:rPr lang="en-US" spc="-30" dirty="0">
                <a:latin typeface="Calibri"/>
                <a:ea typeface="Calibri"/>
                <a:cs typeface="Calibri"/>
              </a:rPr>
              <a:t> </a:t>
            </a:r>
            <a:r>
              <a:rPr lang="en-US" dirty="0">
                <a:latin typeface="Calibri"/>
                <a:ea typeface="Calibri"/>
                <a:cs typeface="Calibri"/>
              </a:rPr>
              <a:t>common</a:t>
            </a:r>
            <a:r>
              <a:rPr lang="en-US" spc="-30" dirty="0">
                <a:latin typeface="Calibri"/>
                <a:ea typeface="Calibri"/>
                <a:cs typeface="Calibri"/>
              </a:rPr>
              <a:t> </a:t>
            </a:r>
            <a:r>
              <a:rPr lang="en-US" dirty="0">
                <a:latin typeface="Calibri"/>
                <a:ea typeface="Calibri"/>
                <a:cs typeface="Calibri"/>
              </a:rPr>
              <a:t>share</a:t>
            </a:r>
            <a:r>
              <a:rPr lang="en-US" spc="-40" dirty="0">
                <a:latin typeface="Calibri"/>
                <a:ea typeface="Calibri"/>
                <a:cs typeface="Calibri"/>
              </a:rPr>
              <a:t> </a:t>
            </a:r>
            <a:r>
              <a:rPr lang="en-US" dirty="0">
                <a:latin typeface="Calibri"/>
                <a:ea typeface="Calibri"/>
                <a:cs typeface="Calibri"/>
              </a:rPr>
              <a:t>is</a:t>
            </a:r>
            <a:r>
              <a:rPr lang="en-US" spc="-20" dirty="0">
                <a:latin typeface="Calibri"/>
                <a:ea typeface="Calibri"/>
                <a:cs typeface="Calibri"/>
              </a:rPr>
              <a:t> </a:t>
            </a:r>
            <a:r>
              <a:rPr lang="en-US" dirty="0">
                <a:latin typeface="Calibri"/>
                <a:ea typeface="Calibri"/>
                <a:cs typeface="Calibri"/>
              </a:rPr>
              <a:t>targeted</a:t>
            </a:r>
            <a:r>
              <a:rPr lang="en-US" spc="-30" dirty="0">
                <a:latin typeface="Calibri"/>
                <a:ea typeface="Calibri"/>
                <a:cs typeface="Calibri"/>
              </a:rPr>
              <a:t> </a:t>
            </a:r>
            <a:r>
              <a:rPr lang="en-US" dirty="0">
                <a:latin typeface="Calibri"/>
                <a:ea typeface="Calibri"/>
                <a:cs typeface="Calibri"/>
              </a:rPr>
              <a:t>to</a:t>
            </a:r>
            <a:r>
              <a:rPr lang="en-US" spc="-25" dirty="0">
                <a:latin typeface="Calibri"/>
                <a:ea typeface="Calibri"/>
                <a:cs typeface="Calibri"/>
              </a:rPr>
              <a:t> </a:t>
            </a:r>
            <a:r>
              <a:rPr lang="en-US" spc="-10" dirty="0">
                <a:latin typeface="Calibri"/>
                <a:ea typeface="Calibri"/>
                <a:cs typeface="Calibri"/>
              </a:rPr>
              <a:t>equal </a:t>
            </a:r>
            <a:r>
              <a:rPr lang="en-US" dirty="0">
                <a:latin typeface="Calibri"/>
                <a:ea typeface="Calibri"/>
                <a:cs typeface="Calibri"/>
              </a:rPr>
              <a:t>approximately</a:t>
            </a:r>
            <a:r>
              <a:rPr lang="en-US" spc="-40" dirty="0">
                <a:latin typeface="Calibri"/>
                <a:ea typeface="Calibri"/>
                <a:cs typeface="Calibri"/>
              </a:rPr>
              <a:t> </a:t>
            </a:r>
            <a:r>
              <a:rPr lang="en-US" dirty="0">
                <a:latin typeface="Calibri"/>
                <a:ea typeface="Calibri"/>
                <a:cs typeface="Calibri"/>
              </a:rPr>
              <a:t>1%</a:t>
            </a:r>
            <a:r>
              <a:rPr lang="en-US" spc="-60" dirty="0">
                <a:latin typeface="Calibri"/>
                <a:ea typeface="Calibri"/>
                <a:cs typeface="Calibri"/>
              </a:rPr>
              <a:t> </a:t>
            </a:r>
            <a:r>
              <a:rPr lang="en-US" dirty="0">
                <a:latin typeface="Calibri"/>
                <a:ea typeface="Calibri"/>
                <a:cs typeface="Calibri"/>
              </a:rPr>
              <a:t>of</a:t>
            </a:r>
            <a:r>
              <a:rPr lang="en-US" spc="-40" dirty="0">
                <a:latin typeface="Calibri"/>
                <a:ea typeface="Calibri"/>
                <a:cs typeface="Calibri"/>
              </a:rPr>
              <a:t> </a:t>
            </a:r>
            <a:r>
              <a:rPr lang="en-US" dirty="0">
                <a:latin typeface="Calibri"/>
                <a:ea typeface="Calibri"/>
                <a:cs typeface="Calibri"/>
              </a:rPr>
              <a:t>the</a:t>
            </a:r>
            <a:r>
              <a:rPr lang="en-US" spc="-45" dirty="0">
                <a:latin typeface="Calibri"/>
                <a:ea typeface="Calibri"/>
                <a:cs typeface="Calibri"/>
              </a:rPr>
              <a:t> </a:t>
            </a:r>
            <a:r>
              <a:rPr lang="en-US" dirty="0">
                <a:latin typeface="Calibri"/>
                <a:ea typeface="Calibri"/>
                <a:cs typeface="Calibri"/>
              </a:rPr>
              <a:t>Company’s</a:t>
            </a:r>
            <a:r>
              <a:rPr lang="en-US" spc="-45" dirty="0">
                <a:latin typeface="Calibri"/>
                <a:ea typeface="Calibri"/>
                <a:cs typeface="Calibri"/>
              </a:rPr>
              <a:t> </a:t>
            </a:r>
            <a:r>
              <a:rPr lang="en-US" spc="-10" dirty="0">
                <a:latin typeface="Calibri"/>
                <a:ea typeface="Calibri"/>
                <a:cs typeface="Calibri"/>
              </a:rPr>
              <a:t>revenues.</a:t>
            </a:r>
            <a:endParaRPr lang="en-US" dirty="0">
              <a:latin typeface="Calibri"/>
              <a:ea typeface="Calibri"/>
              <a:cs typeface="Calibri"/>
            </a:endParaRPr>
          </a:p>
          <a:p>
            <a:pPr>
              <a:spcBef>
                <a:spcPts val="55"/>
              </a:spcBef>
            </a:pPr>
            <a:endParaRPr lang="en-US" dirty="0">
              <a:latin typeface="Calibri" panose="020F0502020204030204" pitchFamily="34" charset="0"/>
              <a:ea typeface="Calibri"/>
              <a:cs typeface="Calibri" panose="020F0502020204030204" pitchFamily="34" charset="0"/>
            </a:endParaRPr>
          </a:p>
          <a:p>
            <a:pPr marL="12700" marR="5080">
              <a:spcBef>
                <a:spcPts val="5"/>
              </a:spcBef>
            </a:pPr>
            <a:r>
              <a:rPr lang="en-US" dirty="0">
                <a:latin typeface="Calibri"/>
                <a:ea typeface="Calibri"/>
                <a:cs typeface="Calibri"/>
              </a:rPr>
              <a:t>The</a:t>
            </a:r>
            <a:r>
              <a:rPr lang="en-US" spc="-50" dirty="0">
                <a:latin typeface="Calibri"/>
                <a:ea typeface="Calibri"/>
                <a:cs typeface="Calibri"/>
              </a:rPr>
              <a:t> </a:t>
            </a:r>
            <a:r>
              <a:rPr lang="en-US" dirty="0">
                <a:latin typeface="Calibri"/>
                <a:ea typeface="Calibri"/>
                <a:cs typeface="Calibri"/>
              </a:rPr>
              <a:t>Q4</a:t>
            </a:r>
            <a:r>
              <a:rPr lang="en-US" spc="-15" dirty="0">
                <a:latin typeface="Calibri"/>
                <a:ea typeface="Calibri"/>
                <a:cs typeface="Calibri"/>
              </a:rPr>
              <a:t> </a:t>
            </a:r>
            <a:r>
              <a:rPr lang="en-US" dirty="0">
                <a:latin typeface="Calibri"/>
                <a:ea typeface="Calibri"/>
                <a:cs typeface="Calibri"/>
              </a:rPr>
              <a:t>2024</a:t>
            </a:r>
            <a:r>
              <a:rPr lang="en-US" spc="-5" dirty="0">
                <a:latin typeface="Calibri"/>
                <a:ea typeface="Calibri"/>
                <a:cs typeface="Calibri"/>
              </a:rPr>
              <a:t> </a:t>
            </a:r>
            <a:r>
              <a:rPr lang="en-US" dirty="0">
                <a:latin typeface="Calibri"/>
                <a:ea typeface="Calibri"/>
                <a:cs typeface="Calibri"/>
              </a:rPr>
              <a:t>cash</a:t>
            </a:r>
            <a:r>
              <a:rPr lang="en-US" spc="-35" dirty="0">
                <a:latin typeface="Calibri"/>
                <a:ea typeface="Calibri"/>
                <a:cs typeface="Calibri"/>
              </a:rPr>
              <a:t> </a:t>
            </a:r>
            <a:r>
              <a:rPr lang="en-US" dirty="0">
                <a:latin typeface="Calibri"/>
                <a:ea typeface="Calibri"/>
                <a:cs typeface="Calibri"/>
              </a:rPr>
              <a:t>dividend</a:t>
            </a:r>
            <a:r>
              <a:rPr lang="en-US" spc="-25" dirty="0">
                <a:latin typeface="Calibri"/>
                <a:ea typeface="Calibri"/>
                <a:cs typeface="Calibri"/>
              </a:rPr>
              <a:t> </a:t>
            </a:r>
            <a:r>
              <a:rPr lang="en-US" dirty="0">
                <a:latin typeface="Calibri"/>
                <a:ea typeface="Calibri"/>
                <a:cs typeface="Calibri"/>
              </a:rPr>
              <a:t>of</a:t>
            </a:r>
            <a:r>
              <a:rPr lang="en-US" spc="-35" dirty="0">
                <a:latin typeface="Calibri"/>
                <a:ea typeface="Calibri"/>
                <a:cs typeface="Calibri"/>
              </a:rPr>
              <a:t> </a:t>
            </a:r>
            <a:r>
              <a:rPr lang="en-US" dirty="0">
                <a:latin typeface="Calibri"/>
                <a:ea typeface="Calibri"/>
                <a:cs typeface="Calibri"/>
              </a:rPr>
              <a:t>$0.0057</a:t>
            </a:r>
            <a:r>
              <a:rPr lang="en-US" spc="-50" dirty="0">
                <a:latin typeface="Calibri"/>
                <a:ea typeface="Calibri"/>
                <a:cs typeface="Calibri"/>
              </a:rPr>
              <a:t> </a:t>
            </a:r>
            <a:r>
              <a:rPr lang="en-US" dirty="0">
                <a:latin typeface="Calibri"/>
                <a:ea typeface="Calibri"/>
                <a:cs typeface="Calibri"/>
              </a:rPr>
              <a:t>per</a:t>
            </a:r>
            <a:r>
              <a:rPr lang="en-US" spc="-50" dirty="0">
                <a:latin typeface="Calibri"/>
                <a:ea typeface="Calibri"/>
                <a:cs typeface="Calibri"/>
              </a:rPr>
              <a:t> </a:t>
            </a:r>
            <a:r>
              <a:rPr lang="en-US" dirty="0">
                <a:latin typeface="Calibri"/>
                <a:ea typeface="Calibri"/>
                <a:cs typeface="Calibri"/>
              </a:rPr>
              <a:t>share</a:t>
            </a:r>
            <a:r>
              <a:rPr lang="en-US" spc="-45" dirty="0">
                <a:latin typeface="Calibri"/>
                <a:ea typeface="Calibri"/>
                <a:cs typeface="Calibri"/>
              </a:rPr>
              <a:t> to</a:t>
            </a:r>
            <a:r>
              <a:rPr lang="en-US" dirty="0">
                <a:latin typeface="Calibri"/>
                <a:ea typeface="Calibri"/>
                <a:cs typeface="Calibri"/>
              </a:rPr>
              <a:t> </a:t>
            </a:r>
            <a:r>
              <a:rPr lang="en-US" spc="-25" dirty="0">
                <a:latin typeface="Calibri"/>
                <a:ea typeface="Calibri"/>
                <a:cs typeface="Calibri"/>
              </a:rPr>
              <a:t>be </a:t>
            </a:r>
            <a:r>
              <a:rPr lang="en-US" dirty="0">
                <a:latin typeface="Calibri"/>
                <a:ea typeface="Calibri"/>
                <a:cs typeface="Calibri"/>
              </a:rPr>
              <a:t>paid</a:t>
            </a:r>
            <a:r>
              <a:rPr lang="en-US" spc="-15" dirty="0">
                <a:latin typeface="Calibri"/>
                <a:ea typeface="Calibri"/>
                <a:cs typeface="Calibri"/>
              </a:rPr>
              <a:t> </a:t>
            </a:r>
            <a:r>
              <a:rPr lang="en-US" dirty="0">
                <a:latin typeface="Calibri"/>
                <a:ea typeface="Calibri"/>
                <a:cs typeface="Calibri"/>
              </a:rPr>
              <a:t>to</a:t>
            </a:r>
            <a:r>
              <a:rPr lang="en-US" spc="-20" dirty="0">
                <a:latin typeface="Calibri"/>
                <a:ea typeface="Calibri"/>
                <a:cs typeface="Calibri"/>
              </a:rPr>
              <a:t> </a:t>
            </a:r>
            <a:r>
              <a:rPr lang="en-US" dirty="0">
                <a:latin typeface="Calibri"/>
                <a:ea typeface="Calibri"/>
                <a:cs typeface="Calibri"/>
              </a:rPr>
              <a:t>holders</a:t>
            </a:r>
            <a:r>
              <a:rPr lang="en-US" spc="-20" dirty="0">
                <a:latin typeface="Calibri"/>
                <a:ea typeface="Calibri"/>
                <a:cs typeface="Calibri"/>
              </a:rPr>
              <a:t> </a:t>
            </a:r>
            <a:r>
              <a:rPr lang="en-US" dirty="0">
                <a:latin typeface="Calibri"/>
                <a:ea typeface="Calibri"/>
                <a:cs typeface="Calibri"/>
              </a:rPr>
              <a:t>of</a:t>
            </a:r>
            <a:r>
              <a:rPr lang="en-US" spc="-15" dirty="0">
                <a:latin typeface="Calibri"/>
                <a:ea typeface="Calibri"/>
                <a:cs typeface="Calibri"/>
              </a:rPr>
              <a:t> </a:t>
            </a:r>
            <a:r>
              <a:rPr lang="en-US" dirty="0">
                <a:latin typeface="Calibri"/>
                <a:ea typeface="Calibri"/>
                <a:cs typeface="Calibri"/>
              </a:rPr>
              <a:t>record</a:t>
            </a:r>
            <a:r>
              <a:rPr lang="en-US" spc="-30" dirty="0">
                <a:latin typeface="Calibri"/>
                <a:ea typeface="Calibri"/>
                <a:cs typeface="Calibri"/>
              </a:rPr>
              <a:t> </a:t>
            </a:r>
            <a:r>
              <a:rPr lang="en-US" dirty="0">
                <a:latin typeface="Calibri"/>
                <a:ea typeface="Calibri"/>
                <a:cs typeface="Calibri"/>
              </a:rPr>
              <a:t>of</a:t>
            </a:r>
            <a:r>
              <a:rPr lang="en-US" spc="-25" dirty="0">
                <a:latin typeface="Calibri"/>
                <a:ea typeface="Calibri"/>
                <a:cs typeface="Calibri"/>
              </a:rPr>
              <a:t> </a:t>
            </a:r>
            <a:r>
              <a:rPr lang="en-US" dirty="0">
                <a:latin typeface="Calibri"/>
                <a:ea typeface="Calibri"/>
                <a:cs typeface="Calibri"/>
              </a:rPr>
              <a:t>First</a:t>
            </a:r>
            <a:r>
              <a:rPr lang="en-US" spc="-15" dirty="0">
                <a:latin typeface="Calibri"/>
                <a:ea typeface="Calibri"/>
                <a:cs typeface="Calibri"/>
              </a:rPr>
              <a:t> </a:t>
            </a:r>
            <a:r>
              <a:rPr lang="en-US" dirty="0">
                <a:latin typeface="Calibri"/>
                <a:ea typeface="Calibri"/>
                <a:cs typeface="Calibri"/>
              </a:rPr>
              <a:t>Majestic</a:t>
            </a:r>
            <a:r>
              <a:rPr lang="en-US" spc="-5" dirty="0">
                <a:latin typeface="Calibri"/>
                <a:ea typeface="Calibri"/>
                <a:cs typeface="Calibri"/>
              </a:rPr>
              <a:t> </a:t>
            </a:r>
            <a:r>
              <a:rPr lang="en-US" dirty="0">
                <a:latin typeface="Calibri"/>
                <a:ea typeface="Calibri"/>
                <a:cs typeface="Calibri"/>
              </a:rPr>
              <a:t>as</a:t>
            </a:r>
            <a:r>
              <a:rPr lang="en-US" spc="-20" dirty="0">
                <a:latin typeface="Calibri"/>
                <a:ea typeface="Calibri"/>
                <a:cs typeface="Calibri"/>
              </a:rPr>
              <a:t> </a:t>
            </a:r>
            <a:r>
              <a:rPr lang="en-US" dirty="0">
                <a:latin typeface="Calibri"/>
                <a:ea typeface="Calibri"/>
                <a:cs typeface="Calibri"/>
              </a:rPr>
              <a:t>of</a:t>
            </a:r>
            <a:r>
              <a:rPr lang="en-US" spc="-15" dirty="0">
                <a:latin typeface="Calibri"/>
                <a:ea typeface="Calibri"/>
                <a:cs typeface="Calibri"/>
              </a:rPr>
              <a:t> </a:t>
            </a:r>
            <a:r>
              <a:rPr lang="en-US" spc="-10" dirty="0">
                <a:latin typeface="Calibri"/>
                <a:ea typeface="Calibri"/>
                <a:cs typeface="Calibri"/>
              </a:rPr>
              <a:t>close </a:t>
            </a:r>
            <a:r>
              <a:rPr lang="en-US" dirty="0">
                <a:latin typeface="Calibri"/>
                <a:ea typeface="Calibri"/>
                <a:cs typeface="Calibri"/>
              </a:rPr>
              <a:t>of</a:t>
            </a:r>
            <a:r>
              <a:rPr lang="en-US" spc="-25" dirty="0">
                <a:latin typeface="Calibri"/>
                <a:ea typeface="Calibri"/>
                <a:cs typeface="Calibri"/>
              </a:rPr>
              <a:t> </a:t>
            </a:r>
            <a:r>
              <a:rPr lang="en-US" dirty="0">
                <a:latin typeface="Calibri"/>
                <a:ea typeface="Calibri"/>
                <a:cs typeface="Calibri"/>
              </a:rPr>
              <a:t>business</a:t>
            </a:r>
            <a:r>
              <a:rPr lang="en-US" spc="-20" dirty="0">
                <a:latin typeface="Calibri"/>
                <a:ea typeface="Calibri"/>
                <a:cs typeface="Calibri"/>
              </a:rPr>
              <a:t> </a:t>
            </a:r>
            <a:r>
              <a:rPr lang="en-US" dirty="0">
                <a:latin typeface="Calibri"/>
                <a:ea typeface="Calibri"/>
                <a:cs typeface="Calibri"/>
              </a:rPr>
              <a:t>on</a:t>
            </a:r>
            <a:r>
              <a:rPr lang="en-US" spc="-45" dirty="0">
                <a:latin typeface="Calibri"/>
                <a:ea typeface="Calibri"/>
                <a:cs typeface="Calibri"/>
              </a:rPr>
              <a:t> </a:t>
            </a:r>
            <a:r>
              <a:rPr lang="en-US" u="sng" dirty="0">
                <a:uFill>
                  <a:solidFill>
                    <a:srgbClr val="000000"/>
                  </a:solidFill>
                </a:uFill>
                <a:latin typeface="Calibri"/>
                <a:ea typeface="Calibri"/>
                <a:cs typeface="Calibri"/>
              </a:rPr>
              <a:t>February</a:t>
            </a:r>
            <a:r>
              <a:rPr lang="en-US" u="sng" spc="-5" dirty="0">
                <a:uFill>
                  <a:solidFill>
                    <a:srgbClr val="000000"/>
                  </a:solidFill>
                </a:uFill>
                <a:latin typeface="Calibri"/>
                <a:ea typeface="Calibri"/>
                <a:cs typeface="Calibri"/>
              </a:rPr>
              <a:t> </a:t>
            </a:r>
            <a:r>
              <a:rPr lang="en-US" u="sng" dirty="0">
                <a:uFill>
                  <a:solidFill>
                    <a:srgbClr val="000000"/>
                  </a:solidFill>
                </a:uFill>
                <a:latin typeface="Calibri"/>
                <a:ea typeface="Calibri"/>
                <a:cs typeface="Calibri"/>
              </a:rPr>
              <a:t>28,</a:t>
            </a:r>
            <a:r>
              <a:rPr lang="en-US" u="sng" spc="-30" dirty="0">
                <a:uFill>
                  <a:solidFill>
                    <a:srgbClr val="000000"/>
                  </a:solidFill>
                </a:uFill>
                <a:latin typeface="Calibri"/>
                <a:ea typeface="Calibri"/>
                <a:cs typeface="Calibri"/>
              </a:rPr>
              <a:t> </a:t>
            </a:r>
            <a:r>
              <a:rPr lang="en-US" u="sng" dirty="0">
                <a:uFill>
                  <a:solidFill>
                    <a:srgbClr val="000000"/>
                  </a:solidFill>
                </a:uFill>
                <a:latin typeface="Calibri"/>
                <a:ea typeface="Calibri"/>
                <a:cs typeface="Calibri"/>
              </a:rPr>
              <a:t>2025,</a:t>
            </a:r>
            <a:r>
              <a:rPr lang="en-US" spc="-15" dirty="0">
                <a:latin typeface="Calibri"/>
                <a:ea typeface="Calibri"/>
                <a:cs typeface="Calibri"/>
              </a:rPr>
              <a:t> </a:t>
            </a:r>
            <a:r>
              <a:rPr lang="en-US" dirty="0">
                <a:latin typeface="Calibri"/>
                <a:ea typeface="Calibri"/>
                <a:cs typeface="Calibri"/>
              </a:rPr>
              <a:t>was </a:t>
            </a:r>
            <a:r>
              <a:rPr lang="en-US" spc="-10" dirty="0">
                <a:latin typeface="Calibri"/>
                <a:ea typeface="Calibri"/>
                <a:cs typeface="Calibri"/>
              </a:rPr>
              <a:t>distributed </a:t>
            </a:r>
            <a:r>
              <a:rPr lang="en-US" dirty="0">
                <a:latin typeface="Calibri"/>
                <a:ea typeface="Calibri"/>
                <a:cs typeface="Calibri"/>
              </a:rPr>
              <a:t>on</a:t>
            </a:r>
            <a:r>
              <a:rPr lang="en-US" spc="-35" dirty="0">
                <a:latin typeface="Calibri"/>
                <a:ea typeface="Calibri"/>
                <a:cs typeface="Calibri"/>
              </a:rPr>
              <a:t> </a:t>
            </a:r>
            <a:r>
              <a:rPr lang="en-US" dirty="0">
                <a:latin typeface="Calibri"/>
                <a:ea typeface="Calibri"/>
                <a:cs typeface="Calibri"/>
              </a:rPr>
              <a:t>or</a:t>
            </a:r>
            <a:r>
              <a:rPr lang="en-US" spc="-35" dirty="0">
                <a:latin typeface="Calibri"/>
                <a:ea typeface="Calibri"/>
                <a:cs typeface="Calibri"/>
              </a:rPr>
              <a:t> </a:t>
            </a:r>
            <a:r>
              <a:rPr lang="en-US" dirty="0">
                <a:latin typeface="Calibri"/>
                <a:ea typeface="Calibri"/>
                <a:cs typeface="Calibri"/>
              </a:rPr>
              <a:t>about</a:t>
            </a:r>
            <a:r>
              <a:rPr lang="en-US" spc="-25" dirty="0">
                <a:latin typeface="Calibri"/>
                <a:ea typeface="Calibri"/>
                <a:cs typeface="Calibri"/>
              </a:rPr>
              <a:t> </a:t>
            </a:r>
            <a:r>
              <a:rPr lang="en-US" u="sng" dirty="0">
                <a:uFill>
                  <a:solidFill>
                    <a:srgbClr val="000000"/>
                  </a:solidFill>
                </a:uFill>
                <a:latin typeface="Calibri"/>
                <a:ea typeface="Calibri"/>
                <a:cs typeface="Calibri"/>
              </a:rPr>
              <a:t>March 14,</a:t>
            </a:r>
            <a:r>
              <a:rPr lang="en-US" u="sng" spc="-40" dirty="0">
                <a:uFill>
                  <a:solidFill>
                    <a:srgbClr val="000000"/>
                  </a:solidFill>
                </a:uFill>
                <a:latin typeface="Calibri"/>
                <a:ea typeface="Calibri"/>
                <a:cs typeface="Calibri"/>
              </a:rPr>
              <a:t> </a:t>
            </a:r>
            <a:r>
              <a:rPr lang="en-US" u="sng" spc="-20" dirty="0">
                <a:uFill>
                  <a:solidFill>
                    <a:srgbClr val="000000"/>
                  </a:solidFill>
                </a:uFill>
                <a:latin typeface="Calibri"/>
                <a:ea typeface="Calibri"/>
                <a:cs typeface="Calibri"/>
              </a:rPr>
              <a:t>2025.</a:t>
            </a:r>
            <a:endParaRPr lang="en-US" dirty="0">
              <a:latin typeface="Calibri"/>
              <a:ea typeface="Calibri"/>
              <a:cs typeface="Calibri"/>
            </a:endParaRPr>
          </a:p>
        </p:txBody>
      </p:sp>
      <p:sp>
        <p:nvSpPr>
          <p:cNvPr id="6" name="TextBox 5">
            <a:extLst>
              <a:ext uri="{FF2B5EF4-FFF2-40B4-BE49-F238E27FC236}">
                <a16:creationId xmlns:a16="http://schemas.microsoft.com/office/drawing/2014/main" id="{AAA5D6E0-5822-FD44-9CA5-7141C54E2E95}"/>
              </a:ext>
            </a:extLst>
          </p:cNvPr>
          <p:cNvSpPr txBox="1"/>
          <p:nvPr/>
        </p:nvSpPr>
        <p:spPr>
          <a:xfrm>
            <a:off x="451850" y="76200"/>
            <a:ext cx="10068560"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Dividend Policy</a:t>
            </a:r>
          </a:p>
        </p:txBody>
      </p:sp>
      <p:sp>
        <p:nvSpPr>
          <p:cNvPr id="7" name="Slide Number Placeholder 1">
            <a:extLst>
              <a:ext uri="{FF2B5EF4-FFF2-40B4-BE49-F238E27FC236}">
                <a16:creationId xmlns:a16="http://schemas.microsoft.com/office/drawing/2014/main" id="{65CA3B08-1932-0A41-9F4E-A1494FC1D269}"/>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20</a:t>
            </a:fld>
            <a:endParaRPr lang="en-US" spc="-50"/>
          </a:p>
        </p:txBody>
      </p:sp>
      <p:grpSp>
        <p:nvGrpSpPr>
          <p:cNvPr id="4" name="Group 3">
            <a:extLst>
              <a:ext uri="{FF2B5EF4-FFF2-40B4-BE49-F238E27FC236}">
                <a16:creationId xmlns:a16="http://schemas.microsoft.com/office/drawing/2014/main" id="{A1EAD371-760B-72E1-AF1C-992B2E74BE83}"/>
              </a:ext>
            </a:extLst>
          </p:cNvPr>
          <p:cNvGrpSpPr/>
          <p:nvPr/>
        </p:nvGrpSpPr>
        <p:grpSpPr>
          <a:xfrm>
            <a:off x="533400" y="1136750"/>
            <a:ext cx="5791200" cy="5054500"/>
            <a:chOff x="533400" y="1136750"/>
            <a:chExt cx="5791200" cy="5054500"/>
          </a:xfrm>
        </p:grpSpPr>
        <p:pic>
          <p:nvPicPr>
            <p:cNvPr id="8" name="Picture 7">
              <a:extLst>
                <a:ext uri="{FF2B5EF4-FFF2-40B4-BE49-F238E27FC236}">
                  <a16:creationId xmlns:a16="http://schemas.microsoft.com/office/drawing/2014/main" id="{967AA7BF-F10C-5082-27E6-F897FCC42C5C}"/>
                </a:ext>
              </a:extLst>
            </p:cNvPr>
            <p:cNvPicPr>
              <a:picLocks noChangeAspect="1"/>
            </p:cNvPicPr>
            <p:nvPr/>
          </p:nvPicPr>
          <p:blipFill rotWithShape="1">
            <a:blip r:embed="rId2"/>
            <a:srcRect t="60378" b="2420"/>
            <a:stretch/>
          </p:blipFill>
          <p:spPr>
            <a:xfrm>
              <a:off x="533400" y="4276725"/>
              <a:ext cx="5791200" cy="1914525"/>
            </a:xfrm>
            <a:prstGeom prst="rect">
              <a:avLst/>
            </a:prstGeom>
          </p:spPr>
        </p:pic>
        <p:pic>
          <p:nvPicPr>
            <p:cNvPr id="10" name="Picture 9" descr="A person walking in a tunnel&#10;&#10;Description automatically generated">
              <a:extLst>
                <a:ext uri="{FF2B5EF4-FFF2-40B4-BE49-F238E27FC236}">
                  <a16:creationId xmlns:a16="http://schemas.microsoft.com/office/drawing/2014/main" id="{0F2CC6AA-1AEB-B68F-EAC0-37557C78996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3226" r="-1"/>
            <a:stretch/>
          </p:blipFill>
          <p:spPr>
            <a:xfrm>
              <a:off x="4038599" y="1136750"/>
              <a:ext cx="2286001" cy="3054250"/>
            </a:xfrm>
            <a:prstGeom prst="rect">
              <a:avLst/>
            </a:prstGeom>
          </p:spPr>
        </p:pic>
        <p:pic>
          <p:nvPicPr>
            <p:cNvPr id="11" name="Picture 10" descr="A group of people in a mine&#10;&#10;Description automatically generated">
              <a:extLst>
                <a:ext uri="{FF2B5EF4-FFF2-40B4-BE49-F238E27FC236}">
                  <a16:creationId xmlns:a16="http://schemas.microsoft.com/office/drawing/2014/main" id="{B9B9ADB8-1A76-0D1B-6960-2CA1C7EB1A19}"/>
                </a:ext>
              </a:extLst>
            </p:cNvPr>
            <p:cNvPicPr>
              <a:picLocks noChangeAspect="1"/>
            </p:cNvPicPr>
            <p:nvPr/>
          </p:nvPicPr>
          <p:blipFill rotWithShape="1">
            <a:blip r:embed="rId5">
              <a:extLst>
                <a:ext uri="{28A0092B-C50C-407E-A947-70E740481C1C}">
                  <a14:useLocalDpi xmlns:a14="http://schemas.microsoft.com/office/drawing/2010/main" val="0"/>
                </a:ext>
              </a:extLst>
            </a:blip>
            <a:srcRect l="21903" r="20008"/>
            <a:stretch/>
          </p:blipFill>
          <p:spPr>
            <a:xfrm>
              <a:off x="533400" y="1136750"/>
              <a:ext cx="3419476" cy="3054250"/>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21705" y="1171972"/>
            <a:ext cx="5574295" cy="4514056"/>
          </a:xfrm>
          <a:prstGeom prst="rect">
            <a:avLst/>
          </a:prstGeom>
        </p:spPr>
        <p:txBody>
          <a:bodyPr vert="horz" wrap="square" lIns="0" tIns="0" rIns="0" bIns="0" rtlCol="0" anchor="t">
            <a:spAutoFit/>
          </a:bodyPr>
          <a:lstStyle/>
          <a:p>
            <a:pPr marL="285750" marR="425450" indent="-285750">
              <a:spcBef>
                <a:spcPts val="250"/>
              </a:spcBef>
              <a:buClr>
                <a:schemeClr val="tx1"/>
              </a:buClr>
              <a:buSzPct val="100000"/>
              <a:buFont typeface="Arial" panose="020B0604020202020204" pitchFamily="34" charset="0"/>
              <a:buChar char="•"/>
              <a:tabLst>
                <a:tab pos="170815" algn="l"/>
              </a:tabLst>
            </a:pPr>
            <a:r>
              <a:rPr lang="en-CA" sz="1600" dirty="0">
                <a:latin typeface="Calibri"/>
                <a:ea typeface="Calibri"/>
                <a:cs typeface="Calibri"/>
              </a:rPr>
              <a:t>Integration of Cerro Los Gatos Silver Mine into the First Majestic portfolio – three world class, district scale operations</a:t>
            </a:r>
          </a:p>
          <a:p>
            <a:pPr marL="297815" marR="5080" indent="-285750">
              <a:spcBef>
                <a:spcPts val="1000"/>
              </a:spcBef>
              <a:buClr>
                <a:schemeClr val="tx1"/>
              </a:buClr>
              <a:buSzPct val="100000"/>
              <a:buFont typeface="Arial" panose="020B0604020202020204" pitchFamily="34" charset="0"/>
              <a:buChar char="•"/>
              <a:tabLst>
                <a:tab pos="184785" algn="l"/>
              </a:tabLst>
            </a:pPr>
            <a:r>
              <a:rPr lang="en-CA" sz="1600" dirty="0">
                <a:latin typeface="Calibri"/>
                <a:ea typeface="Calibri"/>
                <a:cs typeface="Calibri"/>
              </a:rPr>
              <a:t>Approximately 270,000 m of exploration planned in 2025 - West, Central &amp; Sinaloa blocks, Ermitaño, Navidad, and more</a:t>
            </a:r>
          </a:p>
          <a:p>
            <a:pPr marL="297815" marR="5080" indent="-285750">
              <a:spcBef>
                <a:spcPts val="1000"/>
              </a:spcBef>
              <a:buClr>
                <a:schemeClr val="tx1"/>
              </a:buClr>
              <a:buSzPct val="100000"/>
              <a:buFont typeface="Arial" panose="020B0604020202020204" pitchFamily="34" charset="0"/>
              <a:buChar char="•"/>
              <a:tabLst>
                <a:tab pos="184785" algn="l"/>
              </a:tabLst>
            </a:pPr>
            <a:r>
              <a:rPr lang="en-CA" sz="1600" dirty="0">
                <a:latin typeface="Calibri"/>
                <a:ea typeface="Calibri"/>
                <a:cs typeface="Calibri"/>
              </a:rPr>
              <a:t>Santa Elena’s high-grade discovery, Navidad (February 4, 2025):</a:t>
            </a:r>
          </a:p>
          <a:p>
            <a:pPr marL="755650" lvl="1" indent="-285750">
              <a:buClr>
                <a:schemeClr val="tx1"/>
              </a:buClr>
              <a:buSzPct val="100000"/>
              <a:buFont typeface="System Font Regular"/>
              <a:buChar char="-"/>
              <a:tabLst>
                <a:tab pos="640715" algn="l"/>
              </a:tabLst>
            </a:pPr>
            <a:r>
              <a:rPr lang="en-CA" sz="1600" b="1" dirty="0">
                <a:latin typeface="Calibri"/>
                <a:ea typeface="Calibri"/>
                <a:cs typeface="Calibri"/>
              </a:rPr>
              <a:t>EW-24-377: </a:t>
            </a:r>
            <a:r>
              <a:rPr lang="en-CA" sz="1600" dirty="0">
                <a:latin typeface="Calibri"/>
                <a:ea typeface="Calibri"/>
                <a:cs typeface="Calibri"/>
              </a:rPr>
              <a:t>7.1 g/t Au and 1,253 g/t Ag over 3.03 m</a:t>
            </a:r>
          </a:p>
          <a:p>
            <a:pPr marL="755650" lvl="1" indent="-285750">
              <a:buClr>
                <a:schemeClr val="tx1"/>
              </a:buClr>
              <a:buSzPct val="100000"/>
              <a:buFont typeface="System Font Regular"/>
              <a:buChar char="-"/>
              <a:tabLst>
                <a:tab pos="640715" algn="l"/>
              </a:tabLst>
            </a:pPr>
            <a:r>
              <a:rPr lang="en-CA" sz="1600" b="1" dirty="0">
                <a:latin typeface="Calibri"/>
                <a:ea typeface="Calibri"/>
                <a:cs typeface="Calibri"/>
              </a:rPr>
              <a:t>EW-24-372-A: </a:t>
            </a:r>
            <a:r>
              <a:rPr lang="en-CA" sz="1600" dirty="0">
                <a:latin typeface="Calibri"/>
                <a:ea typeface="Calibri"/>
                <a:cs typeface="Calibri"/>
              </a:rPr>
              <a:t>13.1 g/t Au and 205 g/t Ag over 3.24 m</a:t>
            </a:r>
          </a:p>
          <a:p>
            <a:pPr marL="298450" indent="-285750">
              <a:spcBef>
                <a:spcPts val="1150"/>
              </a:spcBef>
              <a:buClr>
                <a:schemeClr val="tx1"/>
              </a:buClr>
              <a:buSzPct val="100000"/>
              <a:buFont typeface="Arial" panose="020B0604020202020204" pitchFamily="34" charset="0"/>
              <a:buChar char="•"/>
              <a:tabLst>
                <a:tab pos="183515" algn="l"/>
              </a:tabLst>
            </a:pPr>
            <a:r>
              <a:rPr lang="en-CA" sz="1600" dirty="0">
                <a:latin typeface="Calibri"/>
                <a:ea typeface="Calibri"/>
                <a:cs typeface="Calibri"/>
              </a:rPr>
              <a:t>San Dimas exploration highlights (January 23, 2025):</a:t>
            </a:r>
          </a:p>
          <a:p>
            <a:pPr marL="755650" lvl="1" indent="-285750">
              <a:buClr>
                <a:schemeClr val="tx1"/>
              </a:buClr>
              <a:buSzPct val="100000"/>
              <a:buFont typeface="System Font Regular"/>
              <a:buChar char="-"/>
              <a:tabLst>
                <a:tab pos="640715" algn="l"/>
              </a:tabLst>
            </a:pPr>
            <a:r>
              <a:rPr lang="en-CA" sz="1600" b="1" dirty="0">
                <a:latin typeface="Calibri"/>
                <a:ea typeface="Calibri"/>
                <a:cs typeface="Calibri"/>
              </a:rPr>
              <a:t>PE24_397:</a:t>
            </a:r>
            <a:r>
              <a:rPr lang="en-CA" sz="1600" dirty="0">
                <a:latin typeface="Calibri"/>
                <a:ea typeface="Calibri"/>
                <a:cs typeface="Calibri"/>
              </a:rPr>
              <a:t> 10.0 g/t Au and 1,996 g/t Ag over 3.65 m</a:t>
            </a:r>
          </a:p>
          <a:p>
            <a:pPr marL="755650" lvl="1" indent="-285750">
              <a:buClr>
                <a:schemeClr val="tx1"/>
              </a:buClr>
              <a:buSzPct val="100000"/>
              <a:buFont typeface="System Font Regular"/>
              <a:buChar char="-"/>
              <a:tabLst>
                <a:tab pos="640715" algn="l"/>
              </a:tabLst>
            </a:pPr>
            <a:r>
              <a:rPr lang="en-CA" sz="1600" b="1" dirty="0">
                <a:latin typeface="Calibri"/>
                <a:ea typeface="Calibri"/>
                <a:cs typeface="Calibri"/>
              </a:rPr>
              <a:t>SIN24_120:</a:t>
            </a:r>
            <a:r>
              <a:rPr lang="en-CA" sz="1600" dirty="0">
                <a:latin typeface="Calibri"/>
                <a:ea typeface="Calibri"/>
                <a:cs typeface="Calibri"/>
              </a:rPr>
              <a:t> </a:t>
            </a:r>
            <a:r>
              <a:rPr lang="de-DE" sz="1600" dirty="0">
                <a:latin typeface="aktiv-grotesk"/>
              </a:rPr>
              <a:t>23.33 g</a:t>
            </a:r>
            <a:r>
              <a:rPr lang="de-DE" sz="1600" b="0" i="0" dirty="0">
                <a:effectLst/>
                <a:latin typeface="aktiv-grotesk"/>
              </a:rPr>
              <a:t>/t Au and 1,045 g/t Ag over 1.31 m</a:t>
            </a:r>
            <a:endParaRPr lang="en-US" sz="1600" dirty="0">
              <a:latin typeface="Calibri" panose="020F0502020204030204" pitchFamily="34" charset="0"/>
              <a:cs typeface="Calibri" panose="020F0502020204030204" pitchFamily="34" charset="0"/>
            </a:endParaRPr>
          </a:p>
          <a:p>
            <a:pPr marL="297815" marR="5080" indent="-285750">
              <a:spcBef>
                <a:spcPts val="985"/>
              </a:spcBef>
              <a:buClr>
                <a:schemeClr val="tx1"/>
              </a:buClr>
              <a:buSzPct val="100000"/>
              <a:buFont typeface="Arial" panose="020B0604020202020204" pitchFamily="34" charset="0"/>
              <a:buChar char="•"/>
              <a:tabLst>
                <a:tab pos="184785" algn="l"/>
              </a:tabLst>
            </a:pPr>
            <a:r>
              <a:rPr lang="en-US" sz="1600" dirty="0">
                <a:latin typeface="Calibri"/>
                <a:ea typeface="Calibri"/>
                <a:cs typeface="Calibri"/>
              </a:rPr>
              <a:t>Continued improvements in metallurgical recoveries through</a:t>
            </a:r>
            <a:r>
              <a:rPr lang="en-CA" sz="1600" dirty="0">
                <a:latin typeface="Calibri"/>
                <a:ea typeface="Calibri"/>
                <a:cs typeface="Calibri"/>
              </a:rPr>
              <a:t> </a:t>
            </a:r>
            <a:r>
              <a:rPr lang="en-US" sz="1600" dirty="0">
                <a:latin typeface="Calibri"/>
                <a:ea typeface="Calibri"/>
                <a:cs typeface="Calibri"/>
              </a:rPr>
              <a:t>implementation of fine grinding and other R&amp;D</a:t>
            </a:r>
          </a:p>
          <a:p>
            <a:pPr marL="297815" marR="5080" indent="-285750">
              <a:spcBef>
                <a:spcPts val="985"/>
              </a:spcBef>
              <a:buClr>
                <a:schemeClr val="tx1"/>
              </a:buClr>
              <a:buSzPct val="100000"/>
              <a:buFont typeface="Arial" panose="020B0604020202020204" pitchFamily="34" charset="0"/>
              <a:buChar char="•"/>
              <a:tabLst>
                <a:tab pos="184785" algn="l"/>
              </a:tabLst>
            </a:pPr>
            <a:r>
              <a:rPr lang="en-US" sz="1600" dirty="0">
                <a:latin typeface="Calibri"/>
                <a:ea typeface="Calibri"/>
                <a:cs typeface="Calibri"/>
              </a:rPr>
              <a:t>Strengthening balance sheet &amp; capital allocation</a:t>
            </a:r>
          </a:p>
          <a:p>
            <a:pPr marL="298450" indent="-285750">
              <a:spcBef>
                <a:spcPts val="1150"/>
              </a:spcBef>
              <a:buClr>
                <a:schemeClr val="tx1"/>
              </a:buClr>
              <a:buSzPct val="100000"/>
              <a:buFont typeface="Arial" panose="020B0604020202020204" pitchFamily="34" charset="0"/>
              <a:buChar char="•"/>
              <a:tabLst>
                <a:tab pos="183515" algn="l"/>
              </a:tabLst>
            </a:pPr>
            <a:r>
              <a:rPr lang="en-US" sz="1600" dirty="0">
                <a:latin typeface="Calibri"/>
                <a:ea typeface="Calibri"/>
                <a:cs typeface="Calibri"/>
              </a:rPr>
              <a:t>Higher Silver Prices!</a:t>
            </a:r>
          </a:p>
        </p:txBody>
      </p:sp>
      <p:sp>
        <p:nvSpPr>
          <p:cNvPr id="12" name="TextBox 11">
            <a:extLst>
              <a:ext uri="{FF2B5EF4-FFF2-40B4-BE49-F238E27FC236}">
                <a16:creationId xmlns:a16="http://schemas.microsoft.com/office/drawing/2014/main" id="{32F31287-8694-344A-A785-A71EC6887E56}"/>
              </a:ext>
            </a:extLst>
          </p:cNvPr>
          <p:cNvSpPr txBox="1"/>
          <p:nvPr/>
        </p:nvSpPr>
        <p:spPr>
          <a:xfrm>
            <a:off x="451850" y="76200"/>
            <a:ext cx="10068560"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Future Catalysts</a:t>
            </a:r>
          </a:p>
        </p:txBody>
      </p:sp>
      <p:sp>
        <p:nvSpPr>
          <p:cNvPr id="13" name="Slide Number Placeholder 1">
            <a:extLst>
              <a:ext uri="{FF2B5EF4-FFF2-40B4-BE49-F238E27FC236}">
                <a16:creationId xmlns:a16="http://schemas.microsoft.com/office/drawing/2014/main" id="{ACABA904-F046-404B-9089-3B48A07D72FD}"/>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21</a:t>
            </a:fld>
            <a:endParaRPr lang="en-US" spc="-50"/>
          </a:p>
        </p:txBody>
      </p:sp>
      <p:grpSp>
        <p:nvGrpSpPr>
          <p:cNvPr id="4" name="Group 3">
            <a:extLst>
              <a:ext uri="{FF2B5EF4-FFF2-40B4-BE49-F238E27FC236}">
                <a16:creationId xmlns:a16="http://schemas.microsoft.com/office/drawing/2014/main" id="{D9C5C9B0-4D11-214C-CE2C-5B1A3438FA19}"/>
              </a:ext>
            </a:extLst>
          </p:cNvPr>
          <p:cNvGrpSpPr/>
          <p:nvPr/>
        </p:nvGrpSpPr>
        <p:grpSpPr>
          <a:xfrm>
            <a:off x="6776996" y="1064276"/>
            <a:ext cx="4785926" cy="5015199"/>
            <a:chOff x="6776996" y="1064276"/>
            <a:chExt cx="4785926" cy="5015199"/>
          </a:xfrm>
        </p:grpSpPr>
        <p:sp>
          <p:nvSpPr>
            <p:cNvPr id="6" name="TextBox 5">
              <a:extLst>
                <a:ext uri="{FF2B5EF4-FFF2-40B4-BE49-F238E27FC236}">
                  <a16:creationId xmlns:a16="http://schemas.microsoft.com/office/drawing/2014/main" id="{37C68BED-0F2E-B4DF-4CA3-884DCC542E23}"/>
                </a:ext>
              </a:extLst>
            </p:cNvPr>
            <p:cNvSpPr txBox="1"/>
            <p:nvPr/>
          </p:nvSpPr>
          <p:spPr>
            <a:xfrm>
              <a:off x="6776996" y="5894809"/>
              <a:ext cx="4785926" cy="184666"/>
            </a:xfrm>
            <a:prstGeom prst="rect">
              <a:avLst/>
            </a:prstGeom>
            <a:noFill/>
          </p:spPr>
          <p:txBody>
            <a:bodyPr wrap="square" lIns="0" tIns="0" rIns="0" bIns="0" rtlCol="0">
              <a:spAutoFit/>
            </a:bodyPr>
            <a:lstStyle/>
            <a:p>
              <a:pPr algn="ctr"/>
              <a:r>
                <a:rPr lang="en-CA" sz="1200" dirty="0">
                  <a:latin typeface="Calibri" panose="020F0502020204030204" pitchFamily="34" charset="0"/>
                  <a:cs typeface="Calibri" panose="020F0502020204030204" pitchFamily="34" charset="0"/>
                </a:rPr>
                <a:t>Cerro Los Gatos Silver-Lead-Zinc Mine</a:t>
              </a:r>
            </a:p>
          </p:txBody>
        </p:sp>
        <p:pic>
          <p:nvPicPr>
            <p:cNvPr id="7" name="Picture 6">
              <a:extLst>
                <a:ext uri="{FF2B5EF4-FFF2-40B4-BE49-F238E27FC236}">
                  <a16:creationId xmlns:a16="http://schemas.microsoft.com/office/drawing/2014/main" id="{6EF16155-30C5-29F1-7C7B-9318F54818D7}"/>
                </a:ext>
              </a:extLst>
            </p:cNvPr>
            <p:cNvPicPr>
              <a:picLocks noChangeAspect="1"/>
            </p:cNvPicPr>
            <p:nvPr/>
          </p:nvPicPr>
          <p:blipFill>
            <a:blip r:embed="rId2"/>
            <a:stretch>
              <a:fillRect/>
            </a:stretch>
          </p:blipFill>
          <p:spPr>
            <a:xfrm>
              <a:off x="6776996" y="1064276"/>
              <a:ext cx="4785926" cy="4785926"/>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538C80E3-ECB2-A740-ADFB-50FAD67EFCC7}"/>
              </a:ext>
            </a:extLst>
          </p:cNvPr>
          <p:cNvSpPr txBox="1"/>
          <p:nvPr/>
        </p:nvSpPr>
        <p:spPr>
          <a:xfrm>
            <a:off x="1762263" y="1435836"/>
            <a:ext cx="4028937" cy="289823"/>
          </a:xfrm>
          <a:prstGeom prst="rect">
            <a:avLst/>
          </a:prstGeom>
        </p:spPr>
        <p:txBody>
          <a:bodyPr vert="horz" wrap="square" lIns="0" tIns="12700" rIns="0" bIns="0" rtlCol="0" anchor="ctr">
            <a:spAutoFit/>
          </a:bodyPr>
          <a:lstStyle/>
          <a:p>
            <a:pPr marL="12700">
              <a:lnSpc>
                <a:spcPct val="100000"/>
              </a:lnSpc>
              <a:spcBef>
                <a:spcPts val="105"/>
              </a:spcBef>
              <a:tabLst>
                <a:tab pos="354965" algn="l"/>
              </a:tabLst>
            </a:pPr>
            <a:r>
              <a:rPr lang="en-US">
                <a:latin typeface="Calibri" panose="020F0502020204030204" pitchFamily="34" charset="0"/>
                <a:cs typeface="Calibri" panose="020F0502020204030204" pitchFamily="34" charset="0"/>
              </a:rPr>
              <a:t>Silver</a:t>
            </a:r>
            <a:r>
              <a:rPr lang="en-US" spc="-1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is</a:t>
            </a:r>
            <a:r>
              <a:rPr lang="en-US" spc="-5">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real </a:t>
            </a:r>
            <a:r>
              <a:rPr lang="en-US" spc="-20">
                <a:latin typeface="Calibri" panose="020F0502020204030204" pitchFamily="34" charset="0"/>
                <a:cs typeface="Calibri" panose="020F0502020204030204" pitchFamily="34" charset="0"/>
              </a:rPr>
              <a:t>money</a:t>
            </a:r>
            <a:endParaRPr lang="en-US">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85DB61ED-4E2B-3146-B977-647147FD62FC}"/>
              </a:ext>
            </a:extLst>
          </p:cNvPr>
          <p:cNvSpPr/>
          <p:nvPr/>
        </p:nvSpPr>
        <p:spPr>
          <a:xfrm>
            <a:off x="540121" y="1143000"/>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5" name="Rectangle 4">
            <a:extLst>
              <a:ext uri="{FF2B5EF4-FFF2-40B4-BE49-F238E27FC236}">
                <a16:creationId xmlns:a16="http://schemas.microsoft.com/office/drawing/2014/main" id="{75082BF5-2D83-F34D-8787-16B25FCE37BB}"/>
              </a:ext>
            </a:extLst>
          </p:cNvPr>
          <p:cNvSpPr/>
          <p:nvPr/>
        </p:nvSpPr>
        <p:spPr>
          <a:xfrm>
            <a:off x="6201029" y="1145628"/>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Rectangle 5">
            <a:extLst>
              <a:ext uri="{FF2B5EF4-FFF2-40B4-BE49-F238E27FC236}">
                <a16:creationId xmlns:a16="http://schemas.microsoft.com/office/drawing/2014/main" id="{5C200EC0-FAB8-AB4B-AB81-AEB294D42638}"/>
              </a:ext>
            </a:extLst>
          </p:cNvPr>
          <p:cNvSpPr/>
          <p:nvPr/>
        </p:nvSpPr>
        <p:spPr>
          <a:xfrm>
            <a:off x="540121" y="2148175"/>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Rectangle 6">
            <a:extLst>
              <a:ext uri="{FF2B5EF4-FFF2-40B4-BE49-F238E27FC236}">
                <a16:creationId xmlns:a16="http://schemas.microsoft.com/office/drawing/2014/main" id="{7A036026-EE99-3B41-B20D-67862D8197E4}"/>
              </a:ext>
            </a:extLst>
          </p:cNvPr>
          <p:cNvSpPr/>
          <p:nvPr/>
        </p:nvSpPr>
        <p:spPr>
          <a:xfrm>
            <a:off x="6201029" y="2150803"/>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Rectangle 7">
            <a:extLst>
              <a:ext uri="{FF2B5EF4-FFF2-40B4-BE49-F238E27FC236}">
                <a16:creationId xmlns:a16="http://schemas.microsoft.com/office/drawing/2014/main" id="{E8F9A3BF-7379-6944-AF95-04ABAC04C052}"/>
              </a:ext>
            </a:extLst>
          </p:cNvPr>
          <p:cNvSpPr/>
          <p:nvPr/>
        </p:nvSpPr>
        <p:spPr>
          <a:xfrm>
            <a:off x="540121" y="3153350"/>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9" name="Rectangle 8">
            <a:extLst>
              <a:ext uri="{FF2B5EF4-FFF2-40B4-BE49-F238E27FC236}">
                <a16:creationId xmlns:a16="http://schemas.microsoft.com/office/drawing/2014/main" id="{EED741B4-A29C-B24C-9EC2-51B947E0347E}"/>
              </a:ext>
            </a:extLst>
          </p:cNvPr>
          <p:cNvSpPr/>
          <p:nvPr/>
        </p:nvSpPr>
        <p:spPr>
          <a:xfrm>
            <a:off x="540121" y="4195738"/>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0" name="Rectangle 9">
            <a:extLst>
              <a:ext uri="{FF2B5EF4-FFF2-40B4-BE49-F238E27FC236}">
                <a16:creationId xmlns:a16="http://schemas.microsoft.com/office/drawing/2014/main" id="{C89BDB8E-28A3-3749-BA3F-8B9162130AC3}"/>
              </a:ext>
            </a:extLst>
          </p:cNvPr>
          <p:cNvSpPr/>
          <p:nvPr/>
        </p:nvSpPr>
        <p:spPr>
          <a:xfrm>
            <a:off x="6201029" y="4198366"/>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object 13">
            <a:extLst>
              <a:ext uri="{FF2B5EF4-FFF2-40B4-BE49-F238E27FC236}">
                <a16:creationId xmlns:a16="http://schemas.microsoft.com/office/drawing/2014/main" id="{D285F22A-168E-F94C-941B-AAA02B312F25}"/>
              </a:ext>
            </a:extLst>
          </p:cNvPr>
          <p:cNvSpPr txBox="1"/>
          <p:nvPr/>
        </p:nvSpPr>
        <p:spPr>
          <a:xfrm>
            <a:off x="879958" y="1250839"/>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a:solidFill>
                  <a:srgbClr val="0F049F"/>
                </a:solidFill>
                <a:latin typeface="Calibri Light" panose="020F0302020204030204" pitchFamily="34" charset="0"/>
                <a:cs typeface="Calibri Light" panose="020F0302020204030204" pitchFamily="34" charset="0"/>
              </a:rPr>
              <a:t>01</a:t>
            </a:r>
            <a:endParaRPr sz="4000">
              <a:solidFill>
                <a:srgbClr val="0F049F"/>
              </a:solidFill>
              <a:latin typeface="Calibri Light" panose="020F0302020204030204" pitchFamily="34" charset="0"/>
              <a:cs typeface="Calibri Light" panose="020F0302020204030204" pitchFamily="34" charset="0"/>
            </a:endParaRPr>
          </a:p>
        </p:txBody>
      </p:sp>
      <p:sp>
        <p:nvSpPr>
          <p:cNvPr id="12" name="object 13">
            <a:extLst>
              <a:ext uri="{FF2B5EF4-FFF2-40B4-BE49-F238E27FC236}">
                <a16:creationId xmlns:a16="http://schemas.microsoft.com/office/drawing/2014/main" id="{1DE79C98-8D49-7446-AC78-5906BF63C8AF}"/>
              </a:ext>
            </a:extLst>
          </p:cNvPr>
          <p:cNvSpPr txBox="1"/>
          <p:nvPr/>
        </p:nvSpPr>
        <p:spPr>
          <a:xfrm>
            <a:off x="1762263" y="2437924"/>
            <a:ext cx="4028937" cy="289823"/>
          </a:xfrm>
          <a:prstGeom prst="rect">
            <a:avLst/>
          </a:prstGeom>
        </p:spPr>
        <p:txBody>
          <a:bodyPr vert="horz" wrap="square" lIns="0" tIns="12700" rIns="0" bIns="0" rtlCol="0" anchor="ctr">
            <a:spAutoFit/>
          </a:bodyPr>
          <a:lstStyle/>
          <a:p>
            <a:pPr marL="12700">
              <a:lnSpc>
                <a:spcPct val="100000"/>
              </a:lnSpc>
              <a:spcBef>
                <a:spcPts val="105"/>
              </a:spcBef>
              <a:tabLst>
                <a:tab pos="354965" algn="l"/>
              </a:tabLst>
            </a:pPr>
            <a:r>
              <a:rPr lang="en-US">
                <a:latin typeface="Calibri" panose="020F0502020204030204" pitchFamily="34" charset="0"/>
                <a:cs typeface="Calibri" panose="020F0502020204030204" pitchFamily="34" charset="0"/>
              </a:rPr>
              <a:t>Silver</a:t>
            </a:r>
            <a:r>
              <a:rPr lang="en-US" spc="-1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is</a:t>
            </a:r>
            <a:r>
              <a:rPr lang="en-US" spc="-5">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relatively inexpensive</a:t>
            </a:r>
          </a:p>
        </p:txBody>
      </p:sp>
      <p:sp>
        <p:nvSpPr>
          <p:cNvPr id="13" name="object 13">
            <a:extLst>
              <a:ext uri="{FF2B5EF4-FFF2-40B4-BE49-F238E27FC236}">
                <a16:creationId xmlns:a16="http://schemas.microsoft.com/office/drawing/2014/main" id="{92C9EBF0-D616-FB42-9E38-AEA965A8F0E8}"/>
              </a:ext>
            </a:extLst>
          </p:cNvPr>
          <p:cNvSpPr txBox="1"/>
          <p:nvPr/>
        </p:nvSpPr>
        <p:spPr>
          <a:xfrm>
            <a:off x="879958" y="2252927"/>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02</a:t>
            </a:r>
            <a:endParaRPr sz="4000" dirty="0">
              <a:solidFill>
                <a:srgbClr val="0F049F"/>
              </a:solidFill>
              <a:latin typeface="Calibri Light" panose="020F0302020204030204" pitchFamily="34" charset="0"/>
              <a:cs typeface="Calibri Light" panose="020F0302020204030204" pitchFamily="34" charset="0"/>
            </a:endParaRPr>
          </a:p>
        </p:txBody>
      </p:sp>
      <p:sp>
        <p:nvSpPr>
          <p:cNvPr id="14" name="object 13">
            <a:extLst>
              <a:ext uri="{FF2B5EF4-FFF2-40B4-BE49-F238E27FC236}">
                <a16:creationId xmlns:a16="http://schemas.microsoft.com/office/drawing/2014/main" id="{BA294276-44CA-8A46-9B00-771447FB95AE}"/>
              </a:ext>
            </a:extLst>
          </p:cNvPr>
          <p:cNvSpPr txBox="1"/>
          <p:nvPr/>
        </p:nvSpPr>
        <p:spPr>
          <a:xfrm>
            <a:off x="1762263" y="3448814"/>
            <a:ext cx="4028937" cy="289823"/>
          </a:xfrm>
          <a:prstGeom prst="rect">
            <a:avLst/>
          </a:prstGeom>
        </p:spPr>
        <p:txBody>
          <a:bodyPr vert="horz" wrap="square" lIns="0" tIns="12700" rIns="0" bIns="0" rtlCol="0" anchor="ctr">
            <a:spAutoFit/>
          </a:bodyPr>
          <a:lstStyle/>
          <a:p>
            <a:pPr marL="12700">
              <a:lnSpc>
                <a:spcPct val="100000"/>
              </a:lnSpc>
              <a:spcBef>
                <a:spcPts val="100"/>
              </a:spcBef>
              <a:tabLst>
                <a:tab pos="354965" algn="l"/>
              </a:tabLst>
            </a:pPr>
            <a:r>
              <a:rPr lang="en-US" sz="1800">
                <a:latin typeface="Calibri" panose="020F0502020204030204" pitchFamily="34" charset="0"/>
                <a:cs typeface="Calibri" panose="020F0502020204030204" pitchFamily="34" charset="0"/>
              </a:rPr>
              <a:t>Silver</a:t>
            </a:r>
            <a:r>
              <a:rPr lang="en-US" sz="1800" spc="-1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outperforms</a:t>
            </a:r>
            <a:r>
              <a:rPr lang="en-US" sz="1800" spc="-5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gold</a:t>
            </a:r>
            <a:r>
              <a:rPr lang="en-US" sz="1800" spc="-2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in</a:t>
            </a:r>
            <a:r>
              <a:rPr lang="en-US" sz="1800" spc="-1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bull</a:t>
            </a:r>
            <a:r>
              <a:rPr lang="en-US" sz="1800" spc="-5">
                <a:latin typeface="Calibri" panose="020F0502020204030204" pitchFamily="34" charset="0"/>
                <a:cs typeface="Calibri" panose="020F0502020204030204" pitchFamily="34" charset="0"/>
              </a:rPr>
              <a:t> </a:t>
            </a:r>
            <a:r>
              <a:rPr lang="en-US" sz="1800" spc="-10">
                <a:latin typeface="Calibri" panose="020F0502020204030204" pitchFamily="34" charset="0"/>
                <a:cs typeface="Calibri" panose="020F0502020204030204" pitchFamily="34" charset="0"/>
              </a:rPr>
              <a:t>markets</a:t>
            </a:r>
            <a:endParaRPr lang="en-US" sz="1800">
              <a:latin typeface="Calibri" panose="020F0502020204030204" pitchFamily="34" charset="0"/>
              <a:cs typeface="Calibri" panose="020F0502020204030204" pitchFamily="34" charset="0"/>
            </a:endParaRPr>
          </a:p>
        </p:txBody>
      </p:sp>
      <p:sp>
        <p:nvSpPr>
          <p:cNvPr id="15" name="object 13">
            <a:extLst>
              <a:ext uri="{FF2B5EF4-FFF2-40B4-BE49-F238E27FC236}">
                <a16:creationId xmlns:a16="http://schemas.microsoft.com/office/drawing/2014/main" id="{99EAB1E9-5DC0-9D4F-9B3A-3FDA3998A96F}"/>
              </a:ext>
            </a:extLst>
          </p:cNvPr>
          <p:cNvSpPr txBox="1"/>
          <p:nvPr/>
        </p:nvSpPr>
        <p:spPr>
          <a:xfrm>
            <a:off x="879958" y="3263817"/>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03</a:t>
            </a:r>
            <a:endParaRPr sz="4000" dirty="0">
              <a:solidFill>
                <a:srgbClr val="0F049F"/>
              </a:solidFill>
              <a:latin typeface="Calibri Light" panose="020F0302020204030204" pitchFamily="34" charset="0"/>
              <a:cs typeface="Calibri Light" panose="020F0302020204030204" pitchFamily="34" charset="0"/>
            </a:endParaRPr>
          </a:p>
        </p:txBody>
      </p:sp>
      <p:sp>
        <p:nvSpPr>
          <p:cNvPr id="16" name="object 13">
            <a:extLst>
              <a:ext uri="{FF2B5EF4-FFF2-40B4-BE49-F238E27FC236}">
                <a16:creationId xmlns:a16="http://schemas.microsoft.com/office/drawing/2014/main" id="{2A6B6485-9593-514C-8FE8-C12C772321EB}"/>
              </a:ext>
            </a:extLst>
          </p:cNvPr>
          <p:cNvSpPr txBox="1"/>
          <p:nvPr/>
        </p:nvSpPr>
        <p:spPr>
          <a:xfrm>
            <a:off x="7423171" y="1435836"/>
            <a:ext cx="4028937" cy="289823"/>
          </a:xfrm>
          <a:prstGeom prst="rect">
            <a:avLst/>
          </a:prstGeom>
        </p:spPr>
        <p:txBody>
          <a:bodyPr vert="horz" wrap="square" lIns="0" tIns="12700" rIns="0" bIns="0" rtlCol="0" anchor="ctr">
            <a:spAutoFit/>
          </a:bodyPr>
          <a:lstStyle/>
          <a:p>
            <a:pPr marL="12700">
              <a:lnSpc>
                <a:spcPct val="100000"/>
              </a:lnSpc>
              <a:spcBef>
                <a:spcPts val="105"/>
              </a:spcBef>
              <a:tabLst>
                <a:tab pos="354965" algn="l"/>
              </a:tabLst>
            </a:pPr>
            <a:r>
              <a:rPr lang="en-US">
                <a:latin typeface="Calibri" panose="020F0502020204030204" pitchFamily="34" charset="0"/>
                <a:cs typeface="Calibri" panose="020F0502020204030204" pitchFamily="34" charset="0"/>
              </a:rPr>
              <a:t>Physical silver</a:t>
            </a:r>
            <a:r>
              <a:rPr lang="en-US" spc="-1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is</a:t>
            </a:r>
            <a:r>
              <a:rPr lang="en-US" spc="-5">
                <a:latin typeface="Calibri" panose="020F0502020204030204" pitchFamily="34" charset="0"/>
                <a:cs typeface="Calibri" panose="020F0502020204030204" pitchFamily="34" charset="0"/>
              </a:rPr>
              <a:t> a hard asset</a:t>
            </a:r>
            <a:endParaRPr lang="en-US">
              <a:latin typeface="Calibri" panose="020F0502020204030204" pitchFamily="34" charset="0"/>
              <a:cs typeface="Calibri" panose="020F0502020204030204" pitchFamily="34" charset="0"/>
            </a:endParaRPr>
          </a:p>
        </p:txBody>
      </p:sp>
      <p:sp>
        <p:nvSpPr>
          <p:cNvPr id="17" name="object 13">
            <a:extLst>
              <a:ext uri="{FF2B5EF4-FFF2-40B4-BE49-F238E27FC236}">
                <a16:creationId xmlns:a16="http://schemas.microsoft.com/office/drawing/2014/main" id="{F828FB23-6B0D-8943-882D-0B6B777B116A}"/>
              </a:ext>
            </a:extLst>
          </p:cNvPr>
          <p:cNvSpPr txBox="1"/>
          <p:nvPr/>
        </p:nvSpPr>
        <p:spPr>
          <a:xfrm>
            <a:off x="6540866" y="1250839"/>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06</a:t>
            </a:r>
            <a:endParaRPr sz="4000" dirty="0">
              <a:solidFill>
                <a:srgbClr val="0F049F"/>
              </a:solidFill>
              <a:latin typeface="Calibri Light" panose="020F0302020204030204" pitchFamily="34" charset="0"/>
              <a:cs typeface="Calibri Light" panose="020F0302020204030204" pitchFamily="34" charset="0"/>
            </a:endParaRPr>
          </a:p>
        </p:txBody>
      </p:sp>
      <p:sp>
        <p:nvSpPr>
          <p:cNvPr id="18" name="object 13">
            <a:extLst>
              <a:ext uri="{FF2B5EF4-FFF2-40B4-BE49-F238E27FC236}">
                <a16:creationId xmlns:a16="http://schemas.microsoft.com/office/drawing/2014/main" id="{9EC0F0AF-FF54-7F4C-9354-BEC41A970F98}"/>
              </a:ext>
            </a:extLst>
          </p:cNvPr>
          <p:cNvSpPr txBox="1"/>
          <p:nvPr/>
        </p:nvSpPr>
        <p:spPr>
          <a:xfrm>
            <a:off x="7423171" y="2300667"/>
            <a:ext cx="4028937" cy="566822"/>
          </a:xfrm>
          <a:prstGeom prst="rect">
            <a:avLst/>
          </a:prstGeom>
        </p:spPr>
        <p:txBody>
          <a:bodyPr vert="horz" wrap="square" lIns="0" tIns="12700" rIns="0" bIns="0" rtlCol="0" anchor="ctr">
            <a:spAutoFit/>
          </a:bodyPr>
          <a:lstStyle/>
          <a:p>
            <a:pPr marR="5080">
              <a:lnSpc>
                <a:spcPct val="100000"/>
              </a:lnSpc>
              <a:tabLst>
                <a:tab pos="354965" algn="l"/>
              </a:tabLst>
            </a:pPr>
            <a:r>
              <a:rPr lang="en-US" sz="1800">
                <a:latin typeface="Calibri" panose="020F0502020204030204" pitchFamily="34" charset="0"/>
                <a:cs typeface="Calibri" panose="020F0502020204030204" pitchFamily="34" charset="0"/>
              </a:rPr>
              <a:t>Silver</a:t>
            </a:r>
            <a:r>
              <a:rPr lang="en-US" sz="1800" spc="-1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is cheaper</a:t>
            </a:r>
            <a:r>
              <a:rPr lang="en-US" sz="1800" spc="-3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to buy,</a:t>
            </a:r>
            <a:r>
              <a:rPr lang="en-US" sz="1800" spc="-3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but also practical when</a:t>
            </a:r>
            <a:r>
              <a:rPr lang="en-US" sz="1800" spc="-2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you</a:t>
            </a:r>
            <a:r>
              <a:rPr lang="en-US" sz="1800" spc="-15">
                <a:latin typeface="Calibri" panose="020F0502020204030204" pitchFamily="34" charset="0"/>
                <a:cs typeface="Calibri" panose="020F0502020204030204" pitchFamily="34" charset="0"/>
              </a:rPr>
              <a:t> </a:t>
            </a:r>
            <a:r>
              <a:rPr lang="en-US" sz="1800" spc="-20">
                <a:latin typeface="Calibri" panose="020F0502020204030204" pitchFamily="34" charset="0"/>
                <a:cs typeface="Calibri" panose="020F0502020204030204" pitchFamily="34" charset="0"/>
              </a:rPr>
              <a:t>need </a:t>
            </a:r>
            <a:r>
              <a:rPr lang="en-US" sz="1800">
                <a:latin typeface="Calibri" panose="020F0502020204030204" pitchFamily="34" charset="0"/>
                <a:cs typeface="Calibri" panose="020F0502020204030204" pitchFamily="34" charset="0"/>
              </a:rPr>
              <a:t>to</a:t>
            </a:r>
            <a:r>
              <a:rPr lang="en-US" sz="1800" spc="-1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sell</a:t>
            </a:r>
          </a:p>
        </p:txBody>
      </p:sp>
      <p:sp>
        <p:nvSpPr>
          <p:cNvPr id="19" name="object 13">
            <a:extLst>
              <a:ext uri="{FF2B5EF4-FFF2-40B4-BE49-F238E27FC236}">
                <a16:creationId xmlns:a16="http://schemas.microsoft.com/office/drawing/2014/main" id="{9AD7859D-5D1C-9F41-86E5-46EEDAFE5E14}"/>
              </a:ext>
            </a:extLst>
          </p:cNvPr>
          <p:cNvSpPr txBox="1"/>
          <p:nvPr/>
        </p:nvSpPr>
        <p:spPr>
          <a:xfrm>
            <a:off x="6540866" y="2254170"/>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07</a:t>
            </a:r>
            <a:endParaRPr sz="4000" dirty="0">
              <a:solidFill>
                <a:srgbClr val="0F049F"/>
              </a:solidFill>
              <a:latin typeface="Calibri Light" panose="020F0302020204030204" pitchFamily="34" charset="0"/>
              <a:cs typeface="Calibri Light" panose="020F0302020204030204" pitchFamily="34" charset="0"/>
            </a:endParaRPr>
          </a:p>
        </p:txBody>
      </p:sp>
      <p:sp>
        <p:nvSpPr>
          <p:cNvPr id="20" name="object 13">
            <a:extLst>
              <a:ext uri="{FF2B5EF4-FFF2-40B4-BE49-F238E27FC236}">
                <a16:creationId xmlns:a16="http://schemas.microsoft.com/office/drawing/2014/main" id="{A84CE925-CA02-624E-9F69-C6D7857F205C}"/>
              </a:ext>
            </a:extLst>
          </p:cNvPr>
          <p:cNvSpPr txBox="1"/>
          <p:nvPr/>
        </p:nvSpPr>
        <p:spPr>
          <a:xfrm>
            <a:off x="7423171" y="3450814"/>
            <a:ext cx="4028937" cy="289823"/>
          </a:xfrm>
          <a:prstGeom prst="rect">
            <a:avLst/>
          </a:prstGeom>
        </p:spPr>
        <p:txBody>
          <a:bodyPr vert="horz" wrap="square" lIns="0" tIns="12700" rIns="0" bIns="0" rtlCol="0" anchor="ctr">
            <a:spAutoFit/>
          </a:bodyPr>
          <a:lstStyle/>
          <a:p>
            <a:pPr marL="12700">
              <a:lnSpc>
                <a:spcPct val="100000"/>
              </a:lnSpc>
              <a:spcBef>
                <a:spcPts val="105"/>
              </a:spcBef>
              <a:tabLst>
                <a:tab pos="354965" algn="l"/>
              </a:tabLst>
            </a:pPr>
            <a:r>
              <a:rPr lang="en-US" sz="1800">
                <a:latin typeface="Calibri" panose="020F0502020204030204" pitchFamily="34" charset="0"/>
                <a:cs typeface="Calibri" panose="020F0502020204030204" pitchFamily="34" charset="0"/>
              </a:rPr>
              <a:t>Silver</a:t>
            </a:r>
            <a:r>
              <a:rPr lang="en-US" sz="1800" spc="-2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inventories</a:t>
            </a:r>
            <a:r>
              <a:rPr lang="en-US" sz="1800" spc="-5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are</a:t>
            </a:r>
            <a:r>
              <a:rPr lang="en-US" sz="1800" spc="-20">
                <a:latin typeface="Calibri" panose="020F0502020204030204" pitchFamily="34" charset="0"/>
                <a:cs typeface="Calibri" panose="020F0502020204030204" pitchFamily="34" charset="0"/>
              </a:rPr>
              <a:t> </a:t>
            </a:r>
            <a:r>
              <a:rPr lang="en-US" sz="1800" spc="-10">
                <a:latin typeface="Calibri" panose="020F0502020204030204" pitchFamily="34" charset="0"/>
                <a:cs typeface="Calibri" panose="020F0502020204030204" pitchFamily="34" charset="0"/>
              </a:rPr>
              <a:t>falling</a:t>
            </a:r>
            <a:endParaRPr lang="en-US" sz="180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922229CC-077C-9F42-9CA5-27B0A6BB3046}"/>
              </a:ext>
            </a:extLst>
          </p:cNvPr>
          <p:cNvSpPr/>
          <p:nvPr/>
        </p:nvSpPr>
        <p:spPr>
          <a:xfrm>
            <a:off x="6201029" y="3157978"/>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2" name="object 13">
            <a:extLst>
              <a:ext uri="{FF2B5EF4-FFF2-40B4-BE49-F238E27FC236}">
                <a16:creationId xmlns:a16="http://schemas.microsoft.com/office/drawing/2014/main" id="{9E4C5A33-A8A8-1D45-BAAA-02C4969E57D5}"/>
              </a:ext>
            </a:extLst>
          </p:cNvPr>
          <p:cNvSpPr txBox="1"/>
          <p:nvPr/>
        </p:nvSpPr>
        <p:spPr>
          <a:xfrm>
            <a:off x="6540866" y="3265817"/>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08</a:t>
            </a:r>
            <a:endParaRPr sz="4000" dirty="0">
              <a:solidFill>
                <a:srgbClr val="0F049F"/>
              </a:solidFill>
              <a:latin typeface="Calibri Light" panose="020F0302020204030204" pitchFamily="34" charset="0"/>
              <a:cs typeface="Calibri Light" panose="020F0302020204030204" pitchFamily="34" charset="0"/>
            </a:endParaRPr>
          </a:p>
        </p:txBody>
      </p:sp>
      <p:sp>
        <p:nvSpPr>
          <p:cNvPr id="23" name="object 13">
            <a:extLst>
              <a:ext uri="{FF2B5EF4-FFF2-40B4-BE49-F238E27FC236}">
                <a16:creationId xmlns:a16="http://schemas.microsoft.com/office/drawing/2014/main" id="{41758756-99DB-E348-8F76-FF5771C1F55C}"/>
              </a:ext>
            </a:extLst>
          </p:cNvPr>
          <p:cNvSpPr txBox="1"/>
          <p:nvPr/>
        </p:nvSpPr>
        <p:spPr>
          <a:xfrm>
            <a:off x="1762263" y="4488574"/>
            <a:ext cx="4028937" cy="289823"/>
          </a:xfrm>
          <a:prstGeom prst="rect">
            <a:avLst/>
          </a:prstGeom>
        </p:spPr>
        <p:txBody>
          <a:bodyPr vert="horz" wrap="square" lIns="0" tIns="12700" rIns="0" bIns="0" rtlCol="0" anchor="ctr">
            <a:spAutoFit/>
          </a:bodyPr>
          <a:lstStyle/>
          <a:p>
            <a:pPr marL="12700">
              <a:lnSpc>
                <a:spcPct val="100000"/>
              </a:lnSpc>
              <a:spcBef>
                <a:spcPts val="105"/>
              </a:spcBef>
              <a:tabLst>
                <a:tab pos="354965" algn="l"/>
              </a:tabLst>
            </a:pPr>
            <a:r>
              <a:rPr lang="en-US" sz="1800">
                <a:latin typeface="Calibri" panose="020F0502020204030204" pitchFamily="34" charset="0"/>
                <a:cs typeface="Calibri" panose="020F0502020204030204" pitchFamily="34" charset="0"/>
              </a:rPr>
              <a:t>Industrial</a:t>
            </a:r>
            <a:r>
              <a:rPr lang="en-US" sz="1800" spc="-1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use</a:t>
            </a:r>
            <a:r>
              <a:rPr lang="en-US" sz="1800" spc="-25">
                <a:latin typeface="Calibri" panose="020F0502020204030204" pitchFamily="34" charset="0"/>
                <a:cs typeface="Calibri" panose="020F0502020204030204" pitchFamily="34" charset="0"/>
              </a:rPr>
              <a:t> for silver </a:t>
            </a:r>
            <a:r>
              <a:rPr lang="en-US" sz="1800">
                <a:latin typeface="Calibri" panose="020F0502020204030204" pitchFamily="34" charset="0"/>
                <a:cs typeface="Calibri" panose="020F0502020204030204" pitchFamily="34" charset="0"/>
              </a:rPr>
              <a:t>is</a:t>
            </a:r>
            <a:r>
              <a:rPr lang="en-US" sz="1800" spc="-25">
                <a:latin typeface="Calibri" panose="020F0502020204030204" pitchFamily="34" charset="0"/>
                <a:cs typeface="Calibri" panose="020F0502020204030204" pitchFamily="34" charset="0"/>
              </a:rPr>
              <a:t> </a:t>
            </a:r>
            <a:r>
              <a:rPr lang="en-US" sz="1800" spc="-10">
                <a:latin typeface="Calibri" panose="020F0502020204030204" pitchFamily="34" charset="0"/>
                <a:cs typeface="Calibri" panose="020F0502020204030204" pitchFamily="34" charset="0"/>
              </a:rPr>
              <a:t>growing</a:t>
            </a:r>
            <a:endParaRPr lang="en-US" sz="1800">
              <a:latin typeface="Calibri" panose="020F0502020204030204" pitchFamily="34" charset="0"/>
              <a:cs typeface="Calibri" panose="020F0502020204030204" pitchFamily="34" charset="0"/>
            </a:endParaRPr>
          </a:p>
        </p:txBody>
      </p:sp>
      <p:sp>
        <p:nvSpPr>
          <p:cNvPr id="24" name="object 13">
            <a:extLst>
              <a:ext uri="{FF2B5EF4-FFF2-40B4-BE49-F238E27FC236}">
                <a16:creationId xmlns:a16="http://schemas.microsoft.com/office/drawing/2014/main" id="{A1958A28-12AE-4D48-B0F6-687FD5AAB214}"/>
              </a:ext>
            </a:extLst>
          </p:cNvPr>
          <p:cNvSpPr txBox="1"/>
          <p:nvPr/>
        </p:nvSpPr>
        <p:spPr>
          <a:xfrm>
            <a:off x="879958" y="4303577"/>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04</a:t>
            </a:r>
            <a:endParaRPr sz="4000" dirty="0">
              <a:solidFill>
                <a:srgbClr val="0F049F"/>
              </a:solidFill>
              <a:latin typeface="Calibri Light" panose="020F0302020204030204" pitchFamily="34" charset="0"/>
              <a:cs typeface="Calibri Light" panose="020F0302020204030204" pitchFamily="34" charset="0"/>
            </a:endParaRPr>
          </a:p>
        </p:txBody>
      </p:sp>
      <p:sp>
        <p:nvSpPr>
          <p:cNvPr id="25" name="object 13">
            <a:extLst>
              <a:ext uri="{FF2B5EF4-FFF2-40B4-BE49-F238E27FC236}">
                <a16:creationId xmlns:a16="http://schemas.microsoft.com/office/drawing/2014/main" id="{74557F20-C7FD-0844-ACED-14B9FB868597}"/>
              </a:ext>
            </a:extLst>
          </p:cNvPr>
          <p:cNvSpPr txBox="1"/>
          <p:nvPr/>
        </p:nvSpPr>
        <p:spPr>
          <a:xfrm>
            <a:off x="7423171" y="4493793"/>
            <a:ext cx="4028937" cy="289823"/>
          </a:xfrm>
          <a:prstGeom prst="rect">
            <a:avLst/>
          </a:prstGeom>
        </p:spPr>
        <p:txBody>
          <a:bodyPr vert="horz" wrap="square" lIns="0" tIns="12700" rIns="0" bIns="0" rtlCol="0" anchor="ctr">
            <a:spAutoFit/>
          </a:bodyPr>
          <a:lstStyle/>
          <a:p>
            <a:pPr marL="12700">
              <a:lnSpc>
                <a:spcPct val="100000"/>
              </a:lnSpc>
              <a:spcBef>
                <a:spcPts val="100"/>
              </a:spcBef>
              <a:tabLst>
                <a:tab pos="354965" algn="l"/>
              </a:tabLst>
            </a:pPr>
            <a:r>
              <a:rPr lang="en-US" sz="1800">
                <a:latin typeface="Calibri" panose="020F0502020204030204" pitchFamily="34" charset="0"/>
                <a:cs typeface="Calibri" panose="020F0502020204030204" pitchFamily="34" charset="0"/>
              </a:rPr>
              <a:t>New</a:t>
            </a:r>
            <a:r>
              <a:rPr lang="en-US" sz="1800" spc="-3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supply</a:t>
            </a:r>
            <a:r>
              <a:rPr lang="en-US" sz="1800" spc="-2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is</a:t>
            </a:r>
            <a:r>
              <a:rPr lang="en-US" sz="1800" spc="-10">
                <a:latin typeface="Calibri" panose="020F0502020204030204" pitchFamily="34" charset="0"/>
                <a:cs typeface="Calibri" panose="020F0502020204030204" pitchFamily="34" charset="0"/>
              </a:rPr>
              <a:t> falling</a:t>
            </a:r>
            <a:endParaRPr lang="en-US" sz="1800">
              <a:latin typeface="Calibri" panose="020F0502020204030204" pitchFamily="34" charset="0"/>
              <a:cs typeface="Calibri" panose="020F0502020204030204" pitchFamily="34" charset="0"/>
            </a:endParaRPr>
          </a:p>
        </p:txBody>
      </p:sp>
      <p:sp>
        <p:nvSpPr>
          <p:cNvPr id="26" name="object 13">
            <a:extLst>
              <a:ext uri="{FF2B5EF4-FFF2-40B4-BE49-F238E27FC236}">
                <a16:creationId xmlns:a16="http://schemas.microsoft.com/office/drawing/2014/main" id="{11D9BDB1-F633-D64D-8BD9-B999C9701DCE}"/>
              </a:ext>
            </a:extLst>
          </p:cNvPr>
          <p:cNvSpPr txBox="1"/>
          <p:nvPr/>
        </p:nvSpPr>
        <p:spPr>
          <a:xfrm>
            <a:off x="6540866" y="4308796"/>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09</a:t>
            </a:r>
            <a:endParaRPr sz="4000" dirty="0">
              <a:solidFill>
                <a:srgbClr val="0F049F"/>
              </a:solidFill>
              <a:latin typeface="Calibri Light" panose="020F030202020403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FA461A46-53F5-724D-A19A-5C1377991D23}"/>
              </a:ext>
            </a:extLst>
          </p:cNvPr>
          <p:cNvSpPr/>
          <p:nvPr/>
        </p:nvSpPr>
        <p:spPr>
          <a:xfrm>
            <a:off x="540121" y="5235141"/>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8" name="Rectangle 27">
            <a:extLst>
              <a:ext uri="{FF2B5EF4-FFF2-40B4-BE49-F238E27FC236}">
                <a16:creationId xmlns:a16="http://schemas.microsoft.com/office/drawing/2014/main" id="{5E3A9001-CDCD-D546-A645-5DB2D5D6C5C9}"/>
              </a:ext>
            </a:extLst>
          </p:cNvPr>
          <p:cNvSpPr/>
          <p:nvPr/>
        </p:nvSpPr>
        <p:spPr>
          <a:xfrm>
            <a:off x="6201029" y="5237769"/>
            <a:ext cx="5469266" cy="85823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9" name="object 13">
            <a:extLst>
              <a:ext uri="{FF2B5EF4-FFF2-40B4-BE49-F238E27FC236}">
                <a16:creationId xmlns:a16="http://schemas.microsoft.com/office/drawing/2014/main" id="{FD43EC6A-438E-7B4F-8DC4-A654BEBF8640}"/>
              </a:ext>
            </a:extLst>
          </p:cNvPr>
          <p:cNvSpPr txBox="1"/>
          <p:nvPr/>
        </p:nvSpPr>
        <p:spPr>
          <a:xfrm>
            <a:off x="1762263" y="5527976"/>
            <a:ext cx="4028937" cy="289823"/>
          </a:xfrm>
          <a:prstGeom prst="rect">
            <a:avLst/>
          </a:prstGeom>
        </p:spPr>
        <p:txBody>
          <a:bodyPr vert="horz" wrap="square" lIns="0" tIns="12700" rIns="0" bIns="0" rtlCol="0" anchor="ctr">
            <a:spAutoFit/>
          </a:bodyPr>
          <a:lstStyle/>
          <a:p>
            <a:pPr marL="12700">
              <a:lnSpc>
                <a:spcPct val="100000"/>
              </a:lnSpc>
              <a:spcBef>
                <a:spcPts val="100"/>
              </a:spcBef>
              <a:tabLst>
                <a:tab pos="354965" algn="l"/>
              </a:tabLst>
            </a:pPr>
            <a:r>
              <a:rPr lang="en-US" sz="1800">
                <a:latin typeface="Calibri" panose="020F0502020204030204" pitchFamily="34" charset="0"/>
                <a:cs typeface="Calibri" panose="020F0502020204030204" pitchFamily="34" charset="0"/>
              </a:rPr>
              <a:t>World</a:t>
            </a:r>
            <a:r>
              <a:rPr lang="en-US" sz="1800" spc="-3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demand for silver</a:t>
            </a:r>
            <a:r>
              <a:rPr lang="en-US" sz="1800" spc="-1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is</a:t>
            </a:r>
            <a:r>
              <a:rPr lang="en-US" sz="1800" spc="-5">
                <a:latin typeface="Calibri" panose="020F0502020204030204" pitchFamily="34" charset="0"/>
                <a:cs typeface="Calibri" panose="020F0502020204030204" pitchFamily="34" charset="0"/>
              </a:rPr>
              <a:t> </a:t>
            </a:r>
            <a:r>
              <a:rPr lang="en-US" sz="1800" spc="-10">
                <a:latin typeface="Calibri" panose="020F0502020204030204" pitchFamily="34" charset="0"/>
                <a:cs typeface="Calibri" panose="020F0502020204030204" pitchFamily="34" charset="0"/>
              </a:rPr>
              <a:t>growing</a:t>
            </a:r>
            <a:endParaRPr lang="en-US" sz="1800">
              <a:latin typeface="Calibri" panose="020F0502020204030204" pitchFamily="34" charset="0"/>
              <a:cs typeface="Calibri" panose="020F0502020204030204" pitchFamily="34" charset="0"/>
            </a:endParaRPr>
          </a:p>
        </p:txBody>
      </p:sp>
      <p:sp>
        <p:nvSpPr>
          <p:cNvPr id="30" name="object 13">
            <a:extLst>
              <a:ext uri="{FF2B5EF4-FFF2-40B4-BE49-F238E27FC236}">
                <a16:creationId xmlns:a16="http://schemas.microsoft.com/office/drawing/2014/main" id="{78EF347D-EA5E-534E-BB31-4AB064A42757}"/>
              </a:ext>
            </a:extLst>
          </p:cNvPr>
          <p:cNvSpPr txBox="1"/>
          <p:nvPr/>
        </p:nvSpPr>
        <p:spPr>
          <a:xfrm>
            <a:off x="879958" y="5342980"/>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dirty="0">
                <a:solidFill>
                  <a:srgbClr val="0F049F"/>
                </a:solidFill>
                <a:latin typeface="Calibri Light" panose="020F0302020204030204" pitchFamily="34" charset="0"/>
                <a:cs typeface="Calibri Light" panose="020F0302020204030204" pitchFamily="34" charset="0"/>
              </a:rPr>
              <a:t>05</a:t>
            </a:r>
            <a:endParaRPr sz="4000" dirty="0">
              <a:solidFill>
                <a:srgbClr val="0F049F"/>
              </a:solidFill>
              <a:latin typeface="Calibri Light" panose="020F0302020204030204" pitchFamily="34" charset="0"/>
              <a:cs typeface="Calibri Light" panose="020F0302020204030204" pitchFamily="34" charset="0"/>
            </a:endParaRPr>
          </a:p>
        </p:txBody>
      </p:sp>
      <p:sp>
        <p:nvSpPr>
          <p:cNvPr id="31" name="object 13">
            <a:extLst>
              <a:ext uri="{FF2B5EF4-FFF2-40B4-BE49-F238E27FC236}">
                <a16:creationId xmlns:a16="http://schemas.microsoft.com/office/drawing/2014/main" id="{7D6098D0-846B-1C4F-B7C3-AD16690A8FA8}"/>
              </a:ext>
            </a:extLst>
          </p:cNvPr>
          <p:cNvSpPr txBox="1"/>
          <p:nvPr/>
        </p:nvSpPr>
        <p:spPr>
          <a:xfrm>
            <a:off x="7423171" y="5533196"/>
            <a:ext cx="4028937" cy="289823"/>
          </a:xfrm>
          <a:prstGeom prst="rect">
            <a:avLst/>
          </a:prstGeom>
        </p:spPr>
        <p:txBody>
          <a:bodyPr vert="horz" wrap="square" lIns="0" tIns="12700" rIns="0" bIns="0" rtlCol="0" anchor="ctr">
            <a:spAutoFit/>
          </a:bodyPr>
          <a:lstStyle/>
          <a:p>
            <a:pPr marL="12700">
              <a:lnSpc>
                <a:spcPct val="100000"/>
              </a:lnSpc>
              <a:spcBef>
                <a:spcPts val="100"/>
              </a:spcBef>
            </a:pPr>
            <a:r>
              <a:rPr lang="en-US" sz="1800">
                <a:latin typeface="Calibri" panose="020F0502020204030204" pitchFamily="34" charset="0"/>
                <a:cs typeface="Calibri" panose="020F0502020204030204" pitchFamily="34" charset="0"/>
              </a:rPr>
              <a:t>The</a:t>
            </a:r>
            <a:r>
              <a:rPr lang="en-US" sz="1800" spc="-1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gold/silver</a:t>
            </a:r>
            <a:r>
              <a:rPr lang="en-US" sz="1800" spc="-25">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ratio</a:t>
            </a:r>
            <a:r>
              <a:rPr lang="en-US" sz="1800" spc="-10">
                <a:latin typeface="Calibri" panose="020F0502020204030204" pitchFamily="34" charset="0"/>
                <a:cs typeface="Calibri" panose="020F0502020204030204" pitchFamily="34" charset="0"/>
              </a:rPr>
              <a:t> </a:t>
            </a:r>
            <a:r>
              <a:rPr lang="en-US" sz="1800">
                <a:latin typeface="Calibri" panose="020F0502020204030204" pitchFamily="34" charset="0"/>
                <a:cs typeface="Calibri" panose="020F0502020204030204" pitchFamily="34" charset="0"/>
              </a:rPr>
              <a:t>favors</a:t>
            </a:r>
            <a:r>
              <a:rPr lang="en-US" sz="1800" spc="-35">
                <a:latin typeface="Calibri" panose="020F0502020204030204" pitchFamily="34" charset="0"/>
                <a:cs typeface="Calibri" panose="020F0502020204030204" pitchFamily="34" charset="0"/>
              </a:rPr>
              <a:t> </a:t>
            </a:r>
            <a:r>
              <a:rPr lang="en-US" sz="1800" spc="-10">
                <a:latin typeface="Calibri" panose="020F0502020204030204" pitchFamily="34" charset="0"/>
                <a:cs typeface="Calibri" panose="020F0502020204030204" pitchFamily="34" charset="0"/>
              </a:rPr>
              <a:t>silver</a:t>
            </a:r>
            <a:endParaRPr lang="en-US" sz="1800">
              <a:latin typeface="Calibri" panose="020F0502020204030204" pitchFamily="34" charset="0"/>
              <a:cs typeface="Calibri" panose="020F0502020204030204" pitchFamily="34" charset="0"/>
            </a:endParaRPr>
          </a:p>
        </p:txBody>
      </p:sp>
      <p:sp>
        <p:nvSpPr>
          <p:cNvPr id="32" name="object 13">
            <a:extLst>
              <a:ext uri="{FF2B5EF4-FFF2-40B4-BE49-F238E27FC236}">
                <a16:creationId xmlns:a16="http://schemas.microsoft.com/office/drawing/2014/main" id="{62E26F17-AAA0-C647-B793-3A2682B8BCBC}"/>
              </a:ext>
            </a:extLst>
          </p:cNvPr>
          <p:cNvSpPr txBox="1"/>
          <p:nvPr/>
        </p:nvSpPr>
        <p:spPr>
          <a:xfrm>
            <a:off x="6540866" y="5348199"/>
            <a:ext cx="720242" cy="628377"/>
          </a:xfrm>
          <a:prstGeom prst="rect">
            <a:avLst/>
          </a:prstGeom>
        </p:spPr>
        <p:txBody>
          <a:bodyPr vert="horz" wrap="square" lIns="0" tIns="12700" rIns="0" bIns="0" rtlCol="0" anchor="ctr">
            <a:spAutoFit/>
          </a:bodyPr>
          <a:lstStyle/>
          <a:p>
            <a:pPr marL="12700" marR="5080">
              <a:lnSpc>
                <a:spcPct val="100000"/>
              </a:lnSpc>
              <a:spcBef>
                <a:spcPts val="100"/>
              </a:spcBef>
            </a:pPr>
            <a:r>
              <a:rPr lang="en-CA" sz="4000">
                <a:solidFill>
                  <a:srgbClr val="0F049F"/>
                </a:solidFill>
                <a:latin typeface="Calibri Light" panose="020F0302020204030204" pitchFamily="34" charset="0"/>
                <a:cs typeface="Calibri Light" panose="020F0302020204030204" pitchFamily="34" charset="0"/>
              </a:rPr>
              <a:t>10</a:t>
            </a:r>
            <a:endParaRPr sz="4000">
              <a:solidFill>
                <a:srgbClr val="0F049F"/>
              </a:solidFill>
              <a:latin typeface="Calibri Light" panose="020F0302020204030204" pitchFamily="34" charset="0"/>
              <a:cs typeface="Calibri Light" panose="020F0302020204030204" pitchFamily="34" charset="0"/>
            </a:endParaRPr>
          </a:p>
        </p:txBody>
      </p:sp>
      <p:sp>
        <p:nvSpPr>
          <p:cNvPr id="33" name="TextBox 32">
            <a:extLst>
              <a:ext uri="{FF2B5EF4-FFF2-40B4-BE49-F238E27FC236}">
                <a16:creationId xmlns:a16="http://schemas.microsoft.com/office/drawing/2014/main" id="{7B8A5295-702E-9F40-AA4D-07C38A483C5F}"/>
              </a:ext>
            </a:extLst>
          </p:cNvPr>
          <p:cNvSpPr txBox="1"/>
          <p:nvPr/>
        </p:nvSpPr>
        <p:spPr>
          <a:xfrm>
            <a:off x="451850" y="76200"/>
            <a:ext cx="10068560"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Ten Rules of Silver</a:t>
            </a:r>
          </a:p>
        </p:txBody>
      </p:sp>
      <p:sp>
        <p:nvSpPr>
          <p:cNvPr id="34" name="Slide Number Placeholder 1">
            <a:extLst>
              <a:ext uri="{FF2B5EF4-FFF2-40B4-BE49-F238E27FC236}">
                <a16:creationId xmlns:a16="http://schemas.microsoft.com/office/drawing/2014/main" id="{C7E4D0B5-7410-5140-9D52-A3BBC0E0C30E}"/>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22</a:t>
            </a:fld>
            <a:endParaRPr lang="en-US" spc="-50"/>
          </a:p>
        </p:txBody>
      </p:sp>
    </p:spTree>
    <p:extLst>
      <p:ext uri="{BB962C8B-B14F-4D97-AF65-F5344CB8AC3E}">
        <p14:creationId xmlns:p14="http://schemas.microsoft.com/office/powerpoint/2010/main" val="417584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background with white lines&#10;&#10;Description automatically generated">
            <a:extLst>
              <a:ext uri="{FF2B5EF4-FFF2-40B4-BE49-F238E27FC236}">
                <a16:creationId xmlns:a16="http://schemas.microsoft.com/office/drawing/2014/main" id="{D014AC7C-E0D7-7844-9553-FE7827D62B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11" name="Rectangle 10">
            <a:extLst>
              <a:ext uri="{FF2B5EF4-FFF2-40B4-BE49-F238E27FC236}">
                <a16:creationId xmlns:a16="http://schemas.microsoft.com/office/drawing/2014/main" id="{F129A65D-0520-CF4A-9B9D-447BA810D2B8}"/>
              </a:ext>
            </a:extLst>
          </p:cNvPr>
          <p:cNvSpPr/>
          <p:nvPr/>
        </p:nvSpPr>
        <p:spPr>
          <a:xfrm>
            <a:off x="-2" y="0"/>
            <a:ext cx="12191999" cy="6858000"/>
          </a:xfrm>
          <a:prstGeom prst="rect">
            <a:avLst/>
          </a:prstGeom>
          <a:solidFill>
            <a:schemeClr val="tx1">
              <a:alpha val="300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13" name="Rectangle 12">
            <a:extLst>
              <a:ext uri="{FF2B5EF4-FFF2-40B4-BE49-F238E27FC236}">
                <a16:creationId xmlns:a16="http://schemas.microsoft.com/office/drawing/2014/main" id="{92908D3B-842D-AB41-8AE9-B35EBC3947F3}"/>
              </a:ext>
            </a:extLst>
          </p:cNvPr>
          <p:cNvSpPr/>
          <p:nvPr/>
        </p:nvSpPr>
        <p:spPr>
          <a:xfrm>
            <a:off x="422275" y="6477000"/>
            <a:ext cx="2473325" cy="246221"/>
          </a:xfrm>
          <a:prstGeom prst="rect">
            <a:avLst/>
          </a:prstGeom>
        </p:spPr>
        <p:txBody>
          <a:bodyPr>
            <a:spAutoFit/>
          </a:bodyPr>
          <a:lstStyle/>
          <a:p>
            <a:pPr eaLnBrk="1" fontAlgn="auto" hangingPunct="1">
              <a:spcBef>
                <a:spcPts val="0"/>
              </a:spcBef>
              <a:spcAft>
                <a:spcPts val="0"/>
              </a:spcAft>
              <a:defRPr/>
            </a:pPr>
            <a:r>
              <a:rPr lang="en-US" sz="1000" spc="200" baseline="0">
                <a:solidFill>
                  <a:schemeClr val="bg1"/>
                </a:solidFill>
                <a:latin typeface="Calibri" panose="020F0502020204030204" pitchFamily="34" charset="0"/>
                <a:cs typeface="Calibri" panose="020F0502020204030204" pitchFamily="34" charset="0"/>
              </a:rPr>
              <a:t>CORPORATE PRESENTATION</a:t>
            </a:r>
          </a:p>
        </p:txBody>
      </p:sp>
      <p:sp>
        <p:nvSpPr>
          <p:cNvPr id="15" name="object 9">
            <a:extLst>
              <a:ext uri="{FF2B5EF4-FFF2-40B4-BE49-F238E27FC236}">
                <a16:creationId xmlns:a16="http://schemas.microsoft.com/office/drawing/2014/main" id="{A5E0E13A-3DD2-2346-BCB7-6553F0CD5C47}"/>
              </a:ext>
            </a:extLst>
          </p:cNvPr>
          <p:cNvSpPr/>
          <p:nvPr/>
        </p:nvSpPr>
        <p:spPr>
          <a:xfrm>
            <a:off x="527552" y="6367321"/>
            <a:ext cx="11136896" cy="262079"/>
          </a:xfrm>
          <a:custGeom>
            <a:avLst/>
            <a:gdLst/>
            <a:ahLst/>
            <a:cxnLst/>
            <a:rect l="l" t="t" r="r" b="b"/>
            <a:pathLst>
              <a:path w="10949940">
                <a:moveTo>
                  <a:pt x="0" y="0"/>
                </a:moveTo>
                <a:lnTo>
                  <a:pt x="10949355" y="0"/>
                </a:lnTo>
              </a:path>
            </a:pathLst>
          </a:custGeom>
          <a:ln w="6350">
            <a:solidFill>
              <a:schemeClr val="bg1"/>
            </a:solidFill>
            <a:prstDash val="solid"/>
          </a:ln>
        </p:spPr>
        <p:txBody>
          <a:bodyPr wrap="square" lIns="0" tIns="0" rIns="0" bIns="0" rtlCol="0"/>
          <a:lstStyle/>
          <a:p>
            <a:endParaRPr b="0" i="0">
              <a:latin typeface="Calibri" panose="020F0502020204030204" pitchFamily="34" charset="0"/>
            </a:endParaRPr>
          </a:p>
        </p:txBody>
      </p:sp>
      <p:sp>
        <p:nvSpPr>
          <p:cNvPr id="16" name="object 10">
            <a:extLst>
              <a:ext uri="{FF2B5EF4-FFF2-40B4-BE49-F238E27FC236}">
                <a16:creationId xmlns:a16="http://schemas.microsoft.com/office/drawing/2014/main" id="{05A5A4BB-8AF1-A342-A4B8-3D1F044AACD1}"/>
              </a:ext>
            </a:extLst>
          </p:cNvPr>
          <p:cNvSpPr txBox="1"/>
          <p:nvPr/>
        </p:nvSpPr>
        <p:spPr>
          <a:xfrm>
            <a:off x="5273488" y="6516754"/>
            <a:ext cx="3961410" cy="166712"/>
          </a:xfrm>
          <a:prstGeom prst="rect">
            <a:avLst/>
          </a:prstGeom>
        </p:spPr>
        <p:txBody>
          <a:bodyPr vert="horz" wrap="square" lIns="0" tIns="12700" rIns="0" bIns="0" rtlCol="0" anchor="ctr">
            <a:spAutoFit/>
          </a:bodyPr>
          <a:lstStyle/>
          <a:p>
            <a:pPr marL="12700" algn="l">
              <a:spcBef>
                <a:spcPts val="100"/>
              </a:spcBef>
            </a:pPr>
            <a:r>
              <a:rPr lang="en-US" sz="1000" spc="200">
                <a:solidFill>
                  <a:schemeClr val="bg1"/>
                </a:solidFill>
                <a:latin typeface="Calibri Light" panose="020F0302020204030204" pitchFamily="34" charset="0"/>
                <a:cs typeface="Calibri Light" panose="020F0302020204030204" pitchFamily="34" charset="0"/>
              </a:rPr>
              <a:t>TSX</a:t>
            </a:r>
            <a:r>
              <a:rPr sz="1000" spc="200">
                <a:solidFill>
                  <a:schemeClr val="bg1"/>
                </a:solidFill>
                <a:latin typeface="Calibri Light" panose="020F0302020204030204" pitchFamily="34" charset="0"/>
                <a:cs typeface="Calibri Light" panose="020F0302020204030204" pitchFamily="34" charset="0"/>
              </a:rPr>
              <a:t>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NYSE </a:t>
            </a:r>
            <a:r>
              <a:rPr lang="en-US" sz="1000" b="1" spc="200">
                <a:solidFill>
                  <a:schemeClr val="bg1"/>
                </a:solidFill>
                <a:latin typeface="Calibri" panose="020F0502020204030204" pitchFamily="34" charset="0"/>
                <a:cs typeface="Calibri" panose="020F0502020204030204" pitchFamily="34" charset="0"/>
              </a:rPr>
              <a:t>AG  </a:t>
            </a:r>
            <a:r>
              <a:rPr lang="en-US" sz="1000" spc="200">
                <a:solidFill>
                  <a:schemeClr val="bg1"/>
                </a:solidFill>
                <a:latin typeface="Calibri Light" panose="020F0302020204030204" pitchFamily="34" charset="0"/>
                <a:cs typeface="Calibri Light" panose="020F0302020204030204" pitchFamily="34" charset="0"/>
              </a:rPr>
              <a:t> /  FSE </a:t>
            </a:r>
            <a:r>
              <a:rPr lang="en-US" sz="1000" b="1" spc="200">
                <a:solidFill>
                  <a:schemeClr val="bg1"/>
                </a:solidFill>
                <a:latin typeface="Calibri" panose="020F0502020204030204" pitchFamily="34" charset="0"/>
                <a:cs typeface="Calibri" panose="020F0502020204030204" pitchFamily="34" charset="0"/>
              </a:rPr>
              <a:t>FMV</a:t>
            </a:r>
          </a:p>
        </p:txBody>
      </p:sp>
      <p:sp>
        <p:nvSpPr>
          <p:cNvPr id="17" name="Holder 6">
            <a:extLst>
              <a:ext uri="{FF2B5EF4-FFF2-40B4-BE49-F238E27FC236}">
                <a16:creationId xmlns:a16="http://schemas.microsoft.com/office/drawing/2014/main" id="{79D28A2E-5102-B64F-A7E3-9FBB46800498}"/>
              </a:ext>
            </a:extLst>
          </p:cNvPr>
          <p:cNvSpPr>
            <a:spLocks noGrp="1"/>
          </p:cNvSpPr>
          <p:nvPr>
            <p:ph type="sldNum" sz="quarter" idx="4"/>
          </p:nvPr>
        </p:nvSpPr>
        <p:spPr>
          <a:xfrm>
            <a:off x="10760722" y="6530861"/>
            <a:ext cx="909573" cy="138499"/>
          </a:xfrm>
          <a:prstGeom prst="rect">
            <a:avLst/>
          </a:prstGeom>
        </p:spPr>
        <p:txBody>
          <a:bodyPr wrap="square" lIns="0" tIns="0" rIns="0" bIns="0">
            <a:spAutoFit/>
          </a:bodyPr>
          <a:lstStyle>
            <a:lvl1pPr algn="r">
              <a:defRPr sz="900" b="1" i="0">
                <a:solidFill>
                  <a:schemeClr val="bg1"/>
                </a:solidFill>
                <a:latin typeface="Calibri" panose="020F0502020204030204" pitchFamily="34" charset="0"/>
                <a:cs typeface="Calibri" panose="020F0502020204030204" pitchFamily="34" charset="0"/>
              </a:defRPr>
            </a:lvl1pPr>
          </a:lstStyle>
          <a:p>
            <a:pPr marL="83185">
              <a:spcBef>
                <a:spcPts val="70"/>
              </a:spcBef>
            </a:pPr>
            <a:fld id="{81D60167-4931-47E6-BA6A-407CBD079E47}" type="slidenum">
              <a:rPr lang="en-US" smtClean="0"/>
              <a:pPr marL="83185">
                <a:spcBef>
                  <a:spcPts val="70"/>
                </a:spcBef>
              </a:pPr>
              <a:t>23</a:t>
            </a:fld>
            <a:endParaRPr lang="en-US"/>
          </a:p>
        </p:txBody>
      </p:sp>
      <p:sp>
        <p:nvSpPr>
          <p:cNvPr id="23" name="TextBox 22">
            <a:extLst>
              <a:ext uri="{FF2B5EF4-FFF2-40B4-BE49-F238E27FC236}">
                <a16:creationId xmlns:a16="http://schemas.microsoft.com/office/drawing/2014/main" id="{E8516738-DC57-DB44-89FF-5BE46C2887D6}"/>
              </a:ext>
            </a:extLst>
          </p:cNvPr>
          <p:cNvSpPr txBox="1"/>
          <p:nvPr/>
        </p:nvSpPr>
        <p:spPr>
          <a:xfrm>
            <a:off x="8610600" y="5372154"/>
            <a:ext cx="3032312" cy="400110"/>
          </a:xfrm>
          <a:prstGeom prst="rect">
            <a:avLst/>
          </a:prstGeom>
          <a:noFill/>
        </p:spPr>
        <p:txBody>
          <a:bodyPr wrap="square" rtlCol="0" anchor="ctr">
            <a:spAutoFit/>
          </a:bodyPr>
          <a:lstStyle/>
          <a:p>
            <a:r>
              <a:rPr lang="en-US" sz="1000" b="1">
                <a:solidFill>
                  <a:schemeClr val="bg1"/>
                </a:solidFill>
                <a:latin typeface="Calibri" panose="020F0502020204030204" pitchFamily="34" charset="0"/>
                <a:cs typeface="Calibri" panose="020F0502020204030204" pitchFamily="34" charset="0"/>
              </a:rPr>
              <a:t>BULLION SALES:</a:t>
            </a:r>
          </a:p>
          <a:p>
            <a:r>
              <a:rPr lang="en-US" sz="1000">
                <a:solidFill>
                  <a:schemeClr val="bg1"/>
                </a:solidFill>
                <a:latin typeface="Calibri Light" panose="020F0302020204030204" pitchFamily="34" charset="0"/>
                <a:cs typeface="Calibri Light" panose="020F0302020204030204" pitchFamily="34" charset="0"/>
              </a:rPr>
              <a:t>CUSTOMERSUPPORT@FIRSTMINT.COM</a:t>
            </a:r>
          </a:p>
        </p:txBody>
      </p:sp>
      <p:cxnSp>
        <p:nvCxnSpPr>
          <p:cNvPr id="25" name="Straight Connector 24">
            <a:extLst>
              <a:ext uri="{FF2B5EF4-FFF2-40B4-BE49-F238E27FC236}">
                <a16:creationId xmlns:a16="http://schemas.microsoft.com/office/drawing/2014/main" id="{84F8D285-7FFE-D34C-83CA-147DB965907D}"/>
              </a:ext>
            </a:extLst>
          </p:cNvPr>
          <p:cNvCxnSpPr>
            <a:cxnSpLocks/>
          </p:cNvCxnSpPr>
          <p:nvPr/>
        </p:nvCxnSpPr>
        <p:spPr>
          <a:xfrm>
            <a:off x="8702488" y="5772264"/>
            <a:ext cx="294042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0E9CCAF-D2CA-5E4E-B4D6-5066D5B427E0}"/>
              </a:ext>
            </a:extLst>
          </p:cNvPr>
          <p:cNvSpPr txBox="1"/>
          <p:nvPr/>
        </p:nvSpPr>
        <p:spPr>
          <a:xfrm>
            <a:off x="5181600" y="5372154"/>
            <a:ext cx="2389094" cy="400110"/>
          </a:xfrm>
          <a:prstGeom prst="rect">
            <a:avLst/>
          </a:prstGeom>
          <a:noFill/>
        </p:spPr>
        <p:txBody>
          <a:bodyPr wrap="square" rtlCol="0" anchor="ctr">
            <a:spAutoFit/>
          </a:bodyPr>
          <a:lstStyle/>
          <a:p>
            <a:r>
              <a:rPr lang="en-US" sz="1000" b="1" dirty="0">
                <a:solidFill>
                  <a:schemeClr val="bg1"/>
                </a:solidFill>
                <a:latin typeface="Calibri" panose="020F0502020204030204" pitchFamily="34" charset="0"/>
                <a:cs typeface="Calibri" panose="020F0502020204030204" pitchFamily="34" charset="0"/>
              </a:rPr>
              <a:t>INVESTOR RELATIONS / SUPPORT:</a:t>
            </a:r>
          </a:p>
          <a:p>
            <a:r>
              <a:rPr lang="en-US" sz="1000" dirty="0">
                <a:solidFill>
                  <a:schemeClr val="bg1"/>
                </a:solidFill>
                <a:latin typeface="Calibri Light" panose="020F0302020204030204" pitchFamily="34" charset="0"/>
                <a:cs typeface="Calibri Light" panose="020F0302020204030204" pitchFamily="34" charset="0"/>
              </a:rPr>
              <a:t>INFO@FIRSTMAJESTIC.COM</a:t>
            </a:r>
          </a:p>
        </p:txBody>
      </p:sp>
      <p:cxnSp>
        <p:nvCxnSpPr>
          <p:cNvPr id="29" name="Straight Connector 28">
            <a:extLst>
              <a:ext uri="{FF2B5EF4-FFF2-40B4-BE49-F238E27FC236}">
                <a16:creationId xmlns:a16="http://schemas.microsoft.com/office/drawing/2014/main" id="{DE018AE8-20A9-934F-92FD-E19D8E947498}"/>
              </a:ext>
            </a:extLst>
          </p:cNvPr>
          <p:cNvCxnSpPr>
            <a:cxnSpLocks/>
          </p:cNvCxnSpPr>
          <p:nvPr/>
        </p:nvCxnSpPr>
        <p:spPr>
          <a:xfrm>
            <a:off x="5273488" y="5772264"/>
            <a:ext cx="294042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3E528BC-D82B-324A-A5A8-84123104092E}"/>
              </a:ext>
            </a:extLst>
          </p:cNvPr>
          <p:cNvSpPr txBox="1"/>
          <p:nvPr/>
        </p:nvSpPr>
        <p:spPr>
          <a:xfrm>
            <a:off x="8610600" y="4777199"/>
            <a:ext cx="2389094" cy="400110"/>
          </a:xfrm>
          <a:prstGeom prst="rect">
            <a:avLst/>
          </a:prstGeom>
          <a:noFill/>
        </p:spPr>
        <p:txBody>
          <a:bodyPr wrap="square" rtlCol="0" anchor="ctr">
            <a:spAutoFit/>
          </a:bodyPr>
          <a:lstStyle/>
          <a:p>
            <a:r>
              <a:rPr lang="en-US" sz="1000" b="1">
                <a:solidFill>
                  <a:schemeClr val="bg1"/>
                </a:solidFill>
                <a:latin typeface="Calibri" panose="020F0502020204030204" pitchFamily="34" charset="0"/>
                <a:cs typeface="Calibri" panose="020F0502020204030204" pitchFamily="34" charset="0"/>
              </a:rPr>
              <a:t>CONTACT:</a:t>
            </a:r>
          </a:p>
          <a:p>
            <a:r>
              <a:rPr lang="en-US" sz="1000">
                <a:solidFill>
                  <a:schemeClr val="bg1"/>
                </a:solidFill>
                <a:latin typeface="Calibri Light" panose="020F0302020204030204" pitchFamily="34" charset="0"/>
                <a:cs typeface="Calibri Light" panose="020F0302020204030204" pitchFamily="34" charset="0"/>
              </a:rPr>
              <a:t>T.604.688.3033 / F.604.639.8873</a:t>
            </a:r>
          </a:p>
        </p:txBody>
      </p:sp>
      <p:cxnSp>
        <p:nvCxnSpPr>
          <p:cNvPr id="33" name="Straight Connector 32">
            <a:extLst>
              <a:ext uri="{FF2B5EF4-FFF2-40B4-BE49-F238E27FC236}">
                <a16:creationId xmlns:a16="http://schemas.microsoft.com/office/drawing/2014/main" id="{4F70416D-F5C7-8845-A33D-F2F7A6C02C9E}"/>
              </a:ext>
            </a:extLst>
          </p:cNvPr>
          <p:cNvCxnSpPr>
            <a:cxnSpLocks/>
          </p:cNvCxnSpPr>
          <p:nvPr/>
        </p:nvCxnSpPr>
        <p:spPr>
          <a:xfrm>
            <a:off x="8702488" y="5177309"/>
            <a:ext cx="294042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554E4E6-8F0E-B944-B08E-8358D542BC6C}"/>
              </a:ext>
            </a:extLst>
          </p:cNvPr>
          <p:cNvSpPr txBox="1"/>
          <p:nvPr/>
        </p:nvSpPr>
        <p:spPr>
          <a:xfrm>
            <a:off x="5181600" y="4777199"/>
            <a:ext cx="3032312" cy="400110"/>
          </a:xfrm>
          <a:prstGeom prst="rect">
            <a:avLst/>
          </a:prstGeom>
          <a:noFill/>
        </p:spPr>
        <p:txBody>
          <a:bodyPr wrap="square" rtlCol="0" anchor="ctr">
            <a:spAutoFit/>
          </a:bodyPr>
          <a:lstStyle/>
          <a:p>
            <a:r>
              <a:rPr lang="en-US" sz="1000">
                <a:solidFill>
                  <a:schemeClr val="bg1"/>
                </a:solidFill>
                <a:latin typeface="Calibri Light" panose="020F0302020204030204" pitchFamily="34" charset="0"/>
                <a:cs typeface="Calibri Light" panose="020F0302020204030204" pitchFamily="34" charset="0"/>
              </a:rPr>
              <a:t>1800 – 925 WEST GEORGIA ST, VANCOUVER,</a:t>
            </a:r>
          </a:p>
          <a:p>
            <a:r>
              <a:rPr lang="en-US" sz="1000">
                <a:solidFill>
                  <a:schemeClr val="bg1"/>
                </a:solidFill>
                <a:latin typeface="Calibri Light" panose="020F0302020204030204" pitchFamily="34" charset="0"/>
                <a:cs typeface="Calibri Light" panose="020F0302020204030204" pitchFamily="34" charset="0"/>
              </a:rPr>
              <a:t>BRITISH COLUMBIA, CANADA V6C3L2</a:t>
            </a:r>
          </a:p>
        </p:txBody>
      </p:sp>
      <p:cxnSp>
        <p:nvCxnSpPr>
          <p:cNvPr id="37" name="Straight Connector 36">
            <a:extLst>
              <a:ext uri="{FF2B5EF4-FFF2-40B4-BE49-F238E27FC236}">
                <a16:creationId xmlns:a16="http://schemas.microsoft.com/office/drawing/2014/main" id="{E9AFC261-6326-EE46-B087-276BD7BE8CD0}"/>
              </a:ext>
            </a:extLst>
          </p:cNvPr>
          <p:cNvCxnSpPr>
            <a:cxnSpLocks/>
          </p:cNvCxnSpPr>
          <p:nvPr/>
        </p:nvCxnSpPr>
        <p:spPr>
          <a:xfrm>
            <a:off x="5273488" y="5177309"/>
            <a:ext cx="294042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white logo with a bird head&#10;&#10;AI-generated content may be incorrect.">
            <a:extLst>
              <a:ext uri="{FF2B5EF4-FFF2-40B4-BE49-F238E27FC236}">
                <a16:creationId xmlns:a16="http://schemas.microsoft.com/office/drawing/2014/main" id="{AE3BB17A-F720-B137-20CB-9CADFD7C8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131846"/>
            <a:ext cx="2556000" cy="1640418"/>
          </a:xfrm>
          <a:prstGeom prst="rect">
            <a:avLst/>
          </a:prstGeom>
        </p:spPr>
      </p:pic>
      <p:sp>
        <p:nvSpPr>
          <p:cNvPr id="4" name="TextBox 3">
            <a:extLst>
              <a:ext uri="{FF2B5EF4-FFF2-40B4-BE49-F238E27FC236}">
                <a16:creationId xmlns:a16="http://schemas.microsoft.com/office/drawing/2014/main" id="{0198AAD3-D215-D5DA-11EE-82BB7FC0B4FD}"/>
              </a:ext>
            </a:extLst>
          </p:cNvPr>
          <p:cNvSpPr txBox="1"/>
          <p:nvPr/>
        </p:nvSpPr>
        <p:spPr>
          <a:xfrm>
            <a:off x="527552" y="743197"/>
            <a:ext cx="7463923" cy="1446550"/>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Mining Forum Europe</a:t>
            </a:r>
          </a:p>
          <a:p>
            <a:endParaRPr lang="en-US" sz="2600" dirty="0">
              <a:solidFill>
                <a:schemeClr val="bg1"/>
              </a:solidFill>
              <a:latin typeface="Calibri" panose="020F0502020204030204" pitchFamily="34" charset="0"/>
              <a:cs typeface="Calibri" panose="020F0502020204030204" pitchFamily="34" charset="0"/>
            </a:endParaRPr>
          </a:p>
          <a:p>
            <a:r>
              <a:rPr lang="en-US" sz="2600" dirty="0">
                <a:solidFill>
                  <a:schemeClr val="bg1"/>
                </a:solidFill>
                <a:latin typeface="Calibri" panose="020F0502020204030204" pitchFamily="34" charset="0"/>
                <a:cs typeface="Calibri" panose="020F0502020204030204" pitchFamily="34" charset="0"/>
              </a:rPr>
              <a:t>April 2, 2025</a:t>
            </a:r>
          </a:p>
        </p:txBody>
      </p:sp>
    </p:spTree>
    <p:extLst>
      <p:ext uri="{BB962C8B-B14F-4D97-AF65-F5344CB8AC3E}">
        <p14:creationId xmlns:p14="http://schemas.microsoft.com/office/powerpoint/2010/main" val="94751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B39417-16D7-4742-A698-2A0774803443}"/>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2</a:t>
            </a:fld>
            <a:endParaRPr lang="en-US" spc="-50"/>
          </a:p>
        </p:txBody>
      </p:sp>
      <p:graphicFrame>
        <p:nvGraphicFramePr>
          <p:cNvPr id="3" name="Chart 2">
            <a:extLst>
              <a:ext uri="{FF2B5EF4-FFF2-40B4-BE49-F238E27FC236}">
                <a16:creationId xmlns:a16="http://schemas.microsoft.com/office/drawing/2014/main" id="{6BE2DD0F-C415-534A-AD88-C70350857B61}"/>
              </a:ext>
            </a:extLst>
          </p:cNvPr>
          <p:cNvGraphicFramePr>
            <a:graphicFrameLocks/>
          </p:cNvGraphicFramePr>
          <p:nvPr/>
        </p:nvGraphicFramePr>
        <p:xfrm>
          <a:off x="5791200" y="1006861"/>
          <a:ext cx="6683920" cy="501293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404E994-463F-A843-8291-D033678C3C0E}"/>
              </a:ext>
            </a:extLst>
          </p:cNvPr>
          <p:cNvSpPr txBox="1"/>
          <p:nvPr/>
        </p:nvSpPr>
        <p:spPr>
          <a:xfrm>
            <a:off x="447458" y="76200"/>
            <a:ext cx="4962742"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Introduction To Silver Basics</a:t>
            </a:r>
          </a:p>
        </p:txBody>
      </p:sp>
      <p:sp>
        <p:nvSpPr>
          <p:cNvPr id="11" name="Rectangle 10">
            <a:extLst>
              <a:ext uri="{FF2B5EF4-FFF2-40B4-BE49-F238E27FC236}">
                <a16:creationId xmlns:a16="http://schemas.microsoft.com/office/drawing/2014/main" id="{66BDB77D-29B0-A643-A531-38E349C0B02C}"/>
              </a:ext>
            </a:extLst>
          </p:cNvPr>
          <p:cNvSpPr/>
          <p:nvPr/>
        </p:nvSpPr>
        <p:spPr>
          <a:xfrm>
            <a:off x="523279" y="1220458"/>
            <a:ext cx="2698695" cy="14243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Rectangle 11">
            <a:extLst>
              <a:ext uri="{FF2B5EF4-FFF2-40B4-BE49-F238E27FC236}">
                <a16:creationId xmlns:a16="http://schemas.microsoft.com/office/drawing/2014/main" id="{E680EEA1-09B1-194D-B112-CE2D46A02793}"/>
              </a:ext>
            </a:extLst>
          </p:cNvPr>
          <p:cNvSpPr/>
          <p:nvPr/>
        </p:nvSpPr>
        <p:spPr>
          <a:xfrm>
            <a:off x="3276600" y="1219200"/>
            <a:ext cx="2660277" cy="142438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Rectangle 12">
            <a:extLst>
              <a:ext uri="{FF2B5EF4-FFF2-40B4-BE49-F238E27FC236}">
                <a16:creationId xmlns:a16="http://schemas.microsoft.com/office/drawing/2014/main" id="{697F8539-B6D7-BC4E-A5AE-218716049588}"/>
              </a:ext>
            </a:extLst>
          </p:cNvPr>
          <p:cNvSpPr/>
          <p:nvPr/>
        </p:nvSpPr>
        <p:spPr>
          <a:xfrm>
            <a:off x="533400" y="2844565"/>
            <a:ext cx="2698695" cy="142438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4" name="Rectangle 13">
            <a:extLst>
              <a:ext uri="{FF2B5EF4-FFF2-40B4-BE49-F238E27FC236}">
                <a16:creationId xmlns:a16="http://schemas.microsoft.com/office/drawing/2014/main" id="{84136857-BCAF-2240-B0F5-9E3B9E77F40E}"/>
              </a:ext>
            </a:extLst>
          </p:cNvPr>
          <p:cNvSpPr/>
          <p:nvPr/>
        </p:nvSpPr>
        <p:spPr>
          <a:xfrm>
            <a:off x="3276600" y="2844565"/>
            <a:ext cx="2660277" cy="142438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5" name="Rectangle 14">
            <a:extLst>
              <a:ext uri="{FF2B5EF4-FFF2-40B4-BE49-F238E27FC236}">
                <a16:creationId xmlns:a16="http://schemas.microsoft.com/office/drawing/2014/main" id="{FB0EC96E-2289-9041-8590-82BC1A01136E}"/>
              </a:ext>
            </a:extLst>
          </p:cNvPr>
          <p:cNvSpPr/>
          <p:nvPr/>
        </p:nvSpPr>
        <p:spPr>
          <a:xfrm>
            <a:off x="533400" y="4426757"/>
            <a:ext cx="2698695" cy="142438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6" name="Rectangle 15">
            <a:extLst>
              <a:ext uri="{FF2B5EF4-FFF2-40B4-BE49-F238E27FC236}">
                <a16:creationId xmlns:a16="http://schemas.microsoft.com/office/drawing/2014/main" id="{25798B12-F58D-4841-9E81-CBC843288E38}"/>
              </a:ext>
            </a:extLst>
          </p:cNvPr>
          <p:cNvSpPr/>
          <p:nvPr/>
        </p:nvSpPr>
        <p:spPr>
          <a:xfrm>
            <a:off x="3276600" y="4426757"/>
            <a:ext cx="2660277" cy="1424382"/>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nvGrpSpPr>
          <p:cNvPr id="23" name="Group 22">
            <a:extLst>
              <a:ext uri="{FF2B5EF4-FFF2-40B4-BE49-F238E27FC236}">
                <a16:creationId xmlns:a16="http://schemas.microsoft.com/office/drawing/2014/main" id="{2E406F20-1318-6F28-8153-57172CFFB68E}"/>
              </a:ext>
            </a:extLst>
          </p:cNvPr>
          <p:cNvGrpSpPr/>
          <p:nvPr/>
        </p:nvGrpSpPr>
        <p:grpSpPr>
          <a:xfrm>
            <a:off x="661964" y="1525138"/>
            <a:ext cx="2200130" cy="813043"/>
            <a:chOff x="661964" y="1501320"/>
            <a:chExt cx="2200130" cy="813043"/>
          </a:xfrm>
        </p:grpSpPr>
        <p:sp>
          <p:nvSpPr>
            <p:cNvPr id="9" name="object 13">
              <a:extLst>
                <a:ext uri="{FF2B5EF4-FFF2-40B4-BE49-F238E27FC236}">
                  <a16:creationId xmlns:a16="http://schemas.microsoft.com/office/drawing/2014/main" id="{A8BDC329-4A36-554B-9D98-430384221936}"/>
                </a:ext>
              </a:extLst>
            </p:cNvPr>
            <p:cNvSpPr txBox="1"/>
            <p:nvPr/>
          </p:nvSpPr>
          <p:spPr>
            <a:xfrm>
              <a:off x="1295400" y="1501320"/>
              <a:ext cx="1566694" cy="813043"/>
            </a:xfrm>
            <a:prstGeom prst="rect">
              <a:avLst/>
            </a:prstGeom>
          </p:spPr>
          <p:txBody>
            <a:bodyPr vert="horz" wrap="square" lIns="0" tIns="12700" rIns="0" bIns="0" rtlCol="0" anchor="t">
              <a:spAutoFit/>
            </a:bodyPr>
            <a:lstStyle/>
            <a:p>
              <a:pPr marL="12700" marR="5080">
                <a:lnSpc>
                  <a:spcPct val="100000"/>
                </a:lnSpc>
                <a:spcBef>
                  <a:spcPts val="100"/>
                </a:spcBef>
              </a:pPr>
              <a:r>
                <a:rPr sz="1300">
                  <a:latin typeface="Calibri" panose="020F0502020204030204" pitchFamily="34" charset="0"/>
                  <a:cs typeface="Calibri" panose="020F0502020204030204" pitchFamily="34" charset="0"/>
                </a:rPr>
                <a:t>Silver</a:t>
              </a:r>
              <a:r>
                <a:rPr sz="1300" spc="-4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is</a:t>
              </a:r>
              <a:r>
                <a:rPr sz="1300" spc="-2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critical</a:t>
              </a:r>
              <a:r>
                <a:rPr sz="1300" spc="-1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due</a:t>
              </a:r>
              <a:r>
                <a:rPr sz="1300" spc="-30">
                  <a:latin typeface="Calibri" panose="020F0502020204030204" pitchFamily="34" charset="0"/>
                  <a:cs typeface="Calibri" panose="020F0502020204030204" pitchFamily="34" charset="0"/>
                </a:rPr>
                <a:t> </a:t>
              </a:r>
              <a:r>
                <a:rPr sz="1300" spc="-25">
                  <a:latin typeface="Calibri" panose="020F0502020204030204" pitchFamily="34" charset="0"/>
                  <a:cs typeface="Calibri" panose="020F0502020204030204" pitchFamily="34" charset="0"/>
                </a:rPr>
                <a:t>to </a:t>
              </a:r>
              <a:r>
                <a:rPr sz="1300">
                  <a:latin typeface="Calibri" panose="020F0502020204030204" pitchFamily="34" charset="0"/>
                  <a:cs typeface="Calibri" panose="020F0502020204030204" pitchFamily="34" charset="0"/>
                </a:rPr>
                <a:t>its</a:t>
              </a:r>
              <a:r>
                <a:rPr sz="1300" spc="-2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unique</a:t>
              </a:r>
              <a:r>
                <a:rPr sz="1300" spc="-30">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properties, </a:t>
              </a:r>
              <a:r>
                <a:rPr sz="1300">
                  <a:latin typeface="Calibri" panose="020F0502020204030204" pitchFamily="34" charset="0"/>
                  <a:cs typeface="Calibri" panose="020F0502020204030204" pitchFamily="34" charset="0"/>
                </a:rPr>
                <a:t>making</a:t>
              </a:r>
              <a:r>
                <a:rPr lang="en-CA" sz="1300" spc="-40">
                  <a:latin typeface="Calibri" panose="020F0502020204030204" pitchFamily="34" charset="0"/>
                  <a:cs typeface="Calibri" panose="020F0502020204030204" pitchFamily="34" charset="0"/>
                </a:rPr>
                <a:t> </a:t>
              </a:r>
              <a:r>
                <a:rPr lang="en-US" sz="1300" spc="-40">
                  <a:latin typeface="Calibri" panose="020F0502020204030204" pitchFamily="34" charset="0"/>
                  <a:cs typeface="Calibri" panose="020F0502020204030204" pitchFamily="34" charset="0"/>
                </a:rPr>
                <a:t>a </a:t>
              </a:r>
              <a:r>
                <a:rPr sz="1300" spc="-10">
                  <a:latin typeface="Calibri" panose="020F0502020204030204" pitchFamily="34" charset="0"/>
                  <a:cs typeface="Calibri" panose="020F0502020204030204" pitchFamily="34" charset="0"/>
                </a:rPr>
                <a:t>substitution </a:t>
              </a:r>
              <a:r>
                <a:rPr lang="en-US" sz="1300" spc="-10">
                  <a:latin typeface="Calibri" panose="020F0502020204030204" pitchFamily="34" charset="0"/>
                  <a:cs typeface="Calibri" panose="020F0502020204030204" pitchFamily="34" charset="0"/>
                </a:rPr>
                <a:t>is </a:t>
              </a:r>
              <a:r>
                <a:rPr sz="1300">
                  <a:latin typeface="Calibri" panose="020F0502020204030204" pitchFamily="34" charset="0"/>
                  <a:cs typeface="Calibri" panose="020F0502020204030204" pitchFamily="34" charset="0"/>
                </a:rPr>
                <a:t>nearly</a:t>
              </a:r>
              <a:r>
                <a:rPr sz="1300" spc="-30">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impossible</a:t>
              </a:r>
              <a:endParaRPr sz="1300">
                <a:latin typeface="Calibri" panose="020F0502020204030204" pitchFamily="34" charset="0"/>
                <a:cs typeface="Calibri" panose="020F0502020204030204" pitchFamily="34" charset="0"/>
              </a:endParaRPr>
            </a:p>
          </p:txBody>
        </p:sp>
        <p:pic>
          <p:nvPicPr>
            <p:cNvPr id="17" name="Graphic 16">
              <a:extLst>
                <a:ext uri="{FF2B5EF4-FFF2-40B4-BE49-F238E27FC236}">
                  <a16:creationId xmlns:a16="http://schemas.microsoft.com/office/drawing/2014/main" id="{FCEF751E-5279-7D4E-9808-C9173B1660D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964" y="1675707"/>
              <a:ext cx="457200" cy="457200"/>
            </a:xfrm>
            <a:prstGeom prst="rect">
              <a:avLst/>
            </a:prstGeom>
          </p:spPr>
        </p:pic>
      </p:grpSp>
      <p:grpSp>
        <p:nvGrpSpPr>
          <p:cNvPr id="25" name="Group 24">
            <a:extLst>
              <a:ext uri="{FF2B5EF4-FFF2-40B4-BE49-F238E27FC236}">
                <a16:creationId xmlns:a16="http://schemas.microsoft.com/office/drawing/2014/main" id="{E35323E6-FB62-D93C-AC0E-EE70972642DA}"/>
              </a:ext>
            </a:extLst>
          </p:cNvPr>
          <p:cNvGrpSpPr/>
          <p:nvPr/>
        </p:nvGrpSpPr>
        <p:grpSpPr>
          <a:xfrm>
            <a:off x="533400" y="3212965"/>
            <a:ext cx="2398453" cy="687581"/>
            <a:chOff x="474635" y="3037803"/>
            <a:chExt cx="2454503" cy="687581"/>
          </a:xfrm>
        </p:grpSpPr>
        <p:sp>
          <p:nvSpPr>
            <p:cNvPr id="7" name="object 7">
              <a:extLst>
                <a:ext uri="{FF2B5EF4-FFF2-40B4-BE49-F238E27FC236}">
                  <a16:creationId xmlns:a16="http://schemas.microsoft.com/office/drawing/2014/main" id="{A360E73B-0796-8149-8DC1-93F4A40CEE3A}"/>
                </a:ext>
              </a:extLst>
            </p:cNvPr>
            <p:cNvSpPr txBox="1"/>
            <p:nvPr/>
          </p:nvSpPr>
          <p:spPr>
            <a:xfrm>
              <a:off x="1254442" y="3080896"/>
              <a:ext cx="1674696" cy="612988"/>
            </a:xfrm>
            <a:prstGeom prst="rect">
              <a:avLst/>
            </a:prstGeom>
          </p:spPr>
          <p:txBody>
            <a:bodyPr vert="horz" wrap="square" lIns="0" tIns="12700" rIns="0" bIns="0" rtlCol="0" anchor="t">
              <a:spAutoFit/>
            </a:bodyPr>
            <a:lstStyle/>
            <a:p>
              <a:pPr marL="12700" marR="5080">
                <a:lnSpc>
                  <a:spcPct val="100000"/>
                </a:lnSpc>
                <a:spcBef>
                  <a:spcPts val="100"/>
                </a:spcBef>
              </a:pPr>
              <a:r>
                <a:rPr sz="1300">
                  <a:latin typeface="Calibri" panose="020F0502020204030204" pitchFamily="34" charset="0"/>
                  <a:cs typeface="Calibri" panose="020F0502020204030204" pitchFamily="34" charset="0"/>
                </a:rPr>
                <a:t>Silver</a:t>
              </a:r>
              <a:r>
                <a:rPr sz="1300"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is</a:t>
              </a:r>
              <a:r>
                <a:rPr sz="1300" spc="-1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the</a:t>
              </a:r>
              <a:r>
                <a:rPr sz="1300" spc="-10">
                  <a:latin typeface="Calibri" panose="020F0502020204030204" pitchFamily="34" charset="0"/>
                  <a:cs typeface="Calibri" panose="020F0502020204030204" pitchFamily="34" charset="0"/>
                </a:rPr>
                <a:t> single </a:t>
              </a:r>
              <a:r>
                <a:rPr sz="1300">
                  <a:latin typeface="Calibri" panose="020F0502020204030204" pitchFamily="34" charset="0"/>
                  <a:cs typeface="Calibri" panose="020F0502020204030204" pitchFamily="34" charset="0"/>
                </a:rPr>
                <a:t>most</a:t>
              </a:r>
              <a:r>
                <a:rPr sz="1300" spc="-35">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electrically </a:t>
              </a:r>
              <a:r>
                <a:rPr sz="1300">
                  <a:latin typeface="Calibri" panose="020F0502020204030204" pitchFamily="34" charset="0"/>
                  <a:cs typeface="Calibri" panose="020F0502020204030204" pitchFamily="34" charset="0"/>
                </a:rPr>
                <a:t>conductive</a:t>
              </a:r>
              <a:r>
                <a:rPr sz="1300" spc="-80">
                  <a:latin typeface="Calibri" panose="020F0502020204030204" pitchFamily="34" charset="0"/>
                  <a:cs typeface="Calibri" panose="020F0502020204030204" pitchFamily="34" charset="0"/>
                </a:rPr>
                <a:t> </a:t>
              </a:r>
              <a:r>
                <a:rPr sz="1300" spc="-20">
                  <a:latin typeface="Calibri" panose="020F0502020204030204" pitchFamily="34" charset="0"/>
                  <a:cs typeface="Calibri" panose="020F0502020204030204" pitchFamily="34" charset="0"/>
                </a:rPr>
                <a:t>metal</a:t>
              </a:r>
              <a:endParaRPr sz="1300">
                <a:latin typeface="Calibri" panose="020F0502020204030204" pitchFamily="34" charset="0"/>
                <a:cs typeface="Calibri" panose="020F0502020204030204" pitchFamily="34" charset="0"/>
              </a:endParaRPr>
            </a:p>
          </p:txBody>
        </p:sp>
        <p:pic>
          <p:nvPicPr>
            <p:cNvPr id="18" name="Graphic 17">
              <a:extLst>
                <a:ext uri="{FF2B5EF4-FFF2-40B4-BE49-F238E27FC236}">
                  <a16:creationId xmlns:a16="http://schemas.microsoft.com/office/drawing/2014/main" id="{655781F0-4470-134B-807B-BDD67FD75C0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4635" y="3037803"/>
              <a:ext cx="687582" cy="687581"/>
            </a:xfrm>
            <a:prstGeom prst="rect">
              <a:avLst/>
            </a:prstGeom>
          </p:spPr>
        </p:pic>
      </p:grpSp>
      <p:grpSp>
        <p:nvGrpSpPr>
          <p:cNvPr id="28" name="Group 27">
            <a:extLst>
              <a:ext uri="{FF2B5EF4-FFF2-40B4-BE49-F238E27FC236}">
                <a16:creationId xmlns:a16="http://schemas.microsoft.com/office/drawing/2014/main" id="{EA64C025-563E-8076-2D74-C256809D8126}"/>
              </a:ext>
            </a:extLst>
          </p:cNvPr>
          <p:cNvGrpSpPr/>
          <p:nvPr/>
        </p:nvGrpSpPr>
        <p:grpSpPr>
          <a:xfrm>
            <a:off x="3352800" y="3050207"/>
            <a:ext cx="2436876" cy="1013098"/>
            <a:chOff x="3388624" y="3065019"/>
            <a:chExt cx="2436876" cy="1013098"/>
          </a:xfrm>
        </p:grpSpPr>
        <p:sp>
          <p:nvSpPr>
            <p:cNvPr id="6" name="object 5">
              <a:extLst>
                <a:ext uri="{FF2B5EF4-FFF2-40B4-BE49-F238E27FC236}">
                  <a16:creationId xmlns:a16="http://schemas.microsoft.com/office/drawing/2014/main" id="{BC4C8CF4-E186-C749-B20D-73AA3A7E6D16}"/>
                </a:ext>
              </a:extLst>
            </p:cNvPr>
            <p:cNvSpPr txBox="1"/>
            <p:nvPr/>
          </p:nvSpPr>
          <p:spPr>
            <a:xfrm>
              <a:off x="4150624" y="3065019"/>
              <a:ext cx="1674876" cy="1013098"/>
            </a:xfrm>
            <a:prstGeom prst="rect">
              <a:avLst/>
            </a:prstGeom>
          </p:spPr>
          <p:txBody>
            <a:bodyPr vert="horz" wrap="square" lIns="0" tIns="12700" rIns="0" bIns="0" rtlCol="0" anchor="t">
              <a:spAutoFit/>
            </a:bodyPr>
            <a:lstStyle/>
            <a:p>
              <a:pPr marL="12700" marR="5080">
                <a:lnSpc>
                  <a:spcPct val="100000"/>
                </a:lnSpc>
                <a:spcBef>
                  <a:spcPts val="100"/>
                </a:spcBef>
              </a:pPr>
              <a:r>
                <a:rPr sz="1300" b="1">
                  <a:latin typeface="Calibri" panose="020F0502020204030204" pitchFamily="34" charset="0"/>
                  <a:cs typeface="Calibri" panose="020F0502020204030204" pitchFamily="34" charset="0"/>
                </a:rPr>
                <a:t>82%</a:t>
              </a:r>
              <a:r>
                <a:rPr sz="1300" b="1"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of</a:t>
              </a:r>
              <a:r>
                <a:rPr sz="1300"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forecasted</a:t>
              </a:r>
              <a:r>
                <a:rPr sz="1300" spc="-35">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annual </a:t>
              </a:r>
              <a:r>
                <a:rPr sz="1300">
                  <a:latin typeface="Calibri" panose="020F0502020204030204" pitchFamily="34" charset="0"/>
                  <a:cs typeface="Calibri" panose="020F0502020204030204" pitchFamily="34" charset="0"/>
                </a:rPr>
                <a:t>silver</a:t>
              </a:r>
              <a:r>
                <a:rPr sz="1300"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supply</a:t>
              </a:r>
              <a:r>
                <a:rPr sz="1300"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is</a:t>
              </a:r>
              <a:r>
                <a:rPr sz="1300" spc="-25">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sourced </a:t>
              </a:r>
              <a:r>
                <a:rPr sz="1300">
                  <a:latin typeface="Calibri" panose="020F0502020204030204" pitchFamily="34" charset="0"/>
                  <a:cs typeface="Calibri" panose="020F0502020204030204" pitchFamily="34" charset="0"/>
                </a:rPr>
                <a:t>from</a:t>
              </a:r>
              <a:r>
                <a:rPr sz="1300"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mining,</a:t>
              </a:r>
              <a:r>
                <a:rPr lang="en-US" sz="1300" spc="-5">
                  <a:latin typeface="Calibri" panose="020F0502020204030204" pitchFamily="34" charset="0"/>
                  <a:cs typeface="Calibri" panose="020F0502020204030204" pitchFamily="34" charset="0"/>
                </a:rPr>
                <a:t> </a:t>
              </a:r>
              <a:r>
                <a:rPr sz="1300" b="1">
                  <a:latin typeface="Calibri" panose="020F0502020204030204" pitchFamily="34" charset="0"/>
                  <a:cs typeface="Calibri" panose="020F0502020204030204" pitchFamily="34" charset="0"/>
                </a:rPr>
                <a:t>18%</a:t>
              </a:r>
              <a:r>
                <a:rPr sz="1300" b="1" spc="-20">
                  <a:latin typeface="Calibri" panose="020F0502020204030204" pitchFamily="34" charset="0"/>
                  <a:cs typeface="Calibri" panose="020F0502020204030204" pitchFamily="34" charset="0"/>
                </a:rPr>
                <a:t> </a:t>
              </a:r>
              <a:r>
                <a:rPr sz="1300" spc="-25">
                  <a:latin typeface="Calibri" panose="020F0502020204030204" pitchFamily="34" charset="0"/>
                  <a:cs typeface="Calibri" panose="020F0502020204030204" pitchFamily="34" charset="0"/>
                </a:rPr>
                <a:t>is </a:t>
              </a:r>
              <a:r>
                <a:rPr sz="1300">
                  <a:latin typeface="Calibri" panose="020F0502020204030204" pitchFamily="34" charset="0"/>
                  <a:cs typeface="Calibri" panose="020F0502020204030204" pitchFamily="34" charset="0"/>
                </a:rPr>
                <a:t>sourced</a:t>
              </a:r>
              <a:r>
                <a:rPr sz="1300" spc="-3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from</a:t>
              </a:r>
              <a:r>
                <a:rPr sz="1300" spc="-35">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recycling</a:t>
              </a:r>
              <a:endParaRPr sz="1300">
                <a:latin typeface="Calibri" panose="020F0502020204030204" pitchFamily="34" charset="0"/>
                <a:cs typeface="Calibri" panose="020F0502020204030204" pitchFamily="34" charset="0"/>
              </a:endParaRPr>
            </a:p>
          </p:txBody>
        </p:sp>
        <p:pic>
          <p:nvPicPr>
            <p:cNvPr id="19" name="Graphic 18">
              <a:extLst>
                <a:ext uri="{FF2B5EF4-FFF2-40B4-BE49-F238E27FC236}">
                  <a16:creationId xmlns:a16="http://schemas.microsoft.com/office/drawing/2014/main" id="{91A5572F-A90E-334E-ADB3-714E45340E7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88624" y="3219460"/>
              <a:ext cx="615281" cy="615281"/>
            </a:xfrm>
            <a:prstGeom prst="rect">
              <a:avLst/>
            </a:prstGeom>
          </p:spPr>
        </p:pic>
      </p:grpSp>
      <p:grpSp>
        <p:nvGrpSpPr>
          <p:cNvPr id="27" name="Group 26">
            <a:extLst>
              <a:ext uri="{FF2B5EF4-FFF2-40B4-BE49-F238E27FC236}">
                <a16:creationId xmlns:a16="http://schemas.microsoft.com/office/drawing/2014/main" id="{F2D47462-0887-12A2-AF3E-A2398DC9D66D}"/>
              </a:ext>
            </a:extLst>
          </p:cNvPr>
          <p:cNvGrpSpPr/>
          <p:nvPr/>
        </p:nvGrpSpPr>
        <p:grpSpPr>
          <a:xfrm>
            <a:off x="3430991" y="4746798"/>
            <a:ext cx="2436409" cy="813043"/>
            <a:chOff x="3507191" y="4615505"/>
            <a:chExt cx="2436409" cy="813043"/>
          </a:xfrm>
        </p:grpSpPr>
        <p:sp>
          <p:nvSpPr>
            <p:cNvPr id="10" name="object 15">
              <a:extLst>
                <a:ext uri="{FF2B5EF4-FFF2-40B4-BE49-F238E27FC236}">
                  <a16:creationId xmlns:a16="http://schemas.microsoft.com/office/drawing/2014/main" id="{DD9532C6-2551-9F4B-9291-704A86565EDE}"/>
                </a:ext>
              </a:extLst>
            </p:cNvPr>
            <p:cNvSpPr txBox="1"/>
            <p:nvPr/>
          </p:nvSpPr>
          <p:spPr>
            <a:xfrm>
              <a:off x="4185800" y="4615505"/>
              <a:ext cx="1757800" cy="813043"/>
            </a:xfrm>
            <a:prstGeom prst="rect">
              <a:avLst/>
            </a:prstGeom>
          </p:spPr>
          <p:txBody>
            <a:bodyPr vert="horz" wrap="square" lIns="0" tIns="12700" rIns="0" bIns="0" rtlCol="0" anchor="t">
              <a:spAutoFit/>
            </a:bodyPr>
            <a:lstStyle/>
            <a:p>
              <a:pPr marL="12700" marR="5080">
                <a:lnSpc>
                  <a:spcPct val="100000"/>
                </a:lnSpc>
                <a:spcBef>
                  <a:spcPts val="100"/>
                </a:spcBef>
              </a:pPr>
              <a:r>
                <a:rPr sz="1300">
                  <a:latin typeface="Calibri" panose="020F0502020204030204" pitchFamily="34" charset="0"/>
                  <a:cs typeface="Calibri" panose="020F0502020204030204" pitchFamily="34" charset="0"/>
                </a:rPr>
                <a:t>2024F</a:t>
              </a:r>
              <a:r>
                <a:rPr sz="1300" spc="-3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demand</a:t>
              </a:r>
              <a:r>
                <a:rPr sz="1300" spc="-4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by</a:t>
              </a:r>
              <a:r>
                <a:rPr sz="1300" spc="-50">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usages:</a:t>
              </a:r>
              <a:br>
                <a:rPr lang="en-US" sz="1300" spc="-10">
                  <a:latin typeface="Calibri" panose="020F0502020204030204" pitchFamily="34" charset="0"/>
                  <a:cs typeface="Calibri" panose="020F0502020204030204" pitchFamily="34" charset="0"/>
                </a:rPr>
              </a:br>
              <a:r>
                <a:rPr sz="1300" b="1">
                  <a:latin typeface="Calibri" panose="020F0502020204030204" pitchFamily="34" charset="0"/>
                  <a:cs typeface="Calibri" panose="020F0502020204030204" pitchFamily="34" charset="0"/>
                </a:rPr>
                <a:t>61%</a:t>
              </a:r>
              <a:r>
                <a:rPr sz="1300" b="1" spc="-4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industrial</a:t>
              </a:r>
              <a:r>
                <a:rPr sz="1300" spc="-50">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fabrication</a:t>
              </a:r>
              <a:r>
                <a:rPr lang="en-US" sz="1300" spc="-10">
                  <a:latin typeface="Calibri" panose="020F0502020204030204" pitchFamily="34" charset="0"/>
                  <a:cs typeface="Calibri" panose="020F0502020204030204" pitchFamily="34" charset="0"/>
                </a:rPr>
                <a:t>,</a:t>
              </a:r>
              <a:br>
                <a:rPr lang="en-US" sz="1300" spc="-10">
                  <a:latin typeface="Calibri" panose="020F0502020204030204" pitchFamily="34" charset="0"/>
                  <a:cs typeface="Calibri" panose="020F0502020204030204" pitchFamily="34" charset="0"/>
                </a:rPr>
              </a:br>
              <a:r>
                <a:rPr sz="1300" b="1">
                  <a:latin typeface="Calibri" panose="020F0502020204030204" pitchFamily="34" charset="0"/>
                  <a:cs typeface="Calibri" panose="020F0502020204030204" pitchFamily="34" charset="0"/>
                </a:rPr>
                <a:t>17%</a:t>
              </a:r>
              <a:r>
                <a:rPr sz="1300" b="1" spc="-1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coins</a:t>
              </a:r>
              <a:r>
                <a:rPr sz="1300"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&amp;</a:t>
              </a:r>
              <a:r>
                <a:rPr sz="1300" spc="-20">
                  <a:latin typeface="Calibri" panose="020F0502020204030204" pitchFamily="34" charset="0"/>
                  <a:cs typeface="Calibri" panose="020F0502020204030204" pitchFamily="34" charset="0"/>
                </a:rPr>
                <a:t> bars</a:t>
              </a:r>
              <a:r>
                <a:rPr lang="en-US" sz="1300" spc="-20">
                  <a:latin typeface="Calibri" panose="020F0502020204030204" pitchFamily="34" charset="0"/>
                  <a:cs typeface="Calibri" panose="020F0502020204030204" pitchFamily="34" charset="0"/>
                </a:rPr>
                <a:t>, </a:t>
              </a:r>
              <a:r>
                <a:rPr sz="1300" b="1">
                  <a:latin typeface="Calibri" panose="020F0502020204030204" pitchFamily="34" charset="0"/>
                  <a:cs typeface="Calibri" panose="020F0502020204030204" pitchFamily="34" charset="0"/>
                </a:rPr>
                <a:t>17%</a:t>
              </a:r>
              <a:r>
                <a:rPr sz="1300" b="1" spc="-30">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jewelry</a:t>
              </a:r>
              <a:r>
                <a:rPr lang="en-US" sz="1300" spc="-10">
                  <a:latin typeface="Calibri" panose="020F0502020204030204" pitchFamily="34" charset="0"/>
                  <a:cs typeface="Calibri" panose="020F0502020204030204" pitchFamily="34" charset="0"/>
                </a:rPr>
                <a:t>, </a:t>
              </a:r>
              <a:r>
                <a:rPr sz="1300" b="1">
                  <a:latin typeface="Calibri" panose="020F0502020204030204" pitchFamily="34" charset="0"/>
                  <a:cs typeface="Calibri" panose="020F0502020204030204" pitchFamily="34" charset="0"/>
                </a:rPr>
                <a:t>5%</a:t>
              </a:r>
              <a:r>
                <a:rPr sz="1300" b="1" spc="-20">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silverware</a:t>
              </a:r>
              <a:endParaRPr sz="1300">
                <a:latin typeface="Calibri" panose="020F0502020204030204" pitchFamily="34" charset="0"/>
                <a:cs typeface="Calibri" panose="020F0502020204030204" pitchFamily="34" charset="0"/>
              </a:endParaRPr>
            </a:p>
          </p:txBody>
        </p:sp>
        <p:pic>
          <p:nvPicPr>
            <p:cNvPr id="20" name="Graphic 19">
              <a:extLst>
                <a:ext uri="{FF2B5EF4-FFF2-40B4-BE49-F238E27FC236}">
                  <a16:creationId xmlns:a16="http://schemas.microsoft.com/office/drawing/2014/main" id="{B339F35C-16E0-7147-B622-B950158932D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507191" y="4741950"/>
              <a:ext cx="531409" cy="531409"/>
            </a:xfrm>
            <a:prstGeom prst="rect">
              <a:avLst/>
            </a:prstGeom>
          </p:spPr>
        </p:pic>
      </p:grpSp>
      <p:grpSp>
        <p:nvGrpSpPr>
          <p:cNvPr id="26" name="Group 25">
            <a:extLst>
              <a:ext uri="{FF2B5EF4-FFF2-40B4-BE49-F238E27FC236}">
                <a16:creationId xmlns:a16="http://schemas.microsoft.com/office/drawing/2014/main" id="{B95AD428-8DF8-4F89-5644-502D23235E43}"/>
              </a:ext>
            </a:extLst>
          </p:cNvPr>
          <p:cNvGrpSpPr/>
          <p:nvPr/>
        </p:nvGrpSpPr>
        <p:grpSpPr>
          <a:xfrm>
            <a:off x="634642" y="4646771"/>
            <a:ext cx="2496210" cy="1013098"/>
            <a:chOff x="697468" y="4615505"/>
            <a:chExt cx="2496210" cy="1013098"/>
          </a:xfrm>
        </p:grpSpPr>
        <p:sp>
          <p:nvSpPr>
            <p:cNvPr id="5" name="object 2">
              <a:extLst>
                <a:ext uri="{FF2B5EF4-FFF2-40B4-BE49-F238E27FC236}">
                  <a16:creationId xmlns:a16="http://schemas.microsoft.com/office/drawing/2014/main" id="{B52A76DB-5E9F-AA4B-A67A-2A296DAA27EB}"/>
                </a:ext>
              </a:extLst>
            </p:cNvPr>
            <p:cNvSpPr txBox="1"/>
            <p:nvPr/>
          </p:nvSpPr>
          <p:spPr>
            <a:xfrm>
              <a:off x="1372232" y="4615505"/>
              <a:ext cx="1821446" cy="1013098"/>
            </a:xfrm>
            <a:prstGeom prst="rect">
              <a:avLst/>
            </a:prstGeom>
          </p:spPr>
          <p:txBody>
            <a:bodyPr vert="horz" wrap="square" lIns="0" tIns="12700" rIns="0" bIns="0" rtlCol="0" anchor="t">
              <a:spAutoFit/>
            </a:bodyPr>
            <a:lstStyle/>
            <a:p>
              <a:pPr marL="12700" marR="5080">
                <a:lnSpc>
                  <a:spcPct val="100000"/>
                </a:lnSpc>
                <a:spcBef>
                  <a:spcPts val="100"/>
                </a:spcBef>
              </a:pPr>
              <a:r>
                <a:rPr lang="en-CA" sz="1300" spc="-10">
                  <a:latin typeface="Calibri" panose="020F0502020204030204" pitchFamily="34" charset="0"/>
                  <a:cs typeface="Calibri" panose="020F0502020204030204" pitchFamily="34" charset="0"/>
                </a:rPr>
                <a:t>A</a:t>
              </a:r>
              <a:r>
                <a:rPr sz="1300" spc="-10" err="1">
                  <a:latin typeface="Calibri" panose="020F0502020204030204" pitchFamily="34" charset="0"/>
                  <a:cs typeface="Calibri" panose="020F0502020204030204" pitchFamily="34" charset="0"/>
                </a:rPr>
                <a:t>nnual</a:t>
              </a:r>
              <a:r>
                <a:rPr sz="1300" spc="-1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silver</a:t>
              </a:r>
              <a:r>
                <a:rPr sz="1300" spc="-6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consumption</a:t>
              </a:r>
              <a:br>
                <a:rPr lang="en-CA" sz="1300" spc="-50">
                  <a:latin typeface="Calibri" panose="020F0502020204030204" pitchFamily="34" charset="0"/>
                  <a:cs typeface="Calibri" panose="020F0502020204030204" pitchFamily="34" charset="0"/>
                </a:rPr>
              </a:br>
              <a:r>
                <a:rPr sz="1300" spc="-25">
                  <a:latin typeface="Calibri" panose="020F0502020204030204" pitchFamily="34" charset="0"/>
                  <a:cs typeface="Calibri" panose="020F0502020204030204" pitchFamily="34" charset="0"/>
                </a:rPr>
                <a:t>is</a:t>
              </a:r>
              <a:r>
                <a:rPr lang="en-US" sz="1300" spc="-25">
                  <a:latin typeface="Calibri" panose="020F0502020204030204" pitchFamily="34" charset="0"/>
                  <a:cs typeface="Calibri" panose="020F0502020204030204" pitchFamily="34" charset="0"/>
                </a:rPr>
                <a:t> </a:t>
              </a:r>
              <a:r>
                <a:rPr sz="1300" b="1">
                  <a:latin typeface="Calibri" panose="020F0502020204030204" pitchFamily="34" charset="0"/>
                  <a:cs typeface="Calibri" panose="020F0502020204030204" pitchFamily="34" charset="0"/>
                </a:rPr>
                <a:t>~1,219M</a:t>
              </a:r>
              <a:r>
                <a:rPr sz="1300" b="1" spc="-55">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ounces </a:t>
              </a:r>
              <a:r>
                <a:rPr sz="1300">
                  <a:latin typeface="Calibri" panose="020F0502020204030204" pitchFamily="34" charset="0"/>
                  <a:cs typeface="Calibri" panose="020F0502020204030204" pitchFamily="34" charset="0"/>
                </a:rPr>
                <a:t>compared</a:t>
              </a:r>
              <a:r>
                <a:rPr sz="1300" spc="-5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to</a:t>
              </a:r>
              <a:r>
                <a:rPr sz="1300" spc="-30">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annual </a:t>
              </a:r>
              <a:r>
                <a:rPr sz="1300">
                  <a:latin typeface="Calibri" panose="020F0502020204030204" pitchFamily="34" charset="0"/>
                  <a:cs typeface="Calibri" panose="020F0502020204030204" pitchFamily="34" charset="0"/>
                </a:rPr>
                <a:t>mine</a:t>
              </a:r>
              <a:r>
                <a:rPr sz="1300" spc="-3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production</a:t>
              </a:r>
              <a:r>
                <a:rPr sz="1300" spc="-4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of</a:t>
              </a:r>
              <a:r>
                <a:rPr sz="1300" spc="-45">
                  <a:latin typeface="Calibri" panose="020F0502020204030204" pitchFamily="34" charset="0"/>
                  <a:cs typeface="Calibri" panose="020F0502020204030204" pitchFamily="34" charset="0"/>
                </a:rPr>
                <a:t> </a:t>
              </a:r>
              <a:r>
                <a:rPr sz="1300" b="1" spc="-50">
                  <a:latin typeface="Calibri" panose="020F0502020204030204" pitchFamily="34" charset="0"/>
                  <a:cs typeface="Calibri" panose="020F0502020204030204" pitchFamily="34" charset="0"/>
                </a:rPr>
                <a:t>~ </a:t>
              </a:r>
              <a:r>
                <a:rPr sz="1300" b="1">
                  <a:latin typeface="Calibri" panose="020F0502020204030204" pitchFamily="34" charset="0"/>
                  <a:cs typeface="Calibri" panose="020F0502020204030204" pitchFamily="34" charset="0"/>
                </a:rPr>
                <a:t>824M</a:t>
              </a:r>
              <a:r>
                <a:rPr sz="1300" b="1" spc="-45">
                  <a:latin typeface="Calibri" panose="020F0502020204030204" pitchFamily="34" charset="0"/>
                  <a:cs typeface="Calibri" panose="020F0502020204030204" pitchFamily="34" charset="0"/>
                </a:rPr>
                <a:t> </a:t>
              </a:r>
              <a:r>
                <a:rPr sz="1300" spc="-10">
                  <a:latin typeface="Calibri" panose="020F0502020204030204" pitchFamily="34" charset="0"/>
                  <a:cs typeface="Calibri" panose="020F0502020204030204" pitchFamily="34" charset="0"/>
                </a:rPr>
                <a:t>ounces</a:t>
              </a:r>
              <a:endParaRPr sz="130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BAEC6CCB-BD70-CF4C-84D7-381DE094CAF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7468" y="4851760"/>
              <a:ext cx="511844" cy="511844"/>
            </a:xfrm>
            <a:prstGeom prst="rect">
              <a:avLst/>
            </a:prstGeom>
          </p:spPr>
        </p:pic>
      </p:grpSp>
      <p:grpSp>
        <p:nvGrpSpPr>
          <p:cNvPr id="24" name="Group 23">
            <a:extLst>
              <a:ext uri="{FF2B5EF4-FFF2-40B4-BE49-F238E27FC236}">
                <a16:creationId xmlns:a16="http://schemas.microsoft.com/office/drawing/2014/main" id="{D1665801-1EF3-9099-74ED-4FE9C87ABD15}"/>
              </a:ext>
            </a:extLst>
          </p:cNvPr>
          <p:cNvGrpSpPr/>
          <p:nvPr/>
        </p:nvGrpSpPr>
        <p:grpSpPr>
          <a:xfrm>
            <a:off x="3429001" y="1621631"/>
            <a:ext cx="2111320" cy="619519"/>
            <a:chOff x="3220334" y="1466683"/>
            <a:chExt cx="2395165" cy="619519"/>
          </a:xfrm>
        </p:grpSpPr>
        <p:sp>
          <p:nvSpPr>
            <p:cNvPr id="8" name="object 9">
              <a:extLst>
                <a:ext uri="{FF2B5EF4-FFF2-40B4-BE49-F238E27FC236}">
                  <a16:creationId xmlns:a16="http://schemas.microsoft.com/office/drawing/2014/main" id="{27563C49-18B0-804B-AE19-14EC8A79A28B}"/>
                </a:ext>
              </a:extLst>
            </p:cNvPr>
            <p:cNvSpPr txBox="1"/>
            <p:nvPr/>
          </p:nvSpPr>
          <p:spPr>
            <a:xfrm>
              <a:off x="3998331" y="1466683"/>
              <a:ext cx="1617168" cy="612988"/>
            </a:xfrm>
            <a:prstGeom prst="rect">
              <a:avLst/>
            </a:prstGeom>
          </p:spPr>
          <p:txBody>
            <a:bodyPr vert="horz" wrap="square" lIns="0" tIns="12700" rIns="0" bIns="0" rtlCol="0" anchor="t">
              <a:spAutoFit/>
            </a:bodyPr>
            <a:lstStyle/>
            <a:p>
              <a:pPr marL="12700" marR="5080">
                <a:lnSpc>
                  <a:spcPct val="100000"/>
                </a:lnSpc>
                <a:spcBef>
                  <a:spcPts val="100"/>
                </a:spcBef>
              </a:pPr>
              <a:r>
                <a:rPr sz="1300">
                  <a:latin typeface="Calibri" panose="020F0502020204030204" pitchFamily="34" charset="0"/>
                  <a:cs typeface="Calibri" panose="020F0502020204030204" pitchFamily="34" charset="0"/>
                </a:rPr>
                <a:t>Current</a:t>
              </a:r>
              <a:r>
                <a:rPr sz="1300" spc="-3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silver</a:t>
              </a:r>
              <a:r>
                <a:rPr sz="1300" spc="-45">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to</a:t>
              </a:r>
              <a:br>
                <a:rPr lang="en-CA" sz="1300" spc="-25">
                  <a:latin typeface="Calibri" panose="020F0502020204030204" pitchFamily="34" charset="0"/>
                  <a:cs typeface="Calibri" panose="020F0502020204030204" pitchFamily="34" charset="0"/>
                </a:rPr>
              </a:br>
              <a:r>
                <a:rPr sz="1300" spc="-20">
                  <a:latin typeface="Calibri" panose="020F0502020204030204" pitchFamily="34" charset="0"/>
                  <a:cs typeface="Calibri" panose="020F0502020204030204" pitchFamily="34" charset="0"/>
                </a:rPr>
                <a:t>gold </a:t>
              </a:r>
              <a:r>
                <a:rPr sz="1300">
                  <a:latin typeface="Calibri" panose="020F0502020204030204" pitchFamily="34" charset="0"/>
                  <a:cs typeface="Calibri" panose="020F0502020204030204" pitchFamily="34" charset="0"/>
                </a:rPr>
                <a:t>mine</a:t>
              </a:r>
              <a:r>
                <a:rPr sz="1300" spc="-20">
                  <a:latin typeface="Calibri" panose="020F0502020204030204" pitchFamily="34" charset="0"/>
                  <a:cs typeface="Calibri" panose="020F0502020204030204" pitchFamily="34" charset="0"/>
                </a:rPr>
                <a:t> </a:t>
              </a:r>
              <a:r>
                <a:rPr sz="1300">
                  <a:latin typeface="Calibri" panose="020F0502020204030204" pitchFamily="34" charset="0"/>
                  <a:cs typeface="Calibri" panose="020F0502020204030204" pitchFamily="34" charset="0"/>
                </a:rPr>
                <a:t>supply</a:t>
              </a:r>
              <a:br>
                <a:rPr lang="en-CA" sz="1300" spc="-55">
                  <a:latin typeface="Calibri" panose="020F0502020204030204" pitchFamily="34" charset="0"/>
                  <a:cs typeface="Calibri" panose="020F0502020204030204" pitchFamily="34" charset="0"/>
                </a:rPr>
              </a:br>
              <a:r>
                <a:rPr sz="1300">
                  <a:latin typeface="Calibri" panose="020F0502020204030204" pitchFamily="34" charset="0"/>
                  <a:cs typeface="Calibri" panose="020F0502020204030204" pitchFamily="34" charset="0"/>
                </a:rPr>
                <a:t>ratio</a:t>
              </a:r>
              <a:r>
                <a:rPr sz="1300" spc="-20">
                  <a:latin typeface="Calibri" panose="020F0502020204030204" pitchFamily="34" charset="0"/>
                  <a:cs typeface="Calibri" panose="020F0502020204030204" pitchFamily="34" charset="0"/>
                </a:rPr>
                <a:t> </a:t>
              </a:r>
              <a:r>
                <a:rPr sz="1300" b="1" spc="-25">
                  <a:latin typeface="Calibri" panose="020F0502020204030204" pitchFamily="34" charset="0"/>
                  <a:cs typeface="Calibri" panose="020F0502020204030204" pitchFamily="34" charset="0"/>
                </a:rPr>
                <a:t>7:1</a:t>
              </a:r>
              <a:endParaRPr sz="1300" b="1">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2E3CD849-7C16-DB41-94DB-0B0FBB07678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20334" y="1525138"/>
              <a:ext cx="606311" cy="561064"/>
            </a:xfrm>
            <a:prstGeom prst="rect">
              <a:avLst/>
            </a:prstGeom>
          </p:spPr>
        </p:pic>
      </p:grpSp>
      <p:sp>
        <p:nvSpPr>
          <p:cNvPr id="29" name="TextBox 28">
            <a:extLst>
              <a:ext uri="{FF2B5EF4-FFF2-40B4-BE49-F238E27FC236}">
                <a16:creationId xmlns:a16="http://schemas.microsoft.com/office/drawing/2014/main" id="{0B5352B2-4824-5CAE-4FED-73E7D5516135}"/>
              </a:ext>
            </a:extLst>
          </p:cNvPr>
          <p:cNvSpPr txBox="1"/>
          <p:nvPr/>
        </p:nvSpPr>
        <p:spPr>
          <a:xfrm>
            <a:off x="7161763" y="6002951"/>
            <a:ext cx="4583695" cy="215444"/>
          </a:xfrm>
          <a:prstGeom prst="rect">
            <a:avLst/>
          </a:prstGeom>
          <a:noFill/>
        </p:spPr>
        <p:txBody>
          <a:bodyPr wrap="square" rtlCol="0">
            <a:spAutoFit/>
          </a:bodyPr>
          <a:lstStyle/>
          <a:p>
            <a:pPr algn="r"/>
            <a:r>
              <a:rPr lang="en-US" sz="800">
                <a:solidFill>
                  <a:schemeClr val="bg1">
                    <a:lumMod val="50000"/>
                  </a:schemeClr>
                </a:solidFill>
                <a:latin typeface="Calibri" panose="020F0502020204030204" pitchFamily="34" charset="0"/>
                <a:cs typeface="Calibri" panose="020F0502020204030204" pitchFamily="34" charset="0"/>
              </a:rPr>
              <a:t>Source: Metals Focus, The Silver Institute</a:t>
            </a:r>
          </a:p>
        </p:txBody>
      </p:sp>
    </p:spTree>
    <p:extLst>
      <p:ext uri="{BB962C8B-B14F-4D97-AF65-F5344CB8AC3E}">
        <p14:creationId xmlns:p14="http://schemas.microsoft.com/office/powerpoint/2010/main" val="9645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172F41-799E-C640-9A7E-CC50018DAD6F}"/>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3</a:t>
            </a:fld>
            <a:endParaRPr lang="en-US" spc="-50"/>
          </a:p>
        </p:txBody>
      </p:sp>
      <p:sp>
        <p:nvSpPr>
          <p:cNvPr id="8" name="TextBox 7">
            <a:extLst>
              <a:ext uri="{FF2B5EF4-FFF2-40B4-BE49-F238E27FC236}">
                <a16:creationId xmlns:a16="http://schemas.microsoft.com/office/drawing/2014/main" id="{025AE84F-B537-F24A-9B26-A6498ED2F507}"/>
              </a:ext>
            </a:extLst>
          </p:cNvPr>
          <p:cNvSpPr txBox="1"/>
          <p:nvPr/>
        </p:nvSpPr>
        <p:spPr>
          <a:xfrm>
            <a:off x="534129" y="1148918"/>
            <a:ext cx="5104663" cy="3477875"/>
          </a:xfrm>
          <a:prstGeom prst="rect">
            <a:avLst/>
          </a:prstGeom>
          <a:noFill/>
        </p:spPr>
        <p:txBody>
          <a:bodyPr wrap="square" lIns="0" tIns="0" rIns="0" bIns="0" rtlCol="0" anchor="t">
            <a:spAutoFit/>
          </a:bodyPr>
          <a:lstStyle/>
          <a:p>
            <a:pPr>
              <a:spcAft>
                <a:spcPts val="1200"/>
              </a:spcAft>
              <a:buClr>
                <a:schemeClr val="tx1"/>
              </a:buClr>
              <a:buSzPct val="120000"/>
            </a:pPr>
            <a:r>
              <a:rPr lang="en-US" sz="1600" b="1">
                <a:latin typeface="Calibri" panose="020F0502020204030204" pitchFamily="34" charset="0"/>
                <a:cs typeface="Calibri" panose="020F0502020204030204" pitchFamily="34" charset="0"/>
              </a:rPr>
              <a:t>CONTINUED SILVER SUPPLY DEFICIT:</a:t>
            </a:r>
          </a:p>
          <a:p>
            <a:pPr marL="285750" indent="-285750">
              <a:spcAft>
                <a:spcPts val="1200"/>
              </a:spcAft>
              <a:buClr>
                <a:schemeClr val="tx1"/>
              </a:buClr>
              <a:buSzPct val="100000"/>
              <a:buFont typeface="Arial" panose="020B0604020202020204" pitchFamily="34" charset="0"/>
              <a:buChar char="•"/>
            </a:pPr>
            <a:r>
              <a:rPr lang="en-US" sz="1600" b="1">
                <a:latin typeface="Calibri"/>
                <a:ea typeface="Calibri"/>
                <a:cs typeface="Calibri"/>
              </a:rPr>
              <a:t>215Moz</a:t>
            </a:r>
            <a:r>
              <a:rPr lang="en-US" sz="1600">
                <a:latin typeface="Calibri"/>
                <a:ea typeface="Calibri"/>
                <a:cs typeface="Calibri"/>
              </a:rPr>
              <a:t> silver supply deficit estimated for 2024, and a </a:t>
            </a:r>
            <a:r>
              <a:rPr lang="en-US" sz="1600" b="1">
                <a:latin typeface="Calibri"/>
                <a:ea typeface="Calibri"/>
                <a:cs typeface="Calibri"/>
              </a:rPr>
              <a:t>149Moz</a:t>
            </a:r>
            <a:r>
              <a:rPr lang="en-US" sz="1600">
                <a:latin typeface="Calibri"/>
                <a:ea typeface="Calibri"/>
                <a:cs typeface="Calibri"/>
              </a:rPr>
              <a:t> supply deficit forecast for 2025</a:t>
            </a:r>
          </a:p>
          <a:p>
            <a:pPr marL="285750" indent="-285750">
              <a:spcAft>
                <a:spcPts val="1200"/>
              </a:spcAft>
              <a:buClr>
                <a:schemeClr val="tx1"/>
              </a:buClr>
              <a:buSzPct val="100000"/>
              <a:buFont typeface="Arial" panose="020B0604020202020204" pitchFamily="34" charset="0"/>
              <a:buChar char="•"/>
            </a:pPr>
            <a:r>
              <a:rPr lang="en-US" sz="1600">
                <a:latin typeface="Calibri" panose="020F0502020204030204" pitchFamily="34" charset="0"/>
                <a:cs typeface="Calibri" panose="020F0502020204030204" pitchFamily="34" charset="0"/>
              </a:rPr>
              <a:t>2025 will be the </a:t>
            </a:r>
            <a:r>
              <a:rPr lang="en-US" sz="1600" b="1">
                <a:latin typeface="Calibri" panose="020F0502020204030204" pitchFamily="34" charset="0"/>
                <a:cs typeface="Calibri" panose="020F0502020204030204" pitchFamily="34" charset="0"/>
              </a:rPr>
              <a:t>5</a:t>
            </a:r>
            <a:r>
              <a:rPr lang="en-US" sz="1600" b="1" baseline="30000">
                <a:latin typeface="Calibri" panose="020F0502020204030204" pitchFamily="34" charset="0"/>
                <a:cs typeface="Calibri" panose="020F0502020204030204" pitchFamily="34" charset="0"/>
              </a:rPr>
              <a:t>th</a:t>
            </a:r>
            <a:r>
              <a:rPr lang="en-US" sz="1600" b="1">
                <a:latin typeface="Calibri" panose="020F0502020204030204" pitchFamily="34" charset="0"/>
                <a:cs typeface="Calibri" panose="020F0502020204030204" pitchFamily="34" charset="0"/>
              </a:rPr>
              <a:t> consecutive year of annual silver shortfall</a:t>
            </a:r>
            <a:endParaRPr lang="en-US" sz="1600">
              <a:latin typeface="Calibri" panose="020F0502020204030204" pitchFamily="34" charset="0"/>
              <a:cs typeface="Calibri" panose="020F0502020204030204" pitchFamily="34" charset="0"/>
            </a:endParaRPr>
          </a:p>
          <a:p>
            <a:pPr marL="285750" indent="-285750">
              <a:spcAft>
                <a:spcPts val="1200"/>
              </a:spcAft>
              <a:buClr>
                <a:schemeClr val="tx1"/>
              </a:buClr>
              <a:buSzPct val="100000"/>
              <a:buFont typeface="Arial" panose="020B0604020202020204" pitchFamily="34" charset="0"/>
              <a:buChar char="•"/>
            </a:pPr>
            <a:r>
              <a:rPr lang="en-US" sz="1600">
                <a:latin typeface="Calibri" panose="020F0502020204030204" pitchFamily="34" charset="0"/>
                <a:cs typeface="Calibri" panose="020F0502020204030204" pitchFamily="34" charset="0"/>
              </a:rPr>
              <a:t>Mined production and recycling are not keeping up with increasing annual silver demand</a:t>
            </a:r>
          </a:p>
          <a:p>
            <a:pPr marL="285750" indent="-285750">
              <a:spcAft>
                <a:spcPts val="1200"/>
              </a:spcAft>
              <a:buClr>
                <a:schemeClr val="tx1"/>
              </a:buClr>
              <a:buSzPct val="100000"/>
              <a:buFont typeface="Arial" panose="020B0604020202020204" pitchFamily="34" charset="0"/>
              <a:buChar char="•"/>
            </a:pPr>
            <a:r>
              <a:rPr lang="en-US" sz="1600">
                <a:latin typeface="Calibri" panose="020F0502020204030204" pitchFamily="34" charset="0"/>
                <a:cs typeface="Calibri" panose="020F0502020204030204" pitchFamily="34" charset="0"/>
              </a:rPr>
              <a:t>With industrial use continuing to grow, and a limited number of new mines coming online, </a:t>
            </a:r>
            <a:r>
              <a:rPr lang="en-US" sz="1600" b="1">
                <a:latin typeface="Calibri" panose="020F0502020204030204" pitchFamily="34" charset="0"/>
                <a:cs typeface="Calibri" panose="020F0502020204030204" pitchFamily="34" charset="0"/>
              </a:rPr>
              <a:t>the market will remain challenged to address demand</a:t>
            </a:r>
          </a:p>
          <a:p>
            <a:pPr marL="285750" indent="-285750">
              <a:spcAft>
                <a:spcPts val="1200"/>
              </a:spcAft>
              <a:buClr>
                <a:schemeClr val="tx1"/>
              </a:buClr>
              <a:buSzPct val="120000"/>
              <a:buFont typeface="Arial" panose="020B0604020202020204" pitchFamily="34" charset="0"/>
              <a:buChar char="•"/>
            </a:pPr>
            <a:endParaRPr lang="en-US" sz="16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0E05297-A384-7F47-BC0D-23C5543A355C}"/>
              </a:ext>
            </a:extLst>
          </p:cNvPr>
          <p:cNvSpPr txBox="1"/>
          <p:nvPr/>
        </p:nvSpPr>
        <p:spPr>
          <a:xfrm>
            <a:off x="451851" y="76200"/>
            <a:ext cx="5714268"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Global Silver Market Deficit</a:t>
            </a:r>
          </a:p>
        </p:txBody>
      </p:sp>
      <p:sp>
        <p:nvSpPr>
          <p:cNvPr id="15" name="Rectangle: Rounded Corners 7">
            <a:extLst>
              <a:ext uri="{FF2B5EF4-FFF2-40B4-BE49-F238E27FC236}">
                <a16:creationId xmlns:a16="http://schemas.microsoft.com/office/drawing/2014/main" id="{3DA34734-4009-AF47-8B79-2383BABF7DCD}"/>
              </a:ext>
            </a:extLst>
          </p:cNvPr>
          <p:cNvSpPr/>
          <p:nvPr/>
        </p:nvSpPr>
        <p:spPr>
          <a:xfrm>
            <a:off x="534130" y="5328217"/>
            <a:ext cx="5104669" cy="634177"/>
          </a:xfrm>
          <a:prstGeom prst="roundRect">
            <a:avLst>
              <a:gd name="adj" fmla="val 0"/>
            </a:avLst>
          </a:prstGeom>
          <a:ln>
            <a:solidFill>
              <a:srgbClr val="10069F"/>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r>
              <a:rPr lang="en-CA" sz="1800" b="1" dirty="0">
                <a:solidFill>
                  <a:srgbClr val="10069F"/>
                </a:solidFill>
                <a:latin typeface="Calibri" panose="020F0502020204030204" pitchFamily="34" charset="0"/>
                <a:cs typeface="Calibri" panose="020F0502020204030204" pitchFamily="34" charset="0"/>
              </a:rPr>
              <a:t>Five</a:t>
            </a:r>
            <a:r>
              <a:rPr lang="en-CA" sz="1800" dirty="0">
                <a:solidFill>
                  <a:srgbClr val="10069F"/>
                </a:solidFill>
                <a:latin typeface="Calibri" panose="020F0502020204030204" pitchFamily="34" charset="0"/>
                <a:cs typeface="Calibri" panose="020F0502020204030204" pitchFamily="34" charset="0"/>
              </a:rPr>
              <a:t> consecutive years of silver deficit</a:t>
            </a:r>
            <a:endParaRPr lang="en-CA" sz="1800" dirty="0">
              <a:solidFill>
                <a:schemeClr val="tx1"/>
              </a:solidFill>
              <a:latin typeface="Calibri" panose="020F0502020204030204" pitchFamily="34" charset="0"/>
              <a:cs typeface="Calibri" panose="020F0502020204030204" pitchFamily="34" charset="0"/>
            </a:endParaRPr>
          </a:p>
        </p:txBody>
      </p:sp>
      <p:graphicFrame>
        <p:nvGraphicFramePr>
          <p:cNvPr id="16" name="Chart 15">
            <a:extLst>
              <a:ext uri="{FF2B5EF4-FFF2-40B4-BE49-F238E27FC236}">
                <a16:creationId xmlns:a16="http://schemas.microsoft.com/office/drawing/2014/main" id="{5A8A6301-C35F-C342-866E-EEAB9D55131F}"/>
              </a:ext>
            </a:extLst>
          </p:cNvPr>
          <p:cNvGraphicFramePr>
            <a:graphicFrameLocks/>
          </p:cNvGraphicFramePr>
          <p:nvPr>
            <p:extLst>
              <p:ext uri="{D42A27DB-BD31-4B8C-83A1-F6EECF244321}">
                <p14:modId xmlns:p14="http://schemas.microsoft.com/office/powerpoint/2010/main" val="1760524660"/>
              </p:ext>
            </p:extLst>
          </p:nvPr>
        </p:nvGraphicFramePr>
        <p:xfrm>
          <a:off x="6096000" y="1145787"/>
          <a:ext cx="5819201" cy="449951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9641709A-22C0-4240-B35B-90EAFF6D2156}"/>
              </a:ext>
            </a:extLst>
          </p:cNvPr>
          <p:cNvSpPr txBox="1"/>
          <p:nvPr/>
        </p:nvSpPr>
        <p:spPr>
          <a:xfrm>
            <a:off x="7161763" y="6002951"/>
            <a:ext cx="4583695" cy="215444"/>
          </a:xfrm>
          <a:prstGeom prst="rect">
            <a:avLst/>
          </a:prstGeom>
          <a:noFill/>
        </p:spPr>
        <p:txBody>
          <a:bodyPr wrap="square" rtlCol="0">
            <a:spAutoFit/>
          </a:bodyPr>
          <a:lstStyle/>
          <a:p>
            <a:pPr algn="r"/>
            <a:r>
              <a:rPr lang="en-US" sz="800">
                <a:solidFill>
                  <a:schemeClr val="bg1">
                    <a:lumMod val="50000"/>
                  </a:schemeClr>
                </a:solidFill>
                <a:latin typeface="Calibri" panose="020F0502020204030204" pitchFamily="34" charset="0"/>
                <a:cs typeface="Calibri" panose="020F0502020204030204" pitchFamily="34" charset="0"/>
              </a:rPr>
              <a:t>Source: Metals Focus, Silver Institute</a:t>
            </a:r>
          </a:p>
        </p:txBody>
      </p:sp>
    </p:spTree>
    <p:extLst>
      <p:ext uri="{BB962C8B-B14F-4D97-AF65-F5344CB8AC3E}">
        <p14:creationId xmlns:p14="http://schemas.microsoft.com/office/powerpoint/2010/main" val="1140351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888A32-C034-6D49-9D67-A66CCA775571}"/>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4</a:t>
            </a:fld>
            <a:endParaRPr lang="en-US" spc="-50" dirty="0"/>
          </a:p>
        </p:txBody>
      </p:sp>
      <p:sp>
        <p:nvSpPr>
          <p:cNvPr id="5" name="object 9">
            <a:extLst>
              <a:ext uri="{FF2B5EF4-FFF2-40B4-BE49-F238E27FC236}">
                <a16:creationId xmlns:a16="http://schemas.microsoft.com/office/drawing/2014/main" id="{8D104556-9287-7D40-8C05-B3BEE925E77F}"/>
              </a:ext>
            </a:extLst>
          </p:cNvPr>
          <p:cNvSpPr/>
          <p:nvPr/>
        </p:nvSpPr>
        <p:spPr>
          <a:xfrm>
            <a:off x="633044" y="3897308"/>
            <a:ext cx="10741249" cy="80478"/>
          </a:xfrm>
          <a:custGeom>
            <a:avLst/>
            <a:gdLst/>
            <a:ahLst/>
            <a:cxnLst/>
            <a:rect l="l" t="t" r="r" b="b"/>
            <a:pathLst>
              <a:path w="10949940">
                <a:moveTo>
                  <a:pt x="0" y="0"/>
                </a:moveTo>
                <a:lnTo>
                  <a:pt x="10949355" y="0"/>
                </a:lnTo>
              </a:path>
            </a:pathLst>
          </a:custGeom>
          <a:ln w="12700">
            <a:solidFill>
              <a:schemeClr val="tx1"/>
            </a:solidFill>
            <a:prstDash val="sysDash"/>
            <a:tailEnd type="triangle" w="lg" len="lg"/>
          </a:ln>
        </p:spPr>
        <p:txBody>
          <a:bodyPr wrap="square" lIns="0" tIns="0" rIns="0" bIns="0" rtlCol="0"/>
          <a:lstStyle/>
          <a:p>
            <a:endParaRPr dirty="0">
              <a:latin typeface="Calibri" panose="020F0502020204030204" pitchFamily="34" charset="0"/>
            </a:endParaRPr>
          </a:p>
        </p:txBody>
      </p:sp>
      <p:sp>
        <p:nvSpPr>
          <p:cNvPr id="6" name="object 13">
            <a:extLst>
              <a:ext uri="{FF2B5EF4-FFF2-40B4-BE49-F238E27FC236}">
                <a16:creationId xmlns:a16="http://schemas.microsoft.com/office/drawing/2014/main" id="{5EAB7BB0-A16C-CF4A-A09E-F3DC4C5917B8}"/>
              </a:ext>
            </a:extLst>
          </p:cNvPr>
          <p:cNvSpPr txBox="1"/>
          <p:nvPr/>
        </p:nvSpPr>
        <p:spPr>
          <a:xfrm>
            <a:off x="616571" y="2487653"/>
            <a:ext cx="1422021" cy="485133"/>
          </a:xfrm>
          <a:prstGeom prst="rect">
            <a:avLst/>
          </a:prstGeom>
        </p:spPr>
        <p:txBody>
          <a:bodyPr vert="horz" wrap="square" lIns="0" tIns="13335" rIns="0" bIns="0" rtlCol="0">
            <a:spAutoFit/>
          </a:bodyPr>
          <a:lstStyle/>
          <a:p>
            <a:pPr marL="12700" marR="5080">
              <a:lnSpc>
                <a:spcPts val="1800"/>
              </a:lnSpc>
              <a:spcBef>
                <a:spcPts val="105"/>
              </a:spcBef>
            </a:pPr>
            <a:r>
              <a:rPr sz="2000" b="1" dirty="0">
                <a:latin typeface="Calibri" panose="020F0502020204030204" pitchFamily="34" charset="0"/>
                <a:cs typeface="Calibri" panose="020F0502020204030204" pitchFamily="34" charset="0"/>
              </a:rPr>
              <a:t>Leverage to Silver</a:t>
            </a:r>
            <a:endParaRPr sz="2000" dirty="0">
              <a:latin typeface="Calibri" panose="020F0502020204030204" pitchFamily="34" charset="0"/>
              <a:cs typeface="Calibri" panose="020F0502020204030204" pitchFamily="34" charset="0"/>
            </a:endParaRPr>
          </a:p>
        </p:txBody>
      </p:sp>
      <p:sp>
        <p:nvSpPr>
          <p:cNvPr id="8" name="object 21">
            <a:extLst>
              <a:ext uri="{FF2B5EF4-FFF2-40B4-BE49-F238E27FC236}">
                <a16:creationId xmlns:a16="http://schemas.microsoft.com/office/drawing/2014/main" id="{59A4B5E3-CBA1-D841-AD10-83E2A4358686}"/>
              </a:ext>
            </a:extLst>
          </p:cNvPr>
          <p:cNvSpPr txBox="1"/>
          <p:nvPr/>
        </p:nvSpPr>
        <p:spPr>
          <a:xfrm>
            <a:off x="2430239" y="4492358"/>
            <a:ext cx="2070837" cy="484492"/>
          </a:xfrm>
          <a:prstGeom prst="rect">
            <a:avLst/>
          </a:prstGeom>
        </p:spPr>
        <p:txBody>
          <a:bodyPr vert="horz" wrap="square" lIns="0" tIns="12700" rIns="0" bIns="0" rtlCol="0">
            <a:spAutoFit/>
          </a:bodyPr>
          <a:lstStyle/>
          <a:p>
            <a:pPr marL="12700" marR="5080">
              <a:lnSpc>
                <a:spcPts val="1800"/>
              </a:lnSpc>
              <a:spcBef>
                <a:spcPts val="100"/>
              </a:spcBef>
            </a:pPr>
            <a:r>
              <a:rPr sz="2000" b="1" dirty="0">
                <a:latin typeface="Calibri" panose="020F0502020204030204" pitchFamily="34" charset="0"/>
                <a:cs typeface="Calibri" panose="020F0502020204030204" pitchFamily="34" charset="0"/>
              </a:rPr>
              <a:t>North</a:t>
            </a:r>
            <a:r>
              <a:rPr lang="en-US" sz="2000" b="1" dirty="0">
                <a:latin typeface="Calibri" panose="020F0502020204030204" pitchFamily="34" charset="0"/>
                <a:cs typeface="Calibri" panose="020F0502020204030204" pitchFamily="34" charset="0"/>
              </a:rPr>
              <a:t> </a:t>
            </a:r>
            <a:r>
              <a:rPr sz="2000" b="1" dirty="0">
                <a:latin typeface="Calibri" panose="020F0502020204030204" pitchFamily="34" charset="0"/>
                <a:cs typeface="Calibri" panose="020F0502020204030204" pitchFamily="34" charset="0"/>
              </a:rPr>
              <a:t>American Assets</a:t>
            </a:r>
            <a:endParaRPr sz="2000" dirty="0">
              <a:latin typeface="Calibri" panose="020F0502020204030204" pitchFamily="34" charset="0"/>
              <a:cs typeface="Calibri" panose="020F0502020204030204" pitchFamily="34" charset="0"/>
            </a:endParaRPr>
          </a:p>
        </p:txBody>
      </p:sp>
      <p:sp>
        <p:nvSpPr>
          <p:cNvPr id="10" name="object 29">
            <a:extLst>
              <a:ext uri="{FF2B5EF4-FFF2-40B4-BE49-F238E27FC236}">
                <a16:creationId xmlns:a16="http://schemas.microsoft.com/office/drawing/2014/main" id="{140E0643-4453-7849-AF01-2D5F0AE07ABE}"/>
              </a:ext>
            </a:extLst>
          </p:cNvPr>
          <p:cNvSpPr txBox="1"/>
          <p:nvPr/>
        </p:nvSpPr>
        <p:spPr>
          <a:xfrm>
            <a:off x="4178683" y="2488822"/>
            <a:ext cx="1459357" cy="485133"/>
          </a:xfrm>
          <a:prstGeom prst="rect">
            <a:avLst/>
          </a:prstGeom>
        </p:spPr>
        <p:txBody>
          <a:bodyPr vert="horz" wrap="square" lIns="0" tIns="13335" rIns="0" bIns="0" rtlCol="0">
            <a:spAutoFit/>
          </a:bodyPr>
          <a:lstStyle/>
          <a:p>
            <a:pPr marL="12700" marR="5080">
              <a:lnSpc>
                <a:spcPts val="1800"/>
              </a:lnSpc>
              <a:spcBef>
                <a:spcPts val="105"/>
              </a:spcBef>
            </a:pPr>
            <a:r>
              <a:rPr sz="2000" b="1" dirty="0">
                <a:latin typeface="Calibri" panose="020F0502020204030204" pitchFamily="34" charset="0"/>
                <a:cs typeface="Calibri" panose="020F0502020204030204" pitchFamily="34" charset="0"/>
              </a:rPr>
              <a:t>Multi Asset Producer</a:t>
            </a:r>
            <a:endParaRPr sz="2000" dirty="0">
              <a:latin typeface="Calibri" panose="020F0502020204030204" pitchFamily="34" charset="0"/>
              <a:cs typeface="Calibri" panose="020F0502020204030204" pitchFamily="34" charset="0"/>
            </a:endParaRPr>
          </a:p>
        </p:txBody>
      </p:sp>
      <p:sp>
        <p:nvSpPr>
          <p:cNvPr id="12" name="object 40">
            <a:extLst>
              <a:ext uri="{FF2B5EF4-FFF2-40B4-BE49-F238E27FC236}">
                <a16:creationId xmlns:a16="http://schemas.microsoft.com/office/drawing/2014/main" id="{614E5DCC-F9D0-4845-8D9A-AD99C74DB6A1}"/>
              </a:ext>
            </a:extLst>
          </p:cNvPr>
          <p:cNvSpPr txBox="1"/>
          <p:nvPr/>
        </p:nvSpPr>
        <p:spPr>
          <a:xfrm>
            <a:off x="7768582" y="2487653"/>
            <a:ext cx="1540247" cy="497957"/>
          </a:xfrm>
          <a:prstGeom prst="rect">
            <a:avLst/>
          </a:prstGeom>
        </p:spPr>
        <p:txBody>
          <a:bodyPr vert="horz" wrap="square" lIns="0" tIns="13335" rIns="0" bIns="0" rtlCol="0">
            <a:spAutoFit/>
          </a:bodyPr>
          <a:lstStyle/>
          <a:p>
            <a:pPr marL="12700">
              <a:lnSpc>
                <a:spcPts val="1800"/>
              </a:lnSpc>
              <a:spcBef>
                <a:spcPts val="105"/>
              </a:spcBef>
            </a:pPr>
            <a:r>
              <a:rPr lang="en-US" sz="2000" b="1" dirty="0">
                <a:latin typeface="Calibri" panose="020F0502020204030204" pitchFamily="34" charset="0"/>
                <a:cs typeface="Calibri" panose="020F0502020204030204" pitchFamily="34" charset="0"/>
              </a:rPr>
              <a:t>First Majestic</a:t>
            </a:r>
          </a:p>
          <a:p>
            <a:pPr marL="12700">
              <a:lnSpc>
                <a:spcPts val="1800"/>
              </a:lnSpc>
              <a:spcBef>
                <a:spcPts val="105"/>
              </a:spcBef>
            </a:pPr>
            <a:r>
              <a:rPr sz="2000" b="1" dirty="0">
                <a:latin typeface="Calibri" panose="020F0502020204030204" pitchFamily="34" charset="0"/>
                <a:cs typeface="Calibri" panose="020F0502020204030204" pitchFamily="34" charset="0"/>
              </a:rPr>
              <a:t>Goal</a:t>
            </a:r>
            <a:endParaRPr sz="2000" dirty="0">
              <a:latin typeface="Calibri" panose="020F0502020204030204" pitchFamily="34" charset="0"/>
              <a:cs typeface="Calibri" panose="020F0502020204030204" pitchFamily="34" charset="0"/>
            </a:endParaRPr>
          </a:p>
        </p:txBody>
      </p:sp>
      <p:sp>
        <p:nvSpPr>
          <p:cNvPr id="14" name="object 51">
            <a:extLst>
              <a:ext uri="{FF2B5EF4-FFF2-40B4-BE49-F238E27FC236}">
                <a16:creationId xmlns:a16="http://schemas.microsoft.com/office/drawing/2014/main" id="{03F481BA-F101-EF43-89EA-C4006F9BBB85}"/>
              </a:ext>
            </a:extLst>
          </p:cNvPr>
          <p:cNvSpPr txBox="1"/>
          <p:nvPr/>
        </p:nvSpPr>
        <p:spPr>
          <a:xfrm>
            <a:off x="5946250" y="4495229"/>
            <a:ext cx="1973199" cy="484492"/>
          </a:xfrm>
          <a:prstGeom prst="rect">
            <a:avLst/>
          </a:prstGeom>
        </p:spPr>
        <p:txBody>
          <a:bodyPr vert="horz" wrap="square" lIns="0" tIns="12700" rIns="0" bIns="0" rtlCol="0">
            <a:spAutoFit/>
          </a:bodyPr>
          <a:lstStyle/>
          <a:p>
            <a:pPr marL="12700" marR="5080">
              <a:lnSpc>
                <a:spcPts val="1800"/>
              </a:lnSpc>
              <a:spcBef>
                <a:spcPts val="100"/>
              </a:spcBef>
            </a:pPr>
            <a:r>
              <a:rPr sz="2000" b="1" dirty="0">
                <a:latin typeface="Calibri" panose="020F0502020204030204" pitchFamily="34" charset="0"/>
                <a:cs typeface="Calibri" panose="020F0502020204030204" pitchFamily="34" charset="0"/>
              </a:rPr>
              <a:t>First Mint Bullion Producer</a:t>
            </a:r>
            <a:endParaRPr sz="2000" dirty="0">
              <a:latin typeface="Calibri" panose="020F0502020204030204" pitchFamily="34" charset="0"/>
              <a:cs typeface="Calibri" panose="020F0502020204030204" pitchFamily="34" charset="0"/>
            </a:endParaRPr>
          </a:p>
        </p:txBody>
      </p:sp>
      <p:sp>
        <p:nvSpPr>
          <p:cNvPr id="17" name="object 17">
            <a:extLst>
              <a:ext uri="{FF2B5EF4-FFF2-40B4-BE49-F238E27FC236}">
                <a16:creationId xmlns:a16="http://schemas.microsoft.com/office/drawing/2014/main" id="{359C815D-A7A0-9844-B7C7-3E45BB67BB0B}"/>
              </a:ext>
            </a:extLst>
          </p:cNvPr>
          <p:cNvSpPr/>
          <p:nvPr/>
        </p:nvSpPr>
        <p:spPr>
          <a:xfrm flipH="1">
            <a:off x="600545" y="3456590"/>
            <a:ext cx="45719" cy="390328"/>
          </a:xfrm>
          <a:custGeom>
            <a:avLst/>
            <a:gdLst/>
            <a:ahLst/>
            <a:cxnLst/>
            <a:rect l="l" t="t" r="r" b="b"/>
            <a:pathLst>
              <a:path h="633095">
                <a:moveTo>
                  <a:pt x="0" y="633094"/>
                </a:moveTo>
                <a:lnTo>
                  <a:pt x="0" y="0"/>
                </a:lnTo>
              </a:path>
            </a:pathLst>
          </a:custGeom>
          <a:ln w="9525">
            <a:solidFill>
              <a:srgbClr val="7E7E7E"/>
            </a:solidFill>
            <a:prstDash val="sysDash"/>
          </a:ln>
        </p:spPr>
        <p:txBody>
          <a:bodyPr wrap="square" lIns="0" tIns="0" rIns="0" bIns="0" rtlCol="0"/>
          <a:lstStyle/>
          <a:p>
            <a:endParaRPr dirty="0">
              <a:latin typeface="Calibri" panose="020F0502020204030204" pitchFamily="34" charset="0"/>
            </a:endParaRPr>
          </a:p>
        </p:txBody>
      </p:sp>
      <p:sp>
        <p:nvSpPr>
          <p:cNvPr id="18" name="Oval 17">
            <a:extLst>
              <a:ext uri="{FF2B5EF4-FFF2-40B4-BE49-F238E27FC236}">
                <a16:creationId xmlns:a16="http://schemas.microsoft.com/office/drawing/2014/main" id="{0EFCFBF2-2F3A-C540-9CCA-A5336836EEF0}"/>
              </a:ext>
            </a:extLst>
          </p:cNvPr>
          <p:cNvSpPr/>
          <p:nvPr/>
        </p:nvSpPr>
        <p:spPr>
          <a:xfrm>
            <a:off x="526749" y="3773264"/>
            <a:ext cx="248088" cy="248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object 17">
            <a:extLst>
              <a:ext uri="{FF2B5EF4-FFF2-40B4-BE49-F238E27FC236}">
                <a16:creationId xmlns:a16="http://schemas.microsoft.com/office/drawing/2014/main" id="{9C0FF73A-80DD-CB49-B5D6-F4D07A3211E9}"/>
              </a:ext>
            </a:extLst>
          </p:cNvPr>
          <p:cNvSpPr/>
          <p:nvPr/>
        </p:nvSpPr>
        <p:spPr>
          <a:xfrm flipH="1">
            <a:off x="4159439" y="3456590"/>
            <a:ext cx="45719" cy="390328"/>
          </a:xfrm>
          <a:custGeom>
            <a:avLst/>
            <a:gdLst/>
            <a:ahLst/>
            <a:cxnLst/>
            <a:rect l="l" t="t" r="r" b="b"/>
            <a:pathLst>
              <a:path h="633095">
                <a:moveTo>
                  <a:pt x="0" y="633094"/>
                </a:moveTo>
                <a:lnTo>
                  <a:pt x="0" y="0"/>
                </a:lnTo>
              </a:path>
            </a:pathLst>
          </a:custGeom>
          <a:ln w="9525">
            <a:solidFill>
              <a:srgbClr val="7E7E7E"/>
            </a:solidFill>
            <a:prstDash val="sysDash"/>
          </a:ln>
        </p:spPr>
        <p:txBody>
          <a:bodyPr wrap="square" lIns="0" tIns="0" rIns="0" bIns="0" rtlCol="0"/>
          <a:lstStyle/>
          <a:p>
            <a:endParaRPr dirty="0">
              <a:latin typeface="Calibri" panose="020F0502020204030204" pitchFamily="34" charset="0"/>
            </a:endParaRPr>
          </a:p>
        </p:txBody>
      </p:sp>
      <p:sp>
        <p:nvSpPr>
          <p:cNvPr id="21" name="Oval 20">
            <a:extLst>
              <a:ext uri="{FF2B5EF4-FFF2-40B4-BE49-F238E27FC236}">
                <a16:creationId xmlns:a16="http://schemas.microsoft.com/office/drawing/2014/main" id="{D5D00BAF-DB38-FC49-A56F-2AF858E95918}"/>
              </a:ext>
            </a:extLst>
          </p:cNvPr>
          <p:cNvSpPr/>
          <p:nvPr/>
        </p:nvSpPr>
        <p:spPr>
          <a:xfrm>
            <a:off x="4085643" y="3773264"/>
            <a:ext cx="248088" cy="248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object 17">
            <a:extLst>
              <a:ext uri="{FF2B5EF4-FFF2-40B4-BE49-F238E27FC236}">
                <a16:creationId xmlns:a16="http://schemas.microsoft.com/office/drawing/2014/main" id="{433D2C93-D278-7D4A-B70C-70837A32C077}"/>
              </a:ext>
            </a:extLst>
          </p:cNvPr>
          <p:cNvSpPr/>
          <p:nvPr/>
        </p:nvSpPr>
        <p:spPr>
          <a:xfrm flipH="1">
            <a:off x="7718334" y="3451224"/>
            <a:ext cx="45719" cy="390328"/>
          </a:xfrm>
          <a:custGeom>
            <a:avLst/>
            <a:gdLst/>
            <a:ahLst/>
            <a:cxnLst/>
            <a:rect l="l" t="t" r="r" b="b"/>
            <a:pathLst>
              <a:path h="633095">
                <a:moveTo>
                  <a:pt x="0" y="633094"/>
                </a:moveTo>
                <a:lnTo>
                  <a:pt x="0" y="0"/>
                </a:lnTo>
              </a:path>
            </a:pathLst>
          </a:custGeom>
          <a:ln w="9525">
            <a:solidFill>
              <a:srgbClr val="7E7E7E"/>
            </a:solidFill>
            <a:prstDash val="sysDash"/>
          </a:ln>
        </p:spPr>
        <p:txBody>
          <a:bodyPr wrap="square" lIns="0" tIns="0" rIns="0" bIns="0" rtlCol="0"/>
          <a:lstStyle/>
          <a:p>
            <a:endParaRPr dirty="0">
              <a:latin typeface="Calibri" panose="020F0502020204030204" pitchFamily="34" charset="0"/>
            </a:endParaRPr>
          </a:p>
        </p:txBody>
      </p:sp>
      <p:sp>
        <p:nvSpPr>
          <p:cNvPr id="24" name="Oval 23">
            <a:extLst>
              <a:ext uri="{FF2B5EF4-FFF2-40B4-BE49-F238E27FC236}">
                <a16:creationId xmlns:a16="http://schemas.microsoft.com/office/drawing/2014/main" id="{E8FA23CD-DBA4-9147-A61F-575B67F78CFB}"/>
              </a:ext>
            </a:extLst>
          </p:cNvPr>
          <p:cNvSpPr/>
          <p:nvPr/>
        </p:nvSpPr>
        <p:spPr>
          <a:xfrm>
            <a:off x="7644538" y="3767898"/>
            <a:ext cx="248088" cy="248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6" name="object 17">
            <a:extLst>
              <a:ext uri="{FF2B5EF4-FFF2-40B4-BE49-F238E27FC236}">
                <a16:creationId xmlns:a16="http://schemas.microsoft.com/office/drawing/2014/main" id="{3B409354-0E9A-D143-B214-295A904CDAC0}"/>
              </a:ext>
            </a:extLst>
          </p:cNvPr>
          <p:cNvSpPr/>
          <p:nvPr/>
        </p:nvSpPr>
        <p:spPr>
          <a:xfrm rot="10800000" flipH="1">
            <a:off x="2434769" y="3942979"/>
            <a:ext cx="45719" cy="390328"/>
          </a:xfrm>
          <a:custGeom>
            <a:avLst/>
            <a:gdLst/>
            <a:ahLst/>
            <a:cxnLst/>
            <a:rect l="l" t="t" r="r" b="b"/>
            <a:pathLst>
              <a:path h="633095">
                <a:moveTo>
                  <a:pt x="0" y="633094"/>
                </a:moveTo>
                <a:lnTo>
                  <a:pt x="0" y="0"/>
                </a:lnTo>
              </a:path>
            </a:pathLst>
          </a:custGeom>
          <a:ln w="9525">
            <a:solidFill>
              <a:srgbClr val="7E7E7E"/>
            </a:solidFill>
            <a:prstDash val="sysDash"/>
          </a:ln>
        </p:spPr>
        <p:txBody>
          <a:bodyPr wrap="square" lIns="0" tIns="0" rIns="0" bIns="0" rtlCol="0"/>
          <a:lstStyle/>
          <a:p>
            <a:endParaRPr dirty="0">
              <a:latin typeface="Calibri" panose="020F0502020204030204" pitchFamily="34" charset="0"/>
            </a:endParaRPr>
          </a:p>
        </p:txBody>
      </p:sp>
      <p:sp>
        <p:nvSpPr>
          <p:cNvPr id="27" name="Oval 26">
            <a:extLst>
              <a:ext uri="{FF2B5EF4-FFF2-40B4-BE49-F238E27FC236}">
                <a16:creationId xmlns:a16="http://schemas.microsoft.com/office/drawing/2014/main" id="{B7CDD77D-3FFE-3341-B78B-A5534FB066F8}"/>
              </a:ext>
            </a:extLst>
          </p:cNvPr>
          <p:cNvSpPr/>
          <p:nvPr/>
        </p:nvSpPr>
        <p:spPr>
          <a:xfrm rot="10800000">
            <a:off x="2306196" y="3768545"/>
            <a:ext cx="248088" cy="248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object 17">
            <a:extLst>
              <a:ext uri="{FF2B5EF4-FFF2-40B4-BE49-F238E27FC236}">
                <a16:creationId xmlns:a16="http://schemas.microsoft.com/office/drawing/2014/main" id="{DB35C043-E802-3142-806A-858B93180A5E}"/>
              </a:ext>
            </a:extLst>
          </p:cNvPr>
          <p:cNvSpPr/>
          <p:nvPr/>
        </p:nvSpPr>
        <p:spPr>
          <a:xfrm rot="10800000" flipH="1">
            <a:off x="5993663" y="3942332"/>
            <a:ext cx="45719" cy="390328"/>
          </a:xfrm>
          <a:custGeom>
            <a:avLst/>
            <a:gdLst/>
            <a:ahLst/>
            <a:cxnLst/>
            <a:rect l="l" t="t" r="r" b="b"/>
            <a:pathLst>
              <a:path h="633095">
                <a:moveTo>
                  <a:pt x="0" y="633094"/>
                </a:moveTo>
                <a:lnTo>
                  <a:pt x="0" y="0"/>
                </a:lnTo>
              </a:path>
            </a:pathLst>
          </a:custGeom>
          <a:ln w="9525">
            <a:solidFill>
              <a:srgbClr val="7E7E7E"/>
            </a:solidFill>
            <a:prstDash val="sysDash"/>
          </a:ln>
        </p:spPr>
        <p:txBody>
          <a:bodyPr wrap="square" lIns="0" tIns="0" rIns="0" bIns="0" rtlCol="0"/>
          <a:lstStyle/>
          <a:p>
            <a:endParaRPr dirty="0">
              <a:latin typeface="Calibri" panose="020F0502020204030204" pitchFamily="34" charset="0"/>
            </a:endParaRPr>
          </a:p>
        </p:txBody>
      </p:sp>
      <p:sp>
        <p:nvSpPr>
          <p:cNvPr id="30" name="Oval 29">
            <a:extLst>
              <a:ext uri="{FF2B5EF4-FFF2-40B4-BE49-F238E27FC236}">
                <a16:creationId xmlns:a16="http://schemas.microsoft.com/office/drawing/2014/main" id="{3B169D75-F2EF-B140-BDF6-B17F1EE2DF3A}"/>
              </a:ext>
            </a:extLst>
          </p:cNvPr>
          <p:cNvSpPr/>
          <p:nvPr/>
        </p:nvSpPr>
        <p:spPr>
          <a:xfrm rot="10800000">
            <a:off x="5865090" y="3767898"/>
            <a:ext cx="248088" cy="248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32" name="Picture 31" descr="A silver bar with a circle and a number&#10;&#10;Description automatically generated">
            <a:extLst>
              <a:ext uri="{FF2B5EF4-FFF2-40B4-BE49-F238E27FC236}">
                <a16:creationId xmlns:a16="http://schemas.microsoft.com/office/drawing/2014/main" id="{0E2CACEF-5511-F246-8E9F-1D57158935F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81850" y="1414436"/>
            <a:ext cx="1185750" cy="2028357"/>
          </a:xfrm>
          <a:prstGeom prst="rect">
            <a:avLst/>
          </a:prstGeom>
          <a:effectLst>
            <a:outerShdw blurRad="444500" dist="38100" dir="3000000" sx="103000" sy="103000" algn="tl" rotWithShape="0">
              <a:prstClr val="black">
                <a:alpha val="54712"/>
              </a:prstClr>
            </a:outerShdw>
          </a:effectLst>
        </p:spPr>
      </p:pic>
      <p:pic>
        <p:nvPicPr>
          <p:cNvPr id="39" name="Picture 38" descr="A close-up of a silver bar&#10;&#10;Description automatically generated">
            <a:extLst>
              <a:ext uri="{FF2B5EF4-FFF2-40B4-BE49-F238E27FC236}">
                <a16:creationId xmlns:a16="http://schemas.microsoft.com/office/drawing/2014/main" id="{7E9A56AD-6523-7B43-9819-1653E97A4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980889"/>
            <a:ext cx="1211523" cy="2461904"/>
          </a:xfrm>
          <a:prstGeom prst="rect">
            <a:avLst/>
          </a:prstGeom>
          <a:effectLst>
            <a:outerShdw blurRad="444500" dist="275674" dir="3000000" algn="tl" rotWithShape="0">
              <a:prstClr val="black">
                <a:alpha val="55000"/>
              </a:prstClr>
            </a:outerShdw>
          </a:effectLst>
        </p:spPr>
      </p:pic>
      <p:sp>
        <p:nvSpPr>
          <p:cNvPr id="31" name="TextBox 30">
            <a:extLst>
              <a:ext uri="{FF2B5EF4-FFF2-40B4-BE49-F238E27FC236}">
                <a16:creationId xmlns:a16="http://schemas.microsoft.com/office/drawing/2014/main" id="{DB5955C9-90C2-1C4D-96D7-25A193CBAA02}"/>
              </a:ext>
            </a:extLst>
          </p:cNvPr>
          <p:cNvSpPr txBox="1"/>
          <p:nvPr/>
        </p:nvSpPr>
        <p:spPr>
          <a:xfrm>
            <a:off x="451851" y="76200"/>
            <a:ext cx="5714268"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About the Company</a:t>
            </a:r>
          </a:p>
        </p:txBody>
      </p:sp>
      <p:pic>
        <p:nvPicPr>
          <p:cNvPr id="3" name="Picture 2">
            <a:extLst>
              <a:ext uri="{FF2B5EF4-FFF2-40B4-BE49-F238E27FC236}">
                <a16:creationId xmlns:a16="http://schemas.microsoft.com/office/drawing/2014/main" id="{B563FE4A-1CF0-534E-AAAA-30EF5AE6B623}"/>
              </a:ext>
            </a:extLst>
          </p:cNvPr>
          <p:cNvPicPr>
            <a:picLocks noChangeAspect="1"/>
          </p:cNvPicPr>
          <p:nvPr/>
        </p:nvPicPr>
        <p:blipFill rotWithShape="1">
          <a:blip r:embed="rId5"/>
          <a:srcRect b="20167"/>
          <a:stretch/>
        </p:blipFill>
        <p:spPr>
          <a:xfrm>
            <a:off x="8615624" y="3646388"/>
            <a:ext cx="2049411" cy="3211612"/>
          </a:xfrm>
          <a:prstGeom prst="rect">
            <a:avLst/>
          </a:prstGeom>
          <a:effectLst>
            <a:outerShdw blurRad="444500" dist="241903" dir="3000000" sx="107726" sy="107726" algn="tl" rotWithShape="0">
              <a:prstClr val="black">
                <a:alpha val="55000"/>
              </a:prstClr>
            </a:outerShdw>
          </a:effectLst>
        </p:spPr>
      </p:pic>
      <p:pic>
        <p:nvPicPr>
          <p:cNvPr id="4" name="Picture 3">
            <a:extLst>
              <a:ext uri="{FF2B5EF4-FFF2-40B4-BE49-F238E27FC236}">
                <a16:creationId xmlns:a16="http://schemas.microsoft.com/office/drawing/2014/main" id="{2E72A0A3-942D-EE40-8A26-CFD6717D550E}"/>
              </a:ext>
            </a:extLst>
          </p:cNvPr>
          <p:cNvPicPr>
            <a:picLocks noChangeAspect="1"/>
          </p:cNvPicPr>
          <p:nvPr/>
        </p:nvPicPr>
        <p:blipFill>
          <a:blip r:embed="rId6"/>
          <a:stretch>
            <a:fillRect/>
          </a:stretch>
        </p:blipFill>
        <p:spPr>
          <a:xfrm>
            <a:off x="400978" y="4287986"/>
            <a:ext cx="1733592" cy="1733592"/>
          </a:xfrm>
          <a:prstGeom prst="rect">
            <a:avLst/>
          </a:prstGeom>
          <a:effectLst>
            <a:outerShdw blurRad="444500" dist="161313" dir="3000000" algn="tl" rotWithShape="0">
              <a:prstClr val="black">
                <a:alpha val="55000"/>
              </a:prstClr>
            </a:outerShdw>
          </a:effectLst>
        </p:spPr>
      </p:pic>
      <p:pic>
        <p:nvPicPr>
          <p:cNvPr id="16" name="Picture 15">
            <a:extLst>
              <a:ext uri="{FF2B5EF4-FFF2-40B4-BE49-F238E27FC236}">
                <a16:creationId xmlns:a16="http://schemas.microsoft.com/office/drawing/2014/main" id="{44FD16C9-8EA5-B64E-BC4C-81938DBC5B56}"/>
              </a:ext>
            </a:extLst>
          </p:cNvPr>
          <p:cNvPicPr>
            <a:picLocks noChangeAspect="1"/>
          </p:cNvPicPr>
          <p:nvPr/>
        </p:nvPicPr>
        <p:blipFill>
          <a:blip r:embed="rId7"/>
          <a:stretch>
            <a:fillRect/>
          </a:stretch>
        </p:blipFill>
        <p:spPr>
          <a:xfrm>
            <a:off x="9965015" y="1547831"/>
            <a:ext cx="1788357" cy="1788357"/>
          </a:xfrm>
          <a:prstGeom prst="rect">
            <a:avLst/>
          </a:prstGeom>
          <a:effectLst>
            <a:outerShdw blurRad="444500" dist="276941" dir="3000000" algn="tl" rotWithShape="0">
              <a:prstClr val="black">
                <a:alpha val="55000"/>
              </a:prstClr>
            </a:outerShdw>
          </a:effectLst>
        </p:spPr>
      </p:pic>
      <p:sp>
        <p:nvSpPr>
          <p:cNvPr id="19" name="object 14">
            <a:extLst>
              <a:ext uri="{FF2B5EF4-FFF2-40B4-BE49-F238E27FC236}">
                <a16:creationId xmlns:a16="http://schemas.microsoft.com/office/drawing/2014/main" id="{9FE62B9D-4EEB-E83D-E319-BD3DFA78C512}"/>
              </a:ext>
            </a:extLst>
          </p:cNvPr>
          <p:cNvSpPr txBox="1"/>
          <p:nvPr/>
        </p:nvSpPr>
        <p:spPr>
          <a:xfrm>
            <a:off x="619313" y="3041876"/>
            <a:ext cx="1666687" cy="390328"/>
          </a:xfrm>
          <a:prstGeom prst="rect">
            <a:avLst/>
          </a:prstGeom>
        </p:spPr>
        <p:txBody>
          <a:bodyPr vert="horz" wrap="square" lIns="0" tIns="0" rIns="0" bIns="0" rtlCol="0">
            <a:noAutofit/>
          </a:bodyPr>
          <a:lstStyle/>
          <a:p>
            <a:pPr marL="12065" marR="5080" algn="l">
              <a:lnSpc>
                <a:spcPct val="100000"/>
              </a:lnSpc>
              <a:spcBef>
                <a:spcPts val="100"/>
              </a:spcBef>
            </a:pPr>
            <a:r>
              <a:rPr sz="1200" dirty="0">
                <a:latin typeface="Calibri" panose="020F0502020204030204" pitchFamily="34" charset="0"/>
                <a:cs typeface="Calibri" panose="020F0502020204030204" pitchFamily="34" charset="0"/>
              </a:rPr>
              <a:t>~5</a:t>
            </a:r>
            <a:r>
              <a:rPr lang="en-CA" sz="1200" dirty="0">
                <a:latin typeface="Calibri" panose="020F0502020204030204" pitchFamily="34" charset="0"/>
                <a:cs typeface="Calibri" panose="020F0502020204030204" pitchFamily="34" charset="0"/>
              </a:rPr>
              <a:t>1</a:t>
            </a:r>
            <a:r>
              <a:rPr sz="1200" dirty="0">
                <a:latin typeface="Calibri" panose="020F0502020204030204" pitchFamily="34" charset="0"/>
                <a:cs typeface="Calibri" panose="020F0502020204030204" pitchFamily="34" charset="0"/>
              </a:rPr>
              <a:t>%</a:t>
            </a:r>
            <a:r>
              <a:rPr sz="1200" spc="-25"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of</a:t>
            </a:r>
            <a:r>
              <a:rPr sz="1200" spc="-3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revenue</a:t>
            </a:r>
            <a:r>
              <a:rPr sz="1200" spc="-20" dirty="0">
                <a:latin typeface="Calibri" panose="020F0502020204030204" pitchFamily="34" charset="0"/>
                <a:cs typeface="Calibri" panose="020F0502020204030204" pitchFamily="34" charset="0"/>
              </a:rPr>
              <a:t> from</a:t>
            </a:r>
            <a:r>
              <a:rPr lang="en-US" sz="1200" spc="-2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Silver</a:t>
            </a:r>
            <a:r>
              <a:rPr sz="1200" spc="-1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a:t>
            </a:r>
            <a:r>
              <a:rPr lang="en-CA" sz="1200" dirty="0">
                <a:latin typeface="Calibri" panose="020F0502020204030204" pitchFamily="34" charset="0"/>
                <a:cs typeface="Calibri" panose="020F0502020204030204" pitchFamily="34" charset="0"/>
              </a:rPr>
              <a:t>3</a:t>
            </a:r>
            <a:r>
              <a:rPr sz="1200" dirty="0">
                <a:latin typeface="Calibri" panose="020F0502020204030204" pitchFamily="34" charset="0"/>
                <a:cs typeface="Calibri" panose="020F0502020204030204" pitchFamily="34" charset="0"/>
              </a:rPr>
              <a:t>5%</a:t>
            </a:r>
            <a:r>
              <a:rPr sz="1200" spc="-15" dirty="0">
                <a:latin typeface="Calibri" panose="020F0502020204030204" pitchFamily="34" charset="0"/>
                <a:cs typeface="Calibri" panose="020F0502020204030204" pitchFamily="34" charset="0"/>
              </a:rPr>
              <a:t> </a:t>
            </a:r>
            <a:r>
              <a:rPr sz="1200" spc="-10" dirty="0">
                <a:latin typeface="Calibri" panose="020F0502020204030204" pitchFamily="34" charset="0"/>
                <a:cs typeface="Calibri" panose="020F0502020204030204" pitchFamily="34" charset="0"/>
              </a:rPr>
              <a:t>Gold)</a:t>
            </a:r>
            <a:endParaRPr sz="1200" dirty="0">
              <a:latin typeface="Calibri" panose="020F0502020204030204" pitchFamily="34" charset="0"/>
              <a:cs typeface="Calibri" panose="020F0502020204030204" pitchFamily="34" charset="0"/>
            </a:endParaRPr>
          </a:p>
        </p:txBody>
      </p:sp>
      <p:sp>
        <p:nvSpPr>
          <p:cNvPr id="22" name="object 22">
            <a:extLst>
              <a:ext uri="{FF2B5EF4-FFF2-40B4-BE49-F238E27FC236}">
                <a16:creationId xmlns:a16="http://schemas.microsoft.com/office/drawing/2014/main" id="{067BA2B0-7FC8-3912-7478-717A2B57927F}"/>
              </a:ext>
            </a:extLst>
          </p:cNvPr>
          <p:cNvSpPr txBox="1"/>
          <p:nvPr/>
        </p:nvSpPr>
        <p:spPr>
          <a:xfrm>
            <a:off x="2430239" y="5004225"/>
            <a:ext cx="2164461" cy="634575"/>
          </a:xfrm>
          <a:prstGeom prst="rect">
            <a:avLst/>
          </a:prstGeom>
        </p:spPr>
        <p:txBody>
          <a:bodyPr vert="horz" wrap="square" lIns="0" tIns="0" rIns="0" bIns="0" rtlCol="0" anchor="t">
            <a:noAutofit/>
          </a:bodyPr>
          <a:lstStyle/>
          <a:p>
            <a:pPr marL="45720" marR="5080" indent="-33655">
              <a:spcBef>
                <a:spcPts val="100"/>
              </a:spcBef>
            </a:pPr>
            <a:r>
              <a:rPr sz="1200">
                <a:latin typeface="Calibri"/>
                <a:ea typeface="Calibri"/>
                <a:cs typeface="Calibri"/>
              </a:rPr>
              <a:t>&gt;</a:t>
            </a:r>
            <a:r>
              <a:rPr lang="en-CA" sz="1200">
                <a:latin typeface="Calibri"/>
                <a:ea typeface="Calibri"/>
                <a:cs typeface="Calibri"/>
              </a:rPr>
              <a:t>3</a:t>
            </a:r>
            <a:r>
              <a:rPr sz="1200">
                <a:latin typeface="Calibri"/>
                <a:ea typeface="Calibri"/>
                <a:cs typeface="Calibri"/>
              </a:rPr>
              <a:t>5</a:t>
            </a:r>
            <a:r>
              <a:rPr lang="en-CA" sz="1200">
                <a:latin typeface="Calibri"/>
                <a:ea typeface="Calibri"/>
                <a:cs typeface="Calibri"/>
              </a:rPr>
              <a:t>0</a:t>
            </a:r>
            <a:r>
              <a:rPr sz="1200">
                <a:latin typeface="Calibri"/>
                <a:ea typeface="Calibri"/>
                <a:cs typeface="Calibri"/>
              </a:rPr>
              <a:t>,000</a:t>
            </a:r>
            <a:r>
              <a:rPr sz="1200" spc="-15">
                <a:latin typeface="Calibri"/>
                <a:ea typeface="Calibri"/>
                <a:cs typeface="Calibri"/>
              </a:rPr>
              <a:t> </a:t>
            </a:r>
            <a:r>
              <a:rPr sz="1200">
                <a:latin typeface="Calibri"/>
                <a:ea typeface="Calibri"/>
                <a:cs typeface="Calibri"/>
              </a:rPr>
              <a:t>Ha</a:t>
            </a:r>
            <a:r>
              <a:rPr sz="1200" spc="-25">
                <a:latin typeface="Calibri"/>
                <a:ea typeface="Calibri"/>
                <a:cs typeface="Calibri"/>
              </a:rPr>
              <a:t> </a:t>
            </a:r>
            <a:r>
              <a:rPr sz="1200">
                <a:latin typeface="Calibri"/>
                <a:ea typeface="Calibri"/>
                <a:cs typeface="Calibri"/>
              </a:rPr>
              <a:t>of</a:t>
            </a:r>
            <a:r>
              <a:rPr sz="1200" spc="-15">
                <a:latin typeface="Calibri"/>
                <a:ea typeface="Calibri"/>
                <a:cs typeface="Calibri"/>
              </a:rPr>
              <a:t> </a:t>
            </a:r>
            <a:r>
              <a:rPr sz="1200" spc="-10">
                <a:latin typeface="Calibri"/>
                <a:ea typeface="Calibri"/>
                <a:cs typeface="Calibri"/>
              </a:rPr>
              <a:t>mining </a:t>
            </a:r>
            <a:r>
              <a:rPr sz="1200">
                <a:latin typeface="Calibri"/>
                <a:ea typeface="Calibri"/>
                <a:cs typeface="Calibri"/>
              </a:rPr>
              <a:t>claims</a:t>
            </a:r>
            <a:r>
              <a:rPr sz="1200" spc="-20">
                <a:latin typeface="Calibri"/>
                <a:ea typeface="Calibri"/>
                <a:cs typeface="Calibri"/>
              </a:rPr>
              <a:t> </a:t>
            </a:r>
            <a:r>
              <a:rPr sz="1200">
                <a:latin typeface="Calibri"/>
                <a:ea typeface="Calibri"/>
                <a:cs typeface="Calibri"/>
              </a:rPr>
              <a:t>in</a:t>
            </a:r>
            <a:r>
              <a:rPr sz="1200" spc="-15">
                <a:latin typeface="Calibri"/>
                <a:ea typeface="Calibri"/>
                <a:cs typeface="Calibri"/>
              </a:rPr>
              <a:t> </a:t>
            </a:r>
            <a:r>
              <a:rPr lang="en-CA" sz="1200">
                <a:latin typeface="Calibri"/>
                <a:ea typeface="Calibri"/>
                <a:cs typeface="Calibri"/>
              </a:rPr>
              <a:t>two </a:t>
            </a:r>
            <a:r>
              <a:rPr sz="1200" spc="-10">
                <a:latin typeface="Calibri"/>
                <a:ea typeface="Calibri"/>
                <a:cs typeface="Calibri"/>
              </a:rPr>
              <a:t>premier </a:t>
            </a:r>
            <a:r>
              <a:rPr sz="1200">
                <a:latin typeface="Calibri"/>
                <a:ea typeface="Calibri"/>
                <a:cs typeface="Calibri"/>
              </a:rPr>
              <a:t>mining</a:t>
            </a:r>
            <a:r>
              <a:rPr sz="1200" spc="-30">
                <a:latin typeface="Calibri"/>
                <a:ea typeface="Calibri"/>
                <a:cs typeface="Calibri"/>
              </a:rPr>
              <a:t> </a:t>
            </a:r>
            <a:r>
              <a:rPr sz="1200">
                <a:latin typeface="Calibri"/>
                <a:ea typeface="Calibri"/>
                <a:cs typeface="Calibri"/>
              </a:rPr>
              <a:t>jurisdictions</a:t>
            </a:r>
            <a:r>
              <a:rPr sz="1200" spc="-10">
                <a:latin typeface="Calibri"/>
                <a:ea typeface="Calibri"/>
                <a:cs typeface="Calibri"/>
              </a:rPr>
              <a:t> </a:t>
            </a:r>
            <a:r>
              <a:rPr sz="1200" spc="-50">
                <a:latin typeface="Calibri"/>
                <a:ea typeface="Calibri"/>
                <a:cs typeface="Calibri"/>
              </a:rPr>
              <a:t>– </a:t>
            </a:r>
            <a:r>
              <a:rPr sz="1200">
                <a:latin typeface="Calibri"/>
                <a:ea typeface="Calibri"/>
                <a:cs typeface="Calibri"/>
              </a:rPr>
              <a:t>Mexico</a:t>
            </a:r>
            <a:r>
              <a:rPr sz="1200" spc="-15">
                <a:latin typeface="Calibri"/>
                <a:ea typeface="Calibri"/>
                <a:cs typeface="Calibri"/>
              </a:rPr>
              <a:t> </a:t>
            </a:r>
            <a:r>
              <a:rPr sz="1200">
                <a:latin typeface="Calibri"/>
                <a:ea typeface="Calibri"/>
                <a:cs typeface="Calibri"/>
              </a:rPr>
              <a:t>and</a:t>
            </a:r>
            <a:r>
              <a:rPr sz="1200" spc="-45">
                <a:latin typeface="Calibri"/>
                <a:ea typeface="Calibri"/>
                <a:cs typeface="Calibri"/>
              </a:rPr>
              <a:t> </a:t>
            </a:r>
            <a:r>
              <a:rPr sz="1200" spc="-10">
                <a:latin typeface="Calibri"/>
                <a:ea typeface="Calibri"/>
                <a:cs typeface="Calibri"/>
              </a:rPr>
              <a:t>Nevada</a:t>
            </a:r>
            <a:endParaRPr sz="1200">
              <a:latin typeface="Calibri"/>
              <a:ea typeface="Calibri"/>
              <a:cs typeface="Calibri"/>
            </a:endParaRPr>
          </a:p>
        </p:txBody>
      </p:sp>
      <p:sp>
        <p:nvSpPr>
          <p:cNvPr id="25" name="object 30">
            <a:extLst>
              <a:ext uri="{FF2B5EF4-FFF2-40B4-BE49-F238E27FC236}">
                <a16:creationId xmlns:a16="http://schemas.microsoft.com/office/drawing/2014/main" id="{0B3470D5-1294-7EB0-8A50-2ECA553D722F}"/>
              </a:ext>
            </a:extLst>
          </p:cNvPr>
          <p:cNvSpPr txBox="1"/>
          <p:nvPr/>
        </p:nvSpPr>
        <p:spPr>
          <a:xfrm>
            <a:off x="4178684" y="3047519"/>
            <a:ext cx="1802184" cy="391539"/>
          </a:xfrm>
          <a:prstGeom prst="rect">
            <a:avLst/>
          </a:prstGeom>
        </p:spPr>
        <p:txBody>
          <a:bodyPr vert="horz" wrap="square" lIns="0" tIns="0" rIns="0" bIns="0" rtlCol="0">
            <a:noAutofit/>
          </a:bodyPr>
          <a:lstStyle/>
          <a:p>
            <a:pPr marL="12700" marR="5080" algn="l">
              <a:lnSpc>
                <a:spcPct val="100000"/>
              </a:lnSpc>
              <a:spcBef>
                <a:spcPts val="100"/>
              </a:spcBef>
            </a:pPr>
            <a:r>
              <a:rPr lang="en-CA" sz="1200">
                <a:latin typeface="Calibri" panose="020F0502020204030204" pitchFamily="34" charset="0"/>
                <a:cs typeface="Calibri" panose="020F0502020204030204" pitchFamily="34" charset="0"/>
              </a:rPr>
              <a:t>Four producing</a:t>
            </a:r>
            <a:r>
              <a:rPr sz="1200" spc="-10">
                <a:latin typeface="Calibri" panose="020F0502020204030204" pitchFamily="34" charset="0"/>
                <a:cs typeface="Calibri" panose="020F0502020204030204" pitchFamily="34" charset="0"/>
              </a:rPr>
              <a:t> </a:t>
            </a:r>
            <a:r>
              <a:rPr sz="1200">
                <a:latin typeface="Calibri" panose="020F0502020204030204" pitchFamily="34" charset="0"/>
                <a:cs typeface="Calibri" panose="020F0502020204030204" pitchFamily="34" charset="0"/>
              </a:rPr>
              <a:t>underground</a:t>
            </a:r>
            <a:r>
              <a:rPr sz="1200" spc="-50">
                <a:latin typeface="Calibri" panose="020F0502020204030204" pitchFamily="34" charset="0"/>
                <a:cs typeface="Calibri" panose="020F0502020204030204" pitchFamily="34" charset="0"/>
              </a:rPr>
              <a:t> </a:t>
            </a:r>
            <a:r>
              <a:rPr sz="1200">
                <a:latin typeface="Calibri" panose="020F0502020204030204" pitchFamily="34" charset="0"/>
                <a:cs typeface="Calibri" panose="020F0502020204030204" pitchFamily="34" charset="0"/>
              </a:rPr>
              <a:t>mines</a:t>
            </a:r>
            <a:r>
              <a:rPr sz="1200" spc="-15">
                <a:latin typeface="Calibri" panose="020F0502020204030204" pitchFamily="34" charset="0"/>
                <a:cs typeface="Calibri" panose="020F0502020204030204" pitchFamily="34" charset="0"/>
              </a:rPr>
              <a:t> </a:t>
            </a:r>
            <a:r>
              <a:rPr sz="1200">
                <a:latin typeface="Calibri" panose="020F0502020204030204" pitchFamily="34" charset="0"/>
                <a:cs typeface="Calibri" panose="020F0502020204030204" pitchFamily="34" charset="0"/>
              </a:rPr>
              <a:t>in</a:t>
            </a:r>
            <a:r>
              <a:rPr sz="1200" spc="-10">
                <a:latin typeface="Calibri" panose="020F0502020204030204" pitchFamily="34" charset="0"/>
                <a:cs typeface="Calibri" panose="020F0502020204030204" pitchFamily="34" charset="0"/>
              </a:rPr>
              <a:t> Mexico</a:t>
            </a:r>
            <a:endParaRPr sz="1200">
              <a:latin typeface="Calibri" panose="020F0502020204030204" pitchFamily="34" charset="0"/>
              <a:cs typeface="Calibri" panose="020F0502020204030204" pitchFamily="34" charset="0"/>
            </a:endParaRPr>
          </a:p>
        </p:txBody>
      </p:sp>
      <p:sp>
        <p:nvSpPr>
          <p:cNvPr id="28" name="object 41">
            <a:extLst>
              <a:ext uri="{FF2B5EF4-FFF2-40B4-BE49-F238E27FC236}">
                <a16:creationId xmlns:a16="http://schemas.microsoft.com/office/drawing/2014/main" id="{FBBAF8B0-6D4F-1882-6EFC-82BB20463E76}"/>
              </a:ext>
            </a:extLst>
          </p:cNvPr>
          <p:cNvSpPr txBox="1"/>
          <p:nvPr/>
        </p:nvSpPr>
        <p:spPr>
          <a:xfrm>
            <a:off x="7768582" y="3036867"/>
            <a:ext cx="1714572" cy="369332"/>
          </a:xfrm>
          <a:prstGeom prst="rect">
            <a:avLst/>
          </a:prstGeom>
        </p:spPr>
        <p:txBody>
          <a:bodyPr vert="horz" wrap="square" lIns="0" tIns="0" rIns="0" bIns="0" rtlCol="0">
            <a:noAutofit/>
          </a:bodyPr>
          <a:lstStyle/>
          <a:p>
            <a:pPr algn="l">
              <a:lnSpc>
                <a:spcPct val="100000"/>
              </a:lnSpc>
              <a:spcBef>
                <a:spcPts val="100"/>
              </a:spcBef>
            </a:pPr>
            <a:r>
              <a:rPr sz="1200">
                <a:latin typeface="Calibri" panose="020F0502020204030204" pitchFamily="34" charset="0"/>
                <a:cs typeface="Calibri" panose="020F0502020204030204" pitchFamily="34" charset="0"/>
              </a:rPr>
              <a:t>Become</a:t>
            </a:r>
            <a:r>
              <a:rPr sz="1200" spc="-20">
                <a:latin typeface="Calibri" panose="020F0502020204030204" pitchFamily="34" charset="0"/>
                <a:cs typeface="Calibri" panose="020F0502020204030204" pitchFamily="34" charset="0"/>
              </a:rPr>
              <a:t> </a:t>
            </a:r>
            <a:r>
              <a:rPr sz="1200">
                <a:latin typeface="Calibri" panose="020F0502020204030204" pitchFamily="34" charset="0"/>
                <a:cs typeface="Calibri" panose="020F0502020204030204" pitchFamily="34" charset="0"/>
              </a:rPr>
              <a:t>the</a:t>
            </a:r>
            <a:r>
              <a:rPr sz="1200" spc="-10">
                <a:latin typeface="Calibri" panose="020F0502020204030204" pitchFamily="34" charset="0"/>
                <a:cs typeface="Calibri" panose="020F0502020204030204" pitchFamily="34" charset="0"/>
              </a:rPr>
              <a:t> </a:t>
            </a:r>
            <a:r>
              <a:rPr sz="1200">
                <a:latin typeface="Calibri" panose="020F0502020204030204" pitchFamily="34" charset="0"/>
                <a:cs typeface="Calibri" panose="020F0502020204030204" pitchFamily="34" charset="0"/>
              </a:rPr>
              <a:t>World’s</a:t>
            </a:r>
            <a:r>
              <a:rPr sz="1200" spc="-30">
                <a:latin typeface="Calibri" panose="020F0502020204030204" pitchFamily="34" charset="0"/>
                <a:cs typeface="Calibri" panose="020F0502020204030204" pitchFamily="34" charset="0"/>
              </a:rPr>
              <a:t> </a:t>
            </a:r>
            <a:r>
              <a:rPr lang="en-CA" sz="1200" spc="-10">
                <a:latin typeface="Calibri" panose="020F0502020204030204" pitchFamily="34" charset="0"/>
                <a:cs typeface="Calibri" panose="020F0502020204030204" pitchFamily="34" charset="0"/>
              </a:rPr>
              <a:t>L</a:t>
            </a:r>
            <a:r>
              <a:rPr sz="1200" spc="-10" err="1">
                <a:latin typeface="Calibri" panose="020F0502020204030204" pitchFamily="34" charset="0"/>
                <a:cs typeface="Calibri" panose="020F0502020204030204" pitchFamily="34" charset="0"/>
              </a:rPr>
              <a:t>argest</a:t>
            </a:r>
            <a:endParaRPr sz="1200">
              <a:latin typeface="Calibri" panose="020F0502020204030204" pitchFamily="34" charset="0"/>
              <a:cs typeface="Calibri" panose="020F0502020204030204" pitchFamily="34" charset="0"/>
            </a:endParaRPr>
          </a:p>
          <a:p>
            <a:pPr algn="l">
              <a:lnSpc>
                <a:spcPct val="100000"/>
              </a:lnSpc>
            </a:pPr>
            <a:r>
              <a:rPr lang="en-CA" sz="1200">
                <a:latin typeface="Calibri" panose="020F0502020204030204" pitchFamily="34" charset="0"/>
                <a:cs typeface="Calibri" panose="020F0502020204030204" pitchFamily="34" charset="0"/>
              </a:rPr>
              <a:t>P</a:t>
            </a:r>
            <a:r>
              <a:rPr sz="1200" err="1">
                <a:latin typeface="Calibri" panose="020F0502020204030204" pitchFamily="34" charset="0"/>
                <a:cs typeface="Calibri" panose="020F0502020204030204" pitchFamily="34" charset="0"/>
              </a:rPr>
              <a:t>rimary</a:t>
            </a:r>
            <a:r>
              <a:rPr sz="1200" spc="-40">
                <a:latin typeface="Calibri" panose="020F0502020204030204" pitchFamily="34" charset="0"/>
                <a:cs typeface="Calibri" panose="020F0502020204030204" pitchFamily="34" charset="0"/>
              </a:rPr>
              <a:t> </a:t>
            </a:r>
            <a:r>
              <a:rPr lang="en-CA" sz="1200">
                <a:latin typeface="Calibri" panose="020F0502020204030204" pitchFamily="34" charset="0"/>
                <a:cs typeface="Calibri" panose="020F0502020204030204" pitchFamily="34" charset="0"/>
              </a:rPr>
              <a:t>S</a:t>
            </a:r>
            <a:r>
              <a:rPr sz="1200" err="1">
                <a:latin typeface="Calibri" panose="020F0502020204030204" pitchFamily="34" charset="0"/>
                <a:cs typeface="Calibri" panose="020F0502020204030204" pitchFamily="34" charset="0"/>
              </a:rPr>
              <a:t>ilver</a:t>
            </a:r>
            <a:r>
              <a:rPr sz="1200" spc="-10">
                <a:latin typeface="Calibri" panose="020F0502020204030204" pitchFamily="34" charset="0"/>
                <a:cs typeface="Calibri" panose="020F0502020204030204" pitchFamily="34" charset="0"/>
              </a:rPr>
              <a:t> </a:t>
            </a:r>
            <a:r>
              <a:rPr lang="en-CA" sz="1200" spc="-10">
                <a:latin typeface="Calibri" panose="020F0502020204030204" pitchFamily="34" charset="0"/>
                <a:cs typeface="Calibri" panose="020F0502020204030204" pitchFamily="34" charset="0"/>
              </a:rPr>
              <a:t>P</a:t>
            </a:r>
            <a:r>
              <a:rPr sz="1200" spc="-10" err="1">
                <a:latin typeface="Calibri" panose="020F0502020204030204" pitchFamily="34" charset="0"/>
                <a:cs typeface="Calibri" panose="020F0502020204030204" pitchFamily="34" charset="0"/>
              </a:rPr>
              <a:t>roducer</a:t>
            </a:r>
            <a:endParaRPr sz="1200">
              <a:latin typeface="Calibri" panose="020F0502020204030204" pitchFamily="34" charset="0"/>
              <a:cs typeface="Calibri" panose="020F0502020204030204" pitchFamily="34" charset="0"/>
            </a:endParaRPr>
          </a:p>
        </p:txBody>
      </p:sp>
      <p:sp>
        <p:nvSpPr>
          <p:cNvPr id="33" name="object 52">
            <a:extLst>
              <a:ext uri="{FF2B5EF4-FFF2-40B4-BE49-F238E27FC236}">
                <a16:creationId xmlns:a16="http://schemas.microsoft.com/office/drawing/2014/main" id="{78BF32FE-7CC5-A8DB-6F3F-86B118346AFB}"/>
              </a:ext>
            </a:extLst>
          </p:cNvPr>
          <p:cNvSpPr txBox="1"/>
          <p:nvPr/>
        </p:nvSpPr>
        <p:spPr>
          <a:xfrm>
            <a:off x="5958484" y="4976789"/>
            <a:ext cx="1973199" cy="634575"/>
          </a:xfrm>
          <a:prstGeom prst="rect">
            <a:avLst/>
          </a:prstGeom>
        </p:spPr>
        <p:txBody>
          <a:bodyPr vert="horz" wrap="square" lIns="0" tIns="0" rIns="0" bIns="0" rtlCol="0">
            <a:noAutofit/>
          </a:bodyPr>
          <a:lstStyle/>
          <a:p>
            <a:pPr marL="12065" marR="5080" algn="l">
              <a:lnSpc>
                <a:spcPct val="100000"/>
              </a:lnSpc>
              <a:spcBef>
                <a:spcPts val="100"/>
              </a:spcBef>
            </a:pPr>
            <a:r>
              <a:rPr sz="1200" dirty="0">
                <a:latin typeface="Calibri" panose="020F0502020204030204" pitchFamily="34" charset="0"/>
                <a:cs typeface="Calibri" panose="020F0502020204030204" pitchFamily="34" charset="0"/>
              </a:rPr>
              <a:t>Own and</a:t>
            </a:r>
            <a:r>
              <a:rPr sz="1200" spc="-15"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produce</a:t>
            </a:r>
            <a:r>
              <a:rPr sz="1200" spc="-15" dirty="0">
                <a:latin typeface="Calibri" panose="020F0502020204030204" pitchFamily="34" charset="0"/>
                <a:cs typeface="Calibri" panose="020F0502020204030204" pitchFamily="34" charset="0"/>
              </a:rPr>
              <a:t> </a:t>
            </a:r>
            <a:r>
              <a:rPr sz="1200" spc="-10" dirty="0">
                <a:latin typeface="Calibri" panose="020F0502020204030204" pitchFamily="34" charset="0"/>
                <a:cs typeface="Calibri" panose="020F0502020204030204" pitchFamily="34" charset="0"/>
              </a:rPr>
              <a:t>.999+ </a:t>
            </a:r>
            <a:r>
              <a:rPr sz="1200" dirty="0">
                <a:latin typeface="Calibri" panose="020F0502020204030204" pitchFamily="34" charset="0"/>
                <a:cs typeface="Calibri" panose="020F0502020204030204" pitchFamily="34" charset="0"/>
              </a:rPr>
              <a:t>bullion</a:t>
            </a:r>
            <a:r>
              <a:rPr sz="1200" spc="-2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at</a:t>
            </a:r>
            <a:r>
              <a:rPr sz="1200" spc="-15"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our</a:t>
            </a:r>
            <a:r>
              <a:rPr sz="1200" spc="-25" dirty="0">
                <a:latin typeface="Calibri" panose="020F0502020204030204" pitchFamily="34" charset="0"/>
                <a:cs typeface="Calibri" panose="020F0502020204030204" pitchFamily="34" charset="0"/>
              </a:rPr>
              <a:t> </a:t>
            </a:r>
            <a:r>
              <a:rPr sz="1200" spc="-10" dirty="0">
                <a:latin typeface="Calibri" panose="020F0502020204030204" pitchFamily="34" charset="0"/>
                <a:cs typeface="Calibri" panose="020F0502020204030204" pitchFamily="34" charset="0"/>
              </a:rPr>
              <a:t>minting </a:t>
            </a:r>
            <a:r>
              <a:rPr sz="1200" dirty="0">
                <a:latin typeface="Calibri" panose="020F0502020204030204" pitchFamily="34" charset="0"/>
                <a:cs typeface="Calibri" panose="020F0502020204030204" pitchFamily="34" charset="0"/>
              </a:rPr>
              <a:t>facility,</a:t>
            </a:r>
            <a:br>
              <a:rPr lang="en-CA" sz="1200" spc="-20" dirty="0">
                <a:latin typeface="Calibri" panose="020F0502020204030204" pitchFamily="34" charset="0"/>
                <a:cs typeface="Calibri" panose="020F0502020204030204" pitchFamily="34" charset="0"/>
              </a:rPr>
            </a:br>
            <a:r>
              <a:rPr sz="1200" dirty="0">
                <a:latin typeface="Calibri" panose="020F0502020204030204" pitchFamily="34" charset="0"/>
                <a:cs typeface="Calibri" panose="020F0502020204030204" pitchFamily="34" charset="0"/>
              </a:rPr>
              <a:t>First</a:t>
            </a:r>
            <a:r>
              <a:rPr sz="1200" spc="-3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Mint,</a:t>
            </a:r>
            <a:r>
              <a:rPr sz="1200" spc="-25" dirty="0">
                <a:latin typeface="Calibri" panose="020F0502020204030204" pitchFamily="34" charset="0"/>
                <a:cs typeface="Calibri" panose="020F0502020204030204" pitchFamily="34" charset="0"/>
              </a:rPr>
              <a:t> LLC</a:t>
            </a:r>
            <a:endParaRP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938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8C0EC45D-66B3-48F1-507A-0CB8582C2439}"/>
              </a:ext>
            </a:extLst>
          </p:cNvPr>
          <p:cNvGraphicFramePr/>
          <p:nvPr>
            <p:extLst>
              <p:ext uri="{D42A27DB-BD31-4B8C-83A1-F6EECF244321}">
                <p14:modId xmlns:p14="http://schemas.microsoft.com/office/powerpoint/2010/main" val="1841162681"/>
              </p:ext>
            </p:extLst>
          </p:nvPr>
        </p:nvGraphicFramePr>
        <p:xfrm>
          <a:off x="6367690" y="3625530"/>
          <a:ext cx="4550400" cy="26443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2F8E0DD-83D5-BC7C-2BB9-909DAD280942}"/>
              </a:ext>
            </a:extLst>
          </p:cNvPr>
          <p:cNvGraphicFramePr/>
          <p:nvPr/>
        </p:nvGraphicFramePr>
        <p:xfrm>
          <a:off x="6367128" y="956334"/>
          <a:ext cx="4550400" cy="264439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42C0E324-D5D8-974B-811B-FC394616A16F}"/>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5</a:t>
            </a:fld>
            <a:endParaRPr lang="en-US" spc="-50"/>
          </a:p>
        </p:txBody>
      </p:sp>
      <p:grpSp>
        <p:nvGrpSpPr>
          <p:cNvPr id="8" name="Group 7">
            <a:extLst>
              <a:ext uri="{FF2B5EF4-FFF2-40B4-BE49-F238E27FC236}">
                <a16:creationId xmlns:a16="http://schemas.microsoft.com/office/drawing/2014/main" id="{EBD1018B-08AE-C742-9523-CE792E02D20E}"/>
              </a:ext>
            </a:extLst>
          </p:cNvPr>
          <p:cNvGrpSpPr/>
          <p:nvPr/>
        </p:nvGrpSpPr>
        <p:grpSpPr>
          <a:xfrm>
            <a:off x="6005127" y="1117283"/>
            <a:ext cx="5488056" cy="2104694"/>
            <a:chOff x="5623983" y="1417691"/>
            <a:chExt cx="5887516" cy="2257885"/>
          </a:xfrm>
        </p:grpSpPr>
        <p:sp>
          <p:nvSpPr>
            <p:cNvPr id="11" name="Rectangle 10">
              <a:extLst>
                <a:ext uri="{FF2B5EF4-FFF2-40B4-BE49-F238E27FC236}">
                  <a16:creationId xmlns:a16="http://schemas.microsoft.com/office/drawing/2014/main" id="{252ACA32-37D6-794A-A6F8-63F030599FFA}"/>
                </a:ext>
              </a:extLst>
            </p:cNvPr>
            <p:cNvSpPr/>
            <p:nvPr/>
          </p:nvSpPr>
          <p:spPr>
            <a:xfrm>
              <a:off x="6165236" y="2153261"/>
              <a:ext cx="4560489" cy="395016"/>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lumMod val="75000"/>
                      <a:lumOff val="25000"/>
                    </a:schemeClr>
                  </a:solidFill>
                  <a:latin typeface="Calibri" panose="020F0502020204030204" pitchFamily="34" charset="0"/>
                  <a:cs typeface="Calibri" panose="020F0502020204030204" pitchFamily="34" charset="0"/>
                </a:rPr>
                <a:t>High</a:t>
              </a:r>
            </a:p>
          </p:txBody>
        </p:sp>
        <p:sp>
          <p:nvSpPr>
            <p:cNvPr id="12" name="Rectangle 11">
              <a:extLst>
                <a:ext uri="{FF2B5EF4-FFF2-40B4-BE49-F238E27FC236}">
                  <a16:creationId xmlns:a16="http://schemas.microsoft.com/office/drawing/2014/main" id="{82E8C86C-049B-AF4A-8BDF-E016AE1FFB66}"/>
                </a:ext>
              </a:extLst>
            </p:cNvPr>
            <p:cNvSpPr/>
            <p:nvPr/>
          </p:nvSpPr>
          <p:spPr>
            <a:xfrm>
              <a:off x="6165235" y="2548278"/>
              <a:ext cx="4560489" cy="38157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lumMod val="75000"/>
                      <a:lumOff val="25000"/>
                    </a:schemeClr>
                  </a:solidFill>
                  <a:latin typeface="Calibri" panose="020F0502020204030204" pitchFamily="34" charset="0"/>
                  <a:cs typeface="Calibri" panose="020F0502020204030204" pitchFamily="34" charset="0"/>
                </a:rPr>
                <a:t>Medium</a:t>
              </a:r>
            </a:p>
          </p:txBody>
        </p:sp>
        <p:sp>
          <p:nvSpPr>
            <p:cNvPr id="13" name="Rectangle 12">
              <a:extLst>
                <a:ext uri="{FF2B5EF4-FFF2-40B4-BE49-F238E27FC236}">
                  <a16:creationId xmlns:a16="http://schemas.microsoft.com/office/drawing/2014/main" id="{8A7B6352-B175-D240-8713-F2A26B48819E}"/>
                </a:ext>
              </a:extLst>
            </p:cNvPr>
            <p:cNvSpPr/>
            <p:nvPr/>
          </p:nvSpPr>
          <p:spPr>
            <a:xfrm>
              <a:off x="6165235" y="2929851"/>
              <a:ext cx="4560489" cy="38148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lumMod val="75000"/>
                      <a:lumOff val="25000"/>
                    </a:schemeClr>
                  </a:solidFill>
                  <a:latin typeface="Calibri" panose="020F0502020204030204" pitchFamily="34" charset="0"/>
                  <a:cs typeface="Calibri" panose="020F0502020204030204" pitchFamily="34" charset="0"/>
                </a:rPr>
                <a:t>Low</a:t>
              </a:r>
            </a:p>
          </p:txBody>
        </p:sp>
        <p:sp>
          <p:nvSpPr>
            <p:cNvPr id="14" name="Rectangle 13">
              <a:extLst>
                <a:ext uri="{FF2B5EF4-FFF2-40B4-BE49-F238E27FC236}">
                  <a16:creationId xmlns:a16="http://schemas.microsoft.com/office/drawing/2014/main" id="{FAFAF5E9-9CA2-4743-B465-1BECCAE0A6CF}"/>
                </a:ext>
              </a:extLst>
            </p:cNvPr>
            <p:cNvSpPr/>
            <p:nvPr/>
          </p:nvSpPr>
          <p:spPr>
            <a:xfrm>
              <a:off x="6165235" y="3311333"/>
              <a:ext cx="4560489" cy="364243"/>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lumMod val="75000"/>
                      <a:lumOff val="25000"/>
                    </a:schemeClr>
                  </a:solidFill>
                  <a:latin typeface="Calibri" panose="020F0502020204030204" pitchFamily="34" charset="0"/>
                  <a:cs typeface="Calibri" panose="020F0502020204030204" pitchFamily="34" charset="0"/>
                </a:rPr>
                <a:t>Negligible</a:t>
              </a:r>
            </a:p>
          </p:txBody>
        </p:sp>
        <p:sp>
          <p:nvSpPr>
            <p:cNvPr id="15" name="TextBox 14">
              <a:extLst>
                <a:ext uri="{FF2B5EF4-FFF2-40B4-BE49-F238E27FC236}">
                  <a16:creationId xmlns:a16="http://schemas.microsoft.com/office/drawing/2014/main" id="{4FBFBE64-82F4-6B47-92CE-43354388CE77}"/>
                </a:ext>
              </a:extLst>
            </p:cNvPr>
            <p:cNvSpPr txBox="1"/>
            <p:nvPr/>
          </p:nvSpPr>
          <p:spPr>
            <a:xfrm rot="16200000">
              <a:off x="4804928" y="2252785"/>
              <a:ext cx="2001306" cy="363196"/>
            </a:xfrm>
            <a:prstGeom prst="rect">
              <a:avLst/>
            </a:prstGeom>
            <a:noFill/>
          </p:spPr>
          <p:txBody>
            <a:bodyPr wrap="square" rtlCol="0">
              <a:spAutoFit/>
            </a:bodyPr>
            <a:lstStyle/>
            <a:p>
              <a:pPr algn="ctr"/>
              <a:r>
                <a:rPr lang="en-CA" sz="1600">
                  <a:latin typeface="Calibri" panose="020F0502020204030204" pitchFamily="34" charset="0"/>
                  <a:cs typeface="Calibri" panose="020F0502020204030204" pitchFamily="34" charset="0"/>
                </a:rPr>
                <a:t>Sustainalytics</a:t>
              </a:r>
            </a:p>
          </p:txBody>
        </p:sp>
        <p:sp>
          <p:nvSpPr>
            <p:cNvPr id="17" name="Arrow: Up 7">
              <a:extLst>
                <a:ext uri="{FF2B5EF4-FFF2-40B4-BE49-F238E27FC236}">
                  <a16:creationId xmlns:a16="http://schemas.microsoft.com/office/drawing/2014/main" id="{AA6FCD9E-3421-6D4E-9F5E-5E9098F2F409}"/>
                </a:ext>
              </a:extLst>
            </p:cNvPr>
            <p:cNvSpPr/>
            <p:nvPr/>
          </p:nvSpPr>
          <p:spPr>
            <a:xfrm rot="10800000">
              <a:off x="10957870" y="1417691"/>
              <a:ext cx="227467" cy="2001303"/>
            </a:xfrm>
            <a:prstGeom prst="upArrow">
              <a:avLst/>
            </a:prstGeom>
            <a:solidFill>
              <a:srgbClr val="0F04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27B5BCEC-0198-8843-ABE1-9B61E86CEE11}"/>
                </a:ext>
              </a:extLst>
            </p:cNvPr>
            <p:cNvSpPr txBox="1"/>
            <p:nvPr/>
          </p:nvSpPr>
          <p:spPr>
            <a:xfrm rot="16200000">
              <a:off x="10743902" y="2269760"/>
              <a:ext cx="1238034" cy="297161"/>
            </a:xfrm>
            <a:prstGeom prst="rect">
              <a:avLst/>
            </a:prstGeom>
            <a:noFill/>
          </p:spPr>
          <p:txBody>
            <a:bodyPr wrap="none" rtlCol="0">
              <a:spAutoFit/>
            </a:bodyPr>
            <a:lstStyle/>
            <a:p>
              <a:pPr algn="ctr"/>
              <a:r>
                <a:rPr lang="en-CA" sz="1200">
                  <a:latin typeface="Calibri" panose="020F0502020204030204" pitchFamily="34" charset="0"/>
                  <a:cs typeface="Calibri" panose="020F0502020204030204" pitchFamily="34" charset="0"/>
                </a:rPr>
                <a:t>Measure of risk</a:t>
              </a:r>
            </a:p>
          </p:txBody>
        </p:sp>
      </p:grpSp>
      <p:sp>
        <p:nvSpPr>
          <p:cNvPr id="21" name="TextBox 20">
            <a:extLst>
              <a:ext uri="{FF2B5EF4-FFF2-40B4-BE49-F238E27FC236}">
                <a16:creationId xmlns:a16="http://schemas.microsoft.com/office/drawing/2014/main" id="{3EDD98BD-A75B-614B-B4B0-61C68CD1A443}"/>
              </a:ext>
            </a:extLst>
          </p:cNvPr>
          <p:cNvSpPr txBox="1"/>
          <p:nvPr/>
        </p:nvSpPr>
        <p:spPr>
          <a:xfrm>
            <a:off x="6372094" y="5313809"/>
            <a:ext cx="4605024" cy="276999"/>
          </a:xfrm>
          <a:prstGeom prst="rect">
            <a:avLst/>
          </a:prstGeom>
          <a:noFill/>
        </p:spPr>
        <p:txBody>
          <a:bodyPr wrap="square" rtlCol="0">
            <a:spAutoFit/>
          </a:bodyPr>
          <a:lstStyle/>
          <a:p>
            <a:pPr algn="ctr"/>
            <a:r>
              <a:rPr lang="en-CA" sz="1200" b="1" dirty="0">
                <a:latin typeface="Calibri" panose="020F0502020204030204" pitchFamily="34" charset="0"/>
                <a:cs typeface="Calibri" panose="020F0502020204030204" pitchFamily="34" charset="0"/>
              </a:rPr>
              <a:t>Industry Average</a:t>
            </a:r>
          </a:p>
        </p:txBody>
      </p:sp>
      <p:sp>
        <p:nvSpPr>
          <p:cNvPr id="22" name="TextBox 21">
            <a:extLst>
              <a:ext uri="{FF2B5EF4-FFF2-40B4-BE49-F238E27FC236}">
                <a16:creationId xmlns:a16="http://schemas.microsoft.com/office/drawing/2014/main" id="{124233D7-998F-2547-BBC4-C92C091FED1F}"/>
              </a:ext>
            </a:extLst>
          </p:cNvPr>
          <p:cNvSpPr txBox="1"/>
          <p:nvPr/>
        </p:nvSpPr>
        <p:spPr>
          <a:xfrm rot="16200000">
            <a:off x="5180958" y="4778453"/>
            <a:ext cx="2061412" cy="338554"/>
          </a:xfrm>
          <a:prstGeom prst="rect">
            <a:avLst/>
          </a:prstGeom>
          <a:noFill/>
        </p:spPr>
        <p:txBody>
          <a:bodyPr wrap="square" rtlCol="0">
            <a:spAutoFit/>
          </a:bodyPr>
          <a:lstStyle/>
          <a:p>
            <a:pPr algn="ctr"/>
            <a:r>
              <a:rPr lang="en-CA" sz="1600" dirty="0">
                <a:latin typeface="Calibri" panose="020F0502020204030204" pitchFamily="34" charset="0"/>
                <a:cs typeface="Calibri" panose="020F0502020204030204" pitchFamily="34" charset="0"/>
              </a:rPr>
              <a:t>S&amp;P Global</a:t>
            </a:r>
          </a:p>
        </p:txBody>
      </p:sp>
      <p:sp>
        <p:nvSpPr>
          <p:cNvPr id="23" name="Arrow: Up 3">
            <a:extLst>
              <a:ext uri="{FF2B5EF4-FFF2-40B4-BE49-F238E27FC236}">
                <a16:creationId xmlns:a16="http://schemas.microsoft.com/office/drawing/2014/main" id="{6E626A42-2669-B64B-A88D-D17A6DF18963}"/>
              </a:ext>
            </a:extLst>
          </p:cNvPr>
          <p:cNvSpPr/>
          <p:nvPr/>
        </p:nvSpPr>
        <p:spPr>
          <a:xfrm>
            <a:off x="10981039" y="3943671"/>
            <a:ext cx="217133" cy="1984216"/>
          </a:xfrm>
          <a:prstGeom prst="upArrow">
            <a:avLst/>
          </a:prstGeom>
          <a:solidFill>
            <a:srgbClr val="0F04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5D526A3C-D8BD-2D42-81CA-408CDC5E6890}"/>
              </a:ext>
            </a:extLst>
          </p:cNvPr>
          <p:cNvSpPr txBox="1"/>
          <p:nvPr/>
        </p:nvSpPr>
        <p:spPr>
          <a:xfrm rot="16200000">
            <a:off x="10371935" y="4797279"/>
            <a:ext cx="1984216" cy="277000"/>
          </a:xfrm>
          <a:prstGeom prst="rect">
            <a:avLst/>
          </a:prstGeom>
          <a:noFill/>
        </p:spPr>
        <p:txBody>
          <a:bodyPr wrap="square" rtlCol="0">
            <a:spAutoFit/>
          </a:bodyPr>
          <a:lstStyle/>
          <a:p>
            <a:pPr algn="ctr"/>
            <a:r>
              <a:rPr lang="en-CA" sz="1200" dirty="0">
                <a:latin typeface="Calibri" panose="020F0502020204030204" pitchFamily="34" charset="0"/>
                <a:cs typeface="Calibri" panose="020F0502020204030204" pitchFamily="34" charset="0"/>
              </a:rPr>
              <a:t>Measure of performance</a:t>
            </a:r>
          </a:p>
        </p:txBody>
      </p:sp>
      <p:sp>
        <p:nvSpPr>
          <p:cNvPr id="25" name="TextBox 24">
            <a:extLst>
              <a:ext uri="{FF2B5EF4-FFF2-40B4-BE49-F238E27FC236}">
                <a16:creationId xmlns:a16="http://schemas.microsoft.com/office/drawing/2014/main" id="{2E02FD77-D910-1346-A91B-EBF3A8113EB2}"/>
              </a:ext>
            </a:extLst>
          </p:cNvPr>
          <p:cNvSpPr txBox="1"/>
          <p:nvPr/>
        </p:nvSpPr>
        <p:spPr>
          <a:xfrm>
            <a:off x="451851" y="76200"/>
            <a:ext cx="5714268" cy="553998"/>
          </a:xfrm>
          <a:prstGeom prst="rect">
            <a:avLst/>
          </a:prstGeom>
          <a:noFill/>
        </p:spPr>
        <p:txBody>
          <a:bodyPr wrap="square" lIns="91440" tIns="45720" rIns="91440" bIns="45720" rtlCol="0" anchor="t">
            <a:spAutoFit/>
          </a:bodyPr>
          <a:lstStyle/>
          <a:p>
            <a:r>
              <a:rPr lang="en-US" sz="3000" b="1">
                <a:solidFill>
                  <a:srgbClr val="0F049F"/>
                </a:solidFill>
                <a:latin typeface="Calibri"/>
                <a:ea typeface="Calibri"/>
                <a:cs typeface="Calibri"/>
              </a:rPr>
              <a:t>Sustainability Focus</a:t>
            </a:r>
            <a:endParaRPr lang="en-US" sz="3000" b="1">
              <a:solidFill>
                <a:srgbClr val="0F049F"/>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566B7D5-70E2-8F4D-929A-548040A763D1}"/>
              </a:ext>
            </a:extLst>
          </p:cNvPr>
          <p:cNvSpPr txBox="1"/>
          <p:nvPr/>
        </p:nvSpPr>
        <p:spPr>
          <a:xfrm>
            <a:off x="452176" y="1109766"/>
            <a:ext cx="5034224" cy="2472472"/>
          </a:xfrm>
          <a:prstGeom prst="rect">
            <a:avLst/>
          </a:prstGeom>
          <a:noFill/>
        </p:spPr>
        <p:txBody>
          <a:bodyPr wrap="square" rtlCol="0">
            <a:spAutoFit/>
          </a:bodyPr>
          <a:lstStyle/>
          <a:p>
            <a:pPr>
              <a:spcAft>
                <a:spcPts val="600"/>
              </a:spcAft>
            </a:pPr>
            <a:r>
              <a:rPr lang="en-US" sz="1600" b="1" dirty="0">
                <a:latin typeface="Calibri" panose="020F0502020204030204" pitchFamily="34" charset="0"/>
                <a:cs typeface="Calibri" panose="020F0502020204030204" pitchFamily="34" charset="0"/>
              </a:rPr>
              <a:t>Sustainalytics</a:t>
            </a:r>
          </a:p>
          <a:p>
            <a:pPr marL="171450" marR="0" lvl="0" indent="-171450" algn="l" defTabSz="914400" rtl="0" eaLnBrk="1" fontAlgn="auto" latinLnBrk="0" hangingPunct="1">
              <a:spcBef>
                <a:spcPts val="0"/>
              </a:spcBef>
              <a:spcAft>
                <a:spcPts val="600"/>
              </a:spcAft>
              <a:buSzPct val="100000"/>
              <a:buFont typeface="Arial" panose="020B0604020202020204" pitchFamily="34" charset="0"/>
              <a:buChar char="•"/>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ESG Risk Rating improved by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39% </a:t>
            </a:r>
            <a:r>
              <a:rPr kumimoji="0" lang="en-US" sz="16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year over year</a:t>
            </a:r>
          </a:p>
          <a:p>
            <a:pPr marL="171450" indent="-171450">
              <a:spcAft>
                <a:spcPts val="800"/>
              </a:spcAft>
              <a:buSzPct val="100000"/>
              <a:buFont typeface="Arial" panose="020B0604020202020204" pitchFamily="34" charset="0"/>
              <a:buChar char="•"/>
              <a:defRPr/>
            </a:pPr>
            <a:r>
              <a:rPr lang="en-US" sz="1600" dirty="0">
                <a:latin typeface="Calibri" panose="020F0502020204030204" pitchFamily="34" charset="0"/>
                <a:cs typeface="Calibri" panose="020F0502020204030204" pitchFamily="34" charset="0"/>
              </a:rPr>
              <a:t>As of Q4 2024 our score of 30.4 is in the </a:t>
            </a:r>
            <a:r>
              <a:rPr lang="en-US" sz="1600" b="1" dirty="0">
                <a:latin typeface="Calibri" panose="020F0502020204030204" pitchFamily="34" charset="0"/>
                <a:cs typeface="Calibri" panose="020F0502020204030204" pitchFamily="34" charset="0"/>
              </a:rPr>
              <a:t>top 44% industry performance</a:t>
            </a:r>
            <a:endParaRPr lang="en-US" sz="1600" dirty="0">
              <a:latin typeface="Calibri" panose="020F0502020204030204" pitchFamily="34" charset="0"/>
              <a:cs typeface="Calibri" panose="020F0502020204030204" pitchFamily="34" charset="0"/>
            </a:endParaRPr>
          </a:p>
          <a:p>
            <a:pPr>
              <a:spcBef>
                <a:spcPts val="600"/>
              </a:spcBef>
              <a:spcAft>
                <a:spcPts val="600"/>
              </a:spcAft>
            </a:pPr>
            <a:r>
              <a:rPr lang="en-US" sz="1600" b="1" dirty="0">
                <a:latin typeface="Calibri" panose="020F0502020204030204" pitchFamily="34" charset="0"/>
                <a:cs typeface="Calibri" panose="020F0502020204030204" pitchFamily="34" charset="0"/>
              </a:rPr>
              <a:t>S&amp;P Global</a:t>
            </a:r>
          </a:p>
          <a:p>
            <a:pPr marL="171450" indent="-171450">
              <a:spcAft>
                <a:spcPts val="600"/>
              </a:spcAft>
              <a:buClr>
                <a:schemeClr val="tx1"/>
              </a:buClr>
              <a:buSzPct val="100000"/>
              <a:buFont typeface="Arial" panose="020B0604020202020204" pitchFamily="34" charset="0"/>
              <a:buChar char="•"/>
              <a:defRPr/>
            </a:pPr>
            <a:r>
              <a:rPr lang="en-US" sz="1600" dirty="0">
                <a:latin typeface="Calibri" panose="020F0502020204030204" pitchFamily="34" charset="0"/>
                <a:cs typeface="Calibri" panose="020F0502020204030204" pitchFamily="34" charset="0"/>
              </a:rPr>
              <a:t>2024 Corporate Sustainability Assessment ESG score </a:t>
            </a:r>
            <a:r>
              <a:rPr lang="en-US" sz="1600" b="1" dirty="0">
                <a:latin typeface="Calibri" panose="020F0502020204030204" pitchFamily="34" charset="0"/>
                <a:cs typeface="Calibri" panose="020F0502020204030204" pitchFamily="34" charset="0"/>
              </a:rPr>
              <a:t>improved to 37</a:t>
            </a:r>
            <a:r>
              <a:rPr lang="en-US" sz="1600" dirty="0">
                <a:latin typeface="Calibri" panose="020F0502020204030204" pitchFamily="34" charset="0"/>
                <a:cs typeface="Calibri" panose="020F0502020204030204" pitchFamily="34" charset="0"/>
              </a:rPr>
              <a:t>, well above the Metals &amp; Mining industry average of 30</a:t>
            </a:r>
          </a:p>
        </p:txBody>
      </p:sp>
      <p:pic>
        <p:nvPicPr>
          <p:cNvPr id="27" name="Picture 26" descr="A group of people standing around a table with laptops&#10;&#10;Description automatically generated">
            <a:extLst>
              <a:ext uri="{FF2B5EF4-FFF2-40B4-BE49-F238E27FC236}">
                <a16:creationId xmlns:a16="http://schemas.microsoft.com/office/drawing/2014/main" id="{783BFBA9-2A80-A54B-9FBB-473C90F17F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8376" y="3809837"/>
            <a:ext cx="4837306" cy="2054987"/>
          </a:xfrm>
          <a:prstGeom prst="round1Rect">
            <a:avLst>
              <a:gd name="adj" fmla="val 0"/>
            </a:avLst>
          </a:prstGeom>
          <a:ln>
            <a:noFill/>
          </a:ln>
          <a:effectLst/>
        </p:spPr>
      </p:pic>
      <p:sp>
        <p:nvSpPr>
          <p:cNvPr id="28" name="TextBox 27">
            <a:extLst>
              <a:ext uri="{FF2B5EF4-FFF2-40B4-BE49-F238E27FC236}">
                <a16:creationId xmlns:a16="http://schemas.microsoft.com/office/drawing/2014/main" id="{4B8065A4-CD82-E145-B7FD-1AD00AECA487}"/>
              </a:ext>
            </a:extLst>
          </p:cNvPr>
          <p:cNvSpPr txBox="1"/>
          <p:nvPr/>
        </p:nvSpPr>
        <p:spPr>
          <a:xfrm>
            <a:off x="528376" y="5956756"/>
            <a:ext cx="4879476" cy="215444"/>
          </a:xfrm>
          <a:prstGeom prst="rect">
            <a:avLst/>
          </a:prstGeom>
          <a:noFill/>
        </p:spPr>
        <p:txBody>
          <a:bodyPr wrap="square" lIns="0" rtlCol="0">
            <a:spAutoFit/>
          </a:bodyPr>
          <a:lstStyle/>
          <a:p>
            <a:r>
              <a:rPr lang="en-CA" sz="800">
                <a:solidFill>
                  <a:schemeClr val="bg1">
                    <a:lumMod val="65000"/>
                  </a:schemeClr>
                </a:solidFill>
                <a:effectLst/>
                <a:latin typeface="Calibri" panose="020F0502020204030204" pitchFamily="34" charset="0"/>
                <a:ea typeface="Times New Roman" panose="02020603050405020304" pitchFamily="18" charset="0"/>
              </a:rPr>
              <a:t>Donations of laptops and Starlink connectivity to San Dimas communities</a:t>
            </a:r>
            <a:endParaRPr lang="en-CA" sz="800" b="1">
              <a:solidFill>
                <a:schemeClr val="bg1">
                  <a:lumMod val="65000"/>
                </a:schemeClr>
              </a:solidFill>
              <a:latin typeface="+mj-lt"/>
            </a:endParaRPr>
          </a:p>
        </p:txBody>
      </p:sp>
    </p:spTree>
    <p:extLst>
      <p:ext uri="{BB962C8B-B14F-4D97-AF65-F5344CB8AC3E}">
        <p14:creationId xmlns:p14="http://schemas.microsoft.com/office/powerpoint/2010/main" val="1414401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12BF7D-B8FA-4214-15EF-EB7A7AC2752D}"/>
              </a:ext>
            </a:extLst>
          </p:cNvPr>
          <p:cNvSpPr>
            <a:spLocks noGrp="1"/>
          </p:cNvSpPr>
          <p:nvPr>
            <p:ph type="sldNum" sz="quarter" idx="4"/>
          </p:nvPr>
        </p:nvSpPr>
        <p:spPr/>
        <p:txBody>
          <a:bodyPr/>
          <a:lstStyle/>
          <a:p>
            <a:pPr marL="83185">
              <a:spcBef>
                <a:spcPts val="70"/>
              </a:spcBef>
            </a:pPr>
            <a:fld id="{81D60167-4931-47E6-BA6A-407CBD079E47}" type="slidenum">
              <a:rPr lang="en-US" spc="-50" smtClean="0"/>
              <a:pPr marL="83185">
                <a:spcBef>
                  <a:spcPts val="70"/>
                </a:spcBef>
              </a:pPr>
              <a:t>6</a:t>
            </a:fld>
            <a:endParaRPr lang="en-US" spc="-50"/>
          </a:p>
        </p:txBody>
      </p:sp>
      <p:sp>
        <p:nvSpPr>
          <p:cNvPr id="4" name="TextBox 3">
            <a:extLst>
              <a:ext uri="{FF2B5EF4-FFF2-40B4-BE49-F238E27FC236}">
                <a16:creationId xmlns:a16="http://schemas.microsoft.com/office/drawing/2014/main" id="{D25ACEB4-C09E-6E1E-9DFC-B199A6591B91}"/>
              </a:ext>
            </a:extLst>
          </p:cNvPr>
          <p:cNvSpPr txBox="1"/>
          <p:nvPr/>
        </p:nvSpPr>
        <p:spPr>
          <a:xfrm>
            <a:off x="451850" y="76200"/>
            <a:ext cx="10068560" cy="553998"/>
          </a:xfrm>
          <a:prstGeom prst="rect">
            <a:avLst/>
          </a:prstGeom>
          <a:noFill/>
        </p:spPr>
        <p:txBody>
          <a:bodyPr wrap="square" rtlCol="0">
            <a:spAutoFit/>
          </a:bodyPr>
          <a:lstStyle/>
          <a:p>
            <a:r>
              <a:rPr lang="en-US" sz="3000" b="1" dirty="0">
                <a:solidFill>
                  <a:srgbClr val="0F049F"/>
                </a:solidFill>
                <a:latin typeface="Calibri" panose="020F0502020204030204" pitchFamily="34" charset="0"/>
                <a:cs typeface="Calibri" panose="020F0502020204030204" pitchFamily="34" charset="0"/>
              </a:rPr>
              <a:t>2024 Production and Cost Performance</a:t>
            </a:r>
          </a:p>
        </p:txBody>
      </p:sp>
      <p:graphicFrame>
        <p:nvGraphicFramePr>
          <p:cNvPr id="6" name="Chart 5">
            <a:extLst>
              <a:ext uri="{FF2B5EF4-FFF2-40B4-BE49-F238E27FC236}">
                <a16:creationId xmlns:a16="http://schemas.microsoft.com/office/drawing/2014/main" id="{726485B2-A8DB-4A51-B51E-38A8E9CE8931}"/>
              </a:ext>
            </a:extLst>
          </p:cNvPr>
          <p:cNvGraphicFramePr>
            <a:graphicFrameLocks/>
          </p:cNvGraphicFramePr>
          <p:nvPr>
            <p:extLst>
              <p:ext uri="{D42A27DB-BD31-4B8C-83A1-F6EECF244321}">
                <p14:modId xmlns:p14="http://schemas.microsoft.com/office/powerpoint/2010/main" val="1124814126"/>
              </p:ext>
            </p:extLst>
          </p:nvPr>
        </p:nvGraphicFramePr>
        <p:xfrm>
          <a:off x="6401799" y="3671244"/>
          <a:ext cx="5132976" cy="270000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C3FE4A11-40D7-6C9B-385D-EAAA20F8C087}"/>
              </a:ext>
            </a:extLst>
          </p:cNvPr>
          <p:cNvGrpSpPr/>
          <p:nvPr/>
        </p:nvGrpSpPr>
        <p:grpSpPr>
          <a:xfrm>
            <a:off x="757978" y="3663207"/>
            <a:ext cx="4904631" cy="2700000"/>
            <a:chOff x="754521" y="-56341"/>
            <a:chExt cx="4997457" cy="3117324"/>
          </a:xfrm>
        </p:grpSpPr>
        <p:graphicFrame>
          <p:nvGraphicFramePr>
            <p:cNvPr id="5" name="Chart 4">
              <a:extLst>
                <a:ext uri="{FF2B5EF4-FFF2-40B4-BE49-F238E27FC236}">
                  <a16:creationId xmlns:a16="http://schemas.microsoft.com/office/drawing/2014/main" id="{968AFB07-AC9E-45F4-93A7-0BA99A216A52}"/>
                </a:ext>
              </a:extLst>
            </p:cNvPr>
            <p:cNvGraphicFramePr>
              <a:graphicFrameLocks/>
            </p:cNvGraphicFramePr>
            <p:nvPr>
              <p:extLst>
                <p:ext uri="{D42A27DB-BD31-4B8C-83A1-F6EECF244321}">
                  <p14:modId xmlns:p14="http://schemas.microsoft.com/office/powerpoint/2010/main" val="2942510523"/>
                </p:ext>
              </p:extLst>
            </p:nvPr>
          </p:nvGraphicFramePr>
          <p:xfrm>
            <a:off x="754521" y="-56341"/>
            <a:ext cx="4244279" cy="311732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2">
              <a:extLst>
                <a:ext uri="{FF2B5EF4-FFF2-40B4-BE49-F238E27FC236}">
                  <a16:creationId xmlns:a16="http://schemas.microsoft.com/office/drawing/2014/main" id="{805281CD-9525-48C8-A234-E88221605457}"/>
                </a:ext>
              </a:extLst>
            </p:cNvPr>
            <p:cNvSpPr txBox="1"/>
            <p:nvPr/>
          </p:nvSpPr>
          <p:spPr>
            <a:xfrm>
              <a:off x="4743142" y="1172450"/>
              <a:ext cx="1008836" cy="678299"/>
            </a:xfrm>
            <a:prstGeom prst="rect">
              <a:avLst/>
            </a:prstGeom>
            <a:noFill/>
            <a:ln w="12700"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CA" sz="1400" b="1" dirty="0">
                  <a:solidFill>
                    <a:srgbClr val="00B050"/>
                  </a:solidFill>
                  <a:latin typeface="Calibri" panose="020F0502020204030204" pitchFamily="34" charset="0"/>
                  <a:ea typeface="Calibri" panose="020F0502020204030204" pitchFamily="34" charset="0"/>
                  <a:cs typeface="Calibri" panose="020F0502020204030204" pitchFamily="34" charset="0"/>
                </a:rPr>
                <a:t>-8% since Q1’24</a:t>
              </a:r>
            </a:p>
          </p:txBody>
        </p:sp>
      </p:grpSp>
      <p:graphicFrame>
        <p:nvGraphicFramePr>
          <p:cNvPr id="2" name="Chart 1">
            <a:extLst>
              <a:ext uri="{FF2B5EF4-FFF2-40B4-BE49-F238E27FC236}">
                <a16:creationId xmlns:a16="http://schemas.microsoft.com/office/drawing/2014/main" id="{A07D7E9A-D740-4F6A-A6D2-02ECA5E69120}"/>
              </a:ext>
            </a:extLst>
          </p:cNvPr>
          <p:cNvGraphicFramePr>
            <a:graphicFrameLocks/>
          </p:cNvGraphicFramePr>
          <p:nvPr>
            <p:extLst>
              <p:ext uri="{D42A27DB-BD31-4B8C-83A1-F6EECF244321}">
                <p14:modId xmlns:p14="http://schemas.microsoft.com/office/powerpoint/2010/main" val="3996430069"/>
              </p:ext>
            </p:extLst>
          </p:nvPr>
        </p:nvGraphicFramePr>
        <p:xfrm>
          <a:off x="3074369" y="815009"/>
          <a:ext cx="6043263" cy="28481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656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1D6C2-E74E-50BC-9F30-1D1ED4B308B9}"/>
            </a:ext>
          </a:extLst>
        </p:cNvPr>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B5A97EE-4DBC-3FDF-20F6-5755A17EB676}"/>
              </a:ext>
            </a:extLst>
          </p:cNvPr>
          <p:cNvSpPr>
            <a:spLocks noGrp="1"/>
          </p:cNvSpPr>
          <p:nvPr>
            <p:ph type="sldNum" sz="quarter" idx="4"/>
          </p:nvPr>
        </p:nvSpPr>
        <p:spPr/>
        <p:txBody>
          <a:bodyPr/>
          <a:lstStyle/>
          <a:p>
            <a:fld id="{DEC21498-25EC-5641-B82F-4D1C1274DA6F}" type="slidenum">
              <a:rPr lang="en-US" smtClean="0"/>
              <a:t>7</a:t>
            </a:fld>
            <a:endParaRPr lang="en-US"/>
          </a:p>
        </p:txBody>
      </p:sp>
      <p:sp>
        <p:nvSpPr>
          <p:cNvPr id="8" name="TextBox 7">
            <a:extLst>
              <a:ext uri="{FF2B5EF4-FFF2-40B4-BE49-F238E27FC236}">
                <a16:creationId xmlns:a16="http://schemas.microsoft.com/office/drawing/2014/main" id="{5F1490CF-331C-0E41-8F95-2A333DEA0D95}"/>
              </a:ext>
            </a:extLst>
          </p:cNvPr>
          <p:cNvSpPr txBox="1"/>
          <p:nvPr/>
        </p:nvSpPr>
        <p:spPr>
          <a:xfrm>
            <a:off x="453646" y="4986883"/>
            <a:ext cx="7394954" cy="401520"/>
          </a:xfrm>
          <a:prstGeom prst="rect">
            <a:avLst/>
          </a:prstGeom>
          <a:noFill/>
        </p:spPr>
        <p:txBody>
          <a:bodyPr wrap="square">
            <a:spAutoFit/>
          </a:bodyPr>
          <a:lstStyle/>
          <a:p>
            <a:pPr marL="171450" indent="-171450" algn="just">
              <a:lnSpc>
                <a:spcPct val="115000"/>
              </a:lnSpc>
              <a:buFont typeface="Arial" panose="020B0604020202020204" pitchFamily="34" charset="0"/>
              <a:buChar char="•"/>
            </a:pPr>
            <a:r>
              <a:rPr lang="en-CA" sz="900" dirty="0">
                <a:effectLst/>
                <a:latin typeface="Calibri" panose="020F0502020204030204" pitchFamily="34" charset="0"/>
                <a:ea typeface="Calibri" panose="020F0502020204030204" pitchFamily="34" charset="0"/>
                <a:cs typeface="Calibri" panose="020F0502020204030204" pitchFamily="34" charset="0"/>
              </a:rPr>
              <a:t>Certain amounts shown may not add exactly to the total amount due to rounding differences.</a:t>
            </a:r>
          </a:p>
          <a:p>
            <a:pPr marL="171450" indent="-171450" algn="just">
              <a:lnSpc>
                <a:spcPct val="115000"/>
              </a:lnSpc>
              <a:buFont typeface="Arial" panose="020B0604020202020204" pitchFamily="34" charset="0"/>
              <a:buChar char="•"/>
            </a:pPr>
            <a:r>
              <a:rPr lang="en-CA" sz="900" dirty="0">
                <a:latin typeface="Calibri" panose="020F0502020204030204" pitchFamily="34" charset="0"/>
                <a:ea typeface="MS Mincho" panose="02020609040205080304" pitchFamily="49" charset="-128"/>
                <a:cs typeface="Calibri" panose="020F0502020204030204" pitchFamily="34" charset="0"/>
              </a:rPr>
              <a:t>Metal price &amp; FX assumptions for calculating equivalents are silver: $29.00/oz, gold: $2,500.00/oz, Lead: $0.95/lb, Zinc: $1.25/lb, and 19.5:1 MXN:USD.</a:t>
            </a:r>
          </a:p>
        </p:txBody>
      </p:sp>
      <p:sp>
        <p:nvSpPr>
          <p:cNvPr id="4" name="TextBox 3">
            <a:extLst>
              <a:ext uri="{FF2B5EF4-FFF2-40B4-BE49-F238E27FC236}">
                <a16:creationId xmlns:a16="http://schemas.microsoft.com/office/drawing/2014/main" id="{387C8B5D-226F-2B60-E7D9-9F5924E1CE7A}"/>
              </a:ext>
            </a:extLst>
          </p:cNvPr>
          <p:cNvSpPr txBox="1"/>
          <p:nvPr/>
        </p:nvSpPr>
        <p:spPr>
          <a:xfrm>
            <a:off x="451851" y="76200"/>
            <a:ext cx="5714268"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2025 Production &amp; Cost Guidance</a:t>
            </a:r>
          </a:p>
        </p:txBody>
      </p:sp>
      <p:graphicFrame>
        <p:nvGraphicFramePr>
          <p:cNvPr id="6" name="Table 5">
            <a:extLst>
              <a:ext uri="{FF2B5EF4-FFF2-40B4-BE49-F238E27FC236}">
                <a16:creationId xmlns:a16="http://schemas.microsoft.com/office/drawing/2014/main" id="{916D4842-C417-B89F-9466-A6AB11B31E8F}"/>
              </a:ext>
            </a:extLst>
          </p:cNvPr>
          <p:cNvGraphicFramePr>
            <a:graphicFrameLocks noGrp="1"/>
          </p:cNvGraphicFramePr>
          <p:nvPr>
            <p:extLst>
              <p:ext uri="{D42A27DB-BD31-4B8C-83A1-F6EECF244321}">
                <p14:modId xmlns:p14="http://schemas.microsoft.com/office/powerpoint/2010/main" val="3047881157"/>
              </p:ext>
            </p:extLst>
          </p:nvPr>
        </p:nvGraphicFramePr>
        <p:xfrm>
          <a:off x="533400" y="1014338"/>
          <a:ext cx="11136897" cy="3954949"/>
        </p:xfrm>
        <a:graphic>
          <a:graphicData uri="http://schemas.openxmlformats.org/drawingml/2006/table">
            <a:tbl>
              <a:tblPr firstRow="1" firstCol="1" bandRow="1"/>
              <a:tblGrid>
                <a:gridCol w="2276420">
                  <a:extLst>
                    <a:ext uri="{9D8B030D-6E8A-4147-A177-3AD203B41FA5}">
                      <a16:colId xmlns:a16="http://schemas.microsoft.com/office/drawing/2014/main" val="3086281949"/>
                    </a:ext>
                  </a:extLst>
                </a:gridCol>
                <a:gridCol w="1153200">
                  <a:extLst>
                    <a:ext uri="{9D8B030D-6E8A-4147-A177-3AD203B41FA5}">
                      <a16:colId xmlns:a16="http://schemas.microsoft.com/office/drawing/2014/main" val="4036762767"/>
                    </a:ext>
                  </a:extLst>
                </a:gridCol>
                <a:gridCol w="1153200">
                  <a:extLst>
                    <a:ext uri="{9D8B030D-6E8A-4147-A177-3AD203B41FA5}">
                      <a16:colId xmlns:a16="http://schemas.microsoft.com/office/drawing/2014/main" val="949027011"/>
                    </a:ext>
                  </a:extLst>
                </a:gridCol>
                <a:gridCol w="1153200">
                  <a:extLst>
                    <a:ext uri="{9D8B030D-6E8A-4147-A177-3AD203B41FA5}">
                      <a16:colId xmlns:a16="http://schemas.microsoft.com/office/drawing/2014/main" val="1106124814"/>
                    </a:ext>
                  </a:extLst>
                </a:gridCol>
                <a:gridCol w="1153200">
                  <a:extLst>
                    <a:ext uri="{9D8B030D-6E8A-4147-A177-3AD203B41FA5}">
                      <a16:colId xmlns:a16="http://schemas.microsoft.com/office/drawing/2014/main" val="3477411617"/>
                    </a:ext>
                  </a:extLst>
                </a:gridCol>
                <a:gridCol w="1335229">
                  <a:extLst>
                    <a:ext uri="{9D8B030D-6E8A-4147-A177-3AD203B41FA5}">
                      <a16:colId xmlns:a16="http://schemas.microsoft.com/office/drawing/2014/main" val="157233791"/>
                    </a:ext>
                  </a:extLst>
                </a:gridCol>
                <a:gridCol w="1395191">
                  <a:extLst>
                    <a:ext uri="{9D8B030D-6E8A-4147-A177-3AD203B41FA5}">
                      <a16:colId xmlns:a16="http://schemas.microsoft.com/office/drawing/2014/main" val="3038262483"/>
                    </a:ext>
                  </a:extLst>
                </a:gridCol>
                <a:gridCol w="1517257">
                  <a:extLst>
                    <a:ext uri="{9D8B030D-6E8A-4147-A177-3AD203B41FA5}">
                      <a16:colId xmlns:a16="http://schemas.microsoft.com/office/drawing/2014/main" val="3686965720"/>
                    </a:ext>
                  </a:extLst>
                </a:gridCol>
              </a:tblGrid>
              <a:tr h="540000">
                <a:tc>
                  <a:txBody>
                    <a:bodyPr/>
                    <a:lstStyle/>
                    <a:p>
                      <a:pPr algn="ctr">
                        <a:lnSpc>
                          <a:spcPct val="112000"/>
                        </a:lnSpc>
                        <a:spcAft>
                          <a:spcPts val="0"/>
                        </a:spcAft>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Operation</a:t>
                      </a:r>
                      <a:endParaRPr lang="en-CA" sz="1400" dirty="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noFill/>
                      <a:prstDash val="solid"/>
                      <a:round/>
                      <a:headEnd type="none" w="med" len="med"/>
                      <a:tailEnd type="none" w="med" len="med"/>
                    </a:lnB>
                    <a:solidFill>
                      <a:srgbClr val="0F049F"/>
                    </a:solidFill>
                  </a:tcPr>
                </a:tc>
                <a:tc>
                  <a:txBody>
                    <a:bodyPr/>
                    <a:lstStyle/>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Silver Oz</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(M)</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noFill/>
                      <a:prstDash val="solid"/>
                      <a:round/>
                      <a:headEnd type="none" w="med" len="med"/>
                      <a:tailEnd type="none" w="med" len="med"/>
                    </a:lnB>
                    <a:solidFill>
                      <a:srgbClr val="0F049F"/>
                    </a:solidFill>
                  </a:tcPr>
                </a:tc>
                <a:tc>
                  <a:txBody>
                    <a:bodyPr/>
                    <a:lstStyle/>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Gold Oz</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(k)</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noFill/>
                      <a:prstDash val="solid"/>
                      <a:round/>
                      <a:headEnd type="none" w="med" len="med"/>
                      <a:tailEnd type="none" w="med" len="med"/>
                    </a:lnB>
                    <a:solidFill>
                      <a:srgbClr val="0F049F"/>
                    </a:solidFill>
                  </a:tcPr>
                </a:tc>
                <a:tc>
                  <a:txBody>
                    <a:bodyPr/>
                    <a:lstStyle/>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Lead </a:t>
                      </a:r>
                      <a:r>
                        <a:rPr lang="en-US" sz="1400" b="1" err="1">
                          <a:solidFill>
                            <a:schemeClr val="bg1"/>
                          </a:solidFill>
                          <a:effectLst/>
                          <a:latin typeface="Calibri" panose="020F0502020204030204" pitchFamily="34" charset="0"/>
                          <a:ea typeface="Calibri" panose="020F0502020204030204" pitchFamily="34" charset="0"/>
                          <a:cs typeface="Calibri" panose="020F0502020204030204" pitchFamily="34" charset="0"/>
                        </a:rPr>
                        <a:t>Lbs</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(M)</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12700" cap="flat" cmpd="sng" algn="ctr">
                      <a:noFill/>
                      <a:prstDash val="solid"/>
                      <a:round/>
                      <a:headEnd type="none" w="med" len="med"/>
                      <a:tailEnd type="none" w="med" len="med"/>
                    </a:lnB>
                    <a:solidFill>
                      <a:srgbClr val="0F049F"/>
                    </a:solidFill>
                  </a:tcPr>
                </a:tc>
                <a:tc>
                  <a:txBody>
                    <a:bodyPr/>
                    <a:lstStyle/>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Zinc </a:t>
                      </a:r>
                      <a:r>
                        <a:rPr lang="en-US" sz="1400" b="1" err="1">
                          <a:solidFill>
                            <a:schemeClr val="bg1"/>
                          </a:solidFill>
                          <a:effectLst/>
                          <a:latin typeface="Calibri" panose="020F0502020204030204" pitchFamily="34" charset="0"/>
                          <a:ea typeface="Calibri" panose="020F0502020204030204" pitchFamily="34" charset="0"/>
                          <a:cs typeface="Calibri" panose="020F0502020204030204" pitchFamily="34" charset="0"/>
                        </a:rPr>
                        <a:t>Lbs</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(M)</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12700" cap="flat" cmpd="sng" algn="ctr">
                      <a:noFill/>
                      <a:prstDash val="solid"/>
                      <a:round/>
                      <a:headEnd type="none" w="med" len="med"/>
                      <a:tailEnd type="none" w="med" len="med"/>
                    </a:lnB>
                    <a:solidFill>
                      <a:srgbClr val="0F049F"/>
                    </a:solidFill>
                  </a:tcPr>
                </a:tc>
                <a:tc>
                  <a:txBody>
                    <a:bodyPr/>
                    <a:lstStyle/>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Silver </a:t>
                      </a:r>
                      <a:r>
                        <a:rPr lang="en-US" sz="1400" b="1" err="1">
                          <a:solidFill>
                            <a:schemeClr val="bg1"/>
                          </a:solidFill>
                          <a:effectLst/>
                          <a:latin typeface="Calibri" panose="020F0502020204030204" pitchFamily="34" charset="0"/>
                          <a:ea typeface="Calibri" panose="020F0502020204030204" pitchFamily="34" charset="0"/>
                          <a:cs typeface="Calibri" panose="020F0502020204030204" pitchFamily="34" charset="0"/>
                        </a:rPr>
                        <a:t>Eqv</a:t>
                      </a: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 Oz (M)</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noFill/>
                      <a:prstDash val="solid"/>
                      <a:round/>
                      <a:headEnd type="none" w="med" len="med"/>
                      <a:tailEnd type="none" w="med" len="med"/>
                    </a:lnB>
                    <a:solidFill>
                      <a:srgbClr val="0F049F"/>
                    </a:solidFill>
                  </a:tcPr>
                </a:tc>
                <a:tc>
                  <a:txBody>
                    <a:bodyPr/>
                    <a:lstStyle/>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Cash Cost</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 per AgEq Oz)</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noFill/>
                      <a:prstDash val="solid"/>
                      <a:round/>
                      <a:headEnd type="none" w="med" len="med"/>
                      <a:tailEnd type="none" w="med" len="med"/>
                    </a:lnB>
                    <a:solidFill>
                      <a:srgbClr val="0F049F"/>
                    </a:solidFill>
                  </a:tcPr>
                </a:tc>
                <a:tc>
                  <a:txBody>
                    <a:bodyPr/>
                    <a:lstStyle/>
                    <a:p>
                      <a:pPr algn="ctr">
                        <a:lnSpc>
                          <a:spcPct val="112000"/>
                        </a:lnSpc>
                        <a:spcAft>
                          <a:spcPts val="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AISC</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p>
                      <a:pPr algn="ctr">
                        <a:lnSpc>
                          <a:spcPct val="112000"/>
                        </a:lnSpc>
                        <a:spcAft>
                          <a:spcPts val="600"/>
                        </a:spcAft>
                      </a:pPr>
                      <a:r>
                        <a:rPr lang="en-US" sz="1400" b="1">
                          <a:solidFill>
                            <a:schemeClr val="bg1"/>
                          </a:solidFill>
                          <a:effectLst/>
                          <a:latin typeface="Calibri" panose="020F0502020204030204" pitchFamily="34" charset="0"/>
                          <a:ea typeface="Calibri" panose="020F0502020204030204" pitchFamily="34" charset="0"/>
                          <a:cs typeface="Calibri" panose="020F0502020204030204" pitchFamily="34" charset="0"/>
                        </a:rPr>
                        <a:t>($ per AgEq Oz)</a:t>
                      </a:r>
                      <a:endParaRPr lang="en-CA" sz="140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noFill/>
                      <a:prstDash val="solid"/>
                      <a:round/>
                      <a:headEnd type="none" w="med" len="med"/>
                      <a:tailEnd type="none" w="med" len="med"/>
                    </a:lnB>
                    <a:solidFill>
                      <a:srgbClr val="0F049F"/>
                    </a:solidFill>
                  </a:tcPr>
                </a:tc>
                <a:extLst>
                  <a:ext uri="{0D108BD9-81ED-4DB2-BD59-A6C34878D82A}">
                    <a16:rowId xmlns:a16="http://schemas.microsoft.com/office/drawing/2014/main" val="4252752861"/>
                  </a:ext>
                </a:extLst>
              </a:tr>
              <a:tr h="360000">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Los Gatos, Mexico (70%)</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5.0 – 5.6</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3 – 4</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29 – 32</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47 – 53</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8.4 – 9.4</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11.98 – 12.56</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15.03 – 15.92</a:t>
                      </a:r>
                      <a:endParaRPr lang="en-CA" sz="1400" dirty="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47620615"/>
                  </a:ext>
                </a:extLst>
              </a:tr>
              <a:tr h="360000">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Santa Elena, Mexico</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1.6 – 1.8</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71 – 79</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7.7 – 8.6</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14.91 – 15.71</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18.60 – 19.79</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extLst>
                  <a:ext uri="{0D108BD9-81ED-4DB2-BD59-A6C34878D82A}">
                    <a16:rowId xmlns:a16="http://schemas.microsoft.com/office/drawing/2014/main" val="3672997816"/>
                  </a:ext>
                </a:extLst>
              </a:tr>
              <a:tr h="360000">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San Dimas, Mexico</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4.3 – 4.8</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55 – 61</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952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9.0 – 10.1</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13.28 – 14.04</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17.86 – 19.09</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extLst>
                  <a:ext uri="{0D108BD9-81ED-4DB2-BD59-A6C34878D82A}">
                    <a16:rowId xmlns:a16="http://schemas.microsoft.com/office/drawing/2014/main" val="3371815819"/>
                  </a:ext>
                </a:extLst>
              </a:tr>
              <a:tr h="360000">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La Encantada, Mexico</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3175"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2.7 – 3.1</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3175"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3175"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3175"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3175"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2.7 – 3.1</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3175"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20.16 – 21.32</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3175"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25.30 – 26.98</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5758948"/>
                  </a:ext>
                </a:extLst>
              </a:tr>
              <a:tr h="360000">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Operations Total</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13.6 – 15.3</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129 – 144</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29 – 32</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47 – 53</a:t>
                      </a:r>
                      <a:endParaRPr lang="en-CA" sz="14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27.8 – 31.2</a:t>
                      </a:r>
                      <a:endParaRPr lang="en-CA" sz="1400" dirty="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$14.10 – $14.86</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$18.17 – $19.35</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957259"/>
                  </a:ext>
                </a:extLst>
              </a:tr>
              <a:tr h="180000">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w="3175" cap="flat" cmpd="sng" algn="ctr">
                      <a:solidFill>
                        <a:schemeClr val="tx1"/>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w="3175" cap="flat" cmpd="sng" algn="ctr">
                      <a:solidFill>
                        <a:schemeClr val="tx1"/>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317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207394615"/>
                  </a:ext>
                </a:extLst>
              </a:tr>
              <a:tr h="360000">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Corporate</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a:noFill/>
                    </a:lnT>
                    <a:lnB>
                      <a:noFill/>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a:noFill/>
                    </a:lnT>
                    <a:lnB>
                      <a:noFill/>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extLst>
                  <a:ext uri="{0D108BD9-81ED-4DB2-BD59-A6C34878D82A}">
                    <a16:rowId xmlns:a16="http://schemas.microsoft.com/office/drawing/2014/main" val="2732021210"/>
                  </a:ext>
                </a:extLst>
              </a:tr>
              <a:tr h="360000">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Corp. G&amp;A and Services</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952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952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952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9525" marT="0" marB="0" anchor="ctr">
                    <a:lnL>
                      <a:noFill/>
                    </a:lnL>
                    <a:lnR>
                      <a:noFill/>
                    </a:lnR>
                    <a:lnT>
                      <a:noFill/>
                    </a:lnT>
                    <a:lnB>
                      <a:noFill/>
                    </a:lnB>
                    <a:noFill/>
                  </a:tcPr>
                </a:tc>
                <a:tc>
                  <a:txBody>
                    <a:bodyPr/>
                    <a:lstStyle/>
                    <a:p>
                      <a:pPr algn="ctr">
                        <a:lnSpc>
                          <a:spcPct val="115000"/>
                        </a:lnSpc>
                        <a:spcAft>
                          <a:spcPts val="1000"/>
                        </a:spcAft>
                      </a:pPr>
                      <a:r>
                        <a:rPr lang="en-US"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1.72 – 1.92</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a:noFill/>
                    </a:lnB>
                    <a:noFill/>
                  </a:tcPr>
                </a:tc>
                <a:extLst>
                  <a:ext uri="{0D108BD9-81ED-4DB2-BD59-A6C34878D82A}">
                    <a16:rowId xmlns:a16="http://schemas.microsoft.com/office/drawing/2014/main" val="257153498"/>
                  </a:ext>
                </a:extLst>
              </a:tr>
              <a:tr h="231999">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effectLst/>
                          <a:latin typeface="Calibri" panose="020F0502020204030204" pitchFamily="34" charset="0"/>
                          <a:ea typeface="MS Mincho" panose="02020609040205080304" pitchFamily="49" charset="-128"/>
                          <a:cs typeface="Arial" panose="020B0604020202020204" pitchFamily="34" charset="0"/>
                        </a:rPr>
                        <a:t> </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0940794"/>
                  </a:ext>
                </a:extLst>
              </a:tr>
              <a:tr h="432000">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Total Consolidated</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13.6 – 15.3</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129 – 144</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29 – 32</a:t>
                      </a:r>
                      <a:endParaRPr lang="en-CA" sz="14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47 – 53</a:t>
                      </a:r>
                      <a:endParaRPr lang="en-CA" sz="14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27.8 </a:t>
                      </a: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 31.2</a:t>
                      </a:r>
                      <a:endParaRPr lang="en-CA" sz="1400" dirty="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$14.10 – $14.86</a:t>
                      </a:r>
                      <a:endParaRPr lang="en-CA" sz="140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$19.89 – $21.27</a:t>
                      </a:r>
                      <a:endParaRPr lang="en-CA" sz="1400" dirty="0">
                        <a:effectLst/>
                        <a:latin typeface="Calibri" panose="020F0502020204030204" pitchFamily="34" charset="0"/>
                        <a:ea typeface="MS Mincho" panose="02020609040205080304" pitchFamily="49" charset="-128"/>
                        <a:cs typeface="Arial" panose="020B0604020202020204" pitchFamily="34" charset="0"/>
                      </a:endParaRPr>
                    </a:p>
                  </a:txBody>
                  <a:tcPr marL="33655" marR="336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56553"/>
                  </a:ext>
                </a:extLst>
              </a:tr>
            </a:tbl>
          </a:graphicData>
        </a:graphic>
      </p:graphicFrame>
      <p:sp>
        <p:nvSpPr>
          <p:cNvPr id="3" name="Rectangle: Rounded Corners 7">
            <a:extLst>
              <a:ext uri="{FF2B5EF4-FFF2-40B4-BE49-F238E27FC236}">
                <a16:creationId xmlns:a16="http://schemas.microsoft.com/office/drawing/2014/main" id="{2D25F3ED-0B4D-575E-56F2-C819A967D933}"/>
              </a:ext>
            </a:extLst>
          </p:cNvPr>
          <p:cNvSpPr/>
          <p:nvPr/>
        </p:nvSpPr>
        <p:spPr>
          <a:xfrm>
            <a:off x="645553" y="5526573"/>
            <a:ext cx="10900895" cy="634177"/>
          </a:xfrm>
          <a:prstGeom prst="roundRect">
            <a:avLst>
              <a:gd name="adj" fmla="val 0"/>
            </a:avLst>
          </a:prstGeom>
          <a:ln>
            <a:solidFill>
              <a:srgbClr val="10069F"/>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noAutofit/>
          </a:bodyPr>
          <a:lstStyle/>
          <a:p>
            <a:pPr algn="ctr"/>
            <a:r>
              <a:rPr lang="en-CA" sz="1600" dirty="0">
                <a:solidFill>
                  <a:srgbClr val="10069F"/>
                </a:solidFill>
                <a:latin typeface="Calibri"/>
                <a:ea typeface="Calibri"/>
                <a:cs typeface="Calibri"/>
              </a:rPr>
              <a:t>2025E silver production expected to increase approximately 71%, at the mid-point of the guidance, compared to 2024</a:t>
            </a:r>
            <a:endParaRPr lang="en-CA"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667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object 53"/>
          <p:cNvGraphicFramePr>
            <a:graphicFrameLocks noGrp="1"/>
          </p:cNvGraphicFramePr>
          <p:nvPr>
            <p:extLst>
              <p:ext uri="{D42A27DB-BD31-4B8C-83A1-F6EECF244321}">
                <p14:modId xmlns:p14="http://schemas.microsoft.com/office/powerpoint/2010/main" val="3546618646"/>
              </p:ext>
            </p:extLst>
          </p:nvPr>
        </p:nvGraphicFramePr>
        <p:xfrm>
          <a:off x="6633379" y="1333084"/>
          <a:ext cx="4997132" cy="2326010"/>
        </p:xfrm>
        <a:graphic>
          <a:graphicData uri="http://schemas.openxmlformats.org/drawingml/2006/table">
            <a:tbl>
              <a:tblPr firstRow="1" bandRow="1">
                <a:tableStyleId>{2D5ABB26-0587-4C30-8999-92F81FD0307C}</a:tableStyleId>
              </a:tblPr>
              <a:tblGrid>
                <a:gridCol w="3013669">
                  <a:extLst>
                    <a:ext uri="{9D8B030D-6E8A-4147-A177-3AD203B41FA5}">
                      <a16:colId xmlns:a16="http://schemas.microsoft.com/office/drawing/2014/main" val="20000"/>
                    </a:ext>
                  </a:extLst>
                </a:gridCol>
                <a:gridCol w="1983463">
                  <a:extLst>
                    <a:ext uri="{9D8B030D-6E8A-4147-A177-3AD203B41FA5}">
                      <a16:colId xmlns:a16="http://schemas.microsoft.com/office/drawing/2014/main" val="20001"/>
                    </a:ext>
                  </a:extLst>
                </a:gridCol>
              </a:tblGrid>
              <a:tr h="468000">
                <a:tc>
                  <a:txBody>
                    <a:bodyPr/>
                    <a:lstStyle/>
                    <a:p>
                      <a:pPr marR="131445" algn="l">
                        <a:lnSpc>
                          <a:spcPct val="100000"/>
                        </a:lnSpc>
                        <a:spcBef>
                          <a:spcPts val="1005"/>
                        </a:spcBef>
                      </a:pPr>
                      <a:r>
                        <a:rPr lang="en-CA" sz="1600" b="1" i="0">
                          <a:solidFill>
                            <a:srgbClr val="FFFFFF"/>
                          </a:solidFill>
                          <a:latin typeface="Calibri"/>
                          <a:cs typeface="Calibri"/>
                        </a:rPr>
                        <a:t>2025E</a:t>
                      </a:r>
                      <a:r>
                        <a:rPr lang="en-CA" sz="1600" b="1" i="0" spc="-25">
                          <a:solidFill>
                            <a:srgbClr val="FFFFFF"/>
                          </a:solidFill>
                          <a:latin typeface="Calibri"/>
                          <a:cs typeface="Calibri"/>
                        </a:rPr>
                        <a:t> </a:t>
                      </a:r>
                      <a:r>
                        <a:rPr lang="en-CA" sz="1600" b="1" i="0">
                          <a:solidFill>
                            <a:srgbClr val="FFFFFF"/>
                          </a:solidFill>
                          <a:latin typeface="Calibri"/>
                          <a:cs typeface="Calibri"/>
                        </a:rPr>
                        <a:t>Capex</a:t>
                      </a:r>
                      <a:r>
                        <a:rPr lang="en-CA" sz="1600" b="1" i="0" spc="-20">
                          <a:solidFill>
                            <a:srgbClr val="FFFFFF"/>
                          </a:solidFill>
                          <a:latin typeface="Calibri"/>
                          <a:cs typeface="Calibri"/>
                        </a:rPr>
                        <a:t> </a:t>
                      </a:r>
                      <a:r>
                        <a:rPr lang="en-CA" sz="1600" b="1" i="0" spc="-10">
                          <a:solidFill>
                            <a:srgbClr val="FFFFFF"/>
                          </a:solidFill>
                          <a:latin typeface="Calibri"/>
                          <a:cs typeface="Calibri"/>
                        </a:rPr>
                        <a:t>Breakdown</a:t>
                      </a:r>
                      <a:endParaRPr lang="en-CA" sz="1600" b="1" i="0">
                        <a:latin typeface="Calibri" panose="020F0502020204030204" pitchFamily="34" charset="0"/>
                        <a:cs typeface="Calibri" panose="020F0502020204030204" pitchFamily="34" charset="0"/>
                      </a:endParaRPr>
                    </a:p>
                  </a:txBody>
                  <a:tcPr marL="18288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noFill/>
                      <a:prstDash val="solid"/>
                      <a:round/>
                      <a:headEnd type="none" w="med" len="med"/>
                      <a:tailEnd type="none" w="med" len="med"/>
                    </a:lnB>
                    <a:solidFill>
                      <a:srgbClr val="0F049F"/>
                    </a:solidFill>
                  </a:tcPr>
                </a:tc>
                <a:tc>
                  <a:txBody>
                    <a:bodyPr/>
                    <a:lstStyle/>
                    <a:p>
                      <a:pPr marR="130175" algn="l">
                        <a:lnSpc>
                          <a:spcPct val="100000"/>
                        </a:lnSpc>
                        <a:spcBef>
                          <a:spcPts val="1005"/>
                        </a:spcBef>
                      </a:pPr>
                      <a:r>
                        <a:rPr lang="en-CA" sz="1600" b="1" i="0" spc="-10">
                          <a:solidFill>
                            <a:srgbClr val="FFFFFF"/>
                          </a:solidFill>
                          <a:latin typeface="Calibri"/>
                          <a:cs typeface="Calibri"/>
                        </a:rPr>
                        <a:t>Budget</a:t>
                      </a:r>
                      <a:endParaRPr lang="en-CA" sz="1600" b="1" i="0">
                        <a:latin typeface="Calibri"/>
                        <a:cs typeface="Calibri"/>
                      </a:endParaRPr>
                    </a:p>
                  </a:txBody>
                  <a:tcPr marL="182880" marR="0" marT="0"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noFill/>
                      <a:prstDash val="solid"/>
                      <a:round/>
                      <a:headEnd type="none" w="med" len="med"/>
                      <a:tailEnd type="none" w="med" len="med"/>
                    </a:lnB>
                    <a:solidFill>
                      <a:srgbClr val="0F049F"/>
                    </a:solidFill>
                  </a:tcPr>
                </a:tc>
                <a:extLst>
                  <a:ext uri="{0D108BD9-81ED-4DB2-BD59-A6C34878D82A}">
                    <a16:rowId xmlns:a16="http://schemas.microsoft.com/office/drawing/2014/main" val="10000"/>
                  </a:ext>
                </a:extLst>
              </a:tr>
              <a:tr h="370205">
                <a:tc>
                  <a:txBody>
                    <a:bodyPr/>
                    <a:lstStyle/>
                    <a:p>
                      <a:pPr marR="131445" algn="l">
                        <a:lnSpc>
                          <a:spcPct val="100000"/>
                        </a:lnSpc>
                        <a:spcBef>
                          <a:spcPts val="685"/>
                        </a:spcBef>
                      </a:pPr>
                      <a:r>
                        <a:rPr lang="en-CA" sz="1600" b="0" i="0">
                          <a:latin typeface="Calibri"/>
                          <a:cs typeface="Calibri"/>
                        </a:rPr>
                        <a:t>U/G</a:t>
                      </a:r>
                      <a:r>
                        <a:rPr lang="en-CA" sz="1600" b="0" i="0" spc="-25">
                          <a:latin typeface="Calibri"/>
                          <a:cs typeface="Calibri"/>
                        </a:rPr>
                        <a:t> </a:t>
                      </a:r>
                      <a:r>
                        <a:rPr lang="en-CA" sz="1600" b="0" i="0" spc="-10">
                          <a:latin typeface="Calibri"/>
                          <a:cs typeface="Calibri"/>
                        </a:rPr>
                        <a:t>Development</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33350" algn="l">
                        <a:lnSpc>
                          <a:spcPct val="100000"/>
                        </a:lnSpc>
                        <a:spcBef>
                          <a:spcPts val="685"/>
                        </a:spcBef>
                      </a:pPr>
                      <a:r>
                        <a:rPr lang="en-CA" sz="1600" b="0" i="0" spc="-20">
                          <a:latin typeface="Calibri"/>
                          <a:cs typeface="Calibri"/>
                        </a:rPr>
                        <a:t>$74M</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R="132715" algn="l">
                        <a:lnSpc>
                          <a:spcPct val="100000"/>
                        </a:lnSpc>
                        <a:spcBef>
                          <a:spcPts val="685"/>
                        </a:spcBef>
                      </a:pPr>
                      <a:r>
                        <a:rPr lang="en-CA" sz="1600" b="0" i="0" spc="-10">
                          <a:latin typeface="Calibri"/>
                          <a:cs typeface="Calibri"/>
                        </a:rPr>
                        <a:t>Exploration</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32080" algn="l">
                        <a:lnSpc>
                          <a:spcPct val="100000"/>
                        </a:lnSpc>
                        <a:spcBef>
                          <a:spcPts val="685"/>
                        </a:spcBef>
                      </a:pPr>
                      <a:r>
                        <a:rPr lang="en-CA" sz="1600" b="0" i="0" spc="-20">
                          <a:latin typeface="Calibri"/>
                          <a:cs typeface="Calibri"/>
                        </a:rPr>
                        <a:t>$49M</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205">
                <a:tc>
                  <a:txBody>
                    <a:bodyPr/>
                    <a:lstStyle/>
                    <a:p>
                      <a:pPr marR="128905" algn="l">
                        <a:lnSpc>
                          <a:spcPct val="100000"/>
                        </a:lnSpc>
                        <a:spcBef>
                          <a:spcPts val="685"/>
                        </a:spcBef>
                      </a:pPr>
                      <a:r>
                        <a:rPr lang="en-CA" sz="1600" b="0" i="0" spc="-20">
                          <a:latin typeface="Calibri"/>
                          <a:cs typeface="Calibri"/>
                        </a:rPr>
                        <a:t>PP&amp;E</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30810" algn="l">
                        <a:lnSpc>
                          <a:spcPct val="100000"/>
                        </a:lnSpc>
                        <a:spcBef>
                          <a:spcPts val="685"/>
                        </a:spcBef>
                      </a:pPr>
                      <a:r>
                        <a:rPr lang="en-CA" sz="1600" b="0" i="0" spc="-20">
                          <a:latin typeface="Calibri"/>
                          <a:cs typeface="Calibri"/>
                        </a:rPr>
                        <a:t>$56M</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3855">
                <a:tc>
                  <a:txBody>
                    <a:bodyPr/>
                    <a:lstStyle/>
                    <a:p>
                      <a:pPr marR="133350" algn="l">
                        <a:lnSpc>
                          <a:spcPct val="100000"/>
                        </a:lnSpc>
                        <a:spcBef>
                          <a:spcPts val="685"/>
                        </a:spcBef>
                      </a:pPr>
                      <a:r>
                        <a:rPr lang="en-CA" sz="1600" b="0" i="0">
                          <a:latin typeface="Calibri"/>
                          <a:cs typeface="Calibri"/>
                        </a:rPr>
                        <a:t>Corporate</a:t>
                      </a:r>
                      <a:r>
                        <a:rPr lang="en-CA" sz="1600" b="0" i="0" spc="-70">
                          <a:latin typeface="Calibri"/>
                          <a:cs typeface="Calibri"/>
                        </a:rPr>
                        <a:t> </a:t>
                      </a:r>
                      <a:r>
                        <a:rPr lang="en-CA" sz="1600" b="0" i="0" spc="-10">
                          <a:latin typeface="Calibri"/>
                          <a:cs typeface="Calibri"/>
                        </a:rPr>
                        <a:t>Projects</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30175" algn="l">
                        <a:lnSpc>
                          <a:spcPct val="100000"/>
                        </a:lnSpc>
                        <a:spcBef>
                          <a:spcPts val="685"/>
                        </a:spcBef>
                      </a:pPr>
                      <a:r>
                        <a:rPr lang="en-CA" sz="1600" b="0" i="0" spc="-25">
                          <a:latin typeface="Calibri"/>
                          <a:cs typeface="Calibri"/>
                        </a:rPr>
                        <a:t>$3M</a:t>
                      </a:r>
                      <a:endParaRPr lang="en-CA" sz="1600" b="0" i="0">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2905">
                <a:tc>
                  <a:txBody>
                    <a:bodyPr/>
                    <a:lstStyle/>
                    <a:p>
                      <a:pPr marR="131445" algn="l">
                        <a:lnSpc>
                          <a:spcPct val="100000"/>
                        </a:lnSpc>
                        <a:spcBef>
                          <a:spcPts val="735"/>
                        </a:spcBef>
                      </a:pPr>
                      <a:r>
                        <a:rPr lang="en-CA" sz="1600" b="1" i="0" spc="-10">
                          <a:solidFill>
                            <a:schemeClr val="tx1"/>
                          </a:solidFill>
                          <a:latin typeface="Calibri"/>
                          <a:cs typeface="Calibri"/>
                        </a:rPr>
                        <a:t>TOTAL</a:t>
                      </a:r>
                      <a:endParaRPr lang="en-CA" sz="1600" b="1" i="0">
                        <a:solidFill>
                          <a:schemeClr val="tx1"/>
                        </a:solidFill>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32080" algn="l">
                        <a:lnSpc>
                          <a:spcPct val="100000"/>
                        </a:lnSpc>
                        <a:spcBef>
                          <a:spcPts val="735"/>
                        </a:spcBef>
                      </a:pPr>
                      <a:r>
                        <a:rPr lang="en-CA" sz="1600" b="1" i="0" spc="-10" dirty="0">
                          <a:solidFill>
                            <a:schemeClr val="tx1"/>
                          </a:solidFill>
                          <a:latin typeface="Calibri"/>
                          <a:cs typeface="Calibri"/>
                        </a:rPr>
                        <a:t>$182M</a:t>
                      </a:r>
                      <a:endParaRPr lang="en-CA" sz="1600" b="1" i="0" dirty="0">
                        <a:solidFill>
                          <a:schemeClr val="tx1"/>
                        </a:solidFill>
                        <a:latin typeface="Calibri"/>
                        <a:cs typeface="Calibri"/>
                      </a:endParaRPr>
                    </a:p>
                  </a:txBody>
                  <a:tcPr marL="18288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61" name="Chart 60">
            <a:extLst>
              <a:ext uri="{FF2B5EF4-FFF2-40B4-BE49-F238E27FC236}">
                <a16:creationId xmlns:a16="http://schemas.microsoft.com/office/drawing/2014/main" id="{A41B8ABE-6672-E04C-8E77-001861141746}"/>
              </a:ext>
            </a:extLst>
          </p:cNvPr>
          <p:cNvGraphicFramePr/>
          <p:nvPr>
            <p:extLst>
              <p:ext uri="{D42A27DB-BD31-4B8C-83A1-F6EECF244321}">
                <p14:modId xmlns:p14="http://schemas.microsoft.com/office/powerpoint/2010/main" val="3714337114"/>
              </p:ext>
            </p:extLst>
          </p:nvPr>
        </p:nvGraphicFramePr>
        <p:xfrm>
          <a:off x="533400" y="1209675"/>
          <a:ext cx="5714999"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4" name="object 47">
            <a:extLst>
              <a:ext uri="{FF2B5EF4-FFF2-40B4-BE49-F238E27FC236}">
                <a16:creationId xmlns:a16="http://schemas.microsoft.com/office/drawing/2014/main" id="{6F42C6C6-4FD0-4F44-8038-48CE66A3CC59}"/>
              </a:ext>
            </a:extLst>
          </p:cNvPr>
          <p:cNvSpPr txBox="1"/>
          <p:nvPr/>
        </p:nvSpPr>
        <p:spPr>
          <a:xfrm>
            <a:off x="5281961" y="4250459"/>
            <a:ext cx="382156" cy="832633"/>
          </a:xfrm>
          <a:prstGeom prst="rect">
            <a:avLst/>
          </a:prstGeom>
        </p:spPr>
        <p:txBody>
          <a:bodyPr vert="vert270" wrap="square" lIns="0" tIns="7620" rIns="0" bIns="0" rtlCol="0" anchor="t">
            <a:spAutoFit/>
          </a:bodyPr>
          <a:lstStyle/>
          <a:p>
            <a:pPr marL="12700" algn="ctr">
              <a:lnSpc>
                <a:spcPct val="100000"/>
              </a:lnSpc>
              <a:spcBef>
                <a:spcPts val="60"/>
              </a:spcBef>
            </a:pPr>
            <a:r>
              <a:rPr lang="en-CA" sz="1200">
                <a:solidFill>
                  <a:schemeClr val="bg1"/>
                </a:solidFill>
                <a:latin typeface="Calibri"/>
                <a:ea typeface="Calibri"/>
                <a:cs typeface="Calibri"/>
              </a:rPr>
              <a:t>$80M</a:t>
            </a:r>
          </a:p>
          <a:p>
            <a:pPr marL="12700" algn="ctr">
              <a:lnSpc>
                <a:spcPct val="100000"/>
              </a:lnSpc>
              <a:spcBef>
                <a:spcPts val="60"/>
              </a:spcBef>
            </a:pPr>
            <a:r>
              <a:rPr lang="en-CA" sz="1200">
                <a:solidFill>
                  <a:schemeClr val="bg1"/>
                </a:solidFill>
                <a:latin typeface="Calibri"/>
                <a:ea typeface="Calibri"/>
                <a:cs typeface="Calibri"/>
              </a:rPr>
              <a:t>Sustaining</a:t>
            </a:r>
          </a:p>
        </p:txBody>
      </p:sp>
      <p:sp>
        <p:nvSpPr>
          <p:cNvPr id="14" name="TextBox 13">
            <a:extLst>
              <a:ext uri="{FF2B5EF4-FFF2-40B4-BE49-F238E27FC236}">
                <a16:creationId xmlns:a16="http://schemas.microsoft.com/office/drawing/2014/main" id="{BCB2237F-6C97-6C4B-8C4E-2FA8EC8797DD}"/>
              </a:ext>
            </a:extLst>
          </p:cNvPr>
          <p:cNvSpPr txBox="1"/>
          <p:nvPr/>
        </p:nvSpPr>
        <p:spPr>
          <a:xfrm>
            <a:off x="451851" y="76200"/>
            <a:ext cx="5339350" cy="553998"/>
          </a:xfrm>
          <a:prstGeom prst="rect">
            <a:avLst/>
          </a:prstGeom>
          <a:noFill/>
        </p:spPr>
        <p:txBody>
          <a:bodyPr wrap="square" rtlCol="0">
            <a:spAutoFit/>
          </a:bodyPr>
          <a:lstStyle/>
          <a:p>
            <a:r>
              <a:rPr lang="en-US" sz="3000" b="1">
                <a:solidFill>
                  <a:srgbClr val="0F049F"/>
                </a:solidFill>
                <a:latin typeface="Calibri" panose="020F0502020204030204" pitchFamily="34" charset="0"/>
                <a:cs typeface="Calibri" panose="020F0502020204030204" pitchFamily="34" charset="0"/>
              </a:rPr>
              <a:t>Capital Investments</a:t>
            </a:r>
          </a:p>
        </p:txBody>
      </p:sp>
      <p:sp>
        <p:nvSpPr>
          <p:cNvPr id="15" name="Slide Number Placeholder 1">
            <a:extLst>
              <a:ext uri="{FF2B5EF4-FFF2-40B4-BE49-F238E27FC236}">
                <a16:creationId xmlns:a16="http://schemas.microsoft.com/office/drawing/2014/main" id="{53793BF1-42CA-264A-95C3-7A90B2185B45}"/>
              </a:ext>
            </a:extLst>
          </p:cNvPr>
          <p:cNvSpPr>
            <a:spLocks noGrp="1"/>
          </p:cNvSpPr>
          <p:nvPr>
            <p:ph type="sldNum" sz="quarter" idx="4"/>
          </p:nvPr>
        </p:nvSpPr>
        <p:spPr>
          <a:xfrm>
            <a:off x="10760722" y="6530861"/>
            <a:ext cx="909573" cy="138499"/>
          </a:xfrm>
        </p:spPr>
        <p:txBody>
          <a:bodyPr/>
          <a:lstStyle/>
          <a:p>
            <a:pPr marL="83185">
              <a:spcBef>
                <a:spcPts val="70"/>
              </a:spcBef>
            </a:pPr>
            <a:fld id="{81D60167-4931-47E6-BA6A-407CBD079E47}" type="slidenum">
              <a:rPr lang="en-US" spc="-50" smtClean="0"/>
              <a:pPr marL="83185">
                <a:spcBef>
                  <a:spcPts val="70"/>
                </a:spcBef>
              </a:pPr>
              <a:t>8</a:t>
            </a:fld>
            <a:endParaRPr lang="en-US" spc="-50"/>
          </a:p>
        </p:txBody>
      </p:sp>
      <p:sp>
        <p:nvSpPr>
          <p:cNvPr id="3" name="TextBox 2">
            <a:extLst>
              <a:ext uri="{FF2B5EF4-FFF2-40B4-BE49-F238E27FC236}">
                <a16:creationId xmlns:a16="http://schemas.microsoft.com/office/drawing/2014/main" id="{2492994D-4D1A-CBCF-B904-9B9F12600ED6}"/>
              </a:ext>
            </a:extLst>
          </p:cNvPr>
          <p:cNvSpPr txBox="1"/>
          <p:nvPr/>
        </p:nvSpPr>
        <p:spPr>
          <a:xfrm>
            <a:off x="6636071" y="4011766"/>
            <a:ext cx="5034224" cy="1400383"/>
          </a:xfrm>
          <a:prstGeom prst="rect">
            <a:avLst/>
          </a:prstGeom>
          <a:noFill/>
        </p:spPr>
        <p:txBody>
          <a:bodyPr wrap="square" lIns="91440" tIns="45720" rIns="91440" bIns="45720" rtlCol="0" anchor="t">
            <a:spAutoFit/>
          </a:bodyPr>
          <a:lstStyle/>
          <a:p>
            <a:pPr marL="171450" indent="-171450">
              <a:spcAft>
                <a:spcPts val="600"/>
              </a:spcAft>
              <a:buSzPct val="100000"/>
              <a:buFont typeface="Arial" panose="020B0604020202020204" pitchFamily="34" charset="0"/>
              <a:buChar char="•"/>
              <a:defRPr/>
            </a:pPr>
            <a:r>
              <a:rPr lang="en-US" sz="1600">
                <a:solidFill>
                  <a:prstClr val="black"/>
                </a:solidFill>
                <a:latin typeface="Calibri"/>
                <a:ea typeface="Calibri"/>
                <a:cs typeface="Calibri"/>
              </a:rPr>
              <a:t>Increased 2025E</a:t>
            </a:r>
            <a:r>
              <a:rPr kumimoji="0" lang="en-US" sz="1600" i="0" u="none" strike="noStrike" kern="1200" cap="none" spc="0" normalizeH="0" baseline="0" noProof="0">
                <a:ln>
                  <a:noFill/>
                </a:ln>
                <a:solidFill>
                  <a:prstClr val="black"/>
                </a:solidFill>
                <a:effectLst/>
                <a:uLnTx/>
                <a:uFillTx/>
                <a:latin typeface="Calibri"/>
                <a:ea typeface="Calibri"/>
                <a:cs typeface="Calibri"/>
              </a:rPr>
              <a:t> capital expenditures </a:t>
            </a:r>
            <a:r>
              <a:rPr lang="en-US" sz="1600">
                <a:solidFill>
                  <a:prstClr val="black"/>
                </a:solidFill>
                <a:latin typeface="Calibri"/>
                <a:ea typeface="Calibri"/>
                <a:cs typeface="Calibri"/>
              </a:rPr>
              <a:t>largely due to addition of expenditures at Cerro Los Gatos</a:t>
            </a:r>
          </a:p>
          <a:p>
            <a:pPr marL="171450" indent="-171450">
              <a:spcAft>
                <a:spcPts val="600"/>
              </a:spcAft>
              <a:buSzPct val="100000"/>
              <a:buFont typeface="Arial" panose="020B0604020202020204" pitchFamily="34" charset="0"/>
              <a:buChar char="•"/>
              <a:defRPr/>
            </a:pPr>
            <a:r>
              <a:rPr lang="en-US" sz="1600">
                <a:solidFill>
                  <a:prstClr val="black"/>
                </a:solidFill>
                <a:latin typeface="Calibri"/>
                <a:ea typeface="Calibri"/>
                <a:cs typeface="Calibri"/>
              </a:rPr>
              <a:t>First Majestic's future growth strategy is underpinned by continued exploration and development activities at Santa Elena, San Dimas and Cerro Los Gatos</a:t>
            </a:r>
          </a:p>
        </p:txBody>
      </p:sp>
      <p:sp>
        <p:nvSpPr>
          <p:cNvPr id="5" name="object 47">
            <a:extLst>
              <a:ext uri="{FF2B5EF4-FFF2-40B4-BE49-F238E27FC236}">
                <a16:creationId xmlns:a16="http://schemas.microsoft.com/office/drawing/2014/main" id="{EF07B141-620D-3F1E-2E51-BAE8E3698BBD}"/>
              </a:ext>
            </a:extLst>
          </p:cNvPr>
          <p:cNvSpPr txBox="1"/>
          <p:nvPr/>
        </p:nvSpPr>
        <p:spPr>
          <a:xfrm>
            <a:off x="5281961" y="2972702"/>
            <a:ext cx="382156" cy="1015489"/>
          </a:xfrm>
          <a:prstGeom prst="rect">
            <a:avLst/>
          </a:prstGeom>
        </p:spPr>
        <p:txBody>
          <a:bodyPr vert="vert270" wrap="square" lIns="0" tIns="7620" rIns="0" bIns="0" rtlCol="0" anchor="t">
            <a:spAutoFit/>
          </a:bodyPr>
          <a:lstStyle/>
          <a:p>
            <a:pPr marL="12700" algn="ctr">
              <a:lnSpc>
                <a:spcPct val="100000"/>
              </a:lnSpc>
              <a:spcBef>
                <a:spcPts val="60"/>
              </a:spcBef>
            </a:pPr>
            <a:r>
              <a:rPr lang="en-CA" sz="1200">
                <a:solidFill>
                  <a:schemeClr val="bg1"/>
                </a:solidFill>
                <a:latin typeface="Calibri"/>
                <a:ea typeface="Calibri"/>
                <a:cs typeface="Calibri"/>
              </a:rPr>
              <a:t>$102M</a:t>
            </a:r>
          </a:p>
          <a:p>
            <a:pPr marL="12700" algn="ctr">
              <a:lnSpc>
                <a:spcPct val="100000"/>
              </a:lnSpc>
              <a:spcBef>
                <a:spcPts val="60"/>
              </a:spcBef>
            </a:pPr>
            <a:r>
              <a:rPr lang="en-CA" sz="1200">
                <a:solidFill>
                  <a:schemeClr val="bg1"/>
                </a:solidFill>
                <a:latin typeface="Calibri"/>
                <a:ea typeface="Calibri"/>
                <a:cs typeface="Calibri"/>
              </a:rPr>
              <a:t>Expansionary</a:t>
            </a:r>
          </a:p>
        </p:txBody>
      </p:sp>
      <p:sp>
        <p:nvSpPr>
          <p:cNvPr id="6" name="object 47">
            <a:extLst>
              <a:ext uri="{FF2B5EF4-FFF2-40B4-BE49-F238E27FC236}">
                <a16:creationId xmlns:a16="http://schemas.microsoft.com/office/drawing/2014/main" id="{F1B8817B-F49A-4EFB-600C-240343398DCB}"/>
              </a:ext>
            </a:extLst>
          </p:cNvPr>
          <p:cNvSpPr txBox="1"/>
          <p:nvPr/>
        </p:nvSpPr>
        <p:spPr>
          <a:xfrm>
            <a:off x="5361456" y="3953995"/>
            <a:ext cx="215444" cy="330661"/>
          </a:xfrm>
          <a:prstGeom prst="rect">
            <a:avLst/>
          </a:prstGeom>
        </p:spPr>
        <p:txBody>
          <a:bodyPr vert="vert270" wrap="square" lIns="0" tIns="7620" rIns="0" bIns="0" rtlCol="0" anchor="t">
            <a:spAutoFit/>
          </a:bodyPr>
          <a:lstStyle/>
          <a:p>
            <a:pPr marL="12700" algn="ctr">
              <a:lnSpc>
                <a:spcPct val="100000"/>
              </a:lnSpc>
              <a:spcBef>
                <a:spcPts val="60"/>
              </a:spcBef>
            </a:pPr>
            <a:r>
              <a:rPr lang="en-CA" sz="1400">
                <a:solidFill>
                  <a:schemeClr val="bg1"/>
                </a:solidFill>
                <a:latin typeface="Calibri"/>
                <a:ea typeface="Calibri"/>
                <a:cs typeface="Calibri"/>
              </a:rPr>
              <a:t>+</a:t>
            </a:r>
          </a:p>
        </p:txBody>
      </p:sp>
    </p:spTree>
  </p:cSld>
  <p:clrMapOvr>
    <a:masterClrMapping/>
  </p:clrMapOvr>
</p:sld>
</file>

<file path=ppt/theme/theme1.xml><?xml version="1.0" encoding="utf-8"?>
<a:theme xmlns:a="http://schemas.openxmlformats.org/drawingml/2006/main" name="Digit - Multi 1 - Bright">
  <a:themeElements>
    <a:clrScheme name="Custom 2">
      <a:dk1>
        <a:srgbClr val="000000"/>
      </a:dk1>
      <a:lt1>
        <a:srgbClr val="FFFFFF"/>
      </a:lt1>
      <a:dk2>
        <a:srgbClr val="323C42"/>
      </a:dk2>
      <a:lt2>
        <a:srgbClr val="F6F6F6"/>
      </a:lt2>
      <a:accent1>
        <a:srgbClr val="3C3996"/>
      </a:accent1>
      <a:accent2>
        <a:srgbClr val="B41E8E"/>
      </a:accent2>
      <a:accent3>
        <a:srgbClr val="DD1B5C"/>
      </a:accent3>
      <a:accent4>
        <a:srgbClr val="F2B434"/>
      </a:accent4>
      <a:accent5>
        <a:srgbClr val="AED25A"/>
      </a:accent5>
      <a:accent6>
        <a:srgbClr val="2FBEBE"/>
      </a:accent6>
      <a:hlink>
        <a:srgbClr val="0563C1"/>
      </a:hlink>
      <a:folHlink>
        <a:srgbClr val="954F72"/>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 Presentation Template" id="{591548DA-8E71-3D4D-A0FE-772C04A5A4DA}" vid="{F1F7EDC8-A44E-B442-B939-46E4FA2A36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Minimal Presentation Template</Template>
  <TotalTime>0</TotalTime>
  <Words>4842</Words>
  <Application>Microsoft Office PowerPoint</Application>
  <PresentationFormat>Widescreen</PresentationFormat>
  <Paragraphs>637</Paragraphs>
  <Slides>24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aktiv-grotesk</vt:lpstr>
      <vt:lpstr>Arial</vt:lpstr>
      <vt:lpstr>Calibri</vt:lpstr>
      <vt:lpstr>Calibri Light</vt:lpstr>
      <vt:lpstr>Montserrat</vt:lpstr>
      <vt:lpstr>System Font Regular</vt:lpstr>
      <vt:lpstr>Digit - Multi 1 - Bright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Aline Tavares Bezerra</dc:creator>
  <cp:lastModifiedBy>Opera Office</cp:lastModifiedBy>
  <cp:revision>30</cp:revision>
  <cp:lastPrinted>2025-02-28T20:50:05Z</cp:lastPrinted>
  <dcterms:created xsi:type="dcterms:W3CDTF">2024-08-27T10:03:13Z</dcterms:created>
  <dcterms:modified xsi:type="dcterms:W3CDTF">2025-04-02T10:42:55Z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2024-08-19T00:00:00Z</vt:filetime>
  </property>
  <property fmtid="{D5CDD505-2E9C-101B-9397-08002B2CF9AE}" pid="3" name="Creator">
    <vt:lpwstr>Microsoft® PowerPoint® for Microsoft 365</vt:lpwstr>
  </property>
  <property fmtid="{D5CDD505-2E9C-101B-9397-08002B2CF9AE}" pid="4" name="LastSaved">
    <vt:filetime>2024-08-27T00:00:00Z</vt:filetime>
  </property>
  <property fmtid="{D5CDD505-2E9C-101B-9397-08002B2CF9AE}" pid="5" name="Producer">
    <vt:lpwstr>Microsoft® PowerPoint® for Microsoft 365</vt:lpwstr>
  </property>
</Properties>
</file>