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28"/>
  </p:notesMasterIdLst>
  <p:sldIdLst>
    <p:sldId id="339" r:id="rId5"/>
    <p:sldId id="257" r:id="rId6"/>
    <p:sldId id="343" r:id="rId7"/>
    <p:sldId id="344" r:id="rId8"/>
    <p:sldId id="341" r:id="rId9"/>
    <p:sldId id="342" r:id="rId10"/>
    <p:sldId id="324" r:id="rId11"/>
    <p:sldId id="310" r:id="rId12"/>
    <p:sldId id="312" r:id="rId13"/>
    <p:sldId id="311" r:id="rId14"/>
    <p:sldId id="325" r:id="rId15"/>
    <p:sldId id="326" r:id="rId16"/>
    <p:sldId id="327" r:id="rId17"/>
    <p:sldId id="328" r:id="rId18"/>
    <p:sldId id="331" r:id="rId19"/>
    <p:sldId id="332" r:id="rId20"/>
    <p:sldId id="333" r:id="rId21"/>
    <p:sldId id="334" r:id="rId22"/>
    <p:sldId id="335" r:id="rId23"/>
    <p:sldId id="336" r:id="rId24"/>
    <p:sldId id="337" r:id="rId25"/>
    <p:sldId id="338" r:id="rId26"/>
    <p:sldId id="340" r:id="rId27"/>
  </p:sldIdLst>
  <p:sldSz cx="20104100" cy="11309350"/>
  <p:notesSz cx="20104100" cy="11309350"/>
  <p:embeddedFontLst>
    <p:embeddedFont>
      <p:font typeface="Merriweather Sans" pitchFamily="2" charset="0"/>
      <p:regular r:id="rId29"/>
      <p:bold r:id="rId30"/>
      <p:italic r:id="rId31"/>
      <p:boldItalic r:id="rId32"/>
    </p:embeddedFont>
    <p:embeddedFont>
      <p:font typeface="Proxima Nova" panose="020B0604020202020204" charset="0"/>
      <p:regular r:id="rId33"/>
      <p:bold r:id="rId34"/>
      <p:italic r:id="rId35"/>
      <p:boldItalic r:id="rId36"/>
    </p:embeddedFont>
    <p:embeddedFont>
      <p:font typeface="Proxima Nova Rg" panose="02000506030000020004"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886" userDrawn="1">
          <p15:clr>
            <a:srgbClr val="A4A3A4"/>
          </p15:clr>
        </p15:guide>
        <p15:guide id="2" pos="6332" userDrawn="1">
          <p15:clr>
            <a:srgbClr val="A4A3A4"/>
          </p15:clr>
        </p15:guide>
        <p15:guide id="3" orient="horz" pos="6079" userDrawn="1">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2" roundtripDataSignature="AMtx7miUNmwZA054qpjEy4YdC+3jl7kkY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9727C10-B075-37A7-BF71-7E12F42E79B1}" name="Neil MacRae" initials="NM" userId="207152de0c61920b" providerId="Windows Live"/>
  <p188:author id="{6AE72D26-DF2C-E206-174E-187C61CF38B6}" name="Jos Simson" initials="JS" userId="S::Jos.Simson@tavistock.co.uk::5b3219b4-9a3a-47aa-baf1-da64681a9096" providerId="AD"/>
  <p188:author id="{64874DA0-037F-3C8A-661C-6982E95AD098}" name="Krishan Patel" initials="KP" userId="S::krishan.patel@tavistock.co.uk::69754615-afbf-468a-b5e7-e85a6f51044d" providerId="AD"/>
  <p188:author id="{C2B1F4E0-90C6-2674-7243-76D26D5D41E8}" name="Saskia Sizen" initials="SS" userId="S::saskia.sizen@tavistock.co.uk::e8ddf51d-1a2a-4d26-98c4-98285137752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Saskia Sizen" initials="" lastIdx="8" clrIdx="0"/>
  <p:cmAuthor id="1" name="Febby Manaf" initials="" lastIdx="3" clrIdx="1"/>
  <p:cmAuthor id="2" name="Saskia Sizen" initials="SS" lastIdx="39" clrIdx="2">
    <p:extLst>
      <p:ext uri="{19B8F6BF-5375-455C-9EA6-DF929625EA0E}">
        <p15:presenceInfo xmlns:p15="http://schemas.microsoft.com/office/powerpoint/2012/main" userId="S::saskia.sizen@tavistock.co.uk::e8ddf51d-1a2a-4d26-98c4-98285137752a" providerId="AD"/>
      </p:ext>
    </p:extLst>
  </p:cmAuthor>
  <p:cmAuthor id="3" name="Krishan Patel" initials="KP" lastIdx="1" clrIdx="3">
    <p:extLst>
      <p:ext uri="{19B8F6BF-5375-455C-9EA6-DF929625EA0E}">
        <p15:presenceInfo xmlns:p15="http://schemas.microsoft.com/office/powerpoint/2012/main" userId="S::krishan.patel@tavistock.co.uk::69754615-afbf-468a-b5e7-e85a6f51044d" providerId="AD"/>
      </p:ext>
    </p:extLst>
  </p:cmAuthor>
  <p:cmAuthor id="4" name="Tom From" initials="TF" lastIdx="39" clrIdx="4">
    <p:extLst>
      <p:ext uri="{19B8F6BF-5375-455C-9EA6-DF929625EA0E}">
        <p15:presenceInfo xmlns:p15="http://schemas.microsoft.com/office/powerpoint/2012/main" userId="2743a52b7addd05d" providerId="Windows Live"/>
      </p:ext>
    </p:extLst>
  </p:cmAuthor>
  <p:cmAuthor id="5" name="Eliza Logan" initials="EL" lastIdx="17" clrIdx="5">
    <p:extLst>
      <p:ext uri="{19B8F6BF-5375-455C-9EA6-DF929625EA0E}">
        <p15:presenceInfo xmlns:p15="http://schemas.microsoft.com/office/powerpoint/2012/main" userId="S::eliza.logan@tavistock.co.uk::9bb4bb9c-d372-437f-b44e-01a9dfc434b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273D"/>
    <a:srgbClr val="E5B12B"/>
    <a:srgbClr val="FFFFFF"/>
    <a:srgbClr val="D6A72B"/>
    <a:srgbClr val="52BD4A"/>
    <a:srgbClr val="AC0B7B"/>
    <a:srgbClr val="439D45"/>
    <a:srgbClr val="B40A80"/>
    <a:srgbClr val="DEAC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D7CDC4-6496-4EC1-BE34-17E748F5363E}" v="8" dt="2026-04-08T12:33:31.550"/>
  </p1510:revLst>
</p1510:revInfo>
</file>

<file path=ppt/tableStyles.xml><?xml version="1.0" encoding="utf-8"?>
<a:tblStyleLst xmlns:a="http://schemas.openxmlformats.org/drawingml/2006/main" def="{65ABF4CF-3F4E-4BA0-8E9E-071164B0DEE7}">
  <a:tblStyle styleId="{65ABF4CF-3F4E-4BA0-8E9E-071164B0DEE7}" styleName="Table_0">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457" autoAdjust="0"/>
    <p:restoredTop sz="94679"/>
  </p:normalViewPr>
  <p:slideViewPr>
    <p:cSldViewPr snapToGrid="0">
      <p:cViewPr varScale="1">
        <p:scale>
          <a:sx n="48" d="100"/>
          <a:sy n="48" d="100"/>
        </p:scale>
        <p:origin x="504" y="48"/>
      </p:cViewPr>
      <p:guideLst>
        <p:guide orient="horz" pos="886"/>
        <p:guide pos="6332"/>
        <p:guide orient="horz" pos="607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1.fntdata"/><Relationship Id="rId21" Type="http://schemas.openxmlformats.org/officeDocument/2006/relationships/slide" Target="slides/slide17.xml"/><Relationship Id="rId34" Type="http://schemas.openxmlformats.org/officeDocument/2006/relationships/font" Target="fonts/font6.fntdata"/><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1.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53" Type="http://schemas.openxmlformats.org/officeDocument/2006/relationships/commentAuthors" Target="commentAuthors.xml"/><Relationship Id="rId58"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openxmlformats.org/officeDocument/2006/relationships/font" Target="fonts/font8.fntdata"/><Relationship Id="rId57"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3.fntdata"/><Relationship Id="rId52" Type="http://customschemas.google.com/relationships/presentationmetadata" Target="meta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2.fntdata"/><Relationship Id="rId35" Type="http://schemas.openxmlformats.org/officeDocument/2006/relationships/font" Target="fonts/font7.fntdata"/><Relationship Id="rId56"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5.fntdata"/><Relationship Id="rId38" Type="http://schemas.openxmlformats.org/officeDocument/2006/relationships/font" Target="fonts/font10.fntdata"/><Relationship Id="rId59" Type="http://schemas.microsoft.com/office/2018/10/relationships/authors" Target="authors.xml"/><Relationship Id="rId20" Type="http://schemas.openxmlformats.org/officeDocument/2006/relationships/slide" Target="slides/slide16.xml"/><Relationship Id="rId54"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Shareholding Structure</c:v>
                </c:pt>
              </c:strCache>
            </c:strRef>
          </c:tx>
          <c:dPt>
            <c:idx val="0"/>
            <c:bubble3D val="0"/>
            <c:spPr>
              <a:solidFill>
                <a:srgbClr val="E5B12B"/>
              </a:solidFill>
              <a:ln w="19050">
                <a:solidFill>
                  <a:schemeClr val="lt1"/>
                </a:solidFill>
              </a:ln>
              <a:effectLst/>
            </c:spPr>
            <c:extLst>
              <c:ext xmlns:c16="http://schemas.microsoft.com/office/drawing/2014/chart" uri="{C3380CC4-5D6E-409C-BE32-E72D297353CC}">
                <c16:uniqueId val="{00000001-E687-0949-B80B-E2EFF72AB82D}"/>
              </c:ext>
            </c:extLst>
          </c:dPt>
          <c:dPt>
            <c:idx val="1"/>
            <c:bubble3D val="0"/>
            <c:spPr>
              <a:solidFill>
                <a:srgbClr val="AC0B7B"/>
              </a:solidFill>
              <a:ln w="19050">
                <a:solidFill>
                  <a:schemeClr val="lt1"/>
                </a:solidFill>
              </a:ln>
              <a:effectLst/>
            </c:spPr>
            <c:extLst>
              <c:ext xmlns:c16="http://schemas.microsoft.com/office/drawing/2014/chart" uri="{C3380CC4-5D6E-409C-BE32-E72D297353CC}">
                <c16:uniqueId val="{00000003-E687-0949-B80B-E2EFF72AB82D}"/>
              </c:ext>
            </c:extLst>
          </c:dPt>
          <c:dPt>
            <c:idx val="2"/>
            <c:bubble3D val="0"/>
            <c:spPr>
              <a:solidFill>
                <a:srgbClr val="002060"/>
              </a:solidFill>
              <a:ln w="19050">
                <a:solidFill>
                  <a:schemeClr val="lt1"/>
                </a:solidFill>
              </a:ln>
              <a:effectLst/>
            </c:spPr>
            <c:extLst>
              <c:ext xmlns:c16="http://schemas.microsoft.com/office/drawing/2014/chart" uri="{C3380CC4-5D6E-409C-BE32-E72D297353CC}">
                <c16:uniqueId val="{00000005-E687-0949-B80B-E2EFF72AB82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687-0949-B80B-E2EFF72AB82D}"/>
              </c:ext>
            </c:extLst>
          </c:dPt>
          <c:dLbls>
            <c:dLbl>
              <c:idx val="1"/>
              <c:tx>
                <c:rich>
                  <a:bodyPr/>
                  <a:lstStyle/>
                  <a:p>
                    <a:r>
                      <a:rPr lang="en-US"/>
                      <a:t>35.5%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E687-0949-B80B-E2EFF72AB82D}"/>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Agnico Eagle</c:v>
                </c:pt>
                <c:pt idx="1">
                  <c:v>Retail</c:v>
                </c:pt>
                <c:pt idx="2">
                  <c:v>Institutional</c:v>
                </c:pt>
                <c:pt idx="3">
                  <c:v>Management</c:v>
                </c:pt>
              </c:strCache>
            </c:strRef>
          </c:cat>
          <c:val>
            <c:numRef>
              <c:f>Sheet1!$B$2:$B$5</c:f>
              <c:numCache>
                <c:formatCode>0.00%</c:formatCode>
                <c:ptCount val="4"/>
                <c:pt idx="0">
                  <c:v>0.32500000000000001</c:v>
                </c:pt>
                <c:pt idx="1">
                  <c:v>0.32500000000000001</c:v>
                </c:pt>
                <c:pt idx="2" formatCode="0%">
                  <c:v>0.2</c:v>
                </c:pt>
                <c:pt idx="3" formatCode="0%">
                  <c:v>0.12</c:v>
                </c:pt>
              </c:numCache>
            </c:numRef>
          </c:val>
          <c:extLst>
            <c:ext xmlns:c16="http://schemas.microsoft.com/office/drawing/2014/chart" uri="{C3380CC4-5D6E-409C-BE32-E72D297353CC}">
              <c16:uniqueId val="{00000008-E687-0949-B80B-E2EFF72AB82D}"/>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524193552603987E-2"/>
          <c:y val="0.15654809280935528"/>
          <c:w val="0.926951612894792"/>
          <c:h val="0.73154571005844182"/>
        </c:manualLayout>
      </c:layout>
      <c:barChart>
        <c:barDir val="col"/>
        <c:grouping val="clustered"/>
        <c:varyColors val="0"/>
        <c:ser>
          <c:idx val="0"/>
          <c:order val="0"/>
          <c:tx>
            <c:v>Ownership Percentage / M Shares</c:v>
          </c:tx>
          <c:spPr>
            <a:solidFill>
              <a:srgbClr val="FFFFFF">
                <a:alpha val="69804"/>
              </a:srgbClr>
            </a:solidFill>
            <a:ln>
              <a:noFill/>
            </a:ln>
            <a:effectLst/>
          </c:spPr>
          <c:invertIfNegative val="0"/>
          <c:dLbls>
            <c:numFmt formatCode="0.00%" sourceLinked="0"/>
            <c:spPr>
              <a:noFill/>
              <a:ln>
                <a:noFill/>
              </a:ln>
              <a:effectLst/>
            </c:spPr>
            <c:txPr>
              <a:bodyPr rot="0" spcFirstLastPara="1" vertOverflow="ellipsis" vert="horz" wrap="square" anchor="ctr" anchorCtr="1"/>
              <a:lstStyle/>
              <a:p>
                <a:pPr>
                  <a:defRPr sz="2400" b="0" i="0" u="none" strike="noStrike" kern="1200" baseline="0">
                    <a:solidFill>
                      <a:schemeClr val="bg1"/>
                    </a:solidFill>
                    <a:latin typeface="Proxima Nova Rg" panose="0200050603000002000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Accretion!$J$52:$K$52</c:f>
              <c:strCache>
                <c:ptCount val="2"/>
                <c:pt idx="0">
                  <c:v>Goldsky</c:v>
                </c:pt>
                <c:pt idx="1">
                  <c:v>Pro Forma Goldsky</c:v>
                </c:pt>
              </c:strCache>
            </c:strRef>
          </c:cat>
          <c:val>
            <c:numRef>
              <c:f>Accretion!$J$54:$K$54</c:f>
              <c:numCache>
                <c:formatCode>_(* #,##0.00%_);_(* \(#,##0.00%\);_(* "-"??_);_(@_)</c:formatCode>
                <c:ptCount val="2"/>
                <c:pt idx="0">
                  <c:v>2.5039958487532645E-3</c:v>
                </c:pt>
                <c:pt idx="1">
                  <c:v>3.9181523827058473E-3</c:v>
                </c:pt>
              </c:numCache>
            </c:numRef>
          </c:val>
          <c:extLst>
            <c:ext xmlns:c16="http://schemas.microsoft.com/office/drawing/2014/chart" uri="{C3380CC4-5D6E-409C-BE32-E72D297353CC}">
              <c16:uniqueId val="{00000000-73F5-479F-A440-AE5E8C226766}"/>
            </c:ext>
          </c:extLst>
        </c:ser>
        <c:dLbls>
          <c:showLegendKey val="0"/>
          <c:showVal val="0"/>
          <c:showCatName val="0"/>
          <c:showSerName val="0"/>
          <c:showPercent val="0"/>
          <c:showBubbleSize val="0"/>
        </c:dLbls>
        <c:gapWidth val="219"/>
        <c:overlap val="-27"/>
        <c:axId val="701787872"/>
        <c:axId val="701780672"/>
      </c:barChart>
      <c:catAx>
        <c:axId val="701787872"/>
        <c:scaling>
          <c:orientation val="minMax"/>
        </c:scaling>
        <c:delete val="0"/>
        <c:axPos val="b"/>
        <c:numFmt formatCode="General" sourceLinked="1"/>
        <c:majorTickMark val="out"/>
        <c:minorTickMark val="none"/>
        <c:tickLblPos val="nextTo"/>
        <c:spPr>
          <a:noFill/>
          <a:ln w="38100" cap="flat" cmpd="sng" algn="ctr">
            <a:solidFill>
              <a:srgbClr val="D6A72B"/>
            </a:solidFill>
            <a:round/>
          </a:ln>
          <a:effectLst/>
        </c:spPr>
        <c:txPr>
          <a:bodyPr rot="-60000000" spcFirstLastPara="1" vertOverflow="ellipsis" vert="horz" wrap="square" anchor="ctr" anchorCtr="1"/>
          <a:lstStyle/>
          <a:p>
            <a:pPr>
              <a:defRPr sz="2400" b="1" i="0" u="none" strike="noStrike" kern="1200" baseline="0">
                <a:solidFill>
                  <a:srgbClr val="D6A72B"/>
                </a:solidFill>
                <a:latin typeface="Proxima Nova Rg" panose="02000506030000020004" charset="0"/>
                <a:ea typeface="+mn-ea"/>
                <a:cs typeface="+mn-cs"/>
              </a:defRPr>
            </a:pPr>
            <a:endParaRPr lang="en-US"/>
          </a:p>
        </c:txPr>
        <c:crossAx val="701780672"/>
        <c:crosses val="autoZero"/>
        <c:auto val="1"/>
        <c:lblAlgn val="ctr"/>
        <c:lblOffset val="100"/>
        <c:noMultiLvlLbl val="0"/>
      </c:catAx>
      <c:valAx>
        <c:axId val="701780672"/>
        <c:scaling>
          <c:orientation val="minMax"/>
          <c:min val="0"/>
        </c:scaling>
        <c:delete val="1"/>
        <c:axPos val="l"/>
        <c:numFmt formatCode="_(* #,##0.00%_);_(* \(#,##0.00%\);_(* &quot;-&quot;??_);_(@_)" sourceLinked="1"/>
        <c:majorTickMark val="none"/>
        <c:minorTickMark val="none"/>
        <c:tickLblPos val="nextTo"/>
        <c:crossAx val="7017878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400">
          <a:solidFill>
            <a:schemeClr val="bg1"/>
          </a:solidFill>
          <a:latin typeface="Proxima Nova Rg" panose="0200050603000002000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5284261934355487E-2"/>
          <c:y val="6.1572907920514973E-2"/>
          <c:w val="0.91266486744370345"/>
          <c:h val="0.74246914191266011"/>
        </c:manualLayout>
      </c:layout>
      <c:barChart>
        <c:barDir val="col"/>
        <c:grouping val="clustered"/>
        <c:varyColors val="0"/>
        <c:ser>
          <c:idx val="0"/>
          <c:order val="0"/>
          <c:tx>
            <c:strRef>
              <c:f>'FNM Barsele Consolidation'!$N$75:$N$76</c:f>
              <c:strCache>
                <c:ptCount val="2"/>
                <c:pt idx="0">
                  <c:v>MI&amp;I Resource</c:v>
                </c:pt>
                <c:pt idx="1">
                  <c:v>(Moz AuEq)</c:v>
                </c:pt>
              </c:strCache>
            </c:strRef>
          </c:tx>
          <c:spPr>
            <a:solidFill>
              <a:srgbClr val="FFFFFF">
                <a:alpha val="70000"/>
              </a:srgbClr>
            </a:solidFill>
            <a:ln>
              <a:noFill/>
            </a:ln>
            <a:effectLst/>
          </c:spPr>
          <c:invertIfNegative val="0"/>
          <c:dPt>
            <c:idx val="1"/>
            <c:invertIfNegative val="0"/>
            <c:bubble3D val="0"/>
            <c:spPr>
              <a:solidFill>
                <a:srgbClr val="FFFFFF">
                  <a:alpha val="70000"/>
                </a:srgbClr>
              </a:solidFill>
              <a:ln>
                <a:noFill/>
              </a:ln>
              <a:effectLst/>
            </c:spPr>
            <c:extLst>
              <c:ext xmlns:c16="http://schemas.microsoft.com/office/drawing/2014/chart" uri="{C3380CC4-5D6E-409C-BE32-E72D297353CC}">
                <c16:uniqueId val="{00000001-4CA0-49E4-9BEE-1A37AB171FB5}"/>
              </c:ext>
            </c:extLst>
          </c:dPt>
          <c:dPt>
            <c:idx val="2"/>
            <c:invertIfNegative val="0"/>
            <c:bubble3D val="0"/>
            <c:spPr>
              <a:solidFill>
                <a:srgbClr val="E5B12B"/>
              </a:solidFill>
              <a:ln>
                <a:noFill/>
              </a:ln>
              <a:effectLst/>
            </c:spPr>
            <c:extLst>
              <c:ext xmlns:c16="http://schemas.microsoft.com/office/drawing/2014/chart" uri="{C3380CC4-5D6E-409C-BE32-E72D297353CC}">
                <c16:uniqueId val="{00000000-883C-4B2A-96E2-BD12B73A207E}"/>
              </c:ext>
            </c:extLst>
          </c:dPt>
          <c:dPt>
            <c:idx val="6"/>
            <c:invertIfNegative val="0"/>
            <c:bubble3D val="0"/>
            <c:spPr>
              <a:solidFill>
                <a:srgbClr val="FFFFFF">
                  <a:alpha val="70000"/>
                </a:srgbClr>
              </a:solidFill>
              <a:ln>
                <a:noFill/>
              </a:ln>
              <a:effectLst/>
            </c:spPr>
            <c:extLst>
              <c:ext xmlns:c16="http://schemas.microsoft.com/office/drawing/2014/chart" uri="{C3380CC4-5D6E-409C-BE32-E72D297353CC}">
                <c16:uniqueId val="{00000003-4CA0-49E4-9BEE-1A37AB171FB5}"/>
              </c:ext>
            </c:extLst>
          </c:dPt>
          <c:dPt>
            <c:idx val="8"/>
            <c:invertIfNegative val="0"/>
            <c:bubble3D val="0"/>
            <c:spPr>
              <a:solidFill>
                <a:srgbClr val="E5B12B"/>
              </a:solidFill>
              <a:ln>
                <a:noFill/>
              </a:ln>
              <a:effectLst/>
            </c:spPr>
            <c:extLst>
              <c:ext xmlns:c16="http://schemas.microsoft.com/office/drawing/2014/chart" uri="{C3380CC4-5D6E-409C-BE32-E72D297353CC}">
                <c16:uniqueId val="{00000001-883C-4B2A-96E2-BD12B73A207E}"/>
              </c:ext>
            </c:extLst>
          </c:dPt>
          <c:dLbls>
            <c:dLbl>
              <c:idx val="10"/>
              <c:tx>
                <c:rich>
                  <a:bodyPr/>
                  <a:lstStyle/>
                  <a:p>
                    <a:r>
                      <a:rPr lang="en-US"/>
                      <a:t>-</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4CA0-49E4-9BEE-1A37AB171FB5}"/>
                </c:ext>
              </c:extLst>
            </c:dLbl>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Proxima Nova Rg" panose="02000506030000020004" charset="0"/>
                    <a:ea typeface="Nirmala UI" panose="020B0502040204020203" pitchFamily="34" charset="0"/>
                    <a:cs typeface="Nirmala UI" panose="020B0502040204020203"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'FNM Barsele Consolidation'!$D$77:$D$87</c:f>
              <c:strCache>
                <c:ptCount val="11"/>
                <c:pt idx="0">
                  <c:v>Sitka Gold</c:v>
                </c:pt>
                <c:pt idx="1">
                  <c:v>Rupert Resources</c:v>
                </c:pt>
                <c:pt idx="2">
                  <c:v>Pro Forma Goldsky</c:v>
                </c:pt>
                <c:pt idx="3">
                  <c:v>Fury Gold Mines</c:v>
                </c:pt>
                <c:pt idx="4">
                  <c:v>G2 Goldfields</c:v>
                </c:pt>
                <c:pt idx="5">
                  <c:v>New Found Gold</c:v>
                </c:pt>
                <c:pt idx="6">
                  <c:v>Radisson Mining</c:v>
                </c:pt>
                <c:pt idx="7">
                  <c:v>Amex Exploration</c:v>
                </c:pt>
                <c:pt idx="8">
                  <c:v>Goldsky</c:v>
                </c:pt>
                <c:pt idx="9">
                  <c:v>U.S. Gold</c:v>
                </c:pt>
                <c:pt idx="10">
                  <c:v>Aurion Resources</c:v>
                </c:pt>
              </c:strCache>
            </c:strRef>
          </c:cat>
          <c:val>
            <c:numRef>
              <c:f>'FNM Barsele Consolidation'!$N$77:$N$87</c:f>
              <c:numCache>
                <c:formatCode>0.0</c:formatCode>
                <c:ptCount val="11"/>
                <c:pt idx="0">
                  <c:v>5.146585413242291</c:v>
                </c:pt>
                <c:pt idx="1">
                  <c:v>4.2309443682514623</c:v>
                </c:pt>
                <c:pt idx="2">
                  <c:v>3.6365999999999996</c:v>
                </c:pt>
                <c:pt idx="3">
                  <c:v>3.1243796513449582</c:v>
                </c:pt>
                <c:pt idx="4">
                  <c:v>3.1040349804237968</c:v>
                </c:pt>
                <c:pt idx="5">
                  <c:v>2.4833698816619374</c:v>
                </c:pt>
                <c:pt idx="6">
                  <c:v>2.3211331152535335</c:v>
                </c:pt>
                <c:pt idx="7">
                  <c:v>2.3143155494436556</c:v>
                </c:pt>
                <c:pt idx="8">
                  <c:v>2.3110999999999997</c:v>
                </c:pt>
                <c:pt idx="9">
                  <c:v>2.2450406036371553</c:v>
                </c:pt>
                <c:pt idx="10">
                  <c:v>0</c:v>
                </c:pt>
              </c:numCache>
            </c:numRef>
          </c:val>
          <c:extLst>
            <c:ext xmlns:c16="http://schemas.microsoft.com/office/drawing/2014/chart" uri="{C3380CC4-5D6E-409C-BE32-E72D297353CC}">
              <c16:uniqueId val="{00000005-4CA0-49E4-9BEE-1A37AB171FB5}"/>
            </c:ext>
          </c:extLst>
        </c:ser>
        <c:dLbls>
          <c:showLegendKey val="0"/>
          <c:showVal val="0"/>
          <c:showCatName val="0"/>
          <c:showSerName val="0"/>
          <c:showPercent val="0"/>
          <c:showBubbleSize val="0"/>
        </c:dLbls>
        <c:gapWidth val="219"/>
        <c:overlap val="-27"/>
        <c:axId val="555850528"/>
        <c:axId val="555852448"/>
      </c:barChart>
      <c:catAx>
        <c:axId val="555850528"/>
        <c:scaling>
          <c:orientation val="minMax"/>
        </c:scaling>
        <c:delete val="0"/>
        <c:axPos val="b"/>
        <c:numFmt formatCode="General" sourceLinked="1"/>
        <c:majorTickMark val="out"/>
        <c:minorTickMark val="none"/>
        <c:tickLblPos val="nextTo"/>
        <c:spPr>
          <a:noFill/>
          <a:ln w="9525" cap="flat" cmpd="sng" algn="ctr">
            <a:solidFill>
              <a:schemeClr val="bg1"/>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Proxima Nova Rg" panose="02000506030000020004" charset="0"/>
                <a:ea typeface="Nirmala UI" panose="020B0502040204020203" pitchFamily="34" charset="0"/>
                <a:cs typeface="Nirmala UI" panose="020B0502040204020203" pitchFamily="34" charset="0"/>
              </a:defRPr>
            </a:pPr>
            <a:endParaRPr lang="en-US"/>
          </a:p>
        </c:txPr>
        <c:crossAx val="555852448"/>
        <c:crosses val="autoZero"/>
        <c:auto val="1"/>
        <c:lblAlgn val="ctr"/>
        <c:lblOffset val="100"/>
        <c:noMultiLvlLbl val="0"/>
      </c:catAx>
      <c:valAx>
        <c:axId val="555852448"/>
        <c:scaling>
          <c:orientation val="minMax"/>
        </c:scaling>
        <c:delete val="0"/>
        <c:axPos val="l"/>
        <c:title>
          <c:tx>
            <c:rich>
              <a:bodyPr rot="-5400000" spcFirstLastPara="1" vertOverflow="ellipsis" vert="horz" wrap="square" anchor="ctr" anchorCtr="1"/>
              <a:lstStyle/>
              <a:p>
                <a:pPr>
                  <a:defRPr sz="2000" b="0" i="0" u="none" strike="noStrike" kern="1200" baseline="0">
                    <a:solidFill>
                      <a:schemeClr val="bg1"/>
                    </a:solidFill>
                    <a:latin typeface="Proxima Nova Rg" panose="02000506030000020004" charset="0"/>
                    <a:ea typeface="Nirmala UI" panose="020B0502040204020203" pitchFamily="34" charset="0"/>
                    <a:cs typeface="Nirmala UI" panose="020B0502040204020203" pitchFamily="34" charset="0"/>
                  </a:defRPr>
                </a:pPr>
                <a:r>
                  <a:rPr lang="en-CA" dirty="0"/>
                  <a:t>MI&amp;I Resources (Moz AuEq)</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bg1"/>
                  </a:solidFill>
                  <a:latin typeface="Proxima Nova Rg" panose="02000506030000020004" charset="0"/>
                  <a:ea typeface="Nirmala UI" panose="020B0502040204020203" pitchFamily="34" charset="0"/>
                  <a:cs typeface="Nirmala UI" panose="020B0502040204020203" pitchFamily="34" charset="0"/>
                </a:defRPr>
              </a:pPr>
              <a:endParaRPr lang="en-US"/>
            </a:p>
          </c:txPr>
        </c:title>
        <c:numFmt formatCode="0.0" sourceLinked="1"/>
        <c:majorTickMark val="out"/>
        <c:minorTickMark val="none"/>
        <c:tickLblPos val="nextTo"/>
        <c:spPr>
          <a:noFill/>
          <a:ln>
            <a:solidFill>
              <a:schemeClr val="bg1"/>
            </a:solidFill>
          </a:ln>
          <a:effectLst/>
        </c:spPr>
        <c:txPr>
          <a:bodyPr rot="-60000000" spcFirstLastPara="1" vertOverflow="ellipsis" vert="horz" wrap="square" anchor="ctr" anchorCtr="1"/>
          <a:lstStyle/>
          <a:p>
            <a:pPr>
              <a:defRPr sz="2000" b="0" i="0" u="none" strike="noStrike" kern="1200" baseline="0">
                <a:solidFill>
                  <a:schemeClr val="bg1"/>
                </a:solidFill>
                <a:latin typeface="Proxima Nova Rg" panose="02000506030000020004" charset="0"/>
                <a:ea typeface="Nirmala UI" panose="020B0502040204020203" pitchFamily="34" charset="0"/>
                <a:cs typeface="Nirmala UI" panose="020B0502040204020203" pitchFamily="34" charset="0"/>
              </a:defRPr>
            </a:pPr>
            <a:endParaRPr lang="en-US"/>
          </a:p>
        </c:txPr>
        <c:crossAx val="55585052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000">
          <a:solidFill>
            <a:schemeClr val="bg1"/>
          </a:solidFill>
          <a:latin typeface="Proxima Nova Rg" panose="02000506030000020004" charset="0"/>
          <a:ea typeface="Nirmala UI" panose="020B0502040204020203" pitchFamily="34" charset="0"/>
          <a:cs typeface="Nirmala UI" panose="020B0502040204020203"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0640125933425492E-2"/>
          <c:y val="9.8006743585535169E-2"/>
          <c:w val="0.89945013531584228"/>
          <c:h val="0.70339067007542544"/>
        </c:manualLayout>
      </c:layout>
      <c:barChart>
        <c:barDir val="col"/>
        <c:grouping val="clustered"/>
        <c:varyColors val="0"/>
        <c:ser>
          <c:idx val="0"/>
          <c:order val="0"/>
          <c:tx>
            <c:strRef>
              <c:f>'FNM Barsele Consolidation'!$H$59:$H$60</c:f>
              <c:strCache>
                <c:ptCount val="2"/>
                <c:pt idx="0">
                  <c:v>Market Capitalization</c:v>
                </c:pt>
                <c:pt idx="1">
                  <c:v>(C$M)</c:v>
                </c:pt>
              </c:strCache>
            </c:strRef>
          </c:tx>
          <c:spPr>
            <a:solidFill>
              <a:schemeClr val="bg1">
                <a:alpha val="70000"/>
              </a:schemeClr>
            </a:solidFill>
            <a:ln>
              <a:noFill/>
            </a:ln>
            <a:effectLst/>
          </c:spPr>
          <c:invertIfNegative val="0"/>
          <c:dPt>
            <c:idx val="3"/>
            <c:invertIfNegative val="0"/>
            <c:bubble3D val="0"/>
            <c:spPr>
              <a:solidFill>
                <a:srgbClr val="D6A72B"/>
              </a:solidFill>
              <a:ln>
                <a:noFill/>
              </a:ln>
              <a:effectLst/>
            </c:spPr>
            <c:extLst>
              <c:ext xmlns:c16="http://schemas.microsoft.com/office/drawing/2014/chart" uri="{C3380CC4-5D6E-409C-BE32-E72D297353CC}">
                <c16:uniqueId val="{00000001-22E6-4EBC-82FA-15C31E79118C}"/>
              </c:ext>
            </c:extLst>
          </c:dPt>
          <c:dPt>
            <c:idx val="4"/>
            <c:invertIfNegative val="0"/>
            <c:bubble3D val="0"/>
            <c:spPr>
              <a:solidFill>
                <a:srgbClr val="E5B12B"/>
              </a:solidFill>
              <a:ln>
                <a:noFill/>
              </a:ln>
              <a:effectLst/>
            </c:spPr>
            <c:extLst>
              <c:ext xmlns:c16="http://schemas.microsoft.com/office/drawing/2014/chart" uri="{C3380CC4-5D6E-409C-BE32-E72D297353CC}">
                <c16:uniqueId val="{00000003-22E6-4EBC-82FA-15C31E79118C}"/>
              </c:ext>
            </c:extLst>
          </c:dPt>
          <c:dLbls>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Proxima Nova Rg" panose="02000506030000020004" charset="0"/>
                    <a:ea typeface="Nirmala UI" panose="020B0502040204020203" pitchFamily="34" charset="0"/>
                    <a:cs typeface="Nirmala UI" panose="020B0502040204020203"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'FNM Barsele Consolidation'!$D$61:$D$71</c:f>
              <c:strCache>
                <c:ptCount val="11"/>
                <c:pt idx="0">
                  <c:v>Rupert Resources</c:v>
                </c:pt>
                <c:pt idx="1">
                  <c:v>G2 Goldfields</c:v>
                </c:pt>
                <c:pt idx="2">
                  <c:v>New Found Gold</c:v>
                </c:pt>
                <c:pt idx="3">
                  <c:v>Pro Forma Goldsky</c:v>
                </c:pt>
                <c:pt idx="4">
                  <c:v>Goldsky</c:v>
                </c:pt>
                <c:pt idx="5">
                  <c:v>Amex Exploration</c:v>
                </c:pt>
                <c:pt idx="6">
                  <c:v>Sitka Gold</c:v>
                </c:pt>
                <c:pt idx="7">
                  <c:v>Radisson Mining</c:v>
                </c:pt>
                <c:pt idx="8">
                  <c:v>U.S. Gold</c:v>
                </c:pt>
                <c:pt idx="9">
                  <c:v>Aurion Resources</c:v>
                </c:pt>
                <c:pt idx="10">
                  <c:v>Fury Gold Mines</c:v>
                </c:pt>
              </c:strCache>
            </c:strRef>
          </c:cat>
          <c:val>
            <c:numRef>
              <c:f>'FNM Barsele Consolidation'!$H$61:$H$71</c:f>
              <c:numCache>
                <c:formatCode>"$"#,##0_);[Red]\("$"#,##0\)</c:formatCode>
                <c:ptCount val="11"/>
                <c:pt idx="0">
                  <c:v>1530.31197</c:v>
                </c:pt>
                <c:pt idx="1">
                  <c:v>1493.9220399999999</c:v>
                </c:pt>
                <c:pt idx="2">
                  <c:v>918.26538000000005</c:v>
                </c:pt>
                <c:pt idx="3">
                  <c:v>803.95035524999992</c:v>
                </c:pt>
                <c:pt idx="4">
                  <c:v>566.0951877</c:v>
                </c:pt>
                <c:pt idx="5">
                  <c:v>565.99370999999996</c:v>
                </c:pt>
                <c:pt idx="6">
                  <c:v>365.62360000000001</c:v>
                </c:pt>
                <c:pt idx="7">
                  <c:v>355.20873</c:v>
                </c:pt>
                <c:pt idx="8">
                  <c:v>354.16352999999998</c:v>
                </c:pt>
                <c:pt idx="9">
                  <c:v>291.32011999999997</c:v>
                </c:pt>
                <c:pt idx="10">
                  <c:v>159.70403999999999</c:v>
                </c:pt>
              </c:numCache>
            </c:numRef>
          </c:val>
          <c:extLst>
            <c:ext xmlns:c16="http://schemas.microsoft.com/office/drawing/2014/chart" uri="{C3380CC4-5D6E-409C-BE32-E72D297353CC}">
              <c16:uniqueId val="{00000004-22E6-4EBC-82FA-15C31E79118C}"/>
            </c:ext>
          </c:extLst>
        </c:ser>
        <c:dLbls>
          <c:showLegendKey val="0"/>
          <c:showVal val="0"/>
          <c:showCatName val="0"/>
          <c:showSerName val="0"/>
          <c:showPercent val="0"/>
          <c:showBubbleSize val="0"/>
        </c:dLbls>
        <c:gapWidth val="219"/>
        <c:overlap val="-27"/>
        <c:axId val="555850528"/>
        <c:axId val="555852448"/>
      </c:barChart>
      <c:catAx>
        <c:axId val="555850528"/>
        <c:scaling>
          <c:orientation val="minMax"/>
        </c:scaling>
        <c:delete val="0"/>
        <c:axPos val="b"/>
        <c:numFmt formatCode="General" sourceLinked="1"/>
        <c:majorTickMark val="out"/>
        <c:minorTickMark val="none"/>
        <c:tickLblPos val="nextTo"/>
        <c:spPr>
          <a:noFill/>
          <a:ln w="9525" cap="flat" cmpd="sng" algn="ctr">
            <a:solidFill>
              <a:schemeClr val="bg1"/>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Proxima Nova Rg" panose="02000506030000020004" charset="0"/>
                <a:ea typeface="Nirmala UI" panose="020B0502040204020203" pitchFamily="34" charset="0"/>
                <a:cs typeface="Nirmala UI" panose="020B0502040204020203" pitchFamily="34" charset="0"/>
              </a:defRPr>
            </a:pPr>
            <a:endParaRPr lang="en-US"/>
          </a:p>
        </c:txPr>
        <c:crossAx val="555852448"/>
        <c:crosses val="autoZero"/>
        <c:auto val="1"/>
        <c:lblAlgn val="ctr"/>
        <c:lblOffset val="100"/>
        <c:noMultiLvlLbl val="0"/>
      </c:catAx>
      <c:valAx>
        <c:axId val="555852448"/>
        <c:scaling>
          <c:orientation val="minMax"/>
        </c:scaling>
        <c:delete val="0"/>
        <c:axPos val="l"/>
        <c:title>
          <c:tx>
            <c:rich>
              <a:bodyPr rot="-5400000" spcFirstLastPara="1" vertOverflow="ellipsis" vert="horz" wrap="square" anchor="ctr" anchorCtr="1"/>
              <a:lstStyle/>
              <a:p>
                <a:pPr>
                  <a:defRPr sz="2000" b="0" i="0" u="none" strike="noStrike" kern="1200" baseline="0">
                    <a:solidFill>
                      <a:schemeClr val="bg1"/>
                    </a:solidFill>
                    <a:latin typeface="Proxima Nova Rg" panose="02000506030000020004" charset="0"/>
                    <a:ea typeface="Nirmala UI" panose="020B0502040204020203" pitchFamily="34" charset="0"/>
                    <a:cs typeface="Nirmala UI" panose="020B0502040204020203" pitchFamily="34" charset="0"/>
                  </a:defRPr>
                </a:pPr>
                <a:r>
                  <a:rPr lang="en-CA" dirty="0"/>
                  <a:t>Market Capitalization</a:t>
                </a:r>
              </a:p>
              <a:p>
                <a:pPr>
                  <a:defRPr/>
                </a:pPr>
                <a:r>
                  <a:rPr lang="en-CA" dirty="0"/>
                  <a:t>(C$M)</a:t>
                </a:r>
              </a:p>
            </c:rich>
          </c:tx>
          <c:layout>
            <c:manualLayout>
              <c:xMode val="edge"/>
              <c:yMode val="edge"/>
              <c:x val="2.0613624175752233E-3"/>
              <c:y val="8.5487589032629138E-2"/>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bg1"/>
                  </a:solidFill>
                  <a:latin typeface="Proxima Nova Rg" panose="02000506030000020004" charset="0"/>
                  <a:ea typeface="Nirmala UI" panose="020B0502040204020203" pitchFamily="34" charset="0"/>
                  <a:cs typeface="Nirmala UI" panose="020B0502040204020203" pitchFamily="34" charset="0"/>
                </a:defRPr>
              </a:pPr>
              <a:endParaRPr lang="en-CA"/>
            </a:p>
          </c:txPr>
        </c:title>
        <c:numFmt formatCode="&quot;$&quot;#,##0_);[Red]\(&quot;$&quot;#,##0\)" sourceLinked="1"/>
        <c:majorTickMark val="out"/>
        <c:minorTickMark val="none"/>
        <c:tickLblPos val="nextTo"/>
        <c:spPr>
          <a:noFill/>
          <a:ln>
            <a:solidFill>
              <a:schemeClr val="bg1"/>
            </a:solidFill>
          </a:ln>
          <a:effectLst/>
        </c:spPr>
        <c:txPr>
          <a:bodyPr rot="-60000000" spcFirstLastPara="1" vertOverflow="ellipsis" vert="horz" wrap="square" anchor="ctr" anchorCtr="1"/>
          <a:lstStyle/>
          <a:p>
            <a:pPr>
              <a:defRPr sz="2000" b="0" i="0" u="none" strike="noStrike" kern="1200" baseline="0">
                <a:solidFill>
                  <a:schemeClr val="bg1"/>
                </a:solidFill>
                <a:latin typeface="Proxima Nova Rg" panose="02000506030000020004" charset="0"/>
                <a:ea typeface="Nirmala UI" panose="020B0502040204020203" pitchFamily="34" charset="0"/>
                <a:cs typeface="Nirmala UI" panose="020B0502040204020203" pitchFamily="34" charset="0"/>
              </a:defRPr>
            </a:pPr>
            <a:endParaRPr lang="en-US"/>
          </a:p>
        </c:txPr>
        <c:crossAx val="555850528"/>
        <c:crosses val="autoZero"/>
        <c:crossBetween val="between"/>
        <c:majorUnit val="20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000">
          <a:solidFill>
            <a:schemeClr val="bg1"/>
          </a:solidFill>
          <a:latin typeface="Proxima Nova Rg" panose="02000506030000020004" charset="0"/>
          <a:ea typeface="Nirmala UI" panose="020B0502040204020203" pitchFamily="34" charset="0"/>
          <a:cs typeface="Nirmala UI" panose="020B0502040204020203"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1629117763571573E-2"/>
          <c:y val="8.5789326683541639E-2"/>
          <c:w val="0.91209936289319871"/>
          <c:h val="0.74348470293241287"/>
        </c:manualLayout>
      </c:layout>
      <c:barChart>
        <c:barDir val="col"/>
        <c:grouping val="clustered"/>
        <c:varyColors val="0"/>
        <c:ser>
          <c:idx val="0"/>
          <c:order val="0"/>
          <c:tx>
            <c:strRef>
              <c:f>'FNM Barsele Consolidation'!$Q$107:$Q$108</c:f>
              <c:strCache>
                <c:ptCount val="2"/>
                <c:pt idx="0">
                  <c:v>EV / MI&amp;I</c:v>
                </c:pt>
                <c:pt idx="1">
                  <c:v>($US/oz AuEq)</c:v>
                </c:pt>
              </c:strCache>
            </c:strRef>
          </c:tx>
          <c:spPr>
            <a:solidFill>
              <a:schemeClr val="bg1">
                <a:alpha val="70000"/>
              </a:schemeClr>
            </a:solidFill>
            <a:ln>
              <a:noFill/>
            </a:ln>
            <a:effectLst/>
          </c:spPr>
          <c:invertIfNegative val="0"/>
          <c:dPt>
            <c:idx val="4"/>
            <c:invertIfNegative val="0"/>
            <c:bubble3D val="0"/>
            <c:spPr>
              <a:solidFill>
                <a:srgbClr val="E5B12B"/>
              </a:solidFill>
              <a:ln>
                <a:noFill/>
              </a:ln>
              <a:effectLst/>
            </c:spPr>
            <c:extLst>
              <c:ext xmlns:c16="http://schemas.microsoft.com/office/drawing/2014/chart" uri="{C3380CC4-5D6E-409C-BE32-E72D297353CC}">
                <c16:uniqueId val="{00000001-0358-49F2-8624-763DE3E233B0}"/>
              </c:ext>
            </c:extLst>
          </c:dPt>
          <c:dPt>
            <c:idx val="5"/>
            <c:invertIfNegative val="0"/>
            <c:bubble3D val="0"/>
            <c:spPr>
              <a:solidFill>
                <a:srgbClr val="E5B12B"/>
              </a:solidFill>
              <a:ln>
                <a:noFill/>
              </a:ln>
              <a:effectLst/>
            </c:spPr>
            <c:extLst>
              <c:ext xmlns:c16="http://schemas.microsoft.com/office/drawing/2014/chart" uri="{C3380CC4-5D6E-409C-BE32-E72D297353CC}">
                <c16:uniqueId val="{00000003-0358-49F2-8624-763DE3E233B0}"/>
              </c:ext>
            </c:extLst>
          </c:dPt>
          <c:dPt>
            <c:idx val="6"/>
            <c:invertIfNegative val="0"/>
            <c:bubble3D val="0"/>
            <c:spPr>
              <a:solidFill>
                <a:schemeClr val="bg1">
                  <a:alpha val="70000"/>
                </a:schemeClr>
              </a:solidFill>
              <a:ln>
                <a:noFill/>
              </a:ln>
              <a:effectLst/>
            </c:spPr>
            <c:extLst>
              <c:ext xmlns:c16="http://schemas.microsoft.com/office/drawing/2014/chart" uri="{C3380CC4-5D6E-409C-BE32-E72D297353CC}">
                <c16:uniqueId val="{00000005-0358-49F2-8624-763DE3E233B0}"/>
              </c:ext>
            </c:extLst>
          </c:dPt>
          <c:dPt>
            <c:idx val="7"/>
            <c:invertIfNegative val="0"/>
            <c:bubble3D val="0"/>
            <c:spPr>
              <a:solidFill>
                <a:schemeClr val="bg1">
                  <a:alpha val="70000"/>
                </a:schemeClr>
              </a:solidFill>
              <a:ln>
                <a:noFill/>
              </a:ln>
              <a:effectLst/>
            </c:spPr>
            <c:extLst>
              <c:ext xmlns:c16="http://schemas.microsoft.com/office/drawing/2014/chart" uri="{C3380CC4-5D6E-409C-BE32-E72D297353CC}">
                <c16:uniqueId val="{00000007-0358-49F2-8624-763DE3E233B0}"/>
              </c:ext>
            </c:extLst>
          </c:dPt>
          <c:dLbls>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Proxima Nova Rg" panose="02000506030000020004" charset="0"/>
                    <a:ea typeface="Nirmala UI" panose="020B0502040204020203" pitchFamily="34" charset="0"/>
                    <a:cs typeface="Nirmala UI" panose="020B0502040204020203"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'FNM Barsele Consolidation'!$D$109:$D$118</c:f>
              <c:strCache>
                <c:ptCount val="10"/>
                <c:pt idx="0">
                  <c:v>G2 Goldfields</c:v>
                </c:pt>
                <c:pt idx="1">
                  <c:v>New Found Gold</c:v>
                </c:pt>
                <c:pt idx="2">
                  <c:v>Rupert Resources</c:v>
                </c:pt>
                <c:pt idx="3">
                  <c:v>Amex Exploration</c:v>
                </c:pt>
                <c:pt idx="4">
                  <c:v>Goldsky</c:v>
                </c:pt>
                <c:pt idx="5">
                  <c:v>Pro Forma Goldsky</c:v>
                </c:pt>
                <c:pt idx="6">
                  <c:v>Radisson Mining</c:v>
                </c:pt>
                <c:pt idx="7">
                  <c:v>U.S. Gold</c:v>
                </c:pt>
                <c:pt idx="8">
                  <c:v>Sitka Gold</c:v>
                </c:pt>
                <c:pt idx="9">
                  <c:v>Fury Gold Mines</c:v>
                </c:pt>
              </c:strCache>
            </c:strRef>
          </c:cat>
          <c:val>
            <c:numRef>
              <c:f>'FNM Barsele Consolidation'!$Q$109:$Q$118</c:f>
              <c:numCache>
                <c:formatCode>"$"#,##0</c:formatCode>
                <c:ptCount val="10"/>
                <c:pt idx="0">
                  <c:v>332.0800978406711</c:v>
                </c:pt>
                <c:pt idx="1">
                  <c:v>246.39181803659156</c:v>
                </c:pt>
                <c:pt idx="2">
                  <c:v>243.85403120447737</c:v>
                </c:pt>
                <c:pt idx="3">
                  <c:v>163.22573215688317</c:v>
                </c:pt>
                <c:pt idx="4">
                  <c:v>151.85383855365413</c:v>
                </c:pt>
                <c:pt idx="5">
                  <c:v>149.8987760495084</c:v>
                </c:pt>
                <c:pt idx="6">
                  <c:v>105.96623622473027</c:v>
                </c:pt>
                <c:pt idx="7">
                  <c:v>97.293919604895748</c:v>
                </c:pt>
                <c:pt idx="8">
                  <c:v>48.73892685324622</c:v>
                </c:pt>
                <c:pt idx="9">
                  <c:v>29.592821717488427</c:v>
                </c:pt>
              </c:numCache>
            </c:numRef>
          </c:val>
          <c:extLst>
            <c:ext xmlns:c16="http://schemas.microsoft.com/office/drawing/2014/chart" uri="{C3380CC4-5D6E-409C-BE32-E72D297353CC}">
              <c16:uniqueId val="{00000008-0358-49F2-8624-763DE3E233B0}"/>
            </c:ext>
          </c:extLst>
        </c:ser>
        <c:dLbls>
          <c:showLegendKey val="0"/>
          <c:showVal val="0"/>
          <c:showCatName val="0"/>
          <c:showSerName val="0"/>
          <c:showPercent val="0"/>
          <c:showBubbleSize val="0"/>
        </c:dLbls>
        <c:gapWidth val="219"/>
        <c:overlap val="-27"/>
        <c:axId val="555850528"/>
        <c:axId val="555852448"/>
      </c:barChart>
      <c:catAx>
        <c:axId val="555850528"/>
        <c:scaling>
          <c:orientation val="minMax"/>
        </c:scaling>
        <c:delete val="0"/>
        <c:axPos val="b"/>
        <c:numFmt formatCode="General" sourceLinked="1"/>
        <c:majorTickMark val="out"/>
        <c:minorTickMark val="none"/>
        <c:tickLblPos val="nextTo"/>
        <c:spPr>
          <a:noFill/>
          <a:ln w="9525" cap="flat" cmpd="sng" algn="ctr">
            <a:solidFill>
              <a:schemeClr val="bg1"/>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Proxima Nova Rg" panose="02000506030000020004" charset="0"/>
                <a:ea typeface="Nirmala UI" panose="020B0502040204020203" pitchFamily="34" charset="0"/>
                <a:cs typeface="Nirmala UI" panose="020B0502040204020203" pitchFamily="34" charset="0"/>
              </a:defRPr>
            </a:pPr>
            <a:endParaRPr lang="en-US"/>
          </a:p>
        </c:txPr>
        <c:crossAx val="555852448"/>
        <c:crosses val="autoZero"/>
        <c:auto val="1"/>
        <c:lblAlgn val="ctr"/>
        <c:lblOffset val="100"/>
        <c:noMultiLvlLbl val="0"/>
      </c:catAx>
      <c:valAx>
        <c:axId val="555852448"/>
        <c:scaling>
          <c:orientation val="minMax"/>
        </c:scaling>
        <c:delete val="0"/>
        <c:axPos val="l"/>
        <c:title>
          <c:tx>
            <c:rich>
              <a:bodyPr rot="-5400000" spcFirstLastPara="1" vertOverflow="ellipsis" vert="horz" wrap="square" anchor="ctr" anchorCtr="1"/>
              <a:lstStyle/>
              <a:p>
                <a:pPr>
                  <a:defRPr sz="2000" b="0" i="0" u="none" strike="noStrike" kern="1200" baseline="0">
                    <a:solidFill>
                      <a:schemeClr val="bg1"/>
                    </a:solidFill>
                    <a:latin typeface="Proxima Nova Rg" panose="02000506030000020004" charset="0"/>
                    <a:ea typeface="Nirmala UI" panose="020B0502040204020203" pitchFamily="34" charset="0"/>
                    <a:cs typeface="Nirmala UI" panose="020B0502040204020203" pitchFamily="34" charset="0"/>
                  </a:defRPr>
                </a:pPr>
                <a:r>
                  <a:rPr lang="en-CA"/>
                  <a:t>EV/MI&amp;I (US$/oz AuEq)</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bg1"/>
                  </a:solidFill>
                  <a:latin typeface="Proxima Nova Rg" panose="02000506030000020004" charset="0"/>
                  <a:ea typeface="Nirmala UI" panose="020B0502040204020203" pitchFamily="34" charset="0"/>
                  <a:cs typeface="Nirmala UI" panose="020B0502040204020203" pitchFamily="34" charset="0"/>
                </a:defRPr>
              </a:pPr>
              <a:endParaRPr lang="en-CA"/>
            </a:p>
          </c:txPr>
        </c:title>
        <c:numFmt formatCode="&quot;$&quot;#,##0" sourceLinked="1"/>
        <c:majorTickMark val="out"/>
        <c:minorTickMark val="none"/>
        <c:tickLblPos val="nextTo"/>
        <c:spPr>
          <a:noFill/>
          <a:ln>
            <a:solidFill>
              <a:schemeClr val="bg1"/>
            </a:solidFill>
          </a:ln>
          <a:effectLst/>
        </c:spPr>
        <c:txPr>
          <a:bodyPr rot="-60000000" spcFirstLastPara="1" vertOverflow="ellipsis" vert="horz" wrap="square" anchor="ctr" anchorCtr="1"/>
          <a:lstStyle/>
          <a:p>
            <a:pPr>
              <a:defRPr sz="2000" b="0" i="0" u="none" strike="noStrike" kern="1200" baseline="0">
                <a:solidFill>
                  <a:schemeClr val="bg1"/>
                </a:solidFill>
                <a:latin typeface="Proxima Nova Rg" panose="02000506030000020004" charset="0"/>
                <a:ea typeface="Nirmala UI" panose="020B0502040204020203" pitchFamily="34" charset="0"/>
                <a:cs typeface="Nirmala UI" panose="020B0502040204020203" pitchFamily="34" charset="0"/>
              </a:defRPr>
            </a:pPr>
            <a:endParaRPr lang="en-US"/>
          </a:p>
        </c:txPr>
        <c:crossAx val="555850528"/>
        <c:crosses val="autoZero"/>
        <c:crossBetween val="between"/>
        <c:majorUnit val="5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000">
          <a:solidFill>
            <a:schemeClr val="bg1"/>
          </a:solidFill>
          <a:latin typeface="Proxima Nova Rg" panose="02000506030000020004" charset="0"/>
          <a:ea typeface="Nirmala UI" panose="020B0502040204020203" pitchFamily="34" charset="0"/>
          <a:cs typeface="Nirmala UI" panose="020B0502040204020203"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184615616430585E-2"/>
          <c:y val="6.0714132050846893E-2"/>
          <c:w val="0.91199990047918089"/>
          <c:h val="0.74447658803713013"/>
        </c:manualLayout>
      </c:layout>
      <c:barChart>
        <c:barDir val="col"/>
        <c:grouping val="clustered"/>
        <c:varyColors val="0"/>
        <c:ser>
          <c:idx val="0"/>
          <c:order val="0"/>
          <c:tx>
            <c:strRef>
              <c:f>'FNM Barsele Consolidation'!$R$91:$R$92</c:f>
              <c:strCache>
                <c:ptCount val="2"/>
                <c:pt idx="0">
                  <c:v>P/NAV</c:v>
                </c:pt>
                <c:pt idx="1">
                  <c:v>(x)</c:v>
                </c:pt>
              </c:strCache>
            </c:strRef>
          </c:tx>
          <c:spPr>
            <a:solidFill>
              <a:schemeClr val="bg1">
                <a:alpha val="70000"/>
              </a:schemeClr>
            </a:solidFill>
            <a:ln>
              <a:noFill/>
            </a:ln>
            <a:effectLst/>
          </c:spPr>
          <c:invertIfNegative val="0"/>
          <c:dPt>
            <c:idx val="2"/>
            <c:invertIfNegative val="0"/>
            <c:bubble3D val="0"/>
            <c:spPr>
              <a:solidFill>
                <a:schemeClr val="bg1">
                  <a:alpha val="70000"/>
                </a:schemeClr>
              </a:solidFill>
              <a:ln>
                <a:noFill/>
              </a:ln>
              <a:effectLst/>
            </c:spPr>
            <c:extLst>
              <c:ext xmlns:c16="http://schemas.microsoft.com/office/drawing/2014/chart" uri="{C3380CC4-5D6E-409C-BE32-E72D297353CC}">
                <c16:uniqueId val="{00000001-5359-45B3-AEFE-6860E4631310}"/>
              </c:ext>
            </c:extLst>
          </c:dPt>
          <c:dPt>
            <c:idx val="3"/>
            <c:invertIfNegative val="0"/>
            <c:bubble3D val="0"/>
            <c:spPr>
              <a:solidFill>
                <a:srgbClr val="E5B12B"/>
              </a:solidFill>
              <a:ln>
                <a:noFill/>
              </a:ln>
              <a:effectLst/>
            </c:spPr>
            <c:extLst>
              <c:ext xmlns:c16="http://schemas.microsoft.com/office/drawing/2014/chart" uri="{C3380CC4-5D6E-409C-BE32-E72D297353CC}">
                <c16:uniqueId val="{0000000B-5359-45B3-AEFE-6860E4631310}"/>
              </c:ext>
            </c:extLst>
          </c:dPt>
          <c:dPt>
            <c:idx val="4"/>
            <c:invertIfNegative val="0"/>
            <c:bubble3D val="0"/>
            <c:spPr>
              <a:solidFill>
                <a:schemeClr val="bg1">
                  <a:alpha val="70000"/>
                </a:schemeClr>
              </a:solidFill>
              <a:ln>
                <a:noFill/>
              </a:ln>
              <a:effectLst/>
            </c:spPr>
            <c:extLst>
              <c:ext xmlns:c16="http://schemas.microsoft.com/office/drawing/2014/chart" uri="{C3380CC4-5D6E-409C-BE32-E72D297353CC}">
                <c16:uniqueId val="{00000003-5359-45B3-AEFE-6860E4631310}"/>
              </c:ext>
            </c:extLst>
          </c:dPt>
          <c:dPt>
            <c:idx val="5"/>
            <c:invertIfNegative val="0"/>
            <c:bubble3D val="0"/>
            <c:spPr>
              <a:solidFill>
                <a:schemeClr val="bg1">
                  <a:alpha val="70000"/>
                </a:schemeClr>
              </a:solidFill>
              <a:ln>
                <a:noFill/>
              </a:ln>
              <a:effectLst/>
            </c:spPr>
            <c:extLst>
              <c:ext xmlns:c16="http://schemas.microsoft.com/office/drawing/2014/chart" uri="{C3380CC4-5D6E-409C-BE32-E72D297353CC}">
                <c16:uniqueId val="{00000005-5359-45B3-AEFE-6860E4631310}"/>
              </c:ext>
            </c:extLst>
          </c:dPt>
          <c:dPt>
            <c:idx val="6"/>
            <c:invertIfNegative val="0"/>
            <c:bubble3D val="0"/>
            <c:spPr>
              <a:solidFill>
                <a:srgbClr val="E5B12B"/>
              </a:solidFill>
              <a:ln>
                <a:noFill/>
              </a:ln>
              <a:effectLst/>
            </c:spPr>
            <c:extLst>
              <c:ext xmlns:c16="http://schemas.microsoft.com/office/drawing/2014/chart" uri="{C3380CC4-5D6E-409C-BE32-E72D297353CC}">
                <c16:uniqueId val="{0000000C-5B26-424A-A895-02B2D9A76F68}"/>
              </c:ext>
            </c:extLst>
          </c:dPt>
          <c:dPt>
            <c:idx val="8"/>
            <c:invertIfNegative val="0"/>
            <c:bubble3D val="0"/>
            <c:spPr>
              <a:solidFill>
                <a:schemeClr val="bg1">
                  <a:alpha val="70000"/>
                </a:schemeClr>
              </a:solidFill>
              <a:ln>
                <a:noFill/>
              </a:ln>
              <a:effectLst/>
            </c:spPr>
            <c:extLst>
              <c:ext xmlns:c16="http://schemas.microsoft.com/office/drawing/2014/chart" uri="{C3380CC4-5D6E-409C-BE32-E72D297353CC}">
                <c16:uniqueId val="{00000007-5359-45B3-AEFE-6860E4631310}"/>
              </c:ext>
            </c:extLst>
          </c:dPt>
          <c:dPt>
            <c:idx val="9"/>
            <c:invertIfNegative val="0"/>
            <c:bubble3D val="0"/>
            <c:spPr>
              <a:solidFill>
                <a:schemeClr val="bg1">
                  <a:alpha val="70000"/>
                </a:schemeClr>
              </a:solidFill>
              <a:ln>
                <a:noFill/>
              </a:ln>
              <a:effectLst/>
            </c:spPr>
            <c:extLst>
              <c:ext xmlns:c16="http://schemas.microsoft.com/office/drawing/2014/chart" uri="{C3380CC4-5D6E-409C-BE32-E72D297353CC}">
                <c16:uniqueId val="{00000009-5359-45B3-AEFE-6860E4631310}"/>
              </c:ext>
            </c:extLst>
          </c:dPt>
          <c:dLbls>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Proxima Nova Rg" panose="02000506030000020004" charset="0"/>
                    <a:ea typeface="Nirmala UI" panose="020B0502040204020203" pitchFamily="34" charset="0"/>
                    <a:cs typeface="Nirmala UI" panose="020B0502040204020203"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'FNM Barsele Consolidation'!$D$93:$D$103</c:f>
              <c:strCache>
                <c:ptCount val="11"/>
                <c:pt idx="0">
                  <c:v>U.S. Gold</c:v>
                </c:pt>
                <c:pt idx="1">
                  <c:v>New Found Gold</c:v>
                </c:pt>
                <c:pt idx="2">
                  <c:v>Rupert Resources</c:v>
                </c:pt>
                <c:pt idx="3">
                  <c:v>Goldsky</c:v>
                </c:pt>
                <c:pt idx="4">
                  <c:v>Amex Exploration</c:v>
                </c:pt>
                <c:pt idx="5">
                  <c:v>G2 Goldfields</c:v>
                </c:pt>
                <c:pt idx="6">
                  <c:v>Pro Forma Goldsky</c:v>
                </c:pt>
                <c:pt idx="7">
                  <c:v>Radisson Mining</c:v>
                </c:pt>
                <c:pt idx="8">
                  <c:v>Fury Gold Mines</c:v>
                </c:pt>
                <c:pt idx="9">
                  <c:v>Sitka Gold</c:v>
                </c:pt>
                <c:pt idx="10">
                  <c:v>Aurion Resources</c:v>
                </c:pt>
              </c:strCache>
            </c:strRef>
          </c:cat>
          <c:val>
            <c:numRef>
              <c:f>'FNM Barsele Consolidation'!$R$93:$R$103</c:f>
              <c:numCache>
                <c:formatCode>#,##0.00\x</c:formatCode>
                <c:ptCount val="11"/>
                <c:pt idx="0">
                  <c:v>0.46828563081499552</c:v>
                </c:pt>
                <c:pt idx="1">
                  <c:v>0.41889763779527561</c:v>
                </c:pt>
                <c:pt idx="2">
                  <c:v>0.40228995822373514</c:v>
                </c:pt>
                <c:pt idx="3">
                  <c:v>0.33772134766785317</c:v>
                </c:pt>
                <c:pt idx="4">
                  <c:v>0.31082403601487568</c:v>
                </c:pt>
                <c:pt idx="5">
                  <c:v>0.30976277959038429</c:v>
                </c:pt>
                <c:pt idx="6">
                  <c:v>0.30381990980203949</c:v>
                </c:pt>
                <c:pt idx="7">
                  <c:v>0.26031746031746034</c:v>
                </c:pt>
                <c:pt idx="8">
                  <c:v>0.25801140779010157</c:v>
                </c:pt>
                <c:pt idx="9">
                  <c:v>0.1748743718592965</c:v>
                </c:pt>
                <c:pt idx="10">
                  <c:v>0.15674255691768826</c:v>
                </c:pt>
              </c:numCache>
            </c:numRef>
          </c:val>
          <c:extLst>
            <c:ext xmlns:c16="http://schemas.microsoft.com/office/drawing/2014/chart" uri="{C3380CC4-5D6E-409C-BE32-E72D297353CC}">
              <c16:uniqueId val="{0000000A-5359-45B3-AEFE-6860E4631310}"/>
            </c:ext>
          </c:extLst>
        </c:ser>
        <c:dLbls>
          <c:showLegendKey val="0"/>
          <c:showVal val="0"/>
          <c:showCatName val="0"/>
          <c:showSerName val="0"/>
          <c:showPercent val="0"/>
          <c:showBubbleSize val="0"/>
        </c:dLbls>
        <c:gapWidth val="219"/>
        <c:overlap val="-27"/>
        <c:axId val="555850528"/>
        <c:axId val="555852448"/>
      </c:barChart>
      <c:catAx>
        <c:axId val="555850528"/>
        <c:scaling>
          <c:orientation val="minMax"/>
        </c:scaling>
        <c:delete val="0"/>
        <c:axPos val="b"/>
        <c:numFmt formatCode="General" sourceLinked="1"/>
        <c:majorTickMark val="out"/>
        <c:minorTickMark val="none"/>
        <c:tickLblPos val="nextTo"/>
        <c:spPr>
          <a:noFill/>
          <a:ln w="9525" cap="flat" cmpd="sng" algn="ctr">
            <a:solidFill>
              <a:schemeClr val="bg1"/>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Proxima Nova Rg" panose="02000506030000020004" charset="0"/>
                <a:ea typeface="Nirmala UI" panose="020B0502040204020203" pitchFamily="34" charset="0"/>
                <a:cs typeface="Nirmala UI" panose="020B0502040204020203" pitchFamily="34" charset="0"/>
              </a:defRPr>
            </a:pPr>
            <a:endParaRPr lang="en-US"/>
          </a:p>
        </c:txPr>
        <c:crossAx val="555852448"/>
        <c:crosses val="autoZero"/>
        <c:auto val="1"/>
        <c:lblAlgn val="ctr"/>
        <c:lblOffset val="100"/>
        <c:noMultiLvlLbl val="0"/>
      </c:catAx>
      <c:valAx>
        <c:axId val="555852448"/>
        <c:scaling>
          <c:orientation val="minMax"/>
          <c:max val="0.5"/>
        </c:scaling>
        <c:delete val="0"/>
        <c:axPos val="l"/>
        <c:title>
          <c:tx>
            <c:rich>
              <a:bodyPr rot="-5400000" spcFirstLastPara="1" vertOverflow="ellipsis" vert="horz" wrap="square" anchor="ctr" anchorCtr="1"/>
              <a:lstStyle/>
              <a:p>
                <a:pPr>
                  <a:defRPr sz="2000" b="0" i="0" u="none" strike="noStrike" kern="1200" baseline="0">
                    <a:solidFill>
                      <a:schemeClr val="bg1"/>
                    </a:solidFill>
                    <a:latin typeface="Proxima Nova Rg" panose="02000506030000020004" charset="0"/>
                    <a:ea typeface="Nirmala UI" panose="020B0502040204020203" pitchFamily="34" charset="0"/>
                    <a:cs typeface="Nirmala UI" panose="020B0502040204020203" pitchFamily="34" charset="0"/>
                  </a:defRPr>
                </a:pPr>
                <a:r>
                  <a:rPr lang="en-CA"/>
                  <a:t>P/NAV (x)</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bg1"/>
                  </a:solidFill>
                  <a:latin typeface="Proxima Nova Rg" panose="02000506030000020004" charset="0"/>
                  <a:ea typeface="Nirmala UI" panose="020B0502040204020203" pitchFamily="34" charset="0"/>
                  <a:cs typeface="Nirmala UI" panose="020B0502040204020203" pitchFamily="34" charset="0"/>
                </a:defRPr>
              </a:pPr>
              <a:endParaRPr lang="en-US"/>
            </a:p>
          </c:txPr>
        </c:title>
        <c:numFmt formatCode="#,##0.00\x" sourceLinked="1"/>
        <c:majorTickMark val="out"/>
        <c:minorTickMark val="none"/>
        <c:tickLblPos val="nextTo"/>
        <c:spPr>
          <a:noFill/>
          <a:ln>
            <a:solidFill>
              <a:schemeClr val="bg1"/>
            </a:solidFill>
          </a:ln>
          <a:effectLst/>
        </c:spPr>
        <c:txPr>
          <a:bodyPr rot="-60000000" spcFirstLastPara="1" vertOverflow="ellipsis" vert="horz" wrap="square" anchor="ctr" anchorCtr="1"/>
          <a:lstStyle/>
          <a:p>
            <a:pPr>
              <a:defRPr sz="2000" b="0" i="0" u="none" strike="noStrike" kern="1200" baseline="0">
                <a:solidFill>
                  <a:schemeClr val="bg1"/>
                </a:solidFill>
                <a:latin typeface="Proxima Nova Rg" panose="02000506030000020004" charset="0"/>
                <a:ea typeface="Nirmala UI" panose="020B0502040204020203" pitchFamily="34" charset="0"/>
                <a:cs typeface="Nirmala UI" panose="020B0502040204020203" pitchFamily="34" charset="0"/>
              </a:defRPr>
            </a:pPr>
            <a:endParaRPr lang="en-US"/>
          </a:p>
        </c:txPr>
        <c:crossAx val="555850528"/>
        <c:crosses val="autoZero"/>
        <c:crossBetween val="between"/>
        <c:majorUnit val="0.1"/>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000">
          <a:solidFill>
            <a:schemeClr val="bg1"/>
          </a:solidFill>
          <a:latin typeface="Proxima Nova Rg" panose="02000506030000020004" charset="0"/>
          <a:ea typeface="Nirmala UI" panose="020B0502040204020203" pitchFamily="34" charset="0"/>
          <a:cs typeface="Nirmala UI" panose="020B0502040204020203"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351350" y="848200"/>
            <a:ext cx="13403400" cy="4241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2010400" y="5371925"/>
            <a:ext cx="16083275" cy="50892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2:notes"/>
          <p:cNvSpPr txBox="1">
            <a:spLocks noGrp="1"/>
          </p:cNvSpPr>
          <p:nvPr>
            <p:ph type="body" idx="1"/>
          </p:nvPr>
        </p:nvSpPr>
        <p:spPr>
          <a:xfrm>
            <a:off x="2010400" y="5371925"/>
            <a:ext cx="16083275" cy="508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 name="Google Shape;53;p2:notes"/>
          <p:cNvSpPr>
            <a:spLocks noGrp="1" noRot="1" noChangeAspect="1"/>
          </p:cNvSpPr>
          <p:nvPr>
            <p:ph type="sldImg" idx="2"/>
          </p:nvPr>
        </p:nvSpPr>
        <p:spPr>
          <a:xfrm>
            <a:off x="6283325" y="847725"/>
            <a:ext cx="7539038" cy="4241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83325" y="847725"/>
            <a:ext cx="7539038" cy="42418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1389050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a:extLst>
            <a:ext uri="{FF2B5EF4-FFF2-40B4-BE49-F238E27FC236}">
              <a16:creationId xmlns:a16="http://schemas.microsoft.com/office/drawing/2014/main" id="{48E4F75E-2A13-89B7-452F-DA930C1A8842}"/>
            </a:ext>
          </a:extLst>
        </p:cNvPr>
        <p:cNvGrpSpPr/>
        <p:nvPr/>
      </p:nvGrpSpPr>
      <p:grpSpPr>
        <a:xfrm>
          <a:off x="0" y="0"/>
          <a:ext cx="0" cy="0"/>
          <a:chOff x="0" y="0"/>
          <a:chExt cx="0" cy="0"/>
        </a:xfrm>
      </p:grpSpPr>
      <p:sp>
        <p:nvSpPr>
          <p:cNvPr id="67" name="Google Shape;67;p3:notes">
            <a:extLst>
              <a:ext uri="{FF2B5EF4-FFF2-40B4-BE49-F238E27FC236}">
                <a16:creationId xmlns:a16="http://schemas.microsoft.com/office/drawing/2014/main" id="{3A510F52-0328-6448-B56F-F2D8FCC30457}"/>
              </a:ext>
            </a:extLst>
          </p:cNvPr>
          <p:cNvSpPr txBox="1">
            <a:spLocks noGrp="1"/>
          </p:cNvSpPr>
          <p:nvPr>
            <p:ph type="body" idx="1"/>
          </p:nvPr>
        </p:nvSpPr>
        <p:spPr>
          <a:xfrm>
            <a:off x="930905" y="3335963"/>
            <a:ext cx="7447278" cy="3160390"/>
          </a:xfrm>
          <a:prstGeom prst="rect">
            <a:avLst/>
          </a:prstGeom>
        </p:spPr>
        <p:txBody>
          <a:bodyPr spcFirstLastPara="1" wrap="square" lIns="47532" tIns="47532" rIns="47532" bIns="47532" anchor="t" anchorCtr="0">
            <a:noAutofit/>
          </a:bodyPr>
          <a:lstStyle/>
          <a:p>
            <a:pPr marL="0" indent="0">
              <a:buNone/>
            </a:pPr>
            <a:endParaRPr dirty="0"/>
          </a:p>
        </p:txBody>
      </p:sp>
      <p:sp>
        <p:nvSpPr>
          <p:cNvPr id="68" name="Google Shape;68;p3:notes">
            <a:extLst>
              <a:ext uri="{FF2B5EF4-FFF2-40B4-BE49-F238E27FC236}">
                <a16:creationId xmlns:a16="http://schemas.microsoft.com/office/drawing/2014/main" id="{5C56DAA3-B2B9-EA35-D905-2E212AB48520}"/>
              </a:ext>
            </a:extLst>
          </p:cNvPr>
          <p:cNvSpPr>
            <a:spLocks noGrp="1" noRot="1" noChangeAspect="1"/>
          </p:cNvSpPr>
          <p:nvPr>
            <p:ph type="sldImg" idx="2"/>
          </p:nvPr>
        </p:nvSpPr>
        <p:spPr>
          <a:xfrm>
            <a:off x="2314575" y="527050"/>
            <a:ext cx="4681538" cy="26336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41957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a:extLst>
            <a:ext uri="{FF2B5EF4-FFF2-40B4-BE49-F238E27FC236}">
              <a16:creationId xmlns:a16="http://schemas.microsoft.com/office/drawing/2014/main" id="{6BCCF8E7-6D30-71AA-1C8E-23CAD23ACA77}"/>
            </a:ext>
          </a:extLst>
        </p:cNvPr>
        <p:cNvGrpSpPr/>
        <p:nvPr/>
      </p:nvGrpSpPr>
      <p:grpSpPr>
        <a:xfrm>
          <a:off x="0" y="0"/>
          <a:ext cx="0" cy="0"/>
          <a:chOff x="0" y="0"/>
          <a:chExt cx="0" cy="0"/>
        </a:xfrm>
      </p:grpSpPr>
      <p:sp>
        <p:nvSpPr>
          <p:cNvPr id="67" name="Google Shape;67;p3:notes">
            <a:extLst>
              <a:ext uri="{FF2B5EF4-FFF2-40B4-BE49-F238E27FC236}">
                <a16:creationId xmlns:a16="http://schemas.microsoft.com/office/drawing/2014/main" id="{A949DD63-DA36-1ECE-BDA3-37EE33ADFCC3}"/>
              </a:ext>
            </a:extLst>
          </p:cNvPr>
          <p:cNvSpPr txBox="1">
            <a:spLocks noGrp="1"/>
          </p:cNvSpPr>
          <p:nvPr>
            <p:ph type="body" idx="1"/>
          </p:nvPr>
        </p:nvSpPr>
        <p:spPr>
          <a:xfrm>
            <a:off x="930905" y="3335963"/>
            <a:ext cx="7447278" cy="3160390"/>
          </a:xfrm>
          <a:prstGeom prst="rect">
            <a:avLst/>
          </a:prstGeom>
        </p:spPr>
        <p:txBody>
          <a:bodyPr spcFirstLastPara="1" wrap="square" lIns="47532" tIns="47532" rIns="47532" bIns="47532" anchor="t" anchorCtr="0">
            <a:noAutofit/>
          </a:bodyPr>
          <a:lstStyle/>
          <a:p>
            <a:pPr marL="0" indent="0">
              <a:buNone/>
            </a:pPr>
            <a:endParaRPr/>
          </a:p>
        </p:txBody>
      </p:sp>
      <p:sp>
        <p:nvSpPr>
          <p:cNvPr id="68" name="Google Shape;68;p3:notes">
            <a:extLst>
              <a:ext uri="{FF2B5EF4-FFF2-40B4-BE49-F238E27FC236}">
                <a16:creationId xmlns:a16="http://schemas.microsoft.com/office/drawing/2014/main" id="{B393FC09-940D-A1A7-C04D-2A63AEC195CF}"/>
              </a:ext>
            </a:extLst>
          </p:cNvPr>
          <p:cNvSpPr>
            <a:spLocks noGrp="1" noRot="1" noChangeAspect="1"/>
          </p:cNvSpPr>
          <p:nvPr>
            <p:ph type="sldImg" idx="2"/>
          </p:nvPr>
        </p:nvSpPr>
        <p:spPr>
          <a:xfrm>
            <a:off x="2314575" y="527050"/>
            <a:ext cx="4681538" cy="26336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802657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a:extLst>
            <a:ext uri="{FF2B5EF4-FFF2-40B4-BE49-F238E27FC236}">
              <a16:creationId xmlns:a16="http://schemas.microsoft.com/office/drawing/2014/main" id="{E9AB85BF-C5AB-3535-1D62-6567EF22087A}"/>
            </a:ext>
          </a:extLst>
        </p:cNvPr>
        <p:cNvGrpSpPr/>
        <p:nvPr/>
      </p:nvGrpSpPr>
      <p:grpSpPr>
        <a:xfrm>
          <a:off x="0" y="0"/>
          <a:ext cx="0" cy="0"/>
          <a:chOff x="0" y="0"/>
          <a:chExt cx="0" cy="0"/>
        </a:xfrm>
      </p:grpSpPr>
      <p:sp>
        <p:nvSpPr>
          <p:cNvPr id="67" name="Google Shape;67;p3:notes">
            <a:extLst>
              <a:ext uri="{FF2B5EF4-FFF2-40B4-BE49-F238E27FC236}">
                <a16:creationId xmlns:a16="http://schemas.microsoft.com/office/drawing/2014/main" id="{A02B52AF-6EF7-921D-8EEE-9DDDE5E6E63A}"/>
              </a:ext>
            </a:extLst>
          </p:cNvPr>
          <p:cNvSpPr txBox="1">
            <a:spLocks noGrp="1"/>
          </p:cNvSpPr>
          <p:nvPr>
            <p:ph type="body" idx="1"/>
          </p:nvPr>
        </p:nvSpPr>
        <p:spPr>
          <a:xfrm>
            <a:off x="930905" y="3335963"/>
            <a:ext cx="7447278" cy="3160390"/>
          </a:xfrm>
          <a:prstGeom prst="rect">
            <a:avLst/>
          </a:prstGeom>
        </p:spPr>
        <p:txBody>
          <a:bodyPr spcFirstLastPara="1" wrap="square" lIns="47532" tIns="47532" rIns="47532" bIns="47532" anchor="t" anchorCtr="0">
            <a:noAutofit/>
          </a:bodyPr>
          <a:lstStyle/>
          <a:p>
            <a:pPr marL="0" indent="0">
              <a:buNone/>
            </a:pPr>
            <a:endParaRPr/>
          </a:p>
        </p:txBody>
      </p:sp>
      <p:sp>
        <p:nvSpPr>
          <p:cNvPr id="68" name="Google Shape;68;p3:notes">
            <a:extLst>
              <a:ext uri="{FF2B5EF4-FFF2-40B4-BE49-F238E27FC236}">
                <a16:creationId xmlns:a16="http://schemas.microsoft.com/office/drawing/2014/main" id="{01626B1B-45D4-E609-A4B1-16DD1275C400}"/>
              </a:ext>
            </a:extLst>
          </p:cNvPr>
          <p:cNvSpPr>
            <a:spLocks noGrp="1" noRot="1" noChangeAspect="1"/>
          </p:cNvSpPr>
          <p:nvPr>
            <p:ph type="sldImg" idx="2"/>
          </p:nvPr>
        </p:nvSpPr>
        <p:spPr>
          <a:xfrm>
            <a:off x="2314575" y="527050"/>
            <a:ext cx="4681538" cy="26336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612317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Only" userDrawn="1">
  <p:cSld name="Title, footer and background image">
    <p:bg>
      <p:bgPr>
        <a:solidFill>
          <a:schemeClr val="lt1"/>
        </a:solidFill>
        <a:effectLst/>
      </p:bgPr>
    </p:bg>
    <p:spTree>
      <p:nvGrpSpPr>
        <p:cNvPr id="1" name="Shape 11"/>
        <p:cNvGrpSpPr/>
        <p:nvPr/>
      </p:nvGrpSpPr>
      <p:grpSpPr>
        <a:xfrm>
          <a:off x="0" y="0"/>
          <a:ext cx="0" cy="0"/>
          <a:chOff x="0" y="0"/>
          <a:chExt cx="0" cy="0"/>
        </a:xfrm>
      </p:grpSpPr>
      <p:sp>
        <p:nvSpPr>
          <p:cNvPr id="12" name="Google Shape;12;p34"/>
          <p:cNvSpPr/>
          <p:nvPr/>
        </p:nvSpPr>
        <p:spPr>
          <a:xfrm>
            <a:off x="0" y="0"/>
            <a:ext cx="20104100" cy="11308715"/>
          </a:xfrm>
          <a:custGeom>
            <a:avLst/>
            <a:gdLst/>
            <a:ahLst/>
            <a:cxnLst/>
            <a:rect l="l" t="t" r="r" b="b"/>
            <a:pathLst>
              <a:path w="20104100" h="11308715" extrusionOk="0">
                <a:moveTo>
                  <a:pt x="20104099" y="0"/>
                </a:moveTo>
                <a:lnTo>
                  <a:pt x="0" y="0"/>
                </a:lnTo>
                <a:lnTo>
                  <a:pt x="0" y="11308556"/>
                </a:lnTo>
                <a:lnTo>
                  <a:pt x="20104099" y="11308556"/>
                </a:lnTo>
                <a:lnTo>
                  <a:pt x="20104099" y="0"/>
                </a:lnTo>
                <a:close/>
              </a:path>
            </a:pathLst>
          </a:custGeom>
          <a:solidFill>
            <a:srgbClr val="11283C"/>
          </a:solid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pic>
        <p:nvPicPr>
          <p:cNvPr id="13" name="Google Shape;13;p34"/>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20104100" cy="11308556"/>
          </a:xfrm>
          <a:prstGeom prst="rect">
            <a:avLst/>
          </a:prstGeom>
          <a:noFill/>
          <a:ln>
            <a:noFill/>
          </a:ln>
        </p:spPr>
      </p:pic>
      <p:sp>
        <p:nvSpPr>
          <p:cNvPr id="15" name="Google Shape;15;p34"/>
          <p:cNvSpPr txBox="1">
            <a:spLocks noGrp="1"/>
          </p:cNvSpPr>
          <p:nvPr>
            <p:ph type="ftr" idx="11"/>
          </p:nvPr>
        </p:nvSpPr>
        <p:spPr>
          <a:xfrm>
            <a:off x="14143707" y="10567390"/>
            <a:ext cx="4088765" cy="290195"/>
          </a:xfrm>
          <a:prstGeom prst="rect">
            <a:avLst/>
          </a:prstGeom>
          <a:noFill/>
          <a:ln>
            <a:noFill/>
          </a:ln>
        </p:spPr>
        <p:txBody>
          <a:bodyPr spcFirstLastPara="1" wrap="square" lIns="0" tIns="0" rIns="0" bIns="0" anchor="t" anchorCtr="0">
            <a:spAutoFit/>
          </a:bodyPr>
          <a:lstStyle>
            <a:lvl1pPr lvl="0">
              <a:spcBef>
                <a:spcPts val="0"/>
              </a:spcBef>
              <a:spcAft>
                <a:spcPts val="0"/>
              </a:spcAft>
              <a:buSzPts val="1400"/>
              <a:buNone/>
              <a:defRPr sz="1450" b="0" i="0">
                <a:solidFill>
                  <a:schemeClr val="lt1"/>
                </a:solidFill>
                <a:latin typeface="Merriweather Sans"/>
                <a:ea typeface="Merriweather Sans"/>
                <a:cs typeface="Merriweather Sans"/>
                <a:sym typeface="Merriweather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34"/>
          <p:cNvSpPr txBox="1">
            <a:spLocks noGrp="1"/>
          </p:cNvSpPr>
          <p:nvPr>
            <p:ph type="dt" idx="10"/>
          </p:nvPr>
        </p:nvSpPr>
        <p:spPr>
          <a:xfrm>
            <a:off x="1005205" y="10517696"/>
            <a:ext cx="4623943" cy="565467"/>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 name="Google Shape;304;p13">
            <a:extLst>
              <a:ext uri="{FF2B5EF4-FFF2-40B4-BE49-F238E27FC236}">
                <a16:creationId xmlns:a16="http://schemas.microsoft.com/office/drawing/2014/main" id="{5F7C590D-5CDB-CC8D-6D55-0B641700B449}"/>
              </a:ext>
            </a:extLst>
          </p:cNvPr>
          <p:cNvSpPr/>
          <p:nvPr userDrawn="1"/>
        </p:nvSpPr>
        <p:spPr>
          <a:xfrm>
            <a:off x="837670" y="0"/>
            <a:ext cx="136525" cy="1210310"/>
          </a:xfrm>
          <a:custGeom>
            <a:avLst/>
            <a:gdLst/>
            <a:ahLst/>
            <a:cxnLst/>
            <a:rect l="l" t="t" r="r" b="b"/>
            <a:pathLst>
              <a:path w="136525" h="1210310" extrusionOk="0">
                <a:moveTo>
                  <a:pt x="136121" y="0"/>
                </a:moveTo>
                <a:lnTo>
                  <a:pt x="0" y="0"/>
                </a:lnTo>
                <a:lnTo>
                  <a:pt x="0" y="1209910"/>
                </a:lnTo>
                <a:lnTo>
                  <a:pt x="136121" y="1209910"/>
                </a:lnTo>
                <a:lnTo>
                  <a:pt x="136121" y="0"/>
                </a:lnTo>
                <a:close/>
              </a:path>
            </a:pathLst>
          </a:custGeom>
          <a:solidFill>
            <a:srgbClr val="DEAC2A"/>
          </a:solid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6" name="Google Shape;14;p34">
            <a:extLst>
              <a:ext uri="{FF2B5EF4-FFF2-40B4-BE49-F238E27FC236}">
                <a16:creationId xmlns:a16="http://schemas.microsoft.com/office/drawing/2014/main" id="{BF9DACBC-BF7F-B06A-A955-1B479C932D31}"/>
              </a:ext>
            </a:extLst>
          </p:cNvPr>
          <p:cNvSpPr txBox="1">
            <a:spLocks noGrp="1"/>
          </p:cNvSpPr>
          <p:nvPr>
            <p:ph type="title"/>
          </p:nvPr>
        </p:nvSpPr>
        <p:spPr>
          <a:xfrm>
            <a:off x="1160039" y="726017"/>
            <a:ext cx="18106391" cy="591185"/>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3700" b="1" i="0">
                <a:solidFill>
                  <a:schemeClr val="bg1"/>
                </a:solidFill>
                <a:latin typeface="Proxima Nova Rg" panose="02000506030000020004" pitchFamily="2" charset="77"/>
                <a:ea typeface="Proxima Nova Rg" panose="02000506030000020004" pitchFamily="2" charset="77"/>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 name="Google Shape;56;p2">
            <a:extLst>
              <a:ext uri="{FF2B5EF4-FFF2-40B4-BE49-F238E27FC236}">
                <a16:creationId xmlns:a16="http://schemas.microsoft.com/office/drawing/2014/main" id="{6FABB4F2-C475-1912-C712-49661EFEB6DE}"/>
              </a:ext>
            </a:extLst>
          </p:cNvPr>
          <p:cNvSpPr/>
          <p:nvPr userDrawn="1"/>
        </p:nvSpPr>
        <p:spPr>
          <a:xfrm>
            <a:off x="0" y="10109461"/>
            <a:ext cx="20104100" cy="1199515"/>
          </a:xfrm>
          <a:custGeom>
            <a:avLst/>
            <a:gdLst/>
            <a:ahLst/>
            <a:cxnLst/>
            <a:rect l="l" t="t" r="r" b="b"/>
            <a:pathLst>
              <a:path w="20104100" h="1199515" extrusionOk="0">
                <a:moveTo>
                  <a:pt x="20104099" y="0"/>
                </a:moveTo>
                <a:lnTo>
                  <a:pt x="0" y="0"/>
                </a:lnTo>
                <a:lnTo>
                  <a:pt x="0" y="1199094"/>
                </a:lnTo>
                <a:lnTo>
                  <a:pt x="20104099" y="1199094"/>
                </a:lnTo>
                <a:lnTo>
                  <a:pt x="20104099" y="0"/>
                </a:lnTo>
                <a:close/>
              </a:path>
            </a:pathLst>
          </a:custGeom>
          <a:solidFill>
            <a:srgbClr val="10273D"/>
          </a:solid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pic>
        <p:nvPicPr>
          <p:cNvPr id="8" name="Google Shape;57;p2">
            <a:extLst>
              <a:ext uri="{FF2B5EF4-FFF2-40B4-BE49-F238E27FC236}">
                <a16:creationId xmlns:a16="http://schemas.microsoft.com/office/drawing/2014/main" id="{136A3E66-7CE2-2049-59E6-EDCA45D28C89}"/>
              </a:ext>
            </a:extLst>
          </p:cNvPr>
          <p:cNvPicPr preferRelativeResize="0"/>
          <p:nvPr userDrawn="1"/>
        </p:nvPicPr>
        <p:blipFill rotWithShape="1">
          <a:blip r:embed="rId3" cstate="email">
            <a:alphaModFix/>
            <a:extLst>
              <a:ext uri="{28A0092B-C50C-407E-A947-70E740481C1C}">
                <a14:useLocalDpi xmlns:a14="http://schemas.microsoft.com/office/drawing/2010/main"/>
              </a:ext>
            </a:extLst>
          </a:blip>
          <a:srcRect/>
          <a:stretch/>
        </p:blipFill>
        <p:spPr>
          <a:xfrm>
            <a:off x="837671" y="10321496"/>
            <a:ext cx="2400075" cy="775024"/>
          </a:xfrm>
          <a:prstGeom prst="rect">
            <a:avLst/>
          </a:prstGeom>
          <a:noFill/>
          <a:ln>
            <a:noFill/>
          </a:ln>
        </p:spPr>
      </p:pic>
      <p:sp>
        <p:nvSpPr>
          <p:cNvPr id="9" name="Google Shape;58;p2">
            <a:extLst>
              <a:ext uri="{FF2B5EF4-FFF2-40B4-BE49-F238E27FC236}">
                <a16:creationId xmlns:a16="http://schemas.microsoft.com/office/drawing/2014/main" id="{15A588F9-9F14-A95D-5A5B-A6A35D2A6C0D}"/>
              </a:ext>
            </a:extLst>
          </p:cNvPr>
          <p:cNvSpPr/>
          <p:nvPr userDrawn="1"/>
        </p:nvSpPr>
        <p:spPr>
          <a:xfrm>
            <a:off x="18609862" y="10394877"/>
            <a:ext cx="649605" cy="628650"/>
          </a:xfrm>
          <a:custGeom>
            <a:avLst/>
            <a:gdLst/>
            <a:ahLst/>
            <a:cxnLst/>
            <a:rect l="l" t="t" r="r" b="b"/>
            <a:pathLst>
              <a:path w="649605" h="628650" extrusionOk="0">
                <a:moveTo>
                  <a:pt x="649194" y="0"/>
                </a:moveTo>
                <a:lnTo>
                  <a:pt x="0" y="0"/>
                </a:lnTo>
                <a:lnTo>
                  <a:pt x="0" y="628253"/>
                </a:lnTo>
                <a:lnTo>
                  <a:pt x="649194" y="628253"/>
                </a:lnTo>
                <a:lnTo>
                  <a:pt x="649194" y="0"/>
                </a:lnTo>
                <a:close/>
              </a:path>
            </a:pathLst>
          </a:custGeom>
          <a:solidFill>
            <a:srgbClr val="DEAC2A"/>
          </a:solid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0" name="Google Shape;64;p2">
            <a:extLst>
              <a:ext uri="{FF2B5EF4-FFF2-40B4-BE49-F238E27FC236}">
                <a16:creationId xmlns:a16="http://schemas.microsoft.com/office/drawing/2014/main" id="{17DA9B98-B3BD-1B31-1099-AE773F92DC03}"/>
              </a:ext>
            </a:extLst>
          </p:cNvPr>
          <p:cNvSpPr txBox="1">
            <a:spLocks/>
          </p:cNvSpPr>
          <p:nvPr userDrawn="1"/>
        </p:nvSpPr>
        <p:spPr>
          <a:xfrm>
            <a:off x="14143707" y="10567390"/>
            <a:ext cx="4088700" cy="255300"/>
          </a:xfrm>
          <a:prstGeom prst="rect">
            <a:avLst/>
          </a:prstGeom>
          <a:noFill/>
          <a:ln>
            <a:noFill/>
          </a:ln>
        </p:spPr>
        <p:txBody>
          <a:bodyPr spcFirstLastPara="1" wrap="square" lIns="0" tIns="3175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1450" b="0" i="0" u="none" strike="noStrike" cap="none">
                <a:solidFill>
                  <a:schemeClr val="lt1"/>
                </a:solidFill>
                <a:latin typeface="Merriweather Sans"/>
                <a:ea typeface="Merriweather Sans"/>
                <a:cs typeface="Merriweather Sans"/>
                <a:sym typeface="Merriweather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12700" algn="r">
              <a:buSzPts val="1100"/>
            </a:pPr>
            <a:r>
              <a:rPr lang="en-US">
                <a:latin typeface="Proxima Nova Rg"/>
                <a:ea typeface="Proxima Nova Rg"/>
                <a:cs typeface="Proxima Nova Rg"/>
                <a:sym typeface="Proxima Nova"/>
              </a:rPr>
              <a:t>TSXV: GSKR | FNSE: GSKRSDB</a:t>
            </a:r>
          </a:p>
        </p:txBody>
      </p:sp>
      <p:sp>
        <p:nvSpPr>
          <p:cNvPr id="17" name="Google Shape;17;p34"/>
          <p:cNvSpPr txBox="1">
            <a:spLocks noGrp="1"/>
          </p:cNvSpPr>
          <p:nvPr>
            <p:ph type="sldNum" idx="12"/>
          </p:nvPr>
        </p:nvSpPr>
        <p:spPr>
          <a:xfrm>
            <a:off x="18668435" y="10583334"/>
            <a:ext cx="474009" cy="223138"/>
          </a:xfrm>
          <a:prstGeom prst="rect">
            <a:avLst/>
          </a:prstGeom>
          <a:noFill/>
          <a:ln>
            <a:noFill/>
          </a:ln>
        </p:spPr>
        <p:txBody>
          <a:bodyPr spcFirstLastPara="1" wrap="square" lIns="0" tIns="0" rIns="0" bIns="0" anchor="t" anchorCtr="0">
            <a:spAutoFit/>
          </a:bodyPr>
          <a:lstStyle>
            <a:lvl1pPr marL="92075" lvl="0" indent="0" algn="ctr">
              <a:lnSpc>
                <a:spcPct val="100000"/>
              </a:lnSpc>
              <a:spcBef>
                <a:spcPts val="0"/>
              </a:spcBef>
              <a:buNone/>
              <a:defRPr sz="1450" b="0" i="0">
                <a:solidFill>
                  <a:srgbClr val="10273D"/>
                </a:solidFill>
                <a:latin typeface="Merriweather Sans"/>
                <a:ea typeface="Merriweather Sans"/>
                <a:cs typeface="Merriweather Sans"/>
                <a:sym typeface="Merriweather Sans"/>
              </a:defRPr>
            </a:lvl1pPr>
            <a:lvl2pPr marL="92075" lvl="1" indent="0">
              <a:lnSpc>
                <a:spcPct val="100000"/>
              </a:lnSpc>
              <a:spcBef>
                <a:spcPts val="0"/>
              </a:spcBef>
              <a:buNone/>
              <a:defRPr sz="1450" b="0" i="0">
                <a:solidFill>
                  <a:srgbClr val="10273D"/>
                </a:solidFill>
                <a:latin typeface="Merriweather Sans"/>
                <a:ea typeface="Merriweather Sans"/>
                <a:cs typeface="Merriweather Sans"/>
                <a:sym typeface="Merriweather Sans"/>
              </a:defRPr>
            </a:lvl2pPr>
            <a:lvl3pPr marL="92075" lvl="2" indent="0">
              <a:lnSpc>
                <a:spcPct val="100000"/>
              </a:lnSpc>
              <a:spcBef>
                <a:spcPts val="0"/>
              </a:spcBef>
              <a:buNone/>
              <a:defRPr sz="1450" b="0" i="0">
                <a:solidFill>
                  <a:srgbClr val="10273D"/>
                </a:solidFill>
                <a:latin typeface="Merriweather Sans"/>
                <a:ea typeface="Merriweather Sans"/>
                <a:cs typeface="Merriweather Sans"/>
                <a:sym typeface="Merriweather Sans"/>
              </a:defRPr>
            </a:lvl3pPr>
            <a:lvl4pPr marL="92075" lvl="3" indent="0">
              <a:lnSpc>
                <a:spcPct val="100000"/>
              </a:lnSpc>
              <a:spcBef>
                <a:spcPts val="0"/>
              </a:spcBef>
              <a:buNone/>
              <a:defRPr sz="1450" b="0" i="0">
                <a:solidFill>
                  <a:srgbClr val="10273D"/>
                </a:solidFill>
                <a:latin typeface="Merriweather Sans"/>
                <a:ea typeface="Merriweather Sans"/>
                <a:cs typeface="Merriweather Sans"/>
                <a:sym typeface="Merriweather Sans"/>
              </a:defRPr>
            </a:lvl4pPr>
            <a:lvl5pPr marL="92075" lvl="4" indent="0">
              <a:lnSpc>
                <a:spcPct val="100000"/>
              </a:lnSpc>
              <a:spcBef>
                <a:spcPts val="0"/>
              </a:spcBef>
              <a:buNone/>
              <a:defRPr sz="1450" b="0" i="0">
                <a:solidFill>
                  <a:srgbClr val="10273D"/>
                </a:solidFill>
                <a:latin typeface="Merriweather Sans"/>
                <a:ea typeface="Merriweather Sans"/>
                <a:cs typeface="Merriweather Sans"/>
                <a:sym typeface="Merriweather Sans"/>
              </a:defRPr>
            </a:lvl5pPr>
            <a:lvl6pPr marL="92075" lvl="5" indent="0">
              <a:lnSpc>
                <a:spcPct val="100000"/>
              </a:lnSpc>
              <a:spcBef>
                <a:spcPts val="0"/>
              </a:spcBef>
              <a:buNone/>
              <a:defRPr sz="1450" b="0" i="0">
                <a:solidFill>
                  <a:srgbClr val="10273D"/>
                </a:solidFill>
                <a:latin typeface="Merriweather Sans"/>
                <a:ea typeface="Merriweather Sans"/>
                <a:cs typeface="Merriweather Sans"/>
                <a:sym typeface="Merriweather Sans"/>
              </a:defRPr>
            </a:lvl6pPr>
            <a:lvl7pPr marL="92075" lvl="6" indent="0">
              <a:lnSpc>
                <a:spcPct val="100000"/>
              </a:lnSpc>
              <a:spcBef>
                <a:spcPts val="0"/>
              </a:spcBef>
              <a:buNone/>
              <a:defRPr sz="1450" b="0" i="0">
                <a:solidFill>
                  <a:srgbClr val="10273D"/>
                </a:solidFill>
                <a:latin typeface="Merriweather Sans"/>
                <a:ea typeface="Merriweather Sans"/>
                <a:cs typeface="Merriweather Sans"/>
                <a:sym typeface="Merriweather Sans"/>
              </a:defRPr>
            </a:lvl7pPr>
            <a:lvl8pPr marL="92075" lvl="7" indent="0">
              <a:lnSpc>
                <a:spcPct val="100000"/>
              </a:lnSpc>
              <a:spcBef>
                <a:spcPts val="0"/>
              </a:spcBef>
              <a:buNone/>
              <a:defRPr sz="1450" b="0" i="0">
                <a:solidFill>
                  <a:srgbClr val="10273D"/>
                </a:solidFill>
                <a:latin typeface="Merriweather Sans"/>
                <a:ea typeface="Merriweather Sans"/>
                <a:cs typeface="Merriweather Sans"/>
                <a:sym typeface="Merriweather Sans"/>
              </a:defRPr>
            </a:lvl8pPr>
            <a:lvl9pPr marL="92075" lvl="8" indent="0">
              <a:lnSpc>
                <a:spcPct val="100000"/>
              </a:lnSpc>
              <a:spcBef>
                <a:spcPts val="0"/>
              </a:spcBef>
              <a:buNone/>
              <a:defRPr sz="1450" b="0" i="0">
                <a:solidFill>
                  <a:srgbClr val="10273D"/>
                </a:solidFill>
                <a:latin typeface="Merriweather Sans"/>
                <a:ea typeface="Merriweather Sans"/>
                <a:cs typeface="Merriweather Sans"/>
                <a:sym typeface="Merriweather Sans"/>
              </a:defRPr>
            </a:lvl9pPr>
          </a:lstStyle>
          <a:p>
            <a:fld id="{00000000-1234-1234-1234-12341234123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Only" preserve="1" userDrawn="1">
  <p:cSld name="Background only">
    <p:bg>
      <p:bgPr>
        <a:solidFill>
          <a:schemeClr val="lt1"/>
        </a:solidFill>
        <a:effectLst/>
      </p:bgPr>
    </p:bg>
    <p:spTree>
      <p:nvGrpSpPr>
        <p:cNvPr id="1" name="Shape 11"/>
        <p:cNvGrpSpPr/>
        <p:nvPr/>
      </p:nvGrpSpPr>
      <p:grpSpPr>
        <a:xfrm>
          <a:off x="0" y="0"/>
          <a:ext cx="0" cy="0"/>
          <a:chOff x="0" y="0"/>
          <a:chExt cx="0" cy="0"/>
        </a:xfrm>
      </p:grpSpPr>
      <p:sp>
        <p:nvSpPr>
          <p:cNvPr id="12" name="Google Shape;12;p34"/>
          <p:cNvSpPr/>
          <p:nvPr/>
        </p:nvSpPr>
        <p:spPr>
          <a:xfrm>
            <a:off x="0" y="0"/>
            <a:ext cx="20104100" cy="11308715"/>
          </a:xfrm>
          <a:custGeom>
            <a:avLst/>
            <a:gdLst/>
            <a:ahLst/>
            <a:cxnLst/>
            <a:rect l="l" t="t" r="r" b="b"/>
            <a:pathLst>
              <a:path w="20104100" h="11308715" extrusionOk="0">
                <a:moveTo>
                  <a:pt x="20104099" y="0"/>
                </a:moveTo>
                <a:lnTo>
                  <a:pt x="0" y="0"/>
                </a:lnTo>
                <a:lnTo>
                  <a:pt x="0" y="11308556"/>
                </a:lnTo>
                <a:lnTo>
                  <a:pt x="20104099" y="11308556"/>
                </a:lnTo>
                <a:lnTo>
                  <a:pt x="20104099" y="0"/>
                </a:lnTo>
                <a:close/>
              </a:path>
            </a:pathLst>
          </a:custGeom>
          <a:solidFill>
            <a:srgbClr val="11283C"/>
          </a:solid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pic>
        <p:nvPicPr>
          <p:cNvPr id="2" name="Google Shape;45;p1">
            <a:extLst>
              <a:ext uri="{FF2B5EF4-FFF2-40B4-BE49-F238E27FC236}">
                <a16:creationId xmlns:a16="http://schemas.microsoft.com/office/drawing/2014/main" id="{0A4E3254-07FE-39A3-5937-7AD8115E36E0}"/>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0" y="794"/>
            <a:ext cx="20104100" cy="11308556"/>
          </a:xfrm>
          <a:prstGeom prst="rect">
            <a:avLst/>
          </a:prstGeom>
          <a:noFill/>
          <a:ln>
            <a:noFill/>
          </a:ln>
        </p:spPr>
      </p:pic>
    </p:spTree>
    <p:extLst>
      <p:ext uri="{BB962C8B-B14F-4D97-AF65-F5344CB8AC3E}">
        <p14:creationId xmlns:p14="http://schemas.microsoft.com/office/powerpoint/2010/main" val="39882382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8"/>
        <p:cNvGrpSpPr/>
        <p:nvPr/>
      </p:nvGrpSpPr>
      <p:grpSpPr>
        <a:xfrm>
          <a:off x="0" y="0"/>
          <a:ext cx="0" cy="0"/>
          <a:chOff x="0" y="0"/>
          <a:chExt cx="0" cy="0"/>
        </a:xfrm>
      </p:grpSpPr>
      <p:sp>
        <p:nvSpPr>
          <p:cNvPr id="19" name="Google Shape;19;p35"/>
          <p:cNvSpPr txBox="1">
            <a:spLocks noGrp="1"/>
          </p:cNvSpPr>
          <p:nvPr>
            <p:ph type="title"/>
          </p:nvPr>
        </p:nvSpPr>
        <p:spPr>
          <a:xfrm>
            <a:off x="1160039" y="726017"/>
            <a:ext cx="15432405" cy="591185"/>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3700" b="1" i="0">
                <a:solidFill>
                  <a:srgbClr val="0E273C"/>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35"/>
          <p:cNvSpPr txBox="1">
            <a:spLocks noGrp="1"/>
          </p:cNvSpPr>
          <p:nvPr>
            <p:ph type="body" idx="1"/>
          </p:nvPr>
        </p:nvSpPr>
        <p:spPr>
          <a:xfrm>
            <a:off x="799570" y="1796859"/>
            <a:ext cx="18495010" cy="7903209"/>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b="0" i="0">
                <a:solidFill>
                  <a:schemeClr val="dk1"/>
                </a:solidFill>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1" name="Google Shape;21;p35"/>
          <p:cNvSpPr txBox="1">
            <a:spLocks noGrp="1"/>
          </p:cNvSpPr>
          <p:nvPr>
            <p:ph type="ftr" idx="11"/>
          </p:nvPr>
        </p:nvSpPr>
        <p:spPr>
          <a:xfrm>
            <a:off x="14143707" y="10567390"/>
            <a:ext cx="4088765" cy="290195"/>
          </a:xfrm>
          <a:prstGeom prst="rect">
            <a:avLst/>
          </a:prstGeom>
          <a:noFill/>
          <a:ln>
            <a:noFill/>
          </a:ln>
        </p:spPr>
        <p:txBody>
          <a:bodyPr spcFirstLastPara="1" wrap="square" lIns="0" tIns="0" rIns="0" bIns="0" anchor="t" anchorCtr="0">
            <a:spAutoFit/>
          </a:bodyPr>
          <a:lstStyle>
            <a:lvl1pPr lvl="0">
              <a:spcBef>
                <a:spcPts val="0"/>
              </a:spcBef>
              <a:spcAft>
                <a:spcPts val="0"/>
              </a:spcAft>
              <a:buSzPts val="1400"/>
              <a:buNone/>
              <a:defRPr sz="1450" b="0" i="0">
                <a:solidFill>
                  <a:schemeClr val="lt1"/>
                </a:solidFill>
                <a:latin typeface="Merriweather Sans"/>
                <a:ea typeface="Merriweather Sans"/>
                <a:cs typeface="Merriweather Sans"/>
                <a:sym typeface="Merriweather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35"/>
          <p:cNvSpPr txBox="1">
            <a:spLocks noGrp="1"/>
          </p:cNvSpPr>
          <p:nvPr>
            <p:ph type="dt" idx="10"/>
          </p:nvPr>
        </p:nvSpPr>
        <p:spPr>
          <a:xfrm>
            <a:off x="1005205" y="10517696"/>
            <a:ext cx="4623943" cy="565467"/>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 name="Google Shape;17;p34">
            <a:extLst>
              <a:ext uri="{FF2B5EF4-FFF2-40B4-BE49-F238E27FC236}">
                <a16:creationId xmlns:a16="http://schemas.microsoft.com/office/drawing/2014/main" id="{7679F443-02DD-E059-18F9-9CB9D2D91AF5}"/>
              </a:ext>
            </a:extLst>
          </p:cNvPr>
          <p:cNvSpPr txBox="1">
            <a:spLocks noGrp="1"/>
          </p:cNvSpPr>
          <p:nvPr>
            <p:ph type="sldNum" idx="4"/>
          </p:nvPr>
        </p:nvSpPr>
        <p:spPr>
          <a:xfrm>
            <a:off x="18668435" y="10583334"/>
            <a:ext cx="474009" cy="223138"/>
          </a:xfrm>
          <a:prstGeom prst="rect">
            <a:avLst/>
          </a:prstGeom>
          <a:noFill/>
          <a:ln>
            <a:noFill/>
          </a:ln>
        </p:spPr>
        <p:txBody>
          <a:bodyPr spcFirstLastPara="1" wrap="square" lIns="0" tIns="0" rIns="0" bIns="0" anchor="t" anchorCtr="0">
            <a:spAutoFit/>
          </a:bodyPr>
          <a:lstStyle>
            <a:lvl1pPr marL="92075" lvl="0" indent="0" algn="ctr">
              <a:lnSpc>
                <a:spcPct val="100000"/>
              </a:lnSpc>
              <a:spcBef>
                <a:spcPts val="0"/>
              </a:spcBef>
              <a:buNone/>
              <a:defRPr sz="1450" b="0" i="0">
                <a:solidFill>
                  <a:srgbClr val="10273D"/>
                </a:solidFill>
                <a:latin typeface="Merriweather Sans"/>
                <a:ea typeface="Merriweather Sans"/>
                <a:cs typeface="Merriweather Sans"/>
                <a:sym typeface="Merriweather Sans"/>
              </a:defRPr>
            </a:lvl1pPr>
            <a:lvl2pPr marL="92075" lvl="1" indent="0">
              <a:lnSpc>
                <a:spcPct val="100000"/>
              </a:lnSpc>
              <a:spcBef>
                <a:spcPts val="0"/>
              </a:spcBef>
              <a:buNone/>
              <a:defRPr sz="1450" b="0" i="0">
                <a:solidFill>
                  <a:srgbClr val="10273D"/>
                </a:solidFill>
                <a:latin typeface="Merriweather Sans"/>
                <a:ea typeface="Merriweather Sans"/>
                <a:cs typeface="Merriweather Sans"/>
                <a:sym typeface="Merriweather Sans"/>
              </a:defRPr>
            </a:lvl2pPr>
            <a:lvl3pPr marL="92075" lvl="2" indent="0">
              <a:lnSpc>
                <a:spcPct val="100000"/>
              </a:lnSpc>
              <a:spcBef>
                <a:spcPts val="0"/>
              </a:spcBef>
              <a:buNone/>
              <a:defRPr sz="1450" b="0" i="0">
                <a:solidFill>
                  <a:srgbClr val="10273D"/>
                </a:solidFill>
                <a:latin typeface="Merriweather Sans"/>
                <a:ea typeface="Merriweather Sans"/>
                <a:cs typeface="Merriweather Sans"/>
                <a:sym typeface="Merriweather Sans"/>
              </a:defRPr>
            </a:lvl3pPr>
            <a:lvl4pPr marL="92075" lvl="3" indent="0">
              <a:lnSpc>
                <a:spcPct val="100000"/>
              </a:lnSpc>
              <a:spcBef>
                <a:spcPts val="0"/>
              </a:spcBef>
              <a:buNone/>
              <a:defRPr sz="1450" b="0" i="0">
                <a:solidFill>
                  <a:srgbClr val="10273D"/>
                </a:solidFill>
                <a:latin typeface="Merriweather Sans"/>
                <a:ea typeface="Merriweather Sans"/>
                <a:cs typeface="Merriweather Sans"/>
                <a:sym typeface="Merriweather Sans"/>
              </a:defRPr>
            </a:lvl4pPr>
            <a:lvl5pPr marL="92075" lvl="4" indent="0">
              <a:lnSpc>
                <a:spcPct val="100000"/>
              </a:lnSpc>
              <a:spcBef>
                <a:spcPts val="0"/>
              </a:spcBef>
              <a:buNone/>
              <a:defRPr sz="1450" b="0" i="0">
                <a:solidFill>
                  <a:srgbClr val="10273D"/>
                </a:solidFill>
                <a:latin typeface="Merriweather Sans"/>
                <a:ea typeface="Merriweather Sans"/>
                <a:cs typeface="Merriweather Sans"/>
                <a:sym typeface="Merriweather Sans"/>
              </a:defRPr>
            </a:lvl5pPr>
            <a:lvl6pPr marL="92075" lvl="5" indent="0">
              <a:lnSpc>
                <a:spcPct val="100000"/>
              </a:lnSpc>
              <a:spcBef>
                <a:spcPts val="0"/>
              </a:spcBef>
              <a:buNone/>
              <a:defRPr sz="1450" b="0" i="0">
                <a:solidFill>
                  <a:srgbClr val="10273D"/>
                </a:solidFill>
                <a:latin typeface="Merriweather Sans"/>
                <a:ea typeface="Merriweather Sans"/>
                <a:cs typeface="Merriweather Sans"/>
                <a:sym typeface="Merriweather Sans"/>
              </a:defRPr>
            </a:lvl6pPr>
            <a:lvl7pPr marL="92075" lvl="6" indent="0">
              <a:lnSpc>
                <a:spcPct val="100000"/>
              </a:lnSpc>
              <a:spcBef>
                <a:spcPts val="0"/>
              </a:spcBef>
              <a:buNone/>
              <a:defRPr sz="1450" b="0" i="0">
                <a:solidFill>
                  <a:srgbClr val="10273D"/>
                </a:solidFill>
                <a:latin typeface="Merriweather Sans"/>
                <a:ea typeface="Merriweather Sans"/>
                <a:cs typeface="Merriweather Sans"/>
                <a:sym typeface="Merriweather Sans"/>
              </a:defRPr>
            </a:lvl7pPr>
            <a:lvl8pPr marL="92075" lvl="7" indent="0">
              <a:lnSpc>
                <a:spcPct val="100000"/>
              </a:lnSpc>
              <a:spcBef>
                <a:spcPts val="0"/>
              </a:spcBef>
              <a:buNone/>
              <a:defRPr sz="1450" b="0" i="0">
                <a:solidFill>
                  <a:srgbClr val="10273D"/>
                </a:solidFill>
                <a:latin typeface="Merriweather Sans"/>
                <a:ea typeface="Merriweather Sans"/>
                <a:cs typeface="Merriweather Sans"/>
                <a:sym typeface="Merriweather Sans"/>
              </a:defRPr>
            </a:lvl8pPr>
            <a:lvl9pPr marL="92075" lvl="8" indent="0">
              <a:lnSpc>
                <a:spcPct val="100000"/>
              </a:lnSpc>
              <a:spcBef>
                <a:spcPts val="0"/>
              </a:spcBef>
              <a:buNone/>
              <a:defRPr sz="1450" b="0" i="0">
                <a:solidFill>
                  <a:srgbClr val="10273D"/>
                </a:solidFill>
                <a:latin typeface="Merriweather Sans"/>
                <a:ea typeface="Merriweather Sans"/>
                <a:cs typeface="Merriweather Sans"/>
                <a:sym typeface="Merriweather Sans"/>
              </a:defRPr>
            </a:lvl9pPr>
          </a:lstStyle>
          <a:p>
            <a:fld id="{00000000-1234-1234-1234-12341234123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4"/>
        <p:cNvGrpSpPr/>
        <p:nvPr/>
      </p:nvGrpSpPr>
      <p:grpSpPr>
        <a:xfrm>
          <a:off x="0" y="0"/>
          <a:ext cx="0" cy="0"/>
          <a:chOff x="0" y="0"/>
          <a:chExt cx="0" cy="0"/>
        </a:xfrm>
      </p:grpSpPr>
      <p:sp>
        <p:nvSpPr>
          <p:cNvPr id="25" name="Google Shape;25;p36"/>
          <p:cNvSpPr txBox="1">
            <a:spLocks noGrp="1"/>
          </p:cNvSpPr>
          <p:nvPr>
            <p:ph type="ctrTitle"/>
          </p:nvPr>
        </p:nvSpPr>
        <p:spPr>
          <a:xfrm>
            <a:off x="1507807" y="3505898"/>
            <a:ext cx="17088486" cy="2374963"/>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3700" i="0">
                <a:solidFill>
                  <a:srgbClr val="0E273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36"/>
          <p:cNvSpPr txBox="1">
            <a:spLocks noGrp="1"/>
          </p:cNvSpPr>
          <p:nvPr>
            <p:ph type="subTitle" idx="1"/>
          </p:nvPr>
        </p:nvSpPr>
        <p:spPr>
          <a:xfrm>
            <a:off x="3015615" y="6333236"/>
            <a:ext cx="14072870" cy="2827337"/>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i="0">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36"/>
          <p:cNvSpPr txBox="1">
            <a:spLocks noGrp="1"/>
          </p:cNvSpPr>
          <p:nvPr>
            <p:ph type="ftr" idx="11"/>
          </p:nvPr>
        </p:nvSpPr>
        <p:spPr>
          <a:xfrm>
            <a:off x="14143707" y="10567390"/>
            <a:ext cx="4088765" cy="290195"/>
          </a:xfrm>
          <a:prstGeom prst="rect">
            <a:avLst/>
          </a:prstGeom>
          <a:noFill/>
          <a:ln>
            <a:noFill/>
          </a:ln>
        </p:spPr>
        <p:txBody>
          <a:bodyPr spcFirstLastPara="1" wrap="square" lIns="0" tIns="0" rIns="0" bIns="0" anchor="t" anchorCtr="0">
            <a:spAutoFit/>
          </a:bodyPr>
          <a:lstStyle>
            <a:lvl1pPr lvl="0">
              <a:spcBef>
                <a:spcPts val="0"/>
              </a:spcBef>
              <a:spcAft>
                <a:spcPts val="0"/>
              </a:spcAft>
              <a:buSzPts val="1400"/>
              <a:buNone/>
              <a:defRPr sz="1450" b="0" i="0">
                <a:solidFill>
                  <a:schemeClr val="lt1"/>
                </a:solidFill>
                <a:latin typeface="Merriweather Sans"/>
                <a:ea typeface="Merriweather Sans"/>
                <a:cs typeface="Merriweather Sans"/>
                <a:sym typeface="Merriweather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36"/>
          <p:cNvSpPr txBox="1">
            <a:spLocks noGrp="1"/>
          </p:cNvSpPr>
          <p:nvPr>
            <p:ph type="dt" idx="10"/>
          </p:nvPr>
        </p:nvSpPr>
        <p:spPr>
          <a:xfrm>
            <a:off x="1005205" y="10517696"/>
            <a:ext cx="4623943" cy="565467"/>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 name="Google Shape;17;p34">
            <a:extLst>
              <a:ext uri="{FF2B5EF4-FFF2-40B4-BE49-F238E27FC236}">
                <a16:creationId xmlns:a16="http://schemas.microsoft.com/office/drawing/2014/main" id="{2E2494D2-5DC3-AABF-41C9-4834BACCD56F}"/>
              </a:ext>
            </a:extLst>
          </p:cNvPr>
          <p:cNvSpPr txBox="1">
            <a:spLocks noGrp="1"/>
          </p:cNvSpPr>
          <p:nvPr>
            <p:ph type="sldNum" idx="4"/>
          </p:nvPr>
        </p:nvSpPr>
        <p:spPr>
          <a:xfrm>
            <a:off x="18668435" y="10583334"/>
            <a:ext cx="474009" cy="223138"/>
          </a:xfrm>
          <a:prstGeom prst="rect">
            <a:avLst/>
          </a:prstGeom>
          <a:noFill/>
          <a:ln>
            <a:noFill/>
          </a:ln>
        </p:spPr>
        <p:txBody>
          <a:bodyPr spcFirstLastPara="1" wrap="square" lIns="0" tIns="0" rIns="0" bIns="0" anchor="t" anchorCtr="0">
            <a:spAutoFit/>
          </a:bodyPr>
          <a:lstStyle>
            <a:lvl1pPr marL="92075" lvl="0" indent="0" algn="ctr">
              <a:lnSpc>
                <a:spcPct val="100000"/>
              </a:lnSpc>
              <a:spcBef>
                <a:spcPts val="0"/>
              </a:spcBef>
              <a:buNone/>
              <a:defRPr sz="1450" b="0" i="0">
                <a:solidFill>
                  <a:srgbClr val="10273D"/>
                </a:solidFill>
                <a:latin typeface="Merriweather Sans"/>
                <a:ea typeface="Merriweather Sans"/>
                <a:cs typeface="Merriweather Sans"/>
                <a:sym typeface="Merriweather Sans"/>
              </a:defRPr>
            </a:lvl1pPr>
            <a:lvl2pPr marL="92075" lvl="1" indent="0">
              <a:lnSpc>
                <a:spcPct val="100000"/>
              </a:lnSpc>
              <a:spcBef>
                <a:spcPts val="0"/>
              </a:spcBef>
              <a:buNone/>
              <a:defRPr sz="1450" b="0" i="0">
                <a:solidFill>
                  <a:srgbClr val="10273D"/>
                </a:solidFill>
                <a:latin typeface="Merriweather Sans"/>
                <a:ea typeface="Merriweather Sans"/>
                <a:cs typeface="Merriweather Sans"/>
                <a:sym typeface="Merriweather Sans"/>
              </a:defRPr>
            </a:lvl2pPr>
            <a:lvl3pPr marL="92075" lvl="2" indent="0">
              <a:lnSpc>
                <a:spcPct val="100000"/>
              </a:lnSpc>
              <a:spcBef>
                <a:spcPts val="0"/>
              </a:spcBef>
              <a:buNone/>
              <a:defRPr sz="1450" b="0" i="0">
                <a:solidFill>
                  <a:srgbClr val="10273D"/>
                </a:solidFill>
                <a:latin typeface="Merriweather Sans"/>
                <a:ea typeface="Merriweather Sans"/>
                <a:cs typeface="Merriweather Sans"/>
                <a:sym typeface="Merriweather Sans"/>
              </a:defRPr>
            </a:lvl3pPr>
            <a:lvl4pPr marL="92075" lvl="3" indent="0">
              <a:lnSpc>
                <a:spcPct val="100000"/>
              </a:lnSpc>
              <a:spcBef>
                <a:spcPts val="0"/>
              </a:spcBef>
              <a:buNone/>
              <a:defRPr sz="1450" b="0" i="0">
                <a:solidFill>
                  <a:srgbClr val="10273D"/>
                </a:solidFill>
                <a:latin typeface="Merriweather Sans"/>
                <a:ea typeface="Merriweather Sans"/>
                <a:cs typeface="Merriweather Sans"/>
                <a:sym typeface="Merriweather Sans"/>
              </a:defRPr>
            </a:lvl4pPr>
            <a:lvl5pPr marL="92075" lvl="4" indent="0">
              <a:lnSpc>
                <a:spcPct val="100000"/>
              </a:lnSpc>
              <a:spcBef>
                <a:spcPts val="0"/>
              </a:spcBef>
              <a:buNone/>
              <a:defRPr sz="1450" b="0" i="0">
                <a:solidFill>
                  <a:srgbClr val="10273D"/>
                </a:solidFill>
                <a:latin typeface="Merriweather Sans"/>
                <a:ea typeface="Merriweather Sans"/>
                <a:cs typeface="Merriweather Sans"/>
                <a:sym typeface="Merriweather Sans"/>
              </a:defRPr>
            </a:lvl5pPr>
            <a:lvl6pPr marL="92075" lvl="5" indent="0">
              <a:lnSpc>
                <a:spcPct val="100000"/>
              </a:lnSpc>
              <a:spcBef>
                <a:spcPts val="0"/>
              </a:spcBef>
              <a:buNone/>
              <a:defRPr sz="1450" b="0" i="0">
                <a:solidFill>
                  <a:srgbClr val="10273D"/>
                </a:solidFill>
                <a:latin typeface="Merriweather Sans"/>
                <a:ea typeface="Merriweather Sans"/>
                <a:cs typeface="Merriweather Sans"/>
                <a:sym typeface="Merriweather Sans"/>
              </a:defRPr>
            </a:lvl6pPr>
            <a:lvl7pPr marL="92075" lvl="6" indent="0">
              <a:lnSpc>
                <a:spcPct val="100000"/>
              </a:lnSpc>
              <a:spcBef>
                <a:spcPts val="0"/>
              </a:spcBef>
              <a:buNone/>
              <a:defRPr sz="1450" b="0" i="0">
                <a:solidFill>
                  <a:srgbClr val="10273D"/>
                </a:solidFill>
                <a:latin typeface="Merriweather Sans"/>
                <a:ea typeface="Merriweather Sans"/>
                <a:cs typeface="Merriweather Sans"/>
                <a:sym typeface="Merriweather Sans"/>
              </a:defRPr>
            </a:lvl7pPr>
            <a:lvl8pPr marL="92075" lvl="7" indent="0">
              <a:lnSpc>
                <a:spcPct val="100000"/>
              </a:lnSpc>
              <a:spcBef>
                <a:spcPts val="0"/>
              </a:spcBef>
              <a:buNone/>
              <a:defRPr sz="1450" b="0" i="0">
                <a:solidFill>
                  <a:srgbClr val="10273D"/>
                </a:solidFill>
                <a:latin typeface="Merriweather Sans"/>
                <a:ea typeface="Merriweather Sans"/>
                <a:cs typeface="Merriweather Sans"/>
                <a:sym typeface="Merriweather Sans"/>
              </a:defRPr>
            </a:lvl8pPr>
            <a:lvl9pPr marL="92075" lvl="8" indent="0">
              <a:lnSpc>
                <a:spcPct val="100000"/>
              </a:lnSpc>
              <a:spcBef>
                <a:spcPts val="0"/>
              </a:spcBef>
              <a:buNone/>
              <a:defRPr sz="1450" b="0" i="0">
                <a:solidFill>
                  <a:srgbClr val="10273D"/>
                </a:solidFill>
                <a:latin typeface="Merriweather Sans"/>
                <a:ea typeface="Merriweather Sans"/>
                <a:cs typeface="Merriweather Sans"/>
                <a:sym typeface="Merriweather Sans"/>
              </a:defRPr>
            </a:lvl9pPr>
          </a:lstStyle>
          <a:p>
            <a:fld id="{00000000-1234-1234-1234-12341234123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0"/>
        <p:cNvGrpSpPr/>
        <p:nvPr/>
      </p:nvGrpSpPr>
      <p:grpSpPr>
        <a:xfrm>
          <a:off x="0" y="0"/>
          <a:ext cx="0" cy="0"/>
          <a:chOff x="0" y="0"/>
          <a:chExt cx="0" cy="0"/>
        </a:xfrm>
      </p:grpSpPr>
      <p:sp>
        <p:nvSpPr>
          <p:cNvPr id="31" name="Google Shape;31;p37"/>
          <p:cNvSpPr txBox="1">
            <a:spLocks noGrp="1"/>
          </p:cNvSpPr>
          <p:nvPr>
            <p:ph type="title"/>
          </p:nvPr>
        </p:nvSpPr>
        <p:spPr>
          <a:xfrm>
            <a:off x="1160039" y="726017"/>
            <a:ext cx="15432405" cy="591185"/>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3700" b="1" i="0">
                <a:solidFill>
                  <a:srgbClr val="0E273C"/>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7"/>
          <p:cNvSpPr txBox="1">
            <a:spLocks noGrp="1"/>
          </p:cNvSpPr>
          <p:nvPr>
            <p:ph type="body" idx="1"/>
          </p:nvPr>
        </p:nvSpPr>
        <p:spPr>
          <a:xfrm>
            <a:off x="1005205" y="2601150"/>
            <a:ext cx="8745284" cy="7464171"/>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3" name="Google Shape;33;p37"/>
          <p:cNvSpPr txBox="1">
            <a:spLocks noGrp="1"/>
          </p:cNvSpPr>
          <p:nvPr>
            <p:ph type="body" idx="2"/>
          </p:nvPr>
        </p:nvSpPr>
        <p:spPr>
          <a:xfrm>
            <a:off x="10353611" y="2601150"/>
            <a:ext cx="8745284" cy="7464171"/>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4" name="Google Shape;34;p37"/>
          <p:cNvSpPr txBox="1">
            <a:spLocks noGrp="1"/>
          </p:cNvSpPr>
          <p:nvPr>
            <p:ph type="ftr" idx="11"/>
          </p:nvPr>
        </p:nvSpPr>
        <p:spPr>
          <a:xfrm>
            <a:off x="14143707" y="10567390"/>
            <a:ext cx="4088765" cy="290195"/>
          </a:xfrm>
          <a:prstGeom prst="rect">
            <a:avLst/>
          </a:prstGeom>
          <a:noFill/>
          <a:ln>
            <a:noFill/>
          </a:ln>
        </p:spPr>
        <p:txBody>
          <a:bodyPr spcFirstLastPara="1" wrap="square" lIns="0" tIns="0" rIns="0" bIns="0" anchor="t" anchorCtr="0">
            <a:spAutoFit/>
          </a:bodyPr>
          <a:lstStyle>
            <a:lvl1pPr lvl="0">
              <a:spcBef>
                <a:spcPts val="0"/>
              </a:spcBef>
              <a:spcAft>
                <a:spcPts val="0"/>
              </a:spcAft>
              <a:buSzPts val="1400"/>
              <a:buNone/>
              <a:defRPr sz="1450" b="0" i="0">
                <a:solidFill>
                  <a:schemeClr val="lt1"/>
                </a:solidFill>
                <a:latin typeface="Merriweather Sans"/>
                <a:ea typeface="Merriweather Sans"/>
                <a:cs typeface="Merriweather Sans"/>
                <a:sym typeface="Merriweather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7"/>
          <p:cNvSpPr txBox="1">
            <a:spLocks noGrp="1"/>
          </p:cNvSpPr>
          <p:nvPr>
            <p:ph type="dt" idx="10"/>
          </p:nvPr>
        </p:nvSpPr>
        <p:spPr>
          <a:xfrm>
            <a:off x="1005205" y="10517696"/>
            <a:ext cx="4623943" cy="565467"/>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 name="Google Shape;17;p34">
            <a:extLst>
              <a:ext uri="{FF2B5EF4-FFF2-40B4-BE49-F238E27FC236}">
                <a16:creationId xmlns:a16="http://schemas.microsoft.com/office/drawing/2014/main" id="{7CA97ACC-EF34-0AFD-288B-C215755B4F0D}"/>
              </a:ext>
            </a:extLst>
          </p:cNvPr>
          <p:cNvSpPr txBox="1">
            <a:spLocks noGrp="1"/>
          </p:cNvSpPr>
          <p:nvPr>
            <p:ph type="sldNum" idx="4"/>
          </p:nvPr>
        </p:nvSpPr>
        <p:spPr>
          <a:xfrm>
            <a:off x="18668435" y="10583334"/>
            <a:ext cx="474009" cy="223138"/>
          </a:xfrm>
          <a:prstGeom prst="rect">
            <a:avLst/>
          </a:prstGeom>
          <a:noFill/>
          <a:ln>
            <a:noFill/>
          </a:ln>
        </p:spPr>
        <p:txBody>
          <a:bodyPr spcFirstLastPara="1" wrap="square" lIns="0" tIns="0" rIns="0" bIns="0" anchor="t" anchorCtr="0">
            <a:spAutoFit/>
          </a:bodyPr>
          <a:lstStyle>
            <a:lvl1pPr marL="92075" lvl="0" indent="0" algn="ctr">
              <a:lnSpc>
                <a:spcPct val="100000"/>
              </a:lnSpc>
              <a:spcBef>
                <a:spcPts val="0"/>
              </a:spcBef>
              <a:buNone/>
              <a:defRPr sz="1450" b="0" i="0">
                <a:solidFill>
                  <a:srgbClr val="10273D"/>
                </a:solidFill>
                <a:latin typeface="Merriweather Sans"/>
                <a:ea typeface="Merriweather Sans"/>
                <a:cs typeface="Merriweather Sans"/>
                <a:sym typeface="Merriweather Sans"/>
              </a:defRPr>
            </a:lvl1pPr>
            <a:lvl2pPr marL="92075" lvl="1" indent="0">
              <a:lnSpc>
                <a:spcPct val="100000"/>
              </a:lnSpc>
              <a:spcBef>
                <a:spcPts val="0"/>
              </a:spcBef>
              <a:buNone/>
              <a:defRPr sz="1450" b="0" i="0">
                <a:solidFill>
                  <a:srgbClr val="10273D"/>
                </a:solidFill>
                <a:latin typeface="Merriweather Sans"/>
                <a:ea typeface="Merriweather Sans"/>
                <a:cs typeface="Merriweather Sans"/>
                <a:sym typeface="Merriweather Sans"/>
              </a:defRPr>
            </a:lvl2pPr>
            <a:lvl3pPr marL="92075" lvl="2" indent="0">
              <a:lnSpc>
                <a:spcPct val="100000"/>
              </a:lnSpc>
              <a:spcBef>
                <a:spcPts val="0"/>
              </a:spcBef>
              <a:buNone/>
              <a:defRPr sz="1450" b="0" i="0">
                <a:solidFill>
                  <a:srgbClr val="10273D"/>
                </a:solidFill>
                <a:latin typeface="Merriweather Sans"/>
                <a:ea typeface="Merriweather Sans"/>
                <a:cs typeface="Merriweather Sans"/>
                <a:sym typeface="Merriweather Sans"/>
              </a:defRPr>
            </a:lvl3pPr>
            <a:lvl4pPr marL="92075" lvl="3" indent="0">
              <a:lnSpc>
                <a:spcPct val="100000"/>
              </a:lnSpc>
              <a:spcBef>
                <a:spcPts val="0"/>
              </a:spcBef>
              <a:buNone/>
              <a:defRPr sz="1450" b="0" i="0">
                <a:solidFill>
                  <a:srgbClr val="10273D"/>
                </a:solidFill>
                <a:latin typeface="Merriweather Sans"/>
                <a:ea typeface="Merriweather Sans"/>
                <a:cs typeface="Merriweather Sans"/>
                <a:sym typeface="Merriweather Sans"/>
              </a:defRPr>
            </a:lvl4pPr>
            <a:lvl5pPr marL="92075" lvl="4" indent="0">
              <a:lnSpc>
                <a:spcPct val="100000"/>
              </a:lnSpc>
              <a:spcBef>
                <a:spcPts val="0"/>
              </a:spcBef>
              <a:buNone/>
              <a:defRPr sz="1450" b="0" i="0">
                <a:solidFill>
                  <a:srgbClr val="10273D"/>
                </a:solidFill>
                <a:latin typeface="Merriweather Sans"/>
                <a:ea typeface="Merriweather Sans"/>
                <a:cs typeface="Merriweather Sans"/>
                <a:sym typeface="Merriweather Sans"/>
              </a:defRPr>
            </a:lvl5pPr>
            <a:lvl6pPr marL="92075" lvl="5" indent="0">
              <a:lnSpc>
                <a:spcPct val="100000"/>
              </a:lnSpc>
              <a:spcBef>
                <a:spcPts val="0"/>
              </a:spcBef>
              <a:buNone/>
              <a:defRPr sz="1450" b="0" i="0">
                <a:solidFill>
                  <a:srgbClr val="10273D"/>
                </a:solidFill>
                <a:latin typeface="Merriweather Sans"/>
                <a:ea typeface="Merriweather Sans"/>
                <a:cs typeface="Merriweather Sans"/>
                <a:sym typeface="Merriweather Sans"/>
              </a:defRPr>
            </a:lvl6pPr>
            <a:lvl7pPr marL="92075" lvl="6" indent="0">
              <a:lnSpc>
                <a:spcPct val="100000"/>
              </a:lnSpc>
              <a:spcBef>
                <a:spcPts val="0"/>
              </a:spcBef>
              <a:buNone/>
              <a:defRPr sz="1450" b="0" i="0">
                <a:solidFill>
                  <a:srgbClr val="10273D"/>
                </a:solidFill>
                <a:latin typeface="Merriweather Sans"/>
                <a:ea typeface="Merriweather Sans"/>
                <a:cs typeface="Merriweather Sans"/>
                <a:sym typeface="Merriweather Sans"/>
              </a:defRPr>
            </a:lvl7pPr>
            <a:lvl8pPr marL="92075" lvl="7" indent="0">
              <a:lnSpc>
                <a:spcPct val="100000"/>
              </a:lnSpc>
              <a:spcBef>
                <a:spcPts val="0"/>
              </a:spcBef>
              <a:buNone/>
              <a:defRPr sz="1450" b="0" i="0">
                <a:solidFill>
                  <a:srgbClr val="10273D"/>
                </a:solidFill>
                <a:latin typeface="Merriweather Sans"/>
                <a:ea typeface="Merriweather Sans"/>
                <a:cs typeface="Merriweather Sans"/>
                <a:sym typeface="Merriweather Sans"/>
              </a:defRPr>
            </a:lvl8pPr>
            <a:lvl9pPr marL="92075" lvl="8" indent="0">
              <a:lnSpc>
                <a:spcPct val="100000"/>
              </a:lnSpc>
              <a:spcBef>
                <a:spcPts val="0"/>
              </a:spcBef>
              <a:buNone/>
              <a:defRPr sz="1450" b="0" i="0">
                <a:solidFill>
                  <a:srgbClr val="10273D"/>
                </a:solidFill>
                <a:latin typeface="Merriweather Sans"/>
                <a:ea typeface="Merriweather Sans"/>
                <a:cs typeface="Merriweather Sans"/>
                <a:sym typeface="Merriweather Sans"/>
              </a:defRPr>
            </a:lvl9pPr>
          </a:lstStyle>
          <a:p>
            <a:fld id="{00000000-1234-1234-1234-12341234123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37"/>
        <p:cNvGrpSpPr/>
        <p:nvPr/>
      </p:nvGrpSpPr>
      <p:grpSpPr>
        <a:xfrm>
          <a:off x="0" y="0"/>
          <a:ext cx="0" cy="0"/>
          <a:chOff x="0" y="0"/>
          <a:chExt cx="0" cy="0"/>
        </a:xfrm>
      </p:grpSpPr>
      <p:sp>
        <p:nvSpPr>
          <p:cNvPr id="38" name="Google Shape;38;p38"/>
          <p:cNvSpPr txBox="1">
            <a:spLocks noGrp="1"/>
          </p:cNvSpPr>
          <p:nvPr>
            <p:ph type="ftr" idx="11"/>
          </p:nvPr>
        </p:nvSpPr>
        <p:spPr>
          <a:xfrm>
            <a:off x="14143707" y="10567390"/>
            <a:ext cx="4088765" cy="290195"/>
          </a:xfrm>
          <a:prstGeom prst="rect">
            <a:avLst/>
          </a:prstGeom>
          <a:noFill/>
          <a:ln>
            <a:noFill/>
          </a:ln>
        </p:spPr>
        <p:txBody>
          <a:bodyPr spcFirstLastPara="1" wrap="square" lIns="0" tIns="0" rIns="0" bIns="0" anchor="t" anchorCtr="0">
            <a:spAutoFit/>
          </a:bodyPr>
          <a:lstStyle>
            <a:lvl1pPr lvl="0">
              <a:spcBef>
                <a:spcPts val="0"/>
              </a:spcBef>
              <a:spcAft>
                <a:spcPts val="0"/>
              </a:spcAft>
              <a:buSzPts val="1400"/>
              <a:buNone/>
              <a:defRPr sz="1450" b="0" i="0">
                <a:solidFill>
                  <a:schemeClr val="lt1"/>
                </a:solidFill>
                <a:latin typeface="Merriweather Sans"/>
                <a:ea typeface="Merriweather Sans"/>
                <a:cs typeface="Merriweather Sans"/>
                <a:sym typeface="Merriweather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38"/>
          <p:cNvSpPr txBox="1">
            <a:spLocks noGrp="1"/>
          </p:cNvSpPr>
          <p:nvPr>
            <p:ph type="dt" idx="10"/>
          </p:nvPr>
        </p:nvSpPr>
        <p:spPr>
          <a:xfrm>
            <a:off x="1005205" y="10517696"/>
            <a:ext cx="4623943" cy="565467"/>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 name="Google Shape;17;p34">
            <a:extLst>
              <a:ext uri="{FF2B5EF4-FFF2-40B4-BE49-F238E27FC236}">
                <a16:creationId xmlns:a16="http://schemas.microsoft.com/office/drawing/2014/main" id="{02E68B4C-B478-FACF-65E8-98EAF268A983}"/>
              </a:ext>
            </a:extLst>
          </p:cNvPr>
          <p:cNvSpPr txBox="1">
            <a:spLocks noGrp="1"/>
          </p:cNvSpPr>
          <p:nvPr>
            <p:ph type="sldNum" idx="4"/>
          </p:nvPr>
        </p:nvSpPr>
        <p:spPr>
          <a:xfrm>
            <a:off x="18668435" y="10583334"/>
            <a:ext cx="474009" cy="223138"/>
          </a:xfrm>
          <a:prstGeom prst="rect">
            <a:avLst/>
          </a:prstGeom>
          <a:noFill/>
          <a:ln>
            <a:noFill/>
          </a:ln>
        </p:spPr>
        <p:txBody>
          <a:bodyPr spcFirstLastPara="1" wrap="square" lIns="0" tIns="0" rIns="0" bIns="0" anchor="t" anchorCtr="0">
            <a:spAutoFit/>
          </a:bodyPr>
          <a:lstStyle>
            <a:lvl1pPr marL="92075" lvl="0" indent="0" algn="ctr">
              <a:lnSpc>
                <a:spcPct val="100000"/>
              </a:lnSpc>
              <a:spcBef>
                <a:spcPts val="0"/>
              </a:spcBef>
              <a:buNone/>
              <a:defRPr sz="1450" b="0" i="0">
                <a:solidFill>
                  <a:srgbClr val="10273D"/>
                </a:solidFill>
                <a:latin typeface="Merriweather Sans"/>
                <a:ea typeface="Merriweather Sans"/>
                <a:cs typeface="Merriweather Sans"/>
                <a:sym typeface="Merriweather Sans"/>
              </a:defRPr>
            </a:lvl1pPr>
            <a:lvl2pPr marL="92075" lvl="1" indent="0">
              <a:lnSpc>
                <a:spcPct val="100000"/>
              </a:lnSpc>
              <a:spcBef>
                <a:spcPts val="0"/>
              </a:spcBef>
              <a:buNone/>
              <a:defRPr sz="1450" b="0" i="0">
                <a:solidFill>
                  <a:srgbClr val="10273D"/>
                </a:solidFill>
                <a:latin typeface="Merriweather Sans"/>
                <a:ea typeface="Merriweather Sans"/>
                <a:cs typeface="Merriweather Sans"/>
                <a:sym typeface="Merriweather Sans"/>
              </a:defRPr>
            </a:lvl2pPr>
            <a:lvl3pPr marL="92075" lvl="2" indent="0">
              <a:lnSpc>
                <a:spcPct val="100000"/>
              </a:lnSpc>
              <a:spcBef>
                <a:spcPts val="0"/>
              </a:spcBef>
              <a:buNone/>
              <a:defRPr sz="1450" b="0" i="0">
                <a:solidFill>
                  <a:srgbClr val="10273D"/>
                </a:solidFill>
                <a:latin typeface="Merriweather Sans"/>
                <a:ea typeface="Merriweather Sans"/>
                <a:cs typeface="Merriweather Sans"/>
                <a:sym typeface="Merriweather Sans"/>
              </a:defRPr>
            </a:lvl3pPr>
            <a:lvl4pPr marL="92075" lvl="3" indent="0">
              <a:lnSpc>
                <a:spcPct val="100000"/>
              </a:lnSpc>
              <a:spcBef>
                <a:spcPts val="0"/>
              </a:spcBef>
              <a:buNone/>
              <a:defRPr sz="1450" b="0" i="0">
                <a:solidFill>
                  <a:srgbClr val="10273D"/>
                </a:solidFill>
                <a:latin typeface="Merriweather Sans"/>
                <a:ea typeface="Merriweather Sans"/>
                <a:cs typeface="Merriweather Sans"/>
                <a:sym typeface="Merriweather Sans"/>
              </a:defRPr>
            </a:lvl4pPr>
            <a:lvl5pPr marL="92075" lvl="4" indent="0">
              <a:lnSpc>
                <a:spcPct val="100000"/>
              </a:lnSpc>
              <a:spcBef>
                <a:spcPts val="0"/>
              </a:spcBef>
              <a:buNone/>
              <a:defRPr sz="1450" b="0" i="0">
                <a:solidFill>
                  <a:srgbClr val="10273D"/>
                </a:solidFill>
                <a:latin typeface="Merriweather Sans"/>
                <a:ea typeface="Merriweather Sans"/>
                <a:cs typeface="Merriweather Sans"/>
                <a:sym typeface="Merriweather Sans"/>
              </a:defRPr>
            </a:lvl5pPr>
            <a:lvl6pPr marL="92075" lvl="5" indent="0">
              <a:lnSpc>
                <a:spcPct val="100000"/>
              </a:lnSpc>
              <a:spcBef>
                <a:spcPts val="0"/>
              </a:spcBef>
              <a:buNone/>
              <a:defRPr sz="1450" b="0" i="0">
                <a:solidFill>
                  <a:srgbClr val="10273D"/>
                </a:solidFill>
                <a:latin typeface="Merriweather Sans"/>
                <a:ea typeface="Merriweather Sans"/>
                <a:cs typeface="Merriweather Sans"/>
                <a:sym typeface="Merriweather Sans"/>
              </a:defRPr>
            </a:lvl6pPr>
            <a:lvl7pPr marL="92075" lvl="6" indent="0">
              <a:lnSpc>
                <a:spcPct val="100000"/>
              </a:lnSpc>
              <a:spcBef>
                <a:spcPts val="0"/>
              </a:spcBef>
              <a:buNone/>
              <a:defRPr sz="1450" b="0" i="0">
                <a:solidFill>
                  <a:srgbClr val="10273D"/>
                </a:solidFill>
                <a:latin typeface="Merriweather Sans"/>
                <a:ea typeface="Merriweather Sans"/>
                <a:cs typeface="Merriweather Sans"/>
                <a:sym typeface="Merriweather Sans"/>
              </a:defRPr>
            </a:lvl7pPr>
            <a:lvl8pPr marL="92075" lvl="7" indent="0">
              <a:lnSpc>
                <a:spcPct val="100000"/>
              </a:lnSpc>
              <a:spcBef>
                <a:spcPts val="0"/>
              </a:spcBef>
              <a:buNone/>
              <a:defRPr sz="1450" b="0" i="0">
                <a:solidFill>
                  <a:srgbClr val="10273D"/>
                </a:solidFill>
                <a:latin typeface="Merriweather Sans"/>
                <a:ea typeface="Merriweather Sans"/>
                <a:cs typeface="Merriweather Sans"/>
                <a:sym typeface="Merriweather Sans"/>
              </a:defRPr>
            </a:lvl8pPr>
            <a:lvl9pPr marL="92075" lvl="8" indent="0">
              <a:lnSpc>
                <a:spcPct val="100000"/>
              </a:lnSpc>
              <a:spcBef>
                <a:spcPts val="0"/>
              </a:spcBef>
              <a:buNone/>
              <a:defRPr sz="1450" b="0" i="0">
                <a:solidFill>
                  <a:srgbClr val="10273D"/>
                </a:solidFill>
                <a:latin typeface="Merriweather Sans"/>
                <a:ea typeface="Merriweather Sans"/>
                <a:cs typeface="Merriweather Sans"/>
                <a:sym typeface="Merriweather Sans"/>
              </a:defRPr>
            </a:lvl9pPr>
          </a:lstStyle>
          <a:p>
            <a:fld id="{00000000-1234-1234-1234-12341234123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3"/>
          <p:cNvSpPr txBox="1">
            <a:spLocks noGrp="1"/>
          </p:cNvSpPr>
          <p:nvPr>
            <p:ph type="title"/>
          </p:nvPr>
        </p:nvSpPr>
        <p:spPr>
          <a:xfrm>
            <a:off x="1160039" y="726017"/>
            <a:ext cx="15432405" cy="591185"/>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Font typeface="Proxima Nova"/>
              <a:buNone/>
              <a:defRPr sz="3700" i="0" u="none" strike="noStrike" cap="none">
                <a:solidFill>
                  <a:srgbClr val="0E273C"/>
                </a:solidFill>
                <a:latin typeface="Proxima Nova Rg"/>
                <a:ea typeface="Proxima Nova Rg"/>
                <a:cs typeface="Proxima Nova Rg"/>
                <a:sym typeface="Proxima Nova"/>
              </a:defRPr>
            </a:lvl1pPr>
            <a:lvl2pPr lvl="1">
              <a:spcBef>
                <a:spcPts val="0"/>
              </a:spcBef>
              <a:spcAft>
                <a:spcPts val="0"/>
              </a:spcAft>
              <a:buSzPts val="1400"/>
              <a:buFont typeface="Proxima Nova"/>
              <a:buNone/>
              <a:defRPr sz="1800">
                <a:latin typeface="Proxima Nova Rg"/>
                <a:ea typeface="Proxima Nova Rg"/>
                <a:cs typeface="Proxima Nova Rg"/>
                <a:sym typeface="Proxima Nova"/>
              </a:defRPr>
            </a:lvl2pPr>
            <a:lvl3pPr lvl="2">
              <a:spcBef>
                <a:spcPts val="0"/>
              </a:spcBef>
              <a:spcAft>
                <a:spcPts val="0"/>
              </a:spcAft>
              <a:buSzPts val="1400"/>
              <a:buFont typeface="Proxima Nova"/>
              <a:buNone/>
              <a:defRPr sz="1800">
                <a:latin typeface="Proxima Nova Rg"/>
                <a:ea typeface="Proxima Nova Rg"/>
                <a:cs typeface="Proxima Nova Rg"/>
                <a:sym typeface="Proxima Nova"/>
              </a:defRPr>
            </a:lvl3pPr>
            <a:lvl4pPr lvl="3">
              <a:spcBef>
                <a:spcPts val="0"/>
              </a:spcBef>
              <a:spcAft>
                <a:spcPts val="0"/>
              </a:spcAft>
              <a:buSzPts val="1400"/>
              <a:buFont typeface="Proxima Nova"/>
              <a:buNone/>
              <a:defRPr sz="1800">
                <a:latin typeface="Proxima Nova Rg"/>
                <a:ea typeface="Proxima Nova Rg"/>
                <a:cs typeface="Proxima Nova Rg"/>
                <a:sym typeface="Proxima Nova"/>
              </a:defRPr>
            </a:lvl4pPr>
            <a:lvl5pPr lvl="4">
              <a:spcBef>
                <a:spcPts val="0"/>
              </a:spcBef>
              <a:spcAft>
                <a:spcPts val="0"/>
              </a:spcAft>
              <a:buSzPts val="1400"/>
              <a:buFont typeface="Proxima Nova"/>
              <a:buNone/>
              <a:defRPr sz="1800">
                <a:latin typeface="Proxima Nova Rg"/>
                <a:ea typeface="Proxima Nova Rg"/>
                <a:cs typeface="Proxima Nova Rg"/>
                <a:sym typeface="Proxima Nova"/>
              </a:defRPr>
            </a:lvl5pPr>
            <a:lvl6pPr lvl="5">
              <a:spcBef>
                <a:spcPts val="0"/>
              </a:spcBef>
              <a:spcAft>
                <a:spcPts val="0"/>
              </a:spcAft>
              <a:buSzPts val="1400"/>
              <a:buFont typeface="Proxima Nova"/>
              <a:buNone/>
              <a:defRPr sz="1800">
                <a:latin typeface="Proxima Nova Rg"/>
                <a:ea typeface="Proxima Nova Rg"/>
                <a:cs typeface="Proxima Nova Rg"/>
                <a:sym typeface="Proxima Nova"/>
              </a:defRPr>
            </a:lvl6pPr>
            <a:lvl7pPr lvl="6">
              <a:spcBef>
                <a:spcPts val="0"/>
              </a:spcBef>
              <a:spcAft>
                <a:spcPts val="0"/>
              </a:spcAft>
              <a:buSzPts val="1400"/>
              <a:buFont typeface="Proxima Nova"/>
              <a:buNone/>
              <a:defRPr sz="1800">
                <a:latin typeface="Proxima Nova Rg"/>
                <a:ea typeface="Proxima Nova Rg"/>
                <a:cs typeface="Proxima Nova Rg"/>
                <a:sym typeface="Proxima Nova"/>
              </a:defRPr>
            </a:lvl7pPr>
            <a:lvl8pPr lvl="7">
              <a:spcBef>
                <a:spcPts val="0"/>
              </a:spcBef>
              <a:spcAft>
                <a:spcPts val="0"/>
              </a:spcAft>
              <a:buSzPts val="1400"/>
              <a:buFont typeface="Proxima Nova"/>
              <a:buNone/>
              <a:defRPr sz="1800">
                <a:latin typeface="Proxima Nova Rg"/>
                <a:ea typeface="Proxima Nova Rg"/>
                <a:cs typeface="Proxima Nova Rg"/>
                <a:sym typeface="Proxima Nova"/>
              </a:defRPr>
            </a:lvl8pPr>
            <a:lvl9pPr lvl="8">
              <a:spcBef>
                <a:spcPts val="0"/>
              </a:spcBef>
              <a:spcAft>
                <a:spcPts val="0"/>
              </a:spcAft>
              <a:buSzPts val="1400"/>
              <a:buFont typeface="Proxima Nova"/>
              <a:buNone/>
              <a:defRPr sz="1800">
                <a:latin typeface="Proxima Nova Rg"/>
                <a:ea typeface="Proxima Nova Rg"/>
                <a:cs typeface="Proxima Nova Rg"/>
                <a:sym typeface="Proxima Nova"/>
              </a:defRPr>
            </a:lvl9pPr>
          </a:lstStyle>
          <a:p>
            <a:endParaRPr/>
          </a:p>
        </p:txBody>
      </p:sp>
      <p:sp>
        <p:nvSpPr>
          <p:cNvPr id="7" name="Google Shape;7;p33"/>
          <p:cNvSpPr txBox="1">
            <a:spLocks noGrp="1"/>
          </p:cNvSpPr>
          <p:nvPr>
            <p:ph type="body" idx="1"/>
          </p:nvPr>
        </p:nvSpPr>
        <p:spPr>
          <a:xfrm>
            <a:off x="799570" y="1796859"/>
            <a:ext cx="18495010" cy="7903209"/>
          </a:xfrm>
          <a:prstGeom prst="rect">
            <a:avLst/>
          </a:prstGeom>
          <a:noFill/>
          <a:ln>
            <a:noFill/>
          </a:ln>
        </p:spPr>
        <p:txBody>
          <a:bodyPr spcFirstLastPara="1" wrap="square" lIns="0" tIns="0" rIns="0" bIns="0" anchor="t" anchorCtr="0">
            <a:spAutoFit/>
          </a:bodyPr>
          <a:lstStyle>
            <a:lvl1pPr marL="457200" marR="0" lvl="0" indent="-228600" algn="l" rtl="0">
              <a:spcBef>
                <a:spcPts val="0"/>
              </a:spcBef>
              <a:spcAft>
                <a:spcPts val="0"/>
              </a:spcAft>
              <a:buSzPts val="1400"/>
              <a:buFont typeface="Proxima Nova"/>
              <a:buNone/>
              <a:defRPr sz="1800" i="0" u="none" strike="noStrike" cap="none">
                <a:solidFill>
                  <a:schemeClr val="dk1"/>
                </a:solidFill>
                <a:latin typeface="Proxima Nova Rg"/>
                <a:ea typeface="Proxima Nova Rg"/>
                <a:cs typeface="Proxima Nova Rg"/>
                <a:sym typeface="Proxima Nova"/>
              </a:defRPr>
            </a:lvl1pPr>
            <a:lvl2pPr marL="914400" marR="0" lvl="1" indent="-228600" algn="l" rtl="0">
              <a:spcBef>
                <a:spcPts val="0"/>
              </a:spcBef>
              <a:spcAft>
                <a:spcPts val="0"/>
              </a:spcAft>
              <a:buSzPts val="1400"/>
              <a:buFont typeface="Proxima Nova"/>
              <a:buNone/>
              <a:defRPr sz="1800" i="0" u="none" strike="noStrike" cap="none">
                <a:latin typeface="Proxima Nova Rg"/>
                <a:ea typeface="Proxima Nova Rg"/>
                <a:cs typeface="Proxima Nova Rg"/>
                <a:sym typeface="Proxima Nova"/>
              </a:defRPr>
            </a:lvl2pPr>
            <a:lvl3pPr marL="1371600" marR="0" lvl="2" indent="-228600" algn="l" rtl="0">
              <a:spcBef>
                <a:spcPts val="0"/>
              </a:spcBef>
              <a:spcAft>
                <a:spcPts val="0"/>
              </a:spcAft>
              <a:buSzPts val="1400"/>
              <a:buFont typeface="Proxima Nova"/>
              <a:buNone/>
              <a:defRPr sz="1800" i="0" u="none" strike="noStrike" cap="none">
                <a:latin typeface="Proxima Nova Rg"/>
                <a:ea typeface="Proxima Nova Rg"/>
                <a:cs typeface="Proxima Nova Rg"/>
                <a:sym typeface="Proxima Nova"/>
              </a:defRPr>
            </a:lvl3pPr>
            <a:lvl4pPr marL="1828800" marR="0" lvl="3" indent="-228600" algn="l" rtl="0">
              <a:spcBef>
                <a:spcPts val="0"/>
              </a:spcBef>
              <a:spcAft>
                <a:spcPts val="0"/>
              </a:spcAft>
              <a:buSzPts val="1400"/>
              <a:buFont typeface="Proxima Nova"/>
              <a:buNone/>
              <a:defRPr sz="1800" i="0" u="none" strike="noStrike" cap="none">
                <a:latin typeface="Proxima Nova Rg"/>
                <a:ea typeface="Proxima Nova Rg"/>
                <a:cs typeface="Proxima Nova Rg"/>
                <a:sym typeface="Proxima Nova"/>
              </a:defRPr>
            </a:lvl4pPr>
            <a:lvl5pPr marL="2286000" marR="0" lvl="4" indent="-228600" algn="l" rtl="0">
              <a:spcBef>
                <a:spcPts val="0"/>
              </a:spcBef>
              <a:spcAft>
                <a:spcPts val="0"/>
              </a:spcAft>
              <a:buSzPts val="1400"/>
              <a:buFont typeface="Proxima Nova"/>
              <a:buNone/>
              <a:defRPr sz="1800" i="0" u="none" strike="noStrike" cap="none">
                <a:latin typeface="Proxima Nova Rg"/>
                <a:ea typeface="Proxima Nova Rg"/>
                <a:cs typeface="Proxima Nova Rg"/>
                <a:sym typeface="Proxima Nova"/>
              </a:defRPr>
            </a:lvl5pPr>
            <a:lvl6pPr marL="2743200" marR="0" lvl="5" indent="-228600" algn="l" rtl="0">
              <a:spcBef>
                <a:spcPts val="0"/>
              </a:spcBef>
              <a:spcAft>
                <a:spcPts val="0"/>
              </a:spcAft>
              <a:buSzPts val="1400"/>
              <a:buFont typeface="Proxima Nova"/>
              <a:buNone/>
              <a:defRPr sz="1800" i="0" u="none" strike="noStrike" cap="none">
                <a:latin typeface="Proxima Nova Rg"/>
                <a:ea typeface="Proxima Nova Rg"/>
                <a:cs typeface="Proxima Nova Rg"/>
                <a:sym typeface="Proxima Nova"/>
              </a:defRPr>
            </a:lvl6pPr>
            <a:lvl7pPr marL="3200400" marR="0" lvl="6" indent="-228600" algn="l" rtl="0">
              <a:spcBef>
                <a:spcPts val="0"/>
              </a:spcBef>
              <a:spcAft>
                <a:spcPts val="0"/>
              </a:spcAft>
              <a:buSzPts val="1400"/>
              <a:buFont typeface="Proxima Nova"/>
              <a:buNone/>
              <a:defRPr sz="1800" i="0" u="none" strike="noStrike" cap="none">
                <a:latin typeface="Proxima Nova Rg"/>
                <a:ea typeface="Proxima Nova Rg"/>
                <a:cs typeface="Proxima Nova Rg"/>
                <a:sym typeface="Proxima Nova"/>
              </a:defRPr>
            </a:lvl7pPr>
            <a:lvl8pPr marL="3657600" marR="0" lvl="7" indent="-228600" algn="l" rtl="0">
              <a:spcBef>
                <a:spcPts val="0"/>
              </a:spcBef>
              <a:spcAft>
                <a:spcPts val="0"/>
              </a:spcAft>
              <a:buSzPts val="1400"/>
              <a:buFont typeface="Proxima Nova"/>
              <a:buNone/>
              <a:defRPr sz="1800" i="0" u="none" strike="noStrike" cap="none">
                <a:latin typeface="Proxima Nova Rg"/>
                <a:ea typeface="Proxima Nova Rg"/>
                <a:cs typeface="Proxima Nova Rg"/>
                <a:sym typeface="Proxima Nova"/>
              </a:defRPr>
            </a:lvl8pPr>
            <a:lvl9pPr marL="4114800" marR="0" lvl="8" indent="-228600" algn="l" rtl="0">
              <a:spcBef>
                <a:spcPts val="0"/>
              </a:spcBef>
              <a:spcAft>
                <a:spcPts val="0"/>
              </a:spcAft>
              <a:buSzPts val="1400"/>
              <a:buFont typeface="Proxima Nova"/>
              <a:buNone/>
              <a:defRPr sz="1800" i="0" u="none" strike="noStrike" cap="none">
                <a:latin typeface="Proxima Nova Rg"/>
                <a:ea typeface="Proxima Nova Rg"/>
                <a:cs typeface="Proxima Nova Rg"/>
                <a:sym typeface="Proxima Nova"/>
              </a:defRPr>
            </a:lvl9pPr>
          </a:lstStyle>
          <a:p>
            <a:endParaRPr/>
          </a:p>
        </p:txBody>
      </p:sp>
      <p:sp>
        <p:nvSpPr>
          <p:cNvPr id="8" name="Google Shape;8;p33"/>
          <p:cNvSpPr txBox="1">
            <a:spLocks noGrp="1"/>
          </p:cNvSpPr>
          <p:nvPr>
            <p:ph type="ftr" idx="11"/>
          </p:nvPr>
        </p:nvSpPr>
        <p:spPr>
          <a:xfrm>
            <a:off x="14143707" y="10567390"/>
            <a:ext cx="4088765" cy="290195"/>
          </a:xfrm>
          <a:prstGeom prst="rect">
            <a:avLst/>
          </a:prstGeom>
          <a:noFill/>
          <a:ln>
            <a:noFill/>
          </a:ln>
        </p:spPr>
        <p:txBody>
          <a:bodyPr spcFirstLastPara="1" wrap="square" lIns="0" tIns="0" rIns="0" bIns="0" anchor="t" anchorCtr="0">
            <a:spAutoFit/>
          </a:bodyPr>
          <a:lstStyle>
            <a:lvl1pPr lvl="0">
              <a:spcBef>
                <a:spcPts val="0"/>
              </a:spcBef>
              <a:spcAft>
                <a:spcPts val="0"/>
              </a:spcAft>
              <a:buSzPts val="1400"/>
              <a:buNone/>
              <a:defRPr sz="1450" b="0" i="0">
                <a:solidFill>
                  <a:schemeClr val="lt1"/>
                </a:solidFill>
                <a:latin typeface="Merriweather Sans"/>
                <a:ea typeface="Merriweather Sans"/>
                <a:cs typeface="Merriweather Sans"/>
                <a:sym typeface="Merriweather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 name="Google Shape;9;p33"/>
          <p:cNvSpPr txBox="1">
            <a:spLocks noGrp="1"/>
          </p:cNvSpPr>
          <p:nvPr>
            <p:ph type="dt" idx="10"/>
          </p:nvPr>
        </p:nvSpPr>
        <p:spPr>
          <a:xfrm>
            <a:off x="1005205" y="10517696"/>
            <a:ext cx="4623943" cy="565467"/>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1800">
                <a:solidFill>
                  <a:srgbClr val="888888"/>
                </a:solidFi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 name="Google Shape;17;p34">
            <a:extLst>
              <a:ext uri="{FF2B5EF4-FFF2-40B4-BE49-F238E27FC236}">
                <a16:creationId xmlns:a16="http://schemas.microsoft.com/office/drawing/2014/main" id="{F81F64E7-CD1A-FDAB-79C5-C5FBD04CCBA6}"/>
              </a:ext>
            </a:extLst>
          </p:cNvPr>
          <p:cNvSpPr txBox="1">
            <a:spLocks noGrp="1"/>
          </p:cNvSpPr>
          <p:nvPr>
            <p:ph type="sldNum" idx="4"/>
          </p:nvPr>
        </p:nvSpPr>
        <p:spPr>
          <a:xfrm>
            <a:off x="18668435" y="10583334"/>
            <a:ext cx="474009" cy="223138"/>
          </a:xfrm>
          <a:prstGeom prst="rect">
            <a:avLst/>
          </a:prstGeom>
          <a:noFill/>
          <a:ln>
            <a:noFill/>
          </a:ln>
        </p:spPr>
        <p:txBody>
          <a:bodyPr spcFirstLastPara="1" wrap="square" lIns="0" tIns="0" rIns="0" bIns="0" anchor="t" anchorCtr="0">
            <a:spAutoFit/>
          </a:bodyPr>
          <a:lstStyle>
            <a:lvl1pPr marL="92075" lvl="0" indent="0" algn="ctr">
              <a:lnSpc>
                <a:spcPct val="100000"/>
              </a:lnSpc>
              <a:spcBef>
                <a:spcPts val="0"/>
              </a:spcBef>
              <a:buNone/>
              <a:defRPr sz="1450" b="0" i="0">
                <a:solidFill>
                  <a:schemeClr val="bg1"/>
                </a:solidFill>
                <a:latin typeface="Merriweather Sans"/>
                <a:ea typeface="Merriweather Sans"/>
                <a:cs typeface="Merriweather Sans"/>
                <a:sym typeface="Merriweather Sans"/>
              </a:defRPr>
            </a:lvl1pPr>
            <a:lvl2pPr marL="92075" lvl="1" indent="0">
              <a:lnSpc>
                <a:spcPct val="100000"/>
              </a:lnSpc>
              <a:spcBef>
                <a:spcPts val="0"/>
              </a:spcBef>
              <a:buNone/>
              <a:defRPr sz="1450" b="0" i="0">
                <a:solidFill>
                  <a:srgbClr val="10273D"/>
                </a:solidFill>
                <a:latin typeface="Merriweather Sans"/>
                <a:ea typeface="Merriweather Sans"/>
                <a:cs typeface="Merriweather Sans"/>
                <a:sym typeface="Merriweather Sans"/>
              </a:defRPr>
            </a:lvl2pPr>
            <a:lvl3pPr marL="92075" lvl="2" indent="0">
              <a:lnSpc>
                <a:spcPct val="100000"/>
              </a:lnSpc>
              <a:spcBef>
                <a:spcPts val="0"/>
              </a:spcBef>
              <a:buNone/>
              <a:defRPr sz="1450" b="0" i="0">
                <a:solidFill>
                  <a:srgbClr val="10273D"/>
                </a:solidFill>
                <a:latin typeface="Merriweather Sans"/>
                <a:ea typeface="Merriweather Sans"/>
                <a:cs typeface="Merriweather Sans"/>
                <a:sym typeface="Merriweather Sans"/>
              </a:defRPr>
            </a:lvl3pPr>
            <a:lvl4pPr marL="92075" lvl="3" indent="0">
              <a:lnSpc>
                <a:spcPct val="100000"/>
              </a:lnSpc>
              <a:spcBef>
                <a:spcPts val="0"/>
              </a:spcBef>
              <a:buNone/>
              <a:defRPr sz="1450" b="0" i="0">
                <a:solidFill>
                  <a:srgbClr val="10273D"/>
                </a:solidFill>
                <a:latin typeface="Merriweather Sans"/>
                <a:ea typeface="Merriweather Sans"/>
                <a:cs typeface="Merriweather Sans"/>
                <a:sym typeface="Merriweather Sans"/>
              </a:defRPr>
            </a:lvl4pPr>
            <a:lvl5pPr marL="92075" lvl="4" indent="0">
              <a:lnSpc>
                <a:spcPct val="100000"/>
              </a:lnSpc>
              <a:spcBef>
                <a:spcPts val="0"/>
              </a:spcBef>
              <a:buNone/>
              <a:defRPr sz="1450" b="0" i="0">
                <a:solidFill>
                  <a:srgbClr val="10273D"/>
                </a:solidFill>
                <a:latin typeface="Merriweather Sans"/>
                <a:ea typeface="Merriweather Sans"/>
                <a:cs typeface="Merriweather Sans"/>
                <a:sym typeface="Merriweather Sans"/>
              </a:defRPr>
            </a:lvl5pPr>
            <a:lvl6pPr marL="92075" lvl="5" indent="0">
              <a:lnSpc>
                <a:spcPct val="100000"/>
              </a:lnSpc>
              <a:spcBef>
                <a:spcPts val="0"/>
              </a:spcBef>
              <a:buNone/>
              <a:defRPr sz="1450" b="0" i="0">
                <a:solidFill>
                  <a:srgbClr val="10273D"/>
                </a:solidFill>
                <a:latin typeface="Merriweather Sans"/>
                <a:ea typeface="Merriweather Sans"/>
                <a:cs typeface="Merriweather Sans"/>
                <a:sym typeface="Merriweather Sans"/>
              </a:defRPr>
            </a:lvl6pPr>
            <a:lvl7pPr marL="92075" lvl="6" indent="0">
              <a:lnSpc>
                <a:spcPct val="100000"/>
              </a:lnSpc>
              <a:spcBef>
                <a:spcPts val="0"/>
              </a:spcBef>
              <a:buNone/>
              <a:defRPr sz="1450" b="0" i="0">
                <a:solidFill>
                  <a:srgbClr val="10273D"/>
                </a:solidFill>
                <a:latin typeface="Merriweather Sans"/>
                <a:ea typeface="Merriweather Sans"/>
                <a:cs typeface="Merriweather Sans"/>
                <a:sym typeface="Merriweather Sans"/>
              </a:defRPr>
            </a:lvl7pPr>
            <a:lvl8pPr marL="92075" lvl="7" indent="0">
              <a:lnSpc>
                <a:spcPct val="100000"/>
              </a:lnSpc>
              <a:spcBef>
                <a:spcPts val="0"/>
              </a:spcBef>
              <a:buNone/>
              <a:defRPr sz="1450" b="0" i="0">
                <a:solidFill>
                  <a:srgbClr val="10273D"/>
                </a:solidFill>
                <a:latin typeface="Merriweather Sans"/>
                <a:ea typeface="Merriweather Sans"/>
                <a:cs typeface="Merriweather Sans"/>
                <a:sym typeface="Merriweather Sans"/>
              </a:defRPr>
            </a:lvl8pPr>
            <a:lvl9pPr marL="92075" lvl="8" indent="0">
              <a:lnSpc>
                <a:spcPct val="100000"/>
              </a:lnSpc>
              <a:spcBef>
                <a:spcPts val="0"/>
              </a:spcBef>
              <a:buNone/>
              <a:defRPr sz="1450" b="0" i="0">
                <a:solidFill>
                  <a:srgbClr val="10273D"/>
                </a:solidFill>
                <a:latin typeface="Merriweather Sans"/>
                <a:ea typeface="Merriweather Sans"/>
                <a:cs typeface="Merriweather Sans"/>
                <a:sym typeface="Merriweather Sans"/>
              </a:defRPr>
            </a:lvl9pPr>
          </a:lstStyle>
          <a:p>
            <a:fld id="{00000000-1234-1234-1234-123412341234}" type="slidenum">
              <a:rPr lang="en-US" smtClean="0"/>
              <a:pPr/>
              <a:t>‹#›</a:t>
            </a:fld>
            <a:endParaRPr lang="en-US"/>
          </a:p>
        </p:txBody>
      </p:sp>
    </p:spTree>
  </p:cSld>
  <p:clrMap bg1="lt1" tx1="dk1" bg2="dk2" tx2="lt2" accent1="accent1" accent2="accent2" accent3="accent3" accent4="accent4" accent5="accent5" accent6="accent6" hlink="hlink" folHlink="folHlink"/>
  <p:sldLayoutIdLst>
    <p:sldLayoutId id="2147483649" r:id="rId1"/>
    <p:sldLayoutId id="2147483654" r:id="rId2"/>
    <p:sldLayoutId id="2147483650" r:id="rId3"/>
    <p:sldLayoutId id="2147483651" r:id="rId4"/>
    <p:sldLayoutId id="2147483652" r:id="rId5"/>
    <p:sldLayoutId id="2147483653"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chart" Target="../charts/chart6.xml"/><Relationship Id="rId4" Type="http://schemas.openxmlformats.org/officeDocument/2006/relationships/chart" Target="../charts/chart5.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jpeg"/><Relationship Id="rId2"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1.xml"/><Relationship Id="rId4" Type="http://schemas.openxmlformats.org/officeDocument/2006/relationships/image" Target="../media/image46.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chart" Target="../charts/chart1.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chart" Target="../charts/char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chart" Target="../charts/chart4.xml"/><Relationship Id="rId4" Type="http://schemas.openxmlformats.org/officeDocument/2006/relationships/chart" Target="../charts/char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6;p1" descr="$PPTXTitle">
            <a:extLst>
              <a:ext uri="{FF2B5EF4-FFF2-40B4-BE49-F238E27FC236}">
                <a16:creationId xmlns:a16="http://schemas.microsoft.com/office/drawing/2014/main" id="{93DD4615-5605-4E5A-4C9F-A307C239AE74}"/>
              </a:ext>
            </a:extLst>
          </p:cNvPr>
          <p:cNvSpPr txBox="1">
            <a:spLocks/>
          </p:cNvSpPr>
          <p:nvPr/>
        </p:nvSpPr>
        <p:spPr>
          <a:xfrm>
            <a:off x="2471351" y="8247622"/>
            <a:ext cx="15643654" cy="2025555"/>
          </a:xfrm>
          <a:prstGeom prst="rect">
            <a:avLst/>
          </a:prstGeom>
          <a:noFill/>
          <a:ln>
            <a:noFill/>
          </a:ln>
        </p:spPr>
        <p:txBody>
          <a:bodyPr spcFirstLastPara="1" wrap="square" lIns="0" tIns="123825"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950" b="1" dirty="0">
                <a:solidFill>
                  <a:srgbClr val="FFFFFF"/>
                </a:solidFill>
                <a:latin typeface="Proxima Nova Rg"/>
              </a:rPr>
              <a:t>The new Nordic Gold developer </a:t>
            </a:r>
            <a:endParaRPr lang="en-US" b="1" dirty="0">
              <a:latin typeface="Proxima Nova Rg"/>
            </a:endParaRPr>
          </a:p>
          <a:p>
            <a:pPr algn="ctr"/>
            <a:br>
              <a:rPr lang="en-US" sz="3700" dirty="0">
                <a:solidFill>
                  <a:srgbClr val="FFFFFF"/>
                </a:solidFill>
                <a:latin typeface="Proxima Nova Rg"/>
                <a:ea typeface="Proxima Nova Rg"/>
                <a:cs typeface="Proxima Nova Rg"/>
              </a:rPr>
            </a:br>
            <a:r>
              <a:rPr lang="en-US" sz="3700" dirty="0">
                <a:solidFill>
                  <a:srgbClr val="DEAC2A"/>
                </a:solidFill>
                <a:latin typeface="Proxima Nova Rg"/>
                <a:ea typeface="Proxima Nova Rg"/>
                <a:cs typeface="Proxima Nova Rg"/>
                <a:sym typeface="Proxima Nova"/>
              </a:rPr>
              <a:t>April 2026</a:t>
            </a:r>
            <a:endParaRPr lang="en-US" sz="3700" dirty="0">
              <a:latin typeface="Proxima Nova Rg"/>
              <a:ea typeface="Proxima Nova Rg"/>
              <a:cs typeface="Proxima Nova Rg"/>
            </a:endParaRPr>
          </a:p>
        </p:txBody>
      </p:sp>
      <p:grpSp>
        <p:nvGrpSpPr>
          <p:cNvPr id="3" name="Google Shape;47;p1">
            <a:extLst>
              <a:ext uri="{FF2B5EF4-FFF2-40B4-BE49-F238E27FC236}">
                <a16:creationId xmlns:a16="http://schemas.microsoft.com/office/drawing/2014/main" id="{99567918-923B-0594-8B5B-74704CC073E1}"/>
              </a:ext>
            </a:extLst>
          </p:cNvPr>
          <p:cNvGrpSpPr/>
          <p:nvPr/>
        </p:nvGrpSpPr>
        <p:grpSpPr>
          <a:xfrm>
            <a:off x="7601863" y="4900374"/>
            <a:ext cx="4900930" cy="3235504"/>
            <a:chOff x="7601863" y="4900374"/>
            <a:chExt cx="4900930" cy="3235504"/>
          </a:xfrm>
        </p:grpSpPr>
        <p:pic>
          <p:nvPicPr>
            <p:cNvPr id="4" name="Google Shape;48;p1">
              <a:extLst>
                <a:ext uri="{FF2B5EF4-FFF2-40B4-BE49-F238E27FC236}">
                  <a16:creationId xmlns:a16="http://schemas.microsoft.com/office/drawing/2014/main" id="{0A8510BC-8710-569C-0A9A-00F8FEEDC69A}"/>
                </a:ext>
              </a:extLst>
            </p:cNvPr>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8257942" y="4900374"/>
              <a:ext cx="3588217" cy="2680546"/>
            </a:xfrm>
            <a:prstGeom prst="rect">
              <a:avLst/>
            </a:prstGeom>
            <a:noFill/>
            <a:ln>
              <a:noFill/>
            </a:ln>
          </p:spPr>
        </p:pic>
        <p:sp>
          <p:nvSpPr>
            <p:cNvPr id="5" name="Google Shape;49;p1">
              <a:extLst>
                <a:ext uri="{FF2B5EF4-FFF2-40B4-BE49-F238E27FC236}">
                  <a16:creationId xmlns:a16="http://schemas.microsoft.com/office/drawing/2014/main" id="{E8AEC51E-3A33-07EC-D3BD-FAB2E58C7393}"/>
                </a:ext>
              </a:extLst>
            </p:cNvPr>
            <p:cNvSpPr/>
            <p:nvPr/>
          </p:nvSpPr>
          <p:spPr>
            <a:xfrm>
              <a:off x="7601863" y="8135878"/>
              <a:ext cx="4900930" cy="0"/>
            </a:xfrm>
            <a:custGeom>
              <a:avLst/>
              <a:gdLst/>
              <a:ahLst/>
              <a:cxnLst/>
              <a:rect l="l" t="t" r="r" b="b"/>
              <a:pathLst>
                <a:path w="4900930" h="120000" extrusionOk="0">
                  <a:moveTo>
                    <a:pt x="0" y="0"/>
                  </a:moveTo>
                  <a:lnTo>
                    <a:pt x="4900374" y="0"/>
                  </a:lnTo>
                </a:path>
              </a:pathLst>
            </a:custGeom>
            <a:noFill/>
            <a:ln w="10450" cap="flat" cmpd="sng">
              <a:solidFill>
                <a:srgbClr val="DEAC2A"/>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8830888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9">
          <a:extLst>
            <a:ext uri="{FF2B5EF4-FFF2-40B4-BE49-F238E27FC236}">
              <a16:creationId xmlns:a16="http://schemas.microsoft.com/office/drawing/2014/main" id="{3BDBE9D9-0DE4-190B-6019-3FE90665C709}"/>
            </a:ext>
          </a:extLst>
        </p:cNvPr>
        <p:cNvGrpSpPr/>
        <p:nvPr/>
      </p:nvGrpSpPr>
      <p:grpSpPr>
        <a:xfrm>
          <a:off x="0" y="0"/>
          <a:ext cx="0" cy="0"/>
          <a:chOff x="0" y="0"/>
          <a:chExt cx="0" cy="0"/>
        </a:xfrm>
      </p:grpSpPr>
      <p:pic>
        <p:nvPicPr>
          <p:cNvPr id="4" name="Google Shape;70;p3" title="3.jpg">
            <a:extLst>
              <a:ext uri="{FF2B5EF4-FFF2-40B4-BE49-F238E27FC236}">
                <a16:creationId xmlns:a16="http://schemas.microsoft.com/office/drawing/2014/main" id="{1ABC900B-12C3-FD46-43FF-7537E23D9DF7}"/>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3125"/>
            <a:ext cx="20093630" cy="10112164"/>
          </a:xfrm>
          <a:prstGeom prst="rect">
            <a:avLst/>
          </a:prstGeom>
          <a:noFill/>
          <a:ln>
            <a:noFill/>
          </a:ln>
        </p:spPr>
      </p:pic>
      <p:graphicFrame>
        <p:nvGraphicFramePr>
          <p:cNvPr id="11" name="Chart 10">
            <a:extLst>
              <a:ext uri="{FF2B5EF4-FFF2-40B4-BE49-F238E27FC236}">
                <a16:creationId xmlns:a16="http://schemas.microsoft.com/office/drawing/2014/main" id="{19C5FE85-EF58-F734-FC4E-3694F3F51F18}"/>
              </a:ext>
            </a:extLst>
          </p:cNvPr>
          <p:cNvGraphicFramePr>
            <a:graphicFrameLocks/>
          </p:cNvGraphicFramePr>
          <p:nvPr/>
        </p:nvGraphicFramePr>
        <p:xfrm>
          <a:off x="816446" y="6058843"/>
          <a:ext cx="18565804" cy="392134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a:extLst>
              <a:ext uri="{FF2B5EF4-FFF2-40B4-BE49-F238E27FC236}">
                <a16:creationId xmlns:a16="http://schemas.microsoft.com/office/drawing/2014/main" id="{78CF9D44-99A5-91D1-0F3D-1823273DF466}"/>
              </a:ext>
            </a:extLst>
          </p:cNvPr>
          <p:cNvGraphicFramePr>
            <a:graphicFrameLocks/>
          </p:cNvGraphicFramePr>
          <p:nvPr/>
        </p:nvGraphicFramePr>
        <p:xfrm>
          <a:off x="721066" y="1946448"/>
          <a:ext cx="18568979" cy="3882833"/>
        </p:xfrm>
        <a:graphic>
          <a:graphicData uri="http://schemas.openxmlformats.org/drawingml/2006/chart">
            <c:chart xmlns:c="http://schemas.openxmlformats.org/drawingml/2006/chart" xmlns:r="http://schemas.openxmlformats.org/officeDocument/2006/relationships" r:id="rId5"/>
          </a:graphicData>
        </a:graphic>
      </p:graphicFrame>
      <p:sp>
        <p:nvSpPr>
          <p:cNvPr id="71" name="Google Shape;71;p3">
            <a:extLst>
              <a:ext uri="{FF2B5EF4-FFF2-40B4-BE49-F238E27FC236}">
                <a16:creationId xmlns:a16="http://schemas.microsoft.com/office/drawing/2014/main" id="{D8AFD887-DCCA-D011-2A9C-6BA21D0ED07C}"/>
              </a:ext>
            </a:extLst>
          </p:cNvPr>
          <p:cNvSpPr/>
          <p:nvPr/>
        </p:nvSpPr>
        <p:spPr>
          <a:xfrm>
            <a:off x="0" y="10109462"/>
            <a:ext cx="20104100" cy="1199515"/>
          </a:xfrm>
          <a:custGeom>
            <a:avLst/>
            <a:gdLst/>
            <a:ahLst/>
            <a:cxnLst/>
            <a:rect l="l" t="t" r="r" b="b"/>
            <a:pathLst>
              <a:path w="20104100" h="1199515" extrusionOk="0">
                <a:moveTo>
                  <a:pt x="20104099" y="0"/>
                </a:moveTo>
                <a:lnTo>
                  <a:pt x="0" y="0"/>
                </a:lnTo>
                <a:lnTo>
                  <a:pt x="0" y="1199094"/>
                </a:lnTo>
                <a:lnTo>
                  <a:pt x="20104099" y="1199094"/>
                </a:lnTo>
                <a:lnTo>
                  <a:pt x="20104099" y="0"/>
                </a:lnTo>
                <a:close/>
              </a:path>
            </a:pathLst>
          </a:custGeom>
          <a:solidFill>
            <a:srgbClr val="10273D"/>
          </a:solid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pic>
        <p:nvPicPr>
          <p:cNvPr id="72" name="Google Shape;72;p3">
            <a:extLst>
              <a:ext uri="{FF2B5EF4-FFF2-40B4-BE49-F238E27FC236}">
                <a16:creationId xmlns:a16="http://schemas.microsoft.com/office/drawing/2014/main" id="{61013BCD-2029-2234-EAFD-AC4999868BB0}"/>
              </a:ext>
            </a:extLst>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837670" y="10321496"/>
            <a:ext cx="2400074" cy="775024"/>
          </a:xfrm>
          <a:prstGeom prst="rect">
            <a:avLst/>
          </a:prstGeom>
          <a:noFill/>
          <a:ln>
            <a:noFill/>
          </a:ln>
        </p:spPr>
      </p:pic>
      <p:sp>
        <p:nvSpPr>
          <p:cNvPr id="74" name="Google Shape;74;p3" descr="$PPTXTitle">
            <a:extLst>
              <a:ext uri="{FF2B5EF4-FFF2-40B4-BE49-F238E27FC236}">
                <a16:creationId xmlns:a16="http://schemas.microsoft.com/office/drawing/2014/main" id="{208B3365-96E3-A9BF-BA78-275FED39FCF7}"/>
              </a:ext>
            </a:extLst>
          </p:cNvPr>
          <p:cNvSpPr txBox="1">
            <a:spLocks noGrp="1"/>
          </p:cNvSpPr>
          <p:nvPr>
            <p:ph type="title"/>
          </p:nvPr>
        </p:nvSpPr>
        <p:spPr>
          <a:xfrm>
            <a:off x="1160039" y="723956"/>
            <a:ext cx="18318808" cy="583473"/>
          </a:xfrm>
          <a:prstGeom prst="rect">
            <a:avLst/>
          </a:prstGeom>
          <a:noFill/>
          <a:ln>
            <a:noFill/>
          </a:ln>
        </p:spPr>
        <p:txBody>
          <a:bodyPr spcFirstLastPara="1" wrap="square" lIns="0" tIns="13950" rIns="0" bIns="0" anchor="t" anchorCtr="0">
            <a:spAutoFit/>
          </a:bodyPr>
          <a:lstStyle/>
          <a:p>
            <a:pPr marL="12700" lvl="0" indent="0" algn="l" rtl="0">
              <a:lnSpc>
                <a:spcPct val="100000"/>
              </a:lnSpc>
              <a:spcBef>
                <a:spcPts val="0"/>
              </a:spcBef>
              <a:spcAft>
                <a:spcPts val="0"/>
              </a:spcAft>
              <a:buNone/>
            </a:pPr>
            <a:r>
              <a:rPr lang="en-US" dirty="0">
                <a:solidFill>
                  <a:srgbClr val="FFFFFF"/>
                </a:solidFill>
                <a:latin typeface="Proxima Nova Rg"/>
                <a:ea typeface="Proxima Nova Rg"/>
                <a:cs typeface="Proxima Nova Rg"/>
                <a:sym typeface="Proxima Nova"/>
              </a:rPr>
              <a:t>The Transaction Analysis - Pro Forma Positioning</a:t>
            </a:r>
            <a:endParaRPr lang="en-US" dirty="0">
              <a:latin typeface="Proxima Nova Rg"/>
              <a:ea typeface="Proxima Nova Rg"/>
              <a:cs typeface="Proxima Nova Rg"/>
              <a:sym typeface="Proxima Nova"/>
            </a:endParaRPr>
          </a:p>
        </p:txBody>
      </p:sp>
      <p:sp>
        <p:nvSpPr>
          <p:cNvPr id="75" name="Google Shape;75;p3">
            <a:extLst>
              <a:ext uri="{FF2B5EF4-FFF2-40B4-BE49-F238E27FC236}">
                <a16:creationId xmlns:a16="http://schemas.microsoft.com/office/drawing/2014/main" id="{31D558DA-69CA-E9C6-4192-E5AE1AC0DA26}"/>
              </a:ext>
            </a:extLst>
          </p:cNvPr>
          <p:cNvSpPr/>
          <p:nvPr/>
        </p:nvSpPr>
        <p:spPr>
          <a:xfrm>
            <a:off x="837670" y="0"/>
            <a:ext cx="136525" cy="1210310"/>
          </a:xfrm>
          <a:custGeom>
            <a:avLst/>
            <a:gdLst/>
            <a:ahLst/>
            <a:cxnLst/>
            <a:rect l="l" t="t" r="r" b="b"/>
            <a:pathLst>
              <a:path w="136525" h="1210310" extrusionOk="0">
                <a:moveTo>
                  <a:pt x="136121" y="0"/>
                </a:moveTo>
                <a:lnTo>
                  <a:pt x="0" y="0"/>
                </a:lnTo>
                <a:lnTo>
                  <a:pt x="0" y="1209910"/>
                </a:lnTo>
                <a:lnTo>
                  <a:pt x="136121" y="1209910"/>
                </a:lnTo>
                <a:lnTo>
                  <a:pt x="136121" y="0"/>
                </a:lnTo>
                <a:close/>
              </a:path>
            </a:pathLst>
          </a:custGeom>
          <a:solidFill>
            <a:srgbClr val="DEAC2A"/>
          </a:solid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77" name="Google Shape;77;p3">
            <a:extLst>
              <a:ext uri="{FF2B5EF4-FFF2-40B4-BE49-F238E27FC236}">
                <a16:creationId xmlns:a16="http://schemas.microsoft.com/office/drawing/2014/main" id="{DDF117C9-6E6B-73A3-277A-384D25C3D667}"/>
              </a:ext>
            </a:extLst>
          </p:cNvPr>
          <p:cNvSpPr txBox="1">
            <a:spLocks noGrp="1"/>
          </p:cNvSpPr>
          <p:nvPr>
            <p:ph type="ftr" idx="11"/>
          </p:nvPr>
        </p:nvSpPr>
        <p:spPr>
          <a:xfrm>
            <a:off x="14143707" y="10567390"/>
            <a:ext cx="4088700" cy="255300"/>
          </a:xfrm>
          <a:prstGeom prst="rect">
            <a:avLst/>
          </a:prstGeom>
          <a:noFill/>
          <a:ln>
            <a:noFill/>
          </a:ln>
        </p:spPr>
        <p:txBody>
          <a:bodyPr spcFirstLastPara="1" wrap="square" lIns="0" tIns="31750" rIns="0" bIns="0" anchor="t" anchorCtr="0">
            <a:spAutoFit/>
          </a:bodyPr>
          <a:lstStyle/>
          <a:p>
            <a:pPr marL="12700" lvl="0" indent="0" algn="r" rtl="0">
              <a:spcBef>
                <a:spcPts val="0"/>
              </a:spcBef>
              <a:spcAft>
                <a:spcPts val="0"/>
              </a:spcAft>
              <a:buSzPts val="1100"/>
              <a:buNone/>
            </a:pPr>
            <a:r>
              <a:rPr lang="en-US">
                <a:latin typeface="Proxima Nova Rg"/>
                <a:ea typeface="Proxima Nova Rg"/>
                <a:cs typeface="Proxima Nova Rg"/>
                <a:sym typeface="Proxima Nova"/>
              </a:rPr>
              <a:t>TSXV: GSKR | FNSE: GSKRSDB</a:t>
            </a:r>
          </a:p>
        </p:txBody>
      </p:sp>
      <p:sp>
        <p:nvSpPr>
          <p:cNvPr id="2" name="Google Shape;58;p2">
            <a:extLst>
              <a:ext uri="{FF2B5EF4-FFF2-40B4-BE49-F238E27FC236}">
                <a16:creationId xmlns:a16="http://schemas.microsoft.com/office/drawing/2014/main" id="{45DF87C8-E045-5AF1-E0AF-7AFAB33F7777}"/>
              </a:ext>
            </a:extLst>
          </p:cNvPr>
          <p:cNvSpPr/>
          <p:nvPr/>
        </p:nvSpPr>
        <p:spPr>
          <a:xfrm>
            <a:off x="18609862" y="10394877"/>
            <a:ext cx="649605" cy="628650"/>
          </a:xfrm>
          <a:custGeom>
            <a:avLst/>
            <a:gdLst/>
            <a:ahLst/>
            <a:cxnLst/>
            <a:rect l="l" t="t" r="r" b="b"/>
            <a:pathLst>
              <a:path w="649605" h="628650" extrusionOk="0">
                <a:moveTo>
                  <a:pt x="649194" y="0"/>
                </a:moveTo>
                <a:lnTo>
                  <a:pt x="0" y="0"/>
                </a:lnTo>
                <a:lnTo>
                  <a:pt x="0" y="628253"/>
                </a:lnTo>
                <a:lnTo>
                  <a:pt x="649194" y="628253"/>
                </a:lnTo>
                <a:lnTo>
                  <a:pt x="649194" y="0"/>
                </a:lnTo>
                <a:close/>
              </a:path>
            </a:pathLst>
          </a:custGeom>
          <a:solidFill>
            <a:srgbClr val="DEAC2A"/>
          </a:solid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 name="Google Shape;65;p2">
            <a:extLst>
              <a:ext uri="{FF2B5EF4-FFF2-40B4-BE49-F238E27FC236}">
                <a16:creationId xmlns:a16="http://schemas.microsoft.com/office/drawing/2014/main" id="{00F77D26-E3CB-4287-DD54-0F4DF5AA4D61}"/>
              </a:ext>
            </a:extLst>
          </p:cNvPr>
          <p:cNvSpPr txBox="1">
            <a:spLocks noGrp="1"/>
          </p:cNvSpPr>
          <p:nvPr>
            <p:ph type="sldNum" idx="12"/>
          </p:nvPr>
        </p:nvSpPr>
        <p:spPr>
          <a:xfrm>
            <a:off x="18792420" y="10567390"/>
            <a:ext cx="303530" cy="290195"/>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92075" marR="0" lvl="0" indent="0" algn="l" rtl="0">
              <a:lnSpc>
                <a:spcPct val="100000"/>
              </a:lnSpc>
              <a:spcBef>
                <a:spcPts val="0"/>
              </a:spcBef>
              <a:spcAft>
                <a:spcPts val="0"/>
              </a:spcAft>
              <a:buClr>
                <a:srgbClr val="000000"/>
              </a:buClr>
              <a:buFont typeface="Arial"/>
              <a:buNone/>
              <a:defRPr sz="1450" b="0" i="0" u="none" strike="noStrike" cap="none">
                <a:solidFill>
                  <a:srgbClr val="10273D"/>
                </a:solidFill>
                <a:latin typeface="Merriweather Sans"/>
                <a:ea typeface="Merriweather Sans"/>
                <a:cs typeface="Merriweather Sans"/>
                <a:sym typeface="Merriweather Sans"/>
              </a:defRPr>
            </a:lvl1pPr>
            <a:lvl2pPr marL="92075" marR="0" lvl="1" indent="0" algn="l" rtl="0">
              <a:lnSpc>
                <a:spcPct val="100000"/>
              </a:lnSpc>
              <a:spcBef>
                <a:spcPts val="0"/>
              </a:spcBef>
              <a:spcAft>
                <a:spcPts val="0"/>
              </a:spcAft>
              <a:buClr>
                <a:srgbClr val="000000"/>
              </a:buClr>
              <a:buFont typeface="Arial"/>
              <a:buNone/>
              <a:defRPr sz="1450" b="0" i="0" u="none" strike="noStrike" cap="none">
                <a:solidFill>
                  <a:srgbClr val="10273D"/>
                </a:solidFill>
                <a:latin typeface="Merriweather Sans"/>
                <a:ea typeface="Merriweather Sans"/>
                <a:cs typeface="Merriweather Sans"/>
                <a:sym typeface="Merriweather Sans"/>
              </a:defRPr>
            </a:lvl2pPr>
            <a:lvl3pPr marL="92075" marR="0" lvl="2" indent="0" algn="l" rtl="0">
              <a:lnSpc>
                <a:spcPct val="100000"/>
              </a:lnSpc>
              <a:spcBef>
                <a:spcPts val="0"/>
              </a:spcBef>
              <a:spcAft>
                <a:spcPts val="0"/>
              </a:spcAft>
              <a:buClr>
                <a:srgbClr val="000000"/>
              </a:buClr>
              <a:buFont typeface="Arial"/>
              <a:buNone/>
              <a:defRPr sz="1450" b="0" i="0" u="none" strike="noStrike" cap="none">
                <a:solidFill>
                  <a:srgbClr val="10273D"/>
                </a:solidFill>
                <a:latin typeface="Merriweather Sans"/>
                <a:ea typeface="Merriweather Sans"/>
                <a:cs typeface="Merriweather Sans"/>
                <a:sym typeface="Merriweather Sans"/>
              </a:defRPr>
            </a:lvl3pPr>
            <a:lvl4pPr marL="92075" marR="0" lvl="3" indent="0" algn="l" rtl="0">
              <a:lnSpc>
                <a:spcPct val="100000"/>
              </a:lnSpc>
              <a:spcBef>
                <a:spcPts val="0"/>
              </a:spcBef>
              <a:spcAft>
                <a:spcPts val="0"/>
              </a:spcAft>
              <a:buClr>
                <a:srgbClr val="000000"/>
              </a:buClr>
              <a:buFont typeface="Arial"/>
              <a:buNone/>
              <a:defRPr sz="1450" b="0" i="0" u="none" strike="noStrike" cap="none">
                <a:solidFill>
                  <a:srgbClr val="10273D"/>
                </a:solidFill>
                <a:latin typeface="Merriweather Sans"/>
                <a:ea typeface="Merriweather Sans"/>
                <a:cs typeface="Merriweather Sans"/>
                <a:sym typeface="Merriweather Sans"/>
              </a:defRPr>
            </a:lvl4pPr>
            <a:lvl5pPr marL="92075" marR="0" lvl="4" indent="0" algn="l" rtl="0">
              <a:lnSpc>
                <a:spcPct val="100000"/>
              </a:lnSpc>
              <a:spcBef>
                <a:spcPts val="0"/>
              </a:spcBef>
              <a:spcAft>
                <a:spcPts val="0"/>
              </a:spcAft>
              <a:buClr>
                <a:srgbClr val="000000"/>
              </a:buClr>
              <a:buFont typeface="Arial"/>
              <a:buNone/>
              <a:defRPr sz="1450" b="0" i="0" u="none" strike="noStrike" cap="none">
                <a:solidFill>
                  <a:srgbClr val="10273D"/>
                </a:solidFill>
                <a:latin typeface="Merriweather Sans"/>
                <a:ea typeface="Merriweather Sans"/>
                <a:cs typeface="Merriweather Sans"/>
                <a:sym typeface="Merriweather Sans"/>
              </a:defRPr>
            </a:lvl5pPr>
            <a:lvl6pPr marL="92075" marR="0" lvl="5" indent="0" algn="l" rtl="0">
              <a:lnSpc>
                <a:spcPct val="100000"/>
              </a:lnSpc>
              <a:spcBef>
                <a:spcPts val="0"/>
              </a:spcBef>
              <a:spcAft>
                <a:spcPts val="0"/>
              </a:spcAft>
              <a:buClr>
                <a:srgbClr val="000000"/>
              </a:buClr>
              <a:buFont typeface="Arial"/>
              <a:buNone/>
              <a:defRPr sz="1450" b="0" i="0" u="none" strike="noStrike" cap="none">
                <a:solidFill>
                  <a:srgbClr val="10273D"/>
                </a:solidFill>
                <a:latin typeface="Merriweather Sans"/>
                <a:ea typeface="Merriweather Sans"/>
                <a:cs typeface="Merriweather Sans"/>
                <a:sym typeface="Merriweather Sans"/>
              </a:defRPr>
            </a:lvl6pPr>
            <a:lvl7pPr marL="92075" marR="0" lvl="6" indent="0" algn="l" rtl="0">
              <a:lnSpc>
                <a:spcPct val="100000"/>
              </a:lnSpc>
              <a:spcBef>
                <a:spcPts val="0"/>
              </a:spcBef>
              <a:spcAft>
                <a:spcPts val="0"/>
              </a:spcAft>
              <a:buClr>
                <a:srgbClr val="000000"/>
              </a:buClr>
              <a:buFont typeface="Arial"/>
              <a:buNone/>
              <a:defRPr sz="1450" b="0" i="0" u="none" strike="noStrike" cap="none">
                <a:solidFill>
                  <a:srgbClr val="10273D"/>
                </a:solidFill>
                <a:latin typeface="Merriweather Sans"/>
                <a:ea typeface="Merriweather Sans"/>
                <a:cs typeface="Merriweather Sans"/>
                <a:sym typeface="Merriweather Sans"/>
              </a:defRPr>
            </a:lvl7pPr>
            <a:lvl8pPr marL="92075" marR="0" lvl="7" indent="0" algn="l" rtl="0">
              <a:lnSpc>
                <a:spcPct val="100000"/>
              </a:lnSpc>
              <a:spcBef>
                <a:spcPts val="0"/>
              </a:spcBef>
              <a:spcAft>
                <a:spcPts val="0"/>
              </a:spcAft>
              <a:buClr>
                <a:srgbClr val="000000"/>
              </a:buClr>
              <a:buFont typeface="Arial"/>
              <a:buNone/>
              <a:defRPr sz="1450" b="0" i="0" u="none" strike="noStrike" cap="none">
                <a:solidFill>
                  <a:srgbClr val="10273D"/>
                </a:solidFill>
                <a:latin typeface="Merriweather Sans"/>
                <a:ea typeface="Merriweather Sans"/>
                <a:cs typeface="Merriweather Sans"/>
                <a:sym typeface="Merriweather Sans"/>
              </a:defRPr>
            </a:lvl8pPr>
            <a:lvl9pPr marL="92075" marR="0" lvl="8" indent="0" algn="l" rtl="0">
              <a:lnSpc>
                <a:spcPct val="100000"/>
              </a:lnSpc>
              <a:spcBef>
                <a:spcPts val="0"/>
              </a:spcBef>
              <a:spcAft>
                <a:spcPts val="0"/>
              </a:spcAft>
              <a:buClr>
                <a:srgbClr val="000000"/>
              </a:buClr>
              <a:buFont typeface="Arial"/>
              <a:buNone/>
              <a:defRPr sz="1450" b="0" i="0" u="none" strike="noStrike" cap="none">
                <a:solidFill>
                  <a:srgbClr val="10273D"/>
                </a:solidFill>
                <a:latin typeface="Merriweather Sans"/>
                <a:ea typeface="Merriweather Sans"/>
                <a:cs typeface="Merriweather Sans"/>
                <a:sym typeface="Merriweather Sans"/>
              </a:defRPr>
            </a:lvl9pPr>
          </a:lstStyle>
          <a:p>
            <a:pPr marL="92075" lvl="0" indent="0" algn="l" rtl="0">
              <a:spcBef>
                <a:spcPts val="0"/>
              </a:spcBef>
              <a:spcAft>
                <a:spcPts val="0"/>
              </a:spcAft>
              <a:buClr>
                <a:srgbClr val="000000"/>
              </a:buClr>
              <a:buFont typeface="Arial"/>
              <a:buNone/>
            </a:pPr>
            <a:fld id="{00000000-1234-1234-1234-123412341234}" type="slidenum">
              <a:rPr lang="en-US" smtClean="0"/>
              <a:pPr marL="92075" lvl="0" indent="0" algn="l" rtl="0">
                <a:spcBef>
                  <a:spcPts val="0"/>
                </a:spcBef>
                <a:spcAft>
                  <a:spcPts val="0"/>
                </a:spcAft>
                <a:buClr>
                  <a:srgbClr val="000000"/>
                </a:buClr>
                <a:buFont typeface="Arial"/>
                <a:buNone/>
              </a:pPr>
              <a:t>10</a:t>
            </a:fld>
            <a:endParaRPr/>
          </a:p>
        </p:txBody>
      </p:sp>
      <p:grpSp>
        <p:nvGrpSpPr>
          <p:cNvPr id="24" name="Group 23">
            <a:extLst>
              <a:ext uri="{FF2B5EF4-FFF2-40B4-BE49-F238E27FC236}">
                <a16:creationId xmlns:a16="http://schemas.microsoft.com/office/drawing/2014/main" id="{4D0C3E74-80CD-1B8F-D3F6-2881F8E3D1F8}"/>
              </a:ext>
            </a:extLst>
          </p:cNvPr>
          <p:cNvGrpSpPr/>
          <p:nvPr/>
        </p:nvGrpSpPr>
        <p:grpSpPr>
          <a:xfrm>
            <a:off x="1019165" y="1388461"/>
            <a:ext cx="18107557" cy="365877"/>
            <a:chOff x="4436268" y="3060512"/>
            <a:chExt cx="4793456" cy="322870"/>
          </a:xfrm>
        </p:grpSpPr>
        <p:sp>
          <p:nvSpPr>
            <p:cNvPr id="25" name="Rectangle 24">
              <a:extLst>
                <a:ext uri="{FF2B5EF4-FFF2-40B4-BE49-F238E27FC236}">
                  <a16:creationId xmlns:a16="http://schemas.microsoft.com/office/drawing/2014/main" id="{08FC47C3-DC79-EEDB-46AE-7199C05BEE5A}"/>
                </a:ext>
              </a:extLst>
            </p:cNvPr>
            <p:cNvSpPr/>
            <p:nvPr/>
          </p:nvSpPr>
          <p:spPr>
            <a:xfrm>
              <a:off x="4438648" y="3060512"/>
              <a:ext cx="4791076" cy="26898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D6A72B"/>
                  </a:solidFill>
                  <a:latin typeface="Proxima Nova Rg" panose="02000506030000020004" charset="0"/>
                  <a:cs typeface="Nirmala UI" panose="020B0502040204020203" pitchFamily="34" charset="0"/>
                </a:rPr>
                <a:t>P/NAV Re-Rating Potential</a:t>
              </a:r>
            </a:p>
          </p:txBody>
        </p:sp>
        <p:cxnSp>
          <p:nvCxnSpPr>
            <p:cNvPr id="26" name="Straight Connector 25">
              <a:extLst>
                <a:ext uri="{FF2B5EF4-FFF2-40B4-BE49-F238E27FC236}">
                  <a16:creationId xmlns:a16="http://schemas.microsoft.com/office/drawing/2014/main" id="{40D4EC1C-49C8-4551-9BC0-7C87202402CB}"/>
                </a:ext>
              </a:extLst>
            </p:cNvPr>
            <p:cNvCxnSpPr>
              <a:cxnSpLocks/>
            </p:cNvCxnSpPr>
            <p:nvPr/>
          </p:nvCxnSpPr>
          <p:spPr>
            <a:xfrm>
              <a:off x="4436268" y="3383382"/>
              <a:ext cx="4791075" cy="0"/>
            </a:xfrm>
            <a:prstGeom prst="line">
              <a:avLst/>
            </a:prstGeom>
            <a:ln w="31750">
              <a:solidFill>
                <a:srgbClr val="D6A72B"/>
              </a:solidFill>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C49CBA35-32C2-08FD-D06A-9BF76AC1EFE0}"/>
              </a:ext>
            </a:extLst>
          </p:cNvPr>
          <p:cNvGrpSpPr/>
          <p:nvPr/>
        </p:nvGrpSpPr>
        <p:grpSpPr>
          <a:xfrm>
            <a:off x="1006675" y="5723119"/>
            <a:ext cx="18107557" cy="365877"/>
            <a:chOff x="4436268" y="3060512"/>
            <a:chExt cx="4793456" cy="322870"/>
          </a:xfrm>
        </p:grpSpPr>
        <p:sp>
          <p:nvSpPr>
            <p:cNvPr id="32" name="Rectangle 31">
              <a:extLst>
                <a:ext uri="{FF2B5EF4-FFF2-40B4-BE49-F238E27FC236}">
                  <a16:creationId xmlns:a16="http://schemas.microsoft.com/office/drawing/2014/main" id="{A244CE20-9AE6-9AB3-FF60-E604C17DCC0D}"/>
                </a:ext>
              </a:extLst>
            </p:cNvPr>
            <p:cNvSpPr/>
            <p:nvPr/>
          </p:nvSpPr>
          <p:spPr>
            <a:xfrm>
              <a:off x="4438648" y="3060512"/>
              <a:ext cx="4791076" cy="26898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D6A72B"/>
                  </a:solidFill>
                  <a:latin typeface="Proxima Nova Rg" panose="02000506030000020004" charset="0"/>
                  <a:cs typeface="Nirmala UI" panose="020B0502040204020203" pitchFamily="34" charset="0"/>
                </a:rPr>
                <a:t>EV/oz Re-Rating Potential</a:t>
              </a:r>
            </a:p>
          </p:txBody>
        </p:sp>
        <p:cxnSp>
          <p:nvCxnSpPr>
            <p:cNvPr id="33" name="Straight Connector 32">
              <a:extLst>
                <a:ext uri="{FF2B5EF4-FFF2-40B4-BE49-F238E27FC236}">
                  <a16:creationId xmlns:a16="http://schemas.microsoft.com/office/drawing/2014/main" id="{CC1580E1-0830-1536-C364-705F65DF0CE6}"/>
                </a:ext>
              </a:extLst>
            </p:cNvPr>
            <p:cNvCxnSpPr>
              <a:cxnSpLocks/>
            </p:cNvCxnSpPr>
            <p:nvPr/>
          </p:nvCxnSpPr>
          <p:spPr>
            <a:xfrm>
              <a:off x="4436268" y="3383382"/>
              <a:ext cx="4791075" cy="0"/>
            </a:xfrm>
            <a:prstGeom prst="line">
              <a:avLst/>
            </a:prstGeom>
            <a:ln w="31750">
              <a:solidFill>
                <a:srgbClr val="D6A72B"/>
              </a:solidFill>
            </a:ln>
          </p:spPr>
          <p:style>
            <a:lnRef idx="1">
              <a:schemeClr val="accent1"/>
            </a:lnRef>
            <a:fillRef idx="0">
              <a:schemeClr val="accent1"/>
            </a:fillRef>
            <a:effectRef idx="0">
              <a:schemeClr val="accent1"/>
            </a:effectRef>
            <a:fontRef idx="minor">
              <a:schemeClr val="tx1"/>
            </a:fontRef>
          </p:style>
        </p:cxnSp>
      </p:grpSp>
      <p:sp>
        <p:nvSpPr>
          <p:cNvPr id="6" name="Rectangle 5">
            <a:extLst>
              <a:ext uri="{FF2B5EF4-FFF2-40B4-BE49-F238E27FC236}">
                <a16:creationId xmlns:a16="http://schemas.microsoft.com/office/drawing/2014/main" id="{2B4D15BD-3B6C-E035-0059-002FB1070F22}"/>
              </a:ext>
            </a:extLst>
          </p:cNvPr>
          <p:cNvSpPr/>
          <p:nvPr/>
        </p:nvSpPr>
        <p:spPr>
          <a:xfrm>
            <a:off x="7717112" y="6747101"/>
            <a:ext cx="5520753" cy="507155"/>
          </a:xfrm>
          <a:prstGeom prst="rect">
            <a:avLst/>
          </a:prstGeom>
          <a:solidFill>
            <a:schemeClr val="lt1">
              <a:alpha val="90000"/>
            </a:schemeClr>
          </a:solidFill>
          <a:ln w="38100">
            <a:solidFill>
              <a:srgbClr val="00B05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2000" b="1" dirty="0">
                <a:solidFill>
                  <a:srgbClr val="00B050"/>
                </a:solidFill>
                <a:latin typeface="Proxima Nova Rg" panose="02000506030000020004" charset="0"/>
              </a:rPr>
              <a:t>Remains Undervalued on an EV/oz Basis</a:t>
            </a:r>
          </a:p>
        </p:txBody>
      </p:sp>
      <p:sp>
        <p:nvSpPr>
          <p:cNvPr id="10" name="TextBox 9">
            <a:extLst>
              <a:ext uri="{FF2B5EF4-FFF2-40B4-BE49-F238E27FC236}">
                <a16:creationId xmlns:a16="http://schemas.microsoft.com/office/drawing/2014/main" id="{4D69AD92-BD5D-2CDC-8953-F088299E7052}"/>
              </a:ext>
            </a:extLst>
          </p:cNvPr>
          <p:cNvSpPr txBox="1"/>
          <p:nvPr/>
        </p:nvSpPr>
        <p:spPr>
          <a:xfrm>
            <a:off x="3652529" y="10447128"/>
            <a:ext cx="11974571" cy="523220"/>
          </a:xfrm>
          <a:prstGeom prst="rect">
            <a:avLst/>
          </a:prstGeom>
          <a:noFill/>
        </p:spPr>
        <p:txBody>
          <a:bodyPr wrap="square" lIns="0" rtlCol="0">
            <a:spAutoFit/>
          </a:bodyPr>
          <a:lstStyle/>
          <a:p>
            <a:pPr algn="just">
              <a:buClr>
                <a:schemeClr val="dk1"/>
              </a:buClr>
              <a:buSzPts val="1100"/>
            </a:pPr>
            <a:r>
              <a:rPr lang="en-CA" dirty="0">
                <a:solidFill>
                  <a:schemeClr val="bg1"/>
                </a:solidFill>
                <a:latin typeface="Proxima Nova Rg"/>
                <a:ea typeface="Proxima Nova Rg"/>
                <a:cs typeface="Proxima Nova Rg"/>
                <a:sym typeface="Proxima Nova"/>
              </a:rPr>
              <a:t>Market Data as of: April 6, 2026 </a:t>
            </a:r>
          </a:p>
          <a:p>
            <a:pPr lvl="0" algn="just">
              <a:buClr>
                <a:schemeClr val="dk1"/>
              </a:buClr>
              <a:buSzPts val="1100"/>
            </a:pPr>
            <a:r>
              <a:rPr lang="en-CA" dirty="0">
                <a:solidFill>
                  <a:schemeClr val="bg1"/>
                </a:solidFill>
                <a:latin typeface="Proxima Nova Rg"/>
                <a:ea typeface="Proxima Nova Rg"/>
                <a:cs typeface="Proxima Nova Rg"/>
                <a:sym typeface="Proxima Nova"/>
              </a:rPr>
              <a:t>Note: Resource equivalent calculations made at long-term broker consensus prices</a:t>
            </a:r>
            <a:endParaRPr lang="en-US" dirty="0">
              <a:solidFill>
                <a:schemeClr val="bg1"/>
              </a:solidFill>
              <a:latin typeface="Proxima Nova Rg"/>
              <a:ea typeface="Proxima Nova Rg"/>
              <a:cs typeface="Proxima Nova Rg"/>
              <a:sym typeface="Proxima Nova"/>
            </a:endParaRPr>
          </a:p>
        </p:txBody>
      </p:sp>
      <p:sp>
        <p:nvSpPr>
          <p:cNvPr id="38" name="Rectangle 37">
            <a:extLst>
              <a:ext uri="{FF2B5EF4-FFF2-40B4-BE49-F238E27FC236}">
                <a16:creationId xmlns:a16="http://schemas.microsoft.com/office/drawing/2014/main" id="{1488FAC9-46DA-B9DE-BBBD-22B297AB9045}"/>
              </a:ext>
            </a:extLst>
          </p:cNvPr>
          <p:cNvSpPr/>
          <p:nvPr/>
        </p:nvSpPr>
        <p:spPr>
          <a:xfrm>
            <a:off x="6627815" y="1856232"/>
            <a:ext cx="6072828" cy="816777"/>
          </a:xfrm>
          <a:prstGeom prst="rect">
            <a:avLst/>
          </a:prstGeom>
          <a:solidFill>
            <a:schemeClr val="lt1">
              <a:alpha val="90000"/>
            </a:schemeClr>
          </a:solidFill>
          <a:ln w="38100">
            <a:solidFill>
              <a:srgbClr val="00B05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2000" b="1" dirty="0">
                <a:solidFill>
                  <a:srgbClr val="00B050"/>
                </a:solidFill>
                <a:latin typeface="Proxima Nova Rg" panose="02000506030000020004" charset="0"/>
              </a:rPr>
              <a:t>Materially Accretive to </a:t>
            </a:r>
            <a:r>
              <a:rPr lang="en-CA" sz="2000" b="1" dirty="0" err="1">
                <a:solidFill>
                  <a:srgbClr val="00B050"/>
                </a:solidFill>
                <a:latin typeface="Proxima Nova Rg" panose="02000506030000020004" charset="0"/>
              </a:rPr>
              <a:t>Goldsky</a:t>
            </a:r>
            <a:r>
              <a:rPr lang="en-CA" sz="2000" b="1" dirty="0">
                <a:solidFill>
                  <a:srgbClr val="00B050"/>
                </a:solidFill>
                <a:latin typeface="Proxima Nova Rg" panose="02000506030000020004" charset="0"/>
              </a:rPr>
              <a:t> Shareholders, Positioning Pro Forma </a:t>
            </a:r>
            <a:r>
              <a:rPr lang="en-CA" sz="2000" b="1" dirty="0" err="1">
                <a:solidFill>
                  <a:srgbClr val="00B050"/>
                </a:solidFill>
                <a:latin typeface="Proxima Nova Rg" panose="02000506030000020004" charset="0"/>
              </a:rPr>
              <a:t>Goldsky</a:t>
            </a:r>
            <a:r>
              <a:rPr lang="en-CA" sz="2000" b="1" dirty="0">
                <a:solidFill>
                  <a:srgbClr val="00B050"/>
                </a:solidFill>
                <a:latin typeface="Proxima Nova Rg" panose="02000506030000020004" charset="0"/>
              </a:rPr>
              <a:t> for Re-Rating</a:t>
            </a:r>
          </a:p>
        </p:txBody>
      </p:sp>
      <p:cxnSp>
        <p:nvCxnSpPr>
          <p:cNvPr id="7" name="Straight Arrow Connector 6">
            <a:extLst>
              <a:ext uri="{FF2B5EF4-FFF2-40B4-BE49-F238E27FC236}">
                <a16:creationId xmlns:a16="http://schemas.microsoft.com/office/drawing/2014/main" id="{BD537A44-5510-1C5E-716F-2A02087FF419}"/>
              </a:ext>
            </a:extLst>
          </p:cNvPr>
          <p:cNvCxnSpPr>
            <a:cxnSpLocks/>
          </p:cNvCxnSpPr>
          <p:nvPr/>
        </p:nvCxnSpPr>
        <p:spPr>
          <a:xfrm>
            <a:off x="8005536" y="2861104"/>
            <a:ext cx="4128407" cy="0"/>
          </a:xfrm>
          <a:prstGeom prst="straightConnector1">
            <a:avLst/>
          </a:prstGeom>
          <a:ln w="76200">
            <a:solidFill>
              <a:srgbClr val="00B050"/>
            </a:solidFill>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03831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22F4E6-F9CA-49A0-9D12-0022FA5DAB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CA0246-B671-AF84-8047-BE8938DBBA79}"/>
              </a:ext>
            </a:extLst>
          </p:cNvPr>
          <p:cNvSpPr>
            <a:spLocks noGrp="1"/>
          </p:cNvSpPr>
          <p:nvPr>
            <p:ph type="title"/>
          </p:nvPr>
        </p:nvSpPr>
        <p:spPr/>
        <p:txBody>
          <a:bodyPr/>
          <a:lstStyle/>
          <a:p>
            <a:r>
              <a:rPr lang="en-US" dirty="0" err="1">
                <a:solidFill>
                  <a:srgbClr val="FFFFFF"/>
                </a:solidFill>
                <a:latin typeface="Proxima Nova Rg"/>
                <a:ea typeface="Proxima Nova Rg"/>
                <a:cs typeface="Proxima Nova Rg"/>
                <a:sym typeface="Proxima Nova"/>
              </a:rPr>
              <a:t>Barsele</a:t>
            </a:r>
            <a:r>
              <a:rPr lang="en-US" dirty="0">
                <a:solidFill>
                  <a:srgbClr val="FFFFFF"/>
                </a:solidFill>
                <a:latin typeface="Proxima Nova Rg"/>
                <a:ea typeface="Proxima Nova Rg"/>
                <a:cs typeface="Proxima Nova Rg"/>
                <a:sym typeface="Proxima Nova"/>
              </a:rPr>
              <a:t> Gold Project - Sweden’s largest undeveloped gold deposit</a:t>
            </a:r>
            <a:endParaRPr lang="en-US" dirty="0"/>
          </a:p>
        </p:txBody>
      </p:sp>
      <p:sp>
        <p:nvSpPr>
          <p:cNvPr id="3" name="Slide Number Placeholder 2">
            <a:extLst>
              <a:ext uri="{FF2B5EF4-FFF2-40B4-BE49-F238E27FC236}">
                <a16:creationId xmlns:a16="http://schemas.microsoft.com/office/drawing/2014/main" id="{A990070E-7DBA-BECA-9B6B-2F06154AEE03}"/>
              </a:ext>
            </a:extLst>
          </p:cNvPr>
          <p:cNvSpPr>
            <a:spLocks noGrp="1"/>
          </p:cNvSpPr>
          <p:nvPr>
            <p:ph type="sldNum" idx="12"/>
          </p:nvPr>
        </p:nvSpPr>
        <p:spPr>
          <a:xfrm>
            <a:off x="18652669" y="10614866"/>
            <a:ext cx="474009" cy="223138"/>
          </a:xfrm>
        </p:spPr>
        <p:txBody>
          <a:bodyPr/>
          <a:lstStyle/>
          <a:p>
            <a:fld id="{00000000-1234-1234-1234-123412341234}" type="slidenum">
              <a:rPr lang="en-US" smtClean="0"/>
              <a:pPr/>
              <a:t>11</a:t>
            </a:fld>
            <a:endParaRPr lang="en-US"/>
          </a:p>
        </p:txBody>
      </p:sp>
      <p:sp>
        <p:nvSpPr>
          <p:cNvPr id="4" name="Google Shape;306;p13">
            <a:extLst>
              <a:ext uri="{FF2B5EF4-FFF2-40B4-BE49-F238E27FC236}">
                <a16:creationId xmlns:a16="http://schemas.microsoft.com/office/drawing/2014/main" id="{B8FC0E85-2707-6D20-DBC9-99ECCFF8303E}"/>
              </a:ext>
            </a:extLst>
          </p:cNvPr>
          <p:cNvSpPr txBox="1"/>
          <p:nvPr/>
        </p:nvSpPr>
        <p:spPr>
          <a:xfrm>
            <a:off x="1160039" y="1616470"/>
            <a:ext cx="6989350" cy="7203890"/>
          </a:xfrm>
          <a:prstGeom prst="rect">
            <a:avLst/>
          </a:prstGeom>
          <a:noFill/>
          <a:ln>
            <a:noFill/>
          </a:ln>
        </p:spPr>
        <p:txBody>
          <a:bodyPr spcFirstLastPara="1" wrap="square" lIns="0" tIns="14600" rIns="0" bIns="0" anchor="t" anchorCtr="0">
            <a:spAutoFit/>
          </a:bodyPr>
          <a:lstStyle/>
          <a:p>
            <a:pPr marL="0" lvl="0" indent="0" algn="l" rtl="0">
              <a:lnSpc>
                <a:spcPct val="100000"/>
              </a:lnSpc>
              <a:spcBef>
                <a:spcPts val="0"/>
              </a:spcBef>
              <a:spcAft>
                <a:spcPts val="0"/>
              </a:spcAft>
              <a:buSzPts val="1100"/>
              <a:buNone/>
            </a:pPr>
            <a:endParaRPr lang="en-US" sz="2450">
              <a:solidFill>
                <a:srgbClr val="FFFFFF"/>
              </a:solidFill>
              <a:latin typeface="Proxima Nova Rg"/>
              <a:ea typeface="Proxima Nova Rg"/>
              <a:cs typeface="Proxima Nova Rg"/>
              <a:sym typeface="Proxima Nova"/>
            </a:endParaRPr>
          </a:p>
          <a:p>
            <a:pPr marL="12700" lvl="0" indent="0" algn="l" rtl="0">
              <a:spcBef>
                <a:spcPts val="0"/>
              </a:spcBef>
              <a:spcAft>
                <a:spcPts val="2000"/>
              </a:spcAft>
              <a:buNone/>
            </a:pPr>
            <a:r>
              <a:rPr lang="en-US" sz="3200" b="1">
                <a:solidFill>
                  <a:srgbClr val="DEAC2A"/>
                </a:solidFill>
                <a:latin typeface="Proxima Nova Rg"/>
                <a:ea typeface="Proxima Nova Rg"/>
                <a:cs typeface="Proxima Nova Rg"/>
                <a:sym typeface="Proxima Nova"/>
              </a:rPr>
              <a:t>Key </a:t>
            </a:r>
            <a:r>
              <a:rPr lang="en-US" sz="3200" b="1" err="1">
                <a:solidFill>
                  <a:srgbClr val="DEAC2A"/>
                </a:solidFill>
                <a:latin typeface="Proxima Nova Rg"/>
                <a:ea typeface="Proxima Nova Rg"/>
                <a:cs typeface="Proxima Nova Rg"/>
                <a:sym typeface="Proxima Nova"/>
              </a:rPr>
              <a:t>Barsele</a:t>
            </a:r>
            <a:r>
              <a:rPr lang="en-US" sz="3200" b="1">
                <a:solidFill>
                  <a:srgbClr val="DEAC2A"/>
                </a:solidFill>
                <a:latin typeface="Proxima Nova Rg"/>
                <a:ea typeface="Proxima Nova Rg"/>
                <a:cs typeface="Proxima Nova Rg"/>
                <a:sym typeface="Proxima Nova"/>
              </a:rPr>
              <a:t> Project Metrics</a:t>
            </a:r>
          </a:p>
          <a:p>
            <a:pPr marL="365125" indent="-352425">
              <a:spcAft>
                <a:spcPts val="1000"/>
              </a:spcAft>
              <a:buClr>
                <a:srgbClr val="FFFFFF"/>
              </a:buClr>
              <a:buSzPct val="100000"/>
              <a:buFont typeface="Proxima Nova"/>
              <a:buChar char="•"/>
            </a:pPr>
            <a:r>
              <a:rPr lang="en-US" sz="2800">
                <a:solidFill>
                  <a:srgbClr val="FFFFFF"/>
                </a:solidFill>
                <a:latin typeface="Proxima Nova Rg"/>
                <a:sym typeface="Proxima Nova"/>
              </a:rPr>
              <a:t>~25,000 ha within the Fennoscandian Shield, ~750 km north of Stockholm</a:t>
            </a:r>
            <a:endParaRPr lang="en-US" sz="2800" b="1">
              <a:solidFill>
                <a:srgbClr val="FFFFFF"/>
              </a:solidFill>
              <a:latin typeface="Proxima Nova Rg"/>
              <a:ea typeface="Proxima Nova Rg"/>
              <a:cs typeface="Proxima Nova Rg"/>
              <a:sym typeface="Proxima Nova"/>
            </a:endParaRPr>
          </a:p>
          <a:p>
            <a:pPr marL="365125" marR="5080" indent="-352425">
              <a:spcAft>
                <a:spcPts val="1000"/>
              </a:spcAft>
              <a:buClr>
                <a:srgbClr val="FFFFFF"/>
              </a:buClr>
              <a:buSzPct val="100000"/>
              <a:buFont typeface="Proxima Nova"/>
              <a:buChar char="•"/>
            </a:pPr>
            <a:r>
              <a:rPr lang="en-US" sz="2800" b="1">
                <a:solidFill>
                  <a:srgbClr val="FFFFFF"/>
                </a:solidFill>
                <a:latin typeface="Proxima Nova Rg"/>
                <a:ea typeface="Proxima Nova Rg"/>
                <a:cs typeface="Proxima Nova Rg"/>
                <a:sym typeface="Proxima Nova"/>
              </a:rPr>
              <a:t>Indicated and Inferred Resources: </a:t>
            </a:r>
            <a:r>
              <a:rPr lang="en-US" sz="2800">
                <a:solidFill>
                  <a:srgbClr val="FFFFFF"/>
                </a:solidFill>
                <a:latin typeface="Proxima Nova Rg"/>
                <a:sym typeface="Proxima Nova"/>
              </a:rPr>
              <a:t>36.4mt @1.89g/t for 2.1Moz Au. </a:t>
            </a:r>
          </a:p>
          <a:p>
            <a:pPr marL="365125" marR="7620" lvl="0" indent="-352425" algn="l" rtl="0">
              <a:spcAft>
                <a:spcPts val="1000"/>
              </a:spcAft>
              <a:buClr>
                <a:srgbClr val="FFFFFF"/>
              </a:buClr>
              <a:buSzPct val="100000"/>
              <a:buFont typeface="Proxima Nova"/>
              <a:buChar char="•"/>
            </a:pPr>
            <a:r>
              <a:rPr lang="en-US" sz="2800" b="1">
                <a:solidFill>
                  <a:srgbClr val="FFFFFF"/>
                </a:solidFill>
                <a:latin typeface="Proxima Nova Rg"/>
                <a:ea typeface="Proxima Nova Rg"/>
                <a:cs typeface="Proxima Nova Rg"/>
                <a:sym typeface="Proxima Nova"/>
              </a:rPr>
              <a:t>Favorable geometry</a:t>
            </a:r>
            <a:r>
              <a:rPr lang="en-US" sz="2800">
                <a:solidFill>
                  <a:srgbClr val="FFFFFF"/>
                </a:solidFill>
                <a:latin typeface="Proxima Nova Rg"/>
                <a:ea typeface="Proxima Nova Rg"/>
                <a:cs typeface="Proxima Nova Rg"/>
                <a:sym typeface="Proxima Nova"/>
              </a:rPr>
              <a:t>: 5-160m wide zones, </a:t>
            </a:r>
            <a:endParaRPr lang="en-US" sz="2800" b="1">
              <a:solidFill>
                <a:srgbClr val="FFFFFF"/>
              </a:solidFill>
              <a:latin typeface="Proxima Nova Rg"/>
              <a:sym typeface="Proxima Nova"/>
            </a:endParaRPr>
          </a:p>
          <a:p>
            <a:pPr marL="365125" marR="7620" lvl="0" indent="-352425" algn="l" rtl="0">
              <a:spcAft>
                <a:spcPts val="1000"/>
              </a:spcAft>
              <a:buClr>
                <a:srgbClr val="FFFFFF"/>
              </a:buClr>
              <a:buSzPct val="100000"/>
              <a:buFont typeface="Proxima Nova"/>
              <a:buChar char="•"/>
            </a:pPr>
            <a:r>
              <a:rPr lang="en-US" sz="2800" b="1">
                <a:solidFill>
                  <a:srgbClr val="FFFFFF"/>
                </a:solidFill>
                <a:latin typeface="Proxima Nova Rg"/>
                <a:sym typeface="Proxima Nova"/>
              </a:rPr>
              <a:t>Metallurgy: </a:t>
            </a:r>
            <a:r>
              <a:rPr lang="en-US" sz="2800">
                <a:solidFill>
                  <a:srgbClr val="FFFFFF"/>
                </a:solidFill>
                <a:latin typeface="Proxima Nova Rg"/>
                <a:ea typeface="Proxima Nova Rg"/>
                <a:cs typeface="Proxima Nova Rg"/>
                <a:sym typeface="Proxima Nova"/>
              </a:rPr>
              <a:t>simple free-milling metallurgy (93-96% recovery)</a:t>
            </a:r>
          </a:p>
          <a:p>
            <a:pPr marL="365125" indent="-352425">
              <a:spcAft>
                <a:spcPts val="1000"/>
              </a:spcAft>
              <a:buClr>
                <a:srgbClr val="FFFFFF"/>
              </a:buClr>
              <a:buSzPct val="100000"/>
              <a:buFont typeface="Proxima Nova"/>
              <a:buChar char="•"/>
            </a:pPr>
            <a:r>
              <a:rPr lang="en-US" sz="2800">
                <a:solidFill>
                  <a:srgbClr val="FFFFFF"/>
                </a:solidFill>
                <a:latin typeface="Proxima Nova Rg"/>
                <a:ea typeface="Proxima Nova Rg"/>
                <a:cs typeface="Proxima Nova Rg"/>
                <a:sym typeface="Proxima Nova"/>
              </a:rPr>
              <a:t>Nationally designated mining status</a:t>
            </a:r>
          </a:p>
          <a:p>
            <a:pPr marL="365125" indent="-352425">
              <a:spcAft>
                <a:spcPts val="1000"/>
              </a:spcAft>
              <a:buClr>
                <a:srgbClr val="FFFFFF"/>
              </a:buClr>
              <a:buSzPct val="100000"/>
              <a:buFont typeface="Proxima Nova"/>
              <a:buChar char="•"/>
            </a:pPr>
            <a:r>
              <a:rPr lang="en-US" sz="2800">
                <a:solidFill>
                  <a:srgbClr val="FFFFFF"/>
                </a:solidFill>
                <a:latin typeface="Proxima Nova Rg"/>
                <a:ea typeface="Proxima Nova Rg"/>
                <a:cs typeface="Proxima Nova Rg"/>
                <a:sym typeface="Proxima Nova"/>
              </a:rPr>
              <a:t>Awarded both exploration and exploitation permits </a:t>
            </a:r>
            <a:endParaRPr lang="en-US" sz="2800">
              <a:latin typeface="Proxima Nova Rg"/>
              <a:ea typeface="Proxima Nova Rg"/>
              <a:cs typeface="Proxima Nova Rg"/>
              <a:sym typeface="Proxima Nova"/>
            </a:endParaRPr>
          </a:p>
          <a:p>
            <a:pPr marL="200660" lvl="0" indent="-187960" algn="l" rtl="0">
              <a:lnSpc>
                <a:spcPct val="100000"/>
              </a:lnSpc>
              <a:spcBef>
                <a:spcPts val="25"/>
              </a:spcBef>
              <a:spcAft>
                <a:spcPts val="0"/>
              </a:spcAft>
              <a:buClr>
                <a:srgbClr val="FFFFFF"/>
              </a:buClr>
              <a:buSzPts val="2450"/>
              <a:buFont typeface="Proxima Nova"/>
              <a:buChar char="•"/>
            </a:pPr>
            <a:endParaRPr lang="en-US" sz="2800">
              <a:solidFill>
                <a:srgbClr val="FFFFFF"/>
              </a:solidFill>
              <a:latin typeface="Proxima Nova Rg"/>
              <a:ea typeface="Proxima Nova Rg"/>
              <a:cs typeface="Proxima Nova Rg"/>
              <a:sym typeface="Proxima Nova"/>
            </a:endParaRPr>
          </a:p>
          <a:p>
            <a:pPr marL="12700" lvl="0" algn="ctr" rtl="0">
              <a:lnSpc>
                <a:spcPct val="100000"/>
              </a:lnSpc>
              <a:spcBef>
                <a:spcPts val="25"/>
              </a:spcBef>
              <a:spcAft>
                <a:spcPts val="0"/>
              </a:spcAft>
              <a:buClr>
                <a:srgbClr val="FFFFFF"/>
              </a:buClr>
              <a:buSzPts val="2450"/>
            </a:pPr>
            <a:endParaRPr lang="en-US" sz="2450">
              <a:latin typeface="Proxima Nova Rg"/>
              <a:ea typeface="Proxima Nova Rg"/>
              <a:cs typeface="Proxima Nova Rg"/>
              <a:sym typeface="Proxima Nova"/>
            </a:endParaRPr>
          </a:p>
        </p:txBody>
      </p:sp>
      <p:sp>
        <p:nvSpPr>
          <p:cNvPr id="6" name="TextBox 5">
            <a:extLst>
              <a:ext uri="{FF2B5EF4-FFF2-40B4-BE49-F238E27FC236}">
                <a16:creationId xmlns:a16="http://schemas.microsoft.com/office/drawing/2014/main" id="{30368E40-34E7-22AD-BD28-0998117F5B64}"/>
              </a:ext>
            </a:extLst>
          </p:cNvPr>
          <p:cNvSpPr txBox="1"/>
          <p:nvPr/>
        </p:nvSpPr>
        <p:spPr>
          <a:xfrm>
            <a:off x="8464339" y="1529402"/>
            <a:ext cx="11639761" cy="546303"/>
          </a:xfrm>
          <a:prstGeom prst="rect">
            <a:avLst/>
          </a:prstGeom>
          <a:noFill/>
        </p:spPr>
        <p:txBody>
          <a:bodyPr wrap="square">
            <a:spAutoFit/>
          </a:bodyPr>
          <a:lstStyle/>
          <a:p>
            <a:pPr marL="12700" lvl="0" algn="l" rtl="0">
              <a:lnSpc>
                <a:spcPct val="100000"/>
              </a:lnSpc>
              <a:spcBef>
                <a:spcPts val="25"/>
              </a:spcBef>
              <a:spcAft>
                <a:spcPts val="0"/>
              </a:spcAft>
              <a:buClr>
                <a:srgbClr val="FFFFFF"/>
              </a:buClr>
              <a:buSzPts val="2450"/>
            </a:pPr>
            <a:r>
              <a:rPr lang="en-US" sz="2950">
                <a:solidFill>
                  <a:srgbClr val="FFFFFF"/>
                </a:solidFill>
                <a:latin typeface="Proxima Nova Rg"/>
                <a:sym typeface="Proxima Nova"/>
              </a:rPr>
              <a:t>Current resource covers &gt; 3.5km of lateral strike continuation</a:t>
            </a:r>
          </a:p>
        </p:txBody>
      </p:sp>
      <p:pic>
        <p:nvPicPr>
          <p:cNvPr id="7" name="Picture 6">
            <a:extLst>
              <a:ext uri="{FF2B5EF4-FFF2-40B4-BE49-F238E27FC236}">
                <a16:creationId xmlns:a16="http://schemas.microsoft.com/office/drawing/2014/main" id="{D2A08769-D20D-FB92-C0E4-B7A0EE401A5C}"/>
              </a:ext>
            </a:extLst>
          </p:cNvPr>
          <p:cNvPicPr>
            <a:picLocks noChangeAspect="1"/>
          </p:cNvPicPr>
          <p:nvPr/>
        </p:nvPicPr>
        <p:blipFill>
          <a:blip r:embed="rId2"/>
          <a:stretch>
            <a:fillRect/>
          </a:stretch>
        </p:blipFill>
        <p:spPr>
          <a:xfrm>
            <a:off x="8532551" y="2075705"/>
            <a:ext cx="10259869" cy="6981278"/>
          </a:xfrm>
          <a:prstGeom prst="rect">
            <a:avLst/>
          </a:prstGeom>
          <a:ln w="25400">
            <a:solidFill>
              <a:schemeClr val="bg1"/>
            </a:solidFill>
          </a:ln>
        </p:spPr>
      </p:pic>
      <p:sp>
        <p:nvSpPr>
          <p:cNvPr id="5" name="TextBox 4">
            <a:extLst>
              <a:ext uri="{FF2B5EF4-FFF2-40B4-BE49-F238E27FC236}">
                <a16:creationId xmlns:a16="http://schemas.microsoft.com/office/drawing/2014/main" id="{E892211C-BCFB-D533-C5FD-D057ED0A686B}"/>
              </a:ext>
            </a:extLst>
          </p:cNvPr>
          <p:cNvSpPr txBox="1"/>
          <p:nvPr/>
        </p:nvSpPr>
        <p:spPr>
          <a:xfrm>
            <a:off x="3196556" y="9261993"/>
            <a:ext cx="15142245" cy="861774"/>
          </a:xfrm>
          <a:prstGeom prst="rect">
            <a:avLst/>
          </a:prstGeom>
          <a:noFill/>
        </p:spPr>
        <p:txBody>
          <a:bodyPr wrap="square" rtlCol="0">
            <a:spAutoFit/>
          </a:bodyPr>
          <a:lstStyle/>
          <a:p>
            <a:r>
              <a:rPr lang="en-GB" sz="3600" err="1">
                <a:solidFill>
                  <a:srgbClr val="E5B12B"/>
                </a:solidFill>
                <a:latin typeface="Proxima Nova Rg"/>
              </a:rPr>
              <a:t>Goldsky</a:t>
            </a:r>
            <a:r>
              <a:rPr lang="en-GB" sz="3600">
                <a:solidFill>
                  <a:srgbClr val="E5B12B"/>
                </a:solidFill>
                <a:latin typeface="Proxima Nova Rg"/>
              </a:rPr>
              <a:t> becomes dedicated developer of the </a:t>
            </a:r>
            <a:r>
              <a:rPr lang="en-GB" sz="3600" err="1">
                <a:solidFill>
                  <a:srgbClr val="E5B12B"/>
                </a:solidFill>
                <a:latin typeface="Proxima Nova Rg"/>
              </a:rPr>
              <a:t>Barsele</a:t>
            </a:r>
            <a:r>
              <a:rPr lang="en-GB" sz="3600">
                <a:solidFill>
                  <a:srgbClr val="E5B12B"/>
                </a:solidFill>
                <a:latin typeface="Proxima Nova Rg"/>
              </a:rPr>
              <a:t> project</a:t>
            </a:r>
          </a:p>
          <a:p>
            <a:endParaRPr lang="en-GB"/>
          </a:p>
        </p:txBody>
      </p:sp>
    </p:spTree>
    <p:extLst>
      <p:ext uri="{BB962C8B-B14F-4D97-AF65-F5344CB8AC3E}">
        <p14:creationId xmlns:p14="http://schemas.microsoft.com/office/powerpoint/2010/main" val="2661165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C8D1D-14E6-7A29-396B-FBCD021B38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144CAC-C6AD-4ADA-8067-341AD873632D}"/>
              </a:ext>
            </a:extLst>
          </p:cNvPr>
          <p:cNvSpPr>
            <a:spLocks noGrp="1"/>
          </p:cNvSpPr>
          <p:nvPr>
            <p:ph type="title"/>
          </p:nvPr>
        </p:nvSpPr>
        <p:spPr/>
        <p:txBody>
          <a:bodyPr/>
          <a:lstStyle/>
          <a:p>
            <a:r>
              <a:rPr lang="en-US" dirty="0" err="1">
                <a:solidFill>
                  <a:schemeClr val="bg1"/>
                </a:solidFill>
                <a:latin typeface="Proxima Nova Rg"/>
                <a:ea typeface="Proxima Nova Rg"/>
                <a:cs typeface="Proxima Nova Rg"/>
                <a:sym typeface="Proxima Nova"/>
              </a:rPr>
              <a:t>Barsele</a:t>
            </a:r>
            <a:r>
              <a:rPr lang="en-US" dirty="0">
                <a:solidFill>
                  <a:schemeClr val="bg1"/>
                </a:solidFill>
                <a:latin typeface="Proxima Nova Rg"/>
                <a:ea typeface="Proxima Nova Rg"/>
                <a:cs typeface="Proxima Nova Rg"/>
                <a:sym typeface="Proxima Nova"/>
              </a:rPr>
              <a:t> Gold Project - Significant potential at depth AND strike</a:t>
            </a:r>
            <a:endParaRPr lang="en-US" dirty="0"/>
          </a:p>
        </p:txBody>
      </p:sp>
      <p:sp>
        <p:nvSpPr>
          <p:cNvPr id="3" name="Slide Number Placeholder 2">
            <a:extLst>
              <a:ext uri="{FF2B5EF4-FFF2-40B4-BE49-F238E27FC236}">
                <a16:creationId xmlns:a16="http://schemas.microsoft.com/office/drawing/2014/main" id="{19B2C1A3-3CCC-8143-520D-7357C4A616D5}"/>
              </a:ext>
            </a:extLst>
          </p:cNvPr>
          <p:cNvSpPr>
            <a:spLocks noGrp="1"/>
          </p:cNvSpPr>
          <p:nvPr>
            <p:ph type="sldNum" idx="12"/>
          </p:nvPr>
        </p:nvSpPr>
        <p:spPr>
          <a:xfrm>
            <a:off x="18652669" y="10614866"/>
            <a:ext cx="474009" cy="223138"/>
          </a:xfrm>
        </p:spPr>
        <p:txBody>
          <a:bodyPr/>
          <a:lstStyle/>
          <a:p>
            <a:fld id="{00000000-1234-1234-1234-123412341234}" type="slidenum">
              <a:rPr lang="en-US" smtClean="0"/>
              <a:pPr/>
              <a:t>12</a:t>
            </a:fld>
            <a:endParaRPr lang="en-US"/>
          </a:p>
        </p:txBody>
      </p:sp>
      <p:pic>
        <p:nvPicPr>
          <p:cNvPr id="5" name="Picture 2" descr="A screen shot of a computer&#10;&#10;AI-generated content may be incorrect.">
            <a:extLst>
              <a:ext uri="{FF2B5EF4-FFF2-40B4-BE49-F238E27FC236}">
                <a16:creationId xmlns:a16="http://schemas.microsoft.com/office/drawing/2014/main" id="{E307C22A-2907-CD9D-840C-BA09673F589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69237" y="1473964"/>
            <a:ext cx="17797393" cy="8461001"/>
          </a:xfrm>
          <a:prstGeom prst="rect">
            <a:avLst/>
          </a:prstGeom>
          <a:noFill/>
          <a:ln w="254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7962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07AC3E-CBE4-AFA9-722A-ECC488C50E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C0C69A-8180-E181-43B0-0C430BFF9FAA}"/>
              </a:ext>
            </a:extLst>
          </p:cNvPr>
          <p:cNvSpPr>
            <a:spLocks noGrp="1"/>
          </p:cNvSpPr>
          <p:nvPr>
            <p:ph type="title"/>
          </p:nvPr>
        </p:nvSpPr>
        <p:spPr>
          <a:xfrm>
            <a:off x="1190020" y="726721"/>
            <a:ext cx="18106391" cy="569387"/>
          </a:xfrm>
        </p:spPr>
        <p:txBody>
          <a:bodyPr/>
          <a:lstStyle/>
          <a:p>
            <a:r>
              <a:rPr lang="en-US" dirty="0" err="1">
                <a:solidFill>
                  <a:srgbClr val="FFFFFF"/>
                </a:solidFill>
                <a:latin typeface="Proxima Nova Rg"/>
                <a:ea typeface="Proxima Nova Rg"/>
                <a:cs typeface="Proxima Nova Rg"/>
                <a:sym typeface="Proxima Nova"/>
              </a:rPr>
              <a:t>Barsele</a:t>
            </a:r>
            <a:r>
              <a:rPr lang="en-US" dirty="0">
                <a:solidFill>
                  <a:srgbClr val="FFFFFF"/>
                </a:solidFill>
                <a:latin typeface="Proxima Nova Rg"/>
                <a:ea typeface="Proxima Nova Rg"/>
                <a:cs typeface="Proxima Nova Rg"/>
                <a:sym typeface="Proxima Nova"/>
              </a:rPr>
              <a:t> Gold Project - A mature project site</a:t>
            </a:r>
            <a:endParaRPr lang="en-US" dirty="0"/>
          </a:p>
        </p:txBody>
      </p:sp>
      <p:sp>
        <p:nvSpPr>
          <p:cNvPr id="3" name="Slide Number Placeholder 2">
            <a:extLst>
              <a:ext uri="{FF2B5EF4-FFF2-40B4-BE49-F238E27FC236}">
                <a16:creationId xmlns:a16="http://schemas.microsoft.com/office/drawing/2014/main" id="{A9949B35-CDCF-A5E1-F6CD-4D9A716D2AC1}"/>
              </a:ext>
            </a:extLst>
          </p:cNvPr>
          <p:cNvSpPr>
            <a:spLocks noGrp="1"/>
          </p:cNvSpPr>
          <p:nvPr>
            <p:ph type="sldNum" idx="12"/>
          </p:nvPr>
        </p:nvSpPr>
        <p:spPr>
          <a:xfrm>
            <a:off x="18652669" y="10614866"/>
            <a:ext cx="474009" cy="223138"/>
          </a:xfrm>
        </p:spPr>
        <p:txBody>
          <a:bodyPr/>
          <a:lstStyle/>
          <a:p>
            <a:fld id="{00000000-1234-1234-1234-123412341234}" type="slidenum">
              <a:rPr lang="en-US" smtClean="0"/>
              <a:pPr/>
              <a:t>13</a:t>
            </a:fld>
            <a:endParaRPr lang="en-US"/>
          </a:p>
        </p:txBody>
      </p:sp>
      <p:sp>
        <p:nvSpPr>
          <p:cNvPr id="4" name="Google Shape;306;p13">
            <a:extLst>
              <a:ext uri="{FF2B5EF4-FFF2-40B4-BE49-F238E27FC236}">
                <a16:creationId xmlns:a16="http://schemas.microsoft.com/office/drawing/2014/main" id="{2831C728-821C-15B7-44C4-2473889B5225}"/>
              </a:ext>
            </a:extLst>
          </p:cNvPr>
          <p:cNvSpPr txBox="1"/>
          <p:nvPr/>
        </p:nvSpPr>
        <p:spPr>
          <a:xfrm>
            <a:off x="837670" y="1521685"/>
            <a:ext cx="7125974" cy="8204164"/>
          </a:xfrm>
          <a:prstGeom prst="rect">
            <a:avLst/>
          </a:prstGeom>
          <a:noFill/>
          <a:ln>
            <a:noFill/>
          </a:ln>
        </p:spPr>
        <p:txBody>
          <a:bodyPr spcFirstLastPara="1" wrap="square" lIns="0" tIns="14600" rIns="0" bIns="0" anchor="t" anchorCtr="0">
            <a:spAutoFit/>
          </a:bodyPr>
          <a:lstStyle/>
          <a:p>
            <a:pPr marL="12700" lvl="0" algn="l" rtl="0">
              <a:lnSpc>
                <a:spcPct val="100000"/>
              </a:lnSpc>
              <a:spcBef>
                <a:spcPts val="25"/>
              </a:spcBef>
              <a:spcAft>
                <a:spcPts val="0"/>
              </a:spcAft>
              <a:buClr>
                <a:srgbClr val="FFFFFF"/>
              </a:buClr>
              <a:buSzPts val="2450"/>
            </a:pPr>
            <a:endParaRPr lang="en-US" sz="2450">
              <a:latin typeface="Proxima Nova Rg"/>
              <a:ea typeface="Proxima Nova Rg"/>
              <a:cs typeface="Proxima Nova Rg"/>
              <a:sym typeface="Proxima Nova"/>
            </a:endParaRPr>
          </a:p>
          <a:p>
            <a:pPr marL="12700" lvl="0" indent="0" algn="l" rtl="0">
              <a:spcBef>
                <a:spcPts val="0"/>
              </a:spcBef>
              <a:spcAft>
                <a:spcPts val="2000"/>
              </a:spcAft>
              <a:buNone/>
            </a:pPr>
            <a:r>
              <a:rPr lang="en-US" sz="3200" b="1">
                <a:solidFill>
                  <a:srgbClr val="DEAC2A"/>
                </a:solidFill>
                <a:latin typeface="Proxima Nova Rg"/>
                <a:ea typeface="Proxima Nova Rg"/>
                <a:cs typeface="Proxima Nova Rg"/>
                <a:sym typeface="Proxima Nova"/>
              </a:rPr>
              <a:t>Historic Agnico exploration activity 2015-2025 </a:t>
            </a:r>
          </a:p>
          <a:p>
            <a:pPr marL="317500" marR="6985" lvl="0" indent="-304800" algn="l" rtl="0">
              <a:spcBef>
                <a:spcPts val="1000"/>
              </a:spcBef>
              <a:spcAft>
                <a:spcPts val="0"/>
              </a:spcAft>
              <a:buClr>
                <a:schemeClr val="bg1"/>
              </a:buClr>
              <a:buFont typeface="Arial" panose="020B0604020202020204" pitchFamily="34" charset="0"/>
              <a:buChar char="•"/>
            </a:pPr>
            <a:r>
              <a:rPr lang="en-US" sz="2800">
                <a:solidFill>
                  <a:srgbClr val="FFFFFF"/>
                </a:solidFill>
                <a:latin typeface="Proxima Nova Rg"/>
                <a:ea typeface="Proxima Nova Rg"/>
                <a:cs typeface="Proxima Nova Rg"/>
                <a:sym typeface="Proxima Nova"/>
              </a:rPr>
              <a:t>174,509m drilled </a:t>
            </a:r>
          </a:p>
          <a:p>
            <a:pPr marL="317500" marR="6985" lvl="0" indent="-304800" algn="l" rtl="0">
              <a:spcBef>
                <a:spcPts val="1000"/>
              </a:spcBef>
              <a:spcAft>
                <a:spcPts val="0"/>
              </a:spcAft>
              <a:buClr>
                <a:schemeClr val="bg1"/>
              </a:buClr>
              <a:buFont typeface="Arial" panose="020B0604020202020204" pitchFamily="34" charset="0"/>
              <a:buChar char="•"/>
            </a:pPr>
            <a:r>
              <a:rPr lang="en-US" sz="2800">
                <a:solidFill>
                  <a:srgbClr val="FFFFFF"/>
                </a:solidFill>
                <a:latin typeface="Proxima Nova Rg"/>
                <a:ea typeface="Proxima Nova Rg"/>
                <a:cs typeface="Proxima Nova Rg"/>
                <a:sym typeface="Proxima Nova"/>
              </a:rPr>
              <a:t>478 holes drilled </a:t>
            </a:r>
          </a:p>
          <a:p>
            <a:pPr marL="317500" marR="6985" lvl="0" indent="-304800" algn="l" rtl="0">
              <a:spcBef>
                <a:spcPts val="1000"/>
              </a:spcBef>
              <a:spcAft>
                <a:spcPts val="0"/>
              </a:spcAft>
              <a:buClr>
                <a:schemeClr val="bg1"/>
              </a:buClr>
              <a:buFont typeface="Arial" panose="020B0604020202020204" pitchFamily="34" charset="0"/>
              <a:buChar char="•"/>
            </a:pPr>
            <a:r>
              <a:rPr lang="en-US" sz="2800">
                <a:solidFill>
                  <a:srgbClr val="FFFFFF"/>
                </a:solidFill>
                <a:latin typeface="Proxima Nova Rg"/>
                <a:ea typeface="Proxima Nova Rg"/>
                <a:cs typeface="Proxima Nova Rg"/>
                <a:sym typeface="Proxima Nova"/>
              </a:rPr>
              <a:t>12,2777 assays </a:t>
            </a:r>
          </a:p>
          <a:p>
            <a:pPr marL="317500" marR="6985" lvl="0" indent="-304800" algn="l" rtl="0">
              <a:spcBef>
                <a:spcPts val="1000"/>
              </a:spcBef>
              <a:spcAft>
                <a:spcPts val="0"/>
              </a:spcAft>
              <a:buClr>
                <a:schemeClr val="bg1"/>
              </a:buClr>
              <a:buFont typeface="Arial" panose="020B0604020202020204" pitchFamily="34" charset="0"/>
              <a:buChar char="•"/>
            </a:pPr>
            <a:r>
              <a:rPr lang="en-US" sz="2800">
                <a:solidFill>
                  <a:srgbClr val="FFFFFF"/>
                </a:solidFill>
                <a:latin typeface="Proxima Nova Rg"/>
                <a:ea typeface="Proxima Nova Rg"/>
                <a:cs typeface="Proxima Nova Rg"/>
                <a:sym typeface="Proxima Nova"/>
              </a:rPr>
              <a:t>58,487 soil samples </a:t>
            </a:r>
          </a:p>
          <a:p>
            <a:pPr marL="317500" marR="6985" lvl="0" indent="-304800" algn="l" rtl="0">
              <a:spcBef>
                <a:spcPts val="1000"/>
              </a:spcBef>
              <a:spcAft>
                <a:spcPts val="0"/>
              </a:spcAft>
              <a:buClr>
                <a:schemeClr val="bg1"/>
              </a:buClr>
              <a:buFont typeface="Arial" panose="020B0604020202020204" pitchFamily="34" charset="0"/>
              <a:buChar char="•"/>
            </a:pPr>
            <a:r>
              <a:rPr lang="en-US" sz="2800">
                <a:solidFill>
                  <a:srgbClr val="FFFFFF"/>
                </a:solidFill>
                <a:latin typeface="Proxima Nova Rg"/>
                <a:ea typeface="Proxima Nova Rg"/>
                <a:cs typeface="Proxima Nova Rg"/>
                <a:sym typeface="Proxima Nova"/>
              </a:rPr>
              <a:t>1,786 BOT holes </a:t>
            </a:r>
          </a:p>
          <a:p>
            <a:pPr marL="317500" marR="6985" lvl="0" indent="-304800" algn="l" rtl="0">
              <a:spcBef>
                <a:spcPts val="1000"/>
              </a:spcBef>
              <a:spcAft>
                <a:spcPts val="0"/>
              </a:spcAft>
              <a:buClr>
                <a:schemeClr val="bg1"/>
              </a:buClr>
              <a:buFont typeface="Arial" panose="020B0604020202020204" pitchFamily="34" charset="0"/>
              <a:buChar char="•"/>
            </a:pPr>
            <a:r>
              <a:rPr lang="en-US" sz="2800">
                <a:solidFill>
                  <a:srgbClr val="FFFFFF"/>
                </a:solidFill>
                <a:latin typeface="Proxima Nova Rg"/>
                <a:ea typeface="Proxima Nova Rg"/>
                <a:cs typeface="Proxima Nova Rg"/>
                <a:sym typeface="Proxima Nova"/>
              </a:rPr>
              <a:t>454m avg depth </a:t>
            </a:r>
          </a:p>
          <a:p>
            <a:pPr marL="317500" marR="6985" lvl="0" indent="-304800" algn="l" rtl="0">
              <a:spcBef>
                <a:spcPts val="1000"/>
              </a:spcBef>
              <a:spcAft>
                <a:spcPts val="0"/>
              </a:spcAft>
              <a:buClr>
                <a:schemeClr val="bg1"/>
              </a:buClr>
              <a:buFont typeface="Arial" panose="020B0604020202020204" pitchFamily="34" charset="0"/>
              <a:buChar char="•"/>
            </a:pPr>
            <a:r>
              <a:rPr lang="en-US" sz="2800">
                <a:solidFill>
                  <a:srgbClr val="FFFFFF"/>
                </a:solidFill>
                <a:latin typeface="Proxima Nova Rg"/>
                <a:ea typeface="Proxima Nova Rg"/>
                <a:cs typeface="Proxima Nova Rg"/>
                <a:sym typeface="Proxima Nova"/>
              </a:rPr>
              <a:t>2,639km ground Mag survey</a:t>
            </a:r>
          </a:p>
          <a:p>
            <a:pPr marL="317500" marR="6985" indent="-304800">
              <a:spcBef>
                <a:spcPts val="1000"/>
              </a:spcBef>
              <a:buClr>
                <a:schemeClr val="bg1"/>
              </a:buClr>
              <a:buFont typeface="Arial" panose="020B0604020202020204" pitchFamily="34" charset="0"/>
              <a:buChar char="•"/>
            </a:pPr>
            <a:r>
              <a:rPr lang="en-US" sz="2800">
                <a:solidFill>
                  <a:srgbClr val="FFFFFF"/>
                </a:solidFill>
                <a:latin typeface="Proxima Nova Rg"/>
                <a:sym typeface="Proxima Nova"/>
              </a:rPr>
              <a:t>In 2025 the joint venture undertook 3,500m drill program focused on in-fill and step out targets. Results pending</a:t>
            </a:r>
          </a:p>
          <a:p>
            <a:pPr marL="12700" marR="6985" algn="ctr">
              <a:spcBef>
                <a:spcPts val="1000"/>
              </a:spcBef>
              <a:buClr>
                <a:schemeClr val="bg1"/>
              </a:buClr>
            </a:pPr>
            <a:r>
              <a:rPr lang="en-GB" sz="3600">
                <a:solidFill>
                  <a:srgbClr val="E5B12B"/>
                </a:solidFill>
                <a:latin typeface="Proxima Nova Rg"/>
                <a:sym typeface="Proxima Nova"/>
              </a:rPr>
              <a:t>Significant historic work allows rapid advancement</a:t>
            </a:r>
            <a:endParaRPr lang="en-US" sz="3600">
              <a:solidFill>
                <a:srgbClr val="E5B12B"/>
              </a:solidFill>
              <a:latin typeface="Proxima Nova Rg"/>
              <a:sym typeface="Proxima Nova"/>
            </a:endParaRPr>
          </a:p>
        </p:txBody>
      </p:sp>
      <p:pic>
        <p:nvPicPr>
          <p:cNvPr id="6" name="Picture 5">
            <a:extLst>
              <a:ext uri="{FF2B5EF4-FFF2-40B4-BE49-F238E27FC236}">
                <a16:creationId xmlns:a16="http://schemas.microsoft.com/office/drawing/2014/main" id="{CC0A4807-9C76-EB25-E1F9-8E77FD08337D}"/>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8399032" y="6750282"/>
            <a:ext cx="5415492" cy="3099600"/>
          </a:xfrm>
          <a:prstGeom prst="rect">
            <a:avLst/>
          </a:prstGeom>
          <a:ln w="25400">
            <a:solidFill>
              <a:schemeClr val="bg1"/>
            </a:solidFill>
          </a:ln>
        </p:spPr>
      </p:pic>
      <p:pic>
        <p:nvPicPr>
          <p:cNvPr id="7" name="Picture 6">
            <a:extLst>
              <a:ext uri="{FF2B5EF4-FFF2-40B4-BE49-F238E27FC236}">
                <a16:creationId xmlns:a16="http://schemas.microsoft.com/office/drawing/2014/main" id="{A9D7A5E9-E8D2-A7AE-7BA1-E52B370935FF}"/>
              </a:ext>
            </a:extLst>
          </p:cNvPr>
          <p:cNvPicPr>
            <a:picLocks/>
          </p:cNvPicPr>
          <p:nvPr/>
        </p:nvPicPr>
        <p:blipFill>
          <a:blip r:embed="rId3" cstate="email">
            <a:extLst>
              <a:ext uri="{28A0092B-C50C-407E-A947-70E740481C1C}">
                <a14:useLocalDpi xmlns:a14="http://schemas.microsoft.com/office/drawing/2010/main"/>
              </a:ext>
            </a:extLst>
          </a:blip>
          <a:srcRect/>
          <a:stretch/>
        </p:blipFill>
        <p:spPr>
          <a:xfrm>
            <a:off x="14001843" y="6750282"/>
            <a:ext cx="5416900" cy="3099600"/>
          </a:xfrm>
          <a:prstGeom prst="rect">
            <a:avLst/>
          </a:prstGeom>
          <a:ln w="25400">
            <a:solidFill>
              <a:schemeClr val="bg1"/>
            </a:solidFill>
          </a:ln>
        </p:spPr>
      </p:pic>
      <p:sp>
        <p:nvSpPr>
          <p:cNvPr id="8" name="Google Shape;306;p13">
            <a:extLst>
              <a:ext uri="{FF2B5EF4-FFF2-40B4-BE49-F238E27FC236}">
                <a16:creationId xmlns:a16="http://schemas.microsoft.com/office/drawing/2014/main" id="{22B8258E-0B20-E4F4-3264-8A7E48FBA332}"/>
              </a:ext>
            </a:extLst>
          </p:cNvPr>
          <p:cNvSpPr txBox="1"/>
          <p:nvPr/>
        </p:nvSpPr>
        <p:spPr>
          <a:xfrm>
            <a:off x="9534457" y="6750282"/>
            <a:ext cx="4100513" cy="468713"/>
          </a:xfrm>
          <a:prstGeom prst="rect">
            <a:avLst/>
          </a:prstGeom>
          <a:noFill/>
          <a:ln>
            <a:noFill/>
          </a:ln>
        </p:spPr>
        <p:txBody>
          <a:bodyPr spcFirstLastPara="1" wrap="square" lIns="0" tIns="14600" rIns="0" bIns="0" anchor="t" anchorCtr="0">
            <a:spAutoFit/>
          </a:bodyPr>
          <a:lstStyle/>
          <a:p>
            <a:pPr marL="12700" lvl="0" indent="0" algn="r" rtl="0">
              <a:lnSpc>
                <a:spcPct val="100000"/>
              </a:lnSpc>
              <a:spcBef>
                <a:spcPts val="0"/>
              </a:spcBef>
              <a:spcAft>
                <a:spcPts val="0"/>
              </a:spcAft>
              <a:buNone/>
            </a:pPr>
            <a:r>
              <a:rPr lang="en-US" sz="2950">
                <a:solidFill>
                  <a:schemeClr val="bg1"/>
                </a:solidFill>
                <a:latin typeface="Proxima Nova Rg"/>
                <a:ea typeface="Proxima Nova Rg"/>
                <a:cs typeface="Proxima Nova Rg"/>
                <a:sym typeface="Proxima Nova"/>
              </a:rPr>
              <a:t>Exposed mineralization</a:t>
            </a:r>
          </a:p>
        </p:txBody>
      </p:sp>
      <p:pic>
        <p:nvPicPr>
          <p:cNvPr id="9" name="Picture 8">
            <a:extLst>
              <a:ext uri="{FF2B5EF4-FFF2-40B4-BE49-F238E27FC236}">
                <a16:creationId xmlns:a16="http://schemas.microsoft.com/office/drawing/2014/main" id="{D04C6853-F20A-3831-0F39-A25FE6741E74}"/>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8399032" y="1817669"/>
            <a:ext cx="11019711" cy="4776510"/>
          </a:xfrm>
          <a:prstGeom prst="rect">
            <a:avLst/>
          </a:prstGeom>
          <a:ln w="25400">
            <a:solidFill>
              <a:schemeClr val="bg1"/>
            </a:solidFill>
          </a:ln>
        </p:spPr>
      </p:pic>
    </p:spTree>
    <p:extLst>
      <p:ext uri="{BB962C8B-B14F-4D97-AF65-F5344CB8AC3E}">
        <p14:creationId xmlns:p14="http://schemas.microsoft.com/office/powerpoint/2010/main" val="15411486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76FBD7-5876-A046-72CF-FC2FDE8ACF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755E48-BEC7-5C64-0603-BCD0D091245B}"/>
              </a:ext>
            </a:extLst>
          </p:cNvPr>
          <p:cNvSpPr>
            <a:spLocks noGrp="1"/>
          </p:cNvSpPr>
          <p:nvPr>
            <p:ph type="title"/>
          </p:nvPr>
        </p:nvSpPr>
        <p:spPr/>
        <p:txBody>
          <a:bodyPr/>
          <a:lstStyle/>
          <a:p>
            <a:pPr marL="12700"/>
            <a:r>
              <a:rPr lang="en-US" dirty="0" err="1">
                <a:solidFill>
                  <a:srgbClr val="FFFFFF"/>
                </a:solidFill>
                <a:latin typeface="Proxima Nova Rg"/>
                <a:ea typeface="Proxima Nova Rg"/>
                <a:cs typeface="Proxima Nova Rg"/>
                <a:sym typeface="Proxima Nova"/>
              </a:rPr>
              <a:t>Barsele</a:t>
            </a:r>
            <a:r>
              <a:rPr lang="en-US" dirty="0">
                <a:solidFill>
                  <a:srgbClr val="FFFFFF"/>
                </a:solidFill>
                <a:latin typeface="Proxima Nova Rg"/>
                <a:ea typeface="Proxima Nova Rg"/>
                <a:cs typeface="Proxima Nova Rg"/>
                <a:sym typeface="Proxima Nova"/>
              </a:rPr>
              <a:t> sits in the </a:t>
            </a:r>
            <a:r>
              <a:rPr lang="en-US" dirty="0" err="1">
                <a:solidFill>
                  <a:srgbClr val="FFFFFF"/>
                </a:solidFill>
                <a:latin typeface="Proxima Nova Rg"/>
                <a:ea typeface="Proxima Nova Rg"/>
                <a:cs typeface="Proxima Nova Rg"/>
                <a:sym typeface="Proxima Nova"/>
              </a:rPr>
              <a:t>centre</a:t>
            </a:r>
            <a:r>
              <a:rPr lang="en-US" dirty="0">
                <a:solidFill>
                  <a:srgbClr val="FFFFFF"/>
                </a:solidFill>
                <a:latin typeface="Proxima Nova Rg"/>
                <a:ea typeface="Proxima Nova Rg"/>
                <a:cs typeface="Proxima Nova Rg"/>
                <a:sym typeface="Proxima Nova"/>
              </a:rPr>
              <a:t> of </a:t>
            </a:r>
            <a:r>
              <a:rPr lang="en-US" dirty="0" err="1">
                <a:solidFill>
                  <a:srgbClr val="FFFFFF"/>
                </a:solidFill>
                <a:latin typeface="Proxima Nova Rg"/>
                <a:ea typeface="Proxima Nova Rg"/>
                <a:cs typeface="Proxima Nova Rg"/>
                <a:sym typeface="Proxima Nova"/>
              </a:rPr>
              <a:t>Goldsky’s</a:t>
            </a:r>
            <a:r>
              <a:rPr lang="en-US" dirty="0">
                <a:solidFill>
                  <a:srgbClr val="FFFFFF"/>
                </a:solidFill>
                <a:latin typeface="Proxima Nova Rg"/>
                <a:ea typeface="Proxima Nova Rg"/>
                <a:cs typeface="Proxima Nova Rg"/>
                <a:sym typeface="Proxima Nova"/>
              </a:rPr>
              <a:t> large </a:t>
            </a:r>
            <a:r>
              <a:rPr lang="en-US" dirty="0" err="1">
                <a:solidFill>
                  <a:srgbClr val="FFFFFF"/>
                </a:solidFill>
                <a:latin typeface="Proxima Nova Rg"/>
                <a:ea typeface="Proxima Nova Rg"/>
                <a:cs typeface="Proxima Nova Rg"/>
                <a:sym typeface="Proxima Nova"/>
              </a:rPr>
              <a:t>licence</a:t>
            </a:r>
            <a:r>
              <a:rPr lang="en-US" dirty="0">
                <a:solidFill>
                  <a:srgbClr val="FFFFFF"/>
                </a:solidFill>
                <a:latin typeface="Proxima Nova Rg"/>
                <a:ea typeface="Proxima Nova Rg"/>
                <a:cs typeface="Proxima Nova Rg"/>
                <a:sym typeface="Proxima Nova"/>
              </a:rPr>
              <a:t> area on Sweden’s Gold Line Belt  </a:t>
            </a:r>
            <a:endParaRPr lang="en-US" dirty="0">
              <a:latin typeface="Proxima Nova Rg"/>
              <a:ea typeface="Proxima Nova Rg"/>
              <a:cs typeface="Proxima Nova Rg"/>
              <a:sym typeface="Proxima Nova"/>
            </a:endParaRPr>
          </a:p>
        </p:txBody>
      </p:sp>
      <p:sp>
        <p:nvSpPr>
          <p:cNvPr id="3" name="Slide Number Placeholder 2">
            <a:extLst>
              <a:ext uri="{FF2B5EF4-FFF2-40B4-BE49-F238E27FC236}">
                <a16:creationId xmlns:a16="http://schemas.microsoft.com/office/drawing/2014/main" id="{05221C53-E115-8434-6692-F726A5B9D3B7}"/>
              </a:ext>
            </a:extLst>
          </p:cNvPr>
          <p:cNvSpPr>
            <a:spLocks noGrp="1"/>
          </p:cNvSpPr>
          <p:nvPr>
            <p:ph type="sldNum" idx="12"/>
          </p:nvPr>
        </p:nvSpPr>
        <p:spPr>
          <a:xfrm>
            <a:off x="18652669" y="10614866"/>
            <a:ext cx="474009" cy="223138"/>
          </a:xfrm>
        </p:spPr>
        <p:txBody>
          <a:bodyPr/>
          <a:lstStyle/>
          <a:p>
            <a:fld id="{00000000-1234-1234-1234-123412341234}" type="slidenum">
              <a:rPr lang="en-US" smtClean="0"/>
              <a:pPr/>
              <a:t>14</a:t>
            </a:fld>
            <a:endParaRPr lang="en-US"/>
          </a:p>
        </p:txBody>
      </p:sp>
      <p:pic>
        <p:nvPicPr>
          <p:cNvPr id="4" name="Google Shape;335;p15">
            <a:extLst>
              <a:ext uri="{FF2B5EF4-FFF2-40B4-BE49-F238E27FC236}">
                <a16:creationId xmlns:a16="http://schemas.microsoft.com/office/drawing/2014/main" id="{753B6CD5-44C4-BC35-01B4-1BA51422C596}"/>
              </a:ext>
            </a:extLst>
          </p:cNvPr>
          <p:cNvPicPr preferRelativeResize="0"/>
          <p:nvPr/>
        </p:nvPicPr>
        <p:blipFill rotWithShape="1">
          <a:blip r:embed="rId2">
            <a:alphaModFix/>
          </a:blip>
          <a:srcRect/>
          <a:stretch/>
        </p:blipFill>
        <p:spPr>
          <a:xfrm>
            <a:off x="8545676" y="1568981"/>
            <a:ext cx="10713791" cy="8171388"/>
          </a:xfrm>
          <a:prstGeom prst="rect">
            <a:avLst/>
          </a:prstGeom>
          <a:noFill/>
          <a:ln w="25400">
            <a:solidFill>
              <a:schemeClr val="bg1"/>
            </a:solidFill>
          </a:ln>
        </p:spPr>
      </p:pic>
      <p:sp>
        <p:nvSpPr>
          <p:cNvPr id="6" name="Google Shape;337;p15">
            <a:extLst>
              <a:ext uri="{FF2B5EF4-FFF2-40B4-BE49-F238E27FC236}">
                <a16:creationId xmlns:a16="http://schemas.microsoft.com/office/drawing/2014/main" id="{89E296C9-5683-A45B-EB9B-22E2F901C671}"/>
              </a:ext>
            </a:extLst>
          </p:cNvPr>
          <p:cNvSpPr txBox="1"/>
          <p:nvPr/>
        </p:nvSpPr>
        <p:spPr>
          <a:xfrm>
            <a:off x="1160039" y="1568981"/>
            <a:ext cx="6933037" cy="8640171"/>
          </a:xfrm>
          <a:prstGeom prst="rect">
            <a:avLst/>
          </a:prstGeom>
          <a:noFill/>
          <a:ln>
            <a:noFill/>
          </a:ln>
        </p:spPr>
        <p:txBody>
          <a:bodyPr spcFirstLastPara="1" wrap="square" lIns="0" tIns="12050" rIns="0" bIns="0" anchor="t" anchorCtr="0">
            <a:spAutoFit/>
          </a:bodyPr>
          <a:lstStyle/>
          <a:p>
            <a:pPr marL="12700" lvl="0" indent="0" algn="l" rtl="0">
              <a:spcAft>
                <a:spcPts val="2000"/>
              </a:spcAft>
              <a:buNone/>
            </a:pPr>
            <a:r>
              <a:rPr lang="en-US" sz="3200" b="1" dirty="0">
                <a:solidFill>
                  <a:srgbClr val="D6A72B"/>
                </a:solidFill>
                <a:latin typeface="Proxima Nova Rg"/>
                <a:ea typeface="Proxima Nova Rg"/>
                <a:cs typeface="Proxima Nova Rg"/>
                <a:sym typeface="Proxima Nova"/>
              </a:rPr>
              <a:t>The Gold Line Belt | Multi-kilometer long Orogenic Gold System</a:t>
            </a:r>
            <a:endParaRPr lang="en-US" sz="3200" b="1" dirty="0">
              <a:solidFill>
                <a:srgbClr val="50B848"/>
              </a:solidFill>
              <a:latin typeface="Proxima Nova Rg"/>
              <a:ea typeface="Proxima Nova Rg"/>
              <a:cs typeface="Proxima Nova Rg"/>
              <a:sym typeface="Proxima Nova"/>
            </a:endParaRPr>
          </a:p>
          <a:p>
            <a:pPr marL="365125" indent="-352425">
              <a:spcAft>
                <a:spcPts val="1000"/>
              </a:spcAft>
              <a:buClr>
                <a:srgbClr val="FFFFFF"/>
              </a:buClr>
              <a:buSzPct val="100000"/>
              <a:buFont typeface="Proxima Nova"/>
              <a:buChar char="•"/>
            </a:pPr>
            <a:r>
              <a:rPr lang="en-US" sz="2800" dirty="0" err="1">
                <a:solidFill>
                  <a:srgbClr val="FFFFFF"/>
                </a:solidFill>
                <a:latin typeface="Proxima Nova Rg"/>
                <a:sym typeface="Proxima Nova"/>
              </a:rPr>
              <a:t>Goldsky</a:t>
            </a:r>
            <a:r>
              <a:rPr lang="en-US" sz="2800" dirty="0">
                <a:solidFill>
                  <a:srgbClr val="FFFFFF"/>
                </a:solidFill>
                <a:latin typeface="Proxima Nova Rg"/>
                <a:sym typeface="Proxima Nova"/>
              </a:rPr>
              <a:t> owns the </a:t>
            </a:r>
            <a:r>
              <a:rPr lang="en-US" sz="2800" dirty="0" err="1">
                <a:solidFill>
                  <a:srgbClr val="FFFFFF"/>
                </a:solidFill>
                <a:latin typeface="Proxima Nova Rg"/>
                <a:sym typeface="Proxima Nova"/>
              </a:rPr>
              <a:t>licence’s</a:t>
            </a:r>
            <a:r>
              <a:rPr lang="en-US" sz="2800" dirty="0">
                <a:solidFill>
                  <a:srgbClr val="FFFFFF"/>
                </a:solidFill>
                <a:latin typeface="Proxima Nova Rg"/>
                <a:sym typeface="Proxima Nova"/>
              </a:rPr>
              <a:t> immediately north and south of </a:t>
            </a:r>
            <a:r>
              <a:rPr lang="en-US" sz="2800" dirty="0" err="1">
                <a:solidFill>
                  <a:srgbClr val="FFFFFF"/>
                </a:solidFill>
                <a:latin typeface="Proxima Nova Rg"/>
                <a:sym typeface="Proxima Nova"/>
              </a:rPr>
              <a:t>Barsele</a:t>
            </a:r>
            <a:endParaRPr lang="en-US" sz="2800" dirty="0">
              <a:solidFill>
                <a:srgbClr val="FFFFFF"/>
              </a:solidFill>
              <a:latin typeface="Proxima Nova Rg"/>
              <a:sym typeface="Proxima Nova"/>
            </a:endParaRPr>
          </a:p>
          <a:p>
            <a:pPr marL="365125" indent="-352425">
              <a:spcAft>
                <a:spcPts val="1000"/>
              </a:spcAft>
              <a:buClr>
                <a:srgbClr val="FFFFFF"/>
              </a:buClr>
              <a:buSzPct val="100000"/>
              <a:buFont typeface="Proxima Nova"/>
              <a:buChar char="•"/>
            </a:pPr>
            <a:r>
              <a:rPr lang="en-US" sz="2800" dirty="0">
                <a:solidFill>
                  <a:srgbClr val="FFFFFF"/>
                </a:solidFill>
                <a:latin typeface="Proxima Nova Rg"/>
                <a:sym typeface="Proxima Nova"/>
              </a:rPr>
              <a:t>The </a:t>
            </a:r>
            <a:r>
              <a:rPr lang="en-US" sz="2800" dirty="0" err="1">
                <a:solidFill>
                  <a:srgbClr val="FFFFFF"/>
                </a:solidFill>
                <a:latin typeface="Proxima Nova Rg"/>
                <a:sym typeface="Proxima Nova"/>
              </a:rPr>
              <a:t>Paubäcken</a:t>
            </a:r>
            <a:r>
              <a:rPr lang="en-US" sz="2800" dirty="0">
                <a:solidFill>
                  <a:srgbClr val="FFFFFF"/>
                </a:solidFill>
                <a:latin typeface="Proxima Nova Rg"/>
                <a:sym typeface="Proxima Nova"/>
              </a:rPr>
              <a:t> project is a 17,097 ha land package</a:t>
            </a:r>
            <a:endParaRPr lang="en-US" sz="2800" dirty="0">
              <a:solidFill>
                <a:srgbClr val="FFFFFF"/>
              </a:solidFill>
              <a:latin typeface="Proxima Nova Rg"/>
            </a:endParaRPr>
          </a:p>
          <a:p>
            <a:pPr marL="365125" indent="-352425">
              <a:spcAft>
                <a:spcPts val="1000"/>
              </a:spcAft>
              <a:buClr>
                <a:srgbClr val="FFFFFF"/>
              </a:buClr>
              <a:buSzPct val="100000"/>
              <a:buFont typeface="Proxima Nova"/>
              <a:buChar char="•"/>
            </a:pPr>
            <a:r>
              <a:rPr lang="en-US" sz="2800" dirty="0">
                <a:solidFill>
                  <a:srgbClr val="FFFFFF"/>
                </a:solidFill>
                <a:latin typeface="Proxima Nova Rg"/>
                <a:sym typeface="Proxima Nova"/>
              </a:rPr>
              <a:t>2025 drilling program: 33 of 39 holes confirmed gold-bearing structures; VG in 7 holes</a:t>
            </a:r>
          </a:p>
          <a:p>
            <a:pPr marL="365125" lvl="6" indent="-352425">
              <a:spcAft>
                <a:spcPts val="1000"/>
              </a:spcAft>
              <a:buClr>
                <a:srgbClr val="FFFFFF"/>
              </a:buClr>
              <a:buSzPct val="100000"/>
              <a:buFont typeface="Proxima Nova"/>
              <a:buChar char="•"/>
            </a:pPr>
            <a:r>
              <a:rPr lang="en-GB" sz="2400" dirty="0">
                <a:solidFill>
                  <a:schemeClr val="bg1"/>
                </a:solidFill>
              </a:rPr>
              <a:t>Aida zone included : </a:t>
            </a:r>
          </a:p>
          <a:p>
            <a:pPr marL="12700" lvl="8">
              <a:spcAft>
                <a:spcPts val="1000"/>
              </a:spcAft>
              <a:buClr>
                <a:srgbClr val="FFFFFF"/>
              </a:buClr>
              <a:buSzPct val="100000"/>
            </a:pPr>
            <a:r>
              <a:rPr lang="en-GB" sz="2000" dirty="0">
                <a:solidFill>
                  <a:schemeClr val="bg1"/>
                </a:solidFill>
              </a:rPr>
              <a:t>        2.30 g/t Au over 9.2 m </a:t>
            </a:r>
          </a:p>
          <a:p>
            <a:pPr marL="12700" lvl="7">
              <a:spcAft>
                <a:spcPts val="1000"/>
              </a:spcAft>
              <a:buClr>
                <a:srgbClr val="FFFFFF"/>
              </a:buClr>
              <a:buSzPct val="100000"/>
            </a:pPr>
            <a:r>
              <a:rPr lang="en-GB" sz="2000" dirty="0">
                <a:solidFill>
                  <a:schemeClr val="bg1"/>
                </a:solidFill>
              </a:rPr>
              <a:t>,       2.59 g/t Au over 4.25 m </a:t>
            </a:r>
          </a:p>
          <a:p>
            <a:pPr marL="12700" lvl="7">
              <a:spcAft>
                <a:spcPts val="1000"/>
              </a:spcAft>
              <a:buClr>
                <a:srgbClr val="FFFFFF"/>
              </a:buClr>
              <a:buSzPct val="100000"/>
            </a:pPr>
            <a:r>
              <a:rPr lang="en-GB" sz="2000" dirty="0">
                <a:solidFill>
                  <a:schemeClr val="bg1"/>
                </a:solidFill>
              </a:rPr>
              <a:t>        3.12 g/t Au over 5.10 m ,</a:t>
            </a:r>
          </a:p>
          <a:p>
            <a:pPr marL="12700" lvl="7">
              <a:spcAft>
                <a:spcPts val="1000"/>
              </a:spcAft>
              <a:buClr>
                <a:srgbClr val="FFFFFF"/>
              </a:buClr>
              <a:buSzPct val="100000"/>
            </a:pPr>
            <a:r>
              <a:rPr lang="en-GB" sz="2000" dirty="0">
                <a:solidFill>
                  <a:schemeClr val="bg1"/>
                </a:solidFill>
              </a:rPr>
              <a:t>        4.83 g/t Au over 4.00 m, </a:t>
            </a:r>
          </a:p>
          <a:p>
            <a:pPr marL="12700" lvl="7">
              <a:spcAft>
                <a:spcPts val="1000"/>
              </a:spcAft>
              <a:buClr>
                <a:srgbClr val="FFFFFF"/>
              </a:buClr>
              <a:buSzPct val="100000"/>
            </a:pPr>
            <a:r>
              <a:rPr lang="en-GB" sz="2000" dirty="0">
                <a:solidFill>
                  <a:schemeClr val="bg1"/>
                </a:solidFill>
              </a:rPr>
              <a:t>        11.42 g/t Au over 1.45m ,</a:t>
            </a:r>
          </a:p>
          <a:p>
            <a:pPr marL="12700" lvl="7">
              <a:spcAft>
                <a:spcPts val="1000"/>
              </a:spcAft>
              <a:buClr>
                <a:srgbClr val="FFFFFF"/>
              </a:buClr>
              <a:buSzPct val="100000"/>
            </a:pPr>
            <a:r>
              <a:rPr lang="en-GB" sz="2000" dirty="0">
                <a:solidFill>
                  <a:schemeClr val="bg1"/>
                </a:solidFill>
              </a:rPr>
              <a:t>        1.17 g/t Au over 21.4m   </a:t>
            </a:r>
          </a:p>
          <a:p>
            <a:pPr marL="12700" lvl="7">
              <a:spcAft>
                <a:spcPts val="1000"/>
              </a:spcAft>
              <a:buClr>
                <a:srgbClr val="FFFFFF"/>
              </a:buClr>
              <a:buSzPct val="100000"/>
            </a:pPr>
            <a:r>
              <a:rPr lang="en-GB" sz="2000" dirty="0">
                <a:solidFill>
                  <a:schemeClr val="bg1"/>
                </a:solidFill>
              </a:rPr>
              <a:t>        4.69 g/t Au over 6.0m </a:t>
            </a:r>
          </a:p>
          <a:p>
            <a:pPr marL="12700" lvl="7">
              <a:spcAft>
                <a:spcPts val="1000"/>
              </a:spcAft>
              <a:buClr>
                <a:srgbClr val="FFFFFF"/>
              </a:buClr>
              <a:buSzPct val="100000"/>
            </a:pPr>
            <a:r>
              <a:rPr lang="en-GB" sz="2000" dirty="0">
                <a:solidFill>
                  <a:schemeClr val="bg1"/>
                </a:solidFill>
              </a:rPr>
              <a:t>        2.80 g/t Au over 26.4m</a:t>
            </a:r>
            <a:endParaRPr lang="en-US" sz="2000" dirty="0">
              <a:solidFill>
                <a:srgbClr val="FFFFFF"/>
              </a:solidFill>
              <a:latin typeface="Proxima Nova Rg"/>
            </a:endParaRPr>
          </a:p>
        </p:txBody>
      </p:sp>
    </p:spTree>
    <p:extLst>
      <p:ext uri="{BB962C8B-B14F-4D97-AF65-F5344CB8AC3E}">
        <p14:creationId xmlns:p14="http://schemas.microsoft.com/office/powerpoint/2010/main" val="17494502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C30A74-49AE-2840-19FA-ED324E4C07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9F2B83-B194-717D-82C3-B5CA076A7116}"/>
              </a:ext>
            </a:extLst>
          </p:cNvPr>
          <p:cNvSpPr>
            <a:spLocks noGrp="1"/>
          </p:cNvSpPr>
          <p:nvPr>
            <p:ph type="title"/>
          </p:nvPr>
        </p:nvSpPr>
        <p:spPr>
          <a:xfrm>
            <a:off x="1160039" y="726017"/>
            <a:ext cx="18106391" cy="569387"/>
          </a:xfrm>
        </p:spPr>
        <p:txBody>
          <a:bodyPr/>
          <a:lstStyle/>
          <a:p>
            <a:pPr marL="12700"/>
            <a:r>
              <a:rPr lang="en-US" dirty="0" err="1">
                <a:solidFill>
                  <a:srgbClr val="FFFFFF"/>
                </a:solidFill>
                <a:latin typeface="Proxima Nova Rg"/>
                <a:ea typeface="Proxima Nova Rg"/>
                <a:cs typeface="Proxima Nova Rg"/>
                <a:sym typeface="Proxima Nova"/>
              </a:rPr>
              <a:t>Barsele</a:t>
            </a:r>
            <a:r>
              <a:rPr lang="en-US" dirty="0">
                <a:solidFill>
                  <a:srgbClr val="FFFFFF"/>
                </a:solidFill>
                <a:latin typeface="Proxima Nova Rg"/>
                <a:ea typeface="Proxima Nova Rg"/>
                <a:cs typeface="Proxima Nova Rg"/>
                <a:sym typeface="Proxima Nova"/>
              </a:rPr>
              <a:t> Gold Project - Project Facilities</a:t>
            </a:r>
            <a:endParaRPr lang="en-US" dirty="0">
              <a:latin typeface="Proxima Nova Rg"/>
              <a:ea typeface="Proxima Nova Rg"/>
              <a:cs typeface="Proxima Nova Rg"/>
              <a:sym typeface="Proxima Nova"/>
            </a:endParaRPr>
          </a:p>
        </p:txBody>
      </p:sp>
      <p:sp>
        <p:nvSpPr>
          <p:cNvPr id="3" name="Slide Number Placeholder 2">
            <a:extLst>
              <a:ext uri="{FF2B5EF4-FFF2-40B4-BE49-F238E27FC236}">
                <a16:creationId xmlns:a16="http://schemas.microsoft.com/office/drawing/2014/main" id="{CFB9E495-7958-5B0B-5352-C1851C148762}"/>
              </a:ext>
            </a:extLst>
          </p:cNvPr>
          <p:cNvSpPr>
            <a:spLocks noGrp="1"/>
          </p:cNvSpPr>
          <p:nvPr>
            <p:ph type="sldNum" idx="12"/>
          </p:nvPr>
        </p:nvSpPr>
        <p:spPr>
          <a:xfrm>
            <a:off x="18652669" y="10614866"/>
            <a:ext cx="474009" cy="223138"/>
          </a:xfrm>
        </p:spPr>
        <p:txBody>
          <a:bodyPr/>
          <a:lstStyle/>
          <a:p>
            <a:fld id="{00000000-1234-1234-1234-123412341234}" type="slidenum">
              <a:rPr lang="en-US" smtClean="0"/>
              <a:pPr/>
              <a:t>15</a:t>
            </a:fld>
            <a:endParaRPr lang="en-US"/>
          </a:p>
        </p:txBody>
      </p:sp>
      <p:pic>
        <p:nvPicPr>
          <p:cNvPr id="5" name="Picture 4">
            <a:extLst>
              <a:ext uri="{FF2B5EF4-FFF2-40B4-BE49-F238E27FC236}">
                <a16:creationId xmlns:a16="http://schemas.microsoft.com/office/drawing/2014/main" id="{79E04AF9-8359-BDE9-F826-A918A4A0E95C}"/>
              </a:ext>
            </a:extLst>
          </p:cNvPr>
          <p:cNvPicPr>
            <a:picLocks/>
          </p:cNvPicPr>
          <p:nvPr/>
        </p:nvPicPr>
        <p:blipFill>
          <a:blip r:embed="rId2" cstate="email">
            <a:extLst>
              <a:ext uri="{28A0092B-C50C-407E-A947-70E740481C1C}">
                <a14:useLocalDpi xmlns:a14="http://schemas.microsoft.com/office/drawing/2010/main"/>
              </a:ext>
            </a:extLst>
          </a:blip>
          <a:stretch>
            <a:fillRect/>
          </a:stretch>
        </p:blipFill>
        <p:spPr>
          <a:xfrm>
            <a:off x="12780956" y="1614289"/>
            <a:ext cx="6005075" cy="3855625"/>
          </a:xfrm>
          <a:prstGeom prst="rect">
            <a:avLst/>
          </a:prstGeom>
          <a:ln w="25400">
            <a:solidFill>
              <a:schemeClr val="bg1"/>
            </a:solidFill>
          </a:ln>
        </p:spPr>
      </p:pic>
      <p:pic>
        <p:nvPicPr>
          <p:cNvPr id="7" name="Picture 6">
            <a:extLst>
              <a:ext uri="{FF2B5EF4-FFF2-40B4-BE49-F238E27FC236}">
                <a16:creationId xmlns:a16="http://schemas.microsoft.com/office/drawing/2014/main" id="{295460FC-3F1C-E4CD-E1CE-55C9D94A8BA3}"/>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760330" y="1606891"/>
            <a:ext cx="5853600" cy="3870420"/>
          </a:xfrm>
          <a:prstGeom prst="rect">
            <a:avLst/>
          </a:prstGeom>
          <a:ln w="25400">
            <a:solidFill>
              <a:schemeClr val="bg1"/>
            </a:solidFill>
          </a:ln>
        </p:spPr>
      </p:pic>
      <p:sp>
        <p:nvSpPr>
          <p:cNvPr id="8" name="TextBox 7">
            <a:extLst>
              <a:ext uri="{FF2B5EF4-FFF2-40B4-BE49-F238E27FC236}">
                <a16:creationId xmlns:a16="http://schemas.microsoft.com/office/drawing/2014/main" id="{214217AA-B9CC-853B-7182-6A58506F4D4B}"/>
              </a:ext>
            </a:extLst>
          </p:cNvPr>
          <p:cNvSpPr txBox="1"/>
          <p:nvPr/>
        </p:nvSpPr>
        <p:spPr>
          <a:xfrm>
            <a:off x="7264330" y="4637521"/>
            <a:ext cx="4845600" cy="495108"/>
          </a:xfrm>
          <a:prstGeom prst="rect">
            <a:avLst/>
          </a:prstGeom>
          <a:solidFill>
            <a:srgbClr val="D6A72B"/>
          </a:solidFill>
        </p:spPr>
        <p:txBody>
          <a:bodyPr wrap="square" tIns="108000" bIns="108000" rtlCol="0">
            <a:spAutoFit/>
          </a:bodyPr>
          <a:lstStyle/>
          <a:p>
            <a:pPr algn="ctr"/>
            <a:r>
              <a:rPr lang="en-US" sz="1800" b="1">
                <a:solidFill>
                  <a:schemeClr val="bg1"/>
                </a:solidFill>
                <a:latin typeface="Proxima Nova Rg" panose="02000506030000020004" pitchFamily="2" charset="77"/>
              </a:rPr>
              <a:t>Core storage facility - 4558m</a:t>
            </a:r>
            <a:r>
              <a:rPr lang="en-US" sz="1800" b="1" baseline="30000">
                <a:solidFill>
                  <a:schemeClr val="bg1"/>
                </a:solidFill>
                <a:latin typeface="Proxima Nova Rg" panose="02000506030000020004" pitchFamily="2" charset="77"/>
              </a:rPr>
              <a:t>2</a:t>
            </a:r>
            <a:r>
              <a:rPr lang="en-US" sz="1800" b="1">
                <a:solidFill>
                  <a:schemeClr val="bg1"/>
                </a:solidFill>
                <a:latin typeface="Proxima Nova Rg" panose="02000506030000020004" pitchFamily="2" charset="77"/>
              </a:rPr>
              <a:t> </a:t>
            </a:r>
          </a:p>
        </p:txBody>
      </p:sp>
      <p:sp>
        <p:nvSpPr>
          <p:cNvPr id="9" name="TextBox 8">
            <a:extLst>
              <a:ext uri="{FF2B5EF4-FFF2-40B4-BE49-F238E27FC236}">
                <a16:creationId xmlns:a16="http://schemas.microsoft.com/office/drawing/2014/main" id="{38DB325D-6A3A-609A-1D57-35E21CFC5A1F}"/>
              </a:ext>
            </a:extLst>
          </p:cNvPr>
          <p:cNvSpPr txBox="1"/>
          <p:nvPr/>
        </p:nvSpPr>
        <p:spPr>
          <a:xfrm>
            <a:off x="13360693" y="4637521"/>
            <a:ext cx="4845600" cy="495108"/>
          </a:xfrm>
          <a:prstGeom prst="rect">
            <a:avLst/>
          </a:prstGeom>
          <a:solidFill>
            <a:srgbClr val="D6A72B"/>
          </a:solidFill>
        </p:spPr>
        <p:txBody>
          <a:bodyPr wrap="square" tIns="108000" bIns="108000" rtlCol="0">
            <a:spAutoFit/>
          </a:bodyPr>
          <a:lstStyle/>
          <a:p>
            <a:pPr algn="ctr"/>
            <a:r>
              <a:rPr lang="en-US" sz="1800" b="1">
                <a:solidFill>
                  <a:schemeClr val="bg1"/>
                </a:solidFill>
                <a:latin typeface="Proxima Nova Rg" panose="02000506030000020004" pitchFamily="2" charset="77"/>
              </a:rPr>
              <a:t>Core logging facility</a:t>
            </a:r>
          </a:p>
        </p:txBody>
      </p:sp>
      <p:pic>
        <p:nvPicPr>
          <p:cNvPr id="13" name="Picture 12">
            <a:extLst>
              <a:ext uri="{FF2B5EF4-FFF2-40B4-BE49-F238E27FC236}">
                <a16:creationId xmlns:a16="http://schemas.microsoft.com/office/drawing/2014/main" id="{A76EE7E7-4AF1-6A82-8275-6618F590526B}"/>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318068" y="1614289"/>
            <a:ext cx="5275237" cy="3855624"/>
          </a:xfrm>
          <a:prstGeom prst="rect">
            <a:avLst/>
          </a:prstGeom>
          <a:solidFill>
            <a:srgbClr val="D6A72B"/>
          </a:solidFill>
          <a:ln w="25400">
            <a:solidFill>
              <a:schemeClr val="bg1"/>
            </a:solidFill>
          </a:ln>
        </p:spPr>
      </p:pic>
      <p:sp>
        <p:nvSpPr>
          <p:cNvPr id="14" name="TextBox 13">
            <a:extLst>
              <a:ext uri="{FF2B5EF4-FFF2-40B4-BE49-F238E27FC236}">
                <a16:creationId xmlns:a16="http://schemas.microsoft.com/office/drawing/2014/main" id="{D1182534-64C6-D315-9881-395CAA943E92}"/>
              </a:ext>
            </a:extLst>
          </p:cNvPr>
          <p:cNvSpPr txBox="1"/>
          <p:nvPr/>
        </p:nvSpPr>
        <p:spPr>
          <a:xfrm>
            <a:off x="1403396" y="4637521"/>
            <a:ext cx="5104581" cy="495108"/>
          </a:xfrm>
          <a:prstGeom prst="rect">
            <a:avLst/>
          </a:prstGeom>
          <a:solidFill>
            <a:srgbClr val="D6A72B"/>
          </a:solidFill>
        </p:spPr>
        <p:txBody>
          <a:bodyPr wrap="square" tIns="108000" bIns="108000" rtlCol="0">
            <a:spAutoFit/>
          </a:bodyPr>
          <a:lstStyle/>
          <a:p>
            <a:pPr algn="ctr"/>
            <a:r>
              <a:rPr lang="en-US" sz="1800" b="1" err="1">
                <a:solidFill>
                  <a:schemeClr val="bg1"/>
                </a:solidFill>
                <a:latin typeface="Proxima Nova Rg" panose="02000506030000020004" pitchFamily="2" charset="77"/>
              </a:rPr>
              <a:t>Barsele</a:t>
            </a:r>
            <a:r>
              <a:rPr lang="en-US" sz="1800" b="1">
                <a:solidFill>
                  <a:schemeClr val="bg1"/>
                </a:solidFill>
                <a:latin typeface="Proxima Nova Rg" panose="02000506030000020004" pitchFamily="2" charset="77"/>
              </a:rPr>
              <a:t> storage facility and offices -5700m</a:t>
            </a:r>
            <a:r>
              <a:rPr lang="en-US" sz="1800" b="1" baseline="30000">
                <a:solidFill>
                  <a:schemeClr val="bg1"/>
                </a:solidFill>
                <a:latin typeface="Proxima Nova Rg" panose="02000506030000020004" pitchFamily="2" charset="77"/>
              </a:rPr>
              <a:t>2</a:t>
            </a:r>
          </a:p>
        </p:txBody>
      </p:sp>
      <p:pic>
        <p:nvPicPr>
          <p:cNvPr id="10" name="Picture 9">
            <a:extLst>
              <a:ext uri="{FF2B5EF4-FFF2-40B4-BE49-F238E27FC236}">
                <a16:creationId xmlns:a16="http://schemas.microsoft.com/office/drawing/2014/main" id="{3A225D66-5FE7-2A4D-C9C2-E9FEC5CAD97F}"/>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9814811" y="5772691"/>
            <a:ext cx="2059869" cy="3757783"/>
          </a:xfrm>
          <a:prstGeom prst="rect">
            <a:avLst/>
          </a:prstGeom>
          <a:ln w="25400">
            <a:solidFill>
              <a:schemeClr val="bg1"/>
            </a:solidFill>
          </a:ln>
        </p:spPr>
      </p:pic>
      <p:pic>
        <p:nvPicPr>
          <p:cNvPr id="11" name="Picture 10">
            <a:extLst>
              <a:ext uri="{FF2B5EF4-FFF2-40B4-BE49-F238E27FC236}">
                <a16:creationId xmlns:a16="http://schemas.microsoft.com/office/drawing/2014/main" id="{2D7A30BD-60CB-7F91-70D7-34F4A1AD53B3}"/>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13314556" y="5700074"/>
            <a:ext cx="2142158" cy="3830400"/>
          </a:xfrm>
          <a:prstGeom prst="rect">
            <a:avLst/>
          </a:prstGeom>
          <a:ln w="25400">
            <a:solidFill>
              <a:schemeClr val="bg1"/>
            </a:solidFill>
          </a:ln>
        </p:spPr>
      </p:pic>
      <p:sp>
        <p:nvSpPr>
          <p:cNvPr id="12" name="TextBox 11">
            <a:extLst>
              <a:ext uri="{FF2B5EF4-FFF2-40B4-BE49-F238E27FC236}">
                <a16:creationId xmlns:a16="http://schemas.microsoft.com/office/drawing/2014/main" id="{3ACE9C50-AFCB-3542-EC96-6E2C9A3383A1}"/>
              </a:ext>
            </a:extLst>
          </p:cNvPr>
          <p:cNvSpPr txBox="1"/>
          <p:nvPr/>
        </p:nvSpPr>
        <p:spPr>
          <a:xfrm>
            <a:off x="12975472" y="8725406"/>
            <a:ext cx="3160661" cy="495108"/>
          </a:xfrm>
          <a:prstGeom prst="rect">
            <a:avLst/>
          </a:prstGeom>
          <a:solidFill>
            <a:srgbClr val="D6A72B"/>
          </a:solidFill>
        </p:spPr>
        <p:txBody>
          <a:bodyPr wrap="square" tIns="108000" bIns="108000" rtlCol="0">
            <a:spAutoFit/>
          </a:bodyPr>
          <a:lstStyle/>
          <a:p>
            <a:pPr algn="ctr"/>
            <a:r>
              <a:rPr lang="en-US" sz="1800" b="1">
                <a:solidFill>
                  <a:schemeClr val="bg1"/>
                </a:solidFill>
                <a:latin typeface="Proxima Nova Rg" panose="02000506030000020004" pitchFamily="2" charset="77"/>
              </a:rPr>
              <a:t>Office and lunch facility</a:t>
            </a:r>
          </a:p>
        </p:txBody>
      </p:sp>
      <p:sp>
        <p:nvSpPr>
          <p:cNvPr id="15" name="TextBox 14">
            <a:extLst>
              <a:ext uri="{FF2B5EF4-FFF2-40B4-BE49-F238E27FC236}">
                <a16:creationId xmlns:a16="http://schemas.microsoft.com/office/drawing/2014/main" id="{506C5A01-D228-878F-B61C-9EE70C37A122}"/>
              </a:ext>
            </a:extLst>
          </p:cNvPr>
          <p:cNvSpPr txBox="1"/>
          <p:nvPr/>
        </p:nvSpPr>
        <p:spPr>
          <a:xfrm>
            <a:off x="9264415" y="8725406"/>
            <a:ext cx="3160661" cy="495108"/>
          </a:xfrm>
          <a:prstGeom prst="rect">
            <a:avLst/>
          </a:prstGeom>
          <a:solidFill>
            <a:srgbClr val="D6A72B"/>
          </a:solidFill>
        </p:spPr>
        <p:txBody>
          <a:bodyPr wrap="square" tIns="108000" bIns="108000" rtlCol="0">
            <a:spAutoFit/>
          </a:bodyPr>
          <a:lstStyle/>
          <a:p>
            <a:pPr algn="ctr"/>
            <a:r>
              <a:rPr lang="en-US" sz="1800" b="1">
                <a:solidFill>
                  <a:schemeClr val="bg1"/>
                </a:solidFill>
                <a:latin typeface="Proxima Nova Rg" panose="02000506030000020004" pitchFamily="2" charset="77"/>
              </a:rPr>
              <a:t>XRF scanning facility</a:t>
            </a:r>
          </a:p>
        </p:txBody>
      </p:sp>
      <p:pic>
        <p:nvPicPr>
          <p:cNvPr id="4" name="Picture 3">
            <a:extLst>
              <a:ext uri="{FF2B5EF4-FFF2-40B4-BE49-F238E27FC236}">
                <a16:creationId xmlns:a16="http://schemas.microsoft.com/office/drawing/2014/main" id="{3D2D1EE9-12AF-E8AC-070F-DFE7B7E76F98}"/>
              </a:ext>
            </a:extLst>
          </p:cNvPr>
          <p:cNvPicPr>
            <a:picLocks noChangeAspect="1"/>
          </p:cNvPicPr>
          <p:nvPr/>
        </p:nvPicPr>
        <p:blipFill>
          <a:blip r:embed="rId7"/>
          <a:srcRect l="9708" r="9708"/>
          <a:stretch/>
        </p:blipFill>
        <p:spPr>
          <a:xfrm>
            <a:off x="1318068" y="5769431"/>
            <a:ext cx="5273963" cy="3855624"/>
          </a:xfrm>
          <a:prstGeom prst="rect">
            <a:avLst/>
          </a:prstGeom>
          <a:solidFill>
            <a:srgbClr val="D6A72B"/>
          </a:solidFill>
          <a:ln w="25400">
            <a:solidFill>
              <a:schemeClr val="bg1"/>
            </a:solidFill>
          </a:ln>
        </p:spPr>
      </p:pic>
      <p:sp>
        <p:nvSpPr>
          <p:cNvPr id="6" name="TextBox 5">
            <a:extLst>
              <a:ext uri="{FF2B5EF4-FFF2-40B4-BE49-F238E27FC236}">
                <a16:creationId xmlns:a16="http://schemas.microsoft.com/office/drawing/2014/main" id="{3603C74C-34A5-C486-F948-493030F261F5}"/>
              </a:ext>
            </a:extLst>
          </p:cNvPr>
          <p:cNvSpPr txBox="1"/>
          <p:nvPr/>
        </p:nvSpPr>
        <p:spPr>
          <a:xfrm>
            <a:off x="1403396" y="8792663"/>
            <a:ext cx="5104581" cy="495108"/>
          </a:xfrm>
          <a:prstGeom prst="rect">
            <a:avLst/>
          </a:prstGeom>
          <a:solidFill>
            <a:srgbClr val="D6A72B"/>
          </a:solidFill>
        </p:spPr>
        <p:txBody>
          <a:bodyPr wrap="square" tIns="108000" bIns="108000" rtlCol="0">
            <a:spAutoFit/>
          </a:bodyPr>
          <a:lstStyle/>
          <a:p>
            <a:pPr algn="ctr"/>
            <a:r>
              <a:rPr lang="en-US" sz="1800" b="1">
                <a:solidFill>
                  <a:schemeClr val="bg1"/>
                </a:solidFill>
                <a:latin typeface="Proxima Nova Rg" panose="02000506030000020004" pitchFamily="2" charset="77"/>
              </a:rPr>
              <a:t>Admin office</a:t>
            </a:r>
            <a:endParaRPr lang="en-US" sz="1800" b="1" baseline="30000">
              <a:solidFill>
                <a:schemeClr val="bg1"/>
              </a:solidFill>
              <a:latin typeface="Proxima Nova Rg" panose="02000506030000020004" pitchFamily="2" charset="77"/>
            </a:endParaRPr>
          </a:p>
        </p:txBody>
      </p:sp>
    </p:spTree>
    <p:extLst>
      <p:ext uri="{BB962C8B-B14F-4D97-AF65-F5344CB8AC3E}">
        <p14:creationId xmlns:p14="http://schemas.microsoft.com/office/powerpoint/2010/main" val="16626655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A48EC-6110-EA11-A640-A1138870FC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75AAF4-A866-47B5-9886-F3D974141777}"/>
              </a:ext>
            </a:extLst>
          </p:cNvPr>
          <p:cNvSpPr>
            <a:spLocks noGrp="1"/>
          </p:cNvSpPr>
          <p:nvPr>
            <p:ph type="title"/>
          </p:nvPr>
        </p:nvSpPr>
        <p:spPr>
          <a:xfrm>
            <a:off x="1160039" y="726017"/>
            <a:ext cx="18106391" cy="569387"/>
          </a:xfrm>
        </p:spPr>
        <p:txBody>
          <a:bodyPr/>
          <a:lstStyle/>
          <a:p>
            <a:pPr marL="12700"/>
            <a:r>
              <a:rPr lang="en-US" dirty="0" err="1">
                <a:solidFill>
                  <a:schemeClr val="bg1"/>
                </a:solidFill>
                <a:latin typeface="Proxima Nova Rg"/>
                <a:ea typeface="Proxima Nova Rg"/>
                <a:cs typeface="Proxima Nova Rg"/>
                <a:sym typeface="Proxima Nova"/>
              </a:rPr>
              <a:t>Barsele</a:t>
            </a:r>
            <a:r>
              <a:rPr lang="en-US" dirty="0">
                <a:solidFill>
                  <a:schemeClr val="bg1"/>
                </a:solidFill>
                <a:latin typeface="Proxima Nova Rg"/>
                <a:ea typeface="Proxima Nova Rg"/>
                <a:cs typeface="Proxima Nova Rg"/>
                <a:sym typeface="Proxima Nova"/>
              </a:rPr>
              <a:t> Gold Project - Location with excellent infrastructure</a:t>
            </a:r>
            <a:endParaRPr lang="en-US" dirty="0">
              <a:latin typeface="Proxima Nova Rg"/>
              <a:ea typeface="Proxima Nova Rg"/>
              <a:cs typeface="Proxima Nova Rg"/>
              <a:sym typeface="Proxima Nova"/>
            </a:endParaRPr>
          </a:p>
        </p:txBody>
      </p:sp>
      <p:sp>
        <p:nvSpPr>
          <p:cNvPr id="3" name="Slide Number Placeholder 2">
            <a:extLst>
              <a:ext uri="{FF2B5EF4-FFF2-40B4-BE49-F238E27FC236}">
                <a16:creationId xmlns:a16="http://schemas.microsoft.com/office/drawing/2014/main" id="{BF3FE75D-3FE6-0F9B-7760-1E90CDE253A3}"/>
              </a:ext>
            </a:extLst>
          </p:cNvPr>
          <p:cNvSpPr>
            <a:spLocks noGrp="1"/>
          </p:cNvSpPr>
          <p:nvPr>
            <p:ph type="sldNum" idx="12"/>
          </p:nvPr>
        </p:nvSpPr>
        <p:spPr>
          <a:xfrm>
            <a:off x="18652669" y="10614866"/>
            <a:ext cx="474009" cy="223138"/>
          </a:xfrm>
        </p:spPr>
        <p:txBody>
          <a:bodyPr/>
          <a:lstStyle/>
          <a:p>
            <a:fld id="{00000000-1234-1234-1234-123412341234}" type="slidenum">
              <a:rPr lang="en-US" smtClean="0"/>
              <a:pPr/>
              <a:t>16</a:t>
            </a:fld>
            <a:endParaRPr lang="en-US"/>
          </a:p>
        </p:txBody>
      </p:sp>
      <p:pic>
        <p:nvPicPr>
          <p:cNvPr id="4" name="Picture 3">
            <a:extLst>
              <a:ext uri="{FF2B5EF4-FFF2-40B4-BE49-F238E27FC236}">
                <a16:creationId xmlns:a16="http://schemas.microsoft.com/office/drawing/2014/main" id="{ED7B797B-C499-875B-BF2B-3B46B853569B}"/>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5438861" y="5670840"/>
            <a:ext cx="3505200" cy="1968500"/>
          </a:xfrm>
          <a:prstGeom prst="rect">
            <a:avLst/>
          </a:prstGeom>
          <a:ln w="25400">
            <a:solidFill>
              <a:schemeClr val="bg1"/>
            </a:solidFill>
          </a:ln>
        </p:spPr>
      </p:pic>
      <p:pic>
        <p:nvPicPr>
          <p:cNvPr id="6" name="Picture 5">
            <a:extLst>
              <a:ext uri="{FF2B5EF4-FFF2-40B4-BE49-F238E27FC236}">
                <a16:creationId xmlns:a16="http://schemas.microsoft.com/office/drawing/2014/main" id="{4B910B0C-DDFF-8D7F-42CD-BC3D7E446C50}"/>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5407111" y="7903105"/>
            <a:ext cx="3530600" cy="1993900"/>
          </a:xfrm>
          <a:prstGeom prst="rect">
            <a:avLst/>
          </a:prstGeom>
          <a:ln w="25400">
            <a:solidFill>
              <a:schemeClr val="bg1"/>
            </a:solidFill>
          </a:ln>
        </p:spPr>
      </p:pic>
      <p:pic>
        <p:nvPicPr>
          <p:cNvPr id="16" name="Picture 15">
            <a:extLst>
              <a:ext uri="{FF2B5EF4-FFF2-40B4-BE49-F238E27FC236}">
                <a16:creationId xmlns:a16="http://schemas.microsoft.com/office/drawing/2014/main" id="{2DDFA381-92DF-0308-53F9-64C18ACE2069}"/>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5400761" y="1135889"/>
            <a:ext cx="3543300" cy="1993900"/>
          </a:xfrm>
          <a:prstGeom prst="rect">
            <a:avLst/>
          </a:prstGeom>
          <a:ln w="25400">
            <a:solidFill>
              <a:schemeClr val="bg1"/>
            </a:solidFill>
          </a:ln>
        </p:spPr>
      </p:pic>
      <p:pic>
        <p:nvPicPr>
          <p:cNvPr id="17" name="Picture 16">
            <a:extLst>
              <a:ext uri="{FF2B5EF4-FFF2-40B4-BE49-F238E27FC236}">
                <a16:creationId xmlns:a16="http://schemas.microsoft.com/office/drawing/2014/main" id="{86298F55-D3A2-A0CA-8152-3272E350F440}"/>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5400761" y="3370268"/>
            <a:ext cx="3543300" cy="1993900"/>
          </a:xfrm>
          <a:prstGeom prst="rect">
            <a:avLst/>
          </a:prstGeom>
          <a:ln w="25400">
            <a:solidFill>
              <a:schemeClr val="bg1"/>
            </a:solidFill>
          </a:ln>
        </p:spPr>
      </p:pic>
      <p:pic>
        <p:nvPicPr>
          <p:cNvPr id="18" name="Picture 17">
            <a:extLst>
              <a:ext uri="{FF2B5EF4-FFF2-40B4-BE49-F238E27FC236}">
                <a16:creationId xmlns:a16="http://schemas.microsoft.com/office/drawing/2014/main" id="{A72CAEDC-79EA-5219-02A8-D4825758E825}"/>
              </a:ext>
            </a:extLst>
          </p:cNvPr>
          <p:cNvPicPr>
            <a:picLocks noChangeAspect="1"/>
          </p:cNvPicPr>
          <p:nvPr/>
        </p:nvPicPr>
        <p:blipFill>
          <a:blip r:embed="rId6"/>
          <a:stretch>
            <a:fillRect/>
          </a:stretch>
        </p:blipFill>
        <p:spPr>
          <a:xfrm>
            <a:off x="1119266" y="1762584"/>
            <a:ext cx="7508665" cy="7933760"/>
          </a:xfrm>
          <a:prstGeom prst="rect">
            <a:avLst/>
          </a:prstGeom>
          <a:ln w="25400">
            <a:solidFill>
              <a:schemeClr val="bg1"/>
            </a:solidFill>
          </a:ln>
        </p:spPr>
      </p:pic>
      <p:sp>
        <p:nvSpPr>
          <p:cNvPr id="19" name="TextBox 18">
            <a:extLst>
              <a:ext uri="{FF2B5EF4-FFF2-40B4-BE49-F238E27FC236}">
                <a16:creationId xmlns:a16="http://schemas.microsoft.com/office/drawing/2014/main" id="{0D5DDA4A-56B3-1F0D-28B9-40CC400CFA83}"/>
              </a:ext>
            </a:extLst>
          </p:cNvPr>
          <p:cNvSpPr txBox="1"/>
          <p:nvPr/>
        </p:nvSpPr>
        <p:spPr>
          <a:xfrm>
            <a:off x="9035543" y="1807767"/>
            <a:ext cx="6107728" cy="2677656"/>
          </a:xfrm>
          <a:prstGeom prst="rect">
            <a:avLst/>
          </a:prstGeom>
          <a:noFill/>
        </p:spPr>
        <p:txBody>
          <a:bodyPr wrap="square" rtlCol="0">
            <a:spAutoFit/>
          </a:bodyPr>
          <a:lstStyle/>
          <a:p>
            <a:pPr marL="365125" indent="-365125">
              <a:buClr>
                <a:schemeClr val="bg1"/>
              </a:buClr>
              <a:buFont typeface="Arial" panose="020B0604020202020204" pitchFamily="34" charset="0"/>
              <a:buChar char="•"/>
            </a:pPr>
            <a:r>
              <a:rPr lang="en-US" sz="2800" err="1">
                <a:solidFill>
                  <a:schemeClr val="bg1"/>
                </a:solidFill>
                <a:latin typeface="Proxima Nova Rg" panose="02000506030000020004" pitchFamily="2" charset="77"/>
              </a:rPr>
              <a:t>Storuman</a:t>
            </a:r>
            <a:r>
              <a:rPr lang="en-US" sz="2800">
                <a:solidFill>
                  <a:schemeClr val="bg1"/>
                </a:solidFill>
                <a:latin typeface="Proxima Nova Rg" panose="02000506030000020004" pitchFamily="2" charset="77"/>
              </a:rPr>
              <a:t> is located at an intersection between two European highways and two railroads</a:t>
            </a:r>
          </a:p>
          <a:p>
            <a:pPr marL="365125" indent="-365125">
              <a:buClr>
                <a:schemeClr val="bg1"/>
              </a:buClr>
              <a:buFont typeface="Arial" panose="020B0604020202020204" pitchFamily="34" charset="0"/>
              <a:buChar char="•"/>
            </a:pPr>
            <a:r>
              <a:rPr lang="en-US" sz="2800">
                <a:solidFill>
                  <a:schemeClr val="bg1"/>
                </a:solidFill>
                <a:latin typeface="Proxima Nova Rg" panose="02000506030000020004" pitchFamily="2" charset="77"/>
              </a:rPr>
              <a:t>6000 inhabitants </a:t>
            </a:r>
          </a:p>
          <a:p>
            <a:pPr marL="365125" indent="-365125">
              <a:buClr>
                <a:schemeClr val="bg1"/>
              </a:buClr>
              <a:buFont typeface="Arial" panose="020B0604020202020204" pitchFamily="34" charset="0"/>
              <a:buChar char="•"/>
            </a:pPr>
            <a:r>
              <a:rPr lang="en-US" sz="2800">
                <a:solidFill>
                  <a:schemeClr val="bg1"/>
                </a:solidFill>
                <a:latin typeface="Proxima Nova Rg" panose="02000506030000020004" pitchFamily="2" charset="77"/>
              </a:rPr>
              <a:t>Approx 750km north Stockholm</a:t>
            </a:r>
          </a:p>
          <a:p>
            <a:pPr marL="365125" indent="-365125">
              <a:buClr>
                <a:schemeClr val="bg1"/>
              </a:buClr>
              <a:buFont typeface="Arial" panose="020B0604020202020204" pitchFamily="34" charset="0"/>
              <a:buChar char="•"/>
            </a:pPr>
            <a:r>
              <a:rPr lang="en-US" sz="2800">
                <a:solidFill>
                  <a:schemeClr val="bg1"/>
                </a:solidFill>
                <a:latin typeface="Proxima Nova Rg" panose="02000506030000020004" pitchFamily="2" charset="77"/>
              </a:rPr>
              <a:t>20km from </a:t>
            </a:r>
            <a:r>
              <a:rPr lang="en-US" sz="2800" err="1">
                <a:solidFill>
                  <a:schemeClr val="bg1"/>
                </a:solidFill>
                <a:latin typeface="Proxima Nova Rg" panose="02000506030000020004" pitchFamily="2" charset="77"/>
              </a:rPr>
              <a:t>Barsele</a:t>
            </a:r>
            <a:r>
              <a:rPr lang="en-US" sz="2800">
                <a:solidFill>
                  <a:schemeClr val="bg1"/>
                </a:solidFill>
                <a:latin typeface="Proxima Nova Rg" panose="02000506030000020004" pitchFamily="2" charset="77"/>
              </a:rPr>
              <a:t> project </a:t>
            </a:r>
          </a:p>
        </p:txBody>
      </p:sp>
      <p:pic>
        <p:nvPicPr>
          <p:cNvPr id="20" name="Picture 19">
            <a:extLst>
              <a:ext uri="{FF2B5EF4-FFF2-40B4-BE49-F238E27FC236}">
                <a16:creationId xmlns:a16="http://schemas.microsoft.com/office/drawing/2014/main" id="{CFA357F9-65DF-F0B1-71B3-F5018B1D4F5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035543" y="4570483"/>
            <a:ext cx="5421583" cy="3332622"/>
          </a:xfrm>
          <a:prstGeom prst="rect">
            <a:avLst/>
          </a:prstGeom>
          <a:ln w="25400">
            <a:solidFill>
              <a:schemeClr val="bg1"/>
            </a:solidFill>
          </a:ln>
        </p:spPr>
      </p:pic>
      <p:sp>
        <p:nvSpPr>
          <p:cNvPr id="21" name="TextBox 20">
            <a:extLst>
              <a:ext uri="{FF2B5EF4-FFF2-40B4-BE49-F238E27FC236}">
                <a16:creationId xmlns:a16="http://schemas.microsoft.com/office/drawing/2014/main" id="{CAD68466-10F7-A3E7-A714-CF95E9291680}"/>
              </a:ext>
            </a:extLst>
          </p:cNvPr>
          <p:cNvSpPr txBox="1"/>
          <p:nvPr/>
        </p:nvSpPr>
        <p:spPr>
          <a:xfrm>
            <a:off x="9035544" y="8010758"/>
            <a:ext cx="6107728" cy="1384995"/>
          </a:xfrm>
          <a:prstGeom prst="rect">
            <a:avLst/>
          </a:prstGeom>
          <a:noFill/>
        </p:spPr>
        <p:txBody>
          <a:bodyPr wrap="square" rtlCol="0">
            <a:spAutoFit/>
          </a:bodyPr>
          <a:lstStyle/>
          <a:p>
            <a:pPr marL="365125" indent="-365125">
              <a:buClr>
                <a:schemeClr val="bg1"/>
              </a:buClr>
              <a:buFont typeface="Arial" panose="020B0604020202020204" pitchFamily="34" charset="0"/>
              <a:buChar char="•"/>
            </a:pPr>
            <a:r>
              <a:rPr lang="en-US" sz="2800">
                <a:solidFill>
                  <a:schemeClr val="bg1"/>
                </a:solidFill>
                <a:latin typeface="Proxima Nova Rg" panose="02000506030000020004" pitchFamily="2" charset="77"/>
              </a:rPr>
              <a:t>Power generation – Hydro and wind at a significantly low cost of US2.6c /</a:t>
            </a:r>
            <a:r>
              <a:rPr lang="en-US" sz="2800" err="1">
                <a:solidFill>
                  <a:schemeClr val="bg1"/>
                </a:solidFill>
                <a:latin typeface="Proxima Nova Rg" panose="02000506030000020004" pitchFamily="2" charset="77"/>
              </a:rPr>
              <a:t>KWh</a:t>
            </a:r>
            <a:endParaRPr lang="en-US" sz="2800">
              <a:solidFill>
                <a:schemeClr val="bg1"/>
              </a:solidFill>
              <a:latin typeface="Proxima Nova Rg" panose="02000506030000020004" pitchFamily="2" charset="77"/>
            </a:endParaRPr>
          </a:p>
        </p:txBody>
      </p:sp>
    </p:spTree>
    <p:extLst>
      <p:ext uri="{BB962C8B-B14F-4D97-AF65-F5344CB8AC3E}">
        <p14:creationId xmlns:p14="http://schemas.microsoft.com/office/powerpoint/2010/main" val="7983731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4D4104-4996-657E-65AC-9192668315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CA1E29-8464-D192-EAAD-C129280E998B}"/>
              </a:ext>
            </a:extLst>
          </p:cNvPr>
          <p:cNvSpPr>
            <a:spLocks noGrp="1"/>
          </p:cNvSpPr>
          <p:nvPr>
            <p:ph type="title"/>
          </p:nvPr>
        </p:nvSpPr>
        <p:spPr>
          <a:xfrm>
            <a:off x="1160039" y="726017"/>
            <a:ext cx="18106391" cy="569387"/>
          </a:xfrm>
        </p:spPr>
        <p:txBody>
          <a:bodyPr/>
          <a:lstStyle/>
          <a:p>
            <a:pPr marL="12700"/>
            <a:r>
              <a:rPr lang="en-US" dirty="0" err="1">
                <a:solidFill>
                  <a:schemeClr val="bg1"/>
                </a:solidFill>
                <a:latin typeface="Proxima Nova Rg"/>
                <a:ea typeface="Proxima Nova Rg"/>
                <a:cs typeface="Proxima Nova Rg"/>
                <a:sym typeface="Proxima Nova"/>
              </a:rPr>
              <a:t>Barsele</a:t>
            </a:r>
            <a:r>
              <a:rPr lang="en-US" dirty="0">
                <a:solidFill>
                  <a:schemeClr val="bg1"/>
                </a:solidFill>
                <a:latin typeface="Proxima Nova Rg"/>
                <a:ea typeface="Proxima Nova Rg"/>
                <a:cs typeface="Proxima Nova Rg"/>
                <a:sym typeface="Proxima Nova"/>
              </a:rPr>
              <a:t> Gold Project - Environmental monitoring and community engagement </a:t>
            </a:r>
            <a:endParaRPr lang="en-US" dirty="0">
              <a:latin typeface="Proxima Nova Rg"/>
              <a:ea typeface="Proxima Nova Rg"/>
              <a:cs typeface="Proxima Nova Rg"/>
              <a:sym typeface="Proxima Nova"/>
            </a:endParaRPr>
          </a:p>
        </p:txBody>
      </p:sp>
      <p:sp>
        <p:nvSpPr>
          <p:cNvPr id="3" name="Slide Number Placeholder 2">
            <a:extLst>
              <a:ext uri="{FF2B5EF4-FFF2-40B4-BE49-F238E27FC236}">
                <a16:creationId xmlns:a16="http://schemas.microsoft.com/office/drawing/2014/main" id="{D9DA1E70-3B1E-67E6-FC45-326321AB5F6A}"/>
              </a:ext>
            </a:extLst>
          </p:cNvPr>
          <p:cNvSpPr>
            <a:spLocks noGrp="1"/>
          </p:cNvSpPr>
          <p:nvPr>
            <p:ph type="sldNum" idx="12"/>
          </p:nvPr>
        </p:nvSpPr>
        <p:spPr>
          <a:xfrm>
            <a:off x="18652669" y="10614866"/>
            <a:ext cx="474009" cy="223138"/>
          </a:xfrm>
        </p:spPr>
        <p:txBody>
          <a:bodyPr/>
          <a:lstStyle/>
          <a:p>
            <a:fld id="{00000000-1234-1234-1234-123412341234}" type="slidenum">
              <a:rPr lang="en-US" smtClean="0"/>
              <a:pPr/>
              <a:t>17</a:t>
            </a:fld>
            <a:endParaRPr lang="en-US"/>
          </a:p>
        </p:txBody>
      </p:sp>
      <p:sp>
        <p:nvSpPr>
          <p:cNvPr id="5" name="TextBox 4">
            <a:extLst>
              <a:ext uri="{FF2B5EF4-FFF2-40B4-BE49-F238E27FC236}">
                <a16:creationId xmlns:a16="http://schemas.microsoft.com/office/drawing/2014/main" id="{44357CD2-877D-D00B-DEE6-2BE7507E2F11}"/>
              </a:ext>
            </a:extLst>
          </p:cNvPr>
          <p:cNvSpPr txBox="1"/>
          <p:nvPr/>
        </p:nvSpPr>
        <p:spPr>
          <a:xfrm>
            <a:off x="1069814" y="2023455"/>
            <a:ext cx="10854137" cy="2631490"/>
          </a:xfrm>
          <a:prstGeom prst="rect">
            <a:avLst/>
          </a:prstGeom>
          <a:noFill/>
        </p:spPr>
        <p:txBody>
          <a:bodyPr wrap="square" lIns="91440" tIns="45720" rIns="91440" bIns="45720" rtlCol="0" anchor="t">
            <a:spAutoFit/>
          </a:bodyPr>
          <a:lstStyle/>
          <a:p>
            <a:pPr marL="317500" indent="-317500">
              <a:spcAft>
                <a:spcPts val="1000"/>
              </a:spcAft>
              <a:buClr>
                <a:schemeClr val="bg1"/>
              </a:buClr>
              <a:buFont typeface="Arial" panose="020B0604020202020204" pitchFamily="34" charset="0"/>
              <a:buChar char="•"/>
            </a:pPr>
            <a:r>
              <a:rPr lang="en-US" sz="2800">
                <a:solidFill>
                  <a:schemeClr val="bg1"/>
                </a:solidFill>
                <a:latin typeface="Proxima Nova Rg" panose="02000506030000020004" pitchFamily="2" charset="77"/>
              </a:rPr>
              <a:t>Water sampling, bird and nature surveys, environmental studies, fish studies, Geochemical studies </a:t>
            </a:r>
          </a:p>
          <a:p>
            <a:pPr marL="317500" indent="-317500">
              <a:spcAft>
                <a:spcPts val="1000"/>
              </a:spcAft>
              <a:buClr>
                <a:schemeClr val="bg1"/>
              </a:buClr>
              <a:buFont typeface="Arial" panose="020B0604020202020204" pitchFamily="34" charset="0"/>
              <a:buChar char="•"/>
            </a:pPr>
            <a:r>
              <a:rPr lang="en-US" sz="2800">
                <a:solidFill>
                  <a:schemeClr val="bg1"/>
                </a:solidFill>
                <a:latin typeface="Proxima Nova Rg" panose="02000506030000020004" pitchFamily="2" charset="77"/>
              </a:rPr>
              <a:t>Archaeology study </a:t>
            </a:r>
          </a:p>
          <a:p>
            <a:pPr marL="317500" indent="-317500">
              <a:spcAft>
                <a:spcPts val="1000"/>
              </a:spcAft>
              <a:buClr>
                <a:schemeClr val="bg1"/>
              </a:buClr>
              <a:buFont typeface="Arial" panose="020B0604020202020204" pitchFamily="34" charset="0"/>
              <a:buChar char="•"/>
            </a:pPr>
            <a:r>
              <a:rPr lang="en-US" sz="2800">
                <a:solidFill>
                  <a:schemeClr val="bg1"/>
                </a:solidFill>
                <a:latin typeface="Proxima Nova Rg" panose="02000506030000020004" pitchFamily="2" charset="77"/>
              </a:rPr>
              <a:t>Waterflow studies </a:t>
            </a:r>
          </a:p>
          <a:p>
            <a:pPr marL="457200" indent="-457200">
              <a:buFont typeface="Arial" panose="020B0604020202020204" pitchFamily="34" charset="0"/>
              <a:buChar char="•"/>
            </a:pPr>
            <a:endParaRPr lang="en-US" sz="2800">
              <a:solidFill>
                <a:srgbClr val="FFC000"/>
              </a:solidFill>
              <a:latin typeface="Proxima Nova Rg" panose="02000506030000020004" pitchFamily="2" charset="77"/>
            </a:endParaRPr>
          </a:p>
        </p:txBody>
      </p:sp>
      <p:pic>
        <p:nvPicPr>
          <p:cNvPr id="7" name="Picture 6">
            <a:extLst>
              <a:ext uri="{FF2B5EF4-FFF2-40B4-BE49-F238E27FC236}">
                <a16:creationId xmlns:a16="http://schemas.microsoft.com/office/drawing/2014/main" id="{B50A7A7F-E6D6-7FE3-ABF4-0112E7719207}"/>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160039" y="4478964"/>
            <a:ext cx="4254942" cy="4806930"/>
          </a:xfrm>
          <a:prstGeom prst="rect">
            <a:avLst/>
          </a:prstGeom>
          <a:ln w="25400">
            <a:solidFill>
              <a:schemeClr val="bg1"/>
            </a:solidFill>
          </a:ln>
        </p:spPr>
      </p:pic>
      <p:pic>
        <p:nvPicPr>
          <p:cNvPr id="8" name="Picture 7">
            <a:extLst>
              <a:ext uri="{FF2B5EF4-FFF2-40B4-BE49-F238E27FC236}">
                <a16:creationId xmlns:a16="http://schemas.microsoft.com/office/drawing/2014/main" id="{3E99A26C-9C08-5AC0-4976-616D52CF2940}"/>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5716908" y="4478964"/>
            <a:ext cx="4112261" cy="4881397"/>
          </a:xfrm>
          <a:prstGeom prst="rect">
            <a:avLst/>
          </a:prstGeom>
          <a:ln w="25400">
            <a:solidFill>
              <a:schemeClr val="bg1"/>
            </a:solidFill>
          </a:ln>
        </p:spPr>
      </p:pic>
      <p:pic>
        <p:nvPicPr>
          <p:cNvPr id="9" name="Picture 8">
            <a:extLst>
              <a:ext uri="{FF2B5EF4-FFF2-40B4-BE49-F238E27FC236}">
                <a16:creationId xmlns:a16="http://schemas.microsoft.com/office/drawing/2014/main" id="{C50EBAAA-C663-ED54-BFCB-A68162FFA11C}"/>
              </a:ext>
            </a:extLst>
          </p:cNvPr>
          <p:cNvPicPr>
            <a:picLocks/>
          </p:cNvPicPr>
          <p:nvPr/>
        </p:nvPicPr>
        <p:blipFill>
          <a:blip r:embed="rId4" cstate="email">
            <a:extLst>
              <a:ext uri="{28A0092B-C50C-407E-A947-70E740481C1C}">
                <a14:useLocalDpi xmlns:a14="http://schemas.microsoft.com/office/drawing/2010/main"/>
              </a:ext>
            </a:extLst>
          </a:blip>
          <a:srcRect/>
          <a:stretch/>
        </p:blipFill>
        <p:spPr>
          <a:xfrm>
            <a:off x="14641360" y="4262113"/>
            <a:ext cx="4064502" cy="2114341"/>
          </a:xfrm>
          <a:prstGeom prst="rect">
            <a:avLst/>
          </a:prstGeom>
          <a:ln w="25400">
            <a:solidFill>
              <a:schemeClr val="bg1"/>
            </a:solidFill>
          </a:ln>
        </p:spPr>
      </p:pic>
      <p:sp>
        <p:nvSpPr>
          <p:cNvPr id="10" name="TextBox 9">
            <a:extLst>
              <a:ext uri="{FF2B5EF4-FFF2-40B4-BE49-F238E27FC236}">
                <a16:creationId xmlns:a16="http://schemas.microsoft.com/office/drawing/2014/main" id="{BB9A2B9E-0F21-22B0-196F-39C3234958E9}"/>
              </a:ext>
            </a:extLst>
          </p:cNvPr>
          <p:cNvSpPr txBox="1"/>
          <p:nvPr/>
        </p:nvSpPr>
        <p:spPr>
          <a:xfrm>
            <a:off x="14641360" y="3214092"/>
            <a:ext cx="3827822" cy="892552"/>
          </a:xfrm>
          <a:prstGeom prst="rect">
            <a:avLst/>
          </a:prstGeom>
          <a:noFill/>
        </p:spPr>
        <p:txBody>
          <a:bodyPr wrap="square" rtlCol="0">
            <a:spAutoFit/>
          </a:bodyPr>
          <a:lstStyle/>
          <a:p>
            <a:r>
              <a:rPr lang="en-US" sz="2600">
                <a:solidFill>
                  <a:schemeClr val="bg1"/>
                </a:solidFill>
                <a:latin typeface="Proxima Nova Rg" panose="02000506030000020004" charset="0"/>
              </a:rPr>
              <a:t>Four Sami consultations annually </a:t>
            </a:r>
          </a:p>
        </p:txBody>
      </p:sp>
      <p:pic>
        <p:nvPicPr>
          <p:cNvPr id="11" name="Picture 2">
            <a:extLst>
              <a:ext uri="{FF2B5EF4-FFF2-40B4-BE49-F238E27FC236}">
                <a16:creationId xmlns:a16="http://schemas.microsoft.com/office/drawing/2014/main" id="{51581B83-9D13-41B4-EA9C-ED706864F86B}"/>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4641359" y="6687392"/>
            <a:ext cx="4112261" cy="2672969"/>
          </a:xfrm>
          <a:prstGeom prst="rect">
            <a:avLst/>
          </a:prstGeom>
          <a:noFill/>
          <a:ln w="25400">
            <a:solidFill>
              <a:schemeClr val="bg1"/>
            </a:solidFill>
          </a:ln>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B484EE6D-5A95-511F-38F6-8594C0AE9F1F}"/>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10131096" y="5516562"/>
            <a:ext cx="4208336" cy="3108043"/>
          </a:xfrm>
          <a:prstGeom prst="rect">
            <a:avLst/>
          </a:prstGeom>
          <a:ln w="25400">
            <a:solidFill>
              <a:schemeClr val="bg1"/>
            </a:solidFill>
          </a:ln>
        </p:spPr>
      </p:pic>
    </p:spTree>
    <p:extLst>
      <p:ext uri="{BB962C8B-B14F-4D97-AF65-F5344CB8AC3E}">
        <p14:creationId xmlns:p14="http://schemas.microsoft.com/office/powerpoint/2010/main" val="36604369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3F7FC-07A5-ADB3-C47C-9325866590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93FCE3-F9B6-E013-BC7D-9AA2D39002FE}"/>
              </a:ext>
            </a:extLst>
          </p:cNvPr>
          <p:cNvSpPr>
            <a:spLocks noGrp="1"/>
          </p:cNvSpPr>
          <p:nvPr>
            <p:ph type="title"/>
          </p:nvPr>
        </p:nvSpPr>
        <p:spPr>
          <a:xfrm>
            <a:off x="1160039" y="726017"/>
            <a:ext cx="18106391" cy="569387"/>
          </a:xfrm>
        </p:spPr>
        <p:txBody>
          <a:bodyPr/>
          <a:lstStyle/>
          <a:p>
            <a:pPr marL="12700"/>
            <a:r>
              <a:rPr lang="en-US" dirty="0">
                <a:solidFill>
                  <a:schemeClr val="bg1"/>
                </a:solidFill>
                <a:latin typeface="Proxima Nova Rg"/>
                <a:ea typeface="Proxima Nova Rg"/>
                <a:cs typeface="Proxima Nova Rg"/>
                <a:sym typeface="Proxima Nova"/>
              </a:rPr>
              <a:t>Exploration upside on the </a:t>
            </a:r>
            <a:r>
              <a:rPr lang="en-US" dirty="0" err="1">
                <a:solidFill>
                  <a:schemeClr val="bg1"/>
                </a:solidFill>
                <a:latin typeface="Proxima Nova Rg"/>
                <a:ea typeface="Proxima Nova Rg"/>
                <a:cs typeface="Proxima Nova Rg"/>
                <a:sym typeface="Proxima Nova"/>
              </a:rPr>
              <a:t>Barsele</a:t>
            </a:r>
            <a:r>
              <a:rPr lang="en-US" dirty="0">
                <a:solidFill>
                  <a:schemeClr val="bg1"/>
                </a:solidFill>
                <a:latin typeface="Proxima Nova Rg"/>
                <a:ea typeface="Proxima Nova Rg"/>
                <a:cs typeface="Proxima Nova Rg"/>
                <a:sym typeface="Proxima Nova"/>
              </a:rPr>
              <a:t> license area</a:t>
            </a:r>
            <a:endParaRPr lang="en-US" dirty="0">
              <a:latin typeface="Proxima Nova Rg"/>
              <a:ea typeface="Proxima Nova Rg"/>
              <a:cs typeface="Proxima Nova Rg"/>
              <a:sym typeface="Proxima Nova"/>
            </a:endParaRPr>
          </a:p>
        </p:txBody>
      </p:sp>
      <p:sp>
        <p:nvSpPr>
          <p:cNvPr id="3" name="Slide Number Placeholder 2">
            <a:extLst>
              <a:ext uri="{FF2B5EF4-FFF2-40B4-BE49-F238E27FC236}">
                <a16:creationId xmlns:a16="http://schemas.microsoft.com/office/drawing/2014/main" id="{57CA9B73-67CA-8CEB-8EF1-4BB45E40FACB}"/>
              </a:ext>
            </a:extLst>
          </p:cNvPr>
          <p:cNvSpPr>
            <a:spLocks noGrp="1"/>
          </p:cNvSpPr>
          <p:nvPr>
            <p:ph type="sldNum" idx="12"/>
          </p:nvPr>
        </p:nvSpPr>
        <p:spPr>
          <a:xfrm>
            <a:off x="18652669" y="10614866"/>
            <a:ext cx="474009" cy="223138"/>
          </a:xfrm>
        </p:spPr>
        <p:txBody>
          <a:bodyPr/>
          <a:lstStyle/>
          <a:p>
            <a:fld id="{00000000-1234-1234-1234-123412341234}" type="slidenum">
              <a:rPr lang="en-US" smtClean="0"/>
              <a:pPr/>
              <a:t>18</a:t>
            </a:fld>
            <a:endParaRPr lang="en-US"/>
          </a:p>
        </p:txBody>
      </p:sp>
      <p:sp>
        <p:nvSpPr>
          <p:cNvPr id="4" name="Google Shape;306;p13">
            <a:extLst>
              <a:ext uri="{FF2B5EF4-FFF2-40B4-BE49-F238E27FC236}">
                <a16:creationId xmlns:a16="http://schemas.microsoft.com/office/drawing/2014/main" id="{DA4EC1B6-2D86-0722-0296-099752E17651}"/>
              </a:ext>
            </a:extLst>
          </p:cNvPr>
          <p:cNvSpPr txBox="1"/>
          <p:nvPr/>
        </p:nvSpPr>
        <p:spPr>
          <a:xfrm>
            <a:off x="824970" y="1790189"/>
            <a:ext cx="9409893" cy="6498569"/>
          </a:xfrm>
          <a:prstGeom prst="rect">
            <a:avLst/>
          </a:prstGeom>
          <a:noFill/>
          <a:ln>
            <a:noFill/>
          </a:ln>
        </p:spPr>
        <p:txBody>
          <a:bodyPr spcFirstLastPara="1" wrap="square" lIns="0" tIns="14600" rIns="0" bIns="0" anchor="t" anchorCtr="0">
            <a:spAutoFit/>
          </a:bodyPr>
          <a:lstStyle/>
          <a:p>
            <a:pPr marL="200660" lvl="0" indent="-187960" algn="l" rtl="0">
              <a:lnSpc>
                <a:spcPct val="100000"/>
              </a:lnSpc>
              <a:spcBef>
                <a:spcPts val="25"/>
              </a:spcBef>
              <a:spcAft>
                <a:spcPts val="0"/>
              </a:spcAft>
              <a:buClr>
                <a:srgbClr val="FFFFFF"/>
              </a:buClr>
              <a:buSzPts val="2450"/>
              <a:buFont typeface="Proxima Nova"/>
              <a:buChar char="•"/>
            </a:pPr>
            <a:endParaRPr lang="en-US" sz="2450">
              <a:latin typeface="Proxima Nova Rg"/>
              <a:ea typeface="Proxima Nova Rg"/>
              <a:cs typeface="Proxima Nova Rg"/>
              <a:sym typeface="Proxima Nova"/>
            </a:endParaRPr>
          </a:p>
          <a:p>
            <a:pPr marL="12700" lvl="0" indent="0" algn="l" rtl="0">
              <a:spcBef>
                <a:spcPts val="0"/>
              </a:spcBef>
              <a:spcAft>
                <a:spcPts val="2000"/>
              </a:spcAft>
              <a:buNone/>
            </a:pPr>
            <a:r>
              <a:rPr lang="en-US" sz="3200" b="1" err="1">
                <a:solidFill>
                  <a:srgbClr val="DEAC2A"/>
                </a:solidFill>
                <a:latin typeface="Proxima Nova Rg"/>
                <a:ea typeface="Proxima Nova Rg"/>
                <a:cs typeface="Proxima Nova Rg"/>
                <a:sym typeface="Proxima Nova"/>
              </a:rPr>
              <a:t>Risberget</a:t>
            </a:r>
            <a:r>
              <a:rPr lang="en-US" sz="3200" b="1">
                <a:solidFill>
                  <a:srgbClr val="DEAC2A"/>
                </a:solidFill>
                <a:latin typeface="Proxima Nova Rg"/>
                <a:ea typeface="Proxima Nova Rg"/>
                <a:cs typeface="Proxima Nova Rg"/>
                <a:sym typeface="Proxima Nova"/>
              </a:rPr>
              <a:t> Project</a:t>
            </a:r>
          </a:p>
          <a:p>
            <a:pPr marL="355600" marR="6985" lvl="0" indent="-342900">
              <a:spcBef>
                <a:spcPts val="1000"/>
              </a:spcBef>
              <a:buClr>
                <a:schemeClr val="bg1"/>
              </a:buClr>
              <a:buFont typeface="Arial" panose="020B0604020202020204" pitchFamily="34" charset="0"/>
              <a:buChar char="•"/>
            </a:pPr>
            <a:r>
              <a:rPr lang="en-GB" sz="2800">
                <a:solidFill>
                  <a:srgbClr val="FFFFFF"/>
                </a:solidFill>
                <a:latin typeface="Proxima Nova Rg"/>
                <a:ea typeface="Proxima Nova Rg"/>
                <a:cs typeface="Proxima Nova Rg"/>
                <a:sym typeface="Proxima Nova"/>
              </a:rPr>
              <a:t>Located 10km south-east of </a:t>
            </a:r>
            <a:r>
              <a:rPr lang="en-GB" sz="2800" err="1">
                <a:solidFill>
                  <a:srgbClr val="FFFFFF"/>
                </a:solidFill>
                <a:latin typeface="Proxima Nova Rg"/>
                <a:ea typeface="Proxima Nova Rg"/>
                <a:cs typeface="Proxima Nova Rg"/>
                <a:sym typeface="Proxima Nova"/>
              </a:rPr>
              <a:t>Barsele</a:t>
            </a:r>
            <a:r>
              <a:rPr lang="en-GB" sz="2800">
                <a:solidFill>
                  <a:srgbClr val="FFFFFF"/>
                </a:solidFill>
                <a:latin typeface="Proxima Nova Rg"/>
                <a:ea typeface="Proxima Nova Rg"/>
                <a:cs typeface="Proxima Nova Rg"/>
                <a:sym typeface="Proxima Nova"/>
              </a:rPr>
              <a:t> resource </a:t>
            </a:r>
          </a:p>
          <a:p>
            <a:pPr marL="355600" marR="6985" lvl="0" indent="-342900">
              <a:spcBef>
                <a:spcPts val="1000"/>
              </a:spcBef>
              <a:buClr>
                <a:schemeClr val="bg1"/>
              </a:buClr>
              <a:buFont typeface="Arial" panose="020B0604020202020204" pitchFamily="34" charset="0"/>
              <a:buChar char="•"/>
            </a:pPr>
            <a:r>
              <a:rPr lang="en-GB" sz="2800">
                <a:solidFill>
                  <a:srgbClr val="FFFFFF"/>
                </a:solidFill>
                <a:latin typeface="Proxima Nova Rg"/>
                <a:ea typeface="Proxima Nova Rg"/>
                <a:cs typeface="Proxima Nova Rg"/>
                <a:sym typeface="Proxima Nova"/>
              </a:rPr>
              <a:t>Hosted in volcano-sedimentary rocks </a:t>
            </a:r>
          </a:p>
          <a:p>
            <a:pPr marL="355600" marR="6985" lvl="0" indent="-342900">
              <a:spcBef>
                <a:spcPts val="1000"/>
              </a:spcBef>
              <a:buClr>
                <a:schemeClr val="bg1"/>
              </a:buClr>
              <a:buFont typeface="Arial" panose="020B0604020202020204" pitchFamily="34" charset="0"/>
              <a:buChar char="•"/>
            </a:pPr>
            <a:r>
              <a:rPr lang="en-GB" sz="2800">
                <a:solidFill>
                  <a:srgbClr val="FFFFFF"/>
                </a:solidFill>
                <a:latin typeface="Proxima Nova Rg"/>
                <a:ea typeface="Proxima Nova Rg"/>
                <a:cs typeface="Proxima Nova Rg"/>
                <a:sym typeface="Proxima Nova"/>
              </a:rPr>
              <a:t>NE-SW trending structure and mineralisation open at depth</a:t>
            </a:r>
          </a:p>
          <a:p>
            <a:pPr marL="355600" marR="6985" lvl="0" indent="-342900">
              <a:spcBef>
                <a:spcPts val="1000"/>
              </a:spcBef>
              <a:buClr>
                <a:schemeClr val="bg1"/>
              </a:buClr>
              <a:buFont typeface="Arial" panose="020B0604020202020204" pitchFamily="34" charset="0"/>
              <a:buChar char="•"/>
            </a:pPr>
            <a:r>
              <a:rPr lang="en-GB" sz="2800">
                <a:solidFill>
                  <a:srgbClr val="FFFFFF"/>
                </a:solidFill>
                <a:latin typeface="Proxima Nova Rg"/>
                <a:ea typeface="Proxima Nova Rg"/>
                <a:cs typeface="Proxima Nova Rg"/>
                <a:sym typeface="Proxima Nova"/>
              </a:rPr>
              <a:t>Mineralization in multiple lenses with thickness varying from 5m-160m</a:t>
            </a:r>
          </a:p>
          <a:p>
            <a:pPr marL="355600" marR="6985" lvl="0" indent="-342900">
              <a:spcBef>
                <a:spcPts val="1000"/>
              </a:spcBef>
              <a:buClr>
                <a:schemeClr val="bg1"/>
              </a:buClr>
              <a:buFont typeface="Arial" panose="020B0604020202020204" pitchFamily="34" charset="0"/>
              <a:buChar char="•"/>
            </a:pPr>
            <a:r>
              <a:rPr lang="en-GB" sz="2800">
                <a:solidFill>
                  <a:srgbClr val="FFFFFF"/>
                </a:solidFill>
                <a:latin typeface="Proxima Nova Rg"/>
                <a:ea typeface="Proxima Nova Rg"/>
                <a:cs typeface="Proxima Nova Rg"/>
                <a:sym typeface="Proxima Nova"/>
              </a:rPr>
              <a:t>Results pending </a:t>
            </a:r>
          </a:p>
          <a:p>
            <a:pPr marL="355600" marR="6985" lvl="0" indent="-342900">
              <a:spcBef>
                <a:spcPts val="1000"/>
              </a:spcBef>
              <a:buClr>
                <a:schemeClr val="bg1"/>
              </a:buClr>
              <a:buFont typeface="Arial" panose="020B0604020202020204" pitchFamily="34" charset="0"/>
              <a:buChar char="•"/>
            </a:pPr>
            <a:r>
              <a:rPr lang="en-GB" sz="2800">
                <a:solidFill>
                  <a:srgbClr val="FFFFFF"/>
                </a:solidFill>
                <a:latin typeface="Proxima Nova Rg"/>
                <a:ea typeface="Proxima Nova Rg"/>
                <a:cs typeface="Proxima Nova Rg"/>
                <a:sym typeface="Proxima Nova"/>
              </a:rPr>
              <a:t>Continued exploration drilling to continue in 2026’s drill program </a:t>
            </a:r>
          </a:p>
          <a:p>
            <a:pPr marL="12700" marR="6985" lvl="0">
              <a:spcBef>
                <a:spcPts val="2865"/>
              </a:spcBef>
            </a:pPr>
            <a:endParaRPr lang="en-US" sz="2450">
              <a:latin typeface="Proxima Nova Rg"/>
              <a:ea typeface="Proxima Nova Rg"/>
              <a:cs typeface="Proxima Nova Rg"/>
              <a:sym typeface="Proxima Nova"/>
            </a:endParaRPr>
          </a:p>
        </p:txBody>
      </p:sp>
      <p:pic>
        <p:nvPicPr>
          <p:cNvPr id="6" name="Picture 5">
            <a:extLst>
              <a:ext uri="{FF2B5EF4-FFF2-40B4-BE49-F238E27FC236}">
                <a16:creationId xmlns:a16="http://schemas.microsoft.com/office/drawing/2014/main" id="{E98EF647-644A-086A-0321-1317E89FCFC3}"/>
              </a:ext>
            </a:extLst>
          </p:cNvPr>
          <p:cNvPicPr>
            <a:picLocks noChangeAspect="1"/>
          </p:cNvPicPr>
          <p:nvPr/>
        </p:nvPicPr>
        <p:blipFill>
          <a:blip r:embed="rId2"/>
          <a:stretch>
            <a:fillRect/>
          </a:stretch>
        </p:blipFill>
        <p:spPr>
          <a:xfrm>
            <a:off x="10815491" y="2176181"/>
            <a:ext cx="8280529" cy="7541375"/>
          </a:xfrm>
          <a:prstGeom prst="rect">
            <a:avLst/>
          </a:prstGeom>
          <a:ln w="25400">
            <a:solidFill>
              <a:schemeClr val="bg1"/>
            </a:solidFill>
          </a:ln>
        </p:spPr>
      </p:pic>
    </p:spTree>
    <p:extLst>
      <p:ext uri="{BB962C8B-B14F-4D97-AF65-F5344CB8AC3E}">
        <p14:creationId xmlns:p14="http://schemas.microsoft.com/office/powerpoint/2010/main" val="18813774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A97EE5-6C17-6F3F-B827-D5BD38F416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1F2A63-E886-F843-525D-1093590B831E}"/>
              </a:ext>
            </a:extLst>
          </p:cNvPr>
          <p:cNvSpPr>
            <a:spLocks noGrp="1"/>
          </p:cNvSpPr>
          <p:nvPr>
            <p:ph type="title"/>
          </p:nvPr>
        </p:nvSpPr>
        <p:spPr>
          <a:xfrm>
            <a:off x="1160039" y="726017"/>
            <a:ext cx="18106391" cy="569387"/>
          </a:xfrm>
        </p:spPr>
        <p:txBody>
          <a:bodyPr/>
          <a:lstStyle/>
          <a:p>
            <a:pPr marL="12700"/>
            <a:r>
              <a:rPr lang="en-US" dirty="0" err="1">
                <a:solidFill>
                  <a:srgbClr val="FFFFFF"/>
                </a:solidFill>
                <a:latin typeface="Proxima Nova Rg"/>
                <a:ea typeface="Proxima Nova Rg"/>
                <a:cs typeface="Proxima Nova Rg"/>
                <a:sym typeface="Proxima Nova"/>
              </a:rPr>
              <a:t>Rajapalot</a:t>
            </a:r>
            <a:r>
              <a:rPr lang="en-US" dirty="0">
                <a:solidFill>
                  <a:srgbClr val="FFFFFF"/>
                </a:solidFill>
                <a:latin typeface="Proxima Nova Rg"/>
                <a:ea typeface="Proxima Nova Rg"/>
                <a:cs typeface="Proxima Nova Rg"/>
                <a:sym typeface="Proxima Nova"/>
              </a:rPr>
              <a:t>, Finland</a:t>
            </a:r>
            <a:endParaRPr lang="en-US" dirty="0">
              <a:latin typeface="Proxima Nova Rg"/>
              <a:ea typeface="Proxima Nova Rg"/>
              <a:cs typeface="Proxima Nova Rg"/>
              <a:sym typeface="Proxima Nova"/>
            </a:endParaRPr>
          </a:p>
        </p:txBody>
      </p:sp>
      <p:sp>
        <p:nvSpPr>
          <p:cNvPr id="3" name="Slide Number Placeholder 2">
            <a:extLst>
              <a:ext uri="{FF2B5EF4-FFF2-40B4-BE49-F238E27FC236}">
                <a16:creationId xmlns:a16="http://schemas.microsoft.com/office/drawing/2014/main" id="{7DE20739-378C-E752-8158-9546538185A5}"/>
              </a:ext>
            </a:extLst>
          </p:cNvPr>
          <p:cNvSpPr>
            <a:spLocks noGrp="1"/>
          </p:cNvSpPr>
          <p:nvPr>
            <p:ph type="sldNum" idx="12"/>
          </p:nvPr>
        </p:nvSpPr>
        <p:spPr>
          <a:xfrm>
            <a:off x="18652669" y="10614866"/>
            <a:ext cx="474009" cy="223138"/>
          </a:xfrm>
        </p:spPr>
        <p:txBody>
          <a:bodyPr/>
          <a:lstStyle/>
          <a:p>
            <a:fld id="{00000000-1234-1234-1234-123412341234}" type="slidenum">
              <a:rPr lang="en-US" smtClean="0"/>
              <a:pPr/>
              <a:t>19</a:t>
            </a:fld>
            <a:endParaRPr lang="en-US"/>
          </a:p>
        </p:txBody>
      </p:sp>
      <p:sp>
        <p:nvSpPr>
          <p:cNvPr id="5" name="Google Shape;367;p17">
            <a:extLst>
              <a:ext uri="{FF2B5EF4-FFF2-40B4-BE49-F238E27FC236}">
                <a16:creationId xmlns:a16="http://schemas.microsoft.com/office/drawing/2014/main" id="{DF65DB6F-EC84-E7D3-4729-FEC8AF3179AA}"/>
              </a:ext>
            </a:extLst>
          </p:cNvPr>
          <p:cNvSpPr txBox="1"/>
          <p:nvPr/>
        </p:nvSpPr>
        <p:spPr>
          <a:xfrm>
            <a:off x="695472" y="1621747"/>
            <a:ext cx="9356578" cy="7475759"/>
          </a:xfrm>
          <a:prstGeom prst="rect">
            <a:avLst/>
          </a:prstGeom>
          <a:noFill/>
          <a:ln>
            <a:noFill/>
          </a:ln>
        </p:spPr>
        <p:txBody>
          <a:bodyPr spcFirstLastPara="1" wrap="square" lIns="0" tIns="14600" rIns="0" bIns="0" anchor="t" anchorCtr="0">
            <a:spAutoFit/>
          </a:bodyPr>
          <a:lstStyle/>
          <a:p>
            <a:pPr marL="12700" lvl="0" indent="0" algn="l" rtl="0">
              <a:lnSpc>
                <a:spcPct val="100000"/>
              </a:lnSpc>
              <a:spcBef>
                <a:spcPts val="0"/>
              </a:spcBef>
              <a:spcAft>
                <a:spcPts val="0"/>
              </a:spcAft>
              <a:buNone/>
            </a:pPr>
            <a:r>
              <a:rPr lang="en-US" sz="3200" b="1" dirty="0">
                <a:solidFill>
                  <a:srgbClr val="DEAC2A"/>
                </a:solidFill>
                <a:latin typeface="Proxima Nova Rg"/>
                <a:ea typeface="Proxima Nova Rg"/>
                <a:cs typeface="Proxima Nova Rg"/>
                <a:sym typeface="Proxima Nova"/>
              </a:rPr>
              <a:t>Location and Scale</a:t>
            </a:r>
            <a:endParaRPr lang="en-US" sz="3200" dirty="0">
              <a:latin typeface="Proxima Nova Rg"/>
              <a:ea typeface="Proxima Nova Rg"/>
              <a:cs typeface="Proxima Nova Rg"/>
              <a:sym typeface="Proxima Nova"/>
            </a:endParaRPr>
          </a:p>
          <a:p>
            <a:pPr marL="12700" lvl="0" indent="0" algn="l" rtl="0">
              <a:lnSpc>
                <a:spcPct val="100000"/>
              </a:lnSpc>
              <a:spcBef>
                <a:spcPts val="0"/>
              </a:spcBef>
              <a:spcAft>
                <a:spcPts val="0"/>
              </a:spcAft>
              <a:buNone/>
            </a:pPr>
            <a:endParaRPr lang="en-US" sz="3600" dirty="0">
              <a:latin typeface="Proxima Nova Rg"/>
              <a:ea typeface="Proxima Nova Rg"/>
              <a:cs typeface="Proxima Nova Rg"/>
              <a:sym typeface="Proxima Nova"/>
            </a:endParaRPr>
          </a:p>
          <a:p>
            <a:pPr marL="584200" lvl="0" indent="-571500" algn="l" rtl="0">
              <a:lnSpc>
                <a:spcPct val="100000"/>
              </a:lnSpc>
              <a:spcBef>
                <a:spcPts val="0"/>
              </a:spcBef>
              <a:spcAft>
                <a:spcPts val="0"/>
              </a:spcAft>
              <a:buClr>
                <a:schemeClr val="bg1"/>
              </a:buClr>
              <a:buFont typeface="Arial" panose="020B0604020202020204" pitchFamily="34" charset="0"/>
              <a:buChar char="•"/>
            </a:pPr>
            <a:r>
              <a:rPr lang="en-US" sz="2800" dirty="0">
                <a:solidFill>
                  <a:srgbClr val="FFFFFF"/>
                </a:solidFill>
                <a:latin typeface="Proxima Nova Rg"/>
                <a:ea typeface="Proxima Nova Rg"/>
                <a:cs typeface="Proxima Nova Rg"/>
                <a:sym typeface="Proxima Nova"/>
              </a:rPr>
              <a:t>11,000 ha in Lapland, northern Finland, </a:t>
            </a:r>
          </a:p>
          <a:p>
            <a:pPr marL="584200" lvl="0" indent="-571500" algn="l" rtl="0">
              <a:lnSpc>
                <a:spcPct val="100000"/>
              </a:lnSpc>
              <a:spcBef>
                <a:spcPts val="0"/>
              </a:spcBef>
              <a:spcAft>
                <a:spcPts val="0"/>
              </a:spcAft>
              <a:buClr>
                <a:schemeClr val="bg1"/>
              </a:buClr>
              <a:buFont typeface="Arial" panose="020B0604020202020204" pitchFamily="34" charset="0"/>
              <a:buChar char="•"/>
            </a:pPr>
            <a:endParaRPr lang="en-US" sz="2800" dirty="0">
              <a:solidFill>
                <a:srgbClr val="FFFFFF"/>
              </a:solidFill>
              <a:latin typeface="Proxima Nova Rg"/>
              <a:ea typeface="Proxima Nova Rg"/>
              <a:cs typeface="Proxima Nova Rg"/>
              <a:sym typeface="Proxima Nova"/>
            </a:endParaRPr>
          </a:p>
          <a:p>
            <a:pPr marL="584200" lvl="0" indent="-571500" algn="l" rtl="0">
              <a:lnSpc>
                <a:spcPct val="100000"/>
              </a:lnSpc>
              <a:spcBef>
                <a:spcPts val="0"/>
              </a:spcBef>
              <a:spcAft>
                <a:spcPts val="0"/>
              </a:spcAft>
              <a:buClr>
                <a:schemeClr val="bg1"/>
              </a:buClr>
              <a:buFont typeface="Arial" panose="020B0604020202020204" pitchFamily="34" charset="0"/>
              <a:buChar char="•"/>
            </a:pPr>
            <a:r>
              <a:rPr lang="en-US" sz="2800" dirty="0">
                <a:solidFill>
                  <a:srgbClr val="FFFFFF"/>
                </a:solidFill>
                <a:latin typeface="Proxima Nova Rg"/>
                <a:ea typeface="Proxima Nova Rg"/>
                <a:cs typeface="Proxima Nova Rg"/>
                <a:sym typeface="Proxima Nova"/>
              </a:rPr>
              <a:t>35 km west-southwest of Rovaniemi</a:t>
            </a:r>
          </a:p>
          <a:p>
            <a:pPr marL="584200" lvl="0" indent="-571500" algn="l" rtl="0">
              <a:lnSpc>
                <a:spcPct val="100000"/>
              </a:lnSpc>
              <a:spcBef>
                <a:spcPts val="0"/>
              </a:spcBef>
              <a:spcAft>
                <a:spcPts val="0"/>
              </a:spcAft>
              <a:buClr>
                <a:schemeClr val="bg1"/>
              </a:buClr>
              <a:buFont typeface="Arial" panose="020B0604020202020204" pitchFamily="34" charset="0"/>
              <a:buChar char="•"/>
            </a:pPr>
            <a:endParaRPr lang="en-US" sz="2800" dirty="0">
              <a:solidFill>
                <a:srgbClr val="FFFFFF"/>
              </a:solidFill>
              <a:latin typeface="Proxima Nova Rg"/>
              <a:ea typeface="Proxima Nova Rg"/>
              <a:cs typeface="Proxima Nova Rg"/>
              <a:sym typeface="Proxima Nova"/>
            </a:endParaRPr>
          </a:p>
          <a:p>
            <a:pPr marL="584200" lvl="0" indent="-571500" algn="l" rtl="0">
              <a:lnSpc>
                <a:spcPct val="100000"/>
              </a:lnSpc>
              <a:spcBef>
                <a:spcPts val="0"/>
              </a:spcBef>
              <a:spcAft>
                <a:spcPts val="0"/>
              </a:spcAft>
              <a:buClr>
                <a:schemeClr val="bg1"/>
              </a:buClr>
              <a:buFont typeface="Arial" panose="020B0604020202020204" pitchFamily="34" charset="0"/>
              <a:buChar char="•"/>
            </a:pPr>
            <a:r>
              <a:rPr lang="en-US" sz="2800" dirty="0">
                <a:solidFill>
                  <a:srgbClr val="FFFFFF"/>
                </a:solidFill>
                <a:latin typeface="Proxima Nova Rg"/>
                <a:ea typeface="Proxima Nova Rg"/>
                <a:cs typeface="Proxima Nova Rg"/>
                <a:sym typeface="Proxima Nova"/>
              </a:rPr>
              <a:t>Commenced a 10,000m drill program to expand and further define the </a:t>
            </a:r>
            <a:r>
              <a:rPr lang="en-US" sz="2800" dirty="0" err="1">
                <a:solidFill>
                  <a:srgbClr val="FFFFFF"/>
                </a:solidFill>
                <a:latin typeface="Proxima Nova Rg"/>
                <a:ea typeface="Proxima Nova Rg"/>
                <a:cs typeface="Proxima Nova Rg"/>
                <a:sym typeface="Proxima Nova"/>
              </a:rPr>
              <a:t>Rajapalot</a:t>
            </a:r>
            <a:r>
              <a:rPr lang="en-US" sz="2800" dirty="0">
                <a:solidFill>
                  <a:srgbClr val="FFFFFF"/>
                </a:solidFill>
                <a:latin typeface="Proxima Nova Rg"/>
                <a:ea typeface="Proxima Nova Rg"/>
                <a:cs typeface="Proxima Nova Rg"/>
                <a:sym typeface="Proxima Nova"/>
              </a:rPr>
              <a:t> Au/Co deposit. Completed in March. </a:t>
            </a:r>
          </a:p>
          <a:p>
            <a:pPr marL="12700" lvl="0" algn="l" rtl="0">
              <a:lnSpc>
                <a:spcPct val="100000"/>
              </a:lnSpc>
              <a:spcBef>
                <a:spcPts val="0"/>
              </a:spcBef>
              <a:spcAft>
                <a:spcPts val="0"/>
              </a:spcAft>
              <a:buClr>
                <a:schemeClr val="bg1"/>
              </a:buClr>
            </a:pPr>
            <a:endParaRPr lang="en-US" sz="2800" dirty="0">
              <a:solidFill>
                <a:srgbClr val="FFFFFF"/>
              </a:solidFill>
              <a:latin typeface="Proxima Nova Rg"/>
              <a:ea typeface="Proxima Nova Rg"/>
              <a:cs typeface="Proxima Nova Rg"/>
              <a:sym typeface="Proxima Nova"/>
            </a:endParaRPr>
          </a:p>
          <a:p>
            <a:pPr marL="584200" lvl="0" indent="-571500" algn="l" rtl="0">
              <a:lnSpc>
                <a:spcPct val="100000"/>
              </a:lnSpc>
              <a:spcBef>
                <a:spcPts val="0"/>
              </a:spcBef>
              <a:spcAft>
                <a:spcPts val="0"/>
              </a:spcAft>
              <a:buClr>
                <a:schemeClr val="bg1"/>
              </a:buClr>
              <a:buFont typeface="Arial" panose="020B0604020202020204" pitchFamily="34" charset="0"/>
              <a:buChar char="•"/>
            </a:pPr>
            <a:r>
              <a:rPr lang="en-US" sz="2800" dirty="0">
                <a:solidFill>
                  <a:srgbClr val="FFFFFF"/>
                </a:solidFill>
                <a:latin typeface="Proxima Nova Rg"/>
                <a:ea typeface="Proxima Nova Rg"/>
                <a:cs typeface="Proxima Nova Rg"/>
                <a:sym typeface="Proxima Nova"/>
              </a:rPr>
              <a:t>Updated 2023 PEA to be published in H2 2026</a:t>
            </a:r>
          </a:p>
          <a:p>
            <a:pPr marL="12700" lvl="0" algn="l" rtl="0">
              <a:lnSpc>
                <a:spcPct val="100000"/>
              </a:lnSpc>
              <a:spcBef>
                <a:spcPts val="0"/>
              </a:spcBef>
              <a:spcAft>
                <a:spcPts val="0"/>
              </a:spcAft>
              <a:buClr>
                <a:schemeClr val="bg1"/>
              </a:buClr>
            </a:pPr>
            <a:endParaRPr lang="en-US" sz="2800" dirty="0">
              <a:solidFill>
                <a:srgbClr val="FFFFFF"/>
              </a:solidFill>
              <a:latin typeface="Proxima Nova Rg"/>
              <a:ea typeface="Proxima Nova Rg"/>
              <a:cs typeface="Proxima Nova Rg"/>
              <a:sym typeface="Proxima Nova"/>
            </a:endParaRPr>
          </a:p>
          <a:p>
            <a:pPr marL="584200" lvl="0" indent="-571500" algn="l" rtl="0">
              <a:lnSpc>
                <a:spcPct val="100000"/>
              </a:lnSpc>
              <a:spcBef>
                <a:spcPts val="0"/>
              </a:spcBef>
              <a:spcAft>
                <a:spcPts val="0"/>
              </a:spcAft>
              <a:buClr>
                <a:schemeClr val="bg1"/>
              </a:buClr>
              <a:buFont typeface="Arial" panose="020B0604020202020204" pitchFamily="34" charset="0"/>
              <a:buChar char="•"/>
            </a:pPr>
            <a:endParaRPr lang="en-US" sz="3600" dirty="0">
              <a:latin typeface="Proxima Nova Rg"/>
              <a:ea typeface="Proxima Nova Rg"/>
              <a:cs typeface="Proxima Nova Rg"/>
              <a:sym typeface="Proxima Nova"/>
            </a:endParaRPr>
          </a:p>
          <a:p>
            <a:pPr marL="0" lvl="0" indent="0" algn="l" rtl="0">
              <a:lnSpc>
                <a:spcPct val="100000"/>
              </a:lnSpc>
              <a:spcBef>
                <a:spcPts val="800"/>
              </a:spcBef>
              <a:spcAft>
                <a:spcPts val="0"/>
              </a:spcAft>
              <a:buNone/>
            </a:pPr>
            <a:endParaRPr lang="en-US" sz="3600" dirty="0">
              <a:latin typeface="Proxima Nova Rg"/>
              <a:ea typeface="Proxima Nova Rg"/>
              <a:cs typeface="Proxima Nova Rg"/>
              <a:sym typeface="Proxima Nova"/>
            </a:endParaRPr>
          </a:p>
          <a:p>
            <a:pPr marL="457200" lvl="0" indent="0" algn="l" rtl="0">
              <a:lnSpc>
                <a:spcPct val="100000"/>
              </a:lnSpc>
              <a:spcBef>
                <a:spcPts val="30"/>
              </a:spcBef>
              <a:spcAft>
                <a:spcPts val="0"/>
              </a:spcAft>
              <a:buNone/>
            </a:pPr>
            <a:endParaRPr lang="en-US" sz="3200" dirty="0">
              <a:solidFill>
                <a:srgbClr val="FFFFFF"/>
              </a:solidFill>
              <a:latin typeface="Proxima Nova Rg"/>
              <a:ea typeface="Proxima Nova Rg"/>
              <a:cs typeface="Proxima Nova Rg"/>
              <a:sym typeface="Proxima Nova"/>
            </a:endParaRPr>
          </a:p>
          <a:p>
            <a:pPr marL="0" lvl="0" indent="0" algn="l" rtl="0">
              <a:lnSpc>
                <a:spcPct val="100000"/>
              </a:lnSpc>
              <a:spcBef>
                <a:spcPts val="795"/>
              </a:spcBef>
              <a:spcAft>
                <a:spcPts val="0"/>
              </a:spcAft>
              <a:buClr>
                <a:srgbClr val="FFFFFF"/>
              </a:buClr>
              <a:buSzPts val="2450"/>
              <a:buFont typeface="Merriweather Sans"/>
              <a:buNone/>
            </a:pPr>
            <a:endParaRPr lang="en-US" sz="1950" dirty="0">
              <a:latin typeface="Proxima Nova Rg"/>
              <a:ea typeface="Proxima Nova Rg"/>
              <a:cs typeface="Proxima Nova Rg"/>
              <a:sym typeface="Proxima Nova"/>
            </a:endParaRPr>
          </a:p>
        </p:txBody>
      </p:sp>
      <p:pic>
        <p:nvPicPr>
          <p:cNvPr id="7" name="Picture 6" descr="A snow machine and a tent in the snow&#10;&#10;AI-generated content may be incorrect.">
            <a:extLst>
              <a:ext uri="{FF2B5EF4-FFF2-40B4-BE49-F238E27FC236}">
                <a16:creationId xmlns:a16="http://schemas.microsoft.com/office/drawing/2014/main" id="{436759B8-29FE-C0FB-29E8-FA47DE3A959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909852" y="308583"/>
            <a:ext cx="9356578" cy="5263075"/>
          </a:xfrm>
          <a:prstGeom prst="rect">
            <a:avLst/>
          </a:prstGeom>
          <a:ln w="25400">
            <a:solidFill>
              <a:schemeClr val="bg1"/>
            </a:solidFill>
          </a:ln>
        </p:spPr>
      </p:pic>
      <p:pic>
        <p:nvPicPr>
          <p:cNvPr id="8" name="Image 1" descr="Une image contenant instrument de mesure rigide, règle, sol&#10;&#10;Le contenu généré par l’IA peut être incorrect.">
            <a:extLst>
              <a:ext uri="{FF2B5EF4-FFF2-40B4-BE49-F238E27FC236}">
                <a16:creationId xmlns:a16="http://schemas.microsoft.com/office/drawing/2014/main" id="{D1B880FC-3D5B-6041-745D-FBE19AB9136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569638" y="5784196"/>
            <a:ext cx="4320035" cy="4130897"/>
          </a:xfrm>
          <a:prstGeom prst="rect">
            <a:avLst/>
          </a:prstGeom>
          <a:noFill/>
          <a:ln w="28575">
            <a:solidFill>
              <a:schemeClr val="bg1"/>
            </a:solidFill>
          </a:ln>
        </p:spPr>
      </p:pic>
      <p:pic>
        <p:nvPicPr>
          <p:cNvPr id="9" name="Image 2" descr="Une image contenant cercle, sol, miroir, plein air&#10;&#10;Le contenu généré par l’IA peut être incorrect.">
            <a:extLst>
              <a:ext uri="{FF2B5EF4-FFF2-40B4-BE49-F238E27FC236}">
                <a16:creationId xmlns:a16="http://schemas.microsoft.com/office/drawing/2014/main" id="{56A06F56-BF22-2050-5809-C5FF41FBFA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8655" y="5784196"/>
            <a:ext cx="3733865" cy="4130897"/>
          </a:xfrm>
          <a:prstGeom prst="rect">
            <a:avLst/>
          </a:prstGeom>
          <a:ln w="28575">
            <a:solidFill>
              <a:schemeClr val="bg1"/>
            </a:solidFill>
          </a:ln>
        </p:spPr>
      </p:pic>
      <p:sp>
        <p:nvSpPr>
          <p:cNvPr id="4" name="TextBox 3">
            <a:extLst>
              <a:ext uri="{FF2B5EF4-FFF2-40B4-BE49-F238E27FC236}">
                <a16:creationId xmlns:a16="http://schemas.microsoft.com/office/drawing/2014/main" id="{B1961362-6A46-4964-3102-30A07CD7B4B0}"/>
              </a:ext>
            </a:extLst>
          </p:cNvPr>
          <p:cNvSpPr txBox="1"/>
          <p:nvPr/>
        </p:nvSpPr>
        <p:spPr>
          <a:xfrm>
            <a:off x="2286907" y="9173607"/>
            <a:ext cx="9210222" cy="923330"/>
          </a:xfrm>
          <a:prstGeom prst="rect">
            <a:avLst/>
          </a:prstGeom>
          <a:noFill/>
        </p:spPr>
        <p:txBody>
          <a:bodyPr wrap="square" rtlCol="0">
            <a:spAutoFit/>
          </a:bodyPr>
          <a:lstStyle/>
          <a:p>
            <a:r>
              <a:rPr lang="en-US" sz="2000" dirty="0">
                <a:solidFill>
                  <a:schemeClr val="bg1"/>
                </a:solidFill>
                <a:latin typeface="Proxima Nova Rg"/>
                <a:ea typeface="Proxima Nova Rg"/>
                <a:cs typeface="Proxima Nova Rg"/>
                <a:sym typeface="Proxima Nova"/>
              </a:rPr>
              <a:t>Drillhole photograph taken of visible gold on PAL 0406 from the </a:t>
            </a:r>
            <a:r>
              <a:rPr lang="en-US" sz="2000" dirty="0" err="1">
                <a:solidFill>
                  <a:schemeClr val="bg1"/>
                </a:solidFill>
                <a:latin typeface="Proxima Nova Rg"/>
                <a:ea typeface="Proxima Nova Rg"/>
                <a:cs typeface="Proxima Nova Rg"/>
                <a:sym typeface="Proxima Nova"/>
              </a:rPr>
              <a:t>Palokas</a:t>
            </a:r>
            <a:r>
              <a:rPr lang="en-US" sz="2000" dirty="0">
                <a:solidFill>
                  <a:schemeClr val="bg1"/>
                </a:solidFill>
                <a:latin typeface="Proxima Nova Rg"/>
                <a:ea typeface="Proxima Nova Rg"/>
                <a:cs typeface="Proxima Nova Rg"/>
                <a:sym typeface="Proxima Nova"/>
              </a:rPr>
              <a:t> mineralization at 111 m depth</a:t>
            </a:r>
          </a:p>
          <a:p>
            <a:endParaRPr lang="en-GB" dirty="0"/>
          </a:p>
        </p:txBody>
      </p:sp>
    </p:spTree>
    <p:extLst>
      <p:ext uri="{BB962C8B-B14F-4D97-AF65-F5344CB8AC3E}">
        <p14:creationId xmlns:p14="http://schemas.microsoft.com/office/powerpoint/2010/main" val="30911183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54"/>
        <p:cNvGrpSpPr/>
        <p:nvPr/>
      </p:nvGrpSpPr>
      <p:grpSpPr>
        <a:xfrm>
          <a:off x="0" y="0"/>
          <a:ext cx="0" cy="0"/>
          <a:chOff x="0" y="0"/>
          <a:chExt cx="0" cy="0"/>
        </a:xfrm>
      </p:grpSpPr>
      <p:sp>
        <p:nvSpPr>
          <p:cNvPr id="56" name="Google Shape;56;p2"/>
          <p:cNvSpPr/>
          <p:nvPr/>
        </p:nvSpPr>
        <p:spPr>
          <a:xfrm>
            <a:off x="0" y="10109461"/>
            <a:ext cx="20104100" cy="1199515"/>
          </a:xfrm>
          <a:custGeom>
            <a:avLst/>
            <a:gdLst/>
            <a:ahLst/>
            <a:cxnLst/>
            <a:rect l="l" t="t" r="r" b="b"/>
            <a:pathLst>
              <a:path w="20104100" h="1199515" extrusionOk="0">
                <a:moveTo>
                  <a:pt x="20104099" y="0"/>
                </a:moveTo>
                <a:lnTo>
                  <a:pt x="0" y="0"/>
                </a:lnTo>
                <a:lnTo>
                  <a:pt x="0" y="1199094"/>
                </a:lnTo>
                <a:lnTo>
                  <a:pt x="20104099" y="1199094"/>
                </a:lnTo>
                <a:lnTo>
                  <a:pt x="20104099" y="0"/>
                </a:lnTo>
                <a:close/>
              </a:path>
            </a:pathLst>
          </a:custGeom>
          <a:solidFill>
            <a:srgbClr val="10273D"/>
          </a:solid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pic>
        <p:nvPicPr>
          <p:cNvPr id="57" name="Google Shape;57;p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37671" y="10321496"/>
            <a:ext cx="2400075" cy="775024"/>
          </a:xfrm>
          <a:prstGeom prst="rect">
            <a:avLst/>
          </a:prstGeom>
          <a:noFill/>
          <a:ln>
            <a:noFill/>
          </a:ln>
        </p:spPr>
      </p:pic>
      <p:sp>
        <p:nvSpPr>
          <p:cNvPr id="58" name="Google Shape;58;p2"/>
          <p:cNvSpPr/>
          <p:nvPr/>
        </p:nvSpPr>
        <p:spPr>
          <a:xfrm>
            <a:off x="18609862" y="10394877"/>
            <a:ext cx="649605" cy="628650"/>
          </a:xfrm>
          <a:custGeom>
            <a:avLst/>
            <a:gdLst/>
            <a:ahLst/>
            <a:cxnLst/>
            <a:rect l="l" t="t" r="r" b="b"/>
            <a:pathLst>
              <a:path w="649605" h="628650" extrusionOk="0">
                <a:moveTo>
                  <a:pt x="649194" y="0"/>
                </a:moveTo>
                <a:lnTo>
                  <a:pt x="0" y="0"/>
                </a:lnTo>
                <a:lnTo>
                  <a:pt x="0" y="628253"/>
                </a:lnTo>
                <a:lnTo>
                  <a:pt x="649194" y="628253"/>
                </a:lnTo>
                <a:lnTo>
                  <a:pt x="649194" y="0"/>
                </a:lnTo>
                <a:close/>
              </a:path>
            </a:pathLst>
          </a:custGeom>
          <a:solidFill>
            <a:srgbClr val="DEAC2A"/>
          </a:solid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59" name="Google Shape;59;p2" descr="$PPTXTitle"/>
          <p:cNvSpPr txBox="1">
            <a:spLocks noGrp="1"/>
          </p:cNvSpPr>
          <p:nvPr>
            <p:ph type="title"/>
          </p:nvPr>
        </p:nvSpPr>
        <p:spPr>
          <a:xfrm>
            <a:off x="1160039" y="726017"/>
            <a:ext cx="15432300" cy="583500"/>
          </a:xfrm>
          <a:prstGeom prst="rect">
            <a:avLst/>
          </a:prstGeom>
          <a:noFill/>
          <a:ln>
            <a:noFill/>
          </a:ln>
        </p:spPr>
        <p:txBody>
          <a:bodyPr spcFirstLastPara="1" wrap="square" lIns="0" tIns="13950" rIns="0" bIns="0" anchor="t" anchorCtr="0">
            <a:spAutoFit/>
          </a:bodyPr>
          <a:lstStyle/>
          <a:p>
            <a:pPr marL="12700" lvl="0" indent="0" algn="l" rtl="0">
              <a:lnSpc>
                <a:spcPct val="100000"/>
              </a:lnSpc>
              <a:spcBef>
                <a:spcPts val="0"/>
              </a:spcBef>
              <a:spcAft>
                <a:spcPts val="0"/>
              </a:spcAft>
              <a:buNone/>
            </a:pPr>
            <a:r>
              <a:rPr lang="en-US">
                <a:latin typeface="Proxima Nova Rg"/>
                <a:ea typeface="Proxima Nova Rg"/>
                <a:cs typeface="Proxima Nova Rg"/>
                <a:sym typeface="Proxima Nova"/>
              </a:rPr>
              <a:t>Disclaimer</a:t>
            </a:r>
          </a:p>
        </p:txBody>
      </p:sp>
      <p:sp>
        <p:nvSpPr>
          <p:cNvPr id="60" name="Google Shape;60;p2"/>
          <p:cNvSpPr/>
          <p:nvPr/>
        </p:nvSpPr>
        <p:spPr>
          <a:xfrm>
            <a:off x="837670" y="0"/>
            <a:ext cx="136525" cy="1210310"/>
          </a:xfrm>
          <a:custGeom>
            <a:avLst/>
            <a:gdLst/>
            <a:ahLst/>
            <a:cxnLst/>
            <a:rect l="l" t="t" r="r" b="b"/>
            <a:pathLst>
              <a:path w="136525" h="1210310" extrusionOk="0">
                <a:moveTo>
                  <a:pt x="136121" y="0"/>
                </a:moveTo>
                <a:lnTo>
                  <a:pt x="0" y="0"/>
                </a:lnTo>
                <a:lnTo>
                  <a:pt x="0" y="1209910"/>
                </a:lnTo>
                <a:lnTo>
                  <a:pt x="136121" y="1209910"/>
                </a:lnTo>
                <a:lnTo>
                  <a:pt x="136121" y="0"/>
                </a:lnTo>
                <a:close/>
              </a:path>
            </a:pathLst>
          </a:custGeom>
          <a:solidFill>
            <a:srgbClr val="DEAC2A"/>
          </a:solid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61" name="Google Shape;61;p2"/>
          <p:cNvSpPr txBox="1"/>
          <p:nvPr/>
        </p:nvSpPr>
        <p:spPr>
          <a:xfrm>
            <a:off x="824975" y="1474149"/>
            <a:ext cx="5868600" cy="7698256"/>
          </a:xfrm>
          <a:prstGeom prst="rect">
            <a:avLst/>
          </a:prstGeom>
          <a:noFill/>
          <a:ln>
            <a:noFill/>
          </a:ln>
        </p:spPr>
        <p:txBody>
          <a:bodyPr spcFirstLastPara="1" wrap="square" lIns="0" tIns="11425" rIns="0" bIns="0" anchor="t" anchorCtr="0">
            <a:spAutoFit/>
          </a:bodyPr>
          <a:lstStyle/>
          <a:p>
            <a:pPr marL="0" lvl="0" indent="0" algn="just" rtl="0">
              <a:lnSpc>
                <a:spcPct val="100000"/>
              </a:lnSpc>
              <a:spcBef>
                <a:spcPts val="0"/>
              </a:spcBef>
              <a:spcAft>
                <a:spcPts val="0"/>
              </a:spcAft>
              <a:buClr>
                <a:schemeClr val="dk1"/>
              </a:buClr>
              <a:buSzPts val="1100"/>
              <a:buFont typeface="Arial"/>
              <a:buNone/>
            </a:pPr>
            <a:r>
              <a:rPr lang="en-GB" sz="1000" dirty="0">
                <a:solidFill>
                  <a:schemeClr val="dk1"/>
                </a:solidFill>
                <a:latin typeface="Proxima Nova Rg"/>
                <a:ea typeface="Proxima Nova Rg"/>
                <a:cs typeface="Proxima Nova Rg"/>
                <a:sym typeface="Proxima Nova"/>
              </a:rPr>
              <a:t>This management presentation (this "presentation") is dated April 8, 2026 and has been prepared by Goldsky Resources Corp. (formerly First Nordic Metals Corp.) ("Goldsky") based on information available to Goldsky at the time of preparing this presentation. This presentation has been prepared following </a:t>
            </a:r>
            <a:r>
              <a:rPr lang="en-GB" sz="1000" dirty="0" err="1">
                <a:solidFill>
                  <a:schemeClr val="dk1"/>
                </a:solidFill>
                <a:latin typeface="Proxima Nova Rg"/>
                <a:ea typeface="Proxima Nova Rg"/>
                <a:cs typeface="Proxima Nova Rg"/>
                <a:sym typeface="Proxima Nova"/>
              </a:rPr>
              <a:t>Goldsky's</a:t>
            </a:r>
            <a:r>
              <a:rPr lang="en-GB" sz="1000" dirty="0">
                <a:solidFill>
                  <a:schemeClr val="dk1"/>
                </a:solidFill>
                <a:latin typeface="Proxima Nova Rg"/>
                <a:ea typeface="Proxima Nova Rg"/>
                <a:cs typeface="Proxima Nova Rg"/>
                <a:sym typeface="Proxima Nova"/>
              </a:rPr>
              <a:t> entry into a definitive agreement with Agnico Eagle Sweden AB ("Agnico Sweden"), a wholly-owned subsidiary of Agnico Eagle Mines Limited ("Agnico Eagle", and together with Agnico Sweden, "Agnico"), pursuant to which Goldsky has agreed to acquire the remaining 55% interest in the </a:t>
            </a:r>
            <a:r>
              <a:rPr lang="en-GB" sz="1000" dirty="0" err="1">
                <a:solidFill>
                  <a:schemeClr val="dk1"/>
                </a:solidFill>
                <a:latin typeface="Proxima Nova Rg"/>
                <a:ea typeface="Proxima Nova Rg"/>
                <a:cs typeface="Proxima Nova Rg"/>
                <a:sym typeface="Proxima Nova"/>
              </a:rPr>
              <a:t>Barsele</a:t>
            </a:r>
            <a:r>
              <a:rPr lang="en-GB" sz="1000" dirty="0">
                <a:solidFill>
                  <a:schemeClr val="dk1"/>
                </a:solidFill>
                <a:latin typeface="Proxima Nova Rg"/>
                <a:ea typeface="Proxima Nova Rg"/>
                <a:cs typeface="Proxima Nova Rg"/>
                <a:sym typeface="Proxima Nova"/>
              </a:rPr>
              <a:t> Gold Project ("</a:t>
            </a:r>
            <a:r>
              <a:rPr lang="en-GB" sz="1000" dirty="0" err="1">
                <a:solidFill>
                  <a:schemeClr val="dk1"/>
                </a:solidFill>
                <a:latin typeface="Proxima Nova Rg"/>
                <a:ea typeface="Proxima Nova Rg"/>
                <a:cs typeface="Proxima Nova Rg"/>
                <a:sym typeface="Proxima Nova"/>
              </a:rPr>
              <a:t>Barsele</a:t>
            </a:r>
            <a:r>
              <a:rPr lang="en-GB" sz="1000" dirty="0">
                <a:solidFill>
                  <a:schemeClr val="dk1"/>
                </a:solidFill>
                <a:latin typeface="Proxima Nova Rg"/>
                <a:ea typeface="Proxima Nova Rg"/>
                <a:cs typeface="Proxima Nova Rg"/>
                <a:sym typeface="Proxima Nova"/>
              </a:rPr>
              <a:t>") in Sweden from Agnico (the "Transaction"), resulting in Goldsky consolidating 100% ownership of </a:t>
            </a:r>
            <a:r>
              <a:rPr lang="en-GB" sz="1000" dirty="0" err="1">
                <a:solidFill>
                  <a:schemeClr val="dk1"/>
                </a:solidFill>
                <a:latin typeface="Proxima Nova Rg"/>
                <a:ea typeface="Proxima Nova Rg"/>
                <a:cs typeface="Proxima Nova Rg"/>
                <a:sym typeface="Proxima Nova"/>
              </a:rPr>
              <a:t>Barsele</a:t>
            </a:r>
            <a:r>
              <a:rPr lang="en-GB" sz="1000" dirty="0">
                <a:solidFill>
                  <a:schemeClr val="dk1"/>
                </a:solidFill>
                <a:latin typeface="Proxima Nova Rg"/>
                <a:ea typeface="Proxima Nova Rg"/>
                <a:cs typeface="Proxima Nova Rg"/>
                <a:sym typeface="Proxima Nova"/>
              </a:rPr>
              <a:t>. As of the date hereof, the Transaction has not closed but is expected to close during Q2, 2026.  </a:t>
            </a:r>
          </a:p>
          <a:p>
            <a:pPr marL="0" lvl="0" indent="0" algn="just" rtl="0">
              <a:lnSpc>
                <a:spcPct val="100000"/>
              </a:lnSpc>
              <a:spcBef>
                <a:spcPts val="0"/>
              </a:spcBef>
              <a:spcAft>
                <a:spcPts val="0"/>
              </a:spcAft>
              <a:buClr>
                <a:schemeClr val="dk1"/>
              </a:buClr>
              <a:buSzPts val="1100"/>
              <a:buFont typeface="Arial"/>
              <a:buNone/>
            </a:pPr>
            <a:endParaRPr lang="en-GB" sz="1000" dirty="0">
              <a:solidFill>
                <a:schemeClr val="dk1"/>
              </a:solidFill>
              <a:latin typeface="Proxima Nova Rg"/>
              <a:ea typeface="Proxima Nova Rg"/>
              <a:cs typeface="Proxima Nova Rg"/>
              <a:sym typeface="Proxima Nova"/>
            </a:endParaRPr>
          </a:p>
          <a:p>
            <a:pPr marL="0" lvl="0" indent="0" algn="just" rtl="0">
              <a:lnSpc>
                <a:spcPct val="100000"/>
              </a:lnSpc>
              <a:spcBef>
                <a:spcPts val="0"/>
              </a:spcBef>
              <a:spcAft>
                <a:spcPts val="0"/>
              </a:spcAft>
              <a:buClr>
                <a:schemeClr val="dk1"/>
              </a:buClr>
              <a:buSzPts val="1100"/>
              <a:buFont typeface="Arial"/>
              <a:buNone/>
            </a:pPr>
            <a:r>
              <a:rPr lang="en-GB" sz="1000" dirty="0">
                <a:solidFill>
                  <a:schemeClr val="dk1"/>
                </a:solidFill>
                <a:latin typeface="Proxima Nova Rg"/>
                <a:ea typeface="Proxima Nova Rg"/>
                <a:cs typeface="Proxima Nova Rg"/>
                <a:sym typeface="Proxima Nova"/>
              </a:rPr>
              <a:t>No representation or warranty, express or implied, is made as to the fairness, accuracy, completeness or correctness of the information, opinions and conclusions contained in this presentation. </a:t>
            </a:r>
          </a:p>
          <a:p>
            <a:pPr marL="0" lvl="0" indent="0" algn="just" rtl="0">
              <a:lnSpc>
                <a:spcPct val="100000"/>
              </a:lnSpc>
              <a:spcBef>
                <a:spcPts val="0"/>
              </a:spcBef>
              <a:spcAft>
                <a:spcPts val="0"/>
              </a:spcAft>
              <a:buClr>
                <a:schemeClr val="dk1"/>
              </a:buClr>
              <a:buSzPts val="1100"/>
              <a:buFont typeface="Arial"/>
              <a:buNone/>
            </a:pPr>
            <a:endParaRPr lang="en-GB" sz="1000" dirty="0">
              <a:solidFill>
                <a:schemeClr val="dk1"/>
              </a:solidFill>
              <a:latin typeface="Proxima Nova Rg"/>
              <a:ea typeface="Proxima Nova Rg"/>
              <a:cs typeface="Proxima Nova Rg"/>
              <a:sym typeface="Proxima Nova"/>
            </a:endParaRPr>
          </a:p>
          <a:p>
            <a:pPr marL="0" lvl="0" indent="0" algn="just" rtl="0">
              <a:lnSpc>
                <a:spcPct val="100000"/>
              </a:lnSpc>
              <a:spcBef>
                <a:spcPts val="0"/>
              </a:spcBef>
              <a:spcAft>
                <a:spcPts val="0"/>
              </a:spcAft>
              <a:buClr>
                <a:schemeClr val="dk1"/>
              </a:buClr>
              <a:buSzPts val="1100"/>
              <a:buFont typeface="Arial"/>
              <a:buNone/>
            </a:pPr>
            <a:r>
              <a:rPr lang="en-GB" sz="1000" dirty="0">
                <a:solidFill>
                  <a:schemeClr val="dk1"/>
                </a:solidFill>
                <a:latin typeface="Proxima Nova Rg"/>
                <a:ea typeface="Proxima Nova Rg"/>
                <a:cs typeface="Proxima Nova Rg"/>
                <a:sym typeface="Proxima Nova"/>
              </a:rPr>
              <a:t>To the maximum extent permitted by law, none of Goldsky or its directors, employees or agents, advisers, nor any other person accepts any liability, including, without limitation, any liability arising from fault or negligence on the part of any of them or any other person, for any loss arising from the use of this presentation or its contents or otherwise arising in connection with it. </a:t>
            </a:r>
          </a:p>
          <a:p>
            <a:pPr marL="0" lvl="0" indent="0" algn="just" rtl="0">
              <a:lnSpc>
                <a:spcPct val="100000"/>
              </a:lnSpc>
              <a:spcBef>
                <a:spcPts val="0"/>
              </a:spcBef>
              <a:spcAft>
                <a:spcPts val="0"/>
              </a:spcAft>
              <a:buClr>
                <a:schemeClr val="dk1"/>
              </a:buClr>
              <a:buSzPts val="1100"/>
              <a:buFont typeface="Arial"/>
              <a:buNone/>
            </a:pPr>
            <a:endParaRPr lang="en-GB" sz="1000" dirty="0">
              <a:solidFill>
                <a:schemeClr val="dk1"/>
              </a:solidFill>
              <a:latin typeface="Proxima Nova Rg"/>
              <a:ea typeface="Proxima Nova Rg"/>
              <a:cs typeface="Proxima Nova Rg"/>
              <a:sym typeface="Proxima Nova"/>
            </a:endParaRPr>
          </a:p>
          <a:p>
            <a:pPr marL="0" lvl="0" indent="0" algn="just" rtl="0">
              <a:lnSpc>
                <a:spcPct val="100000"/>
              </a:lnSpc>
              <a:spcBef>
                <a:spcPts val="0"/>
              </a:spcBef>
              <a:spcAft>
                <a:spcPts val="0"/>
              </a:spcAft>
              <a:buClr>
                <a:schemeClr val="dk1"/>
              </a:buClr>
              <a:buSzPts val="1100"/>
              <a:buFont typeface="Arial"/>
              <a:buNone/>
            </a:pPr>
            <a:r>
              <a:rPr lang="en-GB" sz="1000" b="1" dirty="0">
                <a:solidFill>
                  <a:schemeClr val="dk1"/>
                </a:solidFill>
                <a:latin typeface="Proxima Nova Rg"/>
                <a:ea typeface="Proxima Nova Rg"/>
                <a:cs typeface="Proxima Nova Rg"/>
                <a:sym typeface="Proxima Nova"/>
              </a:rPr>
              <a:t>Not an Offer </a:t>
            </a:r>
          </a:p>
          <a:p>
            <a:pPr marL="0" lvl="0" indent="0" algn="just" rtl="0">
              <a:lnSpc>
                <a:spcPct val="100000"/>
              </a:lnSpc>
              <a:spcBef>
                <a:spcPts val="0"/>
              </a:spcBef>
              <a:spcAft>
                <a:spcPts val="0"/>
              </a:spcAft>
              <a:buClr>
                <a:schemeClr val="dk1"/>
              </a:buClr>
              <a:buSzPts val="1100"/>
              <a:buFont typeface="Arial"/>
              <a:buNone/>
            </a:pPr>
            <a:r>
              <a:rPr lang="en-GB" sz="1000" dirty="0">
                <a:solidFill>
                  <a:schemeClr val="dk1"/>
                </a:solidFill>
                <a:latin typeface="Proxima Nova Rg"/>
                <a:ea typeface="Proxima Nova Rg"/>
                <a:cs typeface="Proxima Nova Rg"/>
                <a:sym typeface="Proxima Nova"/>
              </a:rPr>
              <a:t>This presentation is not an offer, invitation, solicitation or other recommendation with respect to the subscription for, purchase or sale of any security, and neither this presentation nor anything in it shall form the basis of any contract or commitment whatsoever. </a:t>
            </a:r>
          </a:p>
          <a:p>
            <a:pPr marL="0" lvl="0" indent="0" algn="just" rtl="0">
              <a:lnSpc>
                <a:spcPct val="100000"/>
              </a:lnSpc>
              <a:spcBef>
                <a:spcPts val="0"/>
              </a:spcBef>
              <a:spcAft>
                <a:spcPts val="0"/>
              </a:spcAft>
              <a:buClr>
                <a:schemeClr val="dk1"/>
              </a:buClr>
              <a:buSzPts val="1100"/>
              <a:buFont typeface="Arial"/>
              <a:buNone/>
            </a:pPr>
            <a:endParaRPr lang="en-GB" sz="1000" dirty="0">
              <a:solidFill>
                <a:schemeClr val="dk1"/>
              </a:solidFill>
              <a:latin typeface="Proxima Nova Rg"/>
              <a:ea typeface="Proxima Nova Rg"/>
              <a:cs typeface="Proxima Nova Rg"/>
              <a:sym typeface="Proxima Nova"/>
            </a:endParaRPr>
          </a:p>
          <a:p>
            <a:pPr marL="0" lvl="0" indent="0" algn="just" rtl="0">
              <a:lnSpc>
                <a:spcPct val="100000"/>
              </a:lnSpc>
              <a:spcBef>
                <a:spcPts val="0"/>
              </a:spcBef>
              <a:spcAft>
                <a:spcPts val="0"/>
              </a:spcAft>
              <a:buClr>
                <a:schemeClr val="dk1"/>
              </a:buClr>
              <a:buSzPts val="1100"/>
              <a:buFont typeface="Arial"/>
              <a:buNone/>
            </a:pPr>
            <a:r>
              <a:rPr lang="en-GB" sz="1000" dirty="0">
                <a:solidFill>
                  <a:schemeClr val="dk1"/>
                </a:solidFill>
                <a:latin typeface="Proxima Nova Rg"/>
                <a:ea typeface="Proxima Nova Rg"/>
                <a:cs typeface="Proxima Nova Rg"/>
                <a:sym typeface="Proxima Nova"/>
              </a:rPr>
              <a:t>This presentation has been prepared in accordance with applicable Canadian securities laws and may not be released to US wire services or distributed in the United States. This presentation does not constitute an offer to sell, or a solicitation of an offer to buy, securities in the United States or any other jurisdiction. Any securities described in this presentation have not been, and will not be, registered under the US Securities Act of 1933, as amended (the “US Securities Act”) and may not be offered or sold in the United States except in transactions registered under the US Securities Act or exempt from, or not subject to, the registration of the US Securities Act and applicable US state securities laws. </a:t>
            </a:r>
          </a:p>
          <a:p>
            <a:pPr marL="0" lvl="0" indent="0" algn="just" rtl="0">
              <a:lnSpc>
                <a:spcPct val="100000"/>
              </a:lnSpc>
              <a:spcBef>
                <a:spcPts val="0"/>
              </a:spcBef>
              <a:spcAft>
                <a:spcPts val="0"/>
              </a:spcAft>
              <a:buClr>
                <a:schemeClr val="dk1"/>
              </a:buClr>
              <a:buSzPts val="1100"/>
              <a:buFont typeface="Arial"/>
              <a:buNone/>
            </a:pPr>
            <a:endParaRPr lang="en-GB" sz="1000" dirty="0">
              <a:solidFill>
                <a:schemeClr val="dk1"/>
              </a:solidFill>
              <a:latin typeface="Proxima Nova Rg"/>
              <a:ea typeface="Proxima Nova Rg"/>
              <a:cs typeface="Proxima Nova Rg"/>
              <a:sym typeface="Proxima Nova"/>
            </a:endParaRPr>
          </a:p>
          <a:p>
            <a:pPr marL="0" lvl="0" indent="0" algn="just" rtl="0">
              <a:lnSpc>
                <a:spcPct val="100000"/>
              </a:lnSpc>
              <a:spcBef>
                <a:spcPts val="0"/>
              </a:spcBef>
              <a:spcAft>
                <a:spcPts val="0"/>
              </a:spcAft>
              <a:buClr>
                <a:schemeClr val="dk1"/>
              </a:buClr>
              <a:buSzPts val="1100"/>
              <a:buFont typeface="Arial"/>
              <a:buNone/>
            </a:pPr>
            <a:r>
              <a:rPr lang="en-GB" sz="1000" b="1" dirty="0">
                <a:solidFill>
                  <a:schemeClr val="dk1"/>
                </a:solidFill>
                <a:latin typeface="Proxima Nova Rg"/>
                <a:ea typeface="Proxima Nova Rg"/>
                <a:cs typeface="Proxima Nova Rg"/>
                <a:sym typeface="Proxima Nova"/>
              </a:rPr>
              <a:t>Not Investment Advice </a:t>
            </a:r>
          </a:p>
          <a:p>
            <a:pPr marL="0" lvl="0" indent="0" algn="just" rtl="0">
              <a:lnSpc>
                <a:spcPct val="100000"/>
              </a:lnSpc>
              <a:spcBef>
                <a:spcPts val="0"/>
              </a:spcBef>
              <a:spcAft>
                <a:spcPts val="0"/>
              </a:spcAft>
              <a:buClr>
                <a:schemeClr val="dk1"/>
              </a:buClr>
              <a:buSzPts val="1100"/>
              <a:buFont typeface="Arial"/>
              <a:buNone/>
            </a:pPr>
            <a:r>
              <a:rPr lang="en-GB" sz="1000" dirty="0">
                <a:solidFill>
                  <a:schemeClr val="dk1"/>
                </a:solidFill>
                <a:latin typeface="Proxima Nova Rg"/>
                <a:ea typeface="Proxima Nova Rg"/>
                <a:cs typeface="Proxima Nova Rg"/>
                <a:sym typeface="Proxima Nova"/>
              </a:rPr>
              <a:t>This presentation does not purport to be complete or to contain all of the information a reader may require about Goldsky following completion of the Transaction and its business or prospects. Neither Goldsky nor any of its representatives or affiliates make any representation or warranty as to the accuracy, reliability, reasonableness or completeness of this information and shall not have any liability for any representations regarding information contained in, or for any omission from, this presentation or any other written or oral communications transmitted to the reader except as required by law. The information contained in this presentation is not investment or financial product advice and is not intended to be used as the basis for making an investment decision. A reader is directed to all of </a:t>
            </a:r>
            <a:r>
              <a:rPr lang="en-GB" sz="1000" dirty="0" err="1">
                <a:solidFill>
                  <a:schemeClr val="dk1"/>
                </a:solidFill>
                <a:latin typeface="Proxima Nova Rg"/>
                <a:ea typeface="Proxima Nova Rg"/>
                <a:cs typeface="Proxima Nova Rg"/>
                <a:sym typeface="Proxima Nova"/>
              </a:rPr>
              <a:t>Goldsky’s</a:t>
            </a:r>
            <a:r>
              <a:rPr lang="en-GB" sz="1000" dirty="0">
                <a:solidFill>
                  <a:schemeClr val="dk1"/>
                </a:solidFill>
                <a:latin typeface="Proxima Nova Rg"/>
                <a:ea typeface="Proxima Nova Rg"/>
                <a:cs typeface="Proxima Nova Rg"/>
                <a:sym typeface="Proxima Nova"/>
              </a:rPr>
              <a:t> publicly filed documentation and information which can be found under its corporate profile on SEDAR+ at www.sedarplus.ca. </a:t>
            </a:r>
          </a:p>
          <a:p>
            <a:pPr marL="0" lvl="0" indent="0" algn="just" rtl="0">
              <a:lnSpc>
                <a:spcPct val="100000"/>
              </a:lnSpc>
              <a:spcBef>
                <a:spcPts val="0"/>
              </a:spcBef>
              <a:spcAft>
                <a:spcPts val="0"/>
              </a:spcAft>
              <a:buClr>
                <a:schemeClr val="dk1"/>
              </a:buClr>
              <a:buSzPts val="1100"/>
              <a:buFont typeface="Arial"/>
              <a:buNone/>
            </a:pPr>
            <a:endParaRPr lang="en-GB" sz="1000" dirty="0">
              <a:solidFill>
                <a:schemeClr val="dk1"/>
              </a:solidFill>
              <a:latin typeface="Proxima Nova Rg"/>
              <a:ea typeface="Proxima Nova Rg"/>
              <a:cs typeface="Proxima Nova Rg"/>
              <a:sym typeface="Proxima Nova"/>
            </a:endParaRPr>
          </a:p>
          <a:p>
            <a:pPr marL="0" lvl="0" indent="0" algn="just" rtl="0">
              <a:lnSpc>
                <a:spcPct val="100000"/>
              </a:lnSpc>
              <a:spcBef>
                <a:spcPts val="0"/>
              </a:spcBef>
              <a:spcAft>
                <a:spcPts val="0"/>
              </a:spcAft>
              <a:buClr>
                <a:schemeClr val="dk1"/>
              </a:buClr>
              <a:buSzPts val="1100"/>
              <a:buFont typeface="Arial"/>
              <a:buNone/>
            </a:pPr>
            <a:r>
              <a:rPr lang="en-GB" sz="1000" b="1" dirty="0">
                <a:solidFill>
                  <a:schemeClr val="dk1"/>
                </a:solidFill>
                <a:latin typeface="Proxima Nova Rg"/>
                <a:ea typeface="Proxima Nova Rg"/>
                <a:cs typeface="Proxima Nova Rg"/>
                <a:sym typeface="Proxima Nova"/>
              </a:rPr>
              <a:t>Confidentiality </a:t>
            </a:r>
          </a:p>
          <a:p>
            <a:pPr marL="0" lvl="0" indent="0" algn="just" rtl="0">
              <a:lnSpc>
                <a:spcPct val="100000"/>
              </a:lnSpc>
              <a:spcBef>
                <a:spcPts val="0"/>
              </a:spcBef>
              <a:spcAft>
                <a:spcPts val="0"/>
              </a:spcAft>
              <a:buClr>
                <a:schemeClr val="dk1"/>
              </a:buClr>
              <a:buSzPts val="1100"/>
              <a:buFont typeface="Arial"/>
              <a:buNone/>
            </a:pPr>
            <a:r>
              <a:rPr lang="en-GB" sz="1000" dirty="0">
                <a:solidFill>
                  <a:schemeClr val="dk1"/>
                </a:solidFill>
                <a:latin typeface="Proxima Nova Rg"/>
                <a:ea typeface="Proxima Nova Rg"/>
                <a:cs typeface="Proxima Nova Rg"/>
                <a:sym typeface="Proxima Nova"/>
              </a:rPr>
              <a:t>Securities legislation in all provinces and territories of Canada prohibits unauthorized distribution of the information contained in this presentation. Each recipient of the information contained in this presentation will treat such information in a confidential manner and will not, directly or indirectly, disclose or permit its affiliates or representatives to disclose such information to any other person or reproduce this presentation, in whole or in part, without the prior written consent of Goldsky. </a:t>
            </a:r>
          </a:p>
          <a:p>
            <a:pPr marL="12700" marR="5080" lvl="0" indent="0" algn="just" rtl="0">
              <a:lnSpc>
                <a:spcPct val="100000"/>
              </a:lnSpc>
              <a:spcBef>
                <a:spcPts val="0"/>
              </a:spcBef>
              <a:spcAft>
                <a:spcPts val="0"/>
              </a:spcAft>
              <a:buNone/>
            </a:pPr>
            <a:endParaRPr lang="en-US" sz="950" dirty="0">
              <a:solidFill>
                <a:srgbClr val="231F20"/>
              </a:solidFill>
              <a:latin typeface="Proxima Nova Rg"/>
              <a:ea typeface="Proxima Nova Rg"/>
              <a:cs typeface="Proxima Nova Rg"/>
              <a:sym typeface="Proxima Nova"/>
            </a:endParaRPr>
          </a:p>
        </p:txBody>
      </p:sp>
      <p:sp>
        <p:nvSpPr>
          <p:cNvPr id="62" name="Google Shape;62;p2"/>
          <p:cNvSpPr txBox="1"/>
          <p:nvPr/>
        </p:nvSpPr>
        <p:spPr>
          <a:xfrm>
            <a:off x="7117997" y="1474149"/>
            <a:ext cx="5868600" cy="7396892"/>
          </a:xfrm>
          <a:prstGeom prst="rect">
            <a:avLst/>
          </a:prstGeom>
          <a:noFill/>
          <a:ln>
            <a:noFill/>
          </a:ln>
        </p:spPr>
        <p:txBody>
          <a:bodyPr spcFirstLastPara="1" wrap="square" lIns="0" tIns="17775" rIns="0" bIns="0" anchor="t" anchorCtr="0">
            <a:spAutoFit/>
          </a:bodyPr>
          <a:lstStyle/>
          <a:p>
            <a:pPr marL="0" lvl="0" indent="0" algn="just" rtl="0">
              <a:lnSpc>
                <a:spcPct val="100000"/>
              </a:lnSpc>
              <a:spcBef>
                <a:spcPts val="0"/>
              </a:spcBef>
              <a:spcAft>
                <a:spcPts val="0"/>
              </a:spcAft>
              <a:buSzPts val="1100"/>
              <a:buNone/>
            </a:pPr>
            <a:r>
              <a:rPr lang="en-GB" sz="1000" b="1" dirty="0">
                <a:solidFill>
                  <a:schemeClr val="dk1"/>
                </a:solidFill>
                <a:latin typeface="Proxima Nova Rg"/>
                <a:ea typeface="Proxima Nova Rg"/>
                <a:cs typeface="Proxima Nova Rg"/>
                <a:sym typeface="Proxima Nova"/>
              </a:rPr>
              <a:t>Technical Reports and Qualified Persons </a:t>
            </a:r>
          </a:p>
          <a:p>
            <a:pPr marL="0" lvl="0" indent="0" algn="just" rtl="0">
              <a:lnSpc>
                <a:spcPct val="100000"/>
              </a:lnSpc>
              <a:spcBef>
                <a:spcPts val="0"/>
              </a:spcBef>
              <a:spcAft>
                <a:spcPts val="0"/>
              </a:spcAft>
              <a:buSzPts val="1100"/>
              <a:buNone/>
            </a:pPr>
            <a:endParaRPr lang="en-GB" sz="1000" b="1" dirty="0">
              <a:solidFill>
                <a:schemeClr val="dk1"/>
              </a:solidFill>
              <a:latin typeface="Proxima Nova Rg"/>
              <a:ea typeface="Proxima Nova Rg"/>
              <a:cs typeface="Proxima Nova Rg"/>
              <a:sym typeface="Proxima Nova"/>
            </a:endParaRPr>
          </a:p>
          <a:p>
            <a:pPr marL="0" lvl="0" indent="0" algn="just" rtl="0">
              <a:lnSpc>
                <a:spcPct val="100000"/>
              </a:lnSpc>
              <a:spcBef>
                <a:spcPts val="0"/>
              </a:spcBef>
              <a:spcAft>
                <a:spcPts val="0"/>
              </a:spcAft>
              <a:buSzPts val="1100"/>
              <a:buNone/>
            </a:pPr>
            <a:r>
              <a:rPr lang="en-GB" sz="1000" dirty="0">
                <a:solidFill>
                  <a:schemeClr val="dk1"/>
                </a:solidFill>
                <a:latin typeface="Proxima Nova Rg"/>
                <a:ea typeface="Proxima Nova Rg"/>
                <a:cs typeface="Proxima Nova Rg"/>
                <a:sym typeface="Proxima Nova"/>
              </a:rPr>
              <a:t>This presentation includes disclosure of scientific and technical information concerning the Goldsky mineral projects from technical reports ("technical reports") prepared in accordance with Canadian NI 43-101 - Standards of Disclosure for Mineral Projects ("NI 43-101"). The technical reports, which are described below, are available on SEDAR+ (www.sedarplus.ca) under </a:t>
            </a:r>
            <a:r>
              <a:rPr lang="en-GB" sz="1000" dirty="0" err="1">
                <a:solidFill>
                  <a:schemeClr val="dk1"/>
                </a:solidFill>
                <a:latin typeface="Proxima Nova Rg"/>
                <a:ea typeface="Proxima Nova Rg"/>
                <a:cs typeface="Proxima Nova Rg"/>
                <a:sym typeface="Proxima Nova"/>
              </a:rPr>
              <a:t>Goldsky’s</a:t>
            </a:r>
            <a:r>
              <a:rPr lang="en-GB" sz="1000" dirty="0">
                <a:solidFill>
                  <a:schemeClr val="dk1"/>
                </a:solidFill>
                <a:latin typeface="Proxima Nova Rg"/>
                <a:ea typeface="Proxima Nova Rg"/>
                <a:cs typeface="Proxima Nova Rg"/>
                <a:sym typeface="Proxima Nova"/>
              </a:rPr>
              <a:t> profile or that of its wholly-owned subsidiaries, Mawson Finland Limited and Gold Line Resources Ltd., as applicable. Readers are cautioned to review the following technical reports in full: </a:t>
            </a:r>
          </a:p>
          <a:p>
            <a:pPr marL="0" lvl="0" indent="0" algn="just" rtl="0">
              <a:lnSpc>
                <a:spcPct val="100000"/>
              </a:lnSpc>
              <a:spcBef>
                <a:spcPts val="0"/>
              </a:spcBef>
              <a:spcAft>
                <a:spcPts val="0"/>
              </a:spcAft>
              <a:buSzPts val="1100"/>
              <a:buNone/>
            </a:pPr>
            <a:endParaRPr lang="en-GB" sz="1000" dirty="0">
              <a:solidFill>
                <a:schemeClr val="dk1"/>
              </a:solidFill>
              <a:latin typeface="Proxima Nova Rg"/>
              <a:ea typeface="Proxima Nova Rg"/>
              <a:cs typeface="Proxima Nova Rg"/>
              <a:sym typeface="Proxima Nova"/>
            </a:endParaRPr>
          </a:p>
          <a:p>
            <a:pPr marL="171450" lvl="0" indent="-171450" algn="just" rtl="0">
              <a:lnSpc>
                <a:spcPct val="100000"/>
              </a:lnSpc>
              <a:spcBef>
                <a:spcPts val="0"/>
              </a:spcBef>
              <a:spcAft>
                <a:spcPts val="0"/>
              </a:spcAft>
              <a:buSzPts val="1100"/>
              <a:buFont typeface="Arial" panose="020B0604020202020204" pitchFamily="34" charset="0"/>
              <a:buChar char="•"/>
            </a:pPr>
            <a:r>
              <a:rPr lang="en-GB" sz="1000" dirty="0">
                <a:solidFill>
                  <a:schemeClr val="dk1"/>
                </a:solidFill>
                <a:latin typeface="Proxima Nova Rg"/>
                <a:ea typeface="Proxima Nova Rg"/>
                <a:cs typeface="Proxima Nova Rg"/>
                <a:sym typeface="Proxima Nova"/>
              </a:rPr>
              <a:t>For further information regarding the </a:t>
            </a:r>
            <a:r>
              <a:rPr lang="en-GB" sz="1000" dirty="0" err="1">
                <a:solidFill>
                  <a:schemeClr val="dk1"/>
                </a:solidFill>
                <a:latin typeface="Proxima Nova Rg"/>
                <a:ea typeface="Proxima Nova Rg"/>
                <a:cs typeface="Proxima Nova Rg"/>
                <a:sym typeface="Proxima Nova"/>
              </a:rPr>
              <a:t>Barsele</a:t>
            </a:r>
            <a:r>
              <a:rPr lang="en-GB" sz="1000" dirty="0">
                <a:solidFill>
                  <a:schemeClr val="dk1"/>
                </a:solidFill>
                <a:latin typeface="Proxima Nova Rg"/>
                <a:ea typeface="Proxima Nova Rg"/>
                <a:cs typeface="Proxima Nova Rg"/>
                <a:sym typeface="Proxima Nova"/>
              </a:rPr>
              <a:t> project, reference should be made to the following NI 43 - 101 technical report titled "Amended NI 43-101 Technical Report and Mineral Resource Estimate for the </a:t>
            </a:r>
            <a:r>
              <a:rPr lang="en-GB" sz="1000" dirty="0" err="1">
                <a:solidFill>
                  <a:schemeClr val="dk1"/>
                </a:solidFill>
                <a:latin typeface="Proxima Nova Rg"/>
                <a:ea typeface="Proxima Nova Rg"/>
                <a:cs typeface="Proxima Nova Rg"/>
                <a:sym typeface="Proxima Nova"/>
              </a:rPr>
              <a:t>Barsele</a:t>
            </a:r>
            <a:r>
              <a:rPr lang="en-GB" sz="1000" dirty="0">
                <a:solidFill>
                  <a:schemeClr val="dk1"/>
                </a:solidFill>
                <a:latin typeface="Proxima Nova Rg"/>
                <a:ea typeface="Proxima Nova Rg"/>
                <a:cs typeface="Proxima Nova Rg"/>
                <a:sym typeface="Proxima Nova"/>
              </a:rPr>
              <a:t> Project” with an effective date of February 21, 2019, and a signature date of December 16, 2020 prepared. </a:t>
            </a:r>
          </a:p>
          <a:p>
            <a:pPr marL="171450" lvl="0" indent="-171450" algn="just" rtl="0">
              <a:lnSpc>
                <a:spcPct val="100000"/>
              </a:lnSpc>
              <a:spcBef>
                <a:spcPts val="0"/>
              </a:spcBef>
              <a:spcAft>
                <a:spcPts val="0"/>
              </a:spcAft>
              <a:buSzPts val="1100"/>
              <a:buFont typeface="Arial" panose="020B0604020202020204" pitchFamily="34" charset="0"/>
              <a:buChar char="•"/>
            </a:pPr>
            <a:r>
              <a:rPr lang="en-GB" sz="1000" dirty="0">
                <a:solidFill>
                  <a:schemeClr val="dk1"/>
                </a:solidFill>
                <a:latin typeface="Proxima Nova Rg"/>
                <a:ea typeface="Proxima Nova Rg"/>
                <a:cs typeface="Proxima Nova Rg"/>
                <a:sym typeface="Proxima Nova"/>
              </a:rPr>
              <a:t>For further information regarding the </a:t>
            </a:r>
            <a:r>
              <a:rPr lang="en-GB" sz="1000" dirty="0" err="1">
                <a:solidFill>
                  <a:schemeClr val="dk1"/>
                </a:solidFill>
                <a:latin typeface="Proxima Nova Rg"/>
                <a:ea typeface="Proxima Nova Rg"/>
                <a:cs typeface="Proxima Nova Rg"/>
                <a:sym typeface="Proxima Nova"/>
              </a:rPr>
              <a:t>Kylmäkangas</a:t>
            </a:r>
            <a:r>
              <a:rPr lang="en-GB" sz="1000" dirty="0">
                <a:solidFill>
                  <a:schemeClr val="dk1"/>
                </a:solidFill>
                <a:latin typeface="Proxima Nova Rg"/>
                <a:ea typeface="Proxima Nova Rg"/>
                <a:cs typeface="Proxima Nova Rg"/>
                <a:sym typeface="Proxima Nova"/>
              </a:rPr>
              <a:t> project, reference should be made to the following NI 43-101 technical report titled "NI 43-101 technical report and mineral resource estimate for the </a:t>
            </a:r>
            <a:r>
              <a:rPr lang="en-GB" sz="1000" dirty="0" err="1">
                <a:solidFill>
                  <a:schemeClr val="dk1"/>
                </a:solidFill>
                <a:latin typeface="Proxima Nova Rg"/>
                <a:ea typeface="Proxima Nova Rg"/>
                <a:cs typeface="Proxima Nova Rg"/>
                <a:sym typeface="Proxima Nova"/>
              </a:rPr>
              <a:t>Kylmäkangas</a:t>
            </a:r>
            <a:r>
              <a:rPr lang="en-GB" sz="1000" dirty="0">
                <a:solidFill>
                  <a:schemeClr val="dk1"/>
                </a:solidFill>
                <a:latin typeface="Proxima Nova Rg"/>
                <a:ea typeface="Proxima Nova Rg"/>
                <a:cs typeface="Proxima Nova Rg"/>
                <a:sym typeface="Proxima Nova"/>
              </a:rPr>
              <a:t> Gold Project" with an effective date of July 25, 2022. </a:t>
            </a:r>
          </a:p>
          <a:p>
            <a:pPr marL="171450" lvl="0" indent="-171450" algn="just" rtl="0">
              <a:lnSpc>
                <a:spcPct val="100000"/>
              </a:lnSpc>
              <a:spcBef>
                <a:spcPts val="0"/>
              </a:spcBef>
              <a:spcAft>
                <a:spcPts val="0"/>
              </a:spcAft>
              <a:buSzPts val="1100"/>
              <a:buFont typeface="Arial" panose="020B0604020202020204" pitchFamily="34" charset="0"/>
              <a:buChar char="•"/>
            </a:pPr>
            <a:r>
              <a:rPr lang="en-GB" sz="1000" dirty="0">
                <a:solidFill>
                  <a:schemeClr val="dk1"/>
                </a:solidFill>
                <a:latin typeface="Proxima Nova Rg"/>
                <a:ea typeface="Proxima Nova Rg"/>
                <a:cs typeface="Proxima Nova Rg"/>
                <a:sym typeface="Proxima Nova"/>
              </a:rPr>
              <a:t>For further information regarding the </a:t>
            </a:r>
            <a:r>
              <a:rPr lang="en-GB" sz="1000" dirty="0" err="1">
                <a:solidFill>
                  <a:schemeClr val="dk1"/>
                </a:solidFill>
                <a:latin typeface="Proxima Nova Rg"/>
                <a:ea typeface="Proxima Nova Rg"/>
                <a:cs typeface="Proxima Nova Rg"/>
                <a:sym typeface="Proxima Nova"/>
              </a:rPr>
              <a:t>Langtjärn</a:t>
            </a:r>
            <a:r>
              <a:rPr lang="en-GB" sz="1000" dirty="0">
                <a:solidFill>
                  <a:schemeClr val="dk1"/>
                </a:solidFill>
                <a:latin typeface="Proxima Nova Rg"/>
                <a:ea typeface="Proxima Nova Rg"/>
                <a:cs typeface="Proxima Nova Rg"/>
                <a:sym typeface="Proxima Nova"/>
              </a:rPr>
              <a:t> project, reference should be made to the following NI 43-101 technical report titled "NI 43- 101 technical report and mineral resource estimate for the </a:t>
            </a:r>
            <a:r>
              <a:rPr lang="en-GB" sz="1000" dirty="0" err="1">
                <a:solidFill>
                  <a:schemeClr val="dk1"/>
                </a:solidFill>
                <a:latin typeface="Proxima Nova Rg"/>
                <a:ea typeface="Proxima Nova Rg"/>
                <a:cs typeface="Proxima Nova Rg"/>
                <a:sym typeface="Proxima Nova"/>
              </a:rPr>
              <a:t>Längtjärn</a:t>
            </a:r>
            <a:r>
              <a:rPr lang="en-GB" sz="1000" dirty="0">
                <a:solidFill>
                  <a:schemeClr val="dk1"/>
                </a:solidFill>
                <a:latin typeface="Proxima Nova Rg"/>
                <a:ea typeface="Proxima Nova Rg"/>
                <a:cs typeface="Proxima Nova Rg"/>
                <a:sym typeface="Proxima Nova"/>
              </a:rPr>
              <a:t> property" with an effective date of June 30, 2020. </a:t>
            </a:r>
          </a:p>
          <a:p>
            <a:pPr marL="171450" lvl="0" indent="-171450" algn="just" rtl="0">
              <a:lnSpc>
                <a:spcPct val="100000"/>
              </a:lnSpc>
              <a:spcBef>
                <a:spcPts val="0"/>
              </a:spcBef>
              <a:spcAft>
                <a:spcPts val="0"/>
              </a:spcAft>
              <a:buSzPts val="1100"/>
              <a:buFont typeface="Arial" panose="020B0604020202020204" pitchFamily="34" charset="0"/>
              <a:buChar char="•"/>
            </a:pPr>
            <a:r>
              <a:rPr lang="en-GB" sz="1000" dirty="0">
                <a:solidFill>
                  <a:schemeClr val="dk1"/>
                </a:solidFill>
                <a:latin typeface="Proxima Nova Rg"/>
                <a:ea typeface="Proxima Nova Rg"/>
                <a:cs typeface="Proxima Nova Rg"/>
                <a:sym typeface="Proxima Nova"/>
              </a:rPr>
              <a:t>For further information regarding the </a:t>
            </a:r>
            <a:r>
              <a:rPr lang="en-GB" sz="1000" dirty="0" err="1">
                <a:solidFill>
                  <a:schemeClr val="dk1"/>
                </a:solidFill>
                <a:latin typeface="Proxima Nova Rg"/>
                <a:ea typeface="Proxima Nova Rg"/>
                <a:cs typeface="Proxima Nova Rg"/>
                <a:sym typeface="Proxima Nova"/>
              </a:rPr>
              <a:t>Rajapalot</a:t>
            </a:r>
            <a:r>
              <a:rPr lang="en-GB" sz="1000" dirty="0">
                <a:solidFill>
                  <a:schemeClr val="dk1"/>
                </a:solidFill>
                <a:latin typeface="Proxima Nova Rg"/>
                <a:ea typeface="Proxima Nova Rg"/>
                <a:cs typeface="Proxima Nova Rg"/>
                <a:sym typeface="Proxima Nova"/>
              </a:rPr>
              <a:t> Gold -Cobalt project, reference should be made to the following NI 43-101 technical report titled “NI 43-101 Technical Report on a Preliminary Economic Assessment of the </a:t>
            </a:r>
            <a:r>
              <a:rPr lang="en-GB" sz="1000" dirty="0" err="1">
                <a:solidFill>
                  <a:schemeClr val="dk1"/>
                </a:solidFill>
                <a:latin typeface="Proxima Nova Rg"/>
                <a:ea typeface="Proxima Nova Rg"/>
                <a:cs typeface="Proxima Nova Rg"/>
                <a:sym typeface="Proxima Nova"/>
              </a:rPr>
              <a:t>Rajapalot</a:t>
            </a:r>
            <a:r>
              <a:rPr lang="en-GB" sz="1000" dirty="0">
                <a:solidFill>
                  <a:schemeClr val="dk1"/>
                </a:solidFill>
                <a:latin typeface="Proxima Nova Rg"/>
                <a:ea typeface="Proxima Nova Rg"/>
                <a:cs typeface="Proxima Nova Rg"/>
                <a:sym typeface="Proxima Nova"/>
              </a:rPr>
              <a:t> Gold-Cobalt Project, Finland” with an effective date of December 19, 2023. </a:t>
            </a:r>
          </a:p>
          <a:p>
            <a:pPr marL="0" lvl="0" indent="0" algn="just" rtl="0">
              <a:lnSpc>
                <a:spcPct val="100000"/>
              </a:lnSpc>
              <a:spcBef>
                <a:spcPts val="0"/>
              </a:spcBef>
              <a:spcAft>
                <a:spcPts val="0"/>
              </a:spcAft>
              <a:buSzPts val="1100"/>
              <a:buNone/>
            </a:pPr>
            <a:endParaRPr lang="en-GB" sz="1000" b="1" dirty="0">
              <a:solidFill>
                <a:schemeClr val="dk1"/>
              </a:solidFill>
              <a:latin typeface="Proxima Nova Rg"/>
              <a:ea typeface="Proxima Nova Rg"/>
              <a:cs typeface="Proxima Nova Rg"/>
              <a:sym typeface="Proxima Nova"/>
            </a:endParaRPr>
          </a:p>
          <a:p>
            <a:pPr marL="0" lvl="0" indent="0" algn="just" rtl="0">
              <a:lnSpc>
                <a:spcPct val="100000"/>
              </a:lnSpc>
              <a:spcBef>
                <a:spcPts val="0"/>
              </a:spcBef>
              <a:spcAft>
                <a:spcPts val="0"/>
              </a:spcAft>
              <a:buSzPts val="1100"/>
              <a:buNone/>
            </a:pPr>
            <a:r>
              <a:rPr lang="en-GB" sz="1000" dirty="0">
                <a:solidFill>
                  <a:schemeClr val="dk1"/>
                </a:solidFill>
                <a:latin typeface="Proxima Nova Rg"/>
                <a:ea typeface="Proxima Nova Rg"/>
                <a:cs typeface="Proxima Nova Rg"/>
                <a:sym typeface="Proxima Nova"/>
              </a:rPr>
              <a:t>The technical and scientific information in this presentation was reviewed, prepared, and approved by Benjamin Gelber, a practicing Professional Geologist (</a:t>
            </a:r>
            <a:r>
              <a:rPr lang="en-GB" sz="1000" dirty="0" err="1">
                <a:solidFill>
                  <a:schemeClr val="dk1"/>
                </a:solidFill>
                <a:latin typeface="Proxima Nova Rg"/>
                <a:ea typeface="Proxima Nova Rg"/>
                <a:cs typeface="Proxima Nova Rg"/>
                <a:sym typeface="Proxima Nova"/>
              </a:rPr>
              <a:t>P.Geo</a:t>
            </a:r>
            <a:r>
              <a:rPr lang="en-GB" sz="1000" dirty="0">
                <a:solidFill>
                  <a:schemeClr val="dk1"/>
                </a:solidFill>
                <a:latin typeface="Proxima Nova Rg"/>
                <a:ea typeface="Proxima Nova Rg"/>
                <a:cs typeface="Proxima Nova Rg"/>
                <a:sym typeface="Proxima Nova"/>
              </a:rPr>
              <a:t>) registered with Engineers &amp; Geoscientists British Columbia (EGBC, Licence No. 3325), who is a “Qualified Person” as defined by NI 43-101. Mr. Gelber is independent of Goldsky within the meaning of NI 43-101.</a:t>
            </a:r>
          </a:p>
          <a:p>
            <a:pPr marL="0" lvl="0" indent="0" algn="just" rtl="0">
              <a:lnSpc>
                <a:spcPct val="100000"/>
              </a:lnSpc>
              <a:spcBef>
                <a:spcPts val="0"/>
              </a:spcBef>
              <a:spcAft>
                <a:spcPts val="0"/>
              </a:spcAft>
              <a:buSzPts val="1100"/>
              <a:buNone/>
            </a:pPr>
            <a:endParaRPr lang="en-GB" sz="1000" b="1" dirty="0">
              <a:solidFill>
                <a:schemeClr val="dk1"/>
              </a:solidFill>
              <a:latin typeface="Proxima Nova Rg"/>
              <a:ea typeface="Proxima Nova Rg"/>
              <a:cs typeface="Proxima Nova Rg"/>
              <a:sym typeface="Proxima Nova"/>
            </a:endParaRPr>
          </a:p>
          <a:p>
            <a:pPr marL="0" lvl="0" indent="0" algn="just" rtl="0">
              <a:lnSpc>
                <a:spcPct val="100000"/>
              </a:lnSpc>
              <a:spcBef>
                <a:spcPts val="0"/>
              </a:spcBef>
              <a:spcAft>
                <a:spcPts val="0"/>
              </a:spcAft>
              <a:buSzPts val="1100"/>
              <a:buNone/>
            </a:pPr>
            <a:r>
              <a:rPr lang="en-GB" sz="1000" b="1" dirty="0">
                <a:solidFill>
                  <a:schemeClr val="dk1"/>
                </a:solidFill>
                <a:latin typeface="Proxima Nova Rg"/>
                <a:ea typeface="Proxima Nova Rg"/>
                <a:cs typeface="Proxima Nova Rg"/>
                <a:sym typeface="Proxima Nova"/>
              </a:rPr>
              <a:t>Mineral Resources </a:t>
            </a:r>
          </a:p>
          <a:p>
            <a:pPr marL="0" lvl="0" indent="0" algn="just" rtl="0">
              <a:lnSpc>
                <a:spcPct val="100000"/>
              </a:lnSpc>
              <a:spcBef>
                <a:spcPts val="0"/>
              </a:spcBef>
              <a:spcAft>
                <a:spcPts val="0"/>
              </a:spcAft>
              <a:buSzPts val="1100"/>
              <a:buNone/>
            </a:pPr>
            <a:r>
              <a:rPr lang="en-GB" sz="1000" dirty="0">
                <a:solidFill>
                  <a:schemeClr val="dk1"/>
                </a:solidFill>
                <a:latin typeface="Proxima Nova Rg"/>
                <a:ea typeface="Proxima Nova Rg"/>
                <a:cs typeface="Proxima Nova Rg"/>
                <a:sym typeface="Proxima Nova"/>
              </a:rPr>
              <a:t>This presentation contains references to estimates of mineral resources. The estimation of mineral resources is inherently uncertain and involves subjective judgments about many relevant factors. Mineral resources that are not mineral reserves do not have demonstrated economic viability. The accuracy of any such estimates is a function of the quantity and quality of available data, and of the assumptions made and judgments used in engineering and geological interpretation, which may prove to be unreliable and depend, to a certain extent, upon the analysis of drilling results and statistical inferences that may ultimately prove to be inaccurate. Mineral resource estimates may require re-estimation based on, among other things: (</a:t>
            </a:r>
            <a:r>
              <a:rPr lang="en-GB" sz="1000" dirty="0" err="1">
                <a:solidFill>
                  <a:schemeClr val="dk1"/>
                </a:solidFill>
                <a:latin typeface="Proxima Nova Rg"/>
                <a:ea typeface="Proxima Nova Rg"/>
                <a:cs typeface="Proxima Nova Rg"/>
                <a:sym typeface="Proxima Nova"/>
              </a:rPr>
              <a:t>i</a:t>
            </a:r>
            <a:r>
              <a:rPr lang="en-GB" sz="1000" dirty="0">
                <a:solidFill>
                  <a:schemeClr val="dk1"/>
                </a:solidFill>
                <a:latin typeface="Proxima Nova Rg"/>
                <a:ea typeface="Proxima Nova Rg"/>
                <a:cs typeface="Proxima Nova Rg"/>
                <a:sym typeface="Proxima Nova"/>
              </a:rPr>
              <a:t>) fluctuations in the price of gold, silver and other metals; (ii) results of drilling; (iii) results of metallurgical testing, process and other studies; (iv) changes to proposed mine plans; (v) the evaluation of mine plans subsequent to the date of any estimate; and (vi) the possible failure to receive required permits, approvals and licenses. </a:t>
            </a:r>
          </a:p>
          <a:p>
            <a:pPr marL="0" lvl="0" indent="0" algn="just" rtl="0">
              <a:lnSpc>
                <a:spcPct val="100000"/>
              </a:lnSpc>
              <a:spcBef>
                <a:spcPts val="0"/>
              </a:spcBef>
              <a:spcAft>
                <a:spcPts val="0"/>
              </a:spcAft>
              <a:buSzPts val="1100"/>
              <a:buNone/>
            </a:pPr>
            <a:r>
              <a:rPr lang="en-GB" sz="1000" dirty="0">
                <a:solidFill>
                  <a:schemeClr val="dk1"/>
                </a:solidFill>
                <a:latin typeface="Proxima Nova Rg"/>
                <a:ea typeface="Proxima Nova Rg"/>
                <a:cs typeface="Proxima Nova Rg"/>
                <a:sym typeface="Proxima Nova"/>
              </a:rPr>
              <a:t>These mineral resource estimates include inferred mineral resources that are normally considered too speculative geologically to have economic considerations applied to them that would enable them to be categorized as mineral reserves. There is also no certainty that these inferred mineral resources will be converted to measured and indicated categories through further drilling, or into mineral reserves, once economic considerations are applied. </a:t>
            </a:r>
          </a:p>
          <a:p>
            <a:pPr marL="0" lvl="0" indent="0" algn="just" rtl="0">
              <a:lnSpc>
                <a:spcPct val="100000"/>
              </a:lnSpc>
              <a:spcBef>
                <a:spcPts val="0"/>
              </a:spcBef>
              <a:spcAft>
                <a:spcPts val="0"/>
              </a:spcAft>
              <a:buClr>
                <a:schemeClr val="dk1"/>
              </a:buClr>
              <a:buSzPts val="1100"/>
              <a:buFont typeface="Arial"/>
              <a:buNone/>
            </a:pPr>
            <a:endParaRPr lang="en-US" sz="1000" dirty="0">
              <a:solidFill>
                <a:schemeClr val="dk1"/>
              </a:solidFill>
              <a:latin typeface="Proxima Nova Rg"/>
              <a:ea typeface="Proxima Nova Rg"/>
              <a:cs typeface="Proxima Nova Rg"/>
              <a:sym typeface="Proxima Nova"/>
            </a:endParaRPr>
          </a:p>
          <a:p>
            <a:pPr marL="12700" marR="5080" lvl="0" indent="0" algn="just" rtl="0">
              <a:lnSpc>
                <a:spcPct val="100000"/>
              </a:lnSpc>
              <a:spcBef>
                <a:spcPts val="5"/>
              </a:spcBef>
              <a:spcAft>
                <a:spcPts val="0"/>
              </a:spcAft>
              <a:buNone/>
            </a:pPr>
            <a:endParaRPr lang="en-US" sz="950" dirty="0">
              <a:solidFill>
                <a:srgbClr val="231F20"/>
              </a:solidFill>
              <a:latin typeface="Proxima Nova Rg"/>
              <a:ea typeface="Proxima Nova Rg"/>
              <a:cs typeface="Proxima Nova Rg"/>
              <a:sym typeface="Proxima Nova"/>
            </a:endParaRPr>
          </a:p>
        </p:txBody>
      </p:sp>
      <p:sp>
        <p:nvSpPr>
          <p:cNvPr id="63" name="Google Shape;63;p2"/>
          <p:cNvSpPr txBox="1"/>
          <p:nvPr/>
        </p:nvSpPr>
        <p:spPr>
          <a:xfrm>
            <a:off x="13411024" y="1442345"/>
            <a:ext cx="5869200" cy="7089115"/>
          </a:xfrm>
          <a:prstGeom prst="rect">
            <a:avLst/>
          </a:prstGeom>
          <a:noFill/>
          <a:ln>
            <a:noFill/>
          </a:ln>
        </p:spPr>
        <p:txBody>
          <a:bodyPr spcFirstLastPara="1" wrap="square" lIns="0" tIns="17775" rIns="0" bIns="0" anchor="t" anchorCtr="0">
            <a:spAutoFit/>
          </a:bodyPr>
          <a:lstStyle/>
          <a:p>
            <a:pPr marL="0" lvl="0" indent="0" algn="just" rtl="0">
              <a:lnSpc>
                <a:spcPct val="100000"/>
              </a:lnSpc>
              <a:spcBef>
                <a:spcPts val="0"/>
              </a:spcBef>
              <a:spcAft>
                <a:spcPts val="0"/>
              </a:spcAft>
              <a:buClr>
                <a:schemeClr val="dk1"/>
              </a:buClr>
              <a:buSzPts val="1100"/>
              <a:buFont typeface="Arial"/>
              <a:buNone/>
            </a:pPr>
            <a:r>
              <a:rPr lang="en-GB" sz="1000" b="1" dirty="0">
                <a:solidFill>
                  <a:schemeClr val="dk1"/>
                </a:solidFill>
                <a:latin typeface="Proxima Nova Rg"/>
                <a:ea typeface="Proxima Nova Rg"/>
                <a:cs typeface="Proxima Nova Rg"/>
                <a:sym typeface="Proxima Nova"/>
              </a:rPr>
              <a:t>Forward-Looking Statements </a:t>
            </a:r>
          </a:p>
          <a:p>
            <a:pPr marL="0" lvl="0" indent="0" algn="just" rtl="0">
              <a:lnSpc>
                <a:spcPct val="100000"/>
              </a:lnSpc>
              <a:spcBef>
                <a:spcPts val="0"/>
              </a:spcBef>
              <a:spcAft>
                <a:spcPts val="0"/>
              </a:spcAft>
              <a:buClr>
                <a:schemeClr val="dk1"/>
              </a:buClr>
              <a:buSzPts val="1100"/>
              <a:buFont typeface="Arial"/>
              <a:buNone/>
            </a:pPr>
            <a:r>
              <a:rPr lang="en-GB" sz="1000" dirty="0">
                <a:solidFill>
                  <a:schemeClr val="dk1"/>
                </a:solidFill>
                <a:latin typeface="Proxima Nova Rg"/>
                <a:ea typeface="Proxima Nova Rg"/>
                <a:cs typeface="Proxima Nova Rg"/>
                <a:sym typeface="Proxima Nova"/>
              </a:rPr>
              <a:t>Certain statements in this presentation are "forward-looking statements", including within the meaning of applicable laws. All statements other than statements of historical fact included in this presentation, including, statements regarding closing of the Transaction, future plans at </a:t>
            </a:r>
            <a:r>
              <a:rPr lang="en-GB" sz="1000" dirty="0" err="1">
                <a:solidFill>
                  <a:schemeClr val="dk1"/>
                </a:solidFill>
                <a:latin typeface="Proxima Nova Rg"/>
                <a:ea typeface="Proxima Nova Rg"/>
                <a:cs typeface="Proxima Nova Rg"/>
                <a:sym typeface="Proxima Nova"/>
              </a:rPr>
              <a:t>Barsele</a:t>
            </a:r>
            <a:r>
              <a:rPr lang="en-GB" sz="1000" dirty="0">
                <a:solidFill>
                  <a:schemeClr val="dk1"/>
                </a:solidFill>
                <a:latin typeface="Proxima Nova Rg"/>
                <a:ea typeface="Proxima Nova Rg"/>
                <a:cs typeface="Proxima Nova Rg"/>
                <a:sym typeface="Proxima Nova"/>
              </a:rPr>
              <a:t>, the effect of the Transaction on </a:t>
            </a:r>
            <a:r>
              <a:rPr lang="en-GB" sz="1000" dirty="0" err="1">
                <a:solidFill>
                  <a:schemeClr val="dk1"/>
                </a:solidFill>
                <a:latin typeface="Proxima Nova Rg"/>
                <a:ea typeface="Proxima Nova Rg"/>
                <a:cs typeface="Proxima Nova Rg"/>
                <a:sym typeface="Proxima Nova"/>
              </a:rPr>
              <a:t>Goldsky's</a:t>
            </a:r>
            <a:r>
              <a:rPr lang="en-GB" sz="1000" dirty="0">
                <a:solidFill>
                  <a:schemeClr val="dk1"/>
                </a:solidFill>
                <a:latin typeface="Proxima Nova Rg"/>
                <a:ea typeface="Proxima Nova Rg"/>
                <a:cs typeface="Proxima Nova Rg"/>
                <a:sym typeface="Proxima Nova"/>
              </a:rPr>
              <a:t> resources, gold grades, metallurgies, business, prospects, operations and future plans and objectives of Goldsky are forward - looking statements based on forecasts of future operational or financial results, estimates of amounts not yet determinable and assumptions of management that involve various risks and uncertainties, as well as </a:t>
            </a:r>
            <a:r>
              <a:rPr lang="en-GB" sz="1000" dirty="0" err="1">
                <a:solidFill>
                  <a:schemeClr val="dk1"/>
                </a:solidFill>
                <a:latin typeface="Proxima Nova Rg"/>
                <a:ea typeface="Proxima Nova Rg"/>
                <a:cs typeface="Proxima Nova Rg"/>
                <a:sym typeface="Proxima Nova"/>
              </a:rPr>
              <a:t>Goldsky’s</a:t>
            </a:r>
            <a:r>
              <a:rPr lang="en-GB" sz="1000" dirty="0">
                <a:solidFill>
                  <a:schemeClr val="dk1"/>
                </a:solidFill>
                <a:latin typeface="Proxima Nova Rg"/>
                <a:ea typeface="Proxima Nova Rg"/>
                <a:cs typeface="Proxima Nova Rg"/>
                <a:sym typeface="Proxima Nova"/>
              </a:rPr>
              <a:t> corporate strategies, including additional acquisitions, and plans for future exploration. Any statements that express or involve discussions with respect to predictions, expectations, beliefs, plans, projections, objectives, assumptions or future events or performance (often, but not always, using words or phrases such as "expects" or "does not expect", "is expected", "anticipates" or "does not anticipate", "plans", "estimates" or "intends", or stating that certain actions, events or results "may", "could", "would", "might", or "will" be taken, occur or be achieved) are not statements of historical fact and may be "forward-looking statements." Goldsky cautions that forward-looking statements involves known and unknown risks, uncertainties and other factors that may cause actual results, performance or achievements to be materially different from those expressed or implied by such information, including, but not limited to, failure to obtain the necessary regulatory and other approvals; gold and silver price volatility; fluctuations in foreign exchange rates and interest rates; the impact of any hedging activities; discrepancies between actual and estimated production, between actual and estimated reserves and resources or between actual and estimated metallurgical recoveries; capital expenditure requirements; and the success of exploration and permitting activities. </a:t>
            </a:r>
          </a:p>
          <a:p>
            <a:pPr marL="0" lvl="0" indent="0" algn="just" rtl="0">
              <a:lnSpc>
                <a:spcPct val="100000"/>
              </a:lnSpc>
              <a:spcBef>
                <a:spcPts val="0"/>
              </a:spcBef>
              <a:spcAft>
                <a:spcPts val="0"/>
              </a:spcAft>
              <a:buClr>
                <a:schemeClr val="dk1"/>
              </a:buClr>
              <a:buSzPts val="1100"/>
              <a:buFont typeface="Arial"/>
              <a:buNone/>
            </a:pPr>
            <a:endParaRPr lang="en-GB" sz="1000" dirty="0">
              <a:solidFill>
                <a:schemeClr val="dk1"/>
              </a:solidFill>
              <a:latin typeface="Proxima Nova Rg"/>
              <a:ea typeface="Proxima Nova Rg"/>
              <a:cs typeface="Proxima Nova Rg"/>
              <a:sym typeface="Proxima Nova"/>
            </a:endParaRPr>
          </a:p>
          <a:p>
            <a:pPr marL="0" lvl="0" indent="0" algn="just" rtl="0">
              <a:lnSpc>
                <a:spcPct val="100000"/>
              </a:lnSpc>
              <a:spcBef>
                <a:spcPts val="0"/>
              </a:spcBef>
              <a:spcAft>
                <a:spcPts val="0"/>
              </a:spcAft>
              <a:buClr>
                <a:schemeClr val="dk1"/>
              </a:buClr>
              <a:buSzPts val="1100"/>
              <a:buFont typeface="Arial"/>
              <a:buNone/>
            </a:pPr>
            <a:r>
              <a:rPr lang="en-GB" sz="1000" dirty="0">
                <a:solidFill>
                  <a:schemeClr val="dk1"/>
                </a:solidFill>
                <a:latin typeface="Proxima Nova Rg"/>
                <a:ea typeface="Proxima Nova Rg"/>
                <a:cs typeface="Proxima Nova Rg"/>
                <a:sym typeface="Proxima Nova"/>
              </a:rPr>
              <a:t>Although Goldsky has attempted to identify important factors that could cause actual results, performance or achievements to differ materially from those contained in forward-looking statements, there can be other factors that cause results, performance or achievements not to be as anticipated, estimated or intended. There can be no assurance that such information will prove to be accurate or that management's expectations or estimates of future developments, circumstances or results will materialize. Accordingly, readers should not place undue reliance on forward-looking statements. Subject to any continuing obligations under applicable law or any relevant stock exchange listing rules, in providing this information, Goldsky does not undertake any obligation to publicly update or revise any of the forward-looking statements or to advise of any change in events, conditions or circumstances. </a:t>
            </a:r>
          </a:p>
          <a:p>
            <a:pPr marL="0" lvl="0" indent="0" algn="just" rtl="0">
              <a:lnSpc>
                <a:spcPct val="100000"/>
              </a:lnSpc>
              <a:spcBef>
                <a:spcPts val="0"/>
              </a:spcBef>
              <a:spcAft>
                <a:spcPts val="0"/>
              </a:spcAft>
              <a:buClr>
                <a:schemeClr val="dk1"/>
              </a:buClr>
              <a:buSzPts val="1100"/>
              <a:buFont typeface="Arial"/>
              <a:buNone/>
            </a:pPr>
            <a:endParaRPr lang="en-GB" sz="1000" b="1" dirty="0">
              <a:solidFill>
                <a:schemeClr val="dk1"/>
              </a:solidFill>
              <a:latin typeface="Proxima Nova Rg"/>
              <a:ea typeface="Proxima Nova Rg"/>
              <a:cs typeface="Proxima Nova Rg"/>
              <a:sym typeface="Proxima Nova"/>
            </a:endParaRPr>
          </a:p>
          <a:p>
            <a:pPr marL="0" lvl="0" indent="0" algn="just" rtl="0">
              <a:lnSpc>
                <a:spcPct val="100000"/>
              </a:lnSpc>
              <a:spcBef>
                <a:spcPts val="0"/>
              </a:spcBef>
              <a:spcAft>
                <a:spcPts val="0"/>
              </a:spcAft>
              <a:buClr>
                <a:schemeClr val="dk1"/>
              </a:buClr>
              <a:buSzPts val="1100"/>
              <a:buFont typeface="Arial"/>
              <a:buNone/>
            </a:pPr>
            <a:r>
              <a:rPr lang="en-GB" sz="1000" b="1" dirty="0">
                <a:solidFill>
                  <a:schemeClr val="dk1"/>
                </a:solidFill>
                <a:latin typeface="Proxima Nova Rg"/>
                <a:ea typeface="Proxima Nova Rg"/>
                <a:cs typeface="Proxima Nova Rg"/>
                <a:sym typeface="Proxima Nova"/>
              </a:rPr>
              <a:t>Market Data </a:t>
            </a:r>
          </a:p>
          <a:p>
            <a:pPr marL="0" lvl="0" indent="0" algn="just" rtl="0">
              <a:lnSpc>
                <a:spcPct val="100000"/>
              </a:lnSpc>
              <a:spcBef>
                <a:spcPts val="0"/>
              </a:spcBef>
              <a:spcAft>
                <a:spcPts val="0"/>
              </a:spcAft>
              <a:buClr>
                <a:schemeClr val="dk1"/>
              </a:buClr>
              <a:buSzPts val="1100"/>
              <a:buFont typeface="Arial"/>
              <a:buNone/>
            </a:pPr>
            <a:r>
              <a:rPr lang="en-GB" sz="1000" dirty="0">
                <a:solidFill>
                  <a:schemeClr val="dk1"/>
                </a:solidFill>
                <a:latin typeface="Proxima Nova Rg"/>
                <a:ea typeface="Proxima Nova Rg"/>
                <a:cs typeface="Proxima Nova Rg"/>
                <a:sym typeface="Proxima Nova"/>
              </a:rPr>
              <a:t>Market data and other statistical information used throughout this presentation are based on internal research by Goldsky, independent industry publications, government publications, reports by market research firms or their published independent sources. Industry publications, governmental publications, market research surveys and forecasts generally state that the information contained therein has been obtained from sources believed to be reliable. Although Goldsky believes such information is accurate and reliable, neither has independently verified any of the data from third party sources cited or used for industry estimates used in this presentation, nor has Goldsky ascertained the underlying economic assumptions relied upon therein. While Goldsky believe internal estimates are reliable, such estimates have not been verified by any independent sources, and Goldsky makes no representations as to the accuracy of such estimates.</a:t>
            </a:r>
          </a:p>
          <a:p>
            <a:pPr marL="0" lvl="0" indent="0" algn="just" rtl="0">
              <a:lnSpc>
                <a:spcPct val="100000"/>
              </a:lnSpc>
              <a:spcBef>
                <a:spcPts val="0"/>
              </a:spcBef>
              <a:spcAft>
                <a:spcPts val="0"/>
              </a:spcAft>
              <a:buClr>
                <a:schemeClr val="dk1"/>
              </a:buClr>
              <a:buSzPts val="1100"/>
              <a:buFont typeface="Arial"/>
              <a:buNone/>
            </a:pPr>
            <a:r>
              <a:rPr lang="en-US" sz="1000" dirty="0">
                <a:solidFill>
                  <a:schemeClr val="dk1"/>
                </a:solidFill>
                <a:latin typeface="Proxima Nova Rg"/>
                <a:ea typeface="Proxima Nova Rg"/>
                <a:cs typeface="Proxima Nova Rg"/>
                <a:sym typeface="Proxima Nova"/>
              </a:rPr>
              <a:t> </a:t>
            </a:r>
          </a:p>
          <a:p>
            <a:pPr marL="0" lvl="0" indent="0" algn="just" rtl="0">
              <a:lnSpc>
                <a:spcPct val="100000"/>
              </a:lnSpc>
              <a:spcBef>
                <a:spcPts val="0"/>
              </a:spcBef>
              <a:spcAft>
                <a:spcPts val="0"/>
              </a:spcAft>
              <a:buClr>
                <a:schemeClr val="dk1"/>
              </a:buClr>
              <a:buSzPts val="1100"/>
              <a:buFont typeface="Arial"/>
              <a:buNone/>
            </a:pPr>
            <a:r>
              <a:rPr lang="en-US" sz="1000" dirty="0">
                <a:solidFill>
                  <a:schemeClr val="dk1"/>
                </a:solidFill>
                <a:latin typeface="Proxima Nova Rg"/>
                <a:ea typeface="Proxima Nova Rg"/>
                <a:cs typeface="Proxima Nova Rg"/>
                <a:sym typeface="Proxima Nova"/>
              </a:rPr>
              <a:t> </a:t>
            </a:r>
          </a:p>
          <a:p>
            <a:pPr marL="12700" marR="5080" lvl="0" indent="0" algn="just" rtl="0">
              <a:lnSpc>
                <a:spcPct val="100000"/>
              </a:lnSpc>
              <a:spcBef>
                <a:spcPts val="5"/>
              </a:spcBef>
              <a:spcAft>
                <a:spcPts val="0"/>
              </a:spcAft>
              <a:buNone/>
            </a:pPr>
            <a:endParaRPr lang="en-US" sz="950" dirty="0">
              <a:solidFill>
                <a:srgbClr val="231F20"/>
              </a:solidFill>
              <a:latin typeface="Proxima Nova Rg"/>
              <a:ea typeface="Proxima Nova Rg"/>
              <a:cs typeface="Proxima Nova Rg"/>
              <a:sym typeface="Proxima Nova"/>
            </a:endParaRPr>
          </a:p>
        </p:txBody>
      </p:sp>
      <p:sp>
        <p:nvSpPr>
          <p:cNvPr id="64" name="Google Shape;64;p2"/>
          <p:cNvSpPr txBox="1">
            <a:spLocks noGrp="1"/>
          </p:cNvSpPr>
          <p:nvPr>
            <p:ph type="ftr" idx="11"/>
          </p:nvPr>
        </p:nvSpPr>
        <p:spPr>
          <a:xfrm>
            <a:off x="14143707" y="10567390"/>
            <a:ext cx="4088700" cy="255300"/>
          </a:xfrm>
          <a:prstGeom prst="rect">
            <a:avLst/>
          </a:prstGeom>
          <a:noFill/>
          <a:ln>
            <a:noFill/>
          </a:ln>
        </p:spPr>
        <p:txBody>
          <a:bodyPr spcFirstLastPara="1" wrap="square" lIns="0" tIns="31750" rIns="0" bIns="0" anchor="t" anchorCtr="0">
            <a:spAutoFit/>
          </a:bodyPr>
          <a:lstStyle/>
          <a:p>
            <a:pPr marL="12700" lvl="0" indent="0" algn="r" rtl="0">
              <a:spcBef>
                <a:spcPts val="0"/>
              </a:spcBef>
              <a:spcAft>
                <a:spcPts val="0"/>
              </a:spcAft>
              <a:buSzPts val="1100"/>
              <a:buNone/>
            </a:pPr>
            <a:r>
              <a:rPr lang="en-US">
                <a:latin typeface="Proxima Nova Rg"/>
                <a:ea typeface="Proxima Nova Rg"/>
                <a:cs typeface="Proxima Nova Rg"/>
                <a:sym typeface="Proxima Nova"/>
              </a:rPr>
              <a:t>TSXV: GSKR | FNSE: GSKRSDB</a:t>
            </a:r>
          </a:p>
        </p:txBody>
      </p:sp>
      <p:sp>
        <p:nvSpPr>
          <p:cNvPr id="65" name="Google Shape;65;p2"/>
          <p:cNvSpPr txBox="1">
            <a:spLocks noGrp="1"/>
          </p:cNvSpPr>
          <p:nvPr>
            <p:ph type="sldNum" idx="4"/>
          </p:nvPr>
        </p:nvSpPr>
        <p:spPr>
          <a:xfrm>
            <a:off x="18782864" y="10615240"/>
            <a:ext cx="303600" cy="223200"/>
          </a:xfrm>
          <a:prstGeom prst="rect">
            <a:avLst/>
          </a:prstGeom>
        </p:spPr>
        <p:txBody>
          <a:bodyPr spcFirstLastPara="1" wrap="square" lIns="0" tIns="0" rIns="0" bIns="0" anchor="t" anchorCtr="0">
            <a:spAutoFit/>
          </a:bodyPr>
          <a:lstStyle/>
          <a:p>
            <a:pPr marL="92075" lvl="0" indent="0" algn="l" rtl="0">
              <a:spcBef>
                <a:spcPts val="0"/>
              </a:spcBef>
              <a:spcAft>
                <a:spcPts val="0"/>
              </a:spcAft>
              <a:buClr>
                <a:srgbClr val="000000"/>
              </a:buClr>
              <a:buFont typeface="Arial"/>
              <a:buNone/>
            </a:pPr>
            <a:fld id="{00000000-1234-1234-1234-123412341234}" type="slidenum">
              <a:rPr lang="en-US"/>
              <a:t>2</a:t>
            </a:fld>
            <a:endParaRPr/>
          </a:p>
        </p:txBody>
      </p:sp>
      <p:sp>
        <p:nvSpPr>
          <p:cNvPr id="2" name="TextBox 1">
            <a:extLst>
              <a:ext uri="{FF2B5EF4-FFF2-40B4-BE49-F238E27FC236}">
                <a16:creationId xmlns:a16="http://schemas.microsoft.com/office/drawing/2014/main" id="{0B5B60D7-0443-2EE7-0D60-1565FEC6B2F3}"/>
              </a:ext>
            </a:extLst>
          </p:cNvPr>
          <p:cNvSpPr txBox="1"/>
          <p:nvPr/>
        </p:nvSpPr>
        <p:spPr>
          <a:xfrm>
            <a:off x="13410527" y="8178543"/>
            <a:ext cx="6378878" cy="769441"/>
          </a:xfrm>
          <a:prstGeom prst="rect">
            <a:avLst/>
          </a:prstGeom>
          <a:noFill/>
        </p:spPr>
        <p:txBody>
          <a:bodyPr wrap="square" lIns="0" rtlCol="0">
            <a:spAutoFit/>
          </a:bodyPr>
          <a:lstStyle/>
          <a:p>
            <a:pPr lvl="0" algn="just">
              <a:buClr>
                <a:schemeClr val="dk1"/>
              </a:buClr>
              <a:buSzPts val="1100"/>
            </a:pPr>
            <a:endParaRPr lang="en-US" sz="1000" dirty="0">
              <a:solidFill>
                <a:schemeClr val="dk1"/>
              </a:solidFill>
              <a:latin typeface="Proxima Nova Rg"/>
              <a:ea typeface="Proxima Nova Rg"/>
              <a:cs typeface="Proxima Nova Rg"/>
              <a:sym typeface="Proxima Nova"/>
            </a:endParaRPr>
          </a:p>
          <a:p>
            <a:r>
              <a:rPr lang="en-GB" sz="1000" baseline="30000" dirty="0">
                <a:latin typeface="Proxima Nova Rg" panose="02000506030000020004" charset="0"/>
              </a:rPr>
              <a:t>1Gold equivalent calculation used for </a:t>
            </a:r>
            <a:r>
              <a:rPr lang="en-GB" sz="1000" baseline="30000" dirty="0" err="1">
                <a:latin typeface="Proxima Nova Rg" panose="02000506030000020004" charset="0"/>
              </a:rPr>
              <a:t>Oijärvi</a:t>
            </a:r>
            <a:r>
              <a:rPr lang="en-GB" sz="1000" baseline="30000" dirty="0">
                <a:latin typeface="Proxima Nova Rg" panose="02000506030000020004" charset="0"/>
              </a:rPr>
              <a:t>, </a:t>
            </a:r>
            <a:r>
              <a:rPr lang="en-GB" sz="1000" baseline="30000" dirty="0" err="1">
                <a:latin typeface="Proxima Nova Rg" panose="02000506030000020004" charset="0"/>
              </a:rPr>
              <a:t>Kylmäkangasproject</a:t>
            </a:r>
            <a:r>
              <a:rPr lang="en-GB" sz="1000" baseline="30000" dirty="0">
                <a:latin typeface="Proxima Nova Rg" panose="02000506030000020004" charset="0"/>
              </a:rPr>
              <a:t>:</a:t>
            </a:r>
          </a:p>
          <a:p>
            <a:r>
              <a:rPr lang="en-GB" sz="1000" baseline="30000" dirty="0" err="1">
                <a:latin typeface="Proxima Nova Rg" panose="02000506030000020004" charset="0"/>
              </a:rPr>
              <a:t>AuEq</a:t>
            </a:r>
            <a:r>
              <a:rPr lang="en-GB" sz="1000" baseline="30000" dirty="0">
                <a:latin typeface="Proxima Nova Rg" panose="02000506030000020004" charset="0"/>
              </a:rPr>
              <a:t>. = Au grade + (Ag grade ∗(Ag price/Au price))</a:t>
            </a:r>
          </a:p>
          <a:p>
            <a:r>
              <a:rPr lang="en-GB" sz="1000" baseline="30000" dirty="0">
                <a:latin typeface="Proxima Nova Rg" panose="02000506030000020004" charset="0"/>
              </a:rPr>
              <a:t>The prices are based on the May 31, 2022 Long-Term CIBC consensus pricing for precious metals of US$1,657/oz Au and US$21.52/oz Ag</a:t>
            </a:r>
          </a:p>
          <a:p>
            <a:endParaRPr lang="en-GB"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97D5CE-F047-C5A0-0453-20A0DAD38E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498005-F0C9-C9C6-7C4C-A06B2EAB3984}"/>
              </a:ext>
            </a:extLst>
          </p:cNvPr>
          <p:cNvSpPr>
            <a:spLocks noGrp="1"/>
          </p:cNvSpPr>
          <p:nvPr>
            <p:ph type="title"/>
          </p:nvPr>
        </p:nvSpPr>
        <p:spPr>
          <a:xfrm>
            <a:off x="1160039" y="726017"/>
            <a:ext cx="18106391" cy="569387"/>
          </a:xfrm>
        </p:spPr>
        <p:txBody>
          <a:bodyPr/>
          <a:lstStyle/>
          <a:p>
            <a:pPr marL="12700"/>
            <a:r>
              <a:rPr lang="en-US" dirty="0">
                <a:solidFill>
                  <a:srgbClr val="FFFFFF"/>
                </a:solidFill>
                <a:latin typeface="Proxima Nova Rg"/>
                <a:ea typeface="Proxima Nova Rg"/>
                <a:cs typeface="Proxima Nova Rg"/>
                <a:sym typeface="Proxima Nova"/>
              </a:rPr>
              <a:t>Work schedule at Goldsky - 2026 </a:t>
            </a:r>
            <a:endParaRPr lang="en-US" dirty="0">
              <a:latin typeface="Proxima Nova Rg"/>
              <a:ea typeface="Proxima Nova Rg"/>
              <a:cs typeface="Proxima Nova Rg"/>
              <a:sym typeface="Proxima Nova"/>
            </a:endParaRPr>
          </a:p>
        </p:txBody>
      </p:sp>
      <p:sp>
        <p:nvSpPr>
          <p:cNvPr id="3" name="Slide Number Placeholder 2">
            <a:extLst>
              <a:ext uri="{FF2B5EF4-FFF2-40B4-BE49-F238E27FC236}">
                <a16:creationId xmlns:a16="http://schemas.microsoft.com/office/drawing/2014/main" id="{1505DE62-05BB-DBA8-2D7A-254EC1251E6C}"/>
              </a:ext>
            </a:extLst>
          </p:cNvPr>
          <p:cNvSpPr>
            <a:spLocks noGrp="1"/>
          </p:cNvSpPr>
          <p:nvPr>
            <p:ph type="sldNum" idx="12"/>
          </p:nvPr>
        </p:nvSpPr>
        <p:spPr>
          <a:xfrm>
            <a:off x="18652669" y="10614866"/>
            <a:ext cx="474009" cy="223138"/>
          </a:xfrm>
        </p:spPr>
        <p:txBody>
          <a:bodyPr/>
          <a:lstStyle/>
          <a:p>
            <a:fld id="{00000000-1234-1234-1234-123412341234}" type="slidenum">
              <a:rPr lang="en-US" smtClean="0"/>
              <a:pPr/>
              <a:t>20</a:t>
            </a:fld>
            <a:endParaRPr lang="en-US"/>
          </a:p>
        </p:txBody>
      </p:sp>
      <p:graphicFrame>
        <p:nvGraphicFramePr>
          <p:cNvPr id="4" name="Table 3">
            <a:extLst>
              <a:ext uri="{FF2B5EF4-FFF2-40B4-BE49-F238E27FC236}">
                <a16:creationId xmlns:a16="http://schemas.microsoft.com/office/drawing/2014/main" id="{342EF03A-30E1-E66E-EBAD-FC7EC38B80CB}"/>
              </a:ext>
            </a:extLst>
          </p:cNvPr>
          <p:cNvGraphicFramePr>
            <a:graphicFrameLocks/>
          </p:cNvGraphicFramePr>
          <p:nvPr>
            <p:extLst>
              <p:ext uri="{D42A27DB-BD31-4B8C-83A1-F6EECF244321}">
                <p14:modId xmlns:p14="http://schemas.microsoft.com/office/powerpoint/2010/main" val="1701441190"/>
              </p:ext>
            </p:extLst>
          </p:nvPr>
        </p:nvGraphicFramePr>
        <p:xfrm>
          <a:off x="3745025" y="2350318"/>
          <a:ext cx="12643137" cy="6254121"/>
        </p:xfrm>
        <a:graphic>
          <a:graphicData uri="http://schemas.openxmlformats.org/drawingml/2006/table">
            <a:tbl>
              <a:tblPr firstRow="1" bandRow="1">
                <a:tableStyleId>{5C22544A-7EE6-4342-B048-85BDC9FD1C3A}</a:tableStyleId>
              </a:tblPr>
              <a:tblGrid>
                <a:gridCol w="4391885">
                  <a:extLst>
                    <a:ext uri="{9D8B030D-6E8A-4147-A177-3AD203B41FA5}">
                      <a16:colId xmlns:a16="http://schemas.microsoft.com/office/drawing/2014/main" val="4105199166"/>
                    </a:ext>
                  </a:extLst>
                </a:gridCol>
                <a:gridCol w="2062813">
                  <a:extLst>
                    <a:ext uri="{9D8B030D-6E8A-4147-A177-3AD203B41FA5}">
                      <a16:colId xmlns:a16="http://schemas.microsoft.com/office/drawing/2014/main" val="224435386"/>
                    </a:ext>
                  </a:extLst>
                </a:gridCol>
                <a:gridCol w="2062813">
                  <a:extLst>
                    <a:ext uri="{9D8B030D-6E8A-4147-A177-3AD203B41FA5}">
                      <a16:colId xmlns:a16="http://schemas.microsoft.com/office/drawing/2014/main" val="932368037"/>
                    </a:ext>
                  </a:extLst>
                </a:gridCol>
                <a:gridCol w="2062813">
                  <a:extLst>
                    <a:ext uri="{9D8B030D-6E8A-4147-A177-3AD203B41FA5}">
                      <a16:colId xmlns:a16="http://schemas.microsoft.com/office/drawing/2014/main" val="3580395789"/>
                    </a:ext>
                  </a:extLst>
                </a:gridCol>
                <a:gridCol w="2062813">
                  <a:extLst>
                    <a:ext uri="{9D8B030D-6E8A-4147-A177-3AD203B41FA5}">
                      <a16:colId xmlns:a16="http://schemas.microsoft.com/office/drawing/2014/main" val="3625420185"/>
                    </a:ext>
                  </a:extLst>
                </a:gridCol>
              </a:tblGrid>
              <a:tr h="974238">
                <a:tc>
                  <a:txBody>
                    <a:bodyPr/>
                    <a:lstStyle/>
                    <a:p>
                      <a:endParaRPr lang="en-GB" dirty="0">
                        <a:solidFill>
                          <a:schemeClr val="bg1"/>
                        </a:solidFill>
                        <a:latin typeface="Proxima Nova Rg" panose="02000506030000020004" pitchFamily="2" charset="77"/>
                      </a:endParaRPr>
                    </a:p>
                  </a:txBody>
                  <a:tcPr>
                    <a:lnL w="3810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800" dirty="0">
                          <a:solidFill>
                            <a:schemeClr val="bg1"/>
                          </a:solidFill>
                          <a:latin typeface="Proxima Nova Rg" panose="02000506030000020004" pitchFamily="2" charset="77"/>
                        </a:rPr>
                        <a:t>Q2</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0273D"/>
                    </a:solidFill>
                  </a:tcPr>
                </a:tc>
                <a:tc>
                  <a:txBody>
                    <a:bodyPr/>
                    <a:lstStyle/>
                    <a:p>
                      <a:r>
                        <a:rPr lang="en-GB" sz="2800" dirty="0">
                          <a:solidFill>
                            <a:schemeClr val="bg1"/>
                          </a:solidFill>
                          <a:latin typeface="Proxima Nova Rg" panose="02000506030000020004" pitchFamily="2" charset="77"/>
                        </a:rPr>
                        <a:t>Q3</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0273D"/>
                    </a:solidFill>
                  </a:tcPr>
                </a:tc>
                <a:tc>
                  <a:txBody>
                    <a:bodyPr/>
                    <a:lstStyle/>
                    <a:p>
                      <a:r>
                        <a:rPr lang="en-GB" sz="2800" dirty="0">
                          <a:solidFill>
                            <a:schemeClr val="bg1"/>
                          </a:solidFill>
                          <a:latin typeface="Proxima Nova Rg" panose="02000506030000020004" pitchFamily="2" charset="77"/>
                        </a:rPr>
                        <a:t>Q4</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0273D"/>
                    </a:solidFill>
                  </a:tcPr>
                </a:tc>
                <a:tc>
                  <a:txBody>
                    <a:bodyPr/>
                    <a:lstStyle/>
                    <a:p>
                      <a:r>
                        <a:rPr lang="en-GB" sz="2800" dirty="0">
                          <a:solidFill>
                            <a:schemeClr val="bg1"/>
                          </a:solidFill>
                          <a:latin typeface="Proxima Nova Rg" panose="02000506030000020004" pitchFamily="2" charset="77"/>
                        </a:rPr>
                        <a:t>H1 2027</a:t>
                      </a:r>
                    </a:p>
                  </a:txBody>
                  <a:tcPr>
                    <a:lnL w="1905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0273D"/>
                    </a:solidFill>
                  </a:tcPr>
                </a:tc>
                <a:extLst>
                  <a:ext uri="{0D108BD9-81ED-4DB2-BD59-A6C34878D82A}">
                    <a16:rowId xmlns:a16="http://schemas.microsoft.com/office/drawing/2014/main" val="313907952"/>
                  </a:ext>
                </a:extLst>
              </a:tr>
              <a:tr h="859621">
                <a:tc>
                  <a:txBody>
                    <a:bodyPr/>
                    <a:lstStyle/>
                    <a:p>
                      <a:pPr algn="ctr"/>
                      <a:r>
                        <a:rPr lang="en-GB" sz="2400" dirty="0">
                          <a:solidFill>
                            <a:schemeClr val="bg1"/>
                          </a:solidFill>
                          <a:latin typeface="Proxima Nova Rg" panose="02000506030000020004" pitchFamily="2" charset="77"/>
                        </a:rPr>
                        <a:t>Close acquisition </a:t>
                      </a:r>
                    </a:p>
                  </a:txBody>
                  <a:tcPr anchor="ctr">
                    <a:lnL w="3810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0273D"/>
                    </a:solidFill>
                  </a:tcPr>
                </a:tc>
                <a:tc>
                  <a:txBody>
                    <a:bodyPr/>
                    <a:lstStyle/>
                    <a:p>
                      <a:endParaRPr lang="en-GB" dirty="0">
                        <a:solidFill>
                          <a:schemeClr val="bg1"/>
                        </a:solidFill>
                        <a:latin typeface="Proxima Nova Rg" panose="02000506030000020004" pitchFamily="2" charset="77"/>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0273D"/>
                    </a:solidFill>
                  </a:tcPr>
                </a:tc>
                <a:tc>
                  <a:txBody>
                    <a:bodyPr/>
                    <a:lstStyle/>
                    <a:p>
                      <a:endParaRPr lang="en-GB">
                        <a:solidFill>
                          <a:schemeClr val="bg1"/>
                        </a:solidFill>
                        <a:latin typeface="Proxima Nova Rg" panose="02000506030000020004" pitchFamily="2" charset="77"/>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0273D"/>
                    </a:solidFill>
                  </a:tcPr>
                </a:tc>
                <a:tc>
                  <a:txBody>
                    <a:bodyPr/>
                    <a:lstStyle/>
                    <a:p>
                      <a:endParaRPr lang="en-GB" dirty="0">
                        <a:solidFill>
                          <a:schemeClr val="bg1"/>
                        </a:solidFill>
                        <a:latin typeface="Proxima Nova Rg" panose="02000506030000020004" pitchFamily="2" charset="77"/>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0273D"/>
                    </a:solidFill>
                  </a:tcPr>
                </a:tc>
                <a:tc>
                  <a:txBody>
                    <a:bodyPr/>
                    <a:lstStyle/>
                    <a:p>
                      <a:endParaRPr lang="en-GB">
                        <a:solidFill>
                          <a:schemeClr val="bg1"/>
                        </a:solidFill>
                        <a:latin typeface="Proxima Nova Rg" panose="02000506030000020004" pitchFamily="2" charset="77"/>
                      </a:endParaRPr>
                    </a:p>
                  </a:txBody>
                  <a:tcPr>
                    <a:lnL w="1905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0273D"/>
                    </a:solidFill>
                  </a:tcPr>
                </a:tc>
                <a:extLst>
                  <a:ext uri="{0D108BD9-81ED-4DB2-BD59-A6C34878D82A}">
                    <a16:rowId xmlns:a16="http://schemas.microsoft.com/office/drawing/2014/main" val="299042066"/>
                  </a:ext>
                </a:extLst>
              </a:tr>
              <a:tr h="859621">
                <a:tc>
                  <a:txBody>
                    <a:bodyPr/>
                    <a:lstStyle/>
                    <a:p>
                      <a:pPr algn="ctr"/>
                      <a:r>
                        <a:rPr lang="en-GB" sz="2400" dirty="0">
                          <a:solidFill>
                            <a:schemeClr val="bg1"/>
                          </a:solidFill>
                          <a:latin typeface="Proxima Nova Rg" panose="02000506030000020004" pitchFamily="2" charset="77"/>
                        </a:rPr>
                        <a:t>Integration program </a:t>
                      </a:r>
                    </a:p>
                  </a:txBody>
                  <a:tcPr anchor="ctr">
                    <a:lnL w="3810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0273D"/>
                    </a:solidFill>
                  </a:tcPr>
                </a:tc>
                <a:tc>
                  <a:txBody>
                    <a:bodyPr/>
                    <a:lstStyle/>
                    <a:p>
                      <a:endParaRPr lang="en-GB">
                        <a:solidFill>
                          <a:schemeClr val="bg1"/>
                        </a:solidFill>
                        <a:latin typeface="Proxima Nova Rg" panose="02000506030000020004" pitchFamily="2" charset="77"/>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0273D"/>
                    </a:solidFill>
                  </a:tcPr>
                </a:tc>
                <a:tc>
                  <a:txBody>
                    <a:bodyPr/>
                    <a:lstStyle/>
                    <a:p>
                      <a:endParaRPr lang="en-GB">
                        <a:solidFill>
                          <a:schemeClr val="bg1"/>
                        </a:solidFill>
                        <a:latin typeface="Proxima Nova Rg" panose="02000506030000020004" pitchFamily="2" charset="77"/>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0273D"/>
                    </a:solidFill>
                  </a:tcPr>
                </a:tc>
                <a:tc>
                  <a:txBody>
                    <a:bodyPr/>
                    <a:lstStyle/>
                    <a:p>
                      <a:endParaRPr lang="en-GB">
                        <a:solidFill>
                          <a:schemeClr val="bg1"/>
                        </a:solidFill>
                        <a:latin typeface="Proxima Nova Rg" panose="02000506030000020004" pitchFamily="2" charset="77"/>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0273D"/>
                    </a:solidFill>
                  </a:tcPr>
                </a:tc>
                <a:tc>
                  <a:txBody>
                    <a:bodyPr/>
                    <a:lstStyle/>
                    <a:p>
                      <a:endParaRPr lang="en-GB">
                        <a:solidFill>
                          <a:schemeClr val="bg1"/>
                        </a:solidFill>
                        <a:latin typeface="Proxima Nova Rg" panose="02000506030000020004" pitchFamily="2" charset="77"/>
                      </a:endParaRPr>
                    </a:p>
                  </a:txBody>
                  <a:tcPr>
                    <a:lnL w="1905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0273D"/>
                    </a:solidFill>
                  </a:tcPr>
                </a:tc>
                <a:extLst>
                  <a:ext uri="{0D108BD9-81ED-4DB2-BD59-A6C34878D82A}">
                    <a16:rowId xmlns:a16="http://schemas.microsoft.com/office/drawing/2014/main" val="2611220905"/>
                  </a:ext>
                </a:extLst>
              </a:tr>
              <a:tr h="886834">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dirty="0">
                          <a:solidFill>
                            <a:schemeClr val="bg1"/>
                          </a:solidFill>
                          <a:latin typeface="Proxima Nova Rg" panose="02000506030000020004" pitchFamily="2" charset="77"/>
                        </a:rPr>
                        <a:t> Data review and updates </a:t>
                      </a:r>
                    </a:p>
                  </a:txBody>
                  <a:tcPr anchor="ctr">
                    <a:lnL w="3810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0273D"/>
                    </a:solidFill>
                  </a:tcPr>
                </a:tc>
                <a:tc>
                  <a:txBody>
                    <a:bodyPr/>
                    <a:lstStyle/>
                    <a:p>
                      <a:endParaRPr lang="en-GB">
                        <a:solidFill>
                          <a:schemeClr val="bg1"/>
                        </a:solidFill>
                        <a:latin typeface="Proxima Nova Rg" panose="02000506030000020004" pitchFamily="2" charset="77"/>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0273D"/>
                    </a:solidFill>
                  </a:tcPr>
                </a:tc>
                <a:tc>
                  <a:txBody>
                    <a:bodyPr/>
                    <a:lstStyle/>
                    <a:p>
                      <a:endParaRPr lang="en-GB" dirty="0">
                        <a:solidFill>
                          <a:schemeClr val="bg1"/>
                        </a:solidFill>
                        <a:latin typeface="Proxima Nova Rg" panose="02000506030000020004" pitchFamily="2" charset="77"/>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0273D"/>
                    </a:solidFill>
                  </a:tcPr>
                </a:tc>
                <a:tc>
                  <a:txBody>
                    <a:bodyPr/>
                    <a:lstStyle/>
                    <a:p>
                      <a:endParaRPr lang="en-GB">
                        <a:solidFill>
                          <a:schemeClr val="bg1"/>
                        </a:solidFill>
                        <a:latin typeface="Proxima Nova Rg" panose="02000506030000020004" pitchFamily="2" charset="77"/>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0273D"/>
                    </a:solidFill>
                  </a:tcPr>
                </a:tc>
                <a:tc>
                  <a:txBody>
                    <a:bodyPr/>
                    <a:lstStyle/>
                    <a:p>
                      <a:endParaRPr lang="en-GB">
                        <a:solidFill>
                          <a:schemeClr val="bg1"/>
                        </a:solidFill>
                        <a:latin typeface="Proxima Nova Rg" panose="02000506030000020004" pitchFamily="2" charset="77"/>
                      </a:endParaRPr>
                    </a:p>
                  </a:txBody>
                  <a:tcPr>
                    <a:lnL w="1905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0273D"/>
                    </a:solidFill>
                  </a:tcPr>
                </a:tc>
                <a:extLst>
                  <a:ext uri="{0D108BD9-81ED-4DB2-BD59-A6C34878D82A}">
                    <a16:rowId xmlns:a16="http://schemas.microsoft.com/office/drawing/2014/main" val="2037390432"/>
                  </a:ext>
                </a:extLst>
              </a:tr>
              <a:tr h="74672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chemeClr val="bg1"/>
                          </a:solidFill>
                          <a:latin typeface="Proxima Nova Rg" panose="02000506030000020004" pitchFamily="2" charset="77"/>
                        </a:rPr>
                        <a:t>Drill programme at </a:t>
                      </a:r>
                      <a:r>
                        <a:rPr lang="en-GB" sz="2400" dirty="0" err="1">
                          <a:solidFill>
                            <a:schemeClr val="bg1"/>
                          </a:solidFill>
                          <a:latin typeface="Proxima Nova Rg" panose="02000506030000020004" pitchFamily="2" charset="77"/>
                        </a:rPr>
                        <a:t>Barsele</a:t>
                      </a:r>
                      <a:r>
                        <a:rPr lang="en-GB" sz="2400" dirty="0">
                          <a:solidFill>
                            <a:schemeClr val="bg1"/>
                          </a:solidFill>
                          <a:latin typeface="Proxima Nova Rg" panose="02000506030000020004" pitchFamily="2" charset="77"/>
                        </a:rPr>
                        <a:t> </a:t>
                      </a:r>
                    </a:p>
                  </a:txBody>
                  <a:tcPr anchor="ctr">
                    <a:lnL w="3810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0273D"/>
                    </a:solidFill>
                  </a:tcPr>
                </a:tc>
                <a:tc>
                  <a:txBody>
                    <a:bodyPr/>
                    <a:lstStyle/>
                    <a:p>
                      <a:endParaRPr lang="en-GB" dirty="0">
                        <a:solidFill>
                          <a:schemeClr val="bg1"/>
                        </a:solidFill>
                        <a:latin typeface="Proxima Nova Rg" panose="02000506030000020004" pitchFamily="2" charset="77"/>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0273D"/>
                    </a:solidFill>
                  </a:tcPr>
                </a:tc>
                <a:tc>
                  <a:txBody>
                    <a:bodyPr/>
                    <a:lstStyle/>
                    <a:p>
                      <a:endParaRPr lang="en-GB">
                        <a:solidFill>
                          <a:schemeClr val="bg1"/>
                        </a:solidFill>
                        <a:latin typeface="Proxima Nova Rg" panose="02000506030000020004" pitchFamily="2" charset="77"/>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0273D"/>
                    </a:solidFill>
                  </a:tcPr>
                </a:tc>
                <a:tc>
                  <a:txBody>
                    <a:bodyPr/>
                    <a:lstStyle/>
                    <a:p>
                      <a:endParaRPr lang="en-GB">
                        <a:solidFill>
                          <a:schemeClr val="bg1"/>
                        </a:solidFill>
                        <a:latin typeface="Proxima Nova Rg" panose="02000506030000020004" pitchFamily="2" charset="77"/>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0273D"/>
                    </a:solidFill>
                  </a:tcPr>
                </a:tc>
                <a:tc>
                  <a:txBody>
                    <a:bodyPr/>
                    <a:lstStyle/>
                    <a:p>
                      <a:endParaRPr lang="en-GB" dirty="0">
                        <a:solidFill>
                          <a:schemeClr val="bg1"/>
                        </a:solidFill>
                        <a:latin typeface="Proxima Nova Rg" panose="02000506030000020004" pitchFamily="2" charset="77"/>
                      </a:endParaRPr>
                    </a:p>
                  </a:txBody>
                  <a:tcPr>
                    <a:lnL w="1905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0273D"/>
                    </a:solidFill>
                  </a:tcPr>
                </a:tc>
                <a:extLst>
                  <a:ext uri="{0D108BD9-81ED-4DB2-BD59-A6C34878D82A}">
                    <a16:rowId xmlns:a16="http://schemas.microsoft.com/office/drawing/2014/main" val="92863299"/>
                  </a:ext>
                </a:extLst>
              </a:tr>
              <a:tr h="816735">
                <a:tc>
                  <a:txBody>
                    <a:bodyPr/>
                    <a:lstStyle/>
                    <a:p>
                      <a:pPr algn="ctr"/>
                      <a:r>
                        <a:rPr lang="en-GB" sz="2400" dirty="0">
                          <a:solidFill>
                            <a:schemeClr val="bg1"/>
                          </a:solidFill>
                          <a:latin typeface="Proxima Nova Rg" panose="02000506030000020004" pitchFamily="2" charset="77"/>
                        </a:rPr>
                        <a:t>Commence PEA on </a:t>
                      </a:r>
                      <a:r>
                        <a:rPr lang="en-GB" sz="2400" dirty="0" err="1">
                          <a:solidFill>
                            <a:schemeClr val="bg1"/>
                          </a:solidFill>
                          <a:latin typeface="Proxima Nova Rg" panose="02000506030000020004" pitchFamily="2" charset="77"/>
                        </a:rPr>
                        <a:t>Barsele</a:t>
                      </a:r>
                      <a:endParaRPr lang="en-GB" sz="2400" dirty="0">
                        <a:solidFill>
                          <a:schemeClr val="bg1"/>
                        </a:solidFill>
                        <a:latin typeface="Proxima Nova Rg" panose="02000506030000020004" pitchFamily="2" charset="77"/>
                      </a:endParaRPr>
                    </a:p>
                  </a:txBody>
                  <a:tcPr anchor="ctr">
                    <a:lnL w="3810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0273D"/>
                    </a:solidFill>
                  </a:tcPr>
                </a:tc>
                <a:tc>
                  <a:txBody>
                    <a:bodyPr/>
                    <a:lstStyle/>
                    <a:p>
                      <a:endParaRPr lang="en-GB" dirty="0">
                        <a:solidFill>
                          <a:schemeClr val="bg1"/>
                        </a:solidFill>
                        <a:latin typeface="Proxima Nova Rg" panose="02000506030000020004" pitchFamily="2" charset="77"/>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0273D"/>
                    </a:solidFill>
                  </a:tcPr>
                </a:tc>
                <a:tc>
                  <a:txBody>
                    <a:bodyPr/>
                    <a:lstStyle/>
                    <a:p>
                      <a:endParaRPr lang="en-GB">
                        <a:solidFill>
                          <a:schemeClr val="bg1"/>
                        </a:solidFill>
                        <a:latin typeface="Proxima Nova Rg" panose="02000506030000020004" pitchFamily="2" charset="77"/>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0273D"/>
                    </a:solidFill>
                  </a:tcPr>
                </a:tc>
                <a:tc>
                  <a:txBody>
                    <a:bodyPr/>
                    <a:lstStyle/>
                    <a:p>
                      <a:endParaRPr lang="en-GB" dirty="0">
                        <a:solidFill>
                          <a:schemeClr val="bg1"/>
                        </a:solidFill>
                        <a:latin typeface="Proxima Nova Rg" panose="02000506030000020004" pitchFamily="2" charset="77"/>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0273D"/>
                    </a:solidFill>
                  </a:tcPr>
                </a:tc>
                <a:tc>
                  <a:txBody>
                    <a:bodyPr/>
                    <a:lstStyle/>
                    <a:p>
                      <a:endParaRPr lang="en-GB">
                        <a:solidFill>
                          <a:schemeClr val="bg1"/>
                        </a:solidFill>
                        <a:latin typeface="Proxima Nova Rg" panose="02000506030000020004" pitchFamily="2" charset="77"/>
                      </a:endParaRPr>
                    </a:p>
                  </a:txBody>
                  <a:tcPr>
                    <a:lnL w="1905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0273D"/>
                    </a:solidFill>
                  </a:tcPr>
                </a:tc>
                <a:extLst>
                  <a:ext uri="{0D108BD9-81ED-4DB2-BD59-A6C34878D82A}">
                    <a16:rowId xmlns:a16="http://schemas.microsoft.com/office/drawing/2014/main" val="949529494"/>
                  </a:ext>
                </a:extLst>
              </a:tr>
              <a:tr h="1110343">
                <a:tc>
                  <a:txBody>
                    <a:bodyPr/>
                    <a:lstStyle/>
                    <a:p>
                      <a:pPr algn="ctr"/>
                      <a:r>
                        <a:rPr lang="en-GB" sz="2400" dirty="0">
                          <a:solidFill>
                            <a:schemeClr val="bg1"/>
                          </a:solidFill>
                          <a:latin typeface="Proxima Nova Rg" panose="02000506030000020004" pitchFamily="2" charset="77"/>
                        </a:rPr>
                        <a:t>MRE Update: </a:t>
                      </a:r>
                      <a:r>
                        <a:rPr lang="en-GB" sz="2400" dirty="0" err="1">
                          <a:solidFill>
                            <a:schemeClr val="bg1"/>
                          </a:solidFill>
                          <a:latin typeface="Proxima Nova Rg" panose="02000506030000020004" pitchFamily="2" charset="77"/>
                        </a:rPr>
                        <a:t>Barsele</a:t>
                      </a:r>
                      <a:r>
                        <a:rPr lang="en-GB" sz="2400" dirty="0">
                          <a:solidFill>
                            <a:schemeClr val="bg1"/>
                          </a:solidFill>
                          <a:latin typeface="Proxima Nova Rg" panose="02000506030000020004" pitchFamily="2" charset="77"/>
                        </a:rPr>
                        <a:t> and </a:t>
                      </a:r>
                      <a:r>
                        <a:rPr lang="en-GB" sz="2400" dirty="0" err="1">
                          <a:solidFill>
                            <a:schemeClr val="bg1"/>
                          </a:solidFill>
                          <a:latin typeface="Proxima Nova Rg" panose="02000506030000020004" pitchFamily="2" charset="77"/>
                        </a:rPr>
                        <a:t>Rajapalot</a:t>
                      </a:r>
                      <a:endParaRPr lang="en-GB" sz="2400" dirty="0">
                        <a:solidFill>
                          <a:schemeClr val="bg1"/>
                        </a:solidFill>
                        <a:latin typeface="Proxima Nova Rg" panose="02000506030000020004" pitchFamily="2" charset="77"/>
                      </a:endParaRPr>
                    </a:p>
                  </a:txBody>
                  <a:tcPr anchor="ctr">
                    <a:lnL w="3810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10273D"/>
                    </a:solidFill>
                  </a:tcPr>
                </a:tc>
                <a:tc>
                  <a:txBody>
                    <a:bodyPr/>
                    <a:lstStyle/>
                    <a:p>
                      <a:endParaRPr lang="en-GB" dirty="0">
                        <a:solidFill>
                          <a:schemeClr val="bg1"/>
                        </a:solidFill>
                        <a:latin typeface="Proxima Nova Rg" panose="02000506030000020004" pitchFamily="2" charset="77"/>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10273D"/>
                    </a:solidFill>
                  </a:tcPr>
                </a:tc>
                <a:tc>
                  <a:txBody>
                    <a:bodyPr/>
                    <a:lstStyle/>
                    <a:p>
                      <a:endParaRPr lang="en-GB" dirty="0">
                        <a:solidFill>
                          <a:schemeClr val="bg1"/>
                        </a:solidFill>
                        <a:latin typeface="Proxima Nova Rg" panose="02000506030000020004" pitchFamily="2" charset="77"/>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10273D"/>
                    </a:solidFill>
                  </a:tcPr>
                </a:tc>
                <a:tc>
                  <a:txBody>
                    <a:bodyPr/>
                    <a:lstStyle/>
                    <a:p>
                      <a:endParaRPr lang="en-GB" dirty="0">
                        <a:solidFill>
                          <a:schemeClr val="bg1"/>
                        </a:solidFill>
                        <a:latin typeface="Proxima Nova Rg" panose="02000506030000020004" pitchFamily="2" charset="77"/>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10273D"/>
                    </a:solidFill>
                  </a:tcPr>
                </a:tc>
                <a:tc>
                  <a:txBody>
                    <a:bodyPr/>
                    <a:lstStyle/>
                    <a:p>
                      <a:endParaRPr lang="en-GB" dirty="0">
                        <a:solidFill>
                          <a:schemeClr val="bg1"/>
                        </a:solidFill>
                        <a:latin typeface="Proxima Nova Rg" panose="02000506030000020004" pitchFamily="2" charset="77"/>
                      </a:endParaRPr>
                    </a:p>
                  </a:txBody>
                  <a:tcPr>
                    <a:lnL w="1905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10273D"/>
                    </a:solidFill>
                  </a:tcPr>
                </a:tc>
                <a:extLst>
                  <a:ext uri="{0D108BD9-81ED-4DB2-BD59-A6C34878D82A}">
                    <a16:rowId xmlns:a16="http://schemas.microsoft.com/office/drawing/2014/main" val="4129121726"/>
                  </a:ext>
                </a:extLst>
              </a:tr>
            </a:tbl>
          </a:graphicData>
        </a:graphic>
      </p:graphicFrame>
      <p:sp>
        <p:nvSpPr>
          <p:cNvPr id="6" name="Arrow: Left-Right 11">
            <a:extLst>
              <a:ext uri="{FF2B5EF4-FFF2-40B4-BE49-F238E27FC236}">
                <a16:creationId xmlns:a16="http://schemas.microsoft.com/office/drawing/2014/main" id="{50FDB609-5210-0965-839B-57F2BFB3BE30}"/>
              </a:ext>
            </a:extLst>
          </p:cNvPr>
          <p:cNvSpPr>
            <a:spLocks/>
          </p:cNvSpPr>
          <p:nvPr/>
        </p:nvSpPr>
        <p:spPr>
          <a:xfrm rot="10800000">
            <a:off x="8225714" y="3543321"/>
            <a:ext cx="1822709" cy="363282"/>
          </a:xfrm>
          <a:prstGeom prst="leftRightArrow">
            <a:avLst/>
          </a:prstGeom>
          <a:solidFill>
            <a:srgbClr val="D6A7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rrow: Left-Right 12">
            <a:extLst>
              <a:ext uri="{FF2B5EF4-FFF2-40B4-BE49-F238E27FC236}">
                <a16:creationId xmlns:a16="http://schemas.microsoft.com/office/drawing/2014/main" id="{60166CA5-754F-9E2B-0D12-76E3F5BCE8BC}"/>
              </a:ext>
            </a:extLst>
          </p:cNvPr>
          <p:cNvSpPr>
            <a:spLocks/>
          </p:cNvSpPr>
          <p:nvPr/>
        </p:nvSpPr>
        <p:spPr>
          <a:xfrm rot="10800000">
            <a:off x="8355203" y="5283693"/>
            <a:ext cx="1543543" cy="370982"/>
          </a:xfrm>
          <a:prstGeom prst="leftRightArrow">
            <a:avLst/>
          </a:prstGeom>
          <a:solidFill>
            <a:srgbClr val="B40A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rrow: Left-Right 13">
            <a:extLst>
              <a:ext uri="{FF2B5EF4-FFF2-40B4-BE49-F238E27FC236}">
                <a16:creationId xmlns:a16="http://schemas.microsoft.com/office/drawing/2014/main" id="{000C515E-34C9-F80D-0AFC-2FDED37335C9}"/>
              </a:ext>
            </a:extLst>
          </p:cNvPr>
          <p:cNvSpPr>
            <a:spLocks/>
          </p:cNvSpPr>
          <p:nvPr/>
        </p:nvSpPr>
        <p:spPr>
          <a:xfrm rot="10800000">
            <a:off x="10235038" y="6909877"/>
            <a:ext cx="6044966" cy="391652"/>
          </a:xfrm>
          <a:prstGeom prst="leftRightArrow">
            <a:avLst/>
          </a:prstGeom>
          <a:solidFill>
            <a:srgbClr val="439D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rrow: Left-Right 2">
            <a:extLst>
              <a:ext uri="{FF2B5EF4-FFF2-40B4-BE49-F238E27FC236}">
                <a16:creationId xmlns:a16="http://schemas.microsoft.com/office/drawing/2014/main" id="{B56D0FDC-44AC-1ACC-5551-C910FEF60C5E}"/>
              </a:ext>
            </a:extLst>
          </p:cNvPr>
          <p:cNvSpPr>
            <a:spLocks/>
          </p:cNvSpPr>
          <p:nvPr/>
        </p:nvSpPr>
        <p:spPr>
          <a:xfrm rot="10800000">
            <a:off x="8281223" y="4394738"/>
            <a:ext cx="5801719" cy="407172"/>
          </a:xfrm>
          <a:prstGeom prst="leftRightArrow">
            <a:avLst/>
          </a:prstGeom>
          <a:solidFill>
            <a:srgbClr val="D6A7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rrow: Left-Right 16">
            <a:extLst>
              <a:ext uri="{FF2B5EF4-FFF2-40B4-BE49-F238E27FC236}">
                <a16:creationId xmlns:a16="http://schemas.microsoft.com/office/drawing/2014/main" id="{C9983391-036A-C350-69D2-5321F96ACFBB}"/>
              </a:ext>
            </a:extLst>
          </p:cNvPr>
          <p:cNvSpPr>
            <a:spLocks/>
          </p:cNvSpPr>
          <p:nvPr/>
        </p:nvSpPr>
        <p:spPr>
          <a:xfrm rot="10800000">
            <a:off x="10215985" y="6069961"/>
            <a:ext cx="6044964" cy="321493"/>
          </a:xfrm>
          <a:prstGeom prst="leftRightArrow">
            <a:avLst/>
          </a:prstGeom>
          <a:solidFill>
            <a:srgbClr val="B40A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rrow: Left-Right 14">
            <a:extLst>
              <a:ext uri="{FF2B5EF4-FFF2-40B4-BE49-F238E27FC236}">
                <a16:creationId xmlns:a16="http://schemas.microsoft.com/office/drawing/2014/main" id="{C0B1648B-B22F-57B9-BD92-2967DEA5BEFD}"/>
              </a:ext>
            </a:extLst>
          </p:cNvPr>
          <p:cNvSpPr>
            <a:spLocks/>
          </p:cNvSpPr>
          <p:nvPr/>
        </p:nvSpPr>
        <p:spPr>
          <a:xfrm rot="10800000">
            <a:off x="9350909" y="7819951"/>
            <a:ext cx="6184743" cy="391654"/>
          </a:xfrm>
          <a:prstGeom prst="leftRightArrow">
            <a:avLst/>
          </a:prstGeom>
          <a:solidFill>
            <a:srgbClr val="439D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a:extLst>
              <a:ext uri="{FF2B5EF4-FFF2-40B4-BE49-F238E27FC236}">
                <a16:creationId xmlns:a16="http://schemas.microsoft.com/office/drawing/2014/main" id="{F830211E-A555-7A57-5072-A9E3D430E783}"/>
              </a:ext>
            </a:extLst>
          </p:cNvPr>
          <p:cNvCxnSpPr>
            <a:cxnSpLocks/>
          </p:cNvCxnSpPr>
          <p:nvPr/>
        </p:nvCxnSpPr>
        <p:spPr>
          <a:xfrm>
            <a:off x="3715692" y="3321424"/>
            <a:ext cx="0" cy="528301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09AC81B-6930-594F-647A-415DB542CE1C}"/>
              </a:ext>
            </a:extLst>
          </p:cNvPr>
          <p:cNvCxnSpPr>
            <a:cxnSpLocks/>
          </p:cNvCxnSpPr>
          <p:nvPr/>
        </p:nvCxnSpPr>
        <p:spPr>
          <a:xfrm>
            <a:off x="3715692" y="8604564"/>
            <a:ext cx="1267247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8AEBD75-61C4-C243-04F8-4259CC8FE9A4}"/>
              </a:ext>
            </a:extLst>
          </p:cNvPr>
          <p:cNvCxnSpPr>
            <a:cxnSpLocks/>
          </p:cNvCxnSpPr>
          <p:nvPr/>
        </p:nvCxnSpPr>
        <p:spPr>
          <a:xfrm>
            <a:off x="8084460" y="2350318"/>
            <a:ext cx="830370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98CB962-B6C6-1A10-6F80-3F71CF5A1649}"/>
              </a:ext>
            </a:extLst>
          </p:cNvPr>
          <p:cNvCxnSpPr>
            <a:cxnSpLocks/>
          </p:cNvCxnSpPr>
          <p:nvPr/>
        </p:nvCxnSpPr>
        <p:spPr>
          <a:xfrm>
            <a:off x="16388162" y="2350318"/>
            <a:ext cx="0" cy="625412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5852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C83592-D7B1-080E-8307-B66C0CE3AC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6742F3-45ED-0FE5-7536-1DA69AF5C920}"/>
              </a:ext>
            </a:extLst>
          </p:cNvPr>
          <p:cNvSpPr>
            <a:spLocks noGrp="1"/>
          </p:cNvSpPr>
          <p:nvPr>
            <p:ph type="title"/>
          </p:nvPr>
        </p:nvSpPr>
        <p:spPr>
          <a:xfrm>
            <a:off x="1160039" y="726017"/>
            <a:ext cx="18106391" cy="569387"/>
          </a:xfrm>
        </p:spPr>
        <p:txBody>
          <a:bodyPr/>
          <a:lstStyle/>
          <a:p>
            <a:pPr marL="12700"/>
            <a:r>
              <a:rPr lang="en-US" dirty="0">
                <a:solidFill>
                  <a:schemeClr val="bg1"/>
                </a:solidFill>
                <a:latin typeface="Proxima Nova Rg"/>
                <a:ea typeface="Proxima Nova Rg"/>
                <a:cs typeface="Proxima Nova Rg"/>
                <a:sym typeface="Proxima Nova"/>
              </a:rPr>
              <a:t>The </a:t>
            </a:r>
            <a:r>
              <a:rPr lang="en-US" dirty="0" err="1">
                <a:solidFill>
                  <a:schemeClr val="bg1"/>
                </a:solidFill>
                <a:latin typeface="Proxima Nova Rg"/>
                <a:ea typeface="Proxima Nova Rg"/>
                <a:cs typeface="Proxima Nova Rg"/>
                <a:sym typeface="Proxima Nova"/>
              </a:rPr>
              <a:t>Barsele</a:t>
            </a:r>
            <a:r>
              <a:rPr lang="en-US" dirty="0">
                <a:solidFill>
                  <a:schemeClr val="bg1"/>
                </a:solidFill>
                <a:latin typeface="Proxima Nova Rg"/>
                <a:ea typeface="Proxima Nova Rg"/>
                <a:cs typeface="Proxima Nova Rg"/>
                <a:sym typeface="Proxima Nova"/>
              </a:rPr>
              <a:t> project - NEW OWNERSHIP BRINGS NEW EXECUTION </a:t>
            </a:r>
            <a:endParaRPr lang="en-US" dirty="0">
              <a:latin typeface="Proxima Nova Rg"/>
              <a:ea typeface="Proxima Nova Rg"/>
              <a:cs typeface="Proxima Nova Rg"/>
              <a:sym typeface="Proxima Nova"/>
            </a:endParaRPr>
          </a:p>
        </p:txBody>
      </p:sp>
      <p:sp>
        <p:nvSpPr>
          <p:cNvPr id="3" name="Slide Number Placeholder 2">
            <a:extLst>
              <a:ext uri="{FF2B5EF4-FFF2-40B4-BE49-F238E27FC236}">
                <a16:creationId xmlns:a16="http://schemas.microsoft.com/office/drawing/2014/main" id="{5AA83FF1-868E-76F4-FE8C-4D30AC6EEC3F}"/>
              </a:ext>
            </a:extLst>
          </p:cNvPr>
          <p:cNvSpPr>
            <a:spLocks noGrp="1"/>
          </p:cNvSpPr>
          <p:nvPr>
            <p:ph type="sldNum" idx="12"/>
          </p:nvPr>
        </p:nvSpPr>
        <p:spPr>
          <a:xfrm>
            <a:off x="18652669" y="10614866"/>
            <a:ext cx="474009" cy="223138"/>
          </a:xfrm>
        </p:spPr>
        <p:txBody>
          <a:bodyPr/>
          <a:lstStyle/>
          <a:p>
            <a:fld id="{00000000-1234-1234-1234-123412341234}" type="slidenum">
              <a:rPr lang="en-US" smtClean="0"/>
              <a:pPr/>
              <a:t>21</a:t>
            </a:fld>
            <a:endParaRPr lang="en-US"/>
          </a:p>
        </p:txBody>
      </p:sp>
      <p:sp>
        <p:nvSpPr>
          <p:cNvPr id="5" name="TextBox 4">
            <a:extLst>
              <a:ext uri="{FF2B5EF4-FFF2-40B4-BE49-F238E27FC236}">
                <a16:creationId xmlns:a16="http://schemas.microsoft.com/office/drawing/2014/main" id="{3E25D95A-D77B-6DD9-6F92-6AD29D4F9565}"/>
              </a:ext>
            </a:extLst>
          </p:cNvPr>
          <p:cNvSpPr txBox="1"/>
          <p:nvPr/>
        </p:nvSpPr>
        <p:spPr>
          <a:xfrm>
            <a:off x="1349845" y="2198307"/>
            <a:ext cx="16747655" cy="4780796"/>
          </a:xfrm>
          <a:prstGeom prst="rect">
            <a:avLst/>
          </a:prstGeom>
          <a:noFill/>
        </p:spPr>
        <p:txBody>
          <a:bodyPr wrap="square" rtlCol="0">
            <a:spAutoFit/>
          </a:bodyPr>
          <a:lstStyle/>
          <a:p>
            <a:pPr marL="365125" indent="-365125">
              <a:spcAft>
                <a:spcPts val="1000"/>
              </a:spcAft>
              <a:buClr>
                <a:schemeClr val="bg1"/>
              </a:buClr>
              <a:buFont typeface="Arial" panose="020B0604020202020204" pitchFamily="34" charset="0"/>
              <a:buChar char="•"/>
            </a:pPr>
            <a:r>
              <a:rPr lang="en-US" sz="2800" dirty="0">
                <a:solidFill>
                  <a:schemeClr val="bg1"/>
                </a:solidFill>
                <a:latin typeface="Proxima Nova Rg" panose="02000506030000020004" pitchFamily="2" charset="77"/>
              </a:rPr>
              <a:t>Significant increase in project fund deployment - $30M IN 2026 </a:t>
            </a:r>
          </a:p>
          <a:p>
            <a:pPr marL="365125" indent="-365125">
              <a:spcAft>
                <a:spcPts val="1000"/>
              </a:spcAft>
              <a:buClr>
                <a:schemeClr val="bg1"/>
              </a:buClr>
              <a:buFont typeface="Arial" panose="020B0604020202020204" pitchFamily="34" charset="0"/>
              <a:buChar char="•"/>
            </a:pPr>
            <a:r>
              <a:rPr lang="en-US" sz="2800" dirty="0">
                <a:solidFill>
                  <a:schemeClr val="bg1"/>
                </a:solidFill>
                <a:latin typeface="Proxima Nova Rg" panose="02000506030000020004" pitchFamily="2" charset="77"/>
              </a:rPr>
              <a:t>Multi-rig drill program – 40-60,000m program to significantly increase the size and category </a:t>
            </a:r>
          </a:p>
          <a:p>
            <a:pPr marL="365125" indent="-365125">
              <a:spcAft>
                <a:spcPts val="1000"/>
              </a:spcAft>
              <a:buClr>
                <a:schemeClr val="bg1"/>
              </a:buClr>
              <a:buFont typeface="Arial" panose="020B0604020202020204" pitchFamily="34" charset="0"/>
              <a:buChar char="•"/>
            </a:pPr>
            <a:r>
              <a:rPr lang="en-US" sz="2800" dirty="0">
                <a:solidFill>
                  <a:schemeClr val="bg1"/>
                </a:solidFill>
                <a:latin typeface="Proxima Nova Rg" panose="02000506030000020004" pitchFamily="2" charset="77"/>
              </a:rPr>
              <a:t>Assessment of all previous non reported drilling -2019-2025</a:t>
            </a:r>
          </a:p>
          <a:p>
            <a:pPr marL="365125" indent="-365125">
              <a:spcAft>
                <a:spcPts val="1000"/>
              </a:spcAft>
              <a:buClr>
                <a:schemeClr val="bg1"/>
              </a:buClr>
              <a:buFont typeface="Arial" panose="020B0604020202020204" pitchFamily="34" charset="0"/>
              <a:buChar char="•"/>
            </a:pPr>
            <a:r>
              <a:rPr lang="en-US" sz="2800" dirty="0">
                <a:solidFill>
                  <a:schemeClr val="bg1"/>
                </a:solidFill>
                <a:latin typeface="Proxima Nova Rg" panose="02000506030000020004" pitchFamily="2" charset="77"/>
              </a:rPr>
              <a:t>Mine scheduling and design </a:t>
            </a:r>
          </a:p>
          <a:p>
            <a:pPr marL="365125" indent="-365125">
              <a:spcAft>
                <a:spcPts val="1000"/>
              </a:spcAft>
              <a:buClr>
                <a:schemeClr val="bg1"/>
              </a:buClr>
              <a:buFont typeface="Arial" panose="020B0604020202020204" pitchFamily="34" charset="0"/>
              <a:buChar char="•"/>
            </a:pPr>
            <a:r>
              <a:rPr lang="en-US" sz="2800" dirty="0">
                <a:solidFill>
                  <a:schemeClr val="bg1"/>
                </a:solidFill>
                <a:latin typeface="Proxima Nova Rg" panose="02000506030000020004" pitchFamily="2" charset="77"/>
              </a:rPr>
              <a:t>Metallurgical flow sheet development </a:t>
            </a:r>
          </a:p>
          <a:p>
            <a:pPr marL="365125" indent="-365125">
              <a:spcAft>
                <a:spcPts val="1000"/>
              </a:spcAft>
              <a:buClr>
                <a:schemeClr val="bg1"/>
              </a:buClr>
              <a:buFont typeface="Arial" panose="020B0604020202020204" pitchFamily="34" charset="0"/>
              <a:buChar char="•"/>
            </a:pPr>
            <a:r>
              <a:rPr lang="en-US" sz="2800" dirty="0">
                <a:solidFill>
                  <a:schemeClr val="bg1"/>
                </a:solidFill>
                <a:latin typeface="Proxima Nova Rg" panose="02000506030000020004" pitchFamily="2" charset="77"/>
              </a:rPr>
              <a:t>Commence a PEA assessment on the </a:t>
            </a:r>
            <a:r>
              <a:rPr lang="en-US" sz="2800" dirty="0" err="1">
                <a:solidFill>
                  <a:schemeClr val="bg1"/>
                </a:solidFill>
                <a:latin typeface="Proxima Nova Rg" panose="02000506030000020004" pitchFamily="2" charset="77"/>
              </a:rPr>
              <a:t>Barsele</a:t>
            </a:r>
            <a:r>
              <a:rPr lang="en-US" sz="2800" dirty="0">
                <a:solidFill>
                  <a:schemeClr val="bg1"/>
                </a:solidFill>
                <a:latin typeface="Proxima Nova Rg" panose="02000506030000020004" pitchFamily="2" charset="77"/>
              </a:rPr>
              <a:t> project – understand economics </a:t>
            </a:r>
          </a:p>
          <a:p>
            <a:pPr marL="365125" indent="-365125">
              <a:spcAft>
                <a:spcPts val="1000"/>
              </a:spcAft>
              <a:buClr>
                <a:schemeClr val="bg1"/>
              </a:buClr>
              <a:buFont typeface="Arial" panose="020B0604020202020204" pitchFamily="34" charset="0"/>
              <a:buChar char="•"/>
            </a:pPr>
            <a:r>
              <a:rPr lang="en-US" sz="2800" dirty="0">
                <a:solidFill>
                  <a:schemeClr val="bg1"/>
                </a:solidFill>
                <a:latin typeface="Proxima Nova Rg" panose="02000506030000020004" pitchFamily="2" charset="77"/>
              </a:rPr>
              <a:t>Continued resource updates through-out 2026 to the market</a:t>
            </a:r>
          </a:p>
          <a:p>
            <a:pPr marL="365125" indent="-365125">
              <a:spcAft>
                <a:spcPts val="1000"/>
              </a:spcAft>
              <a:buClr>
                <a:schemeClr val="bg1"/>
              </a:buClr>
              <a:buFont typeface="Arial" panose="020B0604020202020204" pitchFamily="34" charset="0"/>
              <a:buChar char="•"/>
            </a:pPr>
            <a:r>
              <a:rPr lang="en-US" sz="2800" dirty="0">
                <a:solidFill>
                  <a:schemeClr val="bg1"/>
                </a:solidFill>
                <a:latin typeface="Proxima Nova Rg" panose="02000506030000020004" pitchFamily="2" charset="77"/>
              </a:rPr>
              <a:t>Environmental monitoring to be used for an EIA work program</a:t>
            </a:r>
          </a:p>
          <a:p>
            <a:endParaRPr lang="en-US" dirty="0">
              <a:latin typeface="Proxima Nova Rg" panose="02000506030000020004" pitchFamily="2" charset="77"/>
            </a:endParaRPr>
          </a:p>
        </p:txBody>
      </p:sp>
      <p:sp>
        <p:nvSpPr>
          <p:cNvPr id="6" name="TextBox 5">
            <a:extLst>
              <a:ext uri="{FF2B5EF4-FFF2-40B4-BE49-F238E27FC236}">
                <a16:creationId xmlns:a16="http://schemas.microsoft.com/office/drawing/2014/main" id="{FD99FD47-99FA-F27F-35D4-68AFB3B3A3F0}"/>
              </a:ext>
            </a:extLst>
          </p:cNvPr>
          <p:cNvSpPr txBox="1"/>
          <p:nvPr/>
        </p:nvSpPr>
        <p:spPr>
          <a:xfrm>
            <a:off x="846666" y="7248499"/>
            <a:ext cx="19524134" cy="1821011"/>
          </a:xfrm>
          <a:prstGeom prst="rect">
            <a:avLst/>
          </a:prstGeom>
          <a:noFill/>
        </p:spPr>
        <p:txBody>
          <a:bodyPr wrap="square">
            <a:spAutoFit/>
          </a:bodyPr>
          <a:lstStyle/>
          <a:p>
            <a:pPr marL="365125" marR="0" lvl="0" indent="-365125" algn="l" defTabSz="914400" rtl="0" eaLnBrk="1" fontAlgn="auto" latinLnBrk="0" hangingPunct="1">
              <a:lnSpc>
                <a:spcPct val="100000"/>
              </a:lnSpc>
              <a:spcBef>
                <a:spcPts val="0"/>
              </a:spcBef>
              <a:spcAft>
                <a:spcPts val="1000"/>
              </a:spcAft>
              <a:buClr>
                <a:srgbClr val="FFFFFF"/>
              </a:buClr>
              <a:buSzTx/>
              <a:buFont typeface="Arial" panose="020B0604020202020204" pitchFamily="34" charset="0"/>
              <a:buChar char="•"/>
              <a:tabLst/>
              <a:defRPr/>
            </a:pPr>
            <a:endParaRPr kumimoji="0" lang="en-US" sz="3200" b="0" i="0" u="none" strike="noStrike" kern="0" cap="none" spc="0" normalizeH="0" baseline="0" noProof="0" dirty="0">
              <a:ln>
                <a:noFill/>
              </a:ln>
              <a:solidFill>
                <a:srgbClr val="FFFFFF"/>
              </a:solidFill>
              <a:effectLst/>
              <a:uLnTx/>
              <a:uFillTx/>
              <a:latin typeface="Proxima Nova Rg" panose="02000506030000020004" pitchFamily="2" charset="77"/>
              <a:cs typeface="Arial"/>
              <a:sym typeface="Arial"/>
            </a:endParaRPr>
          </a:p>
          <a:p>
            <a:pPr marL="0" marR="0" lvl="0" indent="0" algn="l" defTabSz="914400" rtl="0" eaLnBrk="1" fontAlgn="auto" latinLnBrk="0" hangingPunct="1">
              <a:lnSpc>
                <a:spcPct val="100000"/>
              </a:lnSpc>
              <a:spcBef>
                <a:spcPts val="0"/>
              </a:spcBef>
              <a:spcAft>
                <a:spcPts val="1000"/>
              </a:spcAft>
              <a:buClr>
                <a:srgbClr val="FFFFFF"/>
              </a:buClr>
              <a:buSzTx/>
              <a:buFont typeface="Arial"/>
              <a:buNone/>
              <a:tabLst/>
              <a:defRPr/>
            </a:pPr>
            <a:r>
              <a:rPr kumimoji="0" lang="en-GB" sz="3600" b="0" i="0" u="none" strike="noStrike" kern="0" cap="none" spc="0" normalizeH="0" baseline="0" noProof="0" dirty="0">
                <a:ln>
                  <a:noFill/>
                </a:ln>
                <a:solidFill>
                  <a:srgbClr val="E5B12B"/>
                </a:solidFill>
                <a:effectLst/>
                <a:uLnTx/>
                <a:uFillTx/>
                <a:latin typeface="Proxima Nova Rg" panose="02000506030000020004" pitchFamily="2" charset="77"/>
                <a:cs typeface="Arial"/>
                <a:sym typeface="Arial"/>
              </a:rPr>
              <a:t>New ownership unlocks accelerated execution at </a:t>
            </a:r>
            <a:r>
              <a:rPr kumimoji="0" lang="en-GB" sz="3600" b="0" i="0" u="none" strike="noStrike" kern="0" cap="none" spc="0" normalizeH="0" baseline="0" noProof="0" dirty="0" err="1">
                <a:ln>
                  <a:noFill/>
                </a:ln>
                <a:solidFill>
                  <a:srgbClr val="E5B12B"/>
                </a:solidFill>
                <a:effectLst/>
                <a:uLnTx/>
                <a:uFillTx/>
                <a:latin typeface="Proxima Nova Rg" panose="02000506030000020004" pitchFamily="2" charset="77"/>
                <a:cs typeface="Arial"/>
                <a:sym typeface="Arial"/>
              </a:rPr>
              <a:t>Barsele</a:t>
            </a:r>
            <a:r>
              <a:rPr kumimoji="0" lang="en-GB" sz="3600" b="0" i="0" u="none" strike="noStrike" kern="0" cap="none" spc="0" normalizeH="0" baseline="0" noProof="0" dirty="0">
                <a:ln>
                  <a:noFill/>
                </a:ln>
                <a:solidFill>
                  <a:srgbClr val="E5B12B"/>
                </a:solidFill>
                <a:effectLst/>
                <a:uLnTx/>
                <a:uFillTx/>
                <a:latin typeface="Proxima Nova Rg" panose="02000506030000020004" pitchFamily="2" charset="77"/>
                <a:cs typeface="Arial"/>
                <a:sym typeface="Arial"/>
              </a:rPr>
              <a:t> through $30m drilling and study project development program for 2026.</a:t>
            </a:r>
            <a:endParaRPr kumimoji="0" lang="en-US" sz="3600" b="0" i="0" u="none" strike="noStrike" kern="0" cap="none" spc="0" normalizeH="0" baseline="0" noProof="0" dirty="0">
              <a:ln>
                <a:noFill/>
              </a:ln>
              <a:solidFill>
                <a:srgbClr val="E5B12B"/>
              </a:solidFill>
              <a:effectLst/>
              <a:uLnTx/>
              <a:uFillTx/>
              <a:latin typeface="Proxima Nova Rg" panose="02000506030000020004" pitchFamily="2" charset="77"/>
              <a:cs typeface="Arial"/>
              <a:sym typeface="Arial"/>
            </a:endParaRPr>
          </a:p>
        </p:txBody>
      </p:sp>
    </p:spTree>
    <p:extLst>
      <p:ext uri="{BB962C8B-B14F-4D97-AF65-F5344CB8AC3E}">
        <p14:creationId xmlns:p14="http://schemas.microsoft.com/office/powerpoint/2010/main" val="9043197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00D61C-957F-2B31-37D8-B19BA25EA9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F26AE1-A558-3AA3-2B74-A5A549FE5389}"/>
              </a:ext>
            </a:extLst>
          </p:cNvPr>
          <p:cNvSpPr>
            <a:spLocks noGrp="1"/>
          </p:cNvSpPr>
          <p:nvPr>
            <p:ph type="title"/>
          </p:nvPr>
        </p:nvSpPr>
        <p:spPr>
          <a:xfrm>
            <a:off x="1160039" y="726017"/>
            <a:ext cx="18106391" cy="569387"/>
          </a:xfrm>
        </p:spPr>
        <p:txBody>
          <a:bodyPr/>
          <a:lstStyle/>
          <a:p>
            <a:pPr marL="12700"/>
            <a:r>
              <a:rPr lang="en-US" dirty="0">
                <a:solidFill>
                  <a:srgbClr val="FFFFFF"/>
                </a:solidFill>
                <a:latin typeface="Proxima Nova Rg"/>
                <a:ea typeface="Proxima Nova Rg"/>
                <a:cs typeface="Proxima Nova Rg"/>
                <a:sym typeface="Proxima Nova"/>
              </a:rPr>
              <a:t>Summary</a:t>
            </a:r>
            <a:endParaRPr lang="en-US" dirty="0">
              <a:latin typeface="Proxima Nova Rg"/>
              <a:ea typeface="Proxima Nova Rg"/>
              <a:cs typeface="Proxima Nova Rg"/>
              <a:sym typeface="Proxima Nova"/>
            </a:endParaRPr>
          </a:p>
        </p:txBody>
      </p:sp>
      <p:sp>
        <p:nvSpPr>
          <p:cNvPr id="3" name="Slide Number Placeholder 2">
            <a:extLst>
              <a:ext uri="{FF2B5EF4-FFF2-40B4-BE49-F238E27FC236}">
                <a16:creationId xmlns:a16="http://schemas.microsoft.com/office/drawing/2014/main" id="{3ACE7CF9-D4B4-59BC-A62A-A1D2EBFB8084}"/>
              </a:ext>
            </a:extLst>
          </p:cNvPr>
          <p:cNvSpPr>
            <a:spLocks noGrp="1"/>
          </p:cNvSpPr>
          <p:nvPr>
            <p:ph type="sldNum" idx="12"/>
          </p:nvPr>
        </p:nvSpPr>
        <p:spPr>
          <a:xfrm>
            <a:off x="18652669" y="10614866"/>
            <a:ext cx="474009" cy="223138"/>
          </a:xfrm>
        </p:spPr>
        <p:txBody>
          <a:bodyPr/>
          <a:lstStyle/>
          <a:p>
            <a:fld id="{00000000-1234-1234-1234-123412341234}" type="slidenum">
              <a:rPr lang="en-US" smtClean="0"/>
              <a:pPr/>
              <a:t>22</a:t>
            </a:fld>
            <a:endParaRPr lang="en-US"/>
          </a:p>
        </p:txBody>
      </p:sp>
      <p:sp>
        <p:nvSpPr>
          <p:cNvPr id="4" name="Google Shape;609;p25">
            <a:extLst>
              <a:ext uri="{FF2B5EF4-FFF2-40B4-BE49-F238E27FC236}">
                <a16:creationId xmlns:a16="http://schemas.microsoft.com/office/drawing/2014/main" id="{D3C83E1B-7931-F2FD-4288-8002F7D52B85}"/>
              </a:ext>
            </a:extLst>
          </p:cNvPr>
          <p:cNvSpPr txBox="1"/>
          <p:nvPr/>
        </p:nvSpPr>
        <p:spPr>
          <a:xfrm>
            <a:off x="1160039" y="1701077"/>
            <a:ext cx="10358193" cy="8317005"/>
          </a:xfrm>
          <a:prstGeom prst="rect">
            <a:avLst/>
          </a:prstGeom>
          <a:noFill/>
          <a:ln>
            <a:noFill/>
          </a:ln>
        </p:spPr>
        <p:txBody>
          <a:bodyPr spcFirstLastPara="1" wrap="square" lIns="0" tIns="12050" rIns="0" bIns="0" anchor="t" anchorCtr="0">
            <a:spAutoFit/>
          </a:bodyPr>
          <a:lstStyle/>
          <a:p>
            <a:pPr marL="365125" marR="5080" lvl="0" indent="-363538" algn="l" rtl="0">
              <a:spcAft>
                <a:spcPts val="1000"/>
              </a:spcAft>
              <a:buClr>
                <a:schemeClr val="bg1"/>
              </a:buClr>
              <a:buSzPct val="100000"/>
              <a:buFont typeface="Arial" panose="020B0604020202020204" pitchFamily="34" charset="0"/>
              <a:buChar char="•"/>
            </a:pPr>
            <a:r>
              <a:rPr lang="en-GB" sz="2800" dirty="0">
                <a:solidFill>
                  <a:schemeClr val="bg1"/>
                </a:solidFill>
                <a:latin typeface="Proxima Nova Rg"/>
                <a:ea typeface="Proxima Nova Rg"/>
                <a:cs typeface="Proxima Nova Rg"/>
                <a:sym typeface="Proxima Nova"/>
              </a:rPr>
              <a:t>New Company with an integrated team led by proven mine development with previous experience building </a:t>
            </a:r>
            <a:r>
              <a:rPr lang="en-GB" sz="2800" dirty="0" err="1">
                <a:solidFill>
                  <a:schemeClr val="bg1"/>
                </a:solidFill>
                <a:latin typeface="Proxima Nova Rg"/>
                <a:ea typeface="Proxima Nova Rg"/>
                <a:cs typeface="Proxima Nova Rg"/>
                <a:sym typeface="Proxima Nova"/>
              </a:rPr>
              <a:t>LionOre</a:t>
            </a:r>
            <a:r>
              <a:rPr lang="en-GB" sz="2800" dirty="0">
                <a:solidFill>
                  <a:schemeClr val="bg1"/>
                </a:solidFill>
                <a:latin typeface="Proxima Nova Rg"/>
                <a:ea typeface="Proxima Nova Rg"/>
                <a:cs typeface="Proxima Nova Rg"/>
                <a:sym typeface="Proxima Nova"/>
              </a:rPr>
              <a:t>, Mantra, </a:t>
            </a:r>
            <a:r>
              <a:rPr lang="en-GB" sz="2800" dirty="0" err="1">
                <a:solidFill>
                  <a:schemeClr val="bg1"/>
                </a:solidFill>
                <a:latin typeface="Proxima Nova Rg"/>
                <a:ea typeface="Proxima Nova Rg"/>
                <a:cs typeface="Proxima Nova Rg"/>
                <a:sym typeface="Proxima Nova"/>
              </a:rPr>
              <a:t>Asanko</a:t>
            </a:r>
            <a:endParaRPr lang="en-GB" sz="2800" dirty="0">
              <a:solidFill>
                <a:schemeClr val="bg1"/>
              </a:solidFill>
              <a:latin typeface="Proxima Nova Rg"/>
              <a:ea typeface="Proxima Nova Rg"/>
              <a:cs typeface="Proxima Nova Rg"/>
              <a:sym typeface="Proxima Nova"/>
            </a:endParaRPr>
          </a:p>
          <a:p>
            <a:pPr marL="365125" marR="5080" lvl="0" indent="-363538" algn="l" rtl="0">
              <a:spcAft>
                <a:spcPts val="1000"/>
              </a:spcAft>
              <a:buClr>
                <a:schemeClr val="bg1"/>
              </a:buClr>
              <a:buSzPct val="100000"/>
              <a:buFont typeface="Arial" panose="020B0604020202020204" pitchFamily="34" charset="0"/>
              <a:buChar char="•"/>
            </a:pPr>
            <a:endParaRPr lang="en-GB" sz="2800" dirty="0">
              <a:solidFill>
                <a:schemeClr val="bg1"/>
              </a:solidFill>
              <a:latin typeface="Proxima Nova Rg"/>
              <a:ea typeface="Proxima Nova Rg"/>
              <a:cs typeface="Proxima Nova Rg"/>
              <a:sym typeface="Proxima Nova"/>
            </a:endParaRPr>
          </a:p>
          <a:p>
            <a:pPr marL="365125" marR="5080" lvl="0" indent="-363538" algn="l" rtl="0">
              <a:spcAft>
                <a:spcPts val="1000"/>
              </a:spcAft>
              <a:buClr>
                <a:schemeClr val="bg1"/>
              </a:buClr>
              <a:buSzPct val="100000"/>
              <a:buFont typeface="Arial" panose="020B0604020202020204" pitchFamily="34" charset="0"/>
              <a:buChar char="•"/>
            </a:pPr>
            <a:r>
              <a:rPr lang="en-GB" sz="2800" dirty="0">
                <a:solidFill>
                  <a:schemeClr val="bg1"/>
                </a:solidFill>
                <a:latin typeface="Proxima Nova Rg"/>
                <a:ea typeface="Proxima Nova Rg"/>
                <a:cs typeface="Proxima Nova Rg"/>
                <a:sym typeface="Proxima Nova"/>
              </a:rPr>
              <a:t>Significant value to be unlocked at </a:t>
            </a:r>
            <a:r>
              <a:rPr lang="en-GB" sz="2800" dirty="0" err="1">
                <a:solidFill>
                  <a:schemeClr val="bg1"/>
                </a:solidFill>
                <a:latin typeface="Proxima Nova Rg"/>
                <a:ea typeface="Proxima Nova Rg"/>
                <a:cs typeface="Proxima Nova Rg"/>
                <a:sym typeface="Proxima Nova"/>
              </a:rPr>
              <a:t>Barsele</a:t>
            </a:r>
            <a:r>
              <a:rPr lang="en-GB" sz="2800" dirty="0">
                <a:solidFill>
                  <a:schemeClr val="bg1"/>
                </a:solidFill>
                <a:latin typeface="Proxima Nova Rg"/>
                <a:ea typeface="Proxima Nova Rg"/>
                <a:cs typeface="Proxima Nova Rg"/>
                <a:sym typeface="Proxima Nova"/>
              </a:rPr>
              <a:t> under </a:t>
            </a:r>
            <a:r>
              <a:rPr lang="en-GB" sz="2800" dirty="0" err="1">
                <a:solidFill>
                  <a:schemeClr val="bg1"/>
                </a:solidFill>
                <a:latin typeface="Proxima Nova Rg"/>
                <a:ea typeface="Proxima Nova Rg"/>
                <a:cs typeface="Proxima Nova Rg"/>
                <a:sym typeface="Proxima Nova"/>
              </a:rPr>
              <a:t>Goldsky’s</a:t>
            </a:r>
            <a:r>
              <a:rPr lang="en-GB" sz="2800" dirty="0">
                <a:solidFill>
                  <a:schemeClr val="bg1"/>
                </a:solidFill>
                <a:latin typeface="Proxima Nova Rg"/>
                <a:ea typeface="Proxima Nova Rg"/>
                <a:cs typeface="Proxima Nova Rg"/>
                <a:sym typeface="Proxima Nova"/>
              </a:rPr>
              <a:t> new 100% ownership and continued partnership </a:t>
            </a:r>
          </a:p>
          <a:p>
            <a:pPr marL="365125" marR="5080" lvl="0" indent="-363538" algn="l" rtl="0">
              <a:spcAft>
                <a:spcPts val="1000"/>
              </a:spcAft>
              <a:buClr>
                <a:schemeClr val="bg1"/>
              </a:buClr>
              <a:buSzPct val="100000"/>
              <a:buFont typeface="Arial" panose="020B0604020202020204" pitchFamily="34" charset="0"/>
              <a:buChar char="•"/>
            </a:pPr>
            <a:endParaRPr lang="en-GB" sz="2800" dirty="0">
              <a:solidFill>
                <a:schemeClr val="bg1"/>
              </a:solidFill>
              <a:latin typeface="Proxima Nova Rg"/>
              <a:ea typeface="Proxima Nova Rg"/>
              <a:cs typeface="Proxima Nova Rg"/>
              <a:sym typeface="Proxima Nova"/>
            </a:endParaRPr>
          </a:p>
          <a:p>
            <a:pPr marL="365125" marR="5080" lvl="0" indent="-363538" algn="l" rtl="0">
              <a:spcAft>
                <a:spcPts val="1000"/>
              </a:spcAft>
              <a:buClr>
                <a:schemeClr val="bg1"/>
              </a:buClr>
              <a:buSzPct val="100000"/>
              <a:buFont typeface="Arial" panose="020B0604020202020204" pitchFamily="34" charset="0"/>
              <a:buChar char="•"/>
            </a:pPr>
            <a:r>
              <a:rPr lang="en-GB" sz="2800" dirty="0">
                <a:solidFill>
                  <a:schemeClr val="bg1"/>
                </a:solidFill>
                <a:latin typeface="Proxima Nova Rg"/>
                <a:ea typeface="Proxima Nova Rg"/>
                <a:cs typeface="Proxima Nova Rg"/>
                <a:sym typeface="Proxima Nova"/>
              </a:rPr>
              <a:t>Fully funded with C$84m in treasury and supportive new investor base. Simplified ownership structure </a:t>
            </a:r>
            <a:endParaRPr lang="en-US" sz="2800" dirty="0">
              <a:solidFill>
                <a:schemeClr val="bg1"/>
              </a:solidFill>
              <a:latin typeface="Proxima Nova Rg"/>
              <a:ea typeface="Proxima Nova Rg"/>
              <a:cs typeface="Proxima Nova Rg"/>
              <a:sym typeface="Proxima Nova"/>
            </a:endParaRPr>
          </a:p>
          <a:p>
            <a:pPr marL="365125" marR="5080" lvl="0" indent="-363538" algn="l" rtl="0">
              <a:spcAft>
                <a:spcPts val="1000"/>
              </a:spcAft>
              <a:buClr>
                <a:schemeClr val="bg1"/>
              </a:buClr>
              <a:buSzPct val="100000"/>
              <a:buFont typeface="Arial" panose="020B0604020202020204" pitchFamily="34" charset="0"/>
              <a:buChar char="•"/>
            </a:pPr>
            <a:endParaRPr lang="en-US" sz="2800" dirty="0">
              <a:solidFill>
                <a:schemeClr val="bg1"/>
              </a:solidFill>
              <a:latin typeface="Proxima Nova Rg"/>
              <a:ea typeface="Proxima Nova Rg"/>
              <a:cs typeface="Proxima Nova Rg"/>
              <a:sym typeface="Proxima Nova"/>
            </a:endParaRPr>
          </a:p>
          <a:p>
            <a:pPr marL="365125" marR="5080" lvl="0" indent="-363538" algn="l" rtl="0">
              <a:spcAft>
                <a:spcPts val="1000"/>
              </a:spcAft>
              <a:buClr>
                <a:schemeClr val="bg1"/>
              </a:buClr>
              <a:buSzPct val="100000"/>
              <a:buFont typeface="Arial" panose="020B0604020202020204" pitchFamily="34" charset="0"/>
              <a:buChar char="•"/>
            </a:pPr>
            <a:r>
              <a:rPr lang="en-US" sz="2800" dirty="0">
                <a:solidFill>
                  <a:schemeClr val="bg1"/>
                </a:solidFill>
                <a:latin typeface="Proxima Nova Rg"/>
                <a:ea typeface="Proxima Nova Rg"/>
                <a:cs typeface="Proxima Nova Rg"/>
                <a:sym typeface="Proxima Nova"/>
              </a:rPr>
              <a:t>Tier-1  jurisdictions: excellent infrastructure </a:t>
            </a:r>
          </a:p>
          <a:p>
            <a:pPr marL="365125" marR="5080" lvl="0" indent="-363538" algn="l" rtl="0">
              <a:spcAft>
                <a:spcPts val="1000"/>
              </a:spcAft>
              <a:buClr>
                <a:schemeClr val="bg1"/>
              </a:buClr>
              <a:buSzPct val="100000"/>
              <a:buFont typeface="Arial" panose="020B0604020202020204" pitchFamily="34" charset="0"/>
              <a:buChar char="•"/>
            </a:pPr>
            <a:endParaRPr lang="en-US" sz="2800" dirty="0">
              <a:solidFill>
                <a:schemeClr val="bg1"/>
              </a:solidFill>
              <a:latin typeface="Proxima Nova Rg"/>
              <a:ea typeface="Proxima Nova Rg"/>
              <a:cs typeface="Proxima Nova Rg"/>
              <a:sym typeface="Proxima Nova"/>
            </a:endParaRPr>
          </a:p>
          <a:p>
            <a:pPr marL="365125" marR="5080" lvl="0" indent="-363538" algn="l" rtl="0">
              <a:spcAft>
                <a:spcPts val="1000"/>
              </a:spcAft>
              <a:buClr>
                <a:schemeClr val="bg1"/>
              </a:buClr>
              <a:buSzPct val="100000"/>
              <a:buFont typeface="Arial" panose="020B0604020202020204" pitchFamily="34" charset="0"/>
              <a:buChar char="•"/>
            </a:pPr>
            <a:r>
              <a:rPr lang="en-US" sz="2800" dirty="0">
                <a:solidFill>
                  <a:schemeClr val="bg1"/>
                </a:solidFill>
                <a:latin typeface="Proxima Nova Rg"/>
                <a:ea typeface="Proxima Nova Rg"/>
                <a:cs typeface="Proxima Nova Rg"/>
                <a:sym typeface="Proxima Nova"/>
              </a:rPr>
              <a:t>Significant news flow expected in 2026 from all development activity and exploration . </a:t>
            </a:r>
          </a:p>
          <a:p>
            <a:pPr marL="365125" marR="5080" lvl="0" indent="-363538" algn="l" rtl="0">
              <a:spcAft>
                <a:spcPts val="1000"/>
              </a:spcAft>
              <a:buClr>
                <a:schemeClr val="bg1"/>
              </a:buClr>
              <a:buSzPct val="100000"/>
              <a:buFont typeface="Arial" panose="020B0604020202020204" pitchFamily="34" charset="0"/>
              <a:buChar char="•"/>
            </a:pPr>
            <a:endParaRPr lang="en-US" sz="2800" dirty="0">
              <a:solidFill>
                <a:schemeClr val="bg1"/>
              </a:solidFill>
              <a:latin typeface="Proxima Nova Rg"/>
              <a:ea typeface="Proxima Nova Rg"/>
              <a:cs typeface="Proxima Nova Rg"/>
              <a:sym typeface="Proxima Nova"/>
            </a:endParaRPr>
          </a:p>
          <a:p>
            <a:pPr marL="365125" marR="5080" lvl="0" indent="-363538" algn="l" rtl="0">
              <a:spcAft>
                <a:spcPts val="1000"/>
              </a:spcAft>
              <a:buClr>
                <a:schemeClr val="bg1"/>
              </a:buClr>
              <a:buSzPct val="100000"/>
              <a:buFont typeface="Arial" panose="020B0604020202020204" pitchFamily="34" charset="0"/>
              <a:buChar char="•"/>
            </a:pPr>
            <a:r>
              <a:rPr lang="en-US" sz="2800" dirty="0">
                <a:solidFill>
                  <a:schemeClr val="bg1"/>
                </a:solidFill>
                <a:latin typeface="Proxima Nova Rg"/>
                <a:ea typeface="Proxima Nova Rg"/>
                <a:cs typeface="Proxima Nova Rg"/>
                <a:sym typeface="Proxima Nova"/>
              </a:rPr>
              <a:t>New analyst coverage to be initiated </a:t>
            </a:r>
          </a:p>
        </p:txBody>
      </p:sp>
      <p:pic>
        <p:nvPicPr>
          <p:cNvPr id="6" name="Kuva 1">
            <a:extLst>
              <a:ext uri="{FF2B5EF4-FFF2-40B4-BE49-F238E27FC236}">
                <a16:creationId xmlns:a16="http://schemas.microsoft.com/office/drawing/2014/main" id="{8CBD1603-1B7C-950F-9C55-EECD229B71CC}"/>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1936808" y="0"/>
            <a:ext cx="8167292" cy="10109427"/>
          </a:xfrm>
          <a:prstGeom prst="rect">
            <a:avLst/>
          </a:prstGeom>
        </p:spPr>
      </p:pic>
    </p:spTree>
    <p:extLst>
      <p:ext uri="{BB962C8B-B14F-4D97-AF65-F5344CB8AC3E}">
        <p14:creationId xmlns:p14="http://schemas.microsoft.com/office/powerpoint/2010/main" val="6049206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E80AE-238C-9A95-31A9-1F1DA4DAA565}"/>
            </a:ext>
          </a:extLst>
        </p:cNvPr>
        <p:cNvGrpSpPr/>
        <p:nvPr/>
      </p:nvGrpSpPr>
      <p:grpSpPr>
        <a:xfrm>
          <a:off x="0" y="0"/>
          <a:ext cx="0" cy="0"/>
          <a:chOff x="0" y="0"/>
          <a:chExt cx="0" cy="0"/>
        </a:xfrm>
      </p:grpSpPr>
      <p:sp>
        <p:nvSpPr>
          <p:cNvPr id="2" name="Google Shape;46;p1" descr="$PPTXTitle">
            <a:extLst>
              <a:ext uri="{FF2B5EF4-FFF2-40B4-BE49-F238E27FC236}">
                <a16:creationId xmlns:a16="http://schemas.microsoft.com/office/drawing/2014/main" id="{EC7287FA-49D7-0389-F701-E27D61828982}"/>
              </a:ext>
            </a:extLst>
          </p:cNvPr>
          <p:cNvSpPr txBox="1">
            <a:spLocks/>
          </p:cNvSpPr>
          <p:nvPr/>
        </p:nvSpPr>
        <p:spPr>
          <a:xfrm>
            <a:off x="2471351" y="8247622"/>
            <a:ext cx="15643654" cy="2025555"/>
          </a:xfrm>
          <a:prstGeom prst="rect">
            <a:avLst/>
          </a:prstGeom>
          <a:noFill/>
          <a:ln>
            <a:noFill/>
          </a:ln>
        </p:spPr>
        <p:txBody>
          <a:bodyPr spcFirstLastPara="1" wrap="square" lIns="0" tIns="123825"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950" b="1" dirty="0">
                <a:solidFill>
                  <a:srgbClr val="FFFFFF"/>
                </a:solidFill>
                <a:latin typeface="Proxima Nova Rg"/>
              </a:rPr>
              <a:t>The new Nordic Gold developer </a:t>
            </a:r>
            <a:endParaRPr lang="en-US" b="1" dirty="0">
              <a:latin typeface="Proxima Nova Rg"/>
            </a:endParaRPr>
          </a:p>
          <a:p>
            <a:pPr algn="ctr"/>
            <a:br>
              <a:rPr lang="en-US" sz="3700" dirty="0">
                <a:solidFill>
                  <a:srgbClr val="FFFFFF"/>
                </a:solidFill>
                <a:latin typeface="Proxima Nova Rg"/>
                <a:ea typeface="Proxima Nova Rg"/>
                <a:cs typeface="Proxima Nova Rg"/>
              </a:rPr>
            </a:br>
            <a:r>
              <a:rPr lang="en-US" sz="3700" dirty="0">
                <a:solidFill>
                  <a:srgbClr val="DEAC2A"/>
                </a:solidFill>
                <a:latin typeface="Proxima Nova Rg"/>
                <a:ea typeface="Proxima Nova Rg"/>
                <a:cs typeface="Proxima Nova Rg"/>
                <a:sym typeface="Proxima Nova"/>
              </a:rPr>
              <a:t>April 2026</a:t>
            </a:r>
            <a:endParaRPr lang="en-US" sz="3700" dirty="0">
              <a:latin typeface="Proxima Nova Rg"/>
              <a:ea typeface="Proxima Nova Rg"/>
              <a:cs typeface="Proxima Nova Rg"/>
            </a:endParaRPr>
          </a:p>
        </p:txBody>
      </p:sp>
      <p:grpSp>
        <p:nvGrpSpPr>
          <p:cNvPr id="3" name="Google Shape;47;p1">
            <a:extLst>
              <a:ext uri="{FF2B5EF4-FFF2-40B4-BE49-F238E27FC236}">
                <a16:creationId xmlns:a16="http://schemas.microsoft.com/office/drawing/2014/main" id="{95F45CE8-B67C-1278-FBA7-B914C00D0B77}"/>
              </a:ext>
            </a:extLst>
          </p:cNvPr>
          <p:cNvGrpSpPr/>
          <p:nvPr/>
        </p:nvGrpSpPr>
        <p:grpSpPr>
          <a:xfrm>
            <a:off x="7601863" y="4900374"/>
            <a:ext cx="4900930" cy="3235504"/>
            <a:chOff x="7601863" y="4900374"/>
            <a:chExt cx="4900930" cy="3235504"/>
          </a:xfrm>
        </p:grpSpPr>
        <p:pic>
          <p:nvPicPr>
            <p:cNvPr id="4" name="Google Shape;48;p1">
              <a:extLst>
                <a:ext uri="{FF2B5EF4-FFF2-40B4-BE49-F238E27FC236}">
                  <a16:creationId xmlns:a16="http://schemas.microsoft.com/office/drawing/2014/main" id="{B735003F-A837-4F3F-78C8-4B6609E025AE}"/>
                </a:ext>
              </a:extLst>
            </p:cNvPr>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8257942" y="4900374"/>
              <a:ext cx="3588217" cy="2680546"/>
            </a:xfrm>
            <a:prstGeom prst="rect">
              <a:avLst/>
            </a:prstGeom>
            <a:noFill/>
            <a:ln>
              <a:noFill/>
            </a:ln>
          </p:spPr>
        </p:pic>
        <p:sp>
          <p:nvSpPr>
            <p:cNvPr id="5" name="Google Shape;49;p1">
              <a:extLst>
                <a:ext uri="{FF2B5EF4-FFF2-40B4-BE49-F238E27FC236}">
                  <a16:creationId xmlns:a16="http://schemas.microsoft.com/office/drawing/2014/main" id="{326D7440-DFF5-8095-B4D9-FC45780AA51A}"/>
                </a:ext>
              </a:extLst>
            </p:cNvPr>
            <p:cNvSpPr/>
            <p:nvPr/>
          </p:nvSpPr>
          <p:spPr>
            <a:xfrm>
              <a:off x="7601863" y="8135878"/>
              <a:ext cx="4900930" cy="0"/>
            </a:xfrm>
            <a:custGeom>
              <a:avLst/>
              <a:gdLst/>
              <a:ahLst/>
              <a:cxnLst/>
              <a:rect l="l" t="t" r="r" b="b"/>
              <a:pathLst>
                <a:path w="4900930" h="120000" extrusionOk="0">
                  <a:moveTo>
                    <a:pt x="0" y="0"/>
                  </a:moveTo>
                  <a:lnTo>
                    <a:pt x="4900374" y="0"/>
                  </a:lnTo>
                </a:path>
              </a:pathLst>
            </a:custGeom>
            <a:noFill/>
            <a:ln w="10450" cap="flat" cmpd="sng">
              <a:solidFill>
                <a:srgbClr val="DEAC2A"/>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538969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FB39C-8724-6EEC-5794-3CDA324DA518}"/>
              </a:ext>
            </a:extLst>
          </p:cNvPr>
          <p:cNvSpPr>
            <a:spLocks noGrp="1"/>
          </p:cNvSpPr>
          <p:nvPr>
            <p:ph type="title"/>
          </p:nvPr>
        </p:nvSpPr>
        <p:spPr/>
        <p:txBody>
          <a:bodyPr/>
          <a:lstStyle/>
          <a:p>
            <a:r>
              <a:rPr lang="en-US" dirty="0">
                <a:solidFill>
                  <a:srgbClr val="FFFFFF"/>
                </a:solidFill>
                <a:latin typeface="Proxima Nova Rg"/>
                <a:ea typeface="Proxima Nova Rg"/>
                <a:cs typeface="Proxima Nova Rg"/>
                <a:sym typeface="Proxima Nova"/>
              </a:rPr>
              <a:t>Goldsky: </a:t>
            </a:r>
            <a:r>
              <a:rPr lang="en-GB" dirty="0">
                <a:solidFill>
                  <a:srgbClr val="FFFFFF"/>
                </a:solidFill>
                <a:latin typeface="Proxima Nova Rg"/>
                <a:ea typeface="Proxima Nova Rg"/>
                <a:cs typeface="Proxima Nova Rg"/>
                <a:sym typeface="Proxima Nova"/>
              </a:rPr>
              <a:t>A New Premier Gold Developer in the Nordics</a:t>
            </a:r>
            <a:endParaRPr lang="en-US" dirty="0"/>
          </a:p>
        </p:txBody>
      </p:sp>
      <p:sp>
        <p:nvSpPr>
          <p:cNvPr id="3" name="Slide Number Placeholder 2">
            <a:extLst>
              <a:ext uri="{FF2B5EF4-FFF2-40B4-BE49-F238E27FC236}">
                <a16:creationId xmlns:a16="http://schemas.microsoft.com/office/drawing/2014/main" id="{06675058-C4C0-5530-F818-7BA8C74F1C95}"/>
              </a:ext>
            </a:extLst>
          </p:cNvPr>
          <p:cNvSpPr>
            <a:spLocks noGrp="1"/>
          </p:cNvSpPr>
          <p:nvPr>
            <p:ph type="sldNum" idx="12"/>
          </p:nvPr>
        </p:nvSpPr>
        <p:spPr>
          <a:xfrm>
            <a:off x="18652669" y="10614866"/>
            <a:ext cx="474009" cy="223138"/>
          </a:xfrm>
        </p:spPr>
        <p:txBody>
          <a:bodyPr/>
          <a:lstStyle/>
          <a:p>
            <a:fld id="{00000000-1234-1234-1234-123412341234}" type="slidenum">
              <a:rPr lang="en-US" smtClean="0"/>
              <a:pPr/>
              <a:t>3</a:t>
            </a:fld>
            <a:endParaRPr lang="en-US"/>
          </a:p>
        </p:txBody>
      </p:sp>
      <p:sp>
        <p:nvSpPr>
          <p:cNvPr id="4" name="Google Shape;76;p3">
            <a:extLst>
              <a:ext uri="{FF2B5EF4-FFF2-40B4-BE49-F238E27FC236}">
                <a16:creationId xmlns:a16="http://schemas.microsoft.com/office/drawing/2014/main" id="{9D702F2A-378E-422C-39ED-B0EF00D60420}"/>
              </a:ext>
            </a:extLst>
          </p:cNvPr>
          <p:cNvSpPr txBox="1"/>
          <p:nvPr/>
        </p:nvSpPr>
        <p:spPr>
          <a:xfrm>
            <a:off x="1160039" y="1537978"/>
            <a:ext cx="18099428" cy="8340099"/>
          </a:xfrm>
          <a:prstGeom prst="rect">
            <a:avLst/>
          </a:prstGeom>
          <a:noFill/>
          <a:ln>
            <a:noFill/>
          </a:ln>
        </p:spPr>
        <p:txBody>
          <a:bodyPr spcFirstLastPara="1" wrap="square" lIns="0" tIns="14600" rIns="0" bIns="0" anchor="t" anchorCtr="0">
            <a:spAutoFit/>
          </a:bodyPr>
          <a:lstStyle/>
          <a:p>
            <a:pPr marL="12700" lvl="0"/>
            <a:endParaRPr lang="en-US" sz="2900" dirty="0">
              <a:solidFill>
                <a:srgbClr val="FFFFFF"/>
              </a:solidFill>
              <a:latin typeface="Proxima Nova Rg"/>
              <a:ea typeface="Proxima Nova Rg"/>
              <a:cs typeface="Proxima Nova Rg"/>
              <a:sym typeface="Proxima Nova"/>
            </a:endParaRPr>
          </a:p>
          <a:p>
            <a:pPr marL="12700"/>
            <a:r>
              <a:rPr lang="en-US" sz="3200" b="1" dirty="0">
                <a:solidFill>
                  <a:srgbClr val="DEAC2A"/>
                </a:solidFill>
                <a:latin typeface="Proxima Nova Rg"/>
                <a:ea typeface="Proxima Nova Rg"/>
                <a:cs typeface="Proxima Nova Rg"/>
                <a:sym typeface="Proxima Nova"/>
              </a:rPr>
              <a:t>Background on </a:t>
            </a:r>
            <a:r>
              <a:rPr lang="en-US" sz="3200" b="1" dirty="0" err="1">
                <a:solidFill>
                  <a:srgbClr val="DEAC2A"/>
                </a:solidFill>
                <a:latin typeface="Proxima Nova Rg"/>
                <a:ea typeface="Proxima Nova Rg"/>
                <a:cs typeface="Proxima Nova Rg"/>
                <a:sym typeface="Proxima Nova"/>
              </a:rPr>
              <a:t>Goldsky's</a:t>
            </a:r>
            <a:r>
              <a:rPr lang="en-US" sz="3200" b="1" dirty="0">
                <a:solidFill>
                  <a:srgbClr val="DEAC2A"/>
                </a:solidFill>
                <a:latin typeface="Proxima Nova Rg"/>
                <a:ea typeface="Proxima Nova Rg"/>
                <a:cs typeface="Proxima Nova Rg"/>
                <a:sym typeface="Proxima Nova"/>
              </a:rPr>
              <a:t> formation</a:t>
            </a:r>
            <a:endParaRPr lang="en-US" sz="3200" b="1" dirty="0">
              <a:solidFill>
                <a:srgbClr val="DEAC2A"/>
              </a:solidFill>
              <a:latin typeface="Proxima Nova Rg"/>
              <a:ea typeface="Proxima Nova Rg"/>
              <a:cs typeface="Proxima Nova Rg"/>
            </a:endParaRPr>
          </a:p>
          <a:p>
            <a:pPr marL="12700"/>
            <a:endParaRPr lang="en-US" sz="3200" dirty="0">
              <a:solidFill>
                <a:srgbClr val="DEAC2A"/>
              </a:solidFill>
              <a:latin typeface="Proxima Nova Rg"/>
              <a:ea typeface="Proxima Nova Rg"/>
              <a:cs typeface="Proxima Nova Rg"/>
              <a:sym typeface="Proxima Nova"/>
            </a:endParaRPr>
          </a:p>
          <a:p>
            <a:pPr marL="12700">
              <a:buClr>
                <a:srgbClr val="E5B12B"/>
              </a:buClr>
            </a:pPr>
            <a:r>
              <a:rPr lang="en-US" sz="3200" dirty="0">
                <a:solidFill>
                  <a:srgbClr val="E5B12B"/>
                </a:solidFill>
                <a:latin typeface="Proxima Nova Rg"/>
                <a:ea typeface="Proxima Nova Rg"/>
                <a:cs typeface="Proxima Nova Rg"/>
                <a:sym typeface="Proxima Nova"/>
              </a:rPr>
              <a:t>H2 2025:</a:t>
            </a:r>
            <a:r>
              <a:rPr lang="en-US" sz="3200" dirty="0">
                <a:solidFill>
                  <a:srgbClr val="FFFFFF"/>
                </a:solidFill>
                <a:latin typeface="Proxima Nova Rg"/>
                <a:ea typeface="Proxima Nova Rg"/>
                <a:cs typeface="Proxima Nova Rg"/>
                <a:sym typeface="Proxima Nova"/>
              </a:rPr>
              <a:t> 	</a:t>
            </a:r>
            <a:endParaRPr lang="en-US" sz="3200" dirty="0">
              <a:solidFill>
                <a:srgbClr val="FFFFFF"/>
              </a:solidFill>
              <a:ea typeface="Proxima Nova Rg"/>
              <a:sym typeface="Proxima Nova"/>
            </a:endParaRPr>
          </a:p>
          <a:p>
            <a:pPr marL="469900" indent="-457200">
              <a:buClr>
                <a:schemeClr val="bg1"/>
              </a:buClr>
              <a:buFont typeface="Arial" panose="020B0604020202020204" pitchFamily="34" charset="0"/>
              <a:buChar char="•"/>
            </a:pPr>
            <a:r>
              <a:rPr lang="en-US" sz="2800" dirty="0">
                <a:solidFill>
                  <a:srgbClr val="FFFFFF"/>
                </a:solidFill>
                <a:latin typeface="Proxima Nova Rg"/>
                <a:ea typeface="Proxima Nova Rg"/>
                <a:cs typeface="Proxima Nova Rg"/>
              </a:rPr>
              <a:t>Merger agreed between First Nordic Metals and Mawson Finland </a:t>
            </a:r>
            <a:endParaRPr lang="en-US" sz="2800" dirty="0">
              <a:latin typeface="Proxima Nova Rg"/>
              <a:ea typeface="Proxima Nova Rg"/>
              <a:cs typeface="Proxima Nova Rg"/>
              <a:sym typeface="Proxima Nova"/>
            </a:endParaRPr>
          </a:p>
          <a:p>
            <a:pPr marL="469900" indent="-457200">
              <a:buClr>
                <a:schemeClr val="bg1"/>
              </a:buClr>
              <a:buFont typeface="Arial" panose="020B0604020202020204" pitchFamily="34" charset="0"/>
              <a:buChar char="•"/>
            </a:pPr>
            <a:r>
              <a:rPr lang="en-US" sz="2800" dirty="0">
                <a:solidFill>
                  <a:srgbClr val="FFFFFF"/>
                </a:solidFill>
                <a:latin typeface="Proxima Nova Rg"/>
                <a:ea typeface="Proxima Nova Rg"/>
                <a:cs typeface="Proxima Nova Rg"/>
                <a:sym typeface="Proxima Nova"/>
              </a:rPr>
              <a:t>New management and board appointed with long track record of creating shareholder value</a:t>
            </a:r>
            <a:endParaRPr lang="en-US" sz="2800" dirty="0">
              <a:solidFill>
                <a:srgbClr val="FFFFFF"/>
              </a:solidFill>
              <a:latin typeface="Proxima Nova Rg"/>
              <a:ea typeface="Proxima Nova Rg"/>
              <a:cs typeface="Proxima Nova Rg"/>
            </a:endParaRPr>
          </a:p>
          <a:p>
            <a:pPr marL="469900" indent="-457200">
              <a:buClr>
                <a:schemeClr val="bg1"/>
              </a:buClr>
              <a:buFont typeface="Arial" panose="020B0604020202020204" pitchFamily="34" charset="0"/>
              <a:buChar char="•"/>
            </a:pPr>
            <a:r>
              <a:rPr lang="en-GB" sz="2800" dirty="0">
                <a:solidFill>
                  <a:srgbClr val="FFFFFF"/>
                </a:solidFill>
                <a:latin typeface="Proxima Nova Rg"/>
                <a:ea typeface="Proxima Nova Rg"/>
                <a:cs typeface="Proxima Nova Rg"/>
                <a:sym typeface="Proxima Nova"/>
              </a:rPr>
              <a:t>Darren Morcombe joins as special advisor and supports</a:t>
            </a:r>
            <a:r>
              <a:rPr lang="en-US" sz="2800" dirty="0">
                <a:solidFill>
                  <a:srgbClr val="FFFFFF"/>
                </a:solidFill>
                <a:latin typeface="Proxima Nova Rg"/>
                <a:ea typeface="Proxima Nova Rg"/>
                <a:cs typeface="Proxima Nova Rg"/>
                <a:sym typeface="Proxima Nova"/>
              </a:rPr>
              <a:t> C$80m equity fundraising  </a:t>
            </a:r>
            <a:endParaRPr lang="en-US" sz="2800" dirty="0">
              <a:solidFill>
                <a:srgbClr val="FFFFFF"/>
              </a:solidFill>
              <a:latin typeface="Proxima Nova Rg"/>
              <a:ea typeface="Proxima Nova Rg"/>
              <a:cs typeface="Proxima Nova Rg"/>
            </a:endParaRPr>
          </a:p>
          <a:p>
            <a:pPr marL="469900" indent="-457200">
              <a:buClr>
                <a:schemeClr val="bg1"/>
              </a:buClr>
              <a:buFont typeface="Arial" panose="020B0604020202020204" pitchFamily="34" charset="0"/>
              <a:buChar char="•"/>
            </a:pPr>
            <a:r>
              <a:rPr lang="en-US" sz="2800" dirty="0">
                <a:solidFill>
                  <a:srgbClr val="FFFFFF"/>
                </a:solidFill>
                <a:latin typeface="Proxima Nova Rg"/>
                <a:ea typeface="Proxima Nova Rg"/>
                <a:cs typeface="Proxima Nova Rg"/>
                <a:sym typeface="Proxima Nova"/>
              </a:rPr>
              <a:t>Merged entities renamed </a:t>
            </a:r>
            <a:r>
              <a:rPr lang="en-US" sz="2800" dirty="0" err="1">
                <a:solidFill>
                  <a:srgbClr val="FFFFFF"/>
                </a:solidFill>
                <a:latin typeface="Proxima Nova Rg"/>
                <a:ea typeface="Proxima Nova Rg"/>
                <a:cs typeface="Proxima Nova Rg"/>
                <a:sym typeface="Proxima Nova"/>
              </a:rPr>
              <a:t>Goldsky</a:t>
            </a:r>
            <a:r>
              <a:rPr lang="en-US" sz="2800" dirty="0">
                <a:solidFill>
                  <a:srgbClr val="FFFFFF"/>
                </a:solidFill>
                <a:latin typeface="Proxima Nova Rg"/>
                <a:ea typeface="Proxima Nova Rg"/>
                <a:cs typeface="Proxima Nova Rg"/>
                <a:sym typeface="Proxima Nova"/>
              </a:rPr>
              <a:t> Resources </a:t>
            </a:r>
            <a:endParaRPr lang="en-GB" sz="2800" dirty="0">
              <a:solidFill>
                <a:srgbClr val="FFFFFF"/>
              </a:solidFill>
              <a:latin typeface="Proxima Nova Rg"/>
              <a:ea typeface="Proxima Nova Rg"/>
              <a:cs typeface="Proxima Nova Rg"/>
            </a:endParaRPr>
          </a:p>
          <a:p>
            <a:pPr marL="12700" lvl="0"/>
            <a:endParaRPr lang="en-US" sz="3200" dirty="0">
              <a:solidFill>
                <a:srgbClr val="FFFFFF"/>
              </a:solidFill>
              <a:latin typeface="Proxima Nova Rg"/>
              <a:ea typeface="Proxima Nova Rg"/>
              <a:cs typeface="Proxima Nova Rg"/>
              <a:sym typeface="Proxima Nova"/>
            </a:endParaRPr>
          </a:p>
          <a:p>
            <a:pPr marL="12700"/>
            <a:r>
              <a:rPr lang="en-US" sz="3200" dirty="0">
                <a:solidFill>
                  <a:srgbClr val="E5B12B"/>
                </a:solidFill>
                <a:latin typeface="Proxima Nova Rg"/>
                <a:ea typeface="Proxima Nova Rg"/>
                <a:cs typeface="Proxima Nova Rg"/>
                <a:sym typeface="Proxima Nova"/>
              </a:rPr>
              <a:t>January - April 2026: </a:t>
            </a:r>
            <a:r>
              <a:rPr lang="en-US" sz="3200" dirty="0">
                <a:solidFill>
                  <a:srgbClr val="FFFFFF"/>
                </a:solidFill>
                <a:latin typeface="Proxima Nova Rg"/>
                <a:ea typeface="Proxima Nova Rg"/>
                <a:cs typeface="Proxima Nova Rg"/>
                <a:sym typeface="Proxima Nova"/>
              </a:rPr>
              <a:t>		</a:t>
            </a:r>
            <a:endParaRPr lang="en-US" sz="3200" dirty="0">
              <a:solidFill>
                <a:srgbClr val="FFFFFF"/>
              </a:solidFill>
              <a:latin typeface="Proxima Nova Rg"/>
              <a:ea typeface="Proxima Nova Rg"/>
              <a:cs typeface="Proxima Nova Rg"/>
            </a:endParaRPr>
          </a:p>
          <a:p>
            <a:pPr marL="469900" indent="-457200">
              <a:buClr>
                <a:schemeClr val="bg1"/>
              </a:buClr>
              <a:buFont typeface="Arial" panose="020B0604020202020204" pitchFamily="34" charset="0"/>
              <a:buChar char="•"/>
            </a:pPr>
            <a:r>
              <a:rPr lang="en-US" sz="2800" dirty="0" err="1">
                <a:solidFill>
                  <a:srgbClr val="FFFFFF"/>
                </a:solidFill>
                <a:latin typeface="Proxima Nova Rg"/>
                <a:ea typeface="Proxima Nova Rg"/>
                <a:cs typeface="Proxima Nova Rg"/>
                <a:sym typeface="Proxima Nova"/>
              </a:rPr>
              <a:t>Goldsky</a:t>
            </a:r>
            <a:r>
              <a:rPr lang="en-US" sz="2800" dirty="0">
                <a:solidFill>
                  <a:srgbClr val="FFFFFF"/>
                </a:solidFill>
                <a:latin typeface="Proxima Nova Rg"/>
                <a:ea typeface="Proxima Nova Rg"/>
                <a:cs typeface="Proxima Nova Rg"/>
                <a:sym typeface="Proxima Nova"/>
              </a:rPr>
              <a:t> announces transaction to </a:t>
            </a:r>
            <a:r>
              <a:rPr lang="en-US" sz="2800" dirty="0">
                <a:solidFill>
                  <a:srgbClr val="FFFFFF"/>
                </a:solidFill>
                <a:latin typeface="Proxima Nova Rg"/>
                <a:sym typeface="Proxima Nova"/>
              </a:rPr>
              <a:t>become 100% owner of </a:t>
            </a:r>
            <a:r>
              <a:rPr lang="en-US" sz="2800" dirty="0" err="1">
                <a:solidFill>
                  <a:srgbClr val="FFFFFF"/>
                </a:solidFill>
                <a:latin typeface="Proxima Nova Rg"/>
                <a:sym typeface="Proxima Nova"/>
              </a:rPr>
              <a:t>Barsele</a:t>
            </a:r>
            <a:r>
              <a:rPr lang="en-US" sz="2800" dirty="0">
                <a:solidFill>
                  <a:srgbClr val="FFFFFF"/>
                </a:solidFill>
                <a:latin typeface="Proxima Nova Rg"/>
                <a:sym typeface="Proxima Nova"/>
              </a:rPr>
              <a:t> Gold Project, acquiring JV partner Agnico Eagle’s 55% interest</a:t>
            </a:r>
            <a:endParaRPr lang="en-US" sz="2800" dirty="0">
              <a:solidFill>
                <a:srgbClr val="FFFFFF"/>
              </a:solidFill>
              <a:latin typeface="Proxima Nova Rg"/>
            </a:endParaRPr>
          </a:p>
          <a:p>
            <a:pPr marL="469900" indent="-457200">
              <a:buClr>
                <a:schemeClr val="bg1"/>
              </a:buClr>
              <a:buFont typeface="Arial" panose="020B0604020202020204" pitchFamily="34" charset="0"/>
              <a:buChar char="•"/>
            </a:pPr>
            <a:r>
              <a:rPr lang="en-US" sz="2800" dirty="0">
                <a:solidFill>
                  <a:srgbClr val="FFFFFF"/>
                </a:solidFill>
                <a:latin typeface="Proxima Nova Rg"/>
                <a:sym typeface="Proxima Nova"/>
              </a:rPr>
              <a:t>Agnico Eagle continues the partnership with a new 32.5% equity holding in </a:t>
            </a:r>
            <a:r>
              <a:rPr lang="en-US" sz="2800" dirty="0" err="1">
                <a:solidFill>
                  <a:srgbClr val="FFFFFF"/>
                </a:solidFill>
                <a:latin typeface="Proxima Nova Rg"/>
                <a:sym typeface="Proxima Nova"/>
              </a:rPr>
              <a:t>Goldsky</a:t>
            </a:r>
            <a:r>
              <a:rPr lang="en-US" sz="2800" dirty="0">
                <a:solidFill>
                  <a:srgbClr val="FFFFFF"/>
                </a:solidFill>
                <a:latin typeface="Proxima Nova Rg"/>
                <a:sym typeface="Proxima Nova"/>
              </a:rPr>
              <a:t>. The largest equity investment completed by Agnico Eagle</a:t>
            </a:r>
          </a:p>
          <a:p>
            <a:pPr marL="469900" indent="-457200">
              <a:buClr>
                <a:schemeClr val="bg1"/>
              </a:buClr>
              <a:buFont typeface="Arial" panose="020B0604020202020204" pitchFamily="34" charset="0"/>
              <a:buChar char="•"/>
            </a:pPr>
            <a:r>
              <a:rPr lang="en-US" sz="2800" dirty="0">
                <a:solidFill>
                  <a:schemeClr val="bg1"/>
                </a:solidFill>
                <a:latin typeface="Proxima Nova Rg"/>
                <a:sym typeface="Proxima Nova"/>
              </a:rPr>
              <a:t>9 April 2026: Shareholders approve </a:t>
            </a:r>
            <a:r>
              <a:rPr lang="en-US" sz="2800" dirty="0" err="1">
                <a:solidFill>
                  <a:schemeClr val="bg1"/>
                </a:solidFill>
                <a:latin typeface="Proxima Nova Rg"/>
                <a:sym typeface="Proxima Nova"/>
              </a:rPr>
              <a:t>Barsele</a:t>
            </a:r>
            <a:r>
              <a:rPr lang="en-US" sz="2800" dirty="0">
                <a:solidFill>
                  <a:schemeClr val="bg1"/>
                </a:solidFill>
                <a:latin typeface="Proxima Nova Rg"/>
                <a:sym typeface="Proxima Nova"/>
              </a:rPr>
              <a:t> transaction </a:t>
            </a:r>
          </a:p>
          <a:p>
            <a:pPr marL="469900" indent="-457200">
              <a:buClr>
                <a:schemeClr val="bg1"/>
              </a:buClr>
              <a:buFont typeface="Arial" panose="020B0604020202020204" pitchFamily="34" charset="0"/>
              <a:buChar char="•"/>
            </a:pPr>
            <a:endParaRPr lang="en-US" sz="3200" dirty="0">
              <a:solidFill>
                <a:srgbClr val="FFFFFF"/>
              </a:solidFill>
              <a:latin typeface="Proxima Nova Rg"/>
              <a:sym typeface="Proxima Nova"/>
            </a:endParaRPr>
          </a:p>
          <a:p>
            <a:pPr marL="12700">
              <a:buClr>
                <a:schemeClr val="bg1"/>
              </a:buClr>
            </a:pPr>
            <a:endParaRPr lang="en-US" sz="3200" dirty="0">
              <a:solidFill>
                <a:srgbClr val="FFFFFF"/>
              </a:solidFill>
              <a:latin typeface="Proxima Nova Rg"/>
            </a:endParaRPr>
          </a:p>
          <a:p>
            <a:pPr marL="12700" algn="ctr">
              <a:buClr>
                <a:schemeClr val="bg1"/>
              </a:buClr>
            </a:pPr>
            <a:r>
              <a:rPr lang="en-GB" sz="3600" dirty="0" err="1">
                <a:solidFill>
                  <a:srgbClr val="E5B12B"/>
                </a:solidFill>
                <a:latin typeface="Proxima Nova Rg"/>
              </a:rPr>
              <a:t>Goldsky</a:t>
            </a:r>
            <a:r>
              <a:rPr lang="en-GB" sz="3600" dirty="0">
                <a:solidFill>
                  <a:srgbClr val="E5B12B"/>
                </a:solidFill>
                <a:latin typeface="Proxima Nova Rg"/>
              </a:rPr>
              <a:t> launched following merger of First Nordic and Mawson Finland</a:t>
            </a:r>
          </a:p>
        </p:txBody>
      </p:sp>
    </p:spTree>
    <p:extLst>
      <p:ext uri="{BB962C8B-B14F-4D97-AF65-F5344CB8AC3E}">
        <p14:creationId xmlns:p14="http://schemas.microsoft.com/office/powerpoint/2010/main" val="39530854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244670-5D87-3CD4-1816-3208091B73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BA4587-7692-B8FA-3F44-F34625252DA0}"/>
              </a:ext>
            </a:extLst>
          </p:cNvPr>
          <p:cNvSpPr>
            <a:spLocks noGrp="1"/>
          </p:cNvSpPr>
          <p:nvPr>
            <p:ph type="title"/>
          </p:nvPr>
        </p:nvSpPr>
        <p:spPr/>
        <p:txBody>
          <a:bodyPr/>
          <a:lstStyle/>
          <a:p>
            <a:r>
              <a:rPr lang="en-US" dirty="0">
                <a:solidFill>
                  <a:srgbClr val="FFFFFF"/>
                </a:solidFill>
                <a:latin typeface="Proxima Nova Rg"/>
                <a:ea typeface="Proxima Nova Rg"/>
                <a:cs typeface="Proxima Nova Rg"/>
                <a:sym typeface="Proxima Nova"/>
              </a:rPr>
              <a:t>The Transaction with Agnico Eagle, the 2</a:t>
            </a:r>
            <a:r>
              <a:rPr lang="en-US" baseline="30000" dirty="0">
                <a:solidFill>
                  <a:srgbClr val="FFFFFF"/>
                </a:solidFill>
                <a:latin typeface="Proxima Nova Rg"/>
                <a:ea typeface="Proxima Nova Rg"/>
                <a:cs typeface="Proxima Nova Rg"/>
                <a:sym typeface="Proxima Nova"/>
              </a:rPr>
              <a:t>nd</a:t>
            </a:r>
            <a:r>
              <a:rPr lang="en-US" dirty="0">
                <a:solidFill>
                  <a:srgbClr val="FFFFFF"/>
                </a:solidFill>
                <a:latin typeface="Proxima Nova Rg"/>
                <a:ea typeface="Proxima Nova Rg"/>
                <a:cs typeface="Proxima Nova Rg"/>
                <a:sym typeface="Proxima Nova"/>
              </a:rPr>
              <a:t> largest gold producer globally </a:t>
            </a:r>
            <a:endParaRPr lang="en-US" dirty="0"/>
          </a:p>
        </p:txBody>
      </p:sp>
      <p:sp>
        <p:nvSpPr>
          <p:cNvPr id="3" name="Slide Number Placeholder 2">
            <a:extLst>
              <a:ext uri="{FF2B5EF4-FFF2-40B4-BE49-F238E27FC236}">
                <a16:creationId xmlns:a16="http://schemas.microsoft.com/office/drawing/2014/main" id="{5C4E6B45-3864-26A4-86C7-2DEDC3719AA0}"/>
              </a:ext>
            </a:extLst>
          </p:cNvPr>
          <p:cNvSpPr>
            <a:spLocks noGrp="1"/>
          </p:cNvSpPr>
          <p:nvPr>
            <p:ph type="sldNum" idx="12"/>
          </p:nvPr>
        </p:nvSpPr>
        <p:spPr>
          <a:xfrm>
            <a:off x="18652669" y="10614866"/>
            <a:ext cx="474009" cy="223138"/>
          </a:xfrm>
        </p:spPr>
        <p:txBody>
          <a:bodyPr/>
          <a:lstStyle/>
          <a:p>
            <a:fld id="{00000000-1234-1234-1234-123412341234}" type="slidenum">
              <a:rPr lang="en-US" smtClean="0"/>
              <a:pPr/>
              <a:t>4</a:t>
            </a:fld>
            <a:endParaRPr lang="en-US"/>
          </a:p>
        </p:txBody>
      </p:sp>
      <p:sp>
        <p:nvSpPr>
          <p:cNvPr id="5" name="Google Shape;76;p3">
            <a:extLst>
              <a:ext uri="{FF2B5EF4-FFF2-40B4-BE49-F238E27FC236}">
                <a16:creationId xmlns:a16="http://schemas.microsoft.com/office/drawing/2014/main" id="{24061132-6BAF-AB83-48AB-C18400B4592A}"/>
              </a:ext>
            </a:extLst>
          </p:cNvPr>
          <p:cNvSpPr txBox="1"/>
          <p:nvPr/>
        </p:nvSpPr>
        <p:spPr>
          <a:xfrm>
            <a:off x="1113756" y="1757851"/>
            <a:ext cx="18411373" cy="7188758"/>
          </a:xfrm>
          <a:prstGeom prst="rect">
            <a:avLst/>
          </a:prstGeom>
          <a:noFill/>
          <a:ln>
            <a:noFill/>
          </a:ln>
        </p:spPr>
        <p:txBody>
          <a:bodyPr spcFirstLastPara="1" wrap="square" lIns="0" tIns="14600" rIns="0" bIns="0" anchor="t" anchorCtr="0">
            <a:spAutoFit/>
          </a:bodyPr>
          <a:lstStyle/>
          <a:p>
            <a:pPr marL="12700" lvl="0"/>
            <a:endParaRPr lang="en-US" sz="2900" dirty="0">
              <a:solidFill>
                <a:srgbClr val="FFFFFF"/>
              </a:solidFill>
              <a:latin typeface="Proxima Nova Rg"/>
              <a:ea typeface="Proxima Nova Rg"/>
              <a:cs typeface="Proxima Nova Rg"/>
              <a:sym typeface="Proxima Nova"/>
            </a:endParaRPr>
          </a:p>
          <a:p>
            <a:pPr marL="457200" indent="-393065">
              <a:lnSpc>
                <a:spcPct val="115000"/>
              </a:lnSpc>
              <a:buClr>
                <a:srgbClr val="FFFFFF"/>
              </a:buClr>
              <a:buSzPts val="2600"/>
              <a:buFont typeface="Proxima Nova"/>
              <a:buChar char="•"/>
            </a:pPr>
            <a:endParaRPr lang="en-US" sz="2900" dirty="0">
              <a:solidFill>
                <a:srgbClr val="FFFFFF"/>
              </a:solidFill>
              <a:latin typeface="Proxima Nova Rg"/>
              <a:ea typeface="Proxima Nova Rg"/>
              <a:cs typeface="Proxima Nova Rg"/>
            </a:endParaRPr>
          </a:p>
          <a:p>
            <a:pPr marL="63500">
              <a:lnSpc>
                <a:spcPct val="115000"/>
              </a:lnSpc>
              <a:spcAft>
                <a:spcPts val="2000"/>
              </a:spcAft>
              <a:buClr>
                <a:srgbClr val="FFFFFF"/>
              </a:buClr>
              <a:buSzPts val="2600"/>
            </a:pPr>
            <a:r>
              <a:rPr lang="en-US" sz="3000" b="1" dirty="0">
                <a:solidFill>
                  <a:srgbClr val="DEAC2A"/>
                </a:solidFill>
                <a:latin typeface="Proxima Nova Rg"/>
                <a:ea typeface="Proxima Nova Rg"/>
                <a:cs typeface="Proxima Nova Rg"/>
                <a:sym typeface="Proxima Nova"/>
              </a:rPr>
              <a:t>Key Terms</a:t>
            </a:r>
            <a:endParaRPr lang="en-US" sz="3200" dirty="0">
              <a:solidFill>
                <a:srgbClr val="FFFFFF"/>
              </a:solidFill>
              <a:latin typeface="Proxima Nova Rg"/>
              <a:ea typeface="Proxima Nova Rg"/>
              <a:cs typeface="Proxima Nova Rg"/>
            </a:endParaRPr>
          </a:p>
          <a:p>
            <a:pPr marL="809625" lvl="8" indent="-317500">
              <a:lnSpc>
                <a:spcPct val="115000"/>
              </a:lnSpc>
              <a:buClr>
                <a:srgbClr val="FFFFFF"/>
              </a:buClr>
              <a:buSzPct val="100000"/>
              <a:buFont typeface="Arial" panose="020B0604020202020204" pitchFamily="34" charset="0"/>
              <a:buChar char="•"/>
            </a:pPr>
            <a:r>
              <a:rPr lang="en-US" sz="2800" dirty="0">
                <a:solidFill>
                  <a:schemeClr val="bg1"/>
                </a:solidFill>
                <a:latin typeface="Proxima Nova Rg"/>
                <a:ea typeface="Proxima Nova Rg"/>
                <a:cs typeface="Proxima Nova Rg"/>
                <a:sym typeface="Proxima Nova"/>
              </a:rPr>
              <a:t>US$20m to be paid in cash to Agnico Eagle. </a:t>
            </a:r>
            <a:endParaRPr lang="en-US" sz="2800" dirty="0">
              <a:solidFill>
                <a:schemeClr val="bg1"/>
              </a:solidFill>
              <a:latin typeface="Proxima Nova Rg"/>
              <a:ea typeface="Proxima Nova Rg"/>
              <a:cs typeface="Proxima Nova Rg"/>
            </a:endParaRPr>
          </a:p>
          <a:p>
            <a:pPr marL="809625" lvl="7" indent="-317500">
              <a:lnSpc>
                <a:spcPct val="115000"/>
              </a:lnSpc>
              <a:buClr>
                <a:srgbClr val="FFFFFF"/>
              </a:buClr>
              <a:buSzPct val="100000"/>
              <a:buFont typeface="Arial" panose="020B0604020202020204" pitchFamily="34" charset="0"/>
              <a:buChar char="•"/>
            </a:pPr>
            <a:r>
              <a:rPr lang="en-US" sz="2800" dirty="0">
                <a:solidFill>
                  <a:srgbClr val="FFFFFF"/>
                </a:solidFill>
                <a:latin typeface="Proxima Nova Rg"/>
                <a:ea typeface="Proxima Nova Rg"/>
                <a:cs typeface="Proxima Nova Rg"/>
                <a:sym typeface="Proxima Nova"/>
              </a:rPr>
              <a:t>2% NSR with a buyback for US$50m. </a:t>
            </a:r>
            <a:endParaRPr lang="en-US" sz="2800" dirty="0">
              <a:solidFill>
                <a:srgbClr val="FFFFFF"/>
              </a:solidFill>
              <a:latin typeface="Proxima Nova Rg"/>
              <a:ea typeface="Proxima Nova Rg"/>
              <a:cs typeface="Proxima Nova Rg"/>
            </a:endParaRPr>
          </a:p>
          <a:p>
            <a:pPr marL="809625" lvl="7" indent="-317500">
              <a:lnSpc>
                <a:spcPct val="115000"/>
              </a:lnSpc>
              <a:buClr>
                <a:srgbClr val="FFFFFF"/>
              </a:buClr>
              <a:buSzPct val="100000"/>
              <a:buFont typeface="Arial" panose="020B0604020202020204" pitchFamily="34" charset="0"/>
              <a:buChar char="•"/>
            </a:pPr>
            <a:r>
              <a:rPr lang="en-GB" sz="2800" dirty="0">
                <a:solidFill>
                  <a:srgbClr val="FFFFFF"/>
                </a:solidFill>
                <a:latin typeface="Proxima Nova Rg"/>
                <a:ea typeface="Proxima Nova Rg"/>
                <a:cs typeface="Proxima Nova Rg"/>
                <a:sym typeface="Proxima Nova"/>
              </a:rPr>
              <a:t>Agnico Eagle becomes 32.5% shareholder in </a:t>
            </a:r>
            <a:r>
              <a:rPr lang="en-GB" sz="2800" dirty="0" err="1">
                <a:solidFill>
                  <a:srgbClr val="FFFFFF"/>
                </a:solidFill>
                <a:latin typeface="Proxima Nova Rg"/>
                <a:ea typeface="Proxima Nova Rg"/>
                <a:cs typeface="Proxima Nova Rg"/>
                <a:sym typeface="Proxima Nova"/>
              </a:rPr>
              <a:t>Goldsky</a:t>
            </a:r>
            <a:r>
              <a:rPr lang="en-GB" sz="2800" dirty="0">
                <a:solidFill>
                  <a:srgbClr val="FFFFFF"/>
                </a:solidFill>
                <a:latin typeface="Proxima Nova Rg"/>
                <a:ea typeface="Proxima Nova Rg"/>
                <a:cs typeface="Proxima Nova Rg"/>
                <a:sym typeface="Proxima Nova"/>
              </a:rPr>
              <a:t> –  A significant endorsement of the asset, team and the largest equity stake in a mining company.</a:t>
            </a:r>
            <a:endParaRPr lang="en-GB" sz="2800" dirty="0">
              <a:solidFill>
                <a:srgbClr val="FFFFFF"/>
              </a:solidFill>
              <a:latin typeface="Proxima Nova Rg"/>
              <a:ea typeface="Proxima Nova Rg"/>
              <a:cs typeface="Proxima Nova Rg"/>
            </a:endParaRPr>
          </a:p>
          <a:p>
            <a:pPr marL="809625" lvl="7" indent="-317500">
              <a:lnSpc>
                <a:spcPct val="115000"/>
              </a:lnSpc>
              <a:buClr>
                <a:srgbClr val="FFFFFF"/>
              </a:buClr>
              <a:buSzPct val="100000"/>
              <a:buFont typeface="Arial" panose="020B0604020202020204" pitchFamily="34" charset="0"/>
              <a:buChar char="•"/>
            </a:pPr>
            <a:r>
              <a:rPr lang="en-GB" sz="2800" dirty="0">
                <a:solidFill>
                  <a:srgbClr val="FFFFFF"/>
                </a:solidFill>
                <a:latin typeface="Proxima Nova Rg"/>
                <a:ea typeface="Proxima Nova Rg"/>
                <a:cs typeface="Proxima Nova Rg"/>
                <a:sym typeface="Proxima Nova"/>
              </a:rPr>
              <a:t>Agnico Eagle has the right to appoint up to 3 directors to the </a:t>
            </a:r>
            <a:r>
              <a:rPr lang="en-GB" sz="2800" dirty="0" err="1">
                <a:solidFill>
                  <a:srgbClr val="FFFFFF"/>
                </a:solidFill>
                <a:latin typeface="Proxima Nova Rg"/>
                <a:ea typeface="Proxima Nova Rg"/>
                <a:cs typeface="Proxima Nova Rg"/>
                <a:sym typeface="Proxima Nova"/>
              </a:rPr>
              <a:t>Goldsky</a:t>
            </a:r>
            <a:r>
              <a:rPr lang="en-GB" sz="2800" dirty="0">
                <a:solidFill>
                  <a:srgbClr val="FFFFFF"/>
                </a:solidFill>
                <a:latin typeface="Proxima Nova Rg"/>
                <a:ea typeface="Proxima Nova Rg"/>
                <a:cs typeface="Proxima Nova Rg"/>
                <a:sym typeface="Proxima Nova"/>
              </a:rPr>
              <a:t> board.</a:t>
            </a:r>
          </a:p>
          <a:p>
            <a:pPr marL="809625" lvl="7" indent="-317500">
              <a:lnSpc>
                <a:spcPct val="115000"/>
              </a:lnSpc>
              <a:buClr>
                <a:srgbClr val="FFFFFF"/>
              </a:buClr>
              <a:buSzPct val="100000"/>
              <a:buFont typeface="Arial" panose="020B0604020202020204" pitchFamily="34" charset="0"/>
              <a:buChar char="•"/>
            </a:pPr>
            <a:r>
              <a:rPr lang="en-GB" sz="2800" dirty="0">
                <a:solidFill>
                  <a:srgbClr val="FFFFFF"/>
                </a:solidFill>
                <a:latin typeface="Proxima Nova Rg"/>
                <a:ea typeface="Proxima Nova Rg"/>
                <a:cs typeface="Proxima Nova Rg"/>
                <a:sym typeface="Proxima Nova"/>
              </a:rPr>
              <a:t>Technical support through a 9-month integration program and the formation of a joint technical committee. </a:t>
            </a:r>
          </a:p>
          <a:p>
            <a:pPr marL="809625" lvl="7" indent="-317500">
              <a:lnSpc>
                <a:spcPct val="115000"/>
              </a:lnSpc>
              <a:buClr>
                <a:srgbClr val="FFFFFF"/>
              </a:buClr>
              <a:buSzPct val="100000"/>
              <a:buFont typeface="Arial" panose="020B0604020202020204" pitchFamily="34" charset="0"/>
              <a:buChar char="•"/>
            </a:pPr>
            <a:endParaRPr lang="en-GB" sz="3200" dirty="0">
              <a:solidFill>
                <a:srgbClr val="FFFFFF"/>
              </a:solidFill>
              <a:latin typeface="Proxima Nova Rg"/>
              <a:ea typeface="Proxima Nova Rg"/>
              <a:cs typeface="Proxima Nova Rg"/>
              <a:sym typeface="Proxima Nova"/>
            </a:endParaRPr>
          </a:p>
          <a:p>
            <a:pPr marL="492125" lvl="7" algn="ctr">
              <a:lnSpc>
                <a:spcPct val="115000"/>
              </a:lnSpc>
              <a:buClr>
                <a:srgbClr val="FFFFFF"/>
              </a:buClr>
              <a:buSzPct val="100000"/>
            </a:pPr>
            <a:endParaRPr lang="en-GB" sz="4000" dirty="0">
              <a:solidFill>
                <a:srgbClr val="FFC000"/>
              </a:solidFill>
              <a:latin typeface="Proxima Nova Rg"/>
              <a:ea typeface="Proxima Nova Rg"/>
              <a:cs typeface="Proxima Nova Rg"/>
              <a:sym typeface="Proxima Nova"/>
            </a:endParaRPr>
          </a:p>
          <a:p>
            <a:pPr marL="492125" lvl="7" algn="ctr">
              <a:lnSpc>
                <a:spcPct val="115000"/>
              </a:lnSpc>
              <a:buClr>
                <a:srgbClr val="FFFFFF"/>
              </a:buClr>
              <a:buSzPct val="100000"/>
            </a:pPr>
            <a:endParaRPr lang="en-GB" sz="4000" dirty="0">
              <a:solidFill>
                <a:srgbClr val="FFC000"/>
              </a:solidFill>
              <a:latin typeface="Proxima Nova Rg"/>
              <a:ea typeface="Proxima Nova Rg"/>
              <a:cs typeface="Proxima Nova Rg"/>
              <a:sym typeface="Proxima Nova"/>
            </a:endParaRPr>
          </a:p>
          <a:p>
            <a:pPr marL="0" lvl="0" indent="0" algn="l" rtl="0">
              <a:lnSpc>
                <a:spcPct val="100000"/>
              </a:lnSpc>
              <a:spcBef>
                <a:spcPts val="195"/>
              </a:spcBef>
              <a:spcAft>
                <a:spcPts val="0"/>
              </a:spcAft>
              <a:buNone/>
            </a:pPr>
            <a:endParaRPr lang="en-US" sz="2900" dirty="0">
              <a:latin typeface="Proxima Nova Rg"/>
              <a:ea typeface="Proxima Nova Rg"/>
              <a:cs typeface="Proxima Nova Rg"/>
              <a:sym typeface="Proxima Nova"/>
            </a:endParaRPr>
          </a:p>
        </p:txBody>
      </p:sp>
      <p:sp>
        <p:nvSpPr>
          <p:cNvPr id="4" name="TextBox 3">
            <a:extLst>
              <a:ext uri="{FF2B5EF4-FFF2-40B4-BE49-F238E27FC236}">
                <a16:creationId xmlns:a16="http://schemas.microsoft.com/office/drawing/2014/main" id="{C0A5CE8A-7286-C4B4-2297-31C80A75CC39}"/>
              </a:ext>
            </a:extLst>
          </p:cNvPr>
          <p:cNvSpPr txBox="1"/>
          <p:nvPr/>
        </p:nvSpPr>
        <p:spPr>
          <a:xfrm>
            <a:off x="3111889" y="8127957"/>
            <a:ext cx="15142245" cy="861774"/>
          </a:xfrm>
          <a:prstGeom prst="rect">
            <a:avLst/>
          </a:prstGeom>
          <a:noFill/>
        </p:spPr>
        <p:txBody>
          <a:bodyPr wrap="square" rtlCol="0">
            <a:spAutoFit/>
          </a:bodyPr>
          <a:lstStyle/>
          <a:p>
            <a:r>
              <a:rPr lang="en-GB" sz="3600">
                <a:solidFill>
                  <a:srgbClr val="E5B12B"/>
                </a:solidFill>
                <a:latin typeface="Proxima Nova Rg"/>
              </a:rPr>
              <a:t>Owning 100% of </a:t>
            </a:r>
            <a:r>
              <a:rPr lang="en-GB" sz="3600" err="1">
                <a:solidFill>
                  <a:srgbClr val="E5B12B"/>
                </a:solidFill>
                <a:latin typeface="Proxima Nova Rg"/>
              </a:rPr>
              <a:t>Barsele</a:t>
            </a:r>
            <a:r>
              <a:rPr lang="en-GB" sz="3600">
                <a:solidFill>
                  <a:srgbClr val="E5B12B"/>
                </a:solidFill>
                <a:latin typeface="Proxima Nova Rg"/>
              </a:rPr>
              <a:t> is a transformational acquisition for </a:t>
            </a:r>
            <a:r>
              <a:rPr lang="en-GB" sz="3600" err="1">
                <a:solidFill>
                  <a:srgbClr val="E5B12B"/>
                </a:solidFill>
                <a:latin typeface="Proxima Nova Rg"/>
              </a:rPr>
              <a:t>Goldsky</a:t>
            </a:r>
            <a:endParaRPr lang="en-GB" sz="3600">
              <a:solidFill>
                <a:srgbClr val="E5B12B"/>
              </a:solidFill>
              <a:latin typeface="Proxima Nova Rg"/>
            </a:endParaRPr>
          </a:p>
          <a:p>
            <a:endParaRPr lang="en-GB"/>
          </a:p>
        </p:txBody>
      </p:sp>
    </p:spTree>
    <p:extLst>
      <p:ext uri="{BB962C8B-B14F-4D97-AF65-F5344CB8AC3E}">
        <p14:creationId xmlns:p14="http://schemas.microsoft.com/office/powerpoint/2010/main" val="26455529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D1979-01BE-C5C3-325F-3B89ADAB35B2}"/>
              </a:ext>
            </a:extLst>
          </p:cNvPr>
          <p:cNvSpPr>
            <a:spLocks noGrp="1"/>
          </p:cNvSpPr>
          <p:nvPr>
            <p:ph type="title"/>
          </p:nvPr>
        </p:nvSpPr>
        <p:spPr/>
        <p:txBody>
          <a:bodyPr/>
          <a:lstStyle/>
          <a:p>
            <a:r>
              <a:rPr lang="en-GB" dirty="0"/>
              <a:t>Executive leadership team with Proven Operational Experience</a:t>
            </a:r>
          </a:p>
        </p:txBody>
      </p:sp>
      <p:sp>
        <p:nvSpPr>
          <p:cNvPr id="3" name="Slide Number Placeholder 2">
            <a:extLst>
              <a:ext uri="{FF2B5EF4-FFF2-40B4-BE49-F238E27FC236}">
                <a16:creationId xmlns:a16="http://schemas.microsoft.com/office/drawing/2014/main" id="{89E07155-4C85-B628-A5EA-1EC6FE6E1AB5}"/>
              </a:ext>
            </a:extLst>
          </p:cNvPr>
          <p:cNvSpPr>
            <a:spLocks noGrp="1"/>
          </p:cNvSpPr>
          <p:nvPr>
            <p:ph type="sldNum" idx="12"/>
          </p:nvPr>
        </p:nvSpPr>
        <p:spPr/>
        <p:txBody>
          <a:bodyPr/>
          <a:lstStyle/>
          <a:p>
            <a:fld id="{00000000-1234-1234-1234-123412341234}" type="slidenum">
              <a:rPr lang="en-US" smtClean="0"/>
              <a:pPr/>
              <a:t>5</a:t>
            </a:fld>
            <a:endParaRPr lang="en-US"/>
          </a:p>
        </p:txBody>
      </p:sp>
      <p:sp>
        <p:nvSpPr>
          <p:cNvPr id="9" name="Google Shape;154;p6">
            <a:extLst>
              <a:ext uri="{FF2B5EF4-FFF2-40B4-BE49-F238E27FC236}">
                <a16:creationId xmlns:a16="http://schemas.microsoft.com/office/drawing/2014/main" id="{C6E35DC8-A99B-8A4B-3103-6A729E3CC08B}"/>
              </a:ext>
            </a:extLst>
          </p:cNvPr>
          <p:cNvSpPr/>
          <p:nvPr/>
        </p:nvSpPr>
        <p:spPr>
          <a:xfrm>
            <a:off x="648798" y="1767688"/>
            <a:ext cx="3646800" cy="8191858"/>
          </a:xfrm>
          <a:custGeom>
            <a:avLst/>
            <a:gdLst/>
            <a:ahLst/>
            <a:cxnLst/>
            <a:rect l="l" t="t" r="r" b="b"/>
            <a:pathLst>
              <a:path w="4337684" h="7950200" extrusionOk="0">
                <a:moveTo>
                  <a:pt x="4127643" y="0"/>
                </a:moveTo>
                <a:lnTo>
                  <a:pt x="209417" y="0"/>
                </a:lnTo>
                <a:lnTo>
                  <a:pt x="161399" y="5530"/>
                </a:lnTo>
                <a:lnTo>
                  <a:pt x="117319" y="21284"/>
                </a:lnTo>
                <a:lnTo>
                  <a:pt x="78436" y="46005"/>
                </a:lnTo>
                <a:lnTo>
                  <a:pt x="46005" y="78436"/>
                </a:lnTo>
                <a:lnTo>
                  <a:pt x="21284" y="117319"/>
                </a:lnTo>
                <a:lnTo>
                  <a:pt x="5530" y="161399"/>
                </a:lnTo>
                <a:lnTo>
                  <a:pt x="0" y="209417"/>
                </a:lnTo>
                <a:lnTo>
                  <a:pt x="0" y="7740696"/>
                </a:lnTo>
                <a:lnTo>
                  <a:pt x="5530" y="7788711"/>
                </a:lnTo>
                <a:lnTo>
                  <a:pt x="21284" y="7832789"/>
                </a:lnTo>
                <a:lnTo>
                  <a:pt x="46005" y="7871673"/>
                </a:lnTo>
                <a:lnTo>
                  <a:pt x="78436" y="7904104"/>
                </a:lnTo>
                <a:lnTo>
                  <a:pt x="117319" y="7928827"/>
                </a:lnTo>
                <a:lnTo>
                  <a:pt x="161399" y="7944582"/>
                </a:lnTo>
                <a:lnTo>
                  <a:pt x="209417" y="7950113"/>
                </a:lnTo>
                <a:lnTo>
                  <a:pt x="4127643" y="7950113"/>
                </a:lnTo>
                <a:lnTo>
                  <a:pt x="4175659" y="7944582"/>
                </a:lnTo>
                <a:lnTo>
                  <a:pt x="4219737" y="7928827"/>
                </a:lnTo>
                <a:lnTo>
                  <a:pt x="4258620" y="7904104"/>
                </a:lnTo>
                <a:lnTo>
                  <a:pt x="4291052" y="7871673"/>
                </a:lnTo>
                <a:lnTo>
                  <a:pt x="4315774" y="7832789"/>
                </a:lnTo>
                <a:lnTo>
                  <a:pt x="4331530" y="7788711"/>
                </a:lnTo>
                <a:lnTo>
                  <a:pt x="4337061" y="7740696"/>
                </a:lnTo>
                <a:lnTo>
                  <a:pt x="4337061" y="209417"/>
                </a:lnTo>
                <a:lnTo>
                  <a:pt x="4331530" y="161399"/>
                </a:lnTo>
                <a:lnTo>
                  <a:pt x="4315774" y="117319"/>
                </a:lnTo>
                <a:lnTo>
                  <a:pt x="4291052" y="78436"/>
                </a:lnTo>
                <a:lnTo>
                  <a:pt x="4258620" y="46005"/>
                </a:lnTo>
                <a:lnTo>
                  <a:pt x="4219737" y="21284"/>
                </a:lnTo>
                <a:lnTo>
                  <a:pt x="4175659" y="5530"/>
                </a:lnTo>
                <a:lnTo>
                  <a:pt x="4127643" y="0"/>
                </a:lnTo>
                <a:close/>
              </a:path>
            </a:pathLst>
          </a:custGeom>
          <a:solidFill>
            <a:srgbClr val="10273D">
              <a:alpha val="49800"/>
            </a:srgbClr>
          </a:solidFill>
          <a:ln>
            <a:noFill/>
          </a:ln>
        </p:spPr>
        <p:txBody>
          <a:bodyPr spcFirstLastPara="1" wrap="square" lIns="0" tIns="0" rIns="0" bIns="0" anchor="t" anchorCtr="0">
            <a:noAutofit/>
          </a:bodyPr>
          <a:lstStyle/>
          <a:p>
            <a:pPr marL="0" lvl="0" indent="0" algn="l" rtl="0">
              <a:spcBef>
                <a:spcPts val="0"/>
              </a:spcBef>
              <a:spcAft>
                <a:spcPts val="0"/>
              </a:spcAft>
              <a:buNone/>
            </a:pPr>
            <a:endParaRPr lang="en-GB">
              <a:latin typeface="Proxima Nova Rg"/>
              <a:ea typeface="Proxima Nova Rg"/>
              <a:cs typeface="Proxima Nova Rg"/>
              <a:sym typeface="Proxima Nova"/>
            </a:endParaRPr>
          </a:p>
        </p:txBody>
      </p:sp>
      <p:sp>
        <p:nvSpPr>
          <p:cNvPr id="10" name="Google Shape;158;p6">
            <a:extLst>
              <a:ext uri="{FF2B5EF4-FFF2-40B4-BE49-F238E27FC236}">
                <a16:creationId xmlns:a16="http://schemas.microsoft.com/office/drawing/2014/main" id="{A4625D7E-FC68-3E9D-A17E-3A754E125516}"/>
              </a:ext>
            </a:extLst>
          </p:cNvPr>
          <p:cNvSpPr txBox="1"/>
          <p:nvPr/>
        </p:nvSpPr>
        <p:spPr>
          <a:xfrm>
            <a:off x="931183" y="4737635"/>
            <a:ext cx="3324503" cy="3929907"/>
          </a:xfrm>
          <a:prstGeom prst="rect">
            <a:avLst/>
          </a:prstGeom>
          <a:noFill/>
          <a:ln>
            <a:noFill/>
          </a:ln>
        </p:spPr>
        <p:txBody>
          <a:bodyPr spcFirstLastPara="1" wrap="square" lIns="0" tIns="15225" rIns="0" bIns="0" anchor="t" anchorCtr="0">
            <a:spAutoFit/>
          </a:bodyPr>
          <a:lstStyle/>
          <a:p>
            <a:pPr marL="12700" lvl="0" indent="0" algn="l" rtl="0">
              <a:lnSpc>
                <a:spcPct val="118571"/>
              </a:lnSpc>
              <a:spcBef>
                <a:spcPts val="0"/>
              </a:spcBef>
              <a:spcAft>
                <a:spcPts val="0"/>
              </a:spcAft>
              <a:buNone/>
            </a:pPr>
            <a:r>
              <a:rPr lang="en-US" sz="1900" b="1">
                <a:solidFill>
                  <a:srgbClr val="DEAC2A"/>
                </a:solidFill>
                <a:latin typeface="Proxima Nova Rg"/>
                <a:ea typeface="Proxima Nova Rg"/>
                <a:cs typeface="Proxima Nova Rg"/>
                <a:sym typeface="Proxima Nova"/>
              </a:rPr>
              <a:t>Russell Bradford</a:t>
            </a:r>
            <a:endParaRPr lang="en-US" sz="1900">
              <a:latin typeface="Proxima Nova Rg"/>
              <a:ea typeface="Proxima Nova Rg"/>
              <a:cs typeface="Proxima Nova Rg"/>
              <a:sym typeface="Proxima Nova"/>
            </a:endParaRPr>
          </a:p>
          <a:p>
            <a:pPr marL="12700" lvl="0" indent="0" algn="l" rtl="0">
              <a:lnSpc>
                <a:spcPct val="118000"/>
              </a:lnSpc>
              <a:spcBef>
                <a:spcPts val="0"/>
              </a:spcBef>
              <a:spcAft>
                <a:spcPts val="800"/>
              </a:spcAft>
              <a:buNone/>
            </a:pPr>
            <a:r>
              <a:rPr lang="en-US" sz="1700">
                <a:solidFill>
                  <a:srgbClr val="FFFFFF"/>
                </a:solidFill>
                <a:latin typeface="Proxima Nova Rg"/>
                <a:ea typeface="Proxima Nova Rg"/>
                <a:cs typeface="Proxima Nova Rg"/>
                <a:sym typeface="Proxima Nova"/>
              </a:rPr>
              <a:t>CEO &amp; Exec. Director</a:t>
            </a:r>
            <a:endParaRPr lang="en-US" sz="1700">
              <a:latin typeface="Proxima Nova Rg"/>
              <a:ea typeface="Proxima Nova Rg"/>
              <a:cs typeface="Proxima Nova Rg"/>
              <a:sym typeface="Proxima Nova"/>
            </a:endParaRPr>
          </a:p>
          <a:p>
            <a:pPr marL="185738" marR="398145" lvl="0" indent="-173038" algn="l" rtl="0">
              <a:lnSpc>
                <a:spcPct val="101000"/>
              </a:lnSpc>
              <a:spcBef>
                <a:spcPts val="0"/>
              </a:spcBef>
              <a:spcAft>
                <a:spcPts val="800"/>
              </a:spcAft>
              <a:buClr>
                <a:schemeClr val="bg1"/>
              </a:buClr>
              <a:buFont typeface="Arial" panose="020B0604020202020204" pitchFamily="34" charset="0"/>
              <a:buChar char="•"/>
            </a:pPr>
            <a:r>
              <a:rPr lang="en-US" sz="1700">
                <a:solidFill>
                  <a:srgbClr val="FFFFFF"/>
                </a:solidFill>
                <a:latin typeface="Proxima Nova Rg"/>
                <a:ea typeface="Proxima Nova Rg"/>
                <a:cs typeface="Proxima Nova Rg"/>
                <a:sym typeface="Proxima Nova"/>
              </a:rPr>
              <a:t>+35 years of project management &amp; operational experience</a:t>
            </a:r>
            <a:endParaRPr lang="en-US" sz="1700">
              <a:latin typeface="Proxima Nova Rg"/>
              <a:ea typeface="Proxima Nova Rg"/>
              <a:cs typeface="Proxima Nova Rg"/>
              <a:sym typeface="Proxima Nova"/>
            </a:endParaRPr>
          </a:p>
          <a:p>
            <a:pPr marL="185738" marR="398145" lvl="0" indent="-173038" algn="l" rtl="0">
              <a:lnSpc>
                <a:spcPct val="101000"/>
              </a:lnSpc>
              <a:spcBef>
                <a:spcPts val="0"/>
              </a:spcBef>
              <a:spcAft>
                <a:spcPts val="800"/>
              </a:spcAft>
              <a:buClr>
                <a:schemeClr val="bg1"/>
              </a:buClr>
              <a:buFont typeface="Arial" panose="020B0604020202020204" pitchFamily="34" charset="0"/>
              <a:buChar char="•"/>
            </a:pPr>
            <a:r>
              <a:rPr lang="en-US" sz="1700">
                <a:solidFill>
                  <a:srgbClr val="FFFFFF"/>
                </a:solidFill>
                <a:latin typeface="Proxima Nova Rg"/>
                <a:ea typeface="Proxima Nova Rg"/>
                <a:cs typeface="Proxima Nova Rg"/>
                <a:sym typeface="Proxima Nova"/>
              </a:rPr>
              <a:t>MD at Aston Minerals, merged with Torque Metals</a:t>
            </a:r>
            <a:endParaRPr lang="en-US" sz="1700">
              <a:latin typeface="Proxima Nova Rg"/>
              <a:ea typeface="Proxima Nova Rg"/>
              <a:cs typeface="Proxima Nova Rg"/>
              <a:sym typeface="Proxima Nova"/>
            </a:endParaRPr>
          </a:p>
          <a:p>
            <a:pPr marL="185738" marR="398145" lvl="0" indent="-173038" algn="l" rtl="0">
              <a:lnSpc>
                <a:spcPct val="101000"/>
              </a:lnSpc>
              <a:spcBef>
                <a:spcPts val="0"/>
              </a:spcBef>
              <a:spcAft>
                <a:spcPts val="800"/>
              </a:spcAft>
              <a:buClr>
                <a:schemeClr val="bg1"/>
              </a:buClr>
              <a:buFont typeface="Arial" panose="020B0604020202020204" pitchFamily="34" charset="0"/>
              <a:buChar char="•"/>
            </a:pPr>
            <a:r>
              <a:rPr lang="en-US" sz="1700">
                <a:solidFill>
                  <a:srgbClr val="FFFFFF"/>
                </a:solidFill>
                <a:latin typeface="Proxima Nova Rg"/>
                <a:ea typeface="Proxima Nova Rg"/>
                <a:cs typeface="Proxima Nova Rg"/>
                <a:sym typeface="Proxima Nova"/>
              </a:rPr>
              <a:t>Sr. VP at Galiano Gold.</a:t>
            </a:r>
          </a:p>
          <a:p>
            <a:pPr marL="185738" marR="398145" lvl="0" indent="-173038" algn="l" rtl="0">
              <a:lnSpc>
                <a:spcPct val="101000"/>
              </a:lnSpc>
              <a:spcBef>
                <a:spcPts val="0"/>
              </a:spcBef>
              <a:spcAft>
                <a:spcPts val="800"/>
              </a:spcAft>
              <a:buClr>
                <a:schemeClr val="bg1"/>
              </a:buClr>
              <a:buFont typeface="Arial" panose="020B0604020202020204" pitchFamily="34" charset="0"/>
              <a:buChar char="•"/>
            </a:pPr>
            <a:r>
              <a:rPr lang="en-US" sz="1700">
                <a:solidFill>
                  <a:srgbClr val="FFFFFF"/>
                </a:solidFill>
                <a:latin typeface="Proxima Nova Rg"/>
                <a:ea typeface="Proxima Nova Rg"/>
                <a:cs typeface="Proxima Nova Rg"/>
                <a:sym typeface="Proxima Nova"/>
              </a:rPr>
              <a:t>GM at Mantra Resources (A$1B sale) &amp; </a:t>
            </a:r>
            <a:r>
              <a:rPr lang="en-US" sz="1700" err="1">
                <a:solidFill>
                  <a:srgbClr val="FFFFFF"/>
                </a:solidFill>
                <a:latin typeface="Proxima Nova Rg"/>
                <a:ea typeface="Proxima Nova Rg"/>
                <a:cs typeface="Proxima Nova Rg"/>
                <a:sym typeface="Proxima Nova"/>
              </a:rPr>
              <a:t>LionOre</a:t>
            </a:r>
            <a:r>
              <a:rPr lang="en-US" sz="1700">
                <a:solidFill>
                  <a:srgbClr val="FFFFFF"/>
                </a:solidFill>
                <a:latin typeface="Proxima Nova Rg"/>
                <a:ea typeface="Proxima Nova Rg"/>
                <a:cs typeface="Proxima Nova Rg"/>
                <a:sym typeface="Proxima Nova"/>
              </a:rPr>
              <a:t> Mining ($7B sale)</a:t>
            </a:r>
          </a:p>
          <a:p>
            <a:pPr marL="185738" marR="398145" lvl="0" indent="-173038" algn="l" rtl="0">
              <a:lnSpc>
                <a:spcPct val="101000"/>
              </a:lnSpc>
              <a:spcBef>
                <a:spcPts val="0"/>
              </a:spcBef>
              <a:spcAft>
                <a:spcPts val="800"/>
              </a:spcAft>
              <a:buClr>
                <a:schemeClr val="bg1"/>
              </a:buClr>
              <a:buFont typeface="Arial" panose="020B0604020202020204" pitchFamily="34" charset="0"/>
              <a:buChar char="•"/>
            </a:pPr>
            <a:r>
              <a:rPr lang="en-US" sz="1700">
                <a:solidFill>
                  <a:srgbClr val="FFFFFF"/>
                </a:solidFill>
                <a:latin typeface="Proxima Nova Rg"/>
                <a:ea typeface="Proxima Nova Rg"/>
                <a:cs typeface="Proxima Nova Rg"/>
                <a:sym typeface="Proxima Nova"/>
              </a:rPr>
              <a:t>Based in the UK</a:t>
            </a:r>
            <a:endParaRPr lang="en-US" sz="1700">
              <a:latin typeface="Proxima Nova Rg"/>
              <a:ea typeface="Proxima Nova Rg"/>
              <a:cs typeface="Proxima Nova Rg"/>
              <a:sym typeface="Proxima Nova"/>
            </a:endParaRPr>
          </a:p>
        </p:txBody>
      </p:sp>
      <p:pic>
        <p:nvPicPr>
          <p:cNvPr id="11" name="Google Shape;162;p6">
            <a:extLst>
              <a:ext uri="{FF2B5EF4-FFF2-40B4-BE49-F238E27FC236}">
                <a16:creationId xmlns:a16="http://schemas.microsoft.com/office/drawing/2014/main" id="{C342888D-E0DB-2755-62DE-577415C4AD19}"/>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a:fillRect/>
          </a:stretch>
        </p:blipFill>
        <p:spPr>
          <a:xfrm>
            <a:off x="958193" y="2109760"/>
            <a:ext cx="3028011" cy="2408303"/>
          </a:xfrm>
          <a:prstGeom prst="rect">
            <a:avLst/>
          </a:prstGeom>
          <a:noFill/>
          <a:ln>
            <a:noFill/>
          </a:ln>
        </p:spPr>
      </p:pic>
      <p:sp>
        <p:nvSpPr>
          <p:cNvPr id="13" name="Google Shape;154;p6">
            <a:extLst>
              <a:ext uri="{FF2B5EF4-FFF2-40B4-BE49-F238E27FC236}">
                <a16:creationId xmlns:a16="http://schemas.microsoft.com/office/drawing/2014/main" id="{08FEE711-8E8D-3239-50AA-53CCAC3108CD}"/>
              </a:ext>
            </a:extLst>
          </p:cNvPr>
          <p:cNvSpPr/>
          <p:nvPr/>
        </p:nvSpPr>
        <p:spPr>
          <a:xfrm>
            <a:off x="4490240" y="1745518"/>
            <a:ext cx="3646800" cy="8191858"/>
          </a:xfrm>
          <a:custGeom>
            <a:avLst/>
            <a:gdLst/>
            <a:ahLst/>
            <a:cxnLst/>
            <a:rect l="l" t="t" r="r" b="b"/>
            <a:pathLst>
              <a:path w="4337684" h="7950200" extrusionOk="0">
                <a:moveTo>
                  <a:pt x="4127643" y="0"/>
                </a:moveTo>
                <a:lnTo>
                  <a:pt x="209417" y="0"/>
                </a:lnTo>
                <a:lnTo>
                  <a:pt x="161399" y="5530"/>
                </a:lnTo>
                <a:lnTo>
                  <a:pt x="117319" y="21284"/>
                </a:lnTo>
                <a:lnTo>
                  <a:pt x="78436" y="46005"/>
                </a:lnTo>
                <a:lnTo>
                  <a:pt x="46005" y="78436"/>
                </a:lnTo>
                <a:lnTo>
                  <a:pt x="21284" y="117319"/>
                </a:lnTo>
                <a:lnTo>
                  <a:pt x="5530" y="161399"/>
                </a:lnTo>
                <a:lnTo>
                  <a:pt x="0" y="209417"/>
                </a:lnTo>
                <a:lnTo>
                  <a:pt x="0" y="7740696"/>
                </a:lnTo>
                <a:lnTo>
                  <a:pt x="5530" y="7788711"/>
                </a:lnTo>
                <a:lnTo>
                  <a:pt x="21284" y="7832789"/>
                </a:lnTo>
                <a:lnTo>
                  <a:pt x="46005" y="7871673"/>
                </a:lnTo>
                <a:lnTo>
                  <a:pt x="78436" y="7904104"/>
                </a:lnTo>
                <a:lnTo>
                  <a:pt x="117319" y="7928827"/>
                </a:lnTo>
                <a:lnTo>
                  <a:pt x="161399" y="7944582"/>
                </a:lnTo>
                <a:lnTo>
                  <a:pt x="209417" y="7950113"/>
                </a:lnTo>
                <a:lnTo>
                  <a:pt x="4127643" y="7950113"/>
                </a:lnTo>
                <a:lnTo>
                  <a:pt x="4175659" y="7944582"/>
                </a:lnTo>
                <a:lnTo>
                  <a:pt x="4219737" y="7928827"/>
                </a:lnTo>
                <a:lnTo>
                  <a:pt x="4258620" y="7904104"/>
                </a:lnTo>
                <a:lnTo>
                  <a:pt x="4291052" y="7871673"/>
                </a:lnTo>
                <a:lnTo>
                  <a:pt x="4315774" y="7832789"/>
                </a:lnTo>
                <a:lnTo>
                  <a:pt x="4331530" y="7788711"/>
                </a:lnTo>
                <a:lnTo>
                  <a:pt x="4337061" y="7740696"/>
                </a:lnTo>
                <a:lnTo>
                  <a:pt x="4337061" y="209417"/>
                </a:lnTo>
                <a:lnTo>
                  <a:pt x="4331530" y="161399"/>
                </a:lnTo>
                <a:lnTo>
                  <a:pt x="4315774" y="117319"/>
                </a:lnTo>
                <a:lnTo>
                  <a:pt x="4291052" y="78436"/>
                </a:lnTo>
                <a:lnTo>
                  <a:pt x="4258620" y="46005"/>
                </a:lnTo>
                <a:lnTo>
                  <a:pt x="4219737" y="21284"/>
                </a:lnTo>
                <a:lnTo>
                  <a:pt x="4175659" y="5530"/>
                </a:lnTo>
                <a:lnTo>
                  <a:pt x="4127643" y="0"/>
                </a:lnTo>
                <a:close/>
              </a:path>
            </a:pathLst>
          </a:custGeom>
          <a:solidFill>
            <a:srgbClr val="10273D">
              <a:alpha val="49800"/>
            </a:srgbClr>
          </a:solidFill>
          <a:ln>
            <a:noFill/>
          </a:ln>
        </p:spPr>
        <p:txBody>
          <a:bodyPr spcFirstLastPara="1" wrap="square" lIns="0" tIns="0" rIns="0" bIns="0" anchor="t" anchorCtr="0">
            <a:noAutofit/>
          </a:bodyPr>
          <a:lstStyle/>
          <a:p>
            <a:pPr marL="0" lvl="0" indent="0" algn="l" rtl="0">
              <a:spcBef>
                <a:spcPts val="0"/>
              </a:spcBef>
              <a:spcAft>
                <a:spcPts val="0"/>
              </a:spcAft>
              <a:buNone/>
            </a:pPr>
            <a:endParaRPr lang="en-GB">
              <a:latin typeface="Proxima Nova Rg"/>
              <a:ea typeface="Proxima Nova Rg"/>
              <a:cs typeface="Proxima Nova Rg"/>
              <a:sym typeface="Proxima Nova"/>
            </a:endParaRPr>
          </a:p>
        </p:txBody>
      </p:sp>
      <p:sp>
        <p:nvSpPr>
          <p:cNvPr id="14" name="Google Shape;158;p6">
            <a:extLst>
              <a:ext uri="{FF2B5EF4-FFF2-40B4-BE49-F238E27FC236}">
                <a16:creationId xmlns:a16="http://schemas.microsoft.com/office/drawing/2014/main" id="{89502A4E-B25F-B4F6-5E92-424474D61DF0}"/>
              </a:ext>
            </a:extLst>
          </p:cNvPr>
          <p:cNvSpPr txBox="1"/>
          <p:nvPr/>
        </p:nvSpPr>
        <p:spPr>
          <a:xfrm>
            <a:off x="4774088" y="4737635"/>
            <a:ext cx="3362952" cy="4253200"/>
          </a:xfrm>
          <a:prstGeom prst="rect">
            <a:avLst/>
          </a:prstGeom>
          <a:noFill/>
          <a:ln>
            <a:noFill/>
          </a:ln>
        </p:spPr>
        <p:txBody>
          <a:bodyPr spcFirstLastPara="1" wrap="square" lIns="0" tIns="15225" rIns="0" bIns="0" anchor="t" anchorCtr="0">
            <a:spAutoFit/>
          </a:bodyPr>
          <a:lstStyle/>
          <a:p>
            <a:pPr marL="12700" lvl="0" indent="0" algn="l" rtl="0">
              <a:lnSpc>
                <a:spcPct val="118571"/>
              </a:lnSpc>
              <a:spcBef>
                <a:spcPts val="0"/>
              </a:spcBef>
              <a:spcAft>
                <a:spcPts val="0"/>
              </a:spcAft>
              <a:buNone/>
            </a:pPr>
            <a:r>
              <a:rPr lang="en-US" sz="1900" b="1">
                <a:solidFill>
                  <a:srgbClr val="DEAC2A"/>
                </a:solidFill>
                <a:latin typeface="Proxima Nova Rg"/>
                <a:ea typeface="Proxima Nova Rg"/>
                <a:cs typeface="Proxima Nova Rg"/>
                <a:sym typeface="Proxima Nova"/>
              </a:rPr>
              <a:t>Brent Doster</a:t>
            </a:r>
            <a:endParaRPr lang="en-US" sz="1900">
              <a:latin typeface="Proxima Nova Rg"/>
              <a:ea typeface="Proxima Nova Rg"/>
              <a:cs typeface="Proxima Nova Rg"/>
              <a:sym typeface="Proxima Nova"/>
            </a:endParaRPr>
          </a:p>
          <a:p>
            <a:pPr marL="12700" lvl="0" indent="0" algn="l" rtl="0">
              <a:lnSpc>
                <a:spcPct val="118000"/>
              </a:lnSpc>
              <a:spcBef>
                <a:spcPts val="0"/>
              </a:spcBef>
              <a:spcAft>
                <a:spcPts val="800"/>
              </a:spcAft>
              <a:buNone/>
            </a:pPr>
            <a:r>
              <a:rPr lang="en-US" sz="1700">
                <a:solidFill>
                  <a:srgbClr val="FFFFFF"/>
                </a:solidFill>
                <a:latin typeface="Proxima Nova Rg"/>
                <a:ea typeface="Proxima Nova Rg"/>
                <a:cs typeface="Proxima Nova Rg"/>
                <a:sym typeface="Proxima Nova"/>
              </a:rPr>
              <a:t>CFO</a:t>
            </a:r>
            <a:endParaRPr lang="en-US" sz="1700">
              <a:latin typeface="Proxima Nova Rg"/>
              <a:ea typeface="Proxima Nova Rg"/>
              <a:cs typeface="Proxima Nova Rg"/>
              <a:sym typeface="Proxima Nova"/>
            </a:endParaRPr>
          </a:p>
          <a:p>
            <a:pPr marL="185738" marR="398145" lvl="0" indent="-185738" algn="l" rtl="0">
              <a:lnSpc>
                <a:spcPct val="101000"/>
              </a:lnSpc>
              <a:spcBef>
                <a:spcPts val="0"/>
              </a:spcBef>
              <a:spcAft>
                <a:spcPts val="800"/>
              </a:spcAft>
              <a:buClr>
                <a:srgbClr val="FFFFFF"/>
              </a:buClr>
              <a:buFont typeface="Arial" panose="020B0604020202020204" pitchFamily="34" charset="0"/>
              <a:buChar char="•"/>
            </a:pPr>
            <a:r>
              <a:rPr lang="en-US" sz="1700">
                <a:solidFill>
                  <a:srgbClr val="FFFFFF"/>
                </a:solidFill>
                <a:latin typeface="Proxima Nova Rg"/>
                <a:ea typeface="Proxima Nova Rg"/>
                <a:cs typeface="Proxima Nova Rg"/>
                <a:sym typeface="Proxima Nova"/>
              </a:rPr>
              <a:t>+20 years of financial management and administration experience across the coal and gold sectors</a:t>
            </a:r>
          </a:p>
          <a:p>
            <a:pPr marL="185738" marR="398145" lvl="0" indent="-185738" algn="l" rtl="0">
              <a:lnSpc>
                <a:spcPct val="101000"/>
              </a:lnSpc>
              <a:spcBef>
                <a:spcPts val="0"/>
              </a:spcBef>
              <a:spcAft>
                <a:spcPts val="800"/>
              </a:spcAft>
              <a:buClr>
                <a:srgbClr val="FFFFFF"/>
              </a:buClr>
              <a:buFont typeface="Arial" panose="020B0604020202020204" pitchFamily="34" charset="0"/>
              <a:buChar char="•"/>
            </a:pPr>
            <a:r>
              <a:rPr lang="en-US" sz="1700">
                <a:solidFill>
                  <a:srgbClr val="FFFFFF"/>
                </a:solidFill>
                <a:latin typeface="Proxima Nova Rg"/>
                <a:ea typeface="Proxima Nova Rg"/>
                <a:cs typeface="Proxima Nova Rg"/>
                <a:sym typeface="Proxima Nova"/>
              </a:rPr>
              <a:t>Senior finance roles in publicly listed mining and mining services companies operating in Africa and internationally</a:t>
            </a:r>
          </a:p>
          <a:p>
            <a:pPr marL="185738" marR="398145" lvl="0" indent="-185738" algn="l" rtl="0">
              <a:lnSpc>
                <a:spcPct val="101000"/>
              </a:lnSpc>
              <a:spcBef>
                <a:spcPts val="0"/>
              </a:spcBef>
              <a:spcAft>
                <a:spcPts val="800"/>
              </a:spcAft>
              <a:buClr>
                <a:srgbClr val="FFFFFF"/>
              </a:buClr>
              <a:buFont typeface="Arial" panose="020B0604020202020204" pitchFamily="34" charset="0"/>
              <a:buChar char="•"/>
            </a:pPr>
            <a:r>
              <a:rPr lang="en-US" sz="1700">
                <a:solidFill>
                  <a:srgbClr val="FFFFFF"/>
                </a:solidFill>
                <a:latin typeface="Proxima Nova Rg"/>
                <a:ea typeface="Proxima Nova Rg"/>
                <a:cs typeface="Proxima Nova Rg"/>
                <a:sym typeface="Proxima Nova"/>
              </a:rPr>
              <a:t>Recently serves as Group CFO of </a:t>
            </a:r>
            <a:r>
              <a:rPr lang="en-US" sz="1700" err="1">
                <a:solidFill>
                  <a:srgbClr val="FFFFFF"/>
                </a:solidFill>
                <a:latin typeface="Proxima Nova Rg"/>
                <a:ea typeface="Proxima Nova Rg"/>
                <a:cs typeface="Proxima Nova Rg"/>
                <a:sym typeface="Proxima Nova"/>
              </a:rPr>
              <a:t>Goldplat</a:t>
            </a:r>
            <a:r>
              <a:rPr lang="en-US" sz="1700">
                <a:solidFill>
                  <a:srgbClr val="FFFFFF"/>
                </a:solidFill>
                <a:latin typeface="Proxima Nova Rg"/>
                <a:ea typeface="Proxima Nova Rg"/>
                <a:cs typeface="Proxima Nova Rg"/>
                <a:sym typeface="Proxima Nova"/>
              </a:rPr>
              <a:t> plc</a:t>
            </a:r>
            <a:endParaRPr lang="en-US" sz="1700">
              <a:latin typeface="Proxima Nova Rg"/>
              <a:ea typeface="Proxima Nova Rg"/>
              <a:cs typeface="Proxima Nova Rg"/>
              <a:sym typeface="Proxima Nova"/>
            </a:endParaRPr>
          </a:p>
        </p:txBody>
      </p:sp>
      <p:sp>
        <p:nvSpPr>
          <p:cNvPr id="22" name="Google Shape;154;p6">
            <a:extLst>
              <a:ext uri="{FF2B5EF4-FFF2-40B4-BE49-F238E27FC236}">
                <a16:creationId xmlns:a16="http://schemas.microsoft.com/office/drawing/2014/main" id="{5A1223F5-1E2D-A256-32AA-DBD18630C209}"/>
              </a:ext>
            </a:extLst>
          </p:cNvPr>
          <p:cNvSpPr/>
          <p:nvPr/>
        </p:nvSpPr>
        <p:spPr>
          <a:xfrm>
            <a:off x="8331682" y="1767688"/>
            <a:ext cx="3646800" cy="8191858"/>
          </a:xfrm>
          <a:custGeom>
            <a:avLst/>
            <a:gdLst/>
            <a:ahLst/>
            <a:cxnLst/>
            <a:rect l="l" t="t" r="r" b="b"/>
            <a:pathLst>
              <a:path w="4337684" h="7950200" extrusionOk="0">
                <a:moveTo>
                  <a:pt x="4127643" y="0"/>
                </a:moveTo>
                <a:lnTo>
                  <a:pt x="209417" y="0"/>
                </a:lnTo>
                <a:lnTo>
                  <a:pt x="161399" y="5530"/>
                </a:lnTo>
                <a:lnTo>
                  <a:pt x="117319" y="21284"/>
                </a:lnTo>
                <a:lnTo>
                  <a:pt x="78436" y="46005"/>
                </a:lnTo>
                <a:lnTo>
                  <a:pt x="46005" y="78436"/>
                </a:lnTo>
                <a:lnTo>
                  <a:pt x="21284" y="117319"/>
                </a:lnTo>
                <a:lnTo>
                  <a:pt x="5530" y="161399"/>
                </a:lnTo>
                <a:lnTo>
                  <a:pt x="0" y="209417"/>
                </a:lnTo>
                <a:lnTo>
                  <a:pt x="0" y="7740696"/>
                </a:lnTo>
                <a:lnTo>
                  <a:pt x="5530" y="7788711"/>
                </a:lnTo>
                <a:lnTo>
                  <a:pt x="21284" y="7832789"/>
                </a:lnTo>
                <a:lnTo>
                  <a:pt x="46005" y="7871673"/>
                </a:lnTo>
                <a:lnTo>
                  <a:pt x="78436" y="7904104"/>
                </a:lnTo>
                <a:lnTo>
                  <a:pt x="117319" y="7928827"/>
                </a:lnTo>
                <a:lnTo>
                  <a:pt x="161399" y="7944582"/>
                </a:lnTo>
                <a:lnTo>
                  <a:pt x="209417" y="7950113"/>
                </a:lnTo>
                <a:lnTo>
                  <a:pt x="4127643" y="7950113"/>
                </a:lnTo>
                <a:lnTo>
                  <a:pt x="4175659" y="7944582"/>
                </a:lnTo>
                <a:lnTo>
                  <a:pt x="4219737" y="7928827"/>
                </a:lnTo>
                <a:lnTo>
                  <a:pt x="4258620" y="7904104"/>
                </a:lnTo>
                <a:lnTo>
                  <a:pt x="4291052" y="7871673"/>
                </a:lnTo>
                <a:lnTo>
                  <a:pt x="4315774" y="7832789"/>
                </a:lnTo>
                <a:lnTo>
                  <a:pt x="4331530" y="7788711"/>
                </a:lnTo>
                <a:lnTo>
                  <a:pt x="4337061" y="7740696"/>
                </a:lnTo>
                <a:lnTo>
                  <a:pt x="4337061" y="209417"/>
                </a:lnTo>
                <a:lnTo>
                  <a:pt x="4331530" y="161399"/>
                </a:lnTo>
                <a:lnTo>
                  <a:pt x="4315774" y="117319"/>
                </a:lnTo>
                <a:lnTo>
                  <a:pt x="4291052" y="78436"/>
                </a:lnTo>
                <a:lnTo>
                  <a:pt x="4258620" y="46005"/>
                </a:lnTo>
                <a:lnTo>
                  <a:pt x="4219737" y="21284"/>
                </a:lnTo>
                <a:lnTo>
                  <a:pt x="4175659" y="5530"/>
                </a:lnTo>
                <a:lnTo>
                  <a:pt x="4127643" y="0"/>
                </a:lnTo>
                <a:close/>
              </a:path>
            </a:pathLst>
          </a:custGeom>
          <a:solidFill>
            <a:srgbClr val="10273D">
              <a:alpha val="49800"/>
            </a:srgbClr>
          </a:solidFill>
          <a:ln>
            <a:noFill/>
          </a:ln>
        </p:spPr>
        <p:txBody>
          <a:bodyPr spcFirstLastPara="1" wrap="square" lIns="0" tIns="0" rIns="0" bIns="0" anchor="t" anchorCtr="0">
            <a:noAutofit/>
          </a:bodyPr>
          <a:lstStyle/>
          <a:p>
            <a:pPr marL="0" lvl="0" indent="0" algn="l" rtl="0">
              <a:spcBef>
                <a:spcPts val="0"/>
              </a:spcBef>
              <a:spcAft>
                <a:spcPts val="0"/>
              </a:spcAft>
              <a:buNone/>
            </a:pPr>
            <a:endParaRPr lang="en-GB">
              <a:latin typeface="Proxima Nova Rg"/>
              <a:ea typeface="Proxima Nova Rg"/>
              <a:cs typeface="Proxima Nova Rg"/>
              <a:sym typeface="Proxima Nova"/>
            </a:endParaRPr>
          </a:p>
        </p:txBody>
      </p:sp>
      <p:sp>
        <p:nvSpPr>
          <p:cNvPr id="27" name="Google Shape;159;p6">
            <a:extLst>
              <a:ext uri="{FF2B5EF4-FFF2-40B4-BE49-F238E27FC236}">
                <a16:creationId xmlns:a16="http://schemas.microsoft.com/office/drawing/2014/main" id="{077CB7D5-254B-65C9-2CFC-B0975AE9F27F}"/>
              </a:ext>
            </a:extLst>
          </p:cNvPr>
          <p:cNvSpPr txBox="1"/>
          <p:nvPr/>
        </p:nvSpPr>
        <p:spPr>
          <a:xfrm>
            <a:off x="8615528" y="4737635"/>
            <a:ext cx="3362953" cy="4062635"/>
          </a:xfrm>
          <a:prstGeom prst="rect">
            <a:avLst/>
          </a:prstGeom>
          <a:noFill/>
          <a:ln>
            <a:noFill/>
          </a:ln>
        </p:spPr>
        <p:txBody>
          <a:bodyPr spcFirstLastPara="1" wrap="square" lIns="0" tIns="15225" rIns="0" bIns="0" anchor="t" anchorCtr="0">
            <a:spAutoFit/>
          </a:bodyPr>
          <a:lstStyle/>
          <a:p>
            <a:pPr marL="12700" lvl="0" indent="0" algn="l" rtl="0">
              <a:lnSpc>
                <a:spcPct val="118571"/>
              </a:lnSpc>
              <a:spcBef>
                <a:spcPts val="0"/>
              </a:spcBef>
              <a:spcAft>
                <a:spcPts val="0"/>
              </a:spcAft>
              <a:buNone/>
            </a:pPr>
            <a:r>
              <a:rPr lang="en-US" sz="1900" b="1">
                <a:solidFill>
                  <a:srgbClr val="DEAC2A"/>
                </a:solidFill>
                <a:latin typeface="Proxima Nova Rg"/>
                <a:ea typeface="Proxima Nova Rg"/>
                <a:cs typeface="Proxima Nova Rg"/>
                <a:sym typeface="Proxima Nova"/>
              </a:rPr>
              <a:t>Noora Ahola</a:t>
            </a:r>
            <a:endParaRPr lang="en-US" sz="1900">
              <a:latin typeface="Proxima Nova Rg"/>
              <a:ea typeface="Proxima Nova Rg"/>
              <a:cs typeface="Proxima Nova Rg"/>
              <a:sym typeface="Proxima Nova"/>
            </a:endParaRPr>
          </a:p>
          <a:p>
            <a:pPr marL="12700" lvl="0" indent="0" algn="l" rtl="0">
              <a:lnSpc>
                <a:spcPct val="118000"/>
              </a:lnSpc>
              <a:spcBef>
                <a:spcPts val="0"/>
              </a:spcBef>
              <a:spcAft>
                <a:spcPts val="800"/>
              </a:spcAft>
              <a:buNone/>
            </a:pPr>
            <a:r>
              <a:rPr lang="en-US" sz="1700">
                <a:solidFill>
                  <a:srgbClr val="FFFFFF"/>
                </a:solidFill>
                <a:latin typeface="Proxima Nova Rg"/>
                <a:ea typeface="Proxima Nova Rg"/>
                <a:cs typeface="Proxima Nova Rg"/>
                <a:sym typeface="Proxima Nova"/>
              </a:rPr>
              <a:t>Exec. Director &amp; MD, Nordics</a:t>
            </a:r>
            <a:endParaRPr lang="en-US" sz="1700">
              <a:latin typeface="Proxima Nova Rg"/>
              <a:ea typeface="Proxima Nova Rg"/>
              <a:cs typeface="Proxima Nova Rg"/>
              <a:sym typeface="Proxima Nova"/>
            </a:endParaRPr>
          </a:p>
          <a:p>
            <a:pPr marL="199390" marR="319405" lvl="0" indent="-187325" algn="l" rtl="0">
              <a:spcAft>
                <a:spcPts val="800"/>
              </a:spcAft>
              <a:buClr>
                <a:srgbClr val="FFFFFF"/>
              </a:buClr>
              <a:buSzPts val="1950"/>
              <a:buFont typeface="Proxima Nova"/>
              <a:buChar char="•"/>
            </a:pPr>
            <a:r>
              <a:rPr lang="en-US" sz="1700">
                <a:solidFill>
                  <a:srgbClr val="FFFFFF"/>
                </a:solidFill>
                <a:latin typeface="Proxima Nova Rg"/>
                <a:ea typeface="Proxima Nova Rg"/>
                <a:cs typeface="Proxima Nova Rg"/>
                <a:sym typeface="Proxima Nova"/>
              </a:rPr>
              <a:t>Forestry Engineer with a Masters Degree of Natural Resources and Landscape Management</a:t>
            </a:r>
            <a:endParaRPr lang="en-US" sz="1700">
              <a:latin typeface="Proxima Nova Rg"/>
              <a:ea typeface="Proxima Nova Rg"/>
              <a:cs typeface="Proxima Nova Rg"/>
              <a:sym typeface="Proxima Nova"/>
            </a:endParaRPr>
          </a:p>
          <a:p>
            <a:pPr marL="199390" marR="5080" lvl="0" indent="-187325" algn="l" rtl="0">
              <a:spcAft>
                <a:spcPts val="800"/>
              </a:spcAft>
              <a:buClr>
                <a:srgbClr val="FFFFFF"/>
              </a:buClr>
              <a:buSzPts val="1950"/>
              <a:buFont typeface="Proxima Nova"/>
              <a:buChar char="•"/>
            </a:pPr>
            <a:r>
              <a:rPr lang="en-US" sz="1700">
                <a:solidFill>
                  <a:srgbClr val="FFFFFF"/>
                </a:solidFill>
                <a:latin typeface="Proxima Nova Rg"/>
                <a:ea typeface="Proxima Nova Rg"/>
                <a:cs typeface="Proxima Nova Rg"/>
                <a:sym typeface="Proxima Nova"/>
              </a:rPr>
              <a:t>CEO of Mawson Finland prior to the transaction</a:t>
            </a:r>
            <a:endParaRPr lang="en-US" sz="1700">
              <a:latin typeface="Proxima Nova Rg"/>
              <a:ea typeface="Proxima Nova Rg"/>
              <a:cs typeface="Proxima Nova Rg"/>
              <a:sym typeface="Proxima Nova"/>
            </a:endParaRPr>
          </a:p>
          <a:p>
            <a:pPr marL="199390" marR="276225" lvl="0" indent="-187325" algn="l" rtl="0">
              <a:spcAft>
                <a:spcPts val="800"/>
              </a:spcAft>
              <a:buClr>
                <a:srgbClr val="FFFFFF"/>
              </a:buClr>
              <a:buSzPts val="1950"/>
              <a:buFont typeface="Proxima Nova"/>
              <a:buChar char="•"/>
            </a:pPr>
            <a:r>
              <a:rPr lang="en-US" sz="1700">
                <a:solidFill>
                  <a:srgbClr val="FFFFFF"/>
                </a:solidFill>
                <a:latin typeface="Proxima Nova Rg"/>
                <a:ea typeface="Proxima Nova Rg"/>
                <a:cs typeface="Proxima Nova Rg"/>
                <a:sym typeface="Proxima Nova"/>
              </a:rPr>
              <a:t>Expert in Nordic permitting and government project oversight with 25 years experience</a:t>
            </a:r>
            <a:endParaRPr lang="en-US" sz="1700">
              <a:latin typeface="Proxima Nova Rg"/>
              <a:ea typeface="Proxima Nova Rg"/>
              <a:cs typeface="Proxima Nova Rg"/>
              <a:sym typeface="Proxima Nova"/>
            </a:endParaRPr>
          </a:p>
          <a:p>
            <a:pPr marL="200025" lvl="0" indent="-187325" algn="l" rtl="0">
              <a:spcAft>
                <a:spcPts val="800"/>
              </a:spcAft>
              <a:buClr>
                <a:srgbClr val="FFFFFF"/>
              </a:buClr>
              <a:buSzPts val="1950"/>
              <a:buFont typeface="Proxima Nova"/>
              <a:buChar char="•"/>
            </a:pPr>
            <a:r>
              <a:rPr lang="en-US" sz="1700">
                <a:solidFill>
                  <a:srgbClr val="FFFFFF"/>
                </a:solidFill>
                <a:latin typeface="Proxima Nova Rg"/>
                <a:ea typeface="Proxima Nova Rg"/>
                <a:cs typeface="Proxima Nova Rg"/>
                <a:sym typeface="Proxima Nova"/>
              </a:rPr>
              <a:t>Based in Finland</a:t>
            </a:r>
            <a:endParaRPr lang="en-US" sz="1700">
              <a:latin typeface="Proxima Nova Rg"/>
              <a:ea typeface="Proxima Nova Rg"/>
              <a:cs typeface="Proxima Nova Rg"/>
              <a:sym typeface="Proxima Nova"/>
            </a:endParaRPr>
          </a:p>
        </p:txBody>
      </p:sp>
      <p:pic>
        <p:nvPicPr>
          <p:cNvPr id="28" name="Google Shape;163;p6">
            <a:extLst>
              <a:ext uri="{FF2B5EF4-FFF2-40B4-BE49-F238E27FC236}">
                <a16:creationId xmlns:a16="http://schemas.microsoft.com/office/drawing/2014/main" id="{24F4778B-9ED6-D479-52BB-60FEEE74F2D7}"/>
              </a:ext>
            </a:extLst>
          </p:cNvPr>
          <p:cNvPicPr preferRelativeResize="0"/>
          <p:nvPr/>
        </p:nvPicPr>
        <p:blipFill>
          <a:blip r:embed="rId4" cstate="email">
            <a:alphaModFix/>
            <a:extLst>
              <a:ext uri="{28A0092B-C50C-407E-A947-70E740481C1C}">
                <a14:useLocalDpi xmlns:a14="http://schemas.microsoft.com/office/drawing/2010/main"/>
              </a:ext>
            </a:extLst>
          </a:blip>
          <a:srcRect/>
          <a:stretch/>
        </p:blipFill>
        <p:spPr>
          <a:xfrm>
            <a:off x="8641077" y="2092863"/>
            <a:ext cx="3028011" cy="2412806"/>
          </a:xfrm>
          <a:prstGeom prst="rect">
            <a:avLst/>
          </a:prstGeom>
          <a:noFill/>
          <a:ln>
            <a:noFill/>
          </a:ln>
        </p:spPr>
      </p:pic>
      <p:sp>
        <p:nvSpPr>
          <p:cNvPr id="30" name="Google Shape;154;p6">
            <a:extLst>
              <a:ext uri="{FF2B5EF4-FFF2-40B4-BE49-F238E27FC236}">
                <a16:creationId xmlns:a16="http://schemas.microsoft.com/office/drawing/2014/main" id="{F243C5A8-BDAE-119A-C694-E5841085D236}"/>
              </a:ext>
            </a:extLst>
          </p:cNvPr>
          <p:cNvSpPr/>
          <p:nvPr/>
        </p:nvSpPr>
        <p:spPr>
          <a:xfrm>
            <a:off x="15949251" y="1767688"/>
            <a:ext cx="3646800" cy="8191858"/>
          </a:xfrm>
          <a:custGeom>
            <a:avLst/>
            <a:gdLst/>
            <a:ahLst/>
            <a:cxnLst/>
            <a:rect l="l" t="t" r="r" b="b"/>
            <a:pathLst>
              <a:path w="4337684" h="7950200" extrusionOk="0">
                <a:moveTo>
                  <a:pt x="4127643" y="0"/>
                </a:moveTo>
                <a:lnTo>
                  <a:pt x="209417" y="0"/>
                </a:lnTo>
                <a:lnTo>
                  <a:pt x="161399" y="5530"/>
                </a:lnTo>
                <a:lnTo>
                  <a:pt x="117319" y="21284"/>
                </a:lnTo>
                <a:lnTo>
                  <a:pt x="78436" y="46005"/>
                </a:lnTo>
                <a:lnTo>
                  <a:pt x="46005" y="78436"/>
                </a:lnTo>
                <a:lnTo>
                  <a:pt x="21284" y="117319"/>
                </a:lnTo>
                <a:lnTo>
                  <a:pt x="5530" y="161399"/>
                </a:lnTo>
                <a:lnTo>
                  <a:pt x="0" y="209417"/>
                </a:lnTo>
                <a:lnTo>
                  <a:pt x="0" y="7740696"/>
                </a:lnTo>
                <a:lnTo>
                  <a:pt x="5530" y="7788711"/>
                </a:lnTo>
                <a:lnTo>
                  <a:pt x="21284" y="7832789"/>
                </a:lnTo>
                <a:lnTo>
                  <a:pt x="46005" y="7871673"/>
                </a:lnTo>
                <a:lnTo>
                  <a:pt x="78436" y="7904104"/>
                </a:lnTo>
                <a:lnTo>
                  <a:pt x="117319" y="7928827"/>
                </a:lnTo>
                <a:lnTo>
                  <a:pt x="161399" y="7944582"/>
                </a:lnTo>
                <a:lnTo>
                  <a:pt x="209417" y="7950113"/>
                </a:lnTo>
                <a:lnTo>
                  <a:pt x="4127643" y="7950113"/>
                </a:lnTo>
                <a:lnTo>
                  <a:pt x="4175659" y="7944582"/>
                </a:lnTo>
                <a:lnTo>
                  <a:pt x="4219737" y="7928827"/>
                </a:lnTo>
                <a:lnTo>
                  <a:pt x="4258620" y="7904104"/>
                </a:lnTo>
                <a:lnTo>
                  <a:pt x="4291052" y="7871673"/>
                </a:lnTo>
                <a:lnTo>
                  <a:pt x="4315774" y="7832789"/>
                </a:lnTo>
                <a:lnTo>
                  <a:pt x="4331530" y="7788711"/>
                </a:lnTo>
                <a:lnTo>
                  <a:pt x="4337061" y="7740696"/>
                </a:lnTo>
                <a:lnTo>
                  <a:pt x="4337061" y="209417"/>
                </a:lnTo>
                <a:lnTo>
                  <a:pt x="4331530" y="161399"/>
                </a:lnTo>
                <a:lnTo>
                  <a:pt x="4315774" y="117319"/>
                </a:lnTo>
                <a:lnTo>
                  <a:pt x="4291052" y="78436"/>
                </a:lnTo>
                <a:lnTo>
                  <a:pt x="4258620" y="46005"/>
                </a:lnTo>
                <a:lnTo>
                  <a:pt x="4219737" y="21284"/>
                </a:lnTo>
                <a:lnTo>
                  <a:pt x="4175659" y="5530"/>
                </a:lnTo>
                <a:lnTo>
                  <a:pt x="4127643" y="0"/>
                </a:lnTo>
                <a:close/>
              </a:path>
            </a:pathLst>
          </a:custGeom>
          <a:solidFill>
            <a:srgbClr val="10273D">
              <a:alpha val="49800"/>
            </a:srgbClr>
          </a:solidFill>
          <a:ln>
            <a:noFill/>
          </a:ln>
        </p:spPr>
        <p:txBody>
          <a:bodyPr spcFirstLastPara="1" wrap="square" lIns="0" tIns="0" rIns="0" bIns="0" anchor="t" anchorCtr="0">
            <a:noAutofit/>
          </a:bodyPr>
          <a:lstStyle/>
          <a:p>
            <a:pPr marL="0" lvl="0" indent="0" algn="l" rtl="0">
              <a:spcBef>
                <a:spcPts val="0"/>
              </a:spcBef>
              <a:spcAft>
                <a:spcPts val="0"/>
              </a:spcAft>
              <a:buNone/>
            </a:pPr>
            <a:endParaRPr lang="en-GB">
              <a:latin typeface="Proxima Nova Rg"/>
              <a:ea typeface="Proxima Nova Rg"/>
              <a:cs typeface="Proxima Nova Rg"/>
              <a:sym typeface="Proxima Nova"/>
            </a:endParaRPr>
          </a:p>
        </p:txBody>
      </p:sp>
      <p:sp>
        <p:nvSpPr>
          <p:cNvPr id="31" name="Google Shape;158;p6">
            <a:extLst>
              <a:ext uri="{FF2B5EF4-FFF2-40B4-BE49-F238E27FC236}">
                <a16:creationId xmlns:a16="http://schemas.microsoft.com/office/drawing/2014/main" id="{89A0ECA6-97D8-C261-BEAD-D1C5929334B1}"/>
              </a:ext>
            </a:extLst>
          </p:cNvPr>
          <p:cNvSpPr txBox="1"/>
          <p:nvPr/>
        </p:nvSpPr>
        <p:spPr>
          <a:xfrm>
            <a:off x="16182415" y="4737635"/>
            <a:ext cx="3253348" cy="4375157"/>
          </a:xfrm>
          <a:prstGeom prst="rect">
            <a:avLst/>
          </a:prstGeom>
          <a:noFill/>
          <a:ln>
            <a:noFill/>
          </a:ln>
        </p:spPr>
        <p:txBody>
          <a:bodyPr spcFirstLastPara="1" wrap="square" lIns="0" tIns="15225" rIns="0" bIns="0" anchor="t" anchorCtr="0">
            <a:spAutoFit/>
          </a:bodyPr>
          <a:lstStyle/>
          <a:p>
            <a:pPr marL="12700" lvl="0" indent="0" algn="l" rtl="0">
              <a:lnSpc>
                <a:spcPct val="118571"/>
              </a:lnSpc>
              <a:spcBef>
                <a:spcPts val="0"/>
              </a:spcBef>
              <a:spcAft>
                <a:spcPts val="0"/>
              </a:spcAft>
              <a:buNone/>
            </a:pPr>
            <a:r>
              <a:rPr lang="en-US" sz="1900" b="1">
                <a:solidFill>
                  <a:srgbClr val="DEAC2A"/>
                </a:solidFill>
                <a:latin typeface="Proxima Nova Rg"/>
                <a:ea typeface="Proxima Nova Rg"/>
                <a:cs typeface="Proxima Nova Rg"/>
                <a:sym typeface="Proxima Nova"/>
              </a:rPr>
              <a:t>Neil MacRae</a:t>
            </a:r>
          </a:p>
          <a:p>
            <a:pPr marL="12700" lvl="0" indent="0" algn="l" rtl="0">
              <a:lnSpc>
                <a:spcPct val="118000"/>
              </a:lnSpc>
              <a:spcBef>
                <a:spcPts val="0"/>
              </a:spcBef>
              <a:spcAft>
                <a:spcPts val="800"/>
              </a:spcAft>
              <a:buNone/>
            </a:pPr>
            <a:r>
              <a:rPr lang="en-US" sz="1700">
                <a:solidFill>
                  <a:srgbClr val="FFFFFF"/>
                </a:solidFill>
                <a:latin typeface="Proxima Nova Rg"/>
                <a:ea typeface="Proxima Nova Rg"/>
                <a:cs typeface="Proxima Nova Rg"/>
                <a:sym typeface="Proxima Nova"/>
              </a:rPr>
              <a:t>SVP, Corporate Development</a:t>
            </a:r>
          </a:p>
          <a:p>
            <a:pPr marL="185738" indent="-173038">
              <a:lnSpc>
                <a:spcPct val="118000"/>
              </a:lnSpc>
              <a:spcAft>
                <a:spcPts val="800"/>
              </a:spcAft>
              <a:buClr>
                <a:srgbClr val="FFFFFF"/>
              </a:buClr>
              <a:buFont typeface="Arial" panose="020B0604020202020204" pitchFamily="34" charset="0"/>
              <a:buChar char="•"/>
            </a:pPr>
            <a:r>
              <a:rPr lang="en-GB" sz="1700">
                <a:solidFill>
                  <a:srgbClr val="FFFFFF"/>
                </a:solidFill>
                <a:latin typeface="Proxima Nova Rg"/>
                <a:sym typeface="Proxima Nova"/>
              </a:rPr>
              <a:t>Capital markets professional with 29 years’ experience in IR, commodities trading and corporate development </a:t>
            </a:r>
          </a:p>
          <a:p>
            <a:pPr marL="185738" lvl="0" indent="-173038">
              <a:lnSpc>
                <a:spcPct val="118000"/>
              </a:lnSpc>
              <a:spcAft>
                <a:spcPts val="800"/>
              </a:spcAft>
              <a:buClr>
                <a:srgbClr val="FFFFFF"/>
              </a:buClr>
              <a:buFont typeface="Arial" panose="020B0604020202020204" pitchFamily="34" charset="0"/>
              <a:buChar char="•"/>
            </a:pPr>
            <a:r>
              <a:rPr lang="en-GB" sz="1700">
                <a:solidFill>
                  <a:srgbClr val="FFFFFF"/>
                </a:solidFill>
                <a:latin typeface="Proxima Nova Rg"/>
                <a:sym typeface="Proxima Nova"/>
              </a:rPr>
              <a:t>Previous IR roles with First Majestic Silver Corp, Sherwood Copper Corp (merged with Capstone in 2008), Farallon Mining Ltd. (sold to Nyrstar in 2011), </a:t>
            </a:r>
            <a:r>
              <a:rPr lang="en-GB" sz="1700" err="1">
                <a:solidFill>
                  <a:srgbClr val="FFFFFF"/>
                </a:solidFill>
                <a:latin typeface="Proxima Nova Rg"/>
                <a:sym typeface="Proxima Nova"/>
              </a:rPr>
              <a:t>NovaGold</a:t>
            </a:r>
            <a:r>
              <a:rPr lang="en-GB" sz="1700">
                <a:solidFill>
                  <a:srgbClr val="FFFFFF"/>
                </a:solidFill>
                <a:latin typeface="Proxima Nova Rg"/>
                <a:sym typeface="Proxima Nova"/>
              </a:rPr>
              <a:t> Resources Inc. and Santacruz Silver Mining Ltd</a:t>
            </a:r>
            <a:endParaRPr lang="en-US" sz="1700">
              <a:solidFill>
                <a:srgbClr val="FFFFFF"/>
              </a:solidFill>
              <a:latin typeface="Proxima Nova Rg"/>
              <a:sym typeface="Proxima Nova"/>
            </a:endParaRPr>
          </a:p>
        </p:txBody>
      </p:sp>
      <p:pic>
        <p:nvPicPr>
          <p:cNvPr id="35" name="Picture 34" descr="A person in a suit and tie&#10;&#10;AI-generated content may be incorrect.">
            <a:extLst>
              <a:ext uri="{FF2B5EF4-FFF2-40B4-BE49-F238E27FC236}">
                <a16:creationId xmlns:a16="http://schemas.microsoft.com/office/drawing/2014/main" id="{355F9AAD-2A97-0844-9C5F-CC5A6E79BB83}"/>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4799635" y="2122422"/>
            <a:ext cx="3028010" cy="2395641"/>
          </a:xfrm>
          <a:prstGeom prst="rect">
            <a:avLst/>
          </a:prstGeom>
        </p:spPr>
      </p:pic>
      <p:sp>
        <p:nvSpPr>
          <p:cNvPr id="32" name="Google Shape;154;p6">
            <a:extLst>
              <a:ext uri="{FF2B5EF4-FFF2-40B4-BE49-F238E27FC236}">
                <a16:creationId xmlns:a16="http://schemas.microsoft.com/office/drawing/2014/main" id="{391A4975-5BB3-DE47-64E1-2B0E87D5C8A5}"/>
              </a:ext>
            </a:extLst>
          </p:cNvPr>
          <p:cNvSpPr/>
          <p:nvPr/>
        </p:nvSpPr>
        <p:spPr>
          <a:xfrm>
            <a:off x="12156182" y="1767690"/>
            <a:ext cx="3646800" cy="8191858"/>
          </a:xfrm>
          <a:custGeom>
            <a:avLst/>
            <a:gdLst/>
            <a:ahLst/>
            <a:cxnLst/>
            <a:rect l="l" t="t" r="r" b="b"/>
            <a:pathLst>
              <a:path w="4337684" h="7950200" extrusionOk="0">
                <a:moveTo>
                  <a:pt x="4127643" y="0"/>
                </a:moveTo>
                <a:lnTo>
                  <a:pt x="209417" y="0"/>
                </a:lnTo>
                <a:lnTo>
                  <a:pt x="161399" y="5530"/>
                </a:lnTo>
                <a:lnTo>
                  <a:pt x="117319" y="21284"/>
                </a:lnTo>
                <a:lnTo>
                  <a:pt x="78436" y="46005"/>
                </a:lnTo>
                <a:lnTo>
                  <a:pt x="46005" y="78436"/>
                </a:lnTo>
                <a:lnTo>
                  <a:pt x="21284" y="117319"/>
                </a:lnTo>
                <a:lnTo>
                  <a:pt x="5530" y="161399"/>
                </a:lnTo>
                <a:lnTo>
                  <a:pt x="0" y="209417"/>
                </a:lnTo>
                <a:lnTo>
                  <a:pt x="0" y="7740696"/>
                </a:lnTo>
                <a:lnTo>
                  <a:pt x="5530" y="7788711"/>
                </a:lnTo>
                <a:lnTo>
                  <a:pt x="21284" y="7832789"/>
                </a:lnTo>
                <a:lnTo>
                  <a:pt x="46005" y="7871673"/>
                </a:lnTo>
                <a:lnTo>
                  <a:pt x="78436" y="7904104"/>
                </a:lnTo>
                <a:lnTo>
                  <a:pt x="117319" y="7928827"/>
                </a:lnTo>
                <a:lnTo>
                  <a:pt x="161399" y="7944582"/>
                </a:lnTo>
                <a:lnTo>
                  <a:pt x="209417" y="7950113"/>
                </a:lnTo>
                <a:lnTo>
                  <a:pt x="4127643" y="7950113"/>
                </a:lnTo>
                <a:lnTo>
                  <a:pt x="4175659" y="7944582"/>
                </a:lnTo>
                <a:lnTo>
                  <a:pt x="4219737" y="7928827"/>
                </a:lnTo>
                <a:lnTo>
                  <a:pt x="4258620" y="7904104"/>
                </a:lnTo>
                <a:lnTo>
                  <a:pt x="4291052" y="7871673"/>
                </a:lnTo>
                <a:lnTo>
                  <a:pt x="4315774" y="7832789"/>
                </a:lnTo>
                <a:lnTo>
                  <a:pt x="4331530" y="7788711"/>
                </a:lnTo>
                <a:lnTo>
                  <a:pt x="4337061" y="7740696"/>
                </a:lnTo>
                <a:lnTo>
                  <a:pt x="4337061" y="209417"/>
                </a:lnTo>
                <a:lnTo>
                  <a:pt x="4331530" y="161399"/>
                </a:lnTo>
                <a:lnTo>
                  <a:pt x="4315774" y="117319"/>
                </a:lnTo>
                <a:lnTo>
                  <a:pt x="4291052" y="78436"/>
                </a:lnTo>
                <a:lnTo>
                  <a:pt x="4258620" y="46005"/>
                </a:lnTo>
                <a:lnTo>
                  <a:pt x="4219737" y="21284"/>
                </a:lnTo>
                <a:lnTo>
                  <a:pt x="4175659" y="5530"/>
                </a:lnTo>
                <a:lnTo>
                  <a:pt x="4127643" y="0"/>
                </a:lnTo>
                <a:close/>
              </a:path>
            </a:pathLst>
          </a:custGeom>
          <a:solidFill>
            <a:srgbClr val="10273D">
              <a:alpha val="49800"/>
            </a:srgbClr>
          </a:solidFill>
          <a:ln>
            <a:noFill/>
          </a:ln>
        </p:spPr>
        <p:txBody>
          <a:bodyPr spcFirstLastPara="1" wrap="square" lIns="0" tIns="0" rIns="0" bIns="0" anchor="t" anchorCtr="0">
            <a:noAutofit/>
          </a:bodyPr>
          <a:lstStyle/>
          <a:p>
            <a:pPr marL="0" lvl="0" indent="0" algn="l" rtl="0">
              <a:spcBef>
                <a:spcPts val="0"/>
              </a:spcBef>
              <a:spcAft>
                <a:spcPts val="0"/>
              </a:spcAft>
              <a:buNone/>
            </a:pPr>
            <a:endParaRPr lang="en-GB">
              <a:latin typeface="Proxima Nova Rg"/>
              <a:ea typeface="Proxima Nova Rg"/>
              <a:cs typeface="Proxima Nova Rg"/>
              <a:sym typeface="Proxima Nova"/>
            </a:endParaRPr>
          </a:p>
        </p:txBody>
      </p:sp>
      <p:sp>
        <p:nvSpPr>
          <p:cNvPr id="34" name="Google Shape;158;p6">
            <a:extLst>
              <a:ext uri="{FF2B5EF4-FFF2-40B4-BE49-F238E27FC236}">
                <a16:creationId xmlns:a16="http://schemas.microsoft.com/office/drawing/2014/main" id="{7BD21416-6D71-D737-6162-1A6BE7DD6B59}"/>
              </a:ext>
            </a:extLst>
          </p:cNvPr>
          <p:cNvSpPr txBox="1"/>
          <p:nvPr/>
        </p:nvSpPr>
        <p:spPr>
          <a:xfrm>
            <a:off x="12389346" y="4737637"/>
            <a:ext cx="3253348" cy="4580341"/>
          </a:xfrm>
          <a:prstGeom prst="rect">
            <a:avLst/>
          </a:prstGeom>
          <a:noFill/>
          <a:ln>
            <a:noFill/>
          </a:ln>
        </p:spPr>
        <p:txBody>
          <a:bodyPr spcFirstLastPara="1" wrap="square" lIns="0" tIns="15225" rIns="0" bIns="0" anchor="t" anchorCtr="0">
            <a:spAutoFit/>
          </a:bodyPr>
          <a:lstStyle/>
          <a:p>
            <a:pPr marL="12700" lvl="0" indent="0" algn="l" rtl="0">
              <a:lnSpc>
                <a:spcPct val="118571"/>
              </a:lnSpc>
              <a:spcBef>
                <a:spcPts val="0"/>
              </a:spcBef>
              <a:spcAft>
                <a:spcPts val="0"/>
              </a:spcAft>
              <a:buNone/>
            </a:pPr>
            <a:r>
              <a:rPr lang="en-US" sz="1900" b="1">
                <a:solidFill>
                  <a:srgbClr val="DEAC2A"/>
                </a:solidFill>
                <a:latin typeface="Proxima Nova Rg"/>
                <a:ea typeface="Proxima Nova Rg"/>
                <a:cs typeface="Proxima Nova Rg"/>
                <a:sym typeface="Proxima Nova"/>
              </a:rPr>
              <a:t>Karilyn Farmer</a:t>
            </a:r>
            <a:endParaRPr lang="en-US" sz="1900">
              <a:latin typeface="Proxima Nova Rg"/>
              <a:ea typeface="Proxima Nova Rg"/>
              <a:cs typeface="Proxima Nova Rg"/>
              <a:sym typeface="Proxima Nova"/>
            </a:endParaRPr>
          </a:p>
          <a:p>
            <a:pPr marL="12700" lvl="0" indent="0" algn="l" rtl="0">
              <a:lnSpc>
                <a:spcPct val="118000"/>
              </a:lnSpc>
              <a:spcBef>
                <a:spcPts val="0"/>
              </a:spcBef>
              <a:spcAft>
                <a:spcPts val="800"/>
              </a:spcAft>
              <a:buNone/>
            </a:pPr>
            <a:r>
              <a:rPr lang="en-US" sz="1700">
                <a:solidFill>
                  <a:srgbClr val="FFFFFF"/>
                </a:solidFill>
                <a:latin typeface="Proxima Nova Rg"/>
                <a:ea typeface="Proxima Nova Rg"/>
                <a:cs typeface="Proxima Nova Rg"/>
                <a:sym typeface="Proxima Nova"/>
              </a:rPr>
              <a:t>SVP, Exploration and Resource Development</a:t>
            </a:r>
          </a:p>
          <a:p>
            <a:pPr marL="185738" lvl="0" indent="-173038" algn="l" rtl="0">
              <a:lnSpc>
                <a:spcPct val="118000"/>
              </a:lnSpc>
              <a:spcBef>
                <a:spcPts val="0"/>
              </a:spcBef>
              <a:spcAft>
                <a:spcPts val="800"/>
              </a:spcAft>
              <a:buClr>
                <a:srgbClr val="FFFFFF"/>
              </a:buClr>
              <a:buFont typeface="Arial" panose="020B0604020202020204" pitchFamily="34" charset="0"/>
              <a:buChar char="•"/>
            </a:pPr>
            <a:r>
              <a:rPr lang="en-US" sz="1700">
                <a:solidFill>
                  <a:srgbClr val="FFFFFF"/>
                </a:solidFill>
                <a:latin typeface="Proxima Nova Rg"/>
                <a:ea typeface="Proxima Nova Rg"/>
                <a:cs typeface="Proxima Nova Rg"/>
                <a:sym typeface="Proxima Nova"/>
              </a:rPr>
              <a:t>Geologist, mining, construction, and strategy professional with +30 years global experience </a:t>
            </a:r>
          </a:p>
          <a:p>
            <a:pPr marL="185738" lvl="0" indent="-173038" algn="l" rtl="0">
              <a:lnSpc>
                <a:spcPct val="118000"/>
              </a:lnSpc>
              <a:spcBef>
                <a:spcPts val="0"/>
              </a:spcBef>
              <a:spcAft>
                <a:spcPts val="800"/>
              </a:spcAft>
              <a:buClr>
                <a:srgbClr val="FFFFFF"/>
              </a:buClr>
              <a:buFont typeface="Arial" panose="020B0604020202020204" pitchFamily="34" charset="0"/>
              <a:buChar char="•"/>
            </a:pPr>
            <a:r>
              <a:rPr lang="en-US" sz="1700" err="1">
                <a:solidFill>
                  <a:srgbClr val="FFFFFF"/>
                </a:solidFill>
                <a:latin typeface="Proxima Nova Rg"/>
                <a:ea typeface="Proxima Nova Rg"/>
                <a:cs typeface="Proxima Nova Rg"/>
                <a:sym typeface="Proxima Nova"/>
              </a:rPr>
              <a:t>FAusIMM</a:t>
            </a:r>
            <a:r>
              <a:rPr lang="en-US" sz="1700">
                <a:solidFill>
                  <a:srgbClr val="FFFFFF"/>
                </a:solidFill>
                <a:latin typeface="Proxima Nova Rg"/>
                <a:ea typeface="Proxima Nova Rg"/>
                <a:cs typeface="Proxima Nova Rg"/>
                <a:sym typeface="Proxima Nova"/>
              </a:rPr>
              <a:t> and LORC</a:t>
            </a:r>
            <a:br>
              <a:rPr lang="en-US" sz="1700">
                <a:solidFill>
                  <a:srgbClr val="FFFFFF"/>
                </a:solidFill>
                <a:latin typeface="Proxima Nova Rg"/>
                <a:ea typeface="Proxima Nova Rg"/>
                <a:cs typeface="Proxima Nova Rg"/>
                <a:sym typeface="Proxima Nova"/>
              </a:rPr>
            </a:br>
            <a:r>
              <a:rPr lang="en-US" sz="1700">
                <a:solidFill>
                  <a:srgbClr val="FFFFFF"/>
                </a:solidFill>
                <a:latin typeface="Proxima Nova Rg"/>
                <a:ea typeface="Proxima Nova Rg"/>
                <a:cs typeface="Proxima Nova Rg"/>
                <a:sym typeface="Proxima Nova"/>
              </a:rPr>
              <a:t>Competent Person </a:t>
            </a:r>
          </a:p>
          <a:p>
            <a:pPr marL="185738" lvl="0" indent="-173038" algn="l" rtl="0">
              <a:lnSpc>
                <a:spcPct val="118000"/>
              </a:lnSpc>
              <a:spcBef>
                <a:spcPts val="0"/>
              </a:spcBef>
              <a:spcAft>
                <a:spcPts val="800"/>
              </a:spcAft>
              <a:buClr>
                <a:srgbClr val="FFFFFF"/>
              </a:buClr>
              <a:buFont typeface="Arial" panose="020B0604020202020204" pitchFamily="34" charset="0"/>
              <a:buChar char="•"/>
            </a:pPr>
            <a:r>
              <a:rPr lang="en-US" sz="1700">
                <a:solidFill>
                  <a:srgbClr val="FFFFFF"/>
                </a:solidFill>
                <a:latin typeface="Proxima Nova Rg"/>
                <a:ea typeface="Proxima Nova Rg"/>
                <a:cs typeface="Proxima Nova Rg"/>
                <a:sym typeface="Proxima Nova"/>
              </a:rPr>
              <a:t>Driven global success across energy, precious &amp; base metals in more than 25 countries </a:t>
            </a:r>
          </a:p>
          <a:p>
            <a:pPr marL="185738" lvl="0" indent="-173038" algn="l" rtl="0">
              <a:lnSpc>
                <a:spcPct val="118000"/>
              </a:lnSpc>
              <a:spcBef>
                <a:spcPts val="0"/>
              </a:spcBef>
              <a:spcAft>
                <a:spcPts val="800"/>
              </a:spcAft>
              <a:buClr>
                <a:srgbClr val="FFFFFF"/>
              </a:buClr>
              <a:buFont typeface="Arial" panose="020B0604020202020204" pitchFamily="34" charset="0"/>
              <a:buChar char="•"/>
            </a:pPr>
            <a:r>
              <a:rPr lang="en-US" sz="1700">
                <a:solidFill>
                  <a:srgbClr val="FFFFFF"/>
                </a:solidFill>
                <a:latin typeface="Proxima Nova Rg"/>
                <a:ea typeface="Proxima Nova Rg"/>
                <a:cs typeface="Proxima Nova Rg"/>
                <a:sym typeface="Proxima Nova"/>
              </a:rPr>
              <a:t>Recently 9 years with McKinsey &amp; Company</a:t>
            </a:r>
          </a:p>
        </p:txBody>
      </p:sp>
      <p:pic>
        <p:nvPicPr>
          <p:cNvPr id="36" name="Google Shape;184;p7">
            <a:extLst>
              <a:ext uri="{FF2B5EF4-FFF2-40B4-BE49-F238E27FC236}">
                <a16:creationId xmlns:a16="http://schemas.microsoft.com/office/drawing/2014/main" id="{55B4DE10-A69D-7F08-1E54-1B20FA088F4F}"/>
              </a:ext>
            </a:extLst>
          </p:cNvPr>
          <p:cNvPicPr preferRelativeResize="0"/>
          <p:nvPr/>
        </p:nvPicPr>
        <p:blipFill rotWithShape="1">
          <a:blip r:embed="rId6" cstate="email">
            <a:alphaModFix/>
            <a:extLst>
              <a:ext uri="{28A0092B-C50C-407E-A947-70E740481C1C}">
                <a14:useLocalDpi xmlns:a14="http://schemas.microsoft.com/office/drawing/2010/main"/>
              </a:ext>
            </a:extLst>
          </a:blip>
          <a:srcRect l="-1"/>
          <a:stretch>
            <a:fillRect/>
          </a:stretch>
        </p:blipFill>
        <p:spPr>
          <a:xfrm>
            <a:off x="12465577" y="2091896"/>
            <a:ext cx="3028010" cy="2414743"/>
          </a:xfrm>
          <a:prstGeom prst="rect">
            <a:avLst/>
          </a:prstGeom>
          <a:noFill/>
          <a:ln>
            <a:noFill/>
          </a:ln>
        </p:spPr>
      </p:pic>
      <p:pic>
        <p:nvPicPr>
          <p:cNvPr id="38" name="Picture 37" descr="A person in a suit with his arms crossed&#10;&#10;AI-generated content may be incorrect.">
            <a:extLst>
              <a:ext uri="{FF2B5EF4-FFF2-40B4-BE49-F238E27FC236}">
                <a16:creationId xmlns:a16="http://schemas.microsoft.com/office/drawing/2014/main" id="{813255C8-3E39-F5EC-6AB9-A9DADE7F150D}"/>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16258646" y="2091896"/>
            <a:ext cx="3028010" cy="2408303"/>
          </a:xfrm>
          <a:prstGeom prst="rect">
            <a:avLst/>
          </a:prstGeom>
        </p:spPr>
      </p:pic>
    </p:spTree>
    <p:extLst>
      <p:ext uri="{BB962C8B-B14F-4D97-AF65-F5344CB8AC3E}">
        <p14:creationId xmlns:p14="http://schemas.microsoft.com/office/powerpoint/2010/main" val="4204782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43A4C-E5F8-8FEC-7392-7C9C23785B9A}"/>
              </a:ext>
            </a:extLst>
          </p:cNvPr>
          <p:cNvSpPr>
            <a:spLocks noGrp="1"/>
          </p:cNvSpPr>
          <p:nvPr>
            <p:ph type="title"/>
          </p:nvPr>
        </p:nvSpPr>
        <p:spPr/>
        <p:txBody>
          <a:bodyPr/>
          <a:lstStyle/>
          <a:p>
            <a:r>
              <a:rPr lang="en-GB" dirty="0"/>
              <a:t>Strong board with Mine development capability</a:t>
            </a:r>
          </a:p>
        </p:txBody>
      </p:sp>
      <p:sp>
        <p:nvSpPr>
          <p:cNvPr id="3" name="Slide Number Placeholder 2">
            <a:extLst>
              <a:ext uri="{FF2B5EF4-FFF2-40B4-BE49-F238E27FC236}">
                <a16:creationId xmlns:a16="http://schemas.microsoft.com/office/drawing/2014/main" id="{EF63BB36-A71F-2243-F866-7045F9A09C57}"/>
              </a:ext>
            </a:extLst>
          </p:cNvPr>
          <p:cNvSpPr>
            <a:spLocks noGrp="1"/>
          </p:cNvSpPr>
          <p:nvPr>
            <p:ph type="sldNum" idx="12"/>
          </p:nvPr>
        </p:nvSpPr>
        <p:spPr/>
        <p:txBody>
          <a:bodyPr/>
          <a:lstStyle/>
          <a:p>
            <a:fld id="{00000000-1234-1234-1234-123412341234}" type="slidenum">
              <a:rPr lang="en-US" smtClean="0"/>
              <a:pPr/>
              <a:t>6</a:t>
            </a:fld>
            <a:endParaRPr lang="en-US"/>
          </a:p>
        </p:txBody>
      </p:sp>
      <p:sp>
        <p:nvSpPr>
          <p:cNvPr id="4" name="Google Shape;153;p6">
            <a:extLst>
              <a:ext uri="{FF2B5EF4-FFF2-40B4-BE49-F238E27FC236}">
                <a16:creationId xmlns:a16="http://schemas.microsoft.com/office/drawing/2014/main" id="{0C7F111A-CFB3-2E22-B7D3-6582D740BCE8}"/>
              </a:ext>
            </a:extLst>
          </p:cNvPr>
          <p:cNvSpPr/>
          <p:nvPr/>
        </p:nvSpPr>
        <p:spPr>
          <a:xfrm>
            <a:off x="6120678" y="1767688"/>
            <a:ext cx="3646800" cy="8193600"/>
          </a:xfrm>
          <a:custGeom>
            <a:avLst/>
            <a:gdLst/>
            <a:ahLst/>
            <a:cxnLst/>
            <a:rect l="l" t="t" r="r" b="b"/>
            <a:pathLst>
              <a:path w="4337685" h="7950200" extrusionOk="0">
                <a:moveTo>
                  <a:pt x="4127643" y="0"/>
                </a:moveTo>
                <a:lnTo>
                  <a:pt x="209417" y="0"/>
                </a:lnTo>
                <a:lnTo>
                  <a:pt x="161399" y="5530"/>
                </a:lnTo>
                <a:lnTo>
                  <a:pt x="117319" y="21284"/>
                </a:lnTo>
                <a:lnTo>
                  <a:pt x="78436" y="46005"/>
                </a:lnTo>
                <a:lnTo>
                  <a:pt x="46005" y="78436"/>
                </a:lnTo>
                <a:lnTo>
                  <a:pt x="21284" y="117319"/>
                </a:lnTo>
                <a:lnTo>
                  <a:pt x="5530" y="161399"/>
                </a:lnTo>
                <a:lnTo>
                  <a:pt x="0" y="209417"/>
                </a:lnTo>
                <a:lnTo>
                  <a:pt x="0" y="7740696"/>
                </a:lnTo>
                <a:lnTo>
                  <a:pt x="5530" y="7788711"/>
                </a:lnTo>
                <a:lnTo>
                  <a:pt x="21284" y="7832789"/>
                </a:lnTo>
                <a:lnTo>
                  <a:pt x="46005" y="7871673"/>
                </a:lnTo>
                <a:lnTo>
                  <a:pt x="78436" y="7904104"/>
                </a:lnTo>
                <a:lnTo>
                  <a:pt x="117319" y="7928827"/>
                </a:lnTo>
                <a:lnTo>
                  <a:pt x="161399" y="7944582"/>
                </a:lnTo>
                <a:lnTo>
                  <a:pt x="209417" y="7950113"/>
                </a:lnTo>
                <a:lnTo>
                  <a:pt x="4127643" y="7950113"/>
                </a:lnTo>
                <a:lnTo>
                  <a:pt x="4175659" y="7944582"/>
                </a:lnTo>
                <a:lnTo>
                  <a:pt x="4219737" y="7928827"/>
                </a:lnTo>
                <a:lnTo>
                  <a:pt x="4258620" y="7904104"/>
                </a:lnTo>
                <a:lnTo>
                  <a:pt x="4291052" y="7871673"/>
                </a:lnTo>
                <a:lnTo>
                  <a:pt x="4315774" y="7832789"/>
                </a:lnTo>
                <a:lnTo>
                  <a:pt x="4331530" y="7788711"/>
                </a:lnTo>
                <a:lnTo>
                  <a:pt x="4337061" y="7740696"/>
                </a:lnTo>
                <a:lnTo>
                  <a:pt x="4337061" y="209417"/>
                </a:lnTo>
                <a:lnTo>
                  <a:pt x="4331530" y="161399"/>
                </a:lnTo>
                <a:lnTo>
                  <a:pt x="4315774" y="117319"/>
                </a:lnTo>
                <a:lnTo>
                  <a:pt x="4291052" y="78436"/>
                </a:lnTo>
                <a:lnTo>
                  <a:pt x="4258620" y="46005"/>
                </a:lnTo>
                <a:lnTo>
                  <a:pt x="4219737" y="21284"/>
                </a:lnTo>
                <a:lnTo>
                  <a:pt x="4175659" y="5530"/>
                </a:lnTo>
                <a:lnTo>
                  <a:pt x="4127643" y="0"/>
                </a:lnTo>
                <a:close/>
              </a:path>
            </a:pathLst>
          </a:custGeom>
          <a:solidFill>
            <a:srgbClr val="10273D">
              <a:alpha val="49800"/>
            </a:srgbClr>
          </a:solidFill>
          <a:ln>
            <a:noFill/>
          </a:ln>
        </p:spPr>
        <p:txBody>
          <a:bodyPr spcFirstLastPara="1" wrap="square" lIns="0" tIns="0" rIns="0" bIns="0" anchor="t" anchorCtr="0">
            <a:noAutofit/>
          </a:bodyPr>
          <a:lstStyle/>
          <a:p>
            <a:pPr marL="0" lvl="0" indent="0" algn="l" rtl="0">
              <a:spcBef>
                <a:spcPts val="0"/>
              </a:spcBef>
              <a:spcAft>
                <a:spcPts val="0"/>
              </a:spcAft>
              <a:buNone/>
            </a:pPr>
            <a:endParaRPr lang="en-GB">
              <a:latin typeface="Proxima Nova Rg"/>
              <a:ea typeface="Proxima Nova Rg"/>
              <a:cs typeface="Proxima Nova Rg"/>
              <a:sym typeface="Proxima Nova"/>
            </a:endParaRPr>
          </a:p>
        </p:txBody>
      </p:sp>
      <p:sp>
        <p:nvSpPr>
          <p:cNvPr id="12" name="Google Shape;157;p6">
            <a:extLst>
              <a:ext uri="{FF2B5EF4-FFF2-40B4-BE49-F238E27FC236}">
                <a16:creationId xmlns:a16="http://schemas.microsoft.com/office/drawing/2014/main" id="{06EF055A-33C2-9F62-056D-580A50A2650C}"/>
              </a:ext>
            </a:extLst>
          </p:cNvPr>
          <p:cNvSpPr txBox="1"/>
          <p:nvPr/>
        </p:nvSpPr>
        <p:spPr>
          <a:xfrm>
            <a:off x="6416798" y="4737635"/>
            <a:ext cx="3128400" cy="3175213"/>
          </a:xfrm>
          <a:prstGeom prst="rect">
            <a:avLst/>
          </a:prstGeom>
          <a:noFill/>
          <a:ln>
            <a:noFill/>
          </a:ln>
        </p:spPr>
        <p:txBody>
          <a:bodyPr spcFirstLastPara="1" wrap="square" lIns="0" tIns="15225" rIns="0" bIns="0" anchor="t" anchorCtr="0">
            <a:spAutoFit/>
          </a:bodyPr>
          <a:lstStyle/>
          <a:p>
            <a:pPr marL="12700" lvl="0">
              <a:lnSpc>
                <a:spcPct val="118571"/>
              </a:lnSpc>
            </a:pPr>
            <a:r>
              <a:rPr lang="en-US" sz="1900" b="1">
                <a:solidFill>
                  <a:srgbClr val="DEAC2A"/>
                </a:solidFill>
                <a:latin typeface="Proxima Nova Rg"/>
                <a:ea typeface="Proxima Nova Rg"/>
                <a:cs typeface="Proxima Nova Rg"/>
                <a:sym typeface="Proxima Nova"/>
              </a:rPr>
              <a:t>Marc Legault</a:t>
            </a:r>
            <a:endParaRPr lang="en-US" sz="1900">
              <a:latin typeface="Proxima Nova Rg"/>
              <a:ea typeface="Proxima Nova Rg"/>
              <a:cs typeface="Proxima Nova Rg"/>
              <a:sym typeface="Proxima Nova"/>
            </a:endParaRPr>
          </a:p>
          <a:p>
            <a:pPr marL="12700" lvl="0">
              <a:lnSpc>
                <a:spcPct val="118000"/>
              </a:lnSpc>
              <a:spcAft>
                <a:spcPts val="800"/>
              </a:spcAft>
            </a:pPr>
            <a:r>
              <a:rPr lang="en-US" sz="1700">
                <a:solidFill>
                  <a:srgbClr val="FFFFFF"/>
                </a:solidFill>
                <a:latin typeface="Proxima Nova Rg"/>
                <a:ea typeface="Proxima Nova Rg"/>
                <a:cs typeface="Proxima Nova Rg"/>
                <a:sym typeface="Proxima Nova"/>
              </a:rPr>
              <a:t>Non-Exec. Director</a:t>
            </a:r>
          </a:p>
          <a:p>
            <a:pPr marL="185738" lvl="0" indent="-173038">
              <a:spcAft>
                <a:spcPts val="800"/>
              </a:spcAft>
              <a:buClr>
                <a:schemeClr val="bg1"/>
              </a:buClr>
              <a:buFont typeface="Arial" panose="020B0604020202020204" pitchFamily="34" charset="0"/>
              <a:buChar char="•"/>
            </a:pPr>
            <a:r>
              <a:rPr lang="en-US" sz="1700">
                <a:solidFill>
                  <a:srgbClr val="FFFFFF"/>
                </a:solidFill>
                <a:latin typeface="Proxima Nova Rg"/>
                <a:ea typeface="Proxima Nova Rg"/>
                <a:cs typeface="Proxima Nova Rg"/>
                <a:sym typeface="Proxima Nova"/>
              </a:rPr>
              <a:t>3+40 year of experience in gold and base metals industry</a:t>
            </a:r>
          </a:p>
          <a:p>
            <a:pPr marL="185738" lvl="0" indent="-173038">
              <a:spcAft>
                <a:spcPts val="800"/>
              </a:spcAft>
              <a:buClr>
                <a:schemeClr val="bg1"/>
              </a:buClr>
              <a:buFont typeface="Arial" panose="020B0604020202020204" pitchFamily="34" charset="0"/>
              <a:buChar char="•"/>
            </a:pPr>
            <a:r>
              <a:rPr lang="en-US" sz="1700">
                <a:solidFill>
                  <a:srgbClr val="FFFFFF"/>
                </a:solidFill>
                <a:latin typeface="Proxima Nova Rg"/>
                <a:ea typeface="Proxima Nova Rg"/>
                <a:cs typeface="Proxima Nova Rg"/>
                <a:sym typeface="Proxima Nova"/>
              </a:rPr>
              <a:t>Geologist and was also a </a:t>
            </a:r>
            <a:r>
              <a:rPr lang="en-US" sz="1700" err="1">
                <a:solidFill>
                  <a:srgbClr val="FFFFFF"/>
                </a:solidFill>
                <a:latin typeface="Proxima Nova Rg"/>
                <a:ea typeface="Proxima Nova Rg"/>
                <a:cs typeface="Proxima Nova Rg"/>
                <a:sym typeface="Proxima Nova"/>
              </a:rPr>
              <a:t>P.Eng</a:t>
            </a:r>
            <a:endParaRPr lang="en-US" sz="1700">
              <a:solidFill>
                <a:srgbClr val="FFFFFF"/>
              </a:solidFill>
              <a:latin typeface="Proxima Nova Rg"/>
              <a:ea typeface="Proxima Nova Rg"/>
              <a:cs typeface="Proxima Nova Rg"/>
              <a:sym typeface="Proxima Nova"/>
            </a:endParaRPr>
          </a:p>
          <a:p>
            <a:pPr marL="185738" lvl="0" indent="-173038">
              <a:spcAft>
                <a:spcPts val="800"/>
              </a:spcAft>
              <a:buClr>
                <a:schemeClr val="bg1"/>
              </a:buClr>
              <a:buFont typeface="Arial" panose="020B0604020202020204" pitchFamily="34" charset="0"/>
              <a:buChar char="•"/>
            </a:pPr>
            <a:r>
              <a:rPr lang="en-US" sz="1700">
                <a:solidFill>
                  <a:srgbClr val="FFFFFF"/>
                </a:solidFill>
                <a:latin typeface="Proxima Nova Rg"/>
                <a:ea typeface="Proxima Nova Rg"/>
                <a:cs typeface="Proxima Nova Rg"/>
                <a:sym typeface="Proxima Nova"/>
              </a:rPr>
              <a:t>34 years working with Agnico Eagle Mines on various exploration, operations, and management positions</a:t>
            </a:r>
            <a:endParaRPr lang="en-US" sz="1700">
              <a:latin typeface="Proxima Nova Rg"/>
              <a:ea typeface="Proxima Nova Rg"/>
              <a:cs typeface="Proxima Nova Rg"/>
              <a:sym typeface="Proxima Nova"/>
            </a:endParaRPr>
          </a:p>
        </p:txBody>
      </p:sp>
      <p:sp>
        <p:nvSpPr>
          <p:cNvPr id="17" name="Google Shape;154;p6">
            <a:extLst>
              <a:ext uri="{FF2B5EF4-FFF2-40B4-BE49-F238E27FC236}">
                <a16:creationId xmlns:a16="http://schemas.microsoft.com/office/drawing/2014/main" id="{6240A55C-00E3-C34E-D988-8A3B94B6A03A}"/>
              </a:ext>
            </a:extLst>
          </p:cNvPr>
          <p:cNvSpPr/>
          <p:nvPr/>
        </p:nvSpPr>
        <p:spPr>
          <a:xfrm>
            <a:off x="9962120" y="1767688"/>
            <a:ext cx="3646800" cy="8193600"/>
          </a:xfrm>
          <a:custGeom>
            <a:avLst/>
            <a:gdLst/>
            <a:ahLst/>
            <a:cxnLst/>
            <a:rect l="l" t="t" r="r" b="b"/>
            <a:pathLst>
              <a:path w="4337684" h="7950200" extrusionOk="0">
                <a:moveTo>
                  <a:pt x="4127643" y="0"/>
                </a:moveTo>
                <a:lnTo>
                  <a:pt x="209417" y="0"/>
                </a:lnTo>
                <a:lnTo>
                  <a:pt x="161399" y="5530"/>
                </a:lnTo>
                <a:lnTo>
                  <a:pt x="117319" y="21284"/>
                </a:lnTo>
                <a:lnTo>
                  <a:pt x="78436" y="46005"/>
                </a:lnTo>
                <a:lnTo>
                  <a:pt x="46005" y="78436"/>
                </a:lnTo>
                <a:lnTo>
                  <a:pt x="21284" y="117319"/>
                </a:lnTo>
                <a:lnTo>
                  <a:pt x="5530" y="161399"/>
                </a:lnTo>
                <a:lnTo>
                  <a:pt x="0" y="209417"/>
                </a:lnTo>
                <a:lnTo>
                  <a:pt x="0" y="7740696"/>
                </a:lnTo>
                <a:lnTo>
                  <a:pt x="5530" y="7788711"/>
                </a:lnTo>
                <a:lnTo>
                  <a:pt x="21284" y="7832789"/>
                </a:lnTo>
                <a:lnTo>
                  <a:pt x="46005" y="7871673"/>
                </a:lnTo>
                <a:lnTo>
                  <a:pt x="78436" y="7904104"/>
                </a:lnTo>
                <a:lnTo>
                  <a:pt x="117319" y="7928827"/>
                </a:lnTo>
                <a:lnTo>
                  <a:pt x="161399" y="7944582"/>
                </a:lnTo>
                <a:lnTo>
                  <a:pt x="209417" y="7950113"/>
                </a:lnTo>
                <a:lnTo>
                  <a:pt x="4127643" y="7950113"/>
                </a:lnTo>
                <a:lnTo>
                  <a:pt x="4175659" y="7944582"/>
                </a:lnTo>
                <a:lnTo>
                  <a:pt x="4219737" y="7928827"/>
                </a:lnTo>
                <a:lnTo>
                  <a:pt x="4258620" y="7904104"/>
                </a:lnTo>
                <a:lnTo>
                  <a:pt x="4291052" y="7871673"/>
                </a:lnTo>
                <a:lnTo>
                  <a:pt x="4315774" y="7832789"/>
                </a:lnTo>
                <a:lnTo>
                  <a:pt x="4331530" y="7788711"/>
                </a:lnTo>
                <a:lnTo>
                  <a:pt x="4337061" y="7740696"/>
                </a:lnTo>
                <a:lnTo>
                  <a:pt x="4337061" y="209417"/>
                </a:lnTo>
                <a:lnTo>
                  <a:pt x="4331530" y="161399"/>
                </a:lnTo>
                <a:lnTo>
                  <a:pt x="4315774" y="117319"/>
                </a:lnTo>
                <a:lnTo>
                  <a:pt x="4291052" y="78436"/>
                </a:lnTo>
                <a:lnTo>
                  <a:pt x="4258620" y="46005"/>
                </a:lnTo>
                <a:lnTo>
                  <a:pt x="4219737" y="21284"/>
                </a:lnTo>
                <a:lnTo>
                  <a:pt x="4175659" y="5530"/>
                </a:lnTo>
                <a:lnTo>
                  <a:pt x="4127643" y="0"/>
                </a:lnTo>
                <a:close/>
              </a:path>
            </a:pathLst>
          </a:custGeom>
          <a:solidFill>
            <a:srgbClr val="10273D">
              <a:alpha val="49800"/>
            </a:srgbClr>
          </a:solidFill>
          <a:ln>
            <a:noFill/>
          </a:ln>
        </p:spPr>
        <p:txBody>
          <a:bodyPr spcFirstLastPara="1" wrap="square" lIns="0" tIns="0" rIns="0" bIns="0" anchor="t" anchorCtr="0">
            <a:noAutofit/>
          </a:bodyPr>
          <a:lstStyle/>
          <a:p>
            <a:pPr marL="0" lvl="0" indent="0" algn="l" rtl="0">
              <a:spcBef>
                <a:spcPts val="0"/>
              </a:spcBef>
              <a:spcAft>
                <a:spcPts val="0"/>
              </a:spcAft>
              <a:buNone/>
            </a:pPr>
            <a:endParaRPr lang="en-GB">
              <a:latin typeface="Proxima Nova Rg"/>
              <a:ea typeface="Proxima Nova Rg"/>
              <a:cs typeface="Proxima Nova Rg"/>
              <a:sym typeface="Proxima Nova"/>
            </a:endParaRPr>
          </a:p>
        </p:txBody>
      </p:sp>
      <p:sp>
        <p:nvSpPr>
          <p:cNvPr id="18" name="Google Shape;158;p6">
            <a:extLst>
              <a:ext uri="{FF2B5EF4-FFF2-40B4-BE49-F238E27FC236}">
                <a16:creationId xmlns:a16="http://schemas.microsoft.com/office/drawing/2014/main" id="{D363B99C-2197-AC6B-2E26-D1BA0D2555D6}"/>
              </a:ext>
            </a:extLst>
          </p:cNvPr>
          <p:cNvSpPr txBox="1"/>
          <p:nvPr/>
        </p:nvSpPr>
        <p:spPr>
          <a:xfrm>
            <a:off x="10244506" y="4737635"/>
            <a:ext cx="3128400" cy="4221653"/>
          </a:xfrm>
          <a:prstGeom prst="rect">
            <a:avLst/>
          </a:prstGeom>
          <a:noFill/>
          <a:ln>
            <a:noFill/>
          </a:ln>
        </p:spPr>
        <p:txBody>
          <a:bodyPr spcFirstLastPara="1" wrap="square" lIns="0" tIns="15225" rIns="0" bIns="0" anchor="t" anchorCtr="0">
            <a:spAutoFit/>
          </a:bodyPr>
          <a:lstStyle/>
          <a:p>
            <a:pPr marL="12700" lvl="0">
              <a:lnSpc>
                <a:spcPct val="118571"/>
              </a:lnSpc>
            </a:pPr>
            <a:r>
              <a:rPr lang="en-US" sz="1900" b="1" dirty="0">
                <a:solidFill>
                  <a:srgbClr val="DEAC2A"/>
                </a:solidFill>
                <a:latin typeface="Proxima Nova Rg"/>
                <a:ea typeface="Proxima Nova Rg"/>
                <a:cs typeface="Proxima Nova Rg"/>
                <a:sym typeface="Proxima Nova"/>
              </a:rPr>
              <a:t>Jeff Couch</a:t>
            </a:r>
            <a:endParaRPr lang="en-US" sz="1900" dirty="0">
              <a:latin typeface="Proxima Nova Rg"/>
              <a:ea typeface="Proxima Nova Rg"/>
              <a:cs typeface="Proxima Nova Rg"/>
              <a:sym typeface="Proxima Nova"/>
            </a:endParaRPr>
          </a:p>
          <a:p>
            <a:pPr marL="12700" lvl="0">
              <a:lnSpc>
                <a:spcPct val="118000"/>
              </a:lnSpc>
              <a:spcAft>
                <a:spcPts val="800"/>
              </a:spcAft>
            </a:pPr>
            <a:r>
              <a:rPr lang="en-US" sz="1700" dirty="0">
                <a:solidFill>
                  <a:srgbClr val="FFFFFF"/>
                </a:solidFill>
                <a:latin typeface="Proxima Nova Rg"/>
                <a:ea typeface="Proxima Nova Rg"/>
                <a:cs typeface="Proxima Nova Rg"/>
                <a:sym typeface="Proxima Nova"/>
              </a:rPr>
              <a:t>Non-</a:t>
            </a:r>
            <a:r>
              <a:rPr lang="en-US" sz="1700" dirty="0" err="1">
                <a:solidFill>
                  <a:srgbClr val="FFFFFF"/>
                </a:solidFill>
                <a:latin typeface="Proxima Nova Rg"/>
                <a:ea typeface="Proxima Nova Rg"/>
                <a:cs typeface="Proxima Nova Rg"/>
                <a:sym typeface="Proxima Nova"/>
              </a:rPr>
              <a:t>Exec.Director</a:t>
            </a:r>
            <a:endParaRPr lang="en-US" sz="1700" dirty="0">
              <a:solidFill>
                <a:srgbClr val="FFFFFF"/>
              </a:solidFill>
              <a:latin typeface="Proxima Nova Rg"/>
              <a:ea typeface="Proxima Nova Rg"/>
              <a:cs typeface="Proxima Nova Rg"/>
              <a:sym typeface="Proxima Nova"/>
            </a:endParaRPr>
          </a:p>
          <a:p>
            <a:pPr marL="185738" lvl="0" indent="-173038">
              <a:spcAft>
                <a:spcPts val="800"/>
              </a:spcAft>
              <a:buClr>
                <a:schemeClr val="bg1"/>
              </a:buClr>
              <a:buFont typeface="Arial" panose="020B0604020202020204" pitchFamily="34" charset="0"/>
              <a:buChar char="•"/>
            </a:pPr>
            <a:r>
              <a:rPr lang="en-US" sz="1700" dirty="0">
                <a:solidFill>
                  <a:srgbClr val="FFFFFF"/>
                </a:solidFill>
                <a:latin typeface="Proxima Nova Rg"/>
                <a:ea typeface="Proxima Nova Rg"/>
                <a:cs typeface="Proxima Nova Rg"/>
                <a:sym typeface="Proxima Nova"/>
              </a:rPr>
              <a:t>London-based capital markets executive with deep experience in natural resources and emerging markets</a:t>
            </a:r>
          </a:p>
          <a:p>
            <a:pPr marL="185738" lvl="0" indent="-173038">
              <a:spcAft>
                <a:spcPts val="800"/>
              </a:spcAft>
              <a:buClr>
                <a:schemeClr val="bg1"/>
              </a:buClr>
              <a:buFont typeface="Arial" panose="020B0604020202020204" pitchFamily="34" charset="0"/>
              <a:buChar char="•"/>
            </a:pPr>
            <a:r>
              <a:rPr lang="en-US" sz="1700" dirty="0">
                <a:solidFill>
                  <a:srgbClr val="FFFFFF"/>
                </a:solidFill>
                <a:latin typeface="Proxima Nova Rg"/>
                <a:ea typeface="Proxima Nova Rg"/>
                <a:cs typeface="Proxima Nova Rg"/>
                <a:sym typeface="Proxima Nova"/>
              </a:rPr>
              <a:t>CEO of Lydian Mining and </a:t>
            </a:r>
            <a:r>
              <a:rPr lang="en-US" sz="1700" dirty="0" err="1">
                <a:solidFill>
                  <a:srgbClr val="FFFFFF"/>
                </a:solidFill>
                <a:latin typeface="Proxima Nova Rg"/>
                <a:ea typeface="Proxima Nova Rg"/>
                <a:cs typeface="Proxima Nova Rg"/>
                <a:sym typeface="Proxima Nova"/>
              </a:rPr>
              <a:t>Alufer</a:t>
            </a:r>
            <a:r>
              <a:rPr lang="en-US" sz="1700" dirty="0">
                <a:solidFill>
                  <a:srgbClr val="FFFFFF"/>
                </a:solidFill>
                <a:latin typeface="Proxima Nova Rg"/>
                <a:ea typeface="Proxima Nova Rg"/>
                <a:cs typeface="Proxima Nova Rg"/>
                <a:sym typeface="Proxima Nova"/>
              </a:rPr>
              <a:t> Mining</a:t>
            </a:r>
          </a:p>
          <a:p>
            <a:pPr marL="185738" lvl="0" indent="-173038">
              <a:spcAft>
                <a:spcPts val="800"/>
              </a:spcAft>
              <a:buClr>
                <a:schemeClr val="bg1"/>
              </a:buClr>
              <a:buFont typeface="Arial" panose="020B0604020202020204" pitchFamily="34" charset="0"/>
              <a:buChar char="•"/>
            </a:pPr>
            <a:r>
              <a:rPr lang="en-US" sz="1700" dirty="0">
                <a:solidFill>
                  <a:srgbClr val="FFFFFF"/>
                </a:solidFill>
                <a:latin typeface="Proxima Nova Rg"/>
                <a:ea typeface="Proxima Nova Rg"/>
                <a:cs typeface="Proxima Nova Rg"/>
                <a:sym typeface="Proxima Nova"/>
              </a:rPr>
              <a:t>Former Head of Investment Banking at BMO Capital Markets (Europe), with senior roles at Credit Suisse and Citigroup</a:t>
            </a:r>
            <a:endParaRPr lang="en-US" sz="1700" dirty="0">
              <a:latin typeface="Proxima Nova Rg"/>
              <a:ea typeface="Proxima Nova Rg"/>
              <a:cs typeface="Proxima Nova Rg"/>
              <a:sym typeface="Proxima Nova"/>
            </a:endParaRPr>
          </a:p>
        </p:txBody>
      </p:sp>
      <p:sp>
        <p:nvSpPr>
          <p:cNvPr id="20" name="Google Shape;154;p6">
            <a:extLst>
              <a:ext uri="{FF2B5EF4-FFF2-40B4-BE49-F238E27FC236}">
                <a16:creationId xmlns:a16="http://schemas.microsoft.com/office/drawing/2014/main" id="{8F371492-50C2-0ACC-376F-E357BE511314}"/>
              </a:ext>
            </a:extLst>
          </p:cNvPr>
          <p:cNvSpPr/>
          <p:nvPr/>
        </p:nvSpPr>
        <p:spPr>
          <a:xfrm>
            <a:off x="13803562" y="1745518"/>
            <a:ext cx="3646800" cy="8193600"/>
          </a:xfrm>
          <a:custGeom>
            <a:avLst/>
            <a:gdLst/>
            <a:ahLst/>
            <a:cxnLst/>
            <a:rect l="l" t="t" r="r" b="b"/>
            <a:pathLst>
              <a:path w="4337684" h="7950200" extrusionOk="0">
                <a:moveTo>
                  <a:pt x="4127643" y="0"/>
                </a:moveTo>
                <a:lnTo>
                  <a:pt x="209417" y="0"/>
                </a:lnTo>
                <a:lnTo>
                  <a:pt x="161399" y="5530"/>
                </a:lnTo>
                <a:lnTo>
                  <a:pt x="117319" y="21284"/>
                </a:lnTo>
                <a:lnTo>
                  <a:pt x="78436" y="46005"/>
                </a:lnTo>
                <a:lnTo>
                  <a:pt x="46005" y="78436"/>
                </a:lnTo>
                <a:lnTo>
                  <a:pt x="21284" y="117319"/>
                </a:lnTo>
                <a:lnTo>
                  <a:pt x="5530" y="161399"/>
                </a:lnTo>
                <a:lnTo>
                  <a:pt x="0" y="209417"/>
                </a:lnTo>
                <a:lnTo>
                  <a:pt x="0" y="7740696"/>
                </a:lnTo>
                <a:lnTo>
                  <a:pt x="5530" y="7788711"/>
                </a:lnTo>
                <a:lnTo>
                  <a:pt x="21284" y="7832789"/>
                </a:lnTo>
                <a:lnTo>
                  <a:pt x="46005" y="7871673"/>
                </a:lnTo>
                <a:lnTo>
                  <a:pt x="78436" y="7904104"/>
                </a:lnTo>
                <a:lnTo>
                  <a:pt x="117319" y="7928827"/>
                </a:lnTo>
                <a:lnTo>
                  <a:pt x="161399" y="7944582"/>
                </a:lnTo>
                <a:lnTo>
                  <a:pt x="209417" y="7950113"/>
                </a:lnTo>
                <a:lnTo>
                  <a:pt x="4127643" y="7950113"/>
                </a:lnTo>
                <a:lnTo>
                  <a:pt x="4175659" y="7944582"/>
                </a:lnTo>
                <a:lnTo>
                  <a:pt x="4219737" y="7928827"/>
                </a:lnTo>
                <a:lnTo>
                  <a:pt x="4258620" y="7904104"/>
                </a:lnTo>
                <a:lnTo>
                  <a:pt x="4291052" y="7871673"/>
                </a:lnTo>
                <a:lnTo>
                  <a:pt x="4315774" y="7832789"/>
                </a:lnTo>
                <a:lnTo>
                  <a:pt x="4331530" y="7788711"/>
                </a:lnTo>
                <a:lnTo>
                  <a:pt x="4337061" y="7740696"/>
                </a:lnTo>
                <a:lnTo>
                  <a:pt x="4337061" y="209417"/>
                </a:lnTo>
                <a:lnTo>
                  <a:pt x="4331530" y="161399"/>
                </a:lnTo>
                <a:lnTo>
                  <a:pt x="4315774" y="117319"/>
                </a:lnTo>
                <a:lnTo>
                  <a:pt x="4291052" y="78436"/>
                </a:lnTo>
                <a:lnTo>
                  <a:pt x="4258620" y="46005"/>
                </a:lnTo>
                <a:lnTo>
                  <a:pt x="4219737" y="21284"/>
                </a:lnTo>
                <a:lnTo>
                  <a:pt x="4175659" y="5530"/>
                </a:lnTo>
                <a:lnTo>
                  <a:pt x="4127643" y="0"/>
                </a:lnTo>
                <a:close/>
              </a:path>
            </a:pathLst>
          </a:custGeom>
          <a:solidFill>
            <a:srgbClr val="10273D">
              <a:alpha val="49800"/>
            </a:srgbClr>
          </a:solidFill>
          <a:ln>
            <a:noFill/>
          </a:ln>
        </p:spPr>
        <p:txBody>
          <a:bodyPr spcFirstLastPara="1" wrap="square" lIns="0" tIns="0" rIns="0" bIns="0" anchor="t" anchorCtr="0">
            <a:noAutofit/>
          </a:bodyPr>
          <a:lstStyle/>
          <a:p>
            <a:pPr marL="0" lvl="0" indent="0" algn="l" rtl="0">
              <a:spcBef>
                <a:spcPts val="0"/>
              </a:spcBef>
              <a:spcAft>
                <a:spcPts val="0"/>
              </a:spcAft>
              <a:buNone/>
            </a:pPr>
            <a:endParaRPr lang="en-GB">
              <a:latin typeface="Proxima Nova Rg"/>
              <a:ea typeface="Proxima Nova Rg"/>
              <a:cs typeface="Proxima Nova Rg"/>
              <a:sym typeface="Proxima Nova"/>
            </a:endParaRPr>
          </a:p>
        </p:txBody>
      </p:sp>
      <p:pic>
        <p:nvPicPr>
          <p:cNvPr id="26" name="Google Shape;164;p6">
            <a:extLst>
              <a:ext uri="{FF2B5EF4-FFF2-40B4-BE49-F238E27FC236}">
                <a16:creationId xmlns:a16="http://schemas.microsoft.com/office/drawing/2014/main" id="{AF774E80-37DA-5A8D-0F6B-2F6E2410078E}"/>
              </a:ext>
            </a:extLst>
          </p:cNvPr>
          <p:cNvPicPr preferRelativeResize="0"/>
          <p:nvPr/>
        </p:nvPicPr>
        <p:blipFill>
          <a:blip r:embed="rId2" cstate="email">
            <a:alphaModFix/>
            <a:extLst>
              <a:ext uri="{28A0092B-C50C-407E-A947-70E740481C1C}">
                <a14:useLocalDpi xmlns:a14="http://schemas.microsoft.com/office/drawing/2010/main"/>
              </a:ext>
            </a:extLst>
          </a:blip>
          <a:srcRect/>
          <a:stretch>
            <a:fillRect/>
          </a:stretch>
        </p:blipFill>
        <p:spPr>
          <a:xfrm>
            <a:off x="6438887" y="2109422"/>
            <a:ext cx="3010383" cy="2412795"/>
          </a:xfrm>
          <a:prstGeom prst="rect">
            <a:avLst/>
          </a:prstGeom>
          <a:noFill/>
          <a:ln>
            <a:noFill/>
          </a:ln>
        </p:spPr>
      </p:pic>
      <p:sp>
        <p:nvSpPr>
          <p:cNvPr id="27" name="Google Shape;158;p6">
            <a:extLst>
              <a:ext uri="{FF2B5EF4-FFF2-40B4-BE49-F238E27FC236}">
                <a16:creationId xmlns:a16="http://schemas.microsoft.com/office/drawing/2014/main" id="{4B025C72-7959-767E-EB5E-9EAA5CF85F44}"/>
              </a:ext>
            </a:extLst>
          </p:cNvPr>
          <p:cNvSpPr txBox="1"/>
          <p:nvPr/>
        </p:nvSpPr>
        <p:spPr>
          <a:xfrm>
            <a:off x="14083303" y="4737635"/>
            <a:ext cx="3128400" cy="3595841"/>
          </a:xfrm>
          <a:prstGeom prst="rect">
            <a:avLst/>
          </a:prstGeom>
          <a:noFill/>
          <a:ln>
            <a:noFill/>
          </a:ln>
        </p:spPr>
        <p:txBody>
          <a:bodyPr spcFirstLastPara="1" wrap="square" lIns="0" tIns="15225" rIns="0" bIns="0" anchor="t" anchorCtr="0">
            <a:spAutoFit/>
          </a:bodyPr>
          <a:lstStyle/>
          <a:p>
            <a:pPr marL="12700" lvl="0">
              <a:lnSpc>
                <a:spcPct val="118571"/>
              </a:lnSpc>
            </a:pPr>
            <a:r>
              <a:rPr lang="en-US" sz="1900" b="1">
                <a:solidFill>
                  <a:srgbClr val="DEAC2A"/>
                </a:solidFill>
                <a:latin typeface="Proxima Nova Rg"/>
                <a:ea typeface="Proxima Nova Rg"/>
                <a:cs typeface="Proxima Nova Rg"/>
                <a:sym typeface="Proxima Nova"/>
              </a:rPr>
              <a:t>Darren Morcombe</a:t>
            </a:r>
            <a:endParaRPr lang="en-US" sz="1900">
              <a:latin typeface="Proxima Nova Rg"/>
              <a:ea typeface="Proxima Nova Rg"/>
              <a:cs typeface="Proxima Nova Rg"/>
              <a:sym typeface="Proxima Nova"/>
            </a:endParaRPr>
          </a:p>
          <a:p>
            <a:pPr marL="12700" lvl="0">
              <a:lnSpc>
                <a:spcPct val="118000"/>
              </a:lnSpc>
              <a:spcAft>
                <a:spcPts val="800"/>
              </a:spcAft>
            </a:pPr>
            <a:r>
              <a:rPr lang="en-US" sz="1700">
                <a:solidFill>
                  <a:srgbClr val="FFFFFF"/>
                </a:solidFill>
                <a:latin typeface="Proxima Nova Rg"/>
                <a:ea typeface="Proxima Nova Rg"/>
                <a:cs typeface="Proxima Nova Rg"/>
                <a:sym typeface="Proxima Nova"/>
              </a:rPr>
              <a:t>Special Advisor</a:t>
            </a:r>
          </a:p>
          <a:p>
            <a:pPr marL="185738" lvl="0" indent="-173038">
              <a:spcAft>
                <a:spcPts val="800"/>
              </a:spcAft>
              <a:buClr>
                <a:schemeClr val="bg1"/>
              </a:buClr>
              <a:buFont typeface="Arial" panose="020B0604020202020204" pitchFamily="34" charset="0"/>
              <a:buChar char="•"/>
            </a:pPr>
            <a:r>
              <a:rPr lang="en-US" sz="1700">
                <a:solidFill>
                  <a:srgbClr val="FFFFFF"/>
                </a:solidFill>
                <a:latin typeface="Proxima Nova Rg"/>
                <a:ea typeface="Proxima Nova Rg"/>
                <a:cs typeface="Proxima Nova Rg"/>
                <a:sym typeface="Proxima Nova"/>
              </a:rPr>
              <a:t>+30 years of international experience in a variety of roles in the natural resource sector</a:t>
            </a:r>
          </a:p>
          <a:p>
            <a:pPr marL="185738" lvl="0" indent="-173038">
              <a:spcAft>
                <a:spcPts val="800"/>
              </a:spcAft>
              <a:buClr>
                <a:schemeClr val="bg1"/>
              </a:buClr>
              <a:buFont typeface="Arial" panose="020B0604020202020204" pitchFamily="34" charset="0"/>
              <a:buChar char="•"/>
            </a:pPr>
            <a:r>
              <a:rPr lang="en-US" sz="1700">
                <a:solidFill>
                  <a:srgbClr val="FFFFFF"/>
                </a:solidFill>
                <a:latin typeface="Proxima Nova Rg"/>
                <a:ea typeface="Proxima Nova Rg"/>
                <a:cs typeface="Proxima Nova Rg"/>
                <a:sym typeface="Proxima Nova"/>
              </a:rPr>
              <a:t>Track record of success, deep involvement in Southern Cross Gold, &amp; as advisor to Foran Mining (formerly CEO / Exec Chairman), while acting as Chairman &amp; Founder of Springtide Capital</a:t>
            </a:r>
            <a:endParaRPr lang="en-US" sz="1700">
              <a:latin typeface="Proxima Nova Rg"/>
              <a:ea typeface="Proxima Nova Rg"/>
              <a:cs typeface="Proxima Nova Rg"/>
              <a:sym typeface="Proxima Nova"/>
            </a:endParaRPr>
          </a:p>
        </p:txBody>
      </p:sp>
      <p:pic>
        <p:nvPicPr>
          <p:cNvPr id="29" name="Google Shape;185;p7">
            <a:extLst>
              <a:ext uri="{FF2B5EF4-FFF2-40B4-BE49-F238E27FC236}">
                <a16:creationId xmlns:a16="http://schemas.microsoft.com/office/drawing/2014/main" id="{68C2D5F4-3E6E-A2A9-AD0B-8014719BAFDB}"/>
              </a:ext>
            </a:extLst>
          </p:cNvPr>
          <p:cNvPicPr preferRelativeResize="0"/>
          <p:nvPr/>
        </p:nvPicPr>
        <p:blipFill>
          <a:blip r:embed="rId3" cstate="email">
            <a:alphaModFix/>
            <a:extLst>
              <a:ext uri="{28A0092B-C50C-407E-A947-70E740481C1C}">
                <a14:useLocalDpi xmlns:a14="http://schemas.microsoft.com/office/drawing/2010/main"/>
              </a:ext>
            </a:extLst>
          </a:blip>
          <a:srcRect/>
          <a:stretch>
            <a:fillRect/>
          </a:stretch>
        </p:blipFill>
        <p:spPr>
          <a:xfrm>
            <a:off x="10244506" y="2101903"/>
            <a:ext cx="3028010" cy="2414743"/>
          </a:xfrm>
          <a:prstGeom prst="rect">
            <a:avLst/>
          </a:prstGeom>
          <a:noFill/>
          <a:ln>
            <a:noFill/>
          </a:ln>
        </p:spPr>
      </p:pic>
      <p:pic>
        <p:nvPicPr>
          <p:cNvPr id="31" name="Google Shape;186;p7">
            <a:extLst>
              <a:ext uri="{FF2B5EF4-FFF2-40B4-BE49-F238E27FC236}">
                <a16:creationId xmlns:a16="http://schemas.microsoft.com/office/drawing/2014/main" id="{FDC00182-57D4-FA60-A71C-529255AB68C8}"/>
              </a:ext>
            </a:extLst>
          </p:cNvPr>
          <p:cNvPicPr preferRelativeResize="0"/>
          <p:nvPr/>
        </p:nvPicPr>
        <p:blipFill>
          <a:blip r:embed="rId4" cstate="email">
            <a:alphaModFix/>
            <a:extLst>
              <a:ext uri="{28A0092B-C50C-407E-A947-70E740481C1C}">
                <a14:useLocalDpi xmlns:a14="http://schemas.microsoft.com/office/drawing/2010/main"/>
              </a:ext>
            </a:extLst>
          </a:blip>
          <a:srcRect/>
          <a:stretch/>
        </p:blipFill>
        <p:spPr>
          <a:xfrm>
            <a:off x="14112957" y="2109422"/>
            <a:ext cx="3028010" cy="2407224"/>
          </a:xfrm>
          <a:prstGeom prst="rect">
            <a:avLst/>
          </a:prstGeom>
          <a:noFill/>
          <a:ln>
            <a:noFill/>
          </a:ln>
        </p:spPr>
      </p:pic>
      <p:sp>
        <p:nvSpPr>
          <p:cNvPr id="5" name="Google Shape;153;p6">
            <a:extLst>
              <a:ext uri="{FF2B5EF4-FFF2-40B4-BE49-F238E27FC236}">
                <a16:creationId xmlns:a16="http://schemas.microsoft.com/office/drawing/2014/main" id="{CFFAB02F-58BE-68D0-41A8-A16A45A61F05}"/>
              </a:ext>
            </a:extLst>
          </p:cNvPr>
          <p:cNvSpPr/>
          <p:nvPr/>
        </p:nvSpPr>
        <p:spPr>
          <a:xfrm>
            <a:off x="2073614" y="1767688"/>
            <a:ext cx="3646800" cy="8193600"/>
          </a:xfrm>
          <a:custGeom>
            <a:avLst/>
            <a:gdLst/>
            <a:ahLst/>
            <a:cxnLst/>
            <a:rect l="l" t="t" r="r" b="b"/>
            <a:pathLst>
              <a:path w="4337685" h="7950200" extrusionOk="0">
                <a:moveTo>
                  <a:pt x="4127643" y="0"/>
                </a:moveTo>
                <a:lnTo>
                  <a:pt x="209417" y="0"/>
                </a:lnTo>
                <a:lnTo>
                  <a:pt x="161399" y="5530"/>
                </a:lnTo>
                <a:lnTo>
                  <a:pt x="117319" y="21284"/>
                </a:lnTo>
                <a:lnTo>
                  <a:pt x="78436" y="46005"/>
                </a:lnTo>
                <a:lnTo>
                  <a:pt x="46005" y="78436"/>
                </a:lnTo>
                <a:lnTo>
                  <a:pt x="21284" y="117319"/>
                </a:lnTo>
                <a:lnTo>
                  <a:pt x="5530" y="161399"/>
                </a:lnTo>
                <a:lnTo>
                  <a:pt x="0" y="209417"/>
                </a:lnTo>
                <a:lnTo>
                  <a:pt x="0" y="7740696"/>
                </a:lnTo>
                <a:lnTo>
                  <a:pt x="5530" y="7788711"/>
                </a:lnTo>
                <a:lnTo>
                  <a:pt x="21284" y="7832789"/>
                </a:lnTo>
                <a:lnTo>
                  <a:pt x="46005" y="7871673"/>
                </a:lnTo>
                <a:lnTo>
                  <a:pt x="78436" y="7904104"/>
                </a:lnTo>
                <a:lnTo>
                  <a:pt x="117319" y="7928827"/>
                </a:lnTo>
                <a:lnTo>
                  <a:pt x="161399" y="7944582"/>
                </a:lnTo>
                <a:lnTo>
                  <a:pt x="209417" y="7950113"/>
                </a:lnTo>
                <a:lnTo>
                  <a:pt x="4127643" y="7950113"/>
                </a:lnTo>
                <a:lnTo>
                  <a:pt x="4175659" y="7944582"/>
                </a:lnTo>
                <a:lnTo>
                  <a:pt x="4219737" y="7928827"/>
                </a:lnTo>
                <a:lnTo>
                  <a:pt x="4258620" y="7904104"/>
                </a:lnTo>
                <a:lnTo>
                  <a:pt x="4291052" y="7871673"/>
                </a:lnTo>
                <a:lnTo>
                  <a:pt x="4315774" y="7832789"/>
                </a:lnTo>
                <a:lnTo>
                  <a:pt x="4331530" y="7788711"/>
                </a:lnTo>
                <a:lnTo>
                  <a:pt x="4337061" y="7740696"/>
                </a:lnTo>
                <a:lnTo>
                  <a:pt x="4337061" y="209417"/>
                </a:lnTo>
                <a:lnTo>
                  <a:pt x="4331530" y="161399"/>
                </a:lnTo>
                <a:lnTo>
                  <a:pt x="4315774" y="117319"/>
                </a:lnTo>
                <a:lnTo>
                  <a:pt x="4291052" y="78436"/>
                </a:lnTo>
                <a:lnTo>
                  <a:pt x="4258620" y="46005"/>
                </a:lnTo>
                <a:lnTo>
                  <a:pt x="4219737" y="21284"/>
                </a:lnTo>
                <a:lnTo>
                  <a:pt x="4175659" y="5530"/>
                </a:lnTo>
                <a:lnTo>
                  <a:pt x="4127643" y="0"/>
                </a:lnTo>
                <a:close/>
              </a:path>
            </a:pathLst>
          </a:custGeom>
          <a:solidFill>
            <a:srgbClr val="10273D">
              <a:alpha val="49800"/>
            </a:srgbClr>
          </a:solidFill>
          <a:ln>
            <a:noFill/>
          </a:ln>
        </p:spPr>
        <p:txBody>
          <a:bodyPr spcFirstLastPara="1" wrap="square" lIns="0" tIns="0" rIns="0" bIns="0" anchor="t" anchorCtr="0">
            <a:noAutofit/>
          </a:bodyPr>
          <a:lstStyle/>
          <a:p>
            <a:pPr marL="0" lvl="0" indent="0" algn="l" rtl="0">
              <a:spcBef>
                <a:spcPts val="0"/>
              </a:spcBef>
              <a:spcAft>
                <a:spcPts val="0"/>
              </a:spcAft>
              <a:buNone/>
            </a:pPr>
            <a:endParaRPr lang="en-GB">
              <a:latin typeface="Proxima Nova Rg"/>
              <a:ea typeface="Proxima Nova Rg"/>
              <a:cs typeface="Proxima Nova Rg"/>
              <a:sym typeface="Proxima Nova"/>
            </a:endParaRPr>
          </a:p>
        </p:txBody>
      </p:sp>
      <p:sp>
        <p:nvSpPr>
          <p:cNvPr id="6" name="Google Shape;157;p6">
            <a:extLst>
              <a:ext uri="{FF2B5EF4-FFF2-40B4-BE49-F238E27FC236}">
                <a16:creationId xmlns:a16="http://schemas.microsoft.com/office/drawing/2014/main" id="{CA7D756A-E3D5-36E0-C083-C93067BFDBE4}"/>
              </a:ext>
            </a:extLst>
          </p:cNvPr>
          <p:cNvSpPr txBox="1"/>
          <p:nvPr/>
        </p:nvSpPr>
        <p:spPr>
          <a:xfrm>
            <a:off x="2369734" y="4737635"/>
            <a:ext cx="3350680" cy="4458385"/>
          </a:xfrm>
          <a:prstGeom prst="rect">
            <a:avLst/>
          </a:prstGeom>
          <a:noFill/>
          <a:ln>
            <a:noFill/>
          </a:ln>
        </p:spPr>
        <p:txBody>
          <a:bodyPr spcFirstLastPara="1" wrap="square" lIns="0" tIns="15225" rIns="0" bIns="0" anchor="t" anchorCtr="0">
            <a:spAutoFit/>
          </a:bodyPr>
          <a:lstStyle/>
          <a:p>
            <a:pPr marL="12700" lvl="0" indent="0" algn="l" rtl="0">
              <a:lnSpc>
                <a:spcPct val="118571"/>
              </a:lnSpc>
              <a:spcBef>
                <a:spcPts val="0"/>
              </a:spcBef>
              <a:spcAft>
                <a:spcPts val="0"/>
              </a:spcAft>
              <a:buNone/>
            </a:pPr>
            <a:r>
              <a:rPr lang="en-US" sz="1900" b="1">
                <a:solidFill>
                  <a:srgbClr val="DEAC2A"/>
                </a:solidFill>
                <a:latin typeface="Proxima Nova Rg"/>
                <a:ea typeface="Proxima Nova Rg"/>
                <a:cs typeface="Proxima Nova Rg"/>
                <a:sym typeface="Proxima Nova"/>
              </a:rPr>
              <a:t>Peter Breese</a:t>
            </a:r>
            <a:endParaRPr lang="en-US" sz="1900">
              <a:latin typeface="Proxima Nova Rg"/>
              <a:ea typeface="Proxima Nova Rg"/>
              <a:cs typeface="Proxima Nova Rg"/>
              <a:sym typeface="Proxima Nova"/>
            </a:endParaRPr>
          </a:p>
          <a:p>
            <a:pPr marL="12700" lvl="0" indent="0" algn="l" rtl="0">
              <a:lnSpc>
                <a:spcPct val="118000"/>
              </a:lnSpc>
              <a:spcBef>
                <a:spcPts val="0"/>
              </a:spcBef>
              <a:spcAft>
                <a:spcPts val="800"/>
              </a:spcAft>
              <a:buNone/>
            </a:pPr>
            <a:r>
              <a:rPr lang="en-US" sz="1700">
                <a:solidFill>
                  <a:srgbClr val="FFFFFF"/>
                </a:solidFill>
                <a:latin typeface="Proxima Nova Rg"/>
                <a:ea typeface="Proxima Nova Rg"/>
                <a:cs typeface="Proxima Nova Rg"/>
                <a:sym typeface="Proxima Nova"/>
              </a:rPr>
              <a:t>Non-Exec Chairman</a:t>
            </a:r>
            <a:endParaRPr lang="en-US" sz="1700">
              <a:latin typeface="Proxima Nova Rg"/>
              <a:ea typeface="Proxima Nova Rg"/>
              <a:cs typeface="Proxima Nova Rg"/>
              <a:sym typeface="Proxima Nova"/>
            </a:endParaRPr>
          </a:p>
          <a:p>
            <a:pPr marL="185738" marR="810895" lvl="0" indent="-173038" algn="l" rtl="0">
              <a:lnSpc>
                <a:spcPct val="101000"/>
              </a:lnSpc>
              <a:spcBef>
                <a:spcPts val="0"/>
              </a:spcBef>
              <a:spcAft>
                <a:spcPts val="800"/>
              </a:spcAft>
              <a:buClr>
                <a:schemeClr val="bg1"/>
              </a:buClr>
              <a:buFont typeface="Arial" panose="020B0604020202020204" pitchFamily="34" charset="0"/>
              <a:buChar char="•"/>
            </a:pPr>
            <a:r>
              <a:rPr lang="en-US" sz="1700">
                <a:solidFill>
                  <a:srgbClr val="FFFFFF"/>
                </a:solidFill>
                <a:latin typeface="Proxima Nova Rg"/>
                <a:ea typeface="Proxima Nova Rg"/>
                <a:cs typeface="Proxima Nova Rg"/>
                <a:sym typeface="Proxima Nova"/>
              </a:rPr>
              <a:t>+35 years executive &amp; operations experience</a:t>
            </a:r>
          </a:p>
          <a:p>
            <a:pPr marL="185738" marR="810895" lvl="0" indent="-173038" algn="l" rtl="0">
              <a:lnSpc>
                <a:spcPct val="101000"/>
              </a:lnSpc>
              <a:spcBef>
                <a:spcPts val="0"/>
              </a:spcBef>
              <a:spcAft>
                <a:spcPts val="800"/>
              </a:spcAft>
              <a:buClr>
                <a:schemeClr val="bg1"/>
              </a:buClr>
              <a:buFont typeface="Arial" panose="020B0604020202020204" pitchFamily="34" charset="0"/>
              <a:buChar char="•"/>
            </a:pPr>
            <a:r>
              <a:rPr lang="en-US" sz="1700">
                <a:solidFill>
                  <a:srgbClr val="FFFFFF"/>
                </a:solidFill>
                <a:latin typeface="Proxima Nova Rg"/>
                <a:ea typeface="Proxima Nova Rg"/>
                <a:cs typeface="Proxima Nova Rg"/>
                <a:sym typeface="Proxima Nova"/>
              </a:rPr>
              <a:t>CEO of Galiano Gold, overseeing build of </a:t>
            </a:r>
            <a:r>
              <a:rPr lang="en-US" sz="1700" err="1">
                <a:solidFill>
                  <a:srgbClr val="FFFFFF"/>
                </a:solidFill>
                <a:latin typeface="Proxima Nova Rg"/>
                <a:ea typeface="Proxima Nova Rg"/>
                <a:cs typeface="Proxima Nova Rg"/>
                <a:sym typeface="Proxima Nova"/>
              </a:rPr>
              <a:t>Asanko</a:t>
            </a:r>
            <a:r>
              <a:rPr lang="en-US" sz="1700">
                <a:solidFill>
                  <a:srgbClr val="FFFFFF"/>
                </a:solidFill>
                <a:latin typeface="Proxima Nova Rg"/>
                <a:ea typeface="Proxima Nova Rg"/>
                <a:cs typeface="Proxima Nova Rg"/>
                <a:sym typeface="Proxima Nova"/>
              </a:rPr>
              <a:t> Gold Mine</a:t>
            </a:r>
            <a:endParaRPr lang="en-US" sz="1700">
              <a:latin typeface="Proxima Nova Rg"/>
              <a:ea typeface="Proxima Nova Rg"/>
              <a:cs typeface="Proxima Nova Rg"/>
              <a:sym typeface="Proxima Nova"/>
            </a:endParaRPr>
          </a:p>
          <a:p>
            <a:pPr marL="185738" marR="810895" lvl="0" indent="-173038" algn="l" rtl="0">
              <a:lnSpc>
                <a:spcPct val="101000"/>
              </a:lnSpc>
              <a:spcBef>
                <a:spcPts val="0"/>
              </a:spcBef>
              <a:spcAft>
                <a:spcPts val="800"/>
              </a:spcAft>
              <a:buClr>
                <a:schemeClr val="bg1"/>
              </a:buClr>
              <a:buFont typeface="Arial" panose="020B0604020202020204" pitchFamily="34" charset="0"/>
              <a:buChar char="•"/>
            </a:pPr>
            <a:r>
              <a:rPr lang="en-US" sz="1700">
                <a:solidFill>
                  <a:srgbClr val="FFFFFF"/>
                </a:solidFill>
                <a:latin typeface="Proxima Nova Rg"/>
                <a:ea typeface="Proxima Nova Rg"/>
                <a:cs typeface="Proxima Nova Rg"/>
                <a:sym typeface="Proxima Nova"/>
              </a:rPr>
              <a:t>CEO of Mantra Resources, acquired by ARMZ for A$1B in 2011</a:t>
            </a:r>
            <a:endParaRPr lang="en-US" sz="1700">
              <a:latin typeface="Proxima Nova Rg"/>
              <a:ea typeface="Proxima Nova Rg"/>
              <a:cs typeface="Proxima Nova Rg"/>
              <a:sym typeface="Proxima Nova"/>
            </a:endParaRPr>
          </a:p>
          <a:p>
            <a:pPr marL="185738" marR="810895" lvl="0" indent="-173038" algn="l" rtl="0">
              <a:lnSpc>
                <a:spcPct val="101000"/>
              </a:lnSpc>
              <a:spcBef>
                <a:spcPts val="0"/>
              </a:spcBef>
              <a:spcAft>
                <a:spcPts val="800"/>
              </a:spcAft>
              <a:buClr>
                <a:schemeClr val="bg1"/>
              </a:buClr>
              <a:buFont typeface="Arial" panose="020B0604020202020204" pitchFamily="34" charset="0"/>
              <a:buChar char="•"/>
            </a:pPr>
            <a:r>
              <a:rPr lang="en-US" sz="1700">
                <a:solidFill>
                  <a:srgbClr val="FFFFFF"/>
                </a:solidFill>
                <a:latin typeface="Proxima Nova Rg"/>
                <a:ea typeface="Proxima Nova Rg"/>
                <a:cs typeface="Proxima Nova Rg"/>
                <a:sym typeface="Proxima Nova"/>
              </a:rPr>
              <a:t>CEO of Norilsk Nickel</a:t>
            </a:r>
            <a:endParaRPr lang="en-US" sz="1700">
              <a:latin typeface="Proxima Nova Rg"/>
              <a:ea typeface="Proxima Nova Rg"/>
              <a:cs typeface="Proxima Nova Rg"/>
              <a:sym typeface="Proxima Nova"/>
            </a:endParaRPr>
          </a:p>
          <a:p>
            <a:pPr marL="185738" marR="810895" lvl="0" indent="-173038" algn="l" rtl="0">
              <a:lnSpc>
                <a:spcPct val="101000"/>
              </a:lnSpc>
              <a:spcBef>
                <a:spcPts val="0"/>
              </a:spcBef>
              <a:spcAft>
                <a:spcPts val="800"/>
              </a:spcAft>
              <a:buClr>
                <a:schemeClr val="bg1"/>
              </a:buClr>
              <a:buFont typeface="Arial" panose="020B0604020202020204" pitchFamily="34" charset="0"/>
              <a:buChar char="•"/>
            </a:pPr>
            <a:r>
              <a:rPr lang="en-US" sz="1700">
                <a:solidFill>
                  <a:srgbClr val="FFFFFF"/>
                </a:solidFill>
                <a:latin typeface="Proxima Nova Rg"/>
                <a:ea typeface="Proxima Nova Rg"/>
                <a:cs typeface="Proxima Nova Rg"/>
                <a:sym typeface="Proxima Nova"/>
              </a:rPr>
              <a:t>COO of </a:t>
            </a:r>
            <a:r>
              <a:rPr lang="en-US" sz="1700" err="1">
                <a:solidFill>
                  <a:srgbClr val="FFFFFF"/>
                </a:solidFill>
                <a:latin typeface="Proxima Nova Rg"/>
                <a:ea typeface="Proxima Nova Rg"/>
                <a:cs typeface="Proxima Nova Rg"/>
                <a:sym typeface="Proxima Nova"/>
              </a:rPr>
              <a:t>LionOre</a:t>
            </a:r>
            <a:r>
              <a:rPr lang="en-US" sz="1700">
                <a:solidFill>
                  <a:srgbClr val="FFFFFF"/>
                </a:solidFill>
                <a:latin typeface="Proxima Nova Rg"/>
                <a:ea typeface="Proxima Nova Rg"/>
                <a:cs typeface="Proxima Nova Rg"/>
                <a:sym typeface="Proxima Nova"/>
              </a:rPr>
              <a:t> Mining, acquired by Norilsk for C$7B</a:t>
            </a:r>
            <a:endParaRPr lang="en-US" sz="1700">
              <a:latin typeface="Proxima Nova Rg"/>
              <a:ea typeface="Proxima Nova Rg"/>
              <a:cs typeface="Proxima Nova Rg"/>
              <a:sym typeface="Proxima Nova"/>
            </a:endParaRPr>
          </a:p>
        </p:txBody>
      </p:sp>
      <p:pic>
        <p:nvPicPr>
          <p:cNvPr id="7" name="id-9704FF2B-1EDC-461C-9241-4B477E267EAD">
            <a:extLst>
              <a:ext uri="{FF2B5EF4-FFF2-40B4-BE49-F238E27FC236}">
                <a16:creationId xmlns:a16="http://schemas.microsoft.com/office/drawing/2014/main" id="{A4C5141B-1209-C48C-C267-AF77E6F64594}"/>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p:blipFill>
        <p:spPr bwMode="auto">
          <a:xfrm>
            <a:off x="2383009" y="2113578"/>
            <a:ext cx="3028011" cy="240448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09879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DFC65F-737B-BCCC-F7F2-D36D3FF55E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2CA52C-200E-D61D-1F11-DDA7A993AF45}"/>
              </a:ext>
            </a:extLst>
          </p:cNvPr>
          <p:cNvSpPr>
            <a:spLocks noGrp="1"/>
          </p:cNvSpPr>
          <p:nvPr>
            <p:ph type="title"/>
          </p:nvPr>
        </p:nvSpPr>
        <p:spPr/>
        <p:txBody>
          <a:bodyPr/>
          <a:lstStyle/>
          <a:p>
            <a:r>
              <a:rPr lang="en-US" dirty="0">
                <a:solidFill>
                  <a:schemeClr val="bg1"/>
                </a:solidFill>
                <a:latin typeface="Proxima Nova Rg"/>
                <a:ea typeface="Proxima Nova Rg"/>
                <a:cs typeface="Proxima Nova Rg"/>
                <a:sym typeface="Proxima Nova"/>
              </a:rPr>
              <a:t>Corporate Highlights</a:t>
            </a:r>
            <a:endParaRPr lang="en-US" dirty="0"/>
          </a:p>
        </p:txBody>
      </p:sp>
      <p:sp>
        <p:nvSpPr>
          <p:cNvPr id="3" name="Slide Number Placeholder 2">
            <a:extLst>
              <a:ext uri="{FF2B5EF4-FFF2-40B4-BE49-F238E27FC236}">
                <a16:creationId xmlns:a16="http://schemas.microsoft.com/office/drawing/2014/main" id="{67CF8935-3151-7BC1-37DF-6C8A3FAB144C}"/>
              </a:ext>
            </a:extLst>
          </p:cNvPr>
          <p:cNvSpPr>
            <a:spLocks noGrp="1"/>
          </p:cNvSpPr>
          <p:nvPr>
            <p:ph type="sldNum" idx="12"/>
          </p:nvPr>
        </p:nvSpPr>
        <p:spPr>
          <a:xfrm>
            <a:off x="18652669" y="10614866"/>
            <a:ext cx="474009" cy="223138"/>
          </a:xfrm>
        </p:spPr>
        <p:txBody>
          <a:bodyPr/>
          <a:lstStyle/>
          <a:p>
            <a:fld id="{00000000-1234-1234-1234-123412341234}" type="slidenum">
              <a:rPr lang="en-US" smtClean="0"/>
              <a:pPr/>
              <a:t>7</a:t>
            </a:fld>
            <a:endParaRPr lang="en-US"/>
          </a:p>
        </p:txBody>
      </p:sp>
      <p:sp>
        <p:nvSpPr>
          <p:cNvPr id="5" name="Google Shape;102;p4">
            <a:extLst>
              <a:ext uri="{FF2B5EF4-FFF2-40B4-BE49-F238E27FC236}">
                <a16:creationId xmlns:a16="http://schemas.microsoft.com/office/drawing/2014/main" id="{6BE879A1-5C2D-14A5-0CF9-BBFA01C03A68}"/>
              </a:ext>
            </a:extLst>
          </p:cNvPr>
          <p:cNvSpPr txBox="1"/>
          <p:nvPr/>
        </p:nvSpPr>
        <p:spPr>
          <a:xfrm>
            <a:off x="367582" y="4447316"/>
            <a:ext cx="4835078" cy="615538"/>
          </a:xfrm>
          <a:prstGeom prst="rect">
            <a:avLst/>
          </a:prstGeom>
          <a:noFill/>
          <a:ln>
            <a:noFill/>
          </a:ln>
        </p:spPr>
        <p:txBody>
          <a:bodyPr spcFirstLastPara="1" wrap="square" lIns="0" tIns="15225" rIns="0" bIns="0" anchor="t" anchorCtr="0">
            <a:spAutoFit/>
          </a:bodyPr>
          <a:lstStyle/>
          <a:p>
            <a:pPr marL="12700" lvl="0" indent="0" algn="ctr" rtl="0">
              <a:lnSpc>
                <a:spcPct val="100000"/>
              </a:lnSpc>
              <a:spcBef>
                <a:spcPts val="0"/>
              </a:spcBef>
              <a:spcAft>
                <a:spcPts val="0"/>
              </a:spcAft>
              <a:buNone/>
            </a:pPr>
            <a:r>
              <a:rPr lang="en-US" sz="1300" i="1" dirty="0">
                <a:solidFill>
                  <a:schemeClr val="bg1"/>
                </a:solidFill>
              </a:rPr>
              <a:t>*</a:t>
            </a:r>
            <a:r>
              <a:rPr lang="en-US" sz="1300" i="1" dirty="0">
                <a:solidFill>
                  <a:schemeClr val="bg1"/>
                </a:solidFill>
                <a:latin typeface="Arial"/>
                <a:ea typeface="Arial"/>
                <a:cs typeface="Arial"/>
                <a:sym typeface="Arial"/>
              </a:rPr>
              <a:t>As announce</a:t>
            </a:r>
            <a:r>
              <a:rPr lang="en-US" sz="1300" i="1" dirty="0">
                <a:solidFill>
                  <a:schemeClr val="bg1"/>
                </a:solidFill>
              </a:rPr>
              <a:t>d on 16 December 2025</a:t>
            </a:r>
          </a:p>
          <a:p>
            <a:pPr marL="12700" algn="ctr"/>
            <a:r>
              <a:rPr lang="en-US" sz="1300" i="1" dirty="0">
                <a:solidFill>
                  <a:schemeClr val="bg1"/>
                </a:solidFill>
              </a:rPr>
              <a:t>**Shares in issue post Agnico Eagle transaction  258,124,977</a:t>
            </a:r>
            <a:endParaRPr lang="en-US" sz="1300" dirty="0">
              <a:solidFill>
                <a:schemeClr val="bg1"/>
              </a:solidFill>
            </a:endParaRPr>
          </a:p>
          <a:p>
            <a:pPr marL="12700" lvl="0" indent="0" algn="ctr" rtl="0">
              <a:lnSpc>
                <a:spcPct val="100000"/>
              </a:lnSpc>
              <a:spcBef>
                <a:spcPts val="0"/>
              </a:spcBef>
              <a:spcAft>
                <a:spcPts val="0"/>
              </a:spcAft>
              <a:buNone/>
            </a:pPr>
            <a:endParaRPr lang="en-US" sz="1300" dirty="0">
              <a:solidFill>
                <a:schemeClr val="bg1"/>
              </a:solidFill>
              <a:latin typeface="Arial"/>
              <a:ea typeface="Arial"/>
              <a:cs typeface="Arial"/>
              <a:sym typeface="Arial"/>
            </a:endParaRPr>
          </a:p>
        </p:txBody>
      </p:sp>
      <p:sp>
        <p:nvSpPr>
          <p:cNvPr id="16" name="Google Shape;105;p4">
            <a:extLst>
              <a:ext uri="{FF2B5EF4-FFF2-40B4-BE49-F238E27FC236}">
                <a16:creationId xmlns:a16="http://schemas.microsoft.com/office/drawing/2014/main" id="{671E3177-92C6-E153-FF0F-D4EC0A701B4D}"/>
              </a:ext>
            </a:extLst>
          </p:cNvPr>
          <p:cNvSpPr/>
          <p:nvPr/>
        </p:nvSpPr>
        <p:spPr>
          <a:xfrm>
            <a:off x="13445730" y="2180808"/>
            <a:ext cx="5796243" cy="3049698"/>
          </a:xfrm>
          <a:custGeom>
            <a:avLst/>
            <a:gdLst/>
            <a:ahLst/>
            <a:cxnLst/>
            <a:rect l="l" t="t" r="r" b="b"/>
            <a:pathLst>
              <a:path w="5982334" h="3581400" extrusionOk="0">
                <a:moveTo>
                  <a:pt x="5772557" y="0"/>
                </a:moveTo>
                <a:lnTo>
                  <a:pt x="209417" y="0"/>
                </a:lnTo>
                <a:lnTo>
                  <a:pt x="161399" y="5530"/>
                </a:lnTo>
                <a:lnTo>
                  <a:pt x="117319" y="21284"/>
                </a:lnTo>
                <a:lnTo>
                  <a:pt x="78436" y="46005"/>
                </a:lnTo>
                <a:lnTo>
                  <a:pt x="46005" y="78436"/>
                </a:lnTo>
                <a:lnTo>
                  <a:pt x="21284" y="117319"/>
                </a:lnTo>
                <a:lnTo>
                  <a:pt x="5530" y="161399"/>
                </a:lnTo>
                <a:lnTo>
                  <a:pt x="0" y="209417"/>
                </a:lnTo>
                <a:lnTo>
                  <a:pt x="0" y="3371625"/>
                </a:lnTo>
                <a:lnTo>
                  <a:pt x="5530" y="3419643"/>
                </a:lnTo>
                <a:lnTo>
                  <a:pt x="21284" y="3463723"/>
                </a:lnTo>
                <a:lnTo>
                  <a:pt x="46005" y="3502606"/>
                </a:lnTo>
                <a:lnTo>
                  <a:pt x="78436" y="3535037"/>
                </a:lnTo>
                <a:lnTo>
                  <a:pt x="117319" y="3559757"/>
                </a:lnTo>
                <a:lnTo>
                  <a:pt x="161399" y="3575512"/>
                </a:lnTo>
                <a:lnTo>
                  <a:pt x="209417" y="3581042"/>
                </a:lnTo>
                <a:lnTo>
                  <a:pt x="5772557" y="3581042"/>
                </a:lnTo>
                <a:lnTo>
                  <a:pt x="5820575" y="3575512"/>
                </a:lnTo>
                <a:lnTo>
                  <a:pt x="5864655" y="3559757"/>
                </a:lnTo>
                <a:lnTo>
                  <a:pt x="5903538" y="3535037"/>
                </a:lnTo>
                <a:lnTo>
                  <a:pt x="5935969" y="3502606"/>
                </a:lnTo>
                <a:lnTo>
                  <a:pt x="5960690" y="3463723"/>
                </a:lnTo>
                <a:lnTo>
                  <a:pt x="5976444" y="3419643"/>
                </a:lnTo>
                <a:lnTo>
                  <a:pt x="5981974" y="3371625"/>
                </a:lnTo>
                <a:lnTo>
                  <a:pt x="5981974" y="209417"/>
                </a:lnTo>
                <a:lnTo>
                  <a:pt x="5976444" y="161399"/>
                </a:lnTo>
                <a:lnTo>
                  <a:pt x="5960690" y="117319"/>
                </a:lnTo>
                <a:lnTo>
                  <a:pt x="5935969" y="78436"/>
                </a:lnTo>
                <a:lnTo>
                  <a:pt x="5903538" y="46005"/>
                </a:lnTo>
                <a:lnTo>
                  <a:pt x="5864655" y="21284"/>
                </a:lnTo>
                <a:lnTo>
                  <a:pt x="5820575" y="5530"/>
                </a:lnTo>
                <a:lnTo>
                  <a:pt x="5772557" y="0"/>
                </a:lnTo>
                <a:close/>
              </a:path>
            </a:pathLst>
          </a:custGeom>
          <a:solidFill>
            <a:srgbClr val="10273D"/>
          </a:solidFill>
          <a:ln>
            <a:solidFill>
              <a:schemeClr val="bg1"/>
            </a:solidFill>
          </a:ln>
        </p:spPr>
        <p:txBody>
          <a:bodyPr spcFirstLastPara="1" wrap="square" lIns="0" tIns="0" rIns="0" bIns="0" anchor="t" anchorCtr="0">
            <a:noAutofit/>
          </a:bodyPr>
          <a:lstStyle/>
          <a:p>
            <a:pPr marL="0" lvl="0" indent="0" algn="l" rtl="0">
              <a:spcBef>
                <a:spcPts val="0"/>
              </a:spcBef>
              <a:spcAft>
                <a:spcPts val="0"/>
              </a:spcAft>
              <a:buNone/>
            </a:pPr>
            <a:endParaRPr/>
          </a:p>
        </p:txBody>
      </p:sp>
      <p:pic>
        <p:nvPicPr>
          <p:cNvPr id="17" name="Google Shape;108;p4">
            <a:extLst>
              <a:ext uri="{FF2B5EF4-FFF2-40B4-BE49-F238E27FC236}">
                <a16:creationId xmlns:a16="http://schemas.microsoft.com/office/drawing/2014/main" id="{D0A29412-1E4D-03EE-B9CC-36DBC91D2E98}"/>
              </a:ext>
            </a:extLst>
          </p:cNvPr>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3943267" y="3958817"/>
            <a:ext cx="2012616" cy="792902"/>
          </a:xfrm>
          <a:prstGeom prst="rect">
            <a:avLst/>
          </a:prstGeom>
          <a:noFill/>
          <a:ln>
            <a:noFill/>
          </a:ln>
        </p:spPr>
      </p:pic>
      <p:pic>
        <p:nvPicPr>
          <p:cNvPr id="18" name="Google Shape;109;p4">
            <a:extLst>
              <a:ext uri="{FF2B5EF4-FFF2-40B4-BE49-F238E27FC236}">
                <a16:creationId xmlns:a16="http://schemas.microsoft.com/office/drawing/2014/main" id="{FA2278A6-89F9-5DAD-0A92-344A7AEE859E}"/>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6630806" y="3958817"/>
            <a:ext cx="2084398" cy="815535"/>
          </a:xfrm>
          <a:prstGeom prst="rect">
            <a:avLst/>
          </a:prstGeom>
          <a:noFill/>
          <a:ln>
            <a:noFill/>
          </a:ln>
        </p:spPr>
      </p:pic>
      <p:pic>
        <p:nvPicPr>
          <p:cNvPr id="19" name="Google Shape;110;p4">
            <a:extLst>
              <a:ext uri="{FF2B5EF4-FFF2-40B4-BE49-F238E27FC236}">
                <a16:creationId xmlns:a16="http://schemas.microsoft.com/office/drawing/2014/main" id="{009ABD92-9B92-21FF-3402-0F5D6B638044}"/>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3971216" y="2652009"/>
            <a:ext cx="1956718" cy="815535"/>
          </a:xfrm>
          <a:prstGeom prst="rect">
            <a:avLst/>
          </a:prstGeom>
          <a:noFill/>
          <a:ln>
            <a:noFill/>
          </a:ln>
        </p:spPr>
      </p:pic>
      <p:pic>
        <p:nvPicPr>
          <p:cNvPr id="20" name="Picture 19">
            <a:extLst>
              <a:ext uri="{FF2B5EF4-FFF2-40B4-BE49-F238E27FC236}">
                <a16:creationId xmlns:a16="http://schemas.microsoft.com/office/drawing/2014/main" id="{494711A8-A4FA-E1D4-2F0F-530E25165A0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431476" y="2951643"/>
            <a:ext cx="2483058" cy="216266"/>
          </a:xfrm>
          <a:prstGeom prst="rect">
            <a:avLst/>
          </a:prstGeom>
        </p:spPr>
      </p:pic>
      <p:graphicFrame>
        <p:nvGraphicFramePr>
          <p:cNvPr id="21" name="Chart 20">
            <a:extLst>
              <a:ext uri="{FF2B5EF4-FFF2-40B4-BE49-F238E27FC236}">
                <a16:creationId xmlns:a16="http://schemas.microsoft.com/office/drawing/2014/main" id="{E49B68EF-2392-0F46-0DFD-E99568B10A15}"/>
              </a:ext>
            </a:extLst>
          </p:cNvPr>
          <p:cNvGraphicFramePr/>
          <p:nvPr>
            <p:extLst>
              <p:ext uri="{D42A27DB-BD31-4B8C-83A1-F6EECF244321}">
                <p14:modId xmlns:p14="http://schemas.microsoft.com/office/powerpoint/2010/main" val="4102451985"/>
              </p:ext>
            </p:extLst>
          </p:nvPr>
        </p:nvGraphicFramePr>
        <p:xfrm>
          <a:off x="7550616" y="1877541"/>
          <a:ext cx="4943078" cy="3713716"/>
        </p:xfrm>
        <a:graphic>
          <a:graphicData uri="http://schemas.openxmlformats.org/drawingml/2006/chart">
            <c:chart xmlns:c="http://schemas.openxmlformats.org/drawingml/2006/chart" xmlns:r="http://schemas.openxmlformats.org/officeDocument/2006/relationships" r:id="rId6"/>
          </a:graphicData>
        </a:graphic>
      </p:graphicFrame>
      <p:sp>
        <p:nvSpPr>
          <p:cNvPr id="23" name="TextBox 22">
            <a:extLst>
              <a:ext uri="{FF2B5EF4-FFF2-40B4-BE49-F238E27FC236}">
                <a16:creationId xmlns:a16="http://schemas.microsoft.com/office/drawing/2014/main" id="{91BFEB50-C6EC-85FD-EAB0-AAC4E94F5A68}"/>
              </a:ext>
            </a:extLst>
          </p:cNvPr>
          <p:cNvSpPr txBox="1"/>
          <p:nvPr/>
        </p:nvSpPr>
        <p:spPr>
          <a:xfrm>
            <a:off x="8421635" y="1658800"/>
            <a:ext cx="3260829" cy="461665"/>
          </a:xfrm>
          <a:prstGeom prst="rect">
            <a:avLst/>
          </a:prstGeom>
          <a:noFill/>
        </p:spPr>
        <p:txBody>
          <a:bodyPr wrap="none" rtlCol="0">
            <a:spAutoFit/>
          </a:bodyPr>
          <a:lstStyle/>
          <a:p>
            <a:pPr algn="ctr"/>
            <a:r>
              <a:rPr lang="en-US" sz="2400" b="1">
                <a:solidFill>
                  <a:srgbClr val="E5B12B"/>
                </a:solidFill>
                <a:latin typeface="Proxima Nova Rg" panose="02000506030000020004" pitchFamily="2" charset="77"/>
              </a:rPr>
              <a:t>Shareholder Structure</a:t>
            </a:r>
          </a:p>
        </p:txBody>
      </p:sp>
      <p:sp>
        <p:nvSpPr>
          <p:cNvPr id="24" name="TextBox 23">
            <a:extLst>
              <a:ext uri="{FF2B5EF4-FFF2-40B4-BE49-F238E27FC236}">
                <a16:creationId xmlns:a16="http://schemas.microsoft.com/office/drawing/2014/main" id="{CF489FD2-DA17-99C0-058D-8352DCD0DF43}"/>
              </a:ext>
            </a:extLst>
          </p:cNvPr>
          <p:cNvSpPr txBox="1"/>
          <p:nvPr/>
        </p:nvSpPr>
        <p:spPr>
          <a:xfrm>
            <a:off x="897143" y="1649614"/>
            <a:ext cx="5790368" cy="461665"/>
          </a:xfrm>
          <a:prstGeom prst="rect">
            <a:avLst/>
          </a:prstGeom>
          <a:noFill/>
        </p:spPr>
        <p:txBody>
          <a:bodyPr wrap="none" rtlCol="0">
            <a:spAutoFit/>
          </a:bodyPr>
          <a:lstStyle/>
          <a:p>
            <a:pPr algn="ctr"/>
            <a:r>
              <a:rPr lang="en-US" sz="2400" b="1">
                <a:solidFill>
                  <a:srgbClr val="E5B12B"/>
                </a:solidFill>
                <a:latin typeface="Proxima Nova Rg" panose="02000506030000020004" pitchFamily="2" charset="77"/>
              </a:rPr>
              <a:t>Shareholding Structure after transaction</a:t>
            </a:r>
          </a:p>
        </p:txBody>
      </p:sp>
      <p:sp>
        <p:nvSpPr>
          <p:cNvPr id="26" name="TextBox 25">
            <a:extLst>
              <a:ext uri="{FF2B5EF4-FFF2-40B4-BE49-F238E27FC236}">
                <a16:creationId xmlns:a16="http://schemas.microsoft.com/office/drawing/2014/main" id="{47E5E3F7-93B5-8569-7253-15F237EA8B72}"/>
              </a:ext>
            </a:extLst>
          </p:cNvPr>
          <p:cNvSpPr txBox="1"/>
          <p:nvPr/>
        </p:nvSpPr>
        <p:spPr>
          <a:xfrm>
            <a:off x="696598" y="3394920"/>
            <a:ext cx="2303837" cy="800219"/>
          </a:xfrm>
          <a:prstGeom prst="rect">
            <a:avLst/>
          </a:prstGeom>
          <a:noFill/>
        </p:spPr>
        <p:txBody>
          <a:bodyPr wrap="none" rtlCol="0">
            <a:spAutoFit/>
          </a:bodyPr>
          <a:lstStyle/>
          <a:p>
            <a:pPr algn="ctr"/>
            <a:r>
              <a:rPr lang="en-US" sz="2800" b="1" dirty="0">
                <a:solidFill>
                  <a:schemeClr val="bg1"/>
                </a:solidFill>
                <a:latin typeface="Proxima Nova Rg" panose="02000506030000020004" pitchFamily="2" charset="77"/>
              </a:rPr>
              <a:t>C$554M</a:t>
            </a:r>
          </a:p>
          <a:p>
            <a:pPr algn="ctr"/>
            <a:r>
              <a:rPr lang="en-US" sz="1800" dirty="0">
                <a:solidFill>
                  <a:schemeClr val="bg1"/>
                </a:solidFill>
                <a:latin typeface="Proxima Nova Rg" panose="02000506030000020004" pitchFamily="2" charset="77"/>
              </a:rPr>
              <a:t>Market Capitalization</a:t>
            </a:r>
          </a:p>
        </p:txBody>
      </p:sp>
      <p:sp>
        <p:nvSpPr>
          <p:cNvPr id="28" name="Google Shape;91;p4">
            <a:extLst>
              <a:ext uri="{FF2B5EF4-FFF2-40B4-BE49-F238E27FC236}">
                <a16:creationId xmlns:a16="http://schemas.microsoft.com/office/drawing/2014/main" id="{233C7680-F607-0C56-A61A-EAEDD9E08C84}"/>
              </a:ext>
            </a:extLst>
          </p:cNvPr>
          <p:cNvSpPr/>
          <p:nvPr/>
        </p:nvSpPr>
        <p:spPr>
          <a:xfrm>
            <a:off x="7516264" y="2291545"/>
            <a:ext cx="36000" cy="2844000"/>
          </a:xfrm>
          <a:custGeom>
            <a:avLst/>
            <a:gdLst/>
            <a:ahLst/>
            <a:cxnLst/>
            <a:rect l="l" t="t" r="r" b="b"/>
            <a:pathLst>
              <a:path w="136525" h="1210310" extrusionOk="0">
                <a:moveTo>
                  <a:pt x="136121" y="0"/>
                </a:moveTo>
                <a:lnTo>
                  <a:pt x="0" y="0"/>
                </a:lnTo>
                <a:lnTo>
                  <a:pt x="0" y="1209910"/>
                </a:lnTo>
                <a:lnTo>
                  <a:pt x="136121" y="1209910"/>
                </a:lnTo>
                <a:lnTo>
                  <a:pt x="136121" y="0"/>
                </a:lnTo>
                <a:close/>
              </a:path>
            </a:pathLst>
          </a:custGeom>
          <a:solidFill>
            <a:srgbClr val="DEAC2A"/>
          </a:solid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29" name="Google Shape;91;p4">
            <a:extLst>
              <a:ext uri="{FF2B5EF4-FFF2-40B4-BE49-F238E27FC236}">
                <a16:creationId xmlns:a16="http://schemas.microsoft.com/office/drawing/2014/main" id="{7A4F3EEE-C5D0-79A2-F8C5-635DB781C886}"/>
              </a:ext>
            </a:extLst>
          </p:cNvPr>
          <p:cNvSpPr/>
          <p:nvPr/>
        </p:nvSpPr>
        <p:spPr>
          <a:xfrm>
            <a:off x="12553485" y="2291545"/>
            <a:ext cx="36000" cy="2844000"/>
          </a:xfrm>
          <a:custGeom>
            <a:avLst/>
            <a:gdLst/>
            <a:ahLst/>
            <a:cxnLst/>
            <a:rect l="l" t="t" r="r" b="b"/>
            <a:pathLst>
              <a:path w="136525" h="1210310" extrusionOk="0">
                <a:moveTo>
                  <a:pt x="136121" y="0"/>
                </a:moveTo>
                <a:lnTo>
                  <a:pt x="0" y="0"/>
                </a:lnTo>
                <a:lnTo>
                  <a:pt x="0" y="1209910"/>
                </a:lnTo>
                <a:lnTo>
                  <a:pt x="136121" y="1209910"/>
                </a:lnTo>
                <a:lnTo>
                  <a:pt x="136121" y="0"/>
                </a:lnTo>
                <a:close/>
              </a:path>
            </a:pathLst>
          </a:custGeom>
          <a:solidFill>
            <a:srgbClr val="DEAC2A"/>
          </a:solid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0" name="TextBox 29">
            <a:extLst>
              <a:ext uri="{FF2B5EF4-FFF2-40B4-BE49-F238E27FC236}">
                <a16:creationId xmlns:a16="http://schemas.microsoft.com/office/drawing/2014/main" id="{C8111EEF-4D5A-A115-1B8A-820CC8BE43C4}"/>
              </a:ext>
            </a:extLst>
          </p:cNvPr>
          <p:cNvSpPr txBox="1"/>
          <p:nvPr/>
        </p:nvSpPr>
        <p:spPr>
          <a:xfrm>
            <a:off x="15001073" y="1658800"/>
            <a:ext cx="2646878" cy="461665"/>
          </a:xfrm>
          <a:prstGeom prst="rect">
            <a:avLst/>
          </a:prstGeom>
          <a:noFill/>
        </p:spPr>
        <p:txBody>
          <a:bodyPr wrap="none" rtlCol="0">
            <a:spAutoFit/>
          </a:bodyPr>
          <a:lstStyle/>
          <a:p>
            <a:pPr algn="ctr"/>
            <a:r>
              <a:rPr lang="en-US" sz="2400" b="1">
                <a:solidFill>
                  <a:srgbClr val="E5B12B"/>
                </a:solidFill>
                <a:latin typeface="Proxima Nova Rg" panose="02000506030000020004" pitchFamily="2" charset="77"/>
              </a:rPr>
              <a:t>Analyst Coverage</a:t>
            </a:r>
          </a:p>
        </p:txBody>
      </p:sp>
      <p:sp>
        <p:nvSpPr>
          <p:cNvPr id="32" name="TextBox 31">
            <a:extLst>
              <a:ext uri="{FF2B5EF4-FFF2-40B4-BE49-F238E27FC236}">
                <a16:creationId xmlns:a16="http://schemas.microsoft.com/office/drawing/2014/main" id="{9FE0EE9D-C5BC-426A-F9DB-54B7EC628CCC}"/>
              </a:ext>
            </a:extLst>
          </p:cNvPr>
          <p:cNvSpPr txBox="1"/>
          <p:nvPr/>
        </p:nvSpPr>
        <p:spPr>
          <a:xfrm>
            <a:off x="613085" y="2342524"/>
            <a:ext cx="2456122" cy="800219"/>
          </a:xfrm>
          <a:prstGeom prst="rect">
            <a:avLst/>
          </a:prstGeom>
          <a:noFill/>
        </p:spPr>
        <p:txBody>
          <a:bodyPr wrap="none" rtlCol="0">
            <a:spAutoFit/>
          </a:bodyPr>
          <a:lstStyle/>
          <a:p>
            <a:pPr algn="ctr"/>
            <a:r>
              <a:rPr lang="en-US" sz="2800" b="1" dirty="0">
                <a:solidFill>
                  <a:schemeClr val="bg1"/>
                </a:solidFill>
                <a:latin typeface="Proxima Nova Rg" panose="02000506030000020004" pitchFamily="2" charset="77"/>
              </a:rPr>
              <a:t>C$84M</a:t>
            </a:r>
          </a:p>
          <a:p>
            <a:pPr algn="ctr"/>
            <a:r>
              <a:rPr lang="en-US" sz="1800" dirty="0">
                <a:solidFill>
                  <a:schemeClr val="bg1"/>
                </a:solidFill>
                <a:latin typeface="Proxima Nova Rg" panose="02000506030000020004" pitchFamily="2" charset="77"/>
              </a:rPr>
              <a:t>Current Cash Position*</a:t>
            </a:r>
          </a:p>
        </p:txBody>
      </p:sp>
      <p:sp>
        <p:nvSpPr>
          <p:cNvPr id="4" name="TextBox 3">
            <a:extLst>
              <a:ext uri="{FF2B5EF4-FFF2-40B4-BE49-F238E27FC236}">
                <a16:creationId xmlns:a16="http://schemas.microsoft.com/office/drawing/2014/main" id="{0FF563D7-4E22-9FCE-6A89-E316559C6ADD}"/>
              </a:ext>
            </a:extLst>
          </p:cNvPr>
          <p:cNvSpPr txBox="1"/>
          <p:nvPr/>
        </p:nvSpPr>
        <p:spPr>
          <a:xfrm>
            <a:off x="3337897" y="2326249"/>
            <a:ext cx="3036409" cy="1354217"/>
          </a:xfrm>
          <a:prstGeom prst="rect">
            <a:avLst/>
          </a:prstGeom>
          <a:noFill/>
        </p:spPr>
        <p:txBody>
          <a:bodyPr wrap="none" rtlCol="0">
            <a:spAutoFit/>
          </a:bodyPr>
          <a:lstStyle/>
          <a:p>
            <a:pPr algn="ctr"/>
            <a:r>
              <a:rPr lang="en-US" sz="2800" b="1">
                <a:solidFill>
                  <a:schemeClr val="bg1"/>
                </a:solidFill>
                <a:latin typeface="Proxima Nova Rg" panose="02000506030000020004" pitchFamily="2" charset="77"/>
              </a:rPr>
              <a:t>182,615,400</a:t>
            </a:r>
          </a:p>
          <a:p>
            <a:pPr algn="ctr"/>
            <a:r>
              <a:rPr lang="en-US" sz="1800">
                <a:solidFill>
                  <a:schemeClr val="bg1"/>
                </a:solidFill>
                <a:latin typeface="Proxima Nova Rg" panose="02000506030000020004" pitchFamily="2" charset="77"/>
              </a:rPr>
              <a:t>Shares</a:t>
            </a:r>
          </a:p>
          <a:p>
            <a:pPr algn="ctr"/>
            <a:r>
              <a:rPr lang="en-US" sz="1800">
                <a:solidFill>
                  <a:schemeClr val="bg1"/>
                </a:solidFill>
                <a:latin typeface="Proxima Nova Rg" panose="02000506030000020004" pitchFamily="2" charset="77"/>
              </a:rPr>
              <a:t>(Fully Diluted: 206,035,674)</a:t>
            </a:r>
          </a:p>
          <a:p>
            <a:pPr algn="ctr"/>
            <a:endParaRPr lang="en-US" sz="1800">
              <a:solidFill>
                <a:schemeClr val="bg1"/>
              </a:solidFill>
              <a:latin typeface="Proxima Nova Rg" panose="02000506030000020004" pitchFamily="2" charset="77"/>
            </a:endParaRPr>
          </a:p>
        </p:txBody>
      </p:sp>
      <p:sp>
        <p:nvSpPr>
          <p:cNvPr id="6" name="TextBox 5">
            <a:extLst>
              <a:ext uri="{FF2B5EF4-FFF2-40B4-BE49-F238E27FC236}">
                <a16:creationId xmlns:a16="http://schemas.microsoft.com/office/drawing/2014/main" id="{CF038BFA-4E4F-1A13-293D-7210AFAF809E}"/>
              </a:ext>
            </a:extLst>
          </p:cNvPr>
          <p:cNvSpPr txBox="1"/>
          <p:nvPr/>
        </p:nvSpPr>
        <p:spPr>
          <a:xfrm>
            <a:off x="3952471" y="3408069"/>
            <a:ext cx="1810111" cy="800219"/>
          </a:xfrm>
          <a:prstGeom prst="rect">
            <a:avLst/>
          </a:prstGeom>
          <a:noFill/>
        </p:spPr>
        <p:txBody>
          <a:bodyPr wrap="none" rtlCol="0">
            <a:spAutoFit/>
          </a:bodyPr>
          <a:lstStyle/>
          <a:p>
            <a:pPr algn="ctr"/>
            <a:r>
              <a:rPr lang="en-US" sz="2800" b="1">
                <a:solidFill>
                  <a:schemeClr val="bg1"/>
                </a:solidFill>
                <a:latin typeface="Proxima Nova Rg" panose="02000506030000020004" pitchFamily="2" charset="77"/>
              </a:rPr>
              <a:t>Listings: </a:t>
            </a:r>
          </a:p>
          <a:p>
            <a:pPr algn="ctr"/>
            <a:r>
              <a:rPr lang="en-US" sz="1800">
                <a:solidFill>
                  <a:schemeClr val="bg1"/>
                </a:solidFill>
                <a:latin typeface="Proxima Nova Rg" panose="02000506030000020004" pitchFamily="2" charset="77"/>
              </a:rPr>
              <a:t>TSXV and FNSE</a:t>
            </a:r>
          </a:p>
        </p:txBody>
      </p:sp>
      <p:pic>
        <p:nvPicPr>
          <p:cNvPr id="9" name="Picture 8">
            <a:extLst>
              <a:ext uri="{FF2B5EF4-FFF2-40B4-BE49-F238E27FC236}">
                <a16:creationId xmlns:a16="http://schemas.microsoft.com/office/drawing/2014/main" id="{3210576E-7264-CC57-BA81-99E7872000FE}"/>
              </a:ext>
            </a:extLst>
          </p:cNvPr>
          <p:cNvPicPr>
            <a:picLocks noChangeAspect="1"/>
          </p:cNvPicPr>
          <p:nvPr/>
        </p:nvPicPr>
        <p:blipFill>
          <a:blip r:embed="rId7"/>
          <a:stretch>
            <a:fillRect/>
          </a:stretch>
        </p:blipFill>
        <p:spPr>
          <a:xfrm>
            <a:off x="4403303" y="5803581"/>
            <a:ext cx="11297491" cy="4126751"/>
          </a:xfrm>
          <a:prstGeom prst="rect">
            <a:avLst/>
          </a:prstGeom>
        </p:spPr>
      </p:pic>
    </p:spTree>
    <p:extLst>
      <p:ext uri="{BB962C8B-B14F-4D97-AF65-F5344CB8AC3E}">
        <p14:creationId xmlns:p14="http://schemas.microsoft.com/office/powerpoint/2010/main" val="36539146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9">
          <a:extLst>
            <a:ext uri="{FF2B5EF4-FFF2-40B4-BE49-F238E27FC236}">
              <a16:creationId xmlns:a16="http://schemas.microsoft.com/office/drawing/2014/main" id="{BF5AD406-FFA9-983D-B165-140F07BE84DD}"/>
            </a:ext>
          </a:extLst>
        </p:cNvPr>
        <p:cNvGrpSpPr/>
        <p:nvPr/>
      </p:nvGrpSpPr>
      <p:grpSpPr>
        <a:xfrm>
          <a:off x="0" y="0"/>
          <a:ext cx="0" cy="0"/>
          <a:chOff x="0" y="0"/>
          <a:chExt cx="0" cy="0"/>
        </a:xfrm>
      </p:grpSpPr>
      <p:pic>
        <p:nvPicPr>
          <p:cNvPr id="36" name="Google Shape;70;p3" title="3.jpg">
            <a:extLst>
              <a:ext uri="{FF2B5EF4-FFF2-40B4-BE49-F238E27FC236}">
                <a16:creationId xmlns:a16="http://schemas.microsoft.com/office/drawing/2014/main" id="{1968347E-2385-2E10-9968-35621E5924BF}"/>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470" y="-3125"/>
            <a:ext cx="20093630" cy="10112164"/>
          </a:xfrm>
          <a:prstGeom prst="rect">
            <a:avLst/>
          </a:prstGeom>
          <a:noFill/>
          <a:ln>
            <a:noFill/>
          </a:ln>
        </p:spPr>
      </p:pic>
      <p:sp>
        <p:nvSpPr>
          <p:cNvPr id="71" name="Google Shape;71;p3">
            <a:extLst>
              <a:ext uri="{FF2B5EF4-FFF2-40B4-BE49-F238E27FC236}">
                <a16:creationId xmlns:a16="http://schemas.microsoft.com/office/drawing/2014/main" id="{5F3B303A-E6CB-03E9-1A53-4177C0266CC0}"/>
              </a:ext>
            </a:extLst>
          </p:cNvPr>
          <p:cNvSpPr/>
          <p:nvPr/>
        </p:nvSpPr>
        <p:spPr>
          <a:xfrm>
            <a:off x="0" y="10109462"/>
            <a:ext cx="20104100" cy="1199515"/>
          </a:xfrm>
          <a:custGeom>
            <a:avLst/>
            <a:gdLst/>
            <a:ahLst/>
            <a:cxnLst/>
            <a:rect l="l" t="t" r="r" b="b"/>
            <a:pathLst>
              <a:path w="20104100" h="1199515" extrusionOk="0">
                <a:moveTo>
                  <a:pt x="20104099" y="0"/>
                </a:moveTo>
                <a:lnTo>
                  <a:pt x="0" y="0"/>
                </a:lnTo>
                <a:lnTo>
                  <a:pt x="0" y="1199094"/>
                </a:lnTo>
                <a:lnTo>
                  <a:pt x="20104099" y="1199094"/>
                </a:lnTo>
                <a:lnTo>
                  <a:pt x="20104099" y="0"/>
                </a:lnTo>
                <a:close/>
              </a:path>
            </a:pathLst>
          </a:custGeom>
          <a:solidFill>
            <a:srgbClr val="10273D"/>
          </a:solid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pic>
        <p:nvPicPr>
          <p:cNvPr id="72" name="Google Shape;72;p3">
            <a:extLst>
              <a:ext uri="{FF2B5EF4-FFF2-40B4-BE49-F238E27FC236}">
                <a16:creationId xmlns:a16="http://schemas.microsoft.com/office/drawing/2014/main" id="{79B9C25B-92C7-7B32-7039-A9CED0CC31A2}"/>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837670" y="10321496"/>
            <a:ext cx="2400074" cy="775024"/>
          </a:xfrm>
          <a:prstGeom prst="rect">
            <a:avLst/>
          </a:prstGeom>
          <a:noFill/>
          <a:ln>
            <a:noFill/>
          </a:ln>
        </p:spPr>
      </p:pic>
      <p:sp>
        <p:nvSpPr>
          <p:cNvPr id="74" name="Google Shape;74;p3" descr="$PPTXTitle">
            <a:extLst>
              <a:ext uri="{FF2B5EF4-FFF2-40B4-BE49-F238E27FC236}">
                <a16:creationId xmlns:a16="http://schemas.microsoft.com/office/drawing/2014/main" id="{CD77277B-5B78-C676-720B-9BDF02970C66}"/>
              </a:ext>
            </a:extLst>
          </p:cNvPr>
          <p:cNvSpPr txBox="1">
            <a:spLocks noGrp="1"/>
          </p:cNvSpPr>
          <p:nvPr>
            <p:ph type="title"/>
          </p:nvPr>
        </p:nvSpPr>
        <p:spPr>
          <a:xfrm>
            <a:off x="1160039" y="723956"/>
            <a:ext cx="18318808" cy="583473"/>
          </a:xfrm>
          <a:prstGeom prst="rect">
            <a:avLst/>
          </a:prstGeom>
          <a:noFill/>
          <a:ln>
            <a:noFill/>
          </a:ln>
        </p:spPr>
        <p:txBody>
          <a:bodyPr spcFirstLastPara="1" wrap="square" lIns="0" tIns="13950" rIns="0" bIns="0" anchor="t" anchorCtr="0">
            <a:spAutoFit/>
          </a:bodyPr>
          <a:lstStyle/>
          <a:p>
            <a:pPr marL="12700" lvl="0" indent="0" algn="l" rtl="0">
              <a:lnSpc>
                <a:spcPct val="100000"/>
              </a:lnSpc>
              <a:spcBef>
                <a:spcPts val="0"/>
              </a:spcBef>
              <a:spcAft>
                <a:spcPts val="0"/>
              </a:spcAft>
              <a:buNone/>
            </a:pPr>
            <a:r>
              <a:rPr lang="en-US" dirty="0">
                <a:solidFill>
                  <a:srgbClr val="FFFFFF"/>
                </a:solidFill>
                <a:latin typeface="Proxima Nova Rg"/>
                <a:ea typeface="Proxima Nova Rg"/>
                <a:cs typeface="Proxima Nova Rg"/>
                <a:sym typeface="Proxima Nova"/>
              </a:rPr>
              <a:t>The Transaction Analysis - Transformational Transaction for Goldsky</a:t>
            </a:r>
            <a:endParaRPr lang="en-US" dirty="0">
              <a:latin typeface="Proxima Nova Rg"/>
              <a:ea typeface="Proxima Nova Rg"/>
              <a:cs typeface="Proxima Nova Rg"/>
              <a:sym typeface="Proxima Nova"/>
            </a:endParaRPr>
          </a:p>
        </p:txBody>
      </p:sp>
      <p:sp>
        <p:nvSpPr>
          <p:cNvPr id="75" name="Google Shape;75;p3">
            <a:extLst>
              <a:ext uri="{FF2B5EF4-FFF2-40B4-BE49-F238E27FC236}">
                <a16:creationId xmlns:a16="http://schemas.microsoft.com/office/drawing/2014/main" id="{81544C16-8D24-0871-87DC-57E86BBEEEB0}"/>
              </a:ext>
            </a:extLst>
          </p:cNvPr>
          <p:cNvSpPr/>
          <p:nvPr/>
        </p:nvSpPr>
        <p:spPr>
          <a:xfrm>
            <a:off x="837670" y="0"/>
            <a:ext cx="136525" cy="1210310"/>
          </a:xfrm>
          <a:custGeom>
            <a:avLst/>
            <a:gdLst/>
            <a:ahLst/>
            <a:cxnLst/>
            <a:rect l="l" t="t" r="r" b="b"/>
            <a:pathLst>
              <a:path w="136525" h="1210310" extrusionOk="0">
                <a:moveTo>
                  <a:pt x="136121" y="0"/>
                </a:moveTo>
                <a:lnTo>
                  <a:pt x="0" y="0"/>
                </a:lnTo>
                <a:lnTo>
                  <a:pt x="0" y="1209910"/>
                </a:lnTo>
                <a:lnTo>
                  <a:pt x="136121" y="1209910"/>
                </a:lnTo>
                <a:lnTo>
                  <a:pt x="136121" y="0"/>
                </a:lnTo>
                <a:close/>
              </a:path>
            </a:pathLst>
          </a:custGeom>
          <a:solidFill>
            <a:srgbClr val="DEAC2A"/>
          </a:solid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77" name="Google Shape;77;p3">
            <a:extLst>
              <a:ext uri="{FF2B5EF4-FFF2-40B4-BE49-F238E27FC236}">
                <a16:creationId xmlns:a16="http://schemas.microsoft.com/office/drawing/2014/main" id="{60C2DBD0-3D43-1C81-5204-A157EBEA5106}"/>
              </a:ext>
            </a:extLst>
          </p:cNvPr>
          <p:cNvSpPr txBox="1">
            <a:spLocks noGrp="1"/>
          </p:cNvSpPr>
          <p:nvPr>
            <p:ph type="ftr" idx="11"/>
          </p:nvPr>
        </p:nvSpPr>
        <p:spPr>
          <a:xfrm>
            <a:off x="14143707" y="10567390"/>
            <a:ext cx="4088700" cy="255300"/>
          </a:xfrm>
          <a:prstGeom prst="rect">
            <a:avLst/>
          </a:prstGeom>
          <a:noFill/>
          <a:ln>
            <a:noFill/>
          </a:ln>
        </p:spPr>
        <p:txBody>
          <a:bodyPr spcFirstLastPara="1" wrap="square" lIns="0" tIns="31750" rIns="0" bIns="0" anchor="t" anchorCtr="0">
            <a:spAutoFit/>
          </a:bodyPr>
          <a:lstStyle/>
          <a:p>
            <a:pPr marL="12700" lvl="0" indent="0" algn="r" rtl="0">
              <a:spcBef>
                <a:spcPts val="0"/>
              </a:spcBef>
              <a:spcAft>
                <a:spcPts val="0"/>
              </a:spcAft>
              <a:buSzPts val="1100"/>
              <a:buNone/>
            </a:pPr>
            <a:r>
              <a:rPr lang="en-US">
                <a:latin typeface="Proxima Nova Rg"/>
                <a:ea typeface="Proxima Nova Rg"/>
                <a:cs typeface="Proxima Nova Rg"/>
                <a:sym typeface="Proxima Nova"/>
              </a:rPr>
              <a:t>TSXV: GSKR | FNSE: GSKRSDB</a:t>
            </a:r>
          </a:p>
        </p:txBody>
      </p:sp>
      <p:sp>
        <p:nvSpPr>
          <p:cNvPr id="2" name="Google Shape;58;p2">
            <a:extLst>
              <a:ext uri="{FF2B5EF4-FFF2-40B4-BE49-F238E27FC236}">
                <a16:creationId xmlns:a16="http://schemas.microsoft.com/office/drawing/2014/main" id="{6F6998B0-C8BC-5DC0-8B26-18A85F9C256C}"/>
              </a:ext>
            </a:extLst>
          </p:cNvPr>
          <p:cNvSpPr/>
          <p:nvPr/>
        </p:nvSpPr>
        <p:spPr>
          <a:xfrm>
            <a:off x="18609862" y="10394877"/>
            <a:ext cx="649605" cy="628650"/>
          </a:xfrm>
          <a:custGeom>
            <a:avLst/>
            <a:gdLst/>
            <a:ahLst/>
            <a:cxnLst/>
            <a:rect l="l" t="t" r="r" b="b"/>
            <a:pathLst>
              <a:path w="649605" h="628650" extrusionOk="0">
                <a:moveTo>
                  <a:pt x="649194" y="0"/>
                </a:moveTo>
                <a:lnTo>
                  <a:pt x="0" y="0"/>
                </a:lnTo>
                <a:lnTo>
                  <a:pt x="0" y="628253"/>
                </a:lnTo>
                <a:lnTo>
                  <a:pt x="649194" y="628253"/>
                </a:lnTo>
                <a:lnTo>
                  <a:pt x="649194" y="0"/>
                </a:lnTo>
                <a:close/>
              </a:path>
            </a:pathLst>
          </a:custGeom>
          <a:solidFill>
            <a:srgbClr val="DEAC2A"/>
          </a:solid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 name="Google Shape;65;p2">
            <a:extLst>
              <a:ext uri="{FF2B5EF4-FFF2-40B4-BE49-F238E27FC236}">
                <a16:creationId xmlns:a16="http://schemas.microsoft.com/office/drawing/2014/main" id="{406DF050-D5B0-F068-F6A4-6A971DBDE899}"/>
              </a:ext>
            </a:extLst>
          </p:cNvPr>
          <p:cNvSpPr txBox="1">
            <a:spLocks noGrp="1"/>
          </p:cNvSpPr>
          <p:nvPr>
            <p:ph type="sldNum" idx="12"/>
          </p:nvPr>
        </p:nvSpPr>
        <p:spPr>
          <a:xfrm>
            <a:off x="18792420" y="10567390"/>
            <a:ext cx="303530" cy="290195"/>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92075" marR="0" lvl="0" indent="0" algn="l" rtl="0">
              <a:lnSpc>
                <a:spcPct val="100000"/>
              </a:lnSpc>
              <a:spcBef>
                <a:spcPts val="0"/>
              </a:spcBef>
              <a:spcAft>
                <a:spcPts val="0"/>
              </a:spcAft>
              <a:buClr>
                <a:srgbClr val="000000"/>
              </a:buClr>
              <a:buFont typeface="Arial"/>
              <a:buNone/>
              <a:defRPr sz="1450" b="0" i="0" u="none" strike="noStrike" cap="none">
                <a:solidFill>
                  <a:srgbClr val="10273D"/>
                </a:solidFill>
                <a:latin typeface="Merriweather Sans"/>
                <a:ea typeface="Merriweather Sans"/>
                <a:cs typeface="Merriweather Sans"/>
                <a:sym typeface="Merriweather Sans"/>
              </a:defRPr>
            </a:lvl1pPr>
            <a:lvl2pPr marL="92075" marR="0" lvl="1" indent="0" algn="l" rtl="0">
              <a:lnSpc>
                <a:spcPct val="100000"/>
              </a:lnSpc>
              <a:spcBef>
                <a:spcPts val="0"/>
              </a:spcBef>
              <a:spcAft>
                <a:spcPts val="0"/>
              </a:spcAft>
              <a:buClr>
                <a:srgbClr val="000000"/>
              </a:buClr>
              <a:buFont typeface="Arial"/>
              <a:buNone/>
              <a:defRPr sz="1450" b="0" i="0" u="none" strike="noStrike" cap="none">
                <a:solidFill>
                  <a:srgbClr val="10273D"/>
                </a:solidFill>
                <a:latin typeface="Merriweather Sans"/>
                <a:ea typeface="Merriweather Sans"/>
                <a:cs typeface="Merriweather Sans"/>
                <a:sym typeface="Merriweather Sans"/>
              </a:defRPr>
            </a:lvl2pPr>
            <a:lvl3pPr marL="92075" marR="0" lvl="2" indent="0" algn="l" rtl="0">
              <a:lnSpc>
                <a:spcPct val="100000"/>
              </a:lnSpc>
              <a:spcBef>
                <a:spcPts val="0"/>
              </a:spcBef>
              <a:spcAft>
                <a:spcPts val="0"/>
              </a:spcAft>
              <a:buClr>
                <a:srgbClr val="000000"/>
              </a:buClr>
              <a:buFont typeface="Arial"/>
              <a:buNone/>
              <a:defRPr sz="1450" b="0" i="0" u="none" strike="noStrike" cap="none">
                <a:solidFill>
                  <a:srgbClr val="10273D"/>
                </a:solidFill>
                <a:latin typeface="Merriweather Sans"/>
                <a:ea typeface="Merriweather Sans"/>
                <a:cs typeface="Merriweather Sans"/>
                <a:sym typeface="Merriweather Sans"/>
              </a:defRPr>
            </a:lvl3pPr>
            <a:lvl4pPr marL="92075" marR="0" lvl="3" indent="0" algn="l" rtl="0">
              <a:lnSpc>
                <a:spcPct val="100000"/>
              </a:lnSpc>
              <a:spcBef>
                <a:spcPts val="0"/>
              </a:spcBef>
              <a:spcAft>
                <a:spcPts val="0"/>
              </a:spcAft>
              <a:buClr>
                <a:srgbClr val="000000"/>
              </a:buClr>
              <a:buFont typeface="Arial"/>
              <a:buNone/>
              <a:defRPr sz="1450" b="0" i="0" u="none" strike="noStrike" cap="none">
                <a:solidFill>
                  <a:srgbClr val="10273D"/>
                </a:solidFill>
                <a:latin typeface="Merriweather Sans"/>
                <a:ea typeface="Merriweather Sans"/>
                <a:cs typeface="Merriweather Sans"/>
                <a:sym typeface="Merriweather Sans"/>
              </a:defRPr>
            </a:lvl4pPr>
            <a:lvl5pPr marL="92075" marR="0" lvl="4" indent="0" algn="l" rtl="0">
              <a:lnSpc>
                <a:spcPct val="100000"/>
              </a:lnSpc>
              <a:spcBef>
                <a:spcPts val="0"/>
              </a:spcBef>
              <a:spcAft>
                <a:spcPts val="0"/>
              </a:spcAft>
              <a:buClr>
                <a:srgbClr val="000000"/>
              </a:buClr>
              <a:buFont typeface="Arial"/>
              <a:buNone/>
              <a:defRPr sz="1450" b="0" i="0" u="none" strike="noStrike" cap="none">
                <a:solidFill>
                  <a:srgbClr val="10273D"/>
                </a:solidFill>
                <a:latin typeface="Merriweather Sans"/>
                <a:ea typeface="Merriweather Sans"/>
                <a:cs typeface="Merriweather Sans"/>
                <a:sym typeface="Merriweather Sans"/>
              </a:defRPr>
            </a:lvl5pPr>
            <a:lvl6pPr marL="92075" marR="0" lvl="5" indent="0" algn="l" rtl="0">
              <a:lnSpc>
                <a:spcPct val="100000"/>
              </a:lnSpc>
              <a:spcBef>
                <a:spcPts val="0"/>
              </a:spcBef>
              <a:spcAft>
                <a:spcPts val="0"/>
              </a:spcAft>
              <a:buClr>
                <a:srgbClr val="000000"/>
              </a:buClr>
              <a:buFont typeface="Arial"/>
              <a:buNone/>
              <a:defRPr sz="1450" b="0" i="0" u="none" strike="noStrike" cap="none">
                <a:solidFill>
                  <a:srgbClr val="10273D"/>
                </a:solidFill>
                <a:latin typeface="Merriweather Sans"/>
                <a:ea typeface="Merriweather Sans"/>
                <a:cs typeface="Merriweather Sans"/>
                <a:sym typeface="Merriweather Sans"/>
              </a:defRPr>
            </a:lvl6pPr>
            <a:lvl7pPr marL="92075" marR="0" lvl="6" indent="0" algn="l" rtl="0">
              <a:lnSpc>
                <a:spcPct val="100000"/>
              </a:lnSpc>
              <a:spcBef>
                <a:spcPts val="0"/>
              </a:spcBef>
              <a:spcAft>
                <a:spcPts val="0"/>
              </a:spcAft>
              <a:buClr>
                <a:srgbClr val="000000"/>
              </a:buClr>
              <a:buFont typeface="Arial"/>
              <a:buNone/>
              <a:defRPr sz="1450" b="0" i="0" u="none" strike="noStrike" cap="none">
                <a:solidFill>
                  <a:srgbClr val="10273D"/>
                </a:solidFill>
                <a:latin typeface="Merriweather Sans"/>
                <a:ea typeface="Merriweather Sans"/>
                <a:cs typeface="Merriweather Sans"/>
                <a:sym typeface="Merriweather Sans"/>
              </a:defRPr>
            </a:lvl7pPr>
            <a:lvl8pPr marL="92075" marR="0" lvl="7" indent="0" algn="l" rtl="0">
              <a:lnSpc>
                <a:spcPct val="100000"/>
              </a:lnSpc>
              <a:spcBef>
                <a:spcPts val="0"/>
              </a:spcBef>
              <a:spcAft>
                <a:spcPts val="0"/>
              </a:spcAft>
              <a:buClr>
                <a:srgbClr val="000000"/>
              </a:buClr>
              <a:buFont typeface="Arial"/>
              <a:buNone/>
              <a:defRPr sz="1450" b="0" i="0" u="none" strike="noStrike" cap="none">
                <a:solidFill>
                  <a:srgbClr val="10273D"/>
                </a:solidFill>
                <a:latin typeface="Merriweather Sans"/>
                <a:ea typeface="Merriweather Sans"/>
                <a:cs typeface="Merriweather Sans"/>
                <a:sym typeface="Merriweather Sans"/>
              </a:defRPr>
            </a:lvl8pPr>
            <a:lvl9pPr marL="92075" marR="0" lvl="8" indent="0" algn="l" rtl="0">
              <a:lnSpc>
                <a:spcPct val="100000"/>
              </a:lnSpc>
              <a:spcBef>
                <a:spcPts val="0"/>
              </a:spcBef>
              <a:spcAft>
                <a:spcPts val="0"/>
              </a:spcAft>
              <a:buClr>
                <a:srgbClr val="000000"/>
              </a:buClr>
              <a:buFont typeface="Arial"/>
              <a:buNone/>
              <a:defRPr sz="1450" b="0" i="0" u="none" strike="noStrike" cap="none">
                <a:solidFill>
                  <a:srgbClr val="10273D"/>
                </a:solidFill>
                <a:latin typeface="Merriweather Sans"/>
                <a:ea typeface="Merriweather Sans"/>
                <a:cs typeface="Merriweather Sans"/>
                <a:sym typeface="Merriweather Sans"/>
              </a:defRPr>
            </a:lvl9pPr>
          </a:lstStyle>
          <a:p>
            <a:pPr marL="92075" lvl="0" indent="0" algn="l" rtl="0">
              <a:spcBef>
                <a:spcPts val="0"/>
              </a:spcBef>
              <a:spcAft>
                <a:spcPts val="0"/>
              </a:spcAft>
              <a:buClr>
                <a:srgbClr val="000000"/>
              </a:buClr>
              <a:buFont typeface="Arial"/>
              <a:buNone/>
            </a:pPr>
            <a:fld id="{00000000-1234-1234-1234-123412341234}" type="slidenum">
              <a:rPr lang="en-US" smtClean="0"/>
              <a:pPr marL="92075" lvl="0" indent="0" algn="l" rtl="0">
                <a:spcBef>
                  <a:spcPts val="0"/>
                </a:spcBef>
                <a:spcAft>
                  <a:spcPts val="0"/>
                </a:spcAft>
                <a:buClr>
                  <a:srgbClr val="000000"/>
                </a:buClr>
                <a:buFont typeface="Arial"/>
                <a:buNone/>
              </a:pPr>
              <a:t>8</a:t>
            </a:fld>
            <a:endParaRPr dirty="0"/>
          </a:p>
        </p:txBody>
      </p:sp>
      <p:cxnSp>
        <p:nvCxnSpPr>
          <p:cNvPr id="18" name="Straight Arrow Connector 17">
            <a:extLst>
              <a:ext uri="{FF2B5EF4-FFF2-40B4-BE49-F238E27FC236}">
                <a16:creationId xmlns:a16="http://schemas.microsoft.com/office/drawing/2014/main" id="{0AB00767-9C81-18BE-1CBD-CC2DA01B9FAD}"/>
              </a:ext>
            </a:extLst>
          </p:cNvPr>
          <p:cNvCxnSpPr>
            <a:cxnSpLocks/>
          </p:cNvCxnSpPr>
          <p:nvPr/>
        </p:nvCxnSpPr>
        <p:spPr>
          <a:xfrm flipV="1">
            <a:off x="12879677" y="2311400"/>
            <a:ext cx="3782723" cy="1332667"/>
          </a:xfrm>
          <a:prstGeom prst="straightConnector1">
            <a:avLst/>
          </a:prstGeom>
          <a:ln w="76200">
            <a:solidFill>
              <a:srgbClr val="00B050"/>
            </a:solidFill>
            <a:tailEnd type="triangle" w="med" len="med"/>
          </a:ln>
        </p:spPr>
        <p:style>
          <a:lnRef idx="1">
            <a:schemeClr val="accent1"/>
          </a:lnRef>
          <a:fillRef idx="0">
            <a:schemeClr val="accent1"/>
          </a:fillRef>
          <a:effectRef idx="0">
            <a:schemeClr val="accent1"/>
          </a:effectRef>
          <a:fontRef idx="minor">
            <a:schemeClr val="tx1"/>
          </a:fontRef>
        </p:style>
      </p:cxnSp>
      <p:graphicFrame>
        <p:nvGraphicFramePr>
          <p:cNvPr id="30" name="Table 29">
            <a:extLst>
              <a:ext uri="{FF2B5EF4-FFF2-40B4-BE49-F238E27FC236}">
                <a16:creationId xmlns:a16="http://schemas.microsoft.com/office/drawing/2014/main" id="{1276A245-C70E-5DA8-85E2-93B08ACA9FF6}"/>
              </a:ext>
            </a:extLst>
          </p:cNvPr>
          <p:cNvGraphicFramePr>
            <a:graphicFrameLocks noGrp="1"/>
          </p:cNvGraphicFramePr>
          <p:nvPr/>
        </p:nvGraphicFramePr>
        <p:xfrm>
          <a:off x="974196" y="2196706"/>
          <a:ext cx="8569384" cy="4508892"/>
        </p:xfrm>
        <a:graphic>
          <a:graphicData uri="http://schemas.openxmlformats.org/drawingml/2006/table">
            <a:tbl>
              <a:tblPr firstRow="1" bandRow="1">
                <a:tableStyleId>{5940675A-B579-460E-94D1-54222C63F5DA}</a:tableStyleId>
              </a:tblPr>
              <a:tblGrid>
                <a:gridCol w="2142346">
                  <a:extLst>
                    <a:ext uri="{9D8B030D-6E8A-4147-A177-3AD203B41FA5}">
                      <a16:colId xmlns:a16="http://schemas.microsoft.com/office/drawing/2014/main" val="2698543662"/>
                    </a:ext>
                  </a:extLst>
                </a:gridCol>
                <a:gridCol w="2142346">
                  <a:extLst>
                    <a:ext uri="{9D8B030D-6E8A-4147-A177-3AD203B41FA5}">
                      <a16:colId xmlns:a16="http://schemas.microsoft.com/office/drawing/2014/main" val="1267554227"/>
                    </a:ext>
                  </a:extLst>
                </a:gridCol>
                <a:gridCol w="2142346">
                  <a:extLst>
                    <a:ext uri="{9D8B030D-6E8A-4147-A177-3AD203B41FA5}">
                      <a16:colId xmlns:a16="http://schemas.microsoft.com/office/drawing/2014/main" val="919345497"/>
                    </a:ext>
                  </a:extLst>
                </a:gridCol>
                <a:gridCol w="2142346">
                  <a:extLst>
                    <a:ext uri="{9D8B030D-6E8A-4147-A177-3AD203B41FA5}">
                      <a16:colId xmlns:a16="http://schemas.microsoft.com/office/drawing/2014/main" val="1365664686"/>
                    </a:ext>
                  </a:extLst>
                </a:gridCol>
              </a:tblGrid>
              <a:tr h="1502964">
                <a:tc>
                  <a:txBody>
                    <a:bodyPr/>
                    <a:lstStyle/>
                    <a:p>
                      <a:pPr lvl="1" algn="ctr"/>
                      <a:endParaRPr lang="en-US" sz="2400" b="1" dirty="0">
                        <a:latin typeface="Proxima Nova" panose="020B0604020202020204" charset="0"/>
                      </a:endParaRPr>
                    </a:p>
                  </a:txBody>
                  <a:tcPr anchor="ctr">
                    <a:lnL w="38100" cap="flat" cmpd="sng" algn="ctr">
                      <a:solidFill>
                        <a:srgbClr val="D6A72B"/>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D6A72B"/>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75000"/>
                        <a:alpha val="30000"/>
                      </a:schemeClr>
                    </a:solidFill>
                  </a:tcPr>
                </a:tc>
                <a:tc>
                  <a:txBody>
                    <a:bodyPr/>
                    <a:lstStyle/>
                    <a:p>
                      <a:pPr lvl="1" algn="ctr"/>
                      <a:r>
                        <a:rPr lang="en-US" sz="2400" b="1" dirty="0" err="1">
                          <a:solidFill>
                            <a:srgbClr val="D6A72B"/>
                          </a:solidFill>
                          <a:latin typeface="Proxima Nova" panose="020B0604020202020204" charset="0"/>
                        </a:rPr>
                        <a:t>Goldsky</a:t>
                      </a:r>
                      <a:endParaRPr lang="en-US" sz="2400" b="1" dirty="0">
                        <a:solidFill>
                          <a:srgbClr val="D6A72B"/>
                        </a:solidFill>
                        <a:latin typeface="Proxima Nova" panose="020B060402020202020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D6A72B"/>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75000"/>
                        <a:alpha val="30000"/>
                      </a:schemeClr>
                    </a:solidFill>
                  </a:tcPr>
                </a:tc>
                <a:tc>
                  <a:txBody>
                    <a:bodyPr/>
                    <a:lstStyle/>
                    <a:p>
                      <a:pPr lvl="1" algn="ctr"/>
                      <a:r>
                        <a:rPr lang="en-US" sz="2400" b="1" dirty="0">
                          <a:solidFill>
                            <a:srgbClr val="D6A72B"/>
                          </a:solidFill>
                          <a:latin typeface="Proxima Nova" panose="020B0604020202020204" charset="0"/>
                        </a:rPr>
                        <a:t>Pro Forma</a:t>
                      </a:r>
                    </a:p>
                    <a:p>
                      <a:pPr lvl="1" algn="ctr"/>
                      <a:r>
                        <a:rPr lang="en-US" sz="2400" b="1" dirty="0" err="1">
                          <a:solidFill>
                            <a:srgbClr val="D6A72B"/>
                          </a:solidFill>
                          <a:latin typeface="Proxima Nova" panose="020B0604020202020204" charset="0"/>
                        </a:rPr>
                        <a:t>Goldsky</a:t>
                      </a:r>
                      <a:endParaRPr lang="en-US" sz="2400" b="1" dirty="0">
                        <a:solidFill>
                          <a:srgbClr val="D6A72B"/>
                        </a:solidFill>
                        <a:latin typeface="Proxima Nova" panose="020B060402020202020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D6A72B"/>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75000"/>
                        <a:alpha val="30000"/>
                      </a:schemeClr>
                    </a:solidFill>
                  </a:tcPr>
                </a:tc>
                <a:tc>
                  <a:txBody>
                    <a:bodyPr/>
                    <a:lstStyle/>
                    <a:p>
                      <a:pPr lvl="1" algn="ctr"/>
                      <a:r>
                        <a:rPr lang="en-US" sz="2400" b="1" dirty="0">
                          <a:solidFill>
                            <a:srgbClr val="D6A72B"/>
                          </a:solidFill>
                          <a:latin typeface="Proxima Nova" panose="020B0604020202020204" charset="0"/>
                        </a:rPr>
                        <a:t>Top-3 Peer Average</a:t>
                      </a:r>
                    </a:p>
                  </a:txBody>
                  <a:tcPr anchor="ctr">
                    <a:lnL w="12700" cap="flat" cmpd="sng" algn="ctr">
                      <a:solidFill>
                        <a:schemeClr val="bg1"/>
                      </a:solidFill>
                      <a:prstDash val="solid"/>
                      <a:round/>
                      <a:headEnd type="none" w="med" len="med"/>
                      <a:tailEnd type="none" w="med" len="med"/>
                    </a:lnL>
                    <a:lnR w="38100" cap="flat" cmpd="sng" algn="ctr">
                      <a:solidFill>
                        <a:srgbClr val="D6A72B"/>
                      </a:solidFill>
                      <a:prstDash val="solid"/>
                      <a:round/>
                      <a:headEnd type="none" w="med" len="med"/>
                      <a:tailEnd type="none" w="med" len="med"/>
                    </a:lnR>
                    <a:lnT w="38100" cap="flat" cmpd="sng" algn="ctr">
                      <a:solidFill>
                        <a:srgbClr val="D6A72B"/>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75000"/>
                        <a:alpha val="30000"/>
                      </a:schemeClr>
                    </a:solidFill>
                  </a:tcPr>
                </a:tc>
                <a:extLst>
                  <a:ext uri="{0D108BD9-81ED-4DB2-BD59-A6C34878D82A}">
                    <a16:rowId xmlns:a16="http://schemas.microsoft.com/office/drawing/2014/main" val="2915585867"/>
                  </a:ext>
                </a:extLst>
              </a:tr>
              <a:tr h="1502964">
                <a:tc>
                  <a:txBody>
                    <a:bodyPr/>
                    <a:lstStyle/>
                    <a:p>
                      <a:pPr lvl="1" algn="ctr"/>
                      <a:r>
                        <a:rPr lang="en-US" sz="2400" dirty="0">
                          <a:solidFill>
                            <a:sysClr val="windowText" lastClr="000000"/>
                          </a:solidFill>
                          <a:latin typeface="Proxima Nova" panose="020B0604020202020204" charset="0"/>
                        </a:rPr>
                        <a:t>P/NAV</a:t>
                      </a:r>
                    </a:p>
                  </a:txBody>
                  <a:tcPr anchor="ctr">
                    <a:lnL w="38100" cap="flat" cmpd="sng" algn="ctr">
                      <a:solidFill>
                        <a:srgbClr val="D6A72B"/>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alpha val="69804"/>
                      </a:srgbClr>
                    </a:solidFill>
                  </a:tcPr>
                </a:tc>
                <a:tc>
                  <a:txBody>
                    <a:bodyPr/>
                    <a:lstStyle/>
                    <a:p>
                      <a:pPr lvl="1" algn="ctr"/>
                      <a:r>
                        <a:rPr lang="en-US" sz="2400" dirty="0">
                          <a:solidFill>
                            <a:sysClr val="windowText" lastClr="000000"/>
                          </a:solidFill>
                          <a:latin typeface="Proxima Nova" panose="020B0604020202020204" charset="0"/>
                        </a:rPr>
                        <a:t>0.34x</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alpha val="69804"/>
                      </a:srgbClr>
                    </a:solidFill>
                  </a:tcPr>
                </a:tc>
                <a:tc>
                  <a:txBody>
                    <a:bodyPr/>
                    <a:lstStyle/>
                    <a:p>
                      <a:pPr lvl="1" algn="ctr"/>
                      <a:r>
                        <a:rPr lang="en-US" sz="2400" dirty="0">
                          <a:solidFill>
                            <a:sysClr val="windowText" lastClr="000000"/>
                          </a:solidFill>
                          <a:latin typeface="Proxima Nova" panose="020B0604020202020204" charset="0"/>
                        </a:rPr>
                        <a:t>0.30x</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alpha val="69804"/>
                      </a:srgbClr>
                    </a:solidFill>
                  </a:tcPr>
                </a:tc>
                <a:tc>
                  <a:txBody>
                    <a:bodyPr/>
                    <a:lstStyle/>
                    <a:p>
                      <a:pPr lvl="1" algn="ctr"/>
                      <a:r>
                        <a:rPr lang="en-US" sz="2400" dirty="0">
                          <a:solidFill>
                            <a:sysClr val="windowText" lastClr="000000"/>
                          </a:solidFill>
                          <a:latin typeface="Proxima Nova" panose="020B0604020202020204" charset="0"/>
                        </a:rPr>
                        <a:t>0.43x</a:t>
                      </a:r>
                    </a:p>
                  </a:txBody>
                  <a:tcPr anchor="ctr">
                    <a:lnL w="12700" cap="flat" cmpd="sng" algn="ctr">
                      <a:solidFill>
                        <a:schemeClr val="bg1"/>
                      </a:solidFill>
                      <a:prstDash val="solid"/>
                      <a:round/>
                      <a:headEnd type="none" w="med" len="med"/>
                      <a:tailEnd type="none" w="med" len="med"/>
                    </a:lnL>
                    <a:lnR w="38100" cap="flat" cmpd="sng" algn="ctr">
                      <a:solidFill>
                        <a:srgbClr val="D6A72B"/>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alpha val="69804"/>
                      </a:srgbClr>
                    </a:solidFill>
                  </a:tcPr>
                </a:tc>
                <a:extLst>
                  <a:ext uri="{0D108BD9-81ED-4DB2-BD59-A6C34878D82A}">
                    <a16:rowId xmlns:a16="http://schemas.microsoft.com/office/drawing/2014/main" val="217236863"/>
                  </a:ext>
                </a:extLst>
              </a:tr>
              <a:tr h="1502964">
                <a:tc>
                  <a:txBody>
                    <a:bodyPr/>
                    <a:lstStyle/>
                    <a:p>
                      <a:pPr lvl="1" algn="ctr"/>
                      <a:r>
                        <a:rPr lang="en-US" sz="2400" dirty="0">
                          <a:solidFill>
                            <a:sysClr val="windowText" lastClr="000000"/>
                          </a:solidFill>
                          <a:latin typeface="Proxima Nova" panose="020B0604020202020204" charset="0"/>
                        </a:rPr>
                        <a:t>EV/M&amp;I</a:t>
                      </a:r>
                    </a:p>
                  </a:txBody>
                  <a:tcPr anchor="ctr">
                    <a:lnL w="38100" cap="flat" cmpd="sng" algn="ctr">
                      <a:solidFill>
                        <a:srgbClr val="D6A72B"/>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rgbClr val="D6A72B"/>
                      </a:solidFill>
                      <a:prstDash val="solid"/>
                      <a:round/>
                      <a:headEnd type="none" w="med" len="med"/>
                      <a:tailEnd type="none" w="med" len="med"/>
                    </a:lnB>
                    <a:lnTlToBr w="12700" cmpd="sng">
                      <a:noFill/>
                      <a:prstDash val="solid"/>
                    </a:lnTlToBr>
                    <a:lnBlToTr w="12700" cmpd="sng">
                      <a:noFill/>
                      <a:prstDash val="solid"/>
                    </a:lnBlToTr>
                    <a:solidFill>
                      <a:srgbClr val="FFFFFF">
                        <a:alpha val="69804"/>
                      </a:srgbClr>
                    </a:solidFill>
                  </a:tcPr>
                </a:tc>
                <a:tc>
                  <a:txBody>
                    <a:bodyPr/>
                    <a:lstStyle/>
                    <a:p>
                      <a:pPr lvl="1" algn="ctr"/>
                      <a:r>
                        <a:rPr lang="en-US" sz="2400" dirty="0">
                          <a:solidFill>
                            <a:sysClr val="windowText" lastClr="000000"/>
                          </a:solidFill>
                          <a:latin typeface="Proxima Nova" panose="020B0604020202020204" charset="0"/>
                        </a:rPr>
                        <a:t>$152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rgbClr val="D6A72B"/>
                      </a:solidFill>
                      <a:prstDash val="solid"/>
                      <a:round/>
                      <a:headEnd type="none" w="med" len="med"/>
                      <a:tailEnd type="none" w="med" len="med"/>
                    </a:lnB>
                    <a:lnTlToBr w="12700" cmpd="sng">
                      <a:noFill/>
                      <a:prstDash val="solid"/>
                    </a:lnTlToBr>
                    <a:lnBlToTr w="12700" cmpd="sng">
                      <a:noFill/>
                      <a:prstDash val="solid"/>
                    </a:lnBlToTr>
                    <a:solidFill>
                      <a:srgbClr val="FFFFFF">
                        <a:alpha val="69804"/>
                      </a:srgbClr>
                    </a:solidFill>
                  </a:tcPr>
                </a:tc>
                <a:tc>
                  <a:txBody>
                    <a:bodyPr/>
                    <a:lstStyle/>
                    <a:p>
                      <a:pPr lvl="1" algn="ctr"/>
                      <a:r>
                        <a:rPr lang="en-US" sz="2400" dirty="0">
                          <a:solidFill>
                            <a:sysClr val="windowText" lastClr="000000"/>
                          </a:solidFill>
                          <a:latin typeface="Proxima Nova" panose="020B0604020202020204" charset="0"/>
                        </a:rPr>
                        <a:t>$150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rgbClr val="D6A72B"/>
                      </a:solidFill>
                      <a:prstDash val="solid"/>
                      <a:round/>
                      <a:headEnd type="none" w="med" len="med"/>
                      <a:tailEnd type="none" w="med" len="med"/>
                    </a:lnB>
                    <a:lnTlToBr w="12700" cmpd="sng">
                      <a:noFill/>
                      <a:prstDash val="solid"/>
                    </a:lnTlToBr>
                    <a:lnBlToTr w="12700" cmpd="sng">
                      <a:noFill/>
                      <a:prstDash val="solid"/>
                    </a:lnBlToTr>
                    <a:solidFill>
                      <a:srgbClr val="FFFFFF">
                        <a:alpha val="69804"/>
                      </a:srgbClr>
                    </a:solidFill>
                  </a:tcPr>
                </a:tc>
                <a:tc>
                  <a:txBody>
                    <a:bodyPr/>
                    <a:lstStyle/>
                    <a:p>
                      <a:pPr lvl="1" algn="ctr"/>
                      <a:r>
                        <a:rPr lang="en-US" sz="2400" dirty="0">
                          <a:solidFill>
                            <a:sysClr val="windowText" lastClr="000000"/>
                          </a:solidFill>
                          <a:latin typeface="Proxima Nova" panose="020B0604020202020204" charset="0"/>
                        </a:rPr>
                        <a:t>$274</a:t>
                      </a:r>
                    </a:p>
                  </a:txBody>
                  <a:tcPr anchor="ctr">
                    <a:lnL w="12700" cap="flat" cmpd="sng" algn="ctr">
                      <a:solidFill>
                        <a:schemeClr val="bg1"/>
                      </a:solidFill>
                      <a:prstDash val="solid"/>
                      <a:round/>
                      <a:headEnd type="none" w="med" len="med"/>
                      <a:tailEnd type="none" w="med" len="med"/>
                    </a:lnL>
                    <a:lnR w="38100" cap="flat" cmpd="sng" algn="ctr">
                      <a:solidFill>
                        <a:srgbClr val="D6A72B"/>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rgbClr val="D6A72B"/>
                      </a:solidFill>
                      <a:prstDash val="solid"/>
                      <a:round/>
                      <a:headEnd type="none" w="med" len="med"/>
                      <a:tailEnd type="none" w="med" len="med"/>
                    </a:lnB>
                    <a:lnTlToBr w="12700" cmpd="sng">
                      <a:noFill/>
                      <a:prstDash val="solid"/>
                    </a:lnTlToBr>
                    <a:lnBlToTr w="12700" cmpd="sng">
                      <a:noFill/>
                      <a:prstDash val="solid"/>
                    </a:lnBlToTr>
                    <a:solidFill>
                      <a:srgbClr val="FFFFFF">
                        <a:alpha val="69804"/>
                      </a:srgbClr>
                    </a:solidFill>
                  </a:tcPr>
                </a:tc>
                <a:extLst>
                  <a:ext uri="{0D108BD9-81ED-4DB2-BD59-A6C34878D82A}">
                    <a16:rowId xmlns:a16="http://schemas.microsoft.com/office/drawing/2014/main" val="2815655060"/>
                  </a:ext>
                </a:extLst>
              </a:tr>
            </a:tbl>
          </a:graphicData>
        </a:graphic>
      </p:graphicFrame>
      <p:sp>
        <p:nvSpPr>
          <p:cNvPr id="32" name="Rectangle 31">
            <a:extLst>
              <a:ext uri="{FF2B5EF4-FFF2-40B4-BE49-F238E27FC236}">
                <a16:creationId xmlns:a16="http://schemas.microsoft.com/office/drawing/2014/main" id="{2EA04B22-DBC2-F230-23DE-F80BD2294619}"/>
              </a:ext>
            </a:extLst>
          </p:cNvPr>
          <p:cNvSpPr/>
          <p:nvPr/>
        </p:nvSpPr>
        <p:spPr>
          <a:xfrm>
            <a:off x="978385" y="1659231"/>
            <a:ext cx="8434938" cy="30481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3600" b="1" dirty="0">
                <a:solidFill>
                  <a:schemeClr val="bg1"/>
                </a:solidFill>
                <a:latin typeface="Proxima Nova" panose="020B0604020202020204" charset="0"/>
                <a:cs typeface="Nirmala UI" panose="020B0502040204020203" pitchFamily="34" charset="0"/>
              </a:rPr>
              <a:t>Significant Re-Rate Potential to Peers</a:t>
            </a:r>
          </a:p>
        </p:txBody>
      </p:sp>
      <p:sp>
        <p:nvSpPr>
          <p:cNvPr id="34" name="TextBox 33">
            <a:extLst>
              <a:ext uri="{FF2B5EF4-FFF2-40B4-BE49-F238E27FC236}">
                <a16:creationId xmlns:a16="http://schemas.microsoft.com/office/drawing/2014/main" id="{9F89E1BE-1205-52DE-1C79-0BC4D804D831}"/>
              </a:ext>
            </a:extLst>
          </p:cNvPr>
          <p:cNvSpPr txBox="1"/>
          <p:nvPr/>
        </p:nvSpPr>
        <p:spPr>
          <a:xfrm>
            <a:off x="3652529" y="10447128"/>
            <a:ext cx="11974571" cy="307777"/>
          </a:xfrm>
          <a:prstGeom prst="rect">
            <a:avLst/>
          </a:prstGeom>
          <a:noFill/>
        </p:spPr>
        <p:txBody>
          <a:bodyPr wrap="square" lIns="0" rtlCol="0">
            <a:spAutoFit/>
          </a:bodyPr>
          <a:lstStyle/>
          <a:p>
            <a:pPr algn="just">
              <a:buClr>
                <a:schemeClr val="dk1"/>
              </a:buClr>
              <a:buSzPts val="1100"/>
            </a:pPr>
            <a:r>
              <a:rPr lang="en-CA" dirty="0">
                <a:solidFill>
                  <a:schemeClr val="bg1"/>
                </a:solidFill>
                <a:latin typeface="Proxima Nova Rg"/>
                <a:ea typeface="Proxima Nova Rg"/>
                <a:cs typeface="Proxima Nova Rg"/>
                <a:sym typeface="Proxima Nova"/>
              </a:rPr>
              <a:t>Market Data as of: April 6, 2026 </a:t>
            </a:r>
          </a:p>
        </p:txBody>
      </p:sp>
      <p:sp>
        <p:nvSpPr>
          <p:cNvPr id="19" name="Google Shape;76;p3">
            <a:extLst>
              <a:ext uri="{FF2B5EF4-FFF2-40B4-BE49-F238E27FC236}">
                <a16:creationId xmlns:a16="http://schemas.microsoft.com/office/drawing/2014/main" id="{37F7E0E8-00B6-4DB2-EB2A-FE6D0A1AA71F}"/>
              </a:ext>
            </a:extLst>
          </p:cNvPr>
          <p:cNvSpPr txBox="1"/>
          <p:nvPr/>
        </p:nvSpPr>
        <p:spPr>
          <a:xfrm>
            <a:off x="951493" y="6853204"/>
            <a:ext cx="8457641" cy="2138401"/>
          </a:xfrm>
          <a:prstGeom prst="rect">
            <a:avLst/>
          </a:prstGeom>
          <a:noFill/>
          <a:ln>
            <a:noFill/>
          </a:ln>
        </p:spPr>
        <p:txBody>
          <a:bodyPr spcFirstLastPara="1" wrap="square" lIns="0" tIns="14600" rIns="0" bIns="0" anchor="t" anchorCtr="0">
            <a:spAutoFit/>
          </a:bodyPr>
          <a:lstStyle/>
          <a:p>
            <a:pPr marL="469900" indent="-457200">
              <a:spcBef>
                <a:spcPts val="600"/>
              </a:spcBef>
              <a:buClr>
                <a:schemeClr val="bg1"/>
              </a:buClr>
              <a:buFont typeface="Arial" panose="020B0604020202020204" pitchFamily="34" charset="0"/>
              <a:buChar char="•"/>
            </a:pPr>
            <a:r>
              <a:rPr lang="en-US" sz="3200" b="1" dirty="0">
                <a:solidFill>
                  <a:srgbClr val="FFFFFF"/>
                </a:solidFill>
                <a:latin typeface="Proxima Nova Rg"/>
                <a:sym typeface="Proxima Nova"/>
              </a:rPr>
              <a:t>Positioned to re-rate upon delivery of development catalysts</a:t>
            </a:r>
          </a:p>
          <a:p>
            <a:pPr marL="469900" indent="-457200">
              <a:spcBef>
                <a:spcPts val="600"/>
              </a:spcBef>
              <a:buClr>
                <a:schemeClr val="bg1"/>
              </a:buClr>
              <a:buFont typeface="Arial" panose="020B0604020202020204" pitchFamily="34" charset="0"/>
              <a:buChar char="•"/>
            </a:pPr>
            <a:r>
              <a:rPr lang="en-US" sz="3200" b="1" dirty="0">
                <a:solidFill>
                  <a:srgbClr val="FFFFFF"/>
                </a:solidFill>
                <a:latin typeface="Proxima Nova Rg"/>
                <a:sym typeface="Proxima Nova"/>
              </a:rPr>
              <a:t>Significant Re-Rate Potential to Tier 1 Asset Peers</a:t>
            </a:r>
            <a:endParaRPr lang="en-US" sz="3200" dirty="0">
              <a:solidFill>
                <a:srgbClr val="FFFFFF"/>
              </a:solidFill>
              <a:latin typeface="Proxima Nova Rg"/>
            </a:endParaRPr>
          </a:p>
        </p:txBody>
      </p:sp>
      <p:cxnSp>
        <p:nvCxnSpPr>
          <p:cNvPr id="35" name="Straight Connector 34">
            <a:extLst>
              <a:ext uri="{FF2B5EF4-FFF2-40B4-BE49-F238E27FC236}">
                <a16:creationId xmlns:a16="http://schemas.microsoft.com/office/drawing/2014/main" id="{80C9D082-DF22-9A59-9276-D3A7F5BE9343}"/>
              </a:ext>
            </a:extLst>
          </p:cNvPr>
          <p:cNvCxnSpPr/>
          <p:nvPr/>
        </p:nvCxnSpPr>
        <p:spPr>
          <a:xfrm>
            <a:off x="10052050" y="1812758"/>
            <a:ext cx="0" cy="78376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22048A7D-83B5-5051-6DA2-AF43E6A76DDD}"/>
              </a:ext>
            </a:extLst>
          </p:cNvPr>
          <p:cNvSpPr/>
          <p:nvPr/>
        </p:nvSpPr>
        <p:spPr>
          <a:xfrm>
            <a:off x="10690778" y="1659231"/>
            <a:ext cx="8434938" cy="30481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3600" b="1" dirty="0">
                <a:solidFill>
                  <a:schemeClr val="bg1"/>
                </a:solidFill>
                <a:latin typeface="Proxima Nova" panose="020B0604020202020204" charset="0"/>
                <a:cs typeface="Nirmala UI" panose="020B0502040204020203" pitchFamily="34" charset="0"/>
              </a:rPr>
              <a:t>Accretive Transaction for </a:t>
            </a:r>
            <a:r>
              <a:rPr lang="en-CA" sz="3600" b="1" dirty="0" err="1">
                <a:solidFill>
                  <a:schemeClr val="bg1"/>
                </a:solidFill>
                <a:latin typeface="Proxima Nova" panose="020B0604020202020204" charset="0"/>
                <a:cs typeface="Nirmala UI" panose="020B0502040204020203" pitchFamily="34" charset="0"/>
              </a:rPr>
              <a:t>Goldsky</a:t>
            </a:r>
            <a:endParaRPr lang="en-CA" sz="3600" b="1" dirty="0">
              <a:solidFill>
                <a:schemeClr val="bg1"/>
              </a:solidFill>
              <a:latin typeface="Proxima Nova" panose="020B0604020202020204" charset="0"/>
              <a:cs typeface="Nirmala UI" panose="020B0502040204020203" pitchFamily="34" charset="0"/>
            </a:endParaRPr>
          </a:p>
        </p:txBody>
      </p:sp>
      <p:sp>
        <p:nvSpPr>
          <p:cNvPr id="40" name="Google Shape;76;p3">
            <a:extLst>
              <a:ext uri="{FF2B5EF4-FFF2-40B4-BE49-F238E27FC236}">
                <a16:creationId xmlns:a16="http://schemas.microsoft.com/office/drawing/2014/main" id="{F85AD967-241F-F1B5-7925-757AC2FD4AF0}"/>
              </a:ext>
            </a:extLst>
          </p:cNvPr>
          <p:cNvSpPr txBox="1"/>
          <p:nvPr/>
        </p:nvSpPr>
        <p:spPr>
          <a:xfrm>
            <a:off x="10681377" y="6853204"/>
            <a:ext cx="8457641" cy="2138401"/>
          </a:xfrm>
          <a:prstGeom prst="rect">
            <a:avLst/>
          </a:prstGeom>
          <a:noFill/>
          <a:ln>
            <a:noFill/>
          </a:ln>
        </p:spPr>
        <p:txBody>
          <a:bodyPr spcFirstLastPara="1" wrap="square" lIns="0" tIns="14600" rIns="0" bIns="0" anchor="t" anchorCtr="0">
            <a:spAutoFit/>
          </a:bodyPr>
          <a:lstStyle/>
          <a:p>
            <a:pPr marL="469900" indent="-457200">
              <a:spcBef>
                <a:spcPts val="600"/>
              </a:spcBef>
              <a:buClr>
                <a:schemeClr val="bg1"/>
              </a:buClr>
              <a:buFont typeface="Arial" panose="020B0604020202020204" pitchFamily="34" charset="0"/>
              <a:buChar char="•"/>
            </a:pPr>
            <a:r>
              <a:rPr lang="en-US" sz="3200" b="1" dirty="0">
                <a:solidFill>
                  <a:srgbClr val="FFFFFF"/>
                </a:solidFill>
                <a:latin typeface="Proxima Nova Rg"/>
                <a:sym typeface="Proxima Nova"/>
              </a:rPr>
              <a:t>Shareholders of </a:t>
            </a:r>
            <a:r>
              <a:rPr lang="en-US" sz="3200" b="1" dirty="0" err="1">
                <a:solidFill>
                  <a:srgbClr val="FFFFFF"/>
                </a:solidFill>
                <a:latin typeface="Proxima Nova Rg"/>
                <a:sym typeface="Proxima Nova"/>
              </a:rPr>
              <a:t>Goldsky</a:t>
            </a:r>
            <a:r>
              <a:rPr lang="en-US" sz="3200" b="1" dirty="0">
                <a:solidFill>
                  <a:srgbClr val="FFFFFF"/>
                </a:solidFill>
                <a:latin typeface="Proxima Nova Rg"/>
                <a:sym typeface="Proxima Nova"/>
              </a:rPr>
              <a:t> increase their effective exposure to Barsele by 56%</a:t>
            </a:r>
          </a:p>
          <a:p>
            <a:pPr marL="469900" indent="-457200">
              <a:spcBef>
                <a:spcPts val="600"/>
              </a:spcBef>
              <a:buClr>
                <a:schemeClr val="bg1"/>
              </a:buClr>
              <a:buFont typeface="Arial" panose="020B0604020202020204" pitchFamily="34" charset="0"/>
              <a:buChar char="•"/>
            </a:pPr>
            <a:r>
              <a:rPr lang="en-US" sz="3200" b="1" dirty="0">
                <a:solidFill>
                  <a:srgbClr val="FFFFFF"/>
                </a:solidFill>
                <a:latin typeface="Proxima Nova Rg"/>
                <a:sym typeface="Proxima Nova"/>
              </a:rPr>
              <a:t>Accretive on </a:t>
            </a:r>
            <a:r>
              <a:rPr lang="en-US" sz="3200" b="1" dirty="0" err="1">
                <a:solidFill>
                  <a:srgbClr val="FFFFFF"/>
                </a:solidFill>
                <a:latin typeface="Proxima Nova Rg"/>
                <a:sym typeface="Proxima Nova"/>
              </a:rPr>
              <a:t>Barsele</a:t>
            </a:r>
            <a:r>
              <a:rPr lang="en-US" sz="3200" b="1" dirty="0">
                <a:solidFill>
                  <a:srgbClr val="FFFFFF"/>
                </a:solidFill>
                <a:latin typeface="Proxima Nova Rg"/>
                <a:sym typeface="Proxima Nova"/>
              </a:rPr>
              <a:t> ownership and inherently all other metrics</a:t>
            </a:r>
            <a:endParaRPr lang="en-US" sz="3200" dirty="0">
              <a:solidFill>
                <a:srgbClr val="FFFFFF"/>
              </a:solidFill>
              <a:latin typeface="Proxima Nova Rg"/>
            </a:endParaRPr>
          </a:p>
        </p:txBody>
      </p:sp>
      <p:sp>
        <p:nvSpPr>
          <p:cNvPr id="41" name="Rectangle 40">
            <a:extLst>
              <a:ext uri="{FF2B5EF4-FFF2-40B4-BE49-F238E27FC236}">
                <a16:creationId xmlns:a16="http://schemas.microsoft.com/office/drawing/2014/main" id="{F8C3F512-6D2B-52DF-07F3-43BDE9ADC62E}"/>
              </a:ext>
            </a:extLst>
          </p:cNvPr>
          <p:cNvSpPr/>
          <p:nvPr/>
        </p:nvSpPr>
        <p:spPr>
          <a:xfrm>
            <a:off x="17887950" y="2480991"/>
            <a:ext cx="287307" cy="287307"/>
          </a:xfrm>
          <a:prstGeom prst="rect">
            <a:avLst/>
          </a:prstGeom>
          <a:solidFill>
            <a:srgbClr val="FFFFFF">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3" name="TextBox 42">
            <a:extLst>
              <a:ext uri="{FF2B5EF4-FFF2-40B4-BE49-F238E27FC236}">
                <a16:creationId xmlns:a16="http://schemas.microsoft.com/office/drawing/2014/main" id="{88C93C01-6989-EBDB-8CE5-098AD142C43F}"/>
              </a:ext>
            </a:extLst>
          </p:cNvPr>
          <p:cNvSpPr txBox="1"/>
          <p:nvPr/>
        </p:nvSpPr>
        <p:spPr>
          <a:xfrm>
            <a:off x="18175257" y="2389395"/>
            <a:ext cx="1583795" cy="1938992"/>
          </a:xfrm>
          <a:prstGeom prst="rect">
            <a:avLst/>
          </a:prstGeom>
          <a:noFill/>
        </p:spPr>
        <p:txBody>
          <a:bodyPr wrap="square" rtlCol="0">
            <a:spAutoFit/>
          </a:bodyPr>
          <a:lstStyle/>
          <a:p>
            <a:r>
              <a:rPr lang="en-CA" sz="2000" dirty="0" err="1">
                <a:solidFill>
                  <a:schemeClr val="bg1"/>
                </a:solidFill>
                <a:latin typeface="Proxima Nova" panose="020B0604020202020204" charset="0"/>
              </a:rPr>
              <a:t>Barsele</a:t>
            </a:r>
            <a:r>
              <a:rPr lang="en-CA" sz="2000" dirty="0">
                <a:solidFill>
                  <a:schemeClr val="bg1"/>
                </a:solidFill>
                <a:latin typeface="Proxima Nova" panose="020B0604020202020204" charset="0"/>
              </a:rPr>
              <a:t> Project Ownership per Million </a:t>
            </a:r>
            <a:r>
              <a:rPr lang="en-CA" sz="2000" dirty="0" err="1">
                <a:solidFill>
                  <a:schemeClr val="bg1"/>
                </a:solidFill>
                <a:latin typeface="Proxima Nova" panose="020B0604020202020204" charset="0"/>
              </a:rPr>
              <a:t>Goldsky</a:t>
            </a:r>
            <a:r>
              <a:rPr lang="en-CA" sz="2000" dirty="0">
                <a:solidFill>
                  <a:schemeClr val="bg1"/>
                </a:solidFill>
                <a:latin typeface="Proxima Nova" panose="020B0604020202020204" charset="0"/>
              </a:rPr>
              <a:t> Shares</a:t>
            </a:r>
          </a:p>
        </p:txBody>
      </p:sp>
      <p:sp>
        <p:nvSpPr>
          <p:cNvPr id="21" name="Rectangle 20">
            <a:extLst>
              <a:ext uri="{FF2B5EF4-FFF2-40B4-BE49-F238E27FC236}">
                <a16:creationId xmlns:a16="http://schemas.microsoft.com/office/drawing/2014/main" id="{963C558B-1633-4FDE-9C2A-86FB691998EB}"/>
              </a:ext>
            </a:extLst>
          </p:cNvPr>
          <p:cNvSpPr/>
          <p:nvPr/>
        </p:nvSpPr>
        <p:spPr>
          <a:xfrm>
            <a:off x="13988188" y="3242700"/>
            <a:ext cx="1583795" cy="739033"/>
          </a:xfrm>
          <a:prstGeom prst="rect">
            <a:avLst/>
          </a:prstGeom>
          <a:noFill/>
          <a:ln>
            <a:no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2400" b="1" dirty="0">
                <a:solidFill>
                  <a:srgbClr val="00B050"/>
                </a:solidFill>
                <a:latin typeface="Proxima Nova Rg" panose="02000506030000020004" charset="0"/>
              </a:rPr>
              <a:t>56% Accretive</a:t>
            </a:r>
          </a:p>
        </p:txBody>
      </p:sp>
      <p:graphicFrame>
        <p:nvGraphicFramePr>
          <p:cNvPr id="7" name="Chart 6">
            <a:extLst>
              <a:ext uri="{FF2B5EF4-FFF2-40B4-BE49-F238E27FC236}">
                <a16:creationId xmlns:a16="http://schemas.microsoft.com/office/drawing/2014/main" id="{77F26DDC-F001-0106-038B-9D2FE12B923F}"/>
              </a:ext>
            </a:extLst>
          </p:cNvPr>
          <p:cNvGraphicFramePr>
            <a:graphicFrameLocks/>
          </p:cNvGraphicFramePr>
          <p:nvPr/>
        </p:nvGraphicFramePr>
        <p:xfrm>
          <a:off x="10558958" y="2066055"/>
          <a:ext cx="8442303" cy="4638092"/>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5200766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9">
          <a:extLst>
            <a:ext uri="{FF2B5EF4-FFF2-40B4-BE49-F238E27FC236}">
              <a16:creationId xmlns:a16="http://schemas.microsoft.com/office/drawing/2014/main" id="{4E6268E1-9194-9FE3-F510-CCA123772B98}"/>
            </a:ext>
          </a:extLst>
        </p:cNvPr>
        <p:cNvGrpSpPr/>
        <p:nvPr/>
      </p:nvGrpSpPr>
      <p:grpSpPr>
        <a:xfrm>
          <a:off x="0" y="0"/>
          <a:ext cx="0" cy="0"/>
          <a:chOff x="0" y="0"/>
          <a:chExt cx="0" cy="0"/>
        </a:xfrm>
      </p:grpSpPr>
      <p:pic>
        <p:nvPicPr>
          <p:cNvPr id="4" name="Google Shape;70;p3" title="3.jpg">
            <a:extLst>
              <a:ext uri="{FF2B5EF4-FFF2-40B4-BE49-F238E27FC236}">
                <a16:creationId xmlns:a16="http://schemas.microsoft.com/office/drawing/2014/main" id="{F846D3D2-E9E2-D221-B6BC-AC8B0BDCCF61}"/>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3125"/>
            <a:ext cx="20093630" cy="10112164"/>
          </a:xfrm>
          <a:prstGeom prst="rect">
            <a:avLst/>
          </a:prstGeom>
          <a:noFill/>
          <a:ln>
            <a:noFill/>
          </a:ln>
        </p:spPr>
      </p:pic>
      <p:graphicFrame>
        <p:nvGraphicFramePr>
          <p:cNvPr id="11" name="Chart 10">
            <a:extLst>
              <a:ext uri="{FF2B5EF4-FFF2-40B4-BE49-F238E27FC236}">
                <a16:creationId xmlns:a16="http://schemas.microsoft.com/office/drawing/2014/main" id="{2358E44D-12E0-92F2-16A1-08CC777C6CCE}"/>
              </a:ext>
            </a:extLst>
          </p:cNvPr>
          <p:cNvGraphicFramePr>
            <a:graphicFrameLocks/>
          </p:cNvGraphicFramePr>
          <p:nvPr/>
        </p:nvGraphicFramePr>
        <p:xfrm>
          <a:off x="1093747" y="6199011"/>
          <a:ext cx="18072246" cy="381405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hart 9">
            <a:extLst>
              <a:ext uri="{FF2B5EF4-FFF2-40B4-BE49-F238E27FC236}">
                <a16:creationId xmlns:a16="http://schemas.microsoft.com/office/drawing/2014/main" id="{B658AD4B-011B-B431-7560-1119E6E73CFA}"/>
              </a:ext>
            </a:extLst>
          </p:cNvPr>
          <p:cNvGraphicFramePr>
            <a:graphicFrameLocks/>
          </p:cNvGraphicFramePr>
          <p:nvPr/>
        </p:nvGraphicFramePr>
        <p:xfrm>
          <a:off x="872986" y="1804386"/>
          <a:ext cx="18241397" cy="3887338"/>
        </p:xfrm>
        <a:graphic>
          <a:graphicData uri="http://schemas.openxmlformats.org/drawingml/2006/chart">
            <c:chart xmlns:c="http://schemas.openxmlformats.org/drawingml/2006/chart" xmlns:r="http://schemas.openxmlformats.org/officeDocument/2006/relationships" r:id="rId5"/>
          </a:graphicData>
        </a:graphic>
      </p:graphicFrame>
      <p:sp>
        <p:nvSpPr>
          <p:cNvPr id="71" name="Google Shape;71;p3">
            <a:extLst>
              <a:ext uri="{FF2B5EF4-FFF2-40B4-BE49-F238E27FC236}">
                <a16:creationId xmlns:a16="http://schemas.microsoft.com/office/drawing/2014/main" id="{2A6653FE-F597-9052-C50D-F50E4065008D}"/>
              </a:ext>
            </a:extLst>
          </p:cNvPr>
          <p:cNvSpPr/>
          <p:nvPr/>
        </p:nvSpPr>
        <p:spPr>
          <a:xfrm>
            <a:off x="0" y="10109462"/>
            <a:ext cx="20104100" cy="1199515"/>
          </a:xfrm>
          <a:custGeom>
            <a:avLst/>
            <a:gdLst/>
            <a:ahLst/>
            <a:cxnLst/>
            <a:rect l="l" t="t" r="r" b="b"/>
            <a:pathLst>
              <a:path w="20104100" h="1199515" extrusionOk="0">
                <a:moveTo>
                  <a:pt x="20104099" y="0"/>
                </a:moveTo>
                <a:lnTo>
                  <a:pt x="0" y="0"/>
                </a:lnTo>
                <a:lnTo>
                  <a:pt x="0" y="1199094"/>
                </a:lnTo>
                <a:lnTo>
                  <a:pt x="20104099" y="1199094"/>
                </a:lnTo>
                <a:lnTo>
                  <a:pt x="20104099" y="0"/>
                </a:lnTo>
                <a:close/>
              </a:path>
            </a:pathLst>
          </a:custGeom>
          <a:solidFill>
            <a:srgbClr val="10273D"/>
          </a:solid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pic>
        <p:nvPicPr>
          <p:cNvPr id="72" name="Google Shape;72;p3">
            <a:extLst>
              <a:ext uri="{FF2B5EF4-FFF2-40B4-BE49-F238E27FC236}">
                <a16:creationId xmlns:a16="http://schemas.microsoft.com/office/drawing/2014/main" id="{B3CB26EC-EDBC-45B1-5384-F0134E6E9642}"/>
              </a:ext>
            </a:extLst>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837670" y="10321496"/>
            <a:ext cx="2400074" cy="775024"/>
          </a:xfrm>
          <a:prstGeom prst="rect">
            <a:avLst/>
          </a:prstGeom>
          <a:noFill/>
          <a:ln>
            <a:noFill/>
          </a:ln>
        </p:spPr>
      </p:pic>
      <p:sp>
        <p:nvSpPr>
          <p:cNvPr id="74" name="Google Shape;74;p3" descr="$PPTXTitle">
            <a:extLst>
              <a:ext uri="{FF2B5EF4-FFF2-40B4-BE49-F238E27FC236}">
                <a16:creationId xmlns:a16="http://schemas.microsoft.com/office/drawing/2014/main" id="{43B587E0-41A4-ECFC-A9D0-FF915A9C6C62}"/>
              </a:ext>
            </a:extLst>
          </p:cNvPr>
          <p:cNvSpPr txBox="1">
            <a:spLocks noGrp="1"/>
          </p:cNvSpPr>
          <p:nvPr>
            <p:ph type="title"/>
          </p:nvPr>
        </p:nvSpPr>
        <p:spPr>
          <a:xfrm>
            <a:off x="1160039" y="723956"/>
            <a:ext cx="18318808" cy="583473"/>
          </a:xfrm>
          <a:prstGeom prst="rect">
            <a:avLst/>
          </a:prstGeom>
          <a:noFill/>
          <a:ln>
            <a:noFill/>
          </a:ln>
        </p:spPr>
        <p:txBody>
          <a:bodyPr spcFirstLastPara="1" wrap="square" lIns="0" tIns="13950" rIns="0" bIns="0" anchor="t" anchorCtr="0">
            <a:spAutoFit/>
          </a:bodyPr>
          <a:lstStyle/>
          <a:p>
            <a:pPr marL="12700" lvl="0" indent="0" algn="l" rtl="0">
              <a:lnSpc>
                <a:spcPct val="100000"/>
              </a:lnSpc>
              <a:spcBef>
                <a:spcPts val="0"/>
              </a:spcBef>
              <a:spcAft>
                <a:spcPts val="0"/>
              </a:spcAft>
              <a:buNone/>
            </a:pPr>
            <a:r>
              <a:rPr lang="en-US" dirty="0">
                <a:solidFill>
                  <a:srgbClr val="FFFFFF"/>
                </a:solidFill>
                <a:latin typeface="Proxima Nova Rg"/>
                <a:ea typeface="Proxima Nova Rg"/>
                <a:cs typeface="Proxima Nova Rg"/>
                <a:sym typeface="Proxima Nova"/>
              </a:rPr>
              <a:t>The Transaction Analysis - Pro Forma Positioning</a:t>
            </a:r>
            <a:endParaRPr lang="en-US" dirty="0">
              <a:latin typeface="Proxima Nova Rg"/>
              <a:ea typeface="Proxima Nova Rg"/>
              <a:cs typeface="Proxima Nova Rg"/>
              <a:sym typeface="Proxima Nova"/>
            </a:endParaRPr>
          </a:p>
        </p:txBody>
      </p:sp>
      <p:sp>
        <p:nvSpPr>
          <p:cNvPr id="75" name="Google Shape;75;p3">
            <a:extLst>
              <a:ext uri="{FF2B5EF4-FFF2-40B4-BE49-F238E27FC236}">
                <a16:creationId xmlns:a16="http://schemas.microsoft.com/office/drawing/2014/main" id="{A65391E6-08DC-1F41-0FDE-4639F5E58323}"/>
              </a:ext>
            </a:extLst>
          </p:cNvPr>
          <p:cNvSpPr/>
          <p:nvPr/>
        </p:nvSpPr>
        <p:spPr>
          <a:xfrm>
            <a:off x="837670" y="0"/>
            <a:ext cx="136525" cy="1210310"/>
          </a:xfrm>
          <a:custGeom>
            <a:avLst/>
            <a:gdLst/>
            <a:ahLst/>
            <a:cxnLst/>
            <a:rect l="l" t="t" r="r" b="b"/>
            <a:pathLst>
              <a:path w="136525" h="1210310" extrusionOk="0">
                <a:moveTo>
                  <a:pt x="136121" y="0"/>
                </a:moveTo>
                <a:lnTo>
                  <a:pt x="0" y="0"/>
                </a:lnTo>
                <a:lnTo>
                  <a:pt x="0" y="1209910"/>
                </a:lnTo>
                <a:lnTo>
                  <a:pt x="136121" y="1209910"/>
                </a:lnTo>
                <a:lnTo>
                  <a:pt x="136121" y="0"/>
                </a:lnTo>
                <a:close/>
              </a:path>
            </a:pathLst>
          </a:custGeom>
          <a:solidFill>
            <a:srgbClr val="DEAC2A"/>
          </a:solid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77" name="Google Shape;77;p3">
            <a:extLst>
              <a:ext uri="{FF2B5EF4-FFF2-40B4-BE49-F238E27FC236}">
                <a16:creationId xmlns:a16="http://schemas.microsoft.com/office/drawing/2014/main" id="{4DC248E4-DD45-F8B5-DEA6-43359A783218}"/>
              </a:ext>
            </a:extLst>
          </p:cNvPr>
          <p:cNvSpPr txBox="1">
            <a:spLocks noGrp="1"/>
          </p:cNvSpPr>
          <p:nvPr>
            <p:ph type="ftr" idx="11"/>
          </p:nvPr>
        </p:nvSpPr>
        <p:spPr>
          <a:xfrm>
            <a:off x="14143707" y="10567390"/>
            <a:ext cx="4088700" cy="255300"/>
          </a:xfrm>
          <a:prstGeom prst="rect">
            <a:avLst/>
          </a:prstGeom>
          <a:noFill/>
          <a:ln>
            <a:noFill/>
          </a:ln>
        </p:spPr>
        <p:txBody>
          <a:bodyPr spcFirstLastPara="1" wrap="square" lIns="0" tIns="31750" rIns="0" bIns="0" anchor="t" anchorCtr="0">
            <a:spAutoFit/>
          </a:bodyPr>
          <a:lstStyle/>
          <a:p>
            <a:pPr marL="12700" lvl="0" indent="0" algn="r" rtl="0">
              <a:spcBef>
                <a:spcPts val="0"/>
              </a:spcBef>
              <a:spcAft>
                <a:spcPts val="0"/>
              </a:spcAft>
              <a:buSzPts val="1100"/>
              <a:buNone/>
            </a:pPr>
            <a:r>
              <a:rPr lang="en-US">
                <a:latin typeface="Proxima Nova Rg"/>
                <a:ea typeface="Proxima Nova Rg"/>
                <a:cs typeface="Proxima Nova Rg"/>
                <a:sym typeface="Proxima Nova"/>
              </a:rPr>
              <a:t>TSXV: GSKR | FNSE: GSKRSDB</a:t>
            </a:r>
          </a:p>
        </p:txBody>
      </p:sp>
      <p:sp>
        <p:nvSpPr>
          <p:cNvPr id="2" name="Google Shape;58;p2">
            <a:extLst>
              <a:ext uri="{FF2B5EF4-FFF2-40B4-BE49-F238E27FC236}">
                <a16:creationId xmlns:a16="http://schemas.microsoft.com/office/drawing/2014/main" id="{5BCAC1A8-65D6-7AD4-5171-1C36B2354AB0}"/>
              </a:ext>
            </a:extLst>
          </p:cNvPr>
          <p:cNvSpPr/>
          <p:nvPr/>
        </p:nvSpPr>
        <p:spPr>
          <a:xfrm>
            <a:off x="18609862" y="10394877"/>
            <a:ext cx="649605" cy="628650"/>
          </a:xfrm>
          <a:custGeom>
            <a:avLst/>
            <a:gdLst/>
            <a:ahLst/>
            <a:cxnLst/>
            <a:rect l="l" t="t" r="r" b="b"/>
            <a:pathLst>
              <a:path w="649605" h="628650" extrusionOk="0">
                <a:moveTo>
                  <a:pt x="649194" y="0"/>
                </a:moveTo>
                <a:lnTo>
                  <a:pt x="0" y="0"/>
                </a:lnTo>
                <a:lnTo>
                  <a:pt x="0" y="628253"/>
                </a:lnTo>
                <a:lnTo>
                  <a:pt x="649194" y="628253"/>
                </a:lnTo>
                <a:lnTo>
                  <a:pt x="649194" y="0"/>
                </a:lnTo>
                <a:close/>
              </a:path>
            </a:pathLst>
          </a:custGeom>
          <a:solidFill>
            <a:srgbClr val="DEAC2A"/>
          </a:solid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 name="Google Shape;65;p2">
            <a:extLst>
              <a:ext uri="{FF2B5EF4-FFF2-40B4-BE49-F238E27FC236}">
                <a16:creationId xmlns:a16="http://schemas.microsoft.com/office/drawing/2014/main" id="{62286577-482A-9E75-7D40-138ACAA78D02}"/>
              </a:ext>
            </a:extLst>
          </p:cNvPr>
          <p:cNvSpPr txBox="1">
            <a:spLocks noGrp="1"/>
          </p:cNvSpPr>
          <p:nvPr>
            <p:ph type="sldNum" idx="12"/>
          </p:nvPr>
        </p:nvSpPr>
        <p:spPr>
          <a:xfrm>
            <a:off x="18792420" y="10567390"/>
            <a:ext cx="303530" cy="290195"/>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92075" marR="0" lvl="0" indent="0" algn="l" rtl="0">
              <a:lnSpc>
                <a:spcPct val="100000"/>
              </a:lnSpc>
              <a:spcBef>
                <a:spcPts val="0"/>
              </a:spcBef>
              <a:spcAft>
                <a:spcPts val="0"/>
              </a:spcAft>
              <a:buClr>
                <a:srgbClr val="000000"/>
              </a:buClr>
              <a:buFont typeface="Arial"/>
              <a:buNone/>
              <a:defRPr sz="1450" b="0" i="0" u="none" strike="noStrike" cap="none">
                <a:solidFill>
                  <a:srgbClr val="10273D"/>
                </a:solidFill>
                <a:latin typeface="Merriweather Sans"/>
                <a:ea typeface="Merriweather Sans"/>
                <a:cs typeface="Merriweather Sans"/>
                <a:sym typeface="Merriweather Sans"/>
              </a:defRPr>
            </a:lvl1pPr>
            <a:lvl2pPr marL="92075" marR="0" lvl="1" indent="0" algn="l" rtl="0">
              <a:lnSpc>
                <a:spcPct val="100000"/>
              </a:lnSpc>
              <a:spcBef>
                <a:spcPts val="0"/>
              </a:spcBef>
              <a:spcAft>
                <a:spcPts val="0"/>
              </a:spcAft>
              <a:buClr>
                <a:srgbClr val="000000"/>
              </a:buClr>
              <a:buFont typeface="Arial"/>
              <a:buNone/>
              <a:defRPr sz="1450" b="0" i="0" u="none" strike="noStrike" cap="none">
                <a:solidFill>
                  <a:srgbClr val="10273D"/>
                </a:solidFill>
                <a:latin typeface="Merriweather Sans"/>
                <a:ea typeface="Merriweather Sans"/>
                <a:cs typeface="Merriweather Sans"/>
                <a:sym typeface="Merriweather Sans"/>
              </a:defRPr>
            </a:lvl2pPr>
            <a:lvl3pPr marL="92075" marR="0" lvl="2" indent="0" algn="l" rtl="0">
              <a:lnSpc>
                <a:spcPct val="100000"/>
              </a:lnSpc>
              <a:spcBef>
                <a:spcPts val="0"/>
              </a:spcBef>
              <a:spcAft>
                <a:spcPts val="0"/>
              </a:spcAft>
              <a:buClr>
                <a:srgbClr val="000000"/>
              </a:buClr>
              <a:buFont typeface="Arial"/>
              <a:buNone/>
              <a:defRPr sz="1450" b="0" i="0" u="none" strike="noStrike" cap="none">
                <a:solidFill>
                  <a:srgbClr val="10273D"/>
                </a:solidFill>
                <a:latin typeface="Merriweather Sans"/>
                <a:ea typeface="Merriweather Sans"/>
                <a:cs typeface="Merriweather Sans"/>
                <a:sym typeface="Merriweather Sans"/>
              </a:defRPr>
            </a:lvl3pPr>
            <a:lvl4pPr marL="92075" marR="0" lvl="3" indent="0" algn="l" rtl="0">
              <a:lnSpc>
                <a:spcPct val="100000"/>
              </a:lnSpc>
              <a:spcBef>
                <a:spcPts val="0"/>
              </a:spcBef>
              <a:spcAft>
                <a:spcPts val="0"/>
              </a:spcAft>
              <a:buClr>
                <a:srgbClr val="000000"/>
              </a:buClr>
              <a:buFont typeface="Arial"/>
              <a:buNone/>
              <a:defRPr sz="1450" b="0" i="0" u="none" strike="noStrike" cap="none">
                <a:solidFill>
                  <a:srgbClr val="10273D"/>
                </a:solidFill>
                <a:latin typeface="Merriweather Sans"/>
                <a:ea typeface="Merriweather Sans"/>
                <a:cs typeface="Merriweather Sans"/>
                <a:sym typeface="Merriweather Sans"/>
              </a:defRPr>
            </a:lvl4pPr>
            <a:lvl5pPr marL="92075" marR="0" lvl="4" indent="0" algn="l" rtl="0">
              <a:lnSpc>
                <a:spcPct val="100000"/>
              </a:lnSpc>
              <a:spcBef>
                <a:spcPts val="0"/>
              </a:spcBef>
              <a:spcAft>
                <a:spcPts val="0"/>
              </a:spcAft>
              <a:buClr>
                <a:srgbClr val="000000"/>
              </a:buClr>
              <a:buFont typeface="Arial"/>
              <a:buNone/>
              <a:defRPr sz="1450" b="0" i="0" u="none" strike="noStrike" cap="none">
                <a:solidFill>
                  <a:srgbClr val="10273D"/>
                </a:solidFill>
                <a:latin typeface="Merriweather Sans"/>
                <a:ea typeface="Merriweather Sans"/>
                <a:cs typeface="Merriweather Sans"/>
                <a:sym typeface="Merriweather Sans"/>
              </a:defRPr>
            </a:lvl5pPr>
            <a:lvl6pPr marL="92075" marR="0" lvl="5" indent="0" algn="l" rtl="0">
              <a:lnSpc>
                <a:spcPct val="100000"/>
              </a:lnSpc>
              <a:spcBef>
                <a:spcPts val="0"/>
              </a:spcBef>
              <a:spcAft>
                <a:spcPts val="0"/>
              </a:spcAft>
              <a:buClr>
                <a:srgbClr val="000000"/>
              </a:buClr>
              <a:buFont typeface="Arial"/>
              <a:buNone/>
              <a:defRPr sz="1450" b="0" i="0" u="none" strike="noStrike" cap="none">
                <a:solidFill>
                  <a:srgbClr val="10273D"/>
                </a:solidFill>
                <a:latin typeface="Merriweather Sans"/>
                <a:ea typeface="Merriweather Sans"/>
                <a:cs typeface="Merriweather Sans"/>
                <a:sym typeface="Merriweather Sans"/>
              </a:defRPr>
            </a:lvl6pPr>
            <a:lvl7pPr marL="92075" marR="0" lvl="6" indent="0" algn="l" rtl="0">
              <a:lnSpc>
                <a:spcPct val="100000"/>
              </a:lnSpc>
              <a:spcBef>
                <a:spcPts val="0"/>
              </a:spcBef>
              <a:spcAft>
                <a:spcPts val="0"/>
              </a:spcAft>
              <a:buClr>
                <a:srgbClr val="000000"/>
              </a:buClr>
              <a:buFont typeface="Arial"/>
              <a:buNone/>
              <a:defRPr sz="1450" b="0" i="0" u="none" strike="noStrike" cap="none">
                <a:solidFill>
                  <a:srgbClr val="10273D"/>
                </a:solidFill>
                <a:latin typeface="Merriweather Sans"/>
                <a:ea typeface="Merriweather Sans"/>
                <a:cs typeface="Merriweather Sans"/>
                <a:sym typeface="Merriweather Sans"/>
              </a:defRPr>
            </a:lvl7pPr>
            <a:lvl8pPr marL="92075" marR="0" lvl="7" indent="0" algn="l" rtl="0">
              <a:lnSpc>
                <a:spcPct val="100000"/>
              </a:lnSpc>
              <a:spcBef>
                <a:spcPts val="0"/>
              </a:spcBef>
              <a:spcAft>
                <a:spcPts val="0"/>
              </a:spcAft>
              <a:buClr>
                <a:srgbClr val="000000"/>
              </a:buClr>
              <a:buFont typeface="Arial"/>
              <a:buNone/>
              <a:defRPr sz="1450" b="0" i="0" u="none" strike="noStrike" cap="none">
                <a:solidFill>
                  <a:srgbClr val="10273D"/>
                </a:solidFill>
                <a:latin typeface="Merriweather Sans"/>
                <a:ea typeface="Merriweather Sans"/>
                <a:cs typeface="Merriweather Sans"/>
                <a:sym typeface="Merriweather Sans"/>
              </a:defRPr>
            </a:lvl8pPr>
            <a:lvl9pPr marL="92075" marR="0" lvl="8" indent="0" algn="l" rtl="0">
              <a:lnSpc>
                <a:spcPct val="100000"/>
              </a:lnSpc>
              <a:spcBef>
                <a:spcPts val="0"/>
              </a:spcBef>
              <a:spcAft>
                <a:spcPts val="0"/>
              </a:spcAft>
              <a:buClr>
                <a:srgbClr val="000000"/>
              </a:buClr>
              <a:buFont typeface="Arial"/>
              <a:buNone/>
              <a:defRPr sz="1450" b="0" i="0" u="none" strike="noStrike" cap="none">
                <a:solidFill>
                  <a:srgbClr val="10273D"/>
                </a:solidFill>
                <a:latin typeface="Merriweather Sans"/>
                <a:ea typeface="Merriweather Sans"/>
                <a:cs typeface="Merriweather Sans"/>
                <a:sym typeface="Merriweather Sans"/>
              </a:defRPr>
            </a:lvl9pPr>
          </a:lstStyle>
          <a:p>
            <a:pPr marL="92075" lvl="0" indent="0" algn="l" rtl="0">
              <a:spcBef>
                <a:spcPts val="0"/>
              </a:spcBef>
              <a:spcAft>
                <a:spcPts val="0"/>
              </a:spcAft>
              <a:buClr>
                <a:srgbClr val="000000"/>
              </a:buClr>
              <a:buFont typeface="Arial"/>
              <a:buNone/>
            </a:pPr>
            <a:fld id="{00000000-1234-1234-1234-123412341234}" type="slidenum">
              <a:rPr lang="en-US" smtClean="0"/>
              <a:pPr marL="92075" lvl="0" indent="0" algn="l" rtl="0">
                <a:spcBef>
                  <a:spcPts val="0"/>
                </a:spcBef>
                <a:spcAft>
                  <a:spcPts val="0"/>
                </a:spcAft>
                <a:buClr>
                  <a:srgbClr val="000000"/>
                </a:buClr>
                <a:buFont typeface="Arial"/>
                <a:buNone/>
              </a:pPr>
              <a:t>9</a:t>
            </a:fld>
            <a:endParaRPr/>
          </a:p>
        </p:txBody>
      </p:sp>
      <p:grpSp>
        <p:nvGrpSpPr>
          <p:cNvPr id="24" name="Group 23">
            <a:extLst>
              <a:ext uri="{FF2B5EF4-FFF2-40B4-BE49-F238E27FC236}">
                <a16:creationId xmlns:a16="http://schemas.microsoft.com/office/drawing/2014/main" id="{3C92DE35-B652-83E3-6948-42EB2E2B88DB}"/>
              </a:ext>
            </a:extLst>
          </p:cNvPr>
          <p:cNvGrpSpPr/>
          <p:nvPr/>
        </p:nvGrpSpPr>
        <p:grpSpPr>
          <a:xfrm>
            <a:off x="1019165" y="1388461"/>
            <a:ext cx="18107557" cy="365877"/>
            <a:chOff x="4436268" y="3060512"/>
            <a:chExt cx="4793456" cy="322870"/>
          </a:xfrm>
        </p:grpSpPr>
        <p:sp>
          <p:nvSpPr>
            <p:cNvPr id="25" name="Rectangle 24">
              <a:extLst>
                <a:ext uri="{FF2B5EF4-FFF2-40B4-BE49-F238E27FC236}">
                  <a16:creationId xmlns:a16="http://schemas.microsoft.com/office/drawing/2014/main" id="{D9445544-FEE6-2D10-C07D-ECA0236EDEAF}"/>
                </a:ext>
              </a:extLst>
            </p:cNvPr>
            <p:cNvSpPr/>
            <p:nvPr/>
          </p:nvSpPr>
          <p:spPr>
            <a:xfrm>
              <a:off x="4438648" y="3060512"/>
              <a:ext cx="4791076" cy="26898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D6A72B"/>
                  </a:solidFill>
                  <a:latin typeface="Proxima Nova Rg" panose="02000506030000020004" charset="0"/>
                  <a:cs typeface="Nirmala UI" panose="020B0502040204020203" pitchFamily="34" charset="0"/>
                </a:rPr>
                <a:t>Market Capitalization</a:t>
              </a:r>
            </a:p>
          </p:txBody>
        </p:sp>
        <p:cxnSp>
          <p:nvCxnSpPr>
            <p:cNvPr id="26" name="Straight Connector 25">
              <a:extLst>
                <a:ext uri="{FF2B5EF4-FFF2-40B4-BE49-F238E27FC236}">
                  <a16:creationId xmlns:a16="http://schemas.microsoft.com/office/drawing/2014/main" id="{63FAFEDA-8E32-C59D-1CE6-7E49BCCEE51B}"/>
                </a:ext>
              </a:extLst>
            </p:cNvPr>
            <p:cNvCxnSpPr>
              <a:cxnSpLocks/>
            </p:cNvCxnSpPr>
            <p:nvPr/>
          </p:nvCxnSpPr>
          <p:spPr>
            <a:xfrm>
              <a:off x="4436268" y="3383382"/>
              <a:ext cx="4791075" cy="0"/>
            </a:xfrm>
            <a:prstGeom prst="line">
              <a:avLst/>
            </a:prstGeom>
            <a:ln w="31750">
              <a:solidFill>
                <a:srgbClr val="D6A72B"/>
              </a:solidFill>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149AA656-40F3-3981-59C6-9008C052AFE9}"/>
              </a:ext>
            </a:extLst>
          </p:cNvPr>
          <p:cNvGrpSpPr/>
          <p:nvPr/>
        </p:nvGrpSpPr>
        <p:grpSpPr>
          <a:xfrm>
            <a:off x="1006675" y="5723119"/>
            <a:ext cx="18107557" cy="365877"/>
            <a:chOff x="4436268" y="3060512"/>
            <a:chExt cx="4793456" cy="322870"/>
          </a:xfrm>
        </p:grpSpPr>
        <p:sp>
          <p:nvSpPr>
            <p:cNvPr id="32" name="Rectangle 31">
              <a:extLst>
                <a:ext uri="{FF2B5EF4-FFF2-40B4-BE49-F238E27FC236}">
                  <a16:creationId xmlns:a16="http://schemas.microsoft.com/office/drawing/2014/main" id="{EF070FEA-EC18-C91A-6D60-B4203EBCCF60}"/>
                </a:ext>
              </a:extLst>
            </p:cNvPr>
            <p:cNvSpPr/>
            <p:nvPr/>
          </p:nvSpPr>
          <p:spPr>
            <a:xfrm>
              <a:off x="4438648" y="3060512"/>
              <a:ext cx="4791076" cy="26898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D6A72B"/>
                  </a:solidFill>
                  <a:latin typeface="Proxima Nova Rg" panose="02000506030000020004" charset="0"/>
                  <a:cs typeface="Nirmala UI" panose="020B0502040204020203" pitchFamily="34" charset="0"/>
                </a:rPr>
                <a:t>MI&amp;I Resources</a:t>
              </a:r>
            </a:p>
          </p:txBody>
        </p:sp>
        <p:cxnSp>
          <p:nvCxnSpPr>
            <p:cNvPr id="33" name="Straight Connector 32">
              <a:extLst>
                <a:ext uri="{FF2B5EF4-FFF2-40B4-BE49-F238E27FC236}">
                  <a16:creationId xmlns:a16="http://schemas.microsoft.com/office/drawing/2014/main" id="{4C1CF53A-CEC1-4791-FF6C-97AC57F915DA}"/>
                </a:ext>
              </a:extLst>
            </p:cNvPr>
            <p:cNvCxnSpPr>
              <a:cxnSpLocks/>
            </p:cNvCxnSpPr>
            <p:nvPr/>
          </p:nvCxnSpPr>
          <p:spPr>
            <a:xfrm>
              <a:off x="4436268" y="3383382"/>
              <a:ext cx="4791075" cy="0"/>
            </a:xfrm>
            <a:prstGeom prst="line">
              <a:avLst/>
            </a:prstGeom>
            <a:ln w="31750">
              <a:solidFill>
                <a:srgbClr val="D6A72B"/>
              </a:solidFill>
            </a:ln>
          </p:spPr>
          <p:style>
            <a:lnRef idx="1">
              <a:schemeClr val="accent1"/>
            </a:lnRef>
            <a:fillRef idx="0">
              <a:schemeClr val="accent1"/>
            </a:fillRef>
            <a:effectRef idx="0">
              <a:schemeClr val="accent1"/>
            </a:effectRef>
            <a:fontRef idx="minor">
              <a:schemeClr val="tx1"/>
            </a:fontRef>
          </p:style>
        </p:cxnSp>
      </p:grpSp>
      <p:sp>
        <p:nvSpPr>
          <p:cNvPr id="38" name="Rectangle 37">
            <a:extLst>
              <a:ext uri="{FF2B5EF4-FFF2-40B4-BE49-F238E27FC236}">
                <a16:creationId xmlns:a16="http://schemas.microsoft.com/office/drawing/2014/main" id="{58A8553C-AEE0-FAD1-22A4-D1A9132029E3}"/>
              </a:ext>
            </a:extLst>
          </p:cNvPr>
          <p:cNvSpPr/>
          <p:nvPr/>
        </p:nvSpPr>
        <p:spPr>
          <a:xfrm>
            <a:off x="7514403" y="2031488"/>
            <a:ext cx="3427953" cy="979530"/>
          </a:xfrm>
          <a:prstGeom prst="rect">
            <a:avLst/>
          </a:prstGeom>
          <a:solidFill>
            <a:schemeClr val="lt1">
              <a:alpha val="90000"/>
            </a:schemeClr>
          </a:solidFill>
          <a:ln w="38100">
            <a:solidFill>
              <a:srgbClr val="00B05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2000" b="1" dirty="0">
                <a:solidFill>
                  <a:srgbClr val="00B050"/>
                </a:solidFill>
                <a:latin typeface="Proxima Nova Rg" panose="02000506030000020004" charset="0"/>
              </a:rPr>
              <a:t>Increased Capital Markets Presence with Significant Growth Potential</a:t>
            </a:r>
          </a:p>
        </p:txBody>
      </p:sp>
      <p:sp>
        <p:nvSpPr>
          <p:cNvPr id="6" name="Rectangle 5">
            <a:extLst>
              <a:ext uri="{FF2B5EF4-FFF2-40B4-BE49-F238E27FC236}">
                <a16:creationId xmlns:a16="http://schemas.microsoft.com/office/drawing/2014/main" id="{43D33F6F-F3C9-2F84-7C1F-3B833F9CB830}"/>
              </a:ext>
            </a:extLst>
          </p:cNvPr>
          <p:cNvSpPr/>
          <p:nvPr/>
        </p:nvSpPr>
        <p:spPr>
          <a:xfrm>
            <a:off x="5796420" y="6255234"/>
            <a:ext cx="4562605" cy="507155"/>
          </a:xfrm>
          <a:prstGeom prst="rect">
            <a:avLst/>
          </a:prstGeom>
          <a:solidFill>
            <a:schemeClr val="lt1">
              <a:alpha val="90000"/>
            </a:schemeClr>
          </a:solidFill>
          <a:ln w="38100">
            <a:solidFill>
              <a:srgbClr val="00B05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2000" b="1" dirty="0">
                <a:solidFill>
                  <a:srgbClr val="00B050"/>
                </a:solidFill>
                <a:latin typeface="Proxima Nova Rg" panose="02000506030000020004" charset="0"/>
              </a:rPr>
              <a:t>Peer Leading Resource Base</a:t>
            </a:r>
          </a:p>
        </p:txBody>
      </p:sp>
      <p:sp>
        <p:nvSpPr>
          <p:cNvPr id="7" name="TextBox 6">
            <a:extLst>
              <a:ext uri="{FF2B5EF4-FFF2-40B4-BE49-F238E27FC236}">
                <a16:creationId xmlns:a16="http://schemas.microsoft.com/office/drawing/2014/main" id="{156E897C-E399-B2BB-F38F-362ACB1C9424}"/>
              </a:ext>
            </a:extLst>
          </p:cNvPr>
          <p:cNvSpPr txBox="1"/>
          <p:nvPr/>
        </p:nvSpPr>
        <p:spPr>
          <a:xfrm>
            <a:off x="3652529" y="10447128"/>
            <a:ext cx="11974571" cy="523220"/>
          </a:xfrm>
          <a:prstGeom prst="rect">
            <a:avLst/>
          </a:prstGeom>
          <a:noFill/>
        </p:spPr>
        <p:txBody>
          <a:bodyPr wrap="square" lIns="0" rtlCol="0">
            <a:spAutoFit/>
          </a:bodyPr>
          <a:lstStyle/>
          <a:p>
            <a:pPr lvl="0" algn="just">
              <a:buClr>
                <a:schemeClr val="dk1"/>
              </a:buClr>
              <a:buSzPts val="1100"/>
            </a:pPr>
            <a:r>
              <a:rPr lang="en-CA" dirty="0">
                <a:solidFill>
                  <a:schemeClr val="bg1"/>
                </a:solidFill>
                <a:latin typeface="Proxima Nova Rg"/>
                <a:ea typeface="Proxima Nova Rg"/>
                <a:cs typeface="Proxima Nova Rg"/>
                <a:sym typeface="Proxima Nova"/>
              </a:rPr>
              <a:t>Market Data as of: April 6, 2026 </a:t>
            </a:r>
          </a:p>
          <a:p>
            <a:pPr lvl="0" algn="just">
              <a:buClr>
                <a:schemeClr val="dk1"/>
              </a:buClr>
              <a:buSzPts val="1100"/>
            </a:pPr>
            <a:r>
              <a:rPr lang="en-CA" dirty="0">
                <a:solidFill>
                  <a:schemeClr val="bg1"/>
                </a:solidFill>
                <a:latin typeface="Proxima Nova Rg"/>
                <a:ea typeface="Proxima Nova Rg"/>
                <a:cs typeface="Proxima Nova Rg"/>
                <a:sym typeface="Proxima Nova"/>
              </a:rPr>
              <a:t>Note: Resource equivalent calculations made at long-term broker consensus prices</a:t>
            </a:r>
            <a:endParaRPr lang="en-US" dirty="0">
              <a:solidFill>
                <a:schemeClr val="bg1"/>
              </a:solidFill>
              <a:latin typeface="Proxima Nova Rg"/>
              <a:ea typeface="Proxima Nova Rg"/>
              <a:cs typeface="Proxima Nova Rg"/>
              <a:sym typeface="Proxima Nova"/>
            </a:endParaRPr>
          </a:p>
        </p:txBody>
      </p:sp>
    </p:spTree>
    <p:extLst>
      <p:ext uri="{BB962C8B-B14F-4D97-AF65-F5344CB8AC3E}">
        <p14:creationId xmlns:p14="http://schemas.microsoft.com/office/powerpoint/2010/main" val="4182375574"/>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231F20"/>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ae6de034-1429-4704-a7c9-5f4ce57205db" xsi:nil="true"/>
    <lcf76f155ced4ddcb4097134ff3c332f xmlns="ede89e68-9032-4dc8-9793-4c9904e83844">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1A3BD3F0B2097489F28BAE491F0E74D" ma:contentTypeVersion="12" ma:contentTypeDescription="Create a new document." ma:contentTypeScope="" ma:versionID="0edf7bf03c3b1a8a1b8ddcbfafbf4007">
  <xsd:schema xmlns:xsd="http://www.w3.org/2001/XMLSchema" xmlns:xs="http://www.w3.org/2001/XMLSchema" xmlns:p="http://schemas.microsoft.com/office/2006/metadata/properties" xmlns:ns2="ede89e68-9032-4dc8-9793-4c9904e83844" xmlns:ns3="ae6de034-1429-4704-a7c9-5f4ce57205db" targetNamespace="http://schemas.microsoft.com/office/2006/metadata/properties" ma:root="true" ma:fieldsID="128455e7e9fe8c42127e215a1c61ea79" ns2:_="" ns3:_="">
    <xsd:import namespace="ede89e68-9032-4dc8-9793-4c9904e83844"/>
    <xsd:import namespace="ae6de034-1429-4704-a7c9-5f4ce57205d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de89e68-9032-4dc8-9793-4c9904e8384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d0ad92c0-9795-4019-9d46-2f1bbf318272"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dexed="true"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e6de034-1429-4704-a7c9-5f4ce57205db"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781fd5a2-b0b3-4537-b910-d3438661067c}" ma:internalName="TaxCatchAll" ma:showField="CatchAllData" ma:web="ae6de034-1429-4704-a7c9-5f4ce57205d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E675C95-C5E5-4EE3-8FE6-330F935E7A7B}">
  <ds:schemaRefs>
    <ds:schemaRef ds:uri="http://schemas.microsoft.com/sharepoint/v3/contenttype/forms"/>
  </ds:schemaRefs>
</ds:datastoreItem>
</file>

<file path=customXml/itemProps2.xml><?xml version="1.0" encoding="utf-8"?>
<ds:datastoreItem xmlns:ds="http://schemas.openxmlformats.org/officeDocument/2006/customXml" ds:itemID="{634FFB64-3745-4CD8-A9AB-0D1DCB0F86C9}">
  <ds:schemaRefs>
    <ds:schemaRef ds:uri="http://purl.org/dc/terms/"/>
    <ds:schemaRef ds:uri="http://purl.org/dc/elements/1.1/"/>
    <ds:schemaRef ds:uri="http://schemas.microsoft.com/office/2006/documentManagement/types"/>
    <ds:schemaRef ds:uri="ede89e68-9032-4dc8-9793-4c9904e83844"/>
    <ds:schemaRef ds:uri="http://schemas.microsoft.com/office/2006/metadata/properties"/>
    <ds:schemaRef ds:uri="ae6de034-1429-4704-a7c9-5f4ce57205db"/>
    <ds:schemaRef ds:uri="http://www.w3.org/XML/1998/namespace"/>
    <ds:schemaRef ds:uri="http://purl.org/dc/dcmitype/"/>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B74D70D9-5E65-416C-B200-E96939448893}">
  <ds:schemaRefs>
    <ds:schemaRef ds:uri="ae6de034-1429-4704-a7c9-5f4ce57205db"/>
    <ds:schemaRef ds:uri="ede89e68-9032-4dc8-9793-4c9904e8384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1df42e66-f973-410d-a0c9-a7902a851458}" enabled="0" method="" siteId="{1df42e66-f973-410d-a0c9-a7902a851458}" removed="1"/>
</clbl:labelList>
</file>

<file path=docProps/app.xml><?xml version="1.0" encoding="utf-8"?>
<Properties xmlns="http://schemas.openxmlformats.org/officeDocument/2006/extended-properties" xmlns:vt="http://schemas.openxmlformats.org/officeDocument/2006/docPropsVTypes">
  <TotalTime>303</TotalTime>
  <Words>3763</Words>
  <Application>Microsoft Office PowerPoint</Application>
  <PresentationFormat>Custom</PresentationFormat>
  <Paragraphs>325</Paragraphs>
  <Slides>23</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Merriweather Sans</vt:lpstr>
      <vt:lpstr>Proxima Nova Rg</vt:lpstr>
      <vt:lpstr>Proxima Nova</vt:lpstr>
      <vt:lpstr>Office Theme</vt:lpstr>
      <vt:lpstr>PowerPoint Presentation</vt:lpstr>
      <vt:lpstr>Disclaimer</vt:lpstr>
      <vt:lpstr>Goldsky: A New Premier Gold Developer in the Nordics</vt:lpstr>
      <vt:lpstr>The Transaction with Agnico Eagle, the 2nd largest gold producer globally </vt:lpstr>
      <vt:lpstr>Executive leadership team with Proven Operational Experience</vt:lpstr>
      <vt:lpstr>Strong board with Mine development capability</vt:lpstr>
      <vt:lpstr>Corporate Highlights</vt:lpstr>
      <vt:lpstr>The Transaction Analysis - Transformational Transaction for Goldsky</vt:lpstr>
      <vt:lpstr>The Transaction Analysis - Pro Forma Positioning</vt:lpstr>
      <vt:lpstr>The Transaction Analysis - Pro Forma Positioning</vt:lpstr>
      <vt:lpstr>Barsele Gold Project - Sweden’s largest undeveloped gold deposit</vt:lpstr>
      <vt:lpstr>Barsele Gold Project - Significant potential at depth AND strike</vt:lpstr>
      <vt:lpstr>Barsele Gold Project - A mature project site</vt:lpstr>
      <vt:lpstr>Barsele sits in the centre of Goldsky’s large licence area on Sweden’s Gold Line Belt  </vt:lpstr>
      <vt:lpstr>Barsele Gold Project - Project Facilities</vt:lpstr>
      <vt:lpstr>Barsele Gold Project - Location with excellent infrastructure</vt:lpstr>
      <vt:lpstr>Barsele Gold Project - Environmental monitoring and community engagement </vt:lpstr>
      <vt:lpstr>Exploration upside on the Barsele license area</vt:lpstr>
      <vt:lpstr>Rajapalot, Finland</vt:lpstr>
      <vt:lpstr>Work schedule at Goldsky - 2026 </vt:lpstr>
      <vt:lpstr>The Barsele project - NEW OWNERSHIP BRINGS NEW EXECUTION </vt:lpstr>
      <vt:lpstr>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Saskia Sizen</dc:creator>
  <cp:lastModifiedBy>Neil MacRae</cp:lastModifiedBy>
  <cp:revision>7</cp:revision>
  <dcterms:created xsi:type="dcterms:W3CDTF">2025-12-15T13:18:40Z</dcterms:created>
  <dcterms:modified xsi:type="dcterms:W3CDTF">2026-04-08T15:19:27Z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2025-12-15T00:00:00Z</vt:filetime>
  </property>
  <property fmtid="{D5CDD505-2E9C-101B-9397-08002B2CF9AE}" pid="3" name="Creator">
    <vt:lpwstr>Adobe InDesign 20.2 (Macintosh)</vt:lpwstr>
  </property>
  <property fmtid="{D5CDD505-2E9C-101B-9397-08002B2CF9AE}" pid="4" name="LastSaved">
    <vt:filetime>2025-12-15T00:00:00Z</vt:filetime>
  </property>
  <property fmtid="{D5CDD505-2E9C-101B-9397-08002B2CF9AE}" pid="5" name="Producer">
    <vt:lpwstr>Adobe PDF Library 17.0</vt:lpwstr>
  </property>
  <property fmtid="{D5CDD505-2E9C-101B-9397-08002B2CF9AE}" pid="6" name="ContentTypeId">
    <vt:lpwstr>0x01010061A3BD3F0B2097489F28BAE491F0E74D</vt:lpwstr>
  </property>
  <property fmtid="{D5CDD505-2E9C-101B-9397-08002B2CF9AE}" pid="7" name="MediaServiceImageTags">
    <vt:lpwstr/>
  </property>
</Properties>
</file>